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7" r:id="rId7"/>
    <p:sldId id="268" r:id="rId8"/>
    <p:sldId id="260" r:id="rId9"/>
    <p:sldId id="261" r:id="rId10"/>
    <p:sldId id="265" r:id="rId11"/>
    <p:sldId id="264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E527-13EE-4649-8EDD-73021838FC67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EC80-F299-4402-A9E0-F258EF41B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1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A7F-324B-4F9C-BB1C-3562884959A2}" type="datetime1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0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F27E-8B8C-44F1-9EF1-C76655B43AA6}" type="datetime1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5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9E8-ED53-45AF-993D-A0EF05D6FBCA}" type="datetime1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96FC-29E4-4804-805A-730332E45946}" type="datetime1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2DD4-A056-4311-9FD5-65B2F68BB7DF}" type="datetime1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6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7C2D-2295-41D6-8FEC-7381A0C99D37}" type="datetime1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6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D322-9C28-49B9-AE62-7B221F3A71E5}" type="datetime1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3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223E-AC6A-4D38-B09F-48125787914F}" type="datetime1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0D98-BDE4-4033-A72A-C23D670731A5}" type="datetime1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7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537583-E3D5-4E6C-8650-C80C391DAE47}" type="datetime1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5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B96F-057D-44F6-96EE-6C4883731A0A}" type="datetime1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7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BC6765-A161-41E0-A58F-83DB000C7CC4}" type="datetime1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AB4D19-8432-42C5-9D17-BA6A0B9640F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2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hep-ph/0604236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209" y="1816477"/>
            <a:ext cx="10392756" cy="23876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Light </a:t>
            </a:r>
            <a:r>
              <a:rPr lang="en-GB" sz="6000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inflaton</a:t>
            </a:r>
            <a:r>
              <a:rPr lang="en-GB" sz="60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model in a metastable Universe</a:t>
            </a:r>
            <a:endParaRPr lang="en-GB" sz="6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764" y="5126038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By Abigail Keats</a:t>
            </a:r>
            <a:endParaRPr lang="en-GB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30" name="Picture 6" descr="https://assets.manchester.ac.uk/logos/hi-res/TAB_UNI_MAIN_logo/Coloured_backgrounds/TAB_col_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6" y="412979"/>
            <a:ext cx="3313475" cy="14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20" y="321137"/>
            <a:ext cx="10953750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Early Universe </a:t>
            </a:r>
            <a:r>
              <a:rPr lang="en-GB" b="1" dirty="0" err="1" smtClean="0">
                <a:solidFill>
                  <a:srgbClr val="0070C0"/>
                </a:solidFill>
              </a:rPr>
              <a:t>metastability</a:t>
            </a:r>
            <a:r>
              <a:rPr lang="en-GB" b="1" dirty="0" smtClean="0">
                <a:solidFill>
                  <a:srgbClr val="0070C0"/>
                </a:solidFill>
              </a:rPr>
              <a:t> constraints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7658" y="2571772"/>
                <a:ext cx="8293073" cy="366882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Background field dynamics governed by inflationary attractor solution: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e>
                      </m:func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𝑖𝑛𝑓</m:t>
                              </m:r>
                            </m:sub>
                          </m:sSub>
                        </m:e>
                      </m:func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</m:t>
                              </m:r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Require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r>
                  <a:rPr lang="en-GB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choose</m:t>
                    </m:r>
                    <m:r>
                      <m:rPr>
                        <m:nor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𝒊𝒏𝒇</m:t>
                        </m:r>
                      </m:sub>
                    </m:sSub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0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𝑖𝑛𝑓</m:t>
                        </m:r>
                      </m:sub>
                    </m:sSub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require fine-tuning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58" y="2571772"/>
                <a:ext cx="8293073" cy="3668825"/>
              </a:xfrm>
              <a:prstGeom prst="rect">
                <a:avLst/>
              </a:prstGeom>
              <a:blipFill>
                <a:blip r:embed="rId2"/>
                <a:stretch>
                  <a:fillRect l="-512" t="-493" b="-658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6567" y="2822779"/>
                <a:ext cx="6134100" cy="293971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Require quantum fluctuations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</a:t>
                </a:r>
                <a:r>
                  <a:rPr lang="en-GB" sz="2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2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n-GB" sz="2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en-GB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2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:</a:t>
                </a:r>
                <a:endParaRPr lang="en-GB" sz="22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sub>
                    </m:sSub>
                  </m:oMath>
                </a14:m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GB" sz="22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GB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e>
                      </m:d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GB" sz="22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GB" sz="2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7" y="2822779"/>
                <a:ext cx="6134100" cy="2939716"/>
              </a:xfrm>
              <a:prstGeom prst="rect">
                <a:avLst/>
              </a:prstGeom>
              <a:blipFill>
                <a:blip r:embed="rId3"/>
                <a:stretch>
                  <a:fillRect l="-988" t="-1230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7145" y="1709992"/>
                <a:ext cx="6134100" cy="7984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GB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45" y="1709992"/>
                <a:ext cx="6134100" cy="798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165708" y="2453619"/>
            <a:ext cx="4405362" cy="3689127"/>
            <a:chOff x="6567602" y="1937664"/>
            <a:chExt cx="5187285" cy="40292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8" t="18611" r="25704" b="14306"/>
            <a:stretch/>
          </p:blipFill>
          <p:spPr>
            <a:xfrm>
              <a:off x="6567602" y="1937664"/>
              <a:ext cx="5187285" cy="402929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8268102" y="4851133"/>
              <a:ext cx="6641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9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Summary of model constraints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90753" y="4026319"/>
                <a:ext cx="5956740" cy="224792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600" b="1" dirty="0" smtClean="0"/>
                  <a:t>SM Higgs Boson experimental constraints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Higgs’ signal strength,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𝟎𝟗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1600" dirty="0" smtClean="0"/>
                  <a:t>* gives upper bound on mixing angle 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</m:oMath>
                </a14:m>
                <a:endParaRPr lang="en-GB" sz="1600" dirty="0" smtClean="0"/>
              </a:p>
              <a:p>
                <a:pPr lvl="1"/>
                <a:r>
                  <a:rPr lang="en-GB" sz="1600" dirty="0" smtClean="0"/>
                  <a:t>and lower bound </a:t>
                </a:r>
                <a:endParaRPr lang="en-GB" sz="1600" dirty="0" smtClean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d>
                      <m:dPr>
                        <m:ctrlPr>
                          <a:rPr lang="en-GB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GB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𝟏𝟐𝟑</m:t>
                    </m:r>
                  </m:oMath>
                </a14:m>
                <a:r>
                  <a:rPr lang="en-GB" sz="1600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 smtClean="0"/>
                  <a:t>Higgs invisible decay width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en-GB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GB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𝝌𝝌</m:t>
                        </m:r>
                      </m:sub>
                    </m:sSub>
                    <m:r>
                      <a:rPr lang="en-GB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𝜞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e>
                      <m:sup>
                        <m:r>
                          <a:rPr lang="en-GB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𝒊𝒏𝒗</m:t>
                        </m:r>
                      </m:sup>
                    </m:sSup>
                  </m:oMath>
                </a14:m>
                <a:r>
                  <a:rPr lang="en-GB" sz="16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GB" sz="1400" dirty="0" smtClean="0"/>
                  <a:t>		 </a:t>
                </a:r>
                <a:r>
                  <a:rPr lang="en-GB" sz="1500" dirty="0" smtClean="0"/>
                  <a:t>* [</a:t>
                </a:r>
                <a:r>
                  <a:rPr lang="it-IT" sz="1500" dirty="0" smtClean="0"/>
                  <a:t>M</a:t>
                </a:r>
                <a:r>
                  <a:rPr lang="it-IT" sz="1500" dirty="0"/>
                  <a:t>. Tanabashi </a:t>
                </a:r>
                <a:r>
                  <a:rPr lang="it-IT" sz="1500" i="1" dirty="0"/>
                  <a:t>et al.</a:t>
                </a:r>
                <a:r>
                  <a:rPr lang="it-IT" sz="1500" dirty="0"/>
                  <a:t> </a:t>
                </a:r>
                <a:r>
                  <a:rPr lang="it-IT" sz="1500" dirty="0" smtClean="0"/>
                  <a:t>Particle </a:t>
                </a:r>
                <a:r>
                  <a:rPr lang="it-IT" sz="1500" dirty="0"/>
                  <a:t>Data </a:t>
                </a:r>
                <a:r>
                  <a:rPr lang="it-IT" sz="1500" dirty="0" smtClean="0"/>
                  <a:t>Group </a:t>
                </a:r>
                <a:r>
                  <a:rPr lang="en-GB" sz="1500" dirty="0" smtClean="0"/>
                  <a:t>(</a:t>
                </a:r>
                <a:r>
                  <a:rPr lang="en-GB" sz="1500" dirty="0"/>
                  <a:t>2018</a:t>
                </a:r>
                <a:r>
                  <a:rPr lang="en-GB" sz="1500" dirty="0" smtClean="0"/>
                  <a:t>)]</a:t>
                </a:r>
                <a:endParaRPr lang="en-GB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53" y="4026319"/>
                <a:ext cx="5956740" cy="2247923"/>
              </a:xfrm>
              <a:prstGeom prst="rect">
                <a:avLst/>
              </a:prstGeom>
              <a:blipFill>
                <a:blip r:embed="rId2"/>
                <a:stretch>
                  <a:fillRect l="-1526" t="-1333" b="-133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0753" y="1835880"/>
                <a:ext cx="4102066" cy="209191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600" b="1" dirty="0" smtClean="0"/>
                  <a:t>Metastability constraints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d>
                      <m:dPr>
                        <m:ctrlPr>
                          <a:rPr lang="en-GB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GB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𝟏𝟑𝟓</m:t>
                    </m:r>
                  </m:oMath>
                </a14:m>
                <a:endParaRPr lang="en-GB" sz="16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Inflation</a:t>
                </a:r>
                <a:r>
                  <a:rPr lang="en-GB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sz="16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en-GB" sz="160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Reheating</a:t>
                </a:r>
                <a:r>
                  <a:rPr lang="en-GB" sz="1600" dirty="0">
                    <a:solidFill>
                      <a:schemeClr val="tx1"/>
                    </a:solidFill>
                  </a:rPr>
                  <a:t>: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GB" sz="1600" dirty="0" smtClean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d>
                      <m:dPr>
                        <m:ctrlPr>
                          <a:rPr lang="en-GB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</m:oMath>
                </a14:m>
                <a:endParaRPr lang="en-GB" sz="16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GB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EW vacuum stable up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endParaRPr lang="en-GB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53" y="1835880"/>
                <a:ext cx="4102066" cy="2091919"/>
              </a:xfrm>
              <a:prstGeom prst="rect">
                <a:avLst/>
              </a:prstGeom>
              <a:blipFill>
                <a:blip r:embed="rId3"/>
                <a:stretch>
                  <a:fillRect l="-2209" t="-1433" b="-200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32" y="1821708"/>
                <a:ext cx="5118014" cy="2690224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600" b="1" dirty="0" smtClean="0"/>
                  <a:t>Cosmological constraints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CMB constraints: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endParaRPr lang="en-GB" b="1" dirty="0">
                  <a:solidFill>
                    <a:srgbClr val="92D05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solidFill>
                      <a:schemeClr val="bg1"/>
                    </a:solidFill>
                  </a:rPr>
                  <a:t>    	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           	       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S</a:t>
                </a:r>
                <a:r>
                  <a:rPr lang="en-GB" dirty="0" smtClean="0"/>
                  <a:t>mall </a:t>
                </a:r>
                <a:r>
                  <a:rPr lang="en-GB" dirty="0"/>
                  <a:t>radiative corrections: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rad>
                  </m:oMath>
                </a14:m>
                <a:endParaRPr lang="en-GB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Efficient reheating: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f>
                          <m:fPr>
                            <m:ctrlPr>
                              <a:rPr lang="en-GB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</m:oMath>
                </a14:m>
                <a:endParaRPr lang="en-GB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Universe </a:t>
                </a:r>
                <a:r>
                  <a:rPr lang="en-GB" dirty="0" err="1" smtClean="0"/>
                  <a:t>overclosed</a:t>
                </a:r>
                <a:r>
                  <a:rPr lang="en-GB" dirty="0" smtClean="0"/>
                  <a:t> with relic </a:t>
                </a:r>
                <a:r>
                  <a:rPr lang="en-GB" dirty="0" err="1" smtClean="0"/>
                  <a:t>inflaton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 smtClean="0">
                  <a:solidFill>
                    <a:srgbClr val="00B05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BBN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constraints preferably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𝛤</m:t>
                            </m:r>
                          </m:e>
                          <m:sub>
                            <m:r>
                              <a:rPr lang="en-GB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e>
                      <m:sup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𝐵𝐵𝑁</m:t>
                        </m:r>
                      </m:sub>
                    </m:sSub>
                  </m:oMath>
                </a14:m>
                <a:endParaRPr lang="en-GB" dirty="0" smtClean="0">
                  <a:solidFill>
                    <a:srgbClr val="92D050"/>
                  </a:solidFill>
                  <a:ea typeface="Cambria Math" panose="02040503050406030204" pitchFamily="18" charset="0"/>
                </a:endParaRPr>
              </a:p>
              <a:p>
                <a:pPr marL="800100" lvl="1" indent="-342900">
                  <a:buClr>
                    <a:srgbClr val="00B05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d>
                  </m:oMath>
                </a14:m>
                <a:endParaRPr lang="en-GB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32" y="1821708"/>
                <a:ext cx="5118014" cy="2690224"/>
              </a:xfrm>
              <a:prstGeom prst="rect">
                <a:avLst/>
              </a:prstGeom>
              <a:blipFill>
                <a:blip r:embed="rId4"/>
                <a:stretch>
                  <a:fillRect l="-1773" t="-1119" b="-671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159" y="4619688"/>
                <a:ext cx="4745194" cy="16711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GB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en-GB" b="1" i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b="1" i="1" dirty="0" smtClean="0">
                  <a:solidFill>
                    <a:srgbClr val="92D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b="1" dirty="0" smtClean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f>
                          <m:fPr>
                            <m:ctrlPr>
                              <a:rPr lang="en-GB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rad>
                  </m:oMath>
                </a14:m>
                <a:endParaRPr lang="en-GB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b="1" dirty="0" smtClean="0">
                    <a:solidFill>
                      <a:srgbClr val="92D050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GB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≲|</m:t>
                        </m:r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</m:oMath>
                </a14:m>
                <a:endParaRPr lang="en-GB" b="1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b="1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𝟏𝟐𝟑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d>
                      <m:d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𝑺𝑴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9" y="4619688"/>
                <a:ext cx="4745194" cy="1671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3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500" b="1" dirty="0" smtClean="0">
                <a:solidFill>
                  <a:schemeClr val="tx1"/>
                </a:solidFill>
              </a:rPr>
              <a:t>Results</a:t>
            </a:r>
            <a:endParaRPr lang="en-GB" sz="55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3846" y="5915873"/>
                <a:ext cx="10906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846" y="5915873"/>
                <a:ext cx="1090620" cy="307777"/>
              </a:xfrm>
              <a:prstGeom prst="rect">
                <a:avLst/>
              </a:prstGeom>
              <a:blipFill>
                <a:blip r:embed="rId4"/>
                <a:stretch>
                  <a:fillRect l="-7263" t="-1961" r="-279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19630" y="5915872"/>
                <a:ext cx="12060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630" y="5915872"/>
                <a:ext cx="1206036" cy="307777"/>
              </a:xfrm>
              <a:prstGeom prst="rect">
                <a:avLst/>
              </a:prstGeom>
              <a:blipFill>
                <a:blip r:embed="rId5"/>
                <a:stretch>
                  <a:fillRect l="-7071" t="-1961" r="-151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707900" y="5979481"/>
            <a:ext cx="2837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[F. </a:t>
            </a:r>
            <a:r>
              <a:rPr lang="en-GB" sz="1500" dirty="0" err="1"/>
              <a:t>Bezrukov</a:t>
            </a:r>
            <a:r>
              <a:rPr lang="en-GB" sz="1500" dirty="0"/>
              <a:t>, </a:t>
            </a:r>
            <a:r>
              <a:rPr lang="en-GB" sz="1500" b="1" dirty="0"/>
              <a:t>A. Keats </a:t>
            </a:r>
            <a:r>
              <a:rPr lang="en-GB" sz="1500" dirty="0"/>
              <a:t>(</a:t>
            </a:r>
            <a:r>
              <a:rPr lang="en-GB" sz="1500" dirty="0" smtClean="0"/>
              <a:t>2021)]</a:t>
            </a:r>
            <a:endParaRPr lang="en-GB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18753" y="10477"/>
                <a:ext cx="3390236" cy="172688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Particle physics o</a:t>
                </a:r>
                <a:r>
                  <a:rPr lang="en-GB" sz="2000" b="1" dirty="0" smtClean="0">
                    <a:solidFill>
                      <a:schemeClr val="tx1"/>
                    </a:solidFill>
                  </a:rPr>
                  <a:t>bservables: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func>
                        <m:func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sub>
                      </m:sSub>
                      <m:r>
                        <a:rPr lang="en-GB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53" y="10477"/>
                <a:ext cx="3390236" cy="1726883"/>
              </a:xfrm>
              <a:prstGeom prst="rect">
                <a:avLst/>
              </a:prstGeom>
              <a:blipFill>
                <a:blip r:embed="rId7"/>
                <a:stretch>
                  <a:fillRect l="-1423" t="-1038" b="-173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824702" y="519975"/>
            <a:ext cx="316850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Cosmological observables:</a:t>
            </a:r>
          </a:p>
          <a:p>
            <a:r>
              <a:rPr lang="en-GB" sz="2000" dirty="0" smtClean="0"/>
              <a:t>Measurement of r!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>
          <a:xfrm>
            <a:off x="111003" y="2281232"/>
            <a:ext cx="5958876" cy="34597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5213046" y="2859447"/>
            <a:ext cx="1233376" cy="413024"/>
            <a:chOff x="5150648" y="4669338"/>
            <a:chExt cx="1233376" cy="413024"/>
          </a:xfrm>
        </p:grpSpPr>
        <p:sp>
          <p:nvSpPr>
            <p:cNvPr id="14" name="Right Brace 13"/>
            <p:cNvSpPr/>
            <p:nvPr/>
          </p:nvSpPr>
          <p:spPr>
            <a:xfrm>
              <a:off x="5458986" y="4669338"/>
              <a:ext cx="60514" cy="413024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150648" y="4711179"/>
                  <a:ext cx="1233376" cy="310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648" y="4711179"/>
                  <a:ext cx="1233376" cy="310534"/>
                </a:xfrm>
                <a:prstGeom prst="rect">
                  <a:avLst/>
                </a:prstGeom>
                <a:blipFill>
                  <a:blip r:embed="rId9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/>
        </p:blipFill>
        <p:spPr>
          <a:xfrm>
            <a:off x="6151418" y="2282418"/>
            <a:ext cx="5952766" cy="34585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18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7030A0"/>
                </a:solidFill>
              </a:rPr>
              <a:t>Conclusion</a:t>
            </a:r>
            <a:endParaRPr lang="en-GB" sz="6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1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GB" sz="2700" dirty="0" smtClean="0"/>
                  <a:t>The SM can be minimally extended by a single scalar </a:t>
                </a:r>
                <a:r>
                  <a:rPr lang="en-GB" sz="2700" dirty="0" err="1" smtClean="0"/>
                  <a:t>inflaton</a:t>
                </a:r>
                <a:r>
                  <a:rPr lang="en-GB" sz="2700" dirty="0" smtClean="0"/>
                  <a:t> field with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700" i="1" smtClean="0"/>
                        </m:ctrlPr>
                      </m:sSubPr>
                      <m:e>
                        <m:r>
                          <a:rPr lang="en-GB" sz="2700" i="1" smtClean="0"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GB" sz="2700" b="0" i="1" smtClean="0"/>
                          <m:t>2</m:t>
                        </m:r>
                      </m:sub>
                    </m:sSub>
                  </m:oMath>
                </a14:m>
                <a:r>
                  <a:rPr lang="en-GB" sz="2700" dirty="0" smtClean="0"/>
                  <a:t>-symmetric potential to incorporate mechanisms for slow-roll inflation and reheating via an </a:t>
                </a:r>
                <a:r>
                  <a:rPr lang="en-GB" sz="2700" dirty="0" err="1" smtClean="0"/>
                  <a:t>inflaton</a:t>
                </a:r>
                <a:r>
                  <a:rPr lang="en-GB" sz="2700" dirty="0" smtClean="0"/>
                  <a:t>-Higgs portal.</a:t>
                </a:r>
              </a:p>
              <a:p>
                <a:pPr lvl="1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GB" sz="2700" dirty="0"/>
                  <a:t> </a:t>
                </a:r>
                <a:r>
                  <a:rPr lang="en-GB" sz="2700" dirty="0" smtClean="0"/>
                  <a:t>We assume our Universe is in a metastable EW vacuum and consider the case where fine-tuning of </a:t>
                </a:r>
                <a14:m>
                  <m:oMath xmlns:m="http://schemas.openxmlformats.org/officeDocument/2006/math">
                    <m:r>
                      <a:rPr lang="en-GB" sz="2700" i="1" smtClean="0"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700" dirty="0" smtClean="0"/>
                  <a:t> isn’t necessary, satisfied by </a:t>
                </a:r>
                <a14:m>
                  <m:oMath xmlns:m="http://schemas.openxmlformats.org/officeDocument/2006/math"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27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.</a:t>
                </a:r>
                <a:endParaRPr lang="en-GB" sz="27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lvl="1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GB" sz="2700" dirty="0" smtClean="0"/>
                  <a:t> Our light </a:t>
                </a:r>
                <a:r>
                  <a:rPr lang="en-GB" sz="2700" dirty="0" err="1" smtClean="0"/>
                  <a:t>inflaton</a:t>
                </a:r>
                <a:r>
                  <a:rPr lang="en-GB" sz="2700" dirty="0" smtClean="0"/>
                  <a:t> model parameter space spans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</m:ctrlPr>
                      </m:sSubPr>
                      <m:e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  <m:t>𝒎</m:t>
                        </m:r>
                      </m:e>
                      <m:sub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  <a:ea typeface="Cambria Math" panose="02040503050406030204" pitchFamily="18" charset="0"/>
                          </a:rPr>
                          <m:t>𝝌</m:t>
                        </m:r>
                      </m:sub>
                    </m:sSub>
                    <m:r>
                      <a:rPr lang="en-GB" sz="2700" b="1" i="1" smtClean="0">
                        <a:solidFill>
                          <a:srgbClr val="7030A0"/>
                        </a:solidFill>
                      </a:rPr>
                      <m:t>=</m:t>
                    </m:r>
                    <m:r>
                      <a:rPr lang="en-GB" sz="2700" b="1" i="1" smtClean="0">
                        <a:solidFill>
                          <a:srgbClr val="7030A0"/>
                        </a:solidFill>
                      </a:rPr>
                      <m:t>𝑶</m:t>
                    </m:r>
                    <m:d>
                      <m:dPr>
                        <m:ctrlP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  <m:t>−</m:t>
                            </m:r>
                            <m: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  <m:t>𝟐</m:t>
                            </m:r>
                          </m:sup>
                        </m:sSup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  <m:t>−</m:t>
                        </m:r>
                        <m:sSub>
                          <m:sSubPr>
                            <m:ctrlP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  <m:t>𝒎</m:t>
                            </m:r>
                          </m:e>
                          <m:sub>
                            <m: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  <m:t>𝒉</m:t>
                            </m:r>
                          </m:sub>
                        </m:sSub>
                      </m:e>
                    </m:d>
                    <m:r>
                      <a:rPr lang="en-GB" sz="2700" b="1" i="1" smtClean="0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GB" sz="2700" b="1" dirty="0" smtClean="0">
                    <a:solidFill>
                      <a:srgbClr val="7030A0"/>
                    </a:solidFill>
                  </a:rPr>
                  <a:t>GeV</a:t>
                </a:r>
                <a:r>
                  <a:rPr lang="en-GB" sz="27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𝒎</m:t>
                            </m:r>
                          </m:sub>
                        </m:sSub>
                      </m:e>
                      <m:sup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GB" sz="2700" b="1" i="1" smtClean="0">
                        <a:solidFill>
                          <a:srgbClr val="7030A0"/>
                        </a:solidFill>
                      </a:rPr>
                      <m:t>=</m:t>
                    </m:r>
                    <m:r>
                      <a:rPr lang="en-GB" sz="2700" b="1" i="1">
                        <a:solidFill>
                          <a:srgbClr val="7030A0"/>
                        </a:solidFill>
                      </a:rPr>
                      <m:t>𝑶</m:t>
                    </m:r>
                    <m:d>
                      <m:dPr>
                        <m:ctrlPr>
                          <a:rPr lang="en-GB" sz="2700" b="1" i="1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−</m:t>
                            </m:r>
                            <m: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  <m:t>𝟏𝟏</m:t>
                            </m:r>
                          </m:sup>
                        </m:sSup>
                        <m:r>
                          <a:rPr lang="en-GB" sz="2700" b="1" i="1">
                            <a:solidFill>
                              <a:srgbClr val="7030A0"/>
                            </a:solidFill>
                          </a:rPr>
                          <m:t>−</m:t>
                        </m:r>
                        <m:sSup>
                          <m:sSupPr>
                            <m:ctrlP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−</m:t>
                            </m:r>
                            <m:r>
                              <a:rPr lang="en-GB" sz="2700" b="1" i="1" smtClean="0">
                                <a:solidFill>
                                  <a:srgbClr val="7030A0"/>
                                </a:solidFill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700" dirty="0" smtClean="0"/>
                  <a:t>, and evades </a:t>
                </a:r>
                <a:r>
                  <a:rPr lang="en-GB" sz="2700" dirty="0"/>
                  <a:t>all </a:t>
                </a:r>
                <a:r>
                  <a:rPr lang="en-GB" sz="2700" dirty="0" smtClean="0"/>
                  <a:t>current experimental</a:t>
                </a:r>
                <a:r>
                  <a:rPr lang="en-GB" sz="2700" dirty="0"/>
                  <a:t>, cosmological and stability constraints required for a metastable </a:t>
                </a:r>
                <a:r>
                  <a:rPr lang="en-GB" sz="2700" dirty="0" smtClean="0"/>
                  <a:t>vacuum.</a:t>
                </a:r>
              </a:p>
              <a:p>
                <a:pPr lvl="1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GB" sz="2700" dirty="0" err="1"/>
                  <a:t>I</a:t>
                </a:r>
                <a:r>
                  <a:rPr lang="en-GB" sz="2700" dirty="0" err="1" smtClean="0"/>
                  <a:t>nflaton</a:t>
                </a:r>
                <a:r>
                  <a:rPr lang="en-GB" sz="2700" dirty="0" smtClean="0"/>
                  <a:t> masses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700" i="1" smtClean="0"/>
                        </m:ctrlPr>
                      </m:sSubPr>
                      <m:e>
                        <m:r>
                          <a:rPr lang="en-GB" sz="2700" b="0" i="1" smtClean="0"/>
                          <m:t>𝑚</m:t>
                        </m:r>
                      </m:e>
                      <m:sub>
                        <m:r>
                          <a:rPr lang="en-GB" sz="2700" b="0" i="1" smtClean="0"/>
                          <m:t>h</m:t>
                        </m:r>
                      </m:sub>
                    </m:sSub>
                  </m:oMath>
                </a14:m>
                <a:r>
                  <a:rPr lang="en-GB" sz="2700" dirty="0" smtClean="0"/>
                  <a:t> have larger mixing angles, here future precision measurements of linear and trilinear Higgs couplings may observe deviations from the SM expected values</a:t>
                </a:r>
                <a:r>
                  <a:rPr lang="en-GB" sz="2700" dirty="0" smtClean="0"/>
                  <a:t>.</a:t>
                </a:r>
              </a:p>
              <a:p>
                <a:pPr lvl="1">
                  <a:buClr>
                    <a:srgbClr val="7030A0"/>
                  </a:buClr>
                  <a:buFont typeface="Arial" panose="020B0604020202020204" pitchFamily="34" charset="0"/>
                  <a:buChar char="•"/>
                </a:pPr>
                <a:r>
                  <a:rPr lang="en-GB" sz="2700" dirty="0" smtClean="0"/>
                  <a:t>Accessibility </a:t>
                </a:r>
                <a:r>
                  <a:rPr lang="en-GB" sz="2700" dirty="0"/>
                  <a:t>to the parameter space of very weakly-coupled </a:t>
                </a:r>
                <a:r>
                  <a:rPr lang="en-GB" sz="2700" dirty="0" err="1"/>
                  <a:t>inflatons</a:t>
                </a:r>
                <a:r>
                  <a:rPr lang="en-GB" sz="2700" dirty="0"/>
                  <a:t> is dependent on the planned proposals of new </a:t>
                </a:r>
                <a:r>
                  <a:rPr lang="en-GB" sz="2700" dirty="0" smtClean="0"/>
                  <a:t>experiments </a:t>
                </a:r>
                <a:r>
                  <a:rPr lang="en-GB" sz="2700" dirty="0"/>
                  <a:t>that target the hidden sector (namely MATHUSLA200, SHIP, and </a:t>
                </a:r>
                <a:r>
                  <a:rPr lang="en-GB" sz="2700" dirty="0" smtClean="0"/>
                  <a:t>FASER2), </a:t>
                </a:r>
                <a:r>
                  <a:rPr lang="en-GB" sz="2700" dirty="0"/>
                  <a:t>which can probe </a:t>
                </a:r>
                <a:r>
                  <a:rPr lang="en-GB" sz="2700" dirty="0" smtClean="0"/>
                  <a:t>mixing </a:t>
                </a:r>
                <a:r>
                  <a:rPr lang="en-GB" sz="2700" dirty="0"/>
                  <a:t>angles down </a:t>
                </a:r>
                <a:r>
                  <a:rPr lang="en-GB" sz="2700" dirty="0" smtClean="0"/>
                  <a:t>to </a:t>
                </a:r>
                <a:r>
                  <a:rPr lang="en-GB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700" b="1" i="1">
                            <a:solidFill>
                              <a:srgbClr val="7030A0"/>
                            </a:solidFill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𝒎</m:t>
                            </m:r>
                          </m:sub>
                        </m:sSub>
                      </m:e>
                      <m:sup>
                        <m:r>
                          <a:rPr lang="en-GB" sz="2700" b="1" i="1">
                            <a:solidFill>
                              <a:srgbClr val="7030A0"/>
                            </a:solidFill>
                          </a:rPr>
                          <m:t>𝟐</m:t>
                        </m:r>
                      </m:sup>
                    </m:sSup>
                    <m:r>
                      <a:rPr lang="en-GB" sz="2700" b="1" i="1">
                        <a:solidFill>
                          <a:srgbClr val="7030A0"/>
                        </a:solidFill>
                      </a:rPr>
                      <m:t>=</m:t>
                    </m:r>
                    <m:r>
                      <a:rPr lang="en-GB" sz="2700" b="1" i="1">
                        <a:solidFill>
                          <a:srgbClr val="7030A0"/>
                        </a:solidFill>
                      </a:rPr>
                      <m:t>𝑶</m:t>
                    </m:r>
                    <m:d>
                      <m:dPr>
                        <m:ctrlPr>
                          <a:rPr lang="en-GB" sz="2700" b="1" i="1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−</m:t>
                            </m:r>
                            <m:r>
                              <a:rPr lang="en-GB" sz="2700" b="1" i="1">
                                <a:solidFill>
                                  <a:srgbClr val="7030A0"/>
                                </a:solidFill>
                              </a:rPr>
                              <m:t>𝟏𝟏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700" dirty="0" smtClean="0"/>
                  <a:t> and </a:t>
                </a:r>
                <a:r>
                  <a:rPr lang="en-GB" sz="2700" dirty="0" err="1"/>
                  <a:t>inflatons</a:t>
                </a:r>
                <a:r>
                  <a:rPr lang="en-GB" sz="2700" dirty="0"/>
                  <a:t> with </a:t>
                </a:r>
                <a:r>
                  <a:rPr lang="en-GB" sz="2700" dirty="0" smtClean="0"/>
                  <a:t>masses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700" b="1" i="1">
                            <a:solidFill>
                              <a:srgbClr val="7030A0"/>
                            </a:solidFill>
                          </a:rPr>
                        </m:ctrlPr>
                      </m:sSubPr>
                      <m:e>
                        <m:r>
                          <a:rPr lang="en-GB" sz="2700" b="1" i="1">
                            <a:solidFill>
                              <a:srgbClr val="7030A0"/>
                            </a:solidFill>
                          </a:rPr>
                          <m:t>𝒎</m:t>
                        </m:r>
                      </m:e>
                      <m:sub>
                        <m:r>
                          <a:rPr lang="en-GB" sz="2700" b="1" i="1">
                            <a:solidFill>
                              <a:srgbClr val="7030A0"/>
                            </a:solidFill>
                            <a:ea typeface="Cambria Math" panose="02040503050406030204" pitchFamily="18" charset="0"/>
                          </a:rPr>
                          <m:t>𝝌</m:t>
                        </m:r>
                      </m:sub>
                    </m:sSub>
                    <m:r>
                      <a:rPr lang="en-GB" sz="2700" b="1" i="1" smtClean="0">
                        <a:solidFill>
                          <a:srgbClr val="7030A0"/>
                        </a:solidFill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GB" sz="2700" b="1" i="1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  <m:t>𝟎</m:t>
                        </m:r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  <m:t>.</m:t>
                        </m:r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  <m:t>𝟎𝟑</m:t>
                        </m:r>
                        <m:r>
                          <a:rPr lang="en-GB" sz="2700" b="1" i="1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GB" sz="2700" b="1" i="1" smtClean="0">
                            <a:solidFill>
                              <a:srgbClr val="7030A0"/>
                            </a:solidFill>
                          </a:rPr>
                          <m:t>𝟓</m:t>
                        </m:r>
                      </m:e>
                    </m:d>
                    <m:r>
                      <a:rPr lang="en-GB" sz="2700" b="1" i="1">
                        <a:solidFill>
                          <a:srgbClr val="7030A0"/>
                        </a:solidFill>
                      </a:rPr>
                      <m:t> </m:t>
                    </m:r>
                  </m:oMath>
                </a14:m>
                <a:r>
                  <a:rPr lang="en-GB" sz="2700" b="1" dirty="0" smtClean="0">
                    <a:solidFill>
                      <a:srgbClr val="7030A0"/>
                    </a:solidFill>
                  </a:rPr>
                  <a:t>GeV.</a:t>
                </a:r>
                <a:endParaRPr lang="en-GB" sz="27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79" r="-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A. Keats                                         Light </a:t>
            </a:r>
            <a:r>
              <a:rPr lang="en-GB" dirty="0" err="1" smtClean="0"/>
              <a:t>inflaton</a:t>
            </a:r>
            <a:r>
              <a:rPr lang="en-GB" dirty="0" smtClean="0"/>
              <a:t> model in a metastable Universe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b="1" dirty="0" smtClean="0">
                <a:solidFill>
                  <a:srgbClr val="7030A0"/>
                </a:solidFill>
              </a:rPr>
              <a:t>Outline</a:t>
            </a:r>
            <a:endParaRPr lang="en-GB" sz="5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Introduction and motivations for inflation </a:t>
            </a:r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Slow roll </a:t>
            </a:r>
            <a:r>
              <a:rPr lang="en-GB" sz="3000" dirty="0" smtClean="0">
                <a:solidFill>
                  <a:schemeClr val="tx1"/>
                </a:solidFill>
              </a:rPr>
              <a:t>inflation</a:t>
            </a:r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3000" dirty="0" smtClean="0">
                <a:solidFill>
                  <a:schemeClr val="tx1"/>
                </a:solidFill>
              </a:rPr>
              <a:t>The model</a:t>
            </a:r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3000" dirty="0" smtClean="0">
                <a:solidFill>
                  <a:schemeClr val="tx1"/>
                </a:solidFill>
              </a:rPr>
              <a:t>EW vacuum stability</a:t>
            </a:r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3000" dirty="0" smtClean="0">
                <a:solidFill>
                  <a:schemeClr val="tx1"/>
                </a:solidFill>
              </a:rPr>
              <a:t>Model constraints in a metastable Universe</a:t>
            </a:r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3000" dirty="0" smtClean="0">
                <a:solidFill>
                  <a:schemeClr val="tx1"/>
                </a:solidFill>
              </a:rPr>
              <a:t>Results and conclusions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n-GB" sz="30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6255" y="6356350"/>
            <a:ext cx="5447145" cy="395432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A. Keats                                         Light </a:t>
            </a:r>
            <a:r>
              <a:rPr lang="en-GB" b="1" dirty="0" err="1" smtClean="0">
                <a:solidFill>
                  <a:schemeClr val="bg1"/>
                </a:solidFill>
              </a:rPr>
              <a:t>inflaton</a:t>
            </a:r>
            <a:r>
              <a:rPr lang="en-GB" b="1" dirty="0" smtClean="0">
                <a:solidFill>
                  <a:schemeClr val="bg1"/>
                </a:solidFill>
              </a:rPr>
              <a:t> model in a metastable Universe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22370" y="6356350"/>
            <a:ext cx="3631430" cy="395432"/>
          </a:xfrm>
        </p:spPr>
        <p:txBody>
          <a:bodyPr/>
          <a:lstStyle/>
          <a:p>
            <a:fld id="{30AB4D19-8432-42C5-9D17-BA6A0B9640FB}" type="slidenum">
              <a:rPr lang="en-GB" b="1" smtClean="0">
                <a:solidFill>
                  <a:schemeClr val="bg1"/>
                </a:solidFill>
              </a:rPr>
              <a:t>2</a:t>
            </a:fld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053"/>
          <p:cNvGrpSpPr/>
          <p:nvPr/>
        </p:nvGrpSpPr>
        <p:grpSpPr>
          <a:xfrm>
            <a:off x="2037825" y="1788721"/>
            <a:ext cx="3130654" cy="1956454"/>
            <a:chOff x="1290706" y="1808005"/>
            <a:chExt cx="4129495" cy="3915146"/>
          </a:xfrm>
        </p:grpSpPr>
        <p:sp>
          <p:nvSpPr>
            <p:cNvPr id="7" name="Isosceles Triangle 6"/>
            <p:cNvSpPr/>
            <p:nvPr/>
          </p:nvSpPr>
          <p:spPr>
            <a:xfrm>
              <a:off x="1290706" y="1808005"/>
              <a:ext cx="4129495" cy="3915146"/>
            </a:xfrm>
            <a:prstGeom prst="triangl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05300" y="4311008"/>
              <a:ext cx="2754655" cy="389385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Right Brace 74"/>
          <p:cNvSpPr/>
          <p:nvPr/>
        </p:nvSpPr>
        <p:spPr>
          <a:xfrm flipH="1" flipV="1">
            <a:off x="1261702" y="3650378"/>
            <a:ext cx="363856" cy="1782202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5938" y="3965030"/>
                <a:ext cx="1366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Inflationary epoch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GB" b="1" dirty="0" smtClean="0"/>
                  <a:t> e-foldings</a:t>
                </a:r>
                <a:endParaRPr lang="en-GB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" y="3965030"/>
                <a:ext cx="1366715" cy="1200329"/>
              </a:xfrm>
              <a:prstGeom prst="rect">
                <a:avLst/>
              </a:prstGeom>
              <a:blipFill>
                <a:blip r:embed="rId2"/>
                <a:stretch>
                  <a:fillRect l="-4018" t="-2538" r="-133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530900" y="2400565"/>
                <a:ext cx="5447739" cy="256794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sz="2000" b="1" dirty="0" smtClean="0">
                    <a:solidFill>
                      <a:schemeClr val="tx1"/>
                    </a:solidFill>
                  </a:rPr>
                  <a:t>Horizon problem: 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In HBB model</a:t>
                </a:r>
                <a:r>
                  <a:rPr lang="en-GB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CMB has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causally disconnected regions, yet we observe the Universe to be homogeneous and isotropic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Flatness problem: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𝑐𝑢𝑟𝑣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, requires fine-tuning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i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𝑐𝑢𝑟𝑣</m:t>
                        </m:r>
                      </m:sub>
                    </m:sSub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𝑃𝑙</m:t>
                            </m:r>
                          </m:sub>
                        </m:sSub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−60</m:t>
                        </m:r>
                      </m:sup>
                    </m:sSup>
                  </m:oMath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b="1" dirty="0" smtClean="0">
                    <a:solidFill>
                      <a:schemeClr val="tx1"/>
                    </a:solidFill>
                  </a:rPr>
                  <a:t>Generation of primordial scalar perturbations</a:t>
                </a: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Mechanism for particle </a:t>
                </a:r>
                <a:r>
                  <a:rPr lang="en-GB" sz="2000" b="1" dirty="0" smtClean="0">
                    <a:solidFill>
                      <a:schemeClr val="tx1"/>
                    </a:solidFill>
                  </a:rPr>
                  <a:t>production/reheating</a:t>
                </a:r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900" y="2400565"/>
                <a:ext cx="5447739" cy="2567947"/>
              </a:xfrm>
              <a:prstGeom prst="rect">
                <a:avLst/>
              </a:prstGeom>
              <a:blipFill>
                <a:blip r:embed="rId3"/>
                <a:stretch>
                  <a:fillRect l="-775" t="-698" b="-2093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3</a:t>
            </a:fld>
            <a:endParaRPr lang="en-GB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Problems with the Hot Big Bang Model</a:t>
            </a:r>
          </a:p>
        </p:txBody>
      </p:sp>
      <p:sp>
        <p:nvSpPr>
          <p:cNvPr id="2055" name="TextBox 2054"/>
          <p:cNvSpPr txBox="1"/>
          <p:nvPr/>
        </p:nvSpPr>
        <p:spPr>
          <a:xfrm rot="18519999">
            <a:off x="1901553" y="2394904"/>
            <a:ext cx="159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Past light cone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071315" y="3593972"/>
            <a:ext cx="3112578" cy="25817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53" name="Group 2052"/>
          <p:cNvGrpSpPr/>
          <p:nvPr/>
        </p:nvGrpSpPr>
        <p:grpSpPr>
          <a:xfrm>
            <a:off x="2599943" y="2953323"/>
            <a:ext cx="2064167" cy="742812"/>
            <a:chOff x="1955174" y="4810435"/>
            <a:chExt cx="2714741" cy="925494"/>
          </a:xfrm>
        </p:grpSpPr>
        <p:sp>
          <p:nvSpPr>
            <p:cNvPr id="2049" name="TextBox 2048"/>
            <p:cNvSpPr txBox="1"/>
            <p:nvPr/>
          </p:nvSpPr>
          <p:spPr>
            <a:xfrm>
              <a:off x="2626084" y="4810435"/>
              <a:ext cx="1427675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CMB</a:t>
              </a:r>
              <a:endParaRPr lang="en-GB" b="1" dirty="0"/>
            </a:p>
          </p:txBody>
        </p:sp>
        <p:grpSp>
          <p:nvGrpSpPr>
            <p:cNvPr id="2052" name="Group 2051"/>
            <p:cNvGrpSpPr/>
            <p:nvPr/>
          </p:nvGrpSpPr>
          <p:grpSpPr>
            <a:xfrm>
              <a:off x="1955174" y="4974481"/>
              <a:ext cx="2714741" cy="761448"/>
              <a:chOff x="1955174" y="4974481"/>
              <a:chExt cx="2714741" cy="761448"/>
            </a:xfrm>
          </p:grpSpPr>
          <p:sp>
            <p:nvSpPr>
              <p:cNvPr id="2051" name="Oval 2050"/>
              <p:cNvSpPr/>
              <p:nvPr/>
            </p:nvSpPr>
            <p:spPr>
              <a:xfrm>
                <a:off x="1964859" y="4977080"/>
                <a:ext cx="597126" cy="15323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48" name="Group 2047"/>
              <p:cNvGrpSpPr/>
              <p:nvPr/>
            </p:nvGrpSpPr>
            <p:grpSpPr>
              <a:xfrm>
                <a:off x="1963118" y="5069540"/>
                <a:ext cx="599318" cy="634753"/>
                <a:chOff x="3363038" y="1722871"/>
                <a:chExt cx="599318" cy="634753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3363038" y="1735649"/>
                  <a:ext cx="330535" cy="60001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688928" y="1722871"/>
                  <a:ext cx="273428" cy="634753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Oval 92"/>
              <p:cNvSpPr/>
              <p:nvPr/>
            </p:nvSpPr>
            <p:spPr>
              <a:xfrm>
                <a:off x="4059433" y="4974481"/>
                <a:ext cx="597126" cy="15323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4055500" y="5086771"/>
                <a:ext cx="599318" cy="634753"/>
                <a:chOff x="3363038" y="1722871"/>
                <a:chExt cx="599318" cy="634753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688928" y="1722871"/>
                  <a:ext cx="273428" cy="634753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3363038" y="1735649"/>
                  <a:ext cx="330535" cy="60001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Oval 93"/>
              <p:cNvSpPr/>
              <p:nvPr/>
            </p:nvSpPr>
            <p:spPr>
              <a:xfrm>
                <a:off x="1955174" y="5642346"/>
                <a:ext cx="626061" cy="935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043854" y="5642346"/>
                <a:ext cx="626061" cy="935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64" name="Group 2063"/>
          <p:cNvGrpSpPr/>
          <p:nvPr/>
        </p:nvGrpSpPr>
        <p:grpSpPr>
          <a:xfrm>
            <a:off x="1870641" y="3563360"/>
            <a:ext cx="3542921" cy="1955930"/>
            <a:chOff x="268299" y="2919626"/>
            <a:chExt cx="3604590" cy="2881433"/>
          </a:xfrm>
        </p:grpSpPr>
        <p:sp>
          <p:nvSpPr>
            <p:cNvPr id="99" name="Oval 98"/>
            <p:cNvSpPr/>
            <p:nvPr/>
          </p:nvSpPr>
          <p:spPr>
            <a:xfrm>
              <a:off x="268299" y="2919626"/>
              <a:ext cx="3604590" cy="467494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59" name="Straight Connector 2058"/>
            <p:cNvCxnSpPr/>
            <p:nvPr/>
          </p:nvCxnSpPr>
          <p:spPr>
            <a:xfrm flipV="1">
              <a:off x="2053585" y="3151658"/>
              <a:ext cx="1819304" cy="264940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Connector 2062"/>
            <p:cNvCxnSpPr/>
            <p:nvPr/>
          </p:nvCxnSpPr>
          <p:spPr>
            <a:xfrm flipH="1" flipV="1">
              <a:off x="287760" y="3225352"/>
              <a:ext cx="1765825" cy="257570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659" y="5389345"/>
                <a:ext cx="61461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Require a previous period of positively accelerating expansion for these regions to have been in causal contact, i.e.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𝒂𝑯</m:t>
                    </m:r>
                  </m:oMath>
                </a14:m>
                <a:r>
                  <a:rPr lang="en-GB" b="1" dirty="0" smtClean="0">
                    <a:solidFill>
                      <a:srgbClr val="FFC000"/>
                    </a:solidFill>
                  </a:rPr>
                  <a:t> increases with time.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59" y="5389345"/>
                <a:ext cx="6146191" cy="923330"/>
              </a:xfrm>
              <a:prstGeom prst="rect">
                <a:avLst/>
              </a:prstGeom>
              <a:blipFill>
                <a:blip r:embed="rId4"/>
                <a:stretch>
                  <a:fillRect l="-893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ull-sky image derived from nine years' WMAP d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0" y="2006091"/>
            <a:ext cx="5614562" cy="28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5" name="TextBox 2064"/>
              <p:cNvSpPr txBox="1"/>
              <p:nvPr/>
            </p:nvSpPr>
            <p:spPr>
              <a:xfrm>
                <a:off x="467381" y="4892124"/>
                <a:ext cx="5751771" cy="13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Scalar density perturbation,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𝜹𝝆</m:t>
                        </m:r>
                      </m:num>
                      <m:den>
                        <m:r>
                          <a:rPr lang="en-GB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den>
                    </m:f>
                    <m:r>
                      <a:rPr lang="en-GB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GB" dirty="0" smtClean="0"/>
                  <a:t>, from inflationary-enhanced quantum fluctuations of the </a:t>
                </a:r>
                <a:r>
                  <a:rPr lang="en-GB" dirty="0" err="1" smtClean="0"/>
                  <a:t>inflaton</a:t>
                </a:r>
                <a:r>
                  <a:rPr lang="en-GB" dirty="0" smtClean="0"/>
                  <a:t> field that exited the horizon 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60</m:t>
                    </m:r>
                  </m:oMath>
                </a14:m>
                <a:r>
                  <a:rPr lang="en-GB" dirty="0" smtClean="0"/>
                  <a:t> e-</a:t>
                </a:r>
                <a:r>
                  <a:rPr lang="en-GB" dirty="0" err="1" smtClean="0"/>
                  <a:t>foldings</a:t>
                </a:r>
                <a:r>
                  <a:rPr lang="en-GB" dirty="0" smtClean="0"/>
                  <a:t> prior to the end of inflation </a:t>
                </a:r>
                <a:endParaRPr lang="en-GB" dirty="0"/>
              </a:p>
            </p:txBody>
          </p:sp>
        </mc:Choice>
        <mc:Fallback xmlns="">
          <p:sp>
            <p:nvSpPr>
              <p:cNvPr id="2065" name="TextBox 20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1" y="4892124"/>
                <a:ext cx="5751771" cy="1364284"/>
              </a:xfrm>
              <a:prstGeom prst="rect">
                <a:avLst/>
              </a:prstGeom>
              <a:blipFill>
                <a:blip r:embed="rId6"/>
                <a:stretch>
                  <a:fillRect l="-954" b="-6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3" name="Group 2072"/>
          <p:cNvGrpSpPr/>
          <p:nvPr/>
        </p:nvGrpSpPr>
        <p:grpSpPr>
          <a:xfrm>
            <a:off x="1338703" y="2001535"/>
            <a:ext cx="894051" cy="1030763"/>
            <a:chOff x="1338703" y="2001535"/>
            <a:chExt cx="894051" cy="1030763"/>
          </a:xfrm>
        </p:grpSpPr>
        <p:sp>
          <p:nvSpPr>
            <p:cNvPr id="2069" name="TextBox 2068"/>
            <p:cNvSpPr txBox="1"/>
            <p:nvPr/>
          </p:nvSpPr>
          <p:spPr>
            <a:xfrm>
              <a:off x="1338703" y="2204185"/>
              <a:ext cx="25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  <p:cxnSp>
          <p:nvCxnSpPr>
            <p:cNvPr id="2071" name="Straight Arrow Connector 2070"/>
            <p:cNvCxnSpPr/>
            <p:nvPr/>
          </p:nvCxnSpPr>
          <p:spPr>
            <a:xfrm flipV="1">
              <a:off x="1568918" y="2001535"/>
              <a:ext cx="0" cy="702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681914" y="2662966"/>
                  <a:ext cx="259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914" y="2662966"/>
                  <a:ext cx="25909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667" r="-95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/>
            <p:cNvCxnSpPr/>
            <p:nvPr/>
          </p:nvCxnSpPr>
          <p:spPr>
            <a:xfrm>
              <a:off x="1565310" y="2698900"/>
              <a:ext cx="667444" cy="213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9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/>
      <p:bldP spid="76" grpId="1"/>
      <p:bldP spid="2055" grpId="0"/>
      <p:bldP spid="2055" grpId="1"/>
      <p:bldP spid="8" grpId="0" animBg="1"/>
      <p:bldP spid="8" grpId="1" animBg="1"/>
      <p:bldP spid="6" grpId="0"/>
      <p:bldP spid="6" grpId="1"/>
      <p:bldP spid="2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5200" b="1" dirty="0" smtClean="0">
                    <a:solidFill>
                      <a:srgbClr val="0070C0"/>
                    </a:solidFill>
                  </a:rPr>
                  <a:t>Slow Roll Inflation: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num>
                      <m:den>
                        <m:r>
                          <a:rPr lang="en-GB" sz="5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GB" sz="5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GB" sz="5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GB" sz="5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30" b="-16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26445" y="1887417"/>
                <a:ext cx="5475514" cy="19641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chemeClr val="tx1"/>
                    </a:solidFill>
                  </a:rPr>
                  <a:t>Finite positively accelerating expansion period</a:t>
                </a: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Equation of state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~−</m:t>
                    </m:r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satisfied with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tx1"/>
                    </a:solidFill>
                  </a:rPr>
                  <a:t>s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low roll conditions: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&amp; 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num>
                          <m:den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acc>
                              <m:accPr>
                                <m:chr m:val="̇"/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 </m:t>
                    </m:r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𝐻𝑡</m:t>
                        </m:r>
                      </m:sup>
                    </m:s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6445" y="1887417"/>
                <a:ext cx="5475514" cy="1964147"/>
              </a:xfrm>
              <a:blipFill>
                <a:blip r:embed="rId3"/>
                <a:stretch>
                  <a:fillRect l="-2895" t="-3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33239" y="3856375"/>
                <a:ext cx="4177936" cy="225574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tx1"/>
                    </a:solidFill>
                  </a:rPr>
                  <a:t>Amplitude of scalar perturbations: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r>
                  <a:rPr lang="en-GB" sz="20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GB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endParaRPr lang="en-GB" sz="20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2000" b="1" dirty="0" smtClean="0">
                    <a:solidFill>
                      <a:schemeClr val="tx1"/>
                    </a:solidFill>
                  </a:rPr>
                  <a:t>Tensor-to-scalar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&lt;0.1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r>
                  <a:rPr lang="en-GB" sz="2000" dirty="0" smtClean="0"/>
                  <a:t>However our model gives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39" y="3856375"/>
                <a:ext cx="4177936" cy="2255746"/>
              </a:xfrm>
              <a:prstGeom prst="rect">
                <a:avLst/>
              </a:prstGeom>
              <a:blipFill>
                <a:blip r:embed="rId4"/>
                <a:stretch>
                  <a:fillRect l="-1013" t="-798" b="-3191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7122833" y="286602"/>
                <a:ext cx="3426691" cy="145075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5200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GB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p>
                      <m:sSupPr>
                        <m:ctrlPr>
                          <a:rPr lang="en-GB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GB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5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833" y="286602"/>
                <a:ext cx="3426691" cy="1450757"/>
              </a:xfrm>
              <a:prstGeom prst="rect">
                <a:avLst/>
              </a:prstGeom>
              <a:blipFill>
                <a:blip r:embed="rId5"/>
                <a:stretch>
                  <a:fillRect l="-8881" b="-15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61078" y="3901958"/>
                <a:ext cx="4684695" cy="222298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Conformal transformation of the metric gives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sz="2000" dirty="0" smtClean="0"/>
              </a:p>
              <a:p>
                <a:r>
                  <a:rPr lang="en-GB" sz="2000" dirty="0"/>
                  <a:t>w</a:t>
                </a:r>
                <a:r>
                  <a:rPr lang="en-GB" sz="2000" dirty="0" smtClean="0"/>
                  <a:t>ith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&lt;0.1</m:t>
                    </m:r>
                    <m: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000" dirty="0" smtClean="0"/>
                  <a:t> </a:t>
                </a:r>
              </a:p>
              <a:p>
                <a:r>
                  <a:rPr lang="en-GB" sz="2000" dirty="0" smtClean="0"/>
                  <a:t>Here we assume </a:t>
                </a:r>
                <a:r>
                  <a:rPr lang="en-GB" sz="2000" dirty="0"/>
                  <a:t>no new scales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sz="2000" dirty="0"/>
                  <a:t>,</a:t>
                </a:r>
                <a:r>
                  <a:rPr lang="en-GB" sz="20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GB" sz="1500" dirty="0" smtClean="0"/>
                  <a:t>[F. </a:t>
                </a:r>
                <a:r>
                  <a:rPr lang="en-GB" sz="1500" dirty="0" err="1" smtClean="0"/>
                  <a:t>Bezrukov</a:t>
                </a:r>
                <a:r>
                  <a:rPr lang="en-GB" sz="1500" dirty="0" smtClean="0"/>
                  <a:t>, D. </a:t>
                </a:r>
                <a:r>
                  <a:rPr lang="en-GB" sz="1500" dirty="0" err="1" smtClean="0"/>
                  <a:t>Gorbunov</a:t>
                </a:r>
                <a:r>
                  <a:rPr lang="en-GB" sz="1500" dirty="0" smtClean="0"/>
                  <a:t> (2013)]</a:t>
                </a:r>
                <a:endParaRPr lang="en-GB" sz="15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78" y="3901958"/>
                <a:ext cx="4684695" cy="2222981"/>
              </a:xfrm>
              <a:prstGeom prst="rect">
                <a:avLst/>
              </a:prstGeom>
              <a:blipFill>
                <a:blip r:embed="rId6"/>
                <a:stretch>
                  <a:fillRect l="-903" t="-53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t="19070" r="20203" b="6202"/>
          <a:stretch/>
        </p:blipFill>
        <p:spPr>
          <a:xfrm>
            <a:off x="233917" y="2173083"/>
            <a:ext cx="5378968" cy="3709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18"/>
          <p:cNvSpPr/>
          <p:nvPr/>
        </p:nvSpPr>
        <p:spPr>
          <a:xfrm>
            <a:off x="4297862" y="3125975"/>
            <a:ext cx="165171" cy="1861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393659" y="3246244"/>
            <a:ext cx="837085" cy="131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45501" y="3256016"/>
                <a:ext cx="355677" cy="285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01" y="3256016"/>
                <a:ext cx="355677" cy="285656"/>
              </a:xfrm>
              <a:prstGeom prst="rect">
                <a:avLst/>
              </a:prstGeom>
              <a:blipFill>
                <a:blip r:embed="rId8"/>
                <a:stretch>
                  <a:fillRect t="-12766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8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b="1" dirty="0" smtClean="0">
                <a:solidFill>
                  <a:schemeClr val="tx1"/>
                </a:solidFill>
                <a:latin typeface="+mn-lt"/>
              </a:rPr>
              <a:t>The Model</a:t>
            </a:r>
            <a:endParaRPr lang="en-GB" sz="52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585" y="1693270"/>
                <a:ext cx="11964204" cy="896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GB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  <m:r>
                          <a:rPr lang="en-GB" sz="3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sz="3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0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num>
                      <m:den>
                        <m:r>
                          <a:rPr lang="en-GB" sz="3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GB" sz="3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GB" sz="3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000" b="1" i="1" dirty="0">
                        <a:solidFill>
                          <a:srgbClr val="FF0000"/>
                        </a:solidFill>
                      </a:rPr>
                      <m:t>λ</m:t>
                    </m:r>
                    <m:r>
                      <a:rPr lang="en-GB" sz="3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m:rPr>
                        <m:nor/>
                      </m:rPr>
                      <a:rPr lang="el-GR" sz="3000" b="1" i="1" dirty="0">
                        <a:solidFill>
                          <a:srgbClr val="FF0000"/>
                        </a:solidFill>
                      </a:rPr>
                      <m:t>†</m:t>
                    </m:r>
                    <m:r>
                      <a:rPr lang="el-GR" sz="3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GB" sz="3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000" b="1" i="1" dirty="0">
                            <a:solidFill>
                              <a:srgbClr val="FF0000"/>
                            </a:solidFill>
                          </a:rPr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000" b="1" i="1" dirty="0">
                            <a:solidFill>
                              <a:srgbClr val="FF0000"/>
                            </a:solidFill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GB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GB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GB" sz="3000" b="1" i="1" dirty="0" smtClean="0">
                        <a:solidFill>
                          <a:srgbClr val="00B050"/>
                        </a:solidFill>
                      </a:rPr>
                      <m:t>− </m:t>
                    </m:r>
                    <m:f>
                      <m:fPr>
                        <m:ctrlPr>
                          <a:rPr lang="en-GB" sz="3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GB" sz="3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e>
                      <m:sup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GB" sz="3000" b="1" i="1" dirty="0">
                        <a:solidFill>
                          <a:srgbClr val="00B050"/>
                        </a:solidFill>
                      </a:rPr>
                      <m:t>− </m:t>
                    </m:r>
                    <m:f>
                      <m:fPr>
                        <m:ctrlP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sz="3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l-GR" sz="3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sub>
                        </m:sSub>
                      </m:e>
                      <m:sup>
                        <m:r>
                          <a:rPr lang="en-GB" sz="3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3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m:rPr>
                        <m:nor/>
                      </m:rPr>
                      <a:rPr lang="el-GR" sz="3000" b="1" i="1" dirty="0">
                        <a:solidFill>
                          <a:srgbClr val="00B050"/>
                        </a:solidFill>
                      </a:rPr>
                      <m:t>†</m:t>
                    </m:r>
                    <m:r>
                      <a:rPr lang="el-GR" sz="30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GB" sz="3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3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3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3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GB" sz="3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3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̅"/>
                            <m:ctrlPr>
                              <a:rPr lang="en-GB" sz="3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GB" sz="3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3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GB" sz="30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3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p>
                            </m:sSup>
                          </m:e>
                        </m:acc>
                        <m:sSub>
                          <m:sSubPr>
                            <m:ctrlPr>
                              <a:rPr lang="en-GB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  <m:r>
                          <a:rPr lang="en-GB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GB" sz="30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585" y="1693270"/>
                <a:ext cx="11964204" cy="8965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051" y="3055102"/>
                <a:ext cx="4177936" cy="120802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500" b="1" dirty="0" smtClean="0"/>
                  <a:t>Scalar </a:t>
                </a:r>
                <a:r>
                  <a:rPr lang="en-GB" sz="2500" b="1" dirty="0" err="1" smtClean="0"/>
                  <a:t>inflaton</a:t>
                </a:r>
                <a:r>
                  <a:rPr lang="en-GB" sz="2500" b="1" dirty="0" smtClean="0"/>
                  <a:t> field X with </a:t>
                </a:r>
                <a:r>
                  <a:rPr lang="en-GB" sz="2500" b="1" dirty="0" err="1" smtClean="0"/>
                  <a:t>with</a:t>
                </a:r>
                <a:r>
                  <a:rPr lang="en-GB" sz="2500" b="1" dirty="0" smtClean="0"/>
                  <a:t> quartic self-coupling: </a:t>
                </a:r>
                <a:endParaRPr lang="en-GB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en-GB" sz="2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GB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1" y="3055102"/>
                <a:ext cx="4177936" cy="1208023"/>
              </a:xfrm>
              <a:prstGeom prst="rect">
                <a:avLst/>
              </a:prstGeom>
              <a:blipFill>
                <a:blip r:embed="rId3"/>
                <a:stretch>
                  <a:fillRect l="-2026" t="-1961" b="-3922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p Arrow 15"/>
          <p:cNvSpPr/>
          <p:nvPr/>
        </p:nvSpPr>
        <p:spPr>
          <a:xfrm>
            <a:off x="2233019" y="2300571"/>
            <a:ext cx="119984" cy="735831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1094" y="4621686"/>
                <a:ext cx="5747652" cy="16312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500" b="1" dirty="0" smtClean="0"/>
                  <a:t>SM Higgs doublet, </a:t>
                </a:r>
                <a14:m>
                  <m:oMath xmlns:m="http://schemas.openxmlformats.org/officeDocument/2006/math">
                    <m:r>
                      <a:rPr lang="el-GR" sz="2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GB" sz="2500" b="1" dirty="0" smtClean="0"/>
                  <a:t>, with quartic self-coupling,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500" b="1" i="1" dirty="0" smtClean="0">
                        <a:solidFill>
                          <a:srgbClr val="FF0000"/>
                        </a:solidFill>
                      </a:rPr>
                      <m:t>λ</m:t>
                    </m:r>
                  </m:oMath>
                </a14:m>
                <a:r>
                  <a:rPr lang="en-GB" sz="25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GB" sz="2500" b="1" dirty="0" smtClean="0"/>
                  <a:t>Scalar-Higgs portal coupling,</a:t>
                </a:r>
                <a:r>
                  <a:rPr lang="en-GB" sz="25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500" b="1" i="1" dirty="0" smtClean="0">
                        <a:solidFill>
                          <a:srgbClr val="FF0000"/>
                        </a:solidFill>
                      </a:rPr>
                      <m:t>α</m:t>
                    </m:r>
                  </m:oMath>
                </a14:m>
                <a:r>
                  <a:rPr lang="en-GB" sz="2500" b="1" dirty="0" smtClean="0"/>
                  <a:t>, providing a mechanism for reheating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4" y="4621686"/>
                <a:ext cx="5747652" cy="1631216"/>
              </a:xfrm>
              <a:prstGeom prst="rect">
                <a:avLst/>
              </a:prstGeom>
              <a:blipFill>
                <a:blip r:embed="rId4"/>
                <a:stretch>
                  <a:fillRect l="-1475" t="-1460" b="-656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Up Arrow 17"/>
          <p:cNvSpPr/>
          <p:nvPr/>
        </p:nvSpPr>
        <p:spPr>
          <a:xfrm>
            <a:off x="4662600" y="2495550"/>
            <a:ext cx="106288" cy="213970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3184" y="2747181"/>
                <a:ext cx="4568462" cy="1718484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500" b="1" dirty="0" smtClean="0"/>
                  <a:t>Symmetry breaking mass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5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sz="25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5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</m:oMath>
                  </m:oMathPara>
                </a14:m>
                <a:endParaRPr lang="en-GB" sz="2500" b="1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el-GR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5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sz="2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sz="25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5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84" y="2747181"/>
                <a:ext cx="4568462" cy="1718484"/>
              </a:xfrm>
              <a:prstGeom prst="rect">
                <a:avLst/>
              </a:prstGeom>
              <a:blipFill>
                <a:blip r:embed="rId5"/>
                <a:stretch>
                  <a:fillRect l="-1854" t="-1736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Up Arrow 19"/>
          <p:cNvSpPr/>
          <p:nvPr/>
        </p:nvSpPr>
        <p:spPr>
          <a:xfrm>
            <a:off x="7455624" y="2275035"/>
            <a:ext cx="132807" cy="43688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8609" y="4654310"/>
                <a:ext cx="5239625" cy="151881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500" b="1" dirty="0" smtClean="0">
                    <a:solidFill>
                      <a:schemeClr val="tx1"/>
                    </a:solidFill>
                  </a:rPr>
                  <a:t>Freeze-out WIMP dark matter production via:</a:t>
                </a:r>
                <a:r>
                  <a:rPr lang="en-GB" sz="25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GB" sz="25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sz="25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25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GB" sz="25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</m:e>
                          <m:sup>
                            <m:r>
                              <a:rPr lang="en-GB" sz="25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</m:acc>
                    <m:sSub>
                      <m:sSubPr>
                        <m:ctrlPr>
                          <a:rPr lang="en-GB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en-GB" sz="25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2500" b="1" dirty="0" smtClean="0">
                    <a:solidFill>
                      <a:schemeClr val="tx1"/>
                    </a:solidFill>
                  </a:rPr>
                  <a:t>with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  <m:sSub>
                      <m:sSubPr>
                        <m:ctrlP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endParaRPr lang="en-GB" sz="2400" dirty="0" smtClean="0">
                  <a:hlinkClick r:id="rId6"/>
                </a:endParaRPr>
              </a:p>
              <a:p>
                <a:r>
                  <a:rPr lang="en-GB" sz="1500" dirty="0" smtClean="0"/>
                  <a:t>[M. </a:t>
                </a:r>
                <a:r>
                  <a:rPr lang="en-GB" sz="1500" dirty="0" err="1" smtClean="0"/>
                  <a:t>Shaposhnikov</a:t>
                </a:r>
                <a:r>
                  <a:rPr lang="en-GB" sz="1500" dirty="0" smtClean="0"/>
                  <a:t>, I. </a:t>
                </a:r>
                <a:r>
                  <a:rPr lang="en-GB" sz="1500" dirty="0" err="1" smtClean="0"/>
                  <a:t>Tkachev</a:t>
                </a:r>
                <a:r>
                  <a:rPr lang="en-GB" sz="1500" dirty="0" smtClean="0"/>
                  <a:t> (</a:t>
                </a:r>
                <a:r>
                  <a:rPr lang="en-GB" sz="1500" dirty="0"/>
                  <a:t>2006); </a:t>
                </a:r>
                <a:r>
                  <a:rPr lang="en-GB" sz="1500" dirty="0" smtClean="0"/>
                  <a:t>F. </a:t>
                </a:r>
                <a:r>
                  <a:rPr lang="en-GB" sz="1500" dirty="0" err="1" smtClean="0"/>
                  <a:t>Bezrukov</a:t>
                </a:r>
                <a:r>
                  <a:rPr lang="en-GB" sz="1500" dirty="0" smtClean="0"/>
                  <a:t>, </a:t>
                </a:r>
                <a:r>
                  <a:rPr lang="en-GB" sz="1500" b="1" dirty="0" smtClean="0"/>
                  <a:t>A. Keats</a:t>
                </a:r>
                <a:r>
                  <a:rPr lang="en-GB" sz="1500" dirty="0" smtClean="0"/>
                  <a:t> (2020)]</a:t>
                </a:r>
                <a:endParaRPr lang="en-GB" sz="15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09" y="4654310"/>
                <a:ext cx="5239625" cy="1518814"/>
              </a:xfrm>
              <a:prstGeom prst="rect">
                <a:avLst/>
              </a:prstGeom>
              <a:blipFill>
                <a:blip r:embed="rId7"/>
                <a:stretch>
                  <a:fillRect l="-1618" t="-1961" b="-196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Up Arrow 21"/>
          <p:cNvSpPr/>
          <p:nvPr/>
        </p:nvSpPr>
        <p:spPr>
          <a:xfrm>
            <a:off x="10696575" y="2397161"/>
            <a:ext cx="161926" cy="22245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82887" y="1700208"/>
                <a:ext cx="6396721" cy="474065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GB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2) Light </a:t>
                </a:r>
                <a:r>
                  <a:rPr lang="en-GB" sz="160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inflaton</a:t>
                </a:r>
                <a:r>
                  <a:rPr lang="en-GB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GB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(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Reheat via </a:t>
                </a:r>
                <a14:m>
                  <m:oMath xmlns:m="http://schemas.openxmlformats.org/officeDocument/2006/math">
                    <m:r>
                      <a:rPr lang="el-G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𝝌𝝌</m:t>
                    </m:r>
                    <m:r>
                      <a:rPr lang="el-GR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𝒉𝒉</m:t>
                    </m:r>
                    <m:r>
                      <m:rPr>
                        <m:nor/>
                      </m:rPr>
                      <a:rPr lang="en-GB" sz="1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parameter space: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f>
                          <m:fPr>
                            <m:ctrlP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sup>
                    </m:sSup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GB" sz="1600" b="1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rad>
                  </m:oMath>
                </a14:m>
                <a:endParaRPr lang="en-GB" sz="16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200" b="1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GB" sz="2200" dirty="0">
                  <a:solidFill>
                    <a:schemeClr val="tx1"/>
                  </a:solidFill>
                </a:endParaRPr>
              </a:p>
              <a:p>
                <a:endParaRPr lang="en-GB" sz="2200" dirty="0" smtClean="0">
                  <a:solidFill>
                    <a:schemeClr val="tx1"/>
                  </a:solidFill>
                </a:endParaRPr>
              </a:p>
              <a:p>
                <a:endParaRPr lang="en-GB" sz="2200" dirty="0">
                  <a:solidFill>
                    <a:schemeClr val="tx1"/>
                  </a:solidFill>
                </a:endParaRPr>
              </a:p>
              <a:p>
                <a:r>
                  <a:rPr lang="en-GB" sz="2200" dirty="0" smtClean="0">
                    <a:solidFill>
                      <a:schemeClr val="tx1"/>
                    </a:solidFill>
                  </a:rPr>
                  <a:t>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500" b="0" i="0" smtClean="0"/>
                        <m:t>        </m:t>
                      </m:r>
                    </m:oMath>
                  </m:oMathPara>
                </a14:m>
                <a:endParaRPr lang="en-GB" sz="1500" b="0" i="0" dirty="0" smtClean="0"/>
              </a:p>
              <a:p>
                <a:endParaRPr lang="en-GB" sz="1500" b="0" i="0" dirty="0" smtClean="0"/>
              </a:p>
              <a:p>
                <a:endParaRPr lang="en-GB" sz="1500" dirty="0"/>
              </a:p>
              <a:p>
                <a:endParaRPr lang="en-GB" sz="1500" b="0" i="0" dirty="0" smtClean="0"/>
              </a:p>
              <a:p>
                <a:endParaRPr lang="en-GB" sz="1500" dirty="0"/>
              </a:p>
              <a:p>
                <a:endParaRPr lang="en-GB" sz="1500" b="0" i="0" dirty="0" smtClean="0"/>
              </a:p>
              <a:p>
                <a:endParaRPr lang="en-GB" sz="15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500" b="0" i="0" smtClean="0"/>
                      <m:t>[</m:t>
                    </m:r>
                    <m:r>
                      <m:rPr>
                        <m:nor/>
                      </m:rPr>
                      <a:rPr lang="en-GB" sz="1500"/>
                      <m:t>A</m:t>
                    </m:r>
                    <m:r>
                      <m:rPr>
                        <m:nor/>
                      </m:rPr>
                      <a:rPr lang="en-GB" sz="1500" b="0" i="0" smtClean="0"/>
                      <m:t>.</m:t>
                    </m:r>
                    <m:r>
                      <m:rPr>
                        <m:nor/>
                      </m:rPr>
                      <a:rPr lang="en-GB" sz="1500"/>
                      <m:t> </m:t>
                    </m:r>
                    <m:r>
                      <m:rPr>
                        <m:nor/>
                      </m:rPr>
                      <a:rPr lang="en-GB" sz="1500"/>
                      <m:t>Anisimov</m:t>
                    </m:r>
                    <m:r>
                      <m:rPr>
                        <m:nor/>
                      </m:rPr>
                      <a:rPr lang="en-GB" sz="1500"/>
                      <m:t>, </m:t>
                    </m:r>
                    <m:r>
                      <m:rPr>
                        <m:nor/>
                      </m:rPr>
                      <a:rPr lang="en-GB" sz="1500"/>
                      <m:t>Y</m:t>
                    </m:r>
                    <m:r>
                      <m:rPr>
                        <m:nor/>
                      </m:rPr>
                      <a:rPr lang="en-GB" sz="1500" b="0" i="0" smtClean="0"/>
                      <m:t>. </m:t>
                    </m:r>
                    <m:r>
                      <m:rPr>
                        <m:nor/>
                      </m:rPr>
                      <a:rPr lang="en-GB" sz="1500"/>
                      <m:t>Bartocci</m:t>
                    </m:r>
                    <m:r>
                      <m:rPr>
                        <m:nor/>
                      </m:rPr>
                      <a:rPr lang="en-GB" sz="1500"/>
                      <m:t> </m:t>
                    </m:r>
                    <m:r>
                      <m:rPr>
                        <m:nor/>
                      </m:rPr>
                      <a:rPr lang="en-GB" sz="1500"/>
                      <m:t>b</m:t>
                    </m:r>
                    <m:r>
                      <m:rPr>
                        <m:nor/>
                      </m:rPr>
                      <a:rPr lang="en-GB" sz="1500"/>
                      <m:t> , </m:t>
                    </m:r>
                    <m:r>
                      <m:rPr>
                        <m:nor/>
                      </m:rPr>
                      <a:rPr lang="en-GB" sz="1500"/>
                      <m:t>F</m:t>
                    </m:r>
                    <m:r>
                      <m:rPr>
                        <m:nor/>
                      </m:rPr>
                      <a:rPr lang="en-GB" sz="1500"/>
                      <m:t>. </m:t>
                    </m:r>
                    <m:r>
                      <m:rPr>
                        <m:nor/>
                      </m:rPr>
                      <a:rPr lang="en-GB" sz="1500"/>
                      <m:t>Bezrukov</m:t>
                    </m:r>
                    <m:r>
                      <m:rPr>
                        <m:nor/>
                      </m:rPr>
                      <a:rPr lang="en-GB" sz="1500" b="0" i="0" smtClean="0"/>
                      <m:t> (2008</m:t>
                    </m:r>
                    <m:r>
                      <m:rPr>
                        <m:nor/>
                      </m:rPr>
                      <a:rPr lang="en-GB" sz="1500" i="0" smtClean="0"/>
                      <m:t>)</m:t>
                    </m:r>
                  </m:oMath>
                </a14:m>
                <a:r>
                  <a:rPr lang="en-GB" sz="1500" dirty="0" smtClean="0">
                    <a:solidFill>
                      <a:schemeClr val="tx1"/>
                    </a:solidFill>
                  </a:rPr>
                  <a:t>;</a:t>
                </a:r>
                <a:r>
                  <a:rPr lang="en-GB" sz="15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500" dirty="0"/>
                  <a:t>F. </a:t>
                </a:r>
                <a:r>
                  <a:rPr lang="en-GB" sz="1500" dirty="0" err="1" smtClean="0"/>
                  <a:t>Bezrukov</a:t>
                </a:r>
                <a:r>
                  <a:rPr lang="en-GB" sz="1500" dirty="0" smtClean="0"/>
                  <a:t>, D</a:t>
                </a:r>
                <a:r>
                  <a:rPr lang="en-GB" sz="1500" dirty="0"/>
                  <a:t>. </a:t>
                </a:r>
                <a:r>
                  <a:rPr lang="en-GB" sz="1500" dirty="0" err="1" smtClean="0"/>
                  <a:t>Gorbunov</a:t>
                </a:r>
                <a:r>
                  <a:rPr lang="en-GB" sz="1500" dirty="0" smtClean="0"/>
                  <a:t> (2010)</a:t>
                </a:r>
              </a:p>
              <a:p>
                <a:r>
                  <a:rPr lang="en-GB" sz="1500" dirty="0"/>
                  <a:t>F. </a:t>
                </a:r>
                <a:r>
                  <a:rPr lang="en-GB" sz="1500" dirty="0" err="1" smtClean="0"/>
                  <a:t>Bezrukov</a:t>
                </a:r>
                <a:r>
                  <a:rPr lang="en-GB" sz="1500" dirty="0" smtClean="0"/>
                  <a:t>, </a:t>
                </a:r>
                <a:r>
                  <a:rPr lang="en-GB" sz="1500" dirty="0"/>
                  <a:t>D. </a:t>
                </a:r>
                <a:r>
                  <a:rPr lang="en-GB" sz="1500" dirty="0" err="1" smtClean="0"/>
                  <a:t>Gorbunov</a:t>
                </a:r>
                <a:r>
                  <a:rPr lang="en-GB" sz="1500" dirty="0" smtClean="0"/>
                  <a:t> (2015)]</a:t>
                </a:r>
                <a:endParaRPr lang="en-GB" sz="1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887" y="1700208"/>
                <a:ext cx="6396721" cy="4740657"/>
              </a:xfrm>
              <a:prstGeom prst="rect">
                <a:avLst/>
              </a:prstGeom>
              <a:blipFill>
                <a:blip r:embed="rId2"/>
                <a:stretch>
                  <a:fillRect l="-381" t="-257" b="-38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462" y="1727009"/>
                <a:ext cx="4796935" cy="445121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solidFill>
                      <a:schemeClr val="tx1"/>
                    </a:solidFill>
                  </a:rPr>
                  <a:t>1) </a:t>
                </a:r>
                <a:r>
                  <a:rPr lang="en-GB" sz="1500" dirty="0">
                    <a:solidFill>
                      <a:schemeClr val="tx1"/>
                    </a:solidFill>
                  </a:rPr>
                  <a:t>Heavy </a:t>
                </a:r>
                <a:r>
                  <a:rPr lang="en-GB" sz="1500" dirty="0" err="1">
                    <a:solidFill>
                      <a:schemeClr val="tx1"/>
                    </a:solidFill>
                  </a:rPr>
                  <a:t>inflaton</a:t>
                </a:r>
                <a:r>
                  <a:rPr lang="en-GB" sz="1500" dirty="0">
                    <a:solidFill>
                      <a:schemeClr val="tx1"/>
                    </a:solidFill>
                  </a:rPr>
                  <a:t>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l-GR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GB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GB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d>
                      <m:dPr>
                        <m:ctrlP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GB" sz="15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GB" sz="1500" b="1" dirty="0">
                    <a:solidFill>
                      <a:schemeClr val="tx1"/>
                    </a:solidFill>
                  </a:rPr>
                  <a:t>     </a:t>
                </a:r>
                <a:r>
                  <a:rPr lang="en-GB" sz="1500" dirty="0">
                    <a:solidFill>
                      <a:schemeClr val="tx1"/>
                    </a:solidFill>
                  </a:rPr>
                  <a:t>Reheat via</a:t>
                </a:r>
                <a:r>
                  <a:rPr lang="en-GB" sz="15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l-GR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1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𝒉𝒉</m:t>
                    </m:r>
                  </m:oMath>
                </a14:m>
                <a:endParaRPr lang="en-GB" sz="15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GB" sz="1500" b="1" dirty="0">
                    <a:solidFill>
                      <a:schemeClr val="tx1"/>
                    </a:solidFill>
                  </a:rPr>
                  <a:t>     In this case the </a:t>
                </a:r>
                <a:r>
                  <a:rPr lang="en-GB" sz="1500" b="1" dirty="0" err="1">
                    <a:solidFill>
                      <a:schemeClr val="tx1"/>
                    </a:solidFill>
                  </a:rPr>
                  <a:t>inflaton</a:t>
                </a:r>
                <a:r>
                  <a:rPr lang="en-GB" sz="1500" b="1" dirty="0">
                    <a:solidFill>
                      <a:schemeClr val="tx1"/>
                    </a:solidFill>
                  </a:rPr>
                  <a:t> are </a:t>
                </a:r>
                <a:r>
                  <a:rPr lang="en-GB" sz="1500" b="1" dirty="0" smtClean="0">
                    <a:solidFill>
                      <a:schemeClr val="tx1"/>
                    </a:solidFill>
                  </a:rPr>
                  <a:t>hidden</a:t>
                </a:r>
                <a:r>
                  <a:rPr lang="en-GB" sz="1500" b="1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1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5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GB" sz="15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GB" sz="1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GB" sz="1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e>
                    </m:d>
                  </m:oMath>
                </a14:m>
                <a:endParaRPr lang="en-GB" sz="15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2200" b="1" dirty="0"/>
                  <a:t> </a:t>
                </a:r>
                <a:r>
                  <a:rPr lang="en-GB" sz="2200" b="1" dirty="0" smtClean="0"/>
                  <a:t>    </a:t>
                </a:r>
              </a:p>
              <a:p>
                <a:endParaRPr lang="en-GB" sz="2200" b="1" dirty="0"/>
              </a:p>
              <a:p>
                <a:endParaRPr lang="en-GB" sz="2200" b="1" dirty="0" smtClean="0"/>
              </a:p>
              <a:p>
                <a:endParaRPr lang="en-GB" sz="2200" b="1" dirty="0"/>
              </a:p>
              <a:p>
                <a:endParaRPr lang="en-GB" sz="2200" b="1" dirty="0" smtClean="0"/>
              </a:p>
              <a:p>
                <a:endParaRPr lang="en-GB" sz="2200" b="1" dirty="0"/>
              </a:p>
              <a:p>
                <a:endParaRPr lang="en-GB" sz="2200" b="1" dirty="0" smtClean="0"/>
              </a:p>
              <a:p>
                <a:endParaRPr lang="en-GB" sz="2200" b="1" dirty="0"/>
              </a:p>
              <a:p>
                <a:endParaRPr lang="en-GB" sz="2200" b="1" dirty="0" smtClean="0"/>
              </a:p>
              <a:p>
                <a:endParaRPr lang="en-GB" sz="2200" b="1" dirty="0"/>
              </a:p>
              <a:p>
                <a:r>
                  <a:rPr lang="en-GB" sz="1500" dirty="0" smtClean="0"/>
                  <a:t>[F. </a:t>
                </a:r>
                <a:r>
                  <a:rPr lang="en-GB" sz="1500" dirty="0" err="1" smtClean="0"/>
                  <a:t>Bezrukov</a:t>
                </a:r>
                <a:r>
                  <a:rPr lang="en-GB" sz="1500" dirty="0" smtClean="0"/>
                  <a:t>, </a:t>
                </a:r>
                <a:r>
                  <a:rPr lang="en-GB" sz="1500" b="1" dirty="0" smtClean="0"/>
                  <a:t>A. Keats </a:t>
                </a:r>
                <a:r>
                  <a:rPr lang="en-GB" sz="1500" dirty="0" smtClean="0"/>
                  <a:t>(2020)]</a:t>
                </a:r>
                <a:endParaRPr lang="en-GB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2" y="1727009"/>
                <a:ext cx="4796935" cy="4451219"/>
              </a:xfrm>
              <a:prstGeom prst="rect">
                <a:avLst/>
              </a:prstGeom>
              <a:blipFill>
                <a:blip r:embed="rId3"/>
                <a:stretch>
                  <a:fillRect l="-508" t="-137" b="-68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b="1" dirty="0" smtClean="0">
                    <a:solidFill>
                      <a:schemeClr val="tx1"/>
                    </a:solidFill>
                  </a:rPr>
                  <a:t>Previously analysed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l-GR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sub>
                        </m:sSub>
                      </m:e>
                      <m:sup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27" b="-2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24580" r="30869" b="10931"/>
          <a:stretch/>
        </p:blipFill>
        <p:spPr>
          <a:xfrm>
            <a:off x="363462" y="2692466"/>
            <a:ext cx="4720791" cy="3053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7" t="27478" r="13000" b="12638"/>
          <a:stretch/>
        </p:blipFill>
        <p:spPr>
          <a:xfrm>
            <a:off x="6803968" y="2692466"/>
            <a:ext cx="4154557" cy="3150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64479" y="3122393"/>
                <a:ext cx="2142928" cy="10772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Efficient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sphaleron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conversion of lepton to baryon asymmetry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𝑟𝑒h</m:t>
                        </m:r>
                      </m:sub>
                    </m:sSub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𝐸𝑊</m:t>
                        </m:r>
                      </m:sub>
                    </m:sSub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479" y="3122393"/>
                <a:ext cx="2142928" cy="1077218"/>
              </a:xfrm>
              <a:prstGeom prst="rect">
                <a:avLst/>
              </a:prstGeom>
              <a:blipFill>
                <a:blip r:embed="rId7"/>
                <a:stretch>
                  <a:fillRect l="-840" t="-549" r="-560" b="-439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02742" y="3258305"/>
                <a:ext cx="1478274" cy="98309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tx1"/>
                    </a:solidFill>
                  </a:rPr>
                  <a:t>Small radiative corrections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1600" dirty="0"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42" y="3258305"/>
                <a:ext cx="1478274" cy="983090"/>
              </a:xfrm>
              <a:prstGeom prst="rect">
                <a:avLst/>
              </a:prstGeom>
              <a:blipFill>
                <a:blip r:embed="rId8"/>
                <a:stretch>
                  <a:fillRect l="-1619" t="-59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8535170" y="2665595"/>
            <a:ext cx="366858" cy="4704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0774017" y="2663685"/>
            <a:ext cx="161865" cy="593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Analysis of generic model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213321"/>
              </a:xfrm>
            </p:spPr>
            <p:txBody>
              <a:bodyPr>
                <a:normAutofit/>
              </a:bodyPr>
              <a:lstStyle/>
              <a:p>
                <a:r>
                  <a:rPr lang="en-GB" sz="3000" dirty="0" smtClean="0">
                    <a:solidFill>
                      <a:schemeClr val="tx1"/>
                    </a:solidFill>
                  </a:rPr>
                  <a:t>Now move from constrained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l-GR" sz="3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sub>
                        </m:sSub>
                      </m:e>
                      <m:sup>
                        <m:r>
                          <a:rPr lang="en-GB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000" dirty="0" smtClean="0">
                    <a:solidFill>
                      <a:schemeClr val="tx1"/>
                    </a:solidFill>
                  </a:rPr>
                  <a:t> to generic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l-GR" sz="3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sub>
                        </m:sSub>
                      </m:e>
                      <m:sup>
                        <m:r>
                          <a:rPr lang="en-GB" sz="3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3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3000" dirty="0" smtClean="0">
                  <a:solidFill>
                    <a:schemeClr val="tx1"/>
                  </a:solidFill>
                </a:endParaRP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GB" sz="2800" dirty="0" smtClean="0">
                    <a:solidFill>
                      <a:schemeClr val="tx1"/>
                    </a:solidFill>
                  </a:rPr>
                  <a:t>In </a:t>
                </a:r>
                <a:r>
                  <a:rPr lang="en-GB" sz="2800" dirty="0">
                    <a:solidFill>
                      <a:schemeClr val="tx1"/>
                    </a:solidFill>
                  </a:rPr>
                  <a:t>order to fully close the parameter 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space of the model with the additional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l-GR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sub>
                    </m:sSub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</a:rPr>
                  <a:t>, we </a:t>
                </a:r>
                <a:r>
                  <a:rPr lang="en-GB" sz="2800" dirty="0" err="1" smtClean="0">
                    <a:solidFill>
                      <a:schemeClr val="tx1"/>
                    </a:solidFill>
                  </a:rPr>
                  <a:t>reconstrain</a:t>
                </a:r>
                <a:r>
                  <a:rPr lang="en-GB" sz="2800" dirty="0" smtClean="0">
                    <a:solidFill>
                      <a:schemeClr val="tx1"/>
                    </a:solidFill>
                  </a:rPr>
                  <a:t> the model assuming that the EW vacuum must be metastable</a:t>
                </a:r>
              </a:p>
              <a:p>
                <a:pPr lvl="1">
                  <a:buClrTx/>
                  <a:buFont typeface="Arial" panose="020B0604020202020204" pitchFamily="34" charset="0"/>
                  <a:buChar char="•"/>
                </a:pPr>
                <a:r>
                  <a:rPr lang="en-GB" sz="2800" dirty="0" smtClean="0">
                    <a:solidFill>
                      <a:schemeClr val="tx1"/>
                    </a:solidFill>
                  </a:rPr>
                  <a:t>Additionally, we take into account cosmological constraints from inflation and reheating, and experimental constraints from measurements of the Higgs boson’s signal strength and decay width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213321"/>
              </a:xfrm>
              <a:blipFill>
                <a:blip r:embed="rId2"/>
                <a:stretch>
                  <a:fillRect l="-1394" t="-1302" r="-2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200" b="1" dirty="0" smtClean="0">
                <a:solidFill>
                  <a:srgbClr val="FF0000"/>
                </a:solidFill>
              </a:rPr>
              <a:t>Mass basis</a:t>
            </a:r>
            <a:endParaRPr lang="en-GB" sz="52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8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97372" y="1857885"/>
                <a:ext cx="9548586" cy="4349332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Rotation of the mass basis with respect to the gauge basis</a:t>
                </a:r>
                <a:r>
                  <a:rPr lang="en-GB" sz="2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</m:acc>
                      <m:r>
                        <a:rPr lang="en-GB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func>
                        <m:funcPr>
                          <m:ctrlP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func>
                            <m:funcPr>
                              <m:ctrlP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5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GB" sz="25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</m:acc>
                      <m:r>
                        <a:rPr lang="en-GB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func>
                        <m:funcPr>
                          <m:ctrlP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  <m:func>
                            <m:funcPr>
                              <m:ctrlPr>
                                <a:rPr lang="en-GB" sz="2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5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2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GB" sz="2500" b="1" dirty="0" smtClean="0">
                  <a:solidFill>
                    <a:schemeClr val="tx1"/>
                  </a:solidFill>
                </a:endParaRPr>
              </a:p>
              <a:p>
                <a:r>
                  <a:rPr lang="en-GB" sz="25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&amp; 2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5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  <m:sup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d>
                        <m:dPr>
                          <m:ctrlP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5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5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  <m:sup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</m:oMath>
                  </m:oMathPara>
                </a14:m>
                <a:endParaRPr lang="en-GB" sz="2500" dirty="0">
                  <a:solidFill>
                    <a:schemeClr val="tx1"/>
                  </a:solidFill>
                </a:endParaRPr>
              </a:p>
              <a:p>
                <a:endParaRPr lang="en-GB" sz="2500" b="1" dirty="0" smtClean="0">
                  <a:solidFill>
                    <a:schemeClr val="tx1"/>
                  </a:solidFill>
                </a:endParaRPr>
              </a:p>
              <a:p>
                <a:endParaRPr lang="en-GB" sz="2500" b="1" dirty="0">
                  <a:solidFill>
                    <a:schemeClr val="tx1"/>
                  </a:solidFill>
                </a:endParaRPr>
              </a:p>
              <a:p>
                <a:endParaRPr lang="en-GB" sz="25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72" y="1857885"/>
                <a:ext cx="9548586" cy="4349332"/>
              </a:xfrm>
              <a:prstGeom prst="rect">
                <a:avLst/>
              </a:prstGeom>
              <a:blipFill>
                <a:blip r:embed="rId2"/>
                <a:stretch>
                  <a:fillRect l="-826" t="-695"/>
                </a:stretch>
              </a:blipFill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948" y="5323724"/>
                <a:ext cx="958158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GB" sz="2500" b="1" dirty="0" smtClean="0">
                    <a:solidFill>
                      <a:srgbClr val="FF0000"/>
                    </a:solidFill>
                  </a:rPr>
                  <a:t> is not fixed by the Higgs Boson mass…</a:t>
                </a:r>
                <a:endParaRPr lang="en-GB" sz="2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48" y="5323724"/>
                <a:ext cx="9581585" cy="477054"/>
              </a:xfrm>
              <a:prstGeom prst="rect">
                <a:avLst/>
              </a:prstGeom>
              <a:blipFill>
                <a:blip r:embed="rId3"/>
                <a:stretch>
                  <a:fillRect t="-8861" b="-29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272" y="1763707"/>
                <a:ext cx="10515600" cy="1517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>
                    <a:solidFill>
                      <a:schemeClr val="tx1"/>
                    </a:solidFill>
                  </a:rPr>
                  <a:t>In the SM measurement of Higgs Boson mass fixes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at electroweak scale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sub>
                          </m:sSub>
                        </m:e>
                      </m:rad>
                      <m:r>
                        <a:rPr lang="en-GB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=125</m:t>
                      </m:r>
                      <m:r>
                        <a:rPr lang="en-GB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GB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0.129</m:t>
                      </m:r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Running of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to high energy scales is very sensitive to measurements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2" y="1763707"/>
                <a:ext cx="10515600" cy="1517980"/>
              </a:xfrm>
              <a:prstGeom prst="rect">
                <a:avLst/>
              </a:prstGeom>
              <a:blipFill>
                <a:blip r:embed="rId2"/>
                <a:stretch>
                  <a:fillRect l="-754" t="-2410" b="-76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Stability of the EW vacuum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A. Keats                                         Light inflaton model in a metastable Universe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4D19-8432-42C5-9D17-BA6A0B9640FB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4178" y="1911518"/>
                <a:ext cx="107168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If</a:t>
                </a:r>
                <a:r>
                  <a:rPr lang="en-GB" sz="2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GB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2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GB" sz="2200" dirty="0"/>
                  <a:t>at all energy </a:t>
                </a:r>
                <a:r>
                  <a:rPr lang="en-GB" sz="2200" dirty="0" smtClean="0"/>
                  <a:t>scales, the </a:t>
                </a:r>
                <a:r>
                  <a:rPr lang="en-GB" sz="2200" dirty="0"/>
                  <a:t>EW vacuum is </a:t>
                </a:r>
                <a:r>
                  <a:rPr lang="en-GB" sz="2200" b="1" dirty="0" smtClean="0">
                    <a:solidFill>
                      <a:srgbClr val="0070C0"/>
                    </a:solidFill>
                  </a:rPr>
                  <a:t>stable</a:t>
                </a:r>
                <a:endParaRPr lang="en-GB" sz="2200" dirty="0">
                  <a:solidFill>
                    <a:srgbClr val="0070C0"/>
                  </a:solidFill>
                </a:endParaRPr>
              </a:p>
              <a:p>
                <a:r>
                  <a:rPr lang="en-GB" sz="2200" dirty="0" smtClean="0"/>
                  <a:t>If </a:t>
                </a:r>
                <a14:m>
                  <m:oMath xmlns:m="http://schemas.openxmlformats.org/officeDocument/2006/math"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200" dirty="0" smtClean="0"/>
                  <a:t>at some energy scale, the </a:t>
                </a:r>
                <a:r>
                  <a:rPr lang="en-GB" sz="2200" dirty="0"/>
                  <a:t>EW vacuum is </a:t>
                </a:r>
                <a:r>
                  <a:rPr lang="en-GB" sz="2200" dirty="0" smtClean="0"/>
                  <a:t>either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200" b="1" dirty="0" smtClean="0">
                    <a:solidFill>
                      <a:srgbClr val="FF0000"/>
                    </a:solidFill>
                  </a:rPr>
                  <a:t>unstable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or </a:t>
                </a:r>
                <a:r>
                  <a:rPr lang="en-GB" sz="2200" b="1" dirty="0" smtClean="0">
                    <a:solidFill>
                      <a:srgbClr val="FF0000"/>
                    </a:solidFill>
                  </a:rPr>
                  <a:t>metastable </a:t>
                </a:r>
              </a:p>
              <a:p>
                <a:r>
                  <a:rPr lang="en-GB" sz="2200" dirty="0" smtClean="0"/>
                  <a:t>if its lifetime exceeds </a:t>
                </a:r>
                <a:r>
                  <a:rPr lang="en-GB" sz="2200" dirty="0"/>
                  <a:t>the age of the </a:t>
                </a:r>
                <a:r>
                  <a:rPr lang="en-GB" sz="2200" dirty="0" smtClean="0"/>
                  <a:t>Universe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8" y="1911518"/>
                <a:ext cx="10716896" cy="1107996"/>
              </a:xfrm>
              <a:prstGeom prst="rect">
                <a:avLst/>
              </a:prstGeom>
              <a:blipFill>
                <a:blip r:embed="rId3"/>
                <a:stretch>
                  <a:fillRect l="-739" t="-3867" b="-10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t="18387" r="26895" b="6385"/>
          <a:stretch/>
        </p:blipFill>
        <p:spPr>
          <a:xfrm>
            <a:off x="1376422" y="3265068"/>
            <a:ext cx="3364006" cy="29951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879" t="18610" r="25772" b="7846"/>
          <a:stretch/>
        </p:blipFill>
        <p:spPr>
          <a:xfrm>
            <a:off x="5852072" y="3287276"/>
            <a:ext cx="3474720" cy="2972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6772" t="19848" r="10914" b="7646"/>
          <a:stretch/>
        </p:blipFill>
        <p:spPr>
          <a:xfrm>
            <a:off x="668213" y="1784864"/>
            <a:ext cx="5461739" cy="42581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24532" y="1920150"/>
                <a:ext cx="462975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In o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ur </a:t>
                </a:r>
                <a:r>
                  <a:rPr lang="en-GB" sz="2200" dirty="0">
                    <a:solidFill>
                      <a:schemeClr val="tx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isn’t constrained by the Higgs Boson mass. </a:t>
                </a:r>
                <a:r>
                  <a:rPr lang="en-GB" sz="2200" dirty="0" smtClean="0">
                    <a:solidFill>
                      <a:schemeClr val="tx1"/>
                    </a:solidFill>
                  </a:rPr>
                  <a:t>We motivate </a:t>
                </a:r>
                <a:r>
                  <a:rPr lang="en-GB" sz="2200" dirty="0">
                    <a:solidFill>
                      <a:schemeClr val="tx1"/>
                    </a:solidFill>
                  </a:rPr>
                  <a:t>the need of a metastable Universe on the basis of</a:t>
                </a:r>
                <a:r>
                  <a:rPr lang="en-GB" sz="2200" dirty="0">
                    <a:solidFill>
                      <a:srgbClr val="00B050"/>
                    </a:solidFill>
                  </a:rPr>
                  <a:t> </a:t>
                </a:r>
                <a:r>
                  <a:rPr lang="en-GB" sz="2200" b="1" dirty="0" err="1">
                    <a:solidFill>
                      <a:srgbClr val="00B050"/>
                    </a:solidFill>
                  </a:rPr>
                  <a:t>Dvali’s</a:t>
                </a:r>
                <a:r>
                  <a:rPr lang="en-GB" sz="2200" b="1" dirty="0">
                    <a:solidFill>
                      <a:srgbClr val="00B050"/>
                    </a:solidFill>
                  </a:rPr>
                  <a:t> argument</a:t>
                </a:r>
                <a:r>
                  <a:rPr lang="en-GB" sz="2200" dirty="0">
                    <a:solidFill>
                      <a:srgbClr val="00B05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32" y="1920150"/>
                <a:ext cx="4629753" cy="1446550"/>
              </a:xfrm>
              <a:prstGeom prst="rect">
                <a:avLst/>
              </a:prstGeom>
              <a:blipFill>
                <a:blip r:embed="rId7"/>
                <a:stretch>
                  <a:fillRect l="-1713" t="-2954" r="-1713"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73177"/>
              </p:ext>
            </p:extLst>
          </p:nvPr>
        </p:nvGraphicFramePr>
        <p:xfrm>
          <a:off x="1266423" y="6034839"/>
          <a:ext cx="4425298" cy="357505"/>
        </p:xfrm>
        <a:graphic>
          <a:graphicData uri="http://schemas.openxmlformats.org/drawingml/2006/table">
            <a:tbl>
              <a:tblPr/>
              <a:tblGrid>
                <a:gridCol w="4425298">
                  <a:extLst>
                    <a:ext uri="{9D8B030D-6E8A-4147-A177-3AD203B41FA5}">
                      <a16:colId xmlns:a16="http://schemas.microsoft.com/office/drawing/2014/main" val="210069791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fontAlgn="t"/>
                      <a:r>
                        <a:rPr lang="en-GB" sz="1500" dirty="0" smtClean="0"/>
                        <a:t>[A. </a:t>
                      </a:r>
                      <a:r>
                        <a:rPr lang="en-GB" sz="1500" dirty="0" err="1" smtClean="0"/>
                        <a:t>Bednyakov</a:t>
                      </a:r>
                      <a:r>
                        <a:rPr lang="en-GB" sz="1500" dirty="0" smtClean="0"/>
                        <a:t>, B. </a:t>
                      </a:r>
                      <a:r>
                        <a:rPr lang="en-GB" sz="1500" dirty="0" err="1" smtClean="0"/>
                        <a:t>Kniehl</a:t>
                      </a:r>
                      <a:r>
                        <a:rPr lang="en-GB" sz="1500" dirty="0" smtClean="0"/>
                        <a:t>, A. </a:t>
                      </a:r>
                      <a:r>
                        <a:rPr lang="en-GB" sz="1500" dirty="0" err="1" smtClean="0"/>
                        <a:t>Pikelner</a:t>
                      </a:r>
                      <a:r>
                        <a:rPr lang="en-GB" sz="1500" dirty="0" smtClean="0"/>
                        <a:t>, O. </a:t>
                      </a:r>
                      <a:r>
                        <a:rPr lang="en-GB" sz="1500" dirty="0" err="1" smtClean="0"/>
                        <a:t>Veretin</a:t>
                      </a:r>
                      <a:r>
                        <a:rPr lang="en-GB" sz="1500" baseline="0" dirty="0" smtClean="0"/>
                        <a:t> (2015)] </a:t>
                      </a:r>
                      <a:endParaRPr lang="en-GB" sz="1500" dirty="0">
                        <a:effectLst/>
                      </a:endParaRPr>
                    </a:p>
                  </a:txBody>
                  <a:tcPr marR="412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56844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04018" y="3360280"/>
            <a:ext cx="4963912" cy="17081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 order to evade the inevitable “quantum-break time” of a de Sitter Universe with positive vacuum energy we require a mechanism by which the Universe will end, as provided by a metastable vacuum state</a:t>
            </a:r>
            <a:r>
              <a:rPr lang="en-GB" dirty="0" smtClean="0"/>
              <a:t>.</a:t>
            </a:r>
          </a:p>
          <a:p>
            <a:r>
              <a:rPr lang="pt-BR" sz="1500" dirty="0" smtClean="0"/>
              <a:t>[G</a:t>
            </a:r>
            <a:r>
              <a:rPr lang="pt-BR" sz="1500" dirty="0"/>
              <a:t>. </a:t>
            </a:r>
            <a:r>
              <a:rPr lang="pt-BR" sz="1500" dirty="0" smtClean="0"/>
              <a:t>Dvali, </a:t>
            </a:r>
            <a:r>
              <a:rPr lang="pt-BR" sz="1500" dirty="0"/>
              <a:t>C. G</a:t>
            </a:r>
            <a:r>
              <a:rPr lang="en-GB" sz="1500" dirty="0"/>
              <a:t>ó</a:t>
            </a:r>
            <a:r>
              <a:rPr lang="pt-BR" sz="1500" dirty="0"/>
              <a:t>mez (2014</a:t>
            </a:r>
            <a:r>
              <a:rPr lang="pt-BR" sz="1500" dirty="0" smtClean="0"/>
              <a:t>);</a:t>
            </a:r>
            <a:r>
              <a:rPr lang="en-GB" sz="1500" dirty="0" smtClean="0"/>
              <a:t> G. </a:t>
            </a:r>
            <a:r>
              <a:rPr lang="en-GB" sz="1500" dirty="0" err="1" smtClean="0"/>
              <a:t>Dvali</a:t>
            </a:r>
            <a:r>
              <a:rPr lang="en-GB" sz="1500" dirty="0" smtClean="0"/>
              <a:t>, </a:t>
            </a:r>
            <a:r>
              <a:rPr lang="en-GB" sz="1500" dirty="0" smtClean="0"/>
              <a:t>C. Gómez, S. Zell (2017)]</a:t>
            </a:r>
            <a:endParaRPr lang="en-GB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51766" y="5364269"/>
                <a:ext cx="4905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3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GB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d>
                        <m:dPr>
                          <m:ctrlPr>
                            <a:rPr lang="en-GB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GB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GB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𝟏𝟑𝟓</m:t>
                      </m:r>
                    </m:oMath>
                  </m:oMathPara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766" y="5364269"/>
                <a:ext cx="490591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5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5" grpId="1"/>
      <p:bldP spid="17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44188</TotalTime>
  <Words>657</Words>
  <Application>Microsoft Office PowerPoint</Application>
  <PresentationFormat>Widescreen</PresentationFormat>
  <Paragraphs>196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Segoe UI Semibold</vt:lpstr>
      <vt:lpstr>Wingdings</vt:lpstr>
      <vt:lpstr>Retrospect</vt:lpstr>
      <vt:lpstr>Light inflaton model in a metastable Universe</vt:lpstr>
      <vt:lpstr>Outline</vt:lpstr>
      <vt:lpstr>Problems with the Hot Big Bang Model</vt:lpstr>
      <vt:lpstr>Slow Roll Inflation: β/4 X^4</vt:lpstr>
      <vt:lpstr>The Model</vt:lpstr>
      <vt:lpstr>Previously analysed 〖μ_ϕ〗^2=0</vt:lpstr>
      <vt:lpstr>Analysis of generic model</vt:lpstr>
      <vt:lpstr>Mass basis</vt:lpstr>
      <vt:lpstr>Stability of the EW vacuum</vt:lpstr>
      <vt:lpstr>Early Universe metastability constraints</vt:lpstr>
      <vt:lpstr>Summary of model constraints 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</dc:title>
  <dc:creator>Abbie Keats</dc:creator>
  <cp:lastModifiedBy>Abbie Keats</cp:lastModifiedBy>
  <cp:revision>210</cp:revision>
  <dcterms:created xsi:type="dcterms:W3CDTF">2021-05-24T12:36:21Z</dcterms:created>
  <dcterms:modified xsi:type="dcterms:W3CDTF">2021-12-14T14:12:32Z</dcterms:modified>
</cp:coreProperties>
</file>