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88" r:id="rId5"/>
    <p:sldId id="290" r:id="rId6"/>
    <p:sldId id="291" r:id="rId7"/>
    <p:sldId id="292"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SON, NICOLA" initials="LN" lastIdx="1" clrIdx="0">
    <p:extLst>
      <p:ext uri="{19B8F6BF-5375-455C-9EA6-DF929625EA0E}">
        <p15:presenceInfo xmlns:p15="http://schemas.microsoft.com/office/powerpoint/2012/main" userId="S::dbl6nl@durham.ac.uk::9bcdc9a5-b691-413a-bfde-c3fa81c99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246D"/>
    <a:srgbClr val="002A41"/>
    <a:srgbClr val="54145A"/>
    <a:srgbClr val="1F6A80"/>
    <a:srgbClr val="0A91C3"/>
    <a:srgbClr val="558793"/>
    <a:srgbClr val="54135A"/>
    <a:srgbClr val="00AEEF"/>
    <a:srgbClr val="109DEC"/>
    <a:srgbClr val="AF08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5" autoAdjust="0"/>
    <p:restoredTop sz="95976" autoAdjust="0"/>
  </p:normalViewPr>
  <p:slideViewPr>
    <p:cSldViewPr snapToGrid="0" snapToObjects="1">
      <p:cViewPr varScale="1">
        <p:scale>
          <a:sx n="105" d="100"/>
          <a:sy n="105" d="100"/>
        </p:scale>
        <p:origin x="907" y="7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5ACD56-CA7D-3A42-9B42-9FD56464B91C}" type="datetimeFigureOut">
              <a:rPr lang="en-US" smtClean="0"/>
              <a:t>12/3/2021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38D3B8-2EC2-4F46-B8AF-ABD68D92145A}" type="slidenum">
              <a:rPr lang="en-US" smtClean="0"/>
              <a:t>‹#›</a:t>
            </a:fld>
            <a:endParaRPr lang="en-US"/>
          </a:p>
        </p:txBody>
      </p:sp>
    </p:spTree>
    <p:extLst>
      <p:ext uri="{BB962C8B-B14F-4D97-AF65-F5344CB8AC3E}">
        <p14:creationId xmlns:p14="http://schemas.microsoft.com/office/powerpoint/2010/main" val="2347777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9435D-142D-40D9-8EA5-B72B6A3F662E}" type="datetimeFigureOut">
              <a:rPr lang="en-GB" smtClean="0"/>
              <a:t>03/12/2021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BE094-C09A-4CB2-AD86-AD9872D6A5C7}" type="slidenum">
              <a:rPr lang="en-GB" smtClean="0"/>
              <a:t>‹#›</a:t>
            </a:fld>
            <a:endParaRPr lang="en-GB"/>
          </a:p>
        </p:txBody>
      </p:sp>
    </p:spTree>
    <p:extLst>
      <p:ext uri="{BB962C8B-B14F-4D97-AF65-F5344CB8AC3E}">
        <p14:creationId xmlns:p14="http://schemas.microsoft.com/office/powerpoint/2010/main" val="1589470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urham Title Slide - Purple">
    <p:bg>
      <p:bgPr>
        <a:solidFill>
          <a:schemeClr val="bg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12" name="Picture 11"/>
          <p:cNvPicPr>
            <a:picLocks noChangeAspect="1"/>
          </p:cNvPicPr>
          <p:nvPr userDrawn="1"/>
        </p:nvPicPr>
        <p:blipFill>
          <a:blip r:embed="rId3"/>
          <a:srcRect/>
          <a:stretch/>
        </p:blipFill>
        <p:spPr>
          <a:xfrm>
            <a:off x="422070" y="246301"/>
            <a:ext cx="1255352" cy="659060"/>
          </a:xfrm>
          <a:prstGeom prst="rect">
            <a:avLst/>
          </a:prstGeom>
        </p:spPr>
      </p:pic>
    </p:spTree>
    <p:extLst>
      <p:ext uri="{BB962C8B-B14F-4D97-AF65-F5344CB8AC3E}">
        <p14:creationId xmlns:p14="http://schemas.microsoft.com/office/powerpoint/2010/main" val="303283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urham Title Slide – Blue">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18" name="Picture 17"/>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60207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urham Title Slide – Gold">
    <p:bg>
      <p:bgPr>
        <a:solidFill>
          <a:srgbClr val="B3BDB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17" name="Picture 16"/>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256894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urham Title Slide - Yellow">
    <p:bg>
      <p:bgPr>
        <a:solidFill>
          <a:schemeClr val="accent6"/>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16" name="Picture 15"/>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148831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urham Title Slide – Red">
    <p:bg>
      <p:bgPr>
        <a:solidFill>
          <a:srgbClr val="B6AAA7"/>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chemeClr val="tx1"/>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14" name="Picture 13"/>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22477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urham Text Slide - 1 col">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lIns="0" tIns="0" rIns="0" bIns="0" anchor="t">
            <a:noAutofit/>
          </a:bodyPr>
          <a:lstStyle>
            <a:lvl1pPr algn="l">
              <a:defRPr sz="2400" b="1">
                <a:solidFill>
                  <a:srgbClr val="54145A"/>
                </a:solidFill>
                <a:latin typeface="Arial"/>
                <a:cs typeface="Arial"/>
              </a:defRPr>
            </a:lvl1pPr>
          </a:lstStyle>
          <a:p>
            <a:r>
              <a:rPr lang="en-GB"/>
              <a:t>Click to edit Master title style</a:t>
            </a:r>
            <a:endParaRPr lang="en-US" dirty="0"/>
          </a:p>
        </p:txBody>
      </p:sp>
      <p:pic>
        <p:nvPicPr>
          <p:cNvPr id="7" name="Picture 6"/>
          <p:cNvPicPr>
            <a:picLocks noChangeAspect="1"/>
          </p:cNvPicPr>
          <p:nvPr userDrawn="1"/>
        </p:nvPicPr>
        <p:blipFill>
          <a:blip r:embed="rId2"/>
          <a:srcRect/>
          <a:stretch/>
        </p:blipFill>
        <p:spPr>
          <a:xfrm>
            <a:off x="158262" y="4498797"/>
            <a:ext cx="936458" cy="491641"/>
          </a:xfrm>
          <a:prstGeom prst="rect">
            <a:avLst/>
          </a:prstGeom>
        </p:spPr>
      </p:pic>
      <p:sp>
        <p:nvSpPr>
          <p:cNvPr id="4" name="Content Placeholder 3"/>
          <p:cNvSpPr>
            <a:spLocks noGrp="1"/>
          </p:cNvSpPr>
          <p:nvPr>
            <p:ph sz="quarter" idx="11"/>
          </p:nvPr>
        </p:nvSpPr>
        <p:spPr>
          <a:xfrm>
            <a:off x="621553" y="1224708"/>
            <a:ext cx="5702678" cy="2914650"/>
          </a:xfrm>
        </p:spPr>
        <p:txBody>
          <a:bodyPr lIns="0" tIns="0" rIns="0" bIns="0">
            <a:noAutofit/>
          </a:bodyPr>
          <a:lstStyle>
            <a:lvl1pPr marL="0" indent="0">
              <a:spcBef>
                <a:spcPts val="800"/>
              </a:spcBef>
              <a:buNone/>
              <a:defRPr sz="1800">
                <a:solidFill>
                  <a:srgbClr val="002A41"/>
                </a:solidFill>
                <a:latin typeface="Arial"/>
                <a:cs typeface="Arial"/>
              </a:defRPr>
            </a:lvl1pPr>
            <a:lvl2pPr marL="288000" indent="-288000">
              <a:spcBef>
                <a:spcPts val="800"/>
              </a:spcBef>
              <a:buClr>
                <a:srgbClr val="68246D"/>
              </a:buClr>
              <a:buFont typeface="Arial"/>
              <a:buChar char="•"/>
              <a:defRPr sz="1800">
                <a:solidFill>
                  <a:srgbClr val="002A41"/>
                </a:solidFill>
                <a:latin typeface="Arial"/>
                <a:cs typeface="Arial"/>
              </a:defRPr>
            </a:lvl2pPr>
            <a:lvl3pPr marL="576000" indent="-288000">
              <a:spcBef>
                <a:spcPts val="800"/>
              </a:spcBef>
              <a:buFont typeface="Lucida Grande"/>
              <a:buChar char="–"/>
              <a:defRPr sz="18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Tree>
    <p:extLst>
      <p:ext uri="{BB962C8B-B14F-4D97-AF65-F5344CB8AC3E}">
        <p14:creationId xmlns:p14="http://schemas.microsoft.com/office/powerpoint/2010/main" val="144919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urham Text Slide - 2 col">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lIns="0" tIns="0" rIns="0" bIns="0" anchor="t">
            <a:noAutofit/>
          </a:bodyPr>
          <a:lstStyle>
            <a:lvl1pPr algn="l">
              <a:defRPr sz="2400" b="1">
                <a:solidFill>
                  <a:srgbClr val="54145A"/>
                </a:solidFill>
                <a:latin typeface="Arial"/>
                <a:cs typeface="Arial"/>
              </a:defRPr>
            </a:lvl1pPr>
          </a:lstStyle>
          <a:p>
            <a:r>
              <a:rPr lang="en-GB"/>
              <a:t>Click to edit Master title style</a:t>
            </a:r>
            <a:endParaRPr lang="en-US" dirty="0"/>
          </a:p>
        </p:txBody>
      </p:sp>
      <p:pic>
        <p:nvPicPr>
          <p:cNvPr id="7" name="Picture 6"/>
          <p:cNvPicPr>
            <a:picLocks noChangeAspect="1"/>
          </p:cNvPicPr>
          <p:nvPr userDrawn="1"/>
        </p:nvPicPr>
        <p:blipFill>
          <a:blip r:embed="rId2"/>
          <a:srcRect/>
          <a:stretch/>
        </p:blipFill>
        <p:spPr>
          <a:xfrm>
            <a:off x="140677" y="4489565"/>
            <a:ext cx="954043" cy="500873"/>
          </a:xfrm>
          <a:prstGeom prst="rect">
            <a:avLst/>
          </a:prstGeom>
        </p:spPr>
      </p:pic>
      <p:sp>
        <p:nvSpPr>
          <p:cNvPr id="10" name="Content Placeholder 3"/>
          <p:cNvSpPr>
            <a:spLocks noGrp="1"/>
          </p:cNvSpPr>
          <p:nvPr>
            <p:ph sz="quarter" idx="12"/>
          </p:nvPr>
        </p:nvSpPr>
        <p:spPr>
          <a:xfrm>
            <a:off x="621553" y="1224708"/>
            <a:ext cx="3807190" cy="2914650"/>
          </a:xfrm>
        </p:spPr>
        <p:txBody>
          <a:bodyPr lIns="0" tIns="0" rIns="0" bIns="0">
            <a:noAutofit/>
          </a:bodyPr>
          <a:lstStyle>
            <a:lvl1pPr marL="0" indent="0">
              <a:spcBef>
                <a:spcPts val="800"/>
              </a:spcBef>
              <a:buNone/>
              <a:defRPr sz="1800">
                <a:solidFill>
                  <a:srgbClr val="002A41"/>
                </a:solidFill>
                <a:latin typeface="Arial"/>
                <a:cs typeface="Arial"/>
              </a:defRPr>
            </a:lvl1pPr>
            <a:lvl2pPr marL="288000" indent="-288000">
              <a:spcBef>
                <a:spcPts val="800"/>
              </a:spcBef>
              <a:buClr>
                <a:srgbClr val="68246D"/>
              </a:buClr>
              <a:buFont typeface="Arial"/>
              <a:buChar char="•"/>
              <a:defRPr sz="1800">
                <a:solidFill>
                  <a:srgbClr val="002A41"/>
                </a:solidFill>
                <a:latin typeface="Arial"/>
                <a:cs typeface="Arial"/>
              </a:defRPr>
            </a:lvl2pPr>
            <a:lvl3pPr marL="576000" indent="-288000">
              <a:spcBef>
                <a:spcPts val="800"/>
              </a:spcBef>
              <a:buFont typeface="Lucida Grande"/>
              <a:buChar char="–"/>
              <a:defRPr sz="18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
        <p:nvSpPr>
          <p:cNvPr id="12" name="Content Placeholder 3"/>
          <p:cNvSpPr>
            <a:spLocks noGrp="1"/>
          </p:cNvSpPr>
          <p:nvPr>
            <p:ph sz="quarter" idx="13"/>
          </p:nvPr>
        </p:nvSpPr>
        <p:spPr>
          <a:xfrm>
            <a:off x="4716751" y="1224708"/>
            <a:ext cx="3807190" cy="2914650"/>
          </a:xfrm>
        </p:spPr>
        <p:txBody>
          <a:bodyPr lIns="0" tIns="0" rIns="0" bIns="0">
            <a:noAutofit/>
          </a:bodyPr>
          <a:lstStyle>
            <a:lvl1pPr marL="0" indent="0">
              <a:spcBef>
                <a:spcPts val="800"/>
              </a:spcBef>
              <a:buNone/>
              <a:defRPr sz="1800">
                <a:solidFill>
                  <a:srgbClr val="002A41"/>
                </a:solidFill>
                <a:latin typeface="Arial"/>
                <a:cs typeface="Arial"/>
              </a:defRPr>
            </a:lvl1pPr>
            <a:lvl2pPr marL="288000" indent="-288000">
              <a:spcBef>
                <a:spcPts val="800"/>
              </a:spcBef>
              <a:buClr>
                <a:srgbClr val="68246D"/>
              </a:buClr>
              <a:buFont typeface="Arial"/>
              <a:buChar char="•"/>
              <a:defRPr sz="1800">
                <a:solidFill>
                  <a:srgbClr val="002A41"/>
                </a:solidFill>
                <a:latin typeface="Arial"/>
                <a:cs typeface="Arial"/>
              </a:defRPr>
            </a:lvl2pPr>
            <a:lvl3pPr marL="576000" indent="-288000">
              <a:spcBef>
                <a:spcPts val="800"/>
              </a:spcBef>
              <a:buFont typeface="Lucida Grande"/>
              <a:buChar char="–"/>
              <a:defRPr sz="18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Tree>
    <p:extLst>
      <p:ext uri="{BB962C8B-B14F-4D97-AF65-F5344CB8AC3E}">
        <p14:creationId xmlns:p14="http://schemas.microsoft.com/office/powerpoint/2010/main" val="277091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urham Text Slide - 3 col">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lIns="0" tIns="0" rIns="0" bIns="0" anchor="t">
            <a:noAutofit/>
          </a:bodyPr>
          <a:lstStyle>
            <a:lvl1pPr algn="l">
              <a:defRPr sz="2400" b="1">
                <a:solidFill>
                  <a:schemeClr val="tx2"/>
                </a:solidFill>
                <a:latin typeface="Arial"/>
                <a:cs typeface="Arial"/>
              </a:defRPr>
            </a:lvl1pPr>
          </a:lstStyle>
          <a:p>
            <a:r>
              <a:rPr lang="en-GB"/>
              <a:t>Click to edit Master title style</a:t>
            </a:r>
            <a:endParaRPr lang="en-US" dirty="0"/>
          </a:p>
        </p:txBody>
      </p:sp>
      <p:pic>
        <p:nvPicPr>
          <p:cNvPr id="7" name="Picture 6"/>
          <p:cNvPicPr>
            <a:picLocks noChangeAspect="1"/>
          </p:cNvPicPr>
          <p:nvPr userDrawn="1"/>
        </p:nvPicPr>
        <p:blipFill>
          <a:blip r:embed="rId2"/>
          <a:srcRect/>
          <a:stretch/>
        </p:blipFill>
        <p:spPr>
          <a:xfrm>
            <a:off x="272562" y="4558805"/>
            <a:ext cx="822158" cy="431633"/>
          </a:xfrm>
          <a:prstGeom prst="rect">
            <a:avLst/>
          </a:prstGeom>
        </p:spPr>
      </p:pic>
      <p:sp>
        <p:nvSpPr>
          <p:cNvPr id="12" name="Content Placeholder 3"/>
          <p:cNvSpPr>
            <a:spLocks noGrp="1"/>
          </p:cNvSpPr>
          <p:nvPr>
            <p:ph sz="quarter" idx="13"/>
          </p:nvPr>
        </p:nvSpPr>
        <p:spPr>
          <a:xfrm>
            <a:off x="621553" y="1224708"/>
            <a:ext cx="2435053" cy="2914650"/>
          </a:xfrm>
        </p:spPr>
        <p:txBody>
          <a:bodyPr lIns="0" tIns="0" rIns="0" bIns="0">
            <a:noAutofit/>
          </a:bodyPr>
          <a:lstStyle>
            <a:lvl1pPr marL="0" indent="0">
              <a:spcBef>
                <a:spcPts val="400"/>
              </a:spcBef>
              <a:buNone/>
              <a:defRPr sz="1400">
                <a:solidFill>
                  <a:srgbClr val="002A41"/>
                </a:solidFill>
                <a:latin typeface="Arial"/>
                <a:cs typeface="Arial"/>
              </a:defRPr>
            </a:lvl1pPr>
            <a:lvl2pPr marL="288000" indent="-288000">
              <a:spcBef>
                <a:spcPts val="400"/>
              </a:spcBef>
              <a:buClr>
                <a:srgbClr val="68246D"/>
              </a:buClr>
              <a:buFont typeface="Arial"/>
              <a:buChar char="•"/>
              <a:defRPr sz="1400">
                <a:solidFill>
                  <a:srgbClr val="002A41"/>
                </a:solidFill>
                <a:latin typeface="Arial"/>
                <a:cs typeface="Arial"/>
              </a:defRPr>
            </a:lvl2pPr>
            <a:lvl3pPr marL="576000" indent="-288000">
              <a:spcBef>
                <a:spcPts val="400"/>
              </a:spcBef>
              <a:buFont typeface="Lucida Grande"/>
              <a:buChar char="–"/>
              <a:defRPr sz="14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
        <p:nvSpPr>
          <p:cNvPr id="14" name="Content Placeholder 3"/>
          <p:cNvSpPr>
            <a:spLocks noGrp="1"/>
          </p:cNvSpPr>
          <p:nvPr>
            <p:ph sz="quarter" idx="14"/>
          </p:nvPr>
        </p:nvSpPr>
        <p:spPr>
          <a:xfrm>
            <a:off x="3355221" y="1224708"/>
            <a:ext cx="2435053" cy="2914650"/>
          </a:xfrm>
        </p:spPr>
        <p:txBody>
          <a:bodyPr lIns="0" tIns="0" rIns="0" bIns="0">
            <a:noAutofit/>
          </a:bodyPr>
          <a:lstStyle>
            <a:lvl1pPr marL="0" indent="0">
              <a:spcBef>
                <a:spcPts val="400"/>
              </a:spcBef>
              <a:buNone/>
              <a:defRPr sz="1400">
                <a:solidFill>
                  <a:srgbClr val="002A41"/>
                </a:solidFill>
                <a:latin typeface="Arial"/>
                <a:cs typeface="Arial"/>
              </a:defRPr>
            </a:lvl1pPr>
            <a:lvl2pPr marL="288000" indent="-288000">
              <a:spcBef>
                <a:spcPts val="400"/>
              </a:spcBef>
              <a:buClr>
                <a:srgbClr val="68246D"/>
              </a:buClr>
              <a:buFont typeface="Arial"/>
              <a:buChar char="•"/>
              <a:defRPr sz="1400">
                <a:solidFill>
                  <a:srgbClr val="002A41"/>
                </a:solidFill>
                <a:latin typeface="Arial"/>
                <a:cs typeface="Arial"/>
              </a:defRPr>
            </a:lvl2pPr>
            <a:lvl3pPr marL="576000" indent="-288000">
              <a:spcBef>
                <a:spcPts val="400"/>
              </a:spcBef>
              <a:buFont typeface="Lucida Grande"/>
              <a:buChar char="–"/>
              <a:defRPr sz="14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
        <p:nvSpPr>
          <p:cNvPr id="15" name="Content Placeholder 3"/>
          <p:cNvSpPr>
            <a:spLocks noGrp="1"/>
          </p:cNvSpPr>
          <p:nvPr>
            <p:ph sz="quarter" idx="15"/>
          </p:nvPr>
        </p:nvSpPr>
        <p:spPr>
          <a:xfrm>
            <a:off x="6088888" y="1224708"/>
            <a:ext cx="2435053" cy="2914650"/>
          </a:xfrm>
        </p:spPr>
        <p:txBody>
          <a:bodyPr lIns="0" tIns="0" rIns="0" bIns="0">
            <a:noAutofit/>
          </a:bodyPr>
          <a:lstStyle>
            <a:lvl1pPr marL="0" indent="0">
              <a:spcBef>
                <a:spcPts val="400"/>
              </a:spcBef>
              <a:buNone/>
              <a:defRPr sz="1400">
                <a:solidFill>
                  <a:srgbClr val="002A41"/>
                </a:solidFill>
                <a:latin typeface="Arial"/>
                <a:cs typeface="Arial"/>
              </a:defRPr>
            </a:lvl1pPr>
            <a:lvl2pPr marL="288000" indent="-288000">
              <a:spcBef>
                <a:spcPts val="400"/>
              </a:spcBef>
              <a:buClr>
                <a:srgbClr val="68246D"/>
              </a:buClr>
              <a:buFont typeface="Arial"/>
              <a:buChar char="•"/>
              <a:defRPr sz="1400">
                <a:solidFill>
                  <a:srgbClr val="002A41"/>
                </a:solidFill>
                <a:latin typeface="Arial"/>
                <a:cs typeface="Arial"/>
              </a:defRPr>
            </a:lvl2pPr>
            <a:lvl3pPr marL="576000" indent="-288000">
              <a:spcBef>
                <a:spcPts val="400"/>
              </a:spcBef>
              <a:buFont typeface="Lucida Grande"/>
              <a:buChar char="–"/>
              <a:defRPr sz="14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Tree>
    <p:extLst>
      <p:ext uri="{BB962C8B-B14F-4D97-AF65-F5344CB8AC3E}">
        <p14:creationId xmlns:p14="http://schemas.microsoft.com/office/powerpoint/2010/main" val="35477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rham Breaker Slide">
    <p:bg>
      <p:bgPr>
        <a:solidFill>
          <a:srgbClr val="A5C8D0"/>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rcRect/>
          <a:stretch/>
        </p:blipFill>
        <p:spPr>
          <a:xfrm>
            <a:off x="211015" y="4526493"/>
            <a:ext cx="883705" cy="463945"/>
          </a:xfrm>
          <a:prstGeom prst="rect">
            <a:avLst/>
          </a:prstGeom>
        </p:spPr>
      </p:pic>
      <p:sp>
        <p:nvSpPr>
          <p:cNvPr id="6" name="Content Placeholder 3"/>
          <p:cNvSpPr>
            <a:spLocks noGrp="1"/>
          </p:cNvSpPr>
          <p:nvPr>
            <p:ph sz="quarter" idx="11"/>
          </p:nvPr>
        </p:nvSpPr>
        <p:spPr>
          <a:xfrm>
            <a:off x="2133494" y="1224708"/>
            <a:ext cx="5168900" cy="2914650"/>
          </a:xfrm>
        </p:spPr>
        <p:txBody>
          <a:bodyPr lIns="0" tIns="0" rIns="0" bIns="0">
            <a:noAutofit/>
          </a:bodyPr>
          <a:lstStyle>
            <a:lvl1pPr marL="0" indent="0">
              <a:spcBef>
                <a:spcPts val="1000"/>
              </a:spcBef>
              <a:buNone/>
              <a:defRPr sz="2400">
                <a:solidFill>
                  <a:srgbClr val="54145A"/>
                </a:solidFill>
                <a:latin typeface="Arial"/>
                <a:cs typeface="Arial"/>
              </a:defRPr>
            </a:lvl1pPr>
            <a:lvl2pPr marL="288000" indent="-288000">
              <a:spcBef>
                <a:spcPts val="1000"/>
              </a:spcBef>
              <a:buClr>
                <a:srgbClr val="68246D"/>
              </a:buClr>
              <a:buFont typeface="Arial"/>
              <a:buChar char="•"/>
              <a:defRPr sz="2400">
                <a:solidFill>
                  <a:srgbClr val="54145A"/>
                </a:solidFill>
                <a:latin typeface="Arial"/>
                <a:cs typeface="Arial"/>
              </a:defRPr>
            </a:lvl2pPr>
            <a:lvl3pPr marL="576000" indent="-288000">
              <a:spcBef>
                <a:spcPts val="1000"/>
              </a:spcBef>
              <a:buFont typeface="Lucida Grande"/>
              <a:buChar char="–"/>
              <a:defRPr sz="2400">
                <a:solidFill>
                  <a:srgbClr val="54145A"/>
                </a:solidFill>
                <a:latin typeface="Arial"/>
                <a:cs typeface="Arial"/>
              </a:defRPr>
            </a:lvl3pPr>
            <a:lvl4pPr>
              <a:defRPr sz="1800">
                <a:latin typeface="Arial"/>
                <a:cs typeface="Arial"/>
              </a:defRPr>
            </a:lvl4pPr>
            <a:lvl5pPr>
              <a:defRPr sz="1800">
                <a:latin typeface="Arial"/>
                <a:cs typeface="Arial"/>
              </a:defRPr>
            </a:lvl5pPr>
          </a:lstStyle>
          <a:p>
            <a:pPr lvl="0"/>
            <a:r>
              <a:rPr lang="en-GB"/>
              <a:t>Click to edit Master text styles</a:t>
            </a:r>
          </a:p>
          <a:p>
            <a:pPr lvl="1"/>
            <a:r>
              <a:rPr lang="en-GB"/>
              <a:t>Second level</a:t>
            </a:r>
          </a:p>
          <a:p>
            <a:pPr lvl="2"/>
            <a:r>
              <a:rPr lang="en-GB"/>
              <a:t>Third level</a:t>
            </a:r>
          </a:p>
        </p:txBody>
      </p:sp>
    </p:spTree>
    <p:extLst>
      <p:ext uri="{BB962C8B-B14F-4D97-AF65-F5344CB8AC3E}">
        <p14:creationId xmlns:p14="http://schemas.microsoft.com/office/powerpoint/2010/main" val="294674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05189BA-01D0-0648-AF2A-6B4CD6B57EC9}"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E1F0FCF-E24C-CA41-A373-9E4EFBCD4E25}" type="slidenum">
              <a:rPr lang="en-US" smtClean="0"/>
              <a:t>‹#›</a:t>
            </a:fld>
            <a:endParaRPr lang="en-US"/>
          </a:p>
        </p:txBody>
      </p:sp>
    </p:spTree>
    <p:extLst>
      <p:ext uri="{BB962C8B-B14F-4D97-AF65-F5344CB8AC3E}">
        <p14:creationId xmlns:p14="http://schemas.microsoft.com/office/powerpoint/2010/main" val="71378853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2" r:id="rId6"/>
    <p:sldLayoutId id="2147483659" r:id="rId7"/>
    <p:sldLayoutId id="2147483660" r:id="rId8"/>
    <p:sldLayoutId id="2147483658"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rysostomos.apostolidis@durham.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143" y="1393056"/>
            <a:ext cx="3749555" cy="2802860"/>
          </a:xfrm>
        </p:spPr>
        <p:txBody>
          <a:bodyPr/>
          <a:lstStyle/>
          <a:p>
            <a:r>
              <a:rPr lang="en-US" sz="3600" dirty="0"/>
              <a:t>Data Science and the Business School – Sentiment Analysis</a:t>
            </a:r>
          </a:p>
        </p:txBody>
      </p:sp>
      <p:sp>
        <p:nvSpPr>
          <p:cNvPr id="3" name="Subtitle 2"/>
          <p:cNvSpPr>
            <a:spLocks noGrp="1"/>
          </p:cNvSpPr>
          <p:nvPr>
            <p:ph type="subTitle" idx="1"/>
          </p:nvPr>
        </p:nvSpPr>
        <p:spPr>
          <a:xfrm>
            <a:off x="155143" y="3922977"/>
            <a:ext cx="6979187" cy="299676"/>
          </a:xfrm>
        </p:spPr>
        <p:txBody>
          <a:bodyPr/>
          <a:lstStyle/>
          <a:p>
            <a:r>
              <a:rPr lang="en-US" dirty="0"/>
              <a:t>Dr </a:t>
            </a:r>
            <a:r>
              <a:rPr lang="en-US" dirty="0" err="1"/>
              <a:t>Chrysostomos</a:t>
            </a:r>
            <a:r>
              <a:rPr lang="en-US" dirty="0"/>
              <a:t> (Tommy) Apostolidis</a:t>
            </a:r>
          </a:p>
          <a:p>
            <a:r>
              <a:rPr lang="en-US" dirty="0">
                <a:hlinkClick r:id="rId2"/>
              </a:rPr>
              <a:t>chrysostomos.apostolidis@durham.ac.uk</a:t>
            </a:r>
            <a:endParaRPr lang="en-US" dirty="0"/>
          </a:p>
          <a:p>
            <a:endParaRPr lang="en-US" dirty="0"/>
          </a:p>
        </p:txBody>
      </p:sp>
    </p:spTree>
    <p:extLst>
      <p:ext uri="{BB962C8B-B14F-4D97-AF65-F5344CB8AC3E}">
        <p14:creationId xmlns:p14="http://schemas.microsoft.com/office/powerpoint/2010/main" val="343338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257664A-B30D-41EB-9914-08B2C7826AB1}"/>
              </a:ext>
            </a:extLst>
          </p:cNvPr>
          <p:cNvSpPr txBox="1"/>
          <p:nvPr/>
        </p:nvSpPr>
        <p:spPr>
          <a:xfrm>
            <a:off x="166254" y="397778"/>
            <a:ext cx="8977746" cy="3728649"/>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Online platforms (such as blogs, websites, online communities and social media) are a rich source of user data. </a:t>
            </a:r>
          </a:p>
          <a:p>
            <a:pPr marL="285750" indent="-28575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The volume and the quality of the data, the structured and unstructured elements within the data and the type of content uploaded (e.g. text, images, videos) provide significant challenges in the compilation of data into information and insights</a:t>
            </a:r>
          </a:p>
          <a:p>
            <a:pPr marL="285750" indent="-285750">
              <a:lnSpc>
                <a:spcPct val="150000"/>
              </a:lnSpc>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M</a:t>
            </a:r>
            <a:r>
              <a:rPr lang="en-GB" sz="2000" dirty="0">
                <a:effectLst/>
                <a:latin typeface="Arial" panose="020B0604020202020204" pitchFamily="34" charset="0"/>
                <a:ea typeface="Times New Roman" panose="02020603050405020304" pitchFamily="18" charset="0"/>
                <a:cs typeface="Arial" panose="020B0604020202020204" pitchFamily="34" charset="0"/>
              </a:rPr>
              <a:t>achine learning can be used to ascertain consumer </a:t>
            </a:r>
            <a:r>
              <a:rPr lang="en-GB" sz="2000" dirty="0">
                <a:latin typeface="Arial" panose="020B0604020202020204" pitchFamily="34" charset="0"/>
                <a:ea typeface="Times New Roman" panose="02020603050405020304" pitchFamily="18" charset="0"/>
                <a:cs typeface="Arial" panose="020B0604020202020204" pitchFamily="34" charset="0"/>
              </a:rPr>
              <a:t>perceptions, attitudes and opinions</a:t>
            </a:r>
            <a:r>
              <a:rPr lang="en-GB" sz="2000" dirty="0">
                <a:effectLst/>
                <a:latin typeface="Arial" panose="020B0604020202020204" pitchFamily="34" charset="0"/>
                <a:ea typeface="Times New Roman" panose="02020603050405020304" pitchFamily="18" charset="0"/>
                <a:cs typeface="Arial" panose="020B0604020202020204" pitchFamily="34" charset="0"/>
              </a:rPr>
              <a:t> through user generated content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31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B05D4C3-E069-4114-A0D4-69B54D9B2962}"/>
              </a:ext>
            </a:extLst>
          </p:cNvPr>
          <p:cNvSpPr txBox="1"/>
          <p:nvPr/>
        </p:nvSpPr>
        <p:spPr>
          <a:xfrm>
            <a:off x="140277" y="117773"/>
            <a:ext cx="8863445" cy="4190314"/>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In our work we used Sentiment analysis as part of our investigation using an Artificial Intelligence (AI) approach more commonly known as Natural Language Processing (NLP) </a:t>
            </a:r>
          </a:p>
          <a:p>
            <a:pPr marL="285750" indent="-285750" algn="just">
              <a:lnSpc>
                <a:spcPct val="150000"/>
              </a:lnSpc>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S</a:t>
            </a:r>
            <a:r>
              <a:rPr lang="en-GB" sz="2000" dirty="0">
                <a:effectLst/>
                <a:latin typeface="Arial" panose="020B0604020202020204" pitchFamily="34" charset="0"/>
                <a:ea typeface="Times New Roman" panose="02020603050405020304" pitchFamily="18" charset="0"/>
                <a:cs typeface="Arial" panose="020B0604020202020204" pitchFamily="34" charset="0"/>
              </a:rPr>
              <a:t>entiment analysis is a classification technique to ascertain perceptions and attitudes as a positive of negative construct</a:t>
            </a:r>
          </a:p>
          <a:p>
            <a:pPr marL="285750" indent="-285750" algn="just">
              <a:lnSpc>
                <a:spcPct val="150000"/>
              </a:lnSpc>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W</a:t>
            </a:r>
            <a:r>
              <a:rPr lang="en-GB" sz="2000" dirty="0">
                <a:effectLst/>
                <a:latin typeface="Arial" panose="020B0604020202020204" pitchFamily="34" charset="0"/>
                <a:ea typeface="Times New Roman" panose="02020603050405020304" pitchFamily="18" charset="0"/>
                <a:cs typeface="Arial" panose="020B0604020202020204" pitchFamily="34" charset="0"/>
              </a:rPr>
              <a:t>e use a corpus-based WordNet tool within Python to help analyse the data </a:t>
            </a:r>
          </a:p>
          <a:p>
            <a:pPr marL="285750" indent="-285750" algn="just">
              <a:lnSpc>
                <a:spcPct val="150000"/>
              </a:lnSpc>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S</a:t>
            </a:r>
            <a:r>
              <a:rPr lang="en-GB" sz="2000" dirty="0">
                <a:effectLst/>
                <a:latin typeface="Arial" panose="020B0604020202020204" pitchFamily="34" charset="0"/>
                <a:ea typeface="Times New Roman" panose="02020603050405020304" pitchFamily="18" charset="0"/>
                <a:cs typeface="Arial" panose="020B0604020202020204" pitchFamily="34" charset="0"/>
              </a:rPr>
              <a:t>entiment analysis works well with AI in producing models and algorithms which can ascertain intent within opinions in real time</a:t>
            </a:r>
          </a:p>
        </p:txBody>
      </p:sp>
    </p:spTree>
    <p:extLst>
      <p:ext uri="{BB962C8B-B14F-4D97-AF65-F5344CB8AC3E}">
        <p14:creationId xmlns:p14="http://schemas.microsoft.com/office/powerpoint/2010/main" val="275824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C610BC-C7A7-4DA3-B759-54AE3AC4B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3316" y="2000250"/>
            <a:ext cx="4738100" cy="3127664"/>
          </a:xfrm>
          <a:prstGeom prst="rect">
            <a:avLst/>
          </a:prstGeom>
          <a:noFill/>
        </p:spPr>
      </p:pic>
      <p:pic>
        <p:nvPicPr>
          <p:cNvPr id="5" name="Picture 4" descr="A picture containing text&#10;&#10;Description automatically generated">
            <a:extLst>
              <a:ext uri="{FF2B5EF4-FFF2-40B4-BE49-F238E27FC236}">
                <a16:creationId xmlns:a16="http://schemas.microsoft.com/office/drawing/2014/main" id="{66415FF8-E490-45B7-B27B-5A1303770A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2584" y="790903"/>
            <a:ext cx="3606761" cy="1944386"/>
          </a:xfrm>
          <a:prstGeom prst="rect">
            <a:avLst/>
          </a:prstGeom>
          <a:noFill/>
          <a:ln>
            <a:noFill/>
          </a:ln>
        </p:spPr>
      </p:pic>
      <p:pic>
        <p:nvPicPr>
          <p:cNvPr id="6" name="Picture 5" descr="Chart, line chart&#10;&#10;Description automatically generated">
            <a:extLst>
              <a:ext uri="{FF2B5EF4-FFF2-40B4-BE49-F238E27FC236}">
                <a16:creationId xmlns:a16="http://schemas.microsoft.com/office/drawing/2014/main" id="{ACAD3FD8-008B-45C6-9EBE-8643B6F8588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2584" y="2847109"/>
            <a:ext cx="3606761" cy="2296391"/>
          </a:xfrm>
          <a:prstGeom prst="rect">
            <a:avLst/>
          </a:prstGeom>
          <a:noFill/>
          <a:ln>
            <a:noFill/>
          </a:ln>
        </p:spPr>
      </p:pic>
      <p:sp>
        <p:nvSpPr>
          <p:cNvPr id="7" name="TextBox 6">
            <a:extLst>
              <a:ext uri="{FF2B5EF4-FFF2-40B4-BE49-F238E27FC236}">
                <a16:creationId xmlns:a16="http://schemas.microsoft.com/office/drawing/2014/main" id="{E1EB79C3-206D-46E9-A74C-A6FF3A2E004C}"/>
              </a:ext>
            </a:extLst>
          </p:cNvPr>
          <p:cNvSpPr txBox="1"/>
          <p:nvPr/>
        </p:nvSpPr>
        <p:spPr>
          <a:xfrm>
            <a:off x="122583" y="155863"/>
            <a:ext cx="2651789" cy="523220"/>
          </a:xfrm>
          <a:prstGeom prst="rect">
            <a:avLst/>
          </a:prstGeom>
          <a:noFill/>
        </p:spPr>
        <p:txBody>
          <a:bodyPr wrap="square" rtlCol="0">
            <a:spAutoFit/>
          </a:bodyPr>
          <a:lstStyle/>
          <a:p>
            <a:r>
              <a:rPr lang="en-GB" sz="2800" b="1">
                <a:latin typeface="Arial" panose="020B0604020202020204" pitchFamily="34" charset="0"/>
                <a:cs typeface="Arial" panose="020B0604020202020204" pitchFamily="34" charset="0"/>
              </a:rPr>
              <a:t>For example…</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6364929"/>
      </p:ext>
    </p:extLst>
  </p:cSld>
  <p:clrMapOvr>
    <a:masterClrMapping/>
  </p:clrMapOvr>
</p:sld>
</file>

<file path=ppt/theme/theme1.xml><?xml version="1.0" encoding="utf-8"?>
<a:theme xmlns:a="http://schemas.openxmlformats.org/drawingml/2006/main" name="Office Theme">
  <a:themeElements>
    <a:clrScheme name="Durham University">
      <a:dk1>
        <a:srgbClr val="002A41"/>
      </a:dk1>
      <a:lt1>
        <a:sysClr val="window" lastClr="FFFFFF"/>
      </a:lt1>
      <a:dk2>
        <a:srgbClr val="54145A"/>
      </a:dk2>
      <a:lt2>
        <a:srgbClr val="CBA8B1"/>
      </a:lt2>
      <a:accent1>
        <a:srgbClr val="00AEEF"/>
      </a:accent1>
      <a:accent2>
        <a:srgbClr val="A5C8D0"/>
      </a:accent2>
      <a:accent3>
        <a:srgbClr val="AFA961"/>
      </a:accent3>
      <a:accent4>
        <a:srgbClr val="B3BDB1"/>
      </a:accent4>
      <a:accent5>
        <a:srgbClr val="FFD53A"/>
      </a:accent5>
      <a:accent6>
        <a:srgbClr val="DACDA2"/>
      </a:accent6>
      <a:hlink>
        <a:srgbClr val="BE1E2D"/>
      </a:hlink>
      <a:folHlink>
        <a:srgbClr val="B6AA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UBS welcome presentation 2020-21" id="{D01B271B-C5BF-9F44-892F-8176FDEA7A15}" vid="{B70287EC-85C1-4441-AC21-E375C090F3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BB375908AA9D489477ED2DF01A83AE" ma:contentTypeVersion="14" ma:contentTypeDescription="Create a new document." ma:contentTypeScope="" ma:versionID="1248e6698722372176001caddc5a3890">
  <xsd:schema xmlns:xsd="http://www.w3.org/2001/XMLSchema" xmlns:xs="http://www.w3.org/2001/XMLSchema" xmlns:p="http://schemas.microsoft.com/office/2006/metadata/properties" xmlns:ns2="33a4a7f7-41e0-4916-9402-d30e0ad81190" xmlns:ns3="234aea92-cbf3-470a-bf5a-6d28167ce3dd" targetNamespace="http://schemas.microsoft.com/office/2006/metadata/properties" ma:root="true" ma:fieldsID="956c0306f7e0b979fa9e440945379654" ns2:_="" ns3:_="">
    <xsd:import namespace="33a4a7f7-41e0-4916-9402-d30e0ad81190"/>
    <xsd:import namespace="234aea92-cbf3-470a-bf5a-6d28167ce3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a4a7f7-41e0-4916-9402-d30e0ad811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4aea92-cbf3-470a-bf5a-6d28167ce3d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F7D18D-58D4-452B-B6CA-E3F794D9A33A}">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234aea92-cbf3-470a-bf5a-6d28167ce3dd"/>
    <ds:schemaRef ds:uri="http://purl.org/dc/dcmitype/"/>
    <ds:schemaRef ds:uri="http://schemas.openxmlformats.org/package/2006/metadata/core-properties"/>
    <ds:schemaRef ds:uri="33a4a7f7-41e0-4916-9402-d30e0ad81190"/>
    <ds:schemaRef ds:uri="http://www.w3.org/XML/1998/namespace"/>
  </ds:schemaRefs>
</ds:datastoreItem>
</file>

<file path=customXml/itemProps2.xml><?xml version="1.0" encoding="utf-8"?>
<ds:datastoreItem xmlns:ds="http://schemas.openxmlformats.org/officeDocument/2006/customXml" ds:itemID="{F84608DE-1BCC-42CB-B22C-1656B2C253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a4a7f7-41e0-4916-9402-d30e0ad81190"/>
    <ds:schemaRef ds:uri="234aea92-cbf3-470a-bf5a-6d28167ce3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39AE98-A00B-4EB5-B3B2-95A5974FC1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7218</TotalTime>
  <Words>193</Words>
  <Application>Microsoft Office PowerPoint</Application>
  <PresentationFormat>On-screen Show (16:9)</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Lucida Grande</vt:lpstr>
      <vt:lpstr>Office Theme</vt:lpstr>
      <vt:lpstr>Data Science and the Business School – Sentiment Analysis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Durham Business School</dc:title>
  <dc:creator>NEWELL, CRISTINA A.C.</dc:creator>
  <cp:lastModifiedBy>APOSTOLIDIS, CHRYSOSTOMOS</cp:lastModifiedBy>
  <cp:revision>121</cp:revision>
  <dcterms:created xsi:type="dcterms:W3CDTF">2020-07-09T10:40:34Z</dcterms:created>
  <dcterms:modified xsi:type="dcterms:W3CDTF">2021-12-03T11:38:39Z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0x0101004ABB375908AA9D489477ED2DF01A83AE</vt:lpwstr>
  </property>
</Properties>
</file>