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8EDB924F.xml" ContentType="application/vnd.ms-powerpoint.comments+xml"/>
  <Override PartName="/ppt/notesSlides/notesSlide3.xml" ContentType="application/vnd.openxmlformats-officedocument.presentationml.notesSlide+xml"/>
  <Override PartName="/ppt/comments/modernComment_101_6D0AC44B.xml" ContentType="application/vnd.ms-powerpoint.comments+xml"/>
  <Override PartName="/ppt/notesSlides/notesSlide4.xml" ContentType="application/vnd.openxmlformats-officedocument.presentationml.notesSlide+xml"/>
  <Override PartName="/ppt/comments/modernComment_106_8ACBC0B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4_FC34FA1E.xml" ContentType="application/vnd.ms-powerpoint.comments+xml"/>
  <Override PartName="/ppt/notesSlides/notesSlide9.xml" ContentType="application/vnd.openxmlformats-officedocument.presentationml.notesSlide+xml"/>
  <Override PartName="/ppt/comments/modernComment_103_3DD07461.xml" ContentType="application/vnd.ms-powerpoint.comments+xml"/>
  <Override PartName="/ppt/notesSlides/notesSlide10.xml" ContentType="application/vnd.openxmlformats-officedocument.presentationml.notesSlide+xml"/>
  <Override PartName="/ppt/comments/modernComment_109_703E9E6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58" r:id="rId6"/>
    <p:sldId id="257" r:id="rId7"/>
    <p:sldId id="262" r:id="rId8"/>
    <p:sldId id="263" r:id="rId9"/>
    <p:sldId id="266" r:id="rId10"/>
    <p:sldId id="267" r:id="rId11"/>
    <p:sldId id="260" r:id="rId12"/>
    <p:sldId id="259" r:id="rId13"/>
    <p:sldId id="265" r:id="rId14"/>
    <p:sldId id="264"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40FF0E-075D-B4FF-6C22-CC98F90756EB}" name="AKHTER, NASIMA" initials="AN" userId="S::ddmj32@durham.ac.uk::3d7c049d-fd9c-42c6-a8d6-f50d1eaf6827" providerId="AD"/>
  <p188:author id="{8CF24155-CA08-1231-B61A-FC4D49A77333}" name="LILEY, JAMES" initials="LJ" userId="S::vwbw55@durham.ac.uk::321f5f25-21f8-490f-80a4-0377c4fd691a" providerId="AD"/>
  <p188:author id="{0A688198-817B-36B5-C3FE-45A5ED9EAB6C}" name="KHARATIKOOPAEI, EHSAN" initials="KE" userId="S::nvrc38@durham.ac.uk::19b8a2b4-4298-430f-abf1-80b2dc79909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E18D5-7139-C140-8CA5-DCE40075A83B}" v="713" dt="2021-12-10T15:06:52.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24"/>
    <p:restoredTop sz="63943"/>
  </p:normalViewPr>
  <p:slideViewPr>
    <p:cSldViewPr snapToGrid="0" snapToObjects="1">
      <p:cViewPr varScale="1">
        <p:scale>
          <a:sx n="71" d="100"/>
          <a:sy n="71" d="100"/>
        </p:scale>
        <p:origin x="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101_6D0AC44B.xml><?xml version="1.0" encoding="utf-8"?>
<p188:cmLst xmlns:a="http://schemas.openxmlformats.org/drawingml/2006/main" xmlns:r="http://schemas.openxmlformats.org/officeDocument/2006/relationships" xmlns:p188="http://schemas.microsoft.com/office/powerpoint/2018/8/main">
  <p188:cm id="{66035B14-1DD5-452A-B68A-5FCB2E4DE25B}" authorId="{B440FF0E-075D-B4FF-6C22-CC98F90756EB}" created="2021-12-02T08:21:11.094">
    <ac:deMkLst xmlns:ac="http://schemas.microsoft.com/office/drawing/2013/main/command">
      <pc:docMk xmlns:pc="http://schemas.microsoft.com/office/powerpoint/2013/main/command"/>
      <pc:sldMk xmlns:pc="http://schemas.microsoft.com/office/powerpoint/2013/main/command" cId="1829422155" sldId="257"/>
      <ac:grpSpMk id="33" creationId="{7B532E47-16D2-E742-9206-0F60CE6336BC}"/>
    </ac:deMkLst>
    <p188:replyLst>
      <p188:reply id="{93257836-30C9-4A44-A101-559F1CA47802}" authorId="{8CF24155-CA08-1231-B61A-FC4D49A77333}" created="2021-12-02T09:43:36.974">
        <p188:txBody>
          <a:bodyPr/>
          <a:lstStyle/>
          <a:p>
            <a:r>
              <a:rPr lang="en-US"/>
              <a:t>Thanks for the suggestion - this makes sense. I tried putting full backgrounds but it makes the slide a bit crowded - so plan is to put the abbreviations ‘Maths’, ‘Anth’ and I’ll discuss full affiliations in the talk.
</a:t>
            </a:r>
          </a:p>
        </p188:txBody>
      </p188:reply>
    </p188:replyLst>
    <p188:txBody>
      <a:bodyPr/>
      <a:lstStyle/>
      <a:p>
        <a:r>
          <a:rPr lang="en-US"/>
          <a:t>It is not clear what MCS meant, don't see it abbreviated in this/ previous slide. We could possibly also include our background information and not just affiliation, for example I can include 'Public health nutritionist'. Others maybe Statistician/ Anthropologist/ Mathematician etc. </a:t>
        </a:r>
      </a:p>
    </p188:txBody>
  </p188:cm>
</p188:cmLst>
</file>

<file path=ppt/comments/modernComment_102_8EDB924F.xml><?xml version="1.0" encoding="utf-8"?>
<p188:cmLst xmlns:a="http://schemas.openxmlformats.org/drawingml/2006/main" xmlns:r="http://schemas.openxmlformats.org/officeDocument/2006/relationships" xmlns:p188="http://schemas.microsoft.com/office/powerpoint/2018/8/main">
  <p188:cm id="{9A3FA9EA-A9CA-2A4F-BA44-DC71A848DFC8}" authorId="{8CF24155-CA08-1231-B61A-FC4D49A77333}" created="2021-12-07T10:03:01.891">
    <ac:deMkLst xmlns:ac="http://schemas.microsoft.com/office/drawing/2013/main/command">
      <pc:docMk xmlns:pc="http://schemas.microsoft.com/office/powerpoint/2013/main/command"/>
      <pc:sldMk xmlns:pc="http://schemas.microsoft.com/office/powerpoint/2013/main/command" cId="2396754511" sldId="258"/>
      <ac:spMk id="3" creationId="{1EE2CF28-F909-DB49-86AB-2318C168B8A1}"/>
    </ac:deMkLst>
    <p188:txBody>
      <a:bodyPr/>
      <a:lstStyle/>
      <a:p>
        <a:r>
          <a:rPr lang="en-US"/>
          <a:t>Was it 2020 or 2021?</a:t>
        </a:r>
      </a:p>
    </p188:txBody>
  </p188:cm>
</p188:cmLst>
</file>

<file path=ppt/comments/modernComment_103_3DD07461.xml><?xml version="1.0" encoding="utf-8"?>
<p188:cmLst xmlns:a="http://schemas.openxmlformats.org/drawingml/2006/main" xmlns:r="http://schemas.openxmlformats.org/officeDocument/2006/relationships" xmlns:p188="http://schemas.microsoft.com/office/powerpoint/2018/8/main">
  <p188:cm id="{3F2C8137-DAD7-4108-80D1-A1665A50EA4E}" authorId="{0A688198-817B-36B5-C3FE-45A5ED9EAB6C}" created="2021-12-06T11:02:45.187">
    <ac:txMkLst xmlns:ac="http://schemas.microsoft.com/office/drawing/2013/main/command">
      <pc:docMk xmlns:pc="http://schemas.microsoft.com/office/powerpoint/2013/main/command"/>
      <pc:sldMk xmlns:pc="http://schemas.microsoft.com/office/powerpoint/2013/main/command" cId="1037071457" sldId="259"/>
      <ac:spMk id="3" creationId="{4D30ED24-0FEC-6045-BE90-4917D069EF34}"/>
      <ac:txMk cp="0">
        <ac:context len="569" hash="1656274330"/>
      </ac:txMk>
    </ac:txMkLst>
    <p188:pos x="2648857" y="266095"/>
    <p188:txBody>
      <a:bodyPr/>
      <a:lstStyle/>
      <a:p>
        <a:r>
          <a:rPr lang="en-GB"/>
          <a:t>You may want to mention it verbally to have more free spaces in slide.</a:t>
        </a:r>
      </a:p>
    </p188:txBody>
  </p188:cm>
  <p188:cm id="{B2263493-9EB8-4BAA-9D9C-4FD0EE6174AA}" authorId="{0A688198-817B-36B5-C3FE-45A5ED9EAB6C}" created="2021-12-06T11:04:11.641">
    <ac:deMkLst xmlns:ac="http://schemas.microsoft.com/office/drawing/2013/main/command">
      <pc:docMk xmlns:pc="http://schemas.microsoft.com/office/powerpoint/2013/main/command"/>
      <pc:sldMk xmlns:pc="http://schemas.microsoft.com/office/powerpoint/2013/main/command" cId="1037071457" sldId="259"/>
      <ac:spMk id="2" creationId="{3E21E2BF-9ACE-2F49-B59D-2747F9982E03}"/>
    </ac:deMkLst>
    <p188:replyLst>
      <p188:reply id="{354C3672-96C3-4AE2-8898-C275A92D580B}" authorId="{8CF24155-CA08-1231-B61A-FC4D49A77333}" created="2021-12-06T11:07:46.081">
        <p188:txBody>
          <a:bodyPr/>
          <a:lstStyle/>
          <a:p>
            <a:r>
              <a:rPr lang="en-US"/>
              <a:t>Thanks very much Ehsan!</a:t>
            </a:r>
          </a:p>
        </p188:txBody>
      </p188:reply>
      <p188:reply id="{DC35C7FA-13E6-4A28-B857-84E03C2B2232}" authorId="{0A688198-817B-36B5-C3FE-45A5ED9EAB6C}" created="2021-12-10T14:58:04.803">
        <p188:txBody>
          <a:bodyPr/>
          <a:lstStyle/>
          <a:p>
            <a:r>
              <a:rPr lang="en-GB"/>
              <a:t>[@LILEY, JAMES] not at all! Please let me know if it is required  to have more info to talk about both studies I can share with you the studies protocol if that is helpful.</a:t>
            </a:r>
          </a:p>
        </p188:txBody>
      </p188:reply>
      <p188:reply id="{718F7EE6-3FA5-C740-93D9-4B05589CF9A5}" authorId="{8CF24155-CA08-1231-B61A-FC4D49A77333}" created="2021-12-10T15:06:52.887">
        <p188:txBody>
          <a:bodyPr/>
          <a:lstStyle/>
          <a:p>
            <a:r>
              <a:rPr lang="en-US"/>
              <a:t>If you could e-mail me the protocol, that would be great thanks! I won’t have time to go into a lot of detail, but I should make sure I don’t accidentally say something incorrect!</a:t>
            </a:r>
          </a:p>
        </p188:txBody>
      </p188:reply>
    </p188:replyLst>
    <p188:txBody>
      <a:bodyPr/>
      <a:lstStyle/>
      <a:p>
        <a:r>
          <a:rPr lang="en-GB"/>
          <a:t>[@LILEY, JAMES] please feel free to edit and/or use different slid design as appropriate. </a:t>
        </a:r>
      </a:p>
    </p188:txBody>
  </p188:cm>
  <p188:cm id="{598EC142-6E88-4E65-93E0-387B43B909EC}" authorId="{0A688198-817B-36B5-C3FE-45A5ED9EAB6C}" created="2021-12-06T11:05:28.486">
    <ac:deMkLst xmlns:ac="http://schemas.microsoft.com/office/drawing/2013/main/command">
      <pc:docMk xmlns:pc="http://schemas.microsoft.com/office/powerpoint/2013/main/command"/>
      <pc:sldMk xmlns:pc="http://schemas.microsoft.com/office/powerpoint/2013/main/command" cId="1037071457" sldId="259"/>
      <ac:spMk id="3" creationId="{4D30ED24-0FEC-6045-BE90-4917D069EF34}"/>
    </ac:deMkLst>
    <p188:txBody>
      <a:bodyPr/>
      <a:lstStyle/>
      <a:p>
        <a:r>
          <a:rPr lang="en-GB"/>
          <a:t>[@OGUNDIMU, EMMANUEL] Please if you wish anything else to add</a:t>
        </a:r>
      </a:p>
    </p188:txBody>
  </p188:cm>
</p188:cmLst>
</file>

<file path=ppt/comments/modernComment_104_FC34FA1E.xml><?xml version="1.0" encoding="utf-8"?>
<p188:cmLst xmlns:a="http://schemas.openxmlformats.org/drawingml/2006/main" xmlns:r="http://schemas.openxmlformats.org/officeDocument/2006/relationships" xmlns:p188="http://schemas.microsoft.com/office/powerpoint/2018/8/main">
  <p188:cm id="{62102C44-7E24-45CF-8165-676273C11BCC}" authorId="{B440FF0E-075D-B4FF-6C22-CC98F90756EB}" created="2021-12-02T08:22:28.658">
    <ac:deMkLst xmlns:ac="http://schemas.microsoft.com/office/drawing/2013/main/command">
      <pc:docMk xmlns:pc="http://schemas.microsoft.com/office/powerpoint/2013/main/command"/>
      <pc:sldMk xmlns:pc="http://schemas.microsoft.com/office/powerpoint/2013/main/command" cId="4231330334" sldId="260"/>
      <ac:spMk id="3" creationId="{4D30ED24-0FEC-6045-BE90-4917D069EF34}"/>
    </ac:deMkLst>
    <p188:replyLst>
      <p188:reply id="{6E719BDD-D33B-484D-9D23-00D71B70BD26}" authorId="{8CF24155-CA08-1231-B61A-FC4D49A77333}" created="2021-12-02T09:04:08.483">
        <p188:txBody>
          <a:bodyPr/>
          <a:lstStyle/>
          <a:p>
            <a:r>
              <a:rPr lang="en-US"/>
              <a:t>Thanks Nasima - good suggestion. I'll change this.</a:t>
            </a:r>
          </a:p>
        </p188:txBody>
      </p188:reply>
    </p188:replyLst>
    <p188:txBody>
      <a:bodyPr/>
      <a:lstStyle/>
      <a:p>
        <a:r>
          <a:rPr lang="en-US"/>
          <a:t>Possibly add effectiveness of intervention/ Evaluation studies; Systematic review and meta-analysis.</a:t>
        </a:r>
      </a:p>
    </p188:txBody>
  </p188:cm>
</p188:cmLst>
</file>

<file path=ppt/comments/modernComment_106_8ACBC0B2.xml><?xml version="1.0" encoding="utf-8"?>
<p188:cmLst xmlns:a="http://schemas.openxmlformats.org/drawingml/2006/main" xmlns:r="http://schemas.openxmlformats.org/officeDocument/2006/relationships" xmlns:p188="http://schemas.microsoft.com/office/powerpoint/2018/8/main">
  <p188:cm id="{17DA352D-BB89-4BDC-8FF0-D7362238BFE7}" authorId="{B440FF0E-075D-B4FF-6C22-CC98F90756EB}" created="2021-12-02T08:15:40.163">
    <ac:txMkLst xmlns:ac="http://schemas.microsoft.com/office/drawing/2013/main/command">
      <pc:docMk xmlns:pc="http://schemas.microsoft.com/office/powerpoint/2013/main/command"/>
      <pc:sldMk xmlns:pc="http://schemas.microsoft.com/office/powerpoint/2013/main/command" cId="2328608946" sldId="262"/>
      <ac:spMk id="3" creationId="{4D30ED24-0FEC-6045-BE90-4917D069EF34}"/>
      <ac:txMk cp="199">
        <ac:context len="332" hash="2551886955"/>
      </ac:txMk>
    </ac:txMkLst>
    <p188:pos x="2400300" y="2692400"/>
    <p188:replyLst>
      <p188:reply id="{9D920294-6F1D-B444-8603-A977FB827A90}" authorId="{8CF24155-CA08-1231-B61A-FC4D49A77333}" created="2021-12-02T09:44:26.070">
        <p188:txBody>
          <a:bodyPr/>
          <a:lstStyle/>
          <a:p>
            <a:r>
              <a:rPr lang="en-US"/>
              <a:t>Good point - changed to ‘research types’</a:t>
            </a:r>
          </a:p>
        </p188:txBody>
      </p188:reply>
    </p188:replyLst>
    <p188:txBody>
      <a:bodyPr/>
      <a:lstStyle/>
      <a:p>
        <a:r>
          <a:rPr lang="en-US"/>
          <a:t>May be add clinical and non-clinical as what we do are not all clinical studies. For example, evaluation of a public health intervention is not a clinical study. Some studies I applied through RDS was COVID response and observational non-clinical study.</a:t>
        </a:r>
      </a:p>
    </p188:txBody>
  </p188:cm>
</p188:cmLst>
</file>

<file path=ppt/comments/modernComment_109_703E9E69.xml><?xml version="1.0" encoding="utf-8"?>
<p188:cmLst xmlns:a="http://schemas.openxmlformats.org/drawingml/2006/main" xmlns:r="http://schemas.openxmlformats.org/officeDocument/2006/relationships" xmlns:p188="http://schemas.microsoft.com/office/powerpoint/2018/8/main">
  <p188:cm id="{4B75A3F0-F006-409B-9D03-110DBF010487}" authorId="{0A688198-817B-36B5-C3FE-45A5ED9EAB6C}" created="2021-12-06T11:06:34.691">
    <ac:deMkLst xmlns:ac="http://schemas.microsoft.com/office/drawing/2013/main/command">
      <pc:docMk xmlns:pc="http://schemas.microsoft.com/office/powerpoint/2013/main/command"/>
      <pc:sldMk xmlns:pc="http://schemas.microsoft.com/office/powerpoint/2013/main/command" cId="1883151977" sldId="265"/>
      <ac:spMk id="2" creationId="{3E21E2BF-9ACE-2F49-B59D-2747F9982E03}"/>
    </ac:deMkLst>
    <p188:txBody>
      <a:bodyPr/>
      <a:lstStyle/>
      <a:p>
        <a:r>
          <a:rPr lang="en-GB"/>
          <a:t>[@LILEY, JAMES] please feel free to edit and/or use different slid design as appropriate. </a:t>
        </a:r>
      </a:p>
    </p188:txBody>
  </p188:cm>
  <p188:cm id="{860A1E95-0D09-485F-A480-DC9DF3308DFE}" authorId="{0A688198-817B-36B5-C3FE-45A5ED9EAB6C}" created="2021-12-06T11:07:15.316">
    <ac:deMkLst xmlns:ac="http://schemas.microsoft.com/office/drawing/2013/main/command">
      <pc:docMk xmlns:pc="http://schemas.microsoft.com/office/powerpoint/2013/main/command"/>
      <pc:sldMk xmlns:pc="http://schemas.microsoft.com/office/powerpoint/2013/main/command" cId="1883151977" sldId="265"/>
      <ac:spMk id="3" creationId="{4D30ED24-0FEC-6045-BE90-4917D069EF34}"/>
    </ac:deMkLst>
    <p188:txBody>
      <a:bodyPr/>
      <a:lstStyle/>
      <a:p>
        <a:r>
          <a:rPr lang="en-GB"/>
          <a:t>[@OGUNDIMU, EMMANUEL] Please if you want anything else to add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90F0-018B-E642-860E-3B7FAEB3B046}" type="datetimeFigureOut">
              <a:rPr lang="en-US" smtClean="0"/>
              <a:t>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E57F2-9F9E-5B44-AFCA-24FEE7375D27}" type="slidenum">
              <a:rPr lang="en-US" smtClean="0"/>
              <a:t>‹#›</a:t>
            </a:fld>
            <a:endParaRPr lang="en-US"/>
          </a:p>
        </p:txBody>
      </p:sp>
    </p:spTree>
    <p:extLst>
      <p:ext uri="{BB962C8B-B14F-4D97-AF65-F5344CB8AC3E}">
        <p14:creationId xmlns:p14="http://schemas.microsoft.com/office/powerpoint/2010/main" val="145000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a:t>
            </a:r>
          </a:p>
          <a:p>
            <a:endParaRPr lang="en-US" dirty="0"/>
          </a:p>
          <a:p>
            <a:r>
              <a:rPr lang="en-US" dirty="0"/>
              <a:t>Thanks for the chance to talk</a:t>
            </a:r>
          </a:p>
          <a:p>
            <a:endParaRPr lang="en-US" dirty="0"/>
          </a:p>
          <a:p>
            <a:r>
              <a:rPr lang="en-US" dirty="0"/>
              <a:t>Talk serves as </a:t>
            </a:r>
          </a:p>
          <a:p>
            <a:r>
              <a:rPr lang="en-US" dirty="0"/>
              <a:t> - intro to DBU, </a:t>
            </a:r>
          </a:p>
          <a:p>
            <a:r>
              <a:rPr lang="en-US" dirty="0"/>
              <a:t> - who we are, </a:t>
            </a:r>
          </a:p>
          <a:p>
            <a:r>
              <a:rPr lang="en-US" dirty="0"/>
              <a:t> - the kind of problems we work on, </a:t>
            </a:r>
          </a:p>
          <a:p>
            <a:r>
              <a:rPr lang="en-US" dirty="0"/>
              <a:t> - and how to get in touch if you are interested in working with us or looking for biostatistical advice.</a:t>
            </a:r>
          </a:p>
        </p:txBody>
      </p:sp>
      <p:sp>
        <p:nvSpPr>
          <p:cNvPr id="4" name="Slide Number Placeholder 3"/>
          <p:cNvSpPr>
            <a:spLocks noGrp="1"/>
          </p:cNvSpPr>
          <p:nvPr>
            <p:ph type="sldNum" sz="quarter" idx="5"/>
          </p:nvPr>
        </p:nvSpPr>
        <p:spPr/>
        <p:txBody>
          <a:bodyPr/>
          <a:lstStyle/>
          <a:p>
            <a:fld id="{325E57F2-9F9E-5B44-AFCA-24FEE7375D27}" type="slidenum">
              <a:rPr lang="en-US" smtClean="0"/>
              <a:t>1</a:t>
            </a:fld>
            <a:endParaRPr lang="en-US"/>
          </a:p>
        </p:txBody>
      </p:sp>
    </p:spTree>
    <p:extLst>
      <p:ext uri="{BB962C8B-B14F-4D97-AF65-F5344CB8AC3E}">
        <p14:creationId xmlns:p14="http://schemas.microsoft.com/office/powerpoint/2010/main" val="320840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another example, we were asked to help in the design and analysis of a randomised controlled trial to assess options for mitral valve surgery.</a:t>
            </a:r>
          </a:p>
          <a:p>
            <a:endParaRPr lang="en-US"/>
          </a:p>
          <a:p>
            <a:r>
              <a:rPr lang="en-US"/>
              <a:t>The mitral valve is a valve in the heart, which can be damaged by various diseases or gradually with age. With damage, it stops working as well, and needs to be surgically repaired. Traditionally, this involves invasive open-heart surgery, with a large chest incision. </a:t>
            </a:r>
          </a:p>
          <a:p>
            <a:endParaRPr lang="en-US"/>
          </a:p>
          <a:p>
            <a:r>
              <a:rPr lang="en-US"/>
              <a:t>A second option is ‘minimally invasive’ surgery, sometimes called ‘keyhole’ surgery, which uses much smaller incisions.</a:t>
            </a:r>
          </a:p>
          <a:p>
            <a:endParaRPr lang="en-US"/>
          </a:p>
          <a:p>
            <a:r>
              <a:rPr lang="en-US"/>
              <a:t>The aim of this trial was to assess whether patients physical function was better or worse after keyhole as opposed to open surgery. We found that around 316 patients were required.</a:t>
            </a:r>
          </a:p>
          <a:p>
            <a:endParaRPr lang="en-US"/>
          </a:p>
          <a:p>
            <a:r>
              <a:rPr lang="en-US"/>
              <a:t>This analysis requires a range of analytical methods, including an allowance for the impact of the COVID-19 pandemic.</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325E57F2-9F9E-5B44-AFCA-24FEE7375D27}" type="slidenum">
              <a:rPr lang="en-US" smtClean="0"/>
              <a:t>10</a:t>
            </a:fld>
            <a:endParaRPr lang="en-US"/>
          </a:p>
        </p:txBody>
      </p:sp>
    </p:spTree>
    <p:extLst>
      <p:ext uri="{BB962C8B-B14F-4D97-AF65-F5344CB8AC3E}">
        <p14:creationId xmlns:p14="http://schemas.microsoft.com/office/powerpoint/2010/main" val="140010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chance to make a big difference to health research and bring your expertise to the people who need it. There’s a perennial problem in theoretical and methodological statistics of our methods doing the rounds of statistical journals, and if we’re lucky making it to obscure R and python scripts, but we’re lucky if any become widely used. </a:t>
            </a:r>
          </a:p>
          <a:p>
            <a:endParaRPr lang="en-US" dirty="0"/>
          </a:p>
          <a:p>
            <a:r>
              <a:rPr lang="en-US" dirty="0"/>
              <a:t>Working directly with the people doing this research – and especially the range of people we see – is certainly helpful in this regard. In the other direction, it’s always good to find new applications and problems. </a:t>
            </a:r>
          </a:p>
          <a:p>
            <a:endParaRPr lang="en-US" dirty="0"/>
          </a:p>
          <a:p>
            <a:r>
              <a:rPr lang="en-US" dirty="0"/>
              <a:t>A great aspect of the work we do is the range of areas and applications. In any given week, we could be looking at a study on physiotherapy for </a:t>
            </a:r>
            <a:r>
              <a:rPr lang="en-US" dirty="0" err="1"/>
              <a:t>Parkinsons</a:t>
            </a:r>
            <a:r>
              <a:rPr lang="en-US" dirty="0"/>
              <a:t>, a trial on heart valve replacements, a study on mouse genetics, and an assessment of care provision in primary education</a:t>
            </a:r>
          </a:p>
          <a:p>
            <a:endParaRPr lang="en-US" dirty="0"/>
          </a:p>
          <a:p>
            <a:r>
              <a:rPr lang="en-US" dirty="0"/>
              <a:t>We may draw on affiliates in our day-to-day work to review grant applications </a:t>
            </a:r>
            <a:r>
              <a:rPr lang="en-US" dirty="0" err="1"/>
              <a:t>etc</a:t>
            </a:r>
            <a:endParaRPr lang="en-US" dirty="0"/>
          </a:p>
        </p:txBody>
      </p:sp>
      <p:sp>
        <p:nvSpPr>
          <p:cNvPr id="4" name="Slide Number Placeholder 3"/>
          <p:cNvSpPr>
            <a:spLocks noGrp="1"/>
          </p:cNvSpPr>
          <p:nvPr>
            <p:ph type="sldNum" sz="quarter" idx="5"/>
          </p:nvPr>
        </p:nvSpPr>
        <p:spPr/>
        <p:txBody>
          <a:bodyPr/>
          <a:lstStyle/>
          <a:p>
            <a:fld id="{325E57F2-9F9E-5B44-AFCA-24FEE7375D27}" type="slidenum">
              <a:rPr lang="en-US" smtClean="0"/>
              <a:t>11</a:t>
            </a:fld>
            <a:endParaRPr lang="en-US"/>
          </a:p>
        </p:txBody>
      </p:sp>
    </p:spTree>
    <p:extLst>
      <p:ext uri="{BB962C8B-B14F-4D97-AF65-F5344CB8AC3E}">
        <p14:creationId xmlns:p14="http://schemas.microsoft.com/office/powerpoint/2010/main" val="25541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contact us for advice directly, it is easiest to go through the RDS-NENC, based in Newcastle. As well as statistical advice, the RDS provides extensive services on general research design: grant writing, recruitment planning, and public and patient involvement in research. </a:t>
            </a:r>
          </a:p>
          <a:p>
            <a:endParaRPr lang="en-US" dirty="0"/>
          </a:p>
          <a:p>
            <a:r>
              <a:rPr lang="en-US" dirty="0"/>
              <a:t>We have a growing website in Durham, and are generally happy to be approached.</a:t>
            </a:r>
          </a:p>
          <a:p>
            <a:br>
              <a:rPr lang="en-US" dirty="0"/>
            </a:br>
            <a:r>
              <a:rPr lang="en-US" dirty="0"/>
              <a:t>Thank you very much everyone for listening. Happy to take questions.</a:t>
            </a:r>
          </a:p>
        </p:txBody>
      </p:sp>
      <p:sp>
        <p:nvSpPr>
          <p:cNvPr id="4" name="Slide Number Placeholder 3"/>
          <p:cNvSpPr>
            <a:spLocks noGrp="1"/>
          </p:cNvSpPr>
          <p:nvPr>
            <p:ph type="sldNum" sz="quarter" idx="5"/>
          </p:nvPr>
        </p:nvSpPr>
        <p:spPr/>
        <p:txBody>
          <a:bodyPr/>
          <a:lstStyle/>
          <a:p>
            <a:fld id="{325E57F2-9F9E-5B44-AFCA-24FEE7375D27}" type="slidenum">
              <a:rPr lang="en-US" smtClean="0"/>
              <a:t>12</a:t>
            </a:fld>
            <a:endParaRPr lang="en-US"/>
          </a:p>
        </p:txBody>
      </p:sp>
    </p:spTree>
    <p:extLst>
      <p:ext uri="{BB962C8B-B14F-4D97-AF65-F5344CB8AC3E}">
        <p14:creationId xmlns:p14="http://schemas.microsoft.com/office/powerpoint/2010/main" val="418261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initiative to support health research in the North-East of England</a:t>
            </a:r>
          </a:p>
          <a:p>
            <a:endParaRPr lang="en-US" dirty="0"/>
          </a:p>
          <a:p>
            <a:r>
              <a:rPr lang="en-US" dirty="0"/>
              <a:t>We work under the NIHR research design service North-East. This is one of twelve(?) RDSs throughout the UK, formed with the general philosophy of providing an easy-to-use service for </a:t>
            </a:r>
            <a:r>
              <a:rPr lang="en-US" dirty="0" err="1"/>
              <a:t>clinicans</a:t>
            </a:r>
            <a:r>
              <a:rPr lang="en-US" dirty="0"/>
              <a:t> and biomedical scientists to plan out research. </a:t>
            </a:r>
          </a:p>
          <a:p>
            <a:endParaRPr lang="en-US" dirty="0"/>
          </a:p>
          <a:p>
            <a:r>
              <a:rPr lang="en-US" dirty="0"/>
              <a:t>In particular, we advise on research in which new medical interventions or actions are definitively assessed – that is, clinical trials and similar setups. It is particularly important that such studies have precise and well-justified statistical analyses, which should generally be planned in advance.</a:t>
            </a:r>
          </a:p>
          <a:p>
            <a:endParaRPr lang="en-US" dirty="0"/>
          </a:p>
          <a:p>
            <a:r>
              <a:rPr lang="en-US" dirty="0"/>
              <a:t>We also develop new methodology when necessary. Modern medical and biomedical science has been in a stage of rapid development for much of the past twenty years, particularly in the development and analysis of digital medical data repositories. This development drives a constant need for development of new methods and analyses, many of which are bespoke.</a:t>
            </a:r>
          </a:p>
          <a:p>
            <a:endParaRPr lang="en-US" dirty="0"/>
          </a:p>
          <a:p>
            <a:r>
              <a:rPr lang="en-US" dirty="0"/>
              <a:t>Functionally, we operate between Durham and Newcastle universities, and work closely with researchers throughout County Durham, Tyne and Wear, and Northumberland.</a:t>
            </a:r>
          </a:p>
          <a:p>
            <a:endParaRPr lang="en-US" dirty="0"/>
          </a:p>
        </p:txBody>
      </p:sp>
      <p:sp>
        <p:nvSpPr>
          <p:cNvPr id="4" name="Slide Number Placeholder 3"/>
          <p:cNvSpPr>
            <a:spLocks noGrp="1"/>
          </p:cNvSpPr>
          <p:nvPr>
            <p:ph type="sldNum" sz="quarter" idx="5"/>
          </p:nvPr>
        </p:nvSpPr>
        <p:spPr/>
        <p:txBody>
          <a:bodyPr/>
          <a:lstStyle/>
          <a:p>
            <a:fld id="{325E57F2-9F9E-5B44-AFCA-24FEE7375D27}" type="slidenum">
              <a:rPr lang="en-US" smtClean="0"/>
              <a:t>2</a:t>
            </a:fld>
            <a:endParaRPr lang="en-US"/>
          </a:p>
        </p:txBody>
      </p:sp>
    </p:spTree>
    <p:extLst>
      <p:ext uri="{BB962C8B-B14F-4D97-AF65-F5344CB8AC3E}">
        <p14:creationId xmlns:p14="http://schemas.microsoft.com/office/powerpoint/2010/main" val="267023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Durham, our core team is split between the MCS and the Durham Research Methods Centre. </a:t>
            </a:r>
          </a:p>
          <a:p>
            <a:endParaRPr lang="en-US" dirty="0"/>
          </a:p>
          <a:p>
            <a:r>
              <a:rPr lang="en-US" dirty="0"/>
              <a:t>Some of us will be familiar to those of you in the Mathematics department. We have a range of backgrounds and areas of expertise, which I will detail in a minute. </a:t>
            </a:r>
          </a:p>
        </p:txBody>
      </p:sp>
      <p:sp>
        <p:nvSpPr>
          <p:cNvPr id="4" name="Slide Number Placeholder 3"/>
          <p:cNvSpPr>
            <a:spLocks noGrp="1"/>
          </p:cNvSpPr>
          <p:nvPr>
            <p:ph type="sldNum" sz="quarter" idx="5"/>
          </p:nvPr>
        </p:nvSpPr>
        <p:spPr/>
        <p:txBody>
          <a:bodyPr/>
          <a:lstStyle/>
          <a:p>
            <a:fld id="{325E57F2-9F9E-5B44-AFCA-24FEE7375D27}" type="slidenum">
              <a:rPr lang="en-US" smtClean="0"/>
              <a:t>3</a:t>
            </a:fld>
            <a:endParaRPr lang="en-US"/>
          </a:p>
        </p:txBody>
      </p:sp>
    </p:spTree>
    <p:extLst>
      <p:ext uri="{BB962C8B-B14F-4D97-AF65-F5344CB8AC3E}">
        <p14:creationId xmlns:p14="http://schemas.microsoft.com/office/powerpoint/2010/main" val="148180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covers both planning and analysis stages of research. Ideally, we generally aim to help with both stages on research projects in which we are involved. </a:t>
            </a:r>
          </a:p>
          <a:p>
            <a:endParaRPr lang="en-US" dirty="0"/>
          </a:p>
          <a:p>
            <a:r>
              <a:rPr lang="en-US" dirty="0"/>
              <a:t>Practically, we often work on grant and fellowship applications, ensuring that research plans are feasible and that practical statistical analysis plans are in place. This requires effective and efficient communication of often complex analytical ideas. A critical part of this is often estimation of requisite sample sizes and research costs, which in turn require effective modelling and simulation. </a:t>
            </a:r>
          </a:p>
          <a:p>
            <a:endParaRPr lang="en-US" dirty="0"/>
          </a:p>
          <a:p>
            <a:r>
              <a:rPr lang="en-US" dirty="0"/>
              <a:t>Although we typically work in healthcare, we cover a range of research types, including anthropology and education. We also advise on research design for more fundamental biological research: cell biology, biochemistry and so on.</a:t>
            </a:r>
          </a:p>
          <a:p>
            <a:endParaRPr lang="en-US" dirty="0"/>
          </a:p>
          <a:p>
            <a:r>
              <a:rPr lang="en-US" dirty="0"/>
              <a:t>We work on a range of study designs covering both interventional studies, in which a new treatment or test is evaluated, and observational studies, where we attempt to make inferences about a population in an un-intervened state.</a:t>
            </a:r>
          </a:p>
          <a:p>
            <a:endParaRPr lang="en-US" dirty="0"/>
          </a:p>
          <a:p>
            <a:endParaRPr lang="en-US" dirty="0"/>
          </a:p>
        </p:txBody>
      </p:sp>
      <p:sp>
        <p:nvSpPr>
          <p:cNvPr id="4" name="Slide Number Placeholder 3"/>
          <p:cNvSpPr>
            <a:spLocks noGrp="1"/>
          </p:cNvSpPr>
          <p:nvPr>
            <p:ph type="sldNum" sz="quarter" idx="5"/>
          </p:nvPr>
        </p:nvSpPr>
        <p:spPr/>
        <p:txBody>
          <a:bodyPr/>
          <a:lstStyle/>
          <a:p>
            <a:fld id="{325E57F2-9F9E-5B44-AFCA-24FEE7375D27}" type="slidenum">
              <a:rPr lang="en-US" smtClean="0"/>
              <a:t>4</a:t>
            </a:fld>
            <a:endParaRPr lang="en-US"/>
          </a:p>
        </p:txBody>
      </p:sp>
    </p:spTree>
    <p:extLst>
      <p:ext uri="{BB962C8B-B14F-4D97-AF65-F5344CB8AC3E}">
        <p14:creationId xmlns:p14="http://schemas.microsoft.com/office/powerpoint/2010/main" val="61186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core team has a wide range of expertise in various scientific areas and applications. This tends to be important; increasingly, modern applied statistics is becoming specialized by application as much as by abstract methods. </a:t>
            </a:r>
          </a:p>
          <a:p>
            <a:endParaRPr lang="en-US" dirty="0"/>
          </a:p>
          <a:p>
            <a:r>
              <a:rPr lang="en-US" dirty="0"/>
              <a:t>In particular, we have extensive expertise in medical and surgical applications, including management of private and sensitive data, and use of modern health record types. Members of our team have worked in global health and epidemiology, in particular nutrition and distribution of healthcare resources.</a:t>
            </a:r>
          </a:p>
          <a:p>
            <a:endParaRPr lang="en-US" dirty="0"/>
          </a:p>
          <a:p>
            <a:r>
              <a:rPr lang="en-US" dirty="0"/>
              <a:t>We also have experience in bioinformatic-type analyses relating to genomics and sequencing, and in biophysical analysis.</a:t>
            </a:r>
          </a:p>
        </p:txBody>
      </p:sp>
      <p:sp>
        <p:nvSpPr>
          <p:cNvPr id="4" name="Slide Number Placeholder 3"/>
          <p:cNvSpPr>
            <a:spLocks noGrp="1"/>
          </p:cNvSpPr>
          <p:nvPr>
            <p:ph type="sldNum" sz="quarter" idx="5"/>
          </p:nvPr>
        </p:nvSpPr>
        <p:spPr/>
        <p:txBody>
          <a:bodyPr/>
          <a:lstStyle/>
          <a:p>
            <a:fld id="{325E57F2-9F9E-5B44-AFCA-24FEE7375D27}" type="slidenum">
              <a:rPr lang="en-US" smtClean="0"/>
              <a:t>5</a:t>
            </a:fld>
            <a:endParaRPr lang="en-US"/>
          </a:p>
        </p:txBody>
      </p:sp>
    </p:spTree>
    <p:extLst>
      <p:ext uri="{BB962C8B-B14F-4D97-AF65-F5344CB8AC3E}">
        <p14:creationId xmlns:p14="http://schemas.microsoft.com/office/powerpoint/2010/main" val="103122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expertise across a range of theoretical and computational areas. </a:t>
            </a:r>
          </a:p>
          <a:p>
            <a:endParaRPr lang="en-US" dirty="0"/>
          </a:p>
          <a:p>
            <a:r>
              <a:rPr lang="en-US" dirty="0"/>
              <a:t>The line between statistics and machine-learning is ever-blurry, but our team have expertise in both theory and practice. This is increasingly important in biostatistics, as researchers seek to use more complex statistical methods in response to increases in the volume of available data. A major consideration of practical machine learning is effective leverage of computational resources, with an added challenge in medicine that related data must often be processed in restrictive secure environments. </a:t>
            </a:r>
          </a:p>
          <a:p>
            <a:endParaRPr lang="en-US" dirty="0"/>
          </a:p>
          <a:p>
            <a:r>
              <a:rPr lang="en-US" dirty="0"/>
              <a:t>We have expertise in high-dimensional statistics and Bayesian methods, as well as a range of specific statistical fields.</a:t>
            </a:r>
          </a:p>
        </p:txBody>
      </p:sp>
      <p:sp>
        <p:nvSpPr>
          <p:cNvPr id="4" name="Slide Number Placeholder 3"/>
          <p:cNvSpPr>
            <a:spLocks noGrp="1"/>
          </p:cNvSpPr>
          <p:nvPr>
            <p:ph type="sldNum" sz="quarter" idx="5"/>
          </p:nvPr>
        </p:nvSpPr>
        <p:spPr/>
        <p:txBody>
          <a:bodyPr/>
          <a:lstStyle/>
          <a:p>
            <a:fld id="{325E57F2-9F9E-5B44-AFCA-24FEE7375D27}" type="slidenum">
              <a:rPr lang="en-US" smtClean="0"/>
              <a:t>6</a:t>
            </a:fld>
            <a:endParaRPr lang="en-US"/>
          </a:p>
        </p:txBody>
      </p:sp>
    </p:spTree>
    <p:extLst>
      <p:ext uri="{BB962C8B-B14F-4D97-AF65-F5344CB8AC3E}">
        <p14:creationId xmlns:p14="http://schemas.microsoft.com/office/powerpoint/2010/main" val="405691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bread-and-butter of our work is clinical studies, which tend to fall into several major categories. </a:t>
            </a:r>
          </a:p>
          <a:p>
            <a:endParaRPr lang="en-US" dirty="0"/>
          </a:p>
          <a:p>
            <a:r>
              <a:rPr lang="en-US" dirty="0" err="1"/>
              <a:t>Randomised</a:t>
            </a:r>
            <a:r>
              <a:rPr lang="en-US" dirty="0"/>
              <a:t> controlled trials are the gold standard of evidence for interventions, and observational cohort studies for epidemiological inference. </a:t>
            </a:r>
          </a:p>
          <a:p>
            <a:endParaRPr lang="en-US" dirty="0"/>
          </a:p>
          <a:p>
            <a:r>
              <a:rPr lang="en-US" dirty="0"/>
              <a:t>Case control studies are the workhorse of medicine and a common initial study design, and are routine in genomics and other high-dimensional analyses. </a:t>
            </a:r>
          </a:p>
          <a:p>
            <a:endParaRPr lang="en-US" dirty="0"/>
          </a:p>
          <a:p>
            <a:r>
              <a:rPr lang="en-US" dirty="0" err="1"/>
              <a:t>Incentivised</a:t>
            </a:r>
            <a:r>
              <a:rPr lang="en-US" dirty="0"/>
              <a:t> by increasing digitization of healthcare records and development of high-profile machine learning methods, there is increasing interest in predictive analysis in many medical fields, particularly prompted by development of high-profile machine learning methods. </a:t>
            </a:r>
          </a:p>
          <a:p>
            <a:endParaRPr lang="en-US" dirty="0"/>
          </a:p>
          <a:p>
            <a:r>
              <a:rPr lang="en-US" dirty="0"/>
              <a:t>We also have expertise in practicalities around sampling and reaching at-risk populations, which are important practical considerations in research design.</a:t>
            </a:r>
          </a:p>
        </p:txBody>
      </p:sp>
      <p:sp>
        <p:nvSpPr>
          <p:cNvPr id="4" name="Slide Number Placeholder 3"/>
          <p:cNvSpPr>
            <a:spLocks noGrp="1"/>
          </p:cNvSpPr>
          <p:nvPr>
            <p:ph type="sldNum" sz="quarter" idx="5"/>
          </p:nvPr>
        </p:nvSpPr>
        <p:spPr/>
        <p:txBody>
          <a:bodyPr/>
          <a:lstStyle/>
          <a:p>
            <a:fld id="{325E57F2-9F9E-5B44-AFCA-24FEE7375D27}" type="slidenum">
              <a:rPr lang="en-US" smtClean="0"/>
              <a:t>7</a:t>
            </a:fld>
            <a:endParaRPr lang="en-US"/>
          </a:p>
        </p:txBody>
      </p:sp>
    </p:spTree>
    <p:extLst>
      <p:ext uri="{BB962C8B-B14F-4D97-AF65-F5344CB8AC3E}">
        <p14:creationId xmlns:p14="http://schemas.microsoft.com/office/powerpoint/2010/main" val="85039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day-to-day work typically includes determination of appropriate sample sizes and statistical power. We frequently look at analysis of whether an intervention is effective, and in what ways.</a:t>
            </a:r>
          </a:p>
          <a:p>
            <a:endParaRPr lang="en-US" dirty="0"/>
          </a:p>
          <a:p>
            <a:r>
              <a:rPr lang="en-US" dirty="0"/>
              <a:t>When designing studies, we generally look for ways in which the same data can be used more efficiently to answer the questions at hand. </a:t>
            </a:r>
          </a:p>
          <a:p>
            <a:endParaRPr lang="en-US" dirty="0"/>
          </a:p>
          <a:p>
            <a:r>
              <a:rPr lang="en-US" dirty="0"/>
              <a:t>At times, we also help with systematic reviews and meta-analysis, looking at how best to interpret a range of evidence on a topic.</a:t>
            </a:r>
          </a:p>
          <a:p>
            <a:endParaRPr lang="en-US" dirty="0"/>
          </a:p>
          <a:p>
            <a:endParaRPr lang="en-US" dirty="0"/>
          </a:p>
          <a:p>
            <a:r>
              <a:rPr lang="en-US" dirty="0"/>
              <a:t>Our general ethos is to provide statistical advice and study plans which are theoretically rigorous and valid – so correct, ethical, and reliable, in that they can actually be implemented.</a:t>
            </a:r>
          </a:p>
          <a:p>
            <a:endParaRPr lang="en-US" dirty="0"/>
          </a:p>
          <a:p>
            <a:r>
              <a:rPr lang="en-US" dirty="0"/>
              <a:t>We have a continual focus on efficiency, which ties in with ethics – it is important to not spend more money or recruit more patients than necessary to answer a question. </a:t>
            </a:r>
          </a:p>
          <a:p>
            <a:endParaRPr lang="en-US" dirty="0"/>
          </a:p>
          <a:p>
            <a:r>
              <a:rPr lang="en-US" dirty="0"/>
              <a:t>As previously mentioned, an important part of our work is effective communication. It is essential that researchers are able to understand what they are doing and why, rather than blindly following instructions. </a:t>
            </a:r>
          </a:p>
        </p:txBody>
      </p:sp>
      <p:sp>
        <p:nvSpPr>
          <p:cNvPr id="4" name="Slide Number Placeholder 3"/>
          <p:cNvSpPr>
            <a:spLocks noGrp="1"/>
          </p:cNvSpPr>
          <p:nvPr>
            <p:ph type="sldNum" sz="quarter" idx="5"/>
          </p:nvPr>
        </p:nvSpPr>
        <p:spPr/>
        <p:txBody>
          <a:bodyPr/>
          <a:lstStyle/>
          <a:p>
            <a:fld id="{325E57F2-9F9E-5B44-AFCA-24FEE7375D27}" type="slidenum">
              <a:rPr lang="en-US" smtClean="0"/>
              <a:t>8</a:t>
            </a:fld>
            <a:endParaRPr lang="en-US"/>
          </a:p>
        </p:txBody>
      </p:sp>
    </p:spTree>
    <p:extLst>
      <p:ext uri="{BB962C8B-B14F-4D97-AF65-F5344CB8AC3E}">
        <p14:creationId xmlns:p14="http://schemas.microsoft.com/office/powerpoint/2010/main" val="256689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a typeface="+mn-lt"/>
                <a:cs typeface="+mn-lt"/>
              </a:rPr>
              <a:t>In the next couple of slides I’ll give a couple of examples of recent projects, and the kind of things we do.</a:t>
            </a:r>
          </a:p>
          <a:p>
            <a:pPr marL="0" indent="0">
              <a:buNone/>
            </a:pPr>
            <a:endParaRPr lang="en-US" dirty="0">
              <a:ea typeface="+mn-lt"/>
              <a:cs typeface="+mn-lt"/>
            </a:endParaRPr>
          </a:p>
          <a:p>
            <a:pPr marL="0" indent="0">
              <a:buNone/>
            </a:pPr>
            <a:r>
              <a:rPr lang="en-US" dirty="0">
                <a:ea typeface="+mn-lt"/>
                <a:cs typeface="+mn-lt"/>
              </a:rPr>
              <a:t>Crohn’s disease (CD) is a chronic inflammatory condition of the gastrointestinal tract. It usually affects the small bowel and colon with variety of symptoms including </a:t>
            </a:r>
            <a:r>
              <a:rPr lang="en-US" dirty="0" err="1">
                <a:ea typeface="+mn-lt"/>
                <a:cs typeface="+mn-lt"/>
              </a:rPr>
              <a:t>diarrhoea</a:t>
            </a:r>
            <a:r>
              <a:rPr lang="en-US" dirty="0">
                <a:ea typeface="+mn-lt"/>
                <a:cs typeface="+mn-lt"/>
              </a:rPr>
              <a:t>, abdominal pain, weight loss and fatigue. About 100,000 people per year are diagnosed with CD. </a:t>
            </a:r>
          </a:p>
          <a:p>
            <a:pPr marL="0" indent="0">
              <a:buNone/>
            </a:pPr>
            <a:endParaRPr lang="en-US" dirty="0">
              <a:ea typeface="+mn-lt"/>
              <a:cs typeface="+mn-lt"/>
            </a:endParaRPr>
          </a:p>
          <a:p>
            <a:pPr marL="0" indent="0">
              <a:buNone/>
            </a:pPr>
            <a:r>
              <a:rPr lang="en-US" dirty="0">
                <a:ea typeface="+mn-lt"/>
                <a:cs typeface="+mn-lt"/>
              </a:rPr>
              <a:t>To diagnose Crohn’s disese, the entire gastrointestinal tract must be visualised. This can be done externally, with an MRI, using a traditional endoscope, or using a ‘capsule endoscope’, which is a small camera the size of a pill which is swallowed. Capsule endoscopy is a has </a:t>
            </a:r>
            <a:r>
              <a:rPr lang="en-US" dirty="0" err="1">
                <a:ea typeface="+mn-lt"/>
                <a:cs typeface="+mn-lt"/>
              </a:rPr>
              <a:t>revolutionised</a:t>
            </a:r>
            <a:r>
              <a:rPr lang="en-US" dirty="0">
                <a:ea typeface="+mn-lt"/>
                <a:cs typeface="+mn-lt"/>
              </a:rPr>
              <a:t> GI endoscopy as it opens up the possibility of examining the GI tract in a non-invasive manner.</a:t>
            </a:r>
            <a:endParaRPr lang="en-US" dirty="0"/>
          </a:p>
          <a:p>
            <a:pPr marL="0" indent="0">
              <a:buNone/>
            </a:pPr>
            <a:endParaRPr lang="en-US" dirty="0">
              <a:ea typeface="+mn-lt"/>
              <a:cs typeface="+mn-lt"/>
            </a:endParaRPr>
          </a:p>
          <a:p>
            <a:pPr marL="0" indent="0">
              <a:buNone/>
            </a:pPr>
            <a:r>
              <a:rPr lang="en-US" dirty="0">
                <a:ea typeface="+mn-lt"/>
                <a:cs typeface="+mn-lt"/>
              </a:rPr>
              <a:t>We were asked to help designing a trial to assess whether these three methods were equivalent in the diagnosis of Crohns</a:t>
            </a:r>
          </a:p>
          <a:p>
            <a:pPr marL="0" indent="0">
              <a:buNone/>
            </a:pPr>
            <a:endParaRPr lang="en-US" dirty="0">
              <a:ea typeface="+mn-lt"/>
              <a:cs typeface="+mn-lt"/>
            </a:endParaRPr>
          </a:p>
          <a:p>
            <a:pPr marL="0" indent="0">
              <a:buNone/>
            </a:pPr>
            <a:r>
              <a:rPr lang="en-US" dirty="0">
                <a:ea typeface="+mn-lt"/>
                <a:cs typeface="+mn-lt"/>
              </a:rPr>
              <a:t>Possibly the most important question in planning this study was determining how many patients we would need to find a clinically meaningful effect. This requires estimation of several parameters around the expected outcomes, and forward simulation of anticipated data. We determined that 125 patients would be required to find a clinically meaningful effect.</a:t>
            </a:r>
          </a:p>
          <a:p>
            <a:pPr marL="0" indent="0">
              <a:buNone/>
            </a:pPr>
            <a:endParaRPr lang="en-US" dirty="0">
              <a:ea typeface="+mn-lt"/>
              <a:cs typeface="+mn-lt"/>
            </a:endParaRPr>
          </a:p>
          <a:p>
            <a:pPr marL="0" indent="0">
              <a:buNone/>
            </a:pPr>
            <a:r>
              <a:rPr lang="en-US" dirty="0">
                <a:ea typeface="+mn-lt"/>
                <a:cs typeface="+mn-lt"/>
              </a:rPr>
              <a:t>We planned to use a method called ‘generalised estimating equations’ to analyse this. DOUBLE CHECK DETAILS OF WHAT WAS DONE HERE</a:t>
            </a:r>
          </a:p>
          <a:p>
            <a:pPr marL="0" indent="0">
              <a:buNone/>
            </a:pPr>
            <a:endParaRPr lang="en-US" dirty="0">
              <a:ea typeface="+mn-lt"/>
              <a:cs typeface="+mn-lt"/>
            </a:endParaRPr>
          </a:p>
        </p:txBody>
      </p:sp>
      <p:sp>
        <p:nvSpPr>
          <p:cNvPr id="4" name="Slide Number Placeholder 3"/>
          <p:cNvSpPr>
            <a:spLocks noGrp="1"/>
          </p:cNvSpPr>
          <p:nvPr>
            <p:ph type="sldNum" sz="quarter" idx="5"/>
          </p:nvPr>
        </p:nvSpPr>
        <p:spPr/>
        <p:txBody>
          <a:bodyPr/>
          <a:lstStyle/>
          <a:p>
            <a:fld id="{325E57F2-9F9E-5B44-AFCA-24FEE7375D27}" type="slidenum">
              <a:rPr lang="en-US" smtClean="0"/>
              <a:t>9</a:t>
            </a:fld>
            <a:endParaRPr lang="en-US"/>
          </a:p>
        </p:txBody>
      </p:sp>
    </p:spTree>
    <p:extLst>
      <p:ext uri="{BB962C8B-B14F-4D97-AF65-F5344CB8AC3E}">
        <p14:creationId xmlns:p14="http://schemas.microsoft.com/office/powerpoint/2010/main" val="14791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3279-A74C-9C4B-847A-8B0FC9B304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EE99CC-8DD8-A642-A611-2CCBC8299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089236-67A0-3B4B-9F8A-1A6CE24F11E6}"/>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5" name="Footer Placeholder 4">
            <a:extLst>
              <a:ext uri="{FF2B5EF4-FFF2-40B4-BE49-F238E27FC236}">
                <a16:creationId xmlns:a16="http://schemas.microsoft.com/office/drawing/2014/main" id="{D4D0AB8B-041C-254B-A890-646D09B5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68784-103C-C940-AF4C-424A34E55050}"/>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72553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4173-D21A-0046-94CC-F6628D1F046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52ADE0-6867-DE41-BAB4-2273CCB739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31B64A-D076-EE46-8BAE-12BAD7B99A80}"/>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5" name="Footer Placeholder 4">
            <a:extLst>
              <a:ext uri="{FF2B5EF4-FFF2-40B4-BE49-F238E27FC236}">
                <a16:creationId xmlns:a16="http://schemas.microsoft.com/office/drawing/2014/main" id="{FF25DDE8-3D6E-BD43-B15A-42F2788E0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FABBE-3B34-044B-A3B3-D7A8EBC2E4B3}"/>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392369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EC64E-3F32-2243-A11D-EDA1D3C89D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7C1B13-B1CF-8141-8920-25BE2AB9C1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63F38-280A-9D4A-938C-EF4D7449DAF3}"/>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5" name="Footer Placeholder 4">
            <a:extLst>
              <a:ext uri="{FF2B5EF4-FFF2-40B4-BE49-F238E27FC236}">
                <a16:creationId xmlns:a16="http://schemas.microsoft.com/office/drawing/2014/main" id="{5B977D37-13DF-2647-B9B5-86B01A4E9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7E09C-64C5-D24D-AFC3-4F1EE3E6C3D6}"/>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250522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2B9E-6945-D942-B95C-4E3293E4F8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E7A3A7-4D7A-6B4F-ACD0-5906E608B6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89E7E1-865F-424E-8095-EA530A04C424}"/>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5" name="Footer Placeholder 4">
            <a:extLst>
              <a:ext uri="{FF2B5EF4-FFF2-40B4-BE49-F238E27FC236}">
                <a16:creationId xmlns:a16="http://schemas.microsoft.com/office/drawing/2014/main" id="{95F33A48-08F2-5949-B996-4A72C3A1C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27F12-210E-7F43-BA5F-EDE55ABF220D}"/>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338838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0E49-3D7A-C14C-9186-69AB17AF28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3BCA5C-91F8-DF4E-A051-59A1C8C033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10B4AC-7092-C444-8402-959582844582}"/>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5" name="Footer Placeholder 4">
            <a:extLst>
              <a:ext uri="{FF2B5EF4-FFF2-40B4-BE49-F238E27FC236}">
                <a16:creationId xmlns:a16="http://schemas.microsoft.com/office/drawing/2014/main" id="{A65E5C4A-ECA4-7245-8154-CD3D60C06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9EED9-98D3-CB44-98F9-0B74602253CA}"/>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361697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7231-AFA0-574F-BF27-F929428CF8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43F972-7BBA-3A4B-AFEE-DCD7290F49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88DAE27-E9E0-4A40-9E15-E5A3B482D8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EA9E9B-5792-9948-A1D7-500B42211F70}"/>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6" name="Footer Placeholder 5">
            <a:extLst>
              <a:ext uri="{FF2B5EF4-FFF2-40B4-BE49-F238E27FC236}">
                <a16:creationId xmlns:a16="http://schemas.microsoft.com/office/drawing/2014/main" id="{DA1FA14A-2A06-FC49-B8BF-C5300F330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13702-080B-A14A-8DD5-748B301D14DD}"/>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137789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CFAA-B93A-4943-85EC-D9D177475B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0C810E-B1CD-0F49-B551-A18C57F1C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957551-B035-DC4E-8D09-1409A3CF65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0DC1D21-4072-5249-987B-B10DDB41ED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5B38C8-6993-2340-8262-0C293238E5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1227FE1-A42A-D648-B2AC-D34DF09BD3DC}"/>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8" name="Footer Placeholder 7">
            <a:extLst>
              <a:ext uri="{FF2B5EF4-FFF2-40B4-BE49-F238E27FC236}">
                <a16:creationId xmlns:a16="http://schemas.microsoft.com/office/drawing/2014/main" id="{F1B03B0B-607E-A643-8144-A733E5C15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ABB006-8F47-724B-BB9A-7DED7E8B0335}"/>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259699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029A-C736-184E-8D9C-02B9482DB1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5F79FF9-5AE9-8B44-80CE-F2ABDD5E01DE}"/>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4" name="Footer Placeholder 3">
            <a:extLst>
              <a:ext uri="{FF2B5EF4-FFF2-40B4-BE49-F238E27FC236}">
                <a16:creationId xmlns:a16="http://schemas.microsoft.com/office/drawing/2014/main" id="{B6879DE2-870A-FB4C-A1F9-D86CA3DE15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8877C-28E2-A44A-8BB8-D75A50C9369D}"/>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269142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EA970-C81C-B643-9DB5-5728040456E5}"/>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3" name="Footer Placeholder 2">
            <a:extLst>
              <a:ext uri="{FF2B5EF4-FFF2-40B4-BE49-F238E27FC236}">
                <a16:creationId xmlns:a16="http://schemas.microsoft.com/office/drawing/2014/main" id="{A1A86DC8-8833-1A48-994E-CEB3E65B6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D805E3-D1D1-2543-8CC6-4CC0D21CD70C}"/>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155674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B5C9-6258-AE43-9546-1536F7431B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5951668-3CD9-494C-8572-910CC9315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7A5248A-FD2A-2B49-90C7-6B718F46C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695584-AFAA-1E4E-BB82-CAAC424E766B}"/>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6" name="Footer Placeholder 5">
            <a:extLst>
              <a:ext uri="{FF2B5EF4-FFF2-40B4-BE49-F238E27FC236}">
                <a16:creationId xmlns:a16="http://schemas.microsoft.com/office/drawing/2014/main" id="{F9656CC7-1F3E-1145-8280-A94C14E32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1BB9E-0FE8-2B40-B06F-FA31D2964619}"/>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258370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3923-9B47-9B4C-91FE-5D2710B8D5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4511B6E-4083-6E41-80BF-DF23A9D35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43E2E1-2C27-194A-B5FF-4918705C3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88B178-239D-184E-A317-C89DE2E63ACD}"/>
              </a:ext>
            </a:extLst>
          </p:cNvPr>
          <p:cNvSpPr>
            <a:spLocks noGrp="1"/>
          </p:cNvSpPr>
          <p:nvPr>
            <p:ph type="dt" sz="half" idx="10"/>
          </p:nvPr>
        </p:nvSpPr>
        <p:spPr/>
        <p:txBody>
          <a:bodyPr/>
          <a:lstStyle/>
          <a:p>
            <a:fld id="{2497512F-9715-B74C-A5E9-51EF3499642B}" type="datetimeFigureOut">
              <a:rPr lang="en-US" smtClean="0"/>
              <a:t>12/9/21</a:t>
            </a:fld>
            <a:endParaRPr lang="en-US"/>
          </a:p>
        </p:txBody>
      </p:sp>
      <p:sp>
        <p:nvSpPr>
          <p:cNvPr id="6" name="Footer Placeholder 5">
            <a:extLst>
              <a:ext uri="{FF2B5EF4-FFF2-40B4-BE49-F238E27FC236}">
                <a16:creationId xmlns:a16="http://schemas.microsoft.com/office/drawing/2014/main" id="{BAE1E3C4-C53F-4841-930A-4135D27FC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BC8B1-26A4-CF46-96C7-CE9BC67CAA54}"/>
              </a:ext>
            </a:extLst>
          </p:cNvPr>
          <p:cNvSpPr>
            <a:spLocks noGrp="1"/>
          </p:cNvSpPr>
          <p:nvPr>
            <p:ph type="sldNum" sz="quarter" idx="12"/>
          </p:nvPr>
        </p:nvSpPr>
        <p:spPr/>
        <p:txBody>
          <a:bodyPr/>
          <a:lstStyle/>
          <a:p>
            <a:fld id="{025847F4-E78E-E840-AA96-F6F9AAA52614}" type="slidenum">
              <a:rPr lang="en-US" smtClean="0"/>
              <a:t>‹#›</a:t>
            </a:fld>
            <a:endParaRPr lang="en-US"/>
          </a:p>
        </p:txBody>
      </p:sp>
    </p:spTree>
    <p:extLst>
      <p:ext uri="{BB962C8B-B14F-4D97-AF65-F5344CB8AC3E}">
        <p14:creationId xmlns:p14="http://schemas.microsoft.com/office/powerpoint/2010/main" val="89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65694-B548-FB43-AFF9-9288EC62F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6B0127-DACA-A34E-8106-65E3F1470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0E98AF-0DF9-B34D-8412-C5DA98763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7512F-9715-B74C-A5E9-51EF3499642B}" type="datetimeFigureOut">
              <a:rPr lang="en-US" smtClean="0"/>
              <a:t>12/9/21</a:t>
            </a:fld>
            <a:endParaRPr lang="en-US"/>
          </a:p>
        </p:txBody>
      </p:sp>
      <p:sp>
        <p:nvSpPr>
          <p:cNvPr id="5" name="Footer Placeholder 4">
            <a:extLst>
              <a:ext uri="{FF2B5EF4-FFF2-40B4-BE49-F238E27FC236}">
                <a16:creationId xmlns:a16="http://schemas.microsoft.com/office/drawing/2014/main" id="{8358CD8D-33E9-164E-8822-18680B5A1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0A896E-538E-844C-AE16-CC9C1CBBB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847F4-E78E-E840-AA96-F6F9AAA52614}" type="slidenum">
              <a:rPr lang="en-US" smtClean="0"/>
              <a:t>‹#›</a:t>
            </a:fld>
            <a:endParaRPr lang="en-US"/>
          </a:p>
        </p:txBody>
      </p:sp>
    </p:spTree>
    <p:extLst>
      <p:ext uri="{BB962C8B-B14F-4D97-AF65-F5344CB8AC3E}">
        <p14:creationId xmlns:p14="http://schemas.microsoft.com/office/powerpoint/2010/main" val="812750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703E9E6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durham.ac.uk/research/institutes-and-centres/research-methods/research/the-durham-biostatistics-un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rds-nenc.nihr.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durham.ac.uk/research/institutes-and-centres/research-methods/research/the-durham-biostatistics-unit/"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8EDB924F.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18/10/relationships/comments" Target="../comments/modernComment_101_6D0AC44B.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tiff"/><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06_8ACBC0B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4_FC34FA1E.xm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3_3DD0746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405" r="-1" b="-1"/>
          <a:stretch/>
        </p:blipFill>
        <p:spPr>
          <a:xfrm>
            <a:off x="320040" y="320040"/>
            <a:ext cx="11548872" cy="4462272"/>
          </a:xfrm>
          <a:prstGeom prst="rect">
            <a:avLst/>
          </a:prstGeom>
        </p:spPr>
      </p:pic>
      <p:sp>
        <p:nvSpPr>
          <p:cNvPr id="9" name="Rectangle 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380588" y="5093208"/>
            <a:ext cx="6973204" cy="1261872"/>
          </a:xfrm>
        </p:spPr>
        <p:txBody>
          <a:bodyPr anchor="ctr">
            <a:normAutofit/>
          </a:bodyPr>
          <a:lstStyle/>
          <a:p>
            <a:pPr algn="l"/>
            <a:r>
              <a:rPr lang="en-US" sz="4100">
                <a:solidFill>
                  <a:schemeClr val="bg1"/>
                </a:solidFill>
              </a:rPr>
              <a:t>Introduction to Durham Biostatistics Unit</a:t>
            </a:r>
          </a:p>
        </p:txBody>
      </p:sp>
      <p:sp>
        <p:nvSpPr>
          <p:cNvPr id="3" name="Subtitle 2"/>
          <p:cNvSpPr>
            <a:spLocks noGrp="1"/>
          </p:cNvSpPr>
          <p:nvPr>
            <p:ph type="subTitle" idx="1"/>
          </p:nvPr>
        </p:nvSpPr>
        <p:spPr>
          <a:xfrm>
            <a:off x="838209" y="5093208"/>
            <a:ext cx="2892986" cy="1261872"/>
          </a:xfrm>
        </p:spPr>
        <p:txBody>
          <a:bodyPr anchor="ctr">
            <a:normAutofit/>
          </a:bodyPr>
          <a:lstStyle/>
          <a:p>
            <a:pPr algn="r"/>
            <a:r>
              <a:rPr lang="en-US" sz="2000">
                <a:solidFill>
                  <a:schemeClr val="bg2"/>
                </a:solidFill>
              </a:rPr>
              <a:t>IDAS In-Reach Day</a:t>
            </a:r>
          </a:p>
        </p:txBody>
      </p:sp>
      <p:cxnSp>
        <p:nvCxnSpPr>
          <p:cNvPr id="11" name="Straight Connector 1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75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ogo, company name&#10;&#10;Description automatically generated">
            <a:extLst>
              <a:ext uri="{FF2B5EF4-FFF2-40B4-BE49-F238E27FC236}">
                <a16:creationId xmlns:a16="http://schemas.microsoft.com/office/drawing/2014/main" id="{0643E442-A75A-4681-909D-74B91CA67449}"/>
              </a:ext>
            </a:extLst>
          </p:cNvPr>
          <p:cNvPicPr>
            <a:picLocks noChangeAspect="1"/>
          </p:cNvPicPr>
          <p:nvPr/>
        </p:nvPicPr>
        <p:blipFill>
          <a:blip r:embed="rId4"/>
          <a:stretch>
            <a:fillRect/>
          </a:stretch>
        </p:blipFill>
        <p:spPr>
          <a:xfrm>
            <a:off x="9566390" y="3784791"/>
            <a:ext cx="2088357" cy="992982"/>
          </a:xfrm>
          <a:prstGeom prst="rect">
            <a:avLst/>
          </a:prstGeom>
        </p:spPr>
      </p:pic>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a:xfrm>
            <a:off x="838200" y="174625"/>
            <a:ext cx="10515600" cy="1325563"/>
          </a:xfrm>
        </p:spPr>
        <p:txBody>
          <a:bodyPr/>
          <a:lstStyle/>
          <a:p>
            <a:r>
              <a:rPr lang="en-US">
                <a:latin typeface="Calibri Light"/>
                <a:cs typeface="Calibri"/>
              </a:rPr>
              <a:t>Example 2. UK Mini Mitral study</a:t>
            </a:r>
          </a:p>
        </p:txBody>
      </p:sp>
      <p:sp>
        <p:nvSpPr>
          <p:cNvPr id="3" name="Content Placeholder 2">
            <a:extLst>
              <a:ext uri="{FF2B5EF4-FFF2-40B4-BE49-F238E27FC236}">
                <a16:creationId xmlns:a16="http://schemas.microsoft.com/office/drawing/2014/main" id="{4D30ED24-0FEC-6045-BE90-4917D069EF34}"/>
              </a:ext>
            </a:extLst>
          </p:cNvPr>
          <p:cNvSpPr>
            <a:spLocks noGrp="1"/>
          </p:cNvSpPr>
          <p:nvPr>
            <p:ph idx="1"/>
          </p:nvPr>
        </p:nvSpPr>
        <p:spPr>
          <a:xfrm>
            <a:off x="838200" y="1301750"/>
            <a:ext cx="10515600" cy="5434806"/>
          </a:xfrm>
        </p:spPr>
        <p:txBody>
          <a:bodyPr vert="horz" lIns="91440" tIns="45720" rIns="91440" bIns="45720" rtlCol="0" anchor="t">
            <a:noAutofit/>
          </a:bodyPr>
          <a:lstStyle/>
          <a:p>
            <a:pPr marL="0" indent="0">
              <a:spcBef>
                <a:spcPts val="500"/>
              </a:spcBef>
              <a:buNone/>
            </a:pPr>
            <a:r>
              <a:rPr lang="en-US" sz="2000" b="1" dirty="0">
                <a:ea typeface="+mn-lt"/>
                <a:cs typeface="+mn-lt"/>
              </a:rPr>
              <a:t>Design</a:t>
            </a:r>
          </a:p>
          <a:p>
            <a:pPr marL="0" indent="0">
              <a:spcBef>
                <a:spcPts val="500"/>
              </a:spcBef>
              <a:buNone/>
            </a:pPr>
            <a:r>
              <a:rPr lang="en-US" sz="2000">
                <a:ea typeface="+mn-lt"/>
                <a:cs typeface="+mn-lt"/>
              </a:rPr>
              <a:t>10 center </a:t>
            </a:r>
            <a:r>
              <a:rPr lang="en-US" sz="2000" err="1">
                <a:ea typeface="+mn-lt"/>
                <a:cs typeface="+mn-lt"/>
              </a:rPr>
              <a:t>randomised</a:t>
            </a:r>
            <a:r>
              <a:rPr lang="en-US" sz="2000">
                <a:ea typeface="+mn-lt"/>
                <a:cs typeface="+mn-lt"/>
              </a:rPr>
              <a:t> controlled trial</a:t>
            </a:r>
          </a:p>
          <a:p>
            <a:pPr marL="0" indent="0">
              <a:spcBef>
                <a:spcPts val="500"/>
              </a:spcBef>
              <a:buNone/>
            </a:pPr>
            <a:r>
              <a:rPr lang="en-US" sz="2000">
                <a:ea typeface="+mn-lt"/>
                <a:cs typeface="+mn-lt"/>
              </a:rPr>
              <a:t>70 month duration</a:t>
            </a:r>
          </a:p>
          <a:p>
            <a:pPr marL="0" indent="0">
              <a:spcBef>
                <a:spcPts val="500"/>
              </a:spcBef>
              <a:buNone/>
            </a:pPr>
            <a:endParaRPr lang="en-US" sz="2000">
              <a:cs typeface="Calibri"/>
            </a:endParaRPr>
          </a:p>
          <a:p>
            <a:pPr marL="0" indent="0">
              <a:spcBef>
                <a:spcPts val="500"/>
              </a:spcBef>
              <a:buNone/>
            </a:pPr>
            <a:r>
              <a:rPr lang="en-US" sz="2000" b="1">
                <a:ea typeface="+mn-lt"/>
                <a:cs typeface="+mn-lt"/>
              </a:rPr>
              <a:t>Research Question</a:t>
            </a:r>
          </a:p>
          <a:p>
            <a:pPr marL="0" indent="0">
              <a:spcBef>
                <a:spcPts val="500"/>
              </a:spcBef>
              <a:buNone/>
            </a:pPr>
            <a:r>
              <a:rPr lang="en-US" sz="2000">
                <a:solidFill>
                  <a:srgbClr val="FF0000"/>
                </a:solidFill>
                <a:ea typeface="+mn-lt"/>
                <a:cs typeface="+mn-lt"/>
              </a:rPr>
              <a:t>Does minimally invasive (keyhole) mitral valve surgery improve physical functioning compared to conventional (open) surgery?</a:t>
            </a:r>
            <a:endParaRPr lang="en-US" sz="2000">
              <a:solidFill>
                <a:srgbClr val="FF0000"/>
              </a:solidFill>
              <a:cs typeface="Calibri"/>
            </a:endParaRPr>
          </a:p>
          <a:p>
            <a:pPr marL="0" indent="0">
              <a:spcBef>
                <a:spcPts val="500"/>
              </a:spcBef>
              <a:buNone/>
            </a:pPr>
            <a:endParaRPr lang="en-US" sz="2000" b="1">
              <a:ea typeface="+mn-lt"/>
              <a:cs typeface="+mn-lt"/>
            </a:endParaRPr>
          </a:p>
          <a:p>
            <a:pPr marL="0" indent="0">
              <a:spcBef>
                <a:spcPts val="500"/>
              </a:spcBef>
              <a:buNone/>
            </a:pPr>
            <a:r>
              <a:rPr lang="en-US" sz="2000" b="1">
                <a:ea typeface="+mn-lt"/>
                <a:cs typeface="+mn-lt"/>
              </a:rPr>
              <a:t>Sample size estimation</a:t>
            </a:r>
          </a:p>
          <a:p>
            <a:pPr marL="0" indent="0">
              <a:spcBef>
                <a:spcPts val="500"/>
              </a:spcBef>
              <a:buNone/>
            </a:pPr>
            <a:r>
              <a:rPr lang="en-US" sz="2000">
                <a:ea typeface="+mn-lt"/>
                <a:cs typeface="+mn-lt"/>
              </a:rPr>
              <a:t>To detect a minimal clinically important difference: </a:t>
            </a:r>
            <a:r>
              <a:rPr lang="en-US" sz="2000">
                <a:solidFill>
                  <a:srgbClr val="FF0000"/>
                </a:solidFill>
                <a:ea typeface="+mn-lt"/>
                <a:cs typeface="+mn-lt"/>
              </a:rPr>
              <a:t>316 patients required</a:t>
            </a:r>
          </a:p>
          <a:p>
            <a:pPr marL="0" indent="0">
              <a:spcBef>
                <a:spcPts val="500"/>
              </a:spcBef>
              <a:buNone/>
            </a:pPr>
            <a:endParaRPr lang="en-US" sz="2000">
              <a:cs typeface="Calibri"/>
            </a:endParaRPr>
          </a:p>
          <a:p>
            <a:pPr marL="0" indent="0">
              <a:spcBef>
                <a:spcPts val="500"/>
              </a:spcBef>
              <a:buNone/>
            </a:pPr>
            <a:r>
              <a:rPr lang="en-US" sz="2000" b="1">
                <a:cs typeface="Calibri" panose="020F0502020204030204"/>
              </a:rPr>
              <a:t>Analysis</a:t>
            </a:r>
          </a:p>
          <a:p>
            <a:pPr marL="0" indent="0">
              <a:spcBef>
                <a:spcPts val="500"/>
              </a:spcBef>
              <a:buNone/>
            </a:pPr>
            <a:r>
              <a:rPr lang="en-US" sz="2000">
                <a:ea typeface="+mn-lt"/>
                <a:cs typeface="Calibri" panose="020F0502020204030204"/>
              </a:rPr>
              <a:t>M</a:t>
            </a:r>
            <a:r>
              <a:rPr lang="en-US" sz="2000">
                <a:ea typeface="+mn-lt"/>
                <a:cs typeface="+mn-lt"/>
              </a:rPr>
              <a:t>ixed effect models (intra-patient and intra-site correlations)</a:t>
            </a:r>
          </a:p>
          <a:p>
            <a:pPr marL="0" indent="0">
              <a:spcBef>
                <a:spcPts val="500"/>
              </a:spcBef>
              <a:buNone/>
            </a:pPr>
            <a:r>
              <a:rPr lang="en-US" sz="2000">
                <a:ea typeface="+mn-lt"/>
                <a:cs typeface="+mn-lt"/>
              </a:rPr>
              <a:t>Repeated</a:t>
            </a:r>
            <a:r>
              <a:rPr lang="en-US" sz="2000">
                <a:cs typeface="Calibri" panose="020F0502020204030204"/>
              </a:rPr>
              <a:t> measure/longitudinal analysis, </a:t>
            </a:r>
          </a:p>
          <a:p>
            <a:pPr marL="0" indent="0">
              <a:spcBef>
                <a:spcPts val="500"/>
              </a:spcBef>
              <a:buNone/>
            </a:pPr>
            <a:r>
              <a:rPr lang="en-US" sz="2000">
                <a:ea typeface="+mn-lt"/>
                <a:cs typeface="Calibri" panose="020F0502020204030204"/>
              </a:rPr>
              <a:t>S</a:t>
            </a:r>
            <a:r>
              <a:rPr lang="en-US" sz="2000">
                <a:ea typeface="+mn-lt"/>
                <a:cs typeface="+mn-lt"/>
              </a:rPr>
              <a:t>urvival </a:t>
            </a:r>
            <a:r>
              <a:rPr lang="en-US" sz="2000">
                <a:cs typeface="Calibri" panose="020F0502020204030204"/>
              </a:rPr>
              <a:t>analysis </a:t>
            </a:r>
          </a:p>
          <a:p>
            <a:pPr marL="0" indent="0">
              <a:spcBef>
                <a:spcPts val="500"/>
              </a:spcBef>
              <a:buNone/>
            </a:pPr>
            <a:r>
              <a:rPr lang="en-US" sz="2000">
                <a:cs typeface="Calibri" panose="020F0502020204030204"/>
              </a:rPr>
              <a:t>Interrupted time series analysis to allow Covid-19 impact</a:t>
            </a:r>
          </a:p>
        </p:txBody>
      </p:sp>
      <p:pic>
        <p:nvPicPr>
          <p:cNvPr id="4" name="Picture 4">
            <a:extLst>
              <a:ext uri="{FF2B5EF4-FFF2-40B4-BE49-F238E27FC236}">
                <a16:creationId xmlns:a16="http://schemas.microsoft.com/office/drawing/2014/main" id="{1088A04C-5F4F-4277-AA9D-FAAC861F35B5}"/>
              </a:ext>
            </a:extLst>
          </p:cNvPr>
          <p:cNvPicPr>
            <a:picLocks noChangeAspect="1"/>
          </p:cNvPicPr>
          <p:nvPr/>
        </p:nvPicPr>
        <p:blipFill>
          <a:blip r:embed="rId5"/>
          <a:stretch>
            <a:fillRect/>
          </a:stretch>
        </p:blipFill>
        <p:spPr>
          <a:xfrm>
            <a:off x="9736930" y="5655808"/>
            <a:ext cx="1981201" cy="686910"/>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290D59F8-0143-4686-B82F-AA81EE277C26}"/>
              </a:ext>
            </a:extLst>
          </p:cNvPr>
          <p:cNvPicPr>
            <a:picLocks noChangeAspect="1"/>
          </p:cNvPicPr>
          <p:nvPr/>
        </p:nvPicPr>
        <p:blipFill>
          <a:blip r:embed="rId6"/>
          <a:stretch>
            <a:fillRect/>
          </a:stretch>
        </p:blipFill>
        <p:spPr>
          <a:xfrm>
            <a:off x="9212495" y="4899908"/>
            <a:ext cx="2743200" cy="511629"/>
          </a:xfrm>
          <a:prstGeom prst="rect">
            <a:avLst/>
          </a:prstGeom>
        </p:spPr>
      </p:pic>
    </p:spTree>
    <p:extLst>
      <p:ext uri="{BB962C8B-B14F-4D97-AF65-F5344CB8AC3E}">
        <p14:creationId xmlns:p14="http://schemas.microsoft.com/office/powerpoint/2010/main" val="188315197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Work with us!</a:t>
            </a:r>
          </a:p>
        </p:txBody>
      </p:sp>
      <p:sp>
        <p:nvSpPr>
          <p:cNvPr id="3" name="Content Placeholder 2">
            <a:extLst>
              <a:ext uri="{FF2B5EF4-FFF2-40B4-BE49-F238E27FC236}">
                <a16:creationId xmlns:a16="http://schemas.microsoft.com/office/drawing/2014/main" id="{4D30ED24-0FEC-6045-BE90-4917D069EF34}"/>
              </a:ext>
            </a:extLst>
          </p:cNvPr>
          <p:cNvSpPr>
            <a:spLocks noGrp="1"/>
          </p:cNvSpPr>
          <p:nvPr>
            <p:ph idx="1"/>
          </p:nvPr>
        </p:nvSpPr>
        <p:spPr>
          <a:xfrm>
            <a:off x="838200" y="1825624"/>
            <a:ext cx="8380751" cy="4410283"/>
          </a:xfrm>
        </p:spPr>
        <p:txBody>
          <a:bodyPr vert="horz" lIns="91440" tIns="45720" rIns="91440" bIns="45720" rtlCol="0" anchor="t">
            <a:normAutofit fontScale="92500" lnSpcReduction="10000"/>
          </a:bodyPr>
          <a:lstStyle/>
          <a:p>
            <a:pPr marL="0" indent="0">
              <a:buNone/>
            </a:pPr>
            <a:r>
              <a:rPr lang="en-US" sz="2400" dirty="0"/>
              <a:t>In order to complement the expertise of the core team, we are looking for </a:t>
            </a:r>
            <a:r>
              <a:rPr lang="en-US" sz="2400" dirty="0">
                <a:solidFill>
                  <a:srgbClr val="FF0000"/>
                </a:solidFill>
              </a:rPr>
              <a:t>Affiliates</a:t>
            </a:r>
            <a:r>
              <a:rPr lang="en-US" sz="2400" dirty="0"/>
              <a:t> with</a:t>
            </a:r>
          </a:p>
          <a:p>
            <a:pPr marL="0" indent="0">
              <a:buNone/>
            </a:pPr>
            <a:r>
              <a:rPr lang="en-US" sz="2400" dirty="0"/>
              <a:t> - experience in quantitative analysis/statistics</a:t>
            </a:r>
          </a:p>
          <a:p>
            <a:pPr marL="0" indent="0">
              <a:buNone/>
            </a:pPr>
            <a:r>
              <a:rPr lang="en-US" sz="2400" dirty="0"/>
              <a:t> - domain-specific expertise (anthropology, biology, </a:t>
            </a:r>
            <a:r>
              <a:rPr lang="en-US" sz="2400" dirty="0" err="1"/>
              <a:t>etc</a:t>
            </a:r>
            <a:r>
              <a:rPr lang="en-US" sz="2400" dirty="0"/>
              <a:t>)</a:t>
            </a:r>
          </a:p>
          <a:p>
            <a:pPr marL="0" indent="0">
              <a:buNone/>
            </a:pPr>
            <a:r>
              <a:rPr lang="en-US" sz="2400" dirty="0"/>
              <a:t> - discipline-specific expertise (high-dimensional data, ML/AI, </a:t>
            </a:r>
            <a:r>
              <a:rPr lang="en-US" sz="2400" dirty="0" err="1"/>
              <a:t>etc</a:t>
            </a:r>
            <a:r>
              <a:rPr lang="en-US" sz="2400" dirty="0"/>
              <a:t>)</a:t>
            </a:r>
          </a:p>
          <a:p>
            <a:pPr marL="0" indent="0">
              <a:buNone/>
            </a:pPr>
            <a:endParaRPr lang="en-US" sz="2400" dirty="0"/>
          </a:p>
          <a:p>
            <a:pPr marL="0" indent="0">
              <a:buNone/>
            </a:pPr>
            <a:r>
              <a:rPr lang="en-US" sz="2400" dirty="0"/>
              <a:t>Please get in touch with us if you are interested!</a:t>
            </a:r>
          </a:p>
          <a:p>
            <a:pPr marL="0" indent="0">
              <a:buNone/>
            </a:pPr>
            <a:endParaRPr lang="en-US" sz="2400" dirty="0"/>
          </a:p>
          <a:p>
            <a:pPr marL="0" indent="0">
              <a:buNone/>
            </a:pPr>
            <a:r>
              <a:rPr lang="en-US" sz="2400" dirty="0"/>
              <a:t>See: </a:t>
            </a:r>
            <a:r>
              <a:rPr lang="en-US" sz="2400" dirty="0">
                <a:hlinkClick r:id="rId3"/>
              </a:rPr>
              <a:t>https://www.durham.ac.uk/research/institutes-and-centres/research-methods/research/the-durham-biostatistics-unit/</a:t>
            </a:r>
            <a:endParaRPr lang="en-US" sz="2400" dirty="0"/>
          </a:p>
          <a:p>
            <a:pPr marL="0" indent="0">
              <a:buNone/>
            </a:pPr>
            <a:endParaRPr lang="en-US" sz="2400" dirty="0"/>
          </a:p>
        </p:txBody>
      </p:sp>
      <p:pic>
        <p:nvPicPr>
          <p:cNvPr id="4" name="Picture 3" descr="Logo&#10;&#10;Description automatically generated with medium confidence">
            <a:extLst>
              <a:ext uri="{FF2B5EF4-FFF2-40B4-BE49-F238E27FC236}">
                <a16:creationId xmlns:a16="http://schemas.microsoft.com/office/drawing/2014/main" id="{61EE6E65-3D3B-514D-9FB4-812A2D4AD043}"/>
              </a:ext>
            </a:extLst>
          </p:cNvPr>
          <p:cNvPicPr>
            <a:picLocks noChangeAspect="1"/>
          </p:cNvPicPr>
          <p:nvPr/>
        </p:nvPicPr>
        <p:blipFill>
          <a:blip r:embed="rId4"/>
          <a:stretch>
            <a:fillRect/>
          </a:stretch>
        </p:blipFill>
        <p:spPr>
          <a:xfrm>
            <a:off x="8819111" y="26011"/>
            <a:ext cx="3056365" cy="3056365"/>
          </a:xfrm>
          <a:prstGeom prst="rect">
            <a:avLst/>
          </a:prstGeom>
        </p:spPr>
      </p:pic>
    </p:spTree>
    <p:extLst>
      <p:ext uri="{BB962C8B-B14F-4D97-AF65-F5344CB8AC3E}">
        <p14:creationId xmlns:p14="http://schemas.microsoft.com/office/powerpoint/2010/main" val="45202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How to contact us for advice</a:t>
            </a:r>
          </a:p>
        </p:txBody>
      </p:sp>
      <p:sp>
        <p:nvSpPr>
          <p:cNvPr id="3" name="Content Placeholder 2">
            <a:extLst>
              <a:ext uri="{FF2B5EF4-FFF2-40B4-BE49-F238E27FC236}">
                <a16:creationId xmlns:a16="http://schemas.microsoft.com/office/drawing/2014/main" id="{4D30ED24-0FEC-6045-BE90-4917D069EF34}"/>
              </a:ext>
            </a:extLst>
          </p:cNvPr>
          <p:cNvSpPr>
            <a:spLocks noGrp="1"/>
          </p:cNvSpPr>
          <p:nvPr>
            <p:ph idx="1"/>
          </p:nvPr>
        </p:nvSpPr>
        <p:spPr/>
        <p:txBody>
          <a:bodyPr>
            <a:normAutofit/>
          </a:bodyPr>
          <a:lstStyle/>
          <a:p>
            <a:pPr marL="0" indent="0">
              <a:buNone/>
            </a:pPr>
            <a:r>
              <a:rPr lang="en-US" dirty="0"/>
              <a:t>RDS - NENC </a:t>
            </a:r>
          </a:p>
          <a:p>
            <a:r>
              <a:rPr lang="en-US" dirty="0"/>
              <a:t>See </a:t>
            </a:r>
            <a:r>
              <a:rPr lang="en-US" dirty="0">
                <a:hlinkClick r:id="rId3"/>
              </a:rPr>
              <a:t>https://rds-nenc.nihr.ac.uk/</a:t>
            </a:r>
            <a:endParaRPr lang="en-US" dirty="0"/>
          </a:p>
          <a:p>
            <a:r>
              <a:rPr lang="en-US" dirty="0"/>
              <a:t>General research design and methods</a:t>
            </a:r>
          </a:p>
          <a:p>
            <a:endParaRPr lang="en-US" dirty="0"/>
          </a:p>
          <a:p>
            <a:pPr marL="0" indent="0">
              <a:buNone/>
            </a:pPr>
            <a:r>
              <a:rPr lang="en-US" dirty="0"/>
              <a:t>Durham</a:t>
            </a:r>
          </a:p>
          <a:p>
            <a:r>
              <a:rPr lang="en-US" dirty="0">
                <a:hlinkClick r:id="rId4"/>
              </a:rPr>
              <a:t>https://www.durham.ac.uk/research/institutes-and-centres/research-methods/research/the-durham-biostatistics-unit/</a:t>
            </a:r>
            <a:endParaRPr lang="en-US" dirty="0"/>
          </a:p>
          <a:p>
            <a:endParaRPr lang="en-US" dirty="0"/>
          </a:p>
        </p:txBody>
      </p:sp>
      <p:pic>
        <p:nvPicPr>
          <p:cNvPr id="1026" name="Picture 2" descr="Research Design Service North East and North Cumbria">
            <a:extLst>
              <a:ext uri="{FF2B5EF4-FFF2-40B4-BE49-F238E27FC236}">
                <a16:creationId xmlns:a16="http://schemas.microsoft.com/office/drawing/2014/main" id="{243A3945-A611-DB48-8696-EC6CB8598B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695" y="1825625"/>
            <a:ext cx="3783105" cy="62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2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EFDB-6A01-5E4B-BDCF-8E072AA7FC7B}"/>
              </a:ext>
            </a:extLst>
          </p:cNvPr>
          <p:cNvSpPr>
            <a:spLocks noGrp="1"/>
          </p:cNvSpPr>
          <p:nvPr>
            <p:ph type="title"/>
          </p:nvPr>
        </p:nvSpPr>
        <p:spPr/>
        <p:txBody>
          <a:bodyPr/>
          <a:lstStyle/>
          <a:p>
            <a:r>
              <a:rPr lang="en-US" dirty="0"/>
              <a:t>Durham Biostatistics Unit</a:t>
            </a:r>
          </a:p>
        </p:txBody>
      </p:sp>
      <p:sp>
        <p:nvSpPr>
          <p:cNvPr id="3" name="Content Placeholder 2">
            <a:extLst>
              <a:ext uri="{FF2B5EF4-FFF2-40B4-BE49-F238E27FC236}">
                <a16:creationId xmlns:a16="http://schemas.microsoft.com/office/drawing/2014/main" id="{1EE2CF28-F909-DB49-86AB-2318C168B8A1}"/>
              </a:ext>
            </a:extLst>
          </p:cNvPr>
          <p:cNvSpPr>
            <a:spLocks noGrp="1"/>
          </p:cNvSpPr>
          <p:nvPr>
            <p:ph idx="1"/>
          </p:nvPr>
        </p:nvSpPr>
        <p:spPr>
          <a:xfrm>
            <a:off x="401813" y="1897565"/>
            <a:ext cx="9094690" cy="2874903"/>
          </a:xfrm>
        </p:spPr>
        <p:txBody>
          <a:bodyPr vert="horz" lIns="91440" tIns="45720" rIns="91440" bIns="45720" rtlCol="0" anchor="t">
            <a:normAutofit/>
          </a:bodyPr>
          <a:lstStyle/>
          <a:p>
            <a:pPr marL="0" indent="0">
              <a:buNone/>
            </a:pPr>
            <a:r>
              <a:rPr lang="en-US" dirty="0">
                <a:cs typeface="Calibri"/>
              </a:rPr>
              <a:t>Founded in 2021 to</a:t>
            </a:r>
          </a:p>
          <a:p>
            <a:pPr marL="0" indent="0">
              <a:buNone/>
            </a:pPr>
            <a:r>
              <a:rPr lang="en-US" dirty="0">
                <a:cs typeface="Calibri"/>
              </a:rPr>
              <a:t> </a:t>
            </a:r>
            <a:r>
              <a:rPr lang="en-US" dirty="0">
                <a:solidFill>
                  <a:srgbClr val="FF0000"/>
                </a:solidFill>
                <a:cs typeface="Calibri"/>
              </a:rPr>
              <a:t>- Support allied health research</a:t>
            </a:r>
          </a:p>
          <a:p>
            <a:pPr marL="0" indent="0">
              <a:buNone/>
            </a:pPr>
            <a:r>
              <a:rPr lang="en-US" dirty="0">
                <a:cs typeface="Calibri"/>
              </a:rPr>
              <a:t> </a:t>
            </a:r>
            <a:r>
              <a:rPr lang="en-US" dirty="0">
                <a:solidFill>
                  <a:srgbClr val="FF0000"/>
                </a:solidFill>
                <a:cs typeface="Calibri"/>
              </a:rPr>
              <a:t>- Develop new research methodology</a:t>
            </a:r>
          </a:p>
          <a:p>
            <a:pPr marL="0" indent="0">
              <a:buNone/>
            </a:pPr>
            <a:r>
              <a:rPr lang="en-US" dirty="0">
                <a:cs typeface="Calibri"/>
              </a:rPr>
              <a:t> </a:t>
            </a:r>
            <a:r>
              <a:rPr lang="en-US" dirty="0">
                <a:solidFill>
                  <a:srgbClr val="FF0000"/>
                </a:solidFill>
                <a:cs typeface="Calibri"/>
              </a:rPr>
              <a:t>- Assist in clinical trials and evaluation of health interventions</a:t>
            </a:r>
          </a:p>
          <a:p>
            <a:pPr marL="0" indent="0">
              <a:buNone/>
            </a:pPr>
            <a:r>
              <a:rPr lang="en-US" dirty="0">
                <a:cs typeface="Calibri"/>
              </a:rPr>
              <a:t>in the North-East of England</a:t>
            </a:r>
          </a:p>
        </p:txBody>
      </p:sp>
      <p:pic>
        <p:nvPicPr>
          <p:cNvPr id="5" name="Picture 4" descr="Logo&#10;&#10;Description automatically generated with medium confidence">
            <a:extLst>
              <a:ext uri="{FF2B5EF4-FFF2-40B4-BE49-F238E27FC236}">
                <a16:creationId xmlns:a16="http://schemas.microsoft.com/office/drawing/2014/main" id="{A96B5747-2624-A544-99D0-81F46529A679}"/>
              </a:ext>
            </a:extLst>
          </p:cNvPr>
          <p:cNvPicPr>
            <a:picLocks noChangeAspect="1"/>
          </p:cNvPicPr>
          <p:nvPr/>
        </p:nvPicPr>
        <p:blipFill>
          <a:blip r:embed="rId4"/>
          <a:stretch>
            <a:fillRect/>
          </a:stretch>
        </p:blipFill>
        <p:spPr>
          <a:xfrm>
            <a:off x="777080" y="4538134"/>
            <a:ext cx="2594344" cy="2594344"/>
          </a:xfrm>
          <a:prstGeom prst="rect">
            <a:avLst/>
          </a:prstGeom>
        </p:spPr>
      </p:pic>
      <p:pic>
        <p:nvPicPr>
          <p:cNvPr id="6" name="Picture 5">
            <a:extLst>
              <a:ext uri="{FF2B5EF4-FFF2-40B4-BE49-F238E27FC236}">
                <a16:creationId xmlns:a16="http://schemas.microsoft.com/office/drawing/2014/main" id="{C3AFBF64-1F8C-0341-B9F6-08D20CA06355}"/>
              </a:ext>
            </a:extLst>
          </p:cNvPr>
          <p:cNvPicPr>
            <a:picLocks noChangeAspect="1"/>
          </p:cNvPicPr>
          <p:nvPr/>
        </p:nvPicPr>
        <p:blipFill>
          <a:blip r:embed="rId5"/>
          <a:stretch>
            <a:fillRect/>
          </a:stretch>
        </p:blipFill>
        <p:spPr>
          <a:xfrm>
            <a:off x="7810360" y="1451369"/>
            <a:ext cx="4187456" cy="1046864"/>
          </a:xfrm>
          <a:prstGeom prst="rect">
            <a:avLst/>
          </a:prstGeom>
        </p:spPr>
      </p:pic>
      <p:sp>
        <p:nvSpPr>
          <p:cNvPr id="8" name="Oval 7">
            <a:extLst>
              <a:ext uri="{FF2B5EF4-FFF2-40B4-BE49-F238E27FC236}">
                <a16:creationId xmlns:a16="http://schemas.microsoft.com/office/drawing/2014/main" id="{69F4FEE0-4989-4D49-9645-5E191B96E840}"/>
              </a:ext>
            </a:extLst>
          </p:cNvPr>
          <p:cNvSpPr/>
          <p:nvPr/>
        </p:nvSpPr>
        <p:spPr>
          <a:xfrm>
            <a:off x="9620608" y="4700557"/>
            <a:ext cx="1540524" cy="1540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DBU</a:t>
            </a:r>
          </a:p>
        </p:txBody>
      </p:sp>
      <p:cxnSp>
        <p:nvCxnSpPr>
          <p:cNvPr id="10" name="Straight Arrow Connector 9">
            <a:extLst>
              <a:ext uri="{FF2B5EF4-FFF2-40B4-BE49-F238E27FC236}">
                <a16:creationId xmlns:a16="http://schemas.microsoft.com/office/drawing/2014/main" id="{64D0DC74-89C3-4341-82CA-959FD54D44E8}"/>
              </a:ext>
            </a:extLst>
          </p:cNvPr>
          <p:cNvCxnSpPr/>
          <p:nvPr/>
        </p:nvCxnSpPr>
        <p:spPr>
          <a:xfrm>
            <a:off x="3687726" y="5658544"/>
            <a:ext cx="7940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67B0DC-AC6C-344E-8AE6-CAA3D2D941D6}"/>
              </a:ext>
            </a:extLst>
          </p:cNvPr>
          <p:cNvCxnSpPr>
            <a:cxnSpLocks/>
          </p:cNvCxnSpPr>
          <p:nvPr/>
        </p:nvCxnSpPr>
        <p:spPr>
          <a:xfrm flipH="1">
            <a:off x="10380976" y="2907014"/>
            <a:ext cx="0" cy="14035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F6D7478-50B2-054A-851D-D9235BD583FE}"/>
              </a:ext>
            </a:extLst>
          </p:cNvPr>
          <p:cNvCxnSpPr>
            <a:cxnSpLocks/>
          </p:cNvCxnSpPr>
          <p:nvPr/>
        </p:nvCxnSpPr>
        <p:spPr>
          <a:xfrm flipV="1">
            <a:off x="8130726" y="5658544"/>
            <a:ext cx="10717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0829F49-05DF-484A-863B-BB60A4D83BE5}"/>
              </a:ext>
            </a:extLst>
          </p:cNvPr>
          <p:cNvSpPr txBox="1">
            <a:spLocks/>
          </p:cNvSpPr>
          <p:nvPr/>
        </p:nvSpPr>
        <p:spPr>
          <a:xfrm>
            <a:off x="4663059" y="5126329"/>
            <a:ext cx="3467667" cy="16522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cs typeface="Calibri"/>
              </a:rPr>
              <a:t>Department of Mathematical Sciences</a:t>
            </a:r>
          </a:p>
          <a:p>
            <a:pPr marL="0" indent="0" algn="ctr">
              <a:buNone/>
            </a:pPr>
            <a:r>
              <a:rPr lang="en-US" sz="2000" dirty="0">
                <a:cs typeface="Calibri"/>
              </a:rPr>
              <a:t>Durham Research Methods Centre</a:t>
            </a:r>
          </a:p>
        </p:txBody>
      </p:sp>
    </p:spTree>
    <p:extLst>
      <p:ext uri="{BB962C8B-B14F-4D97-AF65-F5344CB8AC3E}">
        <p14:creationId xmlns:p14="http://schemas.microsoft.com/office/powerpoint/2010/main" val="239675451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grpSp>
        <p:nvGrpSpPr>
          <p:cNvPr id="5" name="Group 4">
            <a:extLst>
              <a:ext uri="{FF2B5EF4-FFF2-40B4-BE49-F238E27FC236}">
                <a16:creationId xmlns:a16="http://schemas.microsoft.com/office/drawing/2014/main" id="{ACF94F90-74D6-E74E-BA1C-A3435FFAB679}"/>
              </a:ext>
            </a:extLst>
          </p:cNvPr>
          <p:cNvGrpSpPr/>
          <p:nvPr/>
        </p:nvGrpSpPr>
        <p:grpSpPr>
          <a:xfrm>
            <a:off x="1301568" y="1714538"/>
            <a:ext cx="9588864" cy="1993288"/>
            <a:chOff x="1167085" y="1714538"/>
            <a:chExt cx="9588864" cy="1993288"/>
          </a:xfrm>
        </p:grpSpPr>
        <p:grpSp>
          <p:nvGrpSpPr>
            <p:cNvPr id="6" name="Group 5">
              <a:extLst>
                <a:ext uri="{FF2B5EF4-FFF2-40B4-BE49-F238E27FC236}">
                  <a16:creationId xmlns:a16="http://schemas.microsoft.com/office/drawing/2014/main" id="{D8F748CD-DBBA-CD40-A607-7F892F9C941E}"/>
                </a:ext>
              </a:extLst>
            </p:cNvPr>
            <p:cNvGrpSpPr/>
            <p:nvPr/>
          </p:nvGrpSpPr>
          <p:grpSpPr>
            <a:xfrm>
              <a:off x="1167085" y="1719024"/>
              <a:ext cx="2372251" cy="1988802"/>
              <a:chOff x="1664404" y="1748480"/>
              <a:chExt cx="2372251" cy="1988802"/>
            </a:xfrm>
          </p:grpSpPr>
          <p:sp>
            <p:nvSpPr>
              <p:cNvPr id="14" name="TextBox 13">
                <a:extLst>
                  <a:ext uri="{FF2B5EF4-FFF2-40B4-BE49-F238E27FC236}">
                    <a16:creationId xmlns:a16="http://schemas.microsoft.com/office/drawing/2014/main" id="{2723FD23-5B22-3C4F-8000-0378456FEBD7}"/>
                  </a:ext>
                </a:extLst>
              </p:cNvPr>
              <p:cNvSpPr txBox="1"/>
              <p:nvPr/>
            </p:nvSpPr>
            <p:spPr>
              <a:xfrm>
                <a:off x="1664404" y="3090951"/>
                <a:ext cx="2372251" cy="646331"/>
              </a:xfrm>
              <a:prstGeom prst="rect">
                <a:avLst/>
              </a:prstGeom>
              <a:noFill/>
            </p:spPr>
            <p:txBody>
              <a:bodyPr wrap="none" rtlCol="0">
                <a:spAutoFit/>
              </a:bodyPr>
              <a:lstStyle/>
              <a:p>
                <a:pPr algn="ctr"/>
                <a:r>
                  <a:rPr lang="en-US" dirty="0"/>
                  <a:t>Jochen </a:t>
                </a:r>
                <a:r>
                  <a:rPr lang="en-US" dirty="0" err="1"/>
                  <a:t>Einbeck</a:t>
                </a:r>
                <a:r>
                  <a:rPr lang="en-US" dirty="0"/>
                  <a:t> (Math.)</a:t>
                </a:r>
              </a:p>
              <a:p>
                <a:pPr algn="ctr"/>
                <a:r>
                  <a:rPr lang="en-US" dirty="0"/>
                  <a:t>Statistician</a:t>
                </a:r>
              </a:p>
            </p:txBody>
          </p:sp>
          <p:pic>
            <p:nvPicPr>
              <p:cNvPr id="1026" name="Picture 2" descr="Jochen Einbeck">
                <a:extLst>
                  <a:ext uri="{FF2B5EF4-FFF2-40B4-BE49-F238E27FC236}">
                    <a16:creationId xmlns:a16="http://schemas.microsoft.com/office/drawing/2014/main" id="{7C11731E-6B3E-9B4B-931C-DECE2A1209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04" t="21704" r="22317" b="10498"/>
              <a:stretch/>
            </p:blipFill>
            <p:spPr bwMode="auto">
              <a:xfrm>
                <a:off x="2353379" y="1748480"/>
                <a:ext cx="994303" cy="12042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151676D-CD0C-FD4B-8A42-5FD0FACC381A}"/>
                </a:ext>
              </a:extLst>
            </p:cNvPr>
            <p:cNvGrpSpPr/>
            <p:nvPr/>
          </p:nvGrpSpPr>
          <p:grpSpPr>
            <a:xfrm>
              <a:off x="3521219" y="1724711"/>
              <a:ext cx="2018308" cy="1983115"/>
              <a:chOff x="4099024" y="1754167"/>
              <a:chExt cx="2018308" cy="1983115"/>
            </a:xfrm>
          </p:grpSpPr>
          <p:sp>
            <p:nvSpPr>
              <p:cNvPr id="15" name="TextBox 14">
                <a:extLst>
                  <a:ext uri="{FF2B5EF4-FFF2-40B4-BE49-F238E27FC236}">
                    <a16:creationId xmlns:a16="http://schemas.microsoft.com/office/drawing/2014/main" id="{CE01D15C-035C-2C44-AE57-F9A6B0341E36}"/>
                  </a:ext>
                </a:extLst>
              </p:cNvPr>
              <p:cNvSpPr txBox="1"/>
              <p:nvPr/>
            </p:nvSpPr>
            <p:spPr>
              <a:xfrm>
                <a:off x="4099024" y="3090951"/>
                <a:ext cx="2018308" cy="646331"/>
              </a:xfrm>
              <a:prstGeom prst="rect">
                <a:avLst/>
              </a:prstGeom>
              <a:noFill/>
            </p:spPr>
            <p:txBody>
              <a:bodyPr wrap="none" rtlCol="0">
                <a:spAutoFit/>
              </a:bodyPr>
              <a:lstStyle/>
              <a:p>
                <a:pPr algn="ctr"/>
                <a:r>
                  <a:rPr lang="en-US" dirty="0"/>
                  <a:t>Louis </a:t>
                </a:r>
                <a:r>
                  <a:rPr lang="en-US" dirty="0" err="1"/>
                  <a:t>Aslett</a:t>
                </a:r>
                <a:r>
                  <a:rPr lang="en-US" dirty="0"/>
                  <a:t> (Math.)</a:t>
                </a:r>
              </a:p>
              <a:p>
                <a:pPr algn="ctr"/>
                <a:r>
                  <a:rPr lang="en-US" dirty="0"/>
                  <a:t>Statistician</a:t>
                </a:r>
              </a:p>
            </p:txBody>
          </p:sp>
          <p:pic>
            <p:nvPicPr>
              <p:cNvPr id="23" name="Picture 22">
                <a:extLst>
                  <a:ext uri="{FF2B5EF4-FFF2-40B4-BE49-F238E27FC236}">
                    <a16:creationId xmlns:a16="http://schemas.microsoft.com/office/drawing/2014/main" id="{5772DCC3-8B86-6E4C-ACAC-40A10113CB8E}"/>
                  </a:ext>
                </a:extLst>
              </p:cNvPr>
              <p:cNvPicPr>
                <a:picLocks noChangeAspect="1"/>
              </p:cNvPicPr>
              <p:nvPr/>
            </p:nvPicPr>
            <p:blipFill rotWithShape="1">
              <a:blip r:embed="rId5"/>
              <a:srcRect l="20511" r="29658" b="11377"/>
              <a:stretch/>
            </p:blipFill>
            <p:spPr>
              <a:xfrm>
                <a:off x="4604177" y="1754167"/>
                <a:ext cx="1008000" cy="1192850"/>
              </a:xfrm>
              <a:prstGeom prst="rect">
                <a:avLst/>
              </a:prstGeom>
            </p:spPr>
          </p:pic>
        </p:grpSp>
        <p:grpSp>
          <p:nvGrpSpPr>
            <p:cNvPr id="8" name="Group 7">
              <a:extLst>
                <a:ext uri="{FF2B5EF4-FFF2-40B4-BE49-F238E27FC236}">
                  <a16:creationId xmlns:a16="http://schemas.microsoft.com/office/drawing/2014/main" id="{08713D3E-0A52-0349-A6D5-6ACDE0F630A6}"/>
                </a:ext>
              </a:extLst>
            </p:cNvPr>
            <p:cNvGrpSpPr/>
            <p:nvPr/>
          </p:nvGrpSpPr>
          <p:grpSpPr>
            <a:xfrm>
              <a:off x="5521410" y="1714538"/>
              <a:ext cx="2982996" cy="1993288"/>
              <a:chOff x="5874328" y="1743994"/>
              <a:chExt cx="2982996" cy="1993288"/>
            </a:xfrm>
          </p:grpSpPr>
          <p:sp>
            <p:nvSpPr>
              <p:cNvPr id="16" name="TextBox 15">
                <a:extLst>
                  <a:ext uri="{FF2B5EF4-FFF2-40B4-BE49-F238E27FC236}">
                    <a16:creationId xmlns:a16="http://schemas.microsoft.com/office/drawing/2014/main" id="{119A6BCE-038E-F24A-857B-033092A357FB}"/>
                  </a:ext>
                </a:extLst>
              </p:cNvPr>
              <p:cNvSpPr txBox="1"/>
              <p:nvPr/>
            </p:nvSpPr>
            <p:spPr>
              <a:xfrm>
                <a:off x="5874328" y="3090951"/>
                <a:ext cx="2982996" cy="646331"/>
              </a:xfrm>
              <a:prstGeom prst="rect">
                <a:avLst/>
              </a:prstGeom>
              <a:noFill/>
            </p:spPr>
            <p:txBody>
              <a:bodyPr wrap="none" rtlCol="0">
                <a:spAutoFit/>
              </a:bodyPr>
              <a:lstStyle/>
              <a:p>
                <a:pPr algn="ctr"/>
                <a:r>
                  <a:rPr lang="en-US" dirty="0"/>
                  <a:t>Emmanuel </a:t>
                </a:r>
                <a:r>
                  <a:rPr lang="en-US" dirty="0" err="1"/>
                  <a:t>Ogundimu</a:t>
                </a:r>
                <a:r>
                  <a:rPr lang="en-US" dirty="0"/>
                  <a:t> (Math.)</a:t>
                </a:r>
              </a:p>
              <a:p>
                <a:pPr algn="ctr"/>
                <a:r>
                  <a:rPr lang="en-US" dirty="0"/>
                  <a:t>Biostatistician</a:t>
                </a:r>
              </a:p>
            </p:txBody>
          </p:sp>
          <p:pic>
            <p:nvPicPr>
              <p:cNvPr id="1028" name="Picture 4" descr="Emmanuel Ogundimu">
                <a:extLst>
                  <a:ext uri="{FF2B5EF4-FFF2-40B4-BE49-F238E27FC236}">
                    <a16:creationId xmlns:a16="http://schemas.microsoft.com/office/drawing/2014/main" id="{81C39E93-B0B9-874D-A4B9-BC426FC5CF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82" t="802" r="25399" b="6289"/>
              <a:stretch/>
            </p:blipFill>
            <p:spPr bwMode="auto">
              <a:xfrm>
                <a:off x="6861824" y="1743994"/>
                <a:ext cx="1008000" cy="12131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7FD9B15-CE1E-C641-9C3C-A4948435AF03}"/>
                </a:ext>
              </a:extLst>
            </p:cNvPr>
            <p:cNvGrpSpPr/>
            <p:nvPr/>
          </p:nvGrpSpPr>
          <p:grpSpPr>
            <a:xfrm>
              <a:off x="8486289" y="1714538"/>
              <a:ext cx="2269660" cy="1993288"/>
              <a:chOff x="8983608" y="1743994"/>
              <a:chExt cx="2269660" cy="1993288"/>
            </a:xfrm>
          </p:grpSpPr>
          <p:sp>
            <p:nvSpPr>
              <p:cNvPr id="17" name="TextBox 16">
                <a:extLst>
                  <a:ext uri="{FF2B5EF4-FFF2-40B4-BE49-F238E27FC236}">
                    <a16:creationId xmlns:a16="http://schemas.microsoft.com/office/drawing/2014/main" id="{5B4F94AC-DF98-254C-9828-FDA52684EF97}"/>
                  </a:ext>
                </a:extLst>
              </p:cNvPr>
              <p:cNvSpPr txBox="1"/>
              <p:nvPr/>
            </p:nvSpPr>
            <p:spPr>
              <a:xfrm>
                <a:off x="8983608" y="3090951"/>
                <a:ext cx="2269660" cy="646331"/>
              </a:xfrm>
              <a:prstGeom prst="rect">
                <a:avLst/>
              </a:prstGeom>
              <a:noFill/>
            </p:spPr>
            <p:txBody>
              <a:bodyPr wrap="none" rtlCol="0">
                <a:spAutoFit/>
              </a:bodyPr>
              <a:lstStyle/>
              <a:p>
                <a:pPr algn="ctr"/>
                <a:r>
                  <a:rPr lang="en-US" dirty="0"/>
                  <a:t>Camila </a:t>
                </a:r>
                <a:r>
                  <a:rPr lang="en-US" dirty="0" err="1"/>
                  <a:t>Caiado</a:t>
                </a:r>
                <a:r>
                  <a:rPr lang="en-US" dirty="0"/>
                  <a:t> (Math.)</a:t>
                </a:r>
              </a:p>
              <a:p>
                <a:pPr algn="ctr"/>
                <a:r>
                  <a:rPr lang="en-US" dirty="0"/>
                  <a:t>Statistician</a:t>
                </a:r>
              </a:p>
            </p:txBody>
          </p:sp>
          <p:pic>
            <p:nvPicPr>
              <p:cNvPr id="1030" name="Picture 6" descr="Camila Caiado">
                <a:extLst>
                  <a:ext uri="{FF2B5EF4-FFF2-40B4-BE49-F238E27FC236}">
                    <a16:creationId xmlns:a16="http://schemas.microsoft.com/office/drawing/2014/main" id="{BA09DD2D-AFCF-FA44-867D-97FB43BDAA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59" t="4793" b="4939"/>
              <a:stretch/>
            </p:blipFill>
            <p:spPr bwMode="auto">
              <a:xfrm>
                <a:off x="9621288" y="1743994"/>
                <a:ext cx="994303" cy="12131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2" name="Group 31">
            <a:extLst>
              <a:ext uri="{FF2B5EF4-FFF2-40B4-BE49-F238E27FC236}">
                <a16:creationId xmlns:a16="http://schemas.microsoft.com/office/drawing/2014/main" id="{7562B5BB-EF7D-794E-A49C-D79B84A108F3}"/>
              </a:ext>
            </a:extLst>
          </p:cNvPr>
          <p:cNvGrpSpPr/>
          <p:nvPr/>
        </p:nvGrpSpPr>
        <p:grpSpPr>
          <a:xfrm>
            <a:off x="538566" y="4017036"/>
            <a:ext cx="11203214" cy="2107407"/>
            <a:chOff x="538566" y="4017036"/>
            <a:chExt cx="11203214" cy="2107407"/>
          </a:xfrm>
        </p:grpSpPr>
        <p:grpSp>
          <p:nvGrpSpPr>
            <p:cNvPr id="27" name="Group 26">
              <a:extLst>
                <a:ext uri="{FF2B5EF4-FFF2-40B4-BE49-F238E27FC236}">
                  <a16:creationId xmlns:a16="http://schemas.microsoft.com/office/drawing/2014/main" id="{F4F3A6B4-70A9-0747-9247-ADA4EA7B1DDC}"/>
                </a:ext>
              </a:extLst>
            </p:cNvPr>
            <p:cNvGrpSpPr/>
            <p:nvPr/>
          </p:nvGrpSpPr>
          <p:grpSpPr>
            <a:xfrm>
              <a:off x="2724079" y="4017036"/>
              <a:ext cx="2327368" cy="2107407"/>
              <a:chOff x="2724079" y="4017036"/>
              <a:chExt cx="2327368" cy="2107407"/>
            </a:xfrm>
          </p:grpSpPr>
          <p:sp>
            <p:nvSpPr>
              <p:cNvPr id="20" name="TextBox 19">
                <a:extLst>
                  <a:ext uri="{FF2B5EF4-FFF2-40B4-BE49-F238E27FC236}">
                    <a16:creationId xmlns:a16="http://schemas.microsoft.com/office/drawing/2014/main" id="{C48C483A-7D31-3D4D-AC2E-202DB828D066}"/>
                  </a:ext>
                </a:extLst>
              </p:cNvPr>
              <p:cNvSpPr txBox="1"/>
              <p:nvPr/>
            </p:nvSpPr>
            <p:spPr>
              <a:xfrm>
                <a:off x="2724079" y="5478112"/>
                <a:ext cx="2327368" cy="646331"/>
              </a:xfrm>
              <a:prstGeom prst="rect">
                <a:avLst/>
              </a:prstGeom>
              <a:noFill/>
            </p:spPr>
            <p:txBody>
              <a:bodyPr wrap="none" rtlCol="0">
                <a:spAutoFit/>
              </a:bodyPr>
              <a:lstStyle/>
              <a:p>
                <a:pPr algn="ctr"/>
                <a:r>
                  <a:rPr lang="en-US"/>
                  <a:t>Janelle </a:t>
                </a:r>
                <a:r>
                  <a:rPr lang="en-US" err="1"/>
                  <a:t>Wagnild</a:t>
                </a:r>
                <a:r>
                  <a:rPr lang="en-US"/>
                  <a:t> (</a:t>
                </a:r>
                <a:r>
                  <a:rPr lang="en-US" err="1"/>
                  <a:t>Anth</a:t>
                </a:r>
                <a:r>
                  <a:rPr lang="en-US"/>
                  <a:t>.)</a:t>
                </a:r>
              </a:p>
              <a:p>
                <a:pPr algn="ctr"/>
                <a:r>
                  <a:rPr lang="en-US"/>
                  <a:t>Quant. researcher </a:t>
                </a:r>
              </a:p>
            </p:txBody>
          </p:sp>
          <p:pic>
            <p:nvPicPr>
              <p:cNvPr id="1034" name="Picture 10" descr="Janelle Wagnild">
                <a:extLst>
                  <a:ext uri="{FF2B5EF4-FFF2-40B4-BE49-F238E27FC236}">
                    <a16:creationId xmlns:a16="http://schemas.microsoft.com/office/drawing/2014/main" id="{7077EEE8-DB45-B041-8C88-9133DE7FD1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969" t="8725" r="26224" b="25188"/>
              <a:stretch/>
            </p:blipFill>
            <p:spPr bwMode="auto">
              <a:xfrm>
                <a:off x="3405217" y="4017036"/>
                <a:ext cx="965090" cy="1229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68150CA5-3609-7A4F-A5D0-535168D3E43E}"/>
                </a:ext>
              </a:extLst>
            </p:cNvPr>
            <p:cNvGrpSpPr/>
            <p:nvPr/>
          </p:nvGrpSpPr>
          <p:grpSpPr>
            <a:xfrm>
              <a:off x="9465002" y="4017036"/>
              <a:ext cx="2276778" cy="2107407"/>
              <a:chOff x="9465002" y="4017036"/>
              <a:chExt cx="2276778" cy="2107407"/>
            </a:xfrm>
          </p:grpSpPr>
          <p:pic>
            <p:nvPicPr>
              <p:cNvPr id="1036" name="Picture 12" descr="profile image">
                <a:extLst>
                  <a:ext uri="{FF2B5EF4-FFF2-40B4-BE49-F238E27FC236}">
                    <a16:creationId xmlns:a16="http://schemas.microsoft.com/office/drawing/2014/main" id="{4E3AAB30-5029-A748-8E42-7EE01E6220E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214" t="1" r="11115" b="4009"/>
              <a:stretch/>
            </p:blipFill>
            <p:spPr bwMode="auto">
              <a:xfrm>
                <a:off x="10099387" y="4017036"/>
                <a:ext cx="1008000" cy="122990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8F08570-853B-0343-B780-959AD6D1822F}"/>
                  </a:ext>
                </a:extLst>
              </p:cNvPr>
              <p:cNvSpPr txBox="1"/>
              <p:nvPr/>
            </p:nvSpPr>
            <p:spPr>
              <a:xfrm>
                <a:off x="9465002" y="5478112"/>
                <a:ext cx="2276778" cy="646331"/>
              </a:xfrm>
              <a:prstGeom prst="rect">
                <a:avLst/>
              </a:prstGeom>
              <a:noFill/>
            </p:spPr>
            <p:txBody>
              <a:bodyPr wrap="none" rtlCol="0">
                <a:spAutoFit/>
              </a:bodyPr>
              <a:lstStyle/>
              <a:p>
                <a:pPr algn="ctr"/>
                <a:r>
                  <a:rPr lang="en-US"/>
                  <a:t>James </a:t>
                </a:r>
                <a:r>
                  <a:rPr lang="en-US" err="1"/>
                  <a:t>Liley</a:t>
                </a:r>
                <a:r>
                  <a:rPr lang="en-US"/>
                  <a:t> (Math.)</a:t>
                </a:r>
              </a:p>
              <a:p>
                <a:pPr algn="ctr"/>
                <a:r>
                  <a:rPr lang="en-US"/>
                  <a:t>Clinical, Biostatistician</a:t>
                </a:r>
              </a:p>
            </p:txBody>
          </p:sp>
        </p:grpSp>
        <p:grpSp>
          <p:nvGrpSpPr>
            <p:cNvPr id="28" name="Group 27">
              <a:extLst>
                <a:ext uri="{FF2B5EF4-FFF2-40B4-BE49-F238E27FC236}">
                  <a16:creationId xmlns:a16="http://schemas.microsoft.com/office/drawing/2014/main" id="{38DE00B7-F2DE-874A-822C-EC395B11893A}"/>
                </a:ext>
              </a:extLst>
            </p:cNvPr>
            <p:cNvGrpSpPr/>
            <p:nvPr/>
          </p:nvGrpSpPr>
          <p:grpSpPr>
            <a:xfrm>
              <a:off x="5001156" y="4017036"/>
              <a:ext cx="1934952" cy="2107407"/>
              <a:chOff x="5001156" y="4017036"/>
              <a:chExt cx="1934952" cy="2107407"/>
            </a:xfrm>
          </p:grpSpPr>
          <p:sp>
            <p:nvSpPr>
              <p:cNvPr id="21" name="TextBox 20">
                <a:extLst>
                  <a:ext uri="{FF2B5EF4-FFF2-40B4-BE49-F238E27FC236}">
                    <a16:creationId xmlns:a16="http://schemas.microsoft.com/office/drawing/2014/main" id="{A347D046-DF15-E94C-8153-1970FC88B268}"/>
                  </a:ext>
                </a:extLst>
              </p:cNvPr>
              <p:cNvSpPr txBox="1"/>
              <p:nvPr/>
            </p:nvSpPr>
            <p:spPr>
              <a:xfrm>
                <a:off x="5001156" y="5478112"/>
                <a:ext cx="1934952" cy="646331"/>
              </a:xfrm>
              <a:prstGeom prst="rect">
                <a:avLst/>
              </a:prstGeom>
              <a:noFill/>
            </p:spPr>
            <p:txBody>
              <a:bodyPr wrap="none" rtlCol="0">
                <a:spAutoFit/>
              </a:bodyPr>
              <a:lstStyle/>
              <a:p>
                <a:pPr algn="ctr"/>
                <a:r>
                  <a:rPr lang="en-US"/>
                  <a:t>Bilal Ashraf (</a:t>
                </a:r>
                <a:r>
                  <a:rPr lang="en-US" err="1"/>
                  <a:t>Anth</a:t>
                </a:r>
                <a:r>
                  <a:rPr lang="en-US"/>
                  <a:t>.)</a:t>
                </a:r>
              </a:p>
              <a:p>
                <a:pPr algn="ctr"/>
                <a:r>
                  <a:rPr lang="en-US"/>
                  <a:t>DRMC Statistician</a:t>
                </a:r>
              </a:p>
            </p:txBody>
          </p:sp>
          <p:pic>
            <p:nvPicPr>
              <p:cNvPr id="3" name="Picture 3">
                <a:extLst>
                  <a:ext uri="{FF2B5EF4-FFF2-40B4-BE49-F238E27FC236}">
                    <a16:creationId xmlns:a16="http://schemas.microsoft.com/office/drawing/2014/main" id="{1F23B4C1-506E-4ABB-8D1D-EE683D1E190A}"/>
                  </a:ext>
                </a:extLst>
              </p:cNvPr>
              <p:cNvPicPr>
                <a:picLocks noChangeAspect="1"/>
              </p:cNvPicPr>
              <p:nvPr/>
            </p:nvPicPr>
            <p:blipFill rotWithShape="1">
              <a:blip r:embed="rId10"/>
              <a:srcRect l="23447" t="707" r="25862" b="2876"/>
              <a:stretch/>
            </p:blipFill>
            <p:spPr>
              <a:xfrm>
                <a:off x="5506736" y="4017036"/>
                <a:ext cx="923794" cy="1229909"/>
              </a:xfrm>
              <a:prstGeom prst="rect">
                <a:avLst/>
              </a:prstGeom>
            </p:spPr>
          </p:pic>
        </p:grpSp>
        <p:grpSp>
          <p:nvGrpSpPr>
            <p:cNvPr id="26" name="Group 25">
              <a:extLst>
                <a:ext uri="{FF2B5EF4-FFF2-40B4-BE49-F238E27FC236}">
                  <a16:creationId xmlns:a16="http://schemas.microsoft.com/office/drawing/2014/main" id="{431CD315-C2E2-DE4A-B09A-14662C43C679}"/>
                </a:ext>
              </a:extLst>
            </p:cNvPr>
            <p:cNvGrpSpPr/>
            <p:nvPr/>
          </p:nvGrpSpPr>
          <p:grpSpPr>
            <a:xfrm>
              <a:off x="538566" y="4017036"/>
              <a:ext cx="2265044" cy="2107407"/>
              <a:chOff x="538566" y="4017036"/>
              <a:chExt cx="2265044" cy="2107407"/>
            </a:xfrm>
          </p:grpSpPr>
          <p:sp>
            <p:nvSpPr>
              <p:cNvPr id="19" name="TextBox 18">
                <a:extLst>
                  <a:ext uri="{FF2B5EF4-FFF2-40B4-BE49-F238E27FC236}">
                    <a16:creationId xmlns:a16="http://schemas.microsoft.com/office/drawing/2014/main" id="{74F2B538-E414-3A40-AA9D-95195CBB8B40}"/>
                  </a:ext>
                </a:extLst>
              </p:cNvPr>
              <p:cNvSpPr txBox="1"/>
              <p:nvPr/>
            </p:nvSpPr>
            <p:spPr>
              <a:xfrm>
                <a:off x="538566" y="5478112"/>
                <a:ext cx="2265044" cy="646331"/>
              </a:xfrm>
              <a:prstGeom prst="rect">
                <a:avLst/>
              </a:prstGeom>
              <a:noFill/>
            </p:spPr>
            <p:txBody>
              <a:bodyPr wrap="none" rtlCol="0">
                <a:spAutoFit/>
              </a:bodyPr>
              <a:lstStyle/>
              <a:p>
                <a:pPr algn="ctr"/>
                <a:r>
                  <a:rPr lang="en-US" err="1"/>
                  <a:t>Nasima</a:t>
                </a:r>
                <a:r>
                  <a:rPr lang="en-US"/>
                  <a:t> Akhter (</a:t>
                </a:r>
                <a:r>
                  <a:rPr lang="en-US" err="1"/>
                  <a:t>Anth</a:t>
                </a:r>
                <a:r>
                  <a:rPr lang="en-US"/>
                  <a:t>.)</a:t>
                </a:r>
              </a:p>
              <a:p>
                <a:pPr algn="ctr"/>
                <a:r>
                  <a:rPr lang="en-US"/>
                  <a:t>Quant. researcher</a:t>
                </a:r>
              </a:p>
            </p:txBody>
          </p:sp>
          <p:pic>
            <p:nvPicPr>
              <p:cNvPr id="24" name="Picture 8" descr="Nasima Akhter">
                <a:extLst>
                  <a:ext uri="{FF2B5EF4-FFF2-40B4-BE49-F238E27FC236}">
                    <a16:creationId xmlns:a16="http://schemas.microsoft.com/office/drawing/2014/main" id="{4FB66766-9BCA-744E-B472-BB387B6853F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503" r="11264" b="882"/>
              <a:stretch/>
            </p:blipFill>
            <p:spPr bwMode="auto">
              <a:xfrm>
                <a:off x="1167085" y="4017036"/>
                <a:ext cx="1008000" cy="122990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C4621E14-1EF5-B147-90DC-9B5CFA5DD470}"/>
                </a:ext>
              </a:extLst>
            </p:cNvPr>
            <p:cNvSpPr txBox="1"/>
            <p:nvPr/>
          </p:nvSpPr>
          <p:spPr>
            <a:xfrm>
              <a:off x="7218571" y="5478112"/>
              <a:ext cx="2163413" cy="646331"/>
            </a:xfrm>
            <a:prstGeom prst="rect">
              <a:avLst/>
            </a:prstGeom>
            <a:noFill/>
          </p:spPr>
          <p:txBody>
            <a:bodyPr wrap="none" rtlCol="0">
              <a:spAutoFit/>
            </a:bodyPr>
            <a:lstStyle/>
            <a:p>
              <a:pPr algn="ctr"/>
              <a:r>
                <a:rPr lang="en-US"/>
                <a:t>Ehsan </a:t>
              </a:r>
              <a:r>
                <a:rPr lang="en-US" err="1"/>
                <a:t>Kharati</a:t>
              </a:r>
              <a:r>
                <a:rPr lang="en-US"/>
                <a:t> (</a:t>
              </a:r>
              <a:r>
                <a:rPr lang="en-US" err="1"/>
                <a:t>Anth</a:t>
              </a:r>
              <a:r>
                <a:rPr lang="en-US"/>
                <a:t>.)</a:t>
              </a:r>
            </a:p>
            <a:p>
              <a:pPr algn="ctr"/>
              <a:r>
                <a:rPr lang="en-US"/>
                <a:t>Biostatistician</a:t>
              </a:r>
            </a:p>
          </p:txBody>
        </p:sp>
      </p:grpSp>
      <p:pic>
        <p:nvPicPr>
          <p:cNvPr id="10" name="Picture 10" descr="A picture containing person, person, standing, suit&#10;&#10;Description automatically generated">
            <a:extLst>
              <a:ext uri="{FF2B5EF4-FFF2-40B4-BE49-F238E27FC236}">
                <a16:creationId xmlns:a16="http://schemas.microsoft.com/office/drawing/2014/main" id="{2516D6B1-F1F8-4ACB-9F8F-255524A965F9}"/>
              </a:ext>
            </a:extLst>
          </p:cNvPr>
          <p:cNvPicPr>
            <a:picLocks noChangeAspect="1"/>
          </p:cNvPicPr>
          <p:nvPr/>
        </p:nvPicPr>
        <p:blipFill rotWithShape="1">
          <a:blip r:embed="rId12"/>
          <a:srcRect l="25000" t="15581" r="25610" b="35821"/>
          <a:stretch/>
        </p:blipFill>
        <p:spPr>
          <a:xfrm>
            <a:off x="7827819" y="4014832"/>
            <a:ext cx="1121044" cy="1354757"/>
          </a:xfrm>
          <a:prstGeom prst="rect">
            <a:avLst/>
          </a:prstGeom>
        </p:spPr>
      </p:pic>
    </p:spTree>
    <p:extLst>
      <p:ext uri="{BB962C8B-B14F-4D97-AF65-F5344CB8AC3E}">
        <p14:creationId xmlns:p14="http://schemas.microsoft.com/office/powerpoint/2010/main" val="182942215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What we do</a:t>
            </a:r>
          </a:p>
        </p:txBody>
      </p:sp>
      <p:sp>
        <p:nvSpPr>
          <p:cNvPr id="3" name="Content Placeholder 2">
            <a:extLst>
              <a:ext uri="{FF2B5EF4-FFF2-40B4-BE49-F238E27FC236}">
                <a16:creationId xmlns:a16="http://schemas.microsoft.com/office/drawing/2014/main" id="{4D30ED24-0FEC-6045-BE90-4917D069EF34}"/>
              </a:ext>
            </a:extLst>
          </p:cNvPr>
          <p:cNvSpPr>
            <a:spLocks noGrp="1"/>
          </p:cNvSpPr>
          <p:nvPr>
            <p:ph idx="1"/>
          </p:nvPr>
        </p:nvSpPr>
        <p:spPr>
          <a:xfrm>
            <a:off x="838200" y="1627527"/>
            <a:ext cx="10515600" cy="4351338"/>
          </a:xfrm>
        </p:spPr>
        <p:txBody>
          <a:bodyPr>
            <a:normAutofit fontScale="92500" lnSpcReduction="20000"/>
          </a:bodyPr>
          <a:lstStyle/>
          <a:p>
            <a:pPr marL="0" indent="0">
              <a:buNone/>
            </a:pPr>
            <a:r>
              <a:rPr lang="en-US" i="1" dirty="0"/>
              <a:t>Where we can help</a:t>
            </a:r>
          </a:p>
          <a:p>
            <a:r>
              <a:rPr lang="en-US" dirty="0"/>
              <a:t>Grant applications: </a:t>
            </a:r>
            <a:r>
              <a:rPr lang="en-US" dirty="0">
                <a:solidFill>
                  <a:srgbClr val="FF0000"/>
                </a:solidFill>
              </a:rPr>
              <a:t>advice on research feasibility</a:t>
            </a:r>
          </a:p>
          <a:p>
            <a:r>
              <a:rPr lang="en-US" dirty="0"/>
              <a:t>Fellowship applications: </a:t>
            </a:r>
            <a:r>
              <a:rPr lang="en-US" dirty="0">
                <a:solidFill>
                  <a:srgbClr val="FF0000"/>
                </a:solidFill>
              </a:rPr>
              <a:t>long-term statistical planning</a:t>
            </a:r>
          </a:p>
          <a:p>
            <a:r>
              <a:rPr lang="en-US" dirty="0"/>
              <a:t>General research planning</a:t>
            </a:r>
          </a:p>
          <a:p>
            <a:r>
              <a:rPr lang="en-US" dirty="0"/>
              <a:t>Sample size estimation</a:t>
            </a:r>
          </a:p>
          <a:p>
            <a:endParaRPr lang="en-US" dirty="0"/>
          </a:p>
          <a:p>
            <a:pPr marL="0" indent="0">
              <a:buNone/>
            </a:pPr>
            <a:r>
              <a:rPr lang="en-US" i="1" dirty="0"/>
              <a:t>Range of research types</a:t>
            </a:r>
          </a:p>
          <a:p>
            <a:r>
              <a:rPr lang="en-US" dirty="0"/>
              <a:t>Healthcare, anthropology, education, biology</a:t>
            </a:r>
          </a:p>
          <a:p>
            <a:r>
              <a:rPr lang="en-US" dirty="0" err="1"/>
              <a:t>Randomised</a:t>
            </a:r>
            <a:r>
              <a:rPr lang="en-US" dirty="0"/>
              <a:t> trials, cohort studies, case-control, others</a:t>
            </a:r>
          </a:p>
          <a:p>
            <a:r>
              <a:rPr lang="en-US" dirty="0"/>
              <a:t>Interventional or observational</a:t>
            </a:r>
          </a:p>
        </p:txBody>
      </p:sp>
    </p:spTree>
    <p:extLst>
      <p:ext uri="{BB962C8B-B14F-4D97-AF65-F5344CB8AC3E}">
        <p14:creationId xmlns:p14="http://schemas.microsoft.com/office/powerpoint/2010/main" val="232860894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Research expertise – by application</a:t>
            </a:r>
          </a:p>
        </p:txBody>
      </p:sp>
      <p:graphicFrame>
        <p:nvGraphicFramePr>
          <p:cNvPr id="3" name="Table 8">
            <a:extLst>
              <a:ext uri="{FF2B5EF4-FFF2-40B4-BE49-F238E27FC236}">
                <a16:creationId xmlns:a16="http://schemas.microsoft.com/office/drawing/2014/main" id="{E6985BFA-404B-404B-8D74-AD7CA307D4BA}"/>
              </a:ext>
            </a:extLst>
          </p:cNvPr>
          <p:cNvGraphicFramePr>
            <a:graphicFrameLocks noGrp="1"/>
          </p:cNvGraphicFramePr>
          <p:nvPr>
            <p:extLst>
              <p:ext uri="{D42A27DB-BD31-4B8C-83A1-F6EECF244321}">
                <p14:modId xmlns:p14="http://schemas.microsoft.com/office/powerpoint/2010/main" val="543958744"/>
              </p:ext>
            </p:extLst>
          </p:nvPr>
        </p:nvGraphicFramePr>
        <p:xfrm>
          <a:off x="838200" y="1690687"/>
          <a:ext cx="10313894" cy="4441172"/>
        </p:xfrm>
        <a:graphic>
          <a:graphicData uri="http://schemas.openxmlformats.org/drawingml/2006/table">
            <a:tbl>
              <a:tblPr firstRow="1" bandRow="1">
                <a:tableStyleId>{5C22544A-7EE6-4342-B048-85BDC9FD1C3A}</a:tableStyleId>
              </a:tblPr>
              <a:tblGrid>
                <a:gridCol w="5156947">
                  <a:extLst>
                    <a:ext uri="{9D8B030D-6E8A-4147-A177-3AD203B41FA5}">
                      <a16:colId xmlns:a16="http://schemas.microsoft.com/office/drawing/2014/main" val="2943207674"/>
                    </a:ext>
                  </a:extLst>
                </a:gridCol>
                <a:gridCol w="5156947">
                  <a:extLst>
                    <a:ext uri="{9D8B030D-6E8A-4147-A177-3AD203B41FA5}">
                      <a16:colId xmlns:a16="http://schemas.microsoft.com/office/drawing/2014/main" val="3442097626"/>
                    </a:ext>
                  </a:extLst>
                </a:gridCol>
              </a:tblGrid>
              <a:tr h="427712">
                <a:tc>
                  <a:txBody>
                    <a:bodyPr/>
                    <a:lstStyle/>
                    <a:p>
                      <a:r>
                        <a:rPr lang="en-US" dirty="0"/>
                        <a:t>Application</a:t>
                      </a:r>
                    </a:p>
                  </a:txBody>
                  <a:tcPr/>
                </a:tc>
                <a:tc>
                  <a:txBody>
                    <a:bodyPr/>
                    <a:lstStyle/>
                    <a:p>
                      <a:r>
                        <a:rPr lang="en-US" dirty="0"/>
                        <a:t>Sub-</a:t>
                      </a:r>
                      <a:r>
                        <a:rPr lang="en-US" dirty="0" err="1"/>
                        <a:t>specialities</a:t>
                      </a:r>
                      <a:endParaRPr lang="en-US" dirty="0"/>
                    </a:p>
                  </a:txBody>
                  <a:tcPr/>
                </a:tc>
                <a:extLst>
                  <a:ext uri="{0D108BD9-81ED-4DB2-BD59-A6C34878D82A}">
                    <a16:rowId xmlns:a16="http://schemas.microsoft.com/office/drawing/2014/main" val="4121216707"/>
                  </a:ext>
                </a:extLst>
              </a:tr>
              <a:tr h="427712">
                <a:tc>
                  <a:txBody>
                    <a:bodyPr/>
                    <a:lstStyle/>
                    <a:p>
                      <a:r>
                        <a:rPr lang="en-US" dirty="0"/>
                        <a:t>Anthropology</a:t>
                      </a:r>
                    </a:p>
                  </a:txBody>
                  <a:tcPr/>
                </a:tc>
                <a:tc>
                  <a:txBody>
                    <a:bodyPr/>
                    <a:lstStyle/>
                    <a:p>
                      <a:r>
                        <a:rPr lang="en-US" dirty="0"/>
                        <a:t>Resource distribution</a:t>
                      </a:r>
                    </a:p>
                  </a:txBody>
                  <a:tcPr/>
                </a:tc>
                <a:extLst>
                  <a:ext uri="{0D108BD9-81ED-4DB2-BD59-A6C34878D82A}">
                    <a16:rowId xmlns:a16="http://schemas.microsoft.com/office/drawing/2014/main" val="3610625210"/>
                  </a:ext>
                </a:extLst>
              </a:tr>
              <a:tr h="1054632">
                <a:tc>
                  <a:txBody>
                    <a:bodyPr/>
                    <a:lstStyle/>
                    <a:p>
                      <a:r>
                        <a:rPr lang="en-US" dirty="0"/>
                        <a:t>Medicine/surgery</a:t>
                      </a:r>
                    </a:p>
                  </a:txBody>
                  <a:tcPr/>
                </a:tc>
                <a:tc>
                  <a:txBody>
                    <a:bodyPr/>
                    <a:lstStyle/>
                    <a:p>
                      <a:r>
                        <a:rPr lang="en-US" dirty="0"/>
                        <a:t>Electronic Health Records</a:t>
                      </a:r>
                    </a:p>
                    <a:p>
                      <a:r>
                        <a:rPr lang="en-US" dirty="0"/>
                        <a:t>Disease-specific expertise</a:t>
                      </a:r>
                    </a:p>
                    <a:p>
                      <a:r>
                        <a:rPr lang="en-US" dirty="0"/>
                        <a:t>Health inequalities</a:t>
                      </a:r>
                    </a:p>
                  </a:txBody>
                  <a:tcPr/>
                </a:tc>
                <a:extLst>
                  <a:ext uri="{0D108BD9-81ED-4DB2-BD59-A6C34878D82A}">
                    <a16:rowId xmlns:a16="http://schemas.microsoft.com/office/drawing/2014/main" val="96287188"/>
                  </a:ext>
                </a:extLst>
              </a:tr>
              <a:tr h="738242">
                <a:tc>
                  <a:txBody>
                    <a:bodyPr/>
                    <a:lstStyle/>
                    <a:p>
                      <a:r>
                        <a:rPr lang="en-US" dirty="0"/>
                        <a:t>Public Health</a:t>
                      </a:r>
                    </a:p>
                  </a:txBody>
                  <a:tcPr/>
                </a:tc>
                <a:tc>
                  <a:txBody>
                    <a:bodyPr/>
                    <a:lstStyle/>
                    <a:p>
                      <a:r>
                        <a:rPr lang="en-US" dirty="0"/>
                        <a:t>Epidemiology</a:t>
                      </a:r>
                    </a:p>
                    <a:p>
                      <a:r>
                        <a:rPr lang="en-US" dirty="0"/>
                        <a:t>Nutrition</a:t>
                      </a:r>
                    </a:p>
                  </a:txBody>
                  <a:tcPr/>
                </a:tc>
                <a:extLst>
                  <a:ext uri="{0D108BD9-81ED-4DB2-BD59-A6C34878D82A}">
                    <a16:rowId xmlns:a16="http://schemas.microsoft.com/office/drawing/2014/main" val="1723610554"/>
                  </a:ext>
                </a:extLst>
              </a:tr>
              <a:tr h="738242">
                <a:tc>
                  <a:txBody>
                    <a:bodyPr/>
                    <a:lstStyle/>
                    <a:p>
                      <a:r>
                        <a:rPr lang="en-US" dirty="0"/>
                        <a:t>Biophysics</a:t>
                      </a:r>
                    </a:p>
                  </a:txBody>
                  <a:tcPr/>
                </a:tc>
                <a:tc>
                  <a:txBody>
                    <a:bodyPr/>
                    <a:lstStyle/>
                    <a:p>
                      <a:r>
                        <a:rPr lang="en-US" dirty="0"/>
                        <a:t>Radiation dosimetry</a:t>
                      </a:r>
                    </a:p>
                    <a:p>
                      <a:r>
                        <a:rPr lang="en-US" dirty="0"/>
                        <a:t>Accelerometry</a:t>
                      </a:r>
                    </a:p>
                  </a:txBody>
                  <a:tcPr/>
                </a:tc>
                <a:extLst>
                  <a:ext uri="{0D108BD9-81ED-4DB2-BD59-A6C34878D82A}">
                    <a16:rowId xmlns:a16="http://schemas.microsoft.com/office/drawing/2014/main" val="1343640282"/>
                  </a:ext>
                </a:extLst>
              </a:tr>
              <a:tr h="1054632">
                <a:tc>
                  <a:txBody>
                    <a:bodyPr/>
                    <a:lstStyle/>
                    <a:p>
                      <a:r>
                        <a:rPr lang="en-US" dirty="0"/>
                        <a:t>Biology</a:t>
                      </a:r>
                    </a:p>
                  </a:txBody>
                  <a:tcPr/>
                </a:tc>
                <a:tc>
                  <a:txBody>
                    <a:bodyPr/>
                    <a:lstStyle/>
                    <a:p>
                      <a:r>
                        <a:rPr lang="en-US" dirty="0"/>
                        <a:t>Genomics</a:t>
                      </a:r>
                    </a:p>
                    <a:p>
                      <a:r>
                        <a:rPr lang="en-US" dirty="0"/>
                        <a:t>Sequencing</a:t>
                      </a:r>
                    </a:p>
                    <a:p>
                      <a:r>
                        <a:rPr lang="en-US" dirty="0"/>
                        <a:t>Neurology</a:t>
                      </a:r>
                    </a:p>
                  </a:txBody>
                  <a:tcPr/>
                </a:tc>
                <a:extLst>
                  <a:ext uri="{0D108BD9-81ED-4DB2-BD59-A6C34878D82A}">
                    <a16:rowId xmlns:a16="http://schemas.microsoft.com/office/drawing/2014/main" val="2469297431"/>
                  </a:ext>
                </a:extLst>
              </a:tr>
            </a:tbl>
          </a:graphicData>
        </a:graphic>
      </p:graphicFrame>
    </p:spTree>
    <p:extLst>
      <p:ext uri="{BB962C8B-B14F-4D97-AF65-F5344CB8AC3E}">
        <p14:creationId xmlns:p14="http://schemas.microsoft.com/office/powerpoint/2010/main" val="409612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Research expertise – by specialty</a:t>
            </a:r>
          </a:p>
        </p:txBody>
      </p:sp>
      <p:graphicFrame>
        <p:nvGraphicFramePr>
          <p:cNvPr id="53" name="Table 8">
            <a:extLst>
              <a:ext uri="{FF2B5EF4-FFF2-40B4-BE49-F238E27FC236}">
                <a16:creationId xmlns:a16="http://schemas.microsoft.com/office/drawing/2014/main" id="{1544945E-9215-9F4A-A622-51C13630B148}"/>
              </a:ext>
            </a:extLst>
          </p:cNvPr>
          <p:cNvGraphicFramePr>
            <a:graphicFrameLocks noGrp="1"/>
          </p:cNvGraphicFramePr>
          <p:nvPr>
            <p:extLst>
              <p:ext uri="{D42A27DB-BD31-4B8C-83A1-F6EECF244321}">
                <p14:modId xmlns:p14="http://schemas.microsoft.com/office/powerpoint/2010/main" val="2152912574"/>
              </p:ext>
            </p:extLst>
          </p:nvPr>
        </p:nvGraphicFramePr>
        <p:xfrm>
          <a:off x="838200" y="1690687"/>
          <a:ext cx="10313894" cy="4147548"/>
        </p:xfrm>
        <a:graphic>
          <a:graphicData uri="http://schemas.openxmlformats.org/drawingml/2006/table">
            <a:tbl>
              <a:tblPr firstRow="1" bandRow="1">
                <a:tableStyleId>{5C22544A-7EE6-4342-B048-85BDC9FD1C3A}</a:tableStyleId>
              </a:tblPr>
              <a:tblGrid>
                <a:gridCol w="5156947">
                  <a:extLst>
                    <a:ext uri="{9D8B030D-6E8A-4147-A177-3AD203B41FA5}">
                      <a16:colId xmlns:a16="http://schemas.microsoft.com/office/drawing/2014/main" val="2943207674"/>
                    </a:ext>
                  </a:extLst>
                </a:gridCol>
                <a:gridCol w="5156947">
                  <a:extLst>
                    <a:ext uri="{9D8B030D-6E8A-4147-A177-3AD203B41FA5}">
                      <a16:colId xmlns:a16="http://schemas.microsoft.com/office/drawing/2014/main" val="3442097626"/>
                    </a:ext>
                  </a:extLst>
                </a:gridCol>
              </a:tblGrid>
              <a:tr h="427712">
                <a:tc>
                  <a:txBody>
                    <a:bodyPr/>
                    <a:lstStyle/>
                    <a:p>
                      <a:r>
                        <a:rPr lang="en-US" dirty="0"/>
                        <a:t>Application</a:t>
                      </a:r>
                    </a:p>
                  </a:txBody>
                  <a:tcPr/>
                </a:tc>
                <a:tc>
                  <a:txBody>
                    <a:bodyPr/>
                    <a:lstStyle/>
                    <a:p>
                      <a:r>
                        <a:rPr lang="en-US" dirty="0"/>
                        <a:t>Sub-</a:t>
                      </a:r>
                      <a:r>
                        <a:rPr lang="en-US" dirty="0" err="1"/>
                        <a:t>specialities</a:t>
                      </a:r>
                      <a:endParaRPr lang="en-US" dirty="0"/>
                    </a:p>
                  </a:txBody>
                  <a:tcPr/>
                </a:tc>
                <a:extLst>
                  <a:ext uri="{0D108BD9-81ED-4DB2-BD59-A6C34878D82A}">
                    <a16:rowId xmlns:a16="http://schemas.microsoft.com/office/drawing/2014/main" val="4121216707"/>
                  </a:ext>
                </a:extLst>
              </a:tr>
              <a:tr h="1054632">
                <a:tc>
                  <a:txBody>
                    <a:bodyPr/>
                    <a:lstStyle/>
                    <a:p>
                      <a:r>
                        <a:rPr lang="en-US" dirty="0"/>
                        <a:t>Machine learning</a:t>
                      </a:r>
                    </a:p>
                  </a:txBody>
                  <a:tcPr/>
                </a:tc>
                <a:tc>
                  <a:txBody>
                    <a:bodyPr/>
                    <a:lstStyle/>
                    <a:p>
                      <a:r>
                        <a:rPr lang="en-US" dirty="0"/>
                        <a:t>Theory</a:t>
                      </a:r>
                    </a:p>
                    <a:p>
                      <a:r>
                        <a:rPr lang="en-US" dirty="0"/>
                        <a:t>Practice</a:t>
                      </a:r>
                    </a:p>
                    <a:p>
                      <a:r>
                        <a:rPr lang="en-US" dirty="0"/>
                        <a:t>High-performance computing</a:t>
                      </a:r>
                    </a:p>
                  </a:txBody>
                  <a:tcPr/>
                </a:tc>
                <a:extLst>
                  <a:ext uri="{0D108BD9-81ED-4DB2-BD59-A6C34878D82A}">
                    <a16:rowId xmlns:a16="http://schemas.microsoft.com/office/drawing/2014/main" val="96287188"/>
                  </a:ext>
                </a:extLst>
              </a:tr>
              <a:tr h="738242">
                <a:tc>
                  <a:txBody>
                    <a:bodyPr/>
                    <a:lstStyle/>
                    <a:p>
                      <a:r>
                        <a:rPr lang="en-US" dirty="0"/>
                        <a:t>High dimensional statistics</a:t>
                      </a:r>
                    </a:p>
                  </a:txBody>
                  <a:tcPr/>
                </a:tc>
                <a:tc>
                  <a:txBody>
                    <a:bodyPr/>
                    <a:lstStyle/>
                    <a:p>
                      <a:r>
                        <a:rPr lang="en-US" dirty="0"/>
                        <a:t>Empirical Bayes</a:t>
                      </a:r>
                    </a:p>
                    <a:p>
                      <a:r>
                        <a:rPr lang="en-US" dirty="0"/>
                        <a:t>Multiple testing</a:t>
                      </a:r>
                    </a:p>
                  </a:txBody>
                  <a:tcPr/>
                </a:tc>
                <a:extLst>
                  <a:ext uri="{0D108BD9-81ED-4DB2-BD59-A6C34878D82A}">
                    <a16:rowId xmlns:a16="http://schemas.microsoft.com/office/drawing/2014/main" val="1723610554"/>
                  </a:ext>
                </a:extLst>
              </a:tr>
              <a:tr h="738242">
                <a:tc>
                  <a:txBody>
                    <a:bodyPr/>
                    <a:lstStyle/>
                    <a:p>
                      <a:r>
                        <a:rPr lang="en-US" dirty="0"/>
                        <a:t>Bayesian methods</a:t>
                      </a:r>
                    </a:p>
                  </a:txBody>
                  <a:tcPr/>
                </a:tc>
                <a:tc>
                  <a:txBody>
                    <a:bodyPr/>
                    <a:lstStyle/>
                    <a:p>
                      <a:r>
                        <a:rPr lang="en-US" dirty="0"/>
                        <a:t>Markov chain Monte Carlo</a:t>
                      </a:r>
                    </a:p>
                    <a:p>
                      <a:r>
                        <a:rPr lang="en-US" dirty="0"/>
                        <a:t>Variational Bayes</a:t>
                      </a:r>
                    </a:p>
                  </a:txBody>
                  <a:tcPr/>
                </a:tc>
                <a:extLst>
                  <a:ext uri="{0D108BD9-81ED-4DB2-BD59-A6C34878D82A}">
                    <a16:rowId xmlns:a16="http://schemas.microsoft.com/office/drawing/2014/main" val="1343640282"/>
                  </a:ext>
                </a:extLst>
              </a:tr>
              <a:tr h="1054632">
                <a:tc>
                  <a:txBody>
                    <a:bodyPr/>
                    <a:lstStyle/>
                    <a:p>
                      <a:r>
                        <a:rPr lang="en-US" dirty="0"/>
                        <a:t>Other</a:t>
                      </a:r>
                    </a:p>
                  </a:txBody>
                  <a:tcPr/>
                </a:tc>
                <a:tc>
                  <a:txBody>
                    <a:bodyPr/>
                    <a:lstStyle/>
                    <a:p>
                      <a:r>
                        <a:rPr lang="en-US" dirty="0"/>
                        <a:t>Privacy/security</a:t>
                      </a:r>
                    </a:p>
                    <a:p>
                      <a:r>
                        <a:rPr lang="en-US" dirty="0"/>
                        <a:t>Non-parametric models</a:t>
                      </a:r>
                    </a:p>
                    <a:p>
                      <a:r>
                        <a:rPr lang="en-US" dirty="0"/>
                        <a:t>Simulation</a:t>
                      </a:r>
                    </a:p>
                    <a:p>
                      <a:r>
                        <a:rPr lang="en-US" dirty="0"/>
                        <a:t>General statistical theory</a:t>
                      </a:r>
                    </a:p>
                  </a:txBody>
                  <a:tcPr/>
                </a:tc>
                <a:extLst>
                  <a:ext uri="{0D108BD9-81ED-4DB2-BD59-A6C34878D82A}">
                    <a16:rowId xmlns:a16="http://schemas.microsoft.com/office/drawing/2014/main" val="2469297431"/>
                  </a:ext>
                </a:extLst>
              </a:tr>
            </a:tbl>
          </a:graphicData>
        </a:graphic>
      </p:graphicFrame>
    </p:spTree>
    <p:extLst>
      <p:ext uri="{BB962C8B-B14F-4D97-AF65-F5344CB8AC3E}">
        <p14:creationId xmlns:p14="http://schemas.microsoft.com/office/powerpoint/2010/main" val="69612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Research expertise– by analysis</a:t>
            </a:r>
          </a:p>
        </p:txBody>
      </p:sp>
      <p:graphicFrame>
        <p:nvGraphicFramePr>
          <p:cNvPr id="53" name="Table 8">
            <a:extLst>
              <a:ext uri="{FF2B5EF4-FFF2-40B4-BE49-F238E27FC236}">
                <a16:creationId xmlns:a16="http://schemas.microsoft.com/office/drawing/2014/main" id="{B46B3FFC-4A24-BB4E-82BF-9957FFD92402}"/>
              </a:ext>
            </a:extLst>
          </p:cNvPr>
          <p:cNvGraphicFramePr>
            <a:graphicFrameLocks noGrp="1"/>
          </p:cNvGraphicFramePr>
          <p:nvPr>
            <p:extLst>
              <p:ext uri="{D42A27DB-BD31-4B8C-83A1-F6EECF244321}">
                <p14:modId xmlns:p14="http://schemas.microsoft.com/office/powerpoint/2010/main" val="1189841388"/>
              </p:ext>
            </p:extLst>
          </p:nvPr>
        </p:nvGraphicFramePr>
        <p:xfrm>
          <a:off x="838200" y="1690687"/>
          <a:ext cx="10313894" cy="4189618"/>
        </p:xfrm>
        <a:graphic>
          <a:graphicData uri="http://schemas.openxmlformats.org/drawingml/2006/table">
            <a:tbl>
              <a:tblPr firstRow="1" bandRow="1">
                <a:tableStyleId>{5C22544A-7EE6-4342-B048-85BDC9FD1C3A}</a:tableStyleId>
              </a:tblPr>
              <a:tblGrid>
                <a:gridCol w="5156947">
                  <a:extLst>
                    <a:ext uri="{9D8B030D-6E8A-4147-A177-3AD203B41FA5}">
                      <a16:colId xmlns:a16="http://schemas.microsoft.com/office/drawing/2014/main" val="2943207674"/>
                    </a:ext>
                  </a:extLst>
                </a:gridCol>
                <a:gridCol w="5156947">
                  <a:extLst>
                    <a:ext uri="{9D8B030D-6E8A-4147-A177-3AD203B41FA5}">
                      <a16:colId xmlns:a16="http://schemas.microsoft.com/office/drawing/2014/main" val="3442097626"/>
                    </a:ext>
                  </a:extLst>
                </a:gridCol>
              </a:tblGrid>
              <a:tr h="427712">
                <a:tc>
                  <a:txBody>
                    <a:bodyPr/>
                    <a:lstStyle/>
                    <a:p>
                      <a:r>
                        <a:rPr lang="en-US" dirty="0"/>
                        <a:t>Application</a:t>
                      </a:r>
                    </a:p>
                  </a:txBody>
                  <a:tcPr/>
                </a:tc>
                <a:tc>
                  <a:txBody>
                    <a:bodyPr/>
                    <a:lstStyle/>
                    <a:p>
                      <a:r>
                        <a:rPr lang="en-US" dirty="0"/>
                        <a:t>Sub-</a:t>
                      </a:r>
                      <a:r>
                        <a:rPr lang="en-US" dirty="0" err="1"/>
                        <a:t>specialities</a:t>
                      </a:r>
                      <a:endParaRPr lang="en-US" dirty="0"/>
                    </a:p>
                  </a:txBody>
                  <a:tcPr/>
                </a:tc>
                <a:extLst>
                  <a:ext uri="{0D108BD9-81ED-4DB2-BD59-A6C34878D82A}">
                    <a16:rowId xmlns:a16="http://schemas.microsoft.com/office/drawing/2014/main" val="4121216707"/>
                  </a:ext>
                </a:extLst>
              </a:tr>
              <a:tr h="1054632">
                <a:tc>
                  <a:txBody>
                    <a:bodyPr/>
                    <a:lstStyle/>
                    <a:p>
                      <a:r>
                        <a:rPr lang="en-US" dirty="0" err="1"/>
                        <a:t>Randomised</a:t>
                      </a:r>
                      <a:r>
                        <a:rPr lang="en-US" dirty="0"/>
                        <a:t> controlled trials</a:t>
                      </a:r>
                    </a:p>
                  </a:txBody>
                  <a:tcPr/>
                </a:tc>
                <a:tc>
                  <a:txBody>
                    <a:bodyPr/>
                    <a:lstStyle/>
                    <a:p>
                      <a:r>
                        <a:rPr lang="en-US" dirty="0"/>
                        <a:t>Design</a:t>
                      </a:r>
                    </a:p>
                    <a:p>
                      <a:r>
                        <a:rPr lang="en-US" dirty="0"/>
                        <a:t>Analysis</a:t>
                      </a:r>
                    </a:p>
                    <a:p>
                      <a:r>
                        <a:rPr lang="en-US" dirty="0"/>
                        <a:t>Practicalities</a:t>
                      </a:r>
                    </a:p>
                  </a:txBody>
                  <a:tcPr/>
                </a:tc>
                <a:extLst>
                  <a:ext uri="{0D108BD9-81ED-4DB2-BD59-A6C34878D82A}">
                    <a16:rowId xmlns:a16="http://schemas.microsoft.com/office/drawing/2014/main" val="96287188"/>
                  </a:ext>
                </a:extLst>
              </a:tr>
              <a:tr h="738242">
                <a:tc>
                  <a:txBody>
                    <a:bodyPr/>
                    <a:lstStyle/>
                    <a:p>
                      <a:r>
                        <a:rPr lang="en-US" dirty="0"/>
                        <a:t>Prediction</a:t>
                      </a:r>
                    </a:p>
                  </a:txBody>
                  <a:tcPr/>
                </a:tc>
                <a:tc>
                  <a:txBody>
                    <a:bodyPr/>
                    <a:lstStyle/>
                    <a:p>
                      <a:r>
                        <a:rPr lang="en-US" dirty="0"/>
                        <a:t>Machine learning</a:t>
                      </a:r>
                    </a:p>
                    <a:p>
                      <a:r>
                        <a:rPr lang="en-US" dirty="0"/>
                        <a:t>Performative prediction</a:t>
                      </a:r>
                    </a:p>
                    <a:p>
                      <a:r>
                        <a:rPr lang="en-US" dirty="0" err="1"/>
                        <a:t>Personalised</a:t>
                      </a:r>
                      <a:r>
                        <a:rPr lang="en-US" dirty="0"/>
                        <a:t> medicine</a:t>
                      </a:r>
                    </a:p>
                  </a:txBody>
                  <a:tcPr/>
                </a:tc>
                <a:extLst>
                  <a:ext uri="{0D108BD9-81ED-4DB2-BD59-A6C34878D82A}">
                    <a16:rowId xmlns:a16="http://schemas.microsoft.com/office/drawing/2014/main" val="1723610554"/>
                  </a:ext>
                </a:extLst>
              </a:tr>
              <a:tr h="738242">
                <a:tc>
                  <a:txBody>
                    <a:bodyPr/>
                    <a:lstStyle/>
                    <a:p>
                      <a:r>
                        <a:rPr lang="en-US" dirty="0"/>
                        <a:t>Other trial designs</a:t>
                      </a:r>
                    </a:p>
                  </a:txBody>
                  <a:tcPr/>
                </a:tc>
                <a:tc>
                  <a:txBody>
                    <a:bodyPr/>
                    <a:lstStyle/>
                    <a:p>
                      <a:r>
                        <a:rPr lang="en-US" dirty="0"/>
                        <a:t>Case control studies</a:t>
                      </a:r>
                    </a:p>
                    <a:p>
                      <a:r>
                        <a:rPr lang="en-US" dirty="0"/>
                        <a:t>Cohort studies</a:t>
                      </a:r>
                    </a:p>
                  </a:txBody>
                  <a:tcPr/>
                </a:tc>
                <a:extLst>
                  <a:ext uri="{0D108BD9-81ED-4DB2-BD59-A6C34878D82A}">
                    <a16:rowId xmlns:a16="http://schemas.microsoft.com/office/drawing/2014/main" val="1343640282"/>
                  </a:ext>
                </a:extLst>
              </a:tr>
              <a:tr h="1054632">
                <a:tc>
                  <a:txBody>
                    <a:bodyPr/>
                    <a:lstStyle/>
                    <a:p>
                      <a:r>
                        <a:rPr lang="en-US" dirty="0"/>
                        <a:t>Other</a:t>
                      </a:r>
                    </a:p>
                  </a:txBody>
                  <a:tcPr/>
                </a:tc>
                <a:tc>
                  <a:txBody>
                    <a:bodyPr/>
                    <a:lstStyle/>
                    <a:p>
                      <a:r>
                        <a:rPr lang="en-US" dirty="0"/>
                        <a:t>Sampling</a:t>
                      </a:r>
                    </a:p>
                    <a:p>
                      <a:r>
                        <a:rPr lang="en-US" dirty="0"/>
                        <a:t>Reaching at-risk populations</a:t>
                      </a:r>
                    </a:p>
                    <a:p>
                      <a:r>
                        <a:rPr lang="en-US" dirty="0"/>
                        <a:t>Global health</a:t>
                      </a:r>
                    </a:p>
                  </a:txBody>
                  <a:tcPr/>
                </a:tc>
                <a:extLst>
                  <a:ext uri="{0D108BD9-81ED-4DB2-BD59-A6C34878D82A}">
                    <a16:rowId xmlns:a16="http://schemas.microsoft.com/office/drawing/2014/main" val="2469297431"/>
                  </a:ext>
                </a:extLst>
              </a:tr>
            </a:tbl>
          </a:graphicData>
        </a:graphic>
      </p:graphicFrame>
    </p:spTree>
    <p:extLst>
      <p:ext uri="{BB962C8B-B14F-4D97-AF65-F5344CB8AC3E}">
        <p14:creationId xmlns:p14="http://schemas.microsoft.com/office/powerpoint/2010/main" val="33778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p:txBody>
          <a:bodyPr/>
          <a:lstStyle/>
          <a:p>
            <a:r>
              <a:rPr lang="en-US" dirty="0"/>
              <a:t>Day-to-day examples</a:t>
            </a:r>
          </a:p>
        </p:txBody>
      </p:sp>
      <p:sp>
        <p:nvSpPr>
          <p:cNvPr id="3" name="Content Placeholder 2">
            <a:extLst>
              <a:ext uri="{FF2B5EF4-FFF2-40B4-BE49-F238E27FC236}">
                <a16:creationId xmlns:a16="http://schemas.microsoft.com/office/drawing/2014/main" id="{4D30ED24-0FEC-6045-BE90-4917D069EF34}"/>
              </a:ext>
            </a:extLst>
          </p:cNvPr>
          <p:cNvSpPr>
            <a:spLocks noGrp="1"/>
          </p:cNvSpPr>
          <p:nvPr>
            <p:ph idx="1"/>
          </p:nvPr>
        </p:nvSpPr>
        <p:spPr>
          <a:xfrm>
            <a:off x="828161" y="1716539"/>
            <a:ext cx="7204016" cy="4776336"/>
          </a:xfrm>
        </p:spPr>
        <p:txBody>
          <a:bodyPr>
            <a:normAutofit fontScale="92500" lnSpcReduction="10000"/>
          </a:bodyPr>
          <a:lstStyle/>
          <a:p>
            <a:pPr marL="0" indent="0">
              <a:buNone/>
            </a:pPr>
            <a:r>
              <a:rPr lang="en-US" sz="2400" i="1" dirty="0"/>
              <a:t>Ethos</a:t>
            </a:r>
            <a:endParaRPr lang="en-US" sz="2400" dirty="0"/>
          </a:p>
          <a:p>
            <a:r>
              <a:rPr lang="en-US" sz="2400" dirty="0"/>
              <a:t>Rigorous, valid, ethical and reliable research design</a:t>
            </a:r>
          </a:p>
          <a:p>
            <a:r>
              <a:rPr lang="en-US" sz="2400" dirty="0"/>
              <a:t>Efficiency and economy</a:t>
            </a:r>
          </a:p>
          <a:p>
            <a:r>
              <a:rPr lang="en-US" sz="2400" dirty="0"/>
              <a:t>Focus analysis on the desired questions</a:t>
            </a:r>
          </a:p>
          <a:p>
            <a:r>
              <a:rPr lang="en-US" sz="2400" dirty="0"/>
              <a:t>Help researchers to understand, not just apply</a:t>
            </a:r>
            <a:endParaRPr lang="en-US" sz="2400" i="1" dirty="0"/>
          </a:p>
          <a:p>
            <a:pPr marL="0" indent="0">
              <a:buNone/>
            </a:pPr>
            <a:endParaRPr lang="en-US" sz="2400" i="1" dirty="0"/>
          </a:p>
          <a:p>
            <a:pPr marL="0" indent="0">
              <a:buNone/>
            </a:pPr>
            <a:r>
              <a:rPr lang="en-US" sz="2400" i="1" dirty="0"/>
              <a:t>Examples of day-to-day work</a:t>
            </a:r>
            <a:endParaRPr lang="en-US" sz="2400" dirty="0"/>
          </a:p>
          <a:p>
            <a:r>
              <a:rPr lang="en-US" sz="2400" dirty="0"/>
              <a:t>Power calculation</a:t>
            </a:r>
          </a:p>
          <a:p>
            <a:r>
              <a:rPr lang="en-US" sz="2400" dirty="0"/>
              <a:t>Effectiveness of intervention</a:t>
            </a:r>
          </a:p>
          <a:p>
            <a:r>
              <a:rPr lang="en-US" sz="2400" dirty="0"/>
              <a:t>Study design</a:t>
            </a:r>
          </a:p>
          <a:p>
            <a:r>
              <a:rPr lang="en-US" sz="2400" dirty="0"/>
              <a:t>Improve study efficiency</a:t>
            </a:r>
          </a:p>
          <a:p>
            <a:r>
              <a:rPr lang="en-US" sz="2400" dirty="0"/>
              <a:t>Systematic review and meta-analysis</a:t>
            </a:r>
          </a:p>
        </p:txBody>
      </p:sp>
      <p:pic>
        <p:nvPicPr>
          <p:cNvPr id="4" name="Picture 3">
            <a:extLst>
              <a:ext uri="{FF2B5EF4-FFF2-40B4-BE49-F238E27FC236}">
                <a16:creationId xmlns:a16="http://schemas.microsoft.com/office/drawing/2014/main" id="{4CABFF21-BD67-074C-AC0D-3762EEBAFB44}"/>
              </a:ext>
            </a:extLst>
          </p:cNvPr>
          <p:cNvPicPr>
            <a:picLocks noChangeAspect="1"/>
          </p:cNvPicPr>
          <p:nvPr/>
        </p:nvPicPr>
        <p:blipFill>
          <a:blip r:embed="rId4"/>
          <a:stretch>
            <a:fillRect/>
          </a:stretch>
        </p:blipFill>
        <p:spPr>
          <a:xfrm>
            <a:off x="8726856" y="1067059"/>
            <a:ext cx="3014481" cy="781777"/>
          </a:xfrm>
          <a:prstGeom prst="rect">
            <a:avLst/>
          </a:prstGeom>
        </p:spPr>
      </p:pic>
      <p:grpSp>
        <p:nvGrpSpPr>
          <p:cNvPr id="31" name="Group 30">
            <a:extLst>
              <a:ext uri="{FF2B5EF4-FFF2-40B4-BE49-F238E27FC236}">
                <a16:creationId xmlns:a16="http://schemas.microsoft.com/office/drawing/2014/main" id="{790A4037-5E8F-4E45-9CC4-F4F54D479F71}"/>
              </a:ext>
            </a:extLst>
          </p:cNvPr>
          <p:cNvGrpSpPr/>
          <p:nvPr/>
        </p:nvGrpSpPr>
        <p:grpSpPr>
          <a:xfrm>
            <a:off x="8566856" y="4975991"/>
            <a:ext cx="3334481" cy="814948"/>
            <a:chOff x="229559" y="4878427"/>
            <a:chExt cx="9322727" cy="1823906"/>
          </a:xfrm>
        </p:grpSpPr>
        <p:sp>
          <p:nvSpPr>
            <p:cNvPr id="5" name="Freeform 4">
              <a:extLst>
                <a:ext uri="{FF2B5EF4-FFF2-40B4-BE49-F238E27FC236}">
                  <a16:creationId xmlns:a16="http://schemas.microsoft.com/office/drawing/2014/main" id="{D68FDA68-78C8-7C41-90DB-F85953B59B25}"/>
                </a:ext>
              </a:extLst>
            </p:cNvPr>
            <p:cNvSpPr/>
            <p:nvPr/>
          </p:nvSpPr>
          <p:spPr>
            <a:xfrm>
              <a:off x="1071662" y="4878427"/>
              <a:ext cx="3941378" cy="414382"/>
            </a:xfrm>
            <a:custGeom>
              <a:avLst/>
              <a:gdLst>
                <a:gd name="connsiteX0" fmla="*/ 0 w 3941379"/>
                <a:gd name="connsiteY0" fmla="*/ 559599 h 559599"/>
                <a:gd name="connsiteX1" fmla="*/ 2259724 w 3941379"/>
                <a:gd name="connsiteY1" fmla="*/ 2551 h 559599"/>
                <a:gd name="connsiteX2" fmla="*/ 3941379 w 3941379"/>
                <a:gd name="connsiteY2" fmla="*/ 338882 h 559599"/>
                <a:gd name="connsiteX3" fmla="*/ 3941379 w 3941379"/>
                <a:gd name="connsiteY3" fmla="*/ 338882 h 559599"/>
                <a:gd name="connsiteX4" fmla="*/ 3941379 w 3941379"/>
                <a:gd name="connsiteY4" fmla="*/ 338882 h 55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379" h="559599">
                  <a:moveTo>
                    <a:pt x="0" y="559599"/>
                  </a:moveTo>
                  <a:cubicBezTo>
                    <a:pt x="801414" y="299468"/>
                    <a:pt x="1602828" y="39337"/>
                    <a:pt x="2259724" y="2551"/>
                  </a:cubicBezTo>
                  <a:cubicBezTo>
                    <a:pt x="2916621" y="-34235"/>
                    <a:pt x="3941379" y="338882"/>
                    <a:pt x="3941379" y="338882"/>
                  </a:cubicBezTo>
                  <a:lnTo>
                    <a:pt x="3941379" y="338882"/>
                  </a:lnTo>
                  <a:lnTo>
                    <a:pt x="3941379" y="338882"/>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C3DC59B-C718-264E-A70D-E242D5234856}"/>
                </a:ext>
              </a:extLst>
            </p:cNvPr>
            <p:cNvSpPr/>
            <p:nvPr/>
          </p:nvSpPr>
          <p:spPr>
            <a:xfrm flipV="1">
              <a:off x="1106705" y="6337406"/>
              <a:ext cx="3941380" cy="364927"/>
            </a:xfrm>
            <a:custGeom>
              <a:avLst/>
              <a:gdLst>
                <a:gd name="connsiteX0" fmla="*/ 0 w 3941379"/>
                <a:gd name="connsiteY0" fmla="*/ 559599 h 559599"/>
                <a:gd name="connsiteX1" fmla="*/ 2259724 w 3941379"/>
                <a:gd name="connsiteY1" fmla="*/ 2551 h 559599"/>
                <a:gd name="connsiteX2" fmla="*/ 3941379 w 3941379"/>
                <a:gd name="connsiteY2" fmla="*/ 338882 h 559599"/>
                <a:gd name="connsiteX3" fmla="*/ 3941379 w 3941379"/>
                <a:gd name="connsiteY3" fmla="*/ 338882 h 559599"/>
                <a:gd name="connsiteX4" fmla="*/ 3941379 w 3941379"/>
                <a:gd name="connsiteY4" fmla="*/ 338882 h 55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379" h="559599">
                  <a:moveTo>
                    <a:pt x="0" y="559599"/>
                  </a:moveTo>
                  <a:cubicBezTo>
                    <a:pt x="801414" y="299468"/>
                    <a:pt x="1602828" y="39337"/>
                    <a:pt x="2259724" y="2551"/>
                  </a:cubicBezTo>
                  <a:cubicBezTo>
                    <a:pt x="2916621" y="-34235"/>
                    <a:pt x="3941379" y="338882"/>
                    <a:pt x="3941379" y="338882"/>
                  </a:cubicBezTo>
                  <a:lnTo>
                    <a:pt x="3941379" y="338882"/>
                  </a:lnTo>
                  <a:lnTo>
                    <a:pt x="3941379" y="338882"/>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10A012-3C2A-9645-B990-CF4CCC39F11B}"/>
                </a:ext>
              </a:extLst>
            </p:cNvPr>
            <p:cNvSpPr/>
            <p:nvPr/>
          </p:nvSpPr>
          <p:spPr>
            <a:xfrm>
              <a:off x="235307" y="5174867"/>
              <a:ext cx="1133341"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872A046-B30E-2148-B2D5-A386F308FA0D}"/>
                </a:ext>
              </a:extLst>
            </p:cNvPr>
            <p:cNvSpPr/>
            <p:nvPr/>
          </p:nvSpPr>
          <p:spPr>
            <a:xfrm>
              <a:off x="1638954" y="5408008"/>
              <a:ext cx="1133342" cy="8080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Rectangle 8">
              <a:extLst>
                <a:ext uri="{FF2B5EF4-FFF2-40B4-BE49-F238E27FC236}">
                  <a16:creationId xmlns:a16="http://schemas.microsoft.com/office/drawing/2014/main" id="{493AF6D1-7FCC-BE4A-A461-81C1D96FF506}"/>
                </a:ext>
              </a:extLst>
            </p:cNvPr>
            <p:cNvSpPr/>
            <p:nvPr/>
          </p:nvSpPr>
          <p:spPr>
            <a:xfrm>
              <a:off x="3083143" y="5174867"/>
              <a:ext cx="1133341"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850D185-6471-7949-9D8E-8DCE0AE577CF}"/>
                </a:ext>
              </a:extLst>
            </p:cNvPr>
            <p:cNvSpPr/>
            <p:nvPr/>
          </p:nvSpPr>
          <p:spPr>
            <a:xfrm>
              <a:off x="4677250" y="5172642"/>
              <a:ext cx="1304182"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DB12F2-9AB5-A046-AD8A-98B1A938100B}"/>
                </a:ext>
              </a:extLst>
            </p:cNvPr>
            <p:cNvSpPr/>
            <p:nvPr/>
          </p:nvSpPr>
          <p:spPr>
            <a:xfrm>
              <a:off x="8244669" y="5997502"/>
              <a:ext cx="1307617" cy="5484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3727536-9759-CC4F-BC93-260373695342}"/>
                </a:ext>
              </a:extLst>
            </p:cNvPr>
            <p:cNvSpPr/>
            <p:nvPr/>
          </p:nvSpPr>
          <p:spPr>
            <a:xfrm>
              <a:off x="229559" y="5912164"/>
              <a:ext cx="1139089" cy="54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5CE9621-A915-D94A-B646-C26C179AAF51}"/>
                </a:ext>
              </a:extLst>
            </p:cNvPr>
            <p:cNvSpPr/>
            <p:nvPr/>
          </p:nvSpPr>
          <p:spPr>
            <a:xfrm>
              <a:off x="6542971" y="5967522"/>
              <a:ext cx="1307617" cy="5956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ectangle 13">
              <a:extLst>
                <a:ext uri="{FF2B5EF4-FFF2-40B4-BE49-F238E27FC236}">
                  <a16:creationId xmlns:a16="http://schemas.microsoft.com/office/drawing/2014/main" id="{DC3FB641-3DF0-8E43-AC28-44B3ED0464E9}"/>
                </a:ext>
              </a:extLst>
            </p:cNvPr>
            <p:cNvSpPr/>
            <p:nvPr/>
          </p:nvSpPr>
          <p:spPr>
            <a:xfrm>
              <a:off x="3077395" y="5912164"/>
              <a:ext cx="1139089" cy="54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E5A42E1-69A1-644E-8E01-467162948281}"/>
                </a:ext>
              </a:extLst>
            </p:cNvPr>
            <p:cNvSpPr/>
            <p:nvPr/>
          </p:nvSpPr>
          <p:spPr>
            <a:xfrm>
              <a:off x="4677250" y="5913185"/>
              <a:ext cx="1304182" cy="54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84A969B7-87B4-684F-8018-38B1AB14F6DB}"/>
                </a:ext>
              </a:extLst>
            </p:cNvPr>
            <p:cNvCxnSpPr>
              <a:cxnSpLocks/>
              <a:stCxn id="7" idx="3"/>
              <a:endCxn id="8" idx="1"/>
            </p:cNvCxnSpPr>
            <p:nvPr/>
          </p:nvCxnSpPr>
          <p:spPr>
            <a:xfrm>
              <a:off x="1368648" y="5444867"/>
              <a:ext cx="436280" cy="8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C4D1B3-AAAA-4E46-8EDB-F3E5BF407FE7}"/>
                </a:ext>
              </a:extLst>
            </p:cNvPr>
            <p:cNvCxnSpPr>
              <a:cxnSpLocks/>
              <a:stCxn id="12" idx="3"/>
              <a:endCxn id="8" idx="3"/>
            </p:cNvCxnSpPr>
            <p:nvPr/>
          </p:nvCxnSpPr>
          <p:spPr>
            <a:xfrm flipV="1">
              <a:off x="1368648" y="6097724"/>
              <a:ext cx="436280" cy="8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38DE01-6531-7D46-BB30-647F74F9670C}"/>
                </a:ext>
              </a:extLst>
            </p:cNvPr>
            <p:cNvCxnSpPr>
              <a:cxnSpLocks/>
              <a:stCxn id="8" idx="5"/>
              <a:endCxn id="14" idx="1"/>
            </p:cNvCxnSpPr>
            <p:nvPr/>
          </p:nvCxnSpPr>
          <p:spPr>
            <a:xfrm>
              <a:off x="2606322" y="6097724"/>
              <a:ext cx="471073" cy="8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4399E30-6198-B54B-946B-114D2869158C}"/>
                </a:ext>
              </a:extLst>
            </p:cNvPr>
            <p:cNvCxnSpPr>
              <a:cxnSpLocks/>
              <a:stCxn id="8" idx="7"/>
              <a:endCxn id="9" idx="1"/>
            </p:cNvCxnSpPr>
            <p:nvPr/>
          </p:nvCxnSpPr>
          <p:spPr>
            <a:xfrm flipV="1">
              <a:off x="2606322" y="5444867"/>
              <a:ext cx="476821" cy="8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0B9E06A-A0C0-D247-8E5A-BFB544FB4F90}"/>
                </a:ext>
              </a:extLst>
            </p:cNvPr>
            <p:cNvCxnSpPr>
              <a:stCxn id="9" idx="3"/>
              <a:endCxn id="10" idx="1"/>
            </p:cNvCxnSpPr>
            <p:nvPr/>
          </p:nvCxnSpPr>
          <p:spPr>
            <a:xfrm flipV="1">
              <a:off x="4216484" y="5442642"/>
              <a:ext cx="460766" cy="2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C39A48-6601-CD4D-B1FB-393E6614E22C}"/>
                </a:ext>
              </a:extLst>
            </p:cNvPr>
            <p:cNvCxnSpPr>
              <a:stCxn id="14" idx="3"/>
              <a:endCxn id="15" idx="1"/>
            </p:cNvCxnSpPr>
            <p:nvPr/>
          </p:nvCxnSpPr>
          <p:spPr>
            <a:xfrm>
              <a:off x="4216484" y="6182164"/>
              <a:ext cx="460766" cy="1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B41CFF-8DC4-B646-BA5B-6360E5CFE306}"/>
                </a:ext>
              </a:extLst>
            </p:cNvPr>
            <p:cNvCxnSpPr>
              <a:cxnSpLocks/>
              <a:stCxn id="10" idx="3"/>
              <a:endCxn id="13" idx="2"/>
            </p:cNvCxnSpPr>
            <p:nvPr/>
          </p:nvCxnSpPr>
          <p:spPr>
            <a:xfrm>
              <a:off x="5981432" y="5442642"/>
              <a:ext cx="561539" cy="822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ABFA15-1C86-8340-B5E5-4790C1C41AD6}"/>
                </a:ext>
              </a:extLst>
            </p:cNvPr>
            <p:cNvCxnSpPr>
              <a:cxnSpLocks/>
              <a:stCxn id="13" idx="6"/>
              <a:endCxn id="11" idx="1"/>
            </p:cNvCxnSpPr>
            <p:nvPr/>
          </p:nvCxnSpPr>
          <p:spPr>
            <a:xfrm>
              <a:off x="7850588" y="6265331"/>
              <a:ext cx="394081" cy="6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7F4400A2-C708-0044-9D95-EBEBE4E871D3}"/>
              </a:ext>
            </a:extLst>
          </p:cNvPr>
          <p:cNvGrpSpPr/>
          <p:nvPr/>
        </p:nvGrpSpPr>
        <p:grpSpPr>
          <a:xfrm>
            <a:off x="8624363" y="2915895"/>
            <a:ext cx="3219466" cy="993037"/>
            <a:chOff x="6937587" y="2376334"/>
            <a:chExt cx="4981813" cy="1536629"/>
          </a:xfrm>
        </p:grpSpPr>
        <p:pic>
          <p:nvPicPr>
            <p:cNvPr id="24" name="Picture 23">
              <a:extLst>
                <a:ext uri="{FF2B5EF4-FFF2-40B4-BE49-F238E27FC236}">
                  <a16:creationId xmlns:a16="http://schemas.microsoft.com/office/drawing/2014/main" id="{318B488D-5756-CE49-AFCC-B66027472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587" y="2376334"/>
              <a:ext cx="1536629" cy="1536629"/>
            </a:xfrm>
            <a:prstGeom prst="rect">
              <a:avLst/>
            </a:prstGeom>
          </p:spPr>
        </p:pic>
        <p:pic>
          <p:nvPicPr>
            <p:cNvPr id="25" name="Picture 24">
              <a:extLst>
                <a:ext uri="{FF2B5EF4-FFF2-40B4-BE49-F238E27FC236}">
                  <a16:creationId xmlns:a16="http://schemas.microsoft.com/office/drawing/2014/main" id="{15EFE4B1-1880-4844-ADD7-89F86DFBF188}"/>
                </a:ext>
              </a:extLst>
            </p:cNvPr>
            <p:cNvPicPr>
              <a:picLocks noChangeAspect="1"/>
            </p:cNvPicPr>
            <p:nvPr/>
          </p:nvPicPr>
          <p:blipFill>
            <a:blip r:embed="rId6"/>
            <a:stretch>
              <a:fillRect/>
            </a:stretch>
          </p:blipFill>
          <p:spPr>
            <a:xfrm>
              <a:off x="8756974" y="2480946"/>
              <a:ext cx="1283628" cy="1294626"/>
            </a:xfrm>
            <a:prstGeom prst="rect">
              <a:avLst/>
            </a:prstGeom>
          </p:spPr>
        </p:pic>
        <p:pic>
          <p:nvPicPr>
            <p:cNvPr id="26" name="Picture 25">
              <a:extLst>
                <a:ext uri="{FF2B5EF4-FFF2-40B4-BE49-F238E27FC236}">
                  <a16:creationId xmlns:a16="http://schemas.microsoft.com/office/drawing/2014/main" id="{F4A06503-6010-9E44-B425-BD0F1DF0C6D6}"/>
                </a:ext>
              </a:extLst>
            </p:cNvPr>
            <p:cNvPicPr>
              <a:picLocks noChangeAspect="1"/>
            </p:cNvPicPr>
            <p:nvPr/>
          </p:nvPicPr>
          <p:blipFill>
            <a:blip r:embed="rId7"/>
            <a:stretch>
              <a:fillRect/>
            </a:stretch>
          </p:blipFill>
          <p:spPr>
            <a:xfrm>
              <a:off x="10309969" y="2460850"/>
              <a:ext cx="1609431" cy="1321002"/>
            </a:xfrm>
            <a:prstGeom prst="rect">
              <a:avLst/>
            </a:prstGeom>
          </p:spPr>
        </p:pic>
        <p:sp>
          <p:nvSpPr>
            <p:cNvPr id="27" name="TextBox 26">
              <a:extLst>
                <a:ext uri="{FF2B5EF4-FFF2-40B4-BE49-F238E27FC236}">
                  <a16:creationId xmlns:a16="http://schemas.microsoft.com/office/drawing/2014/main" id="{DB2556F0-7438-0942-A2D2-39AC0E123388}"/>
                </a:ext>
              </a:extLst>
            </p:cNvPr>
            <p:cNvSpPr txBox="1"/>
            <p:nvPr/>
          </p:nvSpPr>
          <p:spPr>
            <a:xfrm>
              <a:off x="8408665" y="2936685"/>
              <a:ext cx="300082" cy="369332"/>
            </a:xfrm>
            <a:prstGeom prst="rect">
              <a:avLst/>
            </a:prstGeom>
            <a:noFill/>
          </p:spPr>
          <p:txBody>
            <a:bodyPr wrap="none" rtlCol="0">
              <a:spAutoFit/>
            </a:bodyPr>
            <a:lstStyle/>
            <a:p>
              <a:r>
                <a:rPr lang="en-US">
                  <a:solidFill>
                    <a:schemeClr val="tx2"/>
                  </a:solidFill>
                </a:rPr>
                <a:t>+</a:t>
              </a:r>
            </a:p>
          </p:txBody>
        </p:sp>
        <p:sp>
          <p:nvSpPr>
            <p:cNvPr id="28" name="TextBox 27">
              <a:extLst>
                <a:ext uri="{FF2B5EF4-FFF2-40B4-BE49-F238E27FC236}">
                  <a16:creationId xmlns:a16="http://schemas.microsoft.com/office/drawing/2014/main" id="{3F93EE33-B5CF-C743-9674-E95A2A675BAA}"/>
                </a:ext>
              </a:extLst>
            </p:cNvPr>
            <p:cNvSpPr txBox="1"/>
            <p:nvPr/>
          </p:nvSpPr>
          <p:spPr>
            <a:xfrm>
              <a:off x="10047959" y="2936685"/>
              <a:ext cx="300082" cy="369332"/>
            </a:xfrm>
            <a:prstGeom prst="rect">
              <a:avLst/>
            </a:prstGeom>
            <a:noFill/>
          </p:spPr>
          <p:txBody>
            <a:bodyPr wrap="none" rtlCol="0">
              <a:spAutoFit/>
            </a:bodyPr>
            <a:lstStyle/>
            <a:p>
              <a:r>
                <a:rPr lang="en-US">
                  <a:solidFill>
                    <a:schemeClr val="tx2"/>
                  </a:solidFill>
                </a:rPr>
                <a:t>+</a:t>
              </a:r>
            </a:p>
          </p:txBody>
        </p:sp>
      </p:grpSp>
    </p:spTree>
    <p:extLst>
      <p:ext uri="{BB962C8B-B14F-4D97-AF65-F5344CB8AC3E}">
        <p14:creationId xmlns:p14="http://schemas.microsoft.com/office/powerpoint/2010/main" val="423133033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E2BF-9ACE-2F49-B59D-2747F9982E03}"/>
              </a:ext>
            </a:extLst>
          </p:cNvPr>
          <p:cNvSpPr>
            <a:spLocks noGrp="1"/>
          </p:cNvSpPr>
          <p:nvPr>
            <p:ph type="title"/>
          </p:nvPr>
        </p:nvSpPr>
        <p:spPr>
          <a:xfrm>
            <a:off x="766762" y="-3969"/>
            <a:ext cx="10515600" cy="1325563"/>
          </a:xfrm>
        </p:spPr>
        <p:txBody>
          <a:bodyPr/>
          <a:lstStyle/>
          <a:p>
            <a:r>
              <a:rPr lang="en-US"/>
              <a:t>Example 1. Diagnosis of Crohn’s disease.</a:t>
            </a:r>
          </a:p>
        </p:txBody>
      </p:sp>
      <p:sp>
        <p:nvSpPr>
          <p:cNvPr id="3" name="Content Placeholder 2">
            <a:extLst>
              <a:ext uri="{FF2B5EF4-FFF2-40B4-BE49-F238E27FC236}">
                <a16:creationId xmlns:a16="http://schemas.microsoft.com/office/drawing/2014/main" id="{4D30ED24-0FEC-6045-BE90-4917D069EF34}"/>
              </a:ext>
            </a:extLst>
          </p:cNvPr>
          <p:cNvSpPr>
            <a:spLocks noGrp="1"/>
          </p:cNvSpPr>
          <p:nvPr>
            <p:ph idx="1"/>
          </p:nvPr>
        </p:nvSpPr>
        <p:spPr>
          <a:xfrm>
            <a:off x="838200" y="1063626"/>
            <a:ext cx="10515600" cy="5684836"/>
          </a:xfrm>
        </p:spPr>
        <p:txBody>
          <a:bodyPr vert="horz" lIns="91440" tIns="45720" rIns="91440" bIns="45720" rtlCol="0" anchor="t">
            <a:normAutofit fontScale="77500" lnSpcReduction="20000"/>
          </a:bodyPr>
          <a:lstStyle/>
          <a:p>
            <a:pPr marL="0" indent="0">
              <a:buNone/>
            </a:pPr>
            <a:r>
              <a:rPr lang="en-US" b="1" dirty="0">
                <a:ea typeface="+mn-lt"/>
                <a:cs typeface="+mn-lt"/>
              </a:rPr>
              <a:t>Design</a:t>
            </a:r>
            <a:endParaRPr lang="en-US" dirty="0"/>
          </a:p>
          <a:p>
            <a:pPr marL="0" indent="0">
              <a:buNone/>
            </a:pPr>
            <a:r>
              <a:rPr lang="en-US" dirty="0">
                <a:ea typeface="+mn-lt"/>
                <a:cs typeface="+mn-lt"/>
              </a:rPr>
              <a:t>3 center non-</a:t>
            </a:r>
            <a:r>
              <a:rPr lang="en-US" dirty="0" err="1">
                <a:ea typeface="+mn-lt"/>
                <a:cs typeface="+mn-lt"/>
              </a:rPr>
              <a:t>randomised</a:t>
            </a:r>
            <a:r>
              <a:rPr lang="en-US" dirty="0">
                <a:ea typeface="+mn-lt"/>
                <a:cs typeface="+mn-lt"/>
              </a:rPr>
              <a:t> study. </a:t>
            </a:r>
          </a:p>
          <a:p>
            <a:pPr marL="0" indent="0">
              <a:buNone/>
            </a:pPr>
            <a:r>
              <a:rPr lang="en-US" dirty="0">
                <a:ea typeface="+mn-lt"/>
                <a:cs typeface="+mn-lt"/>
              </a:rPr>
              <a:t>All patients undergo all investigations (MRI, endoscopy, capsule)</a:t>
            </a:r>
          </a:p>
          <a:p>
            <a:pPr marL="0" indent="0">
              <a:buNone/>
            </a:pPr>
            <a:endParaRPr lang="en-US" b="1" dirty="0">
              <a:cs typeface="Calibri"/>
            </a:endParaRPr>
          </a:p>
          <a:p>
            <a:pPr marL="0" indent="0">
              <a:buNone/>
            </a:pPr>
            <a:r>
              <a:rPr lang="en-US" b="1" dirty="0">
                <a:cs typeface="Calibri"/>
              </a:rPr>
              <a:t>Research question</a:t>
            </a:r>
          </a:p>
          <a:p>
            <a:pPr marL="0" indent="0">
              <a:buNone/>
            </a:pPr>
            <a:r>
              <a:rPr lang="en-US" dirty="0">
                <a:solidFill>
                  <a:srgbClr val="FF0000"/>
                </a:solidFill>
                <a:ea typeface="+mn-lt"/>
                <a:cs typeface="+mn-lt"/>
              </a:rPr>
              <a:t>Are all visualisations equivalent in the assessment of known Crohn’s patients?</a:t>
            </a:r>
          </a:p>
          <a:p>
            <a:pPr marL="0" indent="0">
              <a:buNone/>
            </a:pPr>
            <a:endParaRPr lang="en-US" dirty="0">
              <a:ea typeface="+mn-lt"/>
              <a:cs typeface="+mn-lt"/>
            </a:endParaRPr>
          </a:p>
          <a:p>
            <a:pPr marL="0" indent="0">
              <a:buNone/>
            </a:pPr>
            <a:r>
              <a:rPr lang="en-US" b="1" dirty="0">
                <a:cs typeface="Calibri"/>
              </a:rPr>
              <a:t>Planning</a:t>
            </a:r>
          </a:p>
          <a:p>
            <a:pPr marL="0" indent="0">
              <a:buNone/>
            </a:pPr>
            <a:r>
              <a:rPr lang="en-US" dirty="0">
                <a:ea typeface="+mn-lt"/>
                <a:cs typeface="+mn-lt"/>
              </a:rPr>
              <a:t>Primary outcome: positive yield rate by the three methods. </a:t>
            </a:r>
          </a:p>
          <a:p>
            <a:pPr marL="0" indent="0">
              <a:buNone/>
            </a:pPr>
            <a:r>
              <a:rPr lang="en-US" dirty="0">
                <a:ea typeface="+mn-lt"/>
                <a:cs typeface="+mn-lt"/>
              </a:rPr>
              <a:t>Intra-patient correlation of 40% (estimated from retrospective data). </a:t>
            </a:r>
          </a:p>
          <a:p>
            <a:pPr marL="0" indent="0">
              <a:buNone/>
            </a:pPr>
            <a:r>
              <a:rPr lang="en-US" dirty="0">
                <a:ea typeface="+mn-lt"/>
                <a:cs typeface="+mn-lt"/>
              </a:rPr>
              <a:t>113 patients  to detect a </a:t>
            </a:r>
            <a:r>
              <a:rPr lang="en-US" dirty="0">
                <a:solidFill>
                  <a:srgbClr val="FF0000"/>
                </a:solidFill>
                <a:ea typeface="+mn-lt"/>
                <a:cs typeface="+mn-lt"/>
              </a:rPr>
              <a:t>minimum difference of 15%</a:t>
            </a:r>
            <a:r>
              <a:rPr lang="en-US" dirty="0">
                <a:ea typeface="+mn-lt"/>
                <a:cs typeface="+mn-lt"/>
              </a:rPr>
              <a:t> in diagnosis rate</a:t>
            </a:r>
          </a:p>
          <a:p>
            <a:pPr marL="0" indent="0">
              <a:buNone/>
            </a:pPr>
            <a:r>
              <a:rPr lang="en-US" dirty="0">
                <a:ea typeface="+mn-lt"/>
                <a:cs typeface="+mn-lt"/>
              </a:rPr>
              <a:t>10% attrition rate: </a:t>
            </a:r>
            <a:r>
              <a:rPr lang="en-US" b="1" dirty="0">
                <a:solidFill>
                  <a:srgbClr val="FF0000"/>
                </a:solidFill>
                <a:ea typeface="+mn-lt"/>
                <a:cs typeface="+mn-lt"/>
              </a:rPr>
              <a:t>125 patients will be recruited for the trial.</a:t>
            </a:r>
          </a:p>
          <a:p>
            <a:pPr marL="0" indent="0">
              <a:buNone/>
            </a:pPr>
            <a:endParaRPr lang="en-US" b="1" dirty="0">
              <a:solidFill>
                <a:srgbClr val="FF0000"/>
              </a:solidFill>
              <a:cs typeface="Calibri"/>
            </a:endParaRPr>
          </a:p>
          <a:p>
            <a:pPr marL="0" indent="0">
              <a:buNone/>
            </a:pPr>
            <a:r>
              <a:rPr lang="en-US" b="1" dirty="0">
                <a:cs typeface="Calibri"/>
              </a:rPr>
              <a:t>Analysis</a:t>
            </a:r>
          </a:p>
          <a:p>
            <a:pPr marL="0" indent="0">
              <a:buNone/>
            </a:pPr>
            <a:r>
              <a:rPr lang="en-US" dirty="0" err="1">
                <a:ea typeface="+mn-lt"/>
                <a:cs typeface="+mn-lt"/>
              </a:rPr>
              <a:t>Generalised</a:t>
            </a:r>
            <a:r>
              <a:rPr lang="en-US" dirty="0">
                <a:ea typeface="+mn-lt"/>
                <a:cs typeface="+mn-lt"/>
              </a:rPr>
              <a:t> estimating equation: compare the odds of diagnosis in single model</a:t>
            </a:r>
            <a:endParaRPr lang="en-US" dirty="0">
              <a:cs typeface="Calibri"/>
            </a:endParaRPr>
          </a:p>
        </p:txBody>
      </p:sp>
      <p:pic>
        <p:nvPicPr>
          <p:cNvPr id="5" name="Picture 5" descr="Logo, company name&#10;&#10;Description automatically generated">
            <a:extLst>
              <a:ext uri="{FF2B5EF4-FFF2-40B4-BE49-F238E27FC236}">
                <a16:creationId xmlns:a16="http://schemas.microsoft.com/office/drawing/2014/main" id="{E8548E04-B065-4BEF-8F8D-C6B981E313DE}"/>
              </a:ext>
            </a:extLst>
          </p:cNvPr>
          <p:cNvPicPr>
            <a:picLocks noChangeAspect="1"/>
          </p:cNvPicPr>
          <p:nvPr/>
        </p:nvPicPr>
        <p:blipFill>
          <a:blip r:embed="rId4"/>
          <a:stretch>
            <a:fillRect/>
          </a:stretch>
        </p:blipFill>
        <p:spPr>
          <a:xfrm>
            <a:off x="10163967" y="3315888"/>
            <a:ext cx="1831749" cy="86166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A39BA69-5040-4D2D-8B70-FA9AF624671D}"/>
              </a:ext>
            </a:extLst>
          </p:cNvPr>
          <p:cNvPicPr>
            <a:picLocks noChangeAspect="1"/>
          </p:cNvPicPr>
          <p:nvPr/>
        </p:nvPicPr>
        <p:blipFill rotWithShape="1">
          <a:blip r:embed="rId5"/>
          <a:srcRect l="72756" r="433" b="2325"/>
          <a:stretch/>
        </p:blipFill>
        <p:spPr>
          <a:xfrm>
            <a:off x="10163967" y="4498458"/>
            <a:ext cx="1610895" cy="1094545"/>
          </a:xfrm>
          <a:prstGeom prst="rect">
            <a:avLst/>
          </a:prstGeom>
        </p:spPr>
      </p:pic>
    </p:spTree>
    <p:extLst>
      <p:ext uri="{BB962C8B-B14F-4D97-AF65-F5344CB8AC3E}">
        <p14:creationId xmlns:p14="http://schemas.microsoft.com/office/powerpoint/2010/main" val="103707145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E951B1D604F47AD4EB98F3F9810DA" ma:contentTypeVersion="26" ma:contentTypeDescription="Create a new document." ma:contentTypeScope="" ma:versionID="2a9005f01763f651d5d6e9cc1e44a053">
  <xsd:schema xmlns:xsd="http://www.w3.org/2001/XMLSchema" xmlns:xs="http://www.w3.org/2001/XMLSchema" xmlns:p="http://schemas.microsoft.com/office/2006/metadata/properties" xmlns:ns2="674d51e3-3ba6-45e1-9e5a-18c440d6de5a" xmlns:ns3="8f612c8a-2dfb-4a1a-9050-5ffbd886e57b" targetNamespace="http://schemas.microsoft.com/office/2006/metadata/properties" ma:root="true" ma:fieldsID="0ca867de77af1a342dccd85fba183945" ns2:_="" ns3:_="">
    <xsd:import namespace="674d51e3-3ba6-45e1-9e5a-18c440d6de5a"/>
    <xsd:import namespace="8f612c8a-2dfb-4a1a-9050-5ffbd886e57b"/>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d51e3-3ba6-45e1-9e5a-18c440d6de5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612c8a-2dfb-4a1a-9050-5ffbd886e57b"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faultSectionNames xmlns="674d51e3-3ba6-45e1-9e5a-18c440d6de5a" xsi:nil="true"/>
    <NotebookType xmlns="674d51e3-3ba6-45e1-9e5a-18c440d6de5a" xsi:nil="true"/>
    <Owner xmlns="674d51e3-3ba6-45e1-9e5a-18c440d6de5a">
      <UserInfo>
        <DisplayName/>
        <AccountId xsi:nil="true"/>
        <AccountType/>
      </UserInfo>
    </Owner>
    <Math_Settings xmlns="674d51e3-3ba6-45e1-9e5a-18c440d6de5a" xsi:nil="true"/>
    <Is_Collaboration_Space_Locked xmlns="674d51e3-3ba6-45e1-9e5a-18c440d6de5a" xsi:nil="true"/>
    <FolderType xmlns="674d51e3-3ba6-45e1-9e5a-18c440d6de5a" xsi:nil="true"/>
    <Leaders xmlns="674d51e3-3ba6-45e1-9e5a-18c440d6de5a">
      <UserInfo>
        <DisplayName/>
        <AccountId xsi:nil="true"/>
        <AccountType/>
      </UserInfo>
    </Leaders>
    <Invited_Members xmlns="674d51e3-3ba6-45e1-9e5a-18c440d6de5a" xsi:nil="true"/>
    <TeamsChannelId xmlns="674d51e3-3ba6-45e1-9e5a-18c440d6de5a" xsi:nil="true"/>
    <Invited_Leaders xmlns="674d51e3-3ba6-45e1-9e5a-18c440d6de5a" xsi:nil="true"/>
    <IsNotebookLocked xmlns="674d51e3-3ba6-45e1-9e5a-18c440d6de5a" xsi:nil="true"/>
    <Templates xmlns="674d51e3-3ba6-45e1-9e5a-18c440d6de5a" xsi:nil="true"/>
    <Members xmlns="674d51e3-3ba6-45e1-9e5a-18c440d6de5a">
      <UserInfo>
        <DisplayName/>
        <AccountId xsi:nil="true"/>
        <AccountType/>
      </UserInfo>
    </Members>
    <Member_Groups xmlns="674d51e3-3ba6-45e1-9e5a-18c440d6de5a">
      <UserInfo>
        <DisplayName/>
        <AccountId xsi:nil="true"/>
        <AccountType/>
      </UserInfo>
    </Member_Groups>
    <Has_Leaders_Only_SectionGroup xmlns="674d51e3-3ba6-45e1-9e5a-18c440d6de5a" xsi:nil="true"/>
    <AppVersion xmlns="674d51e3-3ba6-45e1-9e5a-18c440d6de5a" xsi:nil="true"/>
    <LMS_Mappings xmlns="674d51e3-3ba6-45e1-9e5a-18c440d6de5a" xsi:nil="true"/>
    <CultureName xmlns="674d51e3-3ba6-45e1-9e5a-18c440d6de5a" xsi:nil="true"/>
    <Distribution_Groups xmlns="674d51e3-3ba6-45e1-9e5a-18c440d6de5a" xsi:nil="true"/>
    <Self_Registration_Enabled xmlns="674d51e3-3ba6-45e1-9e5a-18c440d6de5a" xsi:nil="true"/>
  </documentManagement>
</p:properties>
</file>

<file path=customXml/itemProps1.xml><?xml version="1.0" encoding="utf-8"?>
<ds:datastoreItem xmlns:ds="http://schemas.openxmlformats.org/officeDocument/2006/customXml" ds:itemID="{00DE97F0-9091-4029-B762-444638D8810E}">
  <ds:schemaRefs>
    <ds:schemaRef ds:uri="674d51e3-3ba6-45e1-9e5a-18c440d6de5a"/>
    <ds:schemaRef ds:uri="8f612c8a-2dfb-4a1a-9050-5ffbd886e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6E8209-ECFD-44BC-8A5A-F59008EB76FC}">
  <ds:schemaRefs>
    <ds:schemaRef ds:uri="http://schemas.microsoft.com/sharepoint/v3/contenttype/forms"/>
  </ds:schemaRefs>
</ds:datastoreItem>
</file>

<file path=customXml/itemProps3.xml><?xml version="1.0" encoding="utf-8"?>
<ds:datastoreItem xmlns:ds="http://schemas.openxmlformats.org/officeDocument/2006/customXml" ds:itemID="{39661AA2-6C4B-4284-9830-7DD86B31433F}">
  <ds:schemaRefs>
    <ds:schemaRef ds:uri="674d51e3-3ba6-45e1-9e5a-18c440d6de5a"/>
    <ds:schemaRef ds:uri="8f612c8a-2dfb-4a1a-9050-5ffbd886e5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13978</TotalTime>
  <Words>2297</Words>
  <Application>Microsoft Macintosh PowerPoint</Application>
  <PresentationFormat>Widescreen</PresentationFormat>
  <Paragraphs>264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Introduction to Durham Biostatistics Unit</vt:lpstr>
      <vt:lpstr>Durham Biostatistics Unit</vt:lpstr>
      <vt:lpstr>Who we are</vt:lpstr>
      <vt:lpstr>What we do</vt:lpstr>
      <vt:lpstr>Research expertise – by application</vt:lpstr>
      <vt:lpstr>Research expertise – by specialty</vt:lpstr>
      <vt:lpstr>Research expertise– by analysis</vt:lpstr>
      <vt:lpstr>Day-to-day examples</vt:lpstr>
      <vt:lpstr>Example 1. Diagnosis of Crohn’s disease.</vt:lpstr>
      <vt:lpstr>Example 2. UK Mini Mitral study</vt:lpstr>
      <vt:lpstr>Work with us!</vt:lpstr>
      <vt:lpstr>How to contact us for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Durham Biostatistics Unit</dc:title>
  <dc:creator>Microsoft Office User</dc:creator>
  <cp:lastModifiedBy>LILEY, JAMES</cp:lastModifiedBy>
  <cp:revision>72</cp:revision>
  <dcterms:created xsi:type="dcterms:W3CDTF">2021-11-11T08:47:04Z</dcterms:created>
  <dcterms:modified xsi:type="dcterms:W3CDTF">2021-12-13T11:17:40Z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0x0101003BCE951B1D604F47AD4EB98F3F9810DA</vt:lpwstr>
  </property>
</Properties>
</file>