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87" r:id="rId4"/>
    <p:sldId id="288" r:id="rId5"/>
    <p:sldId id="278" r:id="rId6"/>
    <p:sldId id="266" r:id="rId7"/>
    <p:sldId id="258" r:id="rId8"/>
    <p:sldId id="280" r:id="rId9"/>
    <p:sldId id="286" r:id="rId10"/>
    <p:sldId id="285" r:id="rId11"/>
    <p:sldId id="281" r:id="rId12"/>
    <p:sldId id="283" r:id="rId13"/>
    <p:sldId id="282" r:id="rId14"/>
    <p:sldId id="259" r:id="rId15"/>
    <p:sldId id="262" r:id="rId16"/>
    <p:sldId id="268" r:id="rId17"/>
    <p:sldId id="264" r:id="rId18"/>
    <p:sldId id="265" r:id="rId19"/>
    <p:sldId id="263" r:id="rId20"/>
    <p:sldId id="270" r:id="rId21"/>
    <p:sldId id="272" r:id="rId22"/>
    <p:sldId id="269" r:id="rId23"/>
    <p:sldId id="271" r:id="rId24"/>
    <p:sldId id="273" r:id="rId25"/>
    <p:sldId id="274" r:id="rId26"/>
    <p:sldId id="275" r:id="rId27"/>
    <p:sldId id="260" r:id="rId28"/>
    <p:sldId id="276" r:id="rId29"/>
    <p:sldId id="277" r:id="rId30"/>
    <p:sldId id="284" r:id="rId31"/>
    <p:sldId id="267" r:id="rId32"/>
  </p:sldIdLst>
  <p:sldSz cx="10080625" cy="5670550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21"/>
    <p:restoredTop sz="94729"/>
  </p:normalViewPr>
  <p:slideViewPr>
    <p:cSldViewPr snapToGrid="0" snapToObjects="1">
      <p:cViewPr varScale="1">
        <p:scale>
          <a:sx n="131" d="100"/>
          <a:sy n="131" d="100"/>
        </p:scale>
        <p:origin x="4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721CA1-14D3-E246-9701-F032A70A0709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B709CC5-C14E-F44B-9B46-9A98F6A5DCA3}">
      <dgm:prSet/>
      <dgm:spPr/>
      <dgm:t>
        <a:bodyPr/>
        <a:lstStyle/>
        <a:p>
          <a:r>
            <a:rPr lang="en-GB" dirty="0"/>
            <a:t>A Geospatial Infodemic: Mapping Twitter conspiracy theories of COVID-19 (2020, Dialogues in Human Geography, 10(2))</a:t>
          </a:r>
          <a:endParaRPr lang="en-US" dirty="0"/>
        </a:p>
      </dgm:t>
    </dgm:pt>
    <dgm:pt modelId="{B50A0A33-25A7-EA49-B805-061852E13614}" type="parTrans" cxnId="{B80C4F9E-E334-B846-A29A-0B0911298FF9}">
      <dgm:prSet/>
      <dgm:spPr/>
      <dgm:t>
        <a:bodyPr/>
        <a:lstStyle/>
        <a:p>
          <a:endParaRPr lang="en-US"/>
        </a:p>
      </dgm:t>
    </dgm:pt>
    <dgm:pt modelId="{352145B5-341B-3D40-961D-9B345498D023}" type="sibTrans" cxnId="{B80C4F9E-E334-B846-A29A-0B0911298FF9}">
      <dgm:prSet/>
      <dgm:spPr/>
      <dgm:t>
        <a:bodyPr/>
        <a:lstStyle/>
        <a:p>
          <a:endParaRPr lang="en-US"/>
        </a:p>
      </dgm:t>
    </dgm:pt>
    <dgm:pt modelId="{39D78A4C-F82A-2A4D-9D71-282FFDA15B56}">
      <dgm:prSet/>
      <dgm:spPr/>
      <dgm:t>
        <a:bodyPr/>
        <a:lstStyle/>
        <a:p>
          <a:r>
            <a:rPr lang="en-GB" dirty="0"/>
            <a:t>Misinformation in the digital age: an American infodemic (Elgar, 2022 – book under review with Elgar for 2022)</a:t>
          </a:r>
          <a:endParaRPr lang="en-US" dirty="0"/>
        </a:p>
      </dgm:t>
    </dgm:pt>
    <dgm:pt modelId="{75AAB26A-7270-B547-BCC3-42407278C3DF}" type="parTrans" cxnId="{9A5F3D43-8BFA-5245-8F49-74963CE20D4D}">
      <dgm:prSet/>
      <dgm:spPr/>
      <dgm:t>
        <a:bodyPr/>
        <a:lstStyle/>
        <a:p>
          <a:endParaRPr lang="en-US"/>
        </a:p>
      </dgm:t>
    </dgm:pt>
    <dgm:pt modelId="{953C4D20-4234-9F42-8F5F-FAA3325771B8}" type="sibTrans" cxnId="{9A5F3D43-8BFA-5245-8F49-74963CE20D4D}">
      <dgm:prSet/>
      <dgm:spPr/>
      <dgm:t>
        <a:bodyPr/>
        <a:lstStyle/>
        <a:p>
          <a:endParaRPr lang="en-US"/>
        </a:p>
      </dgm:t>
    </dgm:pt>
    <dgm:pt modelId="{3BEA0565-6A82-1841-A0BC-594982FB5A6F}">
      <dgm:prSet/>
      <dgm:spPr/>
      <dgm:t>
        <a:bodyPr/>
        <a:lstStyle/>
        <a:p>
          <a:r>
            <a:rPr lang="en-GB" dirty="0"/>
            <a:t>“Peddling Post-Truth: The Role of Twitter in State-Level Childhood Vaccine Policy” (resubmission pending to American Journal of Public Health) </a:t>
          </a:r>
          <a:endParaRPr lang="en-US" dirty="0"/>
        </a:p>
      </dgm:t>
    </dgm:pt>
    <dgm:pt modelId="{BF60B06B-FF4C-B941-A860-49B775197781}" type="parTrans" cxnId="{B0C62F99-5F78-4B45-B028-A80A2A6E1266}">
      <dgm:prSet/>
      <dgm:spPr/>
      <dgm:t>
        <a:bodyPr/>
        <a:lstStyle/>
        <a:p>
          <a:endParaRPr lang="en-US"/>
        </a:p>
      </dgm:t>
    </dgm:pt>
    <dgm:pt modelId="{63355D0B-1504-724F-8B15-431545798F1F}" type="sibTrans" cxnId="{B0C62F99-5F78-4B45-B028-A80A2A6E1266}">
      <dgm:prSet/>
      <dgm:spPr/>
      <dgm:t>
        <a:bodyPr/>
        <a:lstStyle/>
        <a:p>
          <a:endParaRPr lang="en-US"/>
        </a:p>
      </dgm:t>
    </dgm:pt>
    <dgm:pt modelId="{A50F00E2-1E58-0A44-B310-D6291076DF67}">
      <dgm:prSet custT="1"/>
      <dgm:spPr/>
      <dgm:t>
        <a:bodyPr/>
        <a:lstStyle/>
        <a:p>
          <a:r>
            <a:rPr lang="en-GB" sz="3200" dirty="0"/>
            <a:t>Current projects</a:t>
          </a:r>
          <a:endParaRPr lang="en-US" sz="3200" dirty="0"/>
        </a:p>
      </dgm:t>
    </dgm:pt>
    <dgm:pt modelId="{DEA8C26A-2BB6-E845-A2BC-5873FACCC523}" type="parTrans" cxnId="{F3F46232-5DB7-1D4F-9F8E-A0C805AB0BC1}">
      <dgm:prSet/>
      <dgm:spPr/>
      <dgm:t>
        <a:bodyPr/>
        <a:lstStyle/>
        <a:p>
          <a:endParaRPr lang="en-US"/>
        </a:p>
      </dgm:t>
    </dgm:pt>
    <dgm:pt modelId="{C9DC1613-2B10-A84B-B65A-13131CD0EAE3}" type="sibTrans" cxnId="{F3F46232-5DB7-1D4F-9F8E-A0C805AB0BC1}">
      <dgm:prSet/>
      <dgm:spPr/>
      <dgm:t>
        <a:bodyPr/>
        <a:lstStyle/>
        <a:p>
          <a:endParaRPr lang="en-US"/>
        </a:p>
      </dgm:t>
    </dgm:pt>
    <dgm:pt modelId="{E82BFD44-38E1-F849-B5F2-A7919689F7F4}">
      <dgm:prSet custT="1"/>
      <dgm:spPr/>
      <dgm:t>
        <a:bodyPr/>
        <a:lstStyle/>
        <a:p>
          <a:r>
            <a:rPr lang="en-GB" sz="3000" dirty="0"/>
            <a:t>Methods </a:t>
          </a:r>
          <a:r>
            <a:rPr lang="en-GB" sz="3000" dirty="0" smtClean="0"/>
            <a:t>&amp; expertise</a:t>
          </a:r>
          <a:endParaRPr lang="en-US" sz="3000" dirty="0"/>
        </a:p>
      </dgm:t>
    </dgm:pt>
    <dgm:pt modelId="{14EB3F4F-A6DE-7E44-926D-9D5A2D5950E8}" type="parTrans" cxnId="{17830B9A-E175-F942-B480-388D7438414B}">
      <dgm:prSet/>
      <dgm:spPr/>
      <dgm:t>
        <a:bodyPr/>
        <a:lstStyle/>
        <a:p>
          <a:endParaRPr lang="en-US"/>
        </a:p>
      </dgm:t>
    </dgm:pt>
    <dgm:pt modelId="{A5AA0D25-058E-964E-A654-BEAC7F46A117}" type="sibTrans" cxnId="{17830B9A-E175-F942-B480-388D7438414B}">
      <dgm:prSet/>
      <dgm:spPr/>
      <dgm:t>
        <a:bodyPr/>
        <a:lstStyle/>
        <a:p>
          <a:endParaRPr lang="en-US"/>
        </a:p>
      </dgm:t>
    </dgm:pt>
    <dgm:pt modelId="{F10B368D-A974-A348-A89D-FBCFD35EE7E5}">
      <dgm:prSet custT="1"/>
      <dgm:spPr/>
      <dgm:t>
        <a:bodyPr/>
        <a:lstStyle/>
        <a:p>
          <a:r>
            <a:rPr lang="en-GB" sz="1200" dirty="0"/>
            <a:t>Geographic Information Systems (GIS), social network analysis (SNA), data mining-Twitter, geocoding/geolocating online content, R</a:t>
          </a:r>
          <a:endParaRPr lang="en-US" sz="1200" dirty="0"/>
        </a:p>
      </dgm:t>
    </dgm:pt>
    <dgm:pt modelId="{AE70A2CD-94CA-4740-A4EB-8DD839E514FB}" type="parTrans" cxnId="{28FD9F95-FC41-8140-890C-2AF162C315BF}">
      <dgm:prSet/>
      <dgm:spPr/>
      <dgm:t>
        <a:bodyPr/>
        <a:lstStyle/>
        <a:p>
          <a:endParaRPr lang="en-US"/>
        </a:p>
      </dgm:t>
    </dgm:pt>
    <dgm:pt modelId="{885C8BA2-DEA1-7F46-B345-F0D3CC7EF54B}" type="sibTrans" cxnId="{28FD9F95-FC41-8140-890C-2AF162C315BF}">
      <dgm:prSet/>
      <dgm:spPr/>
      <dgm:t>
        <a:bodyPr/>
        <a:lstStyle/>
        <a:p>
          <a:endParaRPr lang="en-US"/>
        </a:p>
      </dgm:t>
    </dgm:pt>
    <dgm:pt modelId="{79511316-A9F0-A047-8284-F96E12C1B40B}">
      <dgm:prSet custT="1"/>
      <dgm:spPr/>
      <dgm:t>
        <a:bodyPr/>
        <a:lstStyle/>
        <a:p>
          <a:r>
            <a:rPr lang="en-US" sz="1200" dirty="0"/>
            <a:t>Global media communications/public public outreach (2021: NPR, ABC, Associated Press, Reuters, etc..)</a:t>
          </a:r>
        </a:p>
        <a:p>
          <a:endParaRPr lang="en-US" sz="1400" dirty="0"/>
        </a:p>
      </dgm:t>
    </dgm:pt>
    <dgm:pt modelId="{E7DA7F95-91F8-444A-BD4F-92D5325380D1}" type="parTrans" cxnId="{56060082-9F70-ED47-B181-74B8E61D6CF5}">
      <dgm:prSet/>
      <dgm:spPr/>
      <dgm:t>
        <a:bodyPr/>
        <a:lstStyle/>
        <a:p>
          <a:endParaRPr lang="en-US"/>
        </a:p>
      </dgm:t>
    </dgm:pt>
    <dgm:pt modelId="{189E1DD9-8289-CB4A-83B4-149FC9E19B39}" type="sibTrans" cxnId="{56060082-9F70-ED47-B181-74B8E61D6CF5}">
      <dgm:prSet/>
      <dgm:spPr/>
      <dgm:t>
        <a:bodyPr/>
        <a:lstStyle/>
        <a:p>
          <a:endParaRPr lang="en-US"/>
        </a:p>
      </dgm:t>
    </dgm:pt>
    <dgm:pt modelId="{E3ACD634-EC2C-D74A-AAF1-FF3268CD1F06}">
      <dgm:prSet custT="1"/>
      <dgm:spPr/>
      <dgm:t>
        <a:bodyPr/>
        <a:lstStyle/>
        <a:p>
          <a:r>
            <a:rPr lang="en-GB" sz="1200" dirty="0"/>
            <a:t>Datasets to share--Geocoded Tweets: USA- 2020-2021 election to insurrection; </a:t>
          </a:r>
          <a:r>
            <a:rPr lang="en-GB" sz="1200" dirty="0" err="1"/>
            <a:t>Parler</a:t>
          </a:r>
          <a:r>
            <a:rPr lang="en-GB" sz="1200" dirty="0"/>
            <a:t> (USA)</a:t>
          </a:r>
          <a:endParaRPr lang="en-US" sz="1200" dirty="0"/>
        </a:p>
      </dgm:t>
    </dgm:pt>
    <dgm:pt modelId="{7B5745A7-AE1F-D046-B9C1-48E94120A253}" type="parTrans" cxnId="{D3D9DDA2-E3FC-114F-B595-AC2F8C663A61}">
      <dgm:prSet/>
      <dgm:spPr/>
      <dgm:t>
        <a:bodyPr/>
        <a:lstStyle/>
        <a:p>
          <a:endParaRPr lang="en-US"/>
        </a:p>
      </dgm:t>
    </dgm:pt>
    <dgm:pt modelId="{938AC15A-7227-A946-B5B9-35F3BD058062}" type="sibTrans" cxnId="{D3D9DDA2-E3FC-114F-B595-AC2F8C663A61}">
      <dgm:prSet/>
      <dgm:spPr/>
      <dgm:t>
        <a:bodyPr/>
        <a:lstStyle/>
        <a:p>
          <a:endParaRPr lang="en-US"/>
        </a:p>
      </dgm:t>
    </dgm:pt>
    <dgm:pt modelId="{A9CB39BD-88B2-EB46-8A5D-7CAA6A42B90E}">
      <dgm:prSet custT="1"/>
      <dgm:spPr/>
      <dgm:t>
        <a:bodyPr/>
        <a:lstStyle/>
        <a:p>
          <a:r>
            <a:rPr lang="en-GB" sz="1800" dirty="0"/>
            <a:t>I use digital traces to understand issues of inequality exclusion and marginalization augmented by social media and online communities</a:t>
          </a:r>
          <a:endParaRPr lang="en-US" sz="1800" dirty="0"/>
        </a:p>
      </dgm:t>
    </dgm:pt>
    <dgm:pt modelId="{0A0A605B-1822-5948-82F5-F3715BE5CFE0}" type="parTrans" cxnId="{97911448-0772-B842-9BAC-4B30CC623029}">
      <dgm:prSet/>
      <dgm:spPr/>
      <dgm:t>
        <a:bodyPr/>
        <a:lstStyle/>
        <a:p>
          <a:endParaRPr lang="en-US"/>
        </a:p>
      </dgm:t>
    </dgm:pt>
    <dgm:pt modelId="{E88AD1B4-2D94-464B-BDE4-880C512CF566}" type="sibTrans" cxnId="{97911448-0772-B842-9BAC-4B30CC623029}">
      <dgm:prSet/>
      <dgm:spPr/>
      <dgm:t>
        <a:bodyPr/>
        <a:lstStyle/>
        <a:p>
          <a:endParaRPr lang="en-US"/>
        </a:p>
      </dgm:t>
    </dgm:pt>
    <dgm:pt modelId="{68E65160-825F-6642-A1FD-3FD1C29B3864}">
      <dgm:prSet custT="1"/>
      <dgm:spPr/>
      <dgm:t>
        <a:bodyPr/>
        <a:lstStyle/>
        <a:p>
          <a:r>
            <a:rPr lang="en-US" sz="1200" dirty="0"/>
            <a:t>How do proprietary mapping platforms (Apple/Google) reproduce colonial extraction practices and expose communities to misinformation in sub-Saharan Africa? </a:t>
          </a:r>
        </a:p>
      </dgm:t>
    </dgm:pt>
    <dgm:pt modelId="{5A107868-4C29-664E-B2C2-D8026F926587}" type="parTrans" cxnId="{989816BA-F7FC-3F4D-9455-08A235D03640}">
      <dgm:prSet/>
      <dgm:spPr/>
      <dgm:t>
        <a:bodyPr/>
        <a:lstStyle/>
        <a:p>
          <a:endParaRPr lang="en-US"/>
        </a:p>
      </dgm:t>
    </dgm:pt>
    <dgm:pt modelId="{49C7680F-AA96-D945-BAB9-DC41C2589DB5}" type="sibTrans" cxnId="{989816BA-F7FC-3F4D-9455-08A235D03640}">
      <dgm:prSet/>
      <dgm:spPr/>
      <dgm:t>
        <a:bodyPr/>
        <a:lstStyle/>
        <a:p>
          <a:endParaRPr lang="en-US"/>
        </a:p>
      </dgm:t>
    </dgm:pt>
    <dgm:pt modelId="{D46056DC-5174-3340-8A6D-111959DBCE5B}">
      <dgm:prSet custT="1"/>
      <dgm:spPr/>
      <dgm:t>
        <a:bodyPr/>
        <a:lstStyle/>
        <a:p>
          <a:r>
            <a:rPr lang="en-GB" sz="3000" dirty="0"/>
            <a:t>Research</a:t>
          </a:r>
          <a:endParaRPr lang="en-US" sz="3000" dirty="0"/>
        </a:p>
      </dgm:t>
    </dgm:pt>
    <dgm:pt modelId="{F211679C-3F34-E544-AF00-D3B93A77E649}" type="sibTrans" cxnId="{290027F5-02AC-744E-9944-27863E9F7304}">
      <dgm:prSet/>
      <dgm:spPr/>
      <dgm:t>
        <a:bodyPr/>
        <a:lstStyle/>
        <a:p>
          <a:endParaRPr lang="en-US"/>
        </a:p>
      </dgm:t>
    </dgm:pt>
    <dgm:pt modelId="{96DE2088-61C6-2045-87E2-E684F630D99C}" type="parTrans" cxnId="{290027F5-02AC-744E-9944-27863E9F7304}">
      <dgm:prSet/>
      <dgm:spPr/>
      <dgm:t>
        <a:bodyPr/>
        <a:lstStyle/>
        <a:p>
          <a:endParaRPr lang="en-US"/>
        </a:p>
      </dgm:t>
    </dgm:pt>
    <dgm:pt modelId="{D416FA4F-DD69-884F-A59B-F414C942039F}" type="pres">
      <dgm:prSet presAssocID="{B6721CA1-14D3-E246-9701-F032A70A070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444E854A-CA25-0145-B564-AF70EB185700}" type="pres">
      <dgm:prSet presAssocID="{D46056DC-5174-3340-8A6D-111959DBCE5B}" presName="thickLine" presStyleLbl="alignNode1" presStyleIdx="0" presStyleCnt="3"/>
      <dgm:spPr/>
    </dgm:pt>
    <dgm:pt modelId="{BEED9202-0B13-EE4A-896C-269B0D30CF5C}" type="pres">
      <dgm:prSet presAssocID="{D46056DC-5174-3340-8A6D-111959DBCE5B}" presName="horz1" presStyleCnt="0"/>
      <dgm:spPr/>
    </dgm:pt>
    <dgm:pt modelId="{51FC792F-D9DC-F140-9AD7-A84E97238B75}" type="pres">
      <dgm:prSet presAssocID="{D46056DC-5174-3340-8A6D-111959DBCE5B}" presName="tx1" presStyleLbl="revTx" presStyleIdx="0" presStyleCnt="11"/>
      <dgm:spPr/>
      <dgm:t>
        <a:bodyPr/>
        <a:lstStyle/>
        <a:p>
          <a:endParaRPr lang="en-US"/>
        </a:p>
      </dgm:t>
    </dgm:pt>
    <dgm:pt modelId="{589D060F-8C42-604E-8769-5824E6008AD8}" type="pres">
      <dgm:prSet presAssocID="{D46056DC-5174-3340-8A6D-111959DBCE5B}" presName="vert1" presStyleCnt="0"/>
      <dgm:spPr/>
    </dgm:pt>
    <dgm:pt modelId="{708E7943-C342-5748-A19D-68BCA22556B3}" type="pres">
      <dgm:prSet presAssocID="{A9CB39BD-88B2-EB46-8A5D-7CAA6A42B90E}" presName="vertSpace2a" presStyleCnt="0"/>
      <dgm:spPr/>
    </dgm:pt>
    <dgm:pt modelId="{9E12A279-E52F-064C-9CDD-9F4CEC1700F4}" type="pres">
      <dgm:prSet presAssocID="{A9CB39BD-88B2-EB46-8A5D-7CAA6A42B90E}" presName="horz2" presStyleCnt="0"/>
      <dgm:spPr/>
    </dgm:pt>
    <dgm:pt modelId="{A348D45B-34A1-6B44-B3DB-D5E9D937FF11}" type="pres">
      <dgm:prSet presAssocID="{A9CB39BD-88B2-EB46-8A5D-7CAA6A42B90E}" presName="horzSpace2" presStyleCnt="0"/>
      <dgm:spPr/>
    </dgm:pt>
    <dgm:pt modelId="{CB509A15-6206-6348-A3F7-A6AB6BB63A65}" type="pres">
      <dgm:prSet presAssocID="{A9CB39BD-88B2-EB46-8A5D-7CAA6A42B90E}" presName="tx2" presStyleLbl="revTx" presStyleIdx="1" presStyleCnt="11"/>
      <dgm:spPr/>
      <dgm:t>
        <a:bodyPr/>
        <a:lstStyle/>
        <a:p>
          <a:endParaRPr lang="en-US"/>
        </a:p>
      </dgm:t>
    </dgm:pt>
    <dgm:pt modelId="{4E9A296C-4505-0E41-9A53-AB661CA97430}" type="pres">
      <dgm:prSet presAssocID="{A9CB39BD-88B2-EB46-8A5D-7CAA6A42B90E}" presName="vert2" presStyleCnt="0"/>
      <dgm:spPr/>
    </dgm:pt>
    <dgm:pt modelId="{3F38B099-ADC2-7744-95B5-8124052B513B}" type="pres">
      <dgm:prSet presAssocID="{9B709CC5-C14E-F44B-9B46-9A98F6A5DCA3}" presName="horz3" presStyleCnt="0"/>
      <dgm:spPr/>
    </dgm:pt>
    <dgm:pt modelId="{3405F228-003A-D044-BD34-B88FB921F5E2}" type="pres">
      <dgm:prSet presAssocID="{9B709CC5-C14E-F44B-9B46-9A98F6A5DCA3}" presName="horzSpace3" presStyleCnt="0"/>
      <dgm:spPr/>
    </dgm:pt>
    <dgm:pt modelId="{29E46587-53DE-AC4E-AE95-72E0D398515F}" type="pres">
      <dgm:prSet presAssocID="{9B709CC5-C14E-F44B-9B46-9A98F6A5DCA3}" presName="tx3" presStyleLbl="revTx" presStyleIdx="2" presStyleCnt="11"/>
      <dgm:spPr/>
      <dgm:t>
        <a:bodyPr/>
        <a:lstStyle/>
        <a:p>
          <a:endParaRPr lang="en-US"/>
        </a:p>
      </dgm:t>
    </dgm:pt>
    <dgm:pt modelId="{E8D790D7-54D1-2845-9105-38DC2E35F402}" type="pres">
      <dgm:prSet presAssocID="{9B709CC5-C14E-F44B-9B46-9A98F6A5DCA3}" presName="vert3" presStyleCnt="0"/>
      <dgm:spPr/>
    </dgm:pt>
    <dgm:pt modelId="{CB7179B4-00BC-1F4B-B477-AA9BAD5820CB}" type="pres">
      <dgm:prSet presAssocID="{352145B5-341B-3D40-961D-9B345498D023}" presName="thinLine3" presStyleLbl="callout" presStyleIdx="0" presStyleCnt="7"/>
      <dgm:spPr/>
    </dgm:pt>
    <dgm:pt modelId="{9EB53789-7FC0-5749-9539-72FA4C644BC6}" type="pres">
      <dgm:prSet presAssocID="{39D78A4C-F82A-2A4D-9D71-282FFDA15B56}" presName="horz3" presStyleCnt="0"/>
      <dgm:spPr/>
    </dgm:pt>
    <dgm:pt modelId="{362FFFFB-ACC3-E841-AA77-0729016B8532}" type="pres">
      <dgm:prSet presAssocID="{39D78A4C-F82A-2A4D-9D71-282FFDA15B56}" presName="horzSpace3" presStyleCnt="0"/>
      <dgm:spPr/>
    </dgm:pt>
    <dgm:pt modelId="{512E572A-D4B2-B647-92F8-2877E78CC158}" type="pres">
      <dgm:prSet presAssocID="{39D78A4C-F82A-2A4D-9D71-282FFDA15B56}" presName="tx3" presStyleLbl="revTx" presStyleIdx="3" presStyleCnt="11"/>
      <dgm:spPr/>
      <dgm:t>
        <a:bodyPr/>
        <a:lstStyle/>
        <a:p>
          <a:endParaRPr lang="en-US"/>
        </a:p>
      </dgm:t>
    </dgm:pt>
    <dgm:pt modelId="{0C6F124D-BC8E-794B-B907-2067B027F079}" type="pres">
      <dgm:prSet presAssocID="{39D78A4C-F82A-2A4D-9D71-282FFDA15B56}" presName="vert3" presStyleCnt="0"/>
      <dgm:spPr/>
    </dgm:pt>
    <dgm:pt modelId="{5DC10B4A-AC45-5A44-BDB7-313473A99923}" type="pres">
      <dgm:prSet presAssocID="{953C4D20-4234-9F42-8F5F-FAA3325771B8}" presName="thinLine3" presStyleLbl="callout" presStyleIdx="1" presStyleCnt="7"/>
      <dgm:spPr/>
    </dgm:pt>
    <dgm:pt modelId="{9540AAA4-A3D4-714E-8CB1-00FA74B3C8AC}" type="pres">
      <dgm:prSet presAssocID="{3BEA0565-6A82-1841-A0BC-594982FB5A6F}" presName="horz3" presStyleCnt="0"/>
      <dgm:spPr/>
    </dgm:pt>
    <dgm:pt modelId="{D54DA27F-2F37-374F-88B9-8C73D0C95CDC}" type="pres">
      <dgm:prSet presAssocID="{3BEA0565-6A82-1841-A0BC-594982FB5A6F}" presName="horzSpace3" presStyleCnt="0"/>
      <dgm:spPr/>
    </dgm:pt>
    <dgm:pt modelId="{965AF912-FAF8-6643-B006-1356FAAE7E02}" type="pres">
      <dgm:prSet presAssocID="{3BEA0565-6A82-1841-A0BC-594982FB5A6F}" presName="tx3" presStyleLbl="revTx" presStyleIdx="4" presStyleCnt="11"/>
      <dgm:spPr/>
      <dgm:t>
        <a:bodyPr/>
        <a:lstStyle/>
        <a:p>
          <a:endParaRPr lang="en-US"/>
        </a:p>
      </dgm:t>
    </dgm:pt>
    <dgm:pt modelId="{DA43302D-42C5-9B49-A484-F803654E4FDF}" type="pres">
      <dgm:prSet presAssocID="{3BEA0565-6A82-1841-A0BC-594982FB5A6F}" presName="vert3" presStyleCnt="0"/>
      <dgm:spPr/>
    </dgm:pt>
    <dgm:pt modelId="{4F6C9B50-2F46-514F-8CF6-08D9BE6B7D07}" type="pres">
      <dgm:prSet presAssocID="{A9CB39BD-88B2-EB46-8A5D-7CAA6A42B90E}" presName="thinLine2b" presStyleLbl="callout" presStyleIdx="2" presStyleCnt="7"/>
      <dgm:spPr/>
    </dgm:pt>
    <dgm:pt modelId="{E98759BB-8F0D-8942-82B7-9F1AB3DD1971}" type="pres">
      <dgm:prSet presAssocID="{A9CB39BD-88B2-EB46-8A5D-7CAA6A42B90E}" presName="vertSpace2b" presStyleCnt="0"/>
      <dgm:spPr/>
    </dgm:pt>
    <dgm:pt modelId="{42FD1FA6-FACC-2546-9BBB-A40D193187DB}" type="pres">
      <dgm:prSet presAssocID="{A50F00E2-1E58-0A44-B310-D6291076DF67}" presName="thickLine" presStyleLbl="alignNode1" presStyleIdx="1" presStyleCnt="3"/>
      <dgm:spPr/>
    </dgm:pt>
    <dgm:pt modelId="{9EA3030D-D575-D346-AB4D-D41B21612B29}" type="pres">
      <dgm:prSet presAssocID="{A50F00E2-1E58-0A44-B310-D6291076DF67}" presName="horz1" presStyleCnt="0"/>
      <dgm:spPr/>
    </dgm:pt>
    <dgm:pt modelId="{272A6ECA-9ED0-654D-A5B9-89111FA06722}" type="pres">
      <dgm:prSet presAssocID="{A50F00E2-1E58-0A44-B310-D6291076DF67}" presName="tx1" presStyleLbl="revTx" presStyleIdx="5" presStyleCnt="11"/>
      <dgm:spPr/>
      <dgm:t>
        <a:bodyPr/>
        <a:lstStyle/>
        <a:p>
          <a:endParaRPr lang="en-US"/>
        </a:p>
      </dgm:t>
    </dgm:pt>
    <dgm:pt modelId="{9D8E5D89-E667-5E48-9CC1-D5E8DD389BFC}" type="pres">
      <dgm:prSet presAssocID="{A50F00E2-1E58-0A44-B310-D6291076DF67}" presName="vert1" presStyleCnt="0"/>
      <dgm:spPr/>
    </dgm:pt>
    <dgm:pt modelId="{5A598933-F8DB-B246-B7E7-43B1073F4F5A}" type="pres">
      <dgm:prSet presAssocID="{68E65160-825F-6642-A1FD-3FD1C29B3864}" presName="vertSpace2a" presStyleCnt="0"/>
      <dgm:spPr/>
    </dgm:pt>
    <dgm:pt modelId="{CE79067E-5776-D040-BA0A-A43CDEAB0DBF}" type="pres">
      <dgm:prSet presAssocID="{68E65160-825F-6642-A1FD-3FD1C29B3864}" presName="horz2" presStyleCnt="0"/>
      <dgm:spPr/>
    </dgm:pt>
    <dgm:pt modelId="{87172982-4EF5-F14D-AD50-EEABC29A7165}" type="pres">
      <dgm:prSet presAssocID="{68E65160-825F-6642-A1FD-3FD1C29B3864}" presName="horzSpace2" presStyleCnt="0"/>
      <dgm:spPr/>
    </dgm:pt>
    <dgm:pt modelId="{6FBBCF66-9DE4-E146-9258-3F428F994CBE}" type="pres">
      <dgm:prSet presAssocID="{68E65160-825F-6642-A1FD-3FD1C29B3864}" presName="tx2" presStyleLbl="revTx" presStyleIdx="6" presStyleCnt="11" custScaleY="117666"/>
      <dgm:spPr/>
      <dgm:t>
        <a:bodyPr/>
        <a:lstStyle/>
        <a:p>
          <a:endParaRPr lang="en-US"/>
        </a:p>
      </dgm:t>
    </dgm:pt>
    <dgm:pt modelId="{2CDE9988-1F03-474A-AE21-91FE3F775DAD}" type="pres">
      <dgm:prSet presAssocID="{68E65160-825F-6642-A1FD-3FD1C29B3864}" presName="vert2" presStyleCnt="0"/>
      <dgm:spPr/>
    </dgm:pt>
    <dgm:pt modelId="{0742DAEA-521C-0949-A416-7D01673A95A9}" type="pres">
      <dgm:prSet presAssocID="{68E65160-825F-6642-A1FD-3FD1C29B3864}" presName="thinLine2b" presStyleLbl="callout" presStyleIdx="3" presStyleCnt="7"/>
      <dgm:spPr/>
    </dgm:pt>
    <dgm:pt modelId="{9E1172FE-660B-0B4F-986C-3B1620FF95E5}" type="pres">
      <dgm:prSet presAssocID="{68E65160-825F-6642-A1FD-3FD1C29B3864}" presName="vertSpace2b" presStyleCnt="0"/>
      <dgm:spPr/>
    </dgm:pt>
    <dgm:pt modelId="{0595763C-DFC2-9949-B2A2-688B1837FA56}" type="pres">
      <dgm:prSet presAssocID="{E3ACD634-EC2C-D74A-AAF1-FF3268CD1F06}" presName="horz2" presStyleCnt="0"/>
      <dgm:spPr/>
    </dgm:pt>
    <dgm:pt modelId="{B515C984-005D-DE4D-8C0D-4B41FB748341}" type="pres">
      <dgm:prSet presAssocID="{E3ACD634-EC2C-D74A-AAF1-FF3268CD1F06}" presName="horzSpace2" presStyleCnt="0"/>
      <dgm:spPr/>
    </dgm:pt>
    <dgm:pt modelId="{B60778F8-91C7-FA4C-9D74-581DE580A4B4}" type="pres">
      <dgm:prSet presAssocID="{E3ACD634-EC2C-D74A-AAF1-FF3268CD1F06}" presName="tx2" presStyleLbl="revTx" presStyleIdx="7" presStyleCnt="11"/>
      <dgm:spPr/>
      <dgm:t>
        <a:bodyPr/>
        <a:lstStyle/>
        <a:p>
          <a:endParaRPr lang="en-US"/>
        </a:p>
      </dgm:t>
    </dgm:pt>
    <dgm:pt modelId="{F399FE29-A31B-C84D-B177-2BC810148B6C}" type="pres">
      <dgm:prSet presAssocID="{E3ACD634-EC2C-D74A-AAF1-FF3268CD1F06}" presName="vert2" presStyleCnt="0"/>
      <dgm:spPr/>
    </dgm:pt>
    <dgm:pt modelId="{6613E4F5-1B23-6441-AC09-45A1456D3960}" type="pres">
      <dgm:prSet presAssocID="{E3ACD634-EC2C-D74A-AAF1-FF3268CD1F06}" presName="thinLine2b" presStyleLbl="callout" presStyleIdx="4" presStyleCnt="7"/>
      <dgm:spPr/>
    </dgm:pt>
    <dgm:pt modelId="{1AC6C5DB-CCC1-8A41-820C-4A1D136C96C9}" type="pres">
      <dgm:prSet presAssocID="{E3ACD634-EC2C-D74A-AAF1-FF3268CD1F06}" presName="vertSpace2b" presStyleCnt="0"/>
      <dgm:spPr/>
    </dgm:pt>
    <dgm:pt modelId="{00C74B42-6A1A-2E4A-BB19-A8B2CC324B26}" type="pres">
      <dgm:prSet presAssocID="{E82BFD44-38E1-F849-B5F2-A7919689F7F4}" presName="thickLine" presStyleLbl="alignNode1" presStyleIdx="2" presStyleCnt="3"/>
      <dgm:spPr/>
    </dgm:pt>
    <dgm:pt modelId="{DFE24EAC-1277-004D-99E9-ABC9F69FC30A}" type="pres">
      <dgm:prSet presAssocID="{E82BFD44-38E1-F849-B5F2-A7919689F7F4}" presName="horz1" presStyleCnt="0"/>
      <dgm:spPr/>
    </dgm:pt>
    <dgm:pt modelId="{F419AFB0-0AA8-1F4C-BE57-C3AB4B9CB9AE}" type="pres">
      <dgm:prSet presAssocID="{E82BFD44-38E1-F849-B5F2-A7919689F7F4}" presName="tx1" presStyleLbl="revTx" presStyleIdx="8" presStyleCnt="11"/>
      <dgm:spPr/>
      <dgm:t>
        <a:bodyPr/>
        <a:lstStyle/>
        <a:p>
          <a:endParaRPr lang="en-US"/>
        </a:p>
      </dgm:t>
    </dgm:pt>
    <dgm:pt modelId="{96904E3D-67F1-6048-8822-07B746E0620F}" type="pres">
      <dgm:prSet presAssocID="{E82BFD44-38E1-F849-B5F2-A7919689F7F4}" presName="vert1" presStyleCnt="0"/>
      <dgm:spPr/>
    </dgm:pt>
    <dgm:pt modelId="{C97CFAF0-7DB5-D04B-AB4A-B69B6391A8F2}" type="pres">
      <dgm:prSet presAssocID="{F10B368D-A974-A348-A89D-FBCFD35EE7E5}" presName="vertSpace2a" presStyleCnt="0"/>
      <dgm:spPr/>
    </dgm:pt>
    <dgm:pt modelId="{39F27DD8-E2EB-D84D-9B4C-FC4FA7C71735}" type="pres">
      <dgm:prSet presAssocID="{F10B368D-A974-A348-A89D-FBCFD35EE7E5}" presName="horz2" presStyleCnt="0"/>
      <dgm:spPr/>
    </dgm:pt>
    <dgm:pt modelId="{56AA2F68-6AE8-714A-A90B-D1D7B72B58D9}" type="pres">
      <dgm:prSet presAssocID="{F10B368D-A974-A348-A89D-FBCFD35EE7E5}" presName="horzSpace2" presStyleCnt="0"/>
      <dgm:spPr/>
    </dgm:pt>
    <dgm:pt modelId="{812D1D85-E008-2944-816F-3C4C2254BCBC}" type="pres">
      <dgm:prSet presAssocID="{F10B368D-A974-A348-A89D-FBCFD35EE7E5}" presName="tx2" presStyleLbl="revTx" presStyleIdx="9" presStyleCnt="11"/>
      <dgm:spPr/>
      <dgm:t>
        <a:bodyPr/>
        <a:lstStyle/>
        <a:p>
          <a:endParaRPr lang="en-US"/>
        </a:p>
      </dgm:t>
    </dgm:pt>
    <dgm:pt modelId="{8109698B-0D3E-1846-BB89-058110262FCD}" type="pres">
      <dgm:prSet presAssocID="{F10B368D-A974-A348-A89D-FBCFD35EE7E5}" presName="vert2" presStyleCnt="0"/>
      <dgm:spPr/>
    </dgm:pt>
    <dgm:pt modelId="{61211568-F60C-2042-A342-90507213A372}" type="pres">
      <dgm:prSet presAssocID="{F10B368D-A974-A348-A89D-FBCFD35EE7E5}" presName="thinLine2b" presStyleLbl="callout" presStyleIdx="5" presStyleCnt="7"/>
      <dgm:spPr/>
    </dgm:pt>
    <dgm:pt modelId="{DFD3662E-C1CD-E94A-8F8B-8958AAC4CCDB}" type="pres">
      <dgm:prSet presAssocID="{F10B368D-A974-A348-A89D-FBCFD35EE7E5}" presName="vertSpace2b" presStyleCnt="0"/>
      <dgm:spPr/>
    </dgm:pt>
    <dgm:pt modelId="{C185A6CB-FFB1-094B-8E16-0F11D5D99525}" type="pres">
      <dgm:prSet presAssocID="{79511316-A9F0-A047-8284-F96E12C1B40B}" presName="horz2" presStyleCnt="0"/>
      <dgm:spPr/>
    </dgm:pt>
    <dgm:pt modelId="{97B92C8A-573D-2542-9DD1-2AC71605F775}" type="pres">
      <dgm:prSet presAssocID="{79511316-A9F0-A047-8284-F96E12C1B40B}" presName="horzSpace2" presStyleCnt="0"/>
      <dgm:spPr/>
    </dgm:pt>
    <dgm:pt modelId="{0363C670-2568-B04B-BBF3-974EFCEBFA79}" type="pres">
      <dgm:prSet presAssocID="{79511316-A9F0-A047-8284-F96E12C1B40B}" presName="tx2" presStyleLbl="revTx" presStyleIdx="10" presStyleCnt="11"/>
      <dgm:spPr/>
      <dgm:t>
        <a:bodyPr/>
        <a:lstStyle/>
        <a:p>
          <a:endParaRPr lang="en-US"/>
        </a:p>
      </dgm:t>
    </dgm:pt>
    <dgm:pt modelId="{21C29B54-0456-6C4B-BEF4-B9D41B33D006}" type="pres">
      <dgm:prSet presAssocID="{79511316-A9F0-A047-8284-F96E12C1B40B}" presName="vert2" presStyleCnt="0"/>
      <dgm:spPr/>
    </dgm:pt>
    <dgm:pt modelId="{04C96FC7-9514-1040-9FC3-0F49CF4CF190}" type="pres">
      <dgm:prSet presAssocID="{79511316-A9F0-A047-8284-F96E12C1B40B}" presName="thinLine2b" presStyleLbl="callout" presStyleIdx="6" presStyleCnt="7"/>
      <dgm:spPr/>
    </dgm:pt>
    <dgm:pt modelId="{3408F5A2-4A1F-274F-8BF2-881502BF57B0}" type="pres">
      <dgm:prSet presAssocID="{79511316-A9F0-A047-8284-F96E12C1B40B}" presName="vertSpace2b" presStyleCnt="0"/>
      <dgm:spPr/>
    </dgm:pt>
  </dgm:ptLst>
  <dgm:cxnLst>
    <dgm:cxn modelId="{68E5E0F1-D59E-A44A-ABB3-A541A8D9C3BC}" type="presOf" srcId="{A50F00E2-1E58-0A44-B310-D6291076DF67}" destId="{272A6ECA-9ED0-654D-A5B9-89111FA06722}" srcOrd="0" destOrd="0" presId="urn:microsoft.com/office/officeart/2008/layout/LinedList"/>
    <dgm:cxn modelId="{B80C4F9E-E334-B846-A29A-0B0911298FF9}" srcId="{A9CB39BD-88B2-EB46-8A5D-7CAA6A42B90E}" destId="{9B709CC5-C14E-F44B-9B46-9A98F6A5DCA3}" srcOrd="0" destOrd="0" parTransId="{B50A0A33-25A7-EA49-B805-061852E13614}" sibTransId="{352145B5-341B-3D40-961D-9B345498D023}"/>
    <dgm:cxn modelId="{D3D9DDA2-E3FC-114F-B595-AC2F8C663A61}" srcId="{A50F00E2-1E58-0A44-B310-D6291076DF67}" destId="{E3ACD634-EC2C-D74A-AAF1-FF3268CD1F06}" srcOrd="1" destOrd="0" parTransId="{7B5745A7-AE1F-D046-B9C1-48E94120A253}" sibTransId="{938AC15A-7227-A946-B5B9-35F3BD058062}"/>
    <dgm:cxn modelId="{B0C62F99-5F78-4B45-B028-A80A2A6E1266}" srcId="{A9CB39BD-88B2-EB46-8A5D-7CAA6A42B90E}" destId="{3BEA0565-6A82-1841-A0BC-594982FB5A6F}" srcOrd="2" destOrd="0" parTransId="{BF60B06B-FF4C-B941-A860-49B775197781}" sibTransId="{63355D0B-1504-724F-8B15-431545798F1F}"/>
    <dgm:cxn modelId="{86118F16-3043-9D4A-A5DB-53E876AE02F7}" type="presOf" srcId="{E3ACD634-EC2C-D74A-AAF1-FF3268CD1F06}" destId="{B60778F8-91C7-FA4C-9D74-581DE580A4B4}" srcOrd="0" destOrd="0" presId="urn:microsoft.com/office/officeart/2008/layout/LinedList"/>
    <dgm:cxn modelId="{F1E5DF8E-CB1B-094E-8BF1-F88ADCA9D666}" type="presOf" srcId="{D46056DC-5174-3340-8A6D-111959DBCE5B}" destId="{51FC792F-D9DC-F140-9AD7-A84E97238B75}" srcOrd="0" destOrd="0" presId="urn:microsoft.com/office/officeart/2008/layout/LinedList"/>
    <dgm:cxn modelId="{9A5F3D43-8BFA-5245-8F49-74963CE20D4D}" srcId="{A9CB39BD-88B2-EB46-8A5D-7CAA6A42B90E}" destId="{39D78A4C-F82A-2A4D-9D71-282FFDA15B56}" srcOrd="1" destOrd="0" parTransId="{75AAB26A-7270-B547-BCC3-42407278C3DF}" sibTransId="{953C4D20-4234-9F42-8F5F-FAA3325771B8}"/>
    <dgm:cxn modelId="{97911448-0772-B842-9BAC-4B30CC623029}" srcId="{D46056DC-5174-3340-8A6D-111959DBCE5B}" destId="{A9CB39BD-88B2-EB46-8A5D-7CAA6A42B90E}" srcOrd="0" destOrd="0" parTransId="{0A0A605B-1822-5948-82F5-F3715BE5CFE0}" sibTransId="{E88AD1B4-2D94-464B-BDE4-880C512CF566}"/>
    <dgm:cxn modelId="{7893C83C-433B-FB45-AB1E-FBDBE953018C}" type="presOf" srcId="{B6721CA1-14D3-E246-9701-F032A70A0709}" destId="{D416FA4F-DD69-884F-A59B-F414C942039F}" srcOrd="0" destOrd="0" presId="urn:microsoft.com/office/officeart/2008/layout/LinedList"/>
    <dgm:cxn modelId="{1EC7631C-A38C-F248-8CA9-FFE12B02DF8E}" type="presOf" srcId="{A9CB39BD-88B2-EB46-8A5D-7CAA6A42B90E}" destId="{CB509A15-6206-6348-A3F7-A6AB6BB63A65}" srcOrd="0" destOrd="0" presId="urn:microsoft.com/office/officeart/2008/layout/LinedList"/>
    <dgm:cxn modelId="{17830B9A-E175-F942-B480-388D7438414B}" srcId="{B6721CA1-14D3-E246-9701-F032A70A0709}" destId="{E82BFD44-38E1-F849-B5F2-A7919689F7F4}" srcOrd="2" destOrd="0" parTransId="{14EB3F4F-A6DE-7E44-926D-9D5A2D5950E8}" sibTransId="{A5AA0D25-058E-964E-A654-BEAC7F46A117}"/>
    <dgm:cxn modelId="{974383DC-A52F-2D4A-8245-ACF80E2D95AD}" type="presOf" srcId="{68E65160-825F-6642-A1FD-3FD1C29B3864}" destId="{6FBBCF66-9DE4-E146-9258-3F428F994CBE}" srcOrd="0" destOrd="0" presId="urn:microsoft.com/office/officeart/2008/layout/LinedList"/>
    <dgm:cxn modelId="{28FD9F95-FC41-8140-890C-2AF162C315BF}" srcId="{E82BFD44-38E1-F849-B5F2-A7919689F7F4}" destId="{F10B368D-A974-A348-A89D-FBCFD35EE7E5}" srcOrd="0" destOrd="0" parTransId="{AE70A2CD-94CA-4740-A4EB-8DD839E514FB}" sibTransId="{885C8BA2-DEA1-7F46-B345-F0D3CC7EF54B}"/>
    <dgm:cxn modelId="{56060082-9F70-ED47-B181-74B8E61D6CF5}" srcId="{E82BFD44-38E1-F849-B5F2-A7919689F7F4}" destId="{79511316-A9F0-A047-8284-F96E12C1B40B}" srcOrd="1" destOrd="0" parTransId="{E7DA7F95-91F8-444A-BD4F-92D5325380D1}" sibTransId="{189E1DD9-8289-CB4A-83B4-149FC9E19B39}"/>
    <dgm:cxn modelId="{7E36B442-B3BE-C542-B423-4DC1B1061A2B}" type="presOf" srcId="{F10B368D-A974-A348-A89D-FBCFD35EE7E5}" destId="{812D1D85-E008-2944-816F-3C4C2254BCBC}" srcOrd="0" destOrd="0" presId="urn:microsoft.com/office/officeart/2008/layout/LinedList"/>
    <dgm:cxn modelId="{629F4C2E-8305-0C47-A762-39775F5F1C43}" type="presOf" srcId="{79511316-A9F0-A047-8284-F96E12C1B40B}" destId="{0363C670-2568-B04B-BBF3-974EFCEBFA79}" srcOrd="0" destOrd="0" presId="urn:microsoft.com/office/officeart/2008/layout/LinedList"/>
    <dgm:cxn modelId="{7C117C6D-06CD-5544-8192-CB4FC5F5DCD6}" type="presOf" srcId="{9B709CC5-C14E-F44B-9B46-9A98F6A5DCA3}" destId="{29E46587-53DE-AC4E-AE95-72E0D398515F}" srcOrd="0" destOrd="0" presId="urn:microsoft.com/office/officeart/2008/layout/LinedList"/>
    <dgm:cxn modelId="{F3F46232-5DB7-1D4F-9F8E-A0C805AB0BC1}" srcId="{B6721CA1-14D3-E246-9701-F032A70A0709}" destId="{A50F00E2-1E58-0A44-B310-D6291076DF67}" srcOrd="1" destOrd="0" parTransId="{DEA8C26A-2BB6-E845-A2BC-5873FACCC523}" sibTransId="{C9DC1613-2B10-A84B-B65A-13131CD0EAE3}"/>
    <dgm:cxn modelId="{290027F5-02AC-744E-9944-27863E9F7304}" srcId="{B6721CA1-14D3-E246-9701-F032A70A0709}" destId="{D46056DC-5174-3340-8A6D-111959DBCE5B}" srcOrd="0" destOrd="0" parTransId="{96DE2088-61C6-2045-87E2-E684F630D99C}" sibTransId="{F211679C-3F34-E544-AF00-D3B93A77E649}"/>
    <dgm:cxn modelId="{8BA0DB0B-27C7-044F-BA5F-A58DD23E78F5}" type="presOf" srcId="{39D78A4C-F82A-2A4D-9D71-282FFDA15B56}" destId="{512E572A-D4B2-B647-92F8-2877E78CC158}" srcOrd="0" destOrd="0" presId="urn:microsoft.com/office/officeart/2008/layout/LinedList"/>
    <dgm:cxn modelId="{38D43950-447E-ED40-AC3A-05E791076B73}" type="presOf" srcId="{3BEA0565-6A82-1841-A0BC-594982FB5A6F}" destId="{965AF912-FAF8-6643-B006-1356FAAE7E02}" srcOrd="0" destOrd="0" presId="urn:microsoft.com/office/officeart/2008/layout/LinedList"/>
    <dgm:cxn modelId="{39EA540C-6380-984F-BDFC-6F0B6FC1B66B}" type="presOf" srcId="{E82BFD44-38E1-F849-B5F2-A7919689F7F4}" destId="{F419AFB0-0AA8-1F4C-BE57-C3AB4B9CB9AE}" srcOrd="0" destOrd="0" presId="urn:microsoft.com/office/officeart/2008/layout/LinedList"/>
    <dgm:cxn modelId="{989816BA-F7FC-3F4D-9455-08A235D03640}" srcId="{A50F00E2-1E58-0A44-B310-D6291076DF67}" destId="{68E65160-825F-6642-A1FD-3FD1C29B3864}" srcOrd="0" destOrd="0" parTransId="{5A107868-4C29-664E-B2C2-D8026F926587}" sibTransId="{49C7680F-AA96-D945-BAB9-DC41C2589DB5}"/>
    <dgm:cxn modelId="{850426F3-DF76-8C44-B6A2-79DFA021E995}" type="presParOf" srcId="{D416FA4F-DD69-884F-A59B-F414C942039F}" destId="{444E854A-CA25-0145-B564-AF70EB185700}" srcOrd="0" destOrd="0" presId="urn:microsoft.com/office/officeart/2008/layout/LinedList"/>
    <dgm:cxn modelId="{044B7B63-0EAB-DD40-8114-B5B737CED37C}" type="presParOf" srcId="{D416FA4F-DD69-884F-A59B-F414C942039F}" destId="{BEED9202-0B13-EE4A-896C-269B0D30CF5C}" srcOrd="1" destOrd="0" presId="urn:microsoft.com/office/officeart/2008/layout/LinedList"/>
    <dgm:cxn modelId="{3794E886-CA7A-D449-A6E3-92ED10E3DBD4}" type="presParOf" srcId="{BEED9202-0B13-EE4A-896C-269B0D30CF5C}" destId="{51FC792F-D9DC-F140-9AD7-A84E97238B75}" srcOrd="0" destOrd="0" presId="urn:microsoft.com/office/officeart/2008/layout/LinedList"/>
    <dgm:cxn modelId="{D0369B18-A31B-184A-8429-FBBFCC663492}" type="presParOf" srcId="{BEED9202-0B13-EE4A-896C-269B0D30CF5C}" destId="{589D060F-8C42-604E-8769-5824E6008AD8}" srcOrd="1" destOrd="0" presId="urn:microsoft.com/office/officeart/2008/layout/LinedList"/>
    <dgm:cxn modelId="{1733FC58-B8BE-BD41-A96A-B0C6274A2557}" type="presParOf" srcId="{589D060F-8C42-604E-8769-5824E6008AD8}" destId="{708E7943-C342-5748-A19D-68BCA22556B3}" srcOrd="0" destOrd="0" presId="urn:microsoft.com/office/officeart/2008/layout/LinedList"/>
    <dgm:cxn modelId="{165624F7-F0CF-0A40-8EB9-7720CE868C19}" type="presParOf" srcId="{589D060F-8C42-604E-8769-5824E6008AD8}" destId="{9E12A279-E52F-064C-9CDD-9F4CEC1700F4}" srcOrd="1" destOrd="0" presId="urn:microsoft.com/office/officeart/2008/layout/LinedList"/>
    <dgm:cxn modelId="{43283C9D-5C65-0549-B98E-CF6CB8335181}" type="presParOf" srcId="{9E12A279-E52F-064C-9CDD-9F4CEC1700F4}" destId="{A348D45B-34A1-6B44-B3DB-D5E9D937FF11}" srcOrd="0" destOrd="0" presId="urn:microsoft.com/office/officeart/2008/layout/LinedList"/>
    <dgm:cxn modelId="{4BB9B3D0-A380-9340-855F-62407DD98CEF}" type="presParOf" srcId="{9E12A279-E52F-064C-9CDD-9F4CEC1700F4}" destId="{CB509A15-6206-6348-A3F7-A6AB6BB63A65}" srcOrd="1" destOrd="0" presId="urn:microsoft.com/office/officeart/2008/layout/LinedList"/>
    <dgm:cxn modelId="{B4D9BCE9-5FD3-9B45-980D-B111A50F06BF}" type="presParOf" srcId="{9E12A279-E52F-064C-9CDD-9F4CEC1700F4}" destId="{4E9A296C-4505-0E41-9A53-AB661CA97430}" srcOrd="2" destOrd="0" presId="urn:microsoft.com/office/officeart/2008/layout/LinedList"/>
    <dgm:cxn modelId="{DB44CE4A-0410-0A43-B86C-1E04DF21C21F}" type="presParOf" srcId="{4E9A296C-4505-0E41-9A53-AB661CA97430}" destId="{3F38B099-ADC2-7744-95B5-8124052B513B}" srcOrd="0" destOrd="0" presId="urn:microsoft.com/office/officeart/2008/layout/LinedList"/>
    <dgm:cxn modelId="{7BCBC193-41E6-514B-84A9-6FB7ECFA7C69}" type="presParOf" srcId="{3F38B099-ADC2-7744-95B5-8124052B513B}" destId="{3405F228-003A-D044-BD34-B88FB921F5E2}" srcOrd="0" destOrd="0" presId="urn:microsoft.com/office/officeart/2008/layout/LinedList"/>
    <dgm:cxn modelId="{6A59B9A4-882A-094E-9527-0D4BBD0D9C8E}" type="presParOf" srcId="{3F38B099-ADC2-7744-95B5-8124052B513B}" destId="{29E46587-53DE-AC4E-AE95-72E0D398515F}" srcOrd="1" destOrd="0" presId="urn:microsoft.com/office/officeart/2008/layout/LinedList"/>
    <dgm:cxn modelId="{8AD21002-1F12-9244-AA10-D6A612192D34}" type="presParOf" srcId="{3F38B099-ADC2-7744-95B5-8124052B513B}" destId="{E8D790D7-54D1-2845-9105-38DC2E35F402}" srcOrd="2" destOrd="0" presId="urn:microsoft.com/office/officeart/2008/layout/LinedList"/>
    <dgm:cxn modelId="{B42F4EA7-3569-6D4E-9226-1084C8A8390F}" type="presParOf" srcId="{4E9A296C-4505-0E41-9A53-AB661CA97430}" destId="{CB7179B4-00BC-1F4B-B477-AA9BAD5820CB}" srcOrd="1" destOrd="0" presId="urn:microsoft.com/office/officeart/2008/layout/LinedList"/>
    <dgm:cxn modelId="{536FE7B5-1293-E944-8B95-6DBE2B5AA707}" type="presParOf" srcId="{4E9A296C-4505-0E41-9A53-AB661CA97430}" destId="{9EB53789-7FC0-5749-9539-72FA4C644BC6}" srcOrd="2" destOrd="0" presId="urn:microsoft.com/office/officeart/2008/layout/LinedList"/>
    <dgm:cxn modelId="{6265AB72-5EC5-B44B-8438-D51D58102A59}" type="presParOf" srcId="{9EB53789-7FC0-5749-9539-72FA4C644BC6}" destId="{362FFFFB-ACC3-E841-AA77-0729016B8532}" srcOrd="0" destOrd="0" presId="urn:microsoft.com/office/officeart/2008/layout/LinedList"/>
    <dgm:cxn modelId="{E7E2433D-85F6-0C46-8FC9-80503F6D701A}" type="presParOf" srcId="{9EB53789-7FC0-5749-9539-72FA4C644BC6}" destId="{512E572A-D4B2-B647-92F8-2877E78CC158}" srcOrd="1" destOrd="0" presId="urn:microsoft.com/office/officeart/2008/layout/LinedList"/>
    <dgm:cxn modelId="{A08D5D30-4B46-1A47-89A9-6AEB7081276E}" type="presParOf" srcId="{9EB53789-7FC0-5749-9539-72FA4C644BC6}" destId="{0C6F124D-BC8E-794B-B907-2067B027F079}" srcOrd="2" destOrd="0" presId="urn:microsoft.com/office/officeart/2008/layout/LinedList"/>
    <dgm:cxn modelId="{07DFE04B-4A7F-2444-817F-14A19A12E660}" type="presParOf" srcId="{4E9A296C-4505-0E41-9A53-AB661CA97430}" destId="{5DC10B4A-AC45-5A44-BDB7-313473A99923}" srcOrd="3" destOrd="0" presId="urn:microsoft.com/office/officeart/2008/layout/LinedList"/>
    <dgm:cxn modelId="{AF357C9A-8860-7A4D-A09D-52DE985C53F6}" type="presParOf" srcId="{4E9A296C-4505-0E41-9A53-AB661CA97430}" destId="{9540AAA4-A3D4-714E-8CB1-00FA74B3C8AC}" srcOrd="4" destOrd="0" presId="urn:microsoft.com/office/officeart/2008/layout/LinedList"/>
    <dgm:cxn modelId="{5A2CED08-9ABC-6147-BB94-D2D718A5ECCB}" type="presParOf" srcId="{9540AAA4-A3D4-714E-8CB1-00FA74B3C8AC}" destId="{D54DA27F-2F37-374F-88B9-8C73D0C95CDC}" srcOrd="0" destOrd="0" presId="urn:microsoft.com/office/officeart/2008/layout/LinedList"/>
    <dgm:cxn modelId="{AC1C0A53-0967-8449-B235-0A7D7448D4DB}" type="presParOf" srcId="{9540AAA4-A3D4-714E-8CB1-00FA74B3C8AC}" destId="{965AF912-FAF8-6643-B006-1356FAAE7E02}" srcOrd="1" destOrd="0" presId="urn:microsoft.com/office/officeart/2008/layout/LinedList"/>
    <dgm:cxn modelId="{0C9896FC-7658-6C4F-88DA-37F6060BBE46}" type="presParOf" srcId="{9540AAA4-A3D4-714E-8CB1-00FA74B3C8AC}" destId="{DA43302D-42C5-9B49-A484-F803654E4FDF}" srcOrd="2" destOrd="0" presId="urn:microsoft.com/office/officeart/2008/layout/LinedList"/>
    <dgm:cxn modelId="{9738A82A-462D-6241-B6EB-893ADC08DABB}" type="presParOf" srcId="{589D060F-8C42-604E-8769-5824E6008AD8}" destId="{4F6C9B50-2F46-514F-8CF6-08D9BE6B7D07}" srcOrd="2" destOrd="0" presId="urn:microsoft.com/office/officeart/2008/layout/LinedList"/>
    <dgm:cxn modelId="{6135BA4C-1D6C-044C-B146-168DB94C6CDF}" type="presParOf" srcId="{589D060F-8C42-604E-8769-5824E6008AD8}" destId="{E98759BB-8F0D-8942-82B7-9F1AB3DD1971}" srcOrd="3" destOrd="0" presId="urn:microsoft.com/office/officeart/2008/layout/LinedList"/>
    <dgm:cxn modelId="{AEF26249-4E17-EE49-8BA5-6592F7B37564}" type="presParOf" srcId="{D416FA4F-DD69-884F-A59B-F414C942039F}" destId="{42FD1FA6-FACC-2546-9BBB-A40D193187DB}" srcOrd="2" destOrd="0" presId="urn:microsoft.com/office/officeart/2008/layout/LinedList"/>
    <dgm:cxn modelId="{71168254-C6F3-D14E-819C-7B4E19B287AF}" type="presParOf" srcId="{D416FA4F-DD69-884F-A59B-F414C942039F}" destId="{9EA3030D-D575-D346-AB4D-D41B21612B29}" srcOrd="3" destOrd="0" presId="urn:microsoft.com/office/officeart/2008/layout/LinedList"/>
    <dgm:cxn modelId="{D596E850-CC85-F546-9AFF-F1DE5818B3BC}" type="presParOf" srcId="{9EA3030D-D575-D346-AB4D-D41B21612B29}" destId="{272A6ECA-9ED0-654D-A5B9-89111FA06722}" srcOrd="0" destOrd="0" presId="urn:microsoft.com/office/officeart/2008/layout/LinedList"/>
    <dgm:cxn modelId="{8BB1652C-02D0-494D-A720-8528F153DDE7}" type="presParOf" srcId="{9EA3030D-D575-D346-AB4D-D41B21612B29}" destId="{9D8E5D89-E667-5E48-9CC1-D5E8DD389BFC}" srcOrd="1" destOrd="0" presId="urn:microsoft.com/office/officeart/2008/layout/LinedList"/>
    <dgm:cxn modelId="{65C95152-7964-8047-9CE0-67F09C659539}" type="presParOf" srcId="{9D8E5D89-E667-5E48-9CC1-D5E8DD389BFC}" destId="{5A598933-F8DB-B246-B7E7-43B1073F4F5A}" srcOrd="0" destOrd="0" presId="urn:microsoft.com/office/officeart/2008/layout/LinedList"/>
    <dgm:cxn modelId="{8E140AEF-5AC5-404C-A3DA-EE2F9843B534}" type="presParOf" srcId="{9D8E5D89-E667-5E48-9CC1-D5E8DD389BFC}" destId="{CE79067E-5776-D040-BA0A-A43CDEAB0DBF}" srcOrd="1" destOrd="0" presId="urn:microsoft.com/office/officeart/2008/layout/LinedList"/>
    <dgm:cxn modelId="{C5AE7551-D4D2-9F4A-8AEA-8E3BAACFCE18}" type="presParOf" srcId="{CE79067E-5776-D040-BA0A-A43CDEAB0DBF}" destId="{87172982-4EF5-F14D-AD50-EEABC29A7165}" srcOrd="0" destOrd="0" presId="urn:microsoft.com/office/officeart/2008/layout/LinedList"/>
    <dgm:cxn modelId="{042CB5EB-22A4-4747-8E44-7EFAEC4529EC}" type="presParOf" srcId="{CE79067E-5776-D040-BA0A-A43CDEAB0DBF}" destId="{6FBBCF66-9DE4-E146-9258-3F428F994CBE}" srcOrd="1" destOrd="0" presId="urn:microsoft.com/office/officeart/2008/layout/LinedList"/>
    <dgm:cxn modelId="{6F2C562B-0527-5B44-A612-293766A2DC1E}" type="presParOf" srcId="{CE79067E-5776-D040-BA0A-A43CDEAB0DBF}" destId="{2CDE9988-1F03-474A-AE21-91FE3F775DAD}" srcOrd="2" destOrd="0" presId="urn:microsoft.com/office/officeart/2008/layout/LinedList"/>
    <dgm:cxn modelId="{22158DBE-4F78-7E4D-9E34-D034F58F96A2}" type="presParOf" srcId="{9D8E5D89-E667-5E48-9CC1-D5E8DD389BFC}" destId="{0742DAEA-521C-0949-A416-7D01673A95A9}" srcOrd="2" destOrd="0" presId="urn:microsoft.com/office/officeart/2008/layout/LinedList"/>
    <dgm:cxn modelId="{7D4077DF-57E1-ED47-80D0-60C23549659D}" type="presParOf" srcId="{9D8E5D89-E667-5E48-9CC1-D5E8DD389BFC}" destId="{9E1172FE-660B-0B4F-986C-3B1620FF95E5}" srcOrd="3" destOrd="0" presId="urn:microsoft.com/office/officeart/2008/layout/LinedList"/>
    <dgm:cxn modelId="{9C0D28B1-050F-424C-955E-E16C8A965822}" type="presParOf" srcId="{9D8E5D89-E667-5E48-9CC1-D5E8DD389BFC}" destId="{0595763C-DFC2-9949-B2A2-688B1837FA56}" srcOrd="4" destOrd="0" presId="urn:microsoft.com/office/officeart/2008/layout/LinedList"/>
    <dgm:cxn modelId="{E9165A0E-C0AB-7B4C-8366-B8F6BC5CAD28}" type="presParOf" srcId="{0595763C-DFC2-9949-B2A2-688B1837FA56}" destId="{B515C984-005D-DE4D-8C0D-4B41FB748341}" srcOrd="0" destOrd="0" presId="urn:microsoft.com/office/officeart/2008/layout/LinedList"/>
    <dgm:cxn modelId="{9171AC63-C6CD-8149-9C9B-578B843C60A6}" type="presParOf" srcId="{0595763C-DFC2-9949-B2A2-688B1837FA56}" destId="{B60778F8-91C7-FA4C-9D74-581DE580A4B4}" srcOrd="1" destOrd="0" presId="urn:microsoft.com/office/officeart/2008/layout/LinedList"/>
    <dgm:cxn modelId="{D0EDB9AA-A084-3840-B1F0-997B083E7611}" type="presParOf" srcId="{0595763C-DFC2-9949-B2A2-688B1837FA56}" destId="{F399FE29-A31B-C84D-B177-2BC810148B6C}" srcOrd="2" destOrd="0" presId="urn:microsoft.com/office/officeart/2008/layout/LinedList"/>
    <dgm:cxn modelId="{9DC7B807-2E7B-E041-98C6-9988B845D575}" type="presParOf" srcId="{9D8E5D89-E667-5E48-9CC1-D5E8DD389BFC}" destId="{6613E4F5-1B23-6441-AC09-45A1456D3960}" srcOrd="5" destOrd="0" presId="urn:microsoft.com/office/officeart/2008/layout/LinedList"/>
    <dgm:cxn modelId="{ECC73068-CB82-7844-A503-BF2168DDF979}" type="presParOf" srcId="{9D8E5D89-E667-5E48-9CC1-D5E8DD389BFC}" destId="{1AC6C5DB-CCC1-8A41-820C-4A1D136C96C9}" srcOrd="6" destOrd="0" presId="urn:microsoft.com/office/officeart/2008/layout/LinedList"/>
    <dgm:cxn modelId="{2CBE9B67-6C42-0543-8209-00E521FA4BE7}" type="presParOf" srcId="{D416FA4F-DD69-884F-A59B-F414C942039F}" destId="{00C74B42-6A1A-2E4A-BB19-A8B2CC324B26}" srcOrd="4" destOrd="0" presId="urn:microsoft.com/office/officeart/2008/layout/LinedList"/>
    <dgm:cxn modelId="{7ED3926B-0A8F-2E4E-8920-8BE3AA7E9D53}" type="presParOf" srcId="{D416FA4F-DD69-884F-A59B-F414C942039F}" destId="{DFE24EAC-1277-004D-99E9-ABC9F69FC30A}" srcOrd="5" destOrd="0" presId="urn:microsoft.com/office/officeart/2008/layout/LinedList"/>
    <dgm:cxn modelId="{7BBEF955-E9EB-2C41-B72A-E2589593BEB5}" type="presParOf" srcId="{DFE24EAC-1277-004D-99E9-ABC9F69FC30A}" destId="{F419AFB0-0AA8-1F4C-BE57-C3AB4B9CB9AE}" srcOrd="0" destOrd="0" presId="urn:microsoft.com/office/officeart/2008/layout/LinedList"/>
    <dgm:cxn modelId="{BD9E61A3-2BE9-BA44-90CC-523B36DC226D}" type="presParOf" srcId="{DFE24EAC-1277-004D-99E9-ABC9F69FC30A}" destId="{96904E3D-67F1-6048-8822-07B746E0620F}" srcOrd="1" destOrd="0" presId="urn:microsoft.com/office/officeart/2008/layout/LinedList"/>
    <dgm:cxn modelId="{BE39C711-CBE0-DA44-BAAF-026B5A1D1E7A}" type="presParOf" srcId="{96904E3D-67F1-6048-8822-07B746E0620F}" destId="{C97CFAF0-7DB5-D04B-AB4A-B69B6391A8F2}" srcOrd="0" destOrd="0" presId="urn:microsoft.com/office/officeart/2008/layout/LinedList"/>
    <dgm:cxn modelId="{85F05576-B322-2744-B21A-63B02B67E58E}" type="presParOf" srcId="{96904E3D-67F1-6048-8822-07B746E0620F}" destId="{39F27DD8-E2EB-D84D-9B4C-FC4FA7C71735}" srcOrd="1" destOrd="0" presId="urn:microsoft.com/office/officeart/2008/layout/LinedList"/>
    <dgm:cxn modelId="{2E912EFA-16A9-2543-AC3E-034AEA4BB702}" type="presParOf" srcId="{39F27DD8-E2EB-D84D-9B4C-FC4FA7C71735}" destId="{56AA2F68-6AE8-714A-A90B-D1D7B72B58D9}" srcOrd="0" destOrd="0" presId="urn:microsoft.com/office/officeart/2008/layout/LinedList"/>
    <dgm:cxn modelId="{3880CBC1-CB8C-D44C-81C0-89788BC0E9BE}" type="presParOf" srcId="{39F27DD8-E2EB-D84D-9B4C-FC4FA7C71735}" destId="{812D1D85-E008-2944-816F-3C4C2254BCBC}" srcOrd="1" destOrd="0" presId="urn:microsoft.com/office/officeart/2008/layout/LinedList"/>
    <dgm:cxn modelId="{D04D53C6-E815-AD48-9D33-B1289DF582E2}" type="presParOf" srcId="{39F27DD8-E2EB-D84D-9B4C-FC4FA7C71735}" destId="{8109698B-0D3E-1846-BB89-058110262FCD}" srcOrd="2" destOrd="0" presId="urn:microsoft.com/office/officeart/2008/layout/LinedList"/>
    <dgm:cxn modelId="{F2A0231A-9623-AA4F-A39B-C75CFDF269D7}" type="presParOf" srcId="{96904E3D-67F1-6048-8822-07B746E0620F}" destId="{61211568-F60C-2042-A342-90507213A372}" srcOrd="2" destOrd="0" presId="urn:microsoft.com/office/officeart/2008/layout/LinedList"/>
    <dgm:cxn modelId="{1B28C2B4-6A52-714D-85B6-F9DFC7294988}" type="presParOf" srcId="{96904E3D-67F1-6048-8822-07B746E0620F}" destId="{DFD3662E-C1CD-E94A-8F8B-8958AAC4CCDB}" srcOrd="3" destOrd="0" presId="urn:microsoft.com/office/officeart/2008/layout/LinedList"/>
    <dgm:cxn modelId="{217A4443-5336-2D4A-9D6A-837218E46A66}" type="presParOf" srcId="{96904E3D-67F1-6048-8822-07B746E0620F}" destId="{C185A6CB-FFB1-094B-8E16-0F11D5D99525}" srcOrd="4" destOrd="0" presId="urn:microsoft.com/office/officeart/2008/layout/LinedList"/>
    <dgm:cxn modelId="{2185A1FE-0A51-AE46-8B90-78D3755F1F7E}" type="presParOf" srcId="{C185A6CB-FFB1-094B-8E16-0F11D5D99525}" destId="{97B92C8A-573D-2542-9DD1-2AC71605F775}" srcOrd="0" destOrd="0" presId="urn:microsoft.com/office/officeart/2008/layout/LinedList"/>
    <dgm:cxn modelId="{2A2B1D4A-D4D1-AD4B-8A4D-F306A077932D}" type="presParOf" srcId="{C185A6CB-FFB1-094B-8E16-0F11D5D99525}" destId="{0363C670-2568-B04B-BBF3-974EFCEBFA79}" srcOrd="1" destOrd="0" presId="urn:microsoft.com/office/officeart/2008/layout/LinedList"/>
    <dgm:cxn modelId="{35E7434F-8F6E-DF41-9417-19DD633DF286}" type="presParOf" srcId="{C185A6CB-FFB1-094B-8E16-0F11D5D99525}" destId="{21C29B54-0456-6C4B-BEF4-B9D41B33D006}" srcOrd="2" destOrd="0" presId="urn:microsoft.com/office/officeart/2008/layout/LinedList"/>
    <dgm:cxn modelId="{6DE4359E-9796-424B-AFD7-4F7F5E730B3D}" type="presParOf" srcId="{96904E3D-67F1-6048-8822-07B746E0620F}" destId="{04C96FC7-9514-1040-9FC3-0F49CF4CF190}" srcOrd="5" destOrd="0" presId="urn:microsoft.com/office/officeart/2008/layout/LinedList"/>
    <dgm:cxn modelId="{4D96960C-84FA-354B-9558-51DF903C06FF}" type="presParOf" srcId="{96904E3D-67F1-6048-8822-07B746E0620F}" destId="{3408F5A2-4A1F-274F-8BF2-881502BF57B0}" srcOrd="6" destOrd="0" presId="urn:microsoft.com/office/officeart/2008/layout/Lined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4E854A-CA25-0145-B564-AF70EB185700}">
      <dsp:nvSpPr>
        <dsp:cNvPr id="0" name=""/>
        <dsp:cNvSpPr/>
      </dsp:nvSpPr>
      <dsp:spPr>
        <a:xfrm>
          <a:off x="0" y="2050"/>
          <a:ext cx="9602781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FC792F-D9DC-F140-9AD7-A84E97238B75}">
      <dsp:nvSpPr>
        <dsp:cNvPr id="0" name=""/>
        <dsp:cNvSpPr/>
      </dsp:nvSpPr>
      <dsp:spPr>
        <a:xfrm>
          <a:off x="0" y="2050"/>
          <a:ext cx="1920556" cy="13984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000" kern="1200" dirty="0"/>
            <a:t>Research</a:t>
          </a:r>
          <a:endParaRPr lang="en-US" sz="3000" kern="1200" dirty="0"/>
        </a:p>
      </dsp:txBody>
      <dsp:txXfrm>
        <a:off x="0" y="2050"/>
        <a:ext cx="1920556" cy="1398432"/>
      </dsp:txXfrm>
    </dsp:sp>
    <dsp:sp modelId="{CB509A15-6206-6348-A3F7-A6AB6BB63A65}">
      <dsp:nvSpPr>
        <dsp:cNvPr id="0" name=""/>
        <dsp:cNvSpPr/>
      </dsp:nvSpPr>
      <dsp:spPr>
        <a:xfrm>
          <a:off x="2064597" y="65553"/>
          <a:ext cx="3697070" cy="1270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/>
            <a:t>I use digital traces to understand issues of inequality exclusion and marginalization augmented by social media and online communities</a:t>
          </a:r>
          <a:endParaRPr lang="en-US" sz="1800" kern="1200" dirty="0"/>
        </a:p>
      </dsp:txBody>
      <dsp:txXfrm>
        <a:off x="2064597" y="65553"/>
        <a:ext cx="3697070" cy="1270060"/>
      </dsp:txXfrm>
    </dsp:sp>
    <dsp:sp modelId="{29E46587-53DE-AC4E-AE95-72E0D398515F}">
      <dsp:nvSpPr>
        <dsp:cNvPr id="0" name=""/>
        <dsp:cNvSpPr/>
      </dsp:nvSpPr>
      <dsp:spPr>
        <a:xfrm>
          <a:off x="5905710" y="65553"/>
          <a:ext cx="3697070" cy="422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kern="1200" dirty="0"/>
            <a:t>A Geospatial Infodemic: Mapping Twitter conspiracy theories of COVID-19 (2020, Dialogues in Human Geography, 10(2))</a:t>
          </a:r>
          <a:endParaRPr lang="en-US" sz="800" kern="1200" dirty="0"/>
        </a:p>
      </dsp:txBody>
      <dsp:txXfrm>
        <a:off x="5905710" y="65553"/>
        <a:ext cx="3697070" cy="422940"/>
      </dsp:txXfrm>
    </dsp:sp>
    <dsp:sp modelId="{CB7179B4-00BC-1F4B-B477-AA9BAD5820CB}">
      <dsp:nvSpPr>
        <dsp:cNvPr id="0" name=""/>
        <dsp:cNvSpPr/>
      </dsp:nvSpPr>
      <dsp:spPr>
        <a:xfrm>
          <a:off x="5761668" y="488493"/>
          <a:ext cx="369707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2E572A-D4B2-B647-92F8-2877E78CC158}">
      <dsp:nvSpPr>
        <dsp:cNvPr id="0" name=""/>
        <dsp:cNvSpPr/>
      </dsp:nvSpPr>
      <dsp:spPr>
        <a:xfrm>
          <a:off x="5905710" y="488493"/>
          <a:ext cx="3697070" cy="422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kern="1200" dirty="0"/>
            <a:t>Misinformation in the digital age: an American infodemic (Elgar, 2022 – book under review with Elgar for 2022)</a:t>
          </a:r>
          <a:endParaRPr lang="en-US" sz="800" kern="1200" dirty="0"/>
        </a:p>
      </dsp:txBody>
      <dsp:txXfrm>
        <a:off x="5905710" y="488493"/>
        <a:ext cx="3697070" cy="422940"/>
      </dsp:txXfrm>
    </dsp:sp>
    <dsp:sp modelId="{5DC10B4A-AC45-5A44-BDB7-313473A99923}">
      <dsp:nvSpPr>
        <dsp:cNvPr id="0" name=""/>
        <dsp:cNvSpPr/>
      </dsp:nvSpPr>
      <dsp:spPr>
        <a:xfrm>
          <a:off x="5761668" y="911433"/>
          <a:ext cx="369707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5AF912-FAF8-6643-B006-1356FAAE7E02}">
      <dsp:nvSpPr>
        <dsp:cNvPr id="0" name=""/>
        <dsp:cNvSpPr/>
      </dsp:nvSpPr>
      <dsp:spPr>
        <a:xfrm>
          <a:off x="5905710" y="911433"/>
          <a:ext cx="3697070" cy="422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kern="1200" dirty="0"/>
            <a:t>“Peddling Post-Truth: The Role of Twitter in State-Level Childhood Vaccine Policy” (resubmission pending to American Journal of Public Health) </a:t>
          </a:r>
          <a:endParaRPr lang="en-US" sz="800" kern="1200" dirty="0"/>
        </a:p>
      </dsp:txBody>
      <dsp:txXfrm>
        <a:off x="5905710" y="911433"/>
        <a:ext cx="3697070" cy="422940"/>
      </dsp:txXfrm>
    </dsp:sp>
    <dsp:sp modelId="{4F6C9B50-2F46-514F-8CF6-08D9BE6B7D07}">
      <dsp:nvSpPr>
        <dsp:cNvPr id="0" name=""/>
        <dsp:cNvSpPr/>
      </dsp:nvSpPr>
      <dsp:spPr>
        <a:xfrm>
          <a:off x="1920556" y="1335614"/>
          <a:ext cx="7682224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FD1FA6-FACC-2546-9BBB-A40D193187DB}">
      <dsp:nvSpPr>
        <dsp:cNvPr id="0" name=""/>
        <dsp:cNvSpPr/>
      </dsp:nvSpPr>
      <dsp:spPr>
        <a:xfrm>
          <a:off x="0" y="1400482"/>
          <a:ext cx="9602781" cy="0"/>
        </a:xfrm>
        <a:prstGeom prst="line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2A6ECA-9ED0-654D-A5B9-89111FA06722}">
      <dsp:nvSpPr>
        <dsp:cNvPr id="0" name=""/>
        <dsp:cNvSpPr/>
      </dsp:nvSpPr>
      <dsp:spPr>
        <a:xfrm>
          <a:off x="0" y="1400482"/>
          <a:ext cx="1920556" cy="13984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kern="1200" dirty="0"/>
            <a:t>Current projects</a:t>
          </a:r>
          <a:endParaRPr lang="en-US" sz="3200" kern="1200" dirty="0"/>
        </a:p>
      </dsp:txBody>
      <dsp:txXfrm>
        <a:off x="0" y="1400482"/>
        <a:ext cx="1920556" cy="1398432"/>
      </dsp:txXfrm>
    </dsp:sp>
    <dsp:sp modelId="{6FBBCF66-9DE4-E146-9258-3F428F994CBE}">
      <dsp:nvSpPr>
        <dsp:cNvPr id="0" name=""/>
        <dsp:cNvSpPr/>
      </dsp:nvSpPr>
      <dsp:spPr>
        <a:xfrm>
          <a:off x="2064597" y="1430527"/>
          <a:ext cx="3697070" cy="7070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How do proprietary mapping platforms (Apple/Google) reproduce colonial extraction practices and expose communities to misinformation in sub-Saharan Africa? </a:t>
          </a:r>
        </a:p>
      </dsp:txBody>
      <dsp:txXfrm>
        <a:off x="2064597" y="1430527"/>
        <a:ext cx="3697070" cy="707041"/>
      </dsp:txXfrm>
    </dsp:sp>
    <dsp:sp modelId="{0742DAEA-521C-0949-A416-7D01673A95A9}">
      <dsp:nvSpPr>
        <dsp:cNvPr id="0" name=""/>
        <dsp:cNvSpPr/>
      </dsp:nvSpPr>
      <dsp:spPr>
        <a:xfrm>
          <a:off x="1920556" y="2137569"/>
          <a:ext cx="7682224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0778F8-91C7-FA4C-9D74-581DE580A4B4}">
      <dsp:nvSpPr>
        <dsp:cNvPr id="0" name=""/>
        <dsp:cNvSpPr/>
      </dsp:nvSpPr>
      <dsp:spPr>
        <a:xfrm>
          <a:off x="2064597" y="2167613"/>
          <a:ext cx="3697070" cy="6008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/>
            <a:t>Datasets to share--Geocoded Tweets: USA- 2020-2021 election to insurrection; </a:t>
          </a:r>
          <a:r>
            <a:rPr lang="en-GB" sz="1200" kern="1200" dirty="0" err="1"/>
            <a:t>Parler</a:t>
          </a:r>
          <a:r>
            <a:rPr lang="en-GB" sz="1200" kern="1200" dirty="0"/>
            <a:t> (USA)</a:t>
          </a:r>
          <a:endParaRPr lang="en-US" sz="1200" kern="1200" dirty="0"/>
        </a:p>
      </dsp:txBody>
      <dsp:txXfrm>
        <a:off x="2064597" y="2167613"/>
        <a:ext cx="3697070" cy="600888"/>
      </dsp:txXfrm>
    </dsp:sp>
    <dsp:sp modelId="{6613E4F5-1B23-6441-AC09-45A1456D3960}">
      <dsp:nvSpPr>
        <dsp:cNvPr id="0" name=""/>
        <dsp:cNvSpPr/>
      </dsp:nvSpPr>
      <dsp:spPr>
        <a:xfrm>
          <a:off x="1920556" y="2768502"/>
          <a:ext cx="7682224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C74B42-6A1A-2E4A-BB19-A8B2CC324B26}">
      <dsp:nvSpPr>
        <dsp:cNvPr id="0" name=""/>
        <dsp:cNvSpPr/>
      </dsp:nvSpPr>
      <dsp:spPr>
        <a:xfrm>
          <a:off x="0" y="2798915"/>
          <a:ext cx="9602781" cy="0"/>
        </a:xfrm>
        <a:prstGeom prst="lin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19AFB0-0AA8-1F4C-BE57-C3AB4B9CB9AE}">
      <dsp:nvSpPr>
        <dsp:cNvPr id="0" name=""/>
        <dsp:cNvSpPr/>
      </dsp:nvSpPr>
      <dsp:spPr>
        <a:xfrm>
          <a:off x="0" y="2798915"/>
          <a:ext cx="1920556" cy="13984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000" kern="1200" dirty="0"/>
            <a:t>Methods </a:t>
          </a:r>
          <a:r>
            <a:rPr lang="en-GB" sz="3000" kern="1200" dirty="0" smtClean="0"/>
            <a:t>&amp; expertise</a:t>
          </a:r>
          <a:endParaRPr lang="en-US" sz="3000" kern="1200" dirty="0"/>
        </a:p>
      </dsp:txBody>
      <dsp:txXfrm>
        <a:off x="0" y="2798915"/>
        <a:ext cx="1920556" cy="1398432"/>
      </dsp:txXfrm>
    </dsp:sp>
    <dsp:sp modelId="{812D1D85-E008-2944-816F-3C4C2254BCBC}">
      <dsp:nvSpPr>
        <dsp:cNvPr id="0" name=""/>
        <dsp:cNvSpPr/>
      </dsp:nvSpPr>
      <dsp:spPr>
        <a:xfrm>
          <a:off x="2064597" y="2831417"/>
          <a:ext cx="3697070" cy="6500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/>
            <a:t>Geographic Information Systems (GIS), social network analysis (SNA), data mining-Twitter, geocoding/geolocating online content, R</a:t>
          </a:r>
          <a:endParaRPr lang="en-US" sz="1200" kern="1200" dirty="0"/>
        </a:p>
      </dsp:txBody>
      <dsp:txXfrm>
        <a:off x="2064597" y="2831417"/>
        <a:ext cx="3697070" cy="650052"/>
      </dsp:txXfrm>
    </dsp:sp>
    <dsp:sp modelId="{61211568-F60C-2042-A342-90507213A372}">
      <dsp:nvSpPr>
        <dsp:cNvPr id="0" name=""/>
        <dsp:cNvSpPr/>
      </dsp:nvSpPr>
      <dsp:spPr>
        <a:xfrm>
          <a:off x="1920556" y="3481470"/>
          <a:ext cx="7682224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63C670-2568-B04B-BBF3-974EFCEBFA79}">
      <dsp:nvSpPr>
        <dsp:cNvPr id="0" name=""/>
        <dsp:cNvSpPr/>
      </dsp:nvSpPr>
      <dsp:spPr>
        <a:xfrm>
          <a:off x="2064597" y="3513972"/>
          <a:ext cx="3697070" cy="6500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Global media communications/public public outreach (2021: NPR, ABC, Associated Press, Reuters, etc..)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2064597" y="3513972"/>
        <a:ext cx="3697070" cy="650052"/>
      </dsp:txXfrm>
    </dsp:sp>
    <dsp:sp modelId="{04C96FC7-9514-1040-9FC3-0F49CF4CF190}">
      <dsp:nvSpPr>
        <dsp:cNvPr id="0" name=""/>
        <dsp:cNvSpPr/>
      </dsp:nvSpPr>
      <dsp:spPr>
        <a:xfrm>
          <a:off x="1920556" y="4164025"/>
          <a:ext cx="7682224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E92BC0-386A-5641-A65F-BAD12642808B}" type="datetimeFigureOut">
              <a:rPr lang="en-US" smtClean="0"/>
              <a:t>12/14/21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5C74AF-4520-8B46-A3E4-61D0B6A5B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866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74AF-4520-8B46-A3E4-61D0B6A5BB3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347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Spatial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74AF-4520-8B46-A3E4-61D0B6A5BB3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850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Spatial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74AF-4520-8B46-A3E4-61D0B6A5BB3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08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Spatial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74AF-4520-8B46-A3E4-61D0B6A5BB3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306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DB5801-4151-0646-B1B7-9C81040F3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4589147-358C-0244-9517-A46084E689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C81DE4-E9EF-A742-92CD-E8674291F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21B99-34BE-224D-B010-E2A235332083}" type="datetimeFigureOut">
              <a:rPr lang="en-GB" smtClean="0"/>
              <a:t>14/12/2021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AAF611-929B-1649-8757-5D29123F4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C39A01-0F3E-B146-916D-A382B2672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E636E-F6EF-514D-9670-385BD0588E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4717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640" cy="43884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5165280"/>
            <a:ext cx="2348280" cy="3906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GB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5165280"/>
            <a:ext cx="3195000" cy="3906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ctr"/>
            <a:r>
              <a:rPr lang="en-GB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5165280"/>
            <a:ext cx="2348280" cy="3906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fld id="{3B53387D-E127-48BB-B553-26C95118D295}" type="slidenum">
              <a:rPr lang="en-GB" sz="1400" b="0" strike="noStrike" spc="-1">
                <a:latin typeface="Times New Roman"/>
              </a:rPr>
              <a:t>‹#›</a:t>
            </a:fld>
            <a:endParaRPr lang="en-GB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21.tiff"/><Relationship Id="rId8" Type="http://schemas.openxmlformats.org/officeDocument/2006/relationships/image" Target="../media/image22.jpg"/><Relationship Id="rId1" Type="http://schemas.openxmlformats.org/officeDocument/2006/relationships/slideLayout" Target="../slideLayouts/slideLayout13.xml"/><Relationship Id="rId2" Type="http://schemas.openxmlformats.org/officeDocument/2006/relationships/diagramData" Target="../diagrams/data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aihs.webspace.durham.ac.uk/bias-in-ai/" TargetMode="External"/><Relationship Id="rId3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Shape 1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spc="-1" dirty="0">
                <a:latin typeface="Arial"/>
              </a:rPr>
              <a:t>Politics &amp; Data Science</a:t>
            </a:r>
            <a:endParaRPr lang="en-GB" sz="4400" b="0" strike="noStrike" spc="-1" dirty="0">
              <a:latin typeface="Arial"/>
            </a:endParaRPr>
          </a:p>
        </p:txBody>
      </p:sp>
      <p:sp>
        <p:nvSpPr>
          <p:cNvPr id="42" name="TextShape 2"/>
          <p:cNvSpPr txBox="1"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2400" b="0" strike="noStrike" spc="-1" dirty="0" err="1">
                <a:latin typeface="Arial"/>
              </a:rPr>
              <a:t>Dr.</a:t>
            </a:r>
            <a:r>
              <a:rPr lang="en-GB" sz="2400" b="0" strike="noStrike" spc="-1" dirty="0">
                <a:latin typeface="Arial"/>
              </a:rPr>
              <a:t> Patrick M Kuhn (SGIA/CIPB)</a:t>
            </a:r>
          </a:p>
          <a:p>
            <a:pPr algn="ctr"/>
            <a:r>
              <a:rPr lang="en-GB" sz="2400" b="0" strike="noStrike" spc="-1" dirty="0" err="1">
                <a:latin typeface="Arial"/>
              </a:rPr>
              <a:t>p.m.kuhn@durham.ac.uk</a:t>
            </a:r>
            <a:endParaRPr lang="en-GB" sz="2400" b="0" strike="noStrike" spc="-1" dirty="0">
              <a:latin typeface="Arial"/>
            </a:endParaRPr>
          </a:p>
          <a:p>
            <a:pPr algn="ctr"/>
            <a:endParaRPr lang="en-GB" sz="2400" b="0" strike="noStrike" spc="-1" dirty="0">
              <a:latin typeface="Arial"/>
            </a:endParaRPr>
          </a:p>
          <a:p>
            <a:pPr algn="ctr"/>
            <a:endParaRPr lang="en-GB" sz="2400" b="0" strike="noStrike" spc="-1" dirty="0">
              <a:latin typeface="Arial"/>
            </a:endParaRPr>
          </a:p>
          <a:p>
            <a:pPr algn="ctr"/>
            <a:r>
              <a:rPr lang="en-GB" sz="2400" spc="-1" dirty="0">
                <a:latin typeface="Arial"/>
              </a:rPr>
              <a:t>Contributing departments:</a:t>
            </a:r>
          </a:p>
          <a:p>
            <a:pPr algn="ctr"/>
            <a:r>
              <a:rPr lang="en-GB" sz="2400" spc="-1">
                <a:latin typeface="Arial"/>
              </a:rPr>
              <a:t>SGIA/CIPB, </a:t>
            </a:r>
            <a:r>
              <a:rPr lang="en-GB" sz="2400" spc="-1" dirty="0">
                <a:latin typeface="Arial"/>
              </a:rPr>
              <a:t>Geography, Computer Science</a:t>
            </a:r>
            <a:endParaRPr lang="en-GB" sz="24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Shape 1"/>
          <p:cNvSpPr txBox="1"/>
          <p:nvPr/>
        </p:nvSpPr>
        <p:spPr>
          <a:xfrm>
            <a:off x="504000" y="74160"/>
            <a:ext cx="9071640" cy="1250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 dirty="0">
                <a:latin typeface="Arial"/>
              </a:rPr>
              <a:t>Measurement IV: Extracting Events</a:t>
            </a:r>
          </a:p>
        </p:txBody>
      </p:sp>
      <p:sp>
        <p:nvSpPr>
          <p:cNvPr id="4" name="TextShape 2">
            <a:extLst>
              <a:ext uri="{FF2B5EF4-FFF2-40B4-BE49-F238E27FC236}">
                <a16:creationId xmlns:a16="http://schemas.microsoft.com/office/drawing/2014/main" xmlns="" id="{809B2C6F-1E07-CA40-972C-93FCD026C8B1}"/>
              </a:ext>
            </a:extLst>
          </p:cNvPr>
          <p:cNvSpPr txBox="1"/>
          <p:nvPr/>
        </p:nvSpPr>
        <p:spPr>
          <a:xfrm>
            <a:off x="268484" y="1231037"/>
            <a:ext cx="4830000" cy="40387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 fontScale="8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spc="-1" dirty="0">
                <a:solidFill>
                  <a:srgbClr val="7030A0"/>
                </a:solidFill>
                <a:latin typeface="Arial"/>
              </a:rPr>
              <a:t>Problem:</a:t>
            </a:r>
            <a:r>
              <a:rPr lang="en-GB" sz="2400" spc="-1" dirty="0">
                <a:latin typeface="Arial"/>
              </a:rPr>
              <a:t> Systematic scalable search strategy for remotely stored text archives with download restrictions 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spc="-1" dirty="0">
                <a:solidFill>
                  <a:srgbClr val="7030A0"/>
                </a:solidFill>
                <a:latin typeface="Arial"/>
              </a:rPr>
              <a:t>Existing approach:</a:t>
            </a:r>
            <a:r>
              <a:rPr lang="en-GB" sz="2400" spc="-1" dirty="0">
                <a:latin typeface="Arial"/>
              </a:rPr>
              <a:t> Expert keyword search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 dirty="0">
                <a:solidFill>
                  <a:srgbClr val="7030A0"/>
                </a:solidFill>
                <a:latin typeface="Arial"/>
              </a:rPr>
              <a:t>Solution:</a:t>
            </a:r>
            <a:r>
              <a:rPr lang="en-GB" sz="2400" b="0" strike="noStrike" spc="-1" dirty="0">
                <a:latin typeface="Arial"/>
              </a:rPr>
              <a:t> Download-restricted efficient search strategy (DRESS)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spc="-1" dirty="0">
                <a:solidFill>
                  <a:srgbClr val="7030A0"/>
                </a:solidFill>
                <a:latin typeface="Arial"/>
              </a:rPr>
              <a:t>Result:</a:t>
            </a:r>
            <a:r>
              <a:rPr lang="en-GB" sz="2400" spc="-1" dirty="0">
                <a:latin typeface="Arial"/>
              </a:rPr>
              <a:t> Performs at least as well as expert human on small scale task, but scales, transparent, and replicable – applied to identifying 19</a:t>
            </a:r>
            <a:r>
              <a:rPr lang="en-GB" sz="2400" spc="-1" baseline="30000" dirty="0">
                <a:latin typeface="Arial"/>
              </a:rPr>
              <a:t>th</a:t>
            </a:r>
            <a:r>
              <a:rPr lang="en-GB" sz="2400" spc="-1" dirty="0">
                <a:latin typeface="Arial"/>
              </a:rPr>
              <a:t>-century election violence events</a:t>
            </a:r>
            <a:endParaRPr lang="en-GB" sz="2400" b="0" strike="noStrike" spc="-1" dirty="0"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6F4DF91-05E0-7744-B4AE-6FA477FD7B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231305"/>
            <a:ext cx="4477157" cy="26862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819B221-DC97-9246-9225-7DE66DCD79AF}"/>
              </a:ext>
            </a:extLst>
          </p:cNvPr>
          <p:cNvSpPr txBox="1"/>
          <p:nvPr/>
        </p:nvSpPr>
        <p:spPr>
          <a:xfrm>
            <a:off x="5238101" y="4192582"/>
            <a:ext cx="45730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Cohen, Kuhn &amp; </a:t>
            </a:r>
            <a:r>
              <a:rPr lang="en-GB" sz="1600" dirty="0" err="1"/>
              <a:t>Vivyan</a:t>
            </a:r>
            <a:r>
              <a:rPr lang="en-GB" sz="1600" dirty="0"/>
              <a:t> (2021) Causes and Consequences of Election Violence: Evidence from 19</a:t>
            </a:r>
            <a:r>
              <a:rPr lang="en-GB" sz="1600" baseline="30000" dirty="0"/>
              <a:t>th</a:t>
            </a:r>
            <a:r>
              <a:rPr lang="en-GB" sz="1600" dirty="0"/>
              <a:t>-century England &amp; Wales. </a:t>
            </a:r>
            <a:r>
              <a:rPr lang="en-GB" sz="1600" i="1" dirty="0"/>
              <a:t>ESRC/AHRC funded Grant (2017-2021)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743682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Shape 1"/>
          <p:cNvSpPr txBox="1"/>
          <p:nvPr/>
        </p:nvSpPr>
        <p:spPr>
          <a:xfrm>
            <a:off x="164123" y="74160"/>
            <a:ext cx="9694985" cy="1250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 dirty="0">
                <a:latin typeface="Arial"/>
              </a:rPr>
              <a:t>Digitisation: Emotive Political Speech</a:t>
            </a:r>
          </a:p>
        </p:txBody>
      </p:sp>
      <p:sp>
        <p:nvSpPr>
          <p:cNvPr id="4" name="TextShape 2">
            <a:extLst>
              <a:ext uri="{FF2B5EF4-FFF2-40B4-BE49-F238E27FC236}">
                <a16:creationId xmlns:a16="http://schemas.microsoft.com/office/drawing/2014/main" xmlns="" id="{6F5EC9CD-2FEB-194E-908D-50D387DE5DAD}"/>
              </a:ext>
            </a:extLst>
          </p:cNvPr>
          <p:cNvSpPr txBox="1"/>
          <p:nvPr/>
        </p:nvSpPr>
        <p:spPr>
          <a:xfrm>
            <a:off x="268484" y="1231037"/>
            <a:ext cx="4460271" cy="40387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 fontScale="8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spc="-1" dirty="0">
                <a:solidFill>
                  <a:srgbClr val="7030A0"/>
                </a:solidFill>
                <a:latin typeface="Arial"/>
              </a:rPr>
              <a:t>Question:</a:t>
            </a:r>
            <a:r>
              <a:rPr lang="en-GB" sz="2400" spc="-1" dirty="0">
                <a:latin typeface="Arial"/>
              </a:rPr>
              <a:t> When and why do politicians use emotive rhetoric?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spc="-1" dirty="0">
                <a:solidFill>
                  <a:srgbClr val="7030A0"/>
                </a:solidFill>
                <a:latin typeface="Arial"/>
              </a:rPr>
              <a:t>Traditional approach: </a:t>
            </a:r>
            <a:r>
              <a:rPr lang="en-GB" sz="2400" spc="-1" dirty="0">
                <a:latin typeface="Arial"/>
              </a:rPr>
              <a:t>Qualitative content or discourse analysis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 dirty="0">
                <a:solidFill>
                  <a:srgbClr val="7030A0"/>
                </a:solidFill>
                <a:latin typeface="Arial"/>
              </a:rPr>
              <a:t>Solution:</a:t>
            </a:r>
            <a:r>
              <a:rPr lang="en-GB" sz="2400" b="0" strike="noStrike" spc="-1" dirty="0">
                <a:latin typeface="Arial"/>
              </a:rPr>
              <a:t> Combine Affective Norms of English Words (ANEW) dictionary with word embedding techniques to create domain-specific dictionary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spc="-1" dirty="0">
                <a:solidFill>
                  <a:srgbClr val="7030A0"/>
                </a:solidFill>
                <a:latin typeface="Arial"/>
              </a:rPr>
              <a:t>Result:</a:t>
            </a:r>
            <a:r>
              <a:rPr lang="en-GB" sz="2400" spc="-1" dirty="0">
                <a:latin typeface="Arial"/>
              </a:rPr>
              <a:t> Applied to 2 million parliamentary speeches in UK and Irish parliament – emotive rhetoric used to appeal to larger electoral audiences</a:t>
            </a:r>
            <a:endParaRPr lang="en-GB" sz="2400" b="0" strike="noStrike" spc="-1" dirty="0">
              <a:latin typeface="Arial"/>
            </a:endParaRPr>
          </a:p>
        </p:txBody>
      </p:sp>
      <p:pic>
        <p:nvPicPr>
          <p:cNvPr id="3" name="Picture 2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xmlns="" id="{EC12B1F1-5378-BA48-A603-753FD69168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116" y="1161369"/>
            <a:ext cx="2789843" cy="1673906"/>
          </a:xfrm>
          <a:prstGeom prst="rect">
            <a:avLst/>
          </a:prstGeom>
        </p:spPr>
      </p:pic>
      <p:pic>
        <p:nvPicPr>
          <p:cNvPr id="6" name="Picture 5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xmlns="" id="{9287820B-0373-A348-B3EC-974026BACA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298" y="1863044"/>
            <a:ext cx="2789843" cy="16739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EF61C9-20BE-9541-B0C6-DB59058E736A}"/>
              </a:ext>
            </a:extLst>
          </p:cNvPr>
          <p:cNvSpPr txBox="1"/>
          <p:nvPr/>
        </p:nvSpPr>
        <p:spPr>
          <a:xfrm>
            <a:off x="4728755" y="4278328"/>
            <a:ext cx="4979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/>
              <a:t>Osnabrügge</a:t>
            </a:r>
            <a:r>
              <a:rPr lang="en-GB" sz="1600" dirty="0"/>
              <a:t>, </a:t>
            </a:r>
            <a:r>
              <a:rPr lang="en-GB" sz="1600" dirty="0" err="1"/>
              <a:t>Hobolt</a:t>
            </a:r>
            <a:r>
              <a:rPr lang="en-GB" sz="1600" dirty="0"/>
              <a:t> &amp; Rodon (2021). Playing to the Gallery: Emotive Rhetoric in Parliament. </a:t>
            </a:r>
            <a:r>
              <a:rPr lang="en-GB" sz="1600" i="1" dirty="0"/>
              <a:t>American Political Science Review </a:t>
            </a:r>
            <a:r>
              <a:rPr lang="en-GB" sz="1600" dirty="0"/>
              <a:t>115(3): 885-899</a:t>
            </a:r>
            <a:r>
              <a:rPr lang="en-GB" sz="1600" i="1" dirty="0"/>
              <a:t>.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91230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Shape 1"/>
          <p:cNvSpPr txBox="1"/>
          <p:nvPr/>
        </p:nvSpPr>
        <p:spPr>
          <a:xfrm>
            <a:off x="504000" y="74160"/>
            <a:ext cx="9071640" cy="1250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 dirty="0">
                <a:latin typeface="Arial"/>
              </a:rPr>
              <a:t>Digitization: Informational Consumption and Consequences</a:t>
            </a:r>
          </a:p>
        </p:txBody>
      </p:sp>
      <p:sp>
        <p:nvSpPr>
          <p:cNvPr id="4" name="TextShape 2">
            <a:extLst>
              <a:ext uri="{FF2B5EF4-FFF2-40B4-BE49-F238E27FC236}">
                <a16:creationId xmlns:a16="http://schemas.microsoft.com/office/drawing/2014/main" xmlns="" id="{8D99BD2D-4B39-024E-8B96-BFE84238655F}"/>
              </a:ext>
            </a:extLst>
          </p:cNvPr>
          <p:cNvSpPr txBox="1"/>
          <p:nvPr/>
        </p:nvSpPr>
        <p:spPr>
          <a:xfrm>
            <a:off x="480462" y="1453775"/>
            <a:ext cx="4460271" cy="40387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 fontScale="70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spc="-1" dirty="0">
                <a:solidFill>
                  <a:srgbClr val="7030A0"/>
                </a:solidFill>
                <a:latin typeface="Arial"/>
              </a:rPr>
              <a:t>Problem:</a:t>
            </a:r>
            <a:r>
              <a:rPr lang="en-GB" sz="2400" spc="-1" dirty="0">
                <a:latin typeface="Arial"/>
              </a:rPr>
              <a:t> Political communication involves dynamic information flow 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spc="-1" dirty="0">
                <a:solidFill>
                  <a:srgbClr val="7030A0"/>
                </a:solidFill>
                <a:latin typeface="Arial"/>
              </a:rPr>
              <a:t>Traditional approach: </a:t>
            </a:r>
            <a:r>
              <a:rPr lang="en-GB" sz="2400" spc="-1" dirty="0">
                <a:latin typeface="Arial"/>
              </a:rPr>
              <a:t>Observational and static experimental data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 dirty="0">
                <a:solidFill>
                  <a:srgbClr val="7030A0"/>
                </a:solidFill>
                <a:latin typeface="Arial"/>
              </a:rPr>
              <a:t>Solution:</a:t>
            </a:r>
            <a:r>
              <a:rPr lang="en-GB" sz="2400" b="0" strike="noStrike" spc="-1" dirty="0">
                <a:latin typeface="Arial"/>
              </a:rPr>
              <a:t> Dynamic Process Tracing Environment (DPTE) – now defunct (currently seeking funding for V2.0)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spc="-1" dirty="0">
                <a:solidFill>
                  <a:srgbClr val="7030A0"/>
                </a:solidFill>
                <a:latin typeface="Arial"/>
              </a:rPr>
              <a:t>Insights:</a:t>
            </a:r>
          </a:p>
          <a:p>
            <a:pPr marL="908100" lvl="1" indent="-342900">
              <a:spcBef>
                <a:spcPts val="1417"/>
              </a:spcBef>
              <a:buClr>
                <a:srgbClr val="000000"/>
              </a:buClr>
              <a:buSzPct val="45000"/>
              <a:buFont typeface="System Font Regular"/>
              <a:buChar char="⏤"/>
            </a:pPr>
            <a:r>
              <a:rPr lang="en-GB" sz="2400" spc="-1" dirty="0">
                <a:latin typeface="Arial"/>
              </a:rPr>
              <a:t>Attention focused on high-level races</a:t>
            </a:r>
          </a:p>
          <a:p>
            <a:pPr marL="908100" lvl="1" indent="-342900">
              <a:spcBef>
                <a:spcPts val="1417"/>
              </a:spcBef>
              <a:buClr>
                <a:srgbClr val="000000"/>
              </a:buClr>
              <a:buSzPct val="45000"/>
              <a:buFont typeface="System Font Regular"/>
              <a:buChar char="⏤"/>
            </a:pPr>
            <a:r>
              <a:rPr lang="en-GB" sz="2400" spc="-1" dirty="0">
                <a:latin typeface="Arial"/>
              </a:rPr>
              <a:t>Voters use partisan cues and heuristics, including gender</a:t>
            </a:r>
          </a:p>
          <a:p>
            <a:pPr marL="908100" lvl="1" indent="-342900">
              <a:spcBef>
                <a:spcPts val="1417"/>
              </a:spcBef>
              <a:buClr>
                <a:srgbClr val="000000"/>
              </a:buClr>
              <a:buSzPct val="45000"/>
              <a:buFont typeface="System Font Regular"/>
              <a:buChar char="⏤"/>
            </a:pPr>
            <a:r>
              <a:rPr lang="en-GB" sz="2400" spc="-1" dirty="0">
                <a:latin typeface="Arial"/>
              </a:rPr>
              <a:t>Richness of the informational environment matters </a:t>
            </a:r>
            <a:endParaRPr lang="en-GB" sz="2400" b="0" strike="noStrike" spc="-1" dirty="0">
              <a:latin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9118EBD-97AB-DB49-B2CC-56CEF3E69334}"/>
              </a:ext>
            </a:extLst>
          </p:cNvPr>
          <p:cNvSpPr txBox="1"/>
          <p:nvPr/>
        </p:nvSpPr>
        <p:spPr>
          <a:xfrm>
            <a:off x="5039820" y="3904165"/>
            <a:ext cx="49790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Various publications by David Andersen and Tessa </a:t>
            </a:r>
            <a:r>
              <a:rPr lang="en-GB" sz="1400" dirty="0" err="1"/>
              <a:t>Ditonto</a:t>
            </a:r>
            <a:r>
              <a:rPr lang="en-GB" sz="1400" dirty="0"/>
              <a:t> in leading political science and methods journals</a:t>
            </a:r>
          </a:p>
          <a:p>
            <a:endParaRPr lang="en-GB" sz="1400" dirty="0"/>
          </a:p>
          <a:p>
            <a:r>
              <a:rPr lang="en-US" sz="1400" dirty="0"/>
              <a:t>Andersen &amp; </a:t>
            </a:r>
            <a:r>
              <a:rPr lang="en-US" sz="1400" dirty="0" err="1"/>
              <a:t>Ditonto</a:t>
            </a:r>
            <a:r>
              <a:rPr lang="en-US" sz="1400" dirty="0"/>
              <a:t> (2018) Information and its Presentation: Treatment Effects in low- and high-information environments. </a:t>
            </a:r>
            <a:r>
              <a:rPr lang="en-US" sz="1400" i="1" dirty="0"/>
              <a:t>Political Analysis </a:t>
            </a:r>
            <a:r>
              <a:rPr lang="en-US" sz="1400" dirty="0"/>
              <a:t>26(4): </a:t>
            </a:r>
            <a:r>
              <a:rPr lang="en-GB" sz="1400" dirty="0"/>
              <a:t>379-398.</a:t>
            </a:r>
            <a:endParaRPr lang="en-US" sz="1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9482B09-B82A-1447-8A98-B3EAEDEDA4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893" y="1381471"/>
            <a:ext cx="4677508" cy="246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648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Shape 1"/>
          <p:cNvSpPr txBox="1"/>
          <p:nvPr/>
        </p:nvSpPr>
        <p:spPr>
          <a:xfrm>
            <a:off x="211015" y="74160"/>
            <a:ext cx="9649165" cy="1250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300" spc="-1" dirty="0">
                <a:latin typeface="Arial"/>
              </a:rPr>
              <a:t>Digitisation: Social Media &amp; Democracy</a:t>
            </a:r>
            <a:endParaRPr lang="en-GB" sz="4300" b="0" strike="noStrike" spc="-1" dirty="0">
              <a:latin typeface="Arial"/>
            </a:endParaRPr>
          </a:p>
        </p:txBody>
      </p:sp>
      <p:sp>
        <p:nvSpPr>
          <p:cNvPr id="4" name="TextShape 2">
            <a:extLst>
              <a:ext uri="{FF2B5EF4-FFF2-40B4-BE49-F238E27FC236}">
                <a16:creationId xmlns:a16="http://schemas.microsoft.com/office/drawing/2014/main" xmlns="" id="{0BC43157-831C-464F-A351-7941F0F1AD12}"/>
              </a:ext>
            </a:extLst>
          </p:cNvPr>
          <p:cNvSpPr txBox="1"/>
          <p:nvPr/>
        </p:nvSpPr>
        <p:spPr>
          <a:xfrm>
            <a:off x="480463" y="1324441"/>
            <a:ext cx="4279106" cy="416809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 fontScale="70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spc="-1" dirty="0">
                <a:solidFill>
                  <a:srgbClr val="7030A0"/>
                </a:solidFill>
                <a:latin typeface="Arial"/>
              </a:rPr>
              <a:t>Questions:</a:t>
            </a:r>
            <a:r>
              <a:rPr lang="en-GB" sz="2400" spc="-1" dirty="0">
                <a:latin typeface="Arial"/>
              </a:rPr>
              <a:t> Impact of social media on democracy 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 dirty="0">
                <a:solidFill>
                  <a:srgbClr val="7030A0"/>
                </a:solidFill>
                <a:latin typeface="Arial"/>
              </a:rPr>
              <a:t>Approaches:</a:t>
            </a:r>
            <a:r>
              <a:rPr lang="en-GB" sz="2400" b="0" strike="noStrike" spc="-1" dirty="0">
                <a:latin typeface="Arial"/>
              </a:rPr>
              <a:t> Large-scale observational data analysis, social media experiments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spc="-1" dirty="0">
                <a:solidFill>
                  <a:srgbClr val="7030A0"/>
                </a:solidFill>
                <a:latin typeface="Arial"/>
              </a:rPr>
              <a:t>Insights:</a:t>
            </a:r>
          </a:p>
          <a:p>
            <a:pPr marL="908100" lvl="1" indent="-342900">
              <a:spcBef>
                <a:spcPts val="1417"/>
              </a:spcBef>
              <a:buClr>
                <a:srgbClr val="000000"/>
              </a:buClr>
              <a:buSzPct val="45000"/>
              <a:buFont typeface="System Font Regular"/>
              <a:buChar char="⏤"/>
            </a:pPr>
            <a:r>
              <a:rPr lang="en-GB" sz="2400" spc="-1" dirty="0">
                <a:latin typeface="Arial"/>
              </a:rPr>
              <a:t>Misinformation in the realm of politics more concentrated and asymmetric the commonly assumed (at least in US context)</a:t>
            </a:r>
          </a:p>
          <a:p>
            <a:pPr marL="908100" lvl="1" indent="-342900">
              <a:spcBef>
                <a:spcPts val="1417"/>
              </a:spcBef>
              <a:buClr>
                <a:srgbClr val="000000"/>
              </a:buClr>
              <a:buSzPct val="45000"/>
              <a:buFont typeface="System Font Regular"/>
              <a:buChar char="⏤"/>
            </a:pPr>
            <a:r>
              <a:rPr lang="en-GB" sz="2400" spc="-1" dirty="0">
                <a:latin typeface="Arial"/>
              </a:rPr>
              <a:t>Social media may have a differential impact on affective and ideological polarization</a:t>
            </a:r>
          </a:p>
          <a:p>
            <a:pPr marL="908100" lvl="1" indent="-342900">
              <a:spcBef>
                <a:spcPts val="1417"/>
              </a:spcBef>
              <a:buClr>
                <a:srgbClr val="000000"/>
              </a:buClr>
              <a:buSzPct val="45000"/>
              <a:buFont typeface="System Font Regular"/>
              <a:buChar char="⏤"/>
            </a:pPr>
            <a:r>
              <a:rPr lang="en-GB" sz="2400" b="0" strike="noStrike" spc="-1" dirty="0">
                <a:latin typeface="Arial"/>
              </a:rPr>
              <a:t>Social media may contribute to violence/conflict (e.g., Myanmar, US Capital Riot)</a:t>
            </a:r>
          </a:p>
        </p:txBody>
      </p:sp>
      <p:pic>
        <p:nvPicPr>
          <p:cNvPr id="3" name="Picture 2" descr="A person holding a microphone in front of a crowd of people&#10;&#10;Description automatically generated with medium confidence">
            <a:extLst>
              <a:ext uri="{FF2B5EF4-FFF2-40B4-BE49-F238E27FC236}">
                <a16:creationId xmlns:a16="http://schemas.microsoft.com/office/drawing/2014/main" xmlns="" id="{8CD90104-BC4E-D745-9D39-46BF46F26B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882" y="1453775"/>
            <a:ext cx="4440932" cy="29595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D107622-B22E-F24C-8120-56AEA08F8027}"/>
              </a:ext>
            </a:extLst>
          </p:cNvPr>
          <p:cNvSpPr txBox="1"/>
          <p:nvPr/>
        </p:nvSpPr>
        <p:spPr>
          <a:xfrm>
            <a:off x="4881155" y="4661541"/>
            <a:ext cx="4979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Members in the cluster currently working in this area:</a:t>
            </a:r>
          </a:p>
          <a:p>
            <a:r>
              <a:rPr lang="en-GB" sz="1600" dirty="0" err="1"/>
              <a:t>Kyriaki</a:t>
            </a:r>
            <a:r>
              <a:rPr lang="en-GB" sz="1600" dirty="0"/>
              <a:t> </a:t>
            </a:r>
            <a:r>
              <a:rPr lang="en-GB" sz="1600" dirty="0" err="1"/>
              <a:t>Nanou</a:t>
            </a:r>
            <a:r>
              <a:rPr lang="en-GB" sz="1600" dirty="0"/>
              <a:t>, Moritz </a:t>
            </a:r>
            <a:r>
              <a:rPr lang="en-GB" sz="1600" dirty="0" err="1"/>
              <a:t>Osnabrügge</a:t>
            </a:r>
            <a:r>
              <a:rPr lang="en-GB" sz="1600" dirty="0"/>
              <a:t>, and Monica Stephens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851902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Shape 2"/>
          <p:cNvSpPr txBox="1"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108000" algn="ctr">
              <a:spcBef>
                <a:spcPts val="1417"/>
              </a:spcBef>
              <a:buClr>
                <a:srgbClr val="000000"/>
              </a:buClr>
              <a:buSzPct val="45000"/>
            </a:pPr>
            <a:endParaRPr lang="en-GB" sz="2600" spc="-1" dirty="0">
              <a:latin typeface="Arial"/>
            </a:endParaRPr>
          </a:p>
          <a:p>
            <a:pPr marL="108000" algn="ctr">
              <a:spcBef>
                <a:spcPts val="1417"/>
              </a:spcBef>
              <a:buClr>
                <a:srgbClr val="000000"/>
              </a:buClr>
              <a:buSzPct val="45000"/>
            </a:pPr>
            <a:endParaRPr lang="en-GB" sz="2600" spc="-1" dirty="0">
              <a:latin typeface="Arial"/>
            </a:endParaRPr>
          </a:p>
          <a:p>
            <a:pPr marL="108000" algn="ctr">
              <a:spcBef>
                <a:spcPts val="1417"/>
              </a:spcBef>
              <a:buClr>
                <a:srgbClr val="000000"/>
              </a:buClr>
              <a:buSzPct val="45000"/>
            </a:pPr>
            <a:r>
              <a:rPr lang="en-GB" sz="4400" spc="-1" dirty="0">
                <a:latin typeface="Arial"/>
              </a:rPr>
              <a:t>Academics in Cluster</a:t>
            </a:r>
            <a:endParaRPr lang="en-GB" sz="44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Shape 1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r"/>
            <a:r>
              <a:rPr lang="en-GB" sz="3200" b="1" strike="noStrike" spc="-1" dirty="0">
                <a:solidFill>
                  <a:srgbClr val="780373"/>
                </a:solidFill>
                <a:latin typeface="Nimbus Roman"/>
              </a:rPr>
              <a:t>Patrick M Kuhn</a:t>
            </a:r>
            <a:r>
              <a:rPr lang="en-GB" dirty="0"/>
              <a:t/>
            </a:r>
            <a:br>
              <a:rPr lang="en-GB" dirty="0"/>
            </a:br>
            <a:r>
              <a:rPr lang="en-GB" sz="3200" b="1" spc="-1" dirty="0">
                <a:solidFill>
                  <a:srgbClr val="780373"/>
                </a:solidFill>
                <a:latin typeface="Nimbus Roman"/>
              </a:rPr>
              <a:t>SGIA, CIPB, DRMC Fellow</a:t>
            </a:r>
            <a:endParaRPr lang="en-GB" sz="3200" b="0" strike="noStrike" spc="-1" dirty="0">
              <a:latin typeface="Arial"/>
            </a:endParaRPr>
          </a:p>
        </p:txBody>
      </p:sp>
      <p:sp>
        <p:nvSpPr>
          <p:cNvPr id="53" name="TextShape 2"/>
          <p:cNvSpPr txBox="1"/>
          <p:nvPr/>
        </p:nvSpPr>
        <p:spPr>
          <a:xfrm>
            <a:off x="648000" y="1607760"/>
            <a:ext cx="9144000" cy="3648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 fontScale="925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200" b="1" spc="-1" dirty="0">
                <a:solidFill>
                  <a:srgbClr val="3465A4"/>
                </a:solidFill>
                <a:latin typeface="Nimbus Roman"/>
              </a:rPr>
              <a:t>Director of the Centre for Institutions and Political Behaviour (CIPB)</a:t>
            </a:r>
            <a:endParaRPr lang="en-GB" sz="2200" spc="-1" dirty="0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200" b="1" spc="-1" dirty="0">
                <a:solidFill>
                  <a:srgbClr val="A7074B"/>
                </a:solidFill>
                <a:latin typeface="Nimbus Roman"/>
              </a:rPr>
              <a:t>Political Economy of Development and Conflict</a:t>
            </a:r>
            <a:r>
              <a:rPr lang="en-GB" sz="2200" b="0" strike="noStrike" spc="-1" dirty="0">
                <a:solidFill>
                  <a:srgbClr val="A7074B"/>
                </a:solidFill>
                <a:latin typeface="Nimbus Roman"/>
              </a:rPr>
              <a:t>: </a:t>
            </a:r>
            <a:endParaRPr lang="en-GB" sz="2200" spc="-1" dirty="0">
              <a:solidFill>
                <a:srgbClr val="A7074B"/>
              </a:solidFill>
              <a:latin typeface="Nimbus Roman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200" b="0" strike="noStrike" spc="-1" dirty="0">
                <a:solidFill>
                  <a:srgbClr val="A7074B"/>
                </a:solidFill>
                <a:latin typeface="Nimbus Roman"/>
              </a:rPr>
              <a:t>PI of ESRC/AHRC funded grant on “Election Violence in England and Wales (1832-1914)”: 1 PDRA (2017-2021)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200" spc="-1" dirty="0">
                <a:solidFill>
                  <a:srgbClr val="A7074B"/>
                </a:solidFill>
                <a:latin typeface="Nimbus Roman"/>
              </a:rPr>
              <a:t>Co-I on f</a:t>
            </a:r>
            <a:r>
              <a:rPr lang="en-GB" sz="2200" b="0" strike="noStrike" spc="-1" dirty="0">
                <a:solidFill>
                  <a:srgbClr val="A7074B"/>
                </a:solidFill>
                <a:latin typeface="Nimbus Roman"/>
              </a:rPr>
              <a:t>ollow-up grant involving the collection, digitisation, and topic coding of over 15,000 candidate election addresses (1832-1914) 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200" b="1" spc="-1" dirty="0">
                <a:solidFill>
                  <a:srgbClr val="A7074B"/>
                </a:solidFill>
                <a:latin typeface="Nimbus Roman"/>
              </a:rPr>
              <a:t>Survey Methodology/Experiments</a:t>
            </a:r>
            <a:r>
              <a:rPr lang="en-GB" sz="2200" b="0" strike="noStrike" spc="-1" dirty="0">
                <a:solidFill>
                  <a:srgbClr val="A7074B"/>
                </a:solidFill>
                <a:latin typeface="Nimbus Roman"/>
              </a:rPr>
              <a:t>: </a:t>
            </a:r>
            <a:endParaRPr lang="en-GB" sz="2200" spc="-1" dirty="0">
              <a:solidFill>
                <a:srgbClr val="A7074B"/>
              </a:solidFill>
              <a:latin typeface="Nimbus Roman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200" spc="-1" dirty="0">
                <a:solidFill>
                  <a:srgbClr val="A7074B"/>
                </a:solidFill>
                <a:latin typeface="Nimbus Roman"/>
              </a:rPr>
              <a:t>Evaluation of indirect question designs to capture sensitive information supported by BA/Leverhulme Small Grant and published in </a:t>
            </a:r>
            <a:r>
              <a:rPr lang="en-GB" sz="2200" i="1" spc="-1" dirty="0">
                <a:solidFill>
                  <a:srgbClr val="A7074B"/>
                </a:solidFill>
                <a:latin typeface="Nimbus Roman"/>
              </a:rPr>
              <a:t>Political Analysis</a:t>
            </a:r>
            <a:endParaRPr lang="en-GB" sz="2200" i="1" spc="-1" dirty="0">
              <a:solidFill>
                <a:srgbClr val="A7074B"/>
              </a:solidFill>
              <a:latin typeface="Arial"/>
            </a:endParaRPr>
          </a:p>
        </p:txBody>
      </p:sp>
      <p:pic>
        <p:nvPicPr>
          <p:cNvPr id="3" name="Picture 2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xmlns="" id="{0B019FCD-F4FF-2A41-AAA2-9E357165D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90" y="81027"/>
            <a:ext cx="1141471" cy="15219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F4E52AB-B9D3-A34E-BF68-20FFBDF18A24}"/>
              </a:ext>
            </a:extLst>
          </p:cNvPr>
          <p:cNvSpPr txBox="1"/>
          <p:nvPr/>
        </p:nvSpPr>
        <p:spPr>
          <a:xfrm>
            <a:off x="7186245" y="5237516"/>
            <a:ext cx="3071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p.m.kuhn@durham.ac.uk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6017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Shape 1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r"/>
            <a:r>
              <a:rPr lang="en-GB" sz="3200" b="1" spc="-1" dirty="0">
                <a:solidFill>
                  <a:srgbClr val="780373"/>
                </a:solidFill>
                <a:latin typeface="Nimbus Roman"/>
              </a:rPr>
              <a:t>Louise Amoore</a:t>
            </a:r>
            <a:r>
              <a:rPr lang="en-GB" dirty="0"/>
              <a:t/>
            </a:r>
            <a:br>
              <a:rPr lang="en-GB" dirty="0"/>
            </a:br>
            <a:r>
              <a:rPr lang="en-GB" sz="3200" b="1" spc="-1" dirty="0">
                <a:solidFill>
                  <a:srgbClr val="780373"/>
                </a:solidFill>
                <a:latin typeface="Nimbus Roman"/>
              </a:rPr>
              <a:t>Geography</a:t>
            </a:r>
            <a:endParaRPr lang="en-GB" sz="3200" b="0" strike="noStrike" spc="-1" dirty="0">
              <a:latin typeface="Arial"/>
            </a:endParaRPr>
          </a:p>
        </p:txBody>
      </p:sp>
      <p:sp>
        <p:nvSpPr>
          <p:cNvPr id="53" name="TextShape 2"/>
          <p:cNvSpPr txBox="1"/>
          <p:nvPr/>
        </p:nvSpPr>
        <p:spPr>
          <a:xfrm>
            <a:off x="648000" y="1607760"/>
            <a:ext cx="9144000" cy="3648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200" b="1" strike="noStrike" spc="-1" dirty="0">
                <a:solidFill>
                  <a:srgbClr val="3465A4"/>
                </a:solidFill>
                <a:latin typeface="Nimbus Roman"/>
              </a:rPr>
              <a:t>Cluster Convener of Politics-State-Space:</a:t>
            </a:r>
            <a:endParaRPr lang="en-GB" sz="2200" b="0" strike="noStrike" spc="-1" dirty="0">
              <a:latin typeface="Arial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200" spc="-1" dirty="0">
                <a:solidFill>
                  <a:srgbClr val="3465A4"/>
                </a:solidFill>
                <a:latin typeface="Nimbus Roman"/>
              </a:rPr>
              <a:t>Research cluster of geography, focusing on understanding the geographical dimensions of violence, justice, and power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200" b="1" strike="noStrike" spc="-1" dirty="0">
                <a:solidFill>
                  <a:srgbClr val="A7074B"/>
                </a:solidFill>
                <a:latin typeface="Nimbus Roman"/>
              </a:rPr>
              <a:t>Geopolitics, Technology and Security</a:t>
            </a:r>
            <a:r>
              <a:rPr lang="en-GB" sz="2200" b="0" strike="noStrike" spc="-1" dirty="0">
                <a:solidFill>
                  <a:srgbClr val="A7074B"/>
                </a:solidFill>
                <a:latin typeface="Nimbus Roman"/>
              </a:rPr>
              <a:t>: </a:t>
            </a:r>
            <a:endParaRPr lang="en-GB" sz="2200" spc="-1" dirty="0">
              <a:solidFill>
                <a:srgbClr val="A7074B"/>
              </a:solidFill>
              <a:latin typeface="Nimbus Roman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200" spc="-1" dirty="0">
                <a:solidFill>
                  <a:srgbClr val="A7074B"/>
                </a:solidFill>
                <a:latin typeface="Nimbus Roman"/>
              </a:rPr>
              <a:t>PI on ERC Advanced Grant “Algorithmic Societies: Ethical Life in a Machine Learning Age”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200" spc="-1" dirty="0">
                <a:solidFill>
                  <a:srgbClr val="A7074B"/>
                </a:solidFill>
                <a:latin typeface="Nimbus Roman"/>
              </a:rPr>
              <a:t>Recent book “Cloud Ethics: Algorithms and the Attributes of Ourselves and Others”</a:t>
            </a:r>
            <a:endParaRPr lang="en-GB" sz="2200" b="0" strike="noStrike" spc="-1" dirty="0">
              <a:solidFill>
                <a:srgbClr val="A7074B"/>
              </a:solidFill>
              <a:latin typeface="Nimbus Roman"/>
            </a:endParaRPr>
          </a:p>
        </p:txBody>
      </p:sp>
      <p:pic>
        <p:nvPicPr>
          <p:cNvPr id="4" name="Picture 3" descr="A person speaking into a microphone&#10;&#10;Description automatically generated">
            <a:extLst>
              <a:ext uri="{FF2B5EF4-FFF2-40B4-BE49-F238E27FC236}">
                <a16:creationId xmlns:a16="http://schemas.microsoft.com/office/drawing/2014/main" xmlns="" id="{C98ACDA3-6201-9E4C-9881-6E00599B9D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" y="74970"/>
            <a:ext cx="1169077" cy="1532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7324CE3-ED46-7E45-A763-263A71BD8B0D}"/>
              </a:ext>
            </a:extLst>
          </p:cNvPr>
          <p:cNvSpPr txBox="1"/>
          <p:nvPr/>
        </p:nvSpPr>
        <p:spPr>
          <a:xfrm>
            <a:off x="6705601" y="5237516"/>
            <a:ext cx="3552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louise.amoore@durham.ac.uk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3244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Shape 1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r"/>
            <a:r>
              <a:rPr lang="en-GB" sz="3200" b="1" spc="-1" dirty="0">
                <a:solidFill>
                  <a:srgbClr val="780373"/>
                </a:solidFill>
                <a:latin typeface="Nimbus Roman"/>
              </a:rPr>
              <a:t>David Andersen</a:t>
            </a:r>
            <a:r>
              <a:rPr lang="en-GB" dirty="0"/>
              <a:t/>
            </a:r>
            <a:br>
              <a:rPr lang="en-GB" dirty="0"/>
            </a:br>
            <a:r>
              <a:rPr lang="en-GB" sz="3200" b="1" spc="-1" dirty="0">
                <a:solidFill>
                  <a:srgbClr val="780373"/>
                </a:solidFill>
                <a:latin typeface="Nimbus Roman"/>
              </a:rPr>
              <a:t>SGIA, CIPB</a:t>
            </a:r>
            <a:endParaRPr lang="en-GB" sz="3200" b="0" strike="noStrike" spc="-1" dirty="0">
              <a:latin typeface="Arial"/>
            </a:endParaRPr>
          </a:p>
        </p:txBody>
      </p:sp>
      <p:sp>
        <p:nvSpPr>
          <p:cNvPr id="53" name="TextShape 2"/>
          <p:cNvSpPr txBox="1"/>
          <p:nvPr/>
        </p:nvSpPr>
        <p:spPr>
          <a:xfrm>
            <a:off x="648000" y="1607760"/>
            <a:ext cx="9144000" cy="3648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200" b="1" spc="-1" dirty="0">
                <a:solidFill>
                  <a:srgbClr val="3465A4"/>
                </a:solidFill>
                <a:latin typeface="Nimbus Roman"/>
              </a:rPr>
              <a:t>Researcher on Dynamic Process Tracing Environment (DPTE):</a:t>
            </a:r>
            <a:endParaRPr lang="en-GB" sz="2200" b="0" strike="noStrike" spc="-1" dirty="0">
              <a:latin typeface="Arial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200" spc="-1" dirty="0">
                <a:solidFill>
                  <a:srgbClr val="3465A4"/>
                </a:solidFill>
                <a:latin typeface="Nimbus Roman"/>
              </a:rPr>
              <a:t>(Defunct) platform to dynamically simulate and experimentally control informational content in a political campaign context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200" b="1" spc="-1" dirty="0">
                <a:solidFill>
                  <a:srgbClr val="A7074B"/>
                </a:solidFill>
                <a:latin typeface="Nimbus Roman"/>
              </a:rPr>
              <a:t>Political Psychology and US Government</a:t>
            </a:r>
            <a:r>
              <a:rPr lang="en-GB" sz="2200" b="0" strike="noStrike" spc="-1" dirty="0">
                <a:solidFill>
                  <a:srgbClr val="A7074B"/>
                </a:solidFill>
                <a:latin typeface="Nimbus Roman"/>
              </a:rPr>
              <a:t>: </a:t>
            </a:r>
            <a:endParaRPr lang="en-GB" sz="2200" spc="-1" dirty="0">
              <a:solidFill>
                <a:srgbClr val="A7074B"/>
              </a:solidFill>
              <a:latin typeface="Nimbus Roman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200" b="0" strike="noStrike" spc="-1" dirty="0">
                <a:solidFill>
                  <a:srgbClr val="A7074B"/>
                </a:solidFill>
                <a:latin typeface="Nimbus Roman"/>
              </a:rPr>
              <a:t>Exploring how people learn about politics, how </a:t>
            </a:r>
            <a:r>
              <a:rPr lang="en-GB" sz="2200" spc="-1" dirty="0">
                <a:solidFill>
                  <a:srgbClr val="A7074B"/>
                </a:solidFill>
                <a:latin typeface="Nimbus Roman"/>
              </a:rPr>
              <a:t>what they learn affects their beliefs, and how they act politically</a:t>
            </a:r>
            <a:endParaRPr lang="en-GB" sz="2200" b="0" strike="noStrike" spc="-1" dirty="0">
              <a:solidFill>
                <a:srgbClr val="A7074B"/>
              </a:solidFill>
              <a:latin typeface="Nimbus Roman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200" b="0" strike="noStrike" spc="-1" dirty="0">
                <a:solidFill>
                  <a:srgbClr val="A7074B"/>
                </a:solidFill>
                <a:latin typeface="Nimbus Roman"/>
              </a:rPr>
              <a:t>PI on BA/Leverhulm</a:t>
            </a:r>
            <a:r>
              <a:rPr lang="en-GB" sz="2200" spc="-1" dirty="0">
                <a:solidFill>
                  <a:srgbClr val="A7074B"/>
                </a:solidFill>
                <a:latin typeface="Nimbus Roman"/>
              </a:rPr>
              <a:t>e Small Grant “Dynamic Experiment Exploring Susceptibility to Social Media Misinformation Campaigns”</a:t>
            </a:r>
            <a:endParaRPr lang="en-GB" sz="2200" b="0" strike="noStrike" spc="-1" dirty="0">
              <a:solidFill>
                <a:srgbClr val="A7074B"/>
              </a:solidFill>
              <a:latin typeface="Nimbus Roman"/>
            </a:endParaRPr>
          </a:p>
        </p:txBody>
      </p:sp>
      <p:pic>
        <p:nvPicPr>
          <p:cNvPr id="3" name="Picture 2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xmlns="" id="{FED105B5-CC88-A64D-A6B1-DD42D73A5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" y="212"/>
            <a:ext cx="1626212" cy="16262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3780FC1-8AB1-7044-B04C-9495DE95767D}"/>
              </a:ext>
            </a:extLst>
          </p:cNvPr>
          <p:cNvSpPr txBox="1"/>
          <p:nvPr/>
        </p:nvSpPr>
        <p:spPr>
          <a:xfrm>
            <a:off x="6516810" y="5256000"/>
            <a:ext cx="3563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david.j.andersen@durham.ac.uk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6372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Shape 1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r"/>
            <a:r>
              <a:rPr lang="en-GB" sz="3200" b="1" spc="-1" dirty="0">
                <a:solidFill>
                  <a:srgbClr val="780373"/>
                </a:solidFill>
                <a:latin typeface="Nimbus Roman"/>
              </a:rPr>
              <a:t>Diane </a:t>
            </a:r>
            <a:r>
              <a:rPr lang="en-GB" sz="3200" b="1" spc="-1" dirty="0" err="1">
                <a:solidFill>
                  <a:srgbClr val="780373"/>
                </a:solidFill>
                <a:latin typeface="Nimbus Roman"/>
              </a:rPr>
              <a:t>Bolet</a:t>
            </a:r>
            <a:r>
              <a:rPr lang="en-GB" dirty="0"/>
              <a:t/>
            </a:r>
            <a:br>
              <a:rPr lang="en-GB" dirty="0"/>
            </a:br>
            <a:r>
              <a:rPr lang="en-GB" sz="3200" b="1" spc="-1" dirty="0">
                <a:solidFill>
                  <a:srgbClr val="780373"/>
                </a:solidFill>
                <a:latin typeface="Nimbus Roman"/>
              </a:rPr>
              <a:t>SGIA, CIPB</a:t>
            </a:r>
            <a:endParaRPr lang="en-GB" sz="3200" b="0" strike="noStrike" spc="-1" dirty="0">
              <a:latin typeface="Arial"/>
            </a:endParaRPr>
          </a:p>
        </p:txBody>
      </p:sp>
      <p:sp>
        <p:nvSpPr>
          <p:cNvPr id="53" name="TextShape 2"/>
          <p:cNvSpPr txBox="1"/>
          <p:nvPr/>
        </p:nvSpPr>
        <p:spPr>
          <a:xfrm>
            <a:off x="648000" y="1607760"/>
            <a:ext cx="9144000" cy="3648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GB" sz="2200" b="1" spc="-1" dirty="0">
              <a:solidFill>
                <a:srgbClr val="3465A4"/>
              </a:solidFill>
              <a:latin typeface="Nimbus Roman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200" b="1" spc="-1" dirty="0">
                <a:solidFill>
                  <a:srgbClr val="3465A4"/>
                </a:solidFill>
                <a:latin typeface="Nimbus Roman"/>
              </a:rPr>
              <a:t>Starting August 2022 at SGIA/CIPB:</a:t>
            </a:r>
            <a:endParaRPr lang="en-GB" sz="2200" b="0" strike="noStrike" spc="-1" dirty="0">
              <a:latin typeface="Arial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200" spc="-1" dirty="0">
                <a:solidFill>
                  <a:srgbClr val="3465A4"/>
                </a:solidFill>
                <a:latin typeface="Nimbus Roman"/>
              </a:rPr>
              <a:t>Currently a Postdoctoral Researcher at the IPZ at the University of Zurich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endParaRPr lang="en-GB" sz="2200" spc="-1" dirty="0">
              <a:solidFill>
                <a:srgbClr val="3465A4"/>
              </a:solidFill>
              <a:latin typeface="Nimbus Roman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200" b="1" strike="noStrike" spc="-1" dirty="0">
                <a:solidFill>
                  <a:srgbClr val="A7074B"/>
                </a:solidFill>
                <a:latin typeface="Nimbus Roman"/>
              </a:rPr>
              <a:t>Comparative Political Behaviour / far-right voting</a:t>
            </a:r>
            <a:r>
              <a:rPr lang="en-GB" sz="2200" b="0" strike="noStrike" spc="-1" dirty="0">
                <a:solidFill>
                  <a:srgbClr val="A7074B"/>
                </a:solidFill>
                <a:latin typeface="Nimbus Roman"/>
              </a:rPr>
              <a:t>: </a:t>
            </a:r>
            <a:endParaRPr lang="en-GB" sz="2200" spc="-1" dirty="0">
              <a:solidFill>
                <a:srgbClr val="A7074B"/>
              </a:solidFill>
              <a:latin typeface="Nimbus Roman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200" b="0" strike="noStrike" spc="-1" dirty="0">
                <a:solidFill>
                  <a:srgbClr val="A7074B"/>
                </a:solidFill>
                <a:latin typeface="Nimbus Roman"/>
              </a:rPr>
              <a:t>use of fine-grained spatial and local e</a:t>
            </a:r>
            <a:r>
              <a:rPr lang="en-GB" sz="2200" spc="-1" dirty="0">
                <a:solidFill>
                  <a:srgbClr val="A7074B"/>
                </a:solidFill>
                <a:latin typeface="Nimbus Roman"/>
              </a:rPr>
              <a:t>conomic data to link local pub closures in Britain to UKIP support</a:t>
            </a:r>
            <a:endParaRPr lang="en-GB" sz="2200" b="0" strike="noStrike" spc="-1" dirty="0">
              <a:solidFill>
                <a:srgbClr val="A7074B"/>
              </a:solidFill>
              <a:latin typeface="Nimbus Roman"/>
            </a:endParaRPr>
          </a:p>
        </p:txBody>
      </p:sp>
      <p:pic>
        <p:nvPicPr>
          <p:cNvPr id="4" name="Picture 3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xmlns="" id="{AD9BA111-8F2F-6243-81D6-780C88BF20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53" y="226080"/>
            <a:ext cx="2365524" cy="17701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76FEBB9-FDC7-5843-9694-EF2415D08BEA}"/>
              </a:ext>
            </a:extLst>
          </p:cNvPr>
          <p:cNvSpPr txBox="1"/>
          <p:nvPr/>
        </p:nvSpPr>
        <p:spPr>
          <a:xfrm>
            <a:off x="7009178" y="5167178"/>
            <a:ext cx="3071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diane.bolet@durham.ac.uk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786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Shape 1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r"/>
            <a:r>
              <a:rPr lang="en-GB" sz="3200" b="1" strike="noStrike" spc="-1" dirty="0" err="1">
                <a:solidFill>
                  <a:srgbClr val="780373"/>
                </a:solidFill>
                <a:latin typeface="Nimbus Roman"/>
              </a:rPr>
              <a:t>Gidon</a:t>
            </a:r>
            <a:r>
              <a:rPr lang="en-GB" sz="3200" b="1" strike="noStrike" spc="-1" dirty="0">
                <a:solidFill>
                  <a:srgbClr val="780373"/>
                </a:solidFill>
                <a:latin typeface="Nimbus Roman"/>
              </a:rPr>
              <a:t> Cohen</a:t>
            </a:r>
            <a:r>
              <a:rPr lang="en-GB" dirty="0"/>
              <a:t/>
            </a:r>
            <a:br>
              <a:rPr lang="en-GB" dirty="0"/>
            </a:br>
            <a:r>
              <a:rPr lang="en-GB" sz="3200" b="1" spc="-1" dirty="0">
                <a:solidFill>
                  <a:srgbClr val="780373"/>
                </a:solidFill>
                <a:latin typeface="Nimbus Roman"/>
              </a:rPr>
              <a:t>SGIA, CIPB</a:t>
            </a:r>
            <a:endParaRPr lang="en-GB" sz="3200" b="0" strike="noStrike" spc="-1" dirty="0">
              <a:latin typeface="Arial"/>
            </a:endParaRPr>
          </a:p>
        </p:txBody>
      </p:sp>
      <p:sp>
        <p:nvSpPr>
          <p:cNvPr id="53" name="TextShape 2"/>
          <p:cNvSpPr txBox="1"/>
          <p:nvPr/>
        </p:nvSpPr>
        <p:spPr>
          <a:xfrm>
            <a:off x="648000" y="1607760"/>
            <a:ext cx="9144000" cy="3648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 fontScale="925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200" b="1" spc="-1" dirty="0">
                <a:solidFill>
                  <a:srgbClr val="3465A4"/>
                </a:solidFill>
                <a:latin typeface="Nimbus Roman"/>
              </a:rPr>
              <a:t>Head of the School of Government and International Affairs</a:t>
            </a:r>
            <a:endParaRPr lang="en-GB" sz="2200" b="0" strike="noStrike" spc="-1" dirty="0">
              <a:latin typeface="Arial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200" spc="-1" dirty="0">
                <a:solidFill>
                  <a:srgbClr val="3465A4"/>
                </a:solidFill>
                <a:latin typeface="Nimbus Roman"/>
              </a:rPr>
              <a:t>Founding member and Director of the CIPB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200" b="1" spc="-1" dirty="0">
                <a:solidFill>
                  <a:srgbClr val="A7074B"/>
                </a:solidFill>
                <a:latin typeface="Nimbus Roman"/>
              </a:rPr>
              <a:t>History and Politics</a:t>
            </a:r>
            <a:r>
              <a:rPr lang="en-GB" sz="2200" b="0" strike="noStrike" spc="-1" dirty="0">
                <a:solidFill>
                  <a:srgbClr val="A7074B"/>
                </a:solidFill>
                <a:latin typeface="Nimbus Roman"/>
              </a:rPr>
              <a:t>: </a:t>
            </a:r>
            <a:endParaRPr lang="en-GB" sz="2200" spc="-1" dirty="0">
              <a:solidFill>
                <a:srgbClr val="A7074B"/>
              </a:solidFill>
              <a:latin typeface="Nimbus Roman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200" spc="-1" dirty="0">
                <a:solidFill>
                  <a:srgbClr val="A7074B"/>
                </a:solidFill>
                <a:latin typeface="Nimbus Roman"/>
              </a:rPr>
              <a:t>Machine-learning and natural language processing of historical text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200" spc="-1" dirty="0">
                <a:solidFill>
                  <a:srgbClr val="A7074B"/>
                </a:solidFill>
                <a:latin typeface="Nimbus Roman"/>
              </a:rPr>
              <a:t>Adaption of capture-recapture methods to estimate historical party membership 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200" spc="-1" dirty="0">
                <a:solidFill>
                  <a:srgbClr val="A7074B"/>
                </a:solidFill>
                <a:latin typeface="Nimbus Roman"/>
              </a:rPr>
              <a:t>Co-</a:t>
            </a:r>
            <a:r>
              <a:rPr lang="en-GB" sz="2200" b="0" strike="noStrike" spc="-1" dirty="0">
                <a:solidFill>
                  <a:srgbClr val="A7074B"/>
                </a:solidFill>
                <a:latin typeface="Nimbus Roman"/>
              </a:rPr>
              <a:t>I of ESRC/AHRC funded grant on “19</a:t>
            </a:r>
            <a:r>
              <a:rPr lang="en-GB" sz="2200" b="0" strike="noStrike" spc="-1" baseline="30000" dirty="0">
                <a:solidFill>
                  <a:srgbClr val="A7074B"/>
                </a:solidFill>
                <a:latin typeface="Nimbus Roman"/>
              </a:rPr>
              <a:t>th</a:t>
            </a:r>
            <a:r>
              <a:rPr lang="en-GB" sz="2200" b="0" strike="noStrike" spc="-1" dirty="0">
                <a:solidFill>
                  <a:srgbClr val="A7074B"/>
                </a:solidFill>
                <a:latin typeface="Nimbus Roman"/>
              </a:rPr>
              <a:t>-Century Election Violence in England and Wales”: 1 PDRA (2017-2021)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200" spc="-1" dirty="0">
                <a:solidFill>
                  <a:srgbClr val="A7074B"/>
                </a:solidFill>
                <a:latin typeface="Nimbus Roman"/>
              </a:rPr>
              <a:t>Co-I on f</a:t>
            </a:r>
            <a:r>
              <a:rPr lang="en-GB" sz="2200" b="0" strike="noStrike" spc="-1" dirty="0">
                <a:solidFill>
                  <a:srgbClr val="A7074B"/>
                </a:solidFill>
                <a:latin typeface="Nimbus Roman"/>
              </a:rPr>
              <a:t>ollow-up grant involving the collection, digitisation, and topic coding of over 15,000 19</a:t>
            </a:r>
            <a:r>
              <a:rPr lang="en-GB" sz="2200" b="0" strike="noStrike" spc="-1" baseline="30000" dirty="0">
                <a:solidFill>
                  <a:srgbClr val="A7074B"/>
                </a:solidFill>
                <a:latin typeface="Nimbus Roman"/>
              </a:rPr>
              <a:t>th</a:t>
            </a:r>
            <a:r>
              <a:rPr lang="en-GB" sz="2200" b="0" strike="noStrike" spc="-1" dirty="0">
                <a:solidFill>
                  <a:srgbClr val="A7074B"/>
                </a:solidFill>
                <a:latin typeface="Nimbus Roman"/>
              </a:rPr>
              <a:t>-century candidate election addresses</a:t>
            </a:r>
            <a:endParaRPr lang="en-GB" sz="2200" spc="-1" dirty="0">
              <a:solidFill>
                <a:srgbClr val="A7074B"/>
              </a:solidFill>
              <a:latin typeface="Arial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endParaRPr lang="en-GB" sz="2200" b="0" strike="noStrike" spc="-1" dirty="0">
              <a:solidFill>
                <a:srgbClr val="A7074B"/>
              </a:solidFill>
              <a:latin typeface="Nimbus Roman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BED99CD-87A3-4542-97E0-2E98F4EDE7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50" y="114544"/>
            <a:ext cx="1087627" cy="14461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20D156B-1CC0-0845-9C96-DDCFCF5B65CF}"/>
              </a:ext>
            </a:extLst>
          </p:cNvPr>
          <p:cNvSpPr txBox="1"/>
          <p:nvPr/>
        </p:nvSpPr>
        <p:spPr>
          <a:xfrm>
            <a:off x="7009178" y="5256000"/>
            <a:ext cx="3071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gidon.cohen@durham.ac.uk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411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Shape 1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spc="-1" dirty="0">
                <a:latin typeface="Arial"/>
              </a:rPr>
              <a:t>Politics &amp; Data Science</a:t>
            </a:r>
            <a:endParaRPr lang="en-GB" sz="4400" b="0" strike="noStrike" spc="-1" dirty="0">
              <a:latin typeface="Arial"/>
            </a:endParaRPr>
          </a:p>
        </p:txBody>
      </p:sp>
      <p:sp>
        <p:nvSpPr>
          <p:cNvPr id="6" name="TextShape 2">
            <a:extLst>
              <a:ext uri="{FF2B5EF4-FFF2-40B4-BE49-F238E27FC236}">
                <a16:creationId xmlns:a16="http://schemas.microsoft.com/office/drawing/2014/main" xmlns="" id="{34E9C676-428C-C44C-9D24-03D157AB6FE1}"/>
              </a:ext>
            </a:extLst>
          </p:cNvPr>
          <p:cNvSpPr txBox="1"/>
          <p:nvPr/>
        </p:nvSpPr>
        <p:spPr>
          <a:xfrm>
            <a:off x="504000" y="1326599"/>
            <a:ext cx="9071640" cy="397223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GB" sz="2600" b="0" strike="noStrike" spc="-1" dirty="0">
              <a:solidFill>
                <a:srgbClr val="7030A0"/>
              </a:solidFill>
              <a:latin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3354565-CC9B-1243-B5E7-AA65E1CB4751}"/>
              </a:ext>
            </a:extLst>
          </p:cNvPr>
          <p:cNvSpPr txBox="1"/>
          <p:nvPr/>
        </p:nvSpPr>
        <p:spPr>
          <a:xfrm>
            <a:off x="3310667" y="1326599"/>
            <a:ext cx="3676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Potential Outcome Framework</a:t>
            </a:r>
          </a:p>
          <a:p>
            <a:pPr marL="285750" indent="-285750">
              <a:buFontTx/>
              <a:buChar char="-"/>
            </a:pPr>
            <a:r>
              <a:rPr lang="en-US" dirty="0"/>
              <a:t>Field/Lab/Survey Experiments</a:t>
            </a:r>
          </a:p>
          <a:p>
            <a:pPr marL="285750" indent="-285750">
              <a:buFontTx/>
              <a:buChar char="-"/>
            </a:pPr>
            <a:r>
              <a:rPr lang="en-US" dirty="0"/>
              <a:t>Natural Experiments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39A1D73-D503-544C-9BFE-7AC37C65A688}"/>
              </a:ext>
            </a:extLst>
          </p:cNvPr>
          <p:cNvSpPr txBox="1"/>
          <p:nvPr/>
        </p:nvSpPr>
        <p:spPr>
          <a:xfrm>
            <a:off x="769037" y="3629238"/>
            <a:ext cx="29295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Data Science</a:t>
            </a:r>
          </a:p>
          <a:p>
            <a:pPr marL="285750" indent="-285750">
              <a:buFontTx/>
              <a:buChar char="-"/>
            </a:pPr>
            <a:r>
              <a:rPr lang="en-US" dirty="0"/>
              <a:t>Machine Learning / NLP</a:t>
            </a:r>
          </a:p>
          <a:p>
            <a:pPr marL="285750" indent="-285750">
              <a:buFontTx/>
              <a:buChar char="-"/>
            </a:pPr>
            <a:r>
              <a:rPr lang="en-US" dirty="0"/>
              <a:t>“Big Data”</a:t>
            </a:r>
          </a:p>
          <a:p>
            <a:pPr marL="285750" indent="-285750">
              <a:buFontTx/>
              <a:buChar char="-"/>
            </a:pPr>
            <a:r>
              <a:rPr lang="en-US" dirty="0"/>
              <a:t>Bayesian Statistics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53A2396-748D-0547-B7EB-2E883C35B245}"/>
              </a:ext>
            </a:extLst>
          </p:cNvPr>
          <p:cNvSpPr txBox="1"/>
          <p:nvPr/>
        </p:nvSpPr>
        <p:spPr>
          <a:xfrm>
            <a:off x="7172654" y="3720452"/>
            <a:ext cx="25439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Politics</a:t>
            </a:r>
          </a:p>
          <a:p>
            <a:pPr marL="285750" indent="-285750">
              <a:buFontTx/>
              <a:buChar char="-"/>
            </a:pPr>
            <a:r>
              <a:rPr lang="en-US" dirty="0"/>
              <a:t>Power / Conflict</a:t>
            </a:r>
          </a:p>
          <a:p>
            <a:pPr marL="285750" indent="-285750">
              <a:buFontTx/>
              <a:buChar char="-"/>
            </a:pPr>
            <a:r>
              <a:rPr lang="en-US" dirty="0"/>
              <a:t>Institutions (formal/informal)</a:t>
            </a:r>
          </a:p>
          <a:p>
            <a:pPr marL="285750" indent="-285750">
              <a:buFontTx/>
              <a:buChar char="-"/>
            </a:pPr>
            <a:r>
              <a:rPr lang="en-US" dirty="0"/>
              <a:t>Beliefs / </a:t>
            </a:r>
            <a:r>
              <a:rPr lang="en-US" dirty="0" err="1"/>
              <a:t>Behaviour</a:t>
            </a:r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F351C413-F8BF-864D-A9E6-C43D84B6C1BC}"/>
              </a:ext>
            </a:extLst>
          </p:cNvPr>
          <p:cNvCxnSpPr/>
          <p:nvPr/>
        </p:nvCxnSpPr>
        <p:spPr>
          <a:xfrm flipH="1">
            <a:off x="2233811" y="2414954"/>
            <a:ext cx="1951327" cy="1214283"/>
          </a:xfrm>
          <a:prstGeom prst="straightConnector1">
            <a:avLst/>
          </a:prstGeom>
          <a:ln w="38100">
            <a:headEnd type="stealth" w="lg" len="lg"/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2D0996A8-9741-8B48-8711-A05ABB0D8C90}"/>
              </a:ext>
            </a:extLst>
          </p:cNvPr>
          <p:cNvCxnSpPr>
            <a:cxnSpLocks/>
          </p:cNvCxnSpPr>
          <p:nvPr/>
        </p:nvCxnSpPr>
        <p:spPr>
          <a:xfrm flipH="1">
            <a:off x="3698586" y="4343951"/>
            <a:ext cx="3051304" cy="0"/>
          </a:xfrm>
          <a:prstGeom prst="straightConnector1">
            <a:avLst/>
          </a:prstGeom>
          <a:ln w="38100">
            <a:headEnd type="stealth" w="lg" len="lg"/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5F046BD3-B5BE-2049-8BE4-5600111F3378}"/>
              </a:ext>
            </a:extLst>
          </p:cNvPr>
          <p:cNvCxnSpPr>
            <a:cxnSpLocks/>
          </p:cNvCxnSpPr>
          <p:nvPr/>
        </p:nvCxnSpPr>
        <p:spPr>
          <a:xfrm>
            <a:off x="5914949" y="2404008"/>
            <a:ext cx="1669882" cy="1225229"/>
          </a:xfrm>
          <a:prstGeom prst="straightConnector1">
            <a:avLst/>
          </a:prstGeom>
          <a:ln w="38100">
            <a:headEnd type="stealth" w="lg" len="lg"/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Shape 1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r"/>
            <a:r>
              <a:rPr lang="en-GB" sz="3200" b="1" spc="-1" dirty="0" err="1">
                <a:solidFill>
                  <a:srgbClr val="780373"/>
                </a:solidFill>
                <a:latin typeface="Nimbus Roman"/>
              </a:rPr>
              <a:t>Juraj</a:t>
            </a:r>
            <a:r>
              <a:rPr lang="en-GB" sz="3200" b="1" spc="-1" dirty="0">
                <a:solidFill>
                  <a:srgbClr val="780373"/>
                </a:solidFill>
                <a:latin typeface="Nimbus Roman"/>
              </a:rPr>
              <a:t> </a:t>
            </a:r>
            <a:r>
              <a:rPr lang="en-GB" sz="3200" b="1" spc="-1" dirty="0" err="1">
                <a:solidFill>
                  <a:srgbClr val="780373"/>
                </a:solidFill>
                <a:latin typeface="Nimbus Roman"/>
              </a:rPr>
              <a:t>Medzihorsky</a:t>
            </a:r>
            <a:r>
              <a:rPr lang="en-GB" dirty="0"/>
              <a:t/>
            </a:r>
            <a:br>
              <a:rPr lang="en-GB" dirty="0"/>
            </a:br>
            <a:r>
              <a:rPr lang="en-GB" sz="3200" b="1" spc="-1" dirty="0">
                <a:solidFill>
                  <a:srgbClr val="780373"/>
                </a:solidFill>
                <a:latin typeface="Nimbus Roman"/>
              </a:rPr>
              <a:t>SGIA, CIPB, Fellow DRMC</a:t>
            </a:r>
            <a:endParaRPr lang="en-GB" sz="3200" b="0" strike="noStrike" spc="-1" dirty="0">
              <a:latin typeface="Arial"/>
            </a:endParaRPr>
          </a:p>
        </p:txBody>
      </p:sp>
      <p:sp>
        <p:nvSpPr>
          <p:cNvPr id="53" name="TextShape 2"/>
          <p:cNvSpPr txBox="1"/>
          <p:nvPr/>
        </p:nvSpPr>
        <p:spPr>
          <a:xfrm>
            <a:off x="648000" y="1607760"/>
            <a:ext cx="9144000" cy="3648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GB" sz="2200" b="1" spc="-1" dirty="0">
              <a:solidFill>
                <a:srgbClr val="3465A4"/>
              </a:solidFill>
              <a:latin typeface="Nimbus Roman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200" b="1" spc="-1" dirty="0">
                <a:solidFill>
                  <a:srgbClr val="3465A4"/>
                </a:solidFill>
                <a:latin typeface="Nimbus Roman"/>
              </a:rPr>
              <a:t>DRMC Programme Lead for the MDS (Social Analytics)</a:t>
            </a:r>
          </a:p>
          <a:p>
            <a:pPr marL="108000">
              <a:spcBef>
                <a:spcPts val="1417"/>
              </a:spcBef>
              <a:buClr>
                <a:srgbClr val="000000"/>
              </a:buClr>
              <a:buSzPct val="45000"/>
            </a:pPr>
            <a:endParaRPr lang="en-GB" sz="2200" spc="-1" dirty="0">
              <a:solidFill>
                <a:srgbClr val="3465A4"/>
              </a:solidFill>
              <a:latin typeface="Nimbus Roman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200" b="1" spc="-1" dirty="0">
                <a:solidFill>
                  <a:srgbClr val="A7074B"/>
                </a:solidFill>
                <a:latin typeface="Nimbus Roman"/>
              </a:rPr>
              <a:t>Computational and Statistical Methods</a:t>
            </a:r>
            <a:r>
              <a:rPr lang="en-GB" sz="2200" b="0" strike="noStrike" spc="-1" dirty="0">
                <a:solidFill>
                  <a:srgbClr val="A7074B"/>
                </a:solidFill>
                <a:latin typeface="Nimbus Roman"/>
              </a:rPr>
              <a:t>: </a:t>
            </a:r>
            <a:endParaRPr lang="en-GB" sz="2200" spc="-1" dirty="0">
              <a:solidFill>
                <a:srgbClr val="A7074B"/>
              </a:solidFill>
              <a:latin typeface="Nimbus Roman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200" spc="-1" dirty="0">
                <a:solidFill>
                  <a:srgbClr val="A7074B"/>
                </a:solidFill>
                <a:latin typeface="Nimbus Roman"/>
              </a:rPr>
              <a:t>Project Manager for Statistical Computing at V-Dem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200" b="0" strike="noStrike" spc="-1" dirty="0">
                <a:solidFill>
                  <a:srgbClr val="A7074B"/>
                </a:solidFill>
                <a:latin typeface="Nimbus Roman"/>
              </a:rPr>
              <a:t>T</a:t>
            </a:r>
            <a:r>
              <a:rPr lang="en-GB" sz="2200" spc="-1" dirty="0">
                <a:solidFill>
                  <a:srgbClr val="A7074B"/>
                </a:solidFill>
                <a:latin typeface="Nimbus Roman"/>
              </a:rPr>
              <a:t>ext analysis and latent class analysis</a:t>
            </a:r>
            <a:endParaRPr lang="en-GB" sz="2200" b="0" strike="noStrike" spc="-1" dirty="0">
              <a:solidFill>
                <a:srgbClr val="A7074B"/>
              </a:solidFill>
              <a:latin typeface="Nimbus Roman"/>
            </a:endParaRPr>
          </a:p>
        </p:txBody>
      </p:sp>
      <p:pic>
        <p:nvPicPr>
          <p:cNvPr id="3" name="Picture 2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xmlns="" id="{A40E3369-75FE-C640-AE06-B6F812B46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85" y="265767"/>
            <a:ext cx="1309754" cy="18135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C4085FE-83D8-9A4E-9E53-ED514AAE866A}"/>
              </a:ext>
            </a:extLst>
          </p:cNvPr>
          <p:cNvSpPr txBox="1"/>
          <p:nvPr/>
        </p:nvSpPr>
        <p:spPr>
          <a:xfrm>
            <a:off x="6412523" y="5237516"/>
            <a:ext cx="3845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juraj.medzihorsky@durham.ac.uk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5414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Shape 1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r"/>
            <a:r>
              <a:rPr lang="en-GB" sz="3200" b="1" spc="-1" dirty="0">
                <a:solidFill>
                  <a:srgbClr val="780373"/>
                </a:solidFill>
                <a:latin typeface="Nimbus Roman"/>
              </a:rPr>
              <a:t>Vittorio Merola</a:t>
            </a:r>
            <a:r>
              <a:rPr lang="en-GB" dirty="0"/>
              <a:t/>
            </a:r>
            <a:br>
              <a:rPr lang="en-GB" dirty="0"/>
            </a:br>
            <a:r>
              <a:rPr lang="en-GB" sz="3200" b="1" spc="-1" dirty="0">
                <a:solidFill>
                  <a:srgbClr val="780373"/>
                </a:solidFill>
                <a:latin typeface="Nimbus Roman"/>
              </a:rPr>
              <a:t>SGIA, CIPB</a:t>
            </a:r>
            <a:endParaRPr lang="en-GB" sz="3200" b="0" strike="noStrike" spc="-1" dirty="0">
              <a:latin typeface="Arial"/>
            </a:endParaRPr>
          </a:p>
        </p:txBody>
      </p:sp>
      <p:sp>
        <p:nvSpPr>
          <p:cNvPr id="53" name="TextShape 2"/>
          <p:cNvSpPr txBox="1"/>
          <p:nvPr/>
        </p:nvSpPr>
        <p:spPr>
          <a:xfrm>
            <a:off x="648000" y="1607760"/>
            <a:ext cx="9144000" cy="3648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200" b="1" spc="-1" dirty="0">
                <a:solidFill>
                  <a:srgbClr val="3465A4"/>
                </a:solidFill>
                <a:latin typeface="Nimbus Roman"/>
              </a:rPr>
              <a:t>Starting January 2022 at SGIA/CIPB: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200" spc="-1" dirty="0">
                <a:solidFill>
                  <a:srgbClr val="3465A4"/>
                </a:solidFill>
                <a:latin typeface="Nimbus Roman"/>
              </a:rPr>
              <a:t>Previously Assistant Professor at Stony Brook University (NY, USA)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200" b="1" spc="-1" dirty="0">
                <a:solidFill>
                  <a:srgbClr val="A7074B"/>
                </a:solidFill>
                <a:latin typeface="Nimbus Roman"/>
              </a:rPr>
              <a:t>Political Economy and Political Psychology</a:t>
            </a:r>
            <a:r>
              <a:rPr lang="en-GB" sz="2200" b="0" strike="noStrike" spc="-1" dirty="0">
                <a:solidFill>
                  <a:srgbClr val="A7074B"/>
                </a:solidFill>
                <a:latin typeface="Nimbus Roman"/>
              </a:rPr>
              <a:t>: </a:t>
            </a:r>
            <a:endParaRPr lang="en-GB" sz="2200" spc="-1" dirty="0">
              <a:solidFill>
                <a:srgbClr val="A7074B"/>
              </a:solidFill>
              <a:latin typeface="Nimbus Roman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200" b="0" strike="noStrike" spc="-1" dirty="0">
                <a:solidFill>
                  <a:srgbClr val="A7074B"/>
                </a:solidFill>
                <a:latin typeface="Nimbus Roman"/>
              </a:rPr>
              <a:t>Exploring how people from opinions, how they adjust their views in light of new information, and how these dynamics affect political behaviour across contexts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200" spc="-1" dirty="0">
                <a:solidFill>
                  <a:srgbClr val="A7074B"/>
                </a:solidFill>
                <a:latin typeface="Nimbus Roman"/>
              </a:rPr>
              <a:t>Large-scale survey experiments on motivated reasoning and misinformation within and outside social media</a:t>
            </a:r>
            <a:endParaRPr lang="en-GB" sz="2200" b="0" strike="noStrike" spc="-1" dirty="0">
              <a:solidFill>
                <a:srgbClr val="A7074B"/>
              </a:solidFill>
              <a:latin typeface="Nimbus Roman"/>
            </a:endParaRPr>
          </a:p>
        </p:txBody>
      </p:sp>
      <p:pic>
        <p:nvPicPr>
          <p:cNvPr id="4" name="Picture 3" descr="A picture containing person, indoor, person, shirt&#10;&#10;Description automatically generated">
            <a:extLst>
              <a:ext uri="{FF2B5EF4-FFF2-40B4-BE49-F238E27FC236}">
                <a16:creationId xmlns:a16="http://schemas.microsoft.com/office/drawing/2014/main" xmlns="" id="{0111B90C-16C7-114B-83A6-7DF30143E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" y="201668"/>
            <a:ext cx="1415262" cy="14152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9782BFD-630A-C240-B94A-38E0853C8B97}"/>
              </a:ext>
            </a:extLst>
          </p:cNvPr>
          <p:cNvSpPr txBox="1"/>
          <p:nvPr/>
        </p:nvSpPr>
        <p:spPr>
          <a:xfrm>
            <a:off x="6529755" y="5237516"/>
            <a:ext cx="3727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vittorio.merola@stonybrook.edu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5712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Shape 1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r"/>
            <a:r>
              <a:rPr lang="en-GB" sz="3200" b="1" strike="noStrike" spc="-1" dirty="0">
                <a:solidFill>
                  <a:srgbClr val="780373"/>
                </a:solidFill>
                <a:latin typeface="Nimbus Roman"/>
              </a:rPr>
              <a:t>Adrian </a:t>
            </a:r>
            <a:r>
              <a:rPr lang="en-GB" sz="3200" b="1" strike="noStrike" spc="-1" dirty="0" err="1">
                <a:solidFill>
                  <a:srgbClr val="780373"/>
                </a:solidFill>
                <a:latin typeface="Nimbus Roman"/>
              </a:rPr>
              <a:t>Millican</a:t>
            </a:r>
            <a:r>
              <a:rPr lang="en-GB" dirty="0"/>
              <a:t/>
            </a:r>
            <a:br>
              <a:rPr lang="en-GB" dirty="0"/>
            </a:br>
            <a:r>
              <a:rPr lang="en-GB" sz="3200" b="1" spc="-1" dirty="0">
                <a:solidFill>
                  <a:srgbClr val="780373"/>
                </a:solidFill>
                <a:latin typeface="Nimbus Roman"/>
              </a:rPr>
              <a:t>SGIA, CIPB, DRMC Fellow</a:t>
            </a:r>
            <a:endParaRPr lang="en-GB" sz="3200" b="0" strike="noStrike" spc="-1" dirty="0">
              <a:latin typeface="Arial"/>
            </a:endParaRPr>
          </a:p>
        </p:txBody>
      </p:sp>
      <p:sp>
        <p:nvSpPr>
          <p:cNvPr id="53" name="TextShape 2"/>
          <p:cNvSpPr txBox="1"/>
          <p:nvPr/>
        </p:nvSpPr>
        <p:spPr>
          <a:xfrm>
            <a:off x="648000" y="1607760"/>
            <a:ext cx="9144000" cy="3648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GB" sz="2200" b="1" spc="-1" dirty="0">
              <a:solidFill>
                <a:srgbClr val="3465A4"/>
              </a:solidFill>
              <a:latin typeface="Nimbus Roman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200" b="1" spc="-1" dirty="0">
                <a:solidFill>
                  <a:srgbClr val="3465A4"/>
                </a:solidFill>
                <a:latin typeface="Nimbus Roman"/>
              </a:rPr>
              <a:t>Teaching Quantitative Methods</a:t>
            </a:r>
            <a:endParaRPr lang="en-GB" sz="2200" spc="-1" dirty="0">
              <a:solidFill>
                <a:srgbClr val="3465A4"/>
              </a:solidFill>
              <a:latin typeface="Nimbus Roman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200" spc="-1" dirty="0">
                <a:solidFill>
                  <a:srgbClr val="3465A4"/>
                </a:solidFill>
                <a:latin typeface="Nimbus Roman"/>
              </a:rPr>
              <a:t>PSA Video Series on Teaching Quantitative Methods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200" spc="-1" dirty="0">
                <a:solidFill>
                  <a:srgbClr val="3465A4"/>
                </a:solidFill>
                <a:latin typeface="Nimbus Roman"/>
              </a:rPr>
              <a:t>Co-Convenor of the DRMC Research on “Teaching Quantitative Methods”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200" b="1" spc="-1" dirty="0">
                <a:solidFill>
                  <a:srgbClr val="A7074B"/>
                </a:solidFill>
                <a:latin typeface="Nimbus Roman"/>
              </a:rPr>
              <a:t>Political Behaviour</a:t>
            </a:r>
            <a:r>
              <a:rPr lang="en-GB" sz="2200" b="0" strike="noStrike" spc="-1" dirty="0">
                <a:solidFill>
                  <a:srgbClr val="A7074B"/>
                </a:solidFill>
                <a:latin typeface="Nimbus Roman"/>
              </a:rPr>
              <a:t>: </a:t>
            </a:r>
            <a:endParaRPr lang="en-GB" sz="2200" spc="-1" dirty="0">
              <a:solidFill>
                <a:srgbClr val="A7074B"/>
              </a:solidFill>
              <a:latin typeface="Nimbus Roman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200" b="0" strike="noStrike" spc="-1" dirty="0">
                <a:solidFill>
                  <a:srgbClr val="A7074B"/>
                </a:solidFill>
                <a:latin typeface="Nimbus Roman"/>
              </a:rPr>
              <a:t>PI on BA/Leverhulm</a:t>
            </a:r>
            <a:r>
              <a:rPr lang="en-GB" sz="2200" spc="-1" dirty="0">
                <a:solidFill>
                  <a:srgbClr val="A7074B"/>
                </a:solidFill>
                <a:latin typeface="Nimbus Roman"/>
              </a:rPr>
              <a:t>e Small Grant “Dynamic Experiment Exploring Susceptibility to Social Media Misinformation Campaigns</a:t>
            </a:r>
            <a:endParaRPr lang="en-GB" sz="2200" b="0" strike="noStrike" spc="-1" dirty="0">
              <a:solidFill>
                <a:srgbClr val="A7074B"/>
              </a:solidFill>
              <a:latin typeface="Nimbus Roman"/>
            </a:endParaRPr>
          </a:p>
        </p:txBody>
      </p:sp>
      <p:pic>
        <p:nvPicPr>
          <p:cNvPr id="3" name="Picture 2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xmlns="" id="{B655290A-D2F7-7341-B6C8-DAE9107E33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85" y="192609"/>
            <a:ext cx="1721915" cy="19019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A1C6B72-F185-E843-A618-7C9FCFA48931}"/>
              </a:ext>
            </a:extLst>
          </p:cNvPr>
          <p:cNvSpPr txBox="1"/>
          <p:nvPr/>
        </p:nvSpPr>
        <p:spPr>
          <a:xfrm>
            <a:off x="6692656" y="5168022"/>
            <a:ext cx="33879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adrian.millican@durham.ac.uk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3352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Shape 1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r"/>
            <a:r>
              <a:rPr lang="en-GB" sz="3200" b="1" spc="-1" dirty="0" err="1">
                <a:solidFill>
                  <a:srgbClr val="780373"/>
                </a:solidFill>
                <a:latin typeface="Nimbus Roman"/>
              </a:rPr>
              <a:t>Kyriaki</a:t>
            </a:r>
            <a:r>
              <a:rPr lang="en-GB" sz="3200" b="1" spc="-1" dirty="0">
                <a:solidFill>
                  <a:srgbClr val="780373"/>
                </a:solidFill>
                <a:latin typeface="Nimbus Roman"/>
              </a:rPr>
              <a:t> </a:t>
            </a:r>
            <a:r>
              <a:rPr lang="en-GB" sz="3200" b="1" spc="-1" dirty="0" err="1">
                <a:solidFill>
                  <a:srgbClr val="780373"/>
                </a:solidFill>
                <a:latin typeface="Nimbus Roman"/>
              </a:rPr>
              <a:t>Nanou</a:t>
            </a:r>
            <a:r>
              <a:rPr lang="en-GB" dirty="0"/>
              <a:t/>
            </a:r>
            <a:br>
              <a:rPr lang="en-GB" dirty="0"/>
            </a:br>
            <a:r>
              <a:rPr lang="en-GB" sz="3200" b="1" spc="-1" dirty="0">
                <a:solidFill>
                  <a:srgbClr val="780373"/>
                </a:solidFill>
                <a:latin typeface="Nimbus Roman"/>
              </a:rPr>
              <a:t>SGIA, CIPB</a:t>
            </a:r>
            <a:endParaRPr lang="en-GB" sz="3200" b="0" strike="noStrike" spc="-1" dirty="0">
              <a:latin typeface="Arial"/>
            </a:endParaRPr>
          </a:p>
        </p:txBody>
      </p:sp>
      <p:sp>
        <p:nvSpPr>
          <p:cNvPr id="53" name="TextShape 2"/>
          <p:cNvSpPr txBox="1"/>
          <p:nvPr/>
        </p:nvSpPr>
        <p:spPr>
          <a:xfrm>
            <a:off x="648000" y="1607760"/>
            <a:ext cx="9144000" cy="3648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GB" sz="2200" b="1" spc="-1" dirty="0">
              <a:solidFill>
                <a:srgbClr val="3465A4"/>
              </a:solidFill>
              <a:latin typeface="Nimbus Roman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200" b="1" spc="-1" dirty="0">
                <a:solidFill>
                  <a:srgbClr val="3465A4"/>
                </a:solidFill>
                <a:latin typeface="Nimbus Roman"/>
              </a:rPr>
              <a:t>SGIA Co-Director of the Global Politics Institute</a:t>
            </a:r>
          </a:p>
          <a:p>
            <a:pPr marL="108000">
              <a:spcBef>
                <a:spcPts val="1417"/>
              </a:spcBef>
              <a:buClr>
                <a:srgbClr val="000000"/>
              </a:buClr>
              <a:buSzPct val="45000"/>
            </a:pPr>
            <a:endParaRPr lang="en-GB" sz="2200" spc="-1" dirty="0">
              <a:solidFill>
                <a:srgbClr val="3465A4"/>
              </a:solidFill>
              <a:latin typeface="Nimbus Roman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200" b="1" strike="noStrike" spc="-1" dirty="0">
                <a:solidFill>
                  <a:srgbClr val="A7074B"/>
                </a:solidFill>
                <a:latin typeface="Nimbus Roman"/>
              </a:rPr>
              <a:t>European and EU Politics: </a:t>
            </a:r>
            <a:endParaRPr lang="en-GB" sz="2200" b="1" spc="-1" dirty="0">
              <a:solidFill>
                <a:srgbClr val="A7074B"/>
              </a:solidFill>
              <a:latin typeface="Nimbus Roman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200" b="0" strike="noStrike" spc="-1" dirty="0">
                <a:solidFill>
                  <a:srgbClr val="A7074B"/>
                </a:solidFill>
                <a:latin typeface="Nimbus Roman"/>
              </a:rPr>
              <a:t>PI of </a:t>
            </a:r>
            <a:r>
              <a:rPr lang="en-GB" sz="2200" spc="-1" dirty="0">
                <a:solidFill>
                  <a:srgbClr val="A7074B"/>
                </a:solidFill>
                <a:latin typeface="Nimbus Roman"/>
              </a:rPr>
              <a:t>Leverhulme/BA Small Grant “Seeking the Personal Vote: How Legislators Exploit the Party Line”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200" spc="-1" dirty="0">
                <a:solidFill>
                  <a:srgbClr val="A7074B"/>
                </a:solidFill>
                <a:latin typeface="Nimbus Roman"/>
              </a:rPr>
              <a:t>Hate speech project using over 6 million Brexit-related tweets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endParaRPr lang="en-GB" sz="2200" b="0" strike="noStrike" spc="-1" dirty="0">
              <a:solidFill>
                <a:srgbClr val="A7074B"/>
              </a:solidFill>
              <a:latin typeface="Nimbus Roman"/>
            </a:endParaRPr>
          </a:p>
        </p:txBody>
      </p:sp>
      <p:pic>
        <p:nvPicPr>
          <p:cNvPr id="4" name="Picture 3" descr="A person with long hair&#10;&#10;Description automatically generated with low confidence">
            <a:extLst>
              <a:ext uri="{FF2B5EF4-FFF2-40B4-BE49-F238E27FC236}">
                <a16:creationId xmlns:a16="http://schemas.microsoft.com/office/drawing/2014/main" xmlns="" id="{ABF30790-2382-D040-B812-689A1C460C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43" y="116498"/>
            <a:ext cx="1933942" cy="19339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6CB711E-C718-2F44-8054-B3A6A40EA5A4}"/>
              </a:ext>
            </a:extLst>
          </p:cNvPr>
          <p:cNvSpPr txBox="1"/>
          <p:nvPr/>
        </p:nvSpPr>
        <p:spPr>
          <a:xfrm>
            <a:off x="6799385" y="5071334"/>
            <a:ext cx="34348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kyriaki.nanou@durham.ac.uk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5848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Shape 1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r"/>
            <a:r>
              <a:rPr lang="en-GB" sz="3200" b="1" spc="-1" dirty="0">
                <a:solidFill>
                  <a:srgbClr val="780373"/>
                </a:solidFill>
                <a:latin typeface="Nimbus Roman"/>
              </a:rPr>
              <a:t>Moritz </a:t>
            </a:r>
            <a:r>
              <a:rPr lang="en-GB" sz="3200" b="1" spc="-1" dirty="0" err="1">
                <a:solidFill>
                  <a:srgbClr val="780373"/>
                </a:solidFill>
                <a:latin typeface="Nimbus Roman"/>
              </a:rPr>
              <a:t>Osnabrügge</a:t>
            </a:r>
            <a:r>
              <a:rPr lang="en-GB" dirty="0"/>
              <a:t/>
            </a:r>
            <a:br>
              <a:rPr lang="en-GB" dirty="0"/>
            </a:br>
            <a:r>
              <a:rPr lang="en-GB" sz="3200" b="1" spc="-1" dirty="0">
                <a:solidFill>
                  <a:srgbClr val="780373"/>
                </a:solidFill>
                <a:latin typeface="Nimbus Roman"/>
              </a:rPr>
              <a:t>SGIA, CIPB</a:t>
            </a:r>
            <a:endParaRPr lang="en-GB" sz="3200" b="0" strike="noStrike" spc="-1" dirty="0">
              <a:latin typeface="Arial"/>
            </a:endParaRPr>
          </a:p>
        </p:txBody>
      </p:sp>
      <p:sp>
        <p:nvSpPr>
          <p:cNvPr id="53" name="TextShape 2"/>
          <p:cNvSpPr txBox="1"/>
          <p:nvPr/>
        </p:nvSpPr>
        <p:spPr>
          <a:xfrm>
            <a:off x="648000" y="1607760"/>
            <a:ext cx="9144000" cy="3648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108000">
              <a:spcBef>
                <a:spcPts val="1417"/>
              </a:spcBef>
              <a:buClr>
                <a:srgbClr val="000000"/>
              </a:buClr>
              <a:buSzPct val="45000"/>
            </a:pPr>
            <a:endParaRPr lang="en-GB" sz="2200" spc="-1" dirty="0">
              <a:solidFill>
                <a:srgbClr val="3465A4"/>
              </a:solidFill>
              <a:latin typeface="Nimbus Roman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200" b="1" strike="noStrike" spc="-1" dirty="0">
                <a:solidFill>
                  <a:srgbClr val="A7074B"/>
                </a:solidFill>
                <a:latin typeface="Nimbus Roman"/>
              </a:rPr>
              <a:t>Quantitative Text Analysis: </a:t>
            </a:r>
            <a:endParaRPr lang="en-GB" sz="2200" b="1" spc="-1" dirty="0">
              <a:solidFill>
                <a:srgbClr val="A7074B"/>
              </a:solidFill>
              <a:latin typeface="Nimbus Roman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200" spc="-1" dirty="0">
                <a:solidFill>
                  <a:srgbClr val="A7074B"/>
                </a:solidFill>
                <a:latin typeface="Nimbus Roman"/>
              </a:rPr>
              <a:t>Combining affective norms of English Words (ANEW) dictionary with word embedding techniques to create domain-specific dictionaries.</a:t>
            </a:r>
          </a:p>
          <a:p>
            <a:pPr marL="1321200" lvl="2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200" spc="-1" dirty="0">
                <a:solidFill>
                  <a:srgbClr val="A7074B"/>
                </a:solidFill>
                <a:latin typeface="Nimbus Roman"/>
              </a:rPr>
              <a:t>Hate speech project using over 6 million Brexit-related tweets</a:t>
            </a:r>
          </a:p>
          <a:p>
            <a:pPr marL="1321200" lvl="2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200" spc="-1" dirty="0">
                <a:solidFill>
                  <a:srgbClr val="A7074B"/>
                </a:solidFill>
                <a:latin typeface="Nimbus Roman"/>
              </a:rPr>
              <a:t>The strategic use of emotive rhetoric in the UK parliament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200" spc="-1" dirty="0">
                <a:solidFill>
                  <a:srgbClr val="A7074B"/>
                </a:solidFill>
                <a:latin typeface="Nimbus Roman"/>
              </a:rPr>
              <a:t>Cross-domain topic classification in political texts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endParaRPr lang="en-GB" sz="2200" b="0" strike="noStrike" spc="-1" dirty="0">
              <a:solidFill>
                <a:srgbClr val="A7074B"/>
              </a:solidFill>
              <a:latin typeface="Nimbus Roman"/>
            </a:endParaRPr>
          </a:p>
        </p:txBody>
      </p:sp>
      <p:pic>
        <p:nvPicPr>
          <p:cNvPr id="3" name="Picture 2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xmlns="" id="{460F435F-5397-EA41-A03D-F6FFE7F39A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3" y="226080"/>
            <a:ext cx="1865067" cy="18650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E3F9DAD-A37D-CA43-8A85-611B5214E109}"/>
              </a:ext>
            </a:extLst>
          </p:cNvPr>
          <p:cNvSpPr txBox="1"/>
          <p:nvPr/>
        </p:nvSpPr>
        <p:spPr>
          <a:xfrm>
            <a:off x="6178062" y="5075138"/>
            <a:ext cx="40679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moritz.osnabruegge@durham.ac.uk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7182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Shape 1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r"/>
            <a:r>
              <a:rPr lang="en-GB" sz="3200" b="1" strike="noStrike" spc="-1" dirty="0">
                <a:solidFill>
                  <a:srgbClr val="780373"/>
                </a:solidFill>
                <a:latin typeface="Nimbus Roman"/>
              </a:rPr>
              <a:t>Anouk </a:t>
            </a:r>
            <a:r>
              <a:rPr lang="en-GB" sz="3200" b="1" strike="noStrike" spc="-1" dirty="0" err="1">
                <a:solidFill>
                  <a:srgbClr val="780373"/>
                </a:solidFill>
                <a:latin typeface="Nimbus Roman"/>
              </a:rPr>
              <a:t>Rigterink</a:t>
            </a:r>
            <a:r>
              <a:rPr lang="en-GB" dirty="0"/>
              <a:t/>
            </a:r>
            <a:br>
              <a:rPr lang="en-GB" dirty="0"/>
            </a:br>
            <a:r>
              <a:rPr lang="en-GB" sz="3200" b="1" spc="-1" dirty="0">
                <a:solidFill>
                  <a:srgbClr val="780373"/>
                </a:solidFill>
                <a:latin typeface="Nimbus Roman"/>
              </a:rPr>
              <a:t>SGIA, CIPB</a:t>
            </a:r>
            <a:endParaRPr lang="en-GB" sz="3200" b="0" strike="noStrike" spc="-1" dirty="0">
              <a:latin typeface="Arial"/>
            </a:endParaRPr>
          </a:p>
        </p:txBody>
      </p:sp>
      <p:sp>
        <p:nvSpPr>
          <p:cNvPr id="53" name="TextShape 2"/>
          <p:cNvSpPr txBox="1"/>
          <p:nvPr/>
        </p:nvSpPr>
        <p:spPr>
          <a:xfrm>
            <a:off x="648000" y="1607760"/>
            <a:ext cx="9144000" cy="3648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 fontScale="925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GB" sz="2200" b="1" spc="-1" dirty="0">
              <a:solidFill>
                <a:srgbClr val="3465A4"/>
              </a:solidFill>
              <a:latin typeface="Nimbus Roman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200" b="1" spc="-1" dirty="0">
                <a:solidFill>
                  <a:srgbClr val="3465A4"/>
                </a:solidFill>
                <a:latin typeface="Nimbus Roman"/>
              </a:rPr>
              <a:t>Economics and Conflict Fellow at Princeton University and the Crisis Group (2019/20)</a:t>
            </a:r>
            <a:endParaRPr lang="en-GB" sz="2200" spc="-1" dirty="0">
              <a:solidFill>
                <a:srgbClr val="3465A4"/>
              </a:solidFill>
              <a:latin typeface="Nimbus Roman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200" spc="-1" dirty="0">
                <a:solidFill>
                  <a:srgbClr val="3465A4"/>
                </a:solidFill>
                <a:latin typeface="Nimbus Roman"/>
              </a:rPr>
              <a:t>Explore conflict management between artisanal and industrial mining using spatial machine learning classifier on fine-grained geological data to identify artisanal mining sites.</a:t>
            </a:r>
          </a:p>
          <a:p>
            <a:pPr marL="108000">
              <a:spcBef>
                <a:spcPts val="1417"/>
              </a:spcBef>
              <a:buClr>
                <a:srgbClr val="000000"/>
              </a:buClr>
              <a:buSzPct val="45000"/>
            </a:pPr>
            <a:endParaRPr lang="en-GB" sz="2200" b="1" spc="-1" dirty="0">
              <a:solidFill>
                <a:srgbClr val="A7074B"/>
              </a:solidFill>
              <a:latin typeface="Nimbus Roman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200" b="1" spc="-1" dirty="0">
                <a:solidFill>
                  <a:srgbClr val="A7074B"/>
                </a:solidFill>
                <a:latin typeface="Nimbus Roman"/>
              </a:rPr>
              <a:t>Political Economy of Development and Conflict</a:t>
            </a:r>
            <a:r>
              <a:rPr lang="en-GB" sz="2200" b="0" strike="noStrike" spc="-1" dirty="0">
                <a:solidFill>
                  <a:srgbClr val="A7074B"/>
                </a:solidFill>
                <a:latin typeface="Nimbus Roman"/>
              </a:rPr>
              <a:t>: </a:t>
            </a:r>
            <a:endParaRPr lang="en-GB" sz="2200" spc="-1" dirty="0">
              <a:solidFill>
                <a:srgbClr val="A7074B"/>
              </a:solidFill>
              <a:latin typeface="Nimbus Roman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200" spc="-1" dirty="0">
                <a:solidFill>
                  <a:srgbClr val="A7074B"/>
                </a:solidFill>
                <a:latin typeface="Nimbus Roman"/>
              </a:rPr>
              <a:t>Co-</a:t>
            </a:r>
            <a:r>
              <a:rPr lang="en-GB" sz="2200" b="0" strike="noStrike" spc="-1" dirty="0">
                <a:solidFill>
                  <a:srgbClr val="A7074B"/>
                </a:solidFill>
                <a:latin typeface="Nimbus Roman"/>
              </a:rPr>
              <a:t>I on EGAP </a:t>
            </a:r>
            <a:r>
              <a:rPr lang="en-GB" sz="2200" b="0" strike="noStrike" spc="-1" dirty="0" err="1">
                <a:solidFill>
                  <a:srgbClr val="A7074B"/>
                </a:solidFill>
                <a:latin typeface="Nimbus Roman"/>
              </a:rPr>
              <a:t>Metaketa</a:t>
            </a:r>
            <a:r>
              <a:rPr lang="en-GB" sz="2200" b="0" strike="noStrike" spc="-1" dirty="0">
                <a:solidFill>
                  <a:srgbClr val="A7074B"/>
                </a:solidFill>
                <a:latin typeface="Nimbus Roman"/>
              </a:rPr>
              <a:t> III Project </a:t>
            </a:r>
            <a:r>
              <a:rPr lang="en-GB" sz="2200" spc="-1" dirty="0">
                <a:solidFill>
                  <a:srgbClr val="A7074B"/>
                </a:solidFill>
                <a:latin typeface="Nimbus Roman"/>
              </a:rPr>
              <a:t>“Natural Resource Governance”, involving RCTs and lab-in-the-field experiments</a:t>
            </a:r>
          </a:p>
        </p:txBody>
      </p:sp>
      <p:pic>
        <p:nvPicPr>
          <p:cNvPr id="4" name="Picture 3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xmlns="" id="{D46558F2-20BE-3B44-A6C0-E076319EA7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82" y="226079"/>
            <a:ext cx="1368424" cy="18245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6368308-DC28-E04F-9A8A-514EE7C9D6A0}"/>
              </a:ext>
            </a:extLst>
          </p:cNvPr>
          <p:cNvSpPr txBox="1"/>
          <p:nvPr/>
        </p:nvSpPr>
        <p:spPr>
          <a:xfrm>
            <a:off x="6645764" y="5075138"/>
            <a:ext cx="34348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anouk.rigterink@durham.ac.uk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7205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Shape 1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r"/>
            <a:r>
              <a:rPr lang="en-GB" sz="3200" b="1" strike="noStrike" spc="-1" dirty="0">
                <a:solidFill>
                  <a:srgbClr val="780373"/>
                </a:solidFill>
                <a:latin typeface="Nimbus Roman"/>
              </a:rPr>
              <a:t>Thomas S Robinson</a:t>
            </a:r>
            <a:r>
              <a:rPr lang="en-GB" dirty="0"/>
              <a:t/>
            </a:r>
            <a:br>
              <a:rPr lang="en-GB" dirty="0"/>
            </a:br>
            <a:r>
              <a:rPr lang="en-GB" sz="3200" b="1" spc="-1" dirty="0">
                <a:solidFill>
                  <a:srgbClr val="780373"/>
                </a:solidFill>
                <a:latin typeface="Nimbus Roman"/>
              </a:rPr>
              <a:t>SGIA, CIPB</a:t>
            </a:r>
            <a:endParaRPr lang="en-GB" sz="3200" b="0" strike="noStrike" spc="-1" dirty="0">
              <a:latin typeface="Arial"/>
            </a:endParaRPr>
          </a:p>
        </p:txBody>
      </p:sp>
      <p:sp>
        <p:nvSpPr>
          <p:cNvPr id="53" name="TextShape 2"/>
          <p:cNvSpPr txBox="1"/>
          <p:nvPr/>
        </p:nvSpPr>
        <p:spPr>
          <a:xfrm>
            <a:off x="648000" y="1607760"/>
            <a:ext cx="9144000" cy="3648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GB" sz="2200" b="1" strike="noStrike" spc="-1" dirty="0">
              <a:solidFill>
                <a:srgbClr val="A7074B"/>
              </a:solidFill>
              <a:latin typeface="Nimbus Roman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200" b="1" spc="-1" dirty="0">
                <a:solidFill>
                  <a:srgbClr val="3465A4"/>
                </a:solidFill>
                <a:latin typeface="Nimbus Roman"/>
              </a:rPr>
              <a:t>Research collaborator with Meta/Facebook</a:t>
            </a:r>
            <a:endParaRPr lang="en-GB" sz="2200" spc="-1" dirty="0">
              <a:solidFill>
                <a:srgbClr val="3465A4"/>
              </a:solidFill>
              <a:latin typeface="Nimbus Roman"/>
            </a:endParaRPr>
          </a:p>
          <a:p>
            <a:pPr marL="908100" lvl="1" indent="-342900">
              <a:spcBef>
                <a:spcPts val="1417"/>
              </a:spcBef>
              <a:buClr>
                <a:srgbClr val="000000"/>
              </a:buClr>
              <a:buSzPct val="45000"/>
              <a:buFont typeface="System Font Regular"/>
              <a:buChar char="⏤"/>
            </a:pPr>
            <a:r>
              <a:rPr lang="en-GB" sz="2200" spc="-1" dirty="0">
                <a:solidFill>
                  <a:srgbClr val="0070C0"/>
                </a:solidFill>
                <a:latin typeface="Nimbus Roman"/>
              </a:rPr>
              <a:t>Member of the statistics and privacy team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200" b="1" strike="noStrike" spc="-1" dirty="0">
                <a:solidFill>
                  <a:srgbClr val="A7074B"/>
                </a:solidFill>
                <a:latin typeface="Nimbus Roman"/>
              </a:rPr>
              <a:t>Computational Methods: 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200" spc="-1" dirty="0">
                <a:solidFill>
                  <a:srgbClr val="A7074B"/>
                </a:solidFill>
                <a:latin typeface="Nimbus Roman"/>
              </a:rPr>
              <a:t>Multiple imputation using denoising autoencoders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200" spc="-1" dirty="0">
                <a:solidFill>
                  <a:srgbClr val="A7074B"/>
                </a:solidFill>
                <a:latin typeface="Nimbus Roman"/>
              </a:rPr>
              <a:t>PI of BA/Leverhulme Small Grant “Synthetic data and deep learning”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200" spc="-1" dirty="0">
                <a:solidFill>
                  <a:srgbClr val="A7074B"/>
                </a:solidFill>
                <a:latin typeface="Nimbus Roman"/>
              </a:rPr>
              <a:t>Co-I on large Education Endowment Funded grant “Evaluation, synthesis and translation of education intervention evidence”</a:t>
            </a:r>
          </a:p>
        </p:txBody>
      </p:sp>
      <p:pic>
        <p:nvPicPr>
          <p:cNvPr id="3" name="Picture 2" descr="A person wearing glasses&#10;&#10;Description automatically generated">
            <a:extLst>
              <a:ext uri="{FF2B5EF4-FFF2-40B4-BE49-F238E27FC236}">
                <a16:creationId xmlns:a16="http://schemas.microsoft.com/office/drawing/2014/main" xmlns="" id="{D0C811A1-C1F5-EC42-8877-CD9B3AF57A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33" y="119340"/>
            <a:ext cx="1488420" cy="14884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A4D1DED-4596-8343-A1DC-F8548201B384}"/>
              </a:ext>
            </a:extLst>
          </p:cNvPr>
          <p:cNvSpPr txBox="1"/>
          <p:nvPr/>
        </p:nvSpPr>
        <p:spPr>
          <a:xfrm>
            <a:off x="6178063" y="5256000"/>
            <a:ext cx="38087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thomas.robinson@durham.ac.uk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1270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9AB95A4-DB46-C74E-A534-D584C725F99D}"/>
              </a:ext>
            </a:extLst>
          </p:cNvPr>
          <p:cNvSpPr/>
          <p:nvPr/>
        </p:nvSpPr>
        <p:spPr>
          <a:xfrm>
            <a:off x="-1" y="99"/>
            <a:ext cx="10080625" cy="1303013"/>
          </a:xfrm>
          <a:prstGeom prst="rect">
            <a:avLst/>
          </a:prstGeom>
          <a:solidFill>
            <a:srgbClr val="4282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88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A8626D-8D7C-D541-B5A7-CC39D1404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835" y="298506"/>
            <a:ext cx="5717679" cy="725726"/>
          </a:xfrm>
        </p:spPr>
        <p:txBody>
          <a:bodyPr anchor="ctr">
            <a:normAutofit/>
          </a:bodyPr>
          <a:lstStyle/>
          <a:p>
            <a:r>
              <a:rPr lang="en-GB" sz="3307" dirty="0">
                <a:solidFill>
                  <a:srgbClr val="FFFFFF"/>
                </a:solidFill>
              </a:rPr>
              <a:t>Monica Stephens, Geography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xmlns="" id="{74CB5ABB-EDB3-2D48-937D-15FB5E3F24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6075861"/>
              </p:ext>
            </p:extLst>
          </p:nvPr>
        </p:nvGraphicFramePr>
        <p:xfrm>
          <a:off x="333836" y="1303134"/>
          <a:ext cx="9602781" cy="41993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TextShape 1">
            <a:extLst>
              <a:ext uri="{FF2B5EF4-FFF2-40B4-BE49-F238E27FC236}">
                <a16:creationId xmlns:a16="http://schemas.microsoft.com/office/drawing/2014/main" xmlns="" id="{29E6BC57-7451-CA4B-A422-1D339C85A151}"/>
              </a:ext>
            </a:extLst>
          </p:cNvPr>
          <p:cNvSpPr txBox="1"/>
          <p:nvPr/>
        </p:nvSpPr>
        <p:spPr>
          <a:xfrm>
            <a:off x="6072670" y="377472"/>
            <a:ext cx="2588818" cy="600638"/>
          </a:xfrm>
          <a:prstGeom prst="rect">
            <a:avLst/>
          </a:prstGeom>
        </p:spPr>
        <p:txBody>
          <a:bodyPr vert="horz" lIns="75605" tIns="37802" rIns="75605" bIns="37802" rtlCol="0" anchor="ctr">
            <a:normAutofit fontScale="92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96"/>
              </a:spcAft>
            </a:pPr>
            <a:r>
              <a:rPr lang="en-US" sz="1488" b="1" spc="-33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Monica.Stephens@durham.ac.uk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96"/>
              </a:spcAft>
            </a:pPr>
            <a:r>
              <a:rPr lang="en-US" sz="1488" b="1" spc="-33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https://</a:t>
            </a:r>
            <a:r>
              <a:rPr lang="en-US" sz="1488" b="1" spc="-33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geog.space</a:t>
            </a:r>
            <a:r>
              <a:rPr lang="en-US" sz="1488" b="1" spc="-33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/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3A105A8-AFE0-8B44-86CB-CC17AB4A2C7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551" t="10981"/>
          <a:stretch/>
        </p:blipFill>
        <p:spPr>
          <a:xfrm>
            <a:off x="6402649" y="2754874"/>
            <a:ext cx="3533968" cy="2511218"/>
          </a:xfrm>
          <a:prstGeom prst="rect">
            <a:avLst/>
          </a:prstGeom>
        </p:spPr>
      </p:pic>
      <p:pic>
        <p:nvPicPr>
          <p:cNvPr id="15" name="Picture 14" descr="A picture containing person, wall, posing, suit&#10;&#10;Description automatically generated">
            <a:extLst>
              <a:ext uri="{FF2B5EF4-FFF2-40B4-BE49-F238E27FC236}">
                <a16:creationId xmlns:a16="http://schemas.microsoft.com/office/drawing/2014/main" xmlns="" id="{E61C5C94-23A2-A943-B6AF-0513F5E39CA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8465"/>
          <a:stretch/>
        </p:blipFill>
        <p:spPr>
          <a:xfrm>
            <a:off x="8817829" y="78"/>
            <a:ext cx="1106455" cy="130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5919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Shape 1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r"/>
            <a:r>
              <a:rPr lang="en-GB" sz="3200" b="1" spc="-1" dirty="0">
                <a:solidFill>
                  <a:srgbClr val="780373"/>
                </a:solidFill>
                <a:latin typeface="Nimbus Roman"/>
              </a:rPr>
              <a:t>Neil </a:t>
            </a:r>
            <a:r>
              <a:rPr lang="en-GB" sz="3200" b="1" spc="-1" dirty="0" err="1">
                <a:solidFill>
                  <a:srgbClr val="780373"/>
                </a:solidFill>
                <a:latin typeface="Nimbus Roman"/>
              </a:rPr>
              <a:t>Visalvanich</a:t>
            </a:r>
            <a:r>
              <a:rPr lang="en-GB" dirty="0"/>
              <a:t/>
            </a:r>
            <a:br>
              <a:rPr lang="en-GB" dirty="0"/>
            </a:br>
            <a:r>
              <a:rPr lang="en-GB" sz="3200" b="1" spc="-1" dirty="0">
                <a:solidFill>
                  <a:srgbClr val="780373"/>
                </a:solidFill>
                <a:latin typeface="Nimbus Roman"/>
              </a:rPr>
              <a:t>SGIA, CIPB</a:t>
            </a:r>
            <a:endParaRPr lang="en-GB" sz="3200" b="0" strike="noStrike" spc="-1" dirty="0">
              <a:latin typeface="Arial"/>
            </a:endParaRPr>
          </a:p>
        </p:txBody>
      </p:sp>
      <p:sp>
        <p:nvSpPr>
          <p:cNvPr id="53" name="TextShape 2"/>
          <p:cNvSpPr txBox="1"/>
          <p:nvPr/>
        </p:nvSpPr>
        <p:spPr>
          <a:xfrm>
            <a:off x="648000" y="1607760"/>
            <a:ext cx="9144000" cy="3648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108000">
              <a:spcBef>
                <a:spcPts val="1417"/>
              </a:spcBef>
              <a:buClr>
                <a:srgbClr val="000000"/>
              </a:buClr>
              <a:buSzPct val="45000"/>
            </a:pPr>
            <a:endParaRPr lang="en-GB" sz="2200" spc="-1" dirty="0">
              <a:solidFill>
                <a:srgbClr val="3465A4"/>
              </a:solidFill>
              <a:latin typeface="Nimbus Roman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200" b="1" strike="noStrike" spc="-1" dirty="0">
                <a:solidFill>
                  <a:srgbClr val="A7074B"/>
                </a:solidFill>
                <a:latin typeface="Nimbus Roman"/>
              </a:rPr>
              <a:t>Race and Ethnic Politics: </a:t>
            </a:r>
            <a:endParaRPr lang="en-GB" sz="2200" b="1" spc="-1" dirty="0">
              <a:solidFill>
                <a:srgbClr val="A7074B"/>
              </a:solidFill>
              <a:latin typeface="Nimbus Roman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200" b="0" strike="noStrike" spc="-1" dirty="0">
                <a:solidFill>
                  <a:srgbClr val="A7074B"/>
                </a:solidFill>
                <a:latin typeface="Nimbus Roman"/>
              </a:rPr>
              <a:t>Explored </a:t>
            </a:r>
            <a:r>
              <a:rPr lang="en-GB" sz="2200" spc="-1" dirty="0">
                <a:solidFill>
                  <a:srgbClr val="A7074B"/>
                </a:solidFill>
                <a:latin typeface="Nimbus Roman"/>
              </a:rPr>
              <a:t>influence of racial and ethnic diversity on political institutions, mass political behaviour, and public opinion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200" b="0" strike="noStrike" spc="-1" dirty="0">
                <a:solidFill>
                  <a:srgbClr val="A7074B"/>
                </a:solidFill>
                <a:latin typeface="Nimbus Roman"/>
              </a:rPr>
              <a:t>Using </a:t>
            </a:r>
            <a:r>
              <a:rPr lang="en-GB" sz="2200" spc="-1" dirty="0">
                <a:solidFill>
                  <a:srgbClr val="A7074B"/>
                </a:solidFill>
                <a:latin typeface="Nimbus Roman"/>
              </a:rPr>
              <a:t>statistical analysis and large-scale survey experiments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200" b="0" strike="noStrike" spc="-1" dirty="0">
                <a:solidFill>
                  <a:srgbClr val="A7074B"/>
                </a:solidFill>
                <a:latin typeface="Nimbus Roman"/>
              </a:rPr>
              <a:t>Co-I in BA/Leverhulme Small Grant “</a:t>
            </a:r>
            <a:r>
              <a:rPr lang="en-GB" sz="2200" spc="-1" dirty="0">
                <a:solidFill>
                  <a:srgbClr val="A7074B"/>
                </a:solidFill>
                <a:latin typeface="Nimbus Roman"/>
              </a:rPr>
              <a:t>Seeking the Personal Vote: How Legislators Exploit the Party Line</a:t>
            </a:r>
            <a:r>
              <a:rPr lang="en-GB" sz="2200" b="0" strike="noStrike" spc="-1" dirty="0">
                <a:solidFill>
                  <a:srgbClr val="A7074B"/>
                </a:solidFill>
                <a:latin typeface="Nimbus Roman"/>
              </a:rPr>
              <a:t>”</a:t>
            </a:r>
          </a:p>
        </p:txBody>
      </p:sp>
      <p:pic>
        <p:nvPicPr>
          <p:cNvPr id="4" name="Picture 3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xmlns="" id="{9BCACA0D-91BE-1B45-952F-7318ACB994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21" y="165679"/>
            <a:ext cx="1875326" cy="18753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35EFD64-CF3D-1745-A673-248CABC633A9}"/>
              </a:ext>
            </a:extLst>
          </p:cNvPr>
          <p:cNvSpPr txBox="1"/>
          <p:nvPr/>
        </p:nvSpPr>
        <p:spPr>
          <a:xfrm>
            <a:off x="6645764" y="5075138"/>
            <a:ext cx="34348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neil.visalvanich@durham.ac.uk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452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Shape 1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r"/>
            <a:r>
              <a:rPr lang="en-GB" sz="3200" b="1" strike="noStrike" spc="-1" dirty="0">
                <a:solidFill>
                  <a:srgbClr val="780373"/>
                </a:solidFill>
                <a:latin typeface="Nimbus Roman"/>
              </a:rPr>
              <a:t>Nick </a:t>
            </a:r>
            <a:r>
              <a:rPr lang="en-GB" sz="3200" b="1" strike="noStrike" spc="-1" dirty="0" err="1">
                <a:solidFill>
                  <a:srgbClr val="780373"/>
                </a:solidFill>
                <a:latin typeface="Nimbus Roman"/>
              </a:rPr>
              <a:t>Vivyan</a:t>
            </a:r>
            <a:r>
              <a:rPr lang="en-GB" dirty="0"/>
              <a:t/>
            </a:r>
            <a:br>
              <a:rPr lang="en-GB" dirty="0"/>
            </a:br>
            <a:r>
              <a:rPr lang="en-GB" sz="3200" b="1" spc="-1" dirty="0">
                <a:solidFill>
                  <a:srgbClr val="780373"/>
                </a:solidFill>
                <a:latin typeface="Nimbus Roman"/>
              </a:rPr>
              <a:t>SGIA, CIPB, Fellow DRMC</a:t>
            </a:r>
            <a:endParaRPr lang="en-GB" sz="3200" b="0" strike="noStrike" spc="-1" dirty="0">
              <a:latin typeface="Arial"/>
            </a:endParaRPr>
          </a:p>
        </p:txBody>
      </p:sp>
      <p:sp>
        <p:nvSpPr>
          <p:cNvPr id="53" name="TextShape 2"/>
          <p:cNvSpPr txBox="1"/>
          <p:nvPr/>
        </p:nvSpPr>
        <p:spPr>
          <a:xfrm>
            <a:off x="648000" y="1607760"/>
            <a:ext cx="9144000" cy="3648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 fontScale="925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200" b="1" spc="-1" dirty="0">
                <a:solidFill>
                  <a:srgbClr val="3465A4"/>
                </a:solidFill>
                <a:latin typeface="Nimbus Roman"/>
              </a:rPr>
              <a:t>Founding member of the CIPB</a:t>
            </a:r>
            <a:endParaRPr lang="en-GB" sz="2200" b="1" spc="-1" dirty="0">
              <a:solidFill>
                <a:srgbClr val="A7074B"/>
              </a:solidFill>
              <a:latin typeface="Nimbus Roman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200" b="1" spc="-1" dirty="0">
                <a:solidFill>
                  <a:srgbClr val="A7074B"/>
                </a:solidFill>
                <a:latin typeface="Nimbus Roman"/>
              </a:rPr>
              <a:t>British Political History</a:t>
            </a:r>
            <a:r>
              <a:rPr lang="en-GB" sz="2200" b="1" strike="noStrike" spc="-1" dirty="0">
                <a:solidFill>
                  <a:srgbClr val="A7074B"/>
                </a:solidFill>
                <a:latin typeface="Nimbus Roman"/>
              </a:rPr>
              <a:t>: 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200" b="0" strike="noStrike" spc="-1" dirty="0">
                <a:solidFill>
                  <a:srgbClr val="A7074B"/>
                </a:solidFill>
                <a:latin typeface="Nimbus Roman"/>
              </a:rPr>
              <a:t>Co-I of ESRC/AHRC funded grant on “Election Violence in England and Wales (1832-1914)”: 1 PDRA (2017-2021)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200" spc="-1" dirty="0">
                <a:solidFill>
                  <a:srgbClr val="A7074B"/>
                </a:solidFill>
                <a:latin typeface="Nimbus Roman"/>
              </a:rPr>
              <a:t>PI on f</a:t>
            </a:r>
            <a:r>
              <a:rPr lang="en-GB" sz="2200" b="0" strike="noStrike" spc="-1" dirty="0">
                <a:solidFill>
                  <a:srgbClr val="A7074B"/>
                </a:solidFill>
                <a:latin typeface="Nimbus Roman"/>
              </a:rPr>
              <a:t>ollow-up grant involving the collection, digitisation, and topic coding of over 15,000 candidate election addresses (1832-1914)  </a:t>
            </a:r>
            <a:endParaRPr lang="en-GB" sz="2200" spc="-1" dirty="0">
              <a:solidFill>
                <a:srgbClr val="A7074B"/>
              </a:solidFill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200" b="1" strike="noStrike" spc="-1" dirty="0">
                <a:solidFill>
                  <a:srgbClr val="A7074B"/>
                </a:solidFill>
                <a:latin typeface="Nimbus Roman"/>
              </a:rPr>
              <a:t>Estimation of Political Opinion and Ideology:</a:t>
            </a:r>
            <a:endParaRPr lang="en-GB" sz="2200" b="1" spc="-1" dirty="0">
              <a:solidFill>
                <a:srgbClr val="A7074B"/>
              </a:solidFill>
              <a:latin typeface="Nimbus Roman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200" spc="-1" dirty="0">
                <a:solidFill>
                  <a:srgbClr val="A7074B"/>
                </a:solidFill>
                <a:latin typeface="Nimbus Roman"/>
              </a:rPr>
              <a:t>PI of ESRC funded grant ”Estimating Constituency Opinion in Britain” 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200" spc="-1" dirty="0">
                <a:solidFill>
                  <a:srgbClr val="A7074B"/>
                </a:solidFill>
                <a:latin typeface="Nimbus Roman"/>
              </a:rPr>
              <a:t>Currently Leverhulme Research Fellowship on “The Idiosyncratic Voter: Issue Opinion and Democratic Politics in Britain” </a:t>
            </a:r>
          </a:p>
        </p:txBody>
      </p:sp>
      <p:pic>
        <p:nvPicPr>
          <p:cNvPr id="4" name="Picture 3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xmlns="" id="{8A3E9387-3008-164E-BF93-DA23E2649F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20" y="226080"/>
            <a:ext cx="1007105" cy="13391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6C56408-1BD4-5E43-8CA9-849002B0B031}"/>
              </a:ext>
            </a:extLst>
          </p:cNvPr>
          <p:cNvSpPr txBox="1"/>
          <p:nvPr/>
        </p:nvSpPr>
        <p:spPr>
          <a:xfrm>
            <a:off x="6856780" y="5071334"/>
            <a:ext cx="30257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nick.vivyan@durham.ac.uk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215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Shape 1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spc="-1" dirty="0">
                <a:latin typeface="Arial"/>
              </a:rPr>
              <a:t>Research Areas</a:t>
            </a:r>
            <a:endParaRPr lang="en-GB" sz="4400" b="0" strike="noStrike" spc="-1" dirty="0">
              <a:latin typeface="Arial"/>
            </a:endParaRPr>
          </a:p>
        </p:txBody>
      </p:sp>
      <p:sp>
        <p:nvSpPr>
          <p:cNvPr id="6" name="TextShape 2">
            <a:extLst>
              <a:ext uri="{FF2B5EF4-FFF2-40B4-BE49-F238E27FC236}">
                <a16:creationId xmlns:a16="http://schemas.microsoft.com/office/drawing/2014/main" xmlns="" id="{34E9C676-428C-C44C-9D24-03D157AB6FE1}"/>
              </a:ext>
            </a:extLst>
          </p:cNvPr>
          <p:cNvSpPr txBox="1"/>
          <p:nvPr/>
        </p:nvSpPr>
        <p:spPr>
          <a:xfrm>
            <a:off x="504000" y="1326599"/>
            <a:ext cx="9071640" cy="397223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800" spc="-1" dirty="0">
                <a:solidFill>
                  <a:srgbClr val="7030A0"/>
                </a:solidFill>
                <a:latin typeface="Arial"/>
              </a:rPr>
              <a:t>Measurement</a:t>
            </a:r>
            <a:endParaRPr lang="en-GB" sz="2800" b="0" strike="noStrike" spc="-1" dirty="0">
              <a:latin typeface="Arial"/>
            </a:endParaRPr>
          </a:p>
          <a:p>
            <a:pPr marL="1022400" lvl="1" indent="-457200">
              <a:spcBef>
                <a:spcPts val="1417"/>
              </a:spcBef>
              <a:buClr>
                <a:srgbClr val="000000"/>
              </a:buClr>
              <a:buSzPct val="45000"/>
              <a:buFont typeface="System Font Regular"/>
              <a:buChar char="⏤"/>
            </a:pPr>
            <a:r>
              <a:rPr lang="en-GB" sz="2400" b="0" strike="noStrike" spc="-1" dirty="0">
                <a:latin typeface="Arial"/>
              </a:rPr>
              <a:t>Sensitive and missing data</a:t>
            </a:r>
          </a:p>
          <a:p>
            <a:pPr marL="1022400" lvl="1" indent="-457200">
              <a:spcBef>
                <a:spcPts val="1417"/>
              </a:spcBef>
              <a:buClr>
                <a:srgbClr val="000000"/>
              </a:buClr>
              <a:buSzPct val="45000"/>
              <a:buFont typeface="System Font Regular"/>
              <a:buChar char="⏤"/>
            </a:pPr>
            <a:r>
              <a:rPr lang="en-GB" sz="2400" b="0" strike="noStrike" spc="-1" dirty="0">
                <a:latin typeface="Arial"/>
              </a:rPr>
              <a:t>Comple</a:t>
            </a:r>
            <a:r>
              <a:rPr lang="en-GB" sz="2400" spc="-1" dirty="0">
                <a:latin typeface="Arial"/>
              </a:rPr>
              <a:t>x and multidimensional concepts</a:t>
            </a:r>
          </a:p>
          <a:p>
            <a:pPr marL="1022400" lvl="1" indent="-457200">
              <a:spcBef>
                <a:spcPts val="1417"/>
              </a:spcBef>
              <a:buClr>
                <a:srgbClr val="000000"/>
              </a:buClr>
              <a:buSzPct val="45000"/>
              <a:buFont typeface="System Font Regular"/>
              <a:buChar char="⏤"/>
            </a:pPr>
            <a:r>
              <a:rPr lang="en-GB" sz="2400" b="0" strike="noStrike" spc="-1" dirty="0">
                <a:latin typeface="Arial"/>
              </a:rPr>
              <a:t>Extracting information from unstructured text, speech, and images</a:t>
            </a:r>
            <a:endParaRPr lang="en-GB" sz="2400" spc="-1" dirty="0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800" spc="-1" dirty="0">
                <a:solidFill>
                  <a:srgbClr val="7030A0"/>
                </a:solidFill>
                <a:latin typeface="Arial"/>
              </a:rPr>
              <a:t>Digitisation’s political impact</a:t>
            </a:r>
          </a:p>
          <a:p>
            <a:pPr marL="1022400" lvl="1" indent="-457200">
              <a:spcBef>
                <a:spcPts val="1417"/>
              </a:spcBef>
              <a:buClr>
                <a:srgbClr val="000000"/>
              </a:buClr>
              <a:buSzPct val="45000"/>
              <a:buFont typeface="System Font Regular"/>
              <a:buChar char="⏤"/>
            </a:pPr>
            <a:r>
              <a:rPr lang="en-GB" sz="2400" spc="-1" dirty="0">
                <a:latin typeface="Arial"/>
              </a:rPr>
              <a:t>Impact of changing informational environment on politics</a:t>
            </a:r>
            <a:endParaRPr lang="en-GB" sz="24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30390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Shape 1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r"/>
            <a:r>
              <a:rPr lang="en-GB" sz="3200" b="1" spc="-1" dirty="0">
                <a:solidFill>
                  <a:srgbClr val="780373"/>
                </a:solidFill>
                <a:latin typeface="Nimbus Roman"/>
              </a:rPr>
              <a:t>Sarah Wyer</a:t>
            </a:r>
          </a:p>
          <a:p>
            <a:pPr algn="r"/>
            <a:r>
              <a:rPr lang="en-GB" sz="3200" b="1" strike="noStrike" spc="-1" dirty="0">
                <a:solidFill>
                  <a:srgbClr val="780373"/>
                </a:solidFill>
                <a:latin typeface="Nimbus Roman"/>
              </a:rPr>
              <a:t>Computer Science </a:t>
            </a:r>
            <a:r>
              <a:rPr lang="en-GB" sz="3200" b="1" spc="-1" dirty="0">
                <a:solidFill>
                  <a:srgbClr val="780373"/>
                </a:solidFill>
                <a:latin typeface="Nimbus Roman"/>
              </a:rPr>
              <a:t>Depa</a:t>
            </a:r>
            <a:r>
              <a:rPr lang="en-GB" sz="3200" b="1" strike="noStrike" spc="-1" dirty="0">
                <a:solidFill>
                  <a:srgbClr val="780373"/>
                </a:solidFill>
                <a:latin typeface="Nimbus Roman"/>
              </a:rPr>
              <a:t>rtment</a:t>
            </a:r>
            <a:endParaRPr lang="en-GB" sz="3200" b="0" strike="noStrike" spc="-1" dirty="0">
              <a:latin typeface="Arial"/>
            </a:endParaRPr>
          </a:p>
        </p:txBody>
      </p:sp>
      <p:sp>
        <p:nvSpPr>
          <p:cNvPr id="53" name="TextShape 2"/>
          <p:cNvSpPr txBox="1"/>
          <p:nvPr/>
        </p:nvSpPr>
        <p:spPr>
          <a:xfrm>
            <a:off x="648000" y="1607760"/>
            <a:ext cx="9144000" cy="3648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 fontScale="925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200" b="1" strike="noStrike" spc="-1" dirty="0">
                <a:solidFill>
                  <a:srgbClr val="3465A4"/>
                </a:solidFill>
                <a:latin typeface="Nimbus Roman"/>
              </a:rPr>
              <a:t>About me: PhD Student working with Prof Sue Black:</a:t>
            </a:r>
          </a:p>
          <a:p>
            <a:pPr marL="889200" lvl="1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200" b="1" strike="noStrike" spc="-1" dirty="0">
                <a:solidFill>
                  <a:srgbClr val="3465A4"/>
                </a:solidFill>
                <a:latin typeface="Nimbus Roman"/>
              </a:rPr>
              <a:t>Founding member: </a:t>
            </a:r>
            <a:r>
              <a:rPr lang="en-GB" sz="2200" b="1" strike="noStrike" spc="-1" dirty="0">
                <a:solidFill>
                  <a:srgbClr val="3465A4"/>
                </a:solidFill>
                <a:latin typeface="Nimbus Roman"/>
                <a:hlinkClick r:id="rId2"/>
              </a:rPr>
              <a:t>Bias in AI UK Network</a:t>
            </a:r>
            <a:endParaRPr lang="en-GB" sz="2200" b="1" strike="noStrike" spc="-1" dirty="0">
              <a:solidFill>
                <a:srgbClr val="3465A4"/>
              </a:solidFill>
              <a:latin typeface="Nimbus Roman"/>
            </a:endParaRPr>
          </a:p>
          <a:p>
            <a:pPr marL="889200" lvl="1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200" b="1" strike="noStrike" spc="-1" dirty="0">
                <a:solidFill>
                  <a:srgbClr val="3465A4"/>
                </a:solidFill>
                <a:latin typeface="Nimbus Roman"/>
              </a:rPr>
              <a:t>Large Scale Language Models (e.g. GPT-3)</a:t>
            </a:r>
          </a:p>
          <a:p>
            <a:pPr marL="889200" lvl="1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200" b="1" spc="-1" dirty="0">
                <a:solidFill>
                  <a:srgbClr val="3465A4"/>
                </a:solidFill>
                <a:latin typeface="Nimbus Roman"/>
              </a:rPr>
              <a:t>Natural L</a:t>
            </a:r>
            <a:r>
              <a:rPr lang="en-GB" sz="2200" b="1" strike="noStrike" spc="-1" dirty="0">
                <a:solidFill>
                  <a:srgbClr val="3465A4"/>
                </a:solidFill>
                <a:latin typeface="Nimbus Roman"/>
              </a:rPr>
              <a:t>anguage </a:t>
            </a:r>
            <a:r>
              <a:rPr lang="en-GB" sz="2200" b="1" spc="-1" dirty="0">
                <a:solidFill>
                  <a:srgbClr val="3465A4"/>
                </a:solidFill>
                <a:latin typeface="Nimbus Roman"/>
              </a:rPr>
              <a:t>G</a:t>
            </a:r>
            <a:r>
              <a:rPr lang="en-GB" sz="2200" b="1" strike="noStrike" spc="-1" dirty="0">
                <a:solidFill>
                  <a:srgbClr val="3465A4"/>
                </a:solidFill>
                <a:latin typeface="Nimbus Roman"/>
              </a:rPr>
              <a:t>eneration (NLG), identifying, and mitigating intersectional bias (e.g. Gender, race)  </a:t>
            </a:r>
          </a:p>
          <a:p>
            <a:pPr marL="889200" lvl="1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200" b="1" spc="-1" dirty="0">
                <a:solidFill>
                  <a:srgbClr val="3465A4"/>
                </a:solidFill>
                <a:latin typeface="Nimbus Roman"/>
              </a:rPr>
              <a:t>NLP </a:t>
            </a:r>
            <a:endParaRPr lang="en-GB" sz="2200" b="1" strike="noStrike" spc="-1" dirty="0">
              <a:solidFill>
                <a:srgbClr val="3465A4"/>
              </a:solidFill>
              <a:latin typeface="Nimbus Roman"/>
            </a:endParaRPr>
          </a:p>
          <a:p>
            <a:pPr marL="889200" lvl="1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200" b="1" spc="-1" dirty="0">
                <a:solidFill>
                  <a:srgbClr val="3465A4"/>
                </a:solidFill>
                <a:latin typeface="Nimbus Roman"/>
              </a:rPr>
              <a:t>M</a:t>
            </a:r>
            <a:r>
              <a:rPr lang="en-GB" sz="2200" b="1" strike="noStrike" spc="-1" dirty="0">
                <a:solidFill>
                  <a:srgbClr val="3465A4"/>
                </a:solidFill>
                <a:latin typeface="Nimbus Roman"/>
              </a:rPr>
              <a:t>isinformation</a:t>
            </a:r>
          </a:p>
          <a:p>
            <a:pPr marL="889200" lvl="1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200" b="1" spc="-1" dirty="0">
                <a:solidFill>
                  <a:srgbClr val="3465A4"/>
                </a:solidFill>
                <a:latin typeface="Nimbus Roman"/>
              </a:rPr>
              <a:t>S</a:t>
            </a:r>
            <a:r>
              <a:rPr lang="en-GB" sz="2200" b="1" strike="noStrike" spc="-1" dirty="0">
                <a:solidFill>
                  <a:srgbClr val="3465A4"/>
                </a:solidFill>
                <a:latin typeface="Nimbus Roman"/>
              </a:rPr>
              <a:t>ocial &amp; political issues </a:t>
            </a:r>
            <a:r>
              <a:rPr lang="en-GB" sz="2200" b="1" spc="-1" dirty="0">
                <a:solidFill>
                  <a:srgbClr val="3465A4"/>
                </a:solidFill>
                <a:latin typeface="Nimbus Roman"/>
              </a:rPr>
              <a:t>s</a:t>
            </a:r>
            <a:r>
              <a:rPr lang="en-GB" sz="2200" b="1" strike="noStrike" spc="-1" dirty="0">
                <a:solidFill>
                  <a:srgbClr val="3465A4"/>
                </a:solidFill>
                <a:latin typeface="Nimbus Roman"/>
              </a:rPr>
              <a:t>temming from NLP and NLG</a:t>
            </a:r>
          </a:p>
          <a:p>
            <a:pPr marL="889200" lvl="1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200" b="1" spc="-1" dirty="0">
                <a:solidFill>
                  <a:srgbClr val="3465A4"/>
                </a:solidFill>
                <a:latin typeface="Nimbus Roman"/>
              </a:rPr>
              <a:t>Diversity and Inclusion </a:t>
            </a:r>
            <a:endParaRPr lang="en-GB" sz="2200" b="0" strike="noStrike" spc="-1" dirty="0">
              <a:latin typeface="Arial"/>
            </a:endParaRPr>
          </a:p>
        </p:txBody>
      </p:sp>
      <p:pic>
        <p:nvPicPr>
          <p:cNvPr id="3" name="Picture 2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xmlns="" id="{2FC0CA99-DB1D-4AC5-9A06-4F49C606E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2" y="226080"/>
            <a:ext cx="1219200" cy="1219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2E880F6-47D7-204C-9192-9C470705382F}"/>
              </a:ext>
            </a:extLst>
          </p:cNvPr>
          <p:cNvSpPr txBox="1"/>
          <p:nvPr/>
        </p:nvSpPr>
        <p:spPr>
          <a:xfrm>
            <a:off x="6903672" y="5075138"/>
            <a:ext cx="34348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sarah.wyer@durham.ac.uk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3765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Shape 1"/>
          <p:cNvSpPr txBox="1"/>
          <p:nvPr/>
        </p:nvSpPr>
        <p:spPr>
          <a:xfrm>
            <a:off x="504000" y="74160"/>
            <a:ext cx="9071640" cy="1250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spc="-1" dirty="0">
                <a:latin typeface="Arial"/>
              </a:rPr>
              <a:t>Other Academics Listed</a:t>
            </a:r>
            <a:endParaRPr lang="en-GB" sz="4400" b="0" strike="noStrike" spc="-1" dirty="0">
              <a:latin typeface="Arial"/>
            </a:endParaRPr>
          </a:p>
        </p:txBody>
      </p:sp>
      <p:sp>
        <p:nvSpPr>
          <p:cNvPr id="46" name="TextShape 2"/>
          <p:cNvSpPr txBox="1"/>
          <p:nvPr/>
        </p:nvSpPr>
        <p:spPr>
          <a:xfrm>
            <a:off x="504000" y="146376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600" spc="-1" dirty="0">
                <a:latin typeface="Arial"/>
              </a:rPr>
              <a:t>Andrew Dwyer (Geography)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600" spc="-1" dirty="0">
                <a:latin typeface="Arial"/>
              </a:rPr>
              <a:t>Nicholas </a:t>
            </a:r>
            <a:r>
              <a:rPr lang="en-GB" sz="2600" spc="-1" dirty="0" err="1">
                <a:latin typeface="Arial"/>
              </a:rPr>
              <a:t>Syrotiuk</a:t>
            </a:r>
            <a:r>
              <a:rPr lang="en-GB" sz="2600" spc="-1" dirty="0">
                <a:latin typeface="Arial"/>
              </a:rPr>
              <a:t> (Library, DRMC)</a:t>
            </a:r>
          </a:p>
        </p:txBody>
      </p:sp>
    </p:spTree>
    <p:extLst>
      <p:ext uri="{BB962C8B-B14F-4D97-AF65-F5344CB8AC3E}">
        <p14:creationId xmlns:p14="http://schemas.microsoft.com/office/powerpoint/2010/main" val="79434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Shape 1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spc="-1" dirty="0"/>
              <a:t>Opportunities and challenges for interdisciplinary/collaborative work</a:t>
            </a:r>
          </a:p>
        </p:txBody>
      </p:sp>
      <p:sp>
        <p:nvSpPr>
          <p:cNvPr id="6" name="TextShape 2">
            <a:extLst>
              <a:ext uri="{FF2B5EF4-FFF2-40B4-BE49-F238E27FC236}">
                <a16:creationId xmlns:a16="http://schemas.microsoft.com/office/drawing/2014/main" xmlns="" id="{34E9C676-428C-C44C-9D24-03D157AB6FE1}"/>
              </a:ext>
            </a:extLst>
          </p:cNvPr>
          <p:cNvSpPr txBox="1"/>
          <p:nvPr/>
        </p:nvSpPr>
        <p:spPr>
          <a:xfrm>
            <a:off x="504000" y="1570892"/>
            <a:ext cx="9071640" cy="372793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800" b="0" strike="noStrike" spc="-1" dirty="0">
                <a:solidFill>
                  <a:srgbClr val="7030A0"/>
                </a:solidFill>
                <a:latin typeface="Arial"/>
              </a:rPr>
              <a:t>How to extract meaningful information and create new knowledge from </a:t>
            </a:r>
            <a:r>
              <a:rPr lang="en-GB" sz="2800" spc="-1" dirty="0">
                <a:solidFill>
                  <a:srgbClr val="7030A0"/>
                </a:solidFill>
                <a:latin typeface="Arial"/>
              </a:rPr>
              <a:t>exponentially increasing </a:t>
            </a:r>
            <a:r>
              <a:rPr lang="en-GB" sz="2800" b="0" strike="noStrike" spc="-1" dirty="0">
                <a:solidFill>
                  <a:srgbClr val="7030A0"/>
                </a:solidFill>
                <a:latin typeface="Arial"/>
              </a:rPr>
              <a:t>unstructured text, speech, and image data?</a:t>
            </a:r>
          </a:p>
          <a:p>
            <a:pPr marL="108000">
              <a:spcBef>
                <a:spcPts val="1417"/>
              </a:spcBef>
              <a:buClr>
                <a:srgbClr val="000000"/>
              </a:buClr>
              <a:buSzPct val="45000"/>
            </a:pPr>
            <a:endParaRPr lang="en-GB" sz="2800" b="0" strike="noStrike" spc="-1" dirty="0">
              <a:solidFill>
                <a:srgbClr val="7030A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800" b="0" strike="noStrike" spc="-1" dirty="0">
                <a:solidFill>
                  <a:srgbClr val="7030A0"/>
                </a:solidFill>
                <a:latin typeface="Arial"/>
              </a:rPr>
              <a:t>How does digitisation and digital communication affect the use of political power and democracy more generally?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GB" sz="2600" b="0" strike="noStrike" spc="-1" dirty="0">
              <a:solidFill>
                <a:srgbClr val="7030A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9604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Shape 1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3600" b="0" strike="noStrike" spc="-1" dirty="0">
                <a:latin typeface="Arial"/>
              </a:rPr>
              <a:t>CIPB as DU Politics &amp; Data Science Hub</a:t>
            </a:r>
          </a:p>
        </p:txBody>
      </p:sp>
      <p:sp>
        <p:nvSpPr>
          <p:cNvPr id="44" name="TextShape 2"/>
          <p:cNvSpPr txBox="1"/>
          <p:nvPr/>
        </p:nvSpPr>
        <p:spPr>
          <a:xfrm>
            <a:off x="504000" y="1326599"/>
            <a:ext cx="9071640" cy="394878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 fontScale="77500" lnSpcReduction="20000"/>
          </a:bodyPr>
          <a:lstStyle/>
          <a:p>
            <a:pPr marL="108000">
              <a:spcBef>
                <a:spcPts val="1417"/>
              </a:spcBef>
              <a:buClr>
                <a:srgbClr val="000000"/>
              </a:buClr>
              <a:buSzPct val="45000"/>
            </a:pPr>
            <a:r>
              <a:rPr lang="en-GB" sz="2600" spc="-1" dirty="0">
                <a:solidFill>
                  <a:srgbClr val="7030A0"/>
                </a:solidFill>
                <a:latin typeface="Arial"/>
              </a:rPr>
              <a:t>Centre for Institutions and Political Behaviour (CIPB)</a:t>
            </a:r>
          </a:p>
          <a:p>
            <a:pPr marL="1022400" lvl="1" indent="-457200">
              <a:spcBef>
                <a:spcPts val="1417"/>
              </a:spcBef>
              <a:buClr>
                <a:srgbClr val="000000"/>
              </a:buClr>
              <a:buSzPct val="45000"/>
              <a:buFont typeface="System Font Regular"/>
              <a:buChar char="⏤"/>
            </a:pPr>
            <a:r>
              <a:rPr lang="en-GB" sz="2600" b="0" strike="noStrike" spc="-1" dirty="0">
                <a:latin typeface="Arial"/>
              </a:rPr>
              <a:t>14</a:t>
            </a:r>
            <a:r>
              <a:rPr lang="en-GB" sz="2600" spc="-1" dirty="0">
                <a:latin typeface="Arial"/>
              </a:rPr>
              <a:t> quantitative and computational political scientists covering a large variety of substantive topics – one of the largest group outside the </a:t>
            </a:r>
            <a:r>
              <a:rPr lang="en-GB" sz="2600" spc="-1" dirty="0" err="1">
                <a:latin typeface="Arial"/>
              </a:rPr>
              <a:t>Loxbridge</a:t>
            </a:r>
            <a:r>
              <a:rPr lang="en-GB" sz="2600" spc="-1" dirty="0">
                <a:latin typeface="Arial"/>
              </a:rPr>
              <a:t> golden triangle</a:t>
            </a:r>
          </a:p>
          <a:p>
            <a:pPr marL="1022400" lvl="1" indent="-457200">
              <a:spcBef>
                <a:spcPts val="1417"/>
              </a:spcBef>
              <a:buClr>
                <a:srgbClr val="000000"/>
              </a:buClr>
              <a:buSzPct val="45000"/>
              <a:buFont typeface="System Font Regular"/>
              <a:buChar char="⏤"/>
            </a:pPr>
            <a:r>
              <a:rPr lang="en-GB" sz="2600" spc="-1" dirty="0">
                <a:latin typeface="Arial"/>
              </a:rPr>
              <a:t>Development and application of cutting-edge quantitative and computational methods focusing on measurement, description, and causal inference within political science</a:t>
            </a:r>
          </a:p>
          <a:p>
            <a:pPr marL="1022400" lvl="1" indent="-457200">
              <a:spcBef>
                <a:spcPts val="1417"/>
              </a:spcBef>
              <a:buClr>
                <a:srgbClr val="000000"/>
              </a:buClr>
              <a:buSzPct val="45000"/>
              <a:buFont typeface="System Font Regular"/>
              <a:buChar char="⏤"/>
            </a:pPr>
            <a:r>
              <a:rPr lang="en-GB" sz="2600" spc="-1" dirty="0">
                <a:latin typeface="Arial"/>
              </a:rPr>
              <a:t>Links within DU (e.g., DRMC, BENC) and leading international universities and centres (e.g., IQSS, ESOC, V-Dem, WZB)</a:t>
            </a:r>
          </a:p>
          <a:p>
            <a:pPr marL="1022400" lvl="1" indent="-457200">
              <a:spcBef>
                <a:spcPts val="1417"/>
              </a:spcBef>
              <a:buClr>
                <a:srgbClr val="000000"/>
              </a:buClr>
              <a:buSzPct val="45000"/>
              <a:buFont typeface="System Font Regular"/>
              <a:buChar char="⏤"/>
            </a:pPr>
            <a:r>
              <a:rPr lang="en-GB" sz="2600" spc="-1" dirty="0">
                <a:latin typeface="Arial"/>
              </a:rPr>
              <a:t>Track record of UKRI (ESRC/AHRC) and Leverhulme funding</a:t>
            </a:r>
          </a:p>
          <a:p>
            <a:pPr marL="1022400" lvl="1" indent="-457200">
              <a:spcBef>
                <a:spcPts val="1417"/>
              </a:spcBef>
              <a:buClr>
                <a:srgbClr val="000000"/>
              </a:buClr>
              <a:buSzPct val="45000"/>
              <a:buFont typeface="System Font Regular"/>
              <a:buChar char="⏤"/>
            </a:pPr>
            <a:r>
              <a:rPr lang="en-GB" sz="2600" spc="-1" dirty="0">
                <a:latin typeface="Arial"/>
              </a:rPr>
              <a:t>Active c</a:t>
            </a:r>
            <a:r>
              <a:rPr lang="en-GB" sz="2600" b="0" strike="noStrike" spc="-1" dirty="0">
                <a:latin typeface="Arial"/>
              </a:rPr>
              <a:t>onsultancy work for Meta/Facebook and various survey and polling firms</a:t>
            </a:r>
          </a:p>
        </p:txBody>
      </p:sp>
    </p:spTree>
    <p:extLst>
      <p:ext uri="{BB962C8B-B14F-4D97-AF65-F5344CB8AC3E}">
        <p14:creationId xmlns:p14="http://schemas.microsoft.com/office/powerpoint/2010/main" val="483822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Shape 2"/>
          <p:cNvSpPr txBox="1"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108000" algn="ctr">
              <a:spcBef>
                <a:spcPts val="1417"/>
              </a:spcBef>
              <a:buClr>
                <a:srgbClr val="000000"/>
              </a:buClr>
              <a:buSzPct val="45000"/>
            </a:pPr>
            <a:endParaRPr lang="en-GB" sz="2600" spc="-1" dirty="0">
              <a:latin typeface="Arial"/>
            </a:endParaRPr>
          </a:p>
          <a:p>
            <a:pPr marL="108000" algn="ctr">
              <a:spcBef>
                <a:spcPts val="1417"/>
              </a:spcBef>
              <a:buClr>
                <a:srgbClr val="000000"/>
              </a:buClr>
              <a:buSzPct val="45000"/>
            </a:pPr>
            <a:endParaRPr lang="en-GB" sz="2600" spc="-1" dirty="0">
              <a:latin typeface="Arial"/>
            </a:endParaRPr>
          </a:p>
          <a:p>
            <a:pPr marL="108000" algn="ctr">
              <a:spcBef>
                <a:spcPts val="1417"/>
              </a:spcBef>
              <a:buClr>
                <a:srgbClr val="000000"/>
              </a:buClr>
              <a:buSzPct val="45000"/>
            </a:pPr>
            <a:r>
              <a:rPr lang="en-GB" sz="4400" spc="-1" dirty="0">
                <a:latin typeface="Arial"/>
              </a:rPr>
              <a:t>Research Spotlights</a:t>
            </a:r>
            <a:endParaRPr lang="en-GB" sz="44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1886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Shape 1"/>
          <p:cNvSpPr txBox="1"/>
          <p:nvPr/>
        </p:nvSpPr>
        <p:spPr>
          <a:xfrm>
            <a:off x="504000" y="74160"/>
            <a:ext cx="9071640" cy="1250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 dirty="0">
                <a:latin typeface="Arial"/>
              </a:rPr>
              <a:t>Measurement I: Missing Data</a:t>
            </a:r>
          </a:p>
        </p:txBody>
      </p:sp>
      <p:sp>
        <p:nvSpPr>
          <p:cNvPr id="46" name="TextShape 2"/>
          <p:cNvSpPr txBox="1"/>
          <p:nvPr/>
        </p:nvSpPr>
        <p:spPr>
          <a:xfrm>
            <a:off x="363323" y="1324172"/>
            <a:ext cx="4970677" cy="397439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 fontScale="925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spc="-1" dirty="0">
                <a:solidFill>
                  <a:srgbClr val="7030A0"/>
                </a:solidFill>
                <a:latin typeface="Arial"/>
              </a:rPr>
              <a:t>Problem:</a:t>
            </a:r>
            <a:r>
              <a:rPr lang="en-GB" sz="2400" spc="-1" dirty="0">
                <a:latin typeface="Arial"/>
              </a:rPr>
              <a:t> Non-randomly missing data in complex datasets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 dirty="0">
                <a:solidFill>
                  <a:srgbClr val="7030A0"/>
                </a:solidFill>
                <a:latin typeface="Arial"/>
              </a:rPr>
              <a:t>Current limits: </a:t>
            </a:r>
            <a:r>
              <a:rPr lang="en-GB" sz="2400" b="0" strike="noStrike" spc="-1" dirty="0">
                <a:latin typeface="Arial"/>
              </a:rPr>
              <a:t>Poor at capturing non-parametric or non-linear relationships, computational bottlenecks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 dirty="0">
                <a:solidFill>
                  <a:srgbClr val="7030A0"/>
                </a:solidFill>
                <a:latin typeface="Arial"/>
              </a:rPr>
              <a:t>Solution:</a:t>
            </a:r>
            <a:r>
              <a:rPr lang="en-GB" sz="2400" b="0" strike="noStrike" spc="-1" dirty="0">
                <a:latin typeface="Arial"/>
              </a:rPr>
              <a:t> Multiple imputations using denoising autoencoders (MIDAS)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spc="-1" dirty="0">
                <a:solidFill>
                  <a:srgbClr val="7030A0"/>
                </a:solidFill>
                <a:latin typeface="Arial"/>
              </a:rPr>
              <a:t>Result:</a:t>
            </a:r>
            <a:r>
              <a:rPr lang="en-GB" sz="2400" spc="-1" dirty="0">
                <a:latin typeface="Arial"/>
              </a:rPr>
              <a:t> Better modelling and prediction of complex data, more scalable than existing approaches</a:t>
            </a:r>
            <a:r>
              <a:rPr lang="en-GB" sz="2400" b="0" strike="noStrike" spc="-1" dirty="0">
                <a:latin typeface="Arial"/>
              </a:rPr>
              <a:t> </a:t>
            </a:r>
          </a:p>
        </p:txBody>
      </p:sp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xmlns="" id="{9C304B7C-E4D6-6E43-8358-79644699B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773" y="1207476"/>
            <a:ext cx="4492544" cy="31102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F177FD5-2E59-C84D-ACD0-F04548115317}"/>
              </a:ext>
            </a:extLst>
          </p:cNvPr>
          <p:cNvSpPr txBox="1"/>
          <p:nvPr/>
        </p:nvSpPr>
        <p:spPr>
          <a:xfrm>
            <a:off x="5486400" y="4373797"/>
            <a:ext cx="43375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/>
              <a:t>Lall</a:t>
            </a:r>
            <a:r>
              <a:rPr lang="en-GB" sz="1600" dirty="0"/>
              <a:t> &amp; Robinson (2021) The MIDAS Touch: Accurate and Scalable Missing-Data Imputation with Deep Learning. </a:t>
            </a:r>
            <a:r>
              <a:rPr lang="en-GB" sz="1600" i="1" dirty="0"/>
              <a:t>Political Analysis</a:t>
            </a:r>
            <a:endParaRPr lang="en-US" sz="1600" i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Shape 1"/>
          <p:cNvSpPr txBox="1"/>
          <p:nvPr/>
        </p:nvSpPr>
        <p:spPr>
          <a:xfrm>
            <a:off x="504000" y="74160"/>
            <a:ext cx="9071640" cy="1250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 dirty="0">
                <a:latin typeface="Arial"/>
              </a:rPr>
              <a:t>Measurement II: Complex Concepts</a:t>
            </a:r>
          </a:p>
        </p:txBody>
      </p:sp>
      <p:sp>
        <p:nvSpPr>
          <p:cNvPr id="4" name="TextShape 2">
            <a:extLst>
              <a:ext uri="{FF2B5EF4-FFF2-40B4-BE49-F238E27FC236}">
                <a16:creationId xmlns:a16="http://schemas.microsoft.com/office/drawing/2014/main" xmlns="" id="{AB90A91B-A571-5C4A-8F2E-B360DFBF3BE5}"/>
              </a:ext>
            </a:extLst>
          </p:cNvPr>
          <p:cNvSpPr txBox="1"/>
          <p:nvPr/>
        </p:nvSpPr>
        <p:spPr>
          <a:xfrm>
            <a:off x="363324" y="1195754"/>
            <a:ext cx="4570869" cy="410280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 fontScale="8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spc="-1" dirty="0">
                <a:solidFill>
                  <a:srgbClr val="7030A0"/>
                </a:solidFill>
                <a:latin typeface="Arial"/>
              </a:rPr>
              <a:t>Problem:</a:t>
            </a:r>
            <a:r>
              <a:rPr lang="en-GB" sz="2400" spc="-1" dirty="0">
                <a:latin typeface="Arial"/>
              </a:rPr>
              <a:t> Measurement of complex concepts consistently across time and space</a:t>
            </a:r>
            <a:endParaRPr lang="en-GB" sz="2400" b="0" strike="noStrike" spc="-1" dirty="0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spc="-1" dirty="0">
                <a:solidFill>
                  <a:srgbClr val="7030A0"/>
                </a:solidFill>
                <a:latin typeface="Arial"/>
              </a:rPr>
              <a:t>Existing Approaches: </a:t>
            </a:r>
            <a:r>
              <a:rPr lang="en-GB" sz="2400" spc="-1" dirty="0">
                <a:latin typeface="Arial"/>
              </a:rPr>
              <a:t>Blackbox ordinal indices</a:t>
            </a:r>
            <a:endParaRPr lang="en-GB" sz="2400" b="0" strike="noStrike" spc="-1" dirty="0">
              <a:solidFill>
                <a:srgbClr val="7030A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 dirty="0">
                <a:solidFill>
                  <a:srgbClr val="7030A0"/>
                </a:solidFill>
                <a:latin typeface="Arial"/>
              </a:rPr>
              <a:t>Solution:</a:t>
            </a:r>
            <a:r>
              <a:rPr lang="en-GB" sz="2400" b="0" strike="noStrike" spc="-1" dirty="0">
                <a:latin typeface="Arial"/>
              </a:rPr>
              <a:t> Surveys with anchoring vignettes and item response models to aggregate expert rating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spc="-1" dirty="0">
                <a:solidFill>
                  <a:srgbClr val="7030A0"/>
                </a:solidFill>
                <a:latin typeface="Arial"/>
              </a:rPr>
              <a:t>Result:</a:t>
            </a:r>
            <a:r>
              <a:rPr lang="en-GB" sz="2400" spc="-1" dirty="0">
                <a:latin typeface="Arial"/>
              </a:rPr>
              <a:t> Varieties of Democracy (V-Dem) largest and most resolved dataset on democracy and related topics, covering ~ 200 polities (some over two centuries) and several hundred indices per observation</a:t>
            </a:r>
            <a:endParaRPr lang="en-GB" sz="2400" b="0" strike="noStrike" spc="-1" dirty="0">
              <a:latin typeface="Arial"/>
            </a:endParaRP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xmlns="" id="{1412D58F-4638-6749-BCB1-86CD219763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340" y="973016"/>
            <a:ext cx="3903783" cy="33662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F3DBA85-CC65-0A4A-B2C2-5052C68672DA}"/>
              </a:ext>
            </a:extLst>
          </p:cNvPr>
          <p:cNvSpPr txBox="1"/>
          <p:nvPr/>
        </p:nvSpPr>
        <p:spPr>
          <a:xfrm>
            <a:off x="5486400" y="4373797"/>
            <a:ext cx="43375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/>
              <a:t>Medzihorsky</a:t>
            </a:r>
            <a:r>
              <a:rPr lang="en-GB" sz="1600" dirty="0"/>
              <a:t> et al. (2021) The V-Dem Measurement Model: Latent Variable Analysis for Cross-National and Cross-Temporal Expert-Coded Data. </a:t>
            </a:r>
            <a:r>
              <a:rPr lang="en-GB" sz="1600" i="1" dirty="0"/>
              <a:t>V-Dem Working Paper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347829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Shape 1"/>
          <p:cNvSpPr txBox="1"/>
          <p:nvPr/>
        </p:nvSpPr>
        <p:spPr>
          <a:xfrm>
            <a:off x="504000" y="74160"/>
            <a:ext cx="9071640" cy="1250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 dirty="0">
                <a:latin typeface="Arial"/>
              </a:rPr>
              <a:t>Measurement III: Hard to Measure</a:t>
            </a:r>
          </a:p>
        </p:txBody>
      </p:sp>
      <p:sp>
        <p:nvSpPr>
          <p:cNvPr id="4" name="TextShape 2">
            <a:extLst>
              <a:ext uri="{FF2B5EF4-FFF2-40B4-BE49-F238E27FC236}">
                <a16:creationId xmlns:a16="http://schemas.microsoft.com/office/drawing/2014/main" xmlns="" id="{4A7A6BD9-3126-4844-BF07-8278E69D0CF9}"/>
              </a:ext>
            </a:extLst>
          </p:cNvPr>
          <p:cNvSpPr txBox="1"/>
          <p:nvPr/>
        </p:nvSpPr>
        <p:spPr>
          <a:xfrm>
            <a:off x="363323" y="1324172"/>
            <a:ext cx="4970677" cy="397439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spc="-1" dirty="0">
                <a:solidFill>
                  <a:srgbClr val="7030A0"/>
                </a:solidFill>
                <a:latin typeface="Arial"/>
              </a:rPr>
              <a:t>Problem:</a:t>
            </a:r>
            <a:r>
              <a:rPr lang="en-GB" sz="2400" spc="-1" dirty="0">
                <a:latin typeface="Arial"/>
              </a:rPr>
              <a:t> Predicting artisanal and small-scale mining in sub-Saharan Africa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 dirty="0">
                <a:solidFill>
                  <a:srgbClr val="7030A0"/>
                </a:solidFill>
                <a:latin typeface="Arial"/>
              </a:rPr>
              <a:t>Solution:</a:t>
            </a:r>
            <a:r>
              <a:rPr lang="en-GB" sz="2400" b="0" strike="noStrike" spc="-1" dirty="0">
                <a:latin typeface="Arial"/>
              </a:rPr>
              <a:t> Random forest classifier using fine-grained geological maps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spc="-1" dirty="0">
                <a:solidFill>
                  <a:srgbClr val="7030A0"/>
                </a:solidFill>
                <a:latin typeface="Arial"/>
              </a:rPr>
              <a:t>Result:</a:t>
            </a:r>
            <a:r>
              <a:rPr lang="en-GB" sz="2400" spc="-1" dirty="0">
                <a:latin typeface="Arial"/>
              </a:rPr>
              <a:t> Predicts small scale mining in 20x20km cells with 90% accuracy </a:t>
            </a:r>
            <a:endParaRPr lang="en-GB" sz="2400" b="0" strike="noStrike" spc="-1" dirty="0">
              <a:latin typeface="Arial"/>
            </a:endParaRPr>
          </a:p>
        </p:txBody>
      </p:sp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xmlns="" id="{9BC9DE6B-4510-D64F-93A7-F9EA4D9582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139" y="947859"/>
            <a:ext cx="3866502" cy="38665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2EA1559-A3E1-E741-8E5C-571A4F737CDA}"/>
              </a:ext>
            </a:extLst>
          </p:cNvPr>
          <p:cNvSpPr txBox="1"/>
          <p:nvPr/>
        </p:nvSpPr>
        <p:spPr>
          <a:xfrm>
            <a:off x="5486400" y="4373797"/>
            <a:ext cx="4337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/>
              <a:t>Rigterink</a:t>
            </a:r>
            <a:r>
              <a:rPr lang="en-GB" sz="1600" dirty="0"/>
              <a:t> et al (2021) . Economics of Conflict Extractives Project. </a:t>
            </a:r>
            <a:r>
              <a:rPr lang="en-GB" sz="1600" i="1" dirty="0"/>
              <a:t>ESOC and The Crisis Group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6552145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1456</TotalTime>
  <Words>1956</Words>
  <Application>Microsoft Macintosh PowerPoint</Application>
  <PresentationFormat>Custom</PresentationFormat>
  <Paragraphs>238</Paragraphs>
  <Slides>31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Calibri</vt:lpstr>
      <vt:lpstr>DejaVu Sans</vt:lpstr>
      <vt:lpstr>Nimbus Roman</vt:lpstr>
      <vt:lpstr>Symbol</vt:lpstr>
      <vt:lpstr>System Font Regular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Monica Stephens, Geography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dc:description/>
  <cp:lastModifiedBy>Patrick Kuhn</cp:lastModifiedBy>
  <cp:revision>14</cp:revision>
  <dcterms:created xsi:type="dcterms:W3CDTF">2021-11-26T09:10:13Z</dcterms:created>
  <dcterms:modified xsi:type="dcterms:W3CDTF">2021-12-14T14:13:39Z</dcterms:modified>
  <dc:language>en-GB</dc:language>
</cp:coreProperties>
</file>