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85" r:id="rId10"/>
    <p:sldId id="263" r:id="rId11"/>
    <p:sldId id="281" r:id="rId12"/>
    <p:sldId id="264" r:id="rId13"/>
    <p:sldId id="265" r:id="rId14"/>
    <p:sldId id="266" r:id="rId15"/>
    <p:sldId id="274" r:id="rId16"/>
    <p:sldId id="268" r:id="rId17"/>
    <p:sldId id="278" r:id="rId18"/>
    <p:sldId id="282" r:id="rId19"/>
    <p:sldId id="269" r:id="rId20"/>
    <p:sldId id="270" r:id="rId21"/>
    <p:sldId id="279" r:id="rId22"/>
    <p:sldId id="271" r:id="rId23"/>
    <p:sldId id="280" r:id="rId24"/>
    <p:sldId id="272" r:id="rId25"/>
    <p:sldId id="275" r:id="rId26"/>
    <p:sldId id="283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C1567-FF38-4E15-B4F1-246F9E90914F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1145-0F29-45C2-84B2-DA4E4AC7B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5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61F0-B2DF-4A9A-A84A-8DBA7DFC8851}" type="datetime1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22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EF071-85A5-4479-8108-BA5DC642A619}" type="datetime1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4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7925-4022-42B0-A699-2CDAD44317F7}" type="datetime1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96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E9BD-0968-4D15-AF6B-EE07E45E1F4A}" type="datetime1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7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44EB-8057-44B4-9206-2E3367378A17}" type="datetime1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1BDC-E8EC-41BD-BEB7-22307D00268F}" type="datetime1">
              <a:rPr lang="en-GB" smtClean="0"/>
              <a:t>22/06/2022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9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CAE7-FFDC-43BE-9631-4BB543034B07}" type="datetime1">
              <a:rPr lang="en-GB" smtClean="0"/>
              <a:t>22/06/2022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7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DF2B8-06DA-49A8-98A6-CC63DD171506}" type="datetime1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8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1C1E-2B21-4246-B524-198C95BC57CD}" type="datetime1">
              <a:rPr lang="en-GB" smtClean="0"/>
              <a:t>22/06/2022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2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CB00-1141-4BC5-B44E-EE808CE38A89}" type="datetime1">
              <a:rPr lang="en-GB" smtClean="0"/>
              <a:t>22/06/2022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9C5197A-7E6B-40E7-AA8A-338A4E9E46AE}" type="datetime1">
              <a:rPr lang="en-GB" smtClean="0"/>
              <a:t>22/06/2022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790A875-08DD-46F1-BFF3-24894D8B275A}" type="datetime1">
              <a:rPr lang="en-GB" smtClean="0"/>
              <a:t>22/06/2022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44709B7-4A5F-43CF-8D2E-D8EF7629B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0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F444-E1B6-42AC-BFB0-8DBC3CB855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PROBING NEW PHYSICS WITH ULTRA-HIGH-ENERGY COSMIC RAYS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C2618-2DB2-41A7-8095-9B92BA8F7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Robert Heighton </a:t>
            </a:r>
          </a:p>
          <a:p>
            <a:r>
              <a:rPr lang="en-GB" dirty="0"/>
              <a:t>(working with Lucien Heurtier)</a:t>
            </a:r>
          </a:p>
          <a:p>
            <a:r>
              <a:rPr lang="en-GB" dirty="0"/>
              <a:t>IPPP Internal Seminar, 24</a:t>
            </a:r>
            <a:r>
              <a:rPr lang="en-GB" baseline="30000" dirty="0"/>
              <a:t>th</a:t>
            </a:r>
            <a:r>
              <a:rPr lang="en-GB" dirty="0"/>
              <a:t> June 2022</a:t>
            </a:r>
          </a:p>
        </p:txBody>
      </p:sp>
    </p:spTree>
    <p:extLst>
      <p:ext uri="{BB962C8B-B14F-4D97-AF65-F5344CB8AC3E}">
        <p14:creationId xmlns:p14="http://schemas.microsoft.com/office/powerpoint/2010/main" val="183397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43387-9FC2-4D6C-93D7-EDB2D36A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Tau Neutrinos in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9E3C8-F113-4D00-8B98-7A7DA01ED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7729728" cy="1342580"/>
          </a:xfrm>
        </p:spPr>
        <p:txBody>
          <a:bodyPr/>
          <a:lstStyle/>
          <a:p>
            <a:r>
              <a:rPr lang="en-GB" dirty="0"/>
              <a:t>NC and CC interactions</a:t>
            </a:r>
          </a:p>
          <a:p>
            <a:r>
              <a:rPr lang="en-GB" dirty="0"/>
              <a:t>Tau decay</a:t>
            </a:r>
          </a:p>
          <a:p>
            <a:r>
              <a:rPr lang="en-GB" dirty="0"/>
              <a:t>Tau regeneration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5D52C-5AB6-4724-8775-FF0BA459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FDE2D-6CA7-5FED-5128-5E15AF76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79" y="2309303"/>
            <a:ext cx="4783885" cy="41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58827-F946-123B-478E-690B077DDE63}"/>
              </a:ext>
            </a:extLst>
          </p:cNvPr>
          <p:cNvSpPr txBox="1"/>
          <p:nvPr/>
        </p:nvSpPr>
        <p:spPr>
          <a:xfrm>
            <a:off x="9172604" y="4314442"/>
            <a:ext cx="2756799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Alvarez-</a:t>
            </a:r>
            <a:r>
              <a:rPr lang="en-GB" sz="1600" dirty="0" err="1"/>
              <a:t>Muñiz</a:t>
            </a:r>
            <a:r>
              <a:rPr lang="en-GB" sz="1600" dirty="0"/>
              <a:t> et al., “A Comprehensive Approach to Tau-Lepton Production by High-Energy Tau Neutrinos Propagating Through Earth” (2018)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5B6770-8A3F-C803-E869-6CBA441A19EF}"/>
              </a:ext>
            </a:extLst>
          </p:cNvPr>
          <p:cNvGrpSpPr/>
          <p:nvPr/>
        </p:nvGrpSpPr>
        <p:grpSpPr>
          <a:xfrm>
            <a:off x="1814286" y="4309367"/>
            <a:ext cx="2821388" cy="1908553"/>
            <a:chOff x="1814286" y="4309367"/>
            <a:chExt cx="2821388" cy="190855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2AF67B2-973E-CAB8-42E8-B90E1DB32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892" y="4846387"/>
              <a:ext cx="890636" cy="645048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427FC2-4FEA-BF30-D7CE-C082A66CC2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500" y="4312884"/>
              <a:ext cx="746066" cy="548017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398C7B-02E2-7AA4-D1A7-91B10ADCA6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4286" y="5491435"/>
              <a:ext cx="1036606" cy="726485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C4CFAB-A66A-C8FB-308C-476D06807CEE}"/>
                </a:ext>
              </a:extLst>
            </p:cNvPr>
            <p:cNvSpPr txBox="1"/>
            <p:nvPr/>
          </p:nvSpPr>
          <p:spPr>
            <a:xfrm>
              <a:off x="2006216" y="5485345"/>
              <a:ext cx="890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ν</a:t>
              </a:r>
              <a:r>
                <a:rPr lang="el-GR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endParaRPr lang="en-GB" baseline="-25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793AD1-E6EE-14AF-EAD9-B03D1CE36378}"/>
                </a:ext>
              </a:extLst>
            </p:cNvPr>
            <p:cNvSpPr txBox="1"/>
            <p:nvPr/>
          </p:nvSpPr>
          <p:spPr>
            <a:xfrm>
              <a:off x="3612160" y="4309367"/>
              <a:ext cx="890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ν</a:t>
              </a:r>
              <a:r>
                <a:rPr lang="el-GR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endParaRPr lang="en-GB" baseline="-25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94A0CD-5E0C-D0AF-BDB2-DB993590655B}"/>
                </a:ext>
              </a:extLst>
            </p:cNvPr>
            <p:cNvSpPr txBox="1"/>
            <p:nvPr/>
          </p:nvSpPr>
          <p:spPr>
            <a:xfrm>
              <a:off x="3009288" y="4817024"/>
              <a:ext cx="890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40179F-C918-0D57-4BA7-8E51FE59F532}"/>
                </a:ext>
              </a:extLst>
            </p:cNvPr>
            <p:cNvSpPr txBox="1"/>
            <p:nvPr/>
          </p:nvSpPr>
          <p:spPr>
            <a:xfrm>
              <a:off x="2849632" y="5389835"/>
              <a:ext cx="686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2060"/>
                  </a:solidFill>
                </a:rPr>
                <a:t>CC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321696-7452-FE0A-1562-7A34C7D9FC9A}"/>
                </a:ext>
              </a:extLst>
            </p:cNvPr>
            <p:cNvSpPr txBox="1"/>
            <p:nvPr/>
          </p:nvSpPr>
          <p:spPr>
            <a:xfrm>
              <a:off x="3599068" y="4861236"/>
              <a:ext cx="1036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2060"/>
                  </a:solidFill>
                </a:rPr>
                <a:t>decay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95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1A59E-2C5A-4BF4-B47C-F5DF8F611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2BC58-33BA-F215-4459-60161FE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F611-8577-71D6-BEF0-E4B92441761F}"/>
              </a:ext>
            </a:extLst>
          </p:cNvPr>
          <p:cNvSpPr txBox="1"/>
          <p:nvPr/>
        </p:nvSpPr>
        <p:spPr>
          <a:xfrm>
            <a:off x="9126884" y="374129"/>
            <a:ext cx="2756799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Alvarez-</a:t>
            </a:r>
            <a:r>
              <a:rPr lang="en-GB" sz="1600" dirty="0" err="1"/>
              <a:t>Muñiz</a:t>
            </a:r>
            <a:r>
              <a:rPr lang="en-GB" sz="1600" dirty="0"/>
              <a:t> et al., “A Comprehensive Approach to Tau-Lepton Production by High-Energy Tau Neutrinos Propagating Through Earth” (2018)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36D7F4-5209-81CD-8D8C-CFC880FA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6" y="374129"/>
            <a:ext cx="8302283" cy="62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D810-881B-56A0-3B33-7E98AE45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Taurunner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E5D24-6196-7CAA-6980-A005EA94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362" y="2638044"/>
            <a:ext cx="4066501" cy="3101983"/>
          </a:xfrm>
        </p:spPr>
        <p:txBody>
          <a:bodyPr/>
          <a:lstStyle/>
          <a:p>
            <a:r>
              <a:rPr lang="en-GB" dirty="0"/>
              <a:t>Monte-Carlo approach to propagation of neutrinos and charged leptons</a:t>
            </a:r>
          </a:p>
          <a:p>
            <a:r>
              <a:rPr lang="en-GB" dirty="0"/>
              <a:t>Accounts for energy loss of tau</a:t>
            </a:r>
          </a:p>
          <a:p>
            <a:r>
              <a:rPr lang="en-GB" dirty="0"/>
              <a:t>Simulates neutrinos traversing chord of the Earth’s interior (all within SM)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D5819-5488-1C44-4825-945DE87C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7701EF-5E89-512E-7D2F-B0A05281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4" y="2468363"/>
            <a:ext cx="5728848" cy="41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9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5F01-A4B5-7A57-E20A-72DACDA1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the RHN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A6859-0EBD-0B04-4012-2AAEE713D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Neutrinos in the standard model have left-handed chirality</a:t>
            </a:r>
          </a:p>
          <a:p>
            <a:r>
              <a:rPr lang="en-GB" dirty="0"/>
              <a:t>Possible BSM physics: right-handed neutrino</a:t>
            </a:r>
          </a:p>
          <a:p>
            <a:r>
              <a:rPr lang="en-GB" dirty="0"/>
              <a:t>Majorana neutrino coupled via seesaw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754F7-0594-8827-15F3-43A16EEA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7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2D62-506E-318B-6F4E-8FC4BDD0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RHN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209F5-B056-4686-B1E8-F0A10521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540585"/>
          </a:xfrm>
        </p:spPr>
        <p:txBody>
          <a:bodyPr/>
          <a:lstStyle/>
          <a:p>
            <a:r>
              <a:rPr lang="en-GB" dirty="0"/>
              <a:t>CC and NC (with mixing)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A1AB-77CB-669A-C115-A4BAAE0E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6A3813-0293-C28F-A40E-FE3D1E7CD8B0}"/>
                  </a:ext>
                </a:extLst>
              </p:cNvPr>
              <p:cNvSpPr txBox="1"/>
              <p:nvPr/>
            </p:nvSpPr>
            <p:spPr>
              <a:xfrm>
                <a:off x="2053253" y="3322030"/>
                <a:ext cx="907142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1800" i="1" kern="12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⊃</m:t>
                      </m:r>
                      <m:r>
                        <a:rPr lang="en-GB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i="1" kern="1200">
                                  <a:solidFill>
                                    <a:srgbClr val="836967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800" i="1" kern="1200">
                                      <a:solidFill>
                                        <a:srgbClr val="836967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8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18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8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mix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Sup>
                        <m:sSubSup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GB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 kern="120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sz="1800" b="1" i="1" kern="120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1" i="1" kern="120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p>
                          <m:r>
                            <a:rPr lang="en-GB" sz="1800" b="1" i="1" kern="120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p>
                      </m:sSup>
                      <m:sSup>
                        <m:sSup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GB" sz="1800" b="1" i="1" kern="1200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GB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i="1" kern="1200">
                                  <a:solidFill>
                                    <a:srgbClr val="836967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GB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GB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800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rgbClr val="836967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1800" i="1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kern="120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800" i="1" kern="1200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800" kern="120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mix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GB" sz="1800" b="1" i="1" kern="120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sz="1800" b="1" i="1" kern="120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800" b="1" i="1" kern="1200">
                                  <a:solidFill>
                                    <a:srgbClr val="00B05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  <m:sup>
                          <m:r>
                            <a:rPr lang="en-GB" sz="1800" b="1" i="1" kern="120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p>
                      </m:sSup>
                      <m:sSup>
                        <m:sSup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GB" sz="1800" i="1" kern="1200">
                              <a:solidFill>
                                <a:srgbClr val="836967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GB" sz="1800" b="1" i="1" kern="1200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1" i="1" kern="120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GB" sz="1800" b="1" i="1" kern="120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GB" sz="1800" b="1" i="1" kern="120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6A3813-0293-C28F-A40E-FE3D1E7CD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253" y="3322030"/>
                <a:ext cx="9071429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1CF7D-81F0-CF34-F488-8074774E76AF}"/>
              </a:ext>
            </a:extLst>
          </p:cNvPr>
          <p:cNvGrpSpPr/>
          <p:nvPr/>
        </p:nvGrpSpPr>
        <p:grpSpPr>
          <a:xfrm>
            <a:off x="2082472" y="4036713"/>
            <a:ext cx="3015630" cy="2112584"/>
            <a:chOff x="3015959" y="4111918"/>
            <a:chExt cx="3015630" cy="21125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9AB30-6CEE-285C-F4CC-EB932CE6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5959" y="4186159"/>
              <a:ext cx="3015630" cy="203834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E53A37-064D-E39D-0E1E-530D6C047DF4}"/>
                </a:ext>
              </a:extLst>
            </p:cNvPr>
            <p:cNvSpPr txBox="1"/>
            <p:nvPr/>
          </p:nvSpPr>
          <p:spPr>
            <a:xfrm>
              <a:off x="3103043" y="4171645"/>
              <a:ext cx="36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solidFill>
                    <a:srgbClr val="00B050"/>
                  </a:solidFill>
                </a:rPr>
                <a:t>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E7403B-4E8A-C353-C706-7836B4D5F7DA}"/>
                </a:ext>
              </a:extLst>
            </p:cNvPr>
            <p:cNvSpPr txBox="1"/>
            <p:nvPr/>
          </p:nvSpPr>
          <p:spPr>
            <a:xfrm>
              <a:off x="5516332" y="4111918"/>
              <a:ext cx="36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endParaRPr lang="en-GB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397E6F2-B526-D776-9802-539B0A3CB0DC}"/>
                </a:ext>
              </a:extLst>
            </p:cNvPr>
            <p:cNvSpPr txBox="1"/>
            <p:nvPr/>
          </p:nvSpPr>
          <p:spPr>
            <a:xfrm>
              <a:off x="4567316" y="5020664"/>
              <a:ext cx="593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/>
                <a:t>W</a:t>
              </a:r>
              <a:r>
                <a:rPr lang="en-GB" b="1" i="1" baseline="30000" dirty="0"/>
                <a:t>+</a:t>
              </a:r>
              <a:endParaRPr lang="en-GB" b="1" i="1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D88C05-FBA0-09EB-8C2C-8779B41ABEFD}"/>
              </a:ext>
            </a:extLst>
          </p:cNvPr>
          <p:cNvGrpSpPr/>
          <p:nvPr/>
        </p:nvGrpSpPr>
        <p:grpSpPr>
          <a:xfrm>
            <a:off x="5986132" y="4045929"/>
            <a:ext cx="3015630" cy="2103368"/>
            <a:chOff x="5986132" y="4045929"/>
            <a:chExt cx="3015630" cy="21033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372E84-6F28-6B6F-CFEE-F8F34311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6132" y="4110954"/>
              <a:ext cx="3015630" cy="203834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48F51A-F2A7-29A0-8AC5-A7D40E04ABE7}"/>
                </a:ext>
              </a:extLst>
            </p:cNvPr>
            <p:cNvSpPr txBox="1"/>
            <p:nvPr/>
          </p:nvSpPr>
          <p:spPr>
            <a:xfrm>
              <a:off x="8511003" y="4119833"/>
              <a:ext cx="36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solidFill>
                    <a:srgbClr val="00B050"/>
                  </a:solidFill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8D1871-DB9F-A440-B376-781E321AB3A0}"/>
                </a:ext>
              </a:extLst>
            </p:cNvPr>
            <p:cNvSpPr txBox="1"/>
            <p:nvPr/>
          </p:nvSpPr>
          <p:spPr>
            <a:xfrm>
              <a:off x="6073380" y="4045929"/>
              <a:ext cx="36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ν</a:t>
              </a:r>
              <a:endParaRPr lang="en-GB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4EA38E-357F-875B-E5B5-B6602B454B50}"/>
                </a:ext>
              </a:extLst>
            </p:cNvPr>
            <p:cNvSpPr txBox="1"/>
            <p:nvPr/>
          </p:nvSpPr>
          <p:spPr>
            <a:xfrm>
              <a:off x="7622973" y="4945459"/>
              <a:ext cx="592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/>
                <a:t>Z</a:t>
              </a:r>
              <a:r>
                <a:rPr lang="en-GB" b="1" i="1" baseline="30000" dirty="0"/>
                <a:t>0</a:t>
              </a:r>
              <a:endParaRPr lang="en-GB" b="1" i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70E3EDA-E22A-6F88-A868-CBFAA78DBC3F}"/>
              </a:ext>
            </a:extLst>
          </p:cNvPr>
          <p:cNvGrpSpPr/>
          <p:nvPr/>
        </p:nvGrpSpPr>
        <p:grpSpPr>
          <a:xfrm>
            <a:off x="8873860" y="4027500"/>
            <a:ext cx="3015630" cy="2121797"/>
            <a:chOff x="8873860" y="4027500"/>
            <a:chExt cx="3015630" cy="212179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900C6BC-8171-0800-75AE-4EBCBF9B9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73860" y="4110954"/>
              <a:ext cx="3015630" cy="20383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09E0BE-4FAA-BC17-592A-8D6786C21C94}"/>
                </a:ext>
              </a:extLst>
            </p:cNvPr>
            <p:cNvSpPr txBox="1"/>
            <p:nvPr/>
          </p:nvSpPr>
          <p:spPr>
            <a:xfrm>
              <a:off x="8907581" y="4119833"/>
              <a:ext cx="362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solidFill>
                    <a:srgbClr val="00B050"/>
                  </a:solidFill>
                </a:rPr>
                <a:t>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BE366F-C005-F23F-4A29-6593E43F23DB}"/>
                </a:ext>
              </a:extLst>
            </p:cNvPr>
            <p:cNvSpPr txBox="1"/>
            <p:nvPr/>
          </p:nvSpPr>
          <p:spPr>
            <a:xfrm>
              <a:off x="11398731" y="4027500"/>
              <a:ext cx="36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ν</a:t>
              </a:r>
              <a:endParaRPr lang="en-GB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E430CE-63F3-1DBE-6CCC-F13FA799C13F}"/>
                </a:ext>
              </a:extLst>
            </p:cNvPr>
            <p:cNvSpPr txBox="1"/>
            <p:nvPr/>
          </p:nvSpPr>
          <p:spPr>
            <a:xfrm>
              <a:off x="10564570" y="4945459"/>
              <a:ext cx="592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1" dirty="0"/>
                <a:t>Z</a:t>
              </a:r>
              <a:r>
                <a:rPr lang="en-GB" b="1" i="1" baseline="30000" dirty="0"/>
                <a:t>0</a:t>
              </a:r>
              <a:endParaRPr lang="en-GB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379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56DE-7AEF-F76B-EFDF-1AAEB499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RHN Decay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5A457-0626-E684-CF69-15F60310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Various decay modes (lighter charged leptons, neutrinos, hadrons)</a:t>
            </a:r>
          </a:p>
          <a:p>
            <a:r>
              <a:rPr lang="en-GB" dirty="0"/>
              <a:t>Strongly mass-dependent</a:t>
            </a:r>
          </a:p>
          <a:p>
            <a:r>
              <a:rPr lang="en-GB" dirty="0"/>
              <a:t>Regeneration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Additional detectable air showers (analogous to </a:t>
            </a:r>
            <a:r>
              <a:rPr lang="en-GB" dirty="0" err="1"/>
              <a:t>taus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3913B-FBBA-FA6F-8BD2-2A49B35D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6B4D1D-FFEF-C94E-DE25-17CC1832E3D9}"/>
              </a:ext>
            </a:extLst>
          </p:cNvPr>
          <p:cNvGrpSpPr/>
          <p:nvPr/>
        </p:nvGrpSpPr>
        <p:grpSpPr>
          <a:xfrm>
            <a:off x="8217796" y="2504092"/>
            <a:ext cx="2821388" cy="1908553"/>
            <a:chOff x="1814286" y="4309367"/>
            <a:chExt cx="2821388" cy="19085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E85851-8804-CFA9-29E4-799AAF131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0892" y="4846387"/>
              <a:ext cx="890636" cy="645048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BE5E34-9D64-465C-A1DE-9DBDBFC932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2500" y="4312884"/>
              <a:ext cx="746066" cy="548017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headEnd type="oval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B34FDE5-B8F0-C17A-04C0-53850E64B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4286" y="5491435"/>
              <a:ext cx="1036606" cy="726485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0077B6-1C23-1C86-F675-E2F259B6E410}"/>
                </a:ext>
              </a:extLst>
            </p:cNvPr>
            <p:cNvSpPr txBox="1"/>
            <p:nvPr/>
          </p:nvSpPr>
          <p:spPr>
            <a:xfrm>
              <a:off x="2006216" y="5485345"/>
              <a:ext cx="890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ν</a:t>
              </a:r>
              <a:r>
                <a:rPr lang="el-GR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endParaRPr lang="en-GB" baseline="-25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D95B0C-A65A-D24E-AB69-1E8BBF2FE4C6}"/>
                </a:ext>
              </a:extLst>
            </p:cNvPr>
            <p:cNvSpPr txBox="1"/>
            <p:nvPr/>
          </p:nvSpPr>
          <p:spPr>
            <a:xfrm>
              <a:off x="3612160" y="4309367"/>
              <a:ext cx="890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Cambria" panose="02040503050406030204" pitchFamily="18" charset="0"/>
                  <a:ea typeface="Cambria" panose="02040503050406030204" pitchFamily="18" charset="0"/>
                </a:rPr>
                <a:t>ν</a:t>
              </a:r>
              <a:r>
                <a:rPr lang="el-GR" baseline="-25000" dirty="0">
                  <a:latin typeface="Cambria" panose="02040503050406030204" pitchFamily="18" charset="0"/>
                  <a:ea typeface="Cambria" panose="02040503050406030204" pitchFamily="18" charset="0"/>
                </a:rPr>
                <a:t>τ</a:t>
              </a:r>
              <a:endParaRPr lang="en-GB" baseline="-25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7B1ED0-593B-81A4-A29D-51011A4A5F8F}"/>
                </a:ext>
              </a:extLst>
            </p:cNvPr>
            <p:cNvSpPr txBox="1"/>
            <p:nvPr/>
          </p:nvSpPr>
          <p:spPr>
            <a:xfrm>
              <a:off x="2821389" y="4771745"/>
              <a:ext cx="890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mbria" panose="02040503050406030204" pitchFamily="18" charset="0"/>
                  <a:ea typeface="Cambria" panose="02040503050406030204" pitchFamily="18" charset="0"/>
                </a:rPr>
                <a:t>RHN</a:t>
              </a:r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4B1748-04BC-4D16-533F-36F579A221AF}"/>
                </a:ext>
              </a:extLst>
            </p:cNvPr>
            <p:cNvSpPr txBox="1"/>
            <p:nvPr/>
          </p:nvSpPr>
          <p:spPr>
            <a:xfrm>
              <a:off x="2849632" y="5389835"/>
              <a:ext cx="749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rgbClr val="002060"/>
                  </a:solidFill>
                </a:rPr>
                <a:t>NCm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DB65AC-A861-1C66-F3BE-E02E8C9F789F}"/>
                </a:ext>
              </a:extLst>
            </p:cNvPr>
            <p:cNvSpPr txBox="1"/>
            <p:nvPr/>
          </p:nvSpPr>
          <p:spPr>
            <a:xfrm>
              <a:off x="3599068" y="4861236"/>
              <a:ext cx="1036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2060"/>
                  </a:solidFill>
                </a:rPr>
                <a:t>decay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C519A-4A0E-A4EA-DDEF-8842A29F0F11}"/>
              </a:ext>
            </a:extLst>
          </p:cNvPr>
          <p:cNvGrpSpPr/>
          <p:nvPr/>
        </p:nvGrpSpPr>
        <p:grpSpPr>
          <a:xfrm>
            <a:off x="5624112" y="5049407"/>
            <a:ext cx="3544729" cy="968736"/>
            <a:chOff x="4187198" y="5021943"/>
            <a:chExt cx="3544729" cy="968736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17FE8B9-C24D-CA1B-2B84-0223EB5DCCFC}"/>
                </a:ext>
              </a:extLst>
            </p:cNvPr>
            <p:cNvSpPr/>
            <p:nvPr/>
          </p:nvSpPr>
          <p:spPr>
            <a:xfrm rot="16200000">
              <a:off x="6757500" y="5016252"/>
              <a:ext cx="968736" cy="980118"/>
            </a:xfrm>
            <a:prstGeom prst="triangle">
              <a:avLst/>
            </a:prstGeom>
            <a:solidFill>
              <a:srgbClr val="88E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84EA51-C67E-3CA5-0F66-4383C80CAA55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8" y="5511829"/>
              <a:ext cx="2590973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B39FDE-1A76-77A5-E120-43089324989E}"/>
                </a:ext>
              </a:extLst>
            </p:cNvPr>
            <p:cNvSpPr txBox="1"/>
            <p:nvPr/>
          </p:nvSpPr>
          <p:spPr>
            <a:xfrm>
              <a:off x="6104984" y="5570750"/>
              <a:ext cx="10366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2060"/>
                  </a:solidFill>
                </a:rPr>
                <a:t>decay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74E09F-E79A-F98E-2D48-DFD3BF922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171" y="5341257"/>
              <a:ext cx="624115" cy="170572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EF21DD-1784-759C-BFFB-3D3C39F9B2B6}"/>
                </a:ext>
              </a:extLst>
            </p:cNvPr>
            <p:cNvCxnSpPr>
              <a:cxnSpLocks/>
            </p:cNvCxnSpPr>
            <p:nvPr/>
          </p:nvCxnSpPr>
          <p:spPr>
            <a:xfrm>
              <a:off x="6937587" y="5470698"/>
              <a:ext cx="608561" cy="42932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FA3E2B-A207-B600-446E-C58908AA210D}"/>
                </a:ext>
              </a:extLst>
            </p:cNvPr>
            <p:cNvCxnSpPr>
              <a:cxnSpLocks/>
            </p:cNvCxnSpPr>
            <p:nvPr/>
          </p:nvCxnSpPr>
          <p:spPr>
            <a:xfrm>
              <a:off x="6778171" y="5508229"/>
              <a:ext cx="903077" cy="229098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31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FA66-A569-6A3B-7CBD-F91EB6C4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26F8-A0A2-1D30-A8D0-2A945560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mass 5 GeV</a:t>
            </a:r>
          </a:p>
          <a:p>
            <a:r>
              <a:rPr lang="en-GB" dirty="0"/>
              <a:t>Varying mixing angle</a:t>
            </a:r>
          </a:p>
          <a:p>
            <a:r>
              <a:rPr lang="en-GB" dirty="0"/>
              <a:t>Incoming energy 10 </a:t>
            </a:r>
            <a:r>
              <a:rPr lang="en-GB" dirty="0" err="1"/>
              <a:t>EeV</a:t>
            </a:r>
            <a:endParaRPr lang="en-GB" dirty="0"/>
          </a:p>
          <a:p>
            <a:r>
              <a:rPr lang="en-GB" dirty="0"/>
              <a:t>Define </a:t>
            </a:r>
            <a:r>
              <a:rPr lang="en-GB" i="1" dirty="0"/>
              <a:t>P(exit)</a:t>
            </a:r>
            <a:r>
              <a:rPr lang="en-GB" dirty="0"/>
              <a:t> as number of RHNs exiting with energy &gt; 30 </a:t>
            </a:r>
            <a:r>
              <a:rPr lang="en-GB" dirty="0" err="1"/>
              <a:t>PeV</a:t>
            </a:r>
            <a:r>
              <a:rPr lang="en-GB" dirty="0"/>
              <a:t> per incoming neutrino</a:t>
            </a:r>
          </a:p>
          <a:p>
            <a:r>
              <a:rPr lang="en-GB" dirty="0"/>
              <a:t>Compare to analytical result for one interaction (dotted line)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CFD7-4ECE-EC7B-2FDD-5647FFA9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0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6D0B-ECAE-C531-B306-690B480A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ED971-B876-34F3-BED4-86D8D4AA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1CE42-0CD2-40FF-76F3-CD4BCD69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DB0E5-9F35-DF25-3169-1B210E32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2" y="337447"/>
            <a:ext cx="10805160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57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2DC9-B808-2C26-9DA1-C1FEB6B3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9AB8A-58BC-1664-8A51-B0560F78F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9295-3048-A788-5BCF-189265A5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F15D9-D85C-5D57-F956-CBD48B0BB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274320"/>
            <a:ext cx="11536680" cy="57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3436687A-6D6C-EAFA-980B-48D0C5D727B3}"/>
              </a:ext>
            </a:extLst>
          </p:cNvPr>
          <p:cNvSpPr>
            <a:spLocks noChangeAspect="1"/>
          </p:cNvSpPr>
          <p:nvPr/>
        </p:nvSpPr>
        <p:spPr>
          <a:xfrm>
            <a:off x="-4806166" y="4941084"/>
            <a:ext cx="17103936" cy="1710393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11ECB-14A3-3EF5-EE27-AB4B651B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Detector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DDB1D-0DE8-930C-4C52-4184EF74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19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210AB-79FD-134E-7911-B59C520B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8F8298D-C8E7-C670-FA57-6B02B485B278}"/>
              </a:ext>
            </a:extLst>
          </p:cNvPr>
          <p:cNvSpPr/>
          <p:nvPr/>
        </p:nvSpPr>
        <p:spPr>
          <a:xfrm rot="20536842">
            <a:off x="760835" y="4747988"/>
            <a:ext cx="1118326" cy="965947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92BB06-6825-EDCC-E80A-D1B3D923E278}"/>
              </a:ext>
            </a:extLst>
          </p:cNvPr>
          <p:cNvGrpSpPr/>
          <p:nvPr/>
        </p:nvGrpSpPr>
        <p:grpSpPr>
          <a:xfrm rot="19488721">
            <a:off x="-2942468" y="4910413"/>
            <a:ext cx="6111420" cy="2615014"/>
            <a:chOff x="1620507" y="4223540"/>
            <a:chExt cx="6111420" cy="261501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4AB6ADC-0F89-C3BE-C7BE-CD61E97C092A}"/>
                </a:ext>
              </a:extLst>
            </p:cNvPr>
            <p:cNvSpPr/>
            <p:nvPr/>
          </p:nvSpPr>
          <p:spPr>
            <a:xfrm rot="16200000">
              <a:off x="6757500" y="5016252"/>
              <a:ext cx="968736" cy="980118"/>
            </a:xfrm>
            <a:prstGeom prst="triangle">
              <a:avLst/>
            </a:prstGeom>
            <a:solidFill>
              <a:srgbClr val="88E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4EE066-8F44-3FEC-9A01-04428FEAEEF5}"/>
                </a:ext>
              </a:extLst>
            </p:cNvPr>
            <p:cNvCxnSpPr>
              <a:cxnSpLocks/>
            </p:cNvCxnSpPr>
            <p:nvPr/>
          </p:nvCxnSpPr>
          <p:spPr>
            <a:xfrm rot="1682935" flipV="1">
              <a:off x="1620507" y="4223540"/>
              <a:ext cx="4826273" cy="2615014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2A1819-3E26-32AF-0BC4-D8E29A4AC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171" y="5341257"/>
              <a:ext cx="624115" cy="170572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5AC51C2-FB6A-C8AB-9B14-69FB3276BA4D}"/>
                </a:ext>
              </a:extLst>
            </p:cNvPr>
            <p:cNvCxnSpPr>
              <a:cxnSpLocks/>
            </p:cNvCxnSpPr>
            <p:nvPr/>
          </p:nvCxnSpPr>
          <p:spPr>
            <a:xfrm>
              <a:off x="6937587" y="5470698"/>
              <a:ext cx="608561" cy="42932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81FACB-4BD5-3A46-379C-F2C6568190A7}"/>
                </a:ext>
              </a:extLst>
            </p:cNvPr>
            <p:cNvCxnSpPr>
              <a:cxnSpLocks/>
            </p:cNvCxnSpPr>
            <p:nvPr/>
          </p:nvCxnSpPr>
          <p:spPr>
            <a:xfrm>
              <a:off x="6778171" y="5508229"/>
              <a:ext cx="903077" cy="229098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467F5A-957A-F8F6-A7DC-1C11C8DD48D6}"/>
              </a:ext>
            </a:extLst>
          </p:cNvPr>
          <p:cNvGrpSpPr/>
          <p:nvPr/>
        </p:nvGrpSpPr>
        <p:grpSpPr>
          <a:xfrm rot="13647591">
            <a:off x="4940405" y="4910413"/>
            <a:ext cx="6111420" cy="2615014"/>
            <a:chOff x="1620507" y="4223540"/>
            <a:chExt cx="6111420" cy="2615014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AD9E645-169C-3EF6-7B88-E06CE681D28E}"/>
                </a:ext>
              </a:extLst>
            </p:cNvPr>
            <p:cNvSpPr/>
            <p:nvPr/>
          </p:nvSpPr>
          <p:spPr>
            <a:xfrm rot="16200000">
              <a:off x="6757500" y="5016252"/>
              <a:ext cx="968736" cy="980118"/>
            </a:xfrm>
            <a:prstGeom prst="triangle">
              <a:avLst/>
            </a:prstGeom>
            <a:solidFill>
              <a:srgbClr val="88E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44966B-25A5-B459-4256-5D85C0F31C96}"/>
                </a:ext>
              </a:extLst>
            </p:cNvPr>
            <p:cNvCxnSpPr>
              <a:cxnSpLocks/>
            </p:cNvCxnSpPr>
            <p:nvPr/>
          </p:nvCxnSpPr>
          <p:spPr>
            <a:xfrm rot="1682935" flipV="1">
              <a:off x="1620507" y="4223540"/>
              <a:ext cx="4826273" cy="2615014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6032A45-6D3D-7E0A-77F3-3B85A2C34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8171" y="5341257"/>
              <a:ext cx="624115" cy="170572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8D14B6A-A89D-D373-B634-E64B3EACD7FC}"/>
                </a:ext>
              </a:extLst>
            </p:cNvPr>
            <p:cNvCxnSpPr>
              <a:cxnSpLocks/>
            </p:cNvCxnSpPr>
            <p:nvPr/>
          </p:nvCxnSpPr>
          <p:spPr>
            <a:xfrm>
              <a:off x="6937587" y="5470698"/>
              <a:ext cx="608561" cy="42932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6BB69E-CF62-83AE-3C47-25939D13895A}"/>
                </a:ext>
              </a:extLst>
            </p:cNvPr>
            <p:cNvCxnSpPr>
              <a:cxnSpLocks/>
            </p:cNvCxnSpPr>
            <p:nvPr/>
          </p:nvCxnSpPr>
          <p:spPr>
            <a:xfrm>
              <a:off x="6778171" y="5508229"/>
              <a:ext cx="903077" cy="229098"/>
            </a:xfrm>
            <a:prstGeom prst="line">
              <a:avLst/>
            </a:prstGeom>
            <a:ln w="28575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45AC2FC-21ED-9F89-8131-784D0025B105}"/>
              </a:ext>
            </a:extLst>
          </p:cNvPr>
          <p:cNvSpPr/>
          <p:nvPr/>
        </p:nvSpPr>
        <p:spPr>
          <a:xfrm>
            <a:off x="2714589" y="4115119"/>
            <a:ext cx="1036655" cy="998896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E27DB0E-058C-A2C7-1712-7A8921207081}"/>
              </a:ext>
            </a:extLst>
          </p:cNvPr>
          <p:cNvCxnSpPr/>
          <p:nvPr/>
        </p:nvCxnSpPr>
        <p:spPr>
          <a:xfrm flipV="1">
            <a:off x="2772645" y="4222335"/>
            <a:ext cx="391468" cy="718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302EB1-0474-6BEC-6AFB-213FF6B4062F}"/>
              </a:ext>
            </a:extLst>
          </p:cNvPr>
          <p:cNvSpPr txBox="1"/>
          <p:nvPr/>
        </p:nvSpPr>
        <p:spPr>
          <a:xfrm>
            <a:off x="3322890" y="3791953"/>
            <a:ext cx="142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GRAND</a:t>
            </a:r>
          </a:p>
          <a:p>
            <a:r>
              <a:rPr lang="en-GB" b="1" dirty="0">
                <a:solidFill>
                  <a:schemeClr val="accent1"/>
                </a:solidFill>
              </a:rPr>
              <a:t>array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9B2501-0B5E-67D7-CA4A-F987DC44CDF7}"/>
              </a:ext>
            </a:extLst>
          </p:cNvPr>
          <p:cNvSpPr/>
          <p:nvPr/>
        </p:nvSpPr>
        <p:spPr>
          <a:xfrm>
            <a:off x="4757033" y="2872161"/>
            <a:ext cx="180000" cy="1813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B7081-BFE3-6886-7B69-894045863DBC}"/>
              </a:ext>
            </a:extLst>
          </p:cNvPr>
          <p:cNvSpPr txBox="1"/>
          <p:nvPr/>
        </p:nvSpPr>
        <p:spPr>
          <a:xfrm>
            <a:off x="5034197" y="2525014"/>
            <a:ext cx="142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POEMMA</a:t>
            </a:r>
          </a:p>
          <a:p>
            <a:r>
              <a:rPr lang="en-GB" b="1" dirty="0">
                <a:solidFill>
                  <a:srgbClr val="92D050"/>
                </a:solidFill>
              </a:rPr>
              <a:t>(satellite)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EB18D-7017-2C28-0019-0086B1225893}"/>
              </a:ext>
            </a:extLst>
          </p:cNvPr>
          <p:cNvSpPr txBox="1"/>
          <p:nvPr/>
        </p:nvSpPr>
        <p:spPr>
          <a:xfrm>
            <a:off x="3232916" y="5734403"/>
            <a:ext cx="142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12352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A67D-DF4B-4E94-BF99-6B17AC7C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3EFD6-C174-4207-B397-AC2BEBAB3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UHECR and cosmogenic neutrinos</a:t>
            </a:r>
          </a:p>
          <a:p>
            <a:r>
              <a:rPr lang="en-GB" dirty="0"/>
              <a:t>Adding a right-handed Majorana neutrino</a:t>
            </a:r>
          </a:p>
          <a:p>
            <a:r>
              <a:rPr lang="en-GB" dirty="0"/>
              <a:t>Simulating detector results</a:t>
            </a:r>
          </a:p>
          <a:p>
            <a:r>
              <a:rPr lang="en-GB" dirty="0"/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F188F-19C6-44C9-9C97-DFDAB685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6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77E1-A428-DCA8-1C48-887F838A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Detector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386F9-2683-D344-4149-2C23D3E06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Simplified simulation of POEMMA</a:t>
            </a:r>
          </a:p>
          <a:p>
            <a:r>
              <a:rPr lang="en-GB" dirty="0"/>
              <a:t>(similar code for GRAND in progress)</a:t>
            </a:r>
          </a:p>
          <a:p>
            <a:r>
              <a:rPr lang="en-GB" dirty="0"/>
              <a:t>Modelling with optimistic cosmogenic neutrino flux within IceCube and Auger constraints</a:t>
            </a:r>
          </a:p>
          <a:p>
            <a:r>
              <a:rPr lang="en-GB" dirty="0"/>
              <a:t>Event number (of RHNs and </a:t>
            </a:r>
            <a:r>
              <a:rPr lang="en-GB" dirty="0" err="1"/>
              <a:t>taus</a:t>
            </a:r>
            <a:r>
              <a:rPr lang="en-GB" dirty="0"/>
              <a:t>) over 5-year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98ABC-65BF-05D9-1D34-7D9FE4C2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2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6C6F-6574-BB3B-C05F-3246D088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E8E1-009D-41D5-DE44-9FE2013E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9DEBB-EBA5-5888-DB4B-E6527169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2" y="1204987"/>
            <a:ext cx="11288896" cy="39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BF8F-BAEA-739D-F922-893C7D88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Varying Initial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6C77-C662-A340-8ED6-4F9217D2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Used 10 </a:t>
            </a:r>
            <a:r>
              <a:rPr lang="en-GB" dirty="0" err="1"/>
              <a:t>EeV</a:t>
            </a:r>
            <a:endParaRPr lang="en-GB" dirty="0"/>
          </a:p>
          <a:p>
            <a:r>
              <a:rPr lang="en-GB" dirty="0"/>
              <a:t>Expected cosmogenic neutrino flux spread over </a:t>
            </a:r>
            <a:r>
              <a:rPr lang="en-GB" dirty="0" err="1"/>
              <a:t>EeV</a:t>
            </a:r>
            <a:r>
              <a:rPr lang="en-GB" dirty="0"/>
              <a:t> scales</a:t>
            </a:r>
          </a:p>
          <a:p>
            <a:r>
              <a:rPr lang="en-GB" dirty="0"/>
              <a:t>Simulate with lower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A49DE-1AA1-3698-2A69-0C753C23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81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F2343-0815-EB52-8B20-B0579522F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F7460-67CA-514F-30AC-ABBBD8C0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1184D-404E-A929-2127-31453975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5" y="1332761"/>
            <a:ext cx="11855689" cy="41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8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3209-84B4-8B5E-1C07-FE520B85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81EE-03E2-5874-8268-7C0488D6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Necessity for high energies motivates methodology</a:t>
            </a:r>
          </a:p>
          <a:p>
            <a:r>
              <a:rPr lang="en-GB" dirty="0"/>
              <a:t>Observable effects</a:t>
            </a:r>
          </a:p>
          <a:p>
            <a:r>
              <a:rPr lang="en-GB" dirty="0"/>
              <a:t>Can be used to constrain parameters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077F8-BFE6-FF75-4255-AC78E8F5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693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8EF9-3F8F-2CBF-D449-BD9222268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DA25C-529B-D4D1-D997-6919C2F7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 statistics</a:t>
            </a:r>
          </a:p>
          <a:p>
            <a:r>
              <a:rPr lang="en-GB" dirty="0"/>
              <a:t>Test other masses</a:t>
            </a:r>
          </a:p>
          <a:p>
            <a:r>
              <a:rPr lang="en-GB" dirty="0"/>
              <a:t>Predict constraints</a:t>
            </a:r>
          </a:p>
          <a:p>
            <a:r>
              <a:rPr lang="en-GB" dirty="0"/>
              <a:t>Play with further BSM models (e.g. Majoron?)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1941D-6335-A525-1991-3BAD97F0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4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6929-1D68-5BEA-9A68-3658403F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C0E1-6A59-93BC-99DE-4F2AE45A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56273-1F31-3DB9-F5D2-189563CD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CAF10-AEFE-DD8F-D5EE-FE714F3C8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57" y="382654"/>
            <a:ext cx="9690925" cy="56756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1EA5FB1-EBA7-984C-7709-AD471FD5DC67}"/>
              </a:ext>
            </a:extLst>
          </p:cNvPr>
          <p:cNvSpPr/>
          <p:nvPr/>
        </p:nvSpPr>
        <p:spPr>
          <a:xfrm>
            <a:off x="7711570" y="1756230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0"/>
                </a:schemeClr>
              </a:gs>
              <a:gs pos="63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B12DA-5580-B0A6-9D56-B203B34936CE}"/>
              </a:ext>
            </a:extLst>
          </p:cNvPr>
          <p:cNvSpPr txBox="1"/>
          <p:nvPr/>
        </p:nvSpPr>
        <p:spPr>
          <a:xfrm>
            <a:off x="8949792" y="4119814"/>
            <a:ext cx="2756799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Dasgupta and Kopp, “Sterile neutrinos” (2021)</a:t>
            </a:r>
          </a:p>
        </p:txBody>
      </p:sp>
    </p:spTree>
    <p:extLst>
      <p:ext uri="{BB962C8B-B14F-4D97-AF65-F5344CB8AC3E}">
        <p14:creationId xmlns:p14="http://schemas.microsoft.com/office/powerpoint/2010/main" val="1319796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2866-D653-25E9-6770-C7B58E6D7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48BD-26A2-2D94-FFBD-EC0D5964E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BSM physics, such as a right-handed Majorana neutrino model, would affect the phenomenology of Earth-traversing UHE neutrinos, modifying results at observatories such as POEMMA.</a:t>
            </a:r>
          </a:p>
          <a:p>
            <a:r>
              <a:rPr lang="en-GB" dirty="0"/>
              <a:t>Future experimental results may allow us to constrain model parameters.</a:t>
            </a:r>
          </a:p>
          <a:p>
            <a:r>
              <a:rPr lang="en-GB" dirty="0"/>
              <a:t>The necessity of vast energies, even for exploring physics at smaller scales, motivates UHECRs as an avenue for testing BSM physics.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9332-1811-514C-DE10-920B7565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21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3621-7DD1-DBEE-5F7E-FABEE722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40280"/>
            <a:ext cx="7729728" cy="1188720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D5FA-FA5E-4342-74C9-7FA0EE82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2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4FF9-1E3B-456C-ADBD-707793EA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UHE COSMIC 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CA617-DCEF-482C-88E3-F9CAE0F73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Cosmic rays: e.g. protons, nuclei</a:t>
            </a:r>
          </a:p>
          <a:p>
            <a:r>
              <a:rPr lang="en-GB" dirty="0"/>
              <a:t>UHE = ultra-high energy (&gt; </a:t>
            </a:r>
            <a:r>
              <a:rPr lang="en-GB" dirty="0" err="1"/>
              <a:t>PeV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F99F20-B289-4EE4-B679-A39919EF93F4}"/>
              </a:ext>
            </a:extLst>
          </p:cNvPr>
          <p:cNvGrpSpPr/>
          <p:nvPr/>
        </p:nvGrpSpPr>
        <p:grpSpPr>
          <a:xfrm>
            <a:off x="2603068" y="3836970"/>
            <a:ext cx="6903988" cy="3463501"/>
            <a:chOff x="2603068" y="3836970"/>
            <a:chExt cx="6903988" cy="34635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7E3F31-4351-43F8-8A87-574FF55A5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44737">
              <a:off x="2603068" y="3836970"/>
              <a:ext cx="6903988" cy="346350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31880D-0A63-4BB2-9D4F-3ACE612FDAC9}"/>
                </a:ext>
              </a:extLst>
            </p:cNvPr>
            <p:cNvSpPr txBox="1"/>
            <p:nvPr/>
          </p:nvSpPr>
          <p:spPr>
            <a:xfrm>
              <a:off x="2836185" y="5199388"/>
              <a:ext cx="63513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  <a:r>
                <a:rPr lang="en-GB" baseline="30000" dirty="0"/>
                <a:t>9</a:t>
              </a:r>
              <a:r>
                <a:rPr lang="en-GB" dirty="0"/>
                <a:t>                          10</a:t>
              </a:r>
              <a:r>
                <a:rPr lang="en-GB" baseline="30000" dirty="0"/>
                <a:t>12</a:t>
              </a:r>
              <a:r>
                <a:rPr lang="en-GB" dirty="0"/>
                <a:t>                        10</a:t>
              </a:r>
              <a:r>
                <a:rPr lang="en-GB" baseline="30000" dirty="0"/>
                <a:t>15</a:t>
              </a:r>
              <a:r>
                <a:rPr lang="en-GB" dirty="0"/>
                <a:t>                        10</a:t>
              </a:r>
              <a:r>
                <a:rPr lang="en-GB" baseline="30000" dirty="0"/>
                <a:t>18</a:t>
              </a:r>
              <a:r>
                <a:rPr lang="en-GB" dirty="0"/>
                <a:t> </a:t>
              </a:r>
            </a:p>
            <a:p>
              <a:pPr algn="ctr"/>
              <a:endParaRPr lang="en-GB" sz="800" dirty="0"/>
            </a:p>
            <a:p>
              <a:pPr algn="ctr"/>
              <a:r>
                <a:rPr lang="en-GB" dirty="0"/>
                <a:t>E [eV]</a:t>
              </a:r>
            </a:p>
            <a:p>
              <a:endParaRPr lang="en-GB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453E2B-A80C-4AA7-B641-AB6BEE126A85}"/>
                </a:ext>
              </a:extLst>
            </p:cNvPr>
            <p:cNvSpPr txBox="1"/>
            <p:nvPr/>
          </p:nvSpPr>
          <p:spPr>
            <a:xfrm>
              <a:off x="2836185" y="4480019"/>
              <a:ext cx="6351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GeV                        </a:t>
              </a:r>
              <a:r>
                <a:rPr lang="en-GB" dirty="0" err="1"/>
                <a:t>TeV</a:t>
              </a:r>
              <a:r>
                <a:rPr lang="en-GB" dirty="0"/>
                <a:t>                        </a:t>
              </a:r>
              <a:r>
                <a:rPr lang="en-GB" dirty="0" err="1"/>
                <a:t>PeV</a:t>
              </a:r>
              <a:r>
                <a:rPr lang="en-GB" dirty="0"/>
                <a:t>                         </a:t>
              </a:r>
              <a:r>
                <a:rPr lang="en-GB" dirty="0" err="1"/>
                <a:t>EeV</a:t>
              </a:r>
              <a:endParaRPr lang="en-GB" dirty="0"/>
            </a:p>
            <a:p>
              <a:pPr algn="ctr"/>
              <a:endParaRPr lang="en-GB" dirty="0"/>
            </a:p>
            <a:p>
              <a:endParaRPr lang="en-GB" baseline="30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ADF3B-F381-40EC-919B-FFFA0292F43D}"/>
              </a:ext>
            </a:extLst>
          </p:cNvPr>
          <p:cNvGrpSpPr/>
          <p:nvPr/>
        </p:nvGrpSpPr>
        <p:grpSpPr>
          <a:xfrm>
            <a:off x="6865257" y="3603970"/>
            <a:ext cx="3003713" cy="830997"/>
            <a:chOff x="6865257" y="3618484"/>
            <a:chExt cx="3003713" cy="61921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F5DBE49-D1D5-4189-B313-DF9788E258C3}"/>
                </a:ext>
              </a:extLst>
            </p:cNvPr>
            <p:cNvSpPr/>
            <p:nvPr/>
          </p:nvSpPr>
          <p:spPr>
            <a:xfrm>
              <a:off x="6865257" y="3618484"/>
              <a:ext cx="2322281" cy="6192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UHECR 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B0B6D2EF-2A1F-4046-9EAE-53ADEECA2E03}"/>
                </a:ext>
              </a:extLst>
            </p:cNvPr>
            <p:cNvSpPr/>
            <p:nvPr/>
          </p:nvSpPr>
          <p:spPr>
            <a:xfrm>
              <a:off x="9187538" y="3788229"/>
              <a:ext cx="681432" cy="262779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8DDAAA-6951-48A7-94A4-EA077E5D9F39}"/>
              </a:ext>
            </a:extLst>
          </p:cNvPr>
          <p:cNvSpPr/>
          <p:nvPr/>
        </p:nvSpPr>
        <p:spPr>
          <a:xfrm>
            <a:off x="5167086" y="3603970"/>
            <a:ext cx="827314" cy="8309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LHC max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4123D5-7F1C-4EC0-B4EA-DCEB3153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60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769C-9FFD-41A8-A16E-E22B30A0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GZK LIMIT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F537-D958-4B91-B5CA-889F3C05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E</a:t>
            </a:r>
            <a:r>
              <a:rPr lang="en-GB" baseline="-25000" dirty="0"/>
              <a:t>GZK</a:t>
            </a:r>
            <a:r>
              <a:rPr lang="en-GB" dirty="0"/>
              <a:t> ≈ 50 </a:t>
            </a:r>
            <a:r>
              <a:rPr lang="en-GB" dirty="0" err="1"/>
              <a:t>EeV</a:t>
            </a:r>
            <a:endParaRPr lang="en-GB" dirty="0"/>
          </a:p>
          <a:p>
            <a:r>
              <a:rPr lang="en-GB" dirty="0"/>
              <a:t>Protons interact with CMB</a:t>
            </a:r>
          </a:p>
          <a:p>
            <a:r>
              <a:rPr lang="pt-BR" dirty="0"/>
              <a:t>p + γ → ∆</a:t>
            </a:r>
            <a:r>
              <a:rPr lang="pt-BR" baseline="30000" dirty="0"/>
              <a:t>+</a:t>
            </a:r>
            <a:r>
              <a:rPr lang="pt-BR" dirty="0"/>
              <a:t> → n + π</a:t>
            </a:r>
            <a:r>
              <a:rPr lang="pt-BR" baseline="30000" dirty="0"/>
              <a:t>+</a:t>
            </a:r>
            <a:r>
              <a:rPr lang="en-GB" baseline="30000" dirty="0"/>
              <a:t> </a:t>
            </a:r>
            <a:endParaRPr lang="pt-BR" dirty="0"/>
          </a:p>
          <a:p>
            <a:r>
              <a:rPr lang="en-GB" dirty="0"/>
              <a:t>Nuclei undergo photodisintegration</a:t>
            </a:r>
          </a:p>
          <a:p>
            <a:r>
              <a:rPr lang="en-GB" dirty="0"/>
              <a:t>Cutoff of UHECR flux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1BE8-A9DF-43D9-8028-782F7D30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9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27C6-F990-4D64-8C5A-E88FB208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20963"/>
            <a:ext cx="7729728" cy="1188720"/>
          </a:xfrm>
        </p:spPr>
        <p:txBody>
          <a:bodyPr/>
          <a:lstStyle/>
          <a:p>
            <a:r>
              <a:rPr lang="en-GB" dirty="0"/>
              <a:t>The GZK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D287A-726B-4451-B671-6FFD99D3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ADB401-A587-4770-BDF7-07498824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304" y="2638044"/>
            <a:ext cx="3039559" cy="3101983"/>
          </a:xfrm>
        </p:spPr>
        <p:txBody>
          <a:bodyPr/>
          <a:lstStyle/>
          <a:p>
            <a:r>
              <a:rPr lang="pt-BR" dirty="0"/>
              <a:t>p + γ → ∆</a:t>
            </a:r>
            <a:r>
              <a:rPr lang="pt-BR" baseline="30000" dirty="0"/>
              <a:t>+</a:t>
            </a:r>
            <a:r>
              <a:rPr lang="pt-BR" dirty="0"/>
              <a:t> → n + π</a:t>
            </a:r>
            <a:r>
              <a:rPr lang="pt-BR" baseline="30000" dirty="0"/>
              <a:t>+</a:t>
            </a:r>
            <a:r>
              <a:rPr lang="en-GB" baseline="30000" dirty="0"/>
              <a:t> </a:t>
            </a:r>
          </a:p>
          <a:p>
            <a:r>
              <a:rPr lang="en-GB" dirty="0"/>
              <a:t>Pions decay</a:t>
            </a:r>
          </a:p>
          <a:p>
            <a:r>
              <a:rPr lang="en-GB" dirty="0"/>
              <a:t>⇒ </a:t>
            </a:r>
            <a:r>
              <a:rPr lang="en-GB" b="1" dirty="0"/>
              <a:t>Cosmogenic Neutrinos</a:t>
            </a:r>
            <a:endParaRPr lang="pt-BR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6764A0-4EE9-4666-BC7E-D50766CF1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51"/>
          <a:stretch/>
        </p:blipFill>
        <p:spPr>
          <a:xfrm>
            <a:off x="2231136" y="2429984"/>
            <a:ext cx="4434752" cy="41536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245BDBA-3AAC-4039-A1D1-28FD4A317896}"/>
              </a:ext>
            </a:extLst>
          </p:cNvPr>
          <p:cNvSpPr/>
          <p:nvPr/>
        </p:nvSpPr>
        <p:spPr>
          <a:xfrm>
            <a:off x="5853088" y="4946245"/>
            <a:ext cx="812800" cy="1045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613CF6-234D-4503-9224-E8B139260775}"/>
              </a:ext>
            </a:extLst>
          </p:cNvPr>
          <p:cNvSpPr txBox="1"/>
          <p:nvPr/>
        </p:nvSpPr>
        <p:spPr>
          <a:xfrm>
            <a:off x="6745908" y="5740027"/>
            <a:ext cx="3507212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/>
              <a:t>Evoli</a:t>
            </a:r>
            <a:r>
              <a:rPr lang="en-GB" sz="1600" dirty="0"/>
              <a:t>, Carmelo (2018) The Cosmic-Ray Energy Spectrum. </a:t>
            </a:r>
            <a:r>
              <a:rPr lang="en-GB" sz="1600" dirty="0" err="1"/>
              <a:t>Zenodo</a:t>
            </a:r>
            <a:r>
              <a:rPr lang="en-GB" sz="1600" dirty="0"/>
              <a:t> https://doi.org/10.5281/zenodo.4309926</a:t>
            </a:r>
          </a:p>
        </p:txBody>
      </p:sp>
    </p:spTree>
    <p:extLst>
      <p:ext uri="{BB962C8B-B14F-4D97-AF65-F5344CB8AC3E}">
        <p14:creationId xmlns:p14="http://schemas.microsoft.com/office/powerpoint/2010/main" val="249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8899-A675-4B97-B00A-917D7077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cosmic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9A712-42EB-4503-8419-E5E59611F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Cosmogenic neutrino flux at ~</a:t>
            </a:r>
            <a:r>
              <a:rPr lang="en-GB" dirty="0" err="1"/>
              <a:t>EeV</a:t>
            </a:r>
            <a:r>
              <a:rPr lang="en-GB" dirty="0"/>
              <a:t> scales </a:t>
            </a:r>
          </a:p>
          <a:p>
            <a:r>
              <a:rPr lang="en-GB" dirty="0"/>
              <a:t>Neutrino-proton interactions with </a:t>
            </a:r>
            <a:r>
              <a:rPr lang="en-GB" dirty="0" err="1"/>
              <a:t>CoM</a:t>
            </a:r>
            <a:r>
              <a:rPr lang="en-GB" dirty="0"/>
              <a:t> energy ~45 </a:t>
            </a:r>
            <a:r>
              <a:rPr lang="en-GB" dirty="0" err="1"/>
              <a:t>TeV</a:t>
            </a:r>
            <a:endParaRPr lang="en-GB" dirty="0"/>
          </a:p>
          <a:p>
            <a:r>
              <a:rPr lang="en-GB" dirty="0"/>
              <a:t>A probe of higher energies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6BBFA-784D-46BF-9761-9EE9A259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1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1CEF-471D-4B1C-8C07-794F929F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BDBA-78D5-436D-8023-CFC6489D6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IceCube,  ANITA,  Auger</a:t>
            </a:r>
          </a:p>
          <a:p>
            <a:r>
              <a:rPr lang="en-GB" i="1" dirty="0"/>
              <a:t>in future</a:t>
            </a:r>
            <a:r>
              <a:rPr lang="en-GB" dirty="0"/>
              <a:t>: GRAND,  POEMMA,  Trinity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4FB89-AE68-4048-8540-C486ABF7F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7" t="2872" r="19122" b="6681"/>
          <a:stretch/>
        </p:blipFill>
        <p:spPr>
          <a:xfrm>
            <a:off x="6096000" y="2349304"/>
            <a:ext cx="5242560" cy="38001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6EF53-5DFA-4BC0-BFEB-96C8DA40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EA2BB-C261-3014-907F-F2CCF149CBD0}"/>
              </a:ext>
            </a:extLst>
          </p:cNvPr>
          <p:cNvSpPr txBox="1"/>
          <p:nvPr/>
        </p:nvSpPr>
        <p:spPr>
          <a:xfrm>
            <a:off x="3109429" y="5324528"/>
            <a:ext cx="2756799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Huang et al., “Probing New Physics at Future Tau Neutrino Telescopes” (2021)</a:t>
            </a:r>
          </a:p>
        </p:txBody>
      </p:sp>
    </p:spTree>
    <p:extLst>
      <p:ext uri="{BB962C8B-B14F-4D97-AF65-F5344CB8AC3E}">
        <p14:creationId xmlns:p14="http://schemas.microsoft.com/office/powerpoint/2010/main" val="230602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C6AB-A81E-07F2-9E9F-C6D0E168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Physics?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0B39A-8BB0-2B66-211B-77633045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9275C-EBAA-12F1-4A5A-E0B88AA2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0F3EC-749F-A1EA-C372-795D2A39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92" y="2279082"/>
            <a:ext cx="4616808" cy="4182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BB6B64-46DA-E06C-8BF2-7B48EF9C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894" y="2231280"/>
            <a:ext cx="4512593" cy="4410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A08105-BFAE-2B07-DA07-F8EE513762E8}"/>
              </a:ext>
            </a:extLst>
          </p:cNvPr>
          <p:cNvSpPr txBox="1"/>
          <p:nvPr/>
        </p:nvSpPr>
        <p:spPr>
          <a:xfrm>
            <a:off x="8452190" y="2857099"/>
            <a:ext cx="2756799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Huang et al., “Probing New Physics at Future Tau Neutrino Telescopes” (2021)</a:t>
            </a:r>
          </a:p>
        </p:txBody>
      </p:sp>
    </p:spTree>
    <p:extLst>
      <p:ext uri="{BB962C8B-B14F-4D97-AF65-F5344CB8AC3E}">
        <p14:creationId xmlns:p14="http://schemas.microsoft.com/office/powerpoint/2010/main" val="25067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F025-29C5-EE78-9126-5FE174F9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Physics?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2950E-47C9-B272-383A-A971AE1B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09B7-4A5F-43CF-8D2E-D8EF7629BB58}" type="slidenum">
              <a:rPr lang="en-GB" smtClean="0"/>
              <a:t>9</a:t>
            </a:fld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B7FABD-2F8D-34EE-B2EE-B04829706AD1}"/>
              </a:ext>
            </a:extLst>
          </p:cNvPr>
          <p:cNvCxnSpPr>
            <a:cxnSpLocks/>
          </p:cNvCxnSpPr>
          <p:nvPr/>
        </p:nvCxnSpPr>
        <p:spPr>
          <a:xfrm flipV="1">
            <a:off x="2855741" y="2658793"/>
            <a:ext cx="0" cy="29682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F5B788-C474-CA95-6EAF-35E8F6116345}"/>
              </a:ext>
            </a:extLst>
          </p:cNvPr>
          <p:cNvCxnSpPr>
            <a:cxnSpLocks/>
          </p:cNvCxnSpPr>
          <p:nvPr/>
        </p:nvCxnSpPr>
        <p:spPr>
          <a:xfrm>
            <a:off x="2855741" y="5627077"/>
            <a:ext cx="600690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70CDEBC-9F89-6D54-86ED-82557D7EC8B5}"/>
              </a:ext>
            </a:extLst>
          </p:cNvPr>
          <p:cNvSpPr txBox="1"/>
          <p:nvPr/>
        </p:nvSpPr>
        <p:spPr>
          <a:xfrm>
            <a:off x="2097493" y="2658792"/>
            <a:ext cx="71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Flux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BCD8C-5DEB-7F47-CC73-E0F6FEE22CFE}"/>
              </a:ext>
            </a:extLst>
          </p:cNvPr>
          <p:cNvSpPr txBox="1"/>
          <p:nvPr/>
        </p:nvSpPr>
        <p:spPr>
          <a:xfrm>
            <a:off x="4601543" y="5708642"/>
            <a:ext cx="219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Emergence angle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9192C47-F000-2877-2F04-0784C65DC7EC}"/>
              </a:ext>
            </a:extLst>
          </p:cNvPr>
          <p:cNvSpPr/>
          <p:nvPr/>
        </p:nvSpPr>
        <p:spPr>
          <a:xfrm>
            <a:off x="3038625" y="3286607"/>
            <a:ext cx="3446578" cy="2180480"/>
          </a:xfrm>
          <a:custGeom>
            <a:avLst/>
            <a:gdLst>
              <a:gd name="connsiteX0" fmla="*/ 0 w 2954215"/>
              <a:gd name="connsiteY0" fmla="*/ 1674074 h 1702210"/>
              <a:gd name="connsiteX1" fmla="*/ 858129 w 2954215"/>
              <a:gd name="connsiteY1" fmla="*/ 19 h 1702210"/>
              <a:gd name="connsiteX2" fmla="*/ 2954215 w 2954215"/>
              <a:gd name="connsiteY2" fmla="*/ 1702210 h 17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215" h="1702210">
                <a:moveTo>
                  <a:pt x="0" y="1674074"/>
                </a:moveTo>
                <a:cubicBezTo>
                  <a:pt x="182880" y="834702"/>
                  <a:pt x="365760" y="-4670"/>
                  <a:pt x="858129" y="19"/>
                </a:cubicBezTo>
                <a:cubicBezTo>
                  <a:pt x="1350498" y="4708"/>
                  <a:pt x="2607212" y="1425545"/>
                  <a:pt x="2954215" y="17022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EC3524-789D-93C0-9B88-A47B4C3C6FDE}"/>
              </a:ext>
            </a:extLst>
          </p:cNvPr>
          <p:cNvSpPr/>
          <p:nvPr/>
        </p:nvSpPr>
        <p:spPr>
          <a:xfrm>
            <a:off x="3050345" y="3685735"/>
            <a:ext cx="1845206" cy="1793071"/>
          </a:xfrm>
          <a:custGeom>
            <a:avLst/>
            <a:gdLst>
              <a:gd name="connsiteX0" fmla="*/ 0 w 2954215"/>
              <a:gd name="connsiteY0" fmla="*/ 1674074 h 1702210"/>
              <a:gd name="connsiteX1" fmla="*/ 858129 w 2954215"/>
              <a:gd name="connsiteY1" fmla="*/ 19 h 1702210"/>
              <a:gd name="connsiteX2" fmla="*/ 2954215 w 2954215"/>
              <a:gd name="connsiteY2" fmla="*/ 1702210 h 170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4215" h="1702210">
                <a:moveTo>
                  <a:pt x="0" y="1674074"/>
                </a:moveTo>
                <a:cubicBezTo>
                  <a:pt x="182880" y="834702"/>
                  <a:pt x="365760" y="-4670"/>
                  <a:pt x="858129" y="19"/>
                </a:cubicBezTo>
                <a:cubicBezTo>
                  <a:pt x="1350498" y="4708"/>
                  <a:pt x="2607212" y="1425545"/>
                  <a:pt x="2954215" y="170221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726455D-BA51-4EC7-D938-6784C9FC2296}"/>
              </a:ext>
            </a:extLst>
          </p:cNvPr>
          <p:cNvSpPr/>
          <p:nvPr/>
        </p:nvSpPr>
        <p:spPr>
          <a:xfrm>
            <a:off x="3080825" y="4923693"/>
            <a:ext cx="5416061" cy="548639"/>
          </a:xfrm>
          <a:custGeom>
            <a:avLst/>
            <a:gdLst>
              <a:gd name="connsiteX0" fmla="*/ 0 w 5416061"/>
              <a:gd name="connsiteY0" fmla="*/ 849244 h 877379"/>
              <a:gd name="connsiteX1" fmla="*/ 858129 w 5416061"/>
              <a:gd name="connsiteY1" fmla="*/ 5182 h 877379"/>
              <a:gd name="connsiteX2" fmla="*/ 3362178 w 5416061"/>
              <a:gd name="connsiteY2" fmla="*/ 511619 h 877379"/>
              <a:gd name="connsiteX3" fmla="*/ 5416061 w 5416061"/>
              <a:gd name="connsiteY3" fmla="*/ 877379 h 877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061" h="877379">
                <a:moveTo>
                  <a:pt x="0" y="849244"/>
                </a:moveTo>
                <a:cubicBezTo>
                  <a:pt x="148883" y="455348"/>
                  <a:pt x="297766" y="61453"/>
                  <a:pt x="858129" y="5182"/>
                </a:cubicBezTo>
                <a:cubicBezTo>
                  <a:pt x="1418492" y="-51089"/>
                  <a:pt x="2602523" y="366253"/>
                  <a:pt x="3362178" y="511619"/>
                </a:cubicBezTo>
                <a:cubicBezTo>
                  <a:pt x="4121833" y="656985"/>
                  <a:pt x="4768947" y="767182"/>
                  <a:pt x="5416061" y="87737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C4B87-B1E1-F8EA-EC88-26C67A5750B7}"/>
              </a:ext>
            </a:extLst>
          </p:cNvPr>
          <p:cNvSpPr txBox="1"/>
          <p:nvPr/>
        </p:nvSpPr>
        <p:spPr>
          <a:xfrm>
            <a:off x="4775975" y="3368171"/>
            <a:ext cx="101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2EFC80-3593-50A7-AFA8-AE362D49452D}"/>
              </a:ext>
            </a:extLst>
          </p:cNvPr>
          <p:cNvSpPr txBox="1"/>
          <p:nvPr/>
        </p:nvSpPr>
        <p:spPr>
          <a:xfrm rot="3254762">
            <a:off x="3516804" y="4025017"/>
            <a:ext cx="167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modified </a:t>
            </a:r>
            <a:r>
              <a:rPr lang="el-GR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496B14-758B-0415-0B7E-95FAC3760A6D}"/>
              </a:ext>
            </a:extLst>
          </p:cNvPr>
          <p:cNvSpPr txBox="1"/>
          <p:nvPr/>
        </p:nvSpPr>
        <p:spPr>
          <a:xfrm>
            <a:off x="6426822" y="4616799"/>
            <a:ext cx="184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long-lived particle</a:t>
            </a:r>
          </a:p>
        </p:txBody>
      </p:sp>
    </p:spTree>
    <p:extLst>
      <p:ext uri="{BB962C8B-B14F-4D97-AF65-F5344CB8AC3E}">
        <p14:creationId xmlns:p14="http://schemas.microsoft.com/office/powerpoint/2010/main" val="20137977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3284</TotalTime>
  <Words>660</Words>
  <Application>Microsoft Office PowerPoint</Application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Gill Sans MT</vt:lpstr>
      <vt:lpstr>Parcel</vt:lpstr>
      <vt:lpstr>PROBING NEW PHYSICS WITH ULTRA-HIGH-ENERGY COSMIC RAYS</vt:lpstr>
      <vt:lpstr>Overview</vt:lpstr>
      <vt:lpstr>UHE COSMIC RAYS</vt:lpstr>
      <vt:lpstr>THE GZK LIMIT</vt:lpstr>
      <vt:lpstr>The GZK Limit</vt:lpstr>
      <vt:lpstr>The cosmic Accelerator</vt:lpstr>
      <vt:lpstr>Detection</vt:lpstr>
      <vt:lpstr>New Physics?</vt:lpstr>
      <vt:lpstr>New Physics?</vt:lpstr>
      <vt:lpstr>Tau Neutrinos in the Earth</vt:lpstr>
      <vt:lpstr>PowerPoint Presentation</vt:lpstr>
      <vt:lpstr>Taurunner</vt:lpstr>
      <vt:lpstr>Adding the RHN</vt:lpstr>
      <vt:lpstr>RHN Interactions</vt:lpstr>
      <vt:lpstr>RHN Decay</vt:lpstr>
      <vt:lpstr>Results</vt:lpstr>
      <vt:lpstr>PowerPoint Presentation</vt:lpstr>
      <vt:lpstr>PowerPoint Presentation</vt:lpstr>
      <vt:lpstr>Detector simulations</vt:lpstr>
      <vt:lpstr>Preliminary Detector Predictions</vt:lpstr>
      <vt:lpstr>PowerPoint Presentation</vt:lpstr>
      <vt:lpstr>Varying Initial Energy</vt:lpstr>
      <vt:lpstr>PowerPoint Presentation</vt:lpstr>
      <vt:lpstr>Discussion</vt:lpstr>
      <vt:lpstr>Further Study</vt:lpstr>
      <vt:lpstr>PowerPoint Presentation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NEW PHYSICS WITH ULTRA-HIGH-ENERGY COSMIC RAYS</dc:title>
  <dc:creator>Robert Heighton</dc:creator>
  <cp:lastModifiedBy>Robert Heighton</cp:lastModifiedBy>
  <cp:revision>13</cp:revision>
  <dcterms:created xsi:type="dcterms:W3CDTF">2022-06-21T14:35:25Z</dcterms:created>
  <dcterms:modified xsi:type="dcterms:W3CDTF">2022-06-24T12:18:07Z</dcterms:modified>
</cp:coreProperties>
</file>