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80" r:id="rId5"/>
    <p:sldId id="281" r:id="rId6"/>
    <p:sldId id="259" r:id="rId7"/>
    <p:sldId id="260" r:id="rId8"/>
    <p:sldId id="261" r:id="rId9"/>
    <p:sldId id="262" r:id="rId10"/>
    <p:sldId id="263" r:id="rId11"/>
    <p:sldId id="282" r:id="rId12"/>
    <p:sldId id="283" r:id="rId13"/>
    <p:sldId id="305"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24384000" cy="13716000"/>
  <p:notesSz cx="6858000" cy="9144000"/>
  <p:embeddedFontLst>
    <p:embeddedFont>
      <p:font typeface="Architects Daughter" charset="0"/>
      <p:regular r:id="rId34"/>
    </p:embeddedFont>
    <p:embeddedFont>
      <p:font typeface="Ribeye" charset="0"/>
      <p:regular r:id="rId35"/>
    </p:embeddedFont>
    <p:embeddedFont>
      <p:font typeface="Short Stack" charset="0"/>
      <p:regular r:id="rId36"/>
    </p:embeddedFont>
    <p:embeddedFont>
      <p:font typeface="Helvetica Neue" charset="0"/>
      <p:regular r:id="rId37"/>
      <p:bold r:id="rId38"/>
      <p:italic r:id="rId39"/>
      <p:boldItalic r:id="rId40"/>
    </p:embeddedFont>
    <p:embeddedFont>
      <p:font typeface="Cutive"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e Bryan Heinemann "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710FDA-1292-459B-B3BD-8961C198A760}" styleName="Table_0">
    <a:wholeTbl>
      <a:tcTxStyle>
        <a:font>
          <a:latin typeface="Helvetica"/>
          <a:ea typeface="Helvetica"/>
          <a:cs typeface="Helvetica"/>
        </a:font>
        <a:schemeClr val="lt1"/>
      </a:tcTxStyle>
      <a:tcStyle>
        <a:tcBdr>
          <a:left>
            <a:ln w="9525" cap="flat" cmpd="sng">
              <a:solidFill>
                <a:srgbClr val="C0CCE1"/>
              </a:solidFill>
              <a:prstDash val="solid"/>
              <a:round/>
              <a:headEnd type="none" w="sm" len="sm"/>
              <a:tailEnd type="none" w="sm" len="sm"/>
            </a:ln>
          </a:left>
          <a:right>
            <a:ln w="9525" cap="flat" cmpd="sng">
              <a:solidFill>
                <a:srgbClr val="C0CCE1"/>
              </a:solidFill>
              <a:prstDash val="solid"/>
              <a:round/>
              <a:headEnd type="none" w="sm" len="sm"/>
              <a:tailEnd type="none" w="sm" len="sm"/>
            </a:ln>
          </a:right>
          <a:top>
            <a:ln w="9525" cap="flat" cmpd="sng">
              <a:solidFill>
                <a:srgbClr val="C0CCE1"/>
              </a:solidFill>
              <a:prstDash val="solid"/>
              <a:round/>
              <a:headEnd type="none" w="sm" len="sm"/>
              <a:tailEnd type="none" w="sm" len="sm"/>
            </a:ln>
          </a:top>
          <a:bottom>
            <a:ln w="9525" cap="flat" cmpd="sng">
              <a:solidFill>
                <a:srgbClr val="C0CCE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 w="9525" cap="flat" cmpd="sng">
              <a:solidFill>
                <a:schemeClr val="lt1"/>
              </a:solidFill>
              <a:prstDash val="solid"/>
              <a:round/>
              <a:headEnd type="none" w="sm" len="sm"/>
              <a:tailEnd type="none" w="sm" len="sm"/>
            </a:ln>
          </a:left>
        </a:tcBdr>
      </a:tcStyle>
    </a:lastCol>
    <a:firstCol>
      <a:tcTxStyle b="on"/>
      <a:tcStyle>
        <a:tcBdr>
          <a:right>
            <a:ln w="9525" cap="flat" cmpd="sng">
              <a:solidFill>
                <a:schemeClr val="lt1"/>
              </a:solidFill>
              <a:prstDash val="solid"/>
              <a:round/>
              <a:headEnd type="none" w="sm" len="sm"/>
              <a:tailEnd type="none" w="sm" len="sm"/>
            </a:ln>
          </a:right>
        </a:tcBdr>
      </a:tcStyle>
    </a:firstCol>
    <a:lastRow>
      <a:tcTxStyle b="on"/>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Style>
        <a:tcBdr>
          <a:bottom>
            <a:ln w="9525" cap="flat" cmpd="sng">
              <a:solidFill>
                <a:srgbClr val="000000">
                  <a:alpha val="0"/>
                </a:srgbClr>
              </a:solidFill>
              <a:prstDash val="solid"/>
              <a:round/>
              <a:headEnd type="none" w="sm" len="sm"/>
              <a:tailEnd type="none" w="sm" len="sm"/>
            </a:ln>
          </a:bottom>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 name="Shape 2"/>
        <p:cNvGrpSpPr/>
        <p:nvPr/>
      </p:nvGrpSpPr>
      <p:grpSpPr>
        <a:xfrm>
          <a:off x="0" y="0"/>
          <a:ext cx="0" cy="0"/>
          <a:chOff x="0" y="0"/>
          <a:chExt cx="0" cy="0"/>
        </a:xfrm>
      </p:grpSpPr>
      <p:sp>
        <p:nvSpPr>
          <p:cNvPr id="3" name="Google Shape;3;n"/>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1pPr>
            <a:lvl2pPr marL="914400" marR="0" lvl="1"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2pPr>
            <a:lvl3pPr marL="1371600" marR="0" lvl="2"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3pPr>
            <a:lvl4pPr marL="1828800" marR="0" lvl="3"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4pPr>
            <a:lvl5pPr marL="2286000" marR="0" lvl="4"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5pPr>
            <a:lvl6pPr marL="2743200" marR="0" lvl="5"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6pPr>
            <a:lvl7pPr marL="3200400" marR="0" lvl="6"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7pPr>
            <a:lvl8pPr marL="3657600" marR="0" lvl="7"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8pPr>
            <a:lvl9pPr marL="4114800" marR="0" lvl="8" indent="-228600" algn="l" rtl="0">
              <a:spcBef>
                <a:spcPts val="0"/>
              </a:spcBef>
              <a:spcAft>
                <a:spcPts val="0"/>
              </a:spcAft>
              <a:buSzPts val="1400"/>
              <a:buNone/>
              <a:defRPr sz="1200" b="0" i="0" u="none" strike="noStrike" cap="none">
                <a:latin typeface="Helvetica Neue"/>
                <a:ea typeface="Helvetica Neue"/>
                <a:cs typeface="Helvetica Neue"/>
                <a:sym typeface="Helvetica Neue"/>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 name="Shape 59"/>
        <p:cNvGrpSpPr/>
        <p:nvPr/>
      </p:nvGrpSpPr>
      <p:grpSpPr>
        <a:xfrm>
          <a:off x="0" y="0"/>
          <a:ext cx="0" cy="0"/>
          <a:chOff x="0" y="0"/>
          <a:chExt cx="0" cy="0"/>
        </a:xfrm>
      </p:grpSpPr>
      <p:sp>
        <p:nvSpPr>
          <p:cNvPr id="60" name="Google Shape;60;p1: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1" name="Google Shape;61;p1: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2" name="Shape 162"/>
        <p:cNvGrpSpPr/>
        <p:nvPr/>
      </p:nvGrpSpPr>
      <p:grpSpPr>
        <a:xfrm>
          <a:off x="0" y="0"/>
          <a:ext cx="0" cy="0"/>
          <a:chOff x="0" y="0"/>
          <a:chExt cx="0" cy="0"/>
        </a:xfrm>
      </p:grpSpPr>
      <p:sp>
        <p:nvSpPr>
          <p:cNvPr id="163" name="Google Shape;163;p13: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4" name="Google Shape;164;p13: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 name="Shape 192"/>
        <p:cNvGrpSpPr/>
        <p:nvPr/>
      </p:nvGrpSpPr>
      <p:grpSpPr>
        <a:xfrm>
          <a:off x="0" y="0"/>
          <a:ext cx="0" cy="0"/>
          <a:chOff x="0" y="0"/>
          <a:chExt cx="0" cy="0"/>
        </a:xfrm>
      </p:grpSpPr>
      <p:sp>
        <p:nvSpPr>
          <p:cNvPr id="193" name="Google Shape;193;p14: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4: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In a closed system (as human bodies), all nutrientes can be absorved. In an open systems, nutrientes can be lost by volatilization, leaching, gases emissions, especially Nitrogen.</a:t>
            </a:r>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6" name="Shape 206"/>
        <p:cNvGrpSpPr/>
        <p:nvPr/>
      </p:nvGrpSpPr>
      <p:grpSpPr>
        <a:xfrm>
          <a:off x="0" y="0"/>
          <a:ext cx="0" cy="0"/>
          <a:chOff x="0" y="0"/>
          <a:chExt cx="0" cy="0"/>
        </a:xfrm>
      </p:grpSpPr>
      <p:sp>
        <p:nvSpPr>
          <p:cNvPr id="207" name="Google Shape;207;p15: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8" name="Google Shape;208;p15: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7" name="Shape 217"/>
        <p:cNvGrpSpPr/>
        <p:nvPr/>
      </p:nvGrpSpPr>
      <p:grpSpPr>
        <a:xfrm>
          <a:off x="0" y="0"/>
          <a:ext cx="0" cy="0"/>
          <a:chOff x="0" y="0"/>
          <a:chExt cx="0" cy="0"/>
        </a:xfrm>
      </p:grpSpPr>
      <p:sp>
        <p:nvSpPr>
          <p:cNvPr id="218" name="Google Shape;218;p16: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19" name="Google Shape;219;p16: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4" name="Shape 224"/>
        <p:cNvGrpSpPr/>
        <p:nvPr/>
      </p:nvGrpSpPr>
      <p:grpSpPr>
        <a:xfrm>
          <a:off x="0" y="0"/>
          <a:ext cx="0" cy="0"/>
          <a:chOff x="0" y="0"/>
          <a:chExt cx="0" cy="0"/>
        </a:xfrm>
      </p:grpSpPr>
      <p:sp>
        <p:nvSpPr>
          <p:cNvPr id="225" name="Google Shape;225;p1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17: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Now we have moisture sensors, chlorophilmeters, drones, IoT</a:t>
            </a:r>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9" name="Shape 239"/>
        <p:cNvGrpSpPr/>
        <p:nvPr/>
      </p:nvGrpSpPr>
      <p:grpSpPr>
        <a:xfrm>
          <a:off x="0" y="0"/>
          <a:ext cx="0" cy="0"/>
          <a:chOff x="0" y="0"/>
          <a:chExt cx="0" cy="0"/>
        </a:xfrm>
      </p:grpSpPr>
      <p:sp>
        <p:nvSpPr>
          <p:cNvPr id="240" name="Google Shape;240;p18: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41" name="Google Shape;241;p18: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7" name="Shape 267"/>
        <p:cNvGrpSpPr/>
        <p:nvPr/>
      </p:nvGrpSpPr>
      <p:grpSpPr>
        <a:xfrm>
          <a:off x="0" y="0"/>
          <a:ext cx="0" cy="0"/>
          <a:chOff x="0" y="0"/>
          <a:chExt cx="0" cy="0"/>
        </a:xfrm>
      </p:grpSpPr>
      <p:sp>
        <p:nvSpPr>
          <p:cNvPr id="268" name="Google Shape;268;p19: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69" name="Google Shape;269;p19: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8" name="Shape 278"/>
        <p:cNvGrpSpPr/>
        <p:nvPr/>
      </p:nvGrpSpPr>
      <p:grpSpPr>
        <a:xfrm>
          <a:off x="0" y="0"/>
          <a:ext cx="0" cy="0"/>
          <a:chOff x="0" y="0"/>
          <a:chExt cx="0" cy="0"/>
        </a:xfrm>
      </p:grpSpPr>
      <p:sp>
        <p:nvSpPr>
          <p:cNvPr id="279" name="Google Shape;279;p20: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80" name="Google Shape;280;p20: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6" name="Shape 286"/>
        <p:cNvGrpSpPr/>
        <p:nvPr/>
      </p:nvGrpSpPr>
      <p:grpSpPr>
        <a:xfrm>
          <a:off x="0" y="0"/>
          <a:ext cx="0" cy="0"/>
          <a:chOff x="0" y="0"/>
          <a:chExt cx="0" cy="0"/>
        </a:xfrm>
      </p:grpSpPr>
      <p:sp>
        <p:nvSpPr>
          <p:cNvPr id="287" name="Google Shape;287;p21: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21: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Recomendation based on soil organic mater levels still is the most used in the world, and its use, according plant development has the best performance. The plant sensors has increasing its performance and accurary (besides low price), and is waited it will replace recomendation based on soil lab analysis.</a:t>
            </a:r>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2" name="Shape 292"/>
        <p:cNvGrpSpPr/>
        <p:nvPr/>
      </p:nvGrpSpPr>
      <p:grpSpPr>
        <a:xfrm>
          <a:off x="0" y="0"/>
          <a:ext cx="0" cy="0"/>
          <a:chOff x="0" y="0"/>
          <a:chExt cx="0" cy="0"/>
        </a:xfrm>
      </p:grpSpPr>
      <p:sp>
        <p:nvSpPr>
          <p:cNvPr id="293" name="Google Shape;293;p22: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22: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Por outro lado ha variacao na necessidade de N de acordo com o estadio fenologico da cultura, e, baixa eficiência agronômica do nitrogênio (N) vem sendo observada ao longo dos anos em diversas culturas, principalmente devido à adubação nitrogenada ser baseada na análise visual ou em uma recomendação tradicional. O uso inadequado desse nutriente pelos agricultores, muitas vezes em excesso, na tentativa de não reduzir a produtividade e, consequentemente, seus lucros, fez com que se aumentassem os riscos de contaminação ambiental, e aumentassem os custos de produção. (Inserir custo de produção MAGRI)</a:t>
            </a:r>
            <a:endParaRPr lang="pt-BR"/>
          </a:p>
          <a:p>
            <a:pPr marL="0" lvl="0" indent="0" algn="l" rtl="0">
              <a:spcBef>
                <a:spcPts val="0"/>
              </a:spcBef>
              <a:spcAft>
                <a:spcPts val="0"/>
              </a:spcAft>
              <a:buNone/>
            </a:pPr>
          </a:p>
          <a:p>
            <a:pPr marL="0" lvl="0" indent="0" algn="l" rtl="0">
              <a:spcBef>
                <a:spcPts val="0"/>
              </a:spcBef>
              <a:spcAft>
                <a:spcPts val="0"/>
              </a:spcAft>
              <a:buNone/>
            </a:pPr>
            <a:r>
              <a:rPr lang="pt-BR"/>
              <a:t>Os produtores enfrentam um dilema quanto à aplicação de N em cobertura. O fertilizante nitrogenado está cada dia mais caro, porém a deficiência de N nas culturas pode resultar em reduções significativas de produtividade e consequente perda de lucros. Dessa forma, os produtores têm aplicado fertilizante nitrogenado para minimizar o risco de deficiência, às vezes em excesso, resultando em custo adicional desnecessário e subsequente contaminação das águas superficiais e subterrâneas com nitrato.</a:t>
            </a:r>
            <a:endParaRPr lang="pt-BR"/>
          </a:p>
          <a:p>
            <a:pPr marL="0" lvl="0" indent="0" algn="l" rtl="0">
              <a:spcBef>
                <a:spcPts val="0"/>
              </a:spcBef>
              <a:spcAft>
                <a:spcPts val="0"/>
              </a:spcAft>
              <a:buNone/>
            </a:pPr>
          </a:p>
        </p:txBody>
      </p:sp>
      <p:sp>
        <p:nvSpPr>
          <p:cNvPr id="295" name="Google Shape;295;p22:notes"/>
          <p:cNvSpPr txBox="1"/>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Helvetica Neue"/>
              <a:buNone/>
            </a:pPr>
            <a:fld id="{00000000-1234-1234-1234-123412341234}" type="slidenum">
              <a:rPr lang="pt-BR" sz="1800" b="0" i="0" u="none" strike="noStrike" cap="none">
                <a:solidFill>
                  <a:srgbClr val="000000"/>
                </a:solidFill>
                <a:latin typeface="Helvetica Neue"/>
                <a:ea typeface="Helvetica Neue"/>
                <a:cs typeface="Helvetica Neue"/>
                <a:sym typeface="Helvetica Neue"/>
              </a:rPr>
            </a:fld>
            <a:endParaRPr sz="18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81" name="Shape 81"/>
        <p:cNvGrpSpPr/>
        <p:nvPr/>
      </p:nvGrpSpPr>
      <p:grpSpPr>
        <a:xfrm>
          <a:off x="0" y="0"/>
          <a:ext cx="0" cy="0"/>
          <a:chOff x="0" y="0"/>
          <a:chExt cx="0" cy="0"/>
        </a:xfrm>
      </p:grpSpPr>
      <p:sp>
        <p:nvSpPr>
          <p:cNvPr id="82" name="Google Shape;82;p4: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p4: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United Nations Organization (ONU) through FAO secretariat is been supporting actions to improve agriculture sustainability (2030 Agenda and Sustainable Development Goals - SDG), enhancing carbon storage in soil (Right side of the figure above).</a:t>
            </a:r>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2" name="Shape 302"/>
        <p:cNvGrpSpPr/>
        <p:nvPr/>
      </p:nvGrpSpPr>
      <p:grpSpPr>
        <a:xfrm>
          <a:off x="0" y="0"/>
          <a:ext cx="0" cy="0"/>
          <a:chOff x="0" y="0"/>
          <a:chExt cx="0" cy="0"/>
        </a:xfrm>
      </p:grpSpPr>
      <p:sp>
        <p:nvSpPr>
          <p:cNvPr id="303" name="Google Shape;303;p23: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23: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Next Generation technology to be used by farmers soon.</a:t>
            </a:r>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8" name="Shape 308"/>
        <p:cNvGrpSpPr/>
        <p:nvPr/>
      </p:nvGrpSpPr>
      <p:grpSpPr>
        <a:xfrm>
          <a:off x="0" y="0"/>
          <a:ext cx="0" cy="0"/>
          <a:chOff x="0" y="0"/>
          <a:chExt cx="0" cy="0"/>
        </a:xfrm>
      </p:grpSpPr>
      <p:sp>
        <p:nvSpPr>
          <p:cNvPr id="309" name="Google Shape;309;p24: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10" name="Google Shape;310;p24: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86" name="Shape 86"/>
        <p:cNvGrpSpPr/>
        <p:nvPr/>
      </p:nvGrpSpPr>
      <p:grpSpPr>
        <a:xfrm>
          <a:off x="0" y="0"/>
          <a:ext cx="0" cy="0"/>
          <a:chOff x="0" y="0"/>
          <a:chExt cx="0" cy="0"/>
        </a:xfrm>
      </p:grpSpPr>
      <p:sp>
        <p:nvSpPr>
          <p:cNvPr id="87" name="Google Shape;87;p5: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5: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Tha best practices to improve soil Fertility reducing synthetic Nitrogen in the systems.</a:t>
            </a:r>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4" name="Shape 104"/>
        <p:cNvGrpSpPr/>
        <p:nvPr/>
      </p:nvGrpSpPr>
      <p:grpSpPr>
        <a:xfrm>
          <a:off x="0" y="0"/>
          <a:ext cx="0" cy="0"/>
          <a:chOff x="0" y="0"/>
          <a:chExt cx="0" cy="0"/>
        </a:xfrm>
      </p:grpSpPr>
      <p:sp>
        <p:nvSpPr>
          <p:cNvPr id="105" name="Google Shape;105;p6: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Very importante to have cover crops for roots improvement in the systems, increasing carbon storage and decreasing synthetic N.</a:t>
            </a:r>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2" name="Shape 112"/>
        <p:cNvGrpSpPr/>
        <p:nvPr/>
      </p:nvGrpSpPr>
      <p:grpSpPr>
        <a:xfrm>
          <a:off x="0" y="0"/>
          <a:ext cx="0" cy="0"/>
          <a:chOff x="0" y="0"/>
          <a:chExt cx="0" cy="0"/>
        </a:xfrm>
      </p:grpSpPr>
      <p:sp>
        <p:nvSpPr>
          <p:cNvPr id="113" name="Google Shape;113;p7: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9" name="Shape 119"/>
        <p:cNvGrpSpPr/>
        <p:nvPr/>
      </p:nvGrpSpPr>
      <p:grpSpPr>
        <a:xfrm>
          <a:off x="0" y="0"/>
          <a:ext cx="0" cy="0"/>
          <a:chOff x="0" y="0"/>
          <a:chExt cx="0" cy="0"/>
        </a:xfrm>
      </p:grpSpPr>
      <p:sp>
        <p:nvSpPr>
          <p:cNvPr id="120" name="Google Shape;120;p8: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21" name="Google Shape;121;p8: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0" name="Shape 130"/>
        <p:cNvGrpSpPr/>
        <p:nvPr/>
      </p:nvGrpSpPr>
      <p:grpSpPr>
        <a:xfrm>
          <a:off x="0" y="0"/>
          <a:ext cx="0" cy="0"/>
          <a:chOff x="0" y="0"/>
          <a:chExt cx="0" cy="0"/>
        </a:xfrm>
      </p:grpSpPr>
      <p:sp>
        <p:nvSpPr>
          <p:cNvPr id="131" name="Google Shape;131;p10: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2" name="Google Shape;132;p10: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9" name="Shape 139"/>
        <p:cNvGrpSpPr/>
        <p:nvPr/>
      </p:nvGrpSpPr>
      <p:grpSpPr>
        <a:xfrm>
          <a:off x="0" y="0"/>
          <a:ext cx="0" cy="0"/>
          <a:chOff x="0" y="0"/>
          <a:chExt cx="0" cy="0"/>
        </a:xfrm>
      </p:grpSpPr>
      <p:sp>
        <p:nvSpPr>
          <p:cNvPr id="140" name="Google Shape;140;p11:notes"/>
          <p:cNvSpPr txBox="1"/>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1" name="Google Shape;141;p11:notes"/>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0" name="Shape 150"/>
        <p:cNvGrpSpPr/>
        <p:nvPr/>
      </p:nvGrpSpPr>
      <p:grpSpPr>
        <a:xfrm>
          <a:off x="0" y="0"/>
          <a:ext cx="0" cy="0"/>
          <a:chOff x="0" y="0"/>
          <a:chExt cx="0" cy="0"/>
        </a:xfrm>
      </p:grpSpPr>
      <p:sp>
        <p:nvSpPr>
          <p:cNvPr id="151" name="Google Shape;151;p12: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matchingName="Blank Slide">
  <p:cSld name="TITLE_AND_BODY">
    <p:spTree>
      <p:nvGrpSpPr>
        <p:cNvPr id="15" name="Shape 15"/>
        <p:cNvGrpSpPr/>
        <p:nvPr/>
      </p:nvGrpSpPr>
      <p:grpSpPr>
        <a:xfrm>
          <a:off x="0" y="0"/>
          <a:ext cx="0" cy="0"/>
          <a:chOff x="0" y="0"/>
          <a:chExt cx="0" cy="0"/>
        </a:xfrm>
      </p:grpSpPr>
      <p:pic>
        <p:nvPicPr>
          <p:cNvPr id="16" name="Google Shape;16;p26" descr="Image"/>
          <p:cNvPicPr preferRelativeResize="0"/>
          <p:nvPr/>
        </p:nvPicPr>
        <p:blipFill rotWithShape="1">
          <a:blip r:embed="rId2"/>
          <a:srcRect/>
          <a:stretch>
            <a:fillRect/>
          </a:stretch>
        </p:blipFill>
        <p:spPr>
          <a:xfrm>
            <a:off x="-9200161" y="1121040"/>
            <a:ext cx="4733641" cy="2125080"/>
          </a:xfrm>
          <a:prstGeom prst="rect">
            <a:avLst/>
          </a:prstGeom>
          <a:noFill/>
          <a:ln>
            <a:noFill/>
          </a:ln>
          <a:effectLst>
            <a:reflection stA="50000" endPos="40000" sy="-100000" algn="bl" rotWithShape="0"/>
          </a:effectLst>
        </p:spPr>
      </p:pic>
      <p:pic>
        <p:nvPicPr>
          <p:cNvPr id="17" name="Google Shape;17;p26" descr="Image"/>
          <p:cNvPicPr preferRelativeResize="0"/>
          <p:nvPr/>
        </p:nvPicPr>
        <p:blipFill rotWithShape="1">
          <a:blip r:embed="rId3"/>
          <a:srcRect/>
          <a:stretch>
            <a:fillRect/>
          </a:stretch>
        </p:blipFill>
        <p:spPr>
          <a:xfrm>
            <a:off x="-7525802" y="9873719"/>
            <a:ext cx="3925442" cy="571322"/>
          </a:xfrm>
          <a:prstGeom prst="rect">
            <a:avLst/>
          </a:prstGeom>
          <a:noFill/>
          <a:ln>
            <a:noFill/>
          </a:ln>
        </p:spPr>
      </p:pic>
      <p:pic>
        <p:nvPicPr>
          <p:cNvPr id="18" name="Google Shape;18;p26" descr="Image"/>
          <p:cNvPicPr preferRelativeResize="0"/>
          <p:nvPr/>
        </p:nvPicPr>
        <p:blipFill rotWithShape="1">
          <a:blip r:embed="rId4"/>
          <a:srcRect/>
          <a:stretch>
            <a:fillRect/>
          </a:stretch>
        </p:blipFill>
        <p:spPr>
          <a:xfrm>
            <a:off x="-7544521" y="4474080"/>
            <a:ext cx="3254403" cy="1667520"/>
          </a:xfrm>
          <a:prstGeom prst="rect">
            <a:avLst/>
          </a:prstGeom>
          <a:noFill/>
          <a:ln>
            <a:noFill/>
          </a:ln>
        </p:spPr>
      </p:pic>
      <p:sp>
        <p:nvSpPr>
          <p:cNvPr id="19" name="Google Shape;19;p26"/>
          <p:cNvSpPr txBox="1"/>
          <p:nvPr/>
        </p:nvSpPr>
        <p:spPr>
          <a:xfrm>
            <a:off x="6261055" y="1673424"/>
            <a:ext cx="12629298" cy="923151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6000"/>
              <a:buFont typeface="Arial" panose="020B0604020202020204"/>
              <a:buNone/>
            </a:pPr>
            <a:r>
              <a:rPr lang="pt-BR" sz="6000" b="1" i="0" u="none" strike="noStrike" cap="none">
                <a:solidFill>
                  <a:srgbClr val="FFFFFF"/>
                </a:solidFill>
                <a:latin typeface="Arial" panose="020B0604020202020204"/>
                <a:ea typeface="Arial" panose="020B0604020202020204"/>
                <a:cs typeface="Arial" panose="020B0604020202020204"/>
                <a:sym typeface="Arial" panose="020B0604020202020204"/>
              </a:rPr>
              <a:t>Comunicação em período eleitoral</a:t>
            </a:r>
            <a:endParaRPr lang="pt-BR" sz="6000"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rgbClr val="FFFFFF"/>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000"/>
              <a:buFont typeface="Arial" panose="020B0604020202020204"/>
              <a:buNone/>
            </a:pPr>
            <a:r>
              <a:rPr lang="pt-BR" sz="4000" b="0" i="0" u="none" strike="noStrike" cap="none">
                <a:solidFill>
                  <a:srgbClr val="FFFFFF"/>
                </a:solidFill>
                <a:latin typeface="Arial" panose="020B0604020202020204"/>
                <a:ea typeface="Arial" panose="020B0604020202020204"/>
                <a:cs typeface="Arial" panose="020B0604020202020204"/>
                <a:sym typeface="Arial" panose="020B0604020202020204"/>
              </a:rPr>
              <a:t>          SEI 21148.008295/2022-</a:t>
            </a:r>
            <a:r>
              <a:rPr lang="pt-BR" sz="4800" b="0" i="0" u="none" strike="noStrike" cap="none">
                <a:solidFill>
                  <a:srgbClr val="FFFFFF"/>
                </a:solidFill>
                <a:latin typeface="Arial" panose="020B0604020202020204"/>
                <a:ea typeface="Arial" panose="020B0604020202020204"/>
                <a:cs typeface="Arial" panose="020B0604020202020204"/>
                <a:sym typeface="Arial" panose="020B0604020202020204"/>
              </a:rPr>
              <a:t>81</a:t>
            </a:r>
            <a:endParaRPr sz="48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800"/>
              <a:buFont typeface="Arial" panose="020B0604020202020204"/>
              <a:buNone/>
            </a:pPr>
            <a:endParaRPr sz="48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800"/>
              <a:buFont typeface="Arial" panose="020B0604020202020204"/>
              <a:buNone/>
            </a:pPr>
            <a:endParaRPr sz="48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800"/>
              <a:buFont typeface="Arial" panose="020B0604020202020204"/>
              <a:buNone/>
            </a:pPr>
            <a:endParaRPr sz="48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000"/>
              <a:buFont typeface="Arial" panose="020B0604020202020204"/>
              <a:buNone/>
            </a:pPr>
            <a:r>
              <a:rPr lang="pt-BR" sz="4000" b="1" i="0" u="none" strike="noStrike" cap="none">
                <a:solidFill>
                  <a:srgbClr val="FFFFFF"/>
                </a:solidFill>
                <a:latin typeface="Arial" panose="020B0604020202020204"/>
                <a:ea typeface="Arial" panose="020B0604020202020204"/>
                <a:cs typeface="Arial" panose="020B0604020202020204"/>
                <a:sym typeface="Arial" panose="020B0604020202020204"/>
              </a:rPr>
              <a:t>30.06.2022</a:t>
            </a:r>
            <a:endParaRPr lang="pt-BR" sz="40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20" name="Google Shape;20;p26" descr="fundo-apresentacao-1920x1080-49-zebu-gado--170322.png"/>
          <p:cNvPicPr preferRelativeResize="0"/>
          <p:nvPr/>
        </p:nvPicPr>
        <p:blipFill rotWithShape="1">
          <a:blip r:embed="rId5"/>
          <a:srcRect/>
          <a:stretch>
            <a:fillRect/>
          </a:stretch>
        </p:blipFill>
        <p:spPr>
          <a:xfrm>
            <a:off x="0" y="0"/>
            <a:ext cx="24384000" cy="13716000"/>
          </a:xfrm>
          <a:prstGeom prst="rect">
            <a:avLst/>
          </a:prstGeom>
          <a:noFill/>
          <a:ln>
            <a:noFill/>
          </a:ln>
        </p:spPr>
      </p:pic>
      <p:sp>
        <p:nvSpPr>
          <p:cNvPr id="21" name="Google Shape;21;p26"/>
          <p:cNvSpPr/>
          <p:nvPr/>
        </p:nvSpPr>
        <p:spPr>
          <a:xfrm>
            <a:off x="1513271" y="11437389"/>
            <a:ext cx="5552066" cy="1270001"/>
          </a:xfrm>
          <a:prstGeom prst="roundRect">
            <a:avLst>
              <a:gd name="adj" fmla="val 15000"/>
            </a:avLst>
          </a:prstGeom>
          <a:gradFill>
            <a:gsLst>
              <a:gs pos="0">
                <a:srgbClr val="0636B7">
                  <a:alpha val="86666"/>
                </a:srgbClr>
              </a:gs>
              <a:gs pos="100000">
                <a:srgbClr val="032485">
                  <a:alpha val="86666"/>
                </a:srgbClr>
              </a:gs>
            </a:gsLst>
            <a:path path="circle">
              <a:fillToRect r="100000" b="100000"/>
            </a:path>
            <a:tileRect l="-100000" t="-100000"/>
          </a:gradFill>
          <a:ln>
            <a:noFill/>
          </a:ln>
          <a:effectLst>
            <a:reflection stA="50000" endPos="40000" sy="-100000" algn="bl" rotWithShape="0"/>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22" name="Google Shape;22;p26" descr="Image"/>
          <p:cNvPicPr preferRelativeResize="0"/>
          <p:nvPr/>
        </p:nvPicPr>
        <p:blipFill rotWithShape="1">
          <a:blip r:embed="rId6"/>
          <a:srcRect/>
          <a:stretch>
            <a:fillRect/>
          </a:stretch>
        </p:blipFill>
        <p:spPr>
          <a:xfrm>
            <a:off x="5433874" y="11599154"/>
            <a:ext cx="1300291" cy="921072"/>
          </a:xfrm>
          <a:prstGeom prst="rect">
            <a:avLst/>
          </a:prstGeom>
          <a:noFill/>
          <a:ln>
            <a:noFill/>
          </a:ln>
          <a:effectLst>
            <a:outerShdw blurRad="190500" dist="8455" dir="5400000" rotWithShape="0">
              <a:srgbClr val="000000"/>
            </a:outerShdw>
          </a:effectLst>
        </p:spPr>
      </p:pic>
      <p:pic>
        <p:nvPicPr>
          <p:cNvPr id="23" name="Google Shape;23;p26" descr="Image"/>
          <p:cNvPicPr preferRelativeResize="0"/>
          <p:nvPr/>
        </p:nvPicPr>
        <p:blipFill rotWithShape="1">
          <a:blip r:embed="rId7"/>
          <a:srcRect/>
          <a:stretch>
            <a:fillRect/>
          </a:stretch>
        </p:blipFill>
        <p:spPr>
          <a:xfrm>
            <a:off x="1752237" y="11550002"/>
            <a:ext cx="3385722" cy="921072"/>
          </a:xfrm>
          <a:prstGeom prst="rect">
            <a:avLst/>
          </a:prstGeom>
          <a:noFill/>
          <a:ln>
            <a:noFill/>
          </a:ln>
        </p:spPr>
      </p:pic>
      <p:sp>
        <p:nvSpPr>
          <p:cNvPr id="24" name="Google Shape;24;p26"/>
          <p:cNvSpPr txBox="1"/>
          <p:nvPr>
            <p:ph type="sldNum" idx="12"/>
          </p:nvPr>
        </p:nvSpPr>
        <p:spPr>
          <a:xfrm>
            <a:off x="17201546" y="1257808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Helvetica Neue"/>
              <a:buNone/>
              <a:defRPr/>
            </a:lvl1pPr>
            <a:lvl2pPr marL="0" lvl="1" indent="0" algn="r">
              <a:lnSpc>
                <a:spcPct val="100000"/>
              </a:lnSpc>
              <a:spcBef>
                <a:spcPts val="0"/>
              </a:spcBef>
              <a:spcAft>
                <a:spcPts val="0"/>
              </a:spcAft>
              <a:buClr>
                <a:srgbClr val="000000"/>
              </a:buClr>
              <a:buSzPts val="1200"/>
              <a:buFont typeface="Helvetica Neue"/>
              <a:buNone/>
              <a:defRPr/>
            </a:lvl2pPr>
            <a:lvl3pPr marL="0" lvl="2" indent="0" algn="r">
              <a:lnSpc>
                <a:spcPct val="100000"/>
              </a:lnSpc>
              <a:spcBef>
                <a:spcPts val="0"/>
              </a:spcBef>
              <a:spcAft>
                <a:spcPts val="0"/>
              </a:spcAft>
              <a:buClr>
                <a:srgbClr val="000000"/>
              </a:buClr>
              <a:buSzPts val="1200"/>
              <a:buFont typeface="Helvetica Neue"/>
              <a:buNone/>
              <a:defRPr/>
            </a:lvl3pPr>
            <a:lvl4pPr marL="0" lvl="3" indent="0" algn="r">
              <a:lnSpc>
                <a:spcPct val="100000"/>
              </a:lnSpc>
              <a:spcBef>
                <a:spcPts val="0"/>
              </a:spcBef>
              <a:spcAft>
                <a:spcPts val="0"/>
              </a:spcAft>
              <a:buClr>
                <a:srgbClr val="000000"/>
              </a:buClr>
              <a:buSzPts val="1200"/>
              <a:buFont typeface="Helvetica Neue"/>
              <a:buNone/>
              <a:defRPr/>
            </a:lvl4pPr>
            <a:lvl5pPr marL="0" lvl="4" indent="0" algn="r">
              <a:lnSpc>
                <a:spcPct val="100000"/>
              </a:lnSpc>
              <a:spcBef>
                <a:spcPts val="0"/>
              </a:spcBef>
              <a:spcAft>
                <a:spcPts val="0"/>
              </a:spcAft>
              <a:buClr>
                <a:srgbClr val="000000"/>
              </a:buClr>
              <a:buSzPts val="1200"/>
              <a:buFont typeface="Helvetica Neue"/>
              <a:buNone/>
              <a:defRPr/>
            </a:lvl5pPr>
            <a:lvl6pPr marL="0" lvl="5" indent="0" algn="r">
              <a:lnSpc>
                <a:spcPct val="100000"/>
              </a:lnSpc>
              <a:spcBef>
                <a:spcPts val="0"/>
              </a:spcBef>
              <a:spcAft>
                <a:spcPts val="0"/>
              </a:spcAft>
              <a:buClr>
                <a:srgbClr val="000000"/>
              </a:buClr>
              <a:buSzPts val="1200"/>
              <a:buFont typeface="Helvetica Neue"/>
              <a:buNone/>
              <a:defRPr/>
            </a:lvl6pPr>
            <a:lvl7pPr marL="0" lvl="6" indent="0" algn="r">
              <a:lnSpc>
                <a:spcPct val="100000"/>
              </a:lnSpc>
              <a:spcBef>
                <a:spcPts val="0"/>
              </a:spcBef>
              <a:spcAft>
                <a:spcPts val="0"/>
              </a:spcAft>
              <a:buClr>
                <a:srgbClr val="000000"/>
              </a:buClr>
              <a:buSzPts val="1200"/>
              <a:buFont typeface="Helvetica Neue"/>
              <a:buNone/>
              <a:defRPr/>
            </a:lvl7pPr>
            <a:lvl8pPr marL="0" lvl="7" indent="0" algn="r">
              <a:lnSpc>
                <a:spcPct val="100000"/>
              </a:lnSpc>
              <a:spcBef>
                <a:spcPts val="0"/>
              </a:spcBef>
              <a:spcAft>
                <a:spcPts val="0"/>
              </a:spcAft>
              <a:buClr>
                <a:srgbClr val="000000"/>
              </a:buClr>
              <a:buSzPts val="1200"/>
              <a:buFont typeface="Helvetica Neue"/>
              <a:buNone/>
              <a:defRPr/>
            </a:lvl8pPr>
            <a:lvl9pPr marL="0" lvl="8" indent="0" algn="r">
              <a:lnSpc>
                <a:spcPct val="100000"/>
              </a:lnSpc>
              <a:spcBef>
                <a:spcPts val="0"/>
              </a:spcBef>
              <a:spcAft>
                <a:spcPts val="0"/>
              </a:spcAft>
              <a:buClr>
                <a:srgbClr val="000000"/>
              </a:buClr>
              <a:buSzPts val="1200"/>
              <a:buFont typeface="Helvetica Neue"/>
              <a:buNone/>
              <a:defRPr/>
            </a:lvl9pPr>
          </a:lstStyle>
          <a:p>
            <a:pPr marL="0" lvl="0" indent="0" algn="r" rtl="0">
              <a:spcBef>
                <a:spcPts val="0"/>
              </a:spcBef>
              <a:spcAft>
                <a:spcPts val="0"/>
              </a:spcAft>
              <a:buNone/>
            </a:pPr>
            <a:fld id="{00000000-1234-1234-1234-123412341234}" type="slidenum">
              <a:rPr lang="pt-BR"/>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25" name="Shape 25"/>
        <p:cNvGrpSpPr/>
        <p:nvPr/>
      </p:nvGrpSpPr>
      <p:grpSpPr>
        <a:xfrm>
          <a:off x="0" y="0"/>
          <a:ext cx="0" cy="0"/>
          <a:chOff x="0" y="0"/>
          <a:chExt cx="0" cy="0"/>
        </a:xfrm>
      </p:grpSpPr>
      <p:sp>
        <p:nvSpPr>
          <p:cNvPr id="26" name="Google Shape;26;p27"/>
          <p:cNvSpPr txBox="1"/>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27" name="Google Shape;27;p27"/>
          <p:cNvSpPr txBox="1"/>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28" name="Google Shape;28;p27"/>
          <p:cNvSpPr txBox="1"/>
          <p:nvPr>
            <p:ph type="sldNum" idx="12"/>
          </p:nvPr>
        </p:nvSpPr>
        <p:spPr>
          <a:xfrm>
            <a:off x="17139215" y="12574203"/>
            <a:ext cx="335985" cy="27699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pt-BR"/>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9" name="Shape 29"/>
        <p:cNvGrpSpPr/>
        <p:nvPr/>
      </p:nvGrpSpPr>
      <p:grpSpPr>
        <a:xfrm>
          <a:off x="0" y="0"/>
          <a:ext cx="0" cy="0"/>
          <a:chOff x="0" y="0"/>
          <a:chExt cx="0" cy="0"/>
        </a:xfrm>
      </p:grpSpPr>
      <p:sp>
        <p:nvSpPr>
          <p:cNvPr id="30" name="Google Shape;30;p28"/>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1" name="Google Shape;31;p28"/>
          <p:cNvSpPr txBox="1"/>
          <p:nvPr>
            <p:ph type="body" idx="1"/>
          </p:nvPr>
        </p:nvSpPr>
        <p:spPr>
          <a:xfrm>
            <a:off x="1218959" y="3209400"/>
            <a:ext cx="21944883" cy="37944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p:txBody>
      </p:sp>
      <p:sp>
        <p:nvSpPr>
          <p:cNvPr id="32" name="Google Shape;32;p28"/>
          <p:cNvSpPr txBox="1"/>
          <p:nvPr>
            <p:ph type="dt" idx="10"/>
          </p:nvPr>
        </p:nvSpPr>
        <p:spPr>
          <a:xfrm rot="5400000">
            <a:off x="21012152" y="10150475"/>
            <a:ext cx="52959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33" name="Google Shape;33;p28"/>
          <p:cNvSpPr txBox="1"/>
          <p:nvPr>
            <p:ph type="ftr" idx="11"/>
          </p:nvPr>
        </p:nvSpPr>
        <p:spPr>
          <a:xfrm rot="5400000">
            <a:off x="20901027" y="2816227"/>
            <a:ext cx="554355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34" name="Google Shape;34;p28"/>
          <p:cNvSpPr txBox="1"/>
          <p:nvPr>
            <p:ph type="sldNum" idx="12"/>
          </p:nvPr>
        </p:nvSpPr>
        <p:spPr>
          <a:xfrm>
            <a:off x="23873391" y="6714740"/>
            <a:ext cx="335985" cy="27699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pt-BR"/>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35" name="Shape 35"/>
        <p:cNvGrpSpPr/>
        <p:nvPr/>
      </p:nvGrpSpPr>
      <p:grpSpPr>
        <a:xfrm>
          <a:off x="0" y="0"/>
          <a:ext cx="0" cy="0"/>
          <a:chOff x="0" y="0"/>
          <a:chExt cx="0" cy="0"/>
        </a:xfrm>
      </p:grpSpPr>
      <p:sp>
        <p:nvSpPr>
          <p:cNvPr id="36" name="Google Shape;36;p29"/>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7" name="Google Shape;37;p29"/>
          <p:cNvSpPr txBox="1"/>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38" name="Google Shape;38;p29"/>
          <p:cNvSpPr txBox="1"/>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39" name="Google Shape;39;p29"/>
          <p:cNvSpPr txBox="1"/>
          <p:nvPr>
            <p:ph type="sldNum" idx="12"/>
          </p:nvPr>
        </p:nvSpPr>
        <p:spPr>
          <a:xfrm>
            <a:off x="17139215" y="12574203"/>
            <a:ext cx="335985" cy="27699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pt-BR"/>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Slide">
  <p:cSld name="Blank Slide">
    <p:spTree>
      <p:nvGrpSpPr>
        <p:cNvPr id="40" name="Shape 40"/>
        <p:cNvGrpSpPr/>
        <p:nvPr/>
      </p:nvGrpSpPr>
      <p:grpSpPr>
        <a:xfrm>
          <a:off x="0" y="0"/>
          <a:ext cx="0" cy="0"/>
          <a:chOff x="0" y="0"/>
          <a:chExt cx="0" cy="0"/>
        </a:xfrm>
      </p:grpSpPr>
      <p:pic>
        <p:nvPicPr>
          <p:cNvPr id="41" name="Google Shape;41;p30" descr="Image"/>
          <p:cNvPicPr preferRelativeResize="0"/>
          <p:nvPr/>
        </p:nvPicPr>
        <p:blipFill rotWithShape="1">
          <a:blip r:embed="rId2"/>
          <a:srcRect/>
          <a:stretch>
            <a:fillRect/>
          </a:stretch>
        </p:blipFill>
        <p:spPr>
          <a:xfrm>
            <a:off x="-9200161" y="1121040"/>
            <a:ext cx="4733641" cy="2125080"/>
          </a:xfrm>
          <a:prstGeom prst="rect">
            <a:avLst/>
          </a:prstGeom>
          <a:noFill/>
          <a:ln>
            <a:noFill/>
          </a:ln>
          <a:effectLst>
            <a:reflection stA="50000" endPos="40000" sy="-100000" algn="bl" rotWithShape="0"/>
          </a:effectLst>
        </p:spPr>
      </p:pic>
      <p:pic>
        <p:nvPicPr>
          <p:cNvPr id="42" name="Google Shape;42;p30" descr="Image"/>
          <p:cNvPicPr preferRelativeResize="0"/>
          <p:nvPr/>
        </p:nvPicPr>
        <p:blipFill rotWithShape="1">
          <a:blip r:embed="rId3"/>
          <a:srcRect/>
          <a:stretch>
            <a:fillRect/>
          </a:stretch>
        </p:blipFill>
        <p:spPr>
          <a:xfrm>
            <a:off x="-7525802" y="9873719"/>
            <a:ext cx="3925442" cy="571322"/>
          </a:xfrm>
          <a:prstGeom prst="rect">
            <a:avLst/>
          </a:prstGeom>
          <a:noFill/>
          <a:ln>
            <a:noFill/>
          </a:ln>
        </p:spPr>
      </p:pic>
      <p:pic>
        <p:nvPicPr>
          <p:cNvPr id="43" name="Google Shape;43;p30" descr="Image"/>
          <p:cNvPicPr preferRelativeResize="0"/>
          <p:nvPr/>
        </p:nvPicPr>
        <p:blipFill rotWithShape="1">
          <a:blip r:embed="rId4"/>
          <a:srcRect/>
          <a:stretch>
            <a:fillRect/>
          </a:stretch>
        </p:blipFill>
        <p:spPr>
          <a:xfrm>
            <a:off x="-7544521" y="4474080"/>
            <a:ext cx="3254403" cy="1667520"/>
          </a:xfrm>
          <a:prstGeom prst="rect">
            <a:avLst/>
          </a:prstGeom>
          <a:noFill/>
          <a:ln>
            <a:noFill/>
          </a:ln>
        </p:spPr>
      </p:pic>
      <p:pic>
        <p:nvPicPr>
          <p:cNvPr id="44" name="Google Shape;44;p30" descr="Image"/>
          <p:cNvPicPr preferRelativeResize="0"/>
          <p:nvPr/>
        </p:nvPicPr>
        <p:blipFill rotWithShape="1">
          <a:blip r:embed="rId2"/>
          <a:srcRect/>
          <a:stretch>
            <a:fillRect/>
          </a:stretch>
        </p:blipFill>
        <p:spPr>
          <a:xfrm>
            <a:off x="-7421761" y="8366400"/>
            <a:ext cx="3009602" cy="1350722"/>
          </a:xfrm>
          <a:prstGeom prst="rect">
            <a:avLst/>
          </a:prstGeom>
          <a:noFill/>
          <a:ln>
            <a:noFill/>
          </a:ln>
          <a:effectLst>
            <a:reflection stA="50000" endPos="40000" sy="-100000" algn="bl" rotWithShape="0"/>
          </a:effectLst>
        </p:spPr>
      </p:pic>
      <p:pic>
        <p:nvPicPr>
          <p:cNvPr id="45" name="Google Shape;45;p30" descr="Image"/>
          <p:cNvPicPr preferRelativeResize="0"/>
          <p:nvPr/>
        </p:nvPicPr>
        <p:blipFill rotWithShape="1">
          <a:blip r:embed="rId3"/>
          <a:srcRect/>
          <a:stretch>
            <a:fillRect/>
          </a:stretch>
        </p:blipFill>
        <p:spPr>
          <a:xfrm>
            <a:off x="-10777320" y="10711798"/>
            <a:ext cx="3925442" cy="571322"/>
          </a:xfrm>
          <a:prstGeom prst="rect">
            <a:avLst/>
          </a:prstGeom>
          <a:noFill/>
          <a:ln>
            <a:noFill/>
          </a:ln>
        </p:spPr>
      </p:pic>
      <p:pic>
        <p:nvPicPr>
          <p:cNvPr id="46" name="Google Shape;46;p30" descr="Image"/>
          <p:cNvPicPr preferRelativeResize="0"/>
          <p:nvPr/>
        </p:nvPicPr>
        <p:blipFill rotWithShape="1">
          <a:blip r:embed="rId4"/>
          <a:srcRect/>
          <a:stretch>
            <a:fillRect/>
          </a:stretch>
        </p:blipFill>
        <p:spPr>
          <a:xfrm>
            <a:off x="-7544521" y="4474080"/>
            <a:ext cx="3254403" cy="1667520"/>
          </a:xfrm>
          <a:prstGeom prst="rect">
            <a:avLst/>
          </a:prstGeom>
          <a:noFill/>
          <a:ln>
            <a:noFill/>
          </a:ln>
        </p:spPr>
      </p:pic>
      <p:sp>
        <p:nvSpPr>
          <p:cNvPr id="47" name="Google Shape;47;p30"/>
          <p:cNvSpPr/>
          <p:nvPr/>
        </p:nvSpPr>
        <p:spPr>
          <a:xfrm>
            <a:off x="-504002" y="-4032002"/>
            <a:ext cx="1655643" cy="1511642"/>
          </a:xfrm>
          <a:prstGeom prst="rect">
            <a:avLst/>
          </a:prstGeom>
          <a:solidFill>
            <a:srgbClr val="729FCF"/>
          </a:solidFill>
          <a:ln w="9525" cap="flat" cmpd="sng">
            <a:solidFill>
              <a:srgbClr val="3465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p:txBody>
      </p:sp>
      <p:pic>
        <p:nvPicPr>
          <p:cNvPr id="48" name="Google Shape;48;p30" descr="Picture 2"/>
          <p:cNvPicPr preferRelativeResize="0"/>
          <p:nvPr/>
        </p:nvPicPr>
        <p:blipFill rotWithShape="1">
          <a:blip r:embed="rId5"/>
          <a:srcRect/>
          <a:stretch>
            <a:fillRect/>
          </a:stretch>
        </p:blipFill>
        <p:spPr>
          <a:xfrm>
            <a:off x="5495256" y="2897558"/>
            <a:ext cx="13827127" cy="5688016"/>
          </a:xfrm>
          <a:prstGeom prst="rect">
            <a:avLst/>
          </a:prstGeom>
          <a:noFill/>
          <a:ln>
            <a:noFill/>
          </a:ln>
        </p:spPr>
      </p:pic>
      <p:pic>
        <p:nvPicPr>
          <p:cNvPr id="49" name="Google Shape;49;p30" descr="fundo-ENCERRA-apresentacao-1920x1080-49-zebu-gado--170322.png"/>
          <p:cNvPicPr preferRelativeResize="0"/>
          <p:nvPr/>
        </p:nvPicPr>
        <p:blipFill rotWithShape="1">
          <a:blip r:embed="rId6"/>
          <a:srcRect/>
          <a:stretch>
            <a:fillRect/>
          </a:stretch>
        </p:blipFill>
        <p:spPr>
          <a:xfrm>
            <a:off x="0" y="0"/>
            <a:ext cx="24384000" cy="13716000"/>
          </a:xfrm>
          <a:prstGeom prst="rect">
            <a:avLst/>
          </a:prstGeom>
          <a:noFill/>
          <a:ln>
            <a:noFill/>
          </a:ln>
        </p:spPr>
      </p:pic>
      <p:sp>
        <p:nvSpPr>
          <p:cNvPr id="50" name="Google Shape;50;p30"/>
          <p:cNvSpPr/>
          <p:nvPr/>
        </p:nvSpPr>
        <p:spPr>
          <a:xfrm>
            <a:off x="14867916" y="11074371"/>
            <a:ext cx="5552066" cy="1350722"/>
          </a:xfrm>
          <a:prstGeom prst="roundRect">
            <a:avLst>
              <a:gd name="adj" fmla="val 14104"/>
            </a:avLst>
          </a:prstGeom>
          <a:gradFill>
            <a:gsLst>
              <a:gs pos="0">
                <a:srgbClr val="2249BF">
                  <a:alpha val="79607"/>
                </a:srgbClr>
              </a:gs>
              <a:gs pos="100000">
                <a:srgbClr val="041546">
                  <a:alpha val="79607"/>
                </a:srgbClr>
              </a:gs>
            </a:gsLst>
            <a:path path="circle">
              <a:fillToRect l="50000" t="50000" r="50000" b="50000"/>
            </a:path>
            <a:tileRect/>
          </a:gradFill>
          <a:ln>
            <a:noFill/>
          </a:ln>
          <a:effectLst>
            <a:reflection stA="50000" endPos="40000" sy="-100000" algn="bl" rotWithShape="0"/>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51" name="Google Shape;51;p30" descr="Image"/>
          <p:cNvPicPr preferRelativeResize="0"/>
          <p:nvPr/>
        </p:nvPicPr>
        <p:blipFill rotWithShape="1">
          <a:blip r:embed="rId7"/>
          <a:srcRect/>
          <a:stretch>
            <a:fillRect/>
          </a:stretch>
        </p:blipFill>
        <p:spPr>
          <a:xfrm>
            <a:off x="18859036" y="11314115"/>
            <a:ext cx="1343891" cy="951956"/>
          </a:xfrm>
          <a:prstGeom prst="rect">
            <a:avLst/>
          </a:prstGeom>
          <a:noFill/>
          <a:ln>
            <a:noFill/>
          </a:ln>
          <a:effectLst>
            <a:outerShdw blurRad="190500" dist="8455" dir="5400000" rotWithShape="0">
              <a:srgbClr val="000000"/>
            </a:outerShdw>
          </a:effectLst>
        </p:spPr>
      </p:pic>
      <p:pic>
        <p:nvPicPr>
          <p:cNvPr id="52" name="Google Shape;52;p30" descr="Image"/>
          <p:cNvPicPr preferRelativeResize="0"/>
          <p:nvPr/>
        </p:nvPicPr>
        <p:blipFill rotWithShape="1">
          <a:blip r:embed="rId8"/>
          <a:srcRect/>
          <a:stretch>
            <a:fillRect/>
          </a:stretch>
        </p:blipFill>
        <p:spPr>
          <a:xfrm>
            <a:off x="15053952" y="11263315"/>
            <a:ext cx="3499247" cy="951956"/>
          </a:xfrm>
          <a:prstGeom prst="rect">
            <a:avLst/>
          </a:prstGeom>
          <a:noFill/>
          <a:ln>
            <a:noFill/>
          </a:ln>
        </p:spPr>
      </p:pic>
      <p:sp>
        <p:nvSpPr>
          <p:cNvPr id="53" name="Google Shape;53;p30"/>
          <p:cNvSpPr txBox="1"/>
          <p:nvPr>
            <p:ph type="sldNum" idx="12"/>
          </p:nvPr>
        </p:nvSpPr>
        <p:spPr>
          <a:xfrm>
            <a:off x="17201546" y="1257808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Helvetica Neue"/>
              <a:buNone/>
              <a:defRPr/>
            </a:lvl1pPr>
            <a:lvl2pPr marL="0" lvl="1" indent="0" algn="r">
              <a:lnSpc>
                <a:spcPct val="100000"/>
              </a:lnSpc>
              <a:spcBef>
                <a:spcPts val="0"/>
              </a:spcBef>
              <a:spcAft>
                <a:spcPts val="0"/>
              </a:spcAft>
              <a:buClr>
                <a:srgbClr val="000000"/>
              </a:buClr>
              <a:buSzPts val="1200"/>
              <a:buFont typeface="Helvetica Neue"/>
              <a:buNone/>
              <a:defRPr/>
            </a:lvl2pPr>
            <a:lvl3pPr marL="0" lvl="2" indent="0" algn="r">
              <a:lnSpc>
                <a:spcPct val="100000"/>
              </a:lnSpc>
              <a:spcBef>
                <a:spcPts val="0"/>
              </a:spcBef>
              <a:spcAft>
                <a:spcPts val="0"/>
              </a:spcAft>
              <a:buClr>
                <a:srgbClr val="000000"/>
              </a:buClr>
              <a:buSzPts val="1200"/>
              <a:buFont typeface="Helvetica Neue"/>
              <a:buNone/>
              <a:defRPr/>
            </a:lvl3pPr>
            <a:lvl4pPr marL="0" lvl="3" indent="0" algn="r">
              <a:lnSpc>
                <a:spcPct val="100000"/>
              </a:lnSpc>
              <a:spcBef>
                <a:spcPts val="0"/>
              </a:spcBef>
              <a:spcAft>
                <a:spcPts val="0"/>
              </a:spcAft>
              <a:buClr>
                <a:srgbClr val="000000"/>
              </a:buClr>
              <a:buSzPts val="1200"/>
              <a:buFont typeface="Helvetica Neue"/>
              <a:buNone/>
              <a:defRPr/>
            </a:lvl4pPr>
            <a:lvl5pPr marL="0" lvl="4" indent="0" algn="r">
              <a:lnSpc>
                <a:spcPct val="100000"/>
              </a:lnSpc>
              <a:spcBef>
                <a:spcPts val="0"/>
              </a:spcBef>
              <a:spcAft>
                <a:spcPts val="0"/>
              </a:spcAft>
              <a:buClr>
                <a:srgbClr val="000000"/>
              </a:buClr>
              <a:buSzPts val="1200"/>
              <a:buFont typeface="Helvetica Neue"/>
              <a:buNone/>
              <a:defRPr/>
            </a:lvl5pPr>
            <a:lvl6pPr marL="0" lvl="5" indent="0" algn="r">
              <a:lnSpc>
                <a:spcPct val="100000"/>
              </a:lnSpc>
              <a:spcBef>
                <a:spcPts val="0"/>
              </a:spcBef>
              <a:spcAft>
                <a:spcPts val="0"/>
              </a:spcAft>
              <a:buClr>
                <a:srgbClr val="000000"/>
              </a:buClr>
              <a:buSzPts val="1200"/>
              <a:buFont typeface="Helvetica Neue"/>
              <a:buNone/>
              <a:defRPr/>
            </a:lvl6pPr>
            <a:lvl7pPr marL="0" lvl="6" indent="0" algn="r">
              <a:lnSpc>
                <a:spcPct val="100000"/>
              </a:lnSpc>
              <a:spcBef>
                <a:spcPts val="0"/>
              </a:spcBef>
              <a:spcAft>
                <a:spcPts val="0"/>
              </a:spcAft>
              <a:buClr>
                <a:srgbClr val="000000"/>
              </a:buClr>
              <a:buSzPts val="1200"/>
              <a:buFont typeface="Helvetica Neue"/>
              <a:buNone/>
              <a:defRPr/>
            </a:lvl7pPr>
            <a:lvl8pPr marL="0" lvl="7" indent="0" algn="r">
              <a:lnSpc>
                <a:spcPct val="100000"/>
              </a:lnSpc>
              <a:spcBef>
                <a:spcPts val="0"/>
              </a:spcBef>
              <a:spcAft>
                <a:spcPts val="0"/>
              </a:spcAft>
              <a:buClr>
                <a:srgbClr val="000000"/>
              </a:buClr>
              <a:buSzPts val="1200"/>
              <a:buFont typeface="Helvetica Neue"/>
              <a:buNone/>
              <a:defRPr/>
            </a:lvl8pPr>
            <a:lvl9pPr marL="0" lvl="8" indent="0" algn="r">
              <a:lnSpc>
                <a:spcPct val="100000"/>
              </a:lnSpc>
              <a:spcBef>
                <a:spcPts val="0"/>
              </a:spcBef>
              <a:spcAft>
                <a:spcPts val="0"/>
              </a:spcAft>
              <a:buClr>
                <a:srgbClr val="000000"/>
              </a:buClr>
              <a:buSzPts val="1200"/>
              <a:buFont typeface="Helvetica Neue"/>
              <a:buNone/>
              <a:defRPr/>
            </a:lvl9pPr>
          </a:lstStyle>
          <a:p>
            <a:pPr marL="0" lvl="0" indent="0" algn="r" rtl="0">
              <a:spcBef>
                <a:spcPts val="0"/>
              </a:spcBef>
              <a:spcAft>
                <a:spcPts val="0"/>
              </a:spcAft>
              <a:buNone/>
            </a:pPr>
            <a:fld id="{00000000-1234-1234-1234-123412341234}" type="slidenum">
              <a:rPr lang="pt-BR"/>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over Content">
  <p:cSld name="Title, Content over Content">
    <p:spTree>
      <p:nvGrpSpPr>
        <p:cNvPr id="54" name="Shape 54"/>
        <p:cNvGrpSpPr/>
        <p:nvPr/>
      </p:nvGrpSpPr>
      <p:grpSpPr>
        <a:xfrm>
          <a:off x="0" y="0"/>
          <a:ext cx="0" cy="0"/>
          <a:chOff x="0" y="0"/>
          <a:chExt cx="0" cy="0"/>
        </a:xfrm>
      </p:grpSpPr>
      <p:sp>
        <p:nvSpPr>
          <p:cNvPr id="55" name="Google Shape;55;p31"/>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56" name="Google Shape;56;p31"/>
          <p:cNvSpPr txBox="1"/>
          <p:nvPr>
            <p:ph type="body" idx="1"/>
          </p:nvPr>
        </p:nvSpPr>
        <p:spPr>
          <a:xfrm>
            <a:off x="1218959" y="3209400"/>
            <a:ext cx="21944883" cy="37944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p:txBody>
      </p:sp>
      <p:sp>
        <p:nvSpPr>
          <p:cNvPr id="57" name="Google Shape;57;p31"/>
          <p:cNvSpPr txBox="1"/>
          <p:nvPr>
            <p:ph type="body" idx="2"/>
          </p:nvPr>
        </p:nvSpPr>
        <p:spPr>
          <a:xfrm>
            <a:off x="1218958" y="7364520"/>
            <a:ext cx="21944884" cy="37944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p:txBody>
      </p:sp>
      <p:sp>
        <p:nvSpPr>
          <p:cNvPr id="58" name="Google Shape;58;p31"/>
          <p:cNvSpPr txBox="1"/>
          <p:nvPr>
            <p:ph type="sldNum" idx="12"/>
          </p:nvPr>
        </p:nvSpPr>
        <p:spPr>
          <a:xfrm>
            <a:off x="17201546" y="1257808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Helvetica Neue"/>
              <a:buNone/>
              <a:defRPr/>
            </a:lvl1pPr>
            <a:lvl2pPr marL="0" lvl="1" indent="0" algn="r">
              <a:lnSpc>
                <a:spcPct val="100000"/>
              </a:lnSpc>
              <a:spcBef>
                <a:spcPts val="0"/>
              </a:spcBef>
              <a:spcAft>
                <a:spcPts val="0"/>
              </a:spcAft>
              <a:buClr>
                <a:srgbClr val="000000"/>
              </a:buClr>
              <a:buSzPts val="1200"/>
              <a:buFont typeface="Helvetica Neue"/>
              <a:buNone/>
              <a:defRPr/>
            </a:lvl2pPr>
            <a:lvl3pPr marL="0" lvl="2" indent="0" algn="r">
              <a:lnSpc>
                <a:spcPct val="100000"/>
              </a:lnSpc>
              <a:spcBef>
                <a:spcPts val="0"/>
              </a:spcBef>
              <a:spcAft>
                <a:spcPts val="0"/>
              </a:spcAft>
              <a:buClr>
                <a:srgbClr val="000000"/>
              </a:buClr>
              <a:buSzPts val="1200"/>
              <a:buFont typeface="Helvetica Neue"/>
              <a:buNone/>
              <a:defRPr/>
            </a:lvl3pPr>
            <a:lvl4pPr marL="0" lvl="3" indent="0" algn="r">
              <a:lnSpc>
                <a:spcPct val="100000"/>
              </a:lnSpc>
              <a:spcBef>
                <a:spcPts val="0"/>
              </a:spcBef>
              <a:spcAft>
                <a:spcPts val="0"/>
              </a:spcAft>
              <a:buClr>
                <a:srgbClr val="000000"/>
              </a:buClr>
              <a:buSzPts val="1200"/>
              <a:buFont typeface="Helvetica Neue"/>
              <a:buNone/>
              <a:defRPr/>
            </a:lvl4pPr>
            <a:lvl5pPr marL="0" lvl="4" indent="0" algn="r">
              <a:lnSpc>
                <a:spcPct val="100000"/>
              </a:lnSpc>
              <a:spcBef>
                <a:spcPts val="0"/>
              </a:spcBef>
              <a:spcAft>
                <a:spcPts val="0"/>
              </a:spcAft>
              <a:buClr>
                <a:srgbClr val="000000"/>
              </a:buClr>
              <a:buSzPts val="1200"/>
              <a:buFont typeface="Helvetica Neue"/>
              <a:buNone/>
              <a:defRPr/>
            </a:lvl5pPr>
            <a:lvl6pPr marL="0" lvl="5" indent="0" algn="r">
              <a:lnSpc>
                <a:spcPct val="100000"/>
              </a:lnSpc>
              <a:spcBef>
                <a:spcPts val="0"/>
              </a:spcBef>
              <a:spcAft>
                <a:spcPts val="0"/>
              </a:spcAft>
              <a:buClr>
                <a:srgbClr val="000000"/>
              </a:buClr>
              <a:buSzPts val="1200"/>
              <a:buFont typeface="Helvetica Neue"/>
              <a:buNone/>
              <a:defRPr/>
            </a:lvl6pPr>
            <a:lvl7pPr marL="0" lvl="6" indent="0" algn="r">
              <a:lnSpc>
                <a:spcPct val="100000"/>
              </a:lnSpc>
              <a:spcBef>
                <a:spcPts val="0"/>
              </a:spcBef>
              <a:spcAft>
                <a:spcPts val="0"/>
              </a:spcAft>
              <a:buClr>
                <a:srgbClr val="000000"/>
              </a:buClr>
              <a:buSzPts val="1200"/>
              <a:buFont typeface="Helvetica Neue"/>
              <a:buNone/>
              <a:defRPr/>
            </a:lvl7pPr>
            <a:lvl8pPr marL="0" lvl="7" indent="0" algn="r">
              <a:lnSpc>
                <a:spcPct val="100000"/>
              </a:lnSpc>
              <a:spcBef>
                <a:spcPts val="0"/>
              </a:spcBef>
              <a:spcAft>
                <a:spcPts val="0"/>
              </a:spcAft>
              <a:buClr>
                <a:srgbClr val="000000"/>
              </a:buClr>
              <a:buSzPts val="1200"/>
              <a:buFont typeface="Helvetica Neue"/>
              <a:buNone/>
              <a:defRPr/>
            </a:lvl8pPr>
            <a:lvl9pPr marL="0" lvl="8" indent="0" algn="r">
              <a:lnSpc>
                <a:spcPct val="100000"/>
              </a:lnSpc>
              <a:spcBef>
                <a:spcPts val="0"/>
              </a:spcBef>
              <a:spcAft>
                <a:spcPts val="0"/>
              </a:spcAft>
              <a:buClr>
                <a:srgbClr val="000000"/>
              </a:buClr>
              <a:buSzPts val="1200"/>
              <a:buFont typeface="Helvetica Neue"/>
              <a:buNone/>
              <a:defRPr/>
            </a:lvl9pPr>
          </a:lstStyle>
          <a:p>
            <a:pPr marL="0" lvl="0" indent="0" algn="r" rtl="0">
              <a:spcBef>
                <a:spcPts val="0"/>
              </a:spcBef>
              <a:spcAft>
                <a:spcPts val="0"/>
              </a:spcAft>
              <a:buNone/>
            </a:pPr>
            <a:fld id="{00000000-1234-1234-1234-123412341234}" type="slidenum">
              <a:rPr lang="pt-BR"/>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0.jpeg"/><Relationship Id="rId10" Type="http://schemas.openxmlformats.org/officeDocument/2006/relationships/image" Target="../media/image9.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5" name="Shape 5"/>
        <p:cNvGrpSpPr/>
        <p:nvPr/>
      </p:nvGrpSpPr>
      <p:grpSpPr>
        <a:xfrm>
          <a:off x="0" y="0"/>
          <a:ext cx="0" cy="0"/>
          <a:chOff x="0" y="0"/>
          <a:chExt cx="0" cy="0"/>
        </a:xfrm>
      </p:grpSpPr>
      <p:pic>
        <p:nvPicPr>
          <p:cNvPr id="6" name="Google Shape;6;p25" descr="Image"/>
          <p:cNvPicPr preferRelativeResize="0"/>
          <p:nvPr/>
        </p:nvPicPr>
        <p:blipFill rotWithShape="1">
          <a:blip r:embed="rId7"/>
          <a:srcRect/>
          <a:stretch>
            <a:fillRect/>
          </a:stretch>
        </p:blipFill>
        <p:spPr>
          <a:xfrm>
            <a:off x="-9200161" y="1121040"/>
            <a:ext cx="4734362" cy="2125802"/>
          </a:xfrm>
          <a:prstGeom prst="rect">
            <a:avLst/>
          </a:prstGeom>
          <a:noFill/>
          <a:ln>
            <a:noFill/>
          </a:ln>
          <a:effectLst>
            <a:reflection stA="50000" endPos="40000" sy="-100000" algn="bl" rotWithShape="0"/>
          </a:effectLst>
        </p:spPr>
      </p:pic>
      <p:pic>
        <p:nvPicPr>
          <p:cNvPr id="7" name="Google Shape;7;p25" descr="Image"/>
          <p:cNvPicPr preferRelativeResize="0"/>
          <p:nvPr/>
        </p:nvPicPr>
        <p:blipFill rotWithShape="1">
          <a:blip r:embed="rId8"/>
          <a:srcRect/>
          <a:stretch>
            <a:fillRect/>
          </a:stretch>
        </p:blipFill>
        <p:spPr>
          <a:xfrm>
            <a:off x="-7525802" y="9873719"/>
            <a:ext cx="3926163" cy="572042"/>
          </a:xfrm>
          <a:prstGeom prst="rect">
            <a:avLst/>
          </a:prstGeom>
          <a:noFill/>
          <a:ln>
            <a:noFill/>
          </a:ln>
        </p:spPr>
      </p:pic>
      <p:pic>
        <p:nvPicPr>
          <p:cNvPr id="8" name="Google Shape;8;p25" descr="Image"/>
          <p:cNvPicPr preferRelativeResize="0"/>
          <p:nvPr/>
        </p:nvPicPr>
        <p:blipFill rotWithShape="1">
          <a:blip r:embed="rId9"/>
          <a:srcRect/>
          <a:stretch>
            <a:fillRect/>
          </a:stretch>
        </p:blipFill>
        <p:spPr>
          <a:xfrm>
            <a:off x="-7544521" y="4474080"/>
            <a:ext cx="3255122" cy="1668242"/>
          </a:xfrm>
          <a:prstGeom prst="rect">
            <a:avLst/>
          </a:prstGeom>
          <a:noFill/>
          <a:ln>
            <a:noFill/>
          </a:ln>
        </p:spPr>
      </p:pic>
      <p:pic>
        <p:nvPicPr>
          <p:cNvPr id="9" name="Google Shape;9;p25" descr="6-0-abre-apresentacao---arte-49-anos--170322.png"/>
          <p:cNvPicPr preferRelativeResize="0"/>
          <p:nvPr/>
        </p:nvPicPr>
        <p:blipFill rotWithShape="1">
          <a:blip r:embed="rId10"/>
          <a:srcRect/>
          <a:stretch>
            <a:fillRect/>
          </a:stretch>
        </p:blipFill>
        <p:spPr>
          <a:xfrm>
            <a:off x="-516242" y="-59762"/>
            <a:ext cx="24938282" cy="13932723"/>
          </a:xfrm>
          <a:prstGeom prst="rect">
            <a:avLst/>
          </a:prstGeom>
          <a:noFill/>
          <a:ln>
            <a:noFill/>
          </a:ln>
        </p:spPr>
      </p:pic>
      <p:pic>
        <p:nvPicPr>
          <p:cNvPr id="10" name="Google Shape;10;p25" descr="fundos1.jpg"/>
          <p:cNvPicPr preferRelativeResize="0"/>
          <p:nvPr/>
        </p:nvPicPr>
        <p:blipFill rotWithShape="1">
          <a:blip r:embed="rId11"/>
          <a:srcRect/>
          <a:stretch>
            <a:fillRect/>
          </a:stretch>
        </p:blipFill>
        <p:spPr>
          <a:xfrm>
            <a:off x="-38520" y="-43201"/>
            <a:ext cx="24460202" cy="13801322"/>
          </a:xfrm>
          <a:prstGeom prst="rect">
            <a:avLst/>
          </a:prstGeom>
          <a:noFill/>
          <a:ln>
            <a:noFill/>
          </a:ln>
        </p:spPr>
      </p:pic>
      <p:sp>
        <p:nvSpPr>
          <p:cNvPr id="11" name="Google Shape;11;p25"/>
          <p:cNvSpPr/>
          <p:nvPr/>
        </p:nvSpPr>
        <p:spPr>
          <a:xfrm>
            <a:off x="4245480" y="583560"/>
            <a:ext cx="15499800" cy="12583801"/>
          </a:xfrm>
          <a:prstGeom prst="roundRect">
            <a:avLst>
              <a:gd name="adj" fmla="val 150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Helvetica Neue"/>
              <a:ea typeface="Helvetica Neue"/>
              <a:cs typeface="Helvetica Neue"/>
              <a:sym typeface="Helvetica Neue"/>
            </a:endParaRPr>
          </a:p>
        </p:txBody>
      </p:sp>
      <p:sp>
        <p:nvSpPr>
          <p:cNvPr id="12" name="Google Shape;12;p25"/>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13" name="Google Shape;13;p25"/>
          <p:cNvSpPr txBox="1"/>
          <p:nvPr>
            <p:ph type="body" idx="1"/>
          </p:nvPr>
        </p:nvSpPr>
        <p:spPr>
          <a:xfrm>
            <a:off x="1218959" y="3209400"/>
            <a:ext cx="21944883" cy="3794401"/>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p:txBody>
      </p:sp>
      <p:sp>
        <p:nvSpPr>
          <p:cNvPr id="14" name="Google Shape;14;p25"/>
          <p:cNvSpPr txBox="1"/>
          <p:nvPr>
            <p:ph type="sldNum" idx="12"/>
          </p:nvPr>
        </p:nvSpPr>
        <p:spPr>
          <a:xfrm>
            <a:off x="17201546" y="12578081"/>
            <a:ext cx="273654" cy="269239"/>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pt-BR"/>
            </a:fld>
            <a:endParaRPr lang="pt-B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22.jpe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2" Type="http://schemas.openxmlformats.org/officeDocument/2006/relationships/notesSlide" Target="../notesSlides/notesSlide14.xml"/><Relationship Id="rId11" Type="http://schemas.openxmlformats.org/officeDocument/2006/relationships/slideLayout" Target="../slideLayouts/slideLayout3.xml"/><Relationship Id="rId10" Type="http://schemas.openxmlformats.org/officeDocument/2006/relationships/image" Target="../media/image38.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62" name="Shape 62"/>
        <p:cNvGrpSpPr/>
        <p:nvPr/>
      </p:nvGrpSpPr>
      <p:grpSpPr>
        <a:xfrm>
          <a:off x="0" y="0"/>
          <a:ext cx="0" cy="0"/>
          <a:chOff x="0" y="0"/>
          <a:chExt cx="0" cy="0"/>
        </a:xfrm>
      </p:grpSpPr>
      <p:sp>
        <p:nvSpPr>
          <p:cNvPr id="63" name="Google Shape;63;p1"/>
          <p:cNvSpPr txBox="1"/>
          <p:nvPr/>
        </p:nvSpPr>
        <p:spPr>
          <a:xfrm>
            <a:off x="3479332" y="2609568"/>
            <a:ext cx="16784052"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Cutive"/>
              <a:buNone/>
            </a:pPr>
            <a:r>
              <a:rPr lang="pt-BR" sz="8000" b="0" i="0" u="none" strike="noStrike" cap="none">
                <a:solidFill>
                  <a:srgbClr val="FFFFFF"/>
                </a:solidFill>
                <a:latin typeface="Cutive"/>
                <a:ea typeface="Cutive"/>
                <a:cs typeface="Cutive"/>
                <a:sym typeface="Cutive"/>
              </a:rPr>
              <a:t>Soil Fertility and Nitrogen Management in Tropical Rice Fields</a:t>
            </a:r>
            <a:endParaRPr lang="pt-BR" sz="8000" b="0" i="0" u="none" strike="noStrike" cap="none">
              <a:solidFill>
                <a:srgbClr val="FFFFFF"/>
              </a:solidFill>
              <a:latin typeface="Cutive"/>
              <a:ea typeface="Cutive"/>
              <a:cs typeface="Cutive"/>
              <a:sym typeface="Cutive"/>
            </a:endParaRPr>
          </a:p>
        </p:txBody>
      </p:sp>
      <p:pic>
        <p:nvPicPr>
          <p:cNvPr id="64" name="Google Shape;64;p1" descr="Ícone&#10;&#10;Descrição gerada automaticamente"/>
          <p:cNvPicPr preferRelativeResize="0"/>
          <p:nvPr/>
        </p:nvPicPr>
        <p:blipFill rotWithShape="1">
          <a:blip r:embed="rId1"/>
          <a:srcRect/>
          <a:stretch>
            <a:fillRect/>
          </a:stretch>
        </p:blipFill>
        <p:spPr>
          <a:xfrm>
            <a:off x="18235194" y="28575"/>
            <a:ext cx="1510131" cy="1510131"/>
          </a:xfrm>
          <a:prstGeom prst="rect">
            <a:avLst/>
          </a:prstGeom>
          <a:noFill/>
          <a:ln>
            <a:noFill/>
          </a:ln>
        </p:spPr>
      </p:pic>
      <p:pic>
        <p:nvPicPr>
          <p:cNvPr id="65" name="Google Shape;65;p1" descr="Uma imagem contendo Ícone&#10;&#10;Descrição gerada automaticamente"/>
          <p:cNvPicPr preferRelativeResize="0"/>
          <p:nvPr/>
        </p:nvPicPr>
        <p:blipFill rotWithShape="1">
          <a:blip r:embed="rId2"/>
          <a:srcRect/>
          <a:stretch>
            <a:fillRect/>
          </a:stretch>
        </p:blipFill>
        <p:spPr>
          <a:xfrm>
            <a:off x="19745325" y="28575"/>
            <a:ext cx="1510131" cy="1510131"/>
          </a:xfrm>
          <a:prstGeom prst="rect">
            <a:avLst/>
          </a:prstGeom>
          <a:noFill/>
          <a:ln>
            <a:noFill/>
          </a:ln>
        </p:spPr>
      </p:pic>
      <p:pic>
        <p:nvPicPr>
          <p:cNvPr id="66" name="Google Shape;66;p1" descr="SDG 13 – Climate Action – Tourism for SDGs"/>
          <p:cNvPicPr preferRelativeResize="0"/>
          <p:nvPr/>
        </p:nvPicPr>
        <p:blipFill rotWithShape="1">
          <a:blip r:embed="rId3"/>
          <a:srcRect/>
          <a:stretch>
            <a:fillRect/>
          </a:stretch>
        </p:blipFill>
        <p:spPr>
          <a:xfrm>
            <a:off x="21255456" y="28575"/>
            <a:ext cx="1510131" cy="1510131"/>
          </a:xfrm>
          <a:prstGeom prst="rect">
            <a:avLst/>
          </a:prstGeom>
          <a:noFill/>
          <a:ln>
            <a:noFill/>
          </a:ln>
        </p:spPr>
      </p:pic>
      <p:sp>
        <p:nvSpPr>
          <p:cNvPr id="2" name="Text Box 1"/>
          <p:cNvSpPr txBox="1"/>
          <p:nvPr/>
        </p:nvSpPr>
        <p:spPr>
          <a:xfrm>
            <a:off x="3119120" y="5490210"/>
            <a:ext cx="17790160" cy="3415030"/>
          </a:xfrm>
          <a:prstGeom prst="rect">
            <a:avLst/>
          </a:prstGeom>
          <a:noFill/>
        </p:spPr>
        <p:txBody>
          <a:bodyPr wrap="square" rtlCol="0">
            <a:spAutoFit/>
          </a:bodyPr>
          <a:p>
            <a:pPr algn="ctr"/>
            <a:r>
              <a:rPr lang="en-US" sz="5400">
                <a:solidFill>
                  <a:schemeClr val="bg2">
                    <a:lumMod val="20000"/>
                    <a:lumOff val="80000"/>
                  </a:schemeClr>
                </a:solidFill>
              </a:rPr>
              <a:t>Water Management using Smart Radiation Sensors</a:t>
            </a:r>
            <a:endParaRPr lang="en-US" sz="5400">
              <a:solidFill>
                <a:schemeClr val="bg2">
                  <a:lumMod val="20000"/>
                  <a:lumOff val="80000"/>
                </a:schemeClr>
              </a:solidFill>
            </a:endParaRPr>
          </a:p>
          <a:p>
            <a:pPr algn="ctr"/>
            <a:r>
              <a:rPr lang="en-US" sz="5400">
                <a:solidFill>
                  <a:schemeClr val="bg2">
                    <a:lumMod val="20000"/>
                    <a:lumOff val="80000"/>
                  </a:schemeClr>
                </a:solidFill>
              </a:rPr>
              <a:t>COSMIC-SWAMP Workshop Day 2</a:t>
            </a:r>
            <a:endParaRPr lang="en-US" sz="5400">
              <a:solidFill>
                <a:schemeClr val="bg2">
                  <a:lumMod val="20000"/>
                  <a:lumOff val="80000"/>
                </a:schemeClr>
              </a:solidFill>
            </a:endParaRPr>
          </a:p>
          <a:p>
            <a:pPr algn="ctr"/>
            <a:r>
              <a:rPr lang="en-US" sz="5400">
                <a:solidFill>
                  <a:schemeClr val="bg2">
                    <a:lumMod val="20000"/>
                    <a:lumOff val="80000"/>
                  </a:schemeClr>
                </a:solidFill>
              </a:rPr>
              <a:t>19th July 2022</a:t>
            </a:r>
            <a:endParaRPr lang="en-US" sz="5400">
              <a:solidFill>
                <a:schemeClr val="bg2">
                  <a:lumMod val="20000"/>
                  <a:lumOff val="80000"/>
                </a:schemeClr>
              </a:solidFill>
            </a:endParaRPr>
          </a:p>
          <a:p>
            <a:pPr algn="ctr"/>
            <a:r>
              <a:rPr lang="en-US" sz="5400">
                <a:solidFill>
                  <a:schemeClr val="bg2">
                    <a:lumMod val="20000"/>
                    <a:lumOff val="80000"/>
                  </a:schemeClr>
                </a:solidFill>
              </a:rPr>
              <a:t>Remote</a:t>
            </a:r>
            <a:endParaRPr lang="en-US" sz="5400">
              <a:solidFill>
                <a:schemeClr val="bg2">
                  <a:lumMod val="20000"/>
                  <a:lumOff val="80000"/>
                </a:schemeClr>
              </a:solidFill>
            </a:endParaRPr>
          </a:p>
        </p:txBody>
      </p:sp>
      <p:sp>
        <p:nvSpPr>
          <p:cNvPr id="4" name="Text Box 3"/>
          <p:cNvSpPr txBox="1"/>
          <p:nvPr/>
        </p:nvSpPr>
        <p:spPr>
          <a:xfrm>
            <a:off x="6215380" y="9234170"/>
            <a:ext cx="12136120" cy="922020"/>
          </a:xfrm>
          <a:prstGeom prst="rect">
            <a:avLst/>
          </a:prstGeom>
          <a:noFill/>
        </p:spPr>
        <p:txBody>
          <a:bodyPr wrap="square" rtlCol="0">
            <a:spAutoFit/>
          </a:bodyPr>
          <a:p>
            <a:r>
              <a:rPr lang="pt-PT" altLang="en-US" sz="5400">
                <a:solidFill>
                  <a:schemeClr val="bg2">
                    <a:lumMod val="20000"/>
                    <a:lumOff val="80000"/>
                  </a:schemeClr>
                </a:solidFill>
              </a:rPr>
              <a:t>Mellissa Soller/Alexandre Heinemann</a:t>
            </a:r>
            <a:r>
              <a:rPr lang="pt-PT" altLang="en-US"/>
              <a:t>r</a:t>
            </a:r>
            <a:endParaRPr lang="pt-PT"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a:xfrm>
            <a:off x="1219200" y="547370"/>
            <a:ext cx="22426295" cy="2289810"/>
          </a:xfrm>
        </p:spPr>
        <p:txBody>
          <a:bodyPr/>
          <a:p>
            <a:pPr algn="ctr"/>
            <a:r>
              <a:rPr lang="en-US" sz="4800" b="1"/>
              <a:t>Yield</a:t>
            </a:r>
            <a:r>
              <a:rPr lang="pt-PT" altLang="en-US" sz="4800" b="1"/>
              <a:t> and</a:t>
            </a:r>
            <a:r>
              <a:rPr lang="en-US" sz="4800" b="1"/>
              <a:t> global warming potential on both area and yield-scaled basis across </a:t>
            </a:r>
            <a:r>
              <a:rPr lang="pt-PT" altLang="en-US" sz="4800" b="1"/>
              <a:t>3</a:t>
            </a:r>
            <a:r>
              <a:rPr lang="en-US" sz="4800" b="1"/>
              <a:t>2 rice cropping</a:t>
            </a:r>
            <a:r>
              <a:rPr lang="pt-PT" altLang="en-US" sz="4800" b="1"/>
              <a:t> </a:t>
            </a:r>
            <a:r>
              <a:rPr lang="en-US" sz="4800" b="1"/>
              <a:t>systems</a:t>
            </a:r>
            <a:endParaRPr lang="en-US" sz="4800" b="1"/>
          </a:p>
        </p:txBody>
      </p:sp>
      <p:sp>
        <p:nvSpPr>
          <p:cNvPr id="13" name="Text Box 12"/>
          <p:cNvSpPr txBox="1"/>
          <p:nvPr/>
        </p:nvSpPr>
        <p:spPr>
          <a:xfrm rot="16200000">
            <a:off x="-4291965" y="7571740"/>
            <a:ext cx="9992995" cy="645160"/>
          </a:xfrm>
          <a:prstGeom prst="rect">
            <a:avLst/>
          </a:prstGeom>
          <a:noFill/>
        </p:spPr>
        <p:txBody>
          <a:bodyPr wrap="square" rtlCol="0">
            <a:spAutoFit/>
          </a:bodyPr>
          <a:p>
            <a:pPr algn="ctr"/>
            <a:r>
              <a:rPr lang="pt-PT" altLang="en-US" sz="3600" b="1"/>
              <a:t>Average Yield (% of Potential)</a:t>
            </a:r>
            <a:endParaRPr lang="pt-PT" altLang="en-US" sz="3600" b="1"/>
          </a:p>
        </p:txBody>
      </p:sp>
      <p:sp>
        <p:nvSpPr>
          <p:cNvPr id="14" name="Text Box 13"/>
          <p:cNvSpPr txBox="1"/>
          <p:nvPr/>
        </p:nvSpPr>
        <p:spPr>
          <a:xfrm>
            <a:off x="9815830" y="12114530"/>
            <a:ext cx="9940290" cy="645160"/>
          </a:xfrm>
          <a:prstGeom prst="rect">
            <a:avLst/>
          </a:prstGeom>
          <a:noFill/>
        </p:spPr>
        <p:txBody>
          <a:bodyPr wrap="square" rtlCol="0">
            <a:spAutoFit/>
          </a:bodyPr>
          <a:p>
            <a:r>
              <a:rPr lang="pt-PT" altLang="en-US" sz="3600" b="1"/>
              <a:t>Global warning potential (Mg CO2-eq)</a:t>
            </a:r>
            <a:endParaRPr lang="pt-PT" altLang="en-US" sz="3600" b="1"/>
          </a:p>
        </p:txBody>
      </p:sp>
      <p:grpSp>
        <p:nvGrpSpPr>
          <p:cNvPr id="15" name="Group 14"/>
          <p:cNvGrpSpPr/>
          <p:nvPr/>
        </p:nvGrpSpPr>
        <p:grpSpPr>
          <a:xfrm>
            <a:off x="1640840" y="2416175"/>
            <a:ext cx="22066250" cy="9524317"/>
            <a:chOff x="1283" y="5584"/>
            <a:chExt cx="34966" cy="13223"/>
          </a:xfrm>
        </p:grpSpPr>
        <p:grpSp>
          <p:nvGrpSpPr>
            <p:cNvPr id="17411" name="Group 14"/>
            <p:cNvGrpSpPr/>
            <p:nvPr/>
          </p:nvGrpSpPr>
          <p:grpSpPr>
            <a:xfrm>
              <a:off x="1283" y="5584"/>
              <a:ext cx="34966" cy="13223"/>
              <a:chOff x="835" y="3632"/>
              <a:chExt cx="17192" cy="6405"/>
            </a:xfrm>
          </p:grpSpPr>
          <p:grpSp>
            <p:nvGrpSpPr>
              <p:cNvPr id="17412" name="Group 11"/>
              <p:cNvGrpSpPr/>
              <p:nvPr/>
            </p:nvGrpSpPr>
            <p:grpSpPr>
              <a:xfrm>
                <a:off x="835" y="3632"/>
                <a:ext cx="17192" cy="6333"/>
                <a:chOff x="1190" y="4005"/>
                <a:chExt cx="16854" cy="5639"/>
              </a:xfrm>
            </p:grpSpPr>
            <p:pic>
              <p:nvPicPr>
                <p:cNvPr id="17413" name="Picture 3" descr="41467_2021_27424_Fig2_HTML"/>
                <p:cNvPicPr>
                  <a:picLocks noChangeAspect="1"/>
                </p:cNvPicPr>
                <p:nvPr/>
              </p:nvPicPr>
              <p:blipFill>
                <a:blip r:embed="rId1"/>
                <a:srcRect b="68045"/>
                <a:stretch>
                  <a:fillRect/>
                </a:stretch>
              </p:blipFill>
              <p:spPr>
                <a:xfrm>
                  <a:off x="1190" y="4005"/>
                  <a:ext cx="16854" cy="5639"/>
                </a:xfrm>
                <a:prstGeom prst="rect">
                  <a:avLst/>
                </a:prstGeom>
                <a:noFill/>
                <a:ln w="9525">
                  <a:noFill/>
                </a:ln>
              </p:spPr>
            </p:pic>
            <p:sp>
              <p:nvSpPr>
                <p:cNvPr id="6" name="Oval 5"/>
                <p:cNvSpPr/>
                <p:nvPr/>
              </p:nvSpPr>
              <p:spPr>
                <a:xfrm>
                  <a:off x="8683" y="6561"/>
                  <a:ext cx="1170" cy="983"/>
                </a:xfrm>
                <a:prstGeom prst="ellipse">
                  <a:avLst/>
                </a:prstGeom>
                <a:noFill/>
                <a:ln w="254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100" strike="noStrike" noProof="1"/>
                </a:p>
              </p:txBody>
            </p:sp>
            <p:sp>
              <p:nvSpPr>
                <p:cNvPr id="7" name="Oval 6"/>
                <p:cNvSpPr/>
                <p:nvPr/>
              </p:nvSpPr>
              <p:spPr>
                <a:xfrm>
                  <a:off x="13394" y="6829"/>
                  <a:ext cx="1170" cy="983"/>
                </a:xfrm>
                <a:prstGeom prst="ellipse">
                  <a:avLst/>
                </a:prstGeom>
                <a:noFill/>
                <a:ln w="254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100" strike="noStrike" noProof="1"/>
                </a:p>
              </p:txBody>
            </p:sp>
            <p:sp>
              <p:nvSpPr>
                <p:cNvPr id="8" name="Oval 7"/>
                <p:cNvSpPr/>
                <p:nvPr/>
              </p:nvSpPr>
              <p:spPr>
                <a:xfrm>
                  <a:off x="7513" y="4908"/>
                  <a:ext cx="1170" cy="983"/>
                </a:xfrm>
                <a:prstGeom prst="ellipse">
                  <a:avLst/>
                </a:prstGeom>
                <a:noFill/>
                <a:ln w="25400">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100" strike="noStrike" noProof="1"/>
                </a:p>
              </p:txBody>
            </p:sp>
            <p:sp>
              <p:nvSpPr>
                <p:cNvPr id="9" name="Oval 8"/>
                <p:cNvSpPr/>
                <p:nvPr/>
              </p:nvSpPr>
              <p:spPr>
                <a:xfrm>
                  <a:off x="12224" y="4777"/>
                  <a:ext cx="1170" cy="98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100" strike="noStrike" noProof="1"/>
                </a:p>
              </p:txBody>
            </p:sp>
            <p:sp>
              <p:nvSpPr>
                <p:cNvPr id="10" name="Oval 9"/>
                <p:cNvSpPr/>
                <p:nvPr/>
              </p:nvSpPr>
              <p:spPr>
                <a:xfrm>
                  <a:off x="11156" y="5150"/>
                  <a:ext cx="1170" cy="983"/>
                </a:xfrm>
                <a:prstGeom prst="ellipse">
                  <a:avLst/>
                </a:prstGeom>
                <a:noFill/>
                <a:ln w="25400">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100" strike="noStrike" noProof="1"/>
                </a:p>
              </p:txBody>
            </p:sp>
            <p:sp>
              <p:nvSpPr>
                <p:cNvPr id="11" name="Oval 10"/>
                <p:cNvSpPr/>
                <p:nvPr/>
              </p:nvSpPr>
              <p:spPr>
                <a:xfrm>
                  <a:off x="5677" y="5454"/>
                  <a:ext cx="933" cy="679"/>
                </a:xfrm>
                <a:prstGeom prst="ellipse">
                  <a:avLst/>
                </a:prstGeom>
                <a:noFill/>
                <a:ln w="25400">
                  <a:solidFill>
                    <a:srgbClr val="32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100" strike="noStrike" noProof="1"/>
                </a:p>
              </p:txBody>
            </p:sp>
          </p:grpSp>
          <p:sp>
            <p:nvSpPr>
              <p:cNvPr id="17421" name="Text Box 13"/>
              <p:cNvSpPr txBox="1"/>
              <p:nvPr/>
            </p:nvSpPr>
            <p:spPr>
              <a:xfrm>
                <a:off x="6478" y="9965"/>
                <a:ext cx="8192" cy="72"/>
              </a:xfrm>
              <a:prstGeom prst="rect">
                <a:avLst/>
              </a:prstGeom>
              <a:noFill/>
              <a:ln w="9525">
                <a:noFill/>
              </a:ln>
            </p:spPr>
            <p:txBody>
              <a:bodyPr wrap="square" anchor="t" anchorCtr="0">
                <a:spAutoFit/>
              </a:bodyPr>
              <a:p>
                <a:r>
                  <a:rPr lang="pt-PT" altLang="en-US" sz="100" b="1">
                    <a:latin typeface="Arial" panose="020B0604020202020204" pitchFamily="34" charset="0"/>
                  </a:rPr>
                  <a:t>Potencial de aquecimento global (Mg CO2-eq)</a:t>
                </a:r>
                <a:endParaRPr lang="pt-PT" altLang="en-US" sz="100" b="1">
                  <a:latin typeface="Arial" panose="020B0604020202020204" pitchFamily="34" charset="0"/>
                </a:endParaRPr>
              </a:p>
            </p:txBody>
          </p:sp>
        </p:grpSp>
        <p:sp>
          <p:nvSpPr>
            <p:cNvPr id="4" name="Oval 3"/>
            <p:cNvSpPr/>
            <p:nvPr/>
          </p:nvSpPr>
          <p:spPr>
            <a:xfrm>
              <a:off x="21460" y="14018"/>
              <a:ext cx="2248" cy="1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Oval 11"/>
            <p:cNvSpPr/>
            <p:nvPr/>
          </p:nvSpPr>
          <p:spPr>
            <a:xfrm>
              <a:off x="3430" y="14018"/>
              <a:ext cx="2388" cy="13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16" name="Text Box 15"/>
          <p:cNvSpPr txBox="1"/>
          <p:nvPr/>
        </p:nvSpPr>
        <p:spPr>
          <a:xfrm>
            <a:off x="4415156" y="12978766"/>
            <a:ext cx="15589250" cy="414020"/>
          </a:xfrm>
          <a:prstGeom prst="rect">
            <a:avLst/>
          </a:prstGeom>
          <a:noFill/>
        </p:spPr>
        <p:txBody>
          <a:bodyPr wrap="square" rtlCol="0">
            <a:spAutoFit/>
          </a:bodyPr>
          <a:p>
            <a:r>
              <a:rPr lang="en-US" sz="2100" noProof="1">
                <a:latin typeface="Arial" panose="020B0604020202020204" pitchFamily="34" charset="0"/>
                <a:ea typeface="+mn-ea"/>
                <a:cs typeface="+mn-cs"/>
              </a:rPr>
              <a:t>Yuan, S. et al. Sustainable intensification for a larger global rice bowl. Nat Commun 12, 7163 (2021)</a:t>
            </a:r>
            <a:endParaRPr lang="en-US" sz="2100" noProof="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Content Placeholder 6" descr="Patricio"/>
          <p:cNvPicPr>
            <a:picLocks noChangeAspect="1"/>
          </p:cNvPicPr>
          <p:nvPr>
            <p:ph idx="1"/>
          </p:nvPr>
        </p:nvPicPr>
        <p:blipFill>
          <a:blip r:embed="rId1"/>
          <a:srcRect l="2145" t="34221" b="34599"/>
          <a:stretch>
            <a:fillRect/>
          </a:stretch>
        </p:blipFill>
        <p:spPr>
          <a:xfrm>
            <a:off x="4197350" y="5006976"/>
            <a:ext cx="16259176" cy="5502274"/>
          </a:xfrm>
          <a:prstGeom prst="rect">
            <a:avLst/>
          </a:prstGeom>
          <a:noFill/>
          <a:ln>
            <a:noFill/>
          </a:ln>
        </p:spPr>
      </p:pic>
      <p:pic>
        <p:nvPicPr>
          <p:cNvPr id="19459" name="Picture 7" descr="Patricio"/>
          <p:cNvPicPr>
            <a:picLocks noChangeAspect="1"/>
          </p:cNvPicPr>
          <p:nvPr/>
        </p:nvPicPr>
        <p:blipFill>
          <a:blip r:embed="rId1"/>
          <a:srcRect b="98630"/>
          <a:stretch>
            <a:fillRect/>
          </a:stretch>
        </p:blipFill>
        <p:spPr>
          <a:xfrm>
            <a:off x="6042026" y="4365626"/>
            <a:ext cx="12299950" cy="365124"/>
          </a:xfrm>
          <a:prstGeom prst="rect">
            <a:avLst/>
          </a:prstGeom>
          <a:noFill/>
          <a:ln w="9525">
            <a:noFill/>
          </a:ln>
        </p:spPr>
      </p:pic>
      <p:sp>
        <p:nvSpPr>
          <p:cNvPr id="3" name="Text Box 2"/>
          <p:cNvSpPr txBox="1"/>
          <p:nvPr/>
        </p:nvSpPr>
        <p:spPr>
          <a:xfrm>
            <a:off x="3996056" y="13051155"/>
            <a:ext cx="15589250" cy="414020"/>
          </a:xfrm>
          <a:prstGeom prst="rect">
            <a:avLst/>
          </a:prstGeom>
          <a:noFill/>
        </p:spPr>
        <p:txBody>
          <a:bodyPr wrap="square" rtlCol="0">
            <a:spAutoFit/>
          </a:bodyPr>
          <a:p>
            <a:r>
              <a:rPr lang="en-US" sz="2100" noProof="1">
                <a:latin typeface="Arial" panose="020B0604020202020204" pitchFamily="34" charset="0"/>
                <a:ea typeface="+mn-ea"/>
                <a:cs typeface="+mn-cs"/>
              </a:rPr>
              <a:t>Yuan, S. et al. Sustainable intensification for a larger global rice bowl. Nat Commun 12, 7163 (2021)</a:t>
            </a:r>
            <a:endParaRPr lang="en-US" sz="2100" noProof="1"/>
          </a:p>
        </p:txBody>
      </p:sp>
      <p:sp>
        <p:nvSpPr>
          <p:cNvPr id="4" name="Text Box 3"/>
          <p:cNvSpPr txBox="1"/>
          <p:nvPr/>
        </p:nvSpPr>
        <p:spPr>
          <a:xfrm rot="16200000">
            <a:off x="-4291965" y="7571740"/>
            <a:ext cx="9992995" cy="645160"/>
          </a:xfrm>
          <a:prstGeom prst="rect">
            <a:avLst/>
          </a:prstGeom>
          <a:noFill/>
        </p:spPr>
        <p:txBody>
          <a:bodyPr wrap="square" rtlCol="0">
            <a:spAutoFit/>
          </a:bodyPr>
          <a:p>
            <a:pPr algn="ctr"/>
            <a:r>
              <a:rPr lang="pt-PT" altLang="en-US" sz="3600" b="1"/>
              <a:t>Average Yield (% of Potential)</a:t>
            </a:r>
            <a:endParaRPr lang="pt-PT" altLang="en-US" sz="3600" b="1"/>
          </a:p>
        </p:txBody>
      </p:sp>
      <p:sp>
        <p:nvSpPr>
          <p:cNvPr id="6" name="Title 1"/>
          <p:cNvSpPr/>
          <p:nvPr/>
        </p:nvSpPr>
        <p:spPr>
          <a:xfrm>
            <a:off x="1102360" y="203835"/>
            <a:ext cx="22426295" cy="2289810"/>
          </a:xfrm>
          <a:prstGeom prst="rect">
            <a:avLst/>
          </a:prstGeom>
          <a:noFill/>
          <a:ln>
            <a:noFill/>
          </a:ln>
        </p:spPr>
        <p:txBody>
          <a:bodyPr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algn="ctr"/>
            <a:r>
              <a:rPr lang="pt-PT" sz="4800" b="1"/>
              <a:t>Water supply </a:t>
            </a:r>
            <a:r>
              <a:rPr lang="en-US" sz="4800" b="1"/>
              <a:t>on both area and yield-scaled basis across </a:t>
            </a:r>
            <a:r>
              <a:rPr lang="pt-PT" altLang="en-US" sz="4800" b="1"/>
              <a:t>3</a:t>
            </a:r>
            <a:r>
              <a:rPr lang="en-US" sz="4800" b="1"/>
              <a:t>2 rice cropping</a:t>
            </a:r>
            <a:r>
              <a:rPr lang="pt-PT" altLang="en-US" sz="4800" b="1"/>
              <a:t> </a:t>
            </a:r>
            <a:r>
              <a:rPr lang="en-US" sz="4800" b="1"/>
              <a:t>systems</a:t>
            </a:r>
            <a:endParaRPr lang="en-US" sz="4800" b="1"/>
          </a:p>
        </p:txBody>
      </p:sp>
      <p:sp>
        <p:nvSpPr>
          <p:cNvPr id="14" name="Text Box 13"/>
          <p:cNvSpPr txBox="1"/>
          <p:nvPr/>
        </p:nvSpPr>
        <p:spPr>
          <a:xfrm>
            <a:off x="8015605" y="12233910"/>
            <a:ext cx="9940290" cy="645160"/>
          </a:xfrm>
          <a:prstGeom prst="rect">
            <a:avLst/>
          </a:prstGeom>
          <a:noFill/>
        </p:spPr>
        <p:txBody>
          <a:bodyPr wrap="square" rtlCol="0">
            <a:spAutoFit/>
          </a:bodyPr>
          <a:p>
            <a:r>
              <a:rPr lang="pt-PT" altLang="en-US" sz="3600" b="1"/>
              <a:t>Water Supply (mm)</a:t>
            </a:r>
            <a:endParaRPr lang="pt-PT" altLang="en-US" sz="3600" b="1"/>
          </a:p>
        </p:txBody>
      </p:sp>
      <p:grpSp>
        <p:nvGrpSpPr>
          <p:cNvPr id="9" name="Group 8"/>
          <p:cNvGrpSpPr/>
          <p:nvPr/>
        </p:nvGrpSpPr>
        <p:grpSpPr>
          <a:xfrm>
            <a:off x="1520825" y="2776855"/>
            <a:ext cx="21205190" cy="9342120"/>
            <a:chOff x="2395" y="4373"/>
            <a:chExt cx="33394" cy="14712"/>
          </a:xfrm>
        </p:grpSpPr>
        <p:grpSp>
          <p:nvGrpSpPr>
            <p:cNvPr id="19460" name="Group 18"/>
            <p:cNvGrpSpPr/>
            <p:nvPr/>
          </p:nvGrpSpPr>
          <p:grpSpPr>
            <a:xfrm>
              <a:off x="2395" y="4373"/>
              <a:ext cx="33395" cy="14712"/>
              <a:chOff x="647" y="1842"/>
              <a:chExt cx="17597" cy="7277"/>
            </a:xfrm>
          </p:grpSpPr>
          <p:grpSp>
            <p:nvGrpSpPr>
              <p:cNvPr id="19461" name="Group 15"/>
              <p:cNvGrpSpPr/>
              <p:nvPr/>
            </p:nvGrpSpPr>
            <p:grpSpPr>
              <a:xfrm>
                <a:off x="647" y="1842"/>
                <a:ext cx="17597" cy="7277"/>
                <a:chOff x="647" y="1842"/>
                <a:chExt cx="17597" cy="7277"/>
              </a:xfrm>
            </p:grpSpPr>
            <p:grpSp>
              <p:nvGrpSpPr>
                <p:cNvPr id="19462" name="Group 13"/>
                <p:cNvGrpSpPr/>
                <p:nvPr/>
              </p:nvGrpSpPr>
              <p:grpSpPr>
                <a:xfrm>
                  <a:off x="647" y="2084"/>
                  <a:ext cx="17597" cy="7035"/>
                  <a:chOff x="647" y="2084"/>
                  <a:chExt cx="17597" cy="7035"/>
                </a:xfrm>
              </p:grpSpPr>
              <p:sp>
                <p:nvSpPr>
                  <p:cNvPr id="19463" name="Text Box 12"/>
                  <p:cNvSpPr txBox="1"/>
                  <p:nvPr/>
                </p:nvSpPr>
                <p:spPr>
                  <a:xfrm rot="-5400000">
                    <a:off x="-2593" y="5324"/>
                    <a:ext cx="6581" cy="101"/>
                  </a:xfrm>
                  <a:prstGeom prst="rect">
                    <a:avLst/>
                  </a:prstGeom>
                  <a:noFill/>
                  <a:ln w="9525">
                    <a:noFill/>
                  </a:ln>
                </p:spPr>
                <p:txBody>
                  <a:bodyPr wrap="square" anchor="t" anchorCtr="0">
                    <a:spAutoFit/>
                  </a:bodyPr>
                  <a:p>
                    <a:pPr algn="ctr"/>
                    <a:r>
                      <a:rPr lang="pt-PT" altLang="en-US" sz="200" b="1">
                        <a:latin typeface="Arial" panose="020B0604020202020204" pitchFamily="34" charset="0"/>
                      </a:rPr>
                      <a:t>Produtividade média (% em relação a produtividade potencial)</a:t>
                    </a:r>
                    <a:endParaRPr lang="pt-PT" altLang="en-US" sz="200" b="1">
                      <a:latin typeface="Arial" panose="020B0604020202020204" pitchFamily="34" charset="0"/>
                    </a:endParaRPr>
                  </a:p>
                </p:txBody>
              </p:sp>
              <p:sp>
                <p:nvSpPr>
                  <p:cNvPr id="19464" name="Text Box 4"/>
                  <p:cNvSpPr txBox="1"/>
                  <p:nvPr/>
                </p:nvSpPr>
                <p:spPr>
                  <a:xfrm>
                    <a:off x="7005" y="9017"/>
                    <a:ext cx="5472" cy="95"/>
                  </a:xfrm>
                  <a:prstGeom prst="rect">
                    <a:avLst/>
                  </a:prstGeom>
                  <a:solidFill>
                    <a:schemeClr val="bg1"/>
                  </a:solidFill>
                  <a:ln w="9525">
                    <a:noFill/>
                  </a:ln>
                </p:spPr>
                <p:txBody>
                  <a:bodyPr wrap="square" anchor="t" anchorCtr="0">
                    <a:spAutoFit/>
                  </a:bodyPr>
                  <a:p>
                    <a:pPr algn="ctr"/>
                    <a:r>
                      <a:rPr lang="pt-PT" altLang="en-US" sz="200" b="1">
                        <a:latin typeface="Arial" panose="020B0604020202020204" pitchFamily="34" charset="0"/>
                      </a:rPr>
                      <a:t>Lâmina requerida (mm)</a:t>
                    </a:r>
                    <a:endParaRPr lang="pt-PT" altLang="en-US" sz="200" b="1">
                      <a:latin typeface="Arial" panose="020B0604020202020204" pitchFamily="34" charset="0"/>
                    </a:endParaRPr>
                  </a:p>
                </p:txBody>
              </p:sp>
              <p:pic>
                <p:nvPicPr>
                  <p:cNvPr id="19465" name="Content Placeholder 6" descr="Patricio"/>
                  <p:cNvPicPr>
                    <a:picLocks noChangeAspect="1"/>
                  </p:cNvPicPr>
                  <p:nvPr/>
                </p:nvPicPr>
                <p:blipFill>
                  <a:blip r:embed="rId1"/>
                  <a:srcRect l="2145" t="34221" b="34599"/>
                  <a:stretch>
                    <a:fillRect/>
                  </a:stretch>
                </p:blipFill>
                <p:spPr>
                  <a:xfrm>
                    <a:off x="1196" y="2609"/>
                    <a:ext cx="17048" cy="6510"/>
                  </a:xfrm>
                  <a:prstGeom prst="rect">
                    <a:avLst/>
                  </a:prstGeom>
                  <a:noFill/>
                  <a:ln w="9525">
                    <a:noFill/>
                  </a:ln>
                </p:spPr>
              </p:pic>
            </p:grpSp>
            <p:pic>
              <p:nvPicPr>
                <p:cNvPr id="19466" name="Picture 14" descr="Patricio"/>
                <p:cNvPicPr>
                  <a:picLocks noChangeAspect="1"/>
                </p:cNvPicPr>
                <p:nvPr/>
              </p:nvPicPr>
              <p:blipFill>
                <a:blip r:embed="rId1"/>
                <a:srcRect l="15982" r="13011" b="98817"/>
                <a:stretch>
                  <a:fillRect/>
                </a:stretch>
              </p:blipFill>
              <p:spPr>
                <a:xfrm>
                  <a:off x="3364" y="1842"/>
                  <a:ext cx="11981" cy="591"/>
                </a:xfrm>
                <a:prstGeom prst="rect">
                  <a:avLst/>
                </a:prstGeom>
                <a:noFill/>
                <a:ln w="9525">
                  <a:noFill/>
                </a:ln>
              </p:spPr>
            </p:pic>
          </p:grpSp>
          <p:sp>
            <p:nvSpPr>
              <p:cNvPr id="17" name="Oval 16"/>
              <p:cNvSpPr/>
              <p:nvPr/>
            </p:nvSpPr>
            <p:spPr>
              <a:xfrm>
                <a:off x="8513" y="5695"/>
                <a:ext cx="611" cy="628"/>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200" strike="noStrike" noProof="1"/>
              </a:p>
            </p:txBody>
          </p:sp>
          <p:sp>
            <p:nvSpPr>
              <p:cNvPr id="18" name="Oval 17"/>
              <p:cNvSpPr/>
              <p:nvPr/>
            </p:nvSpPr>
            <p:spPr>
              <a:xfrm>
                <a:off x="12242" y="5695"/>
                <a:ext cx="594" cy="628"/>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200" strike="noStrike" noProof="1"/>
              </a:p>
            </p:txBody>
          </p:sp>
        </p:grpSp>
        <p:sp>
          <p:nvSpPr>
            <p:cNvPr id="7" name="Oval 6"/>
            <p:cNvSpPr/>
            <p:nvPr/>
          </p:nvSpPr>
          <p:spPr>
            <a:xfrm>
              <a:off x="27931" y="14202"/>
              <a:ext cx="2042" cy="1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Oval 7"/>
            <p:cNvSpPr/>
            <p:nvPr/>
          </p:nvSpPr>
          <p:spPr>
            <a:xfrm>
              <a:off x="12509" y="14089"/>
              <a:ext cx="2042" cy="1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33" name="Shape 133"/>
        <p:cNvGrpSpPr/>
        <p:nvPr/>
      </p:nvGrpSpPr>
      <p:grpSpPr>
        <a:xfrm>
          <a:off x="0" y="0"/>
          <a:ext cx="0" cy="0"/>
          <a:chOff x="0" y="0"/>
          <a:chExt cx="0" cy="0"/>
        </a:xfrm>
      </p:grpSpPr>
      <p:sp>
        <p:nvSpPr>
          <p:cNvPr id="134" name="Google Shape;134;p10"/>
          <p:cNvSpPr txBox="1"/>
          <p:nvPr/>
        </p:nvSpPr>
        <p:spPr>
          <a:xfrm>
            <a:off x="313018" y="4758865"/>
            <a:ext cx="9636368" cy="4198262"/>
          </a:xfrm>
          <a:prstGeom prst="rect">
            <a:avLst/>
          </a:prstGeom>
          <a:noFill/>
          <a:ln>
            <a:noFill/>
          </a:ln>
        </p:spPr>
        <p:txBody>
          <a:bodyPr spcFirstLastPara="1" wrap="square" lIns="182875" tIns="91425" rIns="182875" bIns="91425" anchor="b" anchorCtr="0">
            <a:normAutofit fontScale="92500" lnSpcReduction="20000"/>
          </a:bodyPr>
          <a:lstStyle/>
          <a:p>
            <a:pPr marL="0" marR="0" lvl="0" indent="0" algn="ctr" rtl="0">
              <a:lnSpc>
                <a:spcPct val="110000"/>
              </a:lnSpc>
              <a:spcBef>
                <a:spcPts val="0"/>
              </a:spcBef>
              <a:spcAft>
                <a:spcPts val="1200"/>
              </a:spcAft>
              <a:buClr>
                <a:srgbClr val="262626"/>
              </a:buClr>
              <a:buSzPct val="100000"/>
              <a:buFont typeface="Short Stack"/>
              <a:buNone/>
            </a:pPr>
            <a:r>
              <a:rPr lang="pt-BR" sz="7200" b="0" i="0" u="none" strike="noStrike" cap="none">
                <a:solidFill>
                  <a:srgbClr val="262626"/>
                </a:solidFill>
                <a:latin typeface="Short Stack"/>
                <a:ea typeface="Short Stack"/>
                <a:cs typeface="Short Stack"/>
                <a:sym typeface="Short Stack"/>
              </a:rPr>
              <a:t>RICE PRODUCTION IN BRAZILIAN </a:t>
            </a:r>
            <a:r>
              <a:rPr lang="pt-BR" sz="7200" b="0" i="0" u="none" strike="noStrike" cap="none">
                <a:solidFill>
                  <a:srgbClr val="E36C09"/>
                </a:solidFill>
                <a:latin typeface="Short Stack"/>
                <a:ea typeface="Short Stack"/>
                <a:cs typeface="Short Stack"/>
                <a:sym typeface="Short Stack"/>
              </a:rPr>
              <a:t>CERRADO</a:t>
            </a:r>
            <a:endParaRPr sz="7200" b="0" i="0" u="none" strike="noStrike" cap="none">
              <a:solidFill>
                <a:srgbClr val="E36C09"/>
              </a:solidFill>
              <a:latin typeface="Short Stack"/>
              <a:ea typeface="Short Stack"/>
              <a:cs typeface="Short Stack"/>
              <a:sym typeface="Short Stack"/>
            </a:endParaRPr>
          </a:p>
        </p:txBody>
      </p:sp>
      <p:pic>
        <p:nvPicPr>
          <p:cNvPr id="135" name="Google Shape;135;p10"/>
          <p:cNvPicPr preferRelativeResize="0"/>
          <p:nvPr/>
        </p:nvPicPr>
        <p:blipFill rotWithShape="1">
          <a:blip r:embed="rId1"/>
          <a:srcRect/>
          <a:stretch>
            <a:fillRect/>
          </a:stretch>
        </p:blipFill>
        <p:spPr>
          <a:xfrm>
            <a:off x="11123418" y="298307"/>
            <a:ext cx="12463412" cy="13119382"/>
          </a:xfrm>
          <a:prstGeom prst="rect">
            <a:avLst/>
          </a:prstGeom>
          <a:noFill/>
          <a:ln>
            <a:noFill/>
          </a:ln>
        </p:spPr>
      </p:pic>
      <p:sp>
        <p:nvSpPr>
          <p:cNvPr id="136" name="Google Shape;136;p10"/>
          <p:cNvSpPr/>
          <p:nvPr/>
        </p:nvSpPr>
        <p:spPr>
          <a:xfrm>
            <a:off x="11230723" y="12792670"/>
            <a:ext cx="12803890"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Helvetica Neue"/>
              <a:buNone/>
            </a:pPr>
            <a:r>
              <a:rPr lang="pt-BR" sz="2400" b="0" i="0" u="none" strike="noStrike" cap="none">
                <a:solidFill>
                  <a:schemeClr val="dk1"/>
                </a:solidFill>
                <a:latin typeface="Helvetica Neue"/>
                <a:ea typeface="Helvetica Neue"/>
                <a:cs typeface="Helvetica Neue"/>
                <a:sym typeface="Helvetica Neue"/>
              </a:rPr>
              <a:t>Produção proporcional da produção de arroz em casca nos municípios com vegetação de cerrado. Fonte: Adaptada Soler-Silva et al., 2020, de IBGE (2018)</a:t>
            </a:r>
            <a:endParaRPr lang="pt-BR" sz="2400" b="0" i="0" u="none" strike="noStrike" cap="none">
              <a:solidFill>
                <a:schemeClr val="dk1"/>
              </a:solidFill>
              <a:latin typeface="Helvetica Neue"/>
              <a:ea typeface="Helvetica Neue"/>
              <a:cs typeface="Helvetica Neue"/>
              <a:sym typeface="Helvetica Neue"/>
            </a:endParaRPr>
          </a:p>
        </p:txBody>
      </p:sp>
      <p:sp>
        <p:nvSpPr>
          <p:cNvPr id="137" name="Google Shape;137;p10"/>
          <p:cNvSpPr txBox="1"/>
          <p:nvPr/>
        </p:nvSpPr>
        <p:spPr>
          <a:xfrm>
            <a:off x="12829308" y="11000509"/>
            <a:ext cx="2216728" cy="369332"/>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pt-BR" sz="2400" b="0" i="0" u="none" strike="noStrike" cap="none">
                <a:solidFill>
                  <a:schemeClr val="dk1"/>
                </a:solidFill>
                <a:latin typeface="Helvetica Neue"/>
                <a:ea typeface="Helvetica Neue"/>
                <a:cs typeface="Helvetica Neue"/>
                <a:sym typeface="Helvetica Neue"/>
              </a:rPr>
              <a:t>Paddy Rice</a:t>
            </a:r>
            <a:endParaRPr lang="pt-BR" sz="2400" b="0" i="0" u="none" strike="noStrike" cap="none">
              <a:solidFill>
                <a:schemeClr val="dk1"/>
              </a:solidFill>
              <a:latin typeface="Helvetica Neue"/>
              <a:ea typeface="Helvetica Neue"/>
              <a:cs typeface="Helvetica Neue"/>
              <a:sym typeface="Helvetica Neue"/>
            </a:endParaRPr>
          </a:p>
        </p:txBody>
      </p:sp>
      <p:sp>
        <p:nvSpPr>
          <p:cNvPr id="138" name="Google Shape;138;p10"/>
          <p:cNvSpPr txBox="1"/>
          <p:nvPr/>
        </p:nvSpPr>
        <p:spPr>
          <a:xfrm>
            <a:off x="12829307" y="11711923"/>
            <a:ext cx="3297383" cy="369332"/>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pt-BR" sz="2400" b="0" i="0" u="none" strike="noStrike" cap="none">
                <a:solidFill>
                  <a:schemeClr val="dk1"/>
                </a:solidFill>
                <a:latin typeface="Helvetica Neue"/>
                <a:ea typeface="Helvetica Neue"/>
                <a:cs typeface="Helvetica Neue"/>
                <a:sym typeface="Helvetica Neue"/>
              </a:rPr>
              <a:t>Upland Rice</a:t>
            </a:r>
            <a:endParaRPr lang="pt-B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42" name="Shape 142"/>
        <p:cNvGrpSpPr/>
        <p:nvPr/>
      </p:nvGrpSpPr>
      <p:grpSpPr>
        <a:xfrm>
          <a:off x="0" y="0"/>
          <a:ext cx="0" cy="0"/>
          <a:chOff x="0" y="0"/>
          <a:chExt cx="0" cy="0"/>
        </a:xfrm>
      </p:grpSpPr>
      <p:sp>
        <p:nvSpPr>
          <p:cNvPr id="143" name="Google Shape;143;p11"/>
          <p:cNvSpPr txBox="1"/>
          <p:nvPr>
            <p:ph type="body" idx="1"/>
          </p:nvPr>
        </p:nvSpPr>
        <p:spPr>
          <a:xfrm>
            <a:off x="2101850" y="3651251"/>
            <a:ext cx="19621500" cy="1084874"/>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4000"/>
              <a:buFont typeface="Helvetica Neue"/>
              <a:buNone/>
            </a:pPr>
            <a:r>
              <a:rPr lang="pt-BR" sz="4000"/>
              <a:t>Different Soil Classes can be found under rice cultivation</a:t>
            </a:r>
            <a:endParaRPr sz="4000"/>
          </a:p>
        </p:txBody>
      </p:sp>
      <p:pic>
        <p:nvPicPr>
          <p:cNvPr id="144" name="Google Shape;144;p11"/>
          <p:cNvPicPr preferRelativeResize="0"/>
          <p:nvPr/>
        </p:nvPicPr>
        <p:blipFill rotWithShape="1">
          <a:blip r:embed="rId1"/>
          <a:srcRect/>
          <a:stretch>
            <a:fillRect/>
          </a:stretch>
        </p:blipFill>
        <p:spPr>
          <a:xfrm>
            <a:off x="4554594" y="5415566"/>
            <a:ext cx="15722600" cy="6553200"/>
          </a:xfrm>
          <a:prstGeom prst="rect">
            <a:avLst/>
          </a:prstGeom>
          <a:noFill/>
          <a:ln>
            <a:noFill/>
          </a:ln>
        </p:spPr>
      </p:pic>
      <p:sp>
        <p:nvSpPr>
          <p:cNvPr id="145" name="Google Shape;145;p11"/>
          <p:cNvSpPr txBox="1"/>
          <p:nvPr/>
        </p:nvSpPr>
        <p:spPr>
          <a:xfrm>
            <a:off x="1378226" y="827584"/>
            <a:ext cx="21070956" cy="2286000"/>
          </a:xfrm>
          <a:prstGeom prst="rect">
            <a:avLst/>
          </a:prstGeom>
          <a:noFill/>
          <a:ln>
            <a:noFill/>
          </a:ln>
        </p:spPr>
        <p:txBody>
          <a:bodyPr spcFirstLastPara="1" wrap="square" lIns="182875" tIns="91425" rIns="182875" bIns="91425" anchor="b" anchorCtr="0">
            <a:noAutofit/>
          </a:bodyPr>
          <a:lstStyle/>
          <a:p>
            <a:pPr marL="0" marR="0" lvl="0" indent="0" algn="ctr" rtl="0">
              <a:lnSpc>
                <a:spcPct val="110000"/>
              </a:lnSpc>
              <a:spcBef>
                <a:spcPts val="0"/>
              </a:spcBef>
              <a:spcAft>
                <a:spcPts val="600"/>
              </a:spcAft>
              <a:buClr>
                <a:srgbClr val="262626"/>
              </a:buClr>
              <a:buSzPts val="5600"/>
              <a:buFont typeface="Short Stack"/>
              <a:buNone/>
            </a:pPr>
            <a:r>
              <a:rPr lang="pt-BR" sz="5600" b="0" i="0" u="none" strike="noStrike" cap="none">
                <a:solidFill>
                  <a:srgbClr val="262626"/>
                </a:solidFill>
                <a:latin typeface="Short Stack"/>
                <a:ea typeface="Short Stack"/>
                <a:cs typeface="Short Stack"/>
                <a:sym typeface="Short Stack"/>
              </a:rPr>
              <a:t>AND WHAT WE ARE FINDING IN THE RICE FIELDS OUT THERE...</a:t>
            </a:r>
            <a:endParaRPr lang="pt-BR" sz="5600" b="0" i="0" u="none" strike="noStrike" cap="none">
              <a:solidFill>
                <a:srgbClr val="262626"/>
              </a:solidFill>
              <a:latin typeface="Short Stack"/>
              <a:ea typeface="Short Stack"/>
              <a:cs typeface="Short Stack"/>
              <a:sym typeface="Short Stack"/>
            </a:endParaRPr>
          </a:p>
        </p:txBody>
      </p:sp>
      <p:sp>
        <p:nvSpPr>
          <p:cNvPr id="146" name="Google Shape;146;p11"/>
          <p:cNvSpPr txBox="1"/>
          <p:nvPr/>
        </p:nvSpPr>
        <p:spPr>
          <a:xfrm>
            <a:off x="5569527" y="8692166"/>
            <a:ext cx="2715491" cy="1708160"/>
          </a:xfrm>
          <a:prstGeom prst="rect">
            <a:avLst/>
          </a:prstGeom>
          <a:solidFill>
            <a:srgbClr val="AAB24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3700"/>
              <a:buFont typeface="Helvetica Neue"/>
              <a:buNone/>
            </a:pPr>
            <a:r>
              <a:rPr lang="pt-BR" sz="3700" b="0" i="0" u="none" strike="noStrike" cap="none">
                <a:solidFill>
                  <a:srgbClr val="FFFFFF"/>
                </a:solidFill>
                <a:latin typeface="Helvetica Neue"/>
                <a:ea typeface="Helvetica Neue"/>
                <a:cs typeface="Helvetica Neue"/>
                <a:sym typeface="Helvetica Neue"/>
              </a:rPr>
              <a:t>Planosols</a:t>
            </a:r>
            <a:endParaRPr sz="37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3700"/>
              <a:buFont typeface="Helvetica Neue"/>
              <a:buNone/>
            </a:pPr>
            <a:r>
              <a:rPr lang="pt-BR" sz="3700" b="0" i="0" u="none" strike="noStrike" cap="none">
                <a:solidFill>
                  <a:srgbClr val="FFFFFF"/>
                </a:solidFill>
                <a:latin typeface="Helvetica Neue"/>
                <a:ea typeface="Helvetica Neue"/>
                <a:cs typeface="Helvetica Neue"/>
                <a:sym typeface="Helvetica Neue"/>
              </a:rPr>
              <a:t>Gleysols</a:t>
            </a:r>
            <a:endParaRPr sz="37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3700"/>
              <a:buFont typeface="Helvetica Neue"/>
              <a:buNone/>
            </a:pPr>
            <a:r>
              <a:rPr lang="pt-BR" sz="3700" b="0" i="0" u="none" strike="noStrike" cap="none">
                <a:solidFill>
                  <a:srgbClr val="FFFFFF"/>
                </a:solidFill>
                <a:latin typeface="Helvetica Neue"/>
                <a:ea typeface="Helvetica Neue"/>
                <a:cs typeface="Helvetica Neue"/>
                <a:sym typeface="Helvetica Neue"/>
              </a:rPr>
              <a:t>Plinthosols</a:t>
            </a:r>
            <a:endParaRPr sz="3700" b="0" i="0" u="none" strike="noStrike" cap="none">
              <a:solidFill>
                <a:srgbClr val="FFFFFF"/>
              </a:solidFill>
              <a:latin typeface="Helvetica Neue"/>
              <a:ea typeface="Helvetica Neue"/>
              <a:cs typeface="Helvetica Neue"/>
              <a:sym typeface="Helvetica Neue"/>
            </a:endParaRPr>
          </a:p>
        </p:txBody>
      </p:sp>
      <p:sp>
        <p:nvSpPr>
          <p:cNvPr id="147" name="Google Shape;147;p11"/>
          <p:cNvSpPr txBox="1"/>
          <p:nvPr/>
        </p:nvSpPr>
        <p:spPr>
          <a:xfrm>
            <a:off x="6927272" y="7387920"/>
            <a:ext cx="3075710" cy="615553"/>
          </a:xfrm>
          <a:prstGeom prst="rect">
            <a:avLst/>
          </a:prstGeom>
          <a:solidFill>
            <a:srgbClr val="AAB24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4000"/>
              <a:buFont typeface="Helvetica Neue"/>
              <a:buNone/>
            </a:pPr>
            <a:r>
              <a:rPr lang="pt-BR" sz="4000" b="1" i="0" u="none" strike="noStrike" cap="none">
                <a:solidFill>
                  <a:srgbClr val="FFFFFF"/>
                </a:solidFill>
                <a:latin typeface="Helvetica Neue"/>
                <a:ea typeface="Helvetica Neue"/>
                <a:cs typeface="Helvetica Neue"/>
                <a:sym typeface="Helvetica Neue"/>
              </a:rPr>
              <a:t>Paddy Rice</a:t>
            </a:r>
            <a:endParaRPr lang="pt-BR" sz="4000" b="1" i="0" u="none" strike="noStrike" cap="none">
              <a:solidFill>
                <a:srgbClr val="FFFFFF"/>
              </a:solidFill>
              <a:latin typeface="Helvetica Neue"/>
              <a:ea typeface="Helvetica Neue"/>
              <a:cs typeface="Helvetica Neue"/>
              <a:sym typeface="Helvetica Neue"/>
            </a:endParaRPr>
          </a:p>
        </p:txBody>
      </p:sp>
      <p:sp>
        <p:nvSpPr>
          <p:cNvPr id="148" name="Google Shape;148;p11"/>
          <p:cNvSpPr txBox="1"/>
          <p:nvPr/>
        </p:nvSpPr>
        <p:spPr>
          <a:xfrm>
            <a:off x="14782800" y="7387919"/>
            <a:ext cx="3394364" cy="624806"/>
          </a:xfrm>
          <a:prstGeom prst="rect">
            <a:avLst/>
          </a:prstGeom>
          <a:solidFill>
            <a:srgbClr val="647D32"/>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4000"/>
              <a:buFont typeface="Helvetica Neue"/>
              <a:buNone/>
            </a:pPr>
            <a:r>
              <a:rPr lang="pt-BR" sz="4000" b="1" i="0" u="none" strike="noStrike" cap="none">
                <a:solidFill>
                  <a:srgbClr val="FFFFFF"/>
                </a:solidFill>
                <a:latin typeface="Helvetica Neue"/>
                <a:ea typeface="Helvetica Neue"/>
                <a:cs typeface="Helvetica Neue"/>
                <a:sym typeface="Helvetica Neue"/>
              </a:rPr>
              <a:t>Upland Rice</a:t>
            </a:r>
            <a:endParaRPr lang="pt-BR" sz="4000" b="1" i="0" u="none" strike="noStrike" cap="none">
              <a:solidFill>
                <a:srgbClr val="FFFFFF"/>
              </a:solidFill>
              <a:latin typeface="Helvetica Neue"/>
              <a:ea typeface="Helvetica Neue"/>
              <a:cs typeface="Helvetica Neue"/>
              <a:sym typeface="Helvetica Neue"/>
            </a:endParaRPr>
          </a:p>
        </p:txBody>
      </p:sp>
      <p:sp>
        <p:nvSpPr>
          <p:cNvPr id="149" name="Google Shape;149;p11"/>
          <p:cNvSpPr txBox="1"/>
          <p:nvPr/>
        </p:nvSpPr>
        <p:spPr>
          <a:xfrm>
            <a:off x="13854546" y="8692166"/>
            <a:ext cx="2715491" cy="1708160"/>
          </a:xfrm>
          <a:prstGeom prst="rect">
            <a:avLst/>
          </a:prstGeom>
          <a:solidFill>
            <a:srgbClr val="647D32"/>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3700"/>
              <a:buFont typeface="Helvetica Neue"/>
              <a:buNone/>
            </a:pPr>
            <a:r>
              <a:rPr lang="pt-BR" sz="3700" b="0" i="0" u="none" strike="noStrike" cap="none">
                <a:solidFill>
                  <a:srgbClr val="FFFFFF"/>
                </a:solidFill>
                <a:latin typeface="Helvetica Neue"/>
                <a:ea typeface="Helvetica Neue"/>
                <a:cs typeface="Helvetica Neue"/>
                <a:sym typeface="Helvetica Neue"/>
              </a:rPr>
              <a:t>Ferralsols</a:t>
            </a:r>
            <a:endParaRPr sz="37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3700"/>
              <a:buFont typeface="Helvetica Neue"/>
              <a:buNone/>
            </a:pPr>
            <a:r>
              <a:rPr lang="pt-BR" sz="3700" b="0" i="0" u="none" strike="noStrike" cap="none">
                <a:solidFill>
                  <a:srgbClr val="FFFFFF"/>
                </a:solidFill>
                <a:latin typeface="Helvetica Neue"/>
                <a:ea typeface="Helvetica Neue"/>
                <a:cs typeface="Helvetica Neue"/>
                <a:sym typeface="Helvetica Neue"/>
              </a:rPr>
              <a:t>Acrisols</a:t>
            </a:r>
            <a:endParaRPr sz="3700" b="0" i="0"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3700"/>
              <a:buFont typeface="Helvetica Neue"/>
              <a:buNone/>
            </a:pPr>
            <a:r>
              <a:rPr lang="pt-BR" sz="3700" b="0" i="0" u="none" strike="noStrike" cap="none">
                <a:solidFill>
                  <a:srgbClr val="FFFFFF"/>
                </a:solidFill>
                <a:latin typeface="Helvetica Neue"/>
                <a:ea typeface="Helvetica Neue"/>
                <a:cs typeface="Helvetica Neue"/>
                <a:sym typeface="Helvetica Neue"/>
              </a:rPr>
              <a:t>Nitisols</a:t>
            </a:r>
            <a:endParaRPr sz="37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53" name="Shape 153"/>
        <p:cNvGrpSpPr/>
        <p:nvPr/>
      </p:nvGrpSpPr>
      <p:grpSpPr>
        <a:xfrm>
          <a:off x="0" y="0"/>
          <a:ext cx="0" cy="0"/>
          <a:chOff x="0" y="0"/>
          <a:chExt cx="0" cy="0"/>
        </a:xfrm>
      </p:grpSpPr>
      <p:sp>
        <p:nvSpPr>
          <p:cNvPr id="154" name="Google Shape;154;p12"/>
          <p:cNvSpPr txBox="1"/>
          <p:nvPr>
            <p:ph type="body" idx="1"/>
          </p:nvPr>
        </p:nvSpPr>
        <p:spPr>
          <a:xfrm>
            <a:off x="1647825" y="3962399"/>
            <a:ext cx="21416673" cy="8134349"/>
          </a:xfrm>
          <a:prstGeom prst="rect">
            <a:avLst/>
          </a:prstGeom>
          <a:noFill/>
          <a:ln>
            <a:noFill/>
          </a:ln>
        </p:spPr>
        <p:txBody>
          <a:bodyPr spcFirstLastPara="1" wrap="square" lIns="0" tIns="0" rIns="0" bIns="0" anchor="t" anchorCtr="0">
            <a:normAutofit/>
          </a:bodyPr>
          <a:lstStyle/>
          <a:p>
            <a:pPr marL="0" lvl="0" indent="-342900" algn="l" rtl="0">
              <a:lnSpc>
                <a:spcPct val="100000"/>
              </a:lnSpc>
              <a:spcBef>
                <a:spcPts val="0"/>
              </a:spcBef>
              <a:spcAft>
                <a:spcPts val="0"/>
              </a:spcAft>
              <a:buClr>
                <a:srgbClr val="632423"/>
              </a:buClr>
              <a:buSzPts val="5400"/>
              <a:buFont typeface="Dosis"/>
            </a:pPr>
            <a:r>
              <a:rPr lang="pt-BR" sz="5400" b="1">
                <a:solidFill>
                  <a:srgbClr val="262626"/>
                </a:solidFill>
              </a:rPr>
              <a:t>Upland: </a:t>
            </a:r>
            <a:r>
              <a:rPr lang="pt-BR" sz="5400">
                <a:solidFill>
                  <a:srgbClr val="262626"/>
                </a:solidFill>
              </a:rPr>
              <a:t>oxic soils, rainfed, high P adsorption, deep profile, usually high water drainage, low carbon, high aluminum, very acidic.</a:t>
            </a:r>
            <a:endParaRPr sz="5400">
              <a:solidFill>
                <a:srgbClr val="262626"/>
              </a:solidFill>
            </a:endParaRPr>
          </a:p>
        </p:txBody>
      </p:sp>
      <p:sp>
        <p:nvSpPr>
          <p:cNvPr id="155" name="Google Shape;155;p12"/>
          <p:cNvSpPr/>
          <p:nvPr/>
        </p:nvSpPr>
        <p:spPr>
          <a:xfrm>
            <a:off x="21958300" y="209550"/>
            <a:ext cx="2238376" cy="8286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Helvetica Neue"/>
              <a:buNone/>
            </a:pPr>
            <a:endParaRPr sz="3600" b="0" i="0" u="none" strike="noStrike" cap="none">
              <a:solidFill>
                <a:srgbClr val="000000"/>
              </a:solidFill>
              <a:latin typeface="Helvetica Neue"/>
              <a:ea typeface="Helvetica Neue"/>
              <a:cs typeface="Helvetica Neue"/>
              <a:sym typeface="Helvetica Neue"/>
            </a:endParaRPr>
          </a:p>
        </p:txBody>
      </p:sp>
      <p:sp>
        <p:nvSpPr>
          <p:cNvPr id="156" name="Google Shape;156;p12"/>
          <p:cNvSpPr txBox="1"/>
          <p:nvPr/>
        </p:nvSpPr>
        <p:spPr>
          <a:xfrm>
            <a:off x="1414054" y="1184030"/>
            <a:ext cx="21070956" cy="1863970"/>
          </a:xfrm>
          <a:prstGeom prst="rect">
            <a:avLst/>
          </a:prstGeom>
          <a:noFill/>
          <a:ln>
            <a:noFill/>
          </a:ln>
        </p:spPr>
        <p:txBody>
          <a:bodyPr spcFirstLastPara="1" wrap="square" lIns="182875" tIns="91425" rIns="182875" bIns="91425" anchor="b" anchorCtr="0">
            <a:noAutofit/>
          </a:bodyPr>
          <a:lstStyle/>
          <a:p>
            <a:pPr marL="0" marR="0" lvl="0" indent="0" algn="ctr" rtl="0">
              <a:lnSpc>
                <a:spcPct val="110000"/>
              </a:lnSpc>
              <a:spcBef>
                <a:spcPts val="0"/>
              </a:spcBef>
              <a:spcAft>
                <a:spcPts val="600"/>
              </a:spcAft>
              <a:buClr>
                <a:srgbClr val="262626"/>
              </a:buClr>
              <a:buSzPts val="5600"/>
              <a:buFont typeface="Short Stack"/>
              <a:buNone/>
            </a:pPr>
            <a:r>
              <a:rPr lang="pt-BR" sz="5600" b="0" i="0" u="none" strike="noStrike" cap="none">
                <a:solidFill>
                  <a:srgbClr val="262626"/>
                </a:solidFill>
                <a:latin typeface="Short Stack"/>
                <a:ea typeface="Short Stack"/>
                <a:cs typeface="Short Stack"/>
                <a:sym typeface="Short Stack"/>
              </a:rPr>
              <a:t>UPLAND RICE: SOIL CHARACTERISTICS</a:t>
            </a:r>
            <a:endParaRPr sz="5600" b="0" i="0" u="none" strike="noStrike" cap="none">
              <a:solidFill>
                <a:srgbClr val="262626"/>
              </a:solidFill>
              <a:latin typeface="Short Stack"/>
              <a:ea typeface="Short Stack"/>
              <a:cs typeface="Short Stack"/>
              <a:sym typeface="Short Stack"/>
            </a:endParaRPr>
          </a:p>
        </p:txBody>
      </p:sp>
      <p:pic>
        <p:nvPicPr>
          <p:cNvPr id="157" name="Google Shape;157;p12" descr="Publicação aponta cuidados para o sucesso do arroz de terras altas em SPD  no cerrado - Portal Embrapa"/>
          <p:cNvPicPr preferRelativeResize="0"/>
          <p:nvPr/>
        </p:nvPicPr>
        <p:blipFill rotWithShape="1">
          <a:blip r:embed="rId1"/>
          <a:srcRect/>
          <a:stretch>
            <a:fillRect/>
          </a:stretch>
        </p:blipFill>
        <p:spPr>
          <a:xfrm>
            <a:off x="14174499" y="7275293"/>
            <a:ext cx="8890000" cy="4445000"/>
          </a:xfrm>
          <a:prstGeom prst="rect">
            <a:avLst/>
          </a:prstGeom>
          <a:noFill/>
          <a:ln>
            <a:noFill/>
          </a:ln>
        </p:spPr>
      </p:pic>
      <p:pic>
        <p:nvPicPr>
          <p:cNvPr id="158" name="Google Shape;158;p12"/>
          <p:cNvPicPr preferRelativeResize="0"/>
          <p:nvPr/>
        </p:nvPicPr>
        <p:blipFill rotWithShape="1">
          <a:blip r:embed="rId2"/>
          <a:srcRect/>
          <a:stretch>
            <a:fillRect/>
          </a:stretch>
        </p:blipFill>
        <p:spPr>
          <a:xfrm>
            <a:off x="1647826" y="7275293"/>
            <a:ext cx="7369174" cy="5256677"/>
          </a:xfrm>
          <a:prstGeom prst="rect">
            <a:avLst/>
          </a:prstGeom>
          <a:noFill/>
          <a:ln>
            <a:noFill/>
          </a:ln>
        </p:spPr>
      </p:pic>
      <p:sp>
        <p:nvSpPr>
          <p:cNvPr id="159" name="Google Shape;159;p12"/>
          <p:cNvSpPr/>
          <p:nvPr/>
        </p:nvSpPr>
        <p:spPr>
          <a:xfrm>
            <a:off x="9602066" y="8777356"/>
            <a:ext cx="3713019" cy="1440873"/>
          </a:xfrm>
          <a:prstGeom prst="stripedRightArrow">
            <a:avLst>
              <a:gd name="adj1" fmla="val 50000"/>
              <a:gd name="adj2" fmla="val 50000"/>
            </a:avLst>
          </a:prstGeom>
          <a:solidFill>
            <a:schemeClr val="lt1"/>
          </a:solidFill>
          <a:ln w="25400" cap="flat" cmpd="sng">
            <a:solidFill>
              <a:schemeClr val="accent1"/>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60" name="Google Shape;160;p12"/>
          <p:cNvSpPr txBox="1"/>
          <p:nvPr/>
        </p:nvSpPr>
        <p:spPr>
          <a:xfrm>
            <a:off x="665018" y="12531970"/>
            <a:ext cx="9602066" cy="988065"/>
          </a:xfrm>
          <a:prstGeom prst="rect">
            <a:avLst/>
          </a:prstGeom>
          <a:noFill/>
          <a:ln>
            <a:noFill/>
          </a:ln>
        </p:spPr>
        <p:txBody>
          <a:bodyPr spcFirstLastPara="1" wrap="square" lIns="182875" tIns="91425" rIns="182875" bIns="91425" anchor="b" anchorCtr="0">
            <a:noAutofit/>
          </a:bodyPr>
          <a:lstStyle/>
          <a:p>
            <a:pPr marL="0" marR="0" lvl="0" indent="0" algn="ctr" rtl="0">
              <a:lnSpc>
                <a:spcPct val="110000"/>
              </a:lnSpc>
              <a:spcBef>
                <a:spcPts val="0"/>
              </a:spcBef>
              <a:spcAft>
                <a:spcPts val="600"/>
              </a:spcAft>
              <a:buClr>
                <a:srgbClr val="262626"/>
              </a:buClr>
              <a:buSzPts val="4000"/>
              <a:buFont typeface="Short Stack"/>
              <a:buNone/>
            </a:pPr>
            <a:r>
              <a:rPr lang="pt-BR" sz="4000" b="0" i="0" u="none" strike="noStrike" cap="none">
                <a:solidFill>
                  <a:srgbClr val="262626"/>
                </a:solidFill>
                <a:latin typeface="Short Stack"/>
                <a:ea typeface="Short Stack"/>
                <a:cs typeface="Short Stack"/>
                <a:sym typeface="Short Stack"/>
              </a:rPr>
              <a:t>CONVENTIONAL TILLAGE</a:t>
            </a:r>
            <a:endParaRPr sz="4000" b="0" i="0" u="none" strike="noStrike" cap="none">
              <a:solidFill>
                <a:srgbClr val="262626"/>
              </a:solidFill>
              <a:latin typeface="Short Stack"/>
              <a:ea typeface="Short Stack"/>
              <a:cs typeface="Short Stack"/>
              <a:sym typeface="Short Stack"/>
            </a:endParaRPr>
          </a:p>
        </p:txBody>
      </p:sp>
      <p:sp>
        <p:nvSpPr>
          <p:cNvPr id="161" name="Google Shape;161;p12"/>
          <p:cNvSpPr txBox="1"/>
          <p:nvPr/>
        </p:nvSpPr>
        <p:spPr>
          <a:xfrm>
            <a:off x="13818466" y="12037937"/>
            <a:ext cx="9602066" cy="988065"/>
          </a:xfrm>
          <a:prstGeom prst="rect">
            <a:avLst/>
          </a:prstGeom>
          <a:noFill/>
          <a:ln>
            <a:noFill/>
          </a:ln>
        </p:spPr>
        <p:txBody>
          <a:bodyPr spcFirstLastPara="1" wrap="square" lIns="182875" tIns="91425" rIns="182875" bIns="91425" anchor="b" anchorCtr="0">
            <a:noAutofit/>
          </a:bodyPr>
          <a:lstStyle/>
          <a:p>
            <a:pPr marL="0" marR="0" lvl="0" indent="0" algn="ctr" rtl="0">
              <a:lnSpc>
                <a:spcPct val="110000"/>
              </a:lnSpc>
              <a:spcBef>
                <a:spcPts val="0"/>
              </a:spcBef>
              <a:spcAft>
                <a:spcPts val="600"/>
              </a:spcAft>
              <a:buClr>
                <a:srgbClr val="262626"/>
              </a:buClr>
              <a:buSzPts val="4000"/>
              <a:buFont typeface="Short Stack"/>
              <a:buNone/>
            </a:pPr>
            <a:r>
              <a:rPr lang="pt-BR" sz="4000" b="0" i="0" u="none" strike="noStrike" cap="none">
                <a:solidFill>
                  <a:srgbClr val="262626"/>
                </a:solidFill>
                <a:latin typeface="Short Stack"/>
                <a:ea typeface="Short Stack"/>
                <a:cs typeface="Short Stack"/>
                <a:sym typeface="Short Stack"/>
              </a:rPr>
              <a:t>NO-TILLAGE</a:t>
            </a:r>
            <a:endParaRPr sz="4000" b="0" i="0" u="none" strike="noStrike" cap="none">
              <a:solidFill>
                <a:srgbClr val="262626"/>
              </a:solidFill>
              <a:latin typeface="Short Stack"/>
              <a:ea typeface="Short Stack"/>
              <a:cs typeface="Short Stack"/>
              <a:sym typeface="Short St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65" name="Shape 165"/>
        <p:cNvGrpSpPr/>
        <p:nvPr/>
      </p:nvGrpSpPr>
      <p:grpSpPr>
        <a:xfrm>
          <a:off x="0" y="0"/>
          <a:ext cx="0" cy="0"/>
          <a:chOff x="0" y="0"/>
          <a:chExt cx="0" cy="0"/>
        </a:xfrm>
      </p:grpSpPr>
      <p:sp>
        <p:nvSpPr>
          <p:cNvPr id="166" name="Google Shape;166;p13"/>
          <p:cNvSpPr txBox="1"/>
          <p:nvPr/>
        </p:nvSpPr>
        <p:spPr>
          <a:xfrm>
            <a:off x="2541678" y="395536"/>
            <a:ext cx="19424692" cy="2286000"/>
          </a:xfrm>
          <a:prstGeom prst="rect">
            <a:avLst/>
          </a:prstGeom>
          <a:solidFill>
            <a:srgbClr val="F2DADA"/>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chemeClr val="dk1"/>
              </a:buClr>
              <a:buSzPts val="8000"/>
              <a:buFont typeface="Times New Roman" panose="02020603050405020304"/>
              <a:buNone/>
            </a:pPr>
            <a:r>
              <a:rPr lang="pt-BR" sz="8000" b="0" i="0" u="none" strike="noStrike" cap="none">
                <a:solidFill>
                  <a:schemeClr val="dk1"/>
                </a:solidFill>
                <a:latin typeface="Short Stack"/>
                <a:ea typeface="Short Stack"/>
                <a:cs typeface="Short Stack"/>
                <a:sym typeface="Short Stack"/>
              </a:rPr>
              <a:t>Challenge 2: Modern cultivars</a:t>
            </a:r>
            <a:endParaRPr sz="8000" b="0" i="1" u="none" strike="noStrike" cap="none">
              <a:solidFill>
                <a:schemeClr val="dk1"/>
              </a:solidFill>
              <a:latin typeface="Short Stack"/>
              <a:ea typeface="Short Stack"/>
              <a:cs typeface="Short Stack"/>
              <a:sym typeface="Short Stack"/>
            </a:endParaRPr>
          </a:p>
        </p:txBody>
      </p:sp>
      <p:sp>
        <p:nvSpPr>
          <p:cNvPr id="167" name="Google Shape;167;p13"/>
          <p:cNvSpPr txBox="1"/>
          <p:nvPr/>
        </p:nvSpPr>
        <p:spPr>
          <a:xfrm>
            <a:off x="1289539" y="3689648"/>
            <a:ext cx="16456026" cy="1440160"/>
          </a:xfrm>
          <a:prstGeom prst="rect">
            <a:avLst/>
          </a:prstGeom>
          <a:noFill/>
          <a:ln>
            <a:noFill/>
          </a:ln>
        </p:spPr>
        <p:txBody>
          <a:bodyPr spcFirstLastPara="1" wrap="square" lIns="91425" tIns="45700" rIns="91425" bIns="45700" anchor="t" anchorCtr="0">
            <a:noAutofit/>
          </a:bodyPr>
          <a:lstStyle/>
          <a:p>
            <a:pPr marL="914400" marR="0" lvl="0" indent="-892175" algn="l" rtl="0">
              <a:lnSpc>
                <a:spcPct val="93000"/>
              </a:lnSpc>
              <a:spcBef>
                <a:spcPts val="0"/>
              </a:spcBef>
              <a:spcAft>
                <a:spcPts val="0"/>
              </a:spcAft>
              <a:buClr>
                <a:srgbClr val="000000"/>
              </a:buClr>
              <a:buSzPts val="6000"/>
              <a:buFont typeface="Times New Roman" panose="02020603050405020304"/>
              <a:buChar char="•"/>
            </a:pPr>
            <a:r>
              <a:rPr lang="pt-BR" sz="6000" b="0" i="0" u="none" strike="noStrike" cap="none">
                <a:solidFill>
                  <a:srgbClr val="000000"/>
                </a:solidFill>
                <a:latin typeface="Calibri"/>
                <a:ea typeface="Calibri"/>
                <a:cs typeface="Calibri"/>
                <a:sym typeface="Calibri"/>
              </a:rPr>
              <a:t>Cultivars changes throught the years:</a:t>
            </a:r>
            <a:endParaRPr lang="pt-BR" sz="6000" b="0" i="0" u="none" strike="noStrike" cap="none">
              <a:solidFill>
                <a:srgbClr val="000000"/>
              </a:solidFill>
              <a:latin typeface="Calibri"/>
              <a:ea typeface="Calibri"/>
              <a:cs typeface="Calibri"/>
              <a:sym typeface="Calibri"/>
            </a:endParaRPr>
          </a:p>
          <a:p>
            <a:pPr marL="914400" marR="0" lvl="0" indent="-533400" algn="l" rtl="0">
              <a:lnSpc>
                <a:spcPct val="93000"/>
              </a:lnSpc>
              <a:spcBef>
                <a:spcPts val="1425"/>
              </a:spcBef>
              <a:spcAft>
                <a:spcPts val="0"/>
              </a:spcAft>
              <a:buClr>
                <a:srgbClr val="000000"/>
              </a:buClr>
              <a:buSzPts val="6000"/>
              <a:buFont typeface="Times New Roman" panose="02020603050405020304"/>
              <a:buNone/>
            </a:pPr>
            <a:endParaRPr sz="6000" b="0" i="0" u="none" strike="noStrike" cap="none">
              <a:solidFill>
                <a:srgbClr val="000000"/>
              </a:solidFill>
              <a:latin typeface="Calibri"/>
              <a:ea typeface="Calibri"/>
              <a:cs typeface="Calibri"/>
              <a:sym typeface="Calibri"/>
            </a:endParaRPr>
          </a:p>
        </p:txBody>
      </p:sp>
      <p:grpSp>
        <p:nvGrpSpPr>
          <p:cNvPr id="168" name="Google Shape;168;p13"/>
          <p:cNvGrpSpPr/>
          <p:nvPr/>
        </p:nvGrpSpPr>
        <p:grpSpPr>
          <a:xfrm>
            <a:off x="3068508" y="4553744"/>
            <a:ext cx="11809192" cy="7263904"/>
            <a:chOff x="284876" y="0"/>
            <a:chExt cx="11809192" cy="7263904"/>
          </a:xfrm>
        </p:grpSpPr>
        <p:sp>
          <p:nvSpPr>
            <p:cNvPr id="169" name="Google Shape;169;p13"/>
            <p:cNvSpPr/>
            <p:nvPr/>
          </p:nvSpPr>
          <p:spPr>
            <a:xfrm>
              <a:off x="284876" y="0"/>
              <a:ext cx="11622246" cy="7263904"/>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33C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13"/>
            <p:cNvSpPr/>
            <p:nvPr/>
          </p:nvSpPr>
          <p:spPr>
            <a:xfrm>
              <a:off x="1760902" y="5013546"/>
              <a:ext cx="302178" cy="302178"/>
            </a:xfrm>
            <a:prstGeom prst="ellipse">
              <a:avLst/>
            </a:prstGeom>
            <a:solidFill>
              <a:srgbClr val="FF0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13"/>
            <p:cNvSpPr/>
            <p:nvPr/>
          </p:nvSpPr>
          <p:spPr>
            <a:xfrm>
              <a:off x="2155574" y="4032447"/>
              <a:ext cx="4204794" cy="13888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13"/>
            <p:cNvSpPr txBox="1"/>
            <p:nvPr/>
          </p:nvSpPr>
          <p:spPr>
            <a:xfrm>
              <a:off x="2155574" y="4032447"/>
              <a:ext cx="4204794" cy="1388896"/>
            </a:xfrm>
            <a:prstGeom prst="rect">
              <a:avLst/>
            </a:prstGeom>
            <a:noFill/>
            <a:ln>
              <a:noFill/>
            </a:ln>
          </p:spPr>
          <p:txBody>
            <a:bodyPr spcFirstLastPara="1" wrap="square" lIns="160100" tIns="0" rIns="0" bIns="0" anchor="t" anchorCtr="0">
              <a:noAutofit/>
            </a:bodyPr>
            <a:lstStyle/>
            <a:p>
              <a:pPr marL="0" marR="0" lvl="0" indent="0" algn="l" rtl="0">
                <a:lnSpc>
                  <a:spcPct val="90000"/>
                </a:lnSpc>
                <a:spcBef>
                  <a:spcPts val="0"/>
                </a:spcBef>
                <a:spcAft>
                  <a:spcPts val="0"/>
                </a:spcAft>
                <a:buClr>
                  <a:srgbClr val="000000"/>
                </a:buClr>
                <a:buSzPts val="4000"/>
                <a:buFont typeface="Helvetica Neue"/>
                <a:buNone/>
              </a:pPr>
              <a:r>
                <a:rPr lang="pt-BR" sz="4000" b="0" i="1" u="none" strike="noStrike" cap="none">
                  <a:solidFill>
                    <a:srgbClr val="000000"/>
                  </a:solidFill>
                  <a:latin typeface="Helvetica Neue"/>
                  <a:ea typeface="Helvetica Neue"/>
                  <a:cs typeface="Helvetica Neue"/>
                  <a:sym typeface="Helvetica Neue"/>
                </a:rPr>
                <a:t>Less grain yield and/or low quality</a:t>
              </a:r>
              <a:endParaRPr sz="4000" b="0" i="1" u="none" strike="noStrike" cap="none">
                <a:solidFill>
                  <a:srgbClr val="000000"/>
                </a:solidFill>
                <a:latin typeface="Helvetica Neue"/>
                <a:ea typeface="Helvetica Neue"/>
                <a:cs typeface="Helvetica Neue"/>
                <a:sym typeface="Helvetica Neue"/>
              </a:endParaRPr>
            </a:p>
          </p:txBody>
        </p:sp>
        <p:sp>
          <p:nvSpPr>
            <p:cNvPr id="173" name="Google Shape;173;p13"/>
            <p:cNvSpPr/>
            <p:nvPr/>
          </p:nvSpPr>
          <p:spPr>
            <a:xfrm>
              <a:off x="4428207" y="3039217"/>
              <a:ext cx="546245" cy="546245"/>
            </a:xfrm>
            <a:prstGeom prst="ellipse">
              <a:avLst/>
            </a:prstGeom>
            <a:solidFill>
              <a:srgbClr val="33CC33"/>
            </a:solidFill>
            <a:ln w="25400" cap="flat" cmpd="sng">
              <a:solidFill>
                <a:srgbClr val="33CC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13"/>
            <p:cNvSpPr/>
            <p:nvPr/>
          </p:nvSpPr>
          <p:spPr>
            <a:xfrm>
              <a:off x="1873275" y="1336597"/>
              <a:ext cx="4365538" cy="39515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13"/>
            <p:cNvSpPr txBox="1"/>
            <p:nvPr/>
          </p:nvSpPr>
          <p:spPr>
            <a:xfrm>
              <a:off x="1873275" y="1336597"/>
              <a:ext cx="4365538" cy="3951563"/>
            </a:xfrm>
            <a:prstGeom prst="rect">
              <a:avLst/>
            </a:prstGeom>
            <a:noFill/>
            <a:ln>
              <a:noFill/>
            </a:ln>
          </p:spPr>
          <p:txBody>
            <a:bodyPr spcFirstLastPara="1" wrap="square" lIns="289425" tIns="0" rIns="0" bIns="0" anchor="t" anchorCtr="0">
              <a:noAutofit/>
            </a:bodyPr>
            <a:lstStyle/>
            <a:p>
              <a:pPr marL="0" marR="0" lvl="0" indent="0" algn="l" rtl="0">
                <a:lnSpc>
                  <a:spcPct val="90000"/>
                </a:lnSpc>
                <a:spcBef>
                  <a:spcPts val="0"/>
                </a:spcBef>
                <a:spcAft>
                  <a:spcPts val="0"/>
                </a:spcAft>
                <a:buClr>
                  <a:srgbClr val="00B050"/>
                </a:buClr>
                <a:buSzPts val="3800"/>
                <a:buFont typeface="Helvetica Neue"/>
                <a:buNone/>
              </a:pPr>
              <a:r>
                <a:rPr lang="pt-BR" sz="3800" b="1" i="0" u="sng" strike="noStrike" cap="none">
                  <a:solidFill>
                    <a:srgbClr val="00B050"/>
                  </a:solidFill>
                  <a:latin typeface="Helvetica Neue"/>
                  <a:ea typeface="Helvetica Neue"/>
                  <a:cs typeface="Helvetica Neue"/>
                  <a:sym typeface="Helvetica Neue"/>
                </a:rPr>
                <a:t>Grain yield</a:t>
              </a:r>
              <a:endParaRPr sz="3800" b="1" i="0" u="sng" strike="noStrike" cap="none">
                <a:solidFill>
                  <a:srgbClr val="00B050"/>
                </a:solidFill>
                <a:latin typeface="Helvetica Neue"/>
                <a:ea typeface="Helvetica Neue"/>
                <a:cs typeface="Helvetica Neue"/>
                <a:sym typeface="Helvetica Neue"/>
              </a:endParaRPr>
            </a:p>
          </p:txBody>
        </p:sp>
        <p:sp>
          <p:nvSpPr>
            <p:cNvPr id="176" name="Google Shape;176;p13"/>
            <p:cNvSpPr/>
            <p:nvPr/>
          </p:nvSpPr>
          <p:spPr>
            <a:xfrm>
              <a:off x="7635947" y="1837767"/>
              <a:ext cx="755446" cy="755446"/>
            </a:xfrm>
            <a:prstGeom prst="ellipse">
              <a:avLst/>
            </a:prstGeom>
            <a:solidFill>
              <a:srgbClr val="00B0F0"/>
            </a:solidFill>
            <a:ln w="2540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13"/>
            <p:cNvSpPr/>
            <p:nvPr/>
          </p:nvSpPr>
          <p:spPr>
            <a:xfrm>
              <a:off x="8256245" y="1142753"/>
              <a:ext cx="3837823" cy="17512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13"/>
            <p:cNvSpPr txBox="1"/>
            <p:nvPr/>
          </p:nvSpPr>
          <p:spPr>
            <a:xfrm>
              <a:off x="8256245" y="1142753"/>
              <a:ext cx="3837823" cy="1751294"/>
            </a:xfrm>
            <a:prstGeom prst="rect">
              <a:avLst/>
            </a:prstGeom>
            <a:noFill/>
            <a:ln>
              <a:noFill/>
            </a:ln>
          </p:spPr>
          <p:txBody>
            <a:bodyPr spcFirstLastPara="1" wrap="square" lIns="400275" tIns="0" rIns="0" bIns="0" anchor="t" anchorCtr="0">
              <a:noAutofit/>
            </a:bodyPr>
            <a:lstStyle/>
            <a:p>
              <a:pPr marL="0" marR="0" lvl="0" indent="0" algn="l" rtl="0">
                <a:lnSpc>
                  <a:spcPct val="90000"/>
                </a:lnSpc>
                <a:spcBef>
                  <a:spcPts val="0"/>
                </a:spcBef>
                <a:spcAft>
                  <a:spcPts val="0"/>
                </a:spcAft>
                <a:buClr>
                  <a:srgbClr val="000000"/>
                </a:buClr>
                <a:buSzPts val="4000"/>
                <a:buFont typeface="Helvetica Neue"/>
                <a:buNone/>
              </a:pPr>
              <a:r>
                <a:rPr lang="pt-BR" sz="4000" b="0" i="1" u="none" strike="noStrike" cap="none">
                  <a:solidFill>
                    <a:srgbClr val="000000"/>
                  </a:solidFill>
                  <a:latin typeface="Helvetica Neue"/>
                  <a:ea typeface="Helvetica Neue"/>
                  <a:cs typeface="Helvetica Neue"/>
                  <a:sym typeface="Helvetica Neue"/>
                </a:rPr>
                <a:t>High yield and grain quality </a:t>
              </a:r>
              <a:endParaRPr lang="pt-BR" sz="4000" b="0" i="1" u="none" strike="noStrike" cap="none">
                <a:solidFill>
                  <a:srgbClr val="000000"/>
                </a:solidFill>
                <a:latin typeface="Helvetica Neue"/>
                <a:ea typeface="Helvetica Neue"/>
                <a:cs typeface="Helvetica Neue"/>
                <a:sym typeface="Helvetica Neue"/>
              </a:endParaRPr>
            </a:p>
          </p:txBody>
        </p:sp>
      </p:grpSp>
      <p:grpSp>
        <p:nvGrpSpPr>
          <p:cNvPr id="179" name="Google Shape;179;p13"/>
          <p:cNvGrpSpPr/>
          <p:nvPr/>
        </p:nvGrpSpPr>
        <p:grpSpPr>
          <a:xfrm>
            <a:off x="9428876" y="7146032"/>
            <a:ext cx="11622246" cy="7263904"/>
            <a:chOff x="284876" y="0"/>
            <a:chExt cx="11622246" cy="7263904"/>
          </a:xfrm>
        </p:grpSpPr>
        <p:sp>
          <p:nvSpPr>
            <p:cNvPr id="180" name="Google Shape;180;p13"/>
            <p:cNvSpPr/>
            <p:nvPr/>
          </p:nvSpPr>
          <p:spPr>
            <a:xfrm>
              <a:off x="284876" y="0"/>
              <a:ext cx="11622246" cy="7263904"/>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3"/>
            <p:cNvSpPr/>
            <p:nvPr/>
          </p:nvSpPr>
          <p:spPr>
            <a:xfrm>
              <a:off x="1760902" y="5013546"/>
              <a:ext cx="302178" cy="302178"/>
            </a:xfrm>
            <a:prstGeom prst="ellipse">
              <a:avLst/>
            </a:prstGeom>
            <a:solidFill>
              <a:srgbClr val="FFFF00"/>
            </a:solidFill>
            <a:ln w="25400" cap="flat" cmpd="sng">
              <a:solidFill>
                <a:srgbClr val="1F7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3"/>
            <p:cNvSpPr/>
            <p:nvPr/>
          </p:nvSpPr>
          <p:spPr>
            <a:xfrm>
              <a:off x="2080617" y="3985014"/>
              <a:ext cx="2707983" cy="13447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3"/>
            <p:cNvSpPr txBox="1"/>
            <p:nvPr/>
          </p:nvSpPr>
          <p:spPr>
            <a:xfrm>
              <a:off x="2080617" y="3985014"/>
              <a:ext cx="2707983" cy="1344707"/>
            </a:xfrm>
            <a:prstGeom prst="rect">
              <a:avLst/>
            </a:prstGeom>
            <a:noFill/>
            <a:ln>
              <a:noFill/>
            </a:ln>
          </p:spPr>
          <p:txBody>
            <a:bodyPr spcFirstLastPara="1" wrap="square" lIns="160100" tIns="0" rIns="0" bIns="0" anchor="t" anchorCtr="0">
              <a:noAutofit/>
            </a:bodyPr>
            <a:lstStyle/>
            <a:p>
              <a:pPr marL="0" marR="0" lvl="0" indent="0" algn="l" rtl="0">
                <a:lnSpc>
                  <a:spcPct val="90000"/>
                </a:lnSpc>
                <a:spcBef>
                  <a:spcPts val="0"/>
                </a:spcBef>
                <a:spcAft>
                  <a:spcPts val="0"/>
                </a:spcAft>
                <a:buClr>
                  <a:srgbClr val="000000"/>
                </a:buClr>
                <a:buSzPts val="3800"/>
                <a:buFont typeface="Helvetica Neue"/>
                <a:buNone/>
              </a:pPr>
              <a:r>
                <a:rPr lang="pt-BR" sz="3800" b="0" i="1" u="none" strike="noStrike" cap="none">
                  <a:solidFill>
                    <a:srgbClr val="000000"/>
                  </a:solidFill>
                  <a:latin typeface="Helvetica Neue"/>
                  <a:ea typeface="Helvetica Neue"/>
                  <a:cs typeface="Helvetica Neue"/>
                  <a:sym typeface="Helvetica Neue"/>
                </a:rPr>
                <a:t>Less demanding</a:t>
              </a:r>
              <a:endParaRPr sz="3800" b="0" i="1" u="none" strike="noStrike" cap="none">
                <a:solidFill>
                  <a:srgbClr val="000000"/>
                </a:solidFill>
                <a:latin typeface="Helvetica Neue"/>
                <a:ea typeface="Helvetica Neue"/>
                <a:cs typeface="Helvetica Neue"/>
                <a:sym typeface="Helvetica Neue"/>
              </a:endParaRPr>
            </a:p>
          </p:txBody>
        </p:sp>
        <p:sp>
          <p:nvSpPr>
            <p:cNvPr id="184" name="Google Shape;184;p13"/>
            <p:cNvSpPr/>
            <p:nvPr/>
          </p:nvSpPr>
          <p:spPr>
            <a:xfrm>
              <a:off x="4428207" y="3039217"/>
              <a:ext cx="546245" cy="546245"/>
            </a:xfrm>
            <a:prstGeom prst="ellipse">
              <a:avLst/>
            </a:prstGeom>
            <a:solidFill>
              <a:srgbClr val="00B0F0"/>
            </a:solidFill>
            <a:ln w="2540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3"/>
            <p:cNvSpPr/>
            <p:nvPr/>
          </p:nvSpPr>
          <p:spPr>
            <a:xfrm>
              <a:off x="3904695" y="1440168"/>
              <a:ext cx="2789339" cy="13878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13"/>
            <p:cNvSpPr txBox="1"/>
            <p:nvPr/>
          </p:nvSpPr>
          <p:spPr>
            <a:xfrm>
              <a:off x="3904695" y="1440168"/>
              <a:ext cx="2789339" cy="1387868"/>
            </a:xfrm>
            <a:prstGeom prst="rect">
              <a:avLst/>
            </a:prstGeom>
            <a:noFill/>
            <a:ln>
              <a:noFill/>
            </a:ln>
          </p:spPr>
          <p:txBody>
            <a:bodyPr spcFirstLastPara="1" wrap="square" lIns="289425" tIns="0" rIns="0" bIns="0" anchor="t" anchorCtr="0">
              <a:noAutofit/>
            </a:bodyPr>
            <a:lstStyle/>
            <a:p>
              <a:pPr marL="0" marR="0" lvl="0" indent="0" algn="l" rtl="0">
                <a:lnSpc>
                  <a:spcPct val="90000"/>
                </a:lnSpc>
                <a:spcBef>
                  <a:spcPts val="0"/>
                </a:spcBef>
                <a:spcAft>
                  <a:spcPts val="0"/>
                </a:spcAft>
                <a:buClr>
                  <a:srgbClr val="006699"/>
                </a:buClr>
                <a:buSzPts val="3800"/>
                <a:buFont typeface="Helvetica Neue"/>
                <a:buNone/>
              </a:pPr>
              <a:r>
                <a:rPr lang="pt-BR" sz="3800" b="1" i="0" u="sng" strike="noStrike" cap="none">
                  <a:solidFill>
                    <a:srgbClr val="006699"/>
                  </a:solidFill>
                  <a:latin typeface="Helvetica Neue"/>
                  <a:ea typeface="Helvetica Neue"/>
                  <a:cs typeface="Helvetica Neue"/>
                  <a:sym typeface="Helvetica Neue"/>
                </a:rPr>
                <a:t>Nutrients</a:t>
              </a:r>
              <a:endParaRPr sz="3800" b="1" i="0" u="sng" strike="noStrike" cap="none">
                <a:solidFill>
                  <a:srgbClr val="006699"/>
                </a:solidFill>
                <a:latin typeface="Helvetica Neue"/>
                <a:ea typeface="Helvetica Neue"/>
                <a:cs typeface="Helvetica Neue"/>
                <a:sym typeface="Helvetica Neue"/>
              </a:endParaRPr>
            </a:p>
          </p:txBody>
        </p:sp>
        <p:sp>
          <p:nvSpPr>
            <p:cNvPr id="187" name="Google Shape;187;p13"/>
            <p:cNvSpPr/>
            <p:nvPr/>
          </p:nvSpPr>
          <p:spPr>
            <a:xfrm>
              <a:off x="7635947" y="1837767"/>
              <a:ext cx="755446" cy="755446"/>
            </a:xfrm>
            <a:prstGeom prst="ellipse">
              <a:avLst/>
            </a:prstGeom>
            <a:solidFill>
              <a:srgbClr val="FF0000"/>
            </a:solidFill>
            <a:ln w="25400" cap="flat" cmpd="sng">
              <a:solidFill>
                <a:srgbClr val="1F7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13"/>
            <p:cNvSpPr/>
            <p:nvPr/>
          </p:nvSpPr>
          <p:spPr>
            <a:xfrm>
              <a:off x="8566155" y="1414029"/>
              <a:ext cx="2789339" cy="17015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13"/>
            <p:cNvSpPr txBox="1"/>
            <p:nvPr/>
          </p:nvSpPr>
          <p:spPr>
            <a:xfrm>
              <a:off x="8566155" y="1414029"/>
              <a:ext cx="2789339" cy="1701567"/>
            </a:xfrm>
            <a:prstGeom prst="rect">
              <a:avLst/>
            </a:prstGeom>
            <a:noFill/>
            <a:ln>
              <a:noFill/>
            </a:ln>
          </p:spPr>
          <p:txBody>
            <a:bodyPr spcFirstLastPara="1" wrap="square" lIns="400275" tIns="0" rIns="0" bIns="0" anchor="t" anchorCtr="0">
              <a:noAutofit/>
            </a:bodyPr>
            <a:lstStyle/>
            <a:p>
              <a:pPr marL="0" marR="0" lvl="0" indent="0" algn="l" rtl="0">
                <a:lnSpc>
                  <a:spcPct val="90000"/>
                </a:lnSpc>
                <a:spcBef>
                  <a:spcPts val="0"/>
                </a:spcBef>
                <a:spcAft>
                  <a:spcPts val="0"/>
                </a:spcAft>
                <a:buClr>
                  <a:srgbClr val="000000"/>
                </a:buClr>
                <a:buSzPts val="3800"/>
                <a:buFont typeface="Helvetica Neue"/>
                <a:buNone/>
              </a:pPr>
              <a:r>
                <a:rPr lang="pt-BR" sz="3800" b="0" i="1" u="none" strike="noStrike" cap="none">
                  <a:solidFill>
                    <a:srgbClr val="000000"/>
                  </a:solidFill>
                  <a:latin typeface="Helvetica Neue"/>
                  <a:ea typeface="Helvetica Neue"/>
                  <a:cs typeface="Helvetica Neue"/>
                  <a:sym typeface="Helvetica Neue"/>
                </a:rPr>
                <a:t>More demanding</a:t>
              </a:r>
              <a:endParaRPr sz="3800" b="0" i="1" u="none" strike="noStrike" cap="none">
                <a:solidFill>
                  <a:srgbClr val="000000"/>
                </a:solidFill>
                <a:latin typeface="Helvetica Neue"/>
                <a:ea typeface="Helvetica Neue"/>
                <a:cs typeface="Helvetica Neue"/>
                <a:sym typeface="Helvetica Neue"/>
              </a:endParaRPr>
            </a:p>
          </p:txBody>
        </p:sp>
      </p:grpSp>
      <p:sp>
        <p:nvSpPr>
          <p:cNvPr id="190" name="Google Shape;190;p13"/>
          <p:cNvSpPr txBox="1"/>
          <p:nvPr/>
        </p:nvSpPr>
        <p:spPr>
          <a:xfrm>
            <a:off x="2541905" y="12275820"/>
            <a:ext cx="2714625" cy="1440180"/>
          </a:xfrm>
          <a:prstGeom prst="rect">
            <a:avLst/>
          </a:prstGeom>
          <a:solidFill>
            <a:srgbClr val="FDE9D8"/>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chemeClr val="dk1"/>
              </a:buClr>
              <a:buSzPts val="8400"/>
              <a:buFont typeface="Times New Roman" panose="02020603050405020304"/>
              <a:buNone/>
            </a:pPr>
            <a:r>
              <a:rPr lang="pt-BR" sz="8400" b="0" i="0" u="none" strike="noStrike" cap="none">
                <a:solidFill>
                  <a:schemeClr val="dk1"/>
                </a:solidFill>
                <a:latin typeface="Architects Daughter"/>
                <a:ea typeface="Architects Daughter"/>
                <a:cs typeface="Architects Daughter"/>
                <a:sym typeface="Architects Daughter"/>
              </a:rPr>
              <a:t>Past</a:t>
            </a:r>
            <a:endParaRPr sz="8400" b="0" i="1" u="none" strike="noStrike" cap="none">
              <a:solidFill>
                <a:schemeClr val="dk1"/>
              </a:solidFill>
              <a:latin typeface="Architects Daughter"/>
              <a:ea typeface="Architects Daughter"/>
              <a:cs typeface="Architects Daughter"/>
              <a:sym typeface="Architects Daughter"/>
            </a:endParaRPr>
          </a:p>
        </p:txBody>
      </p:sp>
      <p:sp>
        <p:nvSpPr>
          <p:cNvPr id="191" name="Google Shape;191;p13"/>
          <p:cNvSpPr txBox="1"/>
          <p:nvPr/>
        </p:nvSpPr>
        <p:spPr>
          <a:xfrm>
            <a:off x="17745565" y="4790487"/>
            <a:ext cx="4220805" cy="1440160"/>
          </a:xfrm>
          <a:prstGeom prst="rect">
            <a:avLst/>
          </a:prstGeom>
          <a:solidFill>
            <a:srgbClr val="FDE9D8"/>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chemeClr val="dk1"/>
              </a:buClr>
              <a:buSzPts val="8400"/>
              <a:buFont typeface="Times New Roman" panose="02020603050405020304"/>
              <a:buNone/>
            </a:pPr>
            <a:r>
              <a:rPr lang="pt-BR" sz="8400" b="0" i="0" u="none" strike="noStrike" cap="none">
                <a:solidFill>
                  <a:schemeClr val="dk1"/>
                </a:solidFill>
                <a:latin typeface="Architects Daughter"/>
                <a:ea typeface="Architects Daughter"/>
                <a:cs typeface="Architects Daughter"/>
                <a:sym typeface="Architects Daughter"/>
              </a:rPr>
              <a:t>Present</a:t>
            </a:r>
            <a:endParaRPr sz="8400" b="0" i="1"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95" name="Shape 195"/>
        <p:cNvGrpSpPr/>
        <p:nvPr/>
      </p:nvGrpSpPr>
      <p:grpSpPr>
        <a:xfrm>
          <a:off x="0" y="0"/>
          <a:ext cx="0" cy="0"/>
          <a:chOff x="0" y="0"/>
          <a:chExt cx="0" cy="0"/>
        </a:xfrm>
      </p:grpSpPr>
      <p:sp>
        <p:nvSpPr>
          <p:cNvPr id="196" name="Google Shape;196;p14"/>
          <p:cNvSpPr txBox="1"/>
          <p:nvPr/>
        </p:nvSpPr>
        <p:spPr>
          <a:xfrm>
            <a:off x="1969477" y="700628"/>
            <a:ext cx="20445046" cy="2286000"/>
          </a:xfrm>
          <a:prstGeom prst="rect">
            <a:avLst/>
          </a:prstGeom>
          <a:solidFill>
            <a:srgbClr val="F2DADA"/>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chemeClr val="dk1"/>
              </a:buClr>
              <a:buSzPts val="7200"/>
              <a:buFont typeface="Times New Roman" panose="02020603050405020304"/>
              <a:buNone/>
            </a:pPr>
            <a:r>
              <a:rPr lang="pt-BR" sz="7200" b="0" i="0" u="none" strike="noStrike" cap="none">
                <a:solidFill>
                  <a:schemeClr val="dk1"/>
                </a:solidFill>
                <a:latin typeface="Short Stack"/>
                <a:ea typeface="Short Stack"/>
                <a:cs typeface="Short Stack"/>
                <a:sym typeface="Short Stack"/>
              </a:rPr>
              <a:t>Challenge 3: plant nutrition by soil</a:t>
            </a:r>
            <a:endParaRPr sz="7200" b="0" i="1" u="none" strike="noStrike" cap="none">
              <a:solidFill>
                <a:schemeClr val="dk1"/>
              </a:solidFill>
              <a:latin typeface="Short Stack"/>
              <a:ea typeface="Short Stack"/>
              <a:cs typeface="Short Stack"/>
              <a:sym typeface="Short Stack"/>
            </a:endParaRPr>
          </a:p>
        </p:txBody>
      </p:sp>
      <p:pic>
        <p:nvPicPr>
          <p:cNvPr id="197" name="Google Shape;197;p14"/>
          <p:cNvPicPr preferRelativeResize="0"/>
          <p:nvPr/>
        </p:nvPicPr>
        <p:blipFill rotWithShape="1">
          <a:blip r:embed="rId1"/>
          <a:srcRect/>
          <a:stretch>
            <a:fillRect/>
          </a:stretch>
        </p:blipFill>
        <p:spPr>
          <a:xfrm>
            <a:off x="9233990" y="3358576"/>
            <a:ext cx="2382260" cy="3477752"/>
          </a:xfrm>
          <a:prstGeom prst="rect">
            <a:avLst/>
          </a:prstGeom>
          <a:noFill/>
          <a:ln>
            <a:noFill/>
          </a:ln>
        </p:spPr>
      </p:pic>
      <p:grpSp>
        <p:nvGrpSpPr>
          <p:cNvPr id="198" name="Google Shape;198;p14"/>
          <p:cNvGrpSpPr/>
          <p:nvPr/>
        </p:nvGrpSpPr>
        <p:grpSpPr>
          <a:xfrm>
            <a:off x="679290" y="5401208"/>
            <a:ext cx="8135888" cy="6536180"/>
            <a:chOff x="-3836" y="1974493"/>
            <a:chExt cx="4067944" cy="3268090"/>
          </a:xfrm>
        </p:grpSpPr>
        <p:pic>
          <p:nvPicPr>
            <p:cNvPr id="199" name="Google Shape;199;p14"/>
            <p:cNvPicPr preferRelativeResize="0"/>
            <p:nvPr/>
          </p:nvPicPr>
          <p:blipFill rotWithShape="1">
            <a:blip r:embed="rId2"/>
            <a:srcRect/>
            <a:stretch>
              <a:fillRect/>
            </a:stretch>
          </p:blipFill>
          <p:spPr>
            <a:xfrm>
              <a:off x="-3836" y="2532706"/>
              <a:ext cx="4067944" cy="2709877"/>
            </a:xfrm>
            <a:prstGeom prst="rect">
              <a:avLst/>
            </a:prstGeom>
            <a:noFill/>
            <a:ln>
              <a:noFill/>
            </a:ln>
          </p:spPr>
        </p:pic>
        <p:sp>
          <p:nvSpPr>
            <p:cNvPr id="200" name="Google Shape;200;p14"/>
            <p:cNvSpPr txBox="1"/>
            <p:nvPr/>
          </p:nvSpPr>
          <p:spPr>
            <a:xfrm>
              <a:off x="732894" y="1974493"/>
              <a:ext cx="2664296" cy="4154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Cutive"/>
                <a:buNone/>
              </a:pPr>
              <a:r>
                <a:rPr lang="pt-BR" sz="4800" b="0" i="0" u="none" strike="noStrike" cap="none">
                  <a:solidFill>
                    <a:srgbClr val="000000"/>
                  </a:solidFill>
                  <a:latin typeface="Cutive"/>
                  <a:ea typeface="Cutive"/>
                  <a:cs typeface="Cutive"/>
                  <a:sym typeface="Cutive"/>
                </a:rPr>
                <a:t>Closed system</a:t>
              </a:r>
              <a:endParaRPr lang="pt-BR" sz="4800" b="0" i="0" u="none" strike="noStrike" cap="none">
                <a:solidFill>
                  <a:srgbClr val="000000"/>
                </a:solidFill>
                <a:latin typeface="Cutive"/>
                <a:ea typeface="Cutive"/>
                <a:cs typeface="Cutive"/>
                <a:sym typeface="Cutive"/>
              </a:endParaRPr>
            </a:p>
          </p:txBody>
        </p:sp>
      </p:grpSp>
      <p:sp>
        <p:nvSpPr>
          <p:cNvPr id="201" name="Google Shape;201;p14"/>
          <p:cNvSpPr/>
          <p:nvPr/>
        </p:nvSpPr>
        <p:spPr>
          <a:xfrm>
            <a:off x="8766585" y="2861667"/>
            <a:ext cx="3293062" cy="4479386"/>
          </a:xfrm>
          <a:prstGeom prst="mathMultiply">
            <a:avLst>
              <a:gd name="adj1" fmla="val 2352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Helvetica Neue"/>
              <a:buNone/>
            </a:pPr>
            <a:endParaRPr sz="3600" b="0" i="0" u="none" strike="noStrike" cap="none">
              <a:solidFill>
                <a:schemeClr val="lt1"/>
              </a:solidFill>
              <a:latin typeface="Helvetica Neue"/>
              <a:ea typeface="Helvetica Neue"/>
              <a:cs typeface="Helvetica Neue"/>
              <a:sym typeface="Helvetica Neue"/>
            </a:endParaRPr>
          </a:p>
        </p:txBody>
      </p:sp>
      <p:grpSp>
        <p:nvGrpSpPr>
          <p:cNvPr id="202" name="Google Shape;202;p14"/>
          <p:cNvGrpSpPr/>
          <p:nvPr/>
        </p:nvGrpSpPr>
        <p:grpSpPr>
          <a:xfrm>
            <a:off x="12820367" y="5401209"/>
            <a:ext cx="9230078" cy="6636794"/>
            <a:chOff x="4312358" y="2397803"/>
            <a:chExt cx="4615039" cy="3318397"/>
          </a:xfrm>
        </p:grpSpPr>
        <p:pic>
          <p:nvPicPr>
            <p:cNvPr id="203" name="Google Shape;203;p14"/>
            <p:cNvPicPr preferRelativeResize="0"/>
            <p:nvPr/>
          </p:nvPicPr>
          <p:blipFill rotWithShape="1">
            <a:blip r:embed="rId3"/>
            <a:srcRect/>
            <a:stretch>
              <a:fillRect/>
            </a:stretch>
          </p:blipFill>
          <p:spPr>
            <a:xfrm>
              <a:off x="6453861" y="3861048"/>
              <a:ext cx="2473536" cy="1855152"/>
            </a:xfrm>
            <a:prstGeom prst="rect">
              <a:avLst/>
            </a:prstGeom>
            <a:noFill/>
            <a:ln>
              <a:noFill/>
            </a:ln>
          </p:spPr>
        </p:pic>
        <p:pic>
          <p:nvPicPr>
            <p:cNvPr id="204" name="Google Shape;204;p14"/>
            <p:cNvPicPr preferRelativeResize="0"/>
            <p:nvPr/>
          </p:nvPicPr>
          <p:blipFill rotWithShape="1">
            <a:blip r:embed="rId4"/>
            <a:srcRect/>
            <a:stretch>
              <a:fillRect/>
            </a:stretch>
          </p:blipFill>
          <p:spPr>
            <a:xfrm>
              <a:off x="4312358" y="3191865"/>
              <a:ext cx="1893251" cy="2524335"/>
            </a:xfrm>
            <a:prstGeom prst="rect">
              <a:avLst/>
            </a:prstGeom>
            <a:noFill/>
            <a:ln>
              <a:noFill/>
            </a:ln>
          </p:spPr>
        </p:pic>
        <p:sp>
          <p:nvSpPr>
            <p:cNvPr id="205" name="Google Shape;205;p14"/>
            <p:cNvSpPr txBox="1"/>
            <p:nvPr/>
          </p:nvSpPr>
          <p:spPr>
            <a:xfrm>
              <a:off x="5258983" y="2397803"/>
              <a:ext cx="2716662" cy="4154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Cutive"/>
                <a:buNone/>
              </a:pPr>
              <a:r>
                <a:rPr lang="pt-BR" sz="4800" b="0" i="0" u="none" strike="noStrike" cap="none">
                  <a:solidFill>
                    <a:srgbClr val="000000"/>
                  </a:solidFill>
                  <a:latin typeface="Cutive"/>
                  <a:ea typeface="Cutive"/>
                  <a:cs typeface="Cutive"/>
                  <a:sym typeface="Cutive"/>
                </a:rPr>
                <a:t>Open system</a:t>
              </a:r>
              <a:endParaRPr lang="pt-BR" sz="4800" b="0" i="0" u="none" strike="noStrike" cap="none">
                <a:solidFill>
                  <a:srgbClr val="000000"/>
                </a:solidFill>
                <a:latin typeface="Cutive"/>
                <a:ea typeface="Cutive"/>
                <a:cs typeface="Cutive"/>
                <a:sym typeface="Cutiv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209" name="Shape 209"/>
        <p:cNvGrpSpPr/>
        <p:nvPr/>
      </p:nvGrpSpPr>
      <p:grpSpPr>
        <a:xfrm>
          <a:off x="0" y="0"/>
          <a:ext cx="0" cy="0"/>
          <a:chOff x="0" y="0"/>
          <a:chExt cx="0" cy="0"/>
        </a:xfrm>
      </p:grpSpPr>
      <p:pic>
        <p:nvPicPr>
          <p:cNvPr id="210" name="Google Shape;210;p15" descr="NUE.png"/>
          <p:cNvPicPr preferRelativeResize="0"/>
          <p:nvPr/>
        </p:nvPicPr>
        <p:blipFill rotWithShape="1">
          <a:blip r:embed="rId1"/>
          <a:srcRect/>
          <a:stretch>
            <a:fillRect/>
          </a:stretch>
        </p:blipFill>
        <p:spPr>
          <a:xfrm>
            <a:off x="4757318" y="2667568"/>
            <a:ext cx="15472892" cy="11048432"/>
          </a:xfrm>
          <a:prstGeom prst="rect">
            <a:avLst/>
          </a:prstGeom>
          <a:noFill/>
          <a:ln>
            <a:noFill/>
          </a:ln>
        </p:spPr>
      </p:pic>
      <p:sp>
        <p:nvSpPr>
          <p:cNvPr id="211" name="Google Shape;211;p15"/>
          <p:cNvSpPr txBox="1"/>
          <p:nvPr/>
        </p:nvSpPr>
        <p:spPr>
          <a:xfrm>
            <a:off x="1373122" y="190784"/>
            <a:ext cx="20609168" cy="2286000"/>
          </a:xfrm>
          <a:prstGeom prst="rect">
            <a:avLst/>
          </a:prstGeom>
          <a:solidFill>
            <a:srgbClr val="F2DADA"/>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Clr>
                <a:schemeClr val="dk1"/>
              </a:buClr>
              <a:buSzPts val="7200"/>
              <a:buFont typeface="Times New Roman" panose="02020603050405020304"/>
              <a:buNone/>
            </a:pPr>
            <a:r>
              <a:rPr lang="pt-BR" sz="7200" b="0" i="0" u="none" strike="noStrike" cap="none">
                <a:solidFill>
                  <a:schemeClr val="dk1"/>
                </a:solidFill>
                <a:latin typeface="Short Stack"/>
                <a:ea typeface="Short Stack"/>
                <a:cs typeface="Short Stack"/>
                <a:sym typeface="Short Stack"/>
              </a:rPr>
              <a:t>Challenge 4: farmers profitability</a:t>
            </a:r>
            <a:endParaRPr sz="7200" b="0" i="1" u="none" strike="noStrike" cap="none">
              <a:solidFill>
                <a:schemeClr val="dk1"/>
              </a:solidFill>
              <a:latin typeface="Short Stack"/>
              <a:ea typeface="Short Stack"/>
              <a:cs typeface="Short Stack"/>
              <a:sym typeface="Short Stack"/>
            </a:endParaRPr>
          </a:p>
        </p:txBody>
      </p:sp>
      <p:pic>
        <p:nvPicPr>
          <p:cNvPr id="212" name="Google Shape;212;p15" descr="Ícone&#10;&#10;Descrição gerada automaticamente"/>
          <p:cNvPicPr preferRelativeResize="0"/>
          <p:nvPr/>
        </p:nvPicPr>
        <p:blipFill rotWithShape="1">
          <a:blip r:embed="rId2"/>
          <a:srcRect/>
          <a:stretch>
            <a:fillRect/>
          </a:stretch>
        </p:blipFill>
        <p:spPr>
          <a:xfrm>
            <a:off x="10020412" y="3911600"/>
            <a:ext cx="1676400" cy="1676400"/>
          </a:xfrm>
          <a:prstGeom prst="rect">
            <a:avLst/>
          </a:prstGeom>
          <a:noFill/>
          <a:ln>
            <a:noFill/>
          </a:ln>
        </p:spPr>
      </p:pic>
      <p:sp>
        <p:nvSpPr>
          <p:cNvPr id="213" name="Google Shape;213;p15"/>
          <p:cNvSpPr txBox="1"/>
          <p:nvPr/>
        </p:nvSpPr>
        <p:spPr>
          <a:xfrm>
            <a:off x="12192000" y="4350327"/>
            <a:ext cx="4516582" cy="1846659"/>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Helvetica Neue"/>
              <a:buNone/>
            </a:pPr>
            <a:r>
              <a:rPr lang="pt-BR" sz="4000" b="0" i="0" u="none" strike="noStrike" cap="none">
                <a:solidFill>
                  <a:srgbClr val="000000"/>
                </a:solidFill>
                <a:latin typeface="Helvetica Neue"/>
                <a:ea typeface="Helvetica Neue"/>
                <a:cs typeface="Helvetica Neue"/>
                <a:sym typeface="Helvetica Neue"/>
              </a:rPr>
              <a:t>High yield and low nitrogen use efficiency</a:t>
            </a:r>
            <a:endParaRPr sz="4000" b="0" i="0" u="none" strike="noStrike" cap="none">
              <a:solidFill>
                <a:srgbClr val="000000"/>
              </a:solidFill>
              <a:latin typeface="Helvetica Neue"/>
              <a:ea typeface="Helvetica Neue"/>
              <a:cs typeface="Helvetica Neue"/>
              <a:sym typeface="Helvetica Neue"/>
            </a:endParaRPr>
          </a:p>
        </p:txBody>
      </p:sp>
      <p:sp>
        <p:nvSpPr>
          <p:cNvPr id="214" name="Google Shape;214;p15"/>
          <p:cNvSpPr txBox="1"/>
          <p:nvPr/>
        </p:nvSpPr>
        <p:spPr>
          <a:xfrm>
            <a:off x="8243455" y="8303490"/>
            <a:ext cx="4779818" cy="1846659"/>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Helvetica Neue"/>
              <a:buNone/>
            </a:pPr>
            <a:r>
              <a:rPr lang="pt-BR" sz="4000" b="0" i="0" u="none" strike="noStrike" cap="none">
                <a:solidFill>
                  <a:srgbClr val="000000"/>
                </a:solidFill>
                <a:latin typeface="Helvetica Neue"/>
                <a:ea typeface="Helvetica Neue"/>
                <a:cs typeface="Helvetica Neue"/>
                <a:sym typeface="Helvetica Neue"/>
              </a:rPr>
              <a:t>Low yield and high nitrogen use efficiency</a:t>
            </a:r>
            <a:endParaRPr sz="4000" b="0" i="0" u="none" strike="noStrike" cap="none">
              <a:solidFill>
                <a:srgbClr val="000000"/>
              </a:solidFill>
              <a:latin typeface="Helvetica Neue"/>
              <a:ea typeface="Helvetica Neue"/>
              <a:cs typeface="Helvetica Neue"/>
              <a:sym typeface="Helvetica Neue"/>
            </a:endParaRPr>
          </a:p>
        </p:txBody>
      </p:sp>
      <p:sp>
        <p:nvSpPr>
          <p:cNvPr id="215" name="Google Shape;215;p15"/>
          <p:cNvSpPr txBox="1"/>
          <p:nvPr/>
        </p:nvSpPr>
        <p:spPr>
          <a:xfrm>
            <a:off x="9171710" y="10701968"/>
            <a:ext cx="6954982" cy="1231106"/>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Helvetica Neue"/>
              <a:buNone/>
            </a:pPr>
            <a:r>
              <a:rPr lang="pt-BR" sz="4000" b="0" i="0" u="none" strike="noStrike" cap="none">
                <a:solidFill>
                  <a:srgbClr val="000000"/>
                </a:solidFill>
                <a:latin typeface="Helvetica Neue"/>
                <a:ea typeface="Helvetica Neue"/>
                <a:cs typeface="Helvetica Neue"/>
                <a:sym typeface="Helvetica Neue"/>
              </a:rPr>
              <a:t>Increase in Nitrogen use and reducing in use efficiency</a:t>
            </a:r>
            <a:endParaRPr sz="4000" b="0" i="0" u="none" strike="noStrike" cap="none">
              <a:solidFill>
                <a:srgbClr val="000000"/>
              </a:solidFill>
              <a:latin typeface="Helvetica Neue"/>
              <a:ea typeface="Helvetica Neue"/>
              <a:cs typeface="Helvetica Neue"/>
              <a:sym typeface="Helvetica Neue"/>
            </a:endParaRPr>
          </a:p>
        </p:txBody>
      </p:sp>
      <p:sp>
        <p:nvSpPr>
          <p:cNvPr id="216" name="Google Shape;216;p15"/>
          <p:cNvSpPr txBox="1"/>
          <p:nvPr/>
        </p:nvSpPr>
        <p:spPr>
          <a:xfrm rot="-5400000">
            <a:off x="2767188" y="6962882"/>
            <a:ext cx="5840662" cy="615553"/>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pt-BR" sz="4000" b="0" i="0" u="none" strike="noStrike" cap="none">
                <a:solidFill>
                  <a:srgbClr val="000000"/>
                </a:solidFill>
                <a:latin typeface="Helvetica Neue"/>
                <a:ea typeface="Helvetica Neue"/>
                <a:cs typeface="Helvetica Neue"/>
                <a:sym typeface="Helvetica Neue"/>
              </a:rPr>
              <a:t>Potential yield (%)</a:t>
            </a:r>
            <a:endParaRPr lang="pt-BR" sz="40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220" name="Shape 220"/>
        <p:cNvGrpSpPr/>
        <p:nvPr/>
      </p:nvGrpSpPr>
      <p:grpSpPr>
        <a:xfrm>
          <a:off x="0" y="0"/>
          <a:ext cx="0" cy="0"/>
          <a:chOff x="0" y="0"/>
          <a:chExt cx="0" cy="0"/>
        </a:xfrm>
      </p:grpSpPr>
      <p:sp>
        <p:nvSpPr>
          <p:cNvPr id="221" name="Google Shape;221;p16"/>
          <p:cNvSpPr txBox="1"/>
          <p:nvPr>
            <p:ph type="body" idx="1"/>
          </p:nvPr>
        </p:nvSpPr>
        <p:spPr>
          <a:xfrm>
            <a:off x="2006600" y="5347855"/>
            <a:ext cx="19659600" cy="5791200"/>
          </a:xfrm>
          <a:prstGeom prst="rect">
            <a:avLst/>
          </a:prstGeom>
          <a:solidFill>
            <a:srgbClr val="CAE5F6"/>
          </a:solidFill>
          <a:ln w="25400" cap="flat" cmpd="sng">
            <a:solidFill>
              <a:schemeClr val="accent1"/>
            </a:solidFill>
            <a:prstDash val="solid"/>
            <a:round/>
            <a:headEnd type="none" w="sm" len="sm"/>
            <a:tailEnd type="none" w="sm" len="sm"/>
          </a:ln>
        </p:spPr>
        <p:txBody>
          <a:bodyPr spcFirstLastPara="1" wrap="square" lIns="0" tIns="0" rIns="0" bIns="0" anchor="t" anchorCtr="0">
            <a:normAutofit/>
          </a:bodyPr>
          <a:lstStyle/>
          <a:p>
            <a:pPr marL="914400" lvl="0" indent="-914400" algn="l" rtl="0">
              <a:lnSpc>
                <a:spcPct val="100000"/>
              </a:lnSpc>
              <a:spcBef>
                <a:spcPts val="0"/>
              </a:spcBef>
              <a:spcAft>
                <a:spcPts val="0"/>
              </a:spcAft>
              <a:buClr>
                <a:schemeClr val="dk1"/>
              </a:buClr>
              <a:buSzPts val="6000"/>
              <a:buFont typeface="Helvetica Neue"/>
              <a:buChar char="•"/>
            </a:pPr>
            <a:r>
              <a:rPr lang="pt-BR" sz="6000">
                <a:solidFill>
                  <a:schemeClr val="dk1"/>
                </a:solidFill>
                <a:latin typeface="Helvetica Neue"/>
                <a:ea typeface="Helvetica Neue"/>
                <a:cs typeface="Helvetica Neue"/>
                <a:sym typeface="Helvetica Neue"/>
              </a:rPr>
              <a:t>Based on visual deficiency symptons;</a:t>
            </a:r>
            <a:endParaRPr lang="pt-BR" sz="6000">
              <a:solidFill>
                <a:schemeClr val="dk1"/>
              </a:solidFill>
              <a:latin typeface="Helvetica Neue"/>
              <a:ea typeface="Helvetica Neue"/>
              <a:cs typeface="Helvetica Neue"/>
              <a:sym typeface="Helvetica Neue"/>
            </a:endParaRPr>
          </a:p>
          <a:p>
            <a:pPr marL="914400" lvl="0" indent="-914400" algn="l" rtl="0">
              <a:lnSpc>
                <a:spcPct val="100000"/>
              </a:lnSpc>
              <a:spcBef>
                <a:spcPts val="0"/>
              </a:spcBef>
              <a:spcAft>
                <a:spcPts val="0"/>
              </a:spcAft>
              <a:buClr>
                <a:schemeClr val="dk1"/>
              </a:buClr>
              <a:buSzPts val="6000"/>
              <a:buFont typeface="Helvetica Neue"/>
              <a:buChar char="•"/>
            </a:pPr>
            <a:r>
              <a:rPr lang="pt-BR" sz="6000">
                <a:solidFill>
                  <a:schemeClr val="dk1"/>
                </a:solidFill>
                <a:latin typeface="Helvetica Neue"/>
                <a:ea typeface="Helvetica Neue"/>
                <a:cs typeface="Helvetica Neue"/>
                <a:sym typeface="Helvetica Neue"/>
              </a:rPr>
              <a:t>Limitation: When visual symptons occurs, is too late to help;</a:t>
            </a:r>
            <a:endParaRPr lang="pt-BR" sz="6000">
              <a:solidFill>
                <a:schemeClr val="dk1"/>
              </a:solidFill>
              <a:latin typeface="Helvetica Neue"/>
              <a:ea typeface="Helvetica Neue"/>
              <a:cs typeface="Helvetica Neue"/>
              <a:sym typeface="Helvetica Neue"/>
            </a:endParaRPr>
          </a:p>
          <a:p>
            <a:pPr marL="914400" lvl="0" indent="-914400" algn="l" rtl="0">
              <a:lnSpc>
                <a:spcPct val="100000"/>
              </a:lnSpc>
              <a:spcBef>
                <a:spcPts val="0"/>
              </a:spcBef>
              <a:spcAft>
                <a:spcPts val="0"/>
              </a:spcAft>
              <a:buClr>
                <a:schemeClr val="dk1"/>
              </a:buClr>
              <a:buSzPts val="6000"/>
              <a:buFont typeface="Helvetica Neue"/>
              <a:buChar char="•"/>
            </a:pPr>
            <a:r>
              <a:rPr lang="pt-BR" sz="6000">
                <a:solidFill>
                  <a:schemeClr val="dk1"/>
                </a:solidFill>
                <a:latin typeface="Helvetica Neue"/>
                <a:ea typeface="Helvetica Neue"/>
                <a:cs typeface="Helvetica Neue"/>
                <a:sym typeface="Helvetica Neue"/>
              </a:rPr>
              <a:t>Lack of synchronism (supply/demand);</a:t>
            </a:r>
            <a:endParaRPr lang="pt-BR" sz="6000">
              <a:solidFill>
                <a:schemeClr val="dk1"/>
              </a:solidFill>
              <a:latin typeface="Helvetica Neue"/>
              <a:ea typeface="Helvetica Neue"/>
              <a:cs typeface="Helvetica Neue"/>
              <a:sym typeface="Helvetica Neue"/>
            </a:endParaRPr>
          </a:p>
          <a:p>
            <a:pPr marL="914400" lvl="0" indent="-914400" algn="l" rtl="0">
              <a:lnSpc>
                <a:spcPct val="100000"/>
              </a:lnSpc>
              <a:spcBef>
                <a:spcPts val="0"/>
              </a:spcBef>
              <a:spcAft>
                <a:spcPts val="0"/>
              </a:spcAft>
              <a:buClr>
                <a:schemeClr val="dk1"/>
              </a:buClr>
              <a:buSzPts val="6000"/>
              <a:buFont typeface="Helvetica Neue"/>
              <a:buChar char="•"/>
            </a:pPr>
            <a:r>
              <a:rPr lang="pt-BR" sz="6000">
                <a:solidFill>
                  <a:schemeClr val="dk1"/>
                </a:solidFill>
                <a:latin typeface="Helvetica Neue"/>
                <a:ea typeface="Helvetica Neue"/>
                <a:cs typeface="Helvetica Neue"/>
                <a:sym typeface="Helvetica Neue"/>
              </a:rPr>
              <a:t>Soil analysis was not routine practice;</a:t>
            </a:r>
            <a:endParaRPr lang="pt-BR" sz="6000">
              <a:solidFill>
                <a:schemeClr val="dk1"/>
              </a:solidFill>
              <a:latin typeface="Helvetica Neue"/>
              <a:ea typeface="Helvetica Neue"/>
              <a:cs typeface="Helvetica Neue"/>
              <a:sym typeface="Helvetica Neue"/>
            </a:endParaRPr>
          </a:p>
          <a:p>
            <a:pPr marL="914400" lvl="0" indent="-914400" algn="l" rtl="0">
              <a:lnSpc>
                <a:spcPct val="100000"/>
              </a:lnSpc>
              <a:spcBef>
                <a:spcPts val="0"/>
              </a:spcBef>
              <a:spcAft>
                <a:spcPts val="0"/>
              </a:spcAft>
              <a:buClr>
                <a:schemeClr val="dk1"/>
              </a:buClr>
              <a:buSzPts val="6000"/>
              <a:buFont typeface="Helvetica Neue"/>
              <a:buChar char="•"/>
            </a:pPr>
            <a:r>
              <a:rPr lang="pt-BR" sz="6000">
                <a:solidFill>
                  <a:schemeClr val="dk1"/>
                </a:solidFill>
                <a:latin typeface="Helvetica Neue"/>
                <a:ea typeface="Helvetica Neue"/>
                <a:cs typeface="Helvetica Neue"/>
                <a:sym typeface="Helvetica Neue"/>
              </a:rPr>
              <a:t>Micronutrients and S contents were not evaluated;</a:t>
            </a:r>
            <a:endParaRPr lang="pt-BR" sz="6000">
              <a:solidFill>
                <a:schemeClr val="dk1"/>
              </a:solidFill>
              <a:latin typeface="Helvetica Neue"/>
              <a:ea typeface="Helvetica Neue"/>
              <a:cs typeface="Helvetica Neue"/>
              <a:sym typeface="Helvetica Neue"/>
            </a:endParaRPr>
          </a:p>
        </p:txBody>
      </p:sp>
      <p:sp>
        <p:nvSpPr>
          <p:cNvPr id="222" name="Google Shape;222;p16"/>
          <p:cNvSpPr txBox="1"/>
          <p:nvPr>
            <p:ph type="title"/>
          </p:nvPr>
        </p:nvSpPr>
        <p:spPr>
          <a:xfrm>
            <a:off x="1778000" y="3131127"/>
            <a:ext cx="19888200" cy="1469452"/>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0"/>
              <a:buFont typeface="Cutive"/>
              <a:buNone/>
            </a:pPr>
            <a:r>
              <a:rPr lang="pt-BR" sz="8000">
                <a:latin typeface="Cutive"/>
                <a:ea typeface="Cutive"/>
                <a:cs typeface="Cutive"/>
                <a:sym typeface="Cutive"/>
              </a:rPr>
              <a:t>How was fertilizer recommendation?</a:t>
            </a:r>
            <a:endParaRPr lang="pt-BR" sz="8000">
              <a:latin typeface="Cutive"/>
              <a:ea typeface="Cutive"/>
              <a:cs typeface="Cutive"/>
              <a:sym typeface="Cutive"/>
            </a:endParaRPr>
          </a:p>
        </p:txBody>
      </p:sp>
      <p:sp>
        <p:nvSpPr>
          <p:cNvPr id="223" name="Google Shape;223;p16"/>
          <p:cNvSpPr txBox="1"/>
          <p:nvPr/>
        </p:nvSpPr>
        <p:spPr>
          <a:xfrm>
            <a:off x="1555629" y="-1"/>
            <a:ext cx="9001535" cy="2383851"/>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E36C09"/>
              </a:buClr>
              <a:buSzPts val="8000"/>
              <a:buFont typeface="Federo"/>
              <a:buNone/>
            </a:pPr>
            <a:r>
              <a:rPr lang="pt-BR" sz="8000" b="1" i="0" u="none" strike="noStrike" cap="none">
                <a:solidFill>
                  <a:srgbClr val="E36C09"/>
                </a:solidFill>
                <a:latin typeface="Federo"/>
                <a:ea typeface="Federo"/>
                <a:cs typeface="Federo"/>
                <a:sym typeface="Federo"/>
              </a:rPr>
              <a:t>30 Years ago...</a:t>
            </a:r>
            <a:endParaRPr lang="pt-BR" sz="8000" b="1" i="0" u="none" strike="noStrike" cap="none">
              <a:solidFill>
                <a:srgbClr val="E36C09"/>
              </a:solidFill>
              <a:latin typeface="Federo"/>
              <a:ea typeface="Federo"/>
              <a:cs typeface="Federo"/>
              <a:sym typeface="Fede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227" name="Shape 227"/>
        <p:cNvGrpSpPr/>
        <p:nvPr/>
      </p:nvGrpSpPr>
      <p:grpSpPr>
        <a:xfrm>
          <a:off x="0" y="0"/>
          <a:ext cx="0" cy="0"/>
          <a:chOff x="0" y="0"/>
          <a:chExt cx="0" cy="0"/>
        </a:xfrm>
      </p:grpSpPr>
      <p:sp>
        <p:nvSpPr>
          <p:cNvPr id="228" name="Google Shape;228;p17"/>
          <p:cNvSpPr txBox="1"/>
          <p:nvPr>
            <p:ph type="title"/>
          </p:nvPr>
        </p:nvSpPr>
        <p:spPr>
          <a:xfrm>
            <a:off x="2101850" y="1219202"/>
            <a:ext cx="19621500" cy="155446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E36C09"/>
              </a:buClr>
              <a:buSzPts val="7200"/>
              <a:buFont typeface="Federo"/>
              <a:buNone/>
            </a:pPr>
            <a:r>
              <a:rPr lang="pt-BR" sz="7200" b="1">
                <a:solidFill>
                  <a:srgbClr val="E36C09"/>
                </a:solidFill>
                <a:latin typeface="Federo"/>
                <a:ea typeface="Federo"/>
                <a:cs typeface="Federo"/>
                <a:sym typeface="Federo"/>
              </a:rPr>
              <a:t>30 Years later...What has changed?</a:t>
            </a:r>
            <a:endParaRPr lang="pt-BR" sz="7200" b="1">
              <a:solidFill>
                <a:srgbClr val="E36C09"/>
              </a:solidFill>
              <a:latin typeface="Federo"/>
              <a:ea typeface="Federo"/>
              <a:cs typeface="Federo"/>
              <a:sym typeface="Federo"/>
            </a:endParaRPr>
          </a:p>
        </p:txBody>
      </p:sp>
      <p:pic>
        <p:nvPicPr>
          <p:cNvPr id="229" name="Google Shape;229;p17"/>
          <p:cNvPicPr preferRelativeResize="0"/>
          <p:nvPr/>
        </p:nvPicPr>
        <p:blipFill rotWithShape="1">
          <a:blip r:embed="rId1"/>
          <a:srcRect/>
          <a:stretch>
            <a:fillRect/>
          </a:stretch>
        </p:blipFill>
        <p:spPr>
          <a:xfrm>
            <a:off x="4298963" y="4163954"/>
            <a:ext cx="3631306" cy="1479420"/>
          </a:xfrm>
          <a:prstGeom prst="rect">
            <a:avLst/>
          </a:prstGeom>
          <a:noFill/>
          <a:ln>
            <a:noFill/>
          </a:ln>
        </p:spPr>
      </p:pic>
      <p:pic>
        <p:nvPicPr>
          <p:cNvPr id="230" name="Google Shape;230;p17"/>
          <p:cNvPicPr preferRelativeResize="0"/>
          <p:nvPr/>
        </p:nvPicPr>
        <p:blipFill rotWithShape="1">
          <a:blip r:embed="rId2"/>
          <a:srcRect/>
          <a:stretch>
            <a:fillRect/>
          </a:stretch>
        </p:blipFill>
        <p:spPr>
          <a:xfrm>
            <a:off x="3709445" y="7033669"/>
            <a:ext cx="6610350" cy="2762250"/>
          </a:xfrm>
          <a:prstGeom prst="rect">
            <a:avLst/>
          </a:prstGeom>
          <a:noFill/>
          <a:ln>
            <a:noFill/>
          </a:ln>
        </p:spPr>
      </p:pic>
      <p:pic>
        <p:nvPicPr>
          <p:cNvPr id="231" name="Google Shape;231;p17"/>
          <p:cNvPicPr preferRelativeResize="0"/>
          <p:nvPr/>
        </p:nvPicPr>
        <p:blipFill rotWithShape="1">
          <a:blip r:embed="rId3"/>
          <a:srcRect l="8317" t="12730" r="8508" b="4273"/>
          <a:stretch>
            <a:fillRect/>
          </a:stretch>
        </p:blipFill>
        <p:spPr>
          <a:xfrm>
            <a:off x="5135216" y="9594304"/>
            <a:ext cx="1440160" cy="1008112"/>
          </a:xfrm>
          <a:prstGeom prst="rect">
            <a:avLst/>
          </a:prstGeom>
          <a:noFill/>
          <a:ln>
            <a:noFill/>
          </a:ln>
        </p:spPr>
      </p:pic>
      <p:pic>
        <p:nvPicPr>
          <p:cNvPr id="232" name="Google Shape;232;p17"/>
          <p:cNvPicPr preferRelativeResize="0"/>
          <p:nvPr/>
        </p:nvPicPr>
        <p:blipFill rotWithShape="1">
          <a:blip r:embed="rId4"/>
          <a:srcRect l="8977" r="8977"/>
          <a:stretch>
            <a:fillRect/>
          </a:stretch>
        </p:blipFill>
        <p:spPr>
          <a:xfrm>
            <a:off x="7495618" y="9535616"/>
            <a:ext cx="1152128" cy="1066800"/>
          </a:xfrm>
          <a:prstGeom prst="rect">
            <a:avLst/>
          </a:prstGeom>
          <a:noFill/>
          <a:ln>
            <a:noFill/>
          </a:ln>
        </p:spPr>
      </p:pic>
      <p:pic>
        <p:nvPicPr>
          <p:cNvPr id="233" name="Google Shape;233;p17"/>
          <p:cNvPicPr preferRelativeResize="0"/>
          <p:nvPr/>
        </p:nvPicPr>
        <p:blipFill rotWithShape="1">
          <a:blip r:embed="rId5"/>
          <a:srcRect/>
          <a:stretch>
            <a:fillRect/>
          </a:stretch>
        </p:blipFill>
        <p:spPr>
          <a:xfrm>
            <a:off x="7930266" y="4483428"/>
            <a:ext cx="1855092" cy="1855092"/>
          </a:xfrm>
          <a:prstGeom prst="rect">
            <a:avLst/>
          </a:prstGeom>
          <a:noFill/>
          <a:ln>
            <a:noFill/>
          </a:ln>
        </p:spPr>
      </p:pic>
      <p:pic>
        <p:nvPicPr>
          <p:cNvPr id="234" name="Google Shape;234;p17"/>
          <p:cNvPicPr preferRelativeResize="0"/>
          <p:nvPr/>
        </p:nvPicPr>
        <p:blipFill rotWithShape="1">
          <a:blip r:embed="rId6"/>
          <a:srcRect/>
          <a:stretch>
            <a:fillRect/>
          </a:stretch>
        </p:blipFill>
        <p:spPr>
          <a:xfrm>
            <a:off x="15731619" y="6572554"/>
            <a:ext cx="4857246" cy="2023852"/>
          </a:xfrm>
          <a:prstGeom prst="rect">
            <a:avLst/>
          </a:prstGeom>
          <a:noFill/>
          <a:ln>
            <a:noFill/>
          </a:ln>
        </p:spPr>
      </p:pic>
      <p:pic>
        <p:nvPicPr>
          <p:cNvPr id="235" name="Google Shape;235;p17"/>
          <p:cNvPicPr preferRelativeResize="0"/>
          <p:nvPr/>
        </p:nvPicPr>
        <p:blipFill rotWithShape="1">
          <a:blip r:embed="rId7"/>
          <a:srcRect/>
          <a:stretch>
            <a:fillRect/>
          </a:stretch>
        </p:blipFill>
        <p:spPr>
          <a:xfrm>
            <a:off x="16800515" y="9203355"/>
            <a:ext cx="3571478" cy="2798126"/>
          </a:xfrm>
          <a:prstGeom prst="rect">
            <a:avLst/>
          </a:prstGeom>
          <a:noFill/>
          <a:ln>
            <a:noFill/>
          </a:ln>
        </p:spPr>
      </p:pic>
      <p:pic>
        <p:nvPicPr>
          <p:cNvPr id="236" name="Google Shape;236;p17"/>
          <p:cNvPicPr preferRelativeResize="0"/>
          <p:nvPr/>
        </p:nvPicPr>
        <p:blipFill rotWithShape="1">
          <a:blip r:embed="rId8"/>
          <a:srcRect/>
          <a:stretch>
            <a:fillRect/>
          </a:stretch>
        </p:blipFill>
        <p:spPr>
          <a:xfrm>
            <a:off x="12273872" y="9795916"/>
            <a:ext cx="3457744" cy="2300972"/>
          </a:xfrm>
          <a:prstGeom prst="rect">
            <a:avLst/>
          </a:prstGeom>
          <a:noFill/>
          <a:ln>
            <a:noFill/>
          </a:ln>
        </p:spPr>
      </p:pic>
      <p:pic>
        <p:nvPicPr>
          <p:cNvPr id="237" name="Google Shape;237;p17"/>
          <p:cNvPicPr preferRelativeResize="0"/>
          <p:nvPr/>
        </p:nvPicPr>
        <p:blipFill rotWithShape="1">
          <a:blip r:embed="rId9"/>
          <a:srcRect/>
          <a:stretch>
            <a:fillRect/>
          </a:stretch>
        </p:blipFill>
        <p:spPr>
          <a:xfrm>
            <a:off x="10013793" y="6344371"/>
            <a:ext cx="5250610" cy="3406310"/>
          </a:xfrm>
          <a:prstGeom prst="rect">
            <a:avLst/>
          </a:prstGeom>
          <a:noFill/>
          <a:ln>
            <a:noFill/>
          </a:ln>
        </p:spPr>
      </p:pic>
      <p:pic>
        <p:nvPicPr>
          <p:cNvPr id="238" name="Google Shape;238;p17"/>
          <p:cNvPicPr preferRelativeResize="0"/>
          <p:nvPr/>
        </p:nvPicPr>
        <p:blipFill rotWithShape="1">
          <a:blip r:embed="rId10"/>
          <a:srcRect/>
          <a:stretch>
            <a:fillRect/>
          </a:stretch>
        </p:blipFill>
        <p:spPr>
          <a:xfrm>
            <a:off x="11921616" y="3567264"/>
            <a:ext cx="7620000" cy="281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087245" y="680720"/>
            <a:ext cx="12696825" cy="1445260"/>
          </a:xfrm>
          <a:prstGeom prst="rect">
            <a:avLst/>
          </a:prstGeom>
          <a:noFill/>
        </p:spPr>
        <p:txBody>
          <a:bodyPr wrap="square" rtlCol="0">
            <a:spAutoFit/>
          </a:bodyPr>
          <a:p>
            <a:r>
              <a:rPr lang="pt-PT" altLang="en-US" sz="8800" b="1">
                <a:latin typeface="Arial" panose="020B0604020202020204" pitchFamily="34" charset="0"/>
                <a:cs typeface="Arial" panose="020B0604020202020204" pitchFamily="34" charset="0"/>
              </a:rPr>
              <a:t>Summary:</a:t>
            </a:r>
            <a:endParaRPr lang="pt-PT" altLang="en-US" sz="8800" b="1">
              <a:latin typeface="Arial" panose="020B0604020202020204" pitchFamily="34" charset="0"/>
              <a:cs typeface="Arial" panose="020B0604020202020204" pitchFamily="34" charset="0"/>
            </a:endParaRPr>
          </a:p>
        </p:txBody>
      </p:sp>
      <p:sp>
        <p:nvSpPr>
          <p:cNvPr id="3" name="Text Box 2"/>
          <p:cNvSpPr txBox="1"/>
          <p:nvPr/>
        </p:nvSpPr>
        <p:spPr>
          <a:xfrm>
            <a:off x="1721485" y="3071495"/>
            <a:ext cx="21484590" cy="7016115"/>
          </a:xfrm>
          <a:prstGeom prst="rect">
            <a:avLst/>
          </a:prstGeom>
          <a:noFill/>
        </p:spPr>
        <p:txBody>
          <a:bodyPr wrap="square" rtlCol="0">
            <a:spAutoFit/>
          </a:bodyPr>
          <a:p>
            <a:pPr marL="548640" indent="-285750" eaLnBrk="1" fontAlgn="auto" latinLnBrk="0" hangingPunct="1">
              <a:spcBef>
                <a:spcPts val="3600"/>
              </a:spcBef>
              <a:buFont typeface="Arial" panose="020B0604020202020204" pitchFamily="34" charset="0"/>
              <a:buChar char="•"/>
            </a:pPr>
            <a:r>
              <a:rPr lang="pt-PT" altLang="en-US" sz="6000" b="1"/>
              <a:t>Our expectation with COSMIC-SWAMP sensor;</a:t>
            </a:r>
            <a:endParaRPr lang="pt-PT" altLang="en-US" sz="6000" b="1"/>
          </a:p>
          <a:p>
            <a:pPr marL="548640" indent="-285750" eaLnBrk="1" fontAlgn="auto" latinLnBrk="0" hangingPunct="1">
              <a:spcBef>
                <a:spcPts val="3600"/>
              </a:spcBef>
              <a:buFont typeface="Arial" panose="020B0604020202020204" pitchFamily="34" charset="0"/>
              <a:buChar char="•"/>
            </a:pPr>
            <a:r>
              <a:rPr lang="pt-PT" altLang="en-US" sz="6000" b="1"/>
              <a:t>Soil fertility management;</a:t>
            </a:r>
            <a:endParaRPr lang="pt-PT" altLang="en-US" sz="6000" b="1"/>
          </a:p>
          <a:p>
            <a:pPr marL="548640" indent="-285750" eaLnBrk="1" fontAlgn="auto" latinLnBrk="0" hangingPunct="1">
              <a:spcBef>
                <a:spcPts val="3600"/>
              </a:spcBef>
              <a:buFont typeface="Arial" panose="020B0604020202020204" pitchFamily="34" charset="0"/>
              <a:buChar char="•"/>
            </a:pPr>
            <a:r>
              <a:rPr lang="pt-PT" altLang="en-US" sz="6000" b="1"/>
              <a:t>Rice (Upland and Flooded);</a:t>
            </a:r>
            <a:endParaRPr lang="pt-PT" altLang="en-US" sz="6000" b="1"/>
          </a:p>
          <a:p>
            <a:pPr marL="548640" indent="-285750" eaLnBrk="1" fontAlgn="auto" latinLnBrk="0" hangingPunct="1">
              <a:spcBef>
                <a:spcPts val="3600"/>
              </a:spcBef>
              <a:buFont typeface="Arial" panose="020B0604020202020204" pitchFamily="34" charset="0"/>
              <a:buChar char="•"/>
            </a:pPr>
            <a:r>
              <a:rPr lang="pt-PT" altLang="en-US" sz="6000" b="1"/>
              <a:t>Fertilizer recomendation (Nitrogen)</a:t>
            </a:r>
            <a:endParaRPr lang="pt-PT" altLang="en-US" sz="6000" b="1"/>
          </a:p>
          <a:p>
            <a:pPr marL="285750" indent="-285750">
              <a:buFont typeface="Arial" panose="020B0604020202020204" pitchFamily="34" charset="0"/>
              <a:buChar char="•"/>
            </a:pPr>
            <a:endParaRPr lang="pt-PT" altLang="en-US" sz="6000"/>
          </a:p>
          <a:p>
            <a:pPr marL="285750" indent="-285750">
              <a:buFont typeface="Arial" panose="020B0604020202020204" pitchFamily="34" charset="0"/>
              <a:buChar char="•"/>
            </a:pPr>
            <a:endParaRPr lang="pt-PT" altLang="en-US" sz="6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42" name="Shape 242"/>
        <p:cNvGrpSpPr/>
        <p:nvPr/>
      </p:nvGrpSpPr>
      <p:grpSpPr>
        <a:xfrm>
          <a:off x="0" y="0"/>
          <a:ext cx="0" cy="0"/>
          <a:chOff x="0" y="0"/>
          <a:chExt cx="0" cy="0"/>
        </a:xfrm>
      </p:grpSpPr>
      <p:sp>
        <p:nvSpPr>
          <p:cNvPr id="243" name="Google Shape;243;p18"/>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rgbClr val="000000"/>
              </a:buClr>
              <a:buSzPts val="7200"/>
              <a:buFont typeface="Cutive"/>
              <a:buNone/>
            </a:pPr>
            <a:r>
              <a:rPr lang="pt-BR" sz="7200">
                <a:latin typeface="Cutive"/>
                <a:ea typeface="Cutive"/>
                <a:cs typeface="Cutive"/>
                <a:sym typeface="Cutive"/>
              </a:rPr>
              <a:t>Nitrogen evaluation with time</a:t>
            </a:r>
            <a:endParaRPr lang="pt-BR" sz="7200">
              <a:latin typeface="Cutive"/>
              <a:ea typeface="Cutive"/>
              <a:cs typeface="Cutive"/>
              <a:sym typeface="Cutive"/>
            </a:endParaRPr>
          </a:p>
        </p:txBody>
      </p:sp>
      <p:grpSp>
        <p:nvGrpSpPr>
          <p:cNvPr id="244" name="Google Shape;244;p18"/>
          <p:cNvGrpSpPr/>
          <p:nvPr/>
        </p:nvGrpSpPr>
        <p:grpSpPr>
          <a:xfrm>
            <a:off x="1" y="3492091"/>
            <a:ext cx="23691272" cy="10813842"/>
            <a:chOff x="0" y="1326606"/>
            <a:chExt cx="23691272" cy="10813842"/>
          </a:xfrm>
        </p:grpSpPr>
        <p:sp>
          <p:nvSpPr>
            <p:cNvPr id="245" name="Google Shape;245;p18"/>
            <p:cNvSpPr/>
            <p:nvPr/>
          </p:nvSpPr>
          <p:spPr>
            <a:xfrm>
              <a:off x="0" y="3817999"/>
              <a:ext cx="23691272" cy="4620206"/>
            </a:xfrm>
            <a:prstGeom prst="notchedRightArrow">
              <a:avLst>
                <a:gd name="adj1" fmla="val 50000"/>
                <a:gd name="adj2" fmla="val 50000"/>
              </a:avLst>
            </a:prstGeom>
            <a:solidFill>
              <a:srgbClr val="E7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18"/>
            <p:cNvSpPr/>
            <p:nvPr/>
          </p:nvSpPr>
          <p:spPr>
            <a:xfrm rot="2238374">
              <a:off x="1129510" y="2862725"/>
              <a:ext cx="1853990" cy="221455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18"/>
            <p:cNvSpPr txBox="1"/>
            <p:nvPr/>
          </p:nvSpPr>
          <p:spPr>
            <a:xfrm rot="2238374">
              <a:off x="1129510" y="2862725"/>
              <a:ext cx="1853990" cy="2214557"/>
            </a:xfrm>
            <a:prstGeom prst="rect">
              <a:avLst/>
            </a:prstGeom>
            <a:noFill/>
            <a:ln>
              <a:noFill/>
            </a:ln>
          </p:spPr>
          <p:txBody>
            <a:bodyPr spcFirstLastPara="1" wrap="square" lIns="256025" tIns="256025" rIns="256025" bIns="256025" anchor="b"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1988</a:t>
              </a:r>
              <a:endParaRPr lang="pt-BR" sz="3600" b="0" i="0" u="none" strike="noStrike" cap="none">
                <a:solidFill>
                  <a:srgbClr val="000000"/>
                </a:solidFill>
                <a:latin typeface="Cutive"/>
                <a:ea typeface="Cutive"/>
                <a:cs typeface="Cutive"/>
                <a:sym typeface="Cutive"/>
              </a:endParaRPr>
            </a:p>
          </p:txBody>
        </p:sp>
        <p:sp>
          <p:nvSpPr>
            <p:cNvPr id="248" name="Google Shape;248;p18"/>
            <p:cNvSpPr/>
            <p:nvPr/>
          </p:nvSpPr>
          <p:spPr>
            <a:xfrm>
              <a:off x="1592391" y="5871270"/>
              <a:ext cx="918788" cy="918788"/>
            </a:xfrm>
            <a:prstGeom prst="ellipse">
              <a:avLst/>
            </a:prstGeom>
            <a:solidFill>
              <a:srgbClr val="BF5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8"/>
            <p:cNvSpPr/>
            <p:nvPr/>
          </p:nvSpPr>
          <p:spPr>
            <a:xfrm rot="2193182">
              <a:off x="1694034" y="6930309"/>
              <a:ext cx="3506968" cy="46202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18"/>
            <p:cNvSpPr txBox="1"/>
            <p:nvPr/>
          </p:nvSpPr>
          <p:spPr>
            <a:xfrm rot="2193182">
              <a:off x="1694034" y="6930309"/>
              <a:ext cx="3506968" cy="4620206"/>
            </a:xfrm>
            <a:prstGeom prst="rect">
              <a:avLst/>
            </a:prstGeom>
            <a:noFill/>
            <a:ln>
              <a:noFill/>
            </a:ln>
          </p:spPr>
          <p:txBody>
            <a:bodyPr spcFirstLastPara="1" wrap="square" lIns="256025" tIns="256025" rIns="256025" bIns="256025" anchor="t"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N recommendation based on visual symptoms: no soil analysis</a:t>
              </a:r>
              <a:endParaRPr lang="pt-BR" sz="3600" b="0" i="0" u="none" strike="noStrike" cap="none">
                <a:solidFill>
                  <a:srgbClr val="000000"/>
                </a:solidFill>
                <a:latin typeface="Cutive"/>
                <a:ea typeface="Cutive"/>
                <a:cs typeface="Cutive"/>
                <a:sym typeface="Cutive"/>
              </a:endParaRPr>
            </a:p>
          </p:txBody>
        </p:sp>
        <p:sp>
          <p:nvSpPr>
            <p:cNvPr id="251" name="Google Shape;251;p18"/>
            <p:cNvSpPr/>
            <p:nvPr/>
          </p:nvSpPr>
          <p:spPr>
            <a:xfrm>
              <a:off x="4388041" y="5769983"/>
              <a:ext cx="918788" cy="91878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8"/>
            <p:cNvSpPr/>
            <p:nvPr/>
          </p:nvSpPr>
          <p:spPr>
            <a:xfrm rot="2070291">
              <a:off x="7184264" y="1819206"/>
              <a:ext cx="2335827" cy="35485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18"/>
            <p:cNvSpPr txBox="1"/>
            <p:nvPr/>
          </p:nvSpPr>
          <p:spPr>
            <a:xfrm rot="2070291">
              <a:off x="7184264" y="1819206"/>
              <a:ext cx="2335827" cy="3548503"/>
            </a:xfrm>
            <a:prstGeom prst="rect">
              <a:avLst/>
            </a:prstGeom>
            <a:noFill/>
            <a:ln>
              <a:noFill/>
            </a:ln>
          </p:spPr>
          <p:txBody>
            <a:bodyPr spcFirstLastPara="1" wrap="square" lIns="256025" tIns="256025" rIns="256025" bIns="256025" anchor="b"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Calibration curves</a:t>
              </a:r>
              <a:endParaRPr lang="pt-BR" sz="3600" b="0" i="0" u="none" strike="noStrike" cap="none">
                <a:solidFill>
                  <a:srgbClr val="000000"/>
                </a:solidFill>
                <a:latin typeface="Cutive"/>
                <a:ea typeface="Cutive"/>
                <a:cs typeface="Cutive"/>
                <a:sym typeface="Cutive"/>
              </a:endParaRPr>
            </a:p>
          </p:txBody>
        </p:sp>
        <p:sp>
          <p:nvSpPr>
            <p:cNvPr id="254" name="Google Shape;254;p18"/>
            <p:cNvSpPr/>
            <p:nvPr/>
          </p:nvSpPr>
          <p:spPr>
            <a:xfrm>
              <a:off x="7419188" y="5502057"/>
              <a:ext cx="918788" cy="918788"/>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8"/>
            <p:cNvSpPr/>
            <p:nvPr/>
          </p:nvSpPr>
          <p:spPr>
            <a:xfrm rot="1931164">
              <a:off x="8704144" y="6930309"/>
              <a:ext cx="2063672" cy="46202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8"/>
            <p:cNvSpPr txBox="1"/>
            <p:nvPr/>
          </p:nvSpPr>
          <p:spPr>
            <a:xfrm rot="1931164">
              <a:off x="8704144" y="6930309"/>
              <a:ext cx="2063672" cy="4620206"/>
            </a:xfrm>
            <a:prstGeom prst="rect">
              <a:avLst/>
            </a:prstGeom>
            <a:noFill/>
            <a:ln>
              <a:noFill/>
            </a:ln>
          </p:spPr>
          <p:txBody>
            <a:bodyPr spcFirstLastPara="1" wrap="square" lIns="256025" tIns="256025" rIns="256025" bIns="256025" anchor="t"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Based on plant demand(SPAD)</a:t>
              </a:r>
              <a:endParaRPr lang="pt-BR" sz="3600" b="0" i="0" u="none" strike="noStrike" cap="none">
                <a:solidFill>
                  <a:srgbClr val="000000"/>
                </a:solidFill>
                <a:latin typeface="Cutive"/>
                <a:ea typeface="Cutive"/>
                <a:cs typeface="Cutive"/>
                <a:sym typeface="Cutive"/>
              </a:endParaRPr>
            </a:p>
          </p:txBody>
        </p:sp>
        <p:sp>
          <p:nvSpPr>
            <p:cNvPr id="257" name="Google Shape;257;p18"/>
            <p:cNvSpPr/>
            <p:nvPr/>
          </p:nvSpPr>
          <p:spPr>
            <a:xfrm>
              <a:off x="10747864" y="5769983"/>
              <a:ext cx="918788" cy="918788"/>
            </a:xfrm>
            <a:prstGeom prst="ellipse">
              <a:avLst/>
            </a:prstGeom>
            <a:solidFill>
              <a:srgbClr val="49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8"/>
            <p:cNvSpPr/>
            <p:nvPr/>
          </p:nvSpPr>
          <p:spPr>
            <a:xfrm rot="2023077">
              <a:off x="14387817" y="1492372"/>
              <a:ext cx="1997355" cy="46202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8"/>
            <p:cNvSpPr txBox="1"/>
            <p:nvPr/>
          </p:nvSpPr>
          <p:spPr>
            <a:xfrm rot="2023077">
              <a:off x="14387817" y="1492372"/>
              <a:ext cx="1997355" cy="4620206"/>
            </a:xfrm>
            <a:prstGeom prst="rect">
              <a:avLst/>
            </a:prstGeom>
            <a:noFill/>
            <a:ln>
              <a:noFill/>
            </a:ln>
          </p:spPr>
          <p:txBody>
            <a:bodyPr spcFirstLastPara="1" wrap="square" lIns="256025" tIns="256025" rIns="256025" bIns="256025" anchor="b"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Losses measurements</a:t>
              </a:r>
              <a:endParaRPr lang="pt-BR" sz="3600" b="0" i="0" u="none" strike="noStrike" cap="none">
                <a:solidFill>
                  <a:srgbClr val="000000"/>
                </a:solidFill>
                <a:latin typeface="Cutive"/>
                <a:ea typeface="Cutive"/>
                <a:cs typeface="Cutive"/>
                <a:sym typeface="Cutive"/>
              </a:endParaRPr>
            </a:p>
            <a:p>
              <a:pPr marL="0" marR="0" lvl="0" indent="0" algn="ctr" rtl="0">
                <a:lnSpc>
                  <a:spcPct val="90000"/>
                </a:lnSpc>
                <a:spcBef>
                  <a:spcPts val="126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(N2O, NH3)</a:t>
              </a:r>
              <a:endParaRPr lang="pt-BR" sz="3600" b="0" i="0" u="none" strike="noStrike" cap="none">
                <a:solidFill>
                  <a:srgbClr val="000000"/>
                </a:solidFill>
                <a:latin typeface="Cutive"/>
                <a:ea typeface="Cutive"/>
                <a:cs typeface="Cutive"/>
                <a:sym typeface="Cutive"/>
              </a:endParaRPr>
            </a:p>
          </p:txBody>
        </p:sp>
        <p:sp>
          <p:nvSpPr>
            <p:cNvPr id="260" name="Google Shape;260;p18"/>
            <p:cNvSpPr/>
            <p:nvPr/>
          </p:nvSpPr>
          <p:spPr>
            <a:xfrm>
              <a:off x="13650602" y="5769983"/>
              <a:ext cx="918788" cy="918788"/>
            </a:xfrm>
            <a:prstGeom prst="ellipse">
              <a:avLst/>
            </a:prstGeom>
            <a:solidFill>
              <a:srgbClr val="F79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8"/>
            <p:cNvSpPr/>
            <p:nvPr/>
          </p:nvSpPr>
          <p:spPr>
            <a:xfrm rot="2124620">
              <a:off x="15555988" y="6757282"/>
              <a:ext cx="2613719" cy="46202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8"/>
            <p:cNvSpPr txBox="1"/>
            <p:nvPr/>
          </p:nvSpPr>
          <p:spPr>
            <a:xfrm rot="2124620">
              <a:off x="15555988" y="6757282"/>
              <a:ext cx="2613719" cy="4620206"/>
            </a:xfrm>
            <a:prstGeom prst="rect">
              <a:avLst/>
            </a:prstGeom>
            <a:noFill/>
            <a:ln>
              <a:noFill/>
            </a:ln>
          </p:spPr>
          <p:txBody>
            <a:bodyPr spcFirstLastPara="1" wrap="square" lIns="256025" tIns="256025" rIns="256025" bIns="256025" anchor="t"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Spad+Drones+</a:t>
              </a:r>
              <a:endParaRPr lang="pt-BR" sz="3600" b="0" i="0" u="none" strike="noStrike" cap="none">
                <a:solidFill>
                  <a:srgbClr val="000000"/>
                </a:solidFill>
                <a:latin typeface="Cutive"/>
                <a:ea typeface="Cutive"/>
                <a:cs typeface="Cutive"/>
                <a:sym typeface="Cutive"/>
              </a:endParaRPr>
            </a:p>
            <a:p>
              <a:pPr marL="0" marR="0" lvl="0" indent="0" algn="ctr" rtl="0">
                <a:lnSpc>
                  <a:spcPct val="90000"/>
                </a:lnSpc>
                <a:spcBef>
                  <a:spcPts val="126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sensors</a:t>
              </a:r>
              <a:endParaRPr lang="pt-BR" sz="3600" b="0" i="0" u="none" strike="noStrike" cap="none">
                <a:solidFill>
                  <a:srgbClr val="000000"/>
                </a:solidFill>
                <a:latin typeface="Cutive"/>
                <a:ea typeface="Cutive"/>
                <a:cs typeface="Cutive"/>
                <a:sym typeface="Cutive"/>
              </a:endParaRPr>
            </a:p>
          </p:txBody>
        </p:sp>
        <p:sp>
          <p:nvSpPr>
            <p:cNvPr id="263" name="Google Shape;263;p18"/>
            <p:cNvSpPr/>
            <p:nvPr/>
          </p:nvSpPr>
          <p:spPr>
            <a:xfrm>
              <a:off x="16994527" y="5769983"/>
              <a:ext cx="918788" cy="918788"/>
            </a:xfrm>
            <a:prstGeom prst="ellipse">
              <a:avLst/>
            </a:prstGeom>
            <a:solidFill>
              <a:srgbClr val="BF5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8"/>
            <p:cNvSpPr/>
            <p:nvPr/>
          </p:nvSpPr>
          <p:spPr>
            <a:xfrm rot="2303316">
              <a:off x="20264725" y="2634961"/>
              <a:ext cx="2362839" cy="21878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8"/>
            <p:cNvSpPr txBox="1"/>
            <p:nvPr/>
          </p:nvSpPr>
          <p:spPr>
            <a:xfrm rot="2303316">
              <a:off x="20264725" y="2634961"/>
              <a:ext cx="2362839" cy="2187898"/>
            </a:xfrm>
            <a:prstGeom prst="rect">
              <a:avLst/>
            </a:prstGeom>
            <a:noFill/>
            <a:ln>
              <a:noFill/>
            </a:ln>
          </p:spPr>
          <p:txBody>
            <a:bodyPr spcFirstLastPara="1" wrap="square" lIns="256025" tIns="256025" rIns="256025" bIns="256025" anchor="b" anchorCtr="0">
              <a:noAutofit/>
            </a:bodyPr>
            <a:lstStyle/>
            <a:p>
              <a:pPr marL="0" marR="0" lvl="0" indent="0" algn="ctr" rtl="0">
                <a:lnSpc>
                  <a:spcPct val="90000"/>
                </a:lnSpc>
                <a:spcBef>
                  <a:spcPts val="0"/>
                </a:spcBef>
                <a:spcAft>
                  <a:spcPts val="0"/>
                </a:spcAft>
                <a:buClr>
                  <a:srgbClr val="000000"/>
                </a:buClr>
                <a:buSzPts val="3600"/>
                <a:buFont typeface="Cutive"/>
                <a:buNone/>
              </a:pPr>
              <a:r>
                <a:rPr lang="pt-BR" sz="3600" b="0" i="0" u="none" strike="noStrike" cap="none">
                  <a:solidFill>
                    <a:srgbClr val="000000"/>
                  </a:solidFill>
                  <a:latin typeface="Cutive"/>
                  <a:ea typeface="Cutive"/>
                  <a:cs typeface="Cutive"/>
                  <a:sym typeface="Cutive"/>
                </a:rPr>
                <a:t>2022</a:t>
              </a:r>
              <a:endParaRPr lang="pt-BR" sz="3600" b="0" i="0" u="none" strike="noStrike" cap="none">
                <a:solidFill>
                  <a:srgbClr val="000000"/>
                </a:solidFill>
                <a:latin typeface="Cutive"/>
                <a:ea typeface="Cutive"/>
                <a:cs typeface="Cutive"/>
                <a:sym typeface="Cutive"/>
              </a:endParaRPr>
            </a:p>
          </p:txBody>
        </p:sp>
        <p:sp>
          <p:nvSpPr>
            <p:cNvPr id="266" name="Google Shape;266;p18"/>
            <p:cNvSpPr/>
            <p:nvPr/>
          </p:nvSpPr>
          <p:spPr>
            <a:xfrm>
              <a:off x="19963241" y="5872396"/>
              <a:ext cx="918788" cy="91878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270" name="Shape 270"/>
        <p:cNvGrpSpPr/>
        <p:nvPr/>
      </p:nvGrpSpPr>
      <p:grpSpPr>
        <a:xfrm>
          <a:off x="0" y="0"/>
          <a:ext cx="0" cy="0"/>
          <a:chOff x="0" y="0"/>
          <a:chExt cx="0" cy="0"/>
        </a:xfrm>
      </p:grpSpPr>
      <p:sp>
        <p:nvSpPr>
          <p:cNvPr id="271" name="Google Shape;271;p19"/>
          <p:cNvSpPr txBox="1"/>
          <p:nvPr>
            <p:ph type="title"/>
          </p:nvPr>
        </p:nvSpPr>
        <p:spPr>
          <a:xfrm>
            <a:off x="4305300" y="730253"/>
            <a:ext cx="15773400" cy="1628634"/>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000000"/>
              </a:buClr>
              <a:buSzPts val="6600"/>
              <a:buFont typeface="Cutive"/>
              <a:buNone/>
            </a:pPr>
            <a:r>
              <a:rPr lang="pt-BR" sz="6600">
                <a:latin typeface="Cutive"/>
                <a:ea typeface="Cutive"/>
                <a:cs typeface="Cutive"/>
                <a:sym typeface="Cutive"/>
              </a:rPr>
              <a:t>Calibration curves</a:t>
            </a:r>
            <a:endParaRPr lang="pt-BR" sz="6600">
              <a:latin typeface="Cutive"/>
              <a:ea typeface="Cutive"/>
              <a:cs typeface="Cutive"/>
              <a:sym typeface="Cutive"/>
            </a:endParaRPr>
          </a:p>
        </p:txBody>
      </p:sp>
      <p:pic>
        <p:nvPicPr>
          <p:cNvPr id="272" name="Google Shape;272;p19"/>
          <p:cNvPicPr preferRelativeResize="0"/>
          <p:nvPr/>
        </p:nvPicPr>
        <p:blipFill rotWithShape="1">
          <a:blip r:embed="rId1"/>
          <a:srcRect/>
          <a:stretch>
            <a:fillRect/>
          </a:stretch>
        </p:blipFill>
        <p:spPr>
          <a:xfrm>
            <a:off x="4991200" y="3689648"/>
            <a:ext cx="13487400" cy="7874000"/>
          </a:xfrm>
          <a:prstGeom prst="rect">
            <a:avLst/>
          </a:prstGeom>
          <a:noFill/>
          <a:ln>
            <a:noFill/>
          </a:ln>
        </p:spPr>
      </p:pic>
      <p:sp>
        <p:nvSpPr>
          <p:cNvPr id="273" name="Google Shape;273;p19"/>
          <p:cNvSpPr txBox="1"/>
          <p:nvPr/>
        </p:nvSpPr>
        <p:spPr>
          <a:xfrm>
            <a:off x="10586077" y="3504117"/>
            <a:ext cx="4903305" cy="707886"/>
          </a:xfrm>
          <a:prstGeom prst="rect">
            <a:avLst/>
          </a:prstGeom>
          <a:solidFill>
            <a:srgbClr val="C2D59B"/>
          </a:solidFill>
          <a:ln w="381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061"/>
              </a:buClr>
              <a:buSzPts val="4000"/>
              <a:buFont typeface="Ribeye"/>
              <a:buNone/>
            </a:pPr>
            <a:r>
              <a:rPr lang="pt-BR" sz="4000" b="0" i="0" u="none" strike="noStrike" cap="none">
                <a:solidFill>
                  <a:srgbClr val="244061"/>
                </a:solidFill>
                <a:latin typeface="Ribeye"/>
                <a:ea typeface="Ribeye"/>
                <a:cs typeface="Ribeye"/>
                <a:sym typeface="Ribeye"/>
              </a:rPr>
              <a:t>Parsimony</a:t>
            </a:r>
            <a:endParaRPr sz="4000" b="0" i="0" u="none" strike="noStrike" cap="none">
              <a:solidFill>
                <a:srgbClr val="244061"/>
              </a:solidFill>
              <a:latin typeface="Ribeye"/>
              <a:ea typeface="Ribeye"/>
              <a:cs typeface="Ribeye"/>
              <a:sym typeface="Ribeye"/>
            </a:endParaRPr>
          </a:p>
        </p:txBody>
      </p:sp>
      <p:cxnSp>
        <p:nvCxnSpPr>
          <p:cNvPr id="274" name="Google Shape;274;p19"/>
          <p:cNvCxnSpPr/>
          <p:nvPr/>
        </p:nvCxnSpPr>
        <p:spPr>
          <a:xfrm>
            <a:off x="8004314" y="2544418"/>
            <a:ext cx="397564" cy="1934816"/>
          </a:xfrm>
          <a:prstGeom prst="straightConnector1">
            <a:avLst/>
          </a:prstGeom>
          <a:noFill/>
          <a:ln w="69850" cap="flat" cmpd="sng">
            <a:solidFill>
              <a:schemeClr val="accent2"/>
            </a:solidFill>
            <a:prstDash val="solid"/>
            <a:round/>
            <a:headEnd type="none" w="sm" len="sm"/>
            <a:tailEnd type="stealth" w="med" len="med"/>
          </a:ln>
        </p:spPr>
      </p:cxnSp>
      <p:sp>
        <p:nvSpPr>
          <p:cNvPr id="275" name="Google Shape;275;p19"/>
          <p:cNvSpPr txBox="1"/>
          <p:nvPr/>
        </p:nvSpPr>
        <p:spPr>
          <a:xfrm>
            <a:off x="8203095" y="4821382"/>
            <a:ext cx="5679159" cy="615553"/>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Helvetica Neue"/>
              <a:buNone/>
            </a:pPr>
            <a:r>
              <a:rPr lang="pt-BR" sz="4000" b="0" i="0" u="none" strike="noStrike" cap="none">
                <a:solidFill>
                  <a:srgbClr val="000000"/>
                </a:solidFill>
                <a:latin typeface="Helvetica Neue"/>
                <a:ea typeface="Helvetica Neue"/>
                <a:cs typeface="Helvetica Neue"/>
                <a:sym typeface="Helvetica Neue"/>
              </a:rPr>
              <a:t>90% of maximum yield</a:t>
            </a:r>
            <a:endParaRPr sz="4000" b="0" i="0" u="none" strike="noStrike" cap="none">
              <a:solidFill>
                <a:srgbClr val="000000"/>
              </a:solidFill>
              <a:latin typeface="Helvetica Neue"/>
              <a:ea typeface="Helvetica Neue"/>
              <a:cs typeface="Helvetica Neue"/>
              <a:sym typeface="Helvetica Neue"/>
            </a:endParaRPr>
          </a:p>
        </p:txBody>
      </p:sp>
      <p:sp>
        <p:nvSpPr>
          <p:cNvPr id="276" name="Google Shape;276;p19"/>
          <p:cNvSpPr txBox="1"/>
          <p:nvPr/>
        </p:nvSpPr>
        <p:spPr>
          <a:xfrm>
            <a:off x="8604877" y="10598728"/>
            <a:ext cx="9156650" cy="1231106"/>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Helvetica Neue"/>
              <a:buNone/>
            </a:pPr>
            <a:r>
              <a:rPr lang="pt-BR" sz="4000" b="0" i="0" u="none" strike="noStrike" cap="none">
                <a:solidFill>
                  <a:srgbClr val="000000"/>
                </a:solidFill>
                <a:latin typeface="Helvetica Neue"/>
                <a:ea typeface="Helvetica Neue"/>
                <a:cs typeface="Helvetica Neue"/>
                <a:sym typeface="Helvetica Neue"/>
              </a:rPr>
              <a:t>Nitrogen (kg/ha)</a:t>
            </a:r>
            <a:endParaRPr lang="pt-BR" sz="4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000"/>
              <a:buFont typeface="Helvetica Neue"/>
              <a:buNone/>
            </a:pPr>
            <a:endParaRPr sz="4000" b="0" i="0" u="none" strike="noStrike" cap="none">
              <a:solidFill>
                <a:srgbClr val="000000"/>
              </a:solidFill>
              <a:latin typeface="Helvetica Neue"/>
              <a:ea typeface="Helvetica Neue"/>
              <a:cs typeface="Helvetica Neue"/>
              <a:sym typeface="Helvetica Neue"/>
            </a:endParaRPr>
          </a:p>
        </p:txBody>
      </p:sp>
      <p:sp>
        <p:nvSpPr>
          <p:cNvPr id="277" name="Google Shape;277;p19"/>
          <p:cNvSpPr txBox="1"/>
          <p:nvPr/>
        </p:nvSpPr>
        <p:spPr>
          <a:xfrm rot="-5400000">
            <a:off x="2474697" y="5610655"/>
            <a:ext cx="6612369" cy="1661993"/>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Helvetica Neue"/>
              <a:buNone/>
            </a:pPr>
            <a:r>
              <a:rPr lang="pt-BR" sz="4800" b="0" i="0" u="none" strike="noStrike" cap="none">
                <a:solidFill>
                  <a:srgbClr val="000000"/>
                </a:solidFill>
                <a:latin typeface="Helvetica Neue"/>
                <a:ea typeface="Helvetica Neue"/>
                <a:cs typeface="Helvetica Neue"/>
                <a:sym typeface="Helvetica Neue"/>
              </a:rPr>
              <a:t>Grain yield (kg/ha)</a:t>
            </a:r>
            <a:endParaRPr lang="pt-BR" sz="4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0"/>
              <a:buFont typeface="Helvetica Neue"/>
              <a:buNone/>
            </a:pPr>
            <a:endParaRPr sz="60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81" name="Shape 281"/>
        <p:cNvGrpSpPr/>
        <p:nvPr/>
      </p:nvGrpSpPr>
      <p:grpSpPr>
        <a:xfrm>
          <a:off x="0" y="0"/>
          <a:ext cx="0" cy="0"/>
          <a:chOff x="0" y="0"/>
          <a:chExt cx="0" cy="0"/>
        </a:xfrm>
      </p:grpSpPr>
      <p:pic>
        <p:nvPicPr>
          <p:cNvPr id="282" name="Google Shape;282;p20" descr="Adubação para milho, por que é importante? - Blog - Plantae Gestão Agrícola"/>
          <p:cNvPicPr preferRelativeResize="0"/>
          <p:nvPr/>
        </p:nvPicPr>
        <p:blipFill rotWithShape="1">
          <a:blip r:embed="rId1"/>
          <a:srcRect l="12901" r="-2" b="-2"/>
          <a:stretch>
            <a:fillRect/>
          </a:stretch>
        </p:blipFill>
        <p:spPr>
          <a:xfrm>
            <a:off x="41" y="-1"/>
            <a:ext cx="8157534" cy="11969086"/>
          </a:xfrm>
          <a:custGeom>
            <a:avLst/>
            <a:gdLst/>
            <a:ahLst/>
            <a:cxnLst/>
            <a:rect l="l" t="t" r="r" b="b"/>
            <a:pathLst>
              <a:path w="4078787" h="5984543" extrusionOk="0">
                <a:moveTo>
                  <a:pt x="0" y="0"/>
                </a:moveTo>
                <a:lnTo>
                  <a:pt x="4078787" y="0"/>
                </a:lnTo>
                <a:lnTo>
                  <a:pt x="4078787" y="5124815"/>
                </a:lnTo>
                <a:lnTo>
                  <a:pt x="4070060" y="5126114"/>
                </a:lnTo>
                <a:lnTo>
                  <a:pt x="4063497" y="5125913"/>
                </a:lnTo>
                <a:lnTo>
                  <a:pt x="4046889" y="5127404"/>
                </a:lnTo>
                <a:lnTo>
                  <a:pt x="4041515" y="5129642"/>
                </a:lnTo>
                <a:lnTo>
                  <a:pt x="4039880" y="5133015"/>
                </a:lnTo>
                <a:lnTo>
                  <a:pt x="4038293" y="5132799"/>
                </a:lnTo>
                <a:cubicBezTo>
                  <a:pt x="4025928" y="5128325"/>
                  <a:pt x="4021373" y="5120622"/>
                  <a:pt x="4009020" y="5144357"/>
                </a:cubicBezTo>
                <a:cubicBezTo>
                  <a:pt x="3981121" y="5137859"/>
                  <a:pt x="3977427" y="5151957"/>
                  <a:pt x="3941253" y="5160411"/>
                </a:cubicBezTo>
                <a:cubicBezTo>
                  <a:pt x="3924897" y="5153308"/>
                  <a:pt x="3912913" y="5157620"/>
                  <a:pt x="3901637" y="5165612"/>
                </a:cubicBezTo>
                <a:cubicBezTo>
                  <a:pt x="3865417" y="5165156"/>
                  <a:pt x="3833918" y="5177912"/>
                  <a:pt x="3794002" y="5184224"/>
                </a:cubicBezTo>
                <a:cubicBezTo>
                  <a:pt x="3745197" y="5197749"/>
                  <a:pt x="3729302" y="5199567"/>
                  <a:pt x="3686635" y="5206225"/>
                </a:cubicBezTo>
                <a:lnTo>
                  <a:pt x="3614076" y="5235903"/>
                </a:lnTo>
                <a:lnTo>
                  <a:pt x="3607889" y="5234651"/>
                </a:lnTo>
                <a:cubicBezTo>
                  <a:pt x="3603612" y="5234081"/>
                  <a:pt x="3600755" y="5234081"/>
                  <a:pt x="3598760" y="5234500"/>
                </a:cubicBezTo>
                <a:lnTo>
                  <a:pt x="3598524" y="5234747"/>
                </a:lnTo>
                <a:lnTo>
                  <a:pt x="3589992" y="5234113"/>
                </a:lnTo>
                <a:cubicBezTo>
                  <a:pt x="3575624" y="5232466"/>
                  <a:pt x="3553365" y="5245524"/>
                  <a:pt x="3540093" y="5243032"/>
                </a:cubicBezTo>
                <a:cubicBezTo>
                  <a:pt x="3517876" y="5246983"/>
                  <a:pt x="3492530" y="5241222"/>
                  <a:pt x="3477111" y="5246399"/>
                </a:cubicBezTo>
                <a:lnTo>
                  <a:pt x="3404535" y="5257479"/>
                </a:lnTo>
                <a:lnTo>
                  <a:pt x="3367653" y="5241889"/>
                </a:lnTo>
                <a:cubicBezTo>
                  <a:pt x="3363620" y="5239776"/>
                  <a:pt x="3357751" y="5238785"/>
                  <a:pt x="3347769" y="5240342"/>
                </a:cubicBezTo>
                <a:lnTo>
                  <a:pt x="3345438" y="5241239"/>
                </a:lnTo>
                <a:cubicBezTo>
                  <a:pt x="3340114" y="5238967"/>
                  <a:pt x="3299235" y="5237927"/>
                  <a:pt x="3266007" y="5235834"/>
                </a:cubicBezTo>
                <a:cubicBezTo>
                  <a:pt x="3213317" y="5233681"/>
                  <a:pt x="3206976" y="5226350"/>
                  <a:pt x="3146073" y="5228684"/>
                </a:cubicBezTo>
                <a:cubicBezTo>
                  <a:pt x="3086141" y="5227554"/>
                  <a:pt x="3075728" y="5222030"/>
                  <a:pt x="3033683" y="5226253"/>
                </a:cubicBezTo>
                <a:lnTo>
                  <a:pt x="2784682" y="5206185"/>
                </a:lnTo>
                <a:cubicBezTo>
                  <a:pt x="2722343" y="5180752"/>
                  <a:pt x="2720644" y="5208865"/>
                  <a:pt x="2649489" y="5196496"/>
                </a:cubicBezTo>
                <a:cubicBezTo>
                  <a:pt x="2585407" y="5251616"/>
                  <a:pt x="2611621" y="5216422"/>
                  <a:pt x="2570902" y="5220629"/>
                </a:cubicBezTo>
                <a:lnTo>
                  <a:pt x="2445990" y="5207845"/>
                </a:lnTo>
                <a:cubicBezTo>
                  <a:pt x="2414280" y="5192615"/>
                  <a:pt x="2356662" y="5220287"/>
                  <a:pt x="2317703" y="5200058"/>
                </a:cubicBezTo>
                <a:cubicBezTo>
                  <a:pt x="2278547" y="5199563"/>
                  <a:pt x="2235681" y="5203421"/>
                  <a:pt x="2211050" y="5204870"/>
                </a:cubicBezTo>
                <a:cubicBezTo>
                  <a:pt x="2174267" y="5208234"/>
                  <a:pt x="2132252" y="5216448"/>
                  <a:pt x="2097009" y="5220239"/>
                </a:cubicBezTo>
                <a:cubicBezTo>
                  <a:pt x="2079864" y="5207723"/>
                  <a:pt x="2047841" y="5228235"/>
                  <a:pt x="1999591" y="5227614"/>
                </a:cubicBezTo>
                <a:cubicBezTo>
                  <a:pt x="1980917" y="5213225"/>
                  <a:pt x="1967048" y="5227372"/>
                  <a:pt x="1930330" y="5207433"/>
                </a:cubicBezTo>
                <a:cubicBezTo>
                  <a:pt x="1928514" y="5209081"/>
                  <a:pt x="1926313" y="5210577"/>
                  <a:pt x="1923800" y="5211875"/>
                </a:cubicBezTo>
                <a:cubicBezTo>
                  <a:pt x="1909210" y="5219411"/>
                  <a:pt x="1887438" y="5218755"/>
                  <a:pt x="1875176" y="5210409"/>
                </a:cubicBezTo>
                <a:cubicBezTo>
                  <a:pt x="1845626" y="5196835"/>
                  <a:pt x="1834893" y="5207835"/>
                  <a:pt x="1806827" y="5203158"/>
                </a:cubicBezTo>
                <a:lnTo>
                  <a:pt x="1740149" y="5189651"/>
                </a:lnTo>
                <a:cubicBezTo>
                  <a:pt x="1721532" y="5192930"/>
                  <a:pt x="1662215" y="5201124"/>
                  <a:pt x="1640601" y="5204686"/>
                </a:cubicBezTo>
                <a:cubicBezTo>
                  <a:pt x="1618213" y="5205795"/>
                  <a:pt x="1557767" y="5217872"/>
                  <a:pt x="1537780" y="5229182"/>
                </a:cubicBezTo>
                <a:cubicBezTo>
                  <a:pt x="1498753" y="5239919"/>
                  <a:pt x="1476105" y="5207769"/>
                  <a:pt x="1447810" y="5239101"/>
                </a:cubicBezTo>
                <a:cubicBezTo>
                  <a:pt x="1369894" y="5252628"/>
                  <a:pt x="1265490" y="5266496"/>
                  <a:pt x="1151266" y="5280027"/>
                </a:cubicBezTo>
                <a:cubicBezTo>
                  <a:pt x="1080165" y="5285458"/>
                  <a:pt x="1008565" y="5276366"/>
                  <a:pt x="949793" y="5277815"/>
                </a:cubicBezTo>
                <a:cubicBezTo>
                  <a:pt x="944319" y="5274736"/>
                  <a:pt x="865589" y="5290129"/>
                  <a:pt x="859229" y="5288702"/>
                </a:cubicBezTo>
                <a:lnTo>
                  <a:pt x="838477" y="5287586"/>
                </a:lnTo>
                <a:cubicBezTo>
                  <a:pt x="829158" y="5290721"/>
                  <a:pt x="822781" y="5290744"/>
                  <a:pt x="817723" y="5289392"/>
                </a:cubicBezTo>
                <a:lnTo>
                  <a:pt x="812414" y="5286731"/>
                </a:lnTo>
                <a:lnTo>
                  <a:pt x="797933" y="5287011"/>
                </a:lnTo>
                <a:lnTo>
                  <a:pt x="768760" y="5284982"/>
                </a:lnTo>
                <a:lnTo>
                  <a:pt x="763906" y="5287024"/>
                </a:lnTo>
                <a:lnTo>
                  <a:pt x="720852" y="5287733"/>
                </a:lnTo>
                <a:cubicBezTo>
                  <a:pt x="720752" y="5288120"/>
                  <a:pt x="720648" y="5288507"/>
                  <a:pt x="720547" y="5288894"/>
                </a:cubicBezTo>
                <a:cubicBezTo>
                  <a:pt x="718877" y="5291509"/>
                  <a:pt x="715796" y="5293469"/>
                  <a:pt x="709668" y="5294115"/>
                </a:cubicBezTo>
                <a:cubicBezTo>
                  <a:pt x="689154" y="5301554"/>
                  <a:pt x="619209" y="5326553"/>
                  <a:pt x="597459" y="5333530"/>
                </a:cubicBezTo>
                <a:cubicBezTo>
                  <a:pt x="586938" y="5334080"/>
                  <a:pt x="583366" y="5335591"/>
                  <a:pt x="579182" y="5335968"/>
                </a:cubicBezTo>
                <a:lnTo>
                  <a:pt x="572356" y="5335795"/>
                </a:lnTo>
                <a:cubicBezTo>
                  <a:pt x="550093" y="5341594"/>
                  <a:pt x="473578" y="5364047"/>
                  <a:pt x="445597" y="5370769"/>
                </a:cubicBezTo>
                <a:cubicBezTo>
                  <a:pt x="428543" y="5363732"/>
                  <a:pt x="416125" y="5368089"/>
                  <a:pt x="404467" y="5376124"/>
                </a:cubicBezTo>
                <a:cubicBezTo>
                  <a:pt x="366827" y="5375810"/>
                  <a:pt x="334193" y="5388690"/>
                  <a:pt x="292762" y="5395158"/>
                </a:cubicBezTo>
                <a:lnTo>
                  <a:pt x="118513" y="5442801"/>
                </a:lnTo>
                <a:cubicBezTo>
                  <a:pt x="72309" y="5451179"/>
                  <a:pt x="35294" y="5444151"/>
                  <a:pt x="15543" y="5445427"/>
                </a:cubicBezTo>
                <a:lnTo>
                  <a:pt x="1" y="5450457"/>
                </a:lnTo>
                <a:lnTo>
                  <a:pt x="1" y="5984543"/>
                </a:lnTo>
                <a:lnTo>
                  <a:pt x="0" y="5984543"/>
                </a:lnTo>
                <a:close/>
              </a:path>
            </a:pathLst>
          </a:custGeom>
          <a:noFill/>
          <a:ln>
            <a:noFill/>
          </a:ln>
        </p:spPr>
      </p:pic>
      <p:pic>
        <p:nvPicPr>
          <p:cNvPr id="283" name="Google Shape;283;p20" descr="Por que fazer análise do solo? - APagri"/>
          <p:cNvPicPr preferRelativeResize="0"/>
          <p:nvPr/>
        </p:nvPicPr>
        <p:blipFill rotWithShape="1">
          <a:blip r:embed="rId2"/>
          <a:srcRect l="24450" r="22873" b="-2"/>
          <a:stretch>
            <a:fillRect/>
          </a:stretch>
        </p:blipFill>
        <p:spPr>
          <a:xfrm>
            <a:off x="8094175" y="-2"/>
            <a:ext cx="8157574" cy="10337396"/>
          </a:xfrm>
          <a:custGeom>
            <a:avLst/>
            <a:gdLst/>
            <a:ahLst/>
            <a:cxnLst/>
            <a:rect l="l" t="t" r="r" b="b"/>
            <a:pathLst>
              <a:path w="4078787" h="5168698" extrusionOk="0">
                <a:moveTo>
                  <a:pt x="665722" y="5064591"/>
                </a:moveTo>
                <a:lnTo>
                  <a:pt x="666658" y="5064785"/>
                </a:lnTo>
                <a:cubicBezTo>
                  <a:pt x="665692" y="5065375"/>
                  <a:pt x="662809" y="5065932"/>
                  <a:pt x="661744" y="5065953"/>
                </a:cubicBezTo>
                <a:close/>
                <a:moveTo>
                  <a:pt x="0" y="0"/>
                </a:moveTo>
                <a:lnTo>
                  <a:pt x="4078787" y="0"/>
                </a:lnTo>
                <a:lnTo>
                  <a:pt x="4078787" y="5168698"/>
                </a:lnTo>
                <a:lnTo>
                  <a:pt x="4038589" y="5154057"/>
                </a:lnTo>
                <a:cubicBezTo>
                  <a:pt x="3973713" y="5132775"/>
                  <a:pt x="3915250" y="5113245"/>
                  <a:pt x="3853518" y="5115457"/>
                </a:cubicBezTo>
                <a:cubicBezTo>
                  <a:pt x="3783152" y="5101743"/>
                  <a:pt x="3733480" y="5122381"/>
                  <a:pt x="3671189" y="5114497"/>
                </a:cubicBezTo>
                <a:lnTo>
                  <a:pt x="3562132" y="5095000"/>
                </a:lnTo>
                <a:lnTo>
                  <a:pt x="3475230" y="5089640"/>
                </a:lnTo>
                <a:lnTo>
                  <a:pt x="3467249" y="5087292"/>
                </a:lnTo>
                <a:cubicBezTo>
                  <a:pt x="3461665" y="5086061"/>
                  <a:pt x="3457841" y="5085739"/>
                  <a:pt x="3455077" y="5086064"/>
                </a:cubicBezTo>
                <a:lnTo>
                  <a:pt x="3454704" y="5086365"/>
                </a:lnTo>
                <a:lnTo>
                  <a:pt x="3443447" y="5084570"/>
                </a:lnTo>
                <a:cubicBezTo>
                  <a:pt x="3424617" y="5080783"/>
                  <a:pt x="3370098" y="5096800"/>
                  <a:pt x="3352942" y="5092024"/>
                </a:cubicBezTo>
                <a:cubicBezTo>
                  <a:pt x="3322305" y="5094737"/>
                  <a:pt x="3281461" y="5095753"/>
                  <a:pt x="3259626" y="5100848"/>
                </a:cubicBezTo>
                <a:lnTo>
                  <a:pt x="3258298" y="5102174"/>
                </a:lnTo>
                <a:lnTo>
                  <a:pt x="3165901" y="5078954"/>
                </a:lnTo>
                <a:lnTo>
                  <a:pt x="3148424" y="5074769"/>
                </a:lnTo>
                <a:lnTo>
                  <a:pt x="3144321" y="5069842"/>
                </a:lnTo>
                <a:cubicBezTo>
                  <a:pt x="3139424" y="5066602"/>
                  <a:pt x="3131809" y="5064634"/>
                  <a:pt x="3118096" y="5065567"/>
                </a:cubicBezTo>
                <a:lnTo>
                  <a:pt x="3044193" y="5054321"/>
                </a:lnTo>
                <a:cubicBezTo>
                  <a:pt x="3008313" y="5053422"/>
                  <a:pt x="2997342" y="5052524"/>
                  <a:pt x="2965613" y="5054665"/>
                </a:cubicBezTo>
                <a:cubicBezTo>
                  <a:pt x="2884555" y="5044606"/>
                  <a:pt x="2890679" y="5022382"/>
                  <a:pt x="2851135" y="5027530"/>
                </a:cubicBezTo>
                <a:cubicBezTo>
                  <a:pt x="2818875" y="5032320"/>
                  <a:pt x="2734848" y="5014778"/>
                  <a:pt x="2654992" y="5001821"/>
                </a:cubicBezTo>
                <a:cubicBezTo>
                  <a:pt x="2595810" y="4993126"/>
                  <a:pt x="2574786" y="4980157"/>
                  <a:pt x="2496047" y="4975357"/>
                </a:cubicBezTo>
                <a:cubicBezTo>
                  <a:pt x="2418660" y="4934809"/>
                  <a:pt x="2356132" y="4970240"/>
                  <a:pt x="2263893" y="4945931"/>
                </a:cubicBezTo>
                <a:cubicBezTo>
                  <a:pt x="2243861" y="4931656"/>
                  <a:pt x="2159290" y="4945199"/>
                  <a:pt x="2123926" y="4944011"/>
                </a:cubicBezTo>
                <a:cubicBezTo>
                  <a:pt x="2088563" y="4942824"/>
                  <a:pt x="2068420" y="4941710"/>
                  <a:pt x="2051710" y="4938808"/>
                </a:cubicBezTo>
                <a:lnTo>
                  <a:pt x="2017386" y="4948669"/>
                </a:lnTo>
                <a:lnTo>
                  <a:pt x="1969134" y="4956348"/>
                </a:lnTo>
                <a:lnTo>
                  <a:pt x="1928821" y="4947417"/>
                </a:lnTo>
                <a:cubicBezTo>
                  <a:pt x="1917398" y="4947957"/>
                  <a:pt x="1870642" y="4942579"/>
                  <a:pt x="1857876" y="4939528"/>
                </a:cubicBezTo>
                <a:lnTo>
                  <a:pt x="1636480" y="4938711"/>
                </a:lnTo>
                <a:lnTo>
                  <a:pt x="1554348" y="4924156"/>
                </a:lnTo>
                <a:lnTo>
                  <a:pt x="1416291" y="4918897"/>
                </a:lnTo>
                <a:cubicBezTo>
                  <a:pt x="1423528" y="4930879"/>
                  <a:pt x="1384359" y="4917943"/>
                  <a:pt x="1378103" y="4929246"/>
                </a:cubicBezTo>
                <a:cubicBezTo>
                  <a:pt x="1374707" y="4938472"/>
                  <a:pt x="1337124" y="4942780"/>
                  <a:pt x="1326953" y="4945526"/>
                </a:cubicBezTo>
                <a:lnTo>
                  <a:pt x="1206915" y="4964303"/>
                </a:lnTo>
                <a:cubicBezTo>
                  <a:pt x="1196738" y="4964472"/>
                  <a:pt x="1175667" y="4972114"/>
                  <a:pt x="1168069" y="4974533"/>
                </a:cubicBezTo>
                <a:lnTo>
                  <a:pt x="1119714" y="4977283"/>
                </a:lnTo>
                <a:lnTo>
                  <a:pt x="1101588" y="4983925"/>
                </a:lnTo>
                <a:lnTo>
                  <a:pt x="1087616" y="4987052"/>
                </a:lnTo>
                <a:lnTo>
                  <a:pt x="1084610" y="4988984"/>
                </a:lnTo>
                <a:cubicBezTo>
                  <a:pt x="1078885" y="4992700"/>
                  <a:pt x="1073081" y="4996205"/>
                  <a:pt x="1066654" y="4998965"/>
                </a:cubicBezTo>
                <a:cubicBezTo>
                  <a:pt x="1053299" y="4972646"/>
                  <a:pt x="1009788" y="5018110"/>
                  <a:pt x="1010722" y="4992922"/>
                </a:cubicBezTo>
                <a:cubicBezTo>
                  <a:pt x="973086" y="5003513"/>
                  <a:pt x="983849" y="4976761"/>
                  <a:pt x="956385" y="5007987"/>
                </a:cubicBezTo>
                <a:cubicBezTo>
                  <a:pt x="881814" y="5007635"/>
                  <a:pt x="861121" y="4995673"/>
                  <a:pt x="785120" y="5030075"/>
                </a:cubicBezTo>
                <a:cubicBezTo>
                  <a:pt x="751384" y="5045380"/>
                  <a:pt x="728726" y="5055630"/>
                  <a:pt x="707040" y="5055612"/>
                </a:cubicBezTo>
                <a:cubicBezTo>
                  <a:pt x="685895" y="5059751"/>
                  <a:pt x="674038" y="5062346"/>
                  <a:pt x="667734" y="5063902"/>
                </a:cubicBezTo>
                <a:lnTo>
                  <a:pt x="665722" y="5064591"/>
                </a:lnTo>
                <a:lnTo>
                  <a:pt x="660066" y="5063418"/>
                </a:lnTo>
                <a:cubicBezTo>
                  <a:pt x="624652" y="5069815"/>
                  <a:pt x="478159" y="5066020"/>
                  <a:pt x="469216" y="5067987"/>
                </a:cubicBezTo>
                <a:cubicBezTo>
                  <a:pt x="411160" y="5080045"/>
                  <a:pt x="447807" y="5071650"/>
                  <a:pt x="413649" y="5068705"/>
                </a:cubicBezTo>
                <a:cubicBezTo>
                  <a:pt x="408407" y="5065605"/>
                  <a:pt x="376730" y="5071394"/>
                  <a:pt x="370622" y="5069944"/>
                </a:cubicBezTo>
                <a:lnTo>
                  <a:pt x="306490" y="5077474"/>
                </a:lnTo>
                <a:lnTo>
                  <a:pt x="259200" y="5078707"/>
                </a:lnTo>
                <a:cubicBezTo>
                  <a:pt x="250208" y="5081807"/>
                  <a:pt x="244071" y="5081806"/>
                  <a:pt x="239213" y="5080435"/>
                </a:cubicBezTo>
                <a:lnTo>
                  <a:pt x="234126" y="5077752"/>
                </a:lnTo>
                <a:lnTo>
                  <a:pt x="220189" y="5077979"/>
                </a:lnTo>
                <a:lnTo>
                  <a:pt x="192133" y="5075841"/>
                </a:lnTo>
                <a:lnTo>
                  <a:pt x="146013" y="5078412"/>
                </a:lnTo>
                <a:cubicBezTo>
                  <a:pt x="145912" y="5078798"/>
                  <a:pt x="145810" y="5079183"/>
                  <a:pt x="145709" y="5079570"/>
                </a:cubicBezTo>
                <a:cubicBezTo>
                  <a:pt x="144082" y="5082179"/>
                  <a:pt x="141103" y="5084128"/>
                  <a:pt x="135201" y="5084751"/>
                </a:cubicBezTo>
                <a:cubicBezTo>
                  <a:pt x="148183" y="5100651"/>
                  <a:pt x="105197" y="5098908"/>
                  <a:pt x="86644" y="5099341"/>
                </a:cubicBezTo>
                <a:cubicBezTo>
                  <a:pt x="68599" y="5105840"/>
                  <a:pt x="42952" y="5118329"/>
                  <a:pt x="26929" y="5123743"/>
                </a:cubicBezTo>
                <a:lnTo>
                  <a:pt x="18369" y="5124511"/>
                </a:lnTo>
                <a:cubicBezTo>
                  <a:pt x="18330" y="5124604"/>
                  <a:pt x="18289" y="5124695"/>
                  <a:pt x="18250" y="5124786"/>
                </a:cubicBezTo>
                <a:cubicBezTo>
                  <a:pt x="16502" y="5125507"/>
                  <a:pt x="13726" y="5125967"/>
                  <a:pt x="9322" y="5126114"/>
                </a:cubicBezTo>
                <a:lnTo>
                  <a:pt x="2759" y="5125913"/>
                </a:lnTo>
                <a:lnTo>
                  <a:pt x="0" y="5126161"/>
                </a:lnTo>
                <a:close/>
              </a:path>
            </a:pathLst>
          </a:custGeom>
          <a:noFill/>
          <a:ln>
            <a:noFill/>
          </a:ln>
        </p:spPr>
      </p:pic>
      <p:pic>
        <p:nvPicPr>
          <p:cNvPr id="284" name="Google Shape;284;p20" descr="Analise de solo - Terra"/>
          <p:cNvPicPr preferRelativeResize="0"/>
          <p:nvPr/>
        </p:nvPicPr>
        <p:blipFill rotWithShape="1">
          <a:blip r:embed="rId3"/>
          <a:srcRect l="36370" r="17610" b="2"/>
          <a:stretch>
            <a:fillRect/>
          </a:stretch>
        </p:blipFill>
        <p:spPr>
          <a:xfrm>
            <a:off x="16226427" y="21"/>
            <a:ext cx="8157574" cy="11832114"/>
          </a:xfrm>
          <a:custGeom>
            <a:avLst/>
            <a:gdLst/>
            <a:ahLst/>
            <a:cxnLst/>
            <a:rect l="l" t="t" r="r" b="b"/>
            <a:pathLst>
              <a:path w="4078787" h="5916067" extrusionOk="0">
                <a:moveTo>
                  <a:pt x="0" y="0"/>
                </a:moveTo>
                <a:lnTo>
                  <a:pt x="4078787" y="0"/>
                </a:lnTo>
                <a:lnTo>
                  <a:pt x="4078787" y="5830461"/>
                </a:lnTo>
                <a:lnTo>
                  <a:pt x="4065134" y="5842471"/>
                </a:lnTo>
                <a:lnTo>
                  <a:pt x="4065134" y="5840227"/>
                </a:lnTo>
                <a:lnTo>
                  <a:pt x="4013938" y="5857883"/>
                </a:lnTo>
                <a:cubicBezTo>
                  <a:pt x="3999718" y="5859919"/>
                  <a:pt x="3939355" y="5897072"/>
                  <a:pt x="3925912" y="5895631"/>
                </a:cubicBezTo>
                <a:cubicBezTo>
                  <a:pt x="3823825" y="5917843"/>
                  <a:pt x="3853874" y="5920892"/>
                  <a:pt x="3804342" y="5909869"/>
                </a:cubicBezTo>
                <a:cubicBezTo>
                  <a:pt x="3759186" y="5908292"/>
                  <a:pt x="3785801" y="5905181"/>
                  <a:pt x="3749240" y="5898484"/>
                </a:cubicBezTo>
                <a:cubicBezTo>
                  <a:pt x="3712679" y="5891786"/>
                  <a:pt x="3625975" y="5883335"/>
                  <a:pt x="3584977" y="5869680"/>
                </a:cubicBezTo>
                <a:cubicBezTo>
                  <a:pt x="3543979" y="5856025"/>
                  <a:pt x="3545846" y="5855695"/>
                  <a:pt x="3503253" y="5816552"/>
                </a:cubicBezTo>
                <a:lnTo>
                  <a:pt x="3388849" y="5759636"/>
                </a:lnTo>
                <a:cubicBezTo>
                  <a:pt x="3340599" y="5757951"/>
                  <a:pt x="3379704" y="5725529"/>
                  <a:pt x="3335011" y="5710386"/>
                </a:cubicBezTo>
                <a:cubicBezTo>
                  <a:pt x="3289835" y="5708890"/>
                  <a:pt x="3280278" y="5661171"/>
                  <a:pt x="3241926" y="5653852"/>
                </a:cubicBezTo>
                <a:cubicBezTo>
                  <a:pt x="3226514" y="5659416"/>
                  <a:pt x="3160451" y="5608932"/>
                  <a:pt x="3146076" y="5598978"/>
                </a:cubicBezTo>
                <a:cubicBezTo>
                  <a:pt x="3103973" y="5600258"/>
                  <a:pt x="3094022" y="5591214"/>
                  <a:pt x="3067103" y="5579647"/>
                </a:cubicBezTo>
                <a:cubicBezTo>
                  <a:pt x="3036070" y="5607037"/>
                  <a:pt x="3043642" y="5583163"/>
                  <a:pt x="3015369" y="5580242"/>
                </a:cubicBezTo>
                <a:cubicBezTo>
                  <a:pt x="2997848" y="5576896"/>
                  <a:pt x="2974518" y="5573088"/>
                  <a:pt x="2957832" y="5571737"/>
                </a:cubicBezTo>
                <a:cubicBezTo>
                  <a:pt x="2929358" y="5572009"/>
                  <a:pt x="2901740" y="5555303"/>
                  <a:pt x="2902788" y="5569087"/>
                </a:cubicBezTo>
                <a:cubicBezTo>
                  <a:pt x="2879593" y="5571402"/>
                  <a:pt x="2853785" y="5575243"/>
                  <a:pt x="2822806" y="5573461"/>
                </a:cubicBezTo>
                <a:cubicBezTo>
                  <a:pt x="2757037" y="5539586"/>
                  <a:pt x="2786994" y="5573211"/>
                  <a:pt x="2729362" y="5561429"/>
                </a:cubicBezTo>
                <a:cubicBezTo>
                  <a:pt x="2678230" y="5550056"/>
                  <a:pt x="2578548" y="5519635"/>
                  <a:pt x="2516019" y="5505221"/>
                </a:cubicBezTo>
                <a:cubicBezTo>
                  <a:pt x="2487817" y="5500793"/>
                  <a:pt x="2429909" y="5491035"/>
                  <a:pt x="2390539" y="5486602"/>
                </a:cubicBezTo>
                <a:cubicBezTo>
                  <a:pt x="2366697" y="5487999"/>
                  <a:pt x="2345042" y="5475635"/>
                  <a:pt x="2317161" y="5484709"/>
                </a:cubicBezTo>
                <a:cubicBezTo>
                  <a:pt x="2307706" y="5488423"/>
                  <a:pt x="2280420" y="5487681"/>
                  <a:pt x="2254976" y="5481171"/>
                </a:cubicBezTo>
                <a:cubicBezTo>
                  <a:pt x="2245928" y="5488719"/>
                  <a:pt x="2218934" y="5480752"/>
                  <a:pt x="2207910" y="5480609"/>
                </a:cubicBezTo>
                <a:cubicBezTo>
                  <a:pt x="2194629" y="5486780"/>
                  <a:pt x="2145730" y="5478443"/>
                  <a:pt x="2132071" y="5471642"/>
                </a:cubicBezTo>
                <a:lnTo>
                  <a:pt x="1997320" y="5461052"/>
                </a:lnTo>
                <a:lnTo>
                  <a:pt x="1952939" y="5459125"/>
                </a:lnTo>
                <a:cubicBezTo>
                  <a:pt x="1945332" y="5461028"/>
                  <a:pt x="1917594" y="5459807"/>
                  <a:pt x="1909962" y="5460656"/>
                </a:cubicBezTo>
                <a:cubicBezTo>
                  <a:pt x="1869137" y="5451366"/>
                  <a:pt x="1855058" y="5450916"/>
                  <a:pt x="1830652" y="5446387"/>
                </a:cubicBezTo>
                <a:cubicBezTo>
                  <a:pt x="1789570" y="5446257"/>
                  <a:pt x="1759297" y="5449199"/>
                  <a:pt x="1718300" y="5440163"/>
                </a:cubicBezTo>
                <a:lnTo>
                  <a:pt x="1598683" y="5421579"/>
                </a:lnTo>
                <a:cubicBezTo>
                  <a:pt x="1545373" y="5430395"/>
                  <a:pt x="1472271" y="5422676"/>
                  <a:pt x="1454720" y="5411077"/>
                </a:cubicBezTo>
                <a:cubicBezTo>
                  <a:pt x="1389095" y="5397948"/>
                  <a:pt x="1285456" y="5373921"/>
                  <a:pt x="1212995" y="5369047"/>
                </a:cubicBezTo>
                <a:lnTo>
                  <a:pt x="1101188" y="5321312"/>
                </a:lnTo>
                <a:lnTo>
                  <a:pt x="1064587" y="5312043"/>
                </a:lnTo>
                <a:lnTo>
                  <a:pt x="1059016" y="5303546"/>
                </a:lnTo>
                <a:lnTo>
                  <a:pt x="1020960" y="5293244"/>
                </a:lnTo>
                <a:lnTo>
                  <a:pt x="1019937" y="5294223"/>
                </a:lnTo>
                <a:cubicBezTo>
                  <a:pt x="1016771" y="5296183"/>
                  <a:pt x="1012803" y="5297187"/>
                  <a:pt x="1007030" y="5296218"/>
                </a:cubicBezTo>
                <a:cubicBezTo>
                  <a:pt x="1008579" y="5314137"/>
                  <a:pt x="1000660" y="5301915"/>
                  <a:pt x="983498" y="5297474"/>
                </a:cubicBezTo>
                <a:cubicBezTo>
                  <a:pt x="982075" y="5324313"/>
                  <a:pt x="937752" y="5292645"/>
                  <a:pt x="923071" y="5305120"/>
                </a:cubicBezTo>
                <a:lnTo>
                  <a:pt x="875051" y="5302099"/>
                </a:lnTo>
                <a:lnTo>
                  <a:pt x="874765" y="5302320"/>
                </a:lnTo>
                <a:cubicBezTo>
                  <a:pt x="872708" y="5302522"/>
                  <a:pt x="869886" y="5302221"/>
                  <a:pt x="865786" y="5301206"/>
                </a:cubicBezTo>
                <a:lnTo>
                  <a:pt x="859942" y="5299311"/>
                </a:lnTo>
                <a:lnTo>
                  <a:pt x="843867" y="5296344"/>
                </a:lnTo>
                <a:lnTo>
                  <a:pt x="837534" y="5296988"/>
                </a:lnTo>
                <a:lnTo>
                  <a:pt x="832565" y="5299034"/>
                </a:lnTo>
                <a:cubicBezTo>
                  <a:pt x="824201" y="5291722"/>
                  <a:pt x="825029" y="5283493"/>
                  <a:pt x="798467" y="5301966"/>
                </a:cubicBezTo>
                <a:cubicBezTo>
                  <a:pt x="767478" y="5301028"/>
                  <a:pt x="658626" y="5287550"/>
                  <a:pt x="621725" y="5284279"/>
                </a:cubicBezTo>
                <a:cubicBezTo>
                  <a:pt x="589067" y="5274420"/>
                  <a:pt x="617474" y="5286984"/>
                  <a:pt x="577078" y="5282347"/>
                </a:cubicBezTo>
                <a:cubicBezTo>
                  <a:pt x="540800" y="5264381"/>
                  <a:pt x="508300" y="5279501"/>
                  <a:pt x="465177" y="5274464"/>
                </a:cubicBezTo>
                <a:lnTo>
                  <a:pt x="394257" y="5288113"/>
                </a:lnTo>
                <a:lnTo>
                  <a:pt x="379994" y="5282673"/>
                </a:lnTo>
                <a:lnTo>
                  <a:pt x="375173" y="5279914"/>
                </a:lnTo>
                <a:cubicBezTo>
                  <a:pt x="371651" y="5278279"/>
                  <a:pt x="369047" y="5277533"/>
                  <a:pt x="366965" y="5277395"/>
                </a:cubicBezTo>
                <a:lnTo>
                  <a:pt x="366590" y="5277560"/>
                </a:lnTo>
                <a:lnTo>
                  <a:pt x="359237" y="5274755"/>
                </a:lnTo>
                <a:lnTo>
                  <a:pt x="236032" y="5261841"/>
                </a:lnTo>
                <a:cubicBezTo>
                  <a:pt x="230869" y="5259979"/>
                  <a:pt x="226573" y="5260299"/>
                  <a:pt x="222634" y="5261663"/>
                </a:cubicBezTo>
                <a:lnTo>
                  <a:pt x="221206" y="5262435"/>
                </a:lnTo>
                <a:lnTo>
                  <a:pt x="188902" y="5246417"/>
                </a:lnTo>
                <a:lnTo>
                  <a:pt x="183223" y="5246117"/>
                </a:lnTo>
                <a:lnTo>
                  <a:pt x="163943" y="5233338"/>
                </a:lnTo>
                <a:lnTo>
                  <a:pt x="153034" y="5227983"/>
                </a:lnTo>
                <a:lnTo>
                  <a:pt x="151905" y="5223897"/>
                </a:lnTo>
                <a:cubicBezTo>
                  <a:pt x="149599" y="5220913"/>
                  <a:pt x="144899" y="5218478"/>
                  <a:pt x="134812" y="5217299"/>
                </a:cubicBezTo>
                <a:lnTo>
                  <a:pt x="132110" y="5217510"/>
                </a:lnTo>
                <a:lnTo>
                  <a:pt x="120754" y="5208458"/>
                </a:lnTo>
                <a:cubicBezTo>
                  <a:pt x="117577" y="5204917"/>
                  <a:pt x="115362" y="5200979"/>
                  <a:pt x="114548" y="5196510"/>
                </a:cubicBezTo>
                <a:cubicBezTo>
                  <a:pt x="82509" y="5197847"/>
                  <a:pt x="57805" y="5190670"/>
                  <a:pt x="33996" y="5181441"/>
                </a:cubicBezTo>
                <a:lnTo>
                  <a:pt x="0" y="5169059"/>
                </a:lnTo>
                <a:close/>
              </a:path>
            </a:pathLst>
          </a:custGeom>
          <a:noFill/>
          <a:ln>
            <a:noFill/>
          </a:ln>
        </p:spPr>
      </p:pic>
      <p:sp>
        <p:nvSpPr>
          <p:cNvPr id="285" name="Google Shape;285;p20"/>
          <p:cNvSpPr txBox="1"/>
          <p:nvPr>
            <p:ph type="title"/>
          </p:nvPr>
        </p:nvSpPr>
        <p:spPr>
          <a:xfrm>
            <a:off x="1815153" y="11095633"/>
            <a:ext cx="20744598" cy="1146410"/>
          </a:xfrm>
          <a:prstGeom prst="rect">
            <a:avLst/>
          </a:prstGeom>
          <a:noFill/>
          <a:ln>
            <a:noFill/>
          </a:ln>
        </p:spPr>
        <p:txBody>
          <a:bodyPr spcFirstLastPara="1" wrap="square" lIns="182875" tIns="91425" rIns="182875" bIns="91425" anchor="b" anchorCtr="0">
            <a:normAutofit/>
          </a:bodyPr>
          <a:lstStyle/>
          <a:p>
            <a:pPr marL="0" lvl="0" indent="0" algn="ctr" rtl="0">
              <a:lnSpc>
                <a:spcPct val="100000"/>
              </a:lnSpc>
              <a:spcBef>
                <a:spcPts val="0"/>
              </a:spcBef>
              <a:spcAft>
                <a:spcPts val="0"/>
              </a:spcAft>
              <a:buClr>
                <a:srgbClr val="262626"/>
              </a:buClr>
              <a:buSzPts val="4400"/>
              <a:buFont typeface="Helvetica Neue"/>
              <a:buNone/>
            </a:pPr>
            <a:r>
              <a:rPr lang="pt-BR" sz="4400">
                <a:solidFill>
                  <a:srgbClr val="262626"/>
                </a:solidFill>
              </a:rPr>
              <a:t>But all begins with soil fertility analysis…</a:t>
            </a:r>
            <a:endParaRPr lang="pt-BR" sz="4400">
              <a:solidFill>
                <a:srgbClr val="26262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89" name="Shape 289"/>
        <p:cNvGrpSpPr/>
        <p:nvPr/>
      </p:nvGrpSpPr>
      <p:grpSpPr>
        <a:xfrm>
          <a:off x="0" y="0"/>
          <a:ext cx="0" cy="0"/>
          <a:chOff x="0" y="0"/>
          <a:chExt cx="0" cy="0"/>
        </a:xfrm>
      </p:grpSpPr>
      <p:sp>
        <p:nvSpPr>
          <p:cNvPr id="290" name="Google Shape;290;p21"/>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000000"/>
              </a:buClr>
              <a:buSzPts val="6000"/>
              <a:buFont typeface="Cutive"/>
              <a:buNone/>
            </a:pPr>
            <a:r>
              <a:rPr lang="pt-BR" sz="6000">
                <a:latin typeface="Cutive"/>
                <a:ea typeface="Cutive"/>
                <a:cs typeface="Cutive"/>
                <a:sym typeface="Cutive"/>
              </a:rPr>
              <a:t>Recomendation based on Soil Organic Matter (SOM)</a:t>
            </a:r>
            <a:endParaRPr lang="pt-BR" sz="6000">
              <a:latin typeface="Cutive"/>
              <a:ea typeface="Cutive"/>
              <a:cs typeface="Cutive"/>
              <a:sym typeface="Cutive"/>
            </a:endParaRPr>
          </a:p>
        </p:txBody>
      </p:sp>
      <p:graphicFrame>
        <p:nvGraphicFramePr>
          <p:cNvPr id="291" name="Google Shape;291;p21"/>
          <p:cNvGraphicFramePr/>
          <p:nvPr/>
        </p:nvGraphicFramePr>
        <p:xfrm>
          <a:off x="3768437" y="3046867"/>
          <a:ext cx="16847125" cy="9623150"/>
        </p:xfrm>
        <a:graphic>
          <a:graphicData uri="http://schemas.openxmlformats.org/drawingml/2006/table">
            <a:tbl>
              <a:tblPr>
                <a:gradFill>
                  <a:gsLst>
                    <a:gs pos="0">
                      <a:srgbClr val="3E7FCD"/>
                    </a:gs>
                    <a:gs pos="100000">
                      <a:srgbClr val="96C0FF"/>
                    </a:gs>
                  </a:gsLst>
                  <a:lin ang="16200000" scaled="0"/>
                </a:gradFill>
                <a:tableStyleId>{61710FDA-1292-459B-B3BD-8961C198A760}</a:tableStyleId>
              </a:tblPr>
              <a:tblGrid>
                <a:gridCol w="7104225"/>
                <a:gridCol w="4871450"/>
                <a:gridCol w="4871450"/>
              </a:tblGrid>
              <a:tr h="2586525">
                <a:tc gridSpan="3">
                  <a:txBody>
                    <a:bodyPr/>
                    <a:lstStyle/>
                    <a:p>
                      <a:pPr marL="0" marR="0" lvl="0" indent="0" algn="l"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Expected response to fertilization N</a:t>
                      </a:r>
                      <a:endParaRPr sz="5600" b="0" i="0" u="none" strike="noStrike" cap="none">
                        <a:solidFill>
                          <a:srgbClr val="000000"/>
                        </a:solidFill>
                        <a:latin typeface="Calibri"/>
                        <a:ea typeface="Calibri"/>
                        <a:cs typeface="Calibri"/>
                        <a:sym typeface="Calibri"/>
                      </a:endParaRPr>
                    </a:p>
                  </a:txBody>
                  <a:tcPr marL="19050" marR="19050" marT="19050" marB="0" anchor="ctr"/>
                </a:tc>
                <a:tc hMerge="1">
                  <a:tcPr/>
                </a:tc>
                <a:tc hMerge="1">
                  <a:tcPr/>
                </a:tc>
              </a:tr>
              <a:tr h="1867525">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SOM (%)</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Medium Yield</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1" u="none" strike="noStrike" cap="none">
                          <a:solidFill>
                            <a:srgbClr val="000000"/>
                          </a:solidFill>
                        </a:rPr>
                        <a:t>High Yield</a:t>
                      </a:r>
                      <a:endParaRPr sz="5600" b="1" i="0" u="none" strike="noStrike" cap="none">
                        <a:solidFill>
                          <a:srgbClr val="000000"/>
                        </a:solidFill>
                        <a:latin typeface="Calibri"/>
                        <a:ea typeface="Calibri"/>
                        <a:cs typeface="Calibri"/>
                        <a:sym typeface="Calibri"/>
                      </a:endParaRPr>
                    </a:p>
                  </a:txBody>
                  <a:tcPr marL="19050" marR="19050" marT="19050" marB="0" anchor="ctr"/>
                </a:tc>
              </a:tr>
              <a:tr h="1292275">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 </a:t>
                      </a:r>
                      <a:endParaRPr sz="5600" b="0" i="0" u="none" strike="noStrike" cap="none">
                        <a:solidFill>
                          <a:srgbClr val="000000"/>
                        </a:solidFill>
                        <a:latin typeface="Calibri"/>
                        <a:ea typeface="Calibri"/>
                        <a:cs typeface="Calibri"/>
                        <a:sym typeface="Calibri"/>
                      </a:endParaRPr>
                    </a:p>
                  </a:txBody>
                  <a:tcPr marL="19050" marR="19050" marT="19050" marB="0" anchor="ctr"/>
                </a:tc>
                <a:tc gridSpan="2">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N (kg ha</a:t>
                      </a:r>
                      <a:r>
                        <a:rPr lang="pt-BR" sz="5600" b="0" u="none" strike="noStrike" cap="none" baseline="30000">
                          <a:solidFill>
                            <a:srgbClr val="000000"/>
                          </a:solidFill>
                        </a:rPr>
                        <a:t>-1</a:t>
                      </a:r>
                      <a:r>
                        <a:rPr lang="pt-BR" sz="5600" b="0" u="none" strike="noStrike" cap="none">
                          <a:solidFill>
                            <a:srgbClr val="000000"/>
                          </a:solidFill>
                        </a:rPr>
                        <a:t>)</a:t>
                      </a:r>
                      <a:endParaRPr sz="5600" b="0" i="0" u="none" strike="noStrike" cap="none">
                        <a:solidFill>
                          <a:srgbClr val="000000"/>
                        </a:solidFill>
                        <a:latin typeface="Calibri"/>
                        <a:ea typeface="Calibri"/>
                        <a:cs typeface="Calibri"/>
                        <a:sym typeface="Calibri"/>
                      </a:endParaRPr>
                    </a:p>
                  </a:txBody>
                  <a:tcPr marL="19050" marR="19050" marT="19050" marB="0" anchor="ctr"/>
                </a:tc>
                <a:tc hMerge="1">
                  <a:tcPr/>
                </a:tc>
              </a:tr>
              <a:tr h="1292275">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&lt;=2.5</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90</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r" rtl="0">
                        <a:lnSpc>
                          <a:spcPct val="100000"/>
                        </a:lnSpc>
                        <a:spcBef>
                          <a:spcPts val="0"/>
                        </a:spcBef>
                        <a:spcAft>
                          <a:spcPts val="0"/>
                        </a:spcAft>
                        <a:buClr>
                          <a:srgbClr val="000000"/>
                        </a:buClr>
                        <a:buSzPts val="5600"/>
                        <a:buFont typeface="Helvetica Neue"/>
                        <a:buNone/>
                      </a:pPr>
                      <a:r>
                        <a:rPr lang="pt-BR" sz="5600" b="1" u="none" strike="noStrike" cap="none">
                          <a:solidFill>
                            <a:srgbClr val="000000"/>
                          </a:solidFill>
                        </a:rPr>
                        <a:t>120</a:t>
                      </a:r>
                      <a:endParaRPr sz="5600" b="1" i="0" u="none" strike="noStrike" cap="none">
                        <a:solidFill>
                          <a:srgbClr val="000000"/>
                        </a:solidFill>
                        <a:latin typeface="Calibri"/>
                        <a:ea typeface="Calibri"/>
                        <a:cs typeface="Calibri"/>
                        <a:sym typeface="Calibri"/>
                      </a:endParaRPr>
                    </a:p>
                  </a:txBody>
                  <a:tcPr marL="19050" marR="19050" marT="19050" marB="0" anchor="ctr"/>
                </a:tc>
              </a:tr>
              <a:tr h="1292275">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2.6 - 5.0</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80</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r" rtl="0">
                        <a:lnSpc>
                          <a:spcPct val="100000"/>
                        </a:lnSpc>
                        <a:spcBef>
                          <a:spcPts val="0"/>
                        </a:spcBef>
                        <a:spcAft>
                          <a:spcPts val="0"/>
                        </a:spcAft>
                        <a:buClr>
                          <a:srgbClr val="000000"/>
                        </a:buClr>
                        <a:buSzPts val="5600"/>
                        <a:buFont typeface="Helvetica Neue"/>
                        <a:buNone/>
                      </a:pPr>
                      <a:r>
                        <a:rPr lang="pt-BR" sz="5600" b="1" u="none" strike="noStrike" cap="none">
                          <a:solidFill>
                            <a:srgbClr val="000000"/>
                          </a:solidFill>
                        </a:rPr>
                        <a:t>110</a:t>
                      </a:r>
                      <a:endParaRPr sz="5600" b="1" i="0" u="none" strike="noStrike" cap="none">
                        <a:solidFill>
                          <a:srgbClr val="000000"/>
                        </a:solidFill>
                        <a:latin typeface="Calibri"/>
                        <a:ea typeface="Calibri"/>
                        <a:cs typeface="Calibri"/>
                        <a:sym typeface="Calibri"/>
                      </a:endParaRPr>
                    </a:p>
                  </a:txBody>
                  <a:tcPr marL="19050" marR="19050" marT="19050" marB="0" anchor="ctr"/>
                </a:tc>
              </a:tr>
              <a:tr h="1292275">
                <a:tc>
                  <a:txBody>
                    <a:bodyPr/>
                    <a:lstStyle/>
                    <a:p>
                      <a:pPr marL="0" marR="0" lvl="0" indent="0" algn="ct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&gt;=5.0</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r" rtl="0">
                        <a:lnSpc>
                          <a:spcPct val="100000"/>
                        </a:lnSpc>
                        <a:spcBef>
                          <a:spcPts val="0"/>
                        </a:spcBef>
                        <a:spcAft>
                          <a:spcPts val="0"/>
                        </a:spcAft>
                        <a:buClr>
                          <a:srgbClr val="000000"/>
                        </a:buClr>
                        <a:buSzPts val="5600"/>
                        <a:buFont typeface="Helvetica Neue"/>
                        <a:buNone/>
                      </a:pPr>
                      <a:r>
                        <a:rPr lang="pt-BR" sz="5600" b="0" u="none" strike="noStrike" cap="none">
                          <a:solidFill>
                            <a:srgbClr val="000000"/>
                          </a:solidFill>
                        </a:rPr>
                        <a:t>&lt;=70</a:t>
                      </a:r>
                      <a:endParaRPr sz="5600" b="0" i="0" u="none" strike="noStrike" cap="none">
                        <a:solidFill>
                          <a:srgbClr val="000000"/>
                        </a:solidFill>
                        <a:latin typeface="Calibri"/>
                        <a:ea typeface="Calibri"/>
                        <a:cs typeface="Calibri"/>
                        <a:sym typeface="Calibri"/>
                      </a:endParaRPr>
                    </a:p>
                  </a:txBody>
                  <a:tcPr marL="19050" marR="19050" marT="19050" marB="0" anchor="ctr"/>
                </a:tc>
                <a:tc>
                  <a:txBody>
                    <a:bodyPr/>
                    <a:lstStyle/>
                    <a:p>
                      <a:pPr marL="0" marR="0" lvl="0" indent="0" algn="r" rtl="0">
                        <a:lnSpc>
                          <a:spcPct val="100000"/>
                        </a:lnSpc>
                        <a:spcBef>
                          <a:spcPts val="0"/>
                        </a:spcBef>
                        <a:spcAft>
                          <a:spcPts val="0"/>
                        </a:spcAft>
                        <a:buClr>
                          <a:srgbClr val="000000"/>
                        </a:buClr>
                        <a:buSzPts val="5600"/>
                        <a:buFont typeface="Helvetica Neue"/>
                        <a:buNone/>
                      </a:pPr>
                      <a:r>
                        <a:rPr lang="pt-BR" sz="5600" b="1" u="none" strike="noStrike" cap="none">
                          <a:solidFill>
                            <a:srgbClr val="000000"/>
                          </a:solidFill>
                        </a:rPr>
                        <a:t>&lt;=100</a:t>
                      </a:r>
                      <a:endParaRPr sz="5600" b="1" i="0" u="none" strike="noStrike" cap="none">
                        <a:solidFill>
                          <a:srgbClr val="000000"/>
                        </a:solidFill>
                        <a:latin typeface="Calibri"/>
                        <a:ea typeface="Calibri"/>
                        <a:cs typeface="Calibri"/>
                        <a:sym typeface="Calibri"/>
                      </a:endParaRPr>
                    </a:p>
                  </a:txBody>
                  <a:tcPr marL="19050" marR="19050" marT="19050" marB="0" anchor="ct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96" name="Shape 296"/>
        <p:cNvGrpSpPr/>
        <p:nvPr/>
      </p:nvGrpSpPr>
      <p:grpSpPr>
        <a:xfrm>
          <a:off x="0" y="0"/>
          <a:ext cx="0" cy="0"/>
          <a:chOff x="0" y="0"/>
          <a:chExt cx="0" cy="0"/>
        </a:xfrm>
      </p:grpSpPr>
      <p:sp>
        <p:nvSpPr>
          <p:cNvPr id="297" name="Google Shape;297;p22"/>
          <p:cNvSpPr txBox="1"/>
          <p:nvPr>
            <p:ph type="title"/>
          </p:nvPr>
        </p:nvSpPr>
        <p:spPr>
          <a:xfrm>
            <a:off x="1218959" y="547199"/>
            <a:ext cx="21944883" cy="2289962"/>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000000"/>
              </a:buClr>
              <a:buSzPts val="6000"/>
              <a:buFont typeface="Cutive"/>
              <a:buNone/>
            </a:pPr>
            <a:r>
              <a:rPr lang="pt-BR" sz="6000">
                <a:latin typeface="Cutive"/>
                <a:ea typeface="Cutive"/>
                <a:cs typeface="Cutive"/>
                <a:sym typeface="Cutive"/>
              </a:rPr>
              <a:t>“Nutrient in the right </a:t>
            </a:r>
            <a:r>
              <a:rPr lang="pt-BR" sz="6000">
                <a:solidFill>
                  <a:schemeClr val="lt1"/>
                </a:solidFill>
                <a:latin typeface="Cutive"/>
                <a:ea typeface="Cutive"/>
                <a:cs typeface="Cutive"/>
                <a:sym typeface="Cutive"/>
              </a:rPr>
              <a:t>dose</a:t>
            </a:r>
            <a:r>
              <a:rPr lang="pt-BR" sz="6000">
                <a:latin typeface="Cutive"/>
                <a:ea typeface="Cutive"/>
                <a:cs typeface="Cutive"/>
                <a:sym typeface="Cutive"/>
              </a:rPr>
              <a:t>, </a:t>
            </a:r>
            <a:r>
              <a:rPr lang="pt-BR" sz="6000">
                <a:solidFill>
                  <a:schemeClr val="dk1"/>
                </a:solidFill>
                <a:latin typeface="Cutive"/>
                <a:ea typeface="Cutive"/>
                <a:cs typeface="Cutive"/>
                <a:sym typeface="Cutive"/>
              </a:rPr>
              <a:t>right</a:t>
            </a:r>
            <a:r>
              <a:rPr lang="pt-BR" sz="6000">
                <a:solidFill>
                  <a:srgbClr val="0070C0"/>
                </a:solidFill>
                <a:latin typeface="Cutive"/>
                <a:ea typeface="Cutive"/>
                <a:cs typeface="Cutive"/>
                <a:sym typeface="Cutive"/>
              </a:rPr>
              <a:t> time</a:t>
            </a:r>
            <a:r>
              <a:rPr lang="pt-BR" sz="6000">
                <a:latin typeface="Cutive"/>
                <a:ea typeface="Cutive"/>
                <a:cs typeface="Cutive"/>
                <a:sym typeface="Cutive"/>
              </a:rPr>
              <a:t>, right </a:t>
            </a:r>
            <a:r>
              <a:rPr lang="pt-BR" sz="6000">
                <a:solidFill>
                  <a:srgbClr val="0070C0"/>
                </a:solidFill>
                <a:latin typeface="Cutive"/>
                <a:ea typeface="Cutive"/>
                <a:cs typeface="Cutive"/>
                <a:sym typeface="Cutive"/>
              </a:rPr>
              <a:t>source</a:t>
            </a:r>
            <a:r>
              <a:rPr lang="pt-BR" sz="6000">
                <a:latin typeface="Cutive"/>
                <a:ea typeface="Cutive"/>
                <a:cs typeface="Cutive"/>
                <a:sym typeface="Cutive"/>
              </a:rPr>
              <a:t> and in the right </a:t>
            </a:r>
            <a:r>
              <a:rPr lang="pt-BR" sz="6000">
                <a:solidFill>
                  <a:srgbClr val="0070C0"/>
                </a:solidFill>
                <a:latin typeface="Cutive"/>
                <a:ea typeface="Cutive"/>
                <a:cs typeface="Cutive"/>
                <a:sym typeface="Cutive"/>
              </a:rPr>
              <a:t>location</a:t>
            </a:r>
            <a:r>
              <a:rPr lang="pt-BR" sz="6000">
                <a:latin typeface="Cutive"/>
                <a:ea typeface="Cutive"/>
                <a:cs typeface="Cutive"/>
                <a:sym typeface="Cutive"/>
              </a:rPr>
              <a:t>!”</a:t>
            </a:r>
            <a:endParaRPr sz="6000">
              <a:latin typeface="Cutive"/>
              <a:ea typeface="Cutive"/>
              <a:cs typeface="Cutive"/>
              <a:sym typeface="Cutive"/>
            </a:endParaRPr>
          </a:p>
        </p:txBody>
      </p:sp>
      <p:pic>
        <p:nvPicPr>
          <p:cNvPr id="298" name="Google Shape;298;p22"/>
          <p:cNvPicPr preferRelativeResize="0"/>
          <p:nvPr>
            <p:ph type="body" idx="1"/>
          </p:nvPr>
        </p:nvPicPr>
        <p:blipFill rotWithShape="1">
          <a:blip r:embed="rId1"/>
          <a:srcRect/>
          <a:stretch>
            <a:fillRect/>
          </a:stretch>
        </p:blipFill>
        <p:spPr>
          <a:xfrm>
            <a:off x="236384" y="2837161"/>
            <a:ext cx="12426670" cy="7136065"/>
          </a:xfrm>
          <a:prstGeom prst="rect">
            <a:avLst/>
          </a:prstGeom>
          <a:noFill/>
          <a:ln>
            <a:noFill/>
          </a:ln>
        </p:spPr>
      </p:pic>
      <p:pic>
        <p:nvPicPr>
          <p:cNvPr id="299" name="Google Shape;299;p22"/>
          <p:cNvPicPr preferRelativeResize="0"/>
          <p:nvPr/>
        </p:nvPicPr>
        <p:blipFill rotWithShape="1">
          <a:blip r:embed="rId2"/>
          <a:srcRect/>
          <a:stretch>
            <a:fillRect/>
          </a:stretch>
        </p:blipFill>
        <p:spPr>
          <a:xfrm>
            <a:off x="11998035" y="8863103"/>
            <a:ext cx="12960841" cy="5199336"/>
          </a:xfrm>
          <a:prstGeom prst="rect">
            <a:avLst/>
          </a:prstGeom>
          <a:noFill/>
          <a:ln>
            <a:noFill/>
          </a:ln>
        </p:spPr>
      </p:pic>
      <p:sp>
        <p:nvSpPr>
          <p:cNvPr id="300" name="Google Shape;300;p22"/>
          <p:cNvSpPr/>
          <p:nvPr/>
        </p:nvSpPr>
        <p:spPr>
          <a:xfrm>
            <a:off x="1939636" y="10197834"/>
            <a:ext cx="8285018" cy="3864605"/>
          </a:xfrm>
          <a:prstGeom prst="rect">
            <a:avLst/>
          </a:prstGeom>
        </p:spPr>
        <p:txBody>
          <a:bodyPr>
            <a:prstTxWarp prst="textPlain">
              <a:avLst/>
            </a:prstTxWarp>
          </a:bodyPr>
          <a:lstStyle/>
          <a:p>
            <a:pPr lvl="0" algn="ctr"/>
            <a:r>
              <a:rPr b="1" i="0">
                <a:ln>
                  <a:noFill/>
                </a:ln>
                <a:solidFill>
                  <a:schemeClr val="accent1"/>
                </a:solidFill>
                <a:latin typeface="Helvetica Neue"/>
              </a:rPr>
              <a:t>Most important action!</a:t>
            </a:r>
            <a:endParaRPr b="1" i="0">
              <a:ln>
                <a:noFill/>
              </a:ln>
              <a:solidFill>
                <a:schemeClr val="accent1"/>
              </a:solidFill>
              <a:latin typeface="Helvetica Neue"/>
            </a:endParaRPr>
          </a:p>
        </p:txBody>
      </p:sp>
      <p:sp>
        <p:nvSpPr>
          <p:cNvPr id="301" name="Google Shape;301;p22"/>
          <p:cNvSpPr txBox="1"/>
          <p:nvPr/>
        </p:nvSpPr>
        <p:spPr>
          <a:xfrm>
            <a:off x="236384" y="7878218"/>
            <a:ext cx="12358254" cy="984885"/>
          </a:xfrm>
          <a:prstGeom prst="rect">
            <a:avLst/>
          </a:prstGeom>
          <a:solidFill>
            <a:srgbClr val="FFFFFF"/>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Cutive"/>
              <a:buNone/>
            </a:pPr>
            <a:r>
              <a:rPr lang="pt-BR" sz="3200" b="0" i="0" u="none" strike="noStrike" cap="none">
                <a:solidFill>
                  <a:srgbClr val="000000"/>
                </a:solidFill>
                <a:latin typeface="Cutive"/>
                <a:ea typeface="Cutive"/>
                <a:cs typeface="Cutive"/>
                <a:sym typeface="Cutive"/>
              </a:rPr>
              <a:t>SOWING     TILLERING                         FLOWERING         HARVEST</a:t>
            </a:r>
            <a:endParaRPr lang="pt-BR" sz="3200" b="0" i="0" u="none" strike="noStrike" cap="none">
              <a:solidFill>
                <a:srgbClr val="000000"/>
              </a:solidFill>
              <a:latin typeface="Cutive"/>
              <a:ea typeface="Cutive"/>
              <a:cs typeface="Cutive"/>
              <a:sym typeface="Cutive"/>
            </a:endParaRPr>
          </a:p>
          <a:p>
            <a:pPr marL="0" marR="0" lvl="0" indent="0" algn="l" rtl="0">
              <a:lnSpc>
                <a:spcPct val="100000"/>
              </a:lnSpc>
              <a:spcBef>
                <a:spcPts val="0"/>
              </a:spcBef>
              <a:spcAft>
                <a:spcPts val="0"/>
              </a:spcAft>
              <a:buClr>
                <a:srgbClr val="000000"/>
              </a:buClr>
              <a:buSzPts val="3200"/>
              <a:buFont typeface="Helvetica Neue"/>
              <a:buNone/>
            </a:pPr>
            <a:endParaRPr sz="3200" b="0" i="0" u="none" strike="noStrike" cap="none">
              <a:solidFill>
                <a:srgbClr val="000000"/>
              </a:solidFill>
              <a:latin typeface="Cutive"/>
              <a:ea typeface="Cutive"/>
              <a:cs typeface="Cutive"/>
              <a:sym typeface="Cutiv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500"/>
                                        <p:tgtEl>
                                          <p:spTgt spid="2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0"/>
                                        </p:tgtEl>
                                        <p:attrNameLst>
                                          <p:attrName>style.visibility</p:attrName>
                                        </p:attrNameLst>
                                      </p:cBhvr>
                                      <p:to>
                                        <p:strVal val="visible"/>
                                      </p:to>
                                    </p:set>
                                    <p:animEffect transition="in" filter="fade">
                                      <p:cBhvr>
                                        <p:cTn id="15" dur="500"/>
                                        <p:tgtEl>
                                          <p:spTgt spid="300"/>
                                        </p:tgtEl>
                                      </p:cBhvr>
                                    </p:animEffect>
                                  </p:childTnLst>
                                </p:cTn>
                              </p:par>
                              <p:par>
                                <p:cTn id="16" presetID="10" presetClass="entr" presetSubtype="0" fill="hold" nodeType="withEffect">
                                  <p:stCondLst>
                                    <p:cond delay="0"/>
                                  </p:stCondLst>
                                  <p:childTnLst>
                                    <p:set>
                                      <p:cBhvr>
                                        <p:cTn id="17" dur="1" fill="hold">
                                          <p:stCondLst>
                                            <p:cond delay="0"/>
                                          </p:stCondLst>
                                        </p:cTn>
                                        <p:tgtEl>
                                          <p:spTgt spid="299"/>
                                        </p:tgtEl>
                                        <p:attrNameLst>
                                          <p:attrName>style.visibility</p:attrName>
                                        </p:attrNameLst>
                                      </p:cBhvr>
                                      <p:to>
                                        <p:strVal val="visible"/>
                                      </p:to>
                                    </p:set>
                                    <p:animEffect transition="in" filter="fade">
                                      <p:cBhvr>
                                        <p:cTn id="18" dur="5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305" name="Shape 305"/>
        <p:cNvGrpSpPr/>
        <p:nvPr/>
      </p:nvGrpSpPr>
      <p:grpSpPr>
        <a:xfrm>
          <a:off x="0" y="0"/>
          <a:ext cx="0" cy="0"/>
          <a:chOff x="0" y="0"/>
          <a:chExt cx="0" cy="0"/>
        </a:xfrm>
      </p:grpSpPr>
      <p:pic>
        <p:nvPicPr>
          <p:cNvPr id="306" name="Google Shape;306;p23"/>
          <p:cNvPicPr preferRelativeResize="0"/>
          <p:nvPr/>
        </p:nvPicPr>
        <p:blipFill rotWithShape="1">
          <a:blip r:embed="rId1"/>
          <a:srcRect l="3394" t="18329" r="7731" b="20412"/>
          <a:stretch>
            <a:fillRect/>
          </a:stretch>
        </p:blipFill>
        <p:spPr>
          <a:xfrm>
            <a:off x="10030692" y="86587"/>
            <a:ext cx="13592802" cy="13629413"/>
          </a:xfrm>
          <a:prstGeom prst="rect">
            <a:avLst/>
          </a:prstGeom>
          <a:noFill/>
          <a:ln>
            <a:noFill/>
          </a:ln>
        </p:spPr>
      </p:pic>
      <p:sp>
        <p:nvSpPr>
          <p:cNvPr id="307" name="Google Shape;307;p23"/>
          <p:cNvSpPr txBox="1"/>
          <p:nvPr>
            <p:ph type="title"/>
          </p:nvPr>
        </p:nvSpPr>
        <p:spPr>
          <a:xfrm>
            <a:off x="1397817" y="277090"/>
            <a:ext cx="15773400" cy="710620"/>
          </a:xfrm>
          <a:prstGeom prst="rect">
            <a:avLst/>
          </a:prstGeom>
          <a:noFill/>
          <a:ln>
            <a:noFill/>
          </a:ln>
        </p:spPr>
        <p:txBody>
          <a:bodyPr spcFirstLastPara="1" wrap="square" lIns="0" tIns="0" rIns="0" bIns="0" anchor="ctr" anchorCtr="0">
            <a:normAutofit fontScale="90000"/>
          </a:bodyPr>
          <a:lstStyle/>
          <a:p>
            <a:pPr marL="0" lvl="0" indent="0" algn="l" rtl="0">
              <a:lnSpc>
                <a:spcPct val="100000"/>
              </a:lnSpc>
              <a:spcBef>
                <a:spcPts val="0"/>
              </a:spcBef>
              <a:spcAft>
                <a:spcPts val="0"/>
              </a:spcAft>
              <a:buClr>
                <a:srgbClr val="000000"/>
              </a:buClr>
              <a:buSzPct val="100000"/>
              <a:buFont typeface="Cutive"/>
              <a:buNone/>
            </a:pPr>
            <a:r>
              <a:rPr lang="pt-BR" sz="6600">
                <a:latin typeface="Cutive"/>
                <a:ea typeface="Cutive"/>
                <a:cs typeface="Cutive"/>
                <a:sym typeface="Cutive"/>
              </a:rPr>
              <a:t>Sensors (Drone)</a:t>
            </a:r>
            <a:endParaRPr lang="pt-BR" sz="6600">
              <a:latin typeface="Cutive"/>
              <a:ea typeface="Cutive"/>
              <a:cs typeface="Cutive"/>
              <a:sym typeface="Cutiv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311" name="Shape 311"/>
        <p:cNvGrpSpPr/>
        <p:nvPr/>
      </p:nvGrpSpPr>
      <p:grpSpPr>
        <a:xfrm>
          <a:off x="0" y="0"/>
          <a:ext cx="0" cy="0"/>
          <a:chOff x="0" y="0"/>
          <a:chExt cx="0" cy="0"/>
        </a:xfrm>
      </p:grpSpPr>
      <p:sp>
        <p:nvSpPr>
          <p:cNvPr id="312" name="Google Shape;312;p24"/>
          <p:cNvSpPr txBox="1"/>
          <p:nvPr/>
        </p:nvSpPr>
        <p:spPr>
          <a:xfrm>
            <a:off x="11776364" y="5043055"/>
            <a:ext cx="6927272"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6000"/>
              <a:buFont typeface="Cutive"/>
              <a:buNone/>
            </a:pPr>
            <a:r>
              <a:rPr lang="pt-BR" sz="6000" b="0" i="0" u="none" strike="noStrike" cap="none">
                <a:solidFill>
                  <a:srgbClr val="FFFFFF"/>
                </a:solidFill>
                <a:latin typeface="Cutive"/>
                <a:ea typeface="Cutive"/>
                <a:cs typeface="Cutive"/>
                <a:sym typeface="Cutive"/>
              </a:rPr>
              <a:t>Thank you!</a:t>
            </a:r>
            <a:endParaRPr lang="pt-BR" sz="6000" b="0" i="0" u="none" strike="noStrike" cap="none">
              <a:solidFill>
                <a:srgbClr val="FFFFFF"/>
              </a:solidFill>
              <a:latin typeface="Cutive"/>
              <a:ea typeface="Cutive"/>
              <a:cs typeface="Cutive"/>
              <a:sym typeface="Cutiv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974090" y="982345"/>
            <a:ext cx="22284055" cy="3046095"/>
          </a:xfrm>
          <a:prstGeom prst="rect">
            <a:avLst/>
          </a:prstGeom>
          <a:noFill/>
        </p:spPr>
        <p:txBody>
          <a:bodyPr wrap="square" rtlCol="0">
            <a:spAutoFit/>
          </a:bodyPr>
          <a:p>
            <a:r>
              <a:rPr lang="pt-PT" altLang="en-US" sz="9600" b="1">
                <a:sym typeface="+mn-ea"/>
              </a:rPr>
              <a:t>Our expectation with COSMIC-SWAMP sensor</a:t>
            </a:r>
            <a:endParaRPr lang="pt-PT" altLang="en-US" sz="9600" b="1">
              <a:sym typeface="+mn-ea"/>
            </a:endParaRPr>
          </a:p>
        </p:txBody>
      </p:sp>
      <p:sp>
        <p:nvSpPr>
          <p:cNvPr id="3" name="Text Box 2"/>
          <p:cNvSpPr txBox="1"/>
          <p:nvPr/>
        </p:nvSpPr>
        <p:spPr>
          <a:xfrm>
            <a:off x="2110740" y="4841875"/>
            <a:ext cx="19683095" cy="7708900"/>
          </a:xfrm>
          <a:prstGeom prst="rect">
            <a:avLst/>
          </a:prstGeom>
          <a:noFill/>
        </p:spPr>
        <p:txBody>
          <a:bodyPr wrap="square" rtlCol="0">
            <a:spAutoFit/>
          </a:bodyPr>
          <a:p>
            <a:pPr algn="just" eaLnBrk="1" fontAlgn="auto" latinLnBrk="0" hangingPunct="1">
              <a:lnSpc>
                <a:spcPct val="150000"/>
              </a:lnSpc>
            </a:pPr>
            <a:r>
              <a:rPr lang="pt-PT" altLang="en-US" sz="6600" b="1"/>
              <a:t>We expecte that with the COSMIC-SWAMP sensor the accuracy in measuring soil humidite during crop growth and development will be improved to help us better understand the nitrogen dynamics. </a:t>
            </a:r>
            <a:endParaRPr lang="pt-PT" altLang="en-US" sz="66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84" name="Shape 84"/>
        <p:cNvGrpSpPr/>
        <p:nvPr/>
      </p:nvGrpSpPr>
      <p:grpSpPr>
        <a:xfrm>
          <a:off x="0" y="0"/>
          <a:ext cx="0" cy="0"/>
          <a:chOff x="0" y="0"/>
          <a:chExt cx="0" cy="0"/>
        </a:xfrm>
      </p:grpSpPr>
      <p:pic>
        <p:nvPicPr>
          <p:cNvPr id="85" name="Google Shape;85;p4"/>
          <p:cNvPicPr preferRelativeResize="0"/>
          <p:nvPr/>
        </p:nvPicPr>
        <p:blipFill rotWithShape="1">
          <a:blip r:embed="rId1"/>
          <a:srcRect/>
          <a:stretch>
            <a:fillRect/>
          </a:stretch>
        </p:blipFill>
        <p:spPr>
          <a:xfrm>
            <a:off x="2268972" y="0"/>
            <a:ext cx="19846056" cy="1371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9" name="Shape 89"/>
        <p:cNvGrpSpPr/>
        <p:nvPr/>
      </p:nvGrpSpPr>
      <p:grpSpPr>
        <a:xfrm>
          <a:off x="0" y="0"/>
          <a:ext cx="0" cy="0"/>
          <a:chOff x="0" y="0"/>
          <a:chExt cx="0" cy="0"/>
        </a:xfrm>
      </p:grpSpPr>
      <p:sp>
        <p:nvSpPr>
          <p:cNvPr id="90" name="Google Shape;90;p5"/>
          <p:cNvSpPr txBox="1"/>
          <p:nvPr>
            <p:ph type="title"/>
          </p:nvPr>
        </p:nvSpPr>
        <p:spPr>
          <a:xfrm>
            <a:off x="1246909" y="4806462"/>
            <a:ext cx="9088999" cy="3294412"/>
          </a:xfrm>
          <a:prstGeom prst="rect">
            <a:avLst/>
          </a:prstGeom>
          <a:solidFill>
            <a:srgbClr val="FDE9D8"/>
          </a:solid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rgbClr val="000000"/>
              </a:buClr>
              <a:buSzPts val="5400"/>
              <a:buFont typeface="Cutive"/>
              <a:buNone/>
            </a:pPr>
            <a:r>
              <a:rPr lang="pt-BR" sz="5400">
                <a:latin typeface="Cutive"/>
                <a:ea typeface="Cutive"/>
                <a:cs typeface="Cutive"/>
                <a:sym typeface="Cutive"/>
              </a:rPr>
              <a:t>Soil Fertility Management: diversifying agricultural systems</a:t>
            </a:r>
            <a:endParaRPr lang="pt-BR" sz="5400">
              <a:latin typeface="Cutive"/>
              <a:ea typeface="Cutive"/>
              <a:cs typeface="Cutive"/>
              <a:sym typeface="Cutive"/>
            </a:endParaRPr>
          </a:p>
        </p:txBody>
      </p:sp>
      <p:grpSp>
        <p:nvGrpSpPr>
          <p:cNvPr id="91" name="Google Shape;91;p5"/>
          <p:cNvGrpSpPr/>
          <p:nvPr/>
        </p:nvGrpSpPr>
        <p:grpSpPr>
          <a:xfrm>
            <a:off x="11791667" y="1212850"/>
            <a:ext cx="11136574" cy="11290298"/>
            <a:chOff x="0" y="0"/>
            <a:chExt cx="11136574" cy="11290298"/>
          </a:xfrm>
        </p:grpSpPr>
        <p:cxnSp>
          <p:nvCxnSpPr>
            <p:cNvPr id="92" name="Google Shape;92;p5"/>
            <p:cNvCxnSpPr/>
            <p:nvPr/>
          </p:nvCxnSpPr>
          <p:spPr>
            <a:xfrm>
              <a:off x="0" y="0"/>
              <a:ext cx="11136574" cy="0"/>
            </a:xfrm>
            <a:prstGeom prst="straightConnector1">
              <a:avLst/>
            </a:prstGeom>
            <a:solidFill>
              <a:srgbClr val="BF504D"/>
            </a:solidFill>
            <a:ln w="25400" cap="flat" cmpd="sng">
              <a:solidFill>
                <a:srgbClr val="BF504D"/>
              </a:solidFill>
              <a:prstDash val="solid"/>
              <a:round/>
              <a:headEnd type="none" w="sm" len="sm"/>
              <a:tailEnd type="none" w="sm" len="sm"/>
            </a:ln>
          </p:spPr>
        </p:cxnSp>
        <p:sp>
          <p:nvSpPr>
            <p:cNvPr id="93" name="Google Shape;93;p5"/>
            <p:cNvSpPr/>
            <p:nvPr/>
          </p:nvSpPr>
          <p:spPr>
            <a:xfrm>
              <a:off x="0" y="0"/>
              <a:ext cx="11136574" cy="2822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5"/>
            <p:cNvSpPr txBox="1"/>
            <p:nvPr/>
          </p:nvSpPr>
          <p:spPr>
            <a:xfrm>
              <a:off x="0" y="0"/>
              <a:ext cx="11136574" cy="2822574"/>
            </a:xfrm>
            <a:prstGeom prst="rect">
              <a:avLst/>
            </a:prstGeom>
            <a:noFill/>
            <a:ln>
              <a:noFill/>
            </a:ln>
          </p:spPr>
          <p:txBody>
            <a:bodyPr spcFirstLastPara="1" wrap="square" lIns="175250" tIns="175250" rIns="175250" bIns="175250" anchor="ctr" anchorCtr="0">
              <a:noAutofit/>
            </a:bodyPr>
            <a:lstStyle/>
            <a:p>
              <a:pPr marL="0" marR="0" lvl="0" indent="0" algn="l" rtl="0">
                <a:lnSpc>
                  <a:spcPct val="90000"/>
                </a:lnSpc>
                <a:spcBef>
                  <a:spcPts val="0"/>
                </a:spcBef>
                <a:spcAft>
                  <a:spcPts val="0"/>
                </a:spcAft>
                <a:buClr>
                  <a:srgbClr val="000000"/>
                </a:buClr>
                <a:buSzPts val="4600"/>
                <a:buFont typeface="Cutive"/>
                <a:buNone/>
              </a:pPr>
              <a:r>
                <a:rPr lang="pt-BR" sz="4600" b="0" i="0" u="none" strike="noStrike" cap="none">
                  <a:solidFill>
                    <a:srgbClr val="000000"/>
                  </a:solidFill>
                  <a:latin typeface="Cutive"/>
                  <a:ea typeface="Cutive"/>
                  <a:cs typeface="Cutive"/>
                  <a:sym typeface="Cutive"/>
                </a:rPr>
                <a:t>Crop rotation(no-tillage, integrated crop-livestock, crop-livestock-forest, ...), together with cover crops (reducing synthetic fertilizer inputs)</a:t>
              </a:r>
              <a:endParaRPr sz="4600" b="0" i="0" u="none" strike="noStrike" cap="none">
                <a:solidFill>
                  <a:srgbClr val="000000"/>
                </a:solidFill>
                <a:latin typeface="Cutive"/>
                <a:ea typeface="Cutive"/>
                <a:cs typeface="Cutive"/>
                <a:sym typeface="Cutive"/>
              </a:endParaRPr>
            </a:p>
          </p:txBody>
        </p:sp>
        <p:cxnSp>
          <p:nvCxnSpPr>
            <p:cNvPr id="95" name="Google Shape;95;p5"/>
            <p:cNvCxnSpPr/>
            <p:nvPr/>
          </p:nvCxnSpPr>
          <p:spPr>
            <a:xfrm>
              <a:off x="0" y="2822574"/>
              <a:ext cx="11136574" cy="0"/>
            </a:xfrm>
            <a:prstGeom prst="straightConnector1">
              <a:avLst/>
            </a:prstGeom>
            <a:solidFill>
              <a:schemeClr val="accent3"/>
            </a:solidFill>
            <a:ln w="25400" cap="flat" cmpd="sng">
              <a:solidFill>
                <a:schemeClr val="accent3"/>
              </a:solidFill>
              <a:prstDash val="solid"/>
              <a:round/>
              <a:headEnd type="none" w="sm" len="sm"/>
              <a:tailEnd type="none" w="sm" len="sm"/>
            </a:ln>
          </p:spPr>
        </p:cxnSp>
        <p:sp>
          <p:nvSpPr>
            <p:cNvPr id="96" name="Google Shape;96;p5"/>
            <p:cNvSpPr/>
            <p:nvPr/>
          </p:nvSpPr>
          <p:spPr>
            <a:xfrm>
              <a:off x="0" y="2822574"/>
              <a:ext cx="11136574" cy="2822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5"/>
            <p:cNvSpPr txBox="1"/>
            <p:nvPr/>
          </p:nvSpPr>
          <p:spPr>
            <a:xfrm>
              <a:off x="0" y="2822574"/>
              <a:ext cx="11136574" cy="2822574"/>
            </a:xfrm>
            <a:prstGeom prst="rect">
              <a:avLst/>
            </a:prstGeom>
            <a:noFill/>
            <a:ln>
              <a:noFill/>
            </a:ln>
          </p:spPr>
          <p:txBody>
            <a:bodyPr spcFirstLastPara="1" wrap="square" lIns="175250" tIns="175250" rIns="175250" bIns="175250" anchor="ctr" anchorCtr="0">
              <a:noAutofit/>
            </a:bodyPr>
            <a:lstStyle/>
            <a:p>
              <a:pPr marL="0" marR="0" lvl="0" indent="0" algn="l" rtl="0">
                <a:lnSpc>
                  <a:spcPct val="90000"/>
                </a:lnSpc>
                <a:spcBef>
                  <a:spcPts val="0"/>
                </a:spcBef>
                <a:spcAft>
                  <a:spcPts val="0"/>
                </a:spcAft>
                <a:buClr>
                  <a:srgbClr val="000000"/>
                </a:buClr>
                <a:buSzPts val="4600"/>
                <a:buFont typeface="Cutive"/>
                <a:buNone/>
              </a:pPr>
              <a:r>
                <a:rPr lang="pt-BR" sz="4600" b="0" i="0" u="none" strike="noStrike" cap="none">
                  <a:solidFill>
                    <a:srgbClr val="000000"/>
                  </a:solidFill>
                  <a:latin typeface="Cutive"/>
                  <a:ea typeface="Cutive"/>
                  <a:cs typeface="Cutive"/>
                  <a:sym typeface="Cutive"/>
                </a:rPr>
                <a:t>Adoption of beneficial microorganisms (as </a:t>
              </a:r>
              <a:r>
                <a:rPr lang="pt-BR" sz="4600" b="0" i="1" u="none" strike="noStrike" cap="none">
                  <a:solidFill>
                    <a:srgbClr val="000000"/>
                  </a:solidFill>
                  <a:latin typeface="Cutive"/>
                  <a:ea typeface="Cutive"/>
                  <a:cs typeface="Cutive"/>
                  <a:sym typeface="Cutive"/>
                </a:rPr>
                <a:t>Azospirillum brasiliense</a:t>
              </a:r>
              <a:r>
                <a:rPr lang="pt-BR" sz="4600" b="0" i="0" u="none" strike="noStrike" cap="none">
                  <a:solidFill>
                    <a:srgbClr val="000000"/>
                  </a:solidFill>
                  <a:latin typeface="Cutive"/>
                  <a:ea typeface="Cutive"/>
                  <a:cs typeface="Cutive"/>
                  <a:sym typeface="Cutive"/>
                </a:rPr>
                <a:t>, for rice)</a:t>
              </a:r>
              <a:endParaRPr sz="4600" b="0" i="0" u="none" strike="noStrike" cap="none">
                <a:solidFill>
                  <a:srgbClr val="000000"/>
                </a:solidFill>
                <a:latin typeface="Cutive"/>
                <a:ea typeface="Cutive"/>
                <a:cs typeface="Cutive"/>
                <a:sym typeface="Cutive"/>
              </a:endParaRPr>
            </a:p>
          </p:txBody>
        </p:sp>
        <p:cxnSp>
          <p:nvCxnSpPr>
            <p:cNvPr id="98" name="Google Shape;98;p5"/>
            <p:cNvCxnSpPr/>
            <p:nvPr/>
          </p:nvCxnSpPr>
          <p:spPr>
            <a:xfrm>
              <a:off x="0" y="5645149"/>
              <a:ext cx="11136574" cy="0"/>
            </a:xfrm>
            <a:prstGeom prst="straightConnector1">
              <a:avLst/>
            </a:prstGeom>
            <a:solidFill>
              <a:schemeClr val="accent4"/>
            </a:solidFill>
            <a:ln w="25400" cap="flat" cmpd="sng">
              <a:solidFill>
                <a:schemeClr val="accent4"/>
              </a:solidFill>
              <a:prstDash val="solid"/>
              <a:round/>
              <a:headEnd type="none" w="sm" len="sm"/>
              <a:tailEnd type="none" w="sm" len="sm"/>
            </a:ln>
          </p:spPr>
        </p:cxnSp>
        <p:sp>
          <p:nvSpPr>
            <p:cNvPr id="99" name="Google Shape;99;p5"/>
            <p:cNvSpPr/>
            <p:nvPr/>
          </p:nvSpPr>
          <p:spPr>
            <a:xfrm>
              <a:off x="0" y="5645149"/>
              <a:ext cx="11136574" cy="2822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5"/>
            <p:cNvSpPr txBox="1"/>
            <p:nvPr/>
          </p:nvSpPr>
          <p:spPr>
            <a:xfrm>
              <a:off x="0" y="5645149"/>
              <a:ext cx="11136574" cy="2822574"/>
            </a:xfrm>
            <a:prstGeom prst="rect">
              <a:avLst/>
            </a:prstGeom>
            <a:noFill/>
            <a:ln>
              <a:noFill/>
            </a:ln>
          </p:spPr>
          <p:txBody>
            <a:bodyPr spcFirstLastPara="1" wrap="square" lIns="175250" tIns="175250" rIns="175250" bIns="175250" anchor="ctr" anchorCtr="0">
              <a:noAutofit/>
            </a:bodyPr>
            <a:lstStyle/>
            <a:p>
              <a:pPr marL="0" marR="0" lvl="0" indent="0" algn="l" rtl="0">
                <a:lnSpc>
                  <a:spcPct val="90000"/>
                </a:lnSpc>
                <a:spcBef>
                  <a:spcPts val="0"/>
                </a:spcBef>
                <a:spcAft>
                  <a:spcPts val="0"/>
                </a:spcAft>
                <a:buClr>
                  <a:srgbClr val="000000"/>
                </a:buClr>
                <a:buSzPts val="4600"/>
                <a:buFont typeface="Cutive"/>
                <a:buNone/>
              </a:pPr>
              <a:r>
                <a:rPr lang="pt-BR" sz="4600" b="0" i="0" u="none" strike="noStrike" cap="none">
                  <a:solidFill>
                    <a:srgbClr val="000000"/>
                  </a:solidFill>
                  <a:latin typeface="Cutive"/>
                  <a:ea typeface="Cutive"/>
                  <a:cs typeface="Cutive"/>
                  <a:sym typeface="Cutive"/>
                </a:rPr>
                <a:t>Increase Soil Carbon Stocks</a:t>
              </a:r>
              <a:endParaRPr sz="4600" b="0" i="0" u="none" strike="noStrike" cap="none">
                <a:solidFill>
                  <a:srgbClr val="000000"/>
                </a:solidFill>
                <a:latin typeface="Cutive"/>
                <a:ea typeface="Cutive"/>
                <a:cs typeface="Cutive"/>
                <a:sym typeface="Cutive"/>
              </a:endParaRPr>
            </a:p>
          </p:txBody>
        </p:sp>
        <p:cxnSp>
          <p:nvCxnSpPr>
            <p:cNvPr id="101" name="Google Shape;101;p5"/>
            <p:cNvCxnSpPr/>
            <p:nvPr/>
          </p:nvCxnSpPr>
          <p:spPr>
            <a:xfrm>
              <a:off x="0" y="8467724"/>
              <a:ext cx="11136574" cy="0"/>
            </a:xfrm>
            <a:prstGeom prst="straightConnector1">
              <a:avLst/>
            </a:prstGeom>
            <a:solidFill>
              <a:srgbClr val="49ACC5"/>
            </a:solidFill>
            <a:ln w="25400" cap="flat" cmpd="sng">
              <a:solidFill>
                <a:srgbClr val="49ACC5"/>
              </a:solidFill>
              <a:prstDash val="solid"/>
              <a:round/>
              <a:headEnd type="none" w="sm" len="sm"/>
              <a:tailEnd type="none" w="sm" len="sm"/>
            </a:ln>
          </p:spPr>
        </p:cxnSp>
        <p:sp>
          <p:nvSpPr>
            <p:cNvPr id="102" name="Google Shape;102;p5"/>
            <p:cNvSpPr/>
            <p:nvPr/>
          </p:nvSpPr>
          <p:spPr>
            <a:xfrm>
              <a:off x="0" y="8467724"/>
              <a:ext cx="11136574" cy="2822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5"/>
            <p:cNvSpPr txBox="1"/>
            <p:nvPr/>
          </p:nvSpPr>
          <p:spPr>
            <a:xfrm>
              <a:off x="0" y="8467724"/>
              <a:ext cx="11136574" cy="2822574"/>
            </a:xfrm>
            <a:prstGeom prst="rect">
              <a:avLst/>
            </a:prstGeom>
            <a:noFill/>
            <a:ln>
              <a:noFill/>
            </a:ln>
          </p:spPr>
          <p:txBody>
            <a:bodyPr spcFirstLastPara="1" wrap="square" lIns="175250" tIns="175250" rIns="175250" bIns="175250" anchor="ctr" anchorCtr="0">
              <a:noAutofit/>
            </a:bodyPr>
            <a:lstStyle/>
            <a:p>
              <a:pPr marL="0" marR="0" lvl="0" indent="0" algn="l" rtl="0">
                <a:lnSpc>
                  <a:spcPct val="90000"/>
                </a:lnSpc>
                <a:spcBef>
                  <a:spcPts val="0"/>
                </a:spcBef>
                <a:spcAft>
                  <a:spcPts val="0"/>
                </a:spcAft>
                <a:buClr>
                  <a:srgbClr val="000000"/>
                </a:buClr>
                <a:buSzPts val="4600"/>
                <a:buFont typeface="Cutive"/>
                <a:buNone/>
              </a:pPr>
              <a:r>
                <a:rPr lang="pt-BR" sz="4600" b="0" i="0" u="none" strike="noStrike" cap="none">
                  <a:solidFill>
                    <a:srgbClr val="000000"/>
                  </a:solidFill>
                  <a:latin typeface="Cutive"/>
                  <a:ea typeface="Cutive"/>
                  <a:cs typeface="Cutive"/>
                  <a:sym typeface="Cutive"/>
                </a:rPr>
                <a:t>Sustainable intensification</a:t>
              </a:r>
              <a:endParaRPr lang="pt-BR" sz="4600" b="0" i="0" u="none" strike="noStrike" cap="none">
                <a:solidFill>
                  <a:srgbClr val="000000"/>
                </a:solidFill>
                <a:latin typeface="Cutive"/>
                <a:ea typeface="Cutive"/>
                <a:cs typeface="Cutive"/>
                <a:sym typeface="Cutive"/>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07" name="Shape 107"/>
        <p:cNvGrpSpPr/>
        <p:nvPr/>
      </p:nvGrpSpPr>
      <p:grpSpPr>
        <a:xfrm>
          <a:off x="0" y="0"/>
          <a:ext cx="0" cy="0"/>
          <a:chOff x="0" y="0"/>
          <a:chExt cx="0" cy="0"/>
        </a:xfrm>
      </p:grpSpPr>
      <p:pic>
        <p:nvPicPr>
          <p:cNvPr id="108" name="Google Shape;108;p6"/>
          <p:cNvPicPr preferRelativeResize="0"/>
          <p:nvPr/>
        </p:nvPicPr>
        <p:blipFill rotWithShape="1">
          <a:blip r:embed="rId1"/>
          <a:srcRect/>
          <a:stretch>
            <a:fillRect/>
          </a:stretch>
        </p:blipFill>
        <p:spPr>
          <a:xfrm>
            <a:off x="3048000" y="0"/>
            <a:ext cx="7741636" cy="10314384"/>
          </a:xfrm>
          <a:prstGeom prst="roundRect">
            <a:avLst>
              <a:gd name="adj" fmla="val 8594"/>
            </a:avLst>
          </a:prstGeom>
          <a:solidFill>
            <a:srgbClr val="ECECEC"/>
          </a:solidFill>
          <a:ln>
            <a:noFill/>
          </a:ln>
          <a:effectLst>
            <a:reflection stA="38000" endPos="28000" dist="5000" dir="5400000" sy="-100000" algn="bl" rotWithShape="0"/>
          </a:effectLst>
        </p:spPr>
      </p:pic>
      <p:sp>
        <p:nvSpPr>
          <p:cNvPr id="109" name="Google Shape;109;p6"/>
          <p:cNvSpPr/>
          <p:nvPr/>
        </p:nvSpPr>
        <p:spPr>
          <a:xfrm>
            <a:off x="5563742" y="10746432"/>
            <a:ext cx="5184576" cy="2736304"/>
          </a:xfrm>
          <a:prstGeom prst="roundRect">
            <a:avLst>
              <a:gd name="adj" fmla="val 16667"/>
            </a:avLst>
          </a:prstGeom>
          <a:solidFill>
            <a:srgbClr val="FF6600"/>
          </a:solidFill>
          <a:ln>
            <a:noFill/>
          </a:ln>
        </p:spPr>
        <p:txBody>
          <a:bodyPr spcFirstLastPara="1" wrap="square" lIns="182875" tIns="91425" rIns="182875" bIns="91425" anchor="t" anchorCtr="0">
            <a:noAutofit/>
          </a:bodyPr>
          <a:lstStyle/>
          <a:p>
            <a:pPr marL="0" marR="0" lvl="0" indent="0" algn="l" rtl="0">
              <a:lnSpc>
                <a:spcPct val="100000"/>
              </a:lnSpc>
              <a:spcBef>
                <a:spcPts val="0"/>
              </a:spcBef>
              <a:spcAft>
                <a:spcPts val="0"/>
              </a:spcAft>
              <a:buClr>
                <a:srgbClr val="000000"/>
              </a:buClr>
              <a:buSzPts val="4800"/>
              <a:buFont typeface="Helvetica Neue"/>
              <a:buNone/>
            </a:pPr>
            <a:endParaRPr sz="4800" b="0"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0" name="Google Shape;110;p6"/>
          <p:cNvSpPr txBox="1"/>
          <p:nvPr/>
        </p:nvSpPr>
        <p:spPr>
          <a:xfrm>
            <a:off x="5783118" y="10531272"/>
            <a:ext cx="4321919" cy="2062103"/>
          </a:xfrm>
          <a:prstGeom prst="rect">
            <a:avLst/>
          </a:prstGeom>
          <a:solidFill>
            <a:srgbClr val="FF66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Calibri"/>
              <a:buNone/>
            </a:pPr>
            <a:r>
              <a:rPr lang="pt-BR" sz="6400" b="0" i="1" u="none" strike="noStrike" cap="none">
                <a:solidFill>
                  <a:srgbClr val="000000"/>
                </a:solidFill>
                <a:latin typeface="Calibri"/>
                <a:ea typeface="Calibri"/>
                <a:cs typeface="Calibri"/>
                <a:sym typeface="Calibri"/>
              </a:rPr>
              <a:t>Soil Carbon Storage!</a:t>
            </a:r>
            <a:endParaRPr lang="pt-BR" sz="6400" b="0" i="1" u="none" strike="noStrike" cap="none">
              <a:solidFill>
                <a:srgbClr val="000000"/>
              </a:solidFill>
              <a:latin typeface="Calibri"/>
              <a:ea typeface="Calibri"/>
              <a:cs typeface="Calibri"/>
              <a:sym typeface="Calibri"/>
            </a:endParaRPr>
          </a:p>
        </p:txBody>
      </p:sp>
      <p:pic>
        <p:nvPicPr>
          <p:cNvPr id="111" name="Google Shape;111;p6"/>
          <p:cNvPicPr preferRelativeResize="0"/>
          <p:nvPr/>
        </p:nvPicPr>
        <p:blipFill rotWithShape="1">
          <a:blip r:embed="rId2"/>
          <a:srcRect/>
          <a:stretch>
            <a:fillRect/>
          </a:stretch>
        </p:blipFill>
        <p:spPr>
          <a:xfrm rot="5400000">
            <a:off x="9372766" y="1776926"/>
            <a:ext cx="13716000" cy="10162156"/>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15" name="Shape 115"/>
        <p:cNvGrpSpPr/>
        <p:nvPr/>
      </p:nvGrpSpPr>
      <p:grpSpPr>
        <a:xfrm>
          <a:off x="0" y="0"/>
          <a:ext cx="0" cy="0"/>
          <a:chOff x="0" y="0"/>
          <a:chExt cx="0" cy="0"/>
        </a:xfrm>
      </p:grpSpPr>
      <p:sp>
        <p:nvSpPr>
          <p:cNvPr id="116" name="Google Shape;116;p7"/>
          <p:cNvSpPr txBox="1"/>
          <p:nvPr>
            <p:ph type="title"/>
          </p:nvPr>
        </p:nvSpPr>
        <p:spPr>
          <a:xfrm>
            <a:off x="1412877" y="1038227"/>
            <a:ext cx="19856450" cy="2432050"/>
          </a:xfrm>
          <a:prstGeom prst="rect">
            <a:avLst/>
          </a:prstGeom>
          <a:noFill/>
          <a:ln>
            <a:noFill/>
          </a:ln>
        </p:spPr>
        <p:txBody>
          <a:bodyPr spcFirstLastPara="1" wrap="square" lIns="243800" tIns="243800" rIns="243800" bIns="243800" anchor="t" anchorCtr="0">
            <a:noAutofit/>
          </a:bodyPr>
          <a:lstStyle/>
          <a:p>
            <a:pPr marL="0" lvl="0" indent="0" algn="ctr" rtl="0">
              <a:lnSpc>
                <a:spcPct val="100000"/>
              </a:lnSpc>
              <a:spcBef>
                <a:spcPts val="0"/>
              </a:spcBef>
              <a:spcAft>
                <a:spcPts val="0"/>
              </a:spcAft>
              <a:buClr>
                <a:srgbClr val="244061"/>
              </a:buClr>
              <a:buSzPts val="7200"/>
              <a:buFont typeface="Short Stack"/>
              <a:buNone/>
            </a:pPr>
            <a:r>
              <a:rPr lang="pt-BR" sz="7200" b="1">
                <a:solidFill>
                  <a:srgbClr val="244061"/>
                </a:solidFill>
                <a:latin typeface="Short Stack"/>
                <a:ea typeface="Short Stack"/>
                <a:cs typeface="Short Stack"/>
                <a:sym typeface="Short Stack"/>
              </a:rPr>
              <a:t>Rice: world population staple food</a:t>
            </a:r>
            <a:endParaRPr sz="7200" b="1">
              <a:solidFill>
                <a:srgbClr val="244061"/>
              </a:solidFill>
              <a:latin typeface="Short Stack"/>
              <a:ea typeface="Short Stack"/>
              <a:cs typeface="Short Stack"/>
              <a:sym typeface="Short Stack"/>
            </a:endParaRPr>
          </a:p>
        </p:txBody>
      </p:sp>
      <p:sp>
        <p:nvSpPr>
          <p:cNvPr id="117" name="Google Shape;117;p7"/>
          <p:cNvSpPr txBox="1"/>
          <p:nvPr>
            <p:ph type="body" idx="1"/>
          </p:nvPr>
        </p:nvSpPr>
        <p:spPr>
          <a:xfrm>
            <a:off x="1647826" y="4800600"/>
            <a:ext cx="19621500" cy="7962900"/>
          </a:xfrm>
          <a:prstGeom prst="rect">
            <a:avLst/>
          </a:prstGeom>
          <a:noFill/>
          <a:ln>
            <a:noFill/>
          </a:ln>
        </p:spPr>
        <p:txBody>
          <a:bodyPr spcFirstLastPara="1" wrap="square" lIns="0" tIns="0" rIns="0" bIns="0" anchor="t" anchorCtr="0">
            <a:normAutofit/>
          </a:bodyPr>
          <a:lstStyle/>
          <a:p>
            <a:pPr marL="0" lvl="0" indent="-406400" algn="l" rtl="0">
              <a:lnSpc>
                <a:spcPct val="100000"/>
              </a:lnSpc>
              <a:spcBef>
                <a:spcPts val="0"/>
              </a:spcBef>
              <a:spcAft>
                <a:spcPts val="0"/>
              </a:spcAft>
              <a:buClr>
                <a:srgbClr val="632423"/>
              </a:buClr>
              <a:buSzPts val="6400"/>
              <a:buFont typeface="Dosis"/>
            </a:pPr>
            <a:r>
              <a:rPr lang="pt-BR" sz="6400" b="1">
                <a:solidFill>
                  <a:srgbClr val="262626"/>
                </a:solidFill>
              </a:rPr>
              <a:t>Cultivated in a wide range of climate and soil</a:t>
            </a:r>
            <a:endParaRPr sz="6400" b="1">
              <a:solidFill>
                <a:srgbClr val="262626"/>
              </a:solidFill>
            </a:endParaRPr>
          </a:p>
          <a:p>
            <a:pPr marL="0" lvl="0" indent="0" algn="l" rtl="0">
              <a:lnSpc>
                <a:spcPct val="100000"/>
              </a:lnSpc>
              <a:spcBef>
                <a:spcPts val="0"/>
              </a:spcBef>
              <a:spcAft>
                <a:spcPts val="0"/>
              </a:spcAft>
              <a:buClr>
                <a:srgbClr val="632423"/>
              </a:buClr>
              <a:buSzPts val="6400"/>
              <a:buFont typeface="Dosis"/>
              <a:buNone/>
            </a:pPr>
            <a:endParaRPr sz="6400" b="1">
              <a:solidFill>
                <a:srgbClr val="262626"/>
              </a:solidFill>
            </a:endParaRPr>
          </a:p>
          <a:p>
            <a:pPr marL="0" lvl="0" indent="-406400" algn="l" rtl="0">
              <a:lnSpc>
                <a:spcPct val="100000"/>
              </a:lnSpc>
              <a:spcBef>
                <a:spcPts val="0"/>
              </a:spcBef>
              <a:spcAft>
                <a:spcPts val="0"/>
              </a:spcAft>
              <a:buClr>
                <a:srgbClr val="632423"/>
              </a:buClr>
              <a:buSzPts val="6400"/>
              <a:buFont typeface="Dosis"/>
            </a:pPr>
            <a:r>
              <a:rPr lang="pt-BR" sz="6400" b="1">
                <a:solidFill>
                  <a:srgbClr val="262626"/>
                </a:solidFill>
              </a:rPr>
              <a:t>More than 90% of world production= paddy systems</a:t>
            </a:r>
            <a:endParaRPr lang="pt-BR" sz="6400" b="1">
              <a:solidFill>
                <a:srgbClr val="262626"/>
              </a:solidFill>
            </a:endParaRPr>
          </a:p>
          <a:p>
            <a:pPr marL="0" lvl="0" indent="0" algn="l" rtl="0">
              <a:lnSpc>
                <a:spcPct val="100000"/>
              </a:lnSpc>
              <a:spcBef>
                <a:spcPts val="0"/>
              </a:spcBef>
              <a:spcAft>
                <a:spcPts val="0"/>
              </a:spcAft>
              <a:buClr>
                <a:srgbClr val="632423"/>
              </a:buClr>
              <a:buSzPts val="6400"/>
              <a:buFont typeface="Dosis"/>
              <a:buNone/>
            </a:pPr>
            <a:endParaRPr sz="6400" b="1">
              <a:solidFill>
                <a:srgbClr val="262626"/>
              </a:solidFill>
            </a:endParaRPr>
          </a:p>
          <a:p>
            <a:pPr marL="0" lvl="0" indent="-406400" algn="l" rtl="0">
              <a:lnSpc>
                <a:spcPct val="100000"/>
              </a:lnSpc>
              <a:spcBef>
                <a:spcPts val="0"/>
              </a:spcBef>
              <a:spcAft>
                <a:spcPts val="0"/>
              </a:spcAft>
              <a:buClr>
                <a:srgbClr val="632423"/>
              </a:buClr>
              <a:buSzPts val="6400"/>
              <a:buFont typeface="Dosis"/>
            </a:pPr>
            <a:r>
              <a:rPr lang="pt-BR" sz="6400" b="1">
                <a:solidFill>
                  <a:srgbClr val="262626"/>
                </a:solidFill>
              </a:rPr>
              <a:t>Rice fields offer services: jobs, market development, cultural aspects...</a:t>
            </a:r>
            <a:endParaRPr lang="pt-BR" sz="6400" b="1">
              <a:solidFill>
                <a:srgbClr val="262626"/>
              </a:solidFill>
            </a:endParaRPr>
          </a:p>
          <a:p>
            <a:pPr marL="0" lvl="0" indent="0" algn="l" rtl="0">
              <a:lnSpc>
                <a:spcPct val="100000"/>
              </a:lnSpc>
              <a:spcBef>
                <a:spcPts val="0"/>
              </a:spcBef>
              <a:spcAft>
                <a:spcPts val="0"/>
              </a:spcAft>
              <a:buClr>
                <a:srgbClr val="000000"/>
              </a:buClr>
              <a:buSzPts val="1800"/>
              <a:buFont typeface="Helvetica Neue"/>
              <a:buNone/>
            </a:pPr>
            <a:endParaRPr>
              <a:solidFill>
                <a:srgbClr val="262626"/>
              </a:solidFill>
            </a:endParaRPr>
          </a:p>
          <a:p>
            <a:pPr marL="0" lvl="0" indent="0" algn="l" rtl="0">
              <a:lnSpc>
                <a:spcPct val="100000"/>
              </a:lnSpc>
              <a:spcBef>
                <a:spcPts val="0"/>
              </a:spcBef>
              <a:spcAft>
                <a:spcPts val="0"/>
              </a:spcAft>
              <a:buClr>
                <a:srgbClr val="000000"/>
              </a:buClr>
              <a:buSzPts val="1800"/>
              <a:buFont typeface="Helvetica Neue"/>
              <a:buNone/>
            </a:pPr>
            <a:endParaRPr>
              <a:solidFill>
                <a:srgbClr val="262626"/>
              </a:solidFill>
            </a:endParaRPr>
          </a:p>
        </p:txBody>
      </p:sp>
      <p:sp>
        <p:nvSpPr>
          <p:cNvPr id="118" name="Google Shape;118;p7"/>
          <p:cNvSpPr/>
          <p:nvPr/>
        </p:nvSpPr>
        <p:spPr>
          <a:xfrm>
            <a:off x="21958300" y="209550"/>
            <a:ext cx="2238376" cy="8286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Helvetica Neue"/>
              <a:buNone/>
            </a:pPr>
            <a:endParaRPr sz="36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22" name="Shape 122"/>
        <p:cNvGrpSpPr/>
        <p:nvPr/>
      </p:nvGrpSpPr>
      <p:grpSpPr>
        <a:xfrm>
          <a:off x="0" y="0"/>
          <a:ext cx="0" cy="0"/>
          <a:chOff x="0" y="0"/>
          <a:chExt cx="0" cy="0"/>
        </a:xfrm>
      </p:grpSpPr>
      <p:sp>
        <p:nvSpPr>
          <p:cNvPr id="123" name="Google Shape;123;p8"/>
          <p:cNvSpPr txBox="1"/>
          <p:nvPr>
            <p:ph type="title"/>
          </p:nvPr>
        </p:nvSpPr>
        <p:spPr>
          <a:xfrm>
            <a:off x="1898926" y="2825861"/>
            <a:ext cx="19621500" cy="676871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8800"/>
              <a:buFont typeface="Cutive"/>
              <a:buNone/>
            </a:pPr>
            <a:r>
              <a:rPr lang="pt-BR" sz="8800">
                <a:solidFill>
                  <a:schemeClr val="dk1"/>
                </a:solidFill>
                <a:latin typeface="Cutive"/>
                <a:ea typeface="Cutive"/>
                <a:cs typeface="Cutive"/>
                <a:sym typeface="Cutive"/>
              </a:rPr>
              <a:t>Challenges for soil Fertility management and fertilizer recomendation for rice</a:t>
            </a:r>
            <a:endParaRPr lang="pt-BR" sz="8800">
              <a:solidFill>
                <a:schemeClr val="dk1"/>
              </a:solidFill>
              <a:latin typeface="Cutive"/>
              <a:ea typeface="Cutive"/>
              <a:cs typeface="Cutive"/>
              <a:sym typeface="Cutiv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399665" y="305435"/>
            <a:ext cx="19725005" cy="2357755"/>
          </a:xfrm>
        </p:spPr>
        <p:txBody>
          <a:bodyPr anchor="ctr" anchorCtr="0">
            <a:noAutofit/>
          </a:bodyPr>
          <a:p>
            <a:pPr marL="0" marR="0" indent="0" algn="ctr" defTabSz="914400" rtl="0" eaLnBrk="0" fontAlgn="base" latinLnBrk="0" hangingPunct="0">
              <a:lnSpc>
                <a:spcPct val="100000"/>
              </a:lnSpc>
              <a:spcBef>
                <a:spcPct val="0"/>
              </a:spcBef>
              <a:spcAft>
                <a:spcPct val="0"/>
              </a:spcAft>
              <a:buClrTx/>
              <a:buSzTx/>
              <a:buFontTx/>
              <a:buNone/>
            </a:pPr>
            <a:r>
              <a:rPr kumimoji="0" lang="pt-PT" altLang="en-US" sz="4400" b="1" i="0" u="none" strike="noStrike" kern="1200" cap="none" spc="0" normalizeH="0" baseline="0" noProof="1">
                <a:solidFill>
                  <a:schemeClr val="tx2"/>
                </a:solidFill>
                <a:effectLst>
                  <a:outerShdw blurRad="38100" dist="38100" dir="2700000" algn="tl">
                    <a:srgbClr val="000000">
                      <a:alpha val="43137"/>
                    </a:srgbClr>
                  </a:outerShdw>
                </a:effectLst>
                <a:latin typeface="+mj-lt"/>
                <a:ea typeface="+mj-ea"/>
                <a:cs typeface="+mj-cs"/>
                <a:sym typeface="+mn-ea"/>
              </a:rPr>
              <a:t>Rice systems associated yield gap (red portions of pie charts) and actual yield (yellow portions of pie charts) expressed as percentage of the yield potential</a:t>
            </a:r>
            <a:endParaRPr kumimoji="0" lang="pt-PT" altLang="en-US" sz="4400" b="1" i="0" u="none" strike="noStrike" kern="1200" cap="none" spc="0" normalizeH="0" baseline="0" noProof="1">
              <a:solidFill>
                <a:schemeClr val="tx2"/>
              </a:solidFill>
              <a:effectLst>
                <a:outerShdw blurRad="38100" dist="38100" dir="2700000" algn="tl">
                  <a:srgbClr val="000000">
                    <a:alpha val="43137"/>
                  </a:srgbClr>
                </a:outerShdw>
              </a:effectLst>
              <a:latin typeface="+mj-lt"/>
              <a:ea typeface="+mj-ea"/>
              <a:cs typeface="+mj-cs"/>
              <a:sym typeface="+mn-ea"/>
            </a:endParaRPr>
          </a:p>
        </p:txBody>
      </p:sp>
      <p:grpSp>
        <p:nvGrpSpPr>
          <p:cNvPr id="16386" name="Group 14"/>
          <p:cNvGrpSpPr/>
          <p:nvPr/>
        </p:nvGrpSpPr>
        <p:grpSpPr>
          <a:xfrm>
            <a:off x="721360" y="2620010"/>
            <a:ext cx="22071330" cy="10096500"/>
            <a:chOff x="658" y="1818"/>
            <a:chExt cx="17284" cy="7826"/>
          </a:xfrm>
        </p:grpSpPr>
        <p:pic>
          <p:nvPicPr>
            <p:cNvPr id="16387" name="Picture 5"/>
            <p:cNvPicPr>
              <a:picLocks noChangeAspect="1"/>
            </p:cNvPicPr>
            <p:nvPr/>
          </p:nvPicPr>
          <p:blipFill>
            <a:blip r:embed="rId1"/>
            <a:stretch>
              <a:fillRect/>
            </a:stretch>
          </p:blipFill>
          <p:spPr>
            <a:xfrm>
              <a:off x="658" y="1818"/>
              <a:ext cx="17284" cy="7827"/>
            </a:xfrm>
            <a:prstGeom prst="rect">
              <a:avLst/>
            </a:prstGeom>
            <a:noFill/>
            <a:ln w="9525">
              <a:noFill/>
            </a:ln>
          </p:spPr>
        </p:pic>
        <p:sp>
          <p:nvSpPr>
            <p:cNvPr id="10" name="Oval 9"/>
            <p:cNvSpPr/>
            <p:nvPr/>
          </p:nvSpPr>
          <p:spPr>
            <a:xfrm>
              <a:off x="830" y="2541"/>
              <a:ext cx="1526" cy="120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200" strike="noStrike" noProof="1"/>
            </a:p>
          </p:txBody>
        </p:sp>
        <p:sp>
          <p:nvSpPr>
            <p:cNvPr id="12" name="Oval 11"/>
            <p:cNvSpPr/>
            <p:nvPr/>
          </p:nvSpPr>
          <p:spPr>
            <a:xfrm>
              <a:off x="14785" y="2028"/>
              <a:ext cx="1526" cy="120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200" strike="noStrike" noProof="1"/>
            </a:p>
          </p:txBody>
        </p:sp>
        <p:sp>
          <p:nvSpPr>
            <p:cNvPr id="13" name="Oval 12"/>
            <p:cNvSpPr/>
            <p:nvPr/>
          </p:nvSpPr>
          <p:spPr>
            <a:xfrm>
              <a:off x="8232" y="3233"/>
              <a:ext cx="1526" cy="120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200" strike="noStrike" noProof="1"/>
            </a:p>
          </p:txBody>
        </p:sp>
        <p:sp>
          <p:nvSpPr>
            <p:cNvPr id="14" name="Oval 13"/>
            <p:cNvSpPr/>
            <p:nvPr/>
          </p:nvSpPr>
          <p:spPr>
            <a:xfrm>
              <a:off x="16311" y="8334"/>
              <a:ext cx="1526" cy="120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z="200" strike="noStrike" noProof="1"/>
            </a:p>
          </p:txBody>
        </p:sp>
      </p:grpSp>
      <p:sp>
        <p:nvSpPr>
          <p:cNvPr id="16" name="Text Box 15"/>
          <p:cNvSpPr txBox="1"/>
          <p:nvPr/>
        </p:nvSpPr>
        <p:spPr>
          <a:xfrm>
            <a:off x="4415156" y="12978766"/>
            <a:ext cx="15589250" cy="414020"/>
          </a:xfrm>
          <a:prstGeom prst="rect">
            <a:avLst/>
          </a:prstGeom>
          <a:noFill/>
        </p:spPr>
        <p:txBody>
          <a:bodyPr wrap="square" rtlCol="0">
            <a:spAutoFit/>
          </a:bodyPr>
          <a:p>
            <a:r>
              <a:rPr lang="en-US" sz="2100" noProof="1">
                <a:latin typeface="Arial" panose="020B0604020202020204" pitchFamily="34" charset="0"/>
                <a:ea typeface="+mn-ea"/>
                <a:cs typeface="+mn-cs"/>
              </a:rPr>
              <a:t>Yuan, S. et al. Sustainable intensification for a larger global rice bowl. Nat Commun 12, 7163 (2021)</a:t>
            </a:r>
            <a:endParaRPr lang="en-US" sz="2100" noProof="1"/>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227AA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4163</Words>
  <Application>WPS Presentation</Application>
  <PresentationFormat/>
  <Paragraphs>234</Paragraphs>
  <Slides>26</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26</vt:i4>
      </vt:variant>
    </vt:vector>
  </HeadingPairs>
  <TitlesOfParts>
    <vt:vector size="46" baseType="lpstr">
      <vt:lpstr>Arial</vt:lpstr>
      <vt:lpstr>SimSun</vt:lpstr>
      <vt:lpstr>Wingdings</vt:lpstr>
      <vt:lpstr>Arial</vt:lpstr>
      <vt:lpstr>Helvetica Neue</vt:lpstr>
      <vt:lpstr>Cutive</vt:lpstr>
      <vt:lpstr>Gubbi</vt:lpstr>
      <vt:lpstr>Times New Roman</vt:lpstr>
      <vt:lpstr>Calibri</vt:lpstr>
      <vt:lpstr>Trebuchet MS</vt:lpstr>
      <vt:lpstr>Microsoft YaHei</vt:lpstr>
      <vt:lpstr>Droid Sans Fallback</vt:lpstr>
      <vt:lpstr>Arial Unicode MS</vt:lpstr>
      <vt:lpstr>Short Stack</vt:lpstr>
      <vt:lpstr>Dosis</vt:lpstr>
      <vt:lpstr>Architects Daughter</vt:lpstr>
      <vt:lpstr>Federo</vt:lpstr>
      <vt:lpstr>Ribeye</vt:lpstr>
      <vt:lpstr>OpenSymbol</vt:lpstr>
      <vt:lpstr>Office Theme</vt:lpstr>
      <vt:lpstr>PowerPoint 演示文稿</vt:lpstr>
      <vt:lpstr>PowerPoint 演示文稿</vt:lpstr>
      <vt:lpstr>PowerPoint 演示文稿</vt:lpstr>
      <vt:lpstr>PowerPoint 演示文稿</vt:lpstr>
      <vt:lpstr>Soil Fertility Management: diversifying agricultural systems</vt:lpstr>
      <vt:lpstr>PowerPoint 演示文稿</vt:lpstr>
      <vt:lpstr>Rice: world population staple food</vt:lpstr>
      <vt:lpstr>Challenges for soil Fertility management and fertilizer recomendation for rice</vt:lpstr>
      <vt:lpstr>Rice systems associated yield gap (red portions of pie charts) and actual yield (yellow portions of pie charts) expressed as percentage of the yield potential</vt:lpstr>
      <vt:lpstr>Yield and global warming potential on both area and yield-scaled basis across 32 rice cropping systems</vt:lpstr>
      <vt:lpstr>Yield and global warming potential on both area and yield-scaled basis across 32 rice cropping systems</vt:lpstr>
      <vt:lpstr>PowerPoint 演示文稿</vt:lpstr>
      <vt:lpstr>PowerPoint 演示文稿</vt:lpstr>
      <vt:lpstr>PowerPoint 演示文稿</vt:lpstr>
      <vt:lpstr>PowerPoint 演示文稿</vt:lpstr>
      <vt:lpstr>PowerPoint 演示文稿</vt:lpstr>
      <vt:lpstr>PowerPoint 演示文稿</vt:lpstr>
      <vt:lpstr>How was fertilizer recommendation?</vt:lpstr>
      <vt:lpstr>30 Years later...What has changed?</vt:lpstr>
      <vt:lpstr>Nitrogen evaluation with time</vt:lpstr>
      <vt:lpstr>Calibration curves</vt:lpstr>
      <vt:lpstr>But all begins with soil fertility analysis…</vt:lpstr>
      <vt:lpstr>Recomendation based on Soil Organic Matter (SOM)</vt:lpstr>
      <vt:lpstr>“Nutrient in the right dose, right time, right source and in the right location!”</vt:lpstr>
      <vt:lpstr>Sensors (Drone)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alexandre</cp:lastModifiedBy>
  <cp:revision>19</cp:revision>
  <dcterms:created xsi:type="dcterms:W3CDTF">2022-07-17T23:26:06Z</dcterms:created>
  <dcterms:modified xsi:type="dcterms:W3CDTF">2022-07-17T23:26:06Z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1033-11.1.0.11664</vt:lpwstr>
  </property>
</Properties>
</file>