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420" r:id="rId2"/>
    <p:sldId id="599" r:id="rId3"/>
    <p:sldId id="600" r:id="rId4"/>
    <p:sldId id="601" r:id="rId5"/>
    <p:sldId id="635" r:id="rId6"/>
    <p:sldId id="602" r:id="rId7"/>
    <p:sldId id="620" r:id="rId8"/>
    <p:sldId id="603" r:id="rId9"/>
    <p:sldId id="604" r:id="rId10"/>
    <p:sldId id="626" r:id="rId11"/>
    <p:sldId id="627" r:id="rId12"/>
    <p:sldId id="605" r:id="rId13"/>
    <p:sldId id="606" r:id="rId14"/>
    <p:sldId id="628" r:id="rId15"/>
    <p:sldId id="623" r:id="rId16"/>
    <p:sldId id="637" r:id="rId17"/>
    <p:sldId id="607" r:id="rId18"/>
    <p:sldId id="629" r:id="rId19"/>
    <p:sldId id="611" r:id="rId20"/>
    <p:sldId id="630" r:id="rId21"/>
    <p:sldId id="612" r:id="rId22"/>
    <p:sldId id="614" r:id="rId23"/>
    <p:sldId id="613" r:id="rId24"/>
    <p:sldId id="631" r:id="rId25"/>
    <p:sldId id="636" r:id="rId26"/>
    <p:sldId id="617" r:id="rId27"/>
    <p:sldId id="632" r:id="rId28"/>
    <p:sldId id="633" r:id="rId29"/>
    <p:sldId id="615" r:id="rId30"/>
    <p:sldId id="634" r:id="rId31"/>
    <p:sldId id="608" r:id="rId32"/>
    <p:sldId id="609" r:id="rId33"/>
    <p:sldId id="625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53A"/>
    <a:srgbClr val="4E9FE1"/>
    <a:srgbClr val="336600"/>
    <a:srgbClr val="33CC33"/>
    <a:srgbClr val="0066FF"/>
    <a:srgbClr val="FF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4"/>
    <p:restoredTop sz="82241" autoAdjust="0"/>
  </p:normalViewPr>
  <p:slideViewPr>
    <p:cSldViewPr>
      <p:cViewPr>
        <p:scale>
          <a:sx n="87" d="100"/>
          <a:sy n="87" d="100"/>
        </p:scale>
        <p:origin x="1160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4477567-322C-CF49-8AE2-9A5BCB6A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1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particular, the Pythia prediction overestimates the inclusive </a:t>
            </a:r>
            <a:r>
              <a:rPr lang="en-GB" dirty="0" err="1"/>
              <a:t>dijet</a:t>
            </a:r>
            <a:r>
              <a:rPr lang="en-GB" dirty="0"/>
              <a:t> production cross section in the studied phase-space region by 30%, which can be attributed to the large value of 𝛼S included in the Pythia tune (see Table 1), whereas the MG5_aMC prediction underestimates it by 35%. The Sherpa prediction gives an adequate description of the measured integrated cross sections. In addition, an excellent description of the inclusive </a:t>
            </a:r>
            <a:r>
              <a:rPr lang="en-GB" dirty="0" err="1"/>
              <a:t>dijet</a:t>
            </a:r>
            <a:r>
              <a:rPr lang="en-GB" dirty="0"/>
              <a:t> production cross section is found for the Herwig 7 prediction based on dipole showers, whereas Herwig 7 prediction based on angle-ordered showers underestimates it, at most by 9%. The Pythia prediction provides a good description of the shape of the differential </a:t>
            </a:r>
          </a:p>
          <a:p>
            <a:r>
              <a:rPr lang="en-GB" dirty="0"/>
              <a:t>jet </a:t>
            </a:r>
          </a:p>
          <a:p>
            <a:r>
              <a:rPr lang="en-GB" dirty="0"/>
              <a:t>cross section as a function of 𝑛</a:t>
            </a:r>
            <a:br>
              <a:rPr lang="en-GB" dirty="0"/>
            </a:br>
            <a:r>
              <a:rPr lang="en-GB" dirty="0"/>
              <a:t>description of the fiducial cross sections as a function of 𝑛 . Sherpa tends to overestimate the cross sections for 𝑛jet &gt; 4. The Herwig 7 based on dipole showers and MG5_aMC predictions, while giving a </a:t>
            </a:r>
          </a:p>
          <a:p>
            <a:r>
              <a:rPr lang="en-GB" dirty="0"/>
              <a:t>good description of the cross section at low 𝑛 </a:t>
            </a:r>
          </a:p>
          <a:p>
            <a:r>
              <a:rPr lang="en-GB" dirty="0"/>
              <a:t>jet </a:t>
            </a:r>
          </a:p>
          <a:p>
            <a:r>
              <a:rPr lang="en-GB" dirty="0"/>
              <a:t>, underestimate the measurements at high 𝑛 </a:t>
            </a:r>
          </a:p>
          <a:p>
            <a:r>
              <a:rPr lang="en-GB" dirty="0"/>
              <a:t>jet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477567-322C-CF49-8AE2-9A5BCB6ABE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shows the normalised cross section as a function of 𝜏⊥. For low 𝑛jet, the MC simulations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tend to underestimate the measurement in the intermediate region of 𝜏⊥, with the exception of the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Herwig 7 predictions. At high values of 𝜏⊥, where the population of isotropic events is expected to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be larger, all MC predictions underestimate the measurements. In particular, the largest deviation is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found for the Pythia prediction where the high-𝑝T third jet is less likely to be produced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isotropically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jet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 shape of the distributions tends to agree with data for larger 𝑛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measurements at low values of 𝜏⊥, whereas the Herwig 7 prediction based on dipole showers highly underestimates the measurements in such region. The behaviour of 𝜏⊥ as a function of 𝐻T2 indicates more isotropic events at low energies, with increasing alignment of jets with the thrust axis for higher energy scales.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477567-322C-CF49-8AE2-9A5BCB6ABE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2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 cross section decreases by approximately five orders of magnitude in the 150–2000 GeV range.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477567-322C-CF49-8AE2-9A5BCB6ABE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On the right is fragmentation enriched region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 measured cross sections decrease as |∆y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γ–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jet| increases in all three phase-space regions. </a:t>
            </a: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477567-322C-CF49-8AE2-9A5BCB6ABE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7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Renormalisation</a:t>
            </a:r>
            <a:r>
              <a:rPr lang="en-US" dirty="0"/>
              <a:t>, pdf, factorization scales, uncertainties on number of jets cause uncertainty on contamination of VBF in </a:t>
            </a:r>
            <a:r>
              <a:rPr lang="en-US" dirty="0" err="1"/>
              <a:t>ggF</a:t>
            </a:r>
            <a:r>
              <a:rPr lang="en-US" dirty="0"/>
              <a:t>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477567-322C-CF49-8AE2-9A5BCB6ABE0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5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 variations 2-8% systematic</a:t>
            </a:r>
          </a:p>
          <a:p>
            <a:r>
              <a:rPr lang="en-US" dirty="0"/>
              <a:t>PDF 1-12%</a:t>
            </a:r>
          </a:p>
          <a:p>
            <a:r>
              <a:rPr lang="en-US" dirty="0"/>
              <a:t>Parton shower 6-13%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477567-322C-CF49-8AE2-9A5BCB6ABE0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4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JER 1/5; </a:t>
            </a:r>
            <a:r>
              <a:rPr lang="en-US" dirty="0" err="1"/>
              <a:t>bJES</a:t>
            </a:r>
            <a:r>
              <a:rPr lang="en-US" dirty="0"/>
              <a:t> halved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477567-322C-CF49-8AE2-9A5BCB6ABE0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HelveticaNeue" panose="02000503000000020004" pitchFamily="2" charset="0"/>
              </a:rPr>
              <a:t>Nominal model from POWHEG-PY8, very large number of checks were carried out with different PS and generators (MG5_aMC@NLO AND SHERPA). 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477567-322C-CF49-8AE2-9A5BCB6ABE0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67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A4E33-0CE9-C544-85AE-273FD9C99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96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96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1EF6-19E8-1A4B-9158-F1549C110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1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3A6A-F32C-AA44-98D7-15B3A566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36D5-7F00-6741-AB45-EBF1E161B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11026-647E-E64B-A8F9-105F6643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7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254B5-F0F9-3C42-B8A8-90D18576C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0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6C88-BCEC-9840-850F-AD5AACFC6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DA7A0-3AFA-4D46-BEA6-3A9E93D67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0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81F92-8B46-204C-A2E3-27DEBD803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5AF7-558E-BD47-A4AD-D2D60311A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2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2484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tx1"/>
                </a:solidFill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fld id="{5551DB29-01B0-C040-8323-BA1D98677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6" name="Text Box 52"/>
          <p:cNvSpPr txBox="1">
            <a:spLocks noChangeArrowheads="1"/>
          </p:cNvSpPr>
          <p:nvPr userDrawn="1"/>
        </p:nvSpPr>
        <p:spPr bwMode="auto">
          <a:xfrm>
            <a:off x="2628900" y="6507163"/>
            <a:ext cx="3543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  <a:defRPr/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S. Farrington, </a:t>
            </a:r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University of Edinburgh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079" name="Line 55"/>
          <p:cNvSpPr>
            <a:spLocks noChangeShapeType="1"/>
          </p:cNvSpPr>
          <p:nvPr userDrawn="1"/>
        </p:nvSpPr>
        <p:spPr bwMode="auto">
          <a:xfrm>
            <a:off x="457200" y="6858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400" b="1">
          <a:solidFill>
            <a:srgbClr val="333399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000">
          <a:solidFill>
            <a:srgbClr val="0066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>
          <a:solidFill>
            <a:srgbClr val="008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link.springer.com/article/10.1007/JHEP03(2020)17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nk.springer.com/article/10.1007/JHEP12(2021)13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40/epjc/s10052-022-10588-3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s://link.springer.com/article/10.1007/JHEP08(2022)17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cern/updates/news/1000-collision-paper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br>
              <a:rPr lang="en-US" b="0" dirty="0">
                <a:cs typeface="Times New Roman"/>
              </a:rPr>
            </a:br>
            <a:r>
              <a:rPr lang="en-US" b="0" dirty="0">
                <a:cs typeface="Times New Roman"/>
              </a:rPr>
              <a:t>High Precision: Experiment wishes</a:t>
            </a:r>
            <a:endParaRPr lang="en-US" sz="2800" b="0" dirty="0"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02496"/>
            <a:ext cx="7543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err="1">
                <a:cs typeface="+mn-cs"/>
              </a:rPr>
              <a:t>Sinéad</a:t>
            </a:r>
            <a:r>
              <a:rPr lang="en-US" b="0" dirty="0">
                <a:cs typeface="+mn-cs"/>
              </a:rPr>
              <a:t> M. Farrington (University of Edinburgh)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On behalf of the ATLAS and CMS Experiments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A1D69-8121-044B-BC5B-62DB83A3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05" r="26096" b="40090"/>
          <a:stretch/>
        </p:blipFill>
        <p:spPr>
          <a:xfrm>
            <a:off x="0" y="4888383"/>
            <a:ext cx="1600200" cy="1529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13DF4-05A0-BC4C-A71D-13088E57D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880" y="4746625"/>
            <a:ext cx="1808339" cy="1676400"/>
          </a:xfrm>
          <a:prstGeom prst="rect">
            <a:avLst/>
          </a:prstGeom>
        </p:spPr>
      </p:pic>
      <p:pic>
        <p:nvPicPr>
          <p:cNvPr id="17410" name="Picture 2" descr="ATLAS Logo">
            <a:extLst>
              <a:ext uri="{FF2B5EF4-FFF2-40B4-BE49-F238E27FC236}">
                <a16:creationId xmlns:a16="http://schemas.microsoft.com/office/drawing/2014/main" id="{F376D231-7A50-AD6A-6913-B16008B6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-100194"/>
            <a:ext cx="3124200" cy="16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MS logo">
            <a:extLst>
              <a:ext uri="{FF2B5EF4-FFF2-40B4-BE49-F238E27FC236}">
                <a16:creationId xmlns:a16="http://schemas.microsoft.com/office/drawing/2014/main" id="{CAC2755B-5E7B-A1D7-A8D8-BC7FBE347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16" y="116675"/>
            <a:ext cx="1430755" cy="14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Parton Showers and </a:t>
            </a:r>
            <a:r>
              <a:rPr lang="en-US" dirty="0" err="1"/>
              <a:t>Hadronisation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err="1"/>
              <a:t>Photon+dijet</a:t>
            </a:r>
            <a:r>
              <a:rPr lang="en-US" sz="2000" b="0" dirty="0"/>
              <a:t>  measurements</a:t>
            </a: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r>
              <a:rPr lang="en-US" sz="2000" b="0" dirty="0"/>
              <a:t>Adequate agreement, but</a:t>
            </a:r>
          </a:p>
          <a:p>
            <a:pPr marL="0" indent="0">
              <a:buNone/>
            </a:pPr>
            <a:r>
              <a:rPr lang="en-US" sz="2000" b="0" dirty="0"/>
              <a:t>    central values show trend</a:t>
            </a:r>
            <a:endParaRPr lang="en-US" sz="1600" b="0" dirty="0"/>
          </a:p>
          <a:p>
            <a:endParaRPr lang="en-US" sz="2000" b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ED5C064-DD2C-37E9-DCD7-F1E91C3F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70" y="1524000"/>
            <a:ext cx="4618630" cy="449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4D146D-D9F8-898E-A113-4F96AB75E627}"/>
              </a:ext>
            </a:extLst>
          </p:cNvPr>
          <p:cNvSpPr txBox="1"/>
          <p:nvPr/>
        </p:nvSpPr>
        <p:spPr>
          <a:xfrm>
            <a:off x="6799119" y="-76200"/>
            <a:ext cx="4689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03 (2020) 179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Radar chart&#10;&#10;Description automatically generated with medium confidence">
            <a:extLst>
              <a:ext uri="{FF2B5EF4-FFF2-40B4-BE49-F238E27FC236}">
                <a16:creationId xmlns:a16="http://schemas.microsoft.com/office/drawing/2014/main" id="{57C44A59-2BB2-3E6A-41D2-DF6BA9AE8F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96" r="8408"/>
          <a:stretch/>
        </p:blipFill>
        <p:spPr>
          <a:xfrm>
            <a:off x="2101300" y="1494295"/>
            <a:ext cx="2169586" cy="2925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A269E8-5DD5-DDEF-1F6E-B07FA3A4BF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745"/>
          <a:stretch/>
        </p:blipFill>
        <p:spPr>
          <a:xfrm>
            <a:off x="152655" y="1487837"/>
            <a:ext cx="2015275" cy="29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0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Parton Showers and </a:t>
            </a:r>
            <a:r>
              <a:rPr lang="en-US" dirty="0" err="1"/>
              <a:t>Hadronisation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err="1"/>
              <a:t>Photon+dijet</a:t>
            </a:r>
            <a:r>
              <a:rPr lang="en-US" sz="2000" b="0" dirty="0"/>
              <a:t>  measurements</a:t>
            </a:r>
          </a:p>
          <a:p>
            <a:r>
              <a:rPr lang="en-US" sz="2000" b="0" dirty="0"/>
              <a:t>Data undershoots all models</a:t>
            </a:r>
            <a:endParaRPr lang="en-US" sz="1600" b="0" dirty="0"/>
          </a:p>
          <a:p>
            <a:endParaRPr lang="en-US" sz="2000" b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02BB50-A8ED-BB50-5D58-E81D2A6A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4757"/>
            <a:ext cx="4442456" cy="44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1A1D52D-40E5-48D2-7069-8A13C986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93" y="1550442"/>
            <a:ext cx="4622002" cy="44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A8CD74-84E4-DC31-9292-ACF58F9F7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436" y="6012002"/>
            <a:ext cx="6128313" cy="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7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Parton Showers and </a:t>
            </a:r>
            <a:r>
              <a:rPr lang="en-US" dirty="0" err="1"/>
              <a:t>Hadronisation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b in top events</a:t>
            </a:r>
          </a:p>
          <a:p>
            <a:r>
              <a:rPr lang="en-US" sz="2000" b="0" dirty="0"/>
              <a:t>Heavy </a:t>
            </a:r>
            <a:r>
              <a:rPr lang="en-US" sz="2000" b="0" dirty="0" err="1"/>
              <a:t>flavour</a:t>
            </a:r>
            <a:r>
              <a:rPr lang="en-US" sz="2000" b="0" dirty="0"/>
              <a:t> jet measurements</a:t>
            </a:r>
          </a:p>
        </p:txBody>
      </p:sp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5643B64-26C9-7025-4E49-D90A0935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4" y="1760041"/>
            <a:ext cx="9056992" cy="4154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E18636-EDFD-F53D-C2FB-4EF3E50D751E}"/>
              </a:ext>
            </a:extLst>
          </p:cNvPr>
          <p:cNvSpPr txBox="1"/>
          <p:nvPr/>
        </p:nvSpPr>
        <p:spPr>
          <a:xfrm>
            <a:off x="7442058" y="5867400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C. Pollard</a:t>
            </a:r>
          </a:p>
        </p:txBody>
      </p:sp>
    </p:spTree>
    <p:extLst>
      <p:ext uri="{BB962C8B-B14F-4D97-AF65-F5344CB8AC3E}">
        <p14:creationId xmlns:p14="http://schemas.microsoft.com/office/powerpoint/2010/main" val="2326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Parton Showers and </a:t>
            </a:r>
            <a:r>
              <a:rPr lang="en-US" dirty="0" err="1"/>
              <a:t>Hadronisation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565D44E-7A9B-DE03-A18E-1EAA227B6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" y="762000"/>
            <a:ext cx="460667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1DEE752-C146-C131-21A8-955DD494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06" y="3841986"/>
            <a:ext cx="394899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DE60B-2B6D-EEDC-C04B-41F56A5EAB6E}"/>
              </a:ext>
            </a:extLst>
          </p:cNvPr>
          <p:cNvSpPr txBox="1"/>
          <p:nvPr/>
        </p:nvSpPr>
        <p:spPr>
          <a:xfrm>
            <a:off x="4670468" y="990600"/>
            <a:ext cx="4409744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 of b hadron and jet charged momenta transverse to incoming beams</a:t>
            </a:r>
          </a:p>
          <a:p>
            <a:r>
              <a:rPr lang="en-US" dirty="0"/>
              <a:t>Uncertainties in some</a:t>
            </a:r>
          </a:p>
          <a:p>
            <a:pPr>
              <a:buNone/>
            </a:pPr>
            <a:r>
              <a:rPr lang="en-US" dirty="0"/>
              <a:t> bins dominated by </a:t>
            </a:r>
          </a:p>
          <a:p>
            <a:pPr>
              <a:buNone/>
            </a:pPr>
            <a:r>
              <a:rPr lang="en-US" dirty="0"/>
              <a:t> modelling uncertainties</a:t>
            </a:r>
          </a:p>
          <a:p>
            <a:r>
              <a:rPr lang="en-US" dirty="0" err="1"/>
              <a:t>Renormalisation</a:t>
            </a:r>
            <a:r>
              <a:rPr lang="en-US" dirty="0"/>
              <a:t>/scale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9BF4C-F6EA-12AF-DBE1-C6559093AC6B}"/>
              </a:ext>
            </a:extLst>
          </p:cNvPr>
          <p:cNvSpPr txBox="1"/>
          <p:nvPr/>
        </p:nvSpPr>
        <p:spPr>
          <a:xfrm>
            <a:off x="6629400" y="-76200"/>
            <a:ext cx="4724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dvOT483a8203"/>
              </a:rPr>
              <a:t>PRD </a:t>
            </a:r>
            <a:r>
              <a:rPr lang="en-GB" sz="20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dvOT19ee2aa8.B"/>
              </a:rPr>
              <a:t>106, </a:t>
            </a:r>
            <a:r>
              <a:rPr lang="en-GB" sz="20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dvOT483a8203"/>
              </a:rPr>
              <a:t>032008 (2022) </a:t>
            </a:r>
            <a:endParaRPr lang="en-GB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3117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Parton Showers and </a:t>
            </a:r>
            <a:r>
              <a:rPr lang="en-US" dirty="0" err="1"/>
              <a:t>Hadronisation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Exclusive B’s</a:t>
            </a:r>
          </a:p>
          <a:p>
            <a:r>
              <a:rPr lang="en-US" sz="2000" b="0" dirty="0"/>
              <a:t>Longitudinal momentum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FE35573-6E07-DED6-F744-A50F425A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5" y="1881763"/>
            <a:ext cx="4122181" cy="39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3F002D3-B62C-DB12-D8B4-2CE31721B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78" y="1172721"/>
            <a:ext cx="4818057" cy="51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F2286E-0048-6A04-4046-8BE0FB4E4C89}"/>
              </a:ext>
            </a:extLst>
          </p:cNvPr>
          <p:cNvSpPr txBox="1"/>
          <p:nvPr/>
        </p:nvSpPr>
        <p:spPr>
          <a:xfrm>
            <a:off x="6781800" y="-107156"/>
            <a:ext cx="5430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12 (2021) 131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4100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/>
              <a:t>Modelling of </a:t>
            </a:r>
            <a:r>
              <a:rPr lang="en-GB" b="0" dirty="0" err="1"/>
              <a:t>parton</a:t>
            </a:r>
            <a:r>
              <a:rPr lang="en-GB" b="0" dirty="0"/>
              <a:t> showers and hadronization, PDFs affects the ATLAS</a:t>
            </a:r>
            <a:r>
              <a:rPr lang="en-GB" sz="1600" b="0" dirty="0"/>
              <a:t> </a:t>
            </a:r>
            <a:r>
              <a:rPr lang="en-GB" b="0" dirty="0"/>
              <a:t>W mass measurement</a:t>
            </a:r>
          </a:p>
          <a:p>
            <a:pPr marL="0" indent="0">
              <a:buNone/>
            </a:pPr>
            <a:endParaRPr lang="en-US" sz="1600" b="0" dirty="0"/>
          </a:p>
          <a:p>
            <a:endParaRPr lang="en-US" sz="2000" b="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13F7DBD-F453-007F-8B9E-294E941FC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62" y="1906208"/>
            <a:ext cx="8606876" cy="3240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ADFC8-AAD0-2EDD-6532-6AE7815348BF}"/>
              </a:ext>
            </a:extLst>
          </p:cNvPr>
          <p:cNvSpPr txBox="1"/>
          <p:nvPr/>
        </p:nvSpPr>
        <p:spPr>
          <a:xfrm>
            <a:off x="5673438" y="-76200"/>
            <a:ext cx="4689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NimbusSanL"/>
              </a:rPr>
              <a:t>Eur. Phys. J. C 78 (2018) 110 </a:t>
            </a: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BB796D-B2ED-0B66-DA20-BE7C51FA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98313"/>
            <a:ext cx="7772400" cy="5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8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95B8-8EF2-F661-FF01-1075CEE3A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Boson </a:t>
            </a:r>
            <a:r>
              <a:rPr lang="en-US" dirty="0" err="1"/>
              <a:t>Polarisation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08D21-06D5-9A81-1B68-84F52CD24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Measurements of polarization in </a:t>
            </a:r>
            <a:r>
              <a:rPr lang="en-US" dirty="0" err="1"/>
              <a:t>diboson</a:t>
            </a:r>
            <a:r>
              <a:rPr lang="en-US" dirty="0"/>
              <a:t> production </a:t>
            </a:r>
            <a:r>
              <a:rPr lang="en-GB" dirty="0"/>
              <a:t>test gauge symmetry structure</a:t>
            </a:r>
          </a:p>
          <a:p>
            <a:r>
              <a:rPr lang="en-US" dirty="0"/>
              <a:t>ATLAS recently measured simultaneous pair-production of longitudinally polarized bosons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MC predictions relied on several </a:t>
            </a:r>
            <a:r>
              <a:rPr lang="en-US" dirty="0" err="1"/>
              <a:t>reweightings</a:t>
            </a:r>
            <a:r>
              <a:rPr lang="en-US" dirty="0"/>
              <a:t>, with resultant systematic uncertainties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A25CA-4998-D314-D683-8A55A7923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E1069284-3DC6-5A64-F0D1-C892F0406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27379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D307B-0281-4D19-E872-47FC8780ADAA}"/>
              </a:ext>
            </a:extLst>
          </p:cNvPr>
          <p:cNvSpPr txBox="1"/>
          <p:nvPr/>
        </p:nvSpPr>
        <p:spPr>
          <a:xfrm>
            <a:off x="6342682" y="-65584"/>
            <a:ext cx="4688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eXGyreTermes"/>
              </a:rPr>
              <a:t>ATLAS-CONF-2022-053 </a:t>
            </a: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2171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NLO/NNLO Convergence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/>
              <a:t>How to deal with a lack of perturbative convergence in key variables</a:t>
            </a:r>
          </a:p>
          <a:p>
            <a:r>
              <a:rPr lang="en-GB" b="0" dirty="0"/>
              <a:t>Simple scale variation may yield too low an uncertainty</a:t>
            </a:r>
            <a:endParaRPr lang="en-US" sz="2000" b="0" dirty="0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74D1E761-AECC-EA4F-5C30-B62650DF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40995"/>
            <a:ext cx="6027580" cy="3983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166540-F19E-B888-C205-FA1FA57F2915}"/>
              </a:ext>
            </a:extLst>
          </p:cNvPr>
          <p:cNvSpPr txBox="1"/>
          <p:nvPr/>
        </p:nvSpPr>
        <p:spPr>
          <a:xfrm>
            <a:off x="6890356" y="5405735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G. Salam</a:t>
            </a:r>
          </a:p>
        </p:txBody>
      </p:sp>
    </p:spTree>
    <p:extLst>
      <p:ext uri="{BB962C8B-B14F-4D97-AF65-F5344CB8AC3E}">
        <p14:creationId xmlns:p14="http://schemas.microsoft.com/office/powerpoint/2010/main" val="1227856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/>
              <a:t>Angular structure of vector boson decay</a:t>
            </a:r>
          </a:p>
          <a:p>
            <a:pPr lvl="1"/>
            <a:r>
              <a:rPr lang="en-GB" dirty="0"/>
              <a:t>How much momentum the leptons carry, function of high order corrections</a:t>
            </a:r>
            <a:endParaRPr lang="en-GB" b="0" dirty="0"/>
          </a:p>
          <a:p>
            <a:r>
              <a:rPr lang="en-GB" dirty="0"/>
              <a:t>The angular distribution of the </a:t>
            </a:r>
            <a:r>
              <a:rPr lang="en-GB" i="1" dirty="0"/>
              <a:t>W</a:t>
            </a:r>
            <a:r>
              <a:rPr lang="en-GB" dirty="0"/>
              <a:t>- and </a:t>
            </a:r>
            <a:r>
              <a:rPr lang="en-GB" i="1" dirty="0"/>
              <a:t>Z</a:t>
            </a:r>
            <a:r>
              <a:rPr lang="en-GB" dirty="0"/>
              <a:t>-boson decay leptons is determined by the relative fractions of helicity cross-sections for the vector-boson production</a:t>
            </a:r>
          </a:p>
          <a:p>
            <a:pPr lvl="1"/>
            <a:r>
              <a:rPr lang="en-GB" sz="1600" dirty="0"/>
              <a:t>NNLO prediction for inclusive production</a:t>
            </a:r>
          </a:p>
          <a:p>
            <a:pPr lvl="1"/>
            <a:r>
              <a:rPr lang="en-GB" sz="1600" dirty="0"/>
              <a:t>NLO accuracy for the angular variables</a:t>
            </a:r>
          </a:p>
          <a:p>
            <a:pPr lvl="1"/>
            <a:r>
              <a:rPr lang="en-GB" sz="1600" dirty="0"/>
              <a:t>Significant impact on </a:t>
            </a:r>
            <a:r>
              <a:rPr lang="en-GB" sz="1600" dirty="0" err="1"/>
              <a:t>LHCb</a:t>
            </a:r>
            <a:r>
              <a:rPr lang="en-GB" sz="1600" dirty="0"/>
              <a:t> W mass</a:t>
            </a:r>
          </a:p>
          <a:p>
            <a:pPr marL="457200" lvl="1" indent="0">
              <a:buNone/>
            </a:pPr>
            <a:r>
              <a:rPr lang="en-GB" sz="1600" dirty="0"/>
              <a:t>     when evaluating renormalisation and </a:t>
            </a:r>
          </a:p>
          <a:p>
            <a:pPr marL="457200" lvl="1" indent="0">
              <a:buNone/>
            </a:pPr>
            <a:r>
              <a:rPr lang="en-GB" sz="1600" dirty="0"/>
              <a:t>     factorisation scale uncertainties</a:t>
            </a:r>
          </a:p>
          <a:p>
            <a:pPr marL="457200" lvl="1" indent="0">
              <a:buNone/>
            </a:pPr>
            <a:endParaRPr lang="en-GB" sz="1600" dirty="0"/>
          </a:p>
          <a:p>
            <a:endParaRPr lang="en-US" sz="2000" b="0" dirty="0"/>
          </a:p>
          <a:p>
            <a:endParaRPr lang="en-US" sz="2000" b="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30215FE-8ACE-7B56-D62A-FF15A3B87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13626"/>
            <a:ext cx="4209472" cy="293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8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D4D1BF-EE19-7F19-32D0-BADBCBC9B6E8}"/>
              </a:ext>
            </a:extLst>
          </p:cNvPr>
          <p:cNvGrpSpPr/>
          <p:nvPr/>
        </p:nvGrpSpPr>
        <p:grpSpPr>
          <a:xfrm>
            <a:off x="13855" y="1752600"/>
            <a:ext cx="8791125" cy="4061322"/>
            <a:chOff x="13855" y="1752600"/>
            <a:chExt cx="8791125" cy="4061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74008B7-E13C-496F-70D3-670821BCFD55}"/>
                </a:ext>
              </a:extLst>
            </p:cNvPr>
            <p:cNvGrpSpPr/>
            <p:nvPr/>
          </p:nvGrpSpPr>
          <p:grpSpPr>
            <a:xfrm>
              <a:off x="13855" y="1752600"/>
              <a:ext cx="8791125" cy="4061322"/>
              <a:chOff x="76199" y="1143000"/>
              <a:chExt cx="8791125" cy="4061322"/>
            </a:xfrm>
          </p:grpSpPr>
          <p:pic>
            <p:nvPicPr>
              <p:cNvPr id="6" name="Picture 5" descr="Table&#10;&#10;Description automatically generated">
                <a:extLst>
                  <a:ext uri="{FF2B5EF4-FFF2-40B4-BE49-F238E27FC236}">
                    <a16:creationId xmlns:a16="http://schemas.microsoft.com/office/drawing/2014/main" id="{D37099A4-0AFB-F9B6-829B-292C39B90C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616"/>
              <a:stretch/>
            </p:blipFill>
            <p:spPr>
              <a:xfrm>
                <a:off x="76199" y="1143000"/>
                <a:ext cx="8791125" cy="4061322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ADAC7C-1171-ADDA-75DF-C56E9627D16A}"/>
                  </a:ext>
                </a:extLst>
              </p:cNvPr>
              <p:cNvSpPr/>
              <p:nvPr/>
            </p:nvSpPr>
            <p:spPr bwMode="auto">
              <a:xfrm>
                <a:off x="3352800" y="2057400"/>
                <a:ext cx="990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hlink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FD0F0D-3949-8850-1FCF-F6C3F2104D51}"/>
                  </a:ext>
                </a:extLst>
              </p:cNvPr>
              <p:cNvSpPr/>
              <p:nvPr/>
            </p:nvSpPr>
            <p:spPr bwMode="auto">
              <a:xfrm>
                <a:off x="4592782" y="2083169"/>
                <a:ext cx="1274618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hlink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90491B-6F2C-7EEA-30F1-A3B3B5319298}"/>
                  </a:ext>
                </a:extLst>
              </p:cNvPr>
              <p:cNvSpPr/>
              <p:nvPr/>
            </p:nvSpPr>
            <p:spPr bwMode="auto">
              <a:xfrm>
                <a:off x="6110062" y="2057400"/>
                <a:ext cx="1128938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hlink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6A6A05-919A-7291-BBBA-67AA83A64A97}"/>
                  </a:ext>
                </a:extLst>
              </p:cNvPr>
              <p:cNvSpPr/>
              <p:nvPr/>
            </p:nvSpPr>
            <p:spPr bwMode="auto">
              <a:xfrm>
                <a:off x="7647917" y="2101971"/>
                <a:ext cx="990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hlink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957330-4779-FF7E-F19C-0526FB9AE5F1}"/>
                </a:ext>
              </a:extLst>
            </p:cNvPr>
            <p:cNvSpPr txBox="1"/>
            <p:nvPr/>
          </p:nvSpPr>
          <p:spPr>
            <a:xfrm>
              <a:off x="76200" y="4605855"/>
              <a:ext cx="1249060" cy="56630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>
                  <a:solidFill>
                    <a:schemeClr val="tx1"/>
                  </a:solidFill>
                </a:rPr>
                <a:t>Not observed</a:t>
              </a:r>
            </a:p>
            <a:p>
              <a:pPr>
                <a:buNone/>
              </a:pPr>
              <a:r>
                <a:rPr lang="en-US" sz="1400" dirty="0">
                  <a:solidFill>
                    <a:schemeClr val="tx1"/>
                  </a:solidFill>
                </a:rPr>
                <a:t>Evidence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831E22-E409-1E14-A19A-4CCA671A8F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2400" y="4889010"/>
              <a:ext cx="1447800" cy="0"/>
            </a:xfrm>
            <a:prstGeom prst="lin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hlink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E4F972-4328-6AA0-E5A8-D0A12E4B6278}"/>
              </a:ext>
            </a:extLst>
          </p:cNvPr>
          <p:cNvSpPr txBox="1"/>
          <p:nvPr/>
        </p:nvSpPr>
        <p:spPr>
          <a:xfrm>
            <a:off x="6713784" y="6079123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Adapted from M. </a:t>
            </a:r>
            <a:r>
              <a:rPr lang="en-US" sz="1600" dirty="0" err="1"/>
              <a:t>Kado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312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Data taken in Run 2</a:t>
            </a: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r>
              <a:rPr lang="en-US" sz="2000" b="0" dirty="0"/>
              <a:t>And now in Run 3!</a:t>
            </a:r>
            <a:endParaRPr lang="en-US" sz="1600" b="0" dirty="0"/>
          </a:p>
        </p:txBody>
      </p:sp>
      <p:pic>
        <p:nvPicPr>
          <p:cNvPr id="15362" name="Picture 2" descr="First collisions in ATLAS to start Run 3">
            <a:extLst>
              <a:ext uri="{FF2B5EF4-FFF2-40B4-BE49-F238E27FC236}">
                <a16:creationId xmlns:a16="http://schemas.microsoft.com/office/drawing/2014/main" id="{DF26753C-F482-95E9-4109-880C2FF5D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6" y="3770889"/>
            <a:ext cx="3762914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AF372068-6461-1EDE-99F0-95A35286E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40" y="736745"/>
            <a:ext cx="4935105" cy="35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15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In addition to many observations and cross section measurements, a hallmark of Run 2 has been the shift to the precision era even in double differential cross-sections</a:t>
            </a:r>
          </a:p>
          <a:p>
            <a:pPr lvl="1"/>
            <a:r>
              <a:rPr lang="en-US" sz="1600" dirty="0"/>
              <a:t>Requires calculation at high </a:t>
            </a:r>
            <a:r>
              <a:rPr lang="en-US" sz="1600" dirty="0" err="1"/>
              <a:t>pt</a:t>
            </a:r>
            <a:endParaRPr lang="en-US" sz="1600" b="0" dirty="0"/>
          </a:p>
          <a:p>
            <a:endParaRPr lang="en-US" sz="2000" b="0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9444659-CDF0-9199-38F9-77E68BCF0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15"/>
          <a:stretch/>
        </p:blipFill>
        <p:spPr>
          <a:xfrm>
            <a:off x="2546604" y="2286000"/>
            <a:ext cx="4471529" cy="40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70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to  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58705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W/ZH, H to cc limit of 26 (31) observed (expected) times SM cross section</a:t>
            </a:r>
          </a:p>
          <a:p>
            <a:r>
              <a:rPr lang="en-US" sz="2000" b="0" dirty="0"/>
              <a:t>Also                     at 95% CL which is less than the ratio of c to b mass, thus can say with a 95% CL that the Higgs-charm coupling is smaller than the Higgs-b coupling</a:t>
            </a:r>
          </a:p>
          <a:p>
            <a:r>
              <a:rPr lang="en-US" sz="2000" b="0" dirty="0"/>
              <a:t>One to watch for the future</a:t>
            </a:r>
          </a:p>
          <a:p>
            <a:r>
              <a:rPr lang="en-US" sz="2000" b="0" dirty="0"/>
              <a:t>Table shows background modelling systematics</a:t>
            </a:r>
          </a:p>
          <a:p>
            <a:pPr lvl="1"/>
            <a:r>
              <a:rPr lang="en-US" sz="1800" b="0" dirty="0"/>
              <a:t>note the dominant systematics</a:t>
            </a:r>
            <a:endParaRPr lang="en-US" sz="900" b="0" dirty="0"/>
          </a:p>
          <a:p>
            <a:endParaRPr lang="en-US" sz="2000" b="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7F85D41-888E-4690-3173-4C3EF3DC6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56" y="304800"/>
            <a:ext cx="2736444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0C12F-6935-A196-D5F1-6F8D74AC291D}"/>
              </a:ext>
            </a:extLst>
          </p:cNvPr>
          <p:cNvSpPr txBox="1"/>
          <p:nvPr/>
        </p:nvSpPr>
        <p:spPr>
          <a:xfrm>
            <a:off x="5715000" y="-95310"/>
            <a:ext cx="4689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Eur. Phys. J. C 82 (2022) 717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861C1-669A-EE9C-B1F2-3E1951111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825" y="1713875"/>
            <a:ext cx="1270000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14A532-1DDC-E109-2623-B153E258A003}"/>
              </a:ext>
            </a:extLst>
          </p:cNvPr>
          <p:cNvSpPr txBox="1"/>
          <p:nvPr/>
        </p:nvSpPr>
        <p:spPr>
          <a:xfrm>
            <a:off x="2252246" y="68580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/>
              <a:t>-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2F858-9606-9716-BE7C-F14B4FA4F4E5}"/>
              </a:ext>
            </a:extLst>
          </p:cNvPr>
          <p:cNvSpPr txBox="1"/>
          <p:nvPr/>
        </p:nvSpPr>
        <p:spPr>
          <a:xfrm>
            <a:off x="5486400" y="-381000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368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to muons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Evidence!</a:t>
            </a:r>
          </a:p>
          <a:p>
            <a:r>
              <a:rPr lang="en-US" sz="2000" b="0" dirty="0"/>
              <a:t>CMS: signal strength</a:t>
            </a:r>
          </a:p>
          <a:p>
            <a:r>
              <a:rPr lang="en-US" sz="2000" b="0" dirty="0"/>
              <a:t>Statistically dominated now</a:t>
            </a:r>
          </a:p>
          <a:p>
            <a:r>
              <a:rPr lang="en-US" sz="2000" b="0" dirty="0"/>
              <a:t>But that will change over time and is an example of places to look for legacy impact</a:t>
            </a:r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r>
              <a:rPr lang="en-US" sz="2000" b="0" dirty="0"/>
              <a:t>Orange band is theory </a:t>
            </a:r>
          </a:p>
          <a:p>
            <a:pPr marL="0" indent="0">
              <a:buNone/>
            </a:pPr>
            <a:r>
              <a:rPr lang="en-US" sz="2000" b="0" dirty="0"/>
              <a:t>     uncertainty combined with </a:t>
            </a:r>
          </a:p>
          <a:p>
            <a:pPr marL="0" indent="0">
              <a:buNone/>
            </a:pPr>
            <a:r>
              <a:rPr lang="en-US" sz="2000" b="0" dirty="0"/>
              <a:t>     experimental in blue</a:t>
            </a:r>
            <a:endParaRPr lang="en-US" sz="1600" b="0" dirty="0"/>
          </a:p>
          <a:p>
            <a:r>
              <a:rPr lang="en-US" sz="2000" b="0" dirty="0"/>
              <a:t>e.g. Contamination of </a:t>
            </a:r>
            <a:r>
              <a:rPr lang="en-US" sz="2000" b="0" dirty="0" err="1"/>
              <a:t>ggF</a:t>
            </a:r>
            <a:r>
              <a:rPr lang="en-US" sz="2000" b="0" dirty="0"/>
              <a:t> in </a:t>
            </a:r>
          </a:p>
          <a:p>
            <a:pPr marL="0" indent="0">
              <a:buNone/>
            </a:pPr>
            <a:r>
              <a:rPr lang="en-US" sz="2000" b="0" dirty="0"/>
              <a:t>     VBF region causes ~15-25% </a:t>
            </a:r>
          </a:p>
          <a:p>
            <a:pPr marL="0" indent="0">
              <a:buNone/>
            </a:pPr>
            <a:r>
              <a:rPr lang="en-US" sz="2000" b="0" dirty="0"/>
              <a:t>     systematic uncertainty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C2C4F1-188B-3993-38C8-A8D8BD9AAC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8852"/>
          <a:stretch/>
        </p:blipFill>
        <p:spPr>
          <a:xfrm>
            <a:off x="3837709" y="1388918"/>
            <a:ext cx="3251200" cy="439882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E3F3112F-FB1B-F319-4929-903F883B5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659" y="2438400"/>
            <a:ext cx="4081724" cy="3967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020D99-1CDB-E7ED-2E40-8E2D3189B10E}"/>
              </a:ext>
            </a:extLst>
          </p:cNvPr>
          <p:cNvSpPr txBox="1"/>
          <p:nvPr/>
        </p:nvSpPr>
        <p:spPr>
          <a:xfrm>
            <a:off x="6934200" y="-41731"/>
            <a:ext cx="4689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</a:rPr>
              <a:t>JHEP01(2021)148 </a:t>
            </a:r>
            <a:endParaRPr lang="en-GB" sz="20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BA93E6-5EA6-F99D-BA00-466811A9CC50}"/>
              </a:ext>
            </a:extLst>
          </p:cNvPr>
          <p:cNvCxnSpPr/>
          <p:nvPr/>
        </p:nvCxnSpPr>
        <p:spPr bwMode="auto">
          <a:xfrm>
            <a:off x="3837709" y="4191000"/>
            <a:ext cx="962891" cy="1219200"/>
          </a:xfrm>
          <a:prstGeom prst="straightConnector1">
            <a:avLst/>
          </a:prstGeom>
          <a:noFill/>
          <a:ln w="63500">
            <a:solidFill>
              <a:srgbClr val="FF0000"/>
            </a:solidFill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959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tau tau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0510" y="4873313"/>
            <a:ext cx="8229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Strong observation in this channel, inclusive cross-section:</a:t>
            </a:r>
          </a:p>
          <a:p>
            <a:endParaRPr lang="en-US" sz="2000" b="0" dirty="0"/>
          </a:p>
          <a:p>
            <a:r>
              <a:rPr lang="en-US" sz="2000" b="0" dirty="0"/>
              <a:t>This result is a single-channel observation of VBF at 5.3 sigma </a:t>
            </a:r>
            <a:endParaRPr lang="en-US" sz="1600" b="0" dirty="0"/>
          </a:p>
          <a:p>
            <a:endParaRPr lang="en-US" sz="2000" b="0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78EC8404-7A1C-72C8-DC11-0B604D120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5" y="834713"/>
            <a:ext cx="393763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882375F3-51CF-6C28-CF5D-437EDF2B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54" y="955964"/>
            <a:ext cx="4057191" cy="40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C8B6B-C041-A443-8E25-2F3EE0B45D6A}"/>
              </a:ext>
            </a:extLst>
          </p:cNvPr>
          <p:cNvSpPr txBox="1"/>
          <p:nvPr/>
        </p:nvSpPr>
        <p:spPr>
          <a:xfrm>
            <a:off x="6799119" y="-69720"/>
            <a:ext cx="4689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b="1" u="sng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08 (2022) 175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0FD509-03BD-C92E-6946-E3FB1D031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50" y="5258033"/>
            <a:ext cx="7137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80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tau tau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020547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An example of nuisance parameter ranking plots, used throughout Higgs studies</a:t>
            </a:r>
          </a:p>
          <a:p>
            <a:r>
              <a:rPr lang="en-US" sz="2000" b="0" dirty="0"/>
              <a:t>Float known uncertainties within their ranges</a:t>
            </a:r>
          </a:p>
          <a:p>
            <a:r>
              <a:rPr lang="en-US" sz="2000" b="0" dirty="0"/>
              <a:t>Now seeing this approach in some other types of analysis</a:t>
            </a:r>
            <a:endParaRPr lang="en-US" sz="1600" b="0" dirty="0"/>
          </a:p>
          <a:p>
            <a:endParaRPr lang="en-US" sz="2000" b="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492681F-B1D9-94E5-D2A3-B949888A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23" y="715963"/>
            <a:ext cx="4053694" cy="430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0009A42-4390-2665-AB6D-DF9B2704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3" y="715964"/>
            <a:ext cx="3827293" cy="43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61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tau tau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020547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Background modelling is well-controlled with data regions</a:t>
            </a:r>
          </a:p>
          <a:p>
            <a:r>
              <a:rPr lang="en-US" sz="2000" b="0" dirty="0"/>
              <a:t>Results are now systematics dominated, and these are dominated by theoretical uncertainties, in particular </a:t>
            </a:r>
            <a:r>
              <a:rPr lang="en-US" sz="2000" b="0" dirty="0" err="1"/>
              <a:t>parton</a:t>
            </a:r>
            <a:r>
              <a:rPr lang="en-US" sz="2000" b="0" dirty="0"/>
              <a:t> shower and </a:t>
            </a:r>
            <a:r>
              <a:rPr lang="en-US" sz="2000" b="0" dirty="0" err="1"/>
              <a:t>ggF</a:t>
            </a:r>
            <a:r>
              <a:rPr lang="en-US" sz="2000" b="0" dirty="0"/>
              <a:t> QCD uncertainty</a:t>
            </a:r>
            <a:endParaRPr lang="en-US" sz="1600" b="0" dirty="0"/>
          </a:p>
          <a:p>
            <a:endParaRPr lang="en-US" sz="2000" b="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492681F-B1D9-94E5-D2A3-B949888A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23" y="715963"/>
            <a:ext cx="4053694" cy="430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0009A42-4390-2665-AB6D-DF9B2704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3" y="715964"/>
            <a:ext cx="3827293" cy="43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69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0DFCC1E8-BF21-8352-E8A0-1EE311BBF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" y="715963"/>
            <a:ext cx="4464958" cy="1798637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9D23C09B-2655-3EE0-5CCE-AF9C8FC80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550"/>
          <a:stretch/>
        </p:blipFill>
        <p:spPr>
          <a:xfrm>
            <a:off x="774832" y="3520718"/>
            <a:ext cx="3934419" cy="2643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97DA9F-8BE4-4BAB-3CE0-918F51292EDC}"/>
              </a:ext>
            </a:extLst>
          </p:cNvPr>
          <p:cNvSpPr txBox="1"/>
          <p:nvPr/>
        </p:nvSpPr>
        <p:spPr>
          <a:xfrm>
            <a:off x="6341919" y="-65584"/>
            <a:ext cx="4689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CERN-EP-2021-272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0DA6D-CA67-E357-3540-829EA8F12DF1}"/>
              </a:ext>
            </a:extLst>
          </p:cNvPr>
          <p:cNvSpPr txBox="1"/>
          <p:nvPr/>
        </p:nvSpPr>
        <p:spPr>
          <a:xfrm>
            <a:off x="29823" y="2528242"/>
            <a:ext cx="431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Approximately 10% of Higgs at LHC gives on-shell VV</a:t>
            </a:r>
          </a:p>
        </p:txBody>
      </p:sp>
      <p:pic>
        <p:nvPicPr>
          <p:cNvPr id="16" name="Picture 15" descr="Text, letter&#10;&#10;Description automatically generated">
            <a:extLst>
              <a:ext uri="{FF2B5EF4-FFF2-40B4-BE49-F238E27FC236}">
                <a16:creationId xmlns:a16="http://schemas.microsoft.com/office/drawing/2014/main" id="{09A2B3FA-640F-E141-F583-657659474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598"/>
          <a:stretch/>
        </p:blipFill>
        <p:spPr>
          <a:xfrm>
            <a:off x="4752381" y="5173393"/>
            <a:ext cx="3934419" cy="990600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60E54D98-F569-D253-D04E-8FA87E8FC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34232"/>
            <a:ext cx="4464958" cy="43099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0B34E4-6EC9-4DF5-74BC-E79DAFE4AF8C}"/>
              </a:ext>
            </a:extLst>
          </p:cNvPr>
          <p:cNvSpPr txBox="1"/>
          <p:nvPr/>
        </p:nvSpPr>
        <p:spPr>
          <a:xfrm>
            <a:off x="184198" y="462909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Assume</a:t>
            </a:r>
          </a:p>
        </p:txBody>
      </p:sp>
    </p:spTree>
    <p:extLst>
      <p:ext uri="{BB962C8B-B14F-4D97-AF65-F5344CB8AC3E}">
        <p14:creationId xmlns:p14="http://schemas.microsoft.com/office/powerpoint/2010/main" val="3307011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0510A-8FDF-77C0-1E11-B367215F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487" y="3886200"/>
            <a:ext cx="5084558" cy="3704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949E93-43C1-631A-A5F0-2FF422B869A9}"/>
              </a:ext>
            </a:extLst>
          </p:cNvPr>
          <p:cNvSpPr txBox="1"/>
          <p:nvPr/>
        </p:nvSpPr>
        <p:spPr>
          <a:xfrm>
            <a:off x="6324600" y="322609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68% CL   95% CL</a:t>
            </a:r>
          </a:p>
        </p:txBody>
      </p:sp>
      <p:pic>
        <p:nvPicPr>
          <p:cNvPr id="14" name="Picture 13" descr="Chart, box and whisker chart&#10;&#10;Description automatically generated">
            <a:extLst>
              <a:ext uri="{FF2B5EF4-FFF2-40B4-BE49-F238E27FC236}">
                <a16:creationId xmlns:a16="http://schemas.microsoft.com/office/drawing/2014/main" id="{B2711E73-409A-58AF-A000-4E3A65C03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39" y="1387685"/>
            <a:ext cx="3887231" cy="45737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D2DF61-FD20-7253-3BED-5249CAA14986}"/>
              </a:ext>
            </a:extLst>
          </p:cNvPr>
          <p:cNvSpPr txBox="1"/>
          <p:nvPr/>
        </p:nvSpPr>
        <p:spPr>
          <a:xfrm>
            <a:off x="304800" y="914400"/>
            <a:ext cx="896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Scenario with no off-shell contribution is excluded at 3.6 sigma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D7525-0F79-C056-D061-DB1AADD2D669}"/>
              </a:ext>
            </a:extLst>
          </p:cNvPr>
          <p:cNvSpPr txBox="1"/>
          <p:nvPr/>
        </p:nvSpPr>
        <p:spPr>
          <a:xfrm>
            <a:off x="6341919" y="-65584"/>
            <a:ext cx="4689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CERN-EP-2021-272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5658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4855" y="3473871"/>
            <a:ext cx="8548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Ultimately HL-LHC studies indicate 95% C.L. results with 3 ab-1:</a:t>
            </a:r>
            <a:endParaRPr lang="en-US" sz="1600" b="0" dirty="0"/>
          </a:p>
          <a:p>
            <a:endParaRPr lang="en-US" sz="2000" b="0" dirty="0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8B7903D7-4CA3-70A2-CF80-C23C3EDCA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20" y="4243312"/>
            <a:ext cx="3124200" cy="647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B00FA0-6E3A-8FF6-BC09-5096854BC830}"/>
              </a:ext>
            </a:extLst>
          </p:cNvPr>
          <p:cNvSpPr txBox="1"/>
          <p:nvPr/>
        </p:nvSpPr>
        <p:spPr>
          <a:xfrm>
            <a:off x="6068020" y="-80068"/>
            <a:ext cx="3204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ATL-PHYS-PUB-2015-024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B387C1-E21D-CC42-8CE7-D86C7AA084AA}"/>
              </a:ext>
            </a:extLst>
          </p:cNvPr>
          <p:cNvSpPr txBox="1">
            <a:spLocks/>
          </p:cNvSpPr>
          <p:nvPr/>
        </p:nvSpPr>
        <p:spPr bwMode="auto">
          <a:xfrm>
            <a:off x="360219" y="1081711"/>
            <a:ext cx="8229600" cy="209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400" b="1">
                <a:solidFill>
                  <a:srgbClr val="3333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rgbClr val="0066F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>
                <a:solidFill>
                  <a:srgbClr val="008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9pPr>
          </a:lstStyle>
          <a:p>
            <a:r>
              <a:rPr lang="en-US" sz="2000" b="0" kern="0" dirty="0"/>
              <a:t>Theoretical uncertainties: </a:t>
            </a:r>
          </a:p>
          <a:p>
            <a:pPr lvl="1"/>
            <a:r>
              <a:rPr lang="en-US" sz="1800" b="0" kern="0" dirty="0"/>
              <a:t>simulation of extra jets up to 20% depending on </a:t>
            </a:r>
            <a:r>
              <a:rPr lang="en-US" sz="1800" b="0" kern="0" dirty="0" err="1"/>
              <a:t>Njets</a:t>
            </a:r>
            <a:endParaRPr lang="en-US" sz="1800" b="0" kern="0" dirty="0"/>
          </a:p>
          <a:p>
            <a:pPr lvl="1"/>
            <a:r>
              <a:rPr lang="en-US" sz="1800" b="0" kern="0" dirty="0"/>
              <a:t>Scale variations (up to 30%)</a:t>
            </a:r>
          </a:p>
          <a:p>
            <a:pPr lvl="1"/>
            <a:r>
              <a:rPr lang="en-US" sz="1800" b="0" kern="0" dirty="0"/>
              <a:t>PDF uncertainties (up to 20%)</a:t>
            </a:r>
          </a:p>
          <a:p>
            <a:pPr lvl="1"/>
            <a:r>
              <a:rPr lang="en-US" sz="1800" b="0" kern="0" dirty="0"/>
              <a:t>Also EW corrections to </a:t>
            </a:r>
            <a:r>
              <a:rPr lang="en-US" sz="1800" b="0" kern="0" dirty="0" err="1"/>
              <a:t>qq</a:t>
            </a:r>
            <a:r>
              <a:rPr lang="en-US" sz="1800" b="0" kern="0" dirty="0"/>
              <a:t> ZZ/WZ (up to 20% at masses of 1 </a:t>
            </a:r>
            <a:r>
              <a:rPr lang="en-US" sz="1800" b="0" kern="0" dirty="0" err="1"/>
              <a:t>TeV</a:t>
            </a:r>
            <a:r>
              <a:rPr lang="en-US" sz="1800" b="0" kern="0" dirty="0"/>
              <a:t>)</a:t>
            </a:r>
            <a:endParaRPr lang="en-US" sz="1400" b="0" kern="0" dirty="0"/>
          </a:p>
          <a:p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2495670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Di-Higgs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Total production cross section is very small ~30fb</a:t>
            </a:r>
          </a:p>
          <a:p>
            <a:r>
              <a:rPr lang="en-GB" dirty="0"/>
              <a:t>Currently set limits on HH production (inclusive of both diagrams)</a:t>
            </a:r>
            <a:endParaRPr lang="en-GB" sz="1600" dirty="0"/>
          </a:p>
          <a:p>
            <a:endParaRPr lang="en-US" sz="1600" b="0" dirty="0"/>
          </a:p>
          <a:p>
            <a:endParaRPr lang="en-US" sz="2000" b="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80FD6CB-9A55-0D67-09BC-DAFC24AE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311400"/>
            <a:ext cx="6477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3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tlas progress">
            <a:extLst>
              <a:ext uri="{FF2B5EF4-FFF2-40B4-BE49-F238E27FC236}">
                <a16:creationId xmlns:a16="http://schemas.microsoft.com/office/drawing/2014/main" id="{552B19C6-854D-DA52-F94B-F484544F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69968"/>
            <a:ext cx="4929909" cy="369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Publication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4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Happily reached the milestone of 3000 papers across the LHC</a:t>
            </a:r>
          </a:p>
          <a:p>
            <a:pPr lvl="1"/>
            <a:r>
              <a:rPr lang="en-US" sz="1600" dirty="0"/>
              <a:t>1000 each from ATLAS and CMS milestone!</a:t>
            </a:r>
          </a:p>
          <a:p>
            <a:pPr lvl="1"/>
            <a:r>
              <a:rPr lang="en-US" sz="1600" b="0" dirty="0"/>
              <a:t>Timeline: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3333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https://atlas.cern/updates/news/1000-collision-papers</a:t>
            </a:r>
            <a:endParaRPr lang="en-US" sz="1600" dirty="0">
              <a:solidFill>
                <a:srgbClr val="3333FF"/>
              </a:solidFill>
            </a:endParaRPr>
          </a:p>
          <a:p>
            <a:pPr lvl="1"/>
            <a:r>
              <a:rPr lang="en-US" sz="1600" dirty="0">
                <a:solidFill>
                  <a:srgbClr val="3333FF"/>
                </a:solidFill>
              </a:rPr>
              <a:t>http://</a:t>
            </a:r>
            <a:r>
              <a:rPr lang="en-US" sz="1600" dirty="0" err="1">
                <a:solidFill>
                  <a:srgbClr val="3333FF"/>
                </a:solidFill>
              </a:rPr>
              <a:t>cms-results.web.cern.ch</a:t>
            </a:r>
            <a:r>
              <a:rPr lang="en-US" sz="1600" dirty="0">
                <a:solidFill>
                  <a:srgbClr val="3333FF"/>
                </a:solidFill>
              </a:rPr>
              <a:t>/</a:t>
            </a:r>
            <a:r>
              <a:rPr lang="en-US" sz="1600" dirty="0" err="1">
                <a:solidFill>
                  <a:srgbClr val="3333FF"/>
                </a:solidFill>
              </a:rPr>
              <a:t>cms</a:t>
            </a:r>
            <a:r>
              <a:rPr lang="en-US" sz="1600" dirty="0">
                <a:solidFill>
                  <a:srgbClr val="3333FF"/>
                </a:solidFill>
              </a:rPr>
              <a:t>-results/public-results/publications-vs-time/</a:t>
            </a:r>
            <a:endParaRPr lang="en-US" sz="1600" b="0" dirty="0">
              <a:solidFill>
                <a:srgbClr val="3333FF"/>
              </a:solidFill>
            </a:endParaRPr>
          </a:p>
          <a:p>
            <a:pPr lvl="1"/>
            <a:endParaRPr lang="en-US" sz="1600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r>
              <a:rPr lang="en-US" sz="2000" b="0" dirty="0"/>
              <a:t>More still to come, now also looking forward to early Run 3 papers</a:t>
            </a: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06270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Di-Higgs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Getting close to SM: both experiments set limits on cross-section at ~2.5 x SM cross-section</a:t>
            </a:r>
          </a:p>
          <a:p>
            <a:r>
              <a:rPr lang="en-GB" sz="2000" dirty="0"/>
              <a:t>Theory systematics: </a:t>
            </a:r>
            <a:r>
              <a:rPr lang="en-GB" sz="2000" dirty="0" err="1"/>
              <a:t>parton</a:t>
            </a:r>
            <a:r>
              <a:rPr lang="en-GB" sz="2000" dirty="0"/>
              <a:t> shower up to 13%; PDF up to 12%; scale variations up to 8%</a:t>
            </a:r>
          </a:p>
          <a:p>
            <a:endParaRPr lang="en-US" sz="1600" b="0" dirty="0"/>
          </a:p>
          <a:p>
            <a:endParaRPr lang="en-US" sz="2000" b="0" dirty="0"/>
          </a:p>
        </p:txBody>
      </p:sp>
      <p:pic>
        <p:nvPicPr>
          <p:cNvPr id="8" name="Picture 7" descr="Chart, histogram, waterfall chart&#10;&#10;Description automatically generated">
            <a:extLst>
              <a:ext uri="{FF2B5EF4-FFF2-40B4-BE49-F238E27FC236}">
                <a16:creationId xmlns:a16="http://schemas.microsoft.com/office/drawing/2014/main" id="{0DCC6472-79F6-AF9D-8605-715205D8D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" y="2438400"/>
            <a:ext cx="4159960" cy="4004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A0DDF4-A91A-A0E6-6306-A1DC39321C16}"/>
              </a:ext>
            </a:extLst>
          </p:cNvPr>
          <p:cNvSpPr txBox="1"/>
          <p:nvPr/>
        </p:nvSpPr>
        <p:spPr>
          <a:xfrm>
            <a:off x="5943600" y="-33937"/>
            <a:ext cx="4689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LiberationSans"/>
              </a:rPr>
              <a:t>Nature 607 (2022) 60-68 </a:t>
            </a:r>
            <a:endParaRPr lang="en-GB" dirty="0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524C246-B586-165A-A596-AE45ECEED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01318"/>
            <a:ext cx="4533900" cy="38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01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Profile likelihoods, floating uncertainties, are becoming more common in top physics</a:t>
            </a:r>
          </a:p>
          <a:p>
            <a:r>
              <a:rPr lang="en-US" sz="2000" b="0" dirty="0"/>
              <a:t>Requires scrutiny from theorists and experimentalists, as in Higgs analyses </a:t>
            </a:r>
          </a:p>
          <a:p>
            <a:r>
              <a:rPr lang="en-US" sz="2000" b="0" dirty="0"/>
              <a:t>What is the meaning of a variation that is e.g. comparing two </a:t>
            </a:r>
            <a:r>
              <a:rPr lang="en-US" sz="2000" b="0" dirty="0" err="1"/>
              <a:t>parton</a:t>
            </a:r>
            <a:r>
              <a:rPr lang="en-US" sz="2000" b="0" dirty="0"/>
              <a:t> showers?</a:t>
            </a:r>
            <a:endParaRPr lang="en-US" sz="1600" b="0" dirty="0"/>
          </a:p>
          <a:p>
            <a:endParaRPr lang="en-US" sz="2000" b="0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B9880B0A-44BE-2973-CF84-44EC14F85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83126"/>
            <a:ext cx="4724400" cy="362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1A9C87-2B40-33B7-6F3C-FA27263D2ECE}"/>
              </a:ext>
            </a:extLst>
          </p:cNvPr>
          <p:cNvSpPr txBox="1"/>
          <p:nvPr/>
        </p:nvSpPr>
        <p:spPr>
          <a:xfrm>
            <a:off x="6341919" y="-56001"/>
            <a:ext cx="4689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CMS-PAS-TOP-20-008</a:t>
            </a:r>
            <a:endParaRPr 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215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Quark Spin Correlations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55A87-B5AE-B4B5-1F56-839B2DE694FB}"/>
              </a:ext>
            </a:extLst>
          </p:cNvPr>
          <p:cNvSpPr txBox="1"/>
          <p:nvPr/>
        </p:nvSpPr>
        <p:spPr>
          <a:xfrm>
            <a:off x="5486400" y="-34636"/>
            <a:ext cx="4689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ucida Grande" panose="020B0600040502020204" pitchFamily="34" charset="0"/>
              </a:rPr>
              <a:t>Eur. Phys. J. C 80 (2020) 754</a:t>
            </a:r>
            <a:endParaRPr lang="en-US" sz="2000" dirty="0">
              <a:highlight>
                <a:srgbClr val="FFFF00"/>
              </a:highlight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5B6F665B-C188-FD38-A146-EFCCEFAD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25032"/>
            <a:ext cx="3601826" cy="33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E22ED6-30AD-0D50-AEB9-9C4FF7E65519}"/>
              </a:ext>
            </a:extLst>
          </p:cNvPr>
          <p:cNvSpPr txBox="1"/>
          <p:nvPr/>
        </p:nvSpPr>
        <p:spPr>
          <a:xfrm>
            <a:off x="304800" y="938307"/>
            <a:ext cx="883920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HelveticaNeue" panose="02000503000000020004" pitchFamily="2" charset="0"/>
              </a:rPr>
              <a:t>At the LHC top quarks in pair production are not polarised</a:t>
            </a:r>
          </a:p>
          <a:p>
            <a:r>
              <a:rPr lang="en-GB" dirty="0">
                <a:latin typeface="HelveticaNeue" panose="02000503000000020004" pitchFamily="2" charset="0"/>
              </a:rPr>
              <a:t>A</a:t>
            </a:r>
            <a:r>
              <a:rPr lang="en-GB" sz="2400" dirty="0">
                <a:effectLst/>
                <a:latin typeface="HelveticaNeue" panose="02000503000000020004" pitchFamily="2" charset="0"/>
              </a:rPr>
              <a:t> spin correlation between the tops is expected and has been observed. </a:t>
            </a:r>
            <a:endParaRPr lang="en-GB" dirty="0">
              <a:effectLst/>
            </a:endParaRPr>
          </a:p>
          <a:p>
            <a:r>
              <a:rPr lang="en-GB" sz="2400" dirty="0">
                <a:effectLst/>
                <a:latin typeface="HelveticaNeue" panose="02000503000000020004" pitchFamily="2" charset="0"/>
              </a:rPr>
              <a:t>A stronger spin correlation is measured in tension at the 3.2 standard deviations level with the NLO prediction.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2590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96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Fruitful collaboration between theorists and experimentalists has been a backbone of the success of the research programs of the LHC</a:t>
            </a:r>
          </a:p>
          <a:p>
            <a:pPr lvl="1"/>
            <a:r>
              <a:rPr lang="en-US" sz="1800" dirty="0"/>
              <a:t>Whether that’s precision or searches</a:t>
            </a:r>
          </a:p>
          <a:p>
            <a:r>
              <a:rPr lang="en-US" sz="2200" b="0" dirty="0"/>
              <a:t>The collaborations support these interactions through the formal groups e.g. LHCHXSWG, through associateship programs with the experiments – if as a theorist you have an idea to pursue please ask for details on these schemes</a:t>
            </a:r>
          </a:p>
          <a:p>
            <a:r>
              <a:rPr lang="en-US" sz="2200" b="0" dirty="0"/>
              <a:t>Run 3 sees us go deeper into the precision regime of the LHC</a:t>
            </a:r>
          </a:p>
          <a:p>
            <a:r>
              <a:rPr lang="en-US" sz="2200" b="0" dirty="0"/>
              <a:t>Run 3 also sees us explore novel phase space with the use of new triggers, new experiments (e.g. FASER) demanding to open up precision in new regimes</a:t>
            </a:r>
          </a:p>
          <a:p>
            <a:endParaRPr lang="en-US" sz="2200" b="0" dirty="0"/>
          </a:p>
          <a:p>
            <a:r>
              <a:rPr lang="en-US" sz="2200" b="0" dirty="0"/>
              <a:t>This talk is necessarily selective, let’s talk at the workshop if you have a question and we can dig into the details!</a:t>
            </a: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41762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so 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Nobel prize-winning research and much besides</a:t>
            </a:r>
          </a:p>
          <a:p>
            <a:pPr marL="0" indent="0"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794E599-EDAC-6C68-AB94-82026B3C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476745"/>
            <a:ext cx="6324600" cy="47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4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so 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000" b="0" dirty="0"/>
          </a:p>
          <a:p>
            <a:r>
              <a:rPr lang="en-US" sz="2000" b="0" dirty="0"/>
              <a:t>Modelling uncertainties play a significant role in analyses and their strategies</a:t>
            </a:r>
          </a:p>
          <a:p>
            <a:pPr lvl="1"/>
            <a:r>
              <a:rPr lang="en-US" sz="1600" dirty="0"/>
              <a:t>Some increasing efforts to sidestep theoretical uncertainties but care is needed with such approaches</a:t>
            </a:r>
          </a:p>
          <a:p>
            <a:pPr lvl="1"/>
            <a:endParaRPr lang="en-US" sz="1600" b="0" dirty="0"/>
          </a:p>
          <a:p>
            <a:pPr lvl="1"/>
            <a:r>
              <a:rPr lang="en-US" sz="1600" dirty="0" err="1"/>
              <a:t>Recognised</a:t>
            </a:r>
            <a:r>
              <a:rPr lang="en-US" sz="1600" dirty="0"/>
              <a:t> that there is a lag in porting the state-of-the-art from theory into experiment, often because of implementation issues </a:t>
            </a:r>
            <a:endParaRPr lang="en-US" sz="1600" b="0" dirty="0"/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87910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Wishlist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Les </a:t>
            </a:r>
            <a:r>
              <a:rPr lang="en-US" sz="2000" b="0" dirty="0" err="1"/>
              <a:t>Houches</a:t>
            </a:r>
            <a:r>
              <a:rPr lang="en-US" sz="2000" b="0" dirty="0"/>
              <a:t>: subset of authors updated the </a:t>
            </a:r>
            <a:r>
              <a:rPr lang="en-US" sz="2000" b="0" dirty="0" err="1"/>
              <a:t>wishlist</a:t>
            </a:r>
            <a:r>
              <a:rPr lang="en-US" sz="2000" b="0" dirty="0"/>
              <a:t> despite the workshop not taking place during the pandemic</a:t>
            </a:r>
          </a:p>
          <a:p>
            <a:r>
              <a:rPr lang="en-US" sz="2000" b="0" dirty="0"/>
              <a:t>Include table here***</a:t>
            </a:r>
            <a:endParaRPr lang="en-US" sz="1600" b="0" dirty="0"/>
          </a:p>
          <a:p>
            <a:endParaRPr lang="en-US" sz="2000" b="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64DBDE7-7561-1BB9-EDC1-72781E128806}"/>
              </a:ext>
            </a:extLst>
          </p:cNvPr>
          <p:cNvSpPr txBox="1">
            <a:spLocks/>
          </p:cNvSpPr>
          <p:nvPr/>
        </p:nvSpPr>
        <p:spPr bwMode="auto">
          <a:xfrm>
            <a:off x="533400" y="6012359"/>
            <a:ext cx="822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400" b="1">
                <a:solidFill>
                  <a:srgbClr val="3333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rgbClr val="0066F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>
                <a:solidFill>
                  <a:srgbClr val="008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9pPr>
          </a:lstStyle>
          <a:p>
            <a:r>
              <a:rPr lang="en-US" sz="2000" b="0" kern="0" dirty="0"/>
              <a:t>I will be necessarily selective!</a:t>
            </a:r>
            <a:endParaRPr lang="en-US" sz="1600" b="0" kern="0" dirty="0"/>
          </a:p>
          <a:p>
            <a:endParaRPr lang="en-US" sz="2000" b="0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A53DC-BCDC-849A-AE5C-81FCF97905B0}"/>
              </a:ext>
            </a:extLst>
          </p:cNvPr>
          <p:cNvSpPr txBox="1"/>
          <p:nvPr/>
        </p:nvSpPr>
        <p:spPr>
          <a:xfrm>
            <a:off x="6781800" y="23467"/>
            <a:ext cx="2362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effectLst/>
                <a:latin typeface="Times" pitchFamily="2" charset="0"/>
              </a:rPr>
              <a:t>arXiv:2207.02122v1 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2DBB9ECA-1D3E-2FCA-A8A7-945F7D224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" y="1696502"/>
            <a:ext cx="4219753" cy="5056506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E3C3983E-527B-E9A8-DAC8-2F968425F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14" y="1696501"/>
            <a:ext cx="4722222" cy="51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/>
              <a:t>Predictions are most valuable when they are predictions of what we can measure</a:t>
            </a:r>
          </a:p>
          <a:p>
            <a:pPr lvl="1"/>
            <a:r>
              <a:rPr lang="en-GB" dirty="0"/>
              <a:t>i.e. particle-level final states in fiducial kinematic regions, with uncertainties which requires</a:t>
            </a:r>
          </a:p>
          <a:p>
            <a:pPr lvl="2"/>
            <a:r>
              <a:rPr lang="en-GB" dirty="0"/>
              <a:t>C</a:t>
            </a:r>
            <a:r>
              <a:rPr lang="en-GB" b="0" dirty="0"/>
              <a:t>ontinued progress in turning full final state MC into precision calculation tools</a:t>
            </a:r>
          </a:p>
          <a:p>
            <a:pPr lvl="2"/>
            <a:r>
              <a:rPr lang="en-GB" dirty="0"/>
              <a:t>Quantifying uncertainties from NP QCD effects, </a:t>
            </a:r>
            <a:r>
              <a:rPr lang="en-GB" dirty="0" err="1"/>
              <a:t>parton</a:t>
            </a:r>
            <a:r>
              <a:rPr lang="en-GB" dirty="0"/>
              <a:t> shower, Scales, EW corrections and PDFs</a:t>
            </a:r>
            <a:endParaRPr lang="en-GB" b="0" dirty="0"/>
          </a:p>
          <a:p>
            <a:r>
              <a:rPr lang="en-GB" b="0" dirty="0"/>
              <a:t>A lot of progress on this, but worth underlining that this is the most valuable type of prediction</a:t>
            </a:r>
          </a:p>
        </p:txBody>
      </p:sp>
    </p:spTree>
    <p:extLst>
      <p:ext uri="{BB962C8B-B14F-4D97-AF65-F5344CB8AC3E}">
        <p14:creationId xmlns:p14="http://schemas.microsoft.com/office/powerpoint/2010/main" val="161445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box and whisker chart&#10;&#10;Description automatically generated">
            <a:extLst>
              <a:ext uri="{FF2B5EF4-FFF2-40B4-BE49-F238E27FC236}">
                <a16:creationId xmlns:a16="http://schemas.microsoft.com/office/drawing/2014/main" id="{FC2A48F8-B755-7777-7BFF-3D7EFB7B1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" y="2209800"/>
            <a:ext cx="4689088" cy="3977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Parton Showers and </a:t>
            </a:r>
            <a:r>
              <a:rPr lang="en-US" dirty="0" err="1"/>
              <a:t>Hadronisation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Jet measurements</a:t>
            </a:r>
          </a:p>
          <a:p>
            <a:pPr lvl="1"/>
            <a:r>
              <a:rPr lang="en-US" sz="1600" b="0" dirty="0"/>
              <a:t>Event shapes describe the dynamics of energy flow in </a:t>
            </a:r>
            <a:r>
              <a:rPr lang="en-US" sz="1600" b="0" dirty="0" err="1"/>
              <a:t>multijet</a:t>
            </a:r>
            <a:r>
              <a:rPr lang="en-US" sz="1600" b="0" dirty="0"/>
              <a:t> final states</a:t>
            </a:r>
            <a:endParaRPr lang="en-US" sz="1600" dirty="0"/>
          </a:p>
          <a:p>
            <a:pPr lvl="1"/>
            <a:r>
              <a:rPr lang="en-US" sz="1600" b="0" dirty="0"/>
              <a:t>Infrared and collinear safe</a:t>
            </a:r>
          </a:p>
          <a:p>
            <a:pPr lvl="1"/>
            <a:r>
              <a:rPr lang="en-US" sz="1600" dirty="0"/>
              <a:t>Hard wide-angle radiation is tested by looking at the event-shape tails</a:t>
            </a:r>
          </a:p>
          <a:p>
            <a:pPr lvl="2"/>
            <a:r>
              <a:rPr lang="en-US" sz="1400" b="0" dirty="0"/>
              <a:t>Sensitive to higher order calculations</a:t>
            </a:r>
          </a:p>
          <a:p>
            <a:endParaRPr lang="en-US" sz="20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3CB60-D820-303C-7BA8-C98413F4FB5E}"/>
              </a:ext>
            </a:extLst>
          </p:cNvPr>
          <p:cNvSpPr txBox="1"/>
          <p:nvPr/>
        </p:nvSpPr>
        <p:spPr>
          <a:xfrm>
            <a:off x="7121912" y="-55541"/>
            <a:ext cx="2707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eXGyreHeros"/>
              </a:rPr>
              <a:t>JHEP 01 (2021) 188 </a:t>
            </a:r>
            <a:endParaRPr lang="en-GB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4" name="Picture 13" descr="Chart, box and whisker chart&#10;&#10;Description automatically generated">
            <a:extLst>
              <a:ext uri="{FF2B5EF4-FFF2-40B4-BE49-F238E27FC236}">
                <a16:creationId xmlns:a16="http://schemas.microsoft.com/office/drawing/2014/main" id="{E6E4E861-0563-AB9B-F986-260E524F6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810" y="2438400"/>
            <a:ext cx="4197291" cy="37405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46FCBE-0CFA-CD5C-438C-D56209ED5575}"/>
              </a:ext>
            </a:extLst>
          </p:cNvPr>
          <p:cNvSpPr txBox="1"/>
          <p:nvPr/>
        </p:nvSpPr>
        <p:spPr>
          <a:xfrm>
            <a:off x="191357" y="6019800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Discrepancies </a:t>
            </a:r>
            <a:r>
              <a:rPr lang="en-US" dirty="0" err="1"/>
              <a:t>njet</a:t>
            </a:r>
            <a:r>
              <a:rPr lang="en-US" dirty="0"/>
              <a:t>&gt;4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EAFBB8-A339-97DF-87F4-77F3803AC0A7}"/>
              </a:ext>
            </a:extLst>
          </p:cNvPr>
          <p:cNvSpPr txBox="1"/>
          <p:nvPr/>
        </p:nvSpPr>
        <p:spPr>
          <a:xfrm>
            <a:off x="3907151" y="6068095"/>
            <a:ext cx="542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/>
              <a:t>High stats to differentiate energies</a:t>
            </a:r>
          </a:p>
        </p:txBody>
      </p:sp>
    </p:spTree>
    <p:extLst>
      <p:ext uri="{BB962C8B-B14F-4D97-AF65-F5344CB8AC3E}">
        <p14:creationId xmlns:p14="http://schemas.microsoft.com/office/powerpoint/2010/main" val="123852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Parton Showers and </a:t>
            </a:r>
            <a:r>
              <a:rPr lang="en-US" dirty="0" err="1"/>
              <a:t>Hadronisation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Jet measurements</a:t>
            </a:r>
            <a:endParaRPr lang="en-US" sz="1600" b="0" dirty="0"/>
          </a:p>
          <a:p>
            <a:endParaRPr lang="en-US" sz="2000" b="0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20EA24C-90E3-76FD-C0E8-1EB5C49AC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4495800" cy="3987906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CCCECD3-1B69-9C2B-A9EF-8AF27E39B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828800"/>
            <a:ext cx="4706668" cy="40894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986DF13-79D4-7152-1335-5EE9826AC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0" y="891784"/>
            <a:ext cx="2540000" cy="10414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FC74698-BEAD-2254-CCBF-33054D99C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850" y="1104477"/>
            <a:ext cx="1435100" cy="381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243D61-0B21-B1B2-77DC-F3CA267B6697}"/>
              </a:ext>
            </a:extLst>
          </p:cNvPr>
          <p:cNvSpPr txBox="1"/>
          <p:nvPr/>
        </p:nvSpPr>
        <p:spPr>
          <a:xfrm>
            <a:off x="152400" y="5562600"/>
            <a:ext cx="386676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Underestimated at high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, </a:t>
            </a:r>
          </a:p>
          <a:p>
            <a:pPr>
              <a:buNone/>
            </a:pPr>
            <a:r>
              <a:rPr lang="en-US" dirty="0"/>
              <a:t>  isotropic events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B59917-AAC8-6787-40E7-622A28DD965D}"/>
              </a:ext>
            </a:extLst>
          </p:cNvPr>
          <p:cNvSpPr txBox="1"/>
          <p:nvPr/>
        </p:nvSpPr>
        <p:spPr>
          <a:xfrm>
            <a:off x="5086736" y="5630869"/>
            <a:ext cx="373211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more isotropic </a:t>
            </a:r>
          </a:p>
          <a:p>
            <a:pPr>
              <a:buNone/>
            </a:pPr>
            <a:r>
              <a:rPr lang="en-US" dirty="0"/>
              <a:t>  events at low energies</a:t>
            </a:r>
          </a:p>
        </p:txBody>
      </p:sp>
    </p:spTree>
    <p:extLst>
      <p:ext uri="{BB962C8B-B14F-4D97-AF65-F5344CB8AC3E}">
        <p14:creationId xmlns:p14="http://schemas.microsoft.com/office/powerpoint/2010/main" val="38211880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33CC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hlink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hlink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134754</TotalTime>
  <Words>1794</Words>
  <Application>Microsoft Macintosh PowerPoint</Application>
  <PresentationFormat>On-screen Show (4:3)</PresentationFormat>
  <Paragraphs>281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AdvOT19ee2aa8.B</vt:lpstr>
      <vt:lpstr>AdvOT483a8203</vt:lpstr>
      <vt:lpstr>Arial</vt:lpstr>
      <vt:lpstr>Arial</vt:lpstr>
      <vt:lpstr>Comic Sans MS</vt:lpstr>
      <vt:lpstr>HelveticaNeue</vt:lpstr>
      <vt:lpstr>LiberationSans</vt:lpstr>
      <vt:lpstr>Lucida Grande</vt:lpstr>
      <vt:lpstr>NimbusSanL</vt:lpstr>
      <vt:lpstr>Symbol</vt:lpstr>
      <vt:lpstr>TeXGyreHeros</vt:lpstr>
      <vt:lpstr>TeXGyreTermes</vt:lpstr>
      <vt:lpstr>Times</vt:lpstr>
      <vt:lpstr>Default Design</vt:lpstr>
      <vt:lpstr> High Precision: Experiment wishes</vt:lpstr>
      <vt:lpstr>LHC Status</vt:lpstr>
      <vt:lpstr>LHC Publication status</vt:lpstr>
      <vt:lpstr>LHC so far</vt:lpstr>
      <vt:lpstr>LHC so far</vt:lpstr>
      <vt:lpstr>Experiment Wishlist</vt:lpstr>
      <vt:lpstr>Usability</vt:lpstr>
      <vt:lpstr>Parton Showers and Hadronisation</vt:lpstr>
      <vt:lpstr>Parton Showers and Hadronisation</vt:lpstr>
      <vt:lpstr>Parton Showers and Hadronisation</vt:lpstr>
      <vt:lpstr>Parton Showers and Hadronisation</vt:lpstr>
      <vt:lpstr>Parton Showers and Hadronisation</vt:lpstr>
      <vt:lpstr>Parton Showers and Hadronisation</vt:lpstr>
      <vt:lpstr>Parton Showers and Hadronisation</vt:lpstr>
      <vt:lpstr>W mass</vt:lpstr>
      <vt:lpstr>Boson Polarisation</vt:lpstr>
      <vt:lpstr>NLO/NNLO Convergence</vt:lpstr>
      <vt:lpstr>W mass</vt:lpstr>
      <vt:lpstr>Higgs Status</vt:lpstr>
      <vt:lpstr>Higgs pt</vt:lpstr>
      <vt:lpstr>Higgs to  cc</vt:lpstr>
      <vt:lpstr>Higgs to muons</vt:lpstr>
      <vt:lpstr>Higgs tau tau</vt:lpstr>
      <vt:lpstr>Higgs tau tau</vt:lpstr>
      <vt:lpstr>Higgs tau tau</vt:lpstr>
      <vt:lpstr>Higgs Width</vt:lpstr>
      <vt:lpstr>Higgs Width</vt:lpstr>
      <vt:lpstr>Higgs Width</vt:lpstr>
      <vt:lpstr>Di-Higgs</vt:lpstr>
      <vt:lpstr>Di-Higgs</vt:lpstr>
      <vt:lpstr>Top</vt:lpstr>
      <vt:lpstr>Top Quark Spin Correlations</vt:lpstr>
      <vt:lpstr>Conclusions</vt:lpstr>
    </vt:vector>
  </TitlesOfParts>
  <Company>The University of Arizona Physics 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Aspects of Jet Reconstruction in Collider Experiments </dc:title>
  <dc:creator>Peter Loch</dc:creator>
  <cp:lastModifiedBy>Sinead Farrington</cp:lastModifiedBy>
  <cp:revision>1624</cp:revision>
  <dcterms:created xsi:type="dcterms:W3CDTF">2007-09-23T23:21:23Z</dcterms:created>
  <dcterms:modified xsi:type="dcterms:W3CDTF">2022-09-20T06:53:00Z</dcterms:modified>
</cp:coreProperties>
</file>