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83" r:id="rId3"/>
  </p:sldMasterIdLst>
  <p:notesMasterIdLst>
    <p:notesMasterId r:id="rId37"/>
  </p:notesMasterIdLst>
  <p:handoutMasterIdLst>
    <p:handoutMasterId r:id="rId38"/>
  </p:handoutMasterIdLst>
  <p:sldIdLst>
    <p:sldId id="4171" r:id="rId4"/>
    <p:sldId id="453" r:id="rId5"/>
    <p:sldId id="502" r:id="rId6"/>
    <p:sldId id="523" r:id="rId7"/>
    <p:sldId id="433" r:id="rId8"/>
    <p:sldId id="576" r:id="rId9"/>
    <p:sldId id="580" r:id="rId10"/>
    <p:sldId id="4190" r:id="rId11"/>
    <p:sldId id="4191" r:id="rId12"/>
    <p:sldId id="4188" r:id="rId13"/>
    <p:sldId id="4189" r:id="rId14"/>
    <p:sldId id="545" r:id="rId15"/>
    <p:sldId id="962" r:id="rId16"/>
    <p:sldId id="964" r:id="rId17"/>
    <p:sldId id="572" r:id="rId18"/>
    <p:sldId id="983" r:id="rId19"/>
    <p:sldId id="969" r:id="rId20"/>
    <p:sldId id="1489" r:id="rId21"/>
    <p:sldId id="1490" r:id="rId22"/>
    <p:sldId id="1491" r:id="rId23"/>
    <p:sldId id="1492" r:id="rId24"/>
    <p:sldId id="4176" r:id="rId25"/>
    <p:sldId id="4177" r:id="rId26"/>
    <p:sldId id="4180" r:id="rId27"/>
    <p:sldId id="4181" r:id="rId28"/>
    <p:sldId id="4182" r:id="rId29"/>
    <p:sldId id="4184" r:id="rId30"/>
    <p:sldId id="4185" r:id="rId31"/>
    <p:sldId id="1358" r:id="rId32"/>
    <p:sldId id="301" r:id="rId33"/>
    <p:sldId id="4187" r:id="rId34"/>
    <p:sldId id="971" r:id="rId35"/>
    <p:sldId id="100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9B505928-0E06-7242-8066-5FD71CCFFE26}">
          <p14:sldIdLst>
            <p14:sldId id="4171"/>
          </p14:sldIdLst>
        </p14:section>
        <p14:section name="Construction" id="{0979C67D-23C5-7B4A-80B1-AB4AAB6B38C9}">
          <p14:sldIdLst>
            <p14:sldId id="453"/>
            <p14:sldId id="502"/>
            <p14:sldId id="523"/>
            <p14:sldId id="433"/>
            <p14:sldId id="576"/>
            <p14:sldId id="580"/>
            <p14:sldId id="4190"/>
            <p14:sldId id="4191"/>
            <p14:sldId id="4188"/>
            <p14:sldId id="4189"/>
            <p14:sldId id="545"/>
          </p14:sldIdLst>
        </p14:section>
        <p14:section name="Testing" id="{DBFB6CAD-5630-EF47-B7D9-FCC2DE33DFAB}">
          <p14:sldIdLst>
            <p14:sldId id="962"/>
            <p14:sldId id="964"/>
            <p14:sldId id="572"/>
            <p14:sldId id="983"/>
            <p14:sldId id="969"/>
          </p14:sldIdLst>
        </p14:section>
        <p14:section name="MYTH" id="{9C2E244C-6C1C-054C-9CCC-4D0E31E53615}">
          <p14:sldIdLst>
            <p14:sldId id="1489"/>
            <p14:sldId id="1490"/>
            <p14:sldId id="1491"/>
            <p14:sldId id="1492"/>
            <p14:sldId id="4176"/>
          </p14:sldIdLst>
        </p14:section>
        <p14:section name="Operations" id="{A2154B1A-3F27-E941-A62A-9F2C763AA62B}">
          <p14:sldIdLst>
            <p14:sldId id="4177"/>
            <p14:sldId id="4180"/>
            <p14:sldId id="4181"/>
            <p14:sldId id="4182"/>
            <p14:sldId id="4184"/>
            <p14:sldId id="4185"/>
            <p14:sldId id="1358"/>
            <p14:sldId id="301"/>
            <p14:sldId id="4187"/>
          </p14:sldIdLst>
        </p14:section>
        <p14:section name="Finish" id="{73924618-4261-FE4B-BEC2-1091611E72C0}">
          <p14:sldIdLst>
            <p14:sldId id="971"/>
            <p14:sldId id="10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76BC1"/>
    <a:srgbClr val="FF9300"/>
    <a:srgbClr val="0432FF"/>
    <a:srgbClr val="0096FF"/>
    <a:srgbClr val="7A81FF"/>
    <a:srgbClr val="76D6FF"/>
    <a:srgbClr val="00FF00"/>
    <a:srgbClr val="80008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86599" autoAdjust="0"/>
  </p:normalViewPr>
  <p:slideViewPr>
    <p:cSldViewPr>
      <p:cViewPr varScale="1">
        <p:scale>
          <a:sx n="110" d="100"/>
          <a:sy n="110" d="100"/>
        </p:scale>
        <p:origin x="1832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30" d="100"/>
        <a:sy n="130" d="100"/>
      </p:scale>
      <p:origin x="0" y="0"/>
    </p:cViewPr>
  </p:sorterViewPr>
  <p:notesViewPr>
    <p:cSldViewPr>
      <p:cViewPr varScale="1">
        <p:scale>
          <a:sx n="160" d="100"/>
          <a:sy n="160" d="100"/>
        </p:scale>
        <p:origin x="679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96B4-BAC4-5842-83B5-2ECF6C53B7B9}" type="datetimeFigureOut">
              <a:rPr lang="en-US" smtClean="0"/>
              <a:t>5/26/22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B2D2C-CD4A-F548-B52F-BDD899420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8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C51F9-430A-184A-A4A3-DF39AB381A88}" type="datetimeFigureOut">
              <a:rPr lang="en-US" smtClean="0"/>
              <a:t>5/26/22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8C62-F0C2-9645-A5FA-46E4D2B40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93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28C62-F0C2-9645-A5FA-46E4D2B401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41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828C62-F0C2-9645-A5FA-46E4D2B401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33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0AAFF-F726-3246-946C-A729F0A529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2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4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2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34745" y="274638"/>
            <a:ext cx="10620233" cy="747654"/>
          </a:xfrm>
        </p:spPr>
        <p:txBody>
          <a:bodyPr anchor="t">
            <a:normAutofit/>
          </a:bodyPr>
          <a:lstStyle>
            <a:lvl1pPr algn="l">
              <a:defRPr sz="2800" b="1" baseline="0">
                <a:solidFill>
                  <a:srgbClr val="0055A0"/>
                </a:solidFill>
                <a:latin typeface="Arial"/>
                <a:cs typeface="Arial"/>
              </a:defRPr>
            </a:lvl1pPr>
          </a:lstStyle>
          <a:p>
            <a:r>
              <a:rPr lang="fr-CH" dirty="0"/>
              <a:t>Title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0934" y="1255060"/>
            <a:ext cx="11684045" cy="47456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 descr="logo-presentation-small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5651" y="6167827"/>
            <a:ext cx="719328" cy="533400"/>
          </a:xfrm>
          <a:prstGeom prst="rect">
            <a:avLst/>
          </a:prstGeom>
        </p:spPr>
      </p:pic>
      <p:pic>
        <p:nvPicPr>
          <p:cNvPr id="7" name="Picture 6" descr="liu_ppt-03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223" y="274638"/>
            <a:ext cx="825464" cy="7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6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094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70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516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83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316736"/>
            <a:ext cx="11376024" cy="488403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63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984117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906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16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063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467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84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33193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346095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5875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149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866587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3430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61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171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84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0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28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93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711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06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80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294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01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700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579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1114465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064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365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432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4184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7624158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569893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1377753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617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065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45955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64472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5953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7411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4080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948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4832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534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1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83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2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8-1-2013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Evian Summary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5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7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8-1-2013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7763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Evian Summary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6880" y="649287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7A23F-BAF2-40F7-981E-A4E481A32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7" r:id="rId12"/>
    <p:sldLayoutId id="214748374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16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216152"/>
            <a:ext cx="11376024" cy="49846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F2FE8-93CE-924C-A3D1-FA02A63AF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866" y="6357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BDC2-B36A-8E46-98EE-BD5D8FCA9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82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748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9" y="236433"/>
            <a:ext cx="11376025" cy="5499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F2FE8-93CE-924C-A3D1-FA02A63AF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1866" y="6357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BDC2-B36A-8E46-98EE-BD5D8FCA95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9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0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wm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5.png"/><Relationship Id="rId7" Type="http://schemas.openxmlformats.org/officeDocument/2006/relationships/image" Target="../media/image4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756618-6CED-80CE-D57F-57C5AF428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Picture 2" descr="The unseen progress of the LHC | symmetry magazine">
            <a:extLst>
              <a:ext uri="{FF2B5EF4-FFF2-40B4-BE49-F238E27FC236}">
                <a16:creationId xmlns:a16="http://schemas.microsoft.com/office/drawing/2014/main" id="{FE38E2CC-2E11-2561-6F4F-559C21E9A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8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B94FE-AE98-10A8-8681-6BB75D223A74}"/>
              </a:ext>
            </a:extLst>
          </p:cNvPr>
          <p:cNvSpPr txBox="1"/>
          <p:nvPr/>
        </p:nvSpPr>
        <p:spPr>
          <a:xfrm>
            <a:off x="228600" y="1524000"/>
            <a:ext cx="44958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Building and operating the collider!</a:t>
            </a:r>
          </a:p>
        </p:txBody>
      </p:sp>
    </p:spTree>
    <p:extLst>
      <p:ext uri="{BB962C8B-B14F-4D97-AF65-F5344CB8AC3E}">
        <p14:creationId xmlns:p14="http://schemas.microsoft.com/office/powerpoint/2010/main" val="2569029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D0C93D-C868-C5C4-C914-6D70535A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9A44B9-433B-229B-A257-B9A806228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74" y="0"/>
            <a:ext cx="9147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3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5F0388-AEBF-B268-8ECC-2CE003F8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768D25-7E4A-26C6-3EC5-524D330FC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359" y="0"/>
            <a:ext cx="9159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67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700" y="962026"/>
            <a:ext cx="9131300" cy="5457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030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906838" y="179389"/>
            <a:ext cx="5832475" cy="4318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2000" dirty="0">
                <a:solidFill>
                  <a:srgbClr val="003399"/>
                </a:solidFill>
                <a:latin typeface="Verdana" charset="0"/>
              </a:rPr>
              <a:t>And then a miracle occurred</a:t>
            </a:r>
          </a:p>
        </p:txBody>
      </p:sp>
      <p:sp>
        <p:nvSpPr>
          <p:cNvPr id="610351" name="Line 47"/>
          <p:cNvSpPr>
            <a:spLocks noChangeShapeType="1"/>
          </p:cNvSpPr>
          <p:nvPr/>
        </p:nvSpPr>
        <p:spPr bwMode="auto">
          <a:xfrm>
            <a:off x="1524000" y="692150"/>
            <a:ext cx="82438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352800" y="1752600"/>
            <a:ext cx="6858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QRL</a:t>
            </a:r>
          </a:p>
        </p:txBody>
      </p:sp>
      <p:sp>
        <p:nvSpPr>
          <p:cNvPr id="3" name="Rectangle 2"/>
          <p:cNvSpPr/>
          <p:nvPr/>
        </p:nvSpPr>
        <p:spPr>
          <a:xfrm rot="16200000">
            <a:off x="3771900" y="3238500"/>
            <a:ext cx="16764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INTERCONNECTION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3962400"/>
            <a:ext cx="762000" cy="457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COOL</a:t>
            </a:r>
            <a:br>
              <a:rPr lang="en-US" sz="1400" dirty="0"/>
            </a:br>
            <a:r>
              <a:rPr lang="en-US" sz="1400" dirty="0"/>
              <a:t>DOWN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8343900" y="4152900"/>
            <a:ext cx="1066800" cy="533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POWERING</a:t>
            </a:r>
            <a:br>
              <a:rPr lang="en-US" sz="1400" dirty="0"/>
            </a:br>
            <a:r>
              <a:rPr lang="en-US" sz="1400" dirty="0"/>
              <a:t>TESTS</a:t>
            </a:r>
          </a:p>
        </p:txBody>
      </p:sp>
    </p:spTree>
    <p:extLst>
      <p:ext uri="{BB962C8B-B14F-4D97-AF65-F5344CB8AC3E}">
        <p14:creationId xmlns:p14="http://schemas.microsoft.com/office/powerpoint/2010/main" val="283699713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191" y="0"/>
            <a:ext cx="10531617" cy="6860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62484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Magnet circuits: underground control room</a:t>
            </a:r>
          </a:p>
        </p:txBody>
      </p:sp>
    </p:spTree>
    <p:extLst>
      <p:ext uri="{BB962C8B-B14F-4D97-AF65-F5344CB8AC3E}">
        <p14:creationId xmlns:p14="http://schemas.microsoft.com/office/powerpoint/2010/main" val="2239304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-2224"/>
            <a:ext cx="10531617" cy="68602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6400800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Quench protection system: “make it so they have to give us access to do a reset.”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4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982" y="1902362"/>
            <a:ext cx="2252636" cy="13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1125200" cy="528484"/>
          </a:xfrm>
        </p:spPr>
        <p:txBody>
          <a:bodyPr>
            <a:noAutofit/>
          </a:bodyPr>
          <a:lstStyle/>
          <a:p>
            <a:r>
              <a:rPr lang="en-US" sz="2800" dirty="0"/>
              <a:t>Preparation: hardware commissioning and machine checkout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690080"/>
              </p:ext>
            </p:extLst>
          </p:nvPr>
        </p:nvGraphicFramePr>
        <p:xfrm>
          <a:off x="429580" y="675077"/>
          <a:ext cx="2997518" cy="5928478"/>
        </p:xfrm>
        <a:graphic>
          <a:graphicData uri="http://schemas.openxmlformats.org/drawingml/2006/table">
            <a:tbl>
              <a:tblPr bandRow="1">
                <a:tableStyleId>{7E9639D4-E3E2-4D34-9284-5A2195B3D0D7}</a:tableStyleId>
              </a:tblPr>
              <a:tblGrid>
                <a:gridCol w="2997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MAGNET</a:t>
                      </a:r>
                      <a:r>
                        <a:rPr lang="en-US" sz="1600" b="1" baseline="0" dirty="0"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</a:rPr>
                        <a:t> CIRCUIT TESTS++</a:t>
                      </a:r>
                      <a:endParaRPr lang="en-GB" sz="1600" b="1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Transfer lines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Injection, Extraction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RF, injection sequence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Timing System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Beam Interlock</a:t>
                      </a:r>
                      <a:r>
                        <a:rPr lang="en-US" sz="1600" b="1" baseline="0" dirty="0">
                          <a:solidFill>
                            <a:srgbClr val="3366FF"/>
                          </a:solidFill>
                        </a:rPr>
                        <a:t> System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Collimators 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Vacuum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Interlocks system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BLMs, BPMs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BTV,</a:t>
                      </a:r>
                      <a:r>
                        <a:rPr lang="en-US" sz="1600" b="1" baseline="0" dirty="0">
                          <a:solidFill>
                            <a:srgbClr val="3366FF"/>
                          </a:solidFill>
                        </a:rPr>
                        <a:t> BCT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3366FF"/>
                          </a:solidFill>
                        </a:rPr>
                        <a:t>Beam dump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Powering</a:t>
                      </a:r>
                      <a:r>
                        <a:rPr lang="en-US" sz="1600" b="1" baseline="0" dirty="0">
                          <a:solidFill>
                            <a:srgbClr val="3366FF"/>
                          </a:solidFill>
                        </a:rPr>
                        <a:t> Groups of Circuits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Magnet</a:t>
                      </a:r>
                      <a:r>
                        <a:rPr lang="en-US" sz="1600" b="1" baseline="0" dirty="0">
                          <a:solidFill>
                            <a:srgbClr val="3366FF"/>
                          </a:solidFill>
                        </a:rPr>
                        <a:t> model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Sequencer, alarms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rgbClr val="3366FF"/>
                          </a:solidFill>
                        </a:rPr>
                        <a:t>Controls,</a:t>
                      </a:r>
                      <a:r>
                        <a:rPr lang="en-GB" sz="1600" b="1" baseline="0" dirty="0">
                          <a:solidFill>
                            <a:srgbClr val="3366FF"/>
                          </a:solidFill>
                        </a:rPr>
                        <a:t> logging, DBs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873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3366FF"/>
                          </a:solidFill>
                        </a:rPr>
                        <a:t>LSA,</a:t>
                      </a:r>
                      <a:r>
                        <a:rPr lang="en-US" sz="1600" b="1" baseline="0" dirty="0">
                          <a:solidFill>
                            <a:srgbClr val="3366FF"/>
                          </a:solidFill>
                        </a:rPr>
                        <a:t> optics model, YASP</a:t>
                      </a:r>
                      <a:endParaRPr lang="en-GB" sz="1600" b="1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6" name="Picture 4" descr="BeamDumpArmed0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9" t="6126" r="45000" b="27596"/>
          <a:stretch>
            <a:fillRect/>
          </a:stretch>
        </p:blipFill>
        <p:spPr bwMode="auto">
          <a:xfrm>
            <a:off x="9199024" y="2158397"/>
            <a:ext cx="1656426" cy="200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InjectAndDumpAfter1Turn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2539" y="675077"/>
            <a:ext cx="2013739" cy="131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348"/>
          <a:stretch>
            <a:fillRect/>
          </a:stretch>
        </p:blipFill>
        <p:spPr>
          <a:xfrm>
            <a:off x="5593465" y="594494"/>
            <a:ext cx="3108026" cy="1307868"/>
          </a:xfrm>
          <a:prstGeom prst="rect">
            <a:avLst/>
          </a:prstGeom>
          <a:noFill/>
          <a:ln/>
        </p:spPr>
      </p:pic>
      <p:grpSp>
        <p:nvGrpSpPr>
          <p:cNvPr id="3" name="Group 13"/>
          <p:cNvGrpSpPr/>
          <p:nvPr/>
        </p:nvGrpSpPr>
        <p:grpSpPr>
          <a:xfrm>
            <a:off x="5736997" y="2141779"/>
            <a:ext cx="3307080" cy="1377950"/>
            <a:chOff x="228600" y="4267200"/>
            <a:chExt cx="3307080" cy="1377950"/>
          </a:xfrm>
        </p:grpSpPr>
        <p:pic>
          <p:nvPicPr>
            <p:cNvPr id="15" name="Picture 4" descr="Re-phasing for protons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4267200"/>
              <a:ext cx="3307080" cy="1377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0"/>
            <p:cNvSpPr txBox="1">
              <a:spLocks noChangeArrowheads="1"/>
            </p:cNvSpPr>
            <p:nvPr/>
          </p:nvSpPr>
          <p:spPr bwMode="auto">
            <a:xfrm>
              <a:off x="1553994" y="5082400"/>
              <a:ext cx="1949844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200" dirty="0"/>
                <a:t>Re-phasing in the SPS:</a:t>
              </a:r>
            </a:p>
          </p:txBody>
        </p:sp>
      </p:grpSp>
      <p:pic>
        <p:nvPicPr>
          <p:cNvPr id="18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406" y="3332725"/>
            <a:ext cx="2682094" cy="19316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5681" y="5056824"/>
            <a:ext cx="1955162" cy="17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70982" y="641138"/>
            <a:ext cx="1468757" cy="1285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38612" y="5429265"/>
            <a:ext cx="2112594" cy="120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547" y="3540893"/>
            <a:ext cx="2151249" cy="154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2539" y="4220289"/>
            <a:ext cx="2722401" cy="252885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856" y="4393836"/>
            <a:ext cx="3173412" cy="2398800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83899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25" y="0"/>
            <a:ext cx="103029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88668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Sector test with beam - 2008</a:t>
            </a:r>
          </a:p>
        </p:txBody>
      </p:sp>
    </p:spTree>
    <p:extLst>
      <p:ext uri="{BB962C8B-B14F-4D97-AF65-F5344CB8AC3E}">
        <p14:creationId xmlns:p14="http://schemas.microsoft.com/office/powerpoint/2010/main" val="412476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25" y="0"/>
            <a:ext cx="1030295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400" y="64008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Management getting in the way</a:t>
            </a:r>
          </a:p>
        </p:txBody>
      </p:sp>
    </p:spTree>
    <p:extLst>
      <p:ext uri="{BB962C8B-B14F-4D97-AF65-F5344CB8AC3E}">
        <p14:creationId xmlns:p14="http://schemas.microsoft.com/office/powerpoint/2010/main" val="658864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14500"/>
            <a:ext cx="9144000" cy="5143500"/>
          </a:xfrm>
          <a:prstGeom prst="rect">
            <a:avLst/>
          </a:prstGeom>
        </p:spPr>
      </p:pic>
      <p:pic>
        <p:nvPicPr>
          <p:cNvPr id="4" name="Picture 3" descr="Screen Shot 2014-05-26 at 10.31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5092486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83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52400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06522" y="4267201"/>
            <a:ext cx="550878" cy="304800"/>
            <a:chOff x="-17478" y="4267200"/>
            <a:chExt cx="550878" cy="30480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-17478" y="4267200"/>
              <a:ext cx="5186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1984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057400" y="4267200"/>
            <a:ext cx="524164" cy="304800"/>
            <a:chOff x="9236" y="4267200"/>
            <a:chExt cx="524164" cy="304800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9236" y="4267200"/>
              <a:ext cx="491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90800" y="4267200"/>
            <a:ext cx="381000" cy="304800"/>
            <a:chOff x="1066800" y="4267200"/>
            <a:chExt cx="381000" cy="304800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90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971800" y="4267200"/>
            <a:ext cx="381000" cy="304800"/>
            <a:chOff x="1066800" y="4267200"/>
            <a:chExt cx="381000" cy="304800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91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5257800" y="4267200"/>
            <a:ext cx="381000" cy="304800"/>
            <a:chOff x="1066800" y="4267200"/>
            <a:chExt cx="381000" cy="304800"/>
          </a:xfrm>
        </p:grpSpPr>
        <p:cxnSp>
          <p:nvCxnSpPr>
            <p:cNvPr id="132" name="Straight Connector 13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97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495800" y="4267200"/>
            <a:ext cx="381000" cy="304800"/>
            <a:chOff x="1066800" y="4267200"/>
            <a:chExt cx="381000" cy="304800"/>
          </a:xfrm>
        </p:grpSpPr>
        <p:cxnSp>
          <p:nvCxnSpPr>
            <p:cNvPr id="135" name="Straight Connector 13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95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876800" y="4267200"/>
            <a:ext cx="381000" cy="304800"/>
            <a:chOff x="1066800" y="4267200"/>
            <a:chExt cx="381000" cy="304800"/>
          </a:xfrm>
        </p:grpSpPr>
        <p:cxnSp>
          <p:nvCxnSpPr>
            <p:cNvPr id="138" name="Straight Connector 13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96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114800" y="4267200"/>
            <a:ext cx="381000" cy="304800"/>
            <a:chOff x="1066800" y="4267200"/>
            <a:chExt cx="381000" cy="304800"/>
          </a:xfrm>
        </p:grpSpPr>
        <p:cxnSp>
          <p:nvCxnSpPr>
            <p:cNvPr id="144" name="Straight Connector 143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94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3352800" y="4267200"/>
            <a:ext cx="381000" cy="304800"/>
            <a:chOff x="1066800" y="4267200"/>
            <a:chExt cx="381000" cy="304800"/>
          </a:xfrm>
        </p:grpSpPr>
        <p:cxnSp>
          <p:nvCxnSpPr>
            <p:cNvPr id="147" name="Straight Connector 146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92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3733800" y="4267200"/>
            <a:ext cx="381000" cy="304800"/>
            <a:chOff x="1066800" y="4267200"/>
            <a:chExt cx="381000" cy="304800"/>
          </a:xfrm>
        </p:grpSpPr>
        <p:cxnSp>
          <p:nvCxnSpPr>
            <p:cNvPr id="150" name="Straight Connector 149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93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638800" y="4267200"/>
            <a:ext cx="381000" cy="304800"/>
            <a:chOff x="1066800" y="4267200"/>
            <a:chExt cx="381000" cy="304800"/>
          </a:xfrm>
        </p:grpSpPr>
        <p:cxnSp>
          <p:nvCxnSpPr>
            <p:cNvPr id="153" name="Straight Connector 152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98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6019800" y="4267200"/>
            <a:ext cx="381000" cy="304800"/>
            <a:chOff x="1066800" y="4267200"/>
            <a:chExt cx="381000" cy="304800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99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8305800" y="4267200"/>
            <a:ext cx="381000" cy="304800"/>
            <a:chOff x="1066800" y="4267200"/>
            <a:chExt cx="381000" cy="304800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05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7543800" y="4267200"/>
            <a:ext cx="381000" cy="304800"/>
            <a:chOff x="1066800" y="4267200"/>
            <a:chExt cx="381000" cy="304800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03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7924800" y="4267200"/>
            <a:ext cx="381000" cy="304800"/>
            <a:chOff x="1066800" y="4267200"/>
            <a:chExt cx="381000" cy="304800"/>
          </a:xfrm>
        </p:grpSpPr>
        <p:cxnSp>
          <p:nvCxnSpPr>
            <p:cNvPr id="165" name="Straight Connector 16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04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162800" y="4267200"/>
            <a:ext cx="381000" cy="304800"/>
            <a:chOff x="1066800" y="4267200"/>
            <a:chExt cx="381000" cy="304800"/>
          </a:xfrm>
        </p:grpSpPr>
        <p:cxnSp>
          <p:nvCxnSpPr>
            <p:cNvPr id="168" name="Straight Connector 16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02</a:t>
              </a: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6400800" y="4267200"/>
            <a:ext cx="381000" cy="304800"/>
            <a:chOff x="1066800" y="4267200"/>
            <a:chExt cx="381000" cy="304800"/>
          </a:xfrm>
        </p:grpSpPr>
        <p:cxnSp>
          <p:nvCxnSpPr>
            <p:cNvPr id="171" name="Straight Connector 170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00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6781800" y="4267200"/>
            <a:ext cx="381000" cy="304800"/>
            <a:chOff x="1066800" y="4267200"/>
            <a:chExt cx="381000" cy="304800"/>
          </a:xfrm>
        </p:grpSpPr>
        <p:cxnSp>
          <p:nvCxnSpPr>
            <p:cNvPr id="174" name="Straight Connector 173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01</a:t>
              </a: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8686800" y="4267200"/>
            <a:ext cx="381000" cy="304800"/>
            <a:chOff x="1066800" y="4267200"/>
            <a:chExt cx="381000" cy="304800"/>
          </a:xfrm>
        </p:grpSpPr>
        <p:cxnSp>
          <p:nvCxnSpPr>
            <p:cNvPr id="177" name="Straight Connector 176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06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9067800" y="4267200"/>
            <a:ext cx="381000" cy="304800"/>
            <a:chOff x="1066800" y="4267200"/>
            <a:chExt cx="381000" cy="304800"/>
          </a:xfrm>
        </p:grpSpPr>
        <p:cxnSp>
          <p:nvCxnSpPr>
            <p:cNvPr id="180" name="Straight Connector 179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07</a:t>
              </a: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10210800" y="4267200"/>
            <a:ext cx="381000" cy="304800"/>
            <a:chOff x="1066800" y="4267200"/>
            <a:chExt cx="381000" cy="304800"/>
          </a:xfrm>
        </p:grpSpPr>
        <p:cxnSp>
          <p:nvCxnSpPr>
            <p:cNvPr id="192" name="Straight Connector 19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9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10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9448800" y="4267200"/>
            <a:ext cx="381000" cy="304800"/>
            <a:chOff x="1066800" y="4267200"/>
            <a:chExt cx="381000" cy="304800"/>
          </a:xfrm>
        </p:grpSpPr>
        <p:cxnSp>
          <p:nvCxnSpPr>
            <p:cNvPr id="195" name="Straight Connector 19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08</a:t>
              </a: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9829800" y="4267200"/>
            <a:ext cx="381000" cy="304800"/>
            <a:chOff x="1066800" y="4267200"/>
            <a:chExt cx="381000" cy="304800"/>
          </a:xfrm>
        </p:grpSpPr>
        <p:cxnSp>
          <p:nvCxnSpPr>
            <p:cNvPr id="198" name="Straight Connector 19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09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24000" y="457200"/>
            <a:ext cx="2286000" cy="3808816"/>
            <a:chOff x="0" y="457200"/>
            <a:chExt cx="2286000" cy="380881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81000" y="3124200"/>
              <a:ext cx="0" cy="11418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Screen shot 2011-11-09 at 8.21.14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92921"/>
              <a:ext cx="2286000" cy="2153479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0" y="457200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Conception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2209800" y="4114800"/>
            <a:ext cx="76200" cy="6096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2362200" y="4114800"/>
            <a:ext cx="76200" cy="6096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209800" y="3505200"/>
            <a:ext cx="1828800" cy="762000"/>
            <a:chOff x="685800" y="3505200"/>
            <a:chExt cx="1828800" cy="762000"/>
          </a:xfrm>
        </p:grpSpPr>
        <p:grpSp>
          <p:nvGrpSpPr>
            <p:cNvPr id="10" name="Group 9"/>
            <p:cNvGrpSpPr/>
            <p:nvPr/>
          </p:nvGrpSpPr>
          <p:grpSpPr>
            <a:xfrm>
              <a:off x="1524000" y="3733800"/>
              <a:ext cx="990600" cy="533400"/>
              <a:chOff x="1524000" y="3733800"/>
              <a:chExt cx="990600" cy="533400"/>
            </a:xfrm>
          </p:grpSpPr>
          <p:sp>
            <p:nvSpPr>
              <p:cNvPr id="202" name="TextBox 201"/>
              <p:cNvSpPr txBox="1"/>
              <p:nvPr/>
            </p:nvSpPr>
            <p:spPr>
              <a:xfrm>
                <a:off x="1524000" y="3733800"/>
                <a:ext cx="9906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SSC cancelled</a:t>
                </a:r>
                <a:endParaRPr lang="en-US" sz="1000" dirty="0"/>
              </a:p>
            </p:txBody>
          </p:sp>
          <p:cxnSp>
            <p:nvCxnSpPr>
              <p:cNvPr id="203" name="Straight Connector 202"/>
              <p:cNvCxnSpPr/>
              <p:nvPr/>
            </p:nvCxnSpPr>
            <p:spPr>
              <a:xfrm>
                <a:off x="2438400" y="4038600"/>
                <a:ext cx="0" cy="228600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685800" y="350520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Rival stumbles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19800" y="1"/>
            <a:ext cx="3505200" cy="4271575"/>
            <a:chOff x="4495800" y="0"/>
            <a:chExt cx="3505200" cy="4271575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7620000" y="2209800"/>
              <a:ext cx="0" cy="2061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0"/>
              <a:ext cx="3505200" cy="209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3" name="TextBox 92"/>
            <p:cNvSpPr txBox="1"/>
            <p:nvPr/>
          </p:nvSpPr>
          <p:spPr>
            <a:xfrm>
              <a:off x="4495800" y="2209800"/>
              <a:ext cx="228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Birth – overdue 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810000" y="1676401"/>
            <a:ext cx="2362200" cy="2595175"/>
            <a:chOff x="2286000" y="1676400"/>
            <a:chExt cx="2362200" cy="2595175"/>
          </a:xfrm>
        </p:grpSpPr>
        <p:grpSp>
          <p:nvGrpSpPr>
            <p:cNvPr id="2" name="Group 1"/>
            <p:cNvGrpSpPr/>
            <p:nvPr/>
          </p:nvGrpSpPr>
          <p:grpSpPr>
            <a:xfrm>
              <a:off x="2286000" y="2057400"/>
              <a:ext cx="1692564" cy="2214175"/>
              <a:chOff x="2286000" y="2057400"/>
              <a:chExt cx="1692564" cy="2214175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2743200" y="3810000"/>
                <a:ext cx="0" cy="461575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/>
              <p:cNvSpPr txBox="1"/>
              <p:nvPr/>
            </p:nvSpPr>
            <p:spPr>
              <a:xfrm>
                <a:off x="2286000" y="3124200"/>
                <a:ext cx="137160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LHC approved by the Elders</a:t>
                </a:r>
                <a:endParaRPr lang="en-US" sz="1400" dirty="0"/>
              </a:p>
              <a:p>
                <a:endParaRPr lang="en-US" sz="1000" dirty="0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2200" y="2057400"/>
                <a:ext cx="1616364" cy="106680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>
              <a:off x="2362200" y="1676400"/>
              <a:ext cx="2286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Initiation 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8094680" y="914400"/>
            <a:ext cx="2573320" cy="3352800"/>
            <a:chOff x="0" y="0"/>
            <a:chExt cx="2573320" cy="3352800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270" y="0"/>
              <a:ext cx="2559050" cy="2362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0" y="1828800"/>
              <a:ext cx="25146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Withdrawal from community for mediation and preparation</a:t>
              </a:r>
            </a:p>
          </p:txBody>
        </p:sp>
        <p:cxnSp>
          <p:nvCxnSpPr>
            <p:cNvPr id="114" name="Straight Connector 113"/>
            <p:cNvCxnSpPr/>
            <p:nvPr/>
          </p:nvCxnSpPr>
          <p:spPr>
            <a:xfrm flipH="1">
              <a:off x="1658920" y="2362200"/>
              <a:ext cx="0" cy="9906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1524000" y="4648200"/>
            <a:ext cx="8077200" cy="2220218"/>
            <a:chOff x="0" y="4648200"/>
            <a:chExt cx="8077200" cy="2220218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4648200"/>
              <a:ext cx="8077200" cy="2209800"/>
              <a:chOff x="0" y="4648200"/>
              <a:chExt cx="8077200" cy="2209800"/>
            </a:xfrm>
          </p:grpSpPr>
          <p:cxnSp>
            <p:nvCxnSpPr>
              <p:cNvPr id="109" name="Straight Connector 108"/>
              <p:cNvCxnSpPr>
                <a:cxnSpLocks/>
              </p:cNvCxnSpPr>
              <p:nvPr/>
            </p:nvCxnSpPr>
            <p:spPr>
              <a:xfrm>
                <a:off x="5181600" y="5791200"/>
                <a:ext cx="2895600" cy="0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0" y="4648200"/>
                <a:ext cx="3361954" cy="2209800"/>
                <a:chOff x="0" y="4648200"/>
                <a:chExt cx="3361954" cy="2209800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0" y="4965700"/>
                  <a:ext cx="3361954" cy="1892300"/>
                </a:xfrm>
                <a:prstGeom prst="rect">
                  <a:avLst/>
                </a:prstGeom>
              </p:spPr>
            </p:pic>
            <p:sp>
              <p:nvSpPr>
                <p:cNvPr id="99" name="TextBox 98"/>
                <p:cNvSpPr txBox="1"/>
                <p:nvPr/>
              </p:nvSpPr>
              <p:spPr>
                <a:xfrm>
                  <a:off x="0" y="4648200"/>
                  <a:ext cx="266700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rgbClr val="FF0000"/>
                      </a:solidFill>
                    </a:rPr>
                    <a:t>Hubris (?) September 10, 2008</a:t>
                  </a:r>
                  <a:r>
                    <a:rPr lang="en-US" sz="1200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p:grpSp>
        </p:grpSp>
        <p:pic>
          <p:nvPicPr>
            <p:cNvPr id="115" name="Picture 7" descr="CCC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2482" y="4991035"/>
              <a:ext cx="2819400" cy="187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7239001" y="4572000"/>
            <a:ext cx="3429245" cy="2286000"/>
            <a:chOff x="5715000" y="4572000"/>
            <a:chExt cx="3429245" cy="2286000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15245" y="4929187"/>
              <a:ext cx="3429000" cy="1928813"/>
            </a:xfrm>
            <a:prstGeom prst="rect">
              <a:avLst/>
            </a:prstGeom>
          </p:spPr>
        </p:pic>
        <p:cxnSp>
          <p:nvCxnSpPr>
            <p:cNvPr id="44" name="Straight Connector 43"/>
            <p:cNvCxnSpPr/>
            <p:nvPr/>
          </p:nvCxnSpPr>
          <p:spPr>
            <a:xfrm>
              <a:off x="8153400" y="4572000"/>
              <a:ext cx="0" cy="3048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715000" y="4648200"/>
              <a:ext cx="2362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Nemesis September 19, 2008</a:t>
              </a:r>
              <a:r>
                <a:rPr lang="en-US" sz="1200" dirty="0">
                  <a:solidFill>
                    <a:srgbClr val="FF0000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14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38200" y="5255986"/>
            <a:ext cx="7772400" cy="1155700"/>
          </a:xfrm>
        </p:spPr>
        <p:txBody>
          <a:bodyPr/>
          <a:lstStyle/>
          <a:p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Even before the drawing-board stage, the farsighted John Adams noted in 1977 that the tunnel for a future large electron–positron (LEP) collider should also be big enough to accommodate another ring of magnets.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383639"/>
            <a:ext cx="3388972" cy="4707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6314"/>
            <a:ext cx="3810000" cy="4479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86800" y="1981200"/>
            <a:ext cx="457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6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52400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/>
          <p:cNvCxnSpPr/>
          <p:nvPr/>
        </p:nvCxnSpPr>
        <p:spPr>
          <a:xfrm>
            <a:off x="31242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8006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7818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752600" y="4267201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2009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76600" y="4267201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2010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105400" y="4267201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2011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934200" y="4267201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2012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8534400" y="4267200"/>
            <a:ext cx="0" cy="304800"/>
          </a:xfrm>
          <a:prstGeom prst="line">
            <a:avLst/>
          </a:prstGeom>
          <a:ln w="15875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8839200" y="4267201"/>
            <a:ext cx="1027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2013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65989" y="0"/>
            <a:ext cx="3621204" cy="4252122"/>
            <a:chOff x="381000" y="1"/>
            <a:chExt cx="3621204" cy="4252122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411" y="1"/>
              <a:ext cx="3548793" cy="2362200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>
            <a:xfrm>
              <a:off x="381000" y="2438400"/>
              <a:ext cx="0" cy="1813723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57199" y="2362200"/>
              <a:ext cx="35014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Trial/descent in the underworld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38400" y="2895601"/>
            <a:ext cx="4267200" cy="1384557"/>
            <a:chOff x="914400" y="2895600"/>
            <a:chExt cx="4267200" cy="1384557"/>
          </a:xfrm>
        </p:grpSpPr>
        <p:sp>
          <p:nvSpPr>
            <p:cNvPr id="42" name="TextBox 41"/>
            <p:cNvSpPr txBox="1"/>
            <p:nvPr/>
          </p:nvSpPr>
          <p:spPr>
            <a:xfrm>
              <a:off x="2514600" y="3429000"/>
              <a:ext cx="2667000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November 29,  2009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Resurrection and rebirth</a:t>
              </a:r>
            </a:p>
          </p:txBody>
        </p:sp>
        <p:pic>
          <p:nvPicPr>
            <p:cNvPr id="73" name="Picture 2" descr="http://mediaarchive.cern.ch/MediaArchive/Photo/Public/2009/0911187/0911187_94/0911187_94-A4-at-144-dpi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895600"/>
              <a:ext cx="1650117" cy="109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1447800" y="4038600"/>
              <a:ext cx="0" cy="241557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286000" y="4572001"/>
            <a:ext cx="4330996" cy="2251215"/>
            <a:chOff x="762000" y="4572000"/>
            <a:chExt cx="4330996" cy="2251215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572000"/>
              <a:ext cx="1539955" cy="2120900"/>
              <a:chOff x="3657600" y="4572000"/>
              <a:chExt cx="1539955" cy="2120900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5172727" y="4572000"/>
                <a:ext cx="0" cy="714375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657600" y="4953000"/>
                <a:ext cx="146787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/>
                  <a:t>March 30, 2010</a:t>
                </a:r>
              </a:p>
              <a:p>
                <a:r>
                  <a:rPr lang="en-US" sz="1000" dirty="0"/>
                  <a:t>First collisions at 3.5 TeV</a:t>
                </a:r>
              </a:p>
            </p:txBody>
          </p:sp>
          <p:pic>
            <p:nvPicPr>
              <p:cNvPr id="13" name="Picture 12" descr="Screen shot 2011-09-01 at 10.12.37 AM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57600" y="5410200"/>
                <a:ext cx="1539955" cy="1282700"/>
              </a:xfrm>
              <a:prstGeom prst="rect">
                <a:avLst/>
              </a:prstGeom>
            </p:spPr>
          </p:pic>
        </p:grpSp>
        <p:sp>
          <p:nvSpPr>
            <p:cNvPr id="3" name="TextBox 2"/>
            <p:cNvSpPr txBox="1"/>
            <p:nvPr/>
          </p:nvSpPr>
          <p:spPr>
            <a:xfrm>
              <a:off x="2667000" y="46482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Ascension</a:t>
              </a:r>
            </a:p>
          </p:txBody>
        </p:sp>
        <p:pic>
          <p:nvPicPr>
            <p:cNvPr id="16" name="Picture 15" descr="Screen Shot 2014-05-31 at 6.54.05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7000" y="5054259"/>
              <a:ext cx="2425996" cy="1768956"/>
            </a:xfrm>
            <a:prstGeom prst="rect">
              <a:avLst/>
            </a:prstGeom>
          </p:spPr>
        </p:pic>
        <p:cxnSp>
          <p:nvCxnSpPr>
            <p:cNvPr id="44" name="Straight Connector 43"/>
            <p:cNvCxnSpPr/>
            <p:nvPr/>
          </p:nvCxnSpPr>
          <p:spPr>
            <a:xfrm>
              <a:off x="4267200" y="4572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6172201" y="457200"/>
            <a:ext cx="3366863" cy="3810000"/>
            <a:chOff x="4648200" y="457200"/>
            <a:chExt cx="3366863" cy="3810000"/>
          </a:xfrm>
        </p:grpSpPr>
        <p:sp>
          <p:nvSpPr>
            <p:cNvPr id="6" name="TextBox 5"/>
            <p:cNvSpPr txBox="1"/>
            <p:nvPr/>
          </p:nvSpPr>
          <p:spPr>
            <a:xfrm>
              <a:off x="4648200" y="4572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Apotheosis and atonement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800600" y="914400"/>
              <a:ext cx="3214463" cy="3352800"/>
              <a:chOff x="4800600" y="914400"/>
              <a:chExt cx="3214463" cy="3352800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6136597" y="2840995"/>
                <a:ext cx="1087087" cy="1426205"/>
                <a:chOff x="7965397" y="2840995"/>
                <a:chExt cx="1087087" cy="1426205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8245482" y="3187443"/>
                  <a:ext cx="0" cy="1079757"/>
                </a:xfrm>
                <a:prstGeom prst="line">
                  <a:avLst/>
                </a:prstGeom>
                <a:ln w="15875">
                  <a:solidFill>
                    <a:schemeClr val="tx1">
                      <a:lumMod val="85000"/>
                      <a:lumOff val="15000"/>
                    </a:schemeClr>
                  </a:solidFill>
                  <a:head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/>
                <p:cNvSpPr txBox="1"/>
                <p:nvPr/>
              </p:nvSpPr>
              <p:spPr>
                <a:xfrm>
                  <a:off x="7965397" y="2840995"/>
                  <a:ext cx="108708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/>
                    <a:t>4 July, 2012</a:t>
                  </a:r>
                </a:p>
              </p:txBody>
            </p:sp>
          </p:grpSp>
          <p:pic>
            <p:nvPicPr>
              <p:cNvPr id="3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0600" y="914400"/>
                <a:ext cx="3214463" cy="19050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8763000" y="4572000"/>
            <a:ext cx="1905000" cy="1905000"/>
            <a:chOff x="7239000" y="4572000"/>
            <a:chExt cx="1905000" cy="1905000"/>
          </a:xfrm>
        </p:grpSpPr>
        <p:grpSp>
          <p:nvGrpSpPr>
            <p:cNvPr id="19" name="Group 18"/>
            <p:cNvGrpSpPr/>
            <p:nvPr/>
          </p:nvGrpSpPr>
          <p:grpSpPr>
            <a:xfrm>
              <a:off x="7239000" y="4572000"/>
              <a:ext cx="1371600" cy="1905000"/>
              <a:chOff x="7239000" y="4572000"/>
              <a:chExt cx="1371600" cy="19050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39000" y="5105400"/>
                <a:ext cx="1371600" cy="1371600"/>
              </a:xfrm>
              <a:prstGeom prst="rect">
                <a:avLst/>
              </a:prstGeom>
            </p:spPr>
          </p:pic>
          <p:cxnSp>
            <p:nvCxnSpPr>
              <p:cNvPr id="37" name="Straight Connector 36"/>
              <p:cNvCxnSpPr/>
              <p:nvPr/>
            </p:nvCxnSpPr>
            <p:spPr>
              <a:xfrm>
                <a:off x="7315200" y="4572000"/>
                <a:ext cx="0" cy="457200"/>
              </a:xfrm>
              <a:prstGeom prst="line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/>
            <p:cNvSpPr txBox="1"/>
            <p:nvPr/>
          </p:nvSpPr>
          <p:spPr>
            <a:xfrm>
              <a:off x="7391400" y="4648200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Heroic subplot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225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let us not forget Fortuna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295401"/>
            <a:ext cx="6477000" cy="4525963"/>
          </a:xfrm>
        </p:spPr>
        <p:txBody>
          <a:bodyPr>
            <a:normAutofit/>
          </a:bodyPr>
          <a:lstStyle/>
          <a:p>
            <a:r>
              <a:rPr lang="en-US" dirty="0"/>
              <a:t>Late</a:t>
            </a:r>
          </a:p>
          <a:p>
            <a:r>
              <a:rPr lang="en-US" dirty="0"/>
              <a:t>Over budget</a:t>
            </a:r>
          </a:p>
          <a:p>
            <a:r>
              <a:rPr lang="en-US" dirty="0"/>
              <a:t>Blew it up after 9 days</a:t>
            </a:r>
          </a:p>
          <a:p>
            <a:r>
              <a:rPr lang="en-US" dirty="0"/>
              <a:t>Costly, lengthy repair</a:t>
            </a:r>
          </a:p>
          <a:p>
            <a:r>
              <a:rPr lang="en-US" dirty="0"/>
              <a:t>Rival coming up fast on the outside</a:t>
            </a:r>
          </a:p>
          <a:p>
            <a:r>
              <a:rPr lang="en-US" dirty="0"/>
              <a:t>Had to run at half energy</a:t>
            </a:r>
          </a:p>
          <a:p>
            <a:r>
              <a:rPr lang="en-US" dirty="0"/>
              <a:t>And yet…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3048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434245-29B6-86E7-B7F7-29BE33C9CD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1" y="-3174"/>
            <a:ext cx="10291762" cy="686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31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82" y="914401"/>
            <a:ext cx="9144000" cy="5121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Nominal Operational cycle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57399" y="1386990"/>
            <a:ext cx="1447801" cy="518011"/>
            <a:chOff x="533400" y="1386989"/>
            <a:chExt cx="1219200" cy="518011"/>
          </a:xfrm>
        </p:grpSpPr>
        <p:sp>
          <p:nvSpPr>
            <p:cNvPr id="9" name="Down Arrow 8"/>
            <p:cNvSpPr/>
            <p:nvPr/>
          </p:nvSpPr>
          <p:spPr>
            <a:xfrm>
              <a:off x="1143000" y="1752600"/>
              <a:ext cx="152400" cy="1524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386989"/>
              <a:ext cx="121920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Beam dump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90800" y="3429000"/>
            <a:ext cx="2286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Ramp down/precycle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1816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340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4864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6388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791200" y="4648200"/>
            <a:ext cx="0" cy="30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943600" y="4648200"/>
            <a:ext cx="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953000" y="4191000"/>
            <a:ext cx="1219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Injection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00800" y="3124200"/>
            <a:ext cx="7620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Ramp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15200" y="1524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Squeeze</a:t>
            </a:r>
          </a:p>
        </p:txBody>
      </p:sp>
      <p:sp>
        <p:nvSpPr>
          <p:cNvPr id="24" name="Up Arrow 23"/>
          <p:cNvSpPr/>
          <p:nvPr/>
        </p:nvSpPr>
        <p:spPr>
          <a:xfrm>
            <a:off x="8229600" y="1981200"/>
            <a:ext cx="152400" cy="3048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48600" y="2286000"/>
            <a:ext cx="9906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Collide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382000" y="1981200"/>
            <a:ext cx="182880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534401" y="1552591"/>
            <a:ext cx="160020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Stable beams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0850" y="6206163"/>
            <a:ext cx="8316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Turn around from stable beams to stable beams - 2 to 3 hours on a good day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7A23F-BAF2-40F7-981E-A4E481A32A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3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939410"/>
              </p:ext>
            </p:extLst>
          </p:nvPr>
        </p:nvGraphicFramePr>
        <p:xfrm>
          <a:off x="8343900" y="3767554"/>
          <a:ext cx="3487544" cy="2011680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1796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r>
                        <a:rPr lang="en-US" sz="1600" dirty="0"/>
                        <a:t>Ramp</a:t>
                      </a:r>
                      <a:r>
                        <a:rPr lang="en-US" sz="1600" baseline="0" dirty="0"/>
                        <a:t> down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/>
                        <a:t>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~30 </a:t>
                      </a:r>
                      <a:r>
                        <a:rPr lang="en-US" sz="1600" dirty="0" err="1"/>
                        <a:t>mins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/>
                        <a:t>Ramp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/>
                        <a:t>Squeeze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 mins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/>
                        <a:t>Collide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dirty="0" err="1"/>
                        <a:t>mins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en-US" sz="1600" dirty="0"/>
                        <a:t>Stable beams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 –</a:t>
                      </a:r>
                      <a:r>
                        <a:rPr lang="en-US" sz="1600" baseline="0" dirty="0"/>
                        <a:t> 30 hours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642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7A23F-BAF2-40F7-981E-A4E481A32A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3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 descr="Screen Shot 2013-05-08 at 9.43.2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922359"/>
            <a:ext cx="9144000" cy="1562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8400" y="152400"/>
            <a:ext cx="74724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(Nominal)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bunch structure</a:t>
            </a:r>
          </a:p>
        </p:txBody>
      </p:sp>
      <p:sp>
        <p:nvSpPr>
          <p:cNvPr id="16" name="Left Brace 15"/>
          <p:cNvSpPr/>
          <p:nvPr/>
        </p:nvSpPr>
        <p:spPr>
          <a:xfrm rot="5400000">
            <a:off x="7496467" y="3356209"/>
            <a:ext cx="304800" cy="760889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69038" y="2677163"/>
            <a:ext cx="1821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SPS batch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(288 bunches)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828800" y="6019800"/>
            <a:ext cx="883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34289" y="5629523"/>
            <a:ext cx="255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26.7 km 2800 bunches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9626988" y="2632850"/>
            <a:ext cx="150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Abort gap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162035" y="3928304"/>
            <a:ext cx="1008911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011743" y="3939966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Left Brace 19"/>
          <p:cNvSpPr/>
          <p:nvPr/>
        </p:nvSpPr>
        <p:spPr>
          <a:xfrm rot="5400000">
            <a:off x="5047509" y="3470071"/>
            <a:ext cx="304800" cy="55308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3068" y="2674910"/>
            <a:ext cx="174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PS batch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(72 bunches)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232270" y="3860357"/>
            <a:ext cx="346120" cy="1293851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0" b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27354" y="989292"/>
            <a:ext cx="8543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25 ns bunch spacing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Nominal bunch </a:t>
            </a:r>
            <a:r>
              <a:rPr lang="en-US" sz="2400" dirty="0">
                <a:solidFill>
                  <a:srgbClr val="0033A0"/>
                </a:solidFill>
                <a:latin typeface="Arial"/>
              </a:rPr>
              <a:t>population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~1.2 x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protons per bunch</a:t>
            </a:r>
          </a:p>
          <a:p>
            <a:pPr marL="285750" lvl="0" indent="-285750">
              <a:buFont typeface="Arial"/>
              <a:buChar char="•"/>
            </a:pPr>
            <a:r>
              <a:rPr lang="en-US" sz="2400" dirty="0">
                <a:solidFill>
                  <a:srgbClr val="0033A0"/>
                </a:solidFill>
                <a:latin typeface="Arial"/>
              </a:rPr>
              <a:t>(In 2023 1.8 </a:t>
            </a:r>
            <a:r>
              <a:rPr lang="en-US" sz="2400" dirty="0">
                <a:solidFill>
                  <a:srgbClr val="0033A0"/>
                </a:solidFill>
              </a:rPr>
              <a:t> x 10</a:t>
            </a:r>
            <a:r>
              <a:rPr lang="en-US" sz="2400" baseline="30000" dirty="0">
                <a:solidFill>
                  <a:srgbClr val="0033A0"/>
                </a:solidFill>
              </a:rPr>
              <a:t>11</a:t>
            </a:r>
            <a:r>
              <a:rPr lang="en-US" sz="2400" dirty="0">
                <a:solidFill>
                  <a:srgbClr val="0033A0"/>
                </a:solidFill>
              </a:rPr>
              <a:t> protons per bunch)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5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651C1B-A2ED-3546-A965-B10FB0E84DB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33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33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3505200" cy="868362"/>
          </a:xfrm>
        </p:spPr>
        <p:txBody>
          <a:bodyPr/>
          <a:lstStyle/>
          <a:p>
            <a:r>
              <a:rPr lang="en-GB" dirty="0"/>
              <a:t>Ramp</a:t>
            </a:r>
          </a:p>
        </p:txBody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/>
              <a:t>Load power converters (1700+)</a:t>
            </a:r>
          </a:p>
          <a:p>
            <a:r>
              <a:rPr lang="en-GB" dirty="0"/>
              <a:t>Load collimators</a:t>
            </a:r>
          </a:p>
          <a:p>
            <a:r>
              <a:rPr lang="en-GB" dirty="0"/>
              <a:t>Load RF settings</a:t>
            </a:r>
          </a:p>
          <a:p>
            <a:r>
              <a:rPr lang="en-GB" dirty="0"/>
              <a:t>Load transverse feedback</a:t>
            </a:r>
          </a:p>
          <a:p>
            <a:r>
              <a:rPr lang="en-GB" dirty="0"/>
              <a:t>Get orbit and tune feedback on</a:t>
            </a:r>
          </a:p>
          <a:p>
            <a:r>
              <a:rPr lang="en-GB" dirty="0"/>
              <a:t>Send timing event</a:t>
            </a:r>
          </a:p>
          <a:p>
            <a:r>
              <a:rPr lang="en-GB" dirty="0"/>
              <a:t>Get a cup of coffee</a:t>
            </a:r>
          </a:p>
          <a:p>
            <a:r>
              <a:rPr lang="en-US" dirty="0"/>
              <a:t>BLM thresholds, beam dump - tracking energy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4EED33A-A7BA-9A85-D499-529E466F3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866" y="1295400"/>
            <a:ext cx="5283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B3364C-E902-3198-AA9E-9A20159FA73F}"/>
              </a:ext>
            </a:extLst>
          </p:cNvPr>
          <p:cNvSpPr txBox="1"/>
          <p:nvPr/>
        </p:nvSpPr>
        <p:spPr>
          <a:xfrm>
            <a:off x="2476500" y="6096001"/>
            <a:ext cx="7239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800" b="1" dirty="0">
                <a:solidFill>
                  <a:srgbClr val="00B050"/>
                </a:solidFill>
              </a:rPr>
              <a:t>There’s a lot going on in the background…</a:t>
            </a:r>
          </a:p>
        </p:txBody>
      </p:sp>
    </p:spTree>
    <p:extLst>
      <p:ext uri="{BB962C8B-B14F-4D97-AF65-F5344CB8AC3E}">
        <p14:creationId xmlns:p14="http://schemas.microsoft.com/office/powerpoint/2010/main" val="1656463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Squeeze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57514" y="72548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7A23F-BAF2-40F7-981E-A4E481A32A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3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385254" cy="453688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467341"/>
              </p:ext>
            </p:extLst>
          </p:nvPr>
        </p:nvGraphicFramePr>
        <p:xfrm>
          <a:off x="6400800" y="5736814"/>
          <a:ext cx="3886200" cy="94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Beam size - triplets (4 sigma)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Beam size IP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(4 sigma)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~40 microns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7037210" y="4169170"/>
            <a:ext cx="1520304" cy="154583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515097" y="4882906"/>
            <a:ext cx="914400" cy="10668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09600" y="965782"/>
            <a:ext cx="115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>
                <a:solidFill>
                  <a:srgbClr val="0033A0"/>
                </a:solidFill>
                <a:latin typeface="Arial"/>
              </a:rPr>
              <a:t>Small beam size at interaction point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implies larger beams in the triplet magnets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Larger beams implies a larger crossing angle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Aperture concerns dictate caution</a:t>
            </a:r>
          </a:p>
        </p:txBody>
      </p:sp>
    </p:spTree>
    <p:extLst>
      <p:ext uri="{BB962C8B-B14F-4D97-AF65-F5344CB8AC3E}">
        <p14:creationId xmlns:p14="http://schemas.microsoft.com/office/powerpoint/2010/main" val="919256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B3C5-697F-D174-5648-171508393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Collimation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87A23F-BAF2-40F7-981E-A4E481A32A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3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33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447800"/>
            <a:ext cx="5689600" cy="42672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1A3DAF0-FC54-8C09-703C-D62064C85366}"/>
              </a:ext>
            </a:extLst>
          </p:cNvPr>
          <p:cNvGrpSpPr>
            <a:grpSpLocks/>
          </p:cNvGrpSpPr>
          <p:nvPr/>
        </p:nvGrpSpPr>
        <p:grpSpPr bwMode="auto">
          <a:xfrm>
            <a:off x="836386" y="1336675"/>
            <a:ext cx="4019550" cy="4489450"/>
            <a:chOff x="2" y="525"/>
            <a:chExt cx="3607" cy="3893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7FFD2EB7-A1F0-424D-8438-53BAF22A94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" y="525"/>
              <a:ext cx="3607" cy="3893"/>
              <a:chOff x="1097" y="525"/>
              <a:chExt cx="3607" cy="3893"/>
            </a:xfrm>
          </p:grpSpPr>
          <p:pic>
            <p:nvPicPr>
              <p:cNvPr id="10" name="Picture 5" descr="CIMG0419">
                <a:extLst>
                  <a:ext uri="{FF2B5EF4-FFF2-40B4-BE49-F238E27FC236}">
                    <a16:creationId xmlns:a16="http://schemas.microsoft.com/office/drawing/2014/main" id="{77C3651B-0781-DA02-7132-68A17077BE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7" y="576"/>
                <a:ext cx="3607" cy="35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Line 6">
                <a:extLst>
                  <a:ext uri="{FF2B5EF4-FFF2-40B4-BE49-F238E27FC236}">
                    <a16:creationId xmlns:a16="http://schemas.microsoft.com/office/drawing/2014/main" id="{F63D15A3-A6BD-0A83-22E3-F2A0C1ABB7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76" y="525"/>
                <a:ext cx="16" cy="125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2" name="Line 7">
                <a:extLst>
                  <a:ext uri="{FF2B5EF4-FFF2-40B4-BE49-F238E27FC236}">
                    <a16:creationId xmlns:a16="http://schemas.microsoft.com/office/drawing/2014/main" id="{ACBC29F3-0DF8-36B0-E6F2-2156D32248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06" y="2589"/>
                <a:ext cx="16" cy="1584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 Box 8">
                <a:extLst>
                  <a:ext uri="{FF2B5EF4-FFF2-40B4-BE49-F238E27FC236}">
                    <a16:creationId xmlns:a16="http://schemas.microsoft.com/office/drawing/2014/main" id="{411BE1B9-74CF-8286-0D3D-4FB343B35E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27" y="4123"/>
                <a:ext cx="1503" cy="29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uLnTx/>
                    <a:uFillTx/>
                    <a:latin typeface="Arial" charset="0"/>
                    <a:ea typeface="ＭＳ Ｐゴシック" charset="0"/>
                  </a:rPr>
                  <a:t>beam</a:t>
                </a:r>
              </a:p>
            </p:txBody>
          </p:sp>
        </p:grp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E9F359CA-6AC1-421C-35EF-93AEB85CF2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" y="606"/>
              <a:ext cx="1033" cy="1181"/>
            </a:xfrm>
            <a:prstGeom prst="line">
              <a:avLst/>
            </a:prstGeom>
            <a:noFill/>
            <a:ln w="28575">
              <a:solidFill>
                <a:srgbClr val="99FF33"/>
              </a:solidFill>
              <a:round/>
              <a:headEnd type="triangle" w="med" len="med"/>
              <a:tailEnd type="triangle" w="med" len="med"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9" name="Text Box 10">
              <a:extLst>
                <a:ext uri="{FF2B5EF4-FFF2-40B4-BE49-F238E27FC236}">
                  <a16:creationId xmlns:a16="http://schemas.microsoft.com/office/drawing/2014/main" id="{B4260B96-A30C-BEB6-0A97-F85F731DD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" y="886"/>
              <a:ext cx="798" cy="2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99FF33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ＭＳ Ｐゴシック" charset="-128"/>
                </a:rPr>
                <a:t>1.2 m</a:t>
              </a:r>
            </a:p>
          </p:txBody>
        </p:sp>
      </p:grpSp>
      <p:sp>
        <p:nvSpPr>
          <p:cNvPr id="14" name="Rectangle 5">
            <a:extLst>
              <a:ext uri="{FF2B5EF4-FFF2-40B4-BE49-F238E27FC236}">
                <a16:creationId xmlns:a16="http://schemas.microsoft.com/office/drawing/2014/main" id="{59DB1F75-E5E5-98B3-D014-3BB307937FC5}"/>
              </a:ext>
            </a:extLst>
          </p:cNvPr>
          <p:cNvSpPr>
            <a:spLocks/>
          </p:cNvSpPr>
          <p:nvPr/>
        </p:nvSpPr>
        <p:spPr bwMode="auto">
          <a:xfrm>
            <a:off x="6324600" y="5895975"/>
            <a:ext cx="4572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Total = 108 collimators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 marL="396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  <a:sym typeface="Arial" charset="0"/>
              </a:rPr>
              <a:t>About 500 degrees of freedom</a:t>
            </a:r>
          </a:p>
        </p:txBody>
      </p:sp>
    </p:spTree>
    <p:extLst>
      <p:ext uri="{BB962C8B-B14F-4D97-AF65-F5344CB8AC3E}">
        <p14:creationId xmlns:p14="http://schemas.microsoft.com/office/powerpoint/2010/main" val="741742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475" y="0"/>
            <a:ext cx="102412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8"/>
          <p:cNvGrpSpPr>
            <a:grpSpLocks/>
          </p:cNvGrpSpPr>
          <p:nvPr/>
        </p:nvGrpSpPr>
        <p:grpSpPr bwMode="auto">
          <a:xfrm>
            <a:off x="6518872" y="990081"/>
            <a:ext cx="3945808" cy="1900907"/>
            <a:chOff x="138" y="-149"/>
            <a:chExt cx="3535" cy="1703"/>
          </a:xfrm>
        </p:grpSpPr>
        <p:sp>
          <p:nvSpPr>
            <p:cNvPr id="23569" name="Line 4"/>
            <p:cNvSpPr>
              <a:spLocks noChangeShapeType="1"/>
            </p:cNvSpPr>
            <p:nvPr/>
          </p:nvSpPr>
          <p:spPr bwMode="auto">
            <a:xfrm flipH="1">
              <a:off x="138" y="350"/>
              <a:ext cx="1461" cy="12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" name="Group 7"/>
            <p:cNvGrpSpPr>
              <a:grpSpLocks/>
            </p:cNvGrpSpPr>
            <p:nvPr/>
          </p:nvGrpSpPr>
          <p:grpSpPr bwMode="auto">
            <a:xfrm>
              <a:off x="1411" y="-149"/>
              <a:ext cx="2262" cy="824"/>
              <a:chOff x="-261" y="-149"/>
              <a:chExt cx="2262" cy="824"/>
            </a:xfrm>
          </p:grpSpPr>
          <p:sp>
            <p:nvSpPr>
              <p:cNvPr id="3" name="Rectangle 5"/>
              <p:cNvSpPr>
                <a:spLocks/>
              </p:cNvSpPr>
              <p:nvPr/>
            </p:nvSpPr>
            <p:spPr bwMode="auto">
              <a:xfrm>
                <a:off x="-261" y="-70"/>
                <a:ext cx="2262" cy="661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95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84" charset="0"/>
                  <a:ea typeface="ヒラギノ角ゴ ProN W3" pitchFamily="-84" charset="-128"/>
                  <a:cs typeface="+mn-cs"/>
                  <a:sym typeface="Gill Sans" pitchFamily="-84" charset="0"/>
                </a:endParaRPr>
              </a:p>
            </p:txBody>
          </p:sp>
          <p:sp>
            <p:nvSpPr>
              <p:cNvPr id="23572" name="Rectangle 6"/>
              <p:cNvSpPr>
                <a:spLocks/>
              </p:cNvSpPr>
              <p:nvPr/>
            </p:nvSpPr>
            <p:spPr bwMode="auto">
              <a:xfrm>
                <a:off x="-261" y="-149"/>
                <a:ext cx="2262" cy="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1pPr>
                <a:lvl2pPr marL="742950" indent="-28575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2pPr>
                <a:lvl3pPr marL="11430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3pPr>
                <a:lvl4pPr marL="16002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4pPr>
                <a:lvl5pPr marL="20574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397000" algn="l"/>
                  </a:tabLst>
                  <a:defRPr/>
                </a:pPr>
                <a:r>
                  <a:rPr kumimoji="0" lang="en-US" altLang="en-US" sz="1406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  <a:sym typeface="Helvetica" panose="020B0604020202020204" pitchFamily="34" charset="0"/>
                  </a:rPr>
                  <a:t>Superconducting coil @ 1.9 K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397000" algn="l"/>
                  </a:tabLst>
                  <a:defRPr/>
                </a:pPr>
                <a:r>
                  <a:rPr kumimoji="0" lang="en-US" altLang="en-US" sz="1406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  <a:sym typeface="Helvetica" panose="020B0604020202020204" pitchFamily="34" charset="0"/>
                  </a:rPr>
                  <a:t>quench limit  ~ 50-100 </a:t>
                </a:r>
                <a:r>
                  <a:rPr kumimoji="0" lang="en-US" altLang="en-US" sz="1406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  <a:sym typeface="Helvetica" panose="020B0604020202020204" pitchFamily="34" charset="0"/>
                  </a:rPr>
                  <a:t>mJ</a:t>
                </a:r>
                <a:r>
                  <a:rPr kumimoji="0" lang="en-US" altLang="en-US" sz="1406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  <a:sym typeface="Helvetica" panose="020B0604020202020204" pitchFamily="34" charset="0"/>
                  </a:rPr>
                  <a:t>/cm</a:t>
                </a:r>
                <a:r>
                  <a:rPr kumimoji="0" lang="en-US" altLang="en-US" sz="1406" b="0" i="1" u="none" strike="noStrike" kern="1200" cap="none" spc="0" normalizeH="0" baseline="32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  <a:sym typeface="Helvetica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23558" name="Group 13"/>
          <p:cNvGrpSpPr>
            <a:grpSpLocks/>
          </p:cNvGrpSpPr>
          <p:nvPr/>
        </p:nvGrpSpPr>
        <p:grpSpPr bwMode="auto">
          <a:xfrm>
            <a:off x="6466415" y="3151527"/>
            <a:ext cx="3863205" cy="1584019"/>
            <a:chOff x="676" y="-133"/>
            <a:chExt cx="3461" cy="1418"/>
          </a:xfrm>
        </p:grpSpPr>
        <p:grpSp>
          <p:nvGrpSpPr>
            <p:cNvPr id="23565" name="Group 11"/>
            <p:cNvGrpSpPr>
              <a:grpSpLocks/>
            </p:cNvGrpSpPr>
            <p:nvPr/>
          </p:nvGrpSpPr>
          <p:grpSpPr bwMode="auto">
            <a:xfrm>
              <a:off x="2402" y="693"/>
              <a:ext cx="1735" cy="592"/>
              <a:chOff x="146" y="0"/>
              <a:chExt cx="1735" cy="592"/>
            </a:xfrm>
          </p:grpSpPr>
          <p:sp>
            <p:nvSpPr>
              <p:cNvPr id="23567" name="Rectangle 9"/>
              <p:cNvSpPr>
                <a:spLocks/>
              </p:cNvSpPr>
              <p:nvPr/>
            </p:nvSpPr>
            <p:spPr bwMode="auto">
              <a:xfrm>
                <a:off x="169" y="0"/>
                <a:ext cx="1712" cy="59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95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84" charset="0"/>
                  <a:ea typeface="ヒラギノ角ゴ ProN W3" pitchFamily="-84" charset="-128"/>
                  <a:cs typeface="+mn-cs"/>
                  <a:sym typeface="Gill Sans" pitchFamily="-84" charset="0"/>
                </a:endParaRPr>
              </a:p>
            </p:txBody>
          </p:sp>
          <p:sp>
            <p:nvSpPr>
              <p:cNvPr id="23568" name="Rectangle 10"/>
              <p:cNvSpPr>
                <a:spLocks/>
              </p:cNvSpPr>
              <p:nvPr/>
            </p:nvSpPr>
            <p:spPr bwMode="auto">
              <a:xfrm>
                <a:off x="146" y="84"/>
                <a:ext cx="1728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1pPr>
                <a:lvl2pPr marL="742950" indent="-28575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2pPr>
                <a:lvl3pPr marL="11430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3pPr>
                <a:lvl4pPr marL="16002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4pPr>
                <a:lvl5pPr marL="20574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397000" algn="l"/>
                  </a:tabLst>
                  <a:defRPr/>
                </a:pPr>
                <a:r>
                  <a:rPr kumimoji="0" lang="en-US" altLang="en-US" sz="1406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  <a:sym typeface="Helvetica" panose="020B0604020202020204" pitchFamily="34" charset="0"/>
                  </a:rPr>
                  <a:t>Proton beam: ~</a:t>
                </a:r>
                <a:r>
                  <a:rPr lang="en-US" altLang="en-US" sz="1406" b="1" i="1" dirty="0">
                    <a:solidFill>
                      <a:srgbClr val="FF0000"/>
                    </a:solidFill>
                    <a:latin typeface="Helvetica" panose="020B0604020202020204" pitchFamily="34" charset="0"/>
                    <a:ea typeface="MS PGothic" panose="020B0600070205080204" pitchFamily="34" charset="-128"/>
                    <a:sym typeface="Helvetica" panose="020B0604020202020204" pitchFamily="34" charset="0"/>
                  </a:rPr>
                  <a:t>3</a:t>
                </a:r>
                <a:r>
                  <a:rPr kumimoji="0" lang="en-US" altLang="en-US" sz="1406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  <a:sym typeface="Helvetica" panose="020B0604020202020204" pitchFamily="34" charset="0"/>
                  </a:rPr>
                  <a:t>50 MJ</a:t>
                </a:r>
                <a:endParaRPr kumimoji="0" lang="en-US" altLang="en-US" sz="1406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  <a:sym typeface="Helvetica" panose="020B0604020202020204" pitchFamily="34" charset="0"/>
                </a:endParaRPr>
              </a:p>
            </p:txBody>
          </p:sp>
        </p:grpSp>
        <p:sp>
          <p:nvSpPr>
            <p:cNvPr id="23566" name="Line 12"/>
            <p:cNvSpPr>
              <a:spLocks noChangeShapeType="1"/>
            </p:cNvSpPr>
            <p:nvPr/>
          </p:nvSpPr>
          <p:spPr bwMode="auto">
            <a:xfrm rot="10800000">
              <a:off x="676" y="-133"/>
              <a:ext cx="1726" cy="115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570" name="Group 18"/>
          <p:cNvGrpSpPr>
            <a:grpSpLocks/>
          </p:cNvGrpSpPr>
          <p:nvPr/>
        </p:nvGrpSpPr>
        <p:grpSpPr bwMode="auto">
          <a:xfrm>
            <a:off x="8330485" y="1857376"/>
            <a:ext cx="2009180" cy="2195587"/>
            <a:chOff x="153" y="0"/>
            <a:chExt cx="1800" cy="1967"/>
          </a:xfrm>
        </p:grpSpPr>
        <p:sp>
          <p:nvSpPr>
            <p:cNvPr id="23561" name="AutoShape 14"/>
            <p:cNvSpPr>
              <a:spLocks/>
            </p:cNvSpPr>
            <p:nvPr/>
          </p:nvSpPr>
          <p:spPr bwMode="auto">
            <a:xfrm rot="16200000">
              <a:off x="86" y="788"/>
              <a:ext cx="1967" cy="391"/>
            </a:xfrm>
            <a:custGeom>
              <a:avLst/>
              <a:gdLst>
                <a:gd name="T0" fmla="*/ 0 w 21600"/>
                <a:gd name="T1" fmla="*/ 10800 h 21600"/>
                <a:gd name="T2" fmla="*/ 3863 w 21600"/>
                <a:gd name="T3" fmla="*/ 0 h 21600"/>
                <a:gd name="T4" fmla="*/ 3863 w 21600"/>
                <a:gd name="T5" fmla="*/ 7344 h 21600"/>
                <a:gd name="T6" fmla="*/ 17737 w 21600"/>
                <a:gd name="T7" fmla="*/ 7344 h 21600"/>
                <a:gd name="T8" fmla="*/ 17737 w 21600"/>
                <a:gd name="T9" fmla="*/ 0 h 21600"/>
                <a:gd name="T10" fmla="*/ 21600 w 21600"/>
                <a:gd name="T11" fmla="*/ 10800 h 21600"/>
                <a:gd name="T12" fmla="*/ 17737 w 21600"/>
                <a:gd name="T13" fmla="*/ 21600 h 21600"/>
                <a:gd name="T14" fmla="*/ 17737 w 21600"/>
                <a:gd name="T15" fmla="*/ 14256 h 21600"/>
                <a:gd name="T16" fmla="*/ 3863 w 21600"/>
                <a:gd name="T17" fmla="*/ 14256 h 21600"/>
                <a:gd name="T18" fmla="*/ 3863 w 21600"/>
                <a:gd name="T19" fmla="*/ 21600 h 21600"/>
                <a:gd name="T20" fmla="*/ 0 w 21600"/>
                <a:gd name="T21" fmla="*/ 10800 h 21600"/>
                <a:gd name="T22" fmla="*/ 0 w 21600"/>
                <a:gd name="T23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00" h="21600">
                  <a:moveTo>
                    <a:pt x="0" y="10800"/>
                  </a:moveTo>
                  <a:lnTo>
                    <a:pt x="3863" y="0"/>
                  </a:lnTo>
                  <a:lnTo>
                    <a:pt x="3863" y="7344"/>
                  </a:lnTo>
                  <a:lnTo>
                    <a:pt x="17737" y="7344"/>
                  </a:lnTo>
                  <a:lnTo>
                    <a:pt x="17737" y="0"/>
                  </a:lnTo>
                  <a:lnTo>
                    <a:pt x="21600" y="10800"/>
                  </a:lnTo>
                  <a:lnTo>
                    <a:pt x="17737" y="21600"/>
                  </a:lnTo>
                  <a:lnTo>
                    <a:pt x="17737" y="14256"/>
                  </a:lnTo>
                  <a:lnTo>
                    <a:pt x="3863" y="14256"/>
                  </a:lnTo>
                  <a:lnTo>
                    <a:pt x="3863" y="21600"/>
                  </a:lnTo>
                  <a:lnTo>
                    <a:pt x="0" y="10800"/>
                  </a:lnTo>
                  <a:close/>
                  <a:moveTo>
                    <a:pt x="0" y="10800"/>
                  </a:moveTo>
                </a:path>
              </a:pathLst>
            </a:custGeom>
            <a:solidFill>
              <a:srgbClr val="FFFFFF"/>
            </a:solidFill>
            <a:ln w="254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3562" name="Group 17"/>
            <p:cNvGrpSpPr>
              <a:grpSpLocks/>
            </p:cNvGrpSpPr>
            <p:nvPr/>
          </p:nvGrpSpPr>
          <p:grpSpPr bwMode="auto">
            <a:xfrm>
              <a:off x="153" y="688"/>
              <a:ext cx="1800" cy="592"/>
              <a:chOff x="153" y="0"/>
              <a:chExt cx="1800" cy="592"/>
            </a:xfrm>
          </p:grpSpPr>
          <p:sp>
            <p:nvSpPr>
              <p:cNvPr id="23563" name="Rectangle 15"/>
              <p:cNvSpPr>
                <a:spLocks/>
              </p:cNvSpPr>
              <p:nvPr/>
            </p:nvSpPr>
            <p:spPr bwMode="auto">
              <a:xfrm>
                <a:off x="161" y="0"/>
                <a:ext cx="1783" cy="592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>
                <a:lvl1pPr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1pPr>
                <a:lvl2pPr marL="742950" indent="-28575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2pPr>
                <a:lvl3pPr marL="1143000" indent="-22860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3pPr>
                <a:lvl4pPr marL="1600200" indent="-22860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4pPr>
                <a:lvl5pPr marL="2057400" indent="-228600" eaLnBrk="0" hangingPunct="0"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95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ill Sans" pitchFamily="-84" charset="0"/>
                  <a:ea typeface="ヒラギノ角ゴ ProN W3" pitchFamily="-84" charset="-128"/>
                  <a:cs typeface="+mn-cs"/>
                  <a:sym typeface="Gill Sans" pitchFamily="-84" charset="0"/>
                </a:endParaRPr>
              </a:p>
            </p:txBody>
          </p:sp>
          <p:sp>
            <p:nvSpPr>
              <p:cNvPr id="23564" name="Rectangle 16"/>
              <p:cNvSpPr>
                <a:spLocks/>
              </p:cNvSpPr>
              <p:nvPr/>
            </p:nvSpPr>
            <p:spPr bwMode="auto">
              <a:xfrm>
                <a:off x="153" y="84"/>
                <a:ext cx="1800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>
                <a:lvl1pPr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1pPr>
                <a:lvl2pPr marL="742950" indent="-28575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2pPr>
                <a:lvl3pPr marL="11430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3pPr>
                <a:lvl4pPr marL="16002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4pPr>
                <a:lvl5pPr marL="2057400" indent="-228600" eaLnBrk="0" hangingPunct="0"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397000" algn="l"/>
                  </a:tabLst>
                  <a:defRPr sz="4200">
                    <a:solidFill>
                      <a:srgbClr val="000000"/>
                    </a:solidFill>
                    <a:latin typeface="Gill Sans" pitchFamily="-84" charset="0"/>
                    <a:ea typeface="ヒラギノ角ゴ ProN W3" pitchFamily="-84" charset="-128"/>
                    <a:sym typeface="Gill Sans" pitchFamily="-84" charset="0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1397000" algn="l"/>
                  </a:tabLst>
                  <a:defRPr/>
                </a:pPr>
                <a:r>
                  <a:rPr kumimoji="0" lang="en-US" altLang="en-US" sz="1406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  <a:sym typeface="Helvetica" panose="020B0604020202020204" pitchFamily="34" charset="0"/>
                  </a:rPr>
                  <a:t>Factor ~ 10</a:t>
                </a:r>
                <a:r>
                  <a:rPr kumimoji="0" lang="en-US" altLang="en-US" sz="1406" b="1" i="1" u="none" strike="noStrike" kern="1200" cap="none" spc="0" normalizeH="0" baseline="32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  <a:sym typeface="Helvetica" panose="020B0604020202020204" pitchFamily="34" charset="0"/>
                  </a:rPr>
                  <a:t>10</a:t>
                </a:r>
                <a:endParaRPr kumimoji="0" lang="en-US" altLang="en-US" sz="1406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  <a:sym typeface="Helvetica" panose="020B060402020202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>
                    <a:tab pos="1397000" algn="l"/>
                  </a:tabLst>
                  <a:defRPr/>
                </a:pPr>
                <a:r>
                  <a:rPr kumimoji="0" lang="en-US" altLang="en-US" sz="1406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  <a:sym typeface="Helvetica" panose="020B0604020202020204" pitchFamily="34" charset="0"/>
                  </a:rPr>
                  <a:t>Aperture: r ~ 20 mm</a:t>
                </a:r>
              </a:p>
            </p:txBody>
          </p:sp>
        </p:grpSp>
      </p:grpSp>
      <p:sp>
        <p:nvSpPr>
          <p:cNvPr id="6" name="TextBox 5"/>
          <p:cNvSpPr txBox="1"/>
          <p:nvPr/>
        </p:nvSpPr>
        <p:spPr>
          <a:xfrm>
            <a:off x="2293906" y="-1"/>
            <a:ext cx="701231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400"/>
              </a:spcAft>
              <a:buClr>
                <a:srgbClr val="0000FF"/>
              </a:buClr>
              <a:buSzPct val="80000"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Collimation at the energy frontier</a:t>
            </a:r>
          </a:p>
        </p:txBody>
      </p:sp>
    </p:spTree>
    <p:extLst>
      <p:ext uri="{BB962C8B-B14F-4D97-AF65-F5344CB8AC3E}">
        <p14:creationId xmlns:p14="http://schemas.microsoft.com/office/powerpoint/2010/main" val="4265580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Luminosity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006543"/>
              </p:ext>
            </p:extLst>
          </p:nvPr>
        </p:nvGraphicFramePr>
        <p:xfrm>
          <a:off x="1066800" y="4386036"/>
          <a:ext cx="5867400" cy="1981200"/>
        </p:xfrm>
        <a:graphic>
          <a:graphicData uri="http://schemas.openxmlformats.org/drawingml/2006/table">
            <a:tbl>
              <a:tblPr bandRow="1">
                <a:tableStyleId>{9D7B26C5-4107-4FEC-AEDC-1716B250A1EF}</a:tableStyleId>
              </a:tblPr>
              <a:tblGrid>
                <a:gridCol w="87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935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Number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</a:rPr>
                        <a:t> of particles per bunch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k</a:t>
                      </a:r>
                      <a:r>
                        <a:rPr lang="en-US" sz="2000" baseline="-250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Number of bunches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Revolution 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/>
                        <a:t>σ</a:t>
                      </a:r>
                      <a:r>
                        <a:rPr lang="de-DE" sz="2000" dirty="0"/>
                        <a:t>*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Beam size at interaction 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Reduction</a:t>
                      </a:r>
                      <a:r>
                        <a:rPr lang="en-US" sz="2000" baseline="0" dirty="0"/>
                        <a:t> factor due to crossing angle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7A23F-BAF2-40F7-981E-A4E481A32A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1804DF-E7A9-8810-88EC-DEEC2F7562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1265933"/>
            <a:ext cx="5276850" cy="2412062"/>
          </a:xfrm>
          <a:prstGeom prst="rect">
            <a:avLst/>
          </a:prstGeom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8ABF609E-6377-1AAE-9389-9EC57B986AC9}"/>
              </a:ext>
            </a:extLst>
          </p:cNvPr>
          <p:cNvSpPr/>
          <p:nvPr/>
        </p:nvSpPr>
        <p:spPr>
          <a:xfrm>
            <a:off x="7315200" y="4386036"/>
            <a:ext cx="304800" cy="1981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43FDEB-F92B-C112-A83D-8CDC8BDD944E}"/>
              </a:ext>
            </a:extLst>
          </p:cNvPr>
          <p:cNvSpPr txBox="1"/>
          <p:nvPr/>
        </p:nvSpPr>
        <p:spPr>
          <a:xfrm>
            <a:off x="7848600" y="4961137"/>
            <a:ext cx="40386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b="1" dirty="0"/>
              <a:t>High brightness beam from the injectors [and keeping it bright]</a:t>
            </a:r>
          </a:p>
          <a:p>
            <a:pPr algn="l"/>
            <a:endParaRPr lang="en-GB" b="1" dirty="0"/>
          </a:p>
          <a:p>
            <a:pPr algn="l"/>
            <a:r>
              <a:rPr lang="en-GB" b="1" dirty="0"/>
              <a:t>Squeezing well beyond design</a:t>
            </a:r>
          </a:p>
        </p:txBody>
      </p:sp>
    </p:spTree>
    <p:extLst>
      <p:ext uri="{BB962C8B-B14F-4D97-AF65-F5344CB8AC3E}">
        <p14:creationId xmlns:p14="http://schemas.microsoft.com/office/powerpoint/2010/main" val="158522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Accepted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" y="1794513"/>
            <a:ext cx="4953000" cy="1981200"/>
          </a:xfrm>
        </p:spPr>
        <p:txBody>
          <a:bodyPr/>
          <a:lstStyle/>
          <a:p>
            <a:r>
              <a:rPr lang="en-US" sz="2800" dirty="0"/>
              <a:t>High magnetic field</a:t>
            </a:r>
          </a:p>
          <a:p>
            <a:r>
              <a:rPr lang="en-US" sz="2800" dirty="0"/>
              <a:t>2-in-1 magnet design</a:t>
            </a:r>
          </a:p>
          <a:p>
            <a:r>
              <a:rPr lang="en-US" sz="2800" dirty="0"/>
              <a:t>Superfluid helium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0" y="4648642"/>
            <a:ext cx="98599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LEP isn’t even installed yet but we’re going to start work on an accelerator which needs:</a:t>
            </a:r>
          </a:p>
          <a:p>
            <a:pPr marL="457200" indent="-457200">
              <a:buFont typeface="Arial"/>
              <a:buChar char="•"/>
            </a:pPr>
            <a:r>
              <a:rPr lang="en-US" sz="2400" i="1" dirty="0"/>
              <a:t>a magnet design we’re not sure works;</a:t>
            </a:r>
          </a:p>
          <a:p>
            <a:pPr marL="457200" indent="-457200">
              <a:buFont typeface="Arial"/>
              <a:buChar char="•"/>
            </a:pPr>
            <a:r>
              <a:rPr lang="en-US" sz="2400" i="1" dirty="0"/>
              <a:t>fields we can’t yet produce; </a:t>
            </a:r>
          </a:p>
          <a:p>
            <a:pPr marL="457200" indent="-457200">
              <a:buFont typeface="Arial"/>
              <a:buChar char="•"/>
            </a:pPr>
            <a:r>
              <a:rPr lang="en-US" sz="2400" i="1" dirty="0"/>
              <a:t>to be cooled by superfluid helium in 27 km tunnel deep underground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7987" y="80719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(After some debate!)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DF5A81-FC5C-90FC-3A74-A7A9011F9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209" y="152400"/>
            <a:ext cx="3385568" cy="426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88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1116"/>
            <a:ext cx="8226854" cy="533399"/>
          </a:xfrm>
        </p:spPr>
        <p:txBody>
          <a:bodyPr>
            <a:norm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Plus stunning availability…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C9C095-CD6A-7843-B995-43C4B43044CC}"/>
              </a:ext>
            </a:extLst>
          </p:cNvPr>
          <p:cNvSpPr txBox="1"/>
          <p:nvPr/>
        </p:nvSpPr>
        <p:spPr>
          <a:xfrm>
            <a:off x="9277544" y="60960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2018 data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5A9DA4-69A3-C04D-BF6D-FF33B7AA50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524000"/>
            <a:ext cx="8051799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778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11A8F8-D694-8CB2-AD4A-093776BFD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DE2CD6-4BB4-D28B-38BF-1F01523976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63" y="0"/>
            <a:ext cx="10866074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BEE5F-1D2C-0999-D7F0-C62D84945689}"/>
              </a:ext>
            </a:extLst>
          </p:cNvPr>
          <p:cNvSpPr txBox="1"/>
          <p:nvPr/>
        </p:nvSpPr>
        <p:spPr>
          <a:xfrm>
            <a:off x="5334000" y="152400"/>
            <a:ext cx="24384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ATLAS and CMS</a:t>
            </a:r>
          </a:p>
        </p:txBody>
      </p:sp>
    </p:spTree>
    <p:extLst>
      <p:ext uri="{BB962C8B-B14F-4D97-AF65-F5344CB8AC3E}">
        <p14:creationId xmlns:p14="http://schemas.microsoft.com/office/powerpoint/2010/main" val="1978734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176" y="381000"/>
            <a:ext cx="947564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552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778" y="1"/>
            <a:ext cx="10371897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7640EA-2515-C2DF-1FE3-4D5F52C6CFB9}"/>
              </a:ext>
            </a:extLst>
          </p:cNvPr>
          <p:cNvSpPr/>
          <p:nvPr/>
        </p:nvSpPr>
        <p:spPr>
          <a:xfrm>
            <a:off x="10820400" y="6477000"/>
            <a:ext cx="304800" cy="304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482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1524000" y="4261642"/>
            <a:ext cx="9144000" cy="304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438566" y="4267201"/>
            <a:ext cx="618834" cy="304800"/>
            <a:chOff x="-85434" y="4267200"/>
            <a:chExt cx="618834" cy="30480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-85434" y="4267200"/>
              <a:ext cx="586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1984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057400" y="4267200"/>
            <a:ext cx="524164" cy="304800"/>
            <a:chOff x="9236" y="4267200"/>
            <a:chExt cx="524164" cy="304800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5334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/>
            <p:cNvSpPr txBox="1"/>
            <p:nvPr/>
          </p:nvSpPr>
          <p:spPr>
            <a:xfrm>
              <a:off x="9236" y="4267200"/>
              <a:ext cx="4919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sz="12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90800" y="4267200"/>
            <a:ext cx="381000" cy="304800"/>
            <a:chOff x="1066800" y="4267200"/>
            <a:chExt cx="381000" cy="304800"/>
          </a:xfrm>
        </p:grpSpPr>
        <p:cxnSp>
          <p:nvCxnSpPr>
            <p:cNvPr id="111" name="Straight Connector 110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90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2971800" y="4267200"/>
            <a:ext cx="381000" cy="304800"/>
            <a:chOff x="1066800" y="4267200"/>
            <a:chExt cx="381000" cy="304800"/>
          </a:xfrm>
        </p:grpSpPr>
        <p:cxnSp>
          <p:nvCxnSpPr>
            <p:cNvPr id="129" name="Straight Connector 128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91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5257800" y="4267200"/>
            <a:ext cx="381000" cy="304800"/>
            <a:chOff x="1066800" y="4267200"/>
            <a:chExt cx="381000" cy="304800"/>
          </a:xfrm>
        </p:grpSpPr>
        <p:cxnSp>
          <p:nvCxnSpPr>
            <p:cNvPr id="132" name="Straight Connector 13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97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4495800" y="4267200"/>
            <a:ext cx="381000" cy="304800"/>
            <a:chOff x="1066800" y="4267200"/>
            <a:chExt cx="381000" cy="304800"/>
          </a:xfrm>
        </p:grpSpPr>
        <p:cxnSp>
          <p:nvCxnSpPr>
            <p:cNvPr id="135" name="Straight Connector 13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TextBox 13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95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4876800" y="4267200"/>
            <a:ext cx="381000" cy="304800"/>
            <a:chOff x="1066800" y="4267200"/>
            <a:chExt cx="381000" cy="304800"/>
          </a:xfrm>
        </p:grpSpPr>
        <p:cxnSp>
          <p:nvCxnSpPr>
            <p:cNvPr id="138" name="Straight Connector 13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96</a:t>
              </a: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4114800" y="4267200"/>
            <a:ext cx="381000" cy="304800"/>
            <a:chOff x="1066800" y="4267200"/>
            <a:chExt cx="381000" cy="304800"/>
          </a:xfrm>
        </p:grpSpPr>
        <p:cxnSp>
          <p:nvCxnSpPr>
            <p:cNvPr id="144" name="Straight Connector 143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94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3352800" y="4267200"/>
            <a:ext cx="381000" cy="304800"/>
            <a:chOff x="1066800" y="4267200"/>
            <a:chExt cx="381000" cy="304800"/>
          </a:xfrm>
        </p:grpSpPr>
        <p:cxnSp>
          <p:nvCxnSpPr>
            <p:cNvPr id="147" name="Straight Connector 146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92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3733800" y="4267200"/>
            <a:ext cx="381000" cy="304800"/>
            <a:chOff x="1066800" y="4267200"/>
            <a:chExt cx="381000" cy="304800"/>
          </a:xfrm>
        </p:grpSpPr>
        <p:cxnSp>
          <p:nvCxnSpPr>
            <p:cNvPr id="150" name="Straight Connector 149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93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638800" y="4267200"/>
            <a:ext cx="381000" cy="304800"/>
            <a:chOff x="1066800" y="4267200"/>
            <a:chExt cx="381000" cy="304800"/>
          </a:xfrm>
        </p:grpSpPr>
        <p:cxnSp>
          <p:nvCxnSpPr>
            <p:cNvPr id="153" name="Straight Connector 152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98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6019800" y="4267200"/>
            <a:ext cx="381000" cy="304800"/>
            <a:chOff x="1066800" y="4267200"/>
            <a:chExt cx="381000" cy="304800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TextBox 156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99</a:t>
              </a:r>
            </a:p>
          </p:txBody>
        </p:sp>
      </p:grpSp>
      <p:grpSp>
        <p:nvGrpSpPr>
          <p:cNvPr id="158" name="Group 157"/>
          <p:cNvGrpSpPr/>
          <p:nvPr/>
        </p:nvGrpSpPr>
        <p:grpSpPr>
          <a:xfrm>
            <a:off x="8305800" y="4267200"/>
            <a:ext cx="381000" cy="304800"/>
            <a:chOff x="1066800" y="4267200"/>
            <a:chExt cx="381000" cy="304800"/>
          </a:xfrm>
        </p:grpSpPr>
        <p:cxnSp>
          <p:nvCxnSpPr>
            <p:cNvPr id="159" name="Straight Connector 158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TextBox 159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05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7543800" y="4267200"/>
            <a:ext cx="381000" cy="304800"/>
            <a:chOff x="1066800" y="4267200"/>
            <a:chExt cx="381000" cy="304800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16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03</a:t>
              </a: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7924800" y="4267200"/>
            <a:ext cx="381000" cy="304800"/>
            <a:chOff x="1066800" y="4267200"/>
            <a:chExt cx="381000" cy="304800"/>
          </a:xfrm>
        </p:grpSpPr>
        <p:cxnSp>
          <p:nvCxnSpPr>
            <p:cNvPr id="165" name="Straight Connector 16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04</a:t>
              </a:r>
            </a:p>
          </p:txBody>
        </p:sp>
      </p:grpSp>
      <p:grpSp>
        <p:nvGrpSpPr>
          <p:cNvPr id="167" name="Group 166"/>
          <p:cNvGrpSpPr/>
          <p:nvPr/>
        </p:nvGrpSpPr>
        <p:grpSpPr>
          <a:xfrm>
            <a:off x="7162800" y="4267200"/>
            <a:ext cx="381000" cy="304800"/>
            <a:chOff x="1066800" y="4267200"/>
            <a:chExt cx="381000" cy="304800"/>
          </a:xfrm>
        </p:grpSpPr>
        <p:cxnSp>
          <p:nvCxnSpPr>
            <p:cNvPr id="168" name="Straight Connector 16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02</a:t>
              </a: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6400800" y="4267200"/>
            <a:ext cx="381000" cy="304800"/>
            <a:chOff x="1066800" y="4267200"/>
            <a:chExt cx="381000" cy="304800"/>
          </a:xfrm>
        </p:grpSpPr>
        <p:cxnSp>
          <p:nvCxnSpPr>
            <p:cNvPr id="171" name="Straight Connector 170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TextBox 171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00</a:t>
              </a: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6781800" y="4267200"/>
            <a:ext cx="381000" cy="304800"/>
            <a:chOff x="1066800" y="4267200"/>
            <a:chExt cx="381000" cy="304800"/>
          </a:xfrm>
        </p:grpSpPr>
        <p:cxnSp>
          <p:nvCxnSpPr>
            <p:cNvPr id="174" name="Straight Connector 173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Box 174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01</a:t>
              </a:r>
            </a:p>
          </p:txBody>
        </p:sp>
      </p:grpSp>
      <p:grpSp>
        <p:nvGrpSpPr>
          <p:cNvPr id="176" name="Group 175"/>
          <p:cNvGrpSpPr/>
          <p:nvPr/>
        </p:nvGrpSpPr>
        <p:grpSpPr>
          <a:xfrm>
            <a:off x="8686800" y="4267200"/>
            <a:ext cx="381000" cy="304800"/>
            <a:chOff x="1066800" y="4267200"/>
            <a:chExt cx="381000" cy="304800"/>
          </a:xfrm>
        </p:grpSpPr>
        <p:cxnSp>
          <p:nvCxnSpPr>
            <p:cNvPr id="177" name="Straight Connector 176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TextBox 177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06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9067800" y="4267200"/>
            <a:ext cx="381000" cy="304800"/>
            <a:chOff x="1066800" y="4267200"/>
            <a:chExt cx="381000" cy="304800"/>
          </a:xfrm>
        </p:grpSpPr>
        <p:cxnSp>
          <p:nvCxnSpPr>
            <p:cNvPr id="180" name="Straight Connector 179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TextBox 180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07</a:t>
              </a: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10210800" y="4267200"/>
            <a:ext cx="381000" cy="304800"/>
            <a:chOff x="1066800" y="4267200"/>
            <a:chExt cx="381000" cy="304800"/>
          </a:xfrm>
        </p:grpSpPr>
        <p:cxnSp>
          <p:nvCxnSpPr>
            <p:cNvPr id="192" name="Straight Connector 191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3" name="TextBox 192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10</a:t>
              </a:r>
            </a:p>
          </p:txBody>
        </p:sp>
      </p:grpSp>
      <p:grpSp>
        <p:nvGrpSpPr>
          <p:cNvPr id="194" name="Group 193"/>
          <p:cNvGrpSpPr/>
          <p:nvPr/>
        </p:nvGrpSpPr>
        <p:grpSpPr>
          <a:xfrm>
            <a:off x="9448800" y="4267200"/>
            <a:ext cx="381000" cy="304800"/>
            <a:chOff x="1066800" y="4267200"/>
            <a:chExt cx="381000" cy="304800"/>
          </a:xfrm>
        </p:grpSpPr>
        <p:cxnSp>
          <p:nvCxnSpPr>
            <p:cNvPr id="195" name="Straight Connector 194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TextBox 195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08</a:t>
              </a: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9829800" y="4267200"/>
            <a:ext cx="381000" cy="304800"/>
            <a:chOff x="1066800" y="4267200"/>
            <a:chExt cx="381000" cy="304800"/>
          </a:xfrm>
        </p:grpSpPr>
        <p:cxnSp>
          <p:nvCxnSpPr>
            <p:cNvPr id="198" name="Straight Connector 197"/>
            <p:cNvCxnSpPr/>
            <p:nvPr/>
          </p:nvCxnSpPr>
          <p:spPr>
            <a:xfrm>
              <a:off x="1447800" y="4267200"/>
              <a:ext cx="0" cy="304800"/>
            </a:xfrm>
            <a:prstGeom prst="line">
              <a:avLst/>
            </a:prstGeom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9" name="TextBox 198"/>
            <p:cNvSpPr txBox="1"/>
            <p:nvPr/>
          </p:nvSpPr>
          <p:spPr>
            <a:xfrm>
              <a:off x="1066800" y="4267200"/>
              <a:ext cx="38099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>
                      <a:lumMod val="85000"/>
                    </a:schemeClr>
                  </a:solidFill>
                </a:rPr>
                <a:t>09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296400" y="1600201"/>
            <a:ext cx="1219200" cy="2671375"/>
            <a:chOff x="7772400" y="1600200"/>
            <a:chExt cx="1219200" cy="2671375"/>
          </a:xfrm>
        </p:grpSpPr>
        <p:sp>
          <p:nvSpPr>
            <p:cNvPr id="38" name="TextBox 37"/>
            <p:cNvSpPr txBox="1"/>
            <p:nvPr/>
          </p:nvSpPr>
          <p:spPr>
            <a:xfrm>
              <a:off x="7772400" y="1600200"/>
              <a:ext cx="121920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April 2008</a:t>
              </a:r>
            </a:p>
            <a:p>
              <a:r>
                <a:rPr lang="en-US" sz="1000" dirty="0"/>
                <a:t>Last dipole down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8001000" y="3657600"/>
              <a:ext cx="0" cy="6139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2400" y="2057400"/>
              <a:ext cx="1163372" cy="15494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209799" y="4572000"/>
            <a:ext cx="2282883" cy="2228850"/>
            <a:chOff x="685799" y="4572000"/>
            <a:chExt cx="2282883" cy="2228850"/>
          </a:xfrm>
        </p:grpSpPr>
        <p:cxnSp>
          <p:nvCxnSpPr>
            <p:cNvPr id="63" name="Straight Connector 62"/>
            <p:cNvCxnSpPr/>
            <p:nvPr/>
          </p:nvCxnSpPr>
          <p:spPr>
            <a:xfrm>
              <a:off x="1676400" y="4572000"/>
              <a:ext cx="0" cy="3048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685799" y="4953000"/>
              <a:ext cx="22828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First set of twin 1 m prototypes </a:t>
              </a:r>
            </a:p>
            <a:p>
              <a:r>
                <a:rPr lang="en-US" sz="1100" dirty="0"/>
                <a:t>Over 9 T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5410200"/>
              <a:ext cx="1905000" cy="139065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781800" y="76201"/>
            <a:ext cx="2362200" cy="4195375"/>
            <a:chOff x="5257800" y="76200"/>
            <a:chExt cx="2362200" cy="419537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4000" y="381000"/>
              <a:ext cx="2286000" cy="1714500"/>
            </a:xfrm>
            <a:prstGeom prst="rect">
              <a:avLst/>
            </a:prstGeom>
          </p:spPr>
        </p:pic>
        <p:sp>
          <p:nvSpPr>
            <p:cNvPr id="201" name="TextBox 200"/>
            <p:cNvSpPr txBox="1"/>
            <p:nvPr/>
          </p:nvSpPr>
          <p:spPr>
            <a:xfrm>
              <a:off x="5257800" y="76200"/>
              <a:ext cx="1905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June 2007 </a:t>
              </a:r>
              <a:r>
                <a:rPr lang="en-US" sz="1000" dirty="0"/>
                <a:t>First sector cold</a:t>
              </a:r>
            </a:p>
          </p:txBody>
        </p:sp>
        <p:cxnSp>
          <p:nvCxnSpPr>
            <p:cNvPr id="205" name="Straight Connector 204"/>
            <p:cNvCxnSpPr/>
            <p:nvPr/>
          </p:nvCxnSpPr>
          <p:spPr>
            <a:xfrm>
              <a:off x="7620000" y="2209800"/>
              <a:ext cx="0" cy="20617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257800" y="4544200"/>
            <a:ext cx="2095500" cy="2230623"/>
            <a:chOff x="3733800" y="4544199"/>
            <a:chExt cx="2095500" cy="223062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3800" y="4876800"/>
              <a:ext cx="1727200" cy="1898022"/>
            </a:xfrm>
            <a:prstGeom prst="rect">
              <a:avLst/>
            </a:prstGeom>
          </p:spPr>
        </p:pic>
        <p:sp>
          <p:nvSpPr>
            <p:cNvPr id="204" name="TextBox 203"/>
            <p:cNvSpPr txBox="1"/>
            <p:nvPr/>
          </p:nvSpPr>
          <p:spPr>
            <a:xfrm>
              <a:off x="3733800" y="4648200"/>
              <a:ext cx="1524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2002 String 2</a:t>
              </a:r>
            </a:p>
          </p:txBody>
        </p:sp>
        <p:cxnSp>
          <p:nvCxnSpPr>
            <p:cNvPr id="207" name="Straight Connector 206"/>
            <p:cNvCxnSpPr>
              <a:stCxn id="169" idx="2"/>
              <a:endCxn id="204" idx="3"/>
            </p:cNvCxnSpPr>
            <p:nvPr/>
          </p:nvCxnSpPr>
          <p:spPr>
            <a:xfrm flipH="1">
              <a:off x="5257800" y="4544199"/>
              <a:ext cx="571500" cy="23480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7239000" y="4572000"/>
            <a:ext cx="1708150" cy="1976120"/>
            <a:chOff x="5715000" y="4572000"/>
            <a:chExt cx="1708150" cy="197612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15000" y="5181600"/>
              <a:ext cx="1708150" cy="1366520"/>
            </a:xfrm>
            <a:prstGeom prst="rect">
              <a:avLst/>
            </a:prstGeom>
          </p:spPr>
        </p:pic>
        <p:sp>
          <p:nvSpPr>
            <p:cNvPr id="200" name="TextBox 199"/>
            <p:cNvSpPr txBox="1"/>
            <p:nvPr/>
          </p:nvSpPr>
          <p:spPr>
            <a:xfrm>
              <a:off x="5715000" y="4724400"/>
              <a:ext cx="167329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November 2006</a:t>
              </a:r>
            </a:p>
            <a:p>
              <a:r>
                <a:rPr lang="en-US" sz="1000" dirty="0"/>
                <a:t>1232 delivered</a:t>
              </a:r>
            </a:p>
          </p:txBody>
        </p:sp>
        <p:cxnSp>
          <p:nvCxnSpPr>
            <p:cNvPr id="210" name="Straight Connector 209"/>
            <p:cNvCxnSpPr/>
            <p:nvPr/>
          </p:nvCxnSpPr>
          <p:spPr>
            <a:xfrm>
              <a:off x="7315200" y="4572000"/>
              <a:ext cx="0" cy="5334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3" name="TextBox 212"/>
          <p:cNvSpPr txBox="1"/>
          <p:nvPr/>
        </p:nvSpPr>
        <p:spPr>
          <a:xfrm>
            <a:off x="5638800" y="3962401"/>
            <a:ext cx="18195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Main contracts signed</a:t>
            </a:r>
            <a:endParaRPr lang="en-US" sz="1000" dirty="0"/>
          </a:p>
        </p:txBody>
      </p:sp>
      <p:grpSp>
        <p:nvGrpSpPr>
          <p:cNvPr id="2" name="Group 1"/>
          <p:cNvGrpSpPr/>
          <p:nvPr/>
        </p:nvGrpSpPr>
        <p:grpSpPr>
          <a:xfrm>
            <a:off x="3809999" y="1"/>
            <a:ext cx="2590801" cy="4271575"/>
            <a:chOff x="2285999" y="0"/>
            <a:chExt cx="2590801" cy="4271575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2743200" y="3810000"/>
              <a:ext cx="0" cy="461575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2285999" y="3124200"/>
              <a:ext cx="17364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1994 project approved by council (1-in-2)</a:t>
              </a:r>
              <a:endParaRPr lang="en-US" sz="1000" dirty="0"/>
            </a:p>
            <a:p>
              <a:endParaRPr lang="en-US" sz="1000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62200" y="2057400"/>
              <a:ext cx="1616364" cy="1066800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62200" y="381000"/>
              <a:ext cx="2406861" cy="1562100"/>
            </a:xfrm>
            <a:prstGeom prst="rect">
              <a:avLst/>
            </a:prstGeom>
          </p:spPr>
        </p:pic>
        <p:sp>
          <p:nvSpPr>
            <p:cNvPr id="216" name="TextBox 215"/>
            <p:cNvSpPr txBox="1"/>
            <p:nvPr/>
          </p:nvSpPr>
          <p:spPr>
            <a:xfrm>
              <a:off x="2286000" y="0"/>
              <a:ext cx="2590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June 1994</a:t>
              </a:r>
              <a:br>
                <a:rPr lang="en-US" sz="1100" b="1" dirty="0"/>
              </a:br>
              <a:r>
                <a:rPr lang="en-US" sz="1100" b="1" dirty="0"/>
                <a:t>first full scale prototype dipole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23999" y="533400"/>
            <a:ext cx="2286001" cy="3732616"/>
            <a:chOff x="-1" y="533400"/>
            <a:chExt cx="2286001" cy="3732616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381000" y="3124200"/>
              <a:ext cx="0" cy="1141816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Screen shot 2011-11-09 at 8.21.14 PM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92921"/>
              <a:ext cx="2286000" cy="2153479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-1" y="533400"/>
              <a:ext cx="179726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ECFA-CERN workshop</a:t>
              </a:r>
              <a:endParaRPr lang="en-US" sz="1000" dirty="0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H="1">
            <a:off x="2209800" y="4114800"/>
            <a:ext cx="76200" cy="6096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H="1">
            <a:off x="2362200" y="4114800"/>
            <a:ext cx="76200" cy="60960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6324601" y="2286000"/>
            <a:ext cx="2267443" cy="1981200"/>
            <a:chOff x="4800600" y="2286000"/>
            <a:chExt cx="2267443" cy="19812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00600" y="2286000"/>
              <a:ext cx="2267443" cy="1460500"/>
            </a:xfrm>
            <a:prstGeom prst="rect">
              <a:avLst/>
            </a:prstGeom>
          </p:spPr>
        </p:pic>
        <p:cxnSp>
          <p:nvCxnSpPr>
            <p:cNvPr id="113" name="Straight Connector 112"/>
            <p:cNvCxnSpPr/>
            <p:nvPr/>
          </p:nvCxnSpPr>
          <p:spPr>
            <a:xfrm>
              <a:off x="6934200" y="3810000"/>
              <a:ext cx="0" cy="457200"/>
            </a:xfrm>
            <a:prstGeom prst="line">
              <a:avLst/>
            </a:prstGeom>
            <a:ln w="15875">
              <a:solidFill>
                <a:schemeClr val="tx1">
                  <a:lumMod val="85000"/>
                  <a:lumOff val="15000"/>
                </a:schemeClr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63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0"/>
            <a:ext cx="8879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04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166" y="2723"/>
            <a:ext cx="9705668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C0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1524000" y="1"/>
            <a:ext cx="3886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FFC301"/>
                </a:solidFill>
                <a:latin typeface="Futura" charset="0"/>
              </a:rPr>
              <a:t>Technology: beautiful, when well done!</a:t>
            </a:r>
            <a:endParaRPr lang="en-US" sz="2800" dirty="0">
              <a:latin typeface="Futura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9A3F1C-1BCC-3E3A-BE99-19E108BB494F}"/>
              </a:ext>
            </a:extLst>
          </p:cNvPr>
          <p:cNvSpPr txBox="1"/>
          <p:nvPr/>
        </p:nvSpPr>
        <p:spPr>
          <a:xfrm>
            <a:off x="8229600" y="4800600"/>
            <a:ext cx="42672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3600" dirty="0">
                <a:solidFill>
                  <a:schemeClr val="bg1"/>
                </a:solidFill>
              </a:rPr>
              <a:t>Vacuum</a:t>
            </a:r>
          </a:p>
          <a:p>
            <a:pPr algn="l"/>
            <a:r>
              <a:rPr lang="en-GB" sz="3600" dirty="0">
                <a:solidFill>
                  <a:schemeClr val="bg1"/>
                </a:solidFill>
              </a:rPr>
              <a:t>Cryogenics</a:t>
            </a:r>
          </a:p>
          <a:p>
            <a:pPr algn="l"/>
            <a:r>
              <a:rPr lang="en-GB" sz="3600" dirty="0">
                <a:solidFill>
                  <a:schemeClr val="bg1"/>
                </a:solidFill>
              </a:rPr>
              <a:t>Power Converters</a:t>
            </a:r>
          </a:p>
        </p:txBody>
      </p:sp>
    </p:spTree>
    <p:extLst>
      <p:ext uri="{BB962C8B-B14F-4D97-AF65-F5344CB8AC3E}">
        <p14:creationId xmlns:p14="http://schemas.microsoft.com/office/powerpoint/2010/main" val="210421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0"/>
            <a:ext cx="10227637" cy="6845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EB03C-C547-810B-1F89-E4A5CF103407}"/>
              </a:ext>
            </a:extLst>
          </p:cNvPr>
          <p:cNvSpPr txBox="1"/>
          <p:nvPr/>
        </p:nvSpPr>
        <p:spPr>
          <a:xfrm>
            <a:off x="1023256" y="6568868"/>
            <a:ext cx="7619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1874035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38B2BF-A324-9B0B-1932-069E50012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A51797D-6A5C-255D-7723-BC46274F1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4763" y="0"/>
            <a:ext cx="4560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60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06E8ED-7A66-425C-313F-99ECD2DC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C946FD36-1764-8BF0-AC2F-E485714B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738" y="0"/>
            <a:ext cx="10294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55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tIns="0" bIns="46800" rtlCol="0" anchor="ctr"/>
      <a:lstStyle>
        <a:defPPr algn="ctr">
          <a:defRPr dirty="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 16x9_PPT_Arial" id="{569F216B-1B24-6141-93CF-C73AF1D64B76}" vid="{4EA1D941-2A3C-524E-9DAF-1A4982674E1E}"/>
    </a:ext>
  </a:extLst>
</a:theme>
</file>

<file path=ppt/theme/theme3.xml><?xml version="1.0" encoding="utf-8"?>
<a:theme xmlns:a="http://schemas.openxmlformats.org/drawingml/2006/main" name="2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rporate 16x9_PPT_Arial" id="{569F216B-1B24-6141-93CF-C73AF1D64B76}" vid="{4EA1D941-2A3C-524E-9DAF-1A4982674E1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6637932</TotalTime>
  <Words>735</Words>
  <Application>Microsoft Macintosh PowerPoint</Application>
  <PresentationFormat>Widescreen</PresentationFormat>
  <Paragraphs>223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Comic Sans MS</vt:lpstr>
      <vt:lpstr>Franklin Gothic Heavy</vt:lpstr>
      <vt:lpstr>Futura</vt:lpstr>
      <vt:lpstr>Gill Sans</vt:lpstr>
      <vt:lpstr>Helvetica</vt:lpstr>
      <vt:lpstr>Verdana</vt:lpstr>
      <vt:lpstr>Office Theme</vt:lpstr>
      <vt:lpstr>1_Office Theme</vt:lpstr>
      <vt:lpstr>2_Office Theme</vt:lpstr>
      <vt:lpstr>PowerPoint Presentation</vt:lpstr>
      <vt:lpstr>PowerPoint Presentation</vt:lpstr>
      <vt:lpstr>Challenges Accepted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then a miracle occurred</vt:lpstr>
      <vt:lpstr>PowerPoint Presentation</vt:lpstr>
      <vt:lpstr>PowerPoint Presentation</vt:lpstr>
      <vt:lpstr>Preparation: hardware commissioning and machine checkout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let us not forget Fortuna</vt:lpstr>
      <vt:lpstr>PowerPoint Presentation</vt:lpstr>
      <vt:lpstr>LHC Nominal Operational cycle</vt:lpstr>
      <vt:lpstr>PowerPoint Presentation</vt:lpstr>
      <vt:lpstr>Ramp</vt:lpstr>
      <vt:lpstr>Squeeze</vt:lpstr>
      <vt:lpstr>Collimation</vt:lpstr>
      <vt:lpstr>PowerPoint Presentation</vt:lpstr>
      <vt:lpstr>Luminosity</vt:lpstr>
      <vt:lpstr>Plus stunning availability…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ATS</dc:title>
  <dc:subject/>
  <dc:creator>Mike Lamont</dc:creator>
  <cp:keywords/>
  <dc:description/>
  <cp:lastModifiedBy>Mike Lamont</cp:lastModifiedBy>
  <cp:revision>5600</cp:revision>
  <cp:lastPrinted>2021-02-25T06:41:57Z</cp:lastPrinted>
  <dcterms:created xsi:type="dcterms:W3CDTF">2011-01-18T19:25:28Z</dcterms:created>
  <dcterms:modified xsi:type="dcterms:W3CDTF">2022-05-26T07:07:06Z</dcterms:modified>
  <cp:category/>
</cp:coreProperties>
</file>