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1"/>
  </p:notesMasterIdLst>
  <p:sldIdLst>
    <p:sldId id="256" r:id="rId2"/>
    <p:sldId id="280" r:id="rId3"/>
    <p:sldId id="258" r:id="rId4"/>
    <p:sldId id="259" r:id="rId5"/>
    <p:sldId id="265" r:id="rId6"/>
    <p:sldId id="264" r:id="rId7"/>
    <p:sldId id="260" r:id="rId8"/>
    <p:sldId id="267" r:id="rId9"/>
    <p:sldId id="268" r:id="rId10"/>
    <p:sldId id="269" r:id="rId11"/>
    <p:sldId id="270" r:id="rId12"/>
    <p:sldId id="272" r:id="rId13"/>
    <p:sldId id="278" r:id="rId14"/>
    <p:sldId id="273" r:id="rId15"/>
    <p:sldId id="275" r:id="rId16"/>
    <p:sldId id="274" r:id="rId17"/>
    <p:sldId id="276" r:id="rId18"/>
    <p:sldId id="277"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49"/>
    <p:restoredTop sz="83287"/>
  </p:normalViewPr>
  <p:slideViewPr>
    <p:cSldViewPr snapToGrid="0" snapToObjects="1">
      <p:cViewPr>
        <p:scale>
          <a:sx n="90" d="100"/>
          <a:sy n="90" d="100"/>
        </p:scale>
        <p:origin x="14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AD8AF-AA6B-CE48-80EB-F430E9D3DF86}" type="datetimeFigureOut">
              <a:rPr lang="en-US" smtClean="0"/>
              <a:t>12/14/22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6A4C1-5964-FB42-BD11-F329C615DC2F}" type="slidenum">
              <a:rPr lang="en-US" smtClean="0"/>
              <a:t>‹#›</a:t>
            </a:fld>
            <a:endParaRPr lang="en-US"/>
          </a:p>
        </p:txBody>
      </p:sp>
    </p:spTree>
    <p:extLst>
      <p:ext uri="{BB962C8B-B14F-4D97-AF65-F5344CB8AC3E}">
        <p14:creationId xmlns:p14="http://schemas.microsoft.com/office/powerpoint/2010/main" val="245205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news.org/article/gravity-waves-black-holes-verify-einsteins-predi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RPs and the associated complex angular momentum (CAM) technique are the counterparts to QNMs. While QNMs have a real angular momentum and a complex frequency, the RPs have a real frequency and a complex angular momentum. </a:t>
            </a: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0</a:t>
            </a:fld>
            <a:endParaRPr lang="en-US"/>
          </a:p>
        </p:txBody>
      </p:sp>
    </p:spTree>
    <p:extLst>
      <p:ext uri="{BB962C8B-B14F-4D97-AF65-F5344CB8AC3E}">
        <p14:creationId xmlns:p14="http://schemas.microsoft.com/office/powerpoint/2010/main" val="317426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This depicts a congruence of geodesics in this DBH set-up. The red and dark green rays</a:t>
            </a:r>
            <a:r>
              <a:rPr lang="en-GB" sz="1800" dirty="0">
                <a:solidFill>
                  <a:srgbClr val="FF0000"/>
                </a:solidFill>
                <a:effectLst/>
                <a:latin typeface="CMR10"/>
              </a:rPr>
              <a:t> </a:t>
            </a:r>
            <a:r>
              <a:rPr lang="en-GB" sz="1800" dirty="0">
                <a:effectLst/>
                <a:latin typeface="CMR10"/>
              </a:rPr>
              <a:t>represent the rainbow and grazing ray respectively and are both associated with an extremal angle.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Note the qualitative difference between the rainbow and grazing ray which resides in the concentration of geodesics around each critical trajectory.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 </a:t>
            </a: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9</a:t>
            </a:fld>
            <a:endParaRPr lang="en-US"/>
          </a:p>
        </p:txBody>
      </p:sp>
    </p:spTree>
    <p:extLst>
      <p:ext uri="{BB962C8B-B14F-4D97-AF65-F5344CB8AC3E}">
        <p14:creationId xmlns:p14="http://schemas.microsoft.com/office/powerpoint/2010/main" val="38971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consider a scalar field, </a:t>
            </a:r>
            <a:r>
              <a:rPr lang="el-GR" sz="1800" dirty="0">
                <a:effectLst/>
                <a:latin typeface="CMR10"/>
              </a:rPr>
              <a:t>Φ(</a:t>
            </a:r>
            <a:r>
              <a:rPr lang="en-GB" sz="1800" dirty="0">
                <a:effectLst/>
                <a:latin typeface="CMMI10"/>
              </a:rPr>
              <a:t>x</a:t>
            </a:r>
            <a:r>
              <a:rPr lang="en-GB" sz="1800" dirty="0">
                <a:effectLst/>
                <a:latin typeface="CMR10"/>
              </a:rPr>
              <a:t>), propagating on the DBH spacetime, governed by the Klein-Gordon equation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Performing a standard separation of variables, leads to a radial equation of the form, where </a:t>
            </a:r>
            <a:r>
              <a:rPr lang="en-GB" sz="1800" dirty="0" err="1">
                <a:effectLst/>
                <a:latin typeface="CMMI10"/>
              </a:rPr>
              <a:t>V</a:t>
            </a:r>
            <a:r>
              <a:rPr lang="en-GB" sz="1800" dirty="0" err="1">
                <a:effectLst/>
                <a:latin typeface="CMMI7"/>
              </a:rPr>
              <a:t>l</a:t>
            </a:r>
            <a:r>
              <a:rPr lang="en-GB" sz="1800" dirty="0">
                <a:effectLst/>
                <a:latin typeface="CMR10"/>
              </a:rPr>
              <a:t>(</a:t>
            </a:r>
            <a:r>
              <a:rPr lang="en-GB" sz="1800" dirty="0">
                <a:effectLst/>
                <a:latin typeface="CMMI10"/>
              </a:rPr>
              <a:t>r</a:t>
            </a:r>
            <a:r>
              <a:rPr lang="en-GB" sz="1800" dirty="0">
                <a:effectLst/>
                <a:latin typeface="CMR10"/>
              </a:rPr>
              <a:t>) is the effective potential which is given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introduce the ingoing modes of waves, which are defined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Boundaries conditions are taken at the discontinuous 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10</a:t>
            </a:fld>
            <a:endParaRPr lang="en-US"/>
          </a:p>
        </p:txBody>
      </p:sp>
    </p:spTree>
    <p:extLst>
      <p:ext uri="{BB962C8B-B14F-4D97-AF65-F5344CB8AC3E}">
        <p14:creationId xmlns:p14="http://schemas.microsoft.com/office/powerpoint/2010/main" val="228374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To compute the </a:t>
            </a:r>
            <a:r>
              <a:rPr lang="en-GB" sz="1800" dirty="0" err="1">
                <a:effectLst/>
                <a:latin typeface="CMR10"/>
              </a:rPr>
              <a:t>Regge</a:t>
            </a:r>
            <a:r>
              <a:rPr lang="en-GB" sz="1800" dirty="0">
                <a:effectLst/>
                <a:latin typeface="CMR10"/>
              </a:rPr>
              <a:t> pole spectrum of dirty black holes, we use a numerical method </a:t>
            </a:r>
            <a:r>
              <a:rPr lang="en-GB" sz="2800" dirty="0">
                <a:effectLst/>
                <a:latin typeface="+mn-lt"/>
              </a:rPr>
              <a:t> which </a:t>
            </a:r>
            <a:r>
              <a:rPr lang="en-GB" sz="1800" dirty="0">
                <a:effectLst/>
                <a:latin typeface="CMR10"/>
              </a:rPr>
              <a:t>is an extension of the original continued fraction method developed originally by Leaver.</a:t>
            </a:r>
          </a:p>
          <a:p>
            <a:r>
              <a:rPr lang="en-GB" sz="1800" dirty="0">
                <a:effectLst/>
                <a:latin typeface="CMR10"/>
              </a:rPr>
              <a:t>The leftmost one shows the </a:t>
            </a:r>
            <a:r>
              <a:rPr lang="en-GB" sz="1800" dirty="0" err="1">
                <a:effectLst/>
                <a:latin typeface="CMR10"/>
              </a:rPr>
              <a:t>Regge</a:t>
            </a:r>
            <a:r>
              <a:rPr lang="en-GB" sz="1800" dirty="0">
                <a:effectLst/>
                <a:latin typeface="CMR10"/>
              </a:rPr>
              <a:t> pole spectrum for the first configuration with parameters </a:t>
            </a:r>
            <a:r>
              <a:rPr lang="en-GB" sz="1800" dirty="0">
                <a:effectLst/>
                <a:latin typeface="CMMI10"/>
              </a:rPr>
              <a:t>M</a:t>
            </a:r>
            <a:r>
              <a:rPr lang="en-GB" sz="1800" dirty="0">
                <a:effectLst/>
                <a:latin typeface="CMSY7"/>
              </a:rPr>
              <a:t>∞ </a:t>
            </a:r>
            <a:r>
              <a:rPr lang="en-GB" sz="1800" dirty="0">
                <a:effectLst/>
                <a:latin typeface="CMR10"/>
              </a:rPr>
              <a:t>= 1</a:t>
            </a:r>
            <a:r>
              <a:rPr lang="en-GB" sz="1800" dirty="0">
                <a:effectLst/>
                <a:latin typeface="CMMI10"/>
              </a:rPr>
              <a:t>.</a:t>
            </a:r>
            <a:r>
              <a:rPr lang="en-GB" sz="1800" dirty="0">
                <a:effectLst/>
                <a:latin typeface="CMR10"/>
              </a:rPr>
              <a:t>5</a:t>
            </a:r>
            <a:r>
              <a:rPr lang="en-GB" sz="1800" dirty="0">
                <a:effectLst/>
                <a:latin typeface="CMMI10"/>
              </a:rPr>
              <a:t>M</a:t>
            </a:r>
            <a:r>
              <a:rPr lang="en-GB" sz="1800" dirty="0">
                <a:effectLst/>
                <a:latin typeface="CMR5"/>
              </a:rPr>
              <a:t>BH </a:t>
            </a:r>
            <a:r>
              <a:rPr lang="en-GB" sz="1800" dirty="0">
                <a:effectLst/>
                <a:latin typeface="CMR10"/>
              </a:rPr>
              <a:t>and </a:t>
            </a:r>
            <a:r>
              <a:rPr lang="en-GB" sz="1800" dirty="0">
                <a:effectLst/>
                <a:latin typeface="CMMI10"/>
              </a:rPr>
              <a:t>R</a:t>
            </a:r>
            <a:r>
              <a:rPr lang="en-GB" sz="1800" dirty="0">
                <a:effectLst/>
                <a:latin typeface="CMMI7"/>
              </a:rPr>
              <a:t>s </a:t>
            </a:r>
            <a:r>
              <a:rPr lang="en-GB" sz="1800" dirty="0">
                <a:effectLst/>
                <a:latin typeface="CMR10"/>
              </a:rPr>
              <a:t>= 4</a:t>
            </a:r>
            <a:r>
              <a:rPr lang="en-GB" sz="1800" dirty="0">
                <a:effectLst/>
                <a:latin typeface="CMMI10"/>
              </a:rPr>
              <a:t>M</a:t>
            </a:r>
            <a:r>
              <a:rPr lang="en-GB" sz="1800" dirty="0">
                <a:effectLst/>
                <a:latin typeface="CMR5"/>
              </a:rPr>
              <a:t>BH </a:t>
            </a:r>
            <a:r>
              <a:rPr lang="en-GB" sz="1800" dirty="0">
                <a:effectLst/>
                <a:latin typeface="CMR10"/>
              </a:rPr>
              <a:t>for two different frequencies 2</a:t>
            </a:r>
            <a:r>
              <a:rPr lang="en-GB" sz="1800" dirty="0">
                <a:effectLst/>
                <a:latin typeface="CMMI10"/>
              </a:rPr>
              <a:t>M</a:t>
            </a:r>
            <a:r>
              <a:rPr lang="en-GB" sz="1800" dirty="0">
                <a:effectLst/>
                <a:latin typeface="CMSY7"/>
              </a:rPr>
              <a:t>∞</a:t>
            </a:r>
            <a:r>
              <a:rPr lang="el-GR" sz="1800" dirty="0">
                <a:effectLst/>
                <a:latin typeface="CMMI10"/>
              </a:rPr>
              <a:t>ω </a:t>
            </a:r>
            <a:r>
              <a:rPr lang="el-GR" sz="1800" dirty="0">
                <a:effectLst/>
                <a:latin typeface="CMR10"/>
              </a:rPr>
              <a:t>= 3 </a:t>
            </a:r>
            <a:r>
              <a:rPr lang="en-GB" sz="1800" dirty="0">
                <a:effectLst/>
                <a:latin typeface="CMR10"/>
              </a:rPr>
              <a:t>and </a:t>
            </a:r>
            <a:r>
              <a:rPr lang="en-GB" sz="1800" dirty="0">
                <a:effectLst/>
                <a:latin typeface="ArialMT"/>
              </a:rPr>
              <a:t>6.</a:t>
            </a:r>
          </a:p>
          <a:p>
            <a:r>
              <a:rPr lang="en-GB" sz="1800" dirty="0">
                <a:effectLst/>
                <a:latin typeface="CMR10"/>
              </a:rPr>
              <a:t>For both frequencies, the </a:t>
            </a:r>
            <a:r>
              <a:rPr lang="en-GB" sz="1800" dirty="0" err="1">
                <a:effectLst/>
                <a:latin typeface="CMR10"/>
              </a:rPr>
              <a:t>Regge</a:t>
            </a:r>
            <a:r>
              <a:rPr lang="en-GB" sz="1800" dirty="0">
                <a:effectLst/>
                <a:latin typeface="CMR10"/>
              </a:rPr>
              <a:t> Pole spectrum exhibits two branches, represented in blue and red. For</a:t>
            </a:r>
            <a:r>
              <a:rPr lang="en-GB" sz="2800" dirty="0">
                <a:effectLst/>
                <a:latin typeface="+mn-lt"/>
              </a:rPr>
              <a:t> </a:t>
            </a:r>
            <a:r>
              <a:rPr lang="en-GB" sz="1800" dirty="0">
                <a:effectLst/>
                <a:latin typeface="CMR10"/>
              </a:rPr>
              <a:t>low overtones, the two branches merge, with the distinction becoming clear at higher overtones. Note that the splitting occurs for smaller values of </a:t>
            </a:r>
            <a:r>
              <a:rPr lang="en-GB" sz="1800" dirty="0">
                <a:effectLst/>
                <a:latin typeface="CMMI10"/>
              </a:rPr>
              <a:t>n </a:t>
            </a:r>
            <a:r>
              <a:rPr lang="en-GB" sz="1800" dirty="0">
                <a:effectLst/>
                <a:latin typeface="CMR10"/>
              </a:rPr>
              <a:t>as one increases the frequency. We can identify the origin of both branches as coming from the existence of two light-rings or from the inner-ring.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Middle one shows the spectrum of the </a:t>
            </a:r>
            <a:r>
              <a:rPr lang="en-GB" sz="1800" dirty="0" err="1">
                <a:effectLst/>
                <a:latin typeface="CMR10"/>
              </a:rPr>
              <a:t>Regge</a:t>
            </a:r>
            <a:r>
              <a:rPr lang="en-GB" sz="1800" dirty="0">
                <a:effectLst/>
                <a:latin typeface="CMR10"/>
              </a:rPr>
              <a:t> pole also for the first configuration with the same parameters but for two different high frequencies.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can see that the structure of the spectrum remains the same, however for very high frequencies (lower panel), we can see the emergence of a new branch (purple triangles) between the two branches associated with the inner and outer light-rings.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The right shows the </a:t>
            </a:r>
            <a:r>
              <a:rPr lang="en-GB" sz="1800" dirty="0" err="1">
                <a:effectLst/>
                <a:latin typeface="CMR10"/>
              </a:rPr>
              <a:t>Regge</a:t>
            </a:r>
            <a:r>
              <a:rPr lang="en-GB" sz="1800" dirty="0">
                <a:effectLst/>
                <a:latin typeface="CMR10"/>
              </a:rPr>
              <a:t> pole spectrum for 2</a:t>
            </a:r>
            <a:r>
              <a:rPr lang="en-GB" sz="1800" dirty="0">
                <a:effectLst/>
                <a:latin typeface="CMMI10"/>
              </a:rPr>
              <a:t>M</a:t>
            </a:r>
            <a:r>
              <a:rPr lang="en-GB" sz="1800" dirty="0">
                <a:effectLst/>
                <a:latin typeface="CMSY7"/>
              </a:rPr>
              <a:t>∞</a:t>
            </a:r>
            <a:r>
              <a:rPr lang="el-GR" sz="1800" dirty="0">
                <a:effectLst/>
                <a:latin typeface="CMMI10"/>
              </a:rPr>
              <a:t>ω </a:t>
            </a:r>
            <a:r>
              <a:rPr lang="el-GR" sz="1800" dirty="0">
                <a:effectLst/>
                <a:latin typeface="CMR10"/>
              </a:rPr>
              <a:t>= 16 </a:t>
            </a:r>
            <a:r>
              <a:rPr lang="en-GB" sz="1800" dirty="0">
                <a:effectLst/>
                <a:latin typeface="CMR10"/>
              </a:rPr>
              <a:t>and 32 and this for the second configuration, The structure remains the same for both frequencies but the number of poles in the middle branch has increased with frequency.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11</a:t>
            </a:fld>
            <a:endParaRPr lang="en-US"/>
          </a:p>
        </p:txBody>
      </p:sp>
    </p:spTree>
    <p:extLst>
      <p:ext uri="{BB962C8B-B14F-4D97-AF65-F5344CB8AC3E}">
        <p14:creationId xmlns:p14="http://schemas.microsoft.com/office/powerpoint/2010/main" val="263535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compute the differential scattering cross sections. We use the partial wave expansion, and we compare with the results constructed by CAM representations of these cross sections.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12</a:t>
            </a:fld>
            <a:endParaRPr lang="en-US"/>
          </a:p>
        </p:txBody>
      </p:sp>
    </p:spTree>
    <p:extLst>
      <p:ext uri="{BB962C8B-B14F-4D97-AF65-F5344CB8AC3E}">
        <p14:creationId xmlns:p14="http://schemas.microsoft.com/office/powerpoint/2010/main" val="59705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This shows the scattering cross section constructed from the CAM approach at 2</a:t>
            </a:r>
            <a:r>
              <a:rPr lang="en-GB" sz="1800" dirty="0">
                <a:effectLst/>
                <a:latin typeface="CMMI10"/>
              </a:rPr>
              <a:t>M</a:t>
            </a:r>
            <a:r>
              <a:rPr lang="en-GB" sz="1800" dirty="0">
                <a:effectLst/>
                <a:latin typeface="CMSY7"/>
              </a:rPr>
              <a:t>∞</a:t>
            </a:r>
            <a:r>
              <a:rPr lang="el-GR" sz="1800" dirty="0">
                <a:effectLst/>
                <a:latin typeface="CMMI10"/>
              </a:rPr>
              <a:t>ω </a:t>
            </a:r>
            <a:r>
              <a:rPr lang="el-GR" sz="1800" dirty="0">
                <a:effectLst/>
                <a:latin typeface="CMR10"/>
              </a:rPr>
              <a:t>= 6 </a:t>
            </a:r>
            <a:r>
              <a:rPr lang="en-GB" sz="1800" dirty="0">
                <a:effectLst/>
                <a:latin typeface="CMR10"/>
              </a:rPr>
              <a:t>for a shell configuration with </a:t>
            </a:r>
            <a:r>
              <a:rPr lang="en-GB" sz="1800" dirty="0">
                <a:effectLst/>
                <a:latin typeface="CMMI10"/>
              </a:rPr>
              <a:t>M</a:t>
            </a:r>
            <a:r>
              <a:rPr lang="en-GB" sz="1800" dirty="0">
                <a:effectLst/>
                <a:latin typeface="CMSY7"/>
              </a:rPr>
              <a:t>∞ </a:t>
            </a:r>
            <a:r>
              <a:rPr lang="en-GB" sz="1800" dirty="0">
                <a:effectLst/>
                <a:latin typeface="CMR10"/>
              </a:rPr>
              <a:t>= 1</a:t>
            </a:r>
            <a:r>
              <a:rPr lang="en-GB" sz="1800" dirty="0">
                <a:effectLst/>
                <a:latin typeface="CMMI10"/>
              </a:rPr>
              <a:t>.</a:t>
            </a:r>
            <a:r>
              <a:rPr lang="en-GB" sz="1800" dirty="0">
                <a:effectLst/>
                <a:latin typeface="CMR10"/>
              </a:rPr>
              <a:t>5</a:t>
            </a:r>
            <a:r>
              <a:rPr lang="en-GB" sz="1800" dirty="0">
                <a:effectLst/>
                <a:latin typeface="CMMI10"/>
              </a:rPr>
              <a:t>M</a:t>
            </a:r>
            <a:r>
              <a:rPr lang="en-GB" sz="1800" dirty="0">
                <a:effectLst/>
                <a:latin typeface="CMR5"/>
              </a:rPr>
              <a:t>BH </a:t>
            </a:r>
            <a:r>
              <a:rPr lang="en-GB" sz="1800" dirty="0">
                <a:effectLst/>
                <a:latin typeface="CMR10"/>
              </a:rPr>
              <a:t>and </a:t>
            </a:r>
            <a:r>
              <a:rPr lang="en-GB" sz="1800" dirty="0">
                <a:effectLst/>
                <a:latin typeface="CMMI10"/>
              </a:rPr>
              <a:t>R</a:t>
            </a:r>
            <a:r>
              <a:rPr lang="en-GB" sz="1800" dirty="0">
                <a:effectLst/>
                <a:latin typeface="CMMI7"/>
              </a:rPr>
              <a:t>s </a:t>
            </a:r>
            <a:r>
              <a:rPr lang="en-GB" sz="1800" dirty="0">
                <a:effectLst/>
                <a:latin typeface="CMR10"/>
              </a:rPr>
              <a:t>= 4</a:t>
            </a:r>
            <a:r>
              <a:rPr lang="en-GB" sz="1800" dirty="0">
                <a:effectLst/>
                <a:latin typeface="CMMI10"/>
              </a:rPr>
              <a:t>M</a:t>
            </a:r>
            <a:r>
              <a:rPr lang="en-GB" sz="1800" dirty="0">
                <a:effectLst/>
                <a:latin typeface="CMR5"/>
              </a:rPr>
              <a:t>BH</a:t>
            </a:r>
            <a:r>
              <a:rPr lang="en-GB" sz="1800" dirty="0">
                <a:effectLst/>
                <a:latin typeface="CMR10"/>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can see that it gets progressively closer to the scattering cross section constructed from partial wave expansion by including increasingly more </a:t>
            </a:r>
            <a:r>
              <a:rPr lang="en-GB" sz="1800" dirty="0" err="1">
                <a:effectLst/>
                <a:latin typeface="CMR10"/>
              </a:rPr>
              <a:t>Regge</a:t>
            </a:r>
            <a:r>
              <a:rPr lang="en-GB" sz="1800" dirty="0">
                <a:effectLst/>
                <a:latin typeface="CMR10"/>
              </a:rPr>
              <a:t> poles in the sum. Indeed, the sum over only the first two </a:t>
            </a:r>
            <a:r>
              <a:rPr lang="en-GB" sz="1800" dirty="0" err="1">
                <a:effectLst/>
                <a:latin typeface="CMR10"/>
              </a:rPr>
              <a:t>Regge</a:t>
            </a:r>
            <a:r>
              <a:rPr lang="en-GB" sz="1800" dirty="0">
                <a:effectLst/>
                <a:latin typeface="CMR10"/>
              </a:rPr>
              <a:t> poles in equation (</a:t>
            </a:r>
            <a:r>
              <a:rPr lang="en-GB" sz="1800" dirty="0">
                <a:solidFill>
                  <a:srgbClr val="FF0000"/>
                </a:solidFill>
                <a:effectLst/>
                <a:latin typeface="CMR10"/>
              </a:rPr>
              <a:t>60</a:t>
            </a:r>
            <a:r>
              <a:rPr lang="en-GB" sz="1800" dirty="0">
                <a:effectLst/>
                <a:latin typeface="CMR10"/>
              </a:rPr>
              <a:t>) does not reproduce the cross section, however, summing over 54 </a:t>
            </a:r>
            <a:r>
              <a:rPr lang="en-GB" sz="1800" dirty="0" err="1">
                <a:effectLst/>
                <a:latin typeface="CMR10"/>
              </a:rPr>
              <a:t>Regge</a:t>
            </a:r>
            <a:r>
              <a:rPr lang="en-GB" sz="1800" dirty="0">
                <a:effectLst/>
                <a:latin typeface="CMR10"/>
              </a:rPr>
              <a:t> poles, but without including the background integral, the agreement is perfect with that constructed from the partial wave expansion for </a:t>
            </a:r>
            <a:r>
              <a:rPr lang="el-GR" sz="1800" dirty="0">
                <a:effectLst/>
                <a:latin typeface="CMMI10"/>
              </a:rPr>
              <a:t>θ </a:t>
            </a:r>
            <a:r>
              <a:rPr lang="en-US" sz="1800" dirty="0">
                <a:effectLst/>
                <a:latin typeface="CMMI10"/>
              </a:rPr>
              <a:t>&gt;</a:t>
            </a:r>
            <a:r>
              <a:rPr lang="en-GB" sz="1800" dirty="0">
                <a:effectLst/>
                <a:latin typeface="CMR10"/>
              </a:rPr>
              <a:t>20</a:t>
            </a:r>
            <a:r>
              <a:rPr lang="en-GB" sz="1800" dirty="0">
                <a:effectLst/>
                <a:latin typeface="CMSY7"/>
              </a:rPr>
              <a:t>◦ </a:t>
            </a:r>
            <a:r>
              <a:rPr lang="en-GB" sz="1800" dirty="0">
                <a:effectLst/>
                <a:latin typeface="CMR10"/>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706A4C1-5964-FB42-BD11-F329C615DC2F}" type="slidenum">
              <a:rPr lang="en-US" smtClean="0"/>
              <a:t>13</a:t>
            </a:fld>
            <a:endParaRPr lang="en-US"/>
          </a:p>
        </p:txBody>
      </p:sp>
    </p:spTree>
    <p:extLst>
      <p:ext uri="{BB962C8B-B14F-4D97-AF65-F5344CB8AC3E}">
        <p14:creationId xmlns:p14="http://schemas.microsoft.com/office/powerpoint/2010/main" val="94698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For the same DBH configuration, the scattering cross section at high frequency 2</a:t>
            </a:r>
            <a:r>
              <a:rPr lang="en-GB" sz="1800" dirty="0">
                <a:effectLst/>
                <a:latin typeface="CMMI10"/>
              </a:rPr>
              <a:t>M</a:t>
            </a:r>
            <a:r>
              <a:rPr lang="en-GB" sz="1800" dirty="0">
                <a:effectLst/>
                <a:latin typeface="CMSY7"/>
              </a:rPr>
              <a:t>∞</a:t>
            </a:r>
            <a:r>
              <a:rPr lang="el-GR" sz="1800" dirty="0">
                <a:effectLst/>
                <a:latin typeface="CMMI10"/>
              </a:rPr>
              <a:t>ω </a:t>
            </a:r>
            <a:r>
              <a:rPr lang="el-GR" sz="1800" dirty="0">
                <a:effectLst/>
                <a:latin typeface="CMR10"/>
              </a:rPr>
              <a:t>= 16. </a:t>
            </a:r>
            <a:r>
              <a:rPr lang="en-GB" sz="1800" dirty="0">
                <a:effectLst/>
                <a:latin typeface="CMR10"/>
              </a:rPr>
              <a:t>In this case, with just 18 </a:t>
            </a:r>
            <a:r>
              <a:rPr lang="en-GB" sz="1800" dirty="0" err="1">
                <a:effectLst/>
                <a:latin typeface="CMR10"/>
              </a:rPr>
              <a:t>Regge</a:t>
            </a:r>
            <a:r>
              <a:rPr lang="en-GB" sz="1800" dirty="0">
                <a:effectLst/>
                <a:latin typeface="CMR10"/>
              </a:rPr>
              <a:t> poles the glory and the orbiting oscillations are very well reproduced. With 59 </a:t>
            </a:r>
            <a:r>
              <a:rPr lang="en-GB" sz="1800" dirty="0" err="1">
                <a:effectLst/>
                <a:latin typeface="CMR10"/>
              </a:rPr>
              <a:t>Regge</a:t>
            </a:r>
            <a:r>
              <a:rPr lang="en-GB" sz="1800" dirty="0">
                <a:effectLst/>
                <a:latin typeface="CMR10"/>
              </a:rPr>
              <a:t> poles and without adding the background integral the result obtained from the CAM approach is again indistinguishable from partial wave expansion for </a:t>
            </a:r>
            <a:r>
              <a:rPr lang="el-GR" sz="1800" dirty="0">
                <a:effectLst/>
                <a:latin typeface="CMMI10"/>
              </a:rPr>
              <a:t>θ </a:t>
            </a:r>
            <a:r>
              <a:rPr lang="en-GB" sz="1800" dirty="0">
                <a:effectLst/>
                <a:latin typeface="MSAM10"/>
              </a:rPr>
              <a:t>􏰰 </a:t>
            </a:r>
            <a:r>
              <a:rPr lang="en-GB" sz="1800" dirty="0">
                <a:effectLst/>
                <a:latin typeface="CMR10"/>
              </a:rPr>
              <a:t>30</a:t>
            </a:r>
            <a:r>
              <a:rPr lang="en-GB" sz="1800" dirty="0">
                <a:effectLst/>
                <a:latin typeface="CMSY7"/>
              </a:rPr>
              <a:t>◦ </a:t>
            </a:r>
            <a:r>
              <a:rPr lang="en-GB" sz="1800" dirty="0">
                <a:effectLst/>
                <a:latin typeface="CMR10"/>
              </a:rPr>
              <a:t>on the plot. </a:t>
            </a: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14</a:t>
            </a:fld>
            <a:endParaRPr lang="en-US"/>
          </a:p>
        </p:txBody>
      </p:sp>
    </p:spTree>
    <p:extLst>
      <p:ext uri="{BB962C8B-B14F-4D97-AF65-F5344CB8AC3E}">
        <p14:creationId xmlns:p14="http://schemas.microsoft.com/office/powerpoint/2010/main" val="152807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This plot shows the scattering cross section for a DBH configuration with </a:t>
            </a:r>
            <a:r>
              <a:rPr lang="en-GB" sz="1800" dirty="0">
                <a:effectLst/>
                <a:latin typeface="CMMI10"/>
              </a:rPr>
              <a:t>R</a:t>
            </a:r>
            <a:r>
              <a:rPr lang="en-GB" sz="1800" dirty="0">
                <a:effectLst/>
                <a:latin typeface="CMMI7"/>
              </a:rPr>
              <a:t>s </a:t>
            </a:r>
            <a:r>
              <a:rPr lang="en-GB" sz="1800" dirty="0">
                <a:effectLst/>
                <a:latin typeface="CMMI10"/>
              </a:rPr>
              <a:t>&gt; </a:t>
            </a:r>
            <a:r>
              <a:rPr lang="en-GB" sz="1800" dirty="0">
                <a:effectLst/>
                <a:latin typeface="CMR10"/>
              </a:rPr>
              <a:t>3</a:t>
            </a:r>
            <a:r>
              <a:rPr lang="en-GB" sz="1800" dirty="0">
                <a:effectLst/>
                <a:latin typeface="CMMI10"/>
              </a:rPr>
              <a:t>M</a:t>
            </a:r>
            <a:r>
              <a:rPr lang="en-GB" sz="1800" dirty="0">
                <a:effectLst/>
                <a:latin typeface="CMSY7"/>
              </a:rPr>
              <a:t>∞ </a:t>
            </a:r>
            <a:r>
              <a:rPr lang="en-GB" sz="1800" dirty="0">
                <a:effectLst/>
                <a:latin typeface="CMR10"/>
              </a:rPr>
              <a:t>at 2</a:t>
            </a:r>
            <a:r>
              <a:rPr lang="en-GB" sz="1800" dirty="0">
                <a:effectLst/>
                <a:latin typeface="CMMI10"/>
              </a:rPr>
              <a:t>M</a:t>
            </a:r>
            <a:r>
              <a:rPr lang="en-GB" sz="1800" dirty="0">
                <a:effectLst/>
                <a:latin typeface="CMSY7"/>
              </a:rPr>
              <a:t>∞</a:t>
            </a:r>
            <a:r>
              <a:rPr lang="el-GR" sz="1800" dirty="0">
                <a:effectLst/>
                <a:latin typeface="CMMI10"/>
              </a:rPr>
              <a:t>ω </a:t>
            </a:r>
            <a:r>
              <a:rPr lang="el-GR" sz="1800" dirty="0">
                <a:effectLst/>
                <a:latin typeface="CMR10"/>
              </a:rPr>
              <a:t>= 16. </a:t>
            </a:r>
            <a:r>
              <a:rPr lang="en-GB" sz="1800" dirty="0">
                <a:effectLst/>
                <a:latin typeface="CMR10"/>
              </a:rPr>
              <a:t>Here, we have the shell configuration with </a:t>
            </a:r>
            <a:r>
              <a:rPr lang="en-GB" sz="1800" dirty="0">
                <a:effectLst/>
                <a:latin typeface="CMMI10"/>
              </a:rPr>
              <a:t>M</a:t>
            </a:r>
            <a:r>
              <a:rPr lang="en-GB" sz="1800" dirty="0">
                <a:effectLst/>
                <a:latin typeface="CMSY7"/>
              </a:rPr>
              <a:t>∞ </a:t>
            </a:r>
            <a:r>
              <a:rPr lang="en-GB" sz="1800" dirty="0">
                <a:effectLst/>
                <a:latin typeface="CMR10"/>
              </a:rPr>
              <a:t>= 1</a:t>
            </a:r>
            <a:r>
              <a:rPr lang="en-GB" sz="1800" dirty="0">
                <a:effectLst/>
                <a:latin typeface="CMMI10"/>
              </a:rPr>
              <a:t>.</a:t>
            </a:r>
            <a:r>
              <a:rPr lang="en-GB" sz="1800" dirty="0">
                <a:effectLst/>
                <a:latin typeface="CMR10"/>
              </a:rPr>
              <a:t>5</a:t>
            </a:r>
            <a:r>
              <a:rPr lang="en-GB" sz="1800" dirty="0">
                <a:effectLst/>
                <a:latin typeface="CMMI10"/>
              </a:rPr>
              <a:t>M</a:t>
            </a:r>
            <a:r>
              <a:rPr lang="en-GB" sz="1800" dirty="0">
                <a:effectLst/>
                <a:latin typeface="CMR5"/>
              </a:rPr>
              <a:t>BH </a:t>
            </a:r>
            <a:r>
              <a:rPr lang="en-GB" sz="1800" dirty="0">
                <a:effectLst/>
                <a:latin typeface="CMR10"/>
              </a:rPr>
              <a:t>and </a:t>
            </a:r>
            <a:r>
              <a:rPr lang="en-GB" sz="1800" dirty="0">
                <a:effectLst/>
                <a:latin typeface="CMMI10"/>
              </a:rPr>
              <a:t>R</a:t>
            </a:r>
            <a:r>
              <a:rPr lang="en-GB" sz="1800" dirty="0">
                <a:effectLst/>
                <a:latin typeface="CMMI7"/>
              </a:rPr>
              <a:t>s </a:t>
            </a:r>
            <a:r>
              <a:rPr lang="en-GB" sz="1800" dirty="0">
                <a:effectLst/>
                <a:latin typeface="CMR10"/>
              </a:rPr>
              <a:t>= 5</a:t>
            </a:r>
            <a:r>
              <a:rPr lang="en-GB" sz="1800" dirty="0">
                <a:effectLst/>
                <a:latin typeface="CMMI10"/>
              </a:rPr>
              <a:t>M</a:t>
            </a:r>
            <a:r>
              <a:rPr lang="en-GB" sz="1800" dirty="0">
                <a:effectLst/>
                <a:latin typeface="CMR5"/>
              </a:rPr>
              <a:t>BH</a:t>
            </a:r>
            <a:r>
              <a:rPr lang="en-GB" sz="1800" dirty="0">
                <a:effectLst/>
                <a:latin typeface="CMR10"/>
              </a:rPr>
              <a:t>. In this case, to construct the result from CAM approach, we sum over three different branches and with 17 </a:t>
            </a:r>
            <a:r>
              <a:rPr lang="en-GB" sz="1800" dirty="0" err="1">
                <a:effectLst/>
                <a:latin typeface="CMR10"/>
              </a:rPr>
              <a:t>Regge</a:t>
            </a:r>
            <a:r>
              <a:rPr lang="en-GB" sz="1800" dirty="0">
                <a:effectLst/>
                <a:latin typeface="CMR10"/>
              </a:rPr>
              <a:t> poles the glory as well as the orbiting oscillations are captured. By including 48 </a:t>
            </a:r>
            <a:r>
              <a:rPr lang="en-GB" sz="1800" dirty="0" err="1">
                <a:effectLst/>
                <a:latin typeface="CMR10"/>
              </a:rPr>
              <a:t>Regge</a:t>
            </a:r>
            <a:r>
              <a:rPr lang="en-GB" sz="1800" dirty="0">
                <a:effectLst/>
                <a:latin typeface="CMR10"/>
              </a:rPr>
              <a:t> poles, but no background integral, the agreement is excellent with the partial wave expansion result for </a:t>
            </a:r>
            <a:r>
              <a:rPr lang="el-GR" sz="1800" dirty="0">
                <a:effectLst/>
                <a:latin typeface="CMMI10"/>
              </a:rPr>
              <a:t>θ </a:t>
            </a:r>
            <a:r>
              <a:rPr lang="en-US" sz="1800" dirty="0">
                <a:effectLst/>
                <a:latin typeface="CMMI10"/>
              </a:rPr>
              <a:t>&gt;</a:t>
            </a:r>
            <a:r>
              <a:rPr lang="en-GB" sz="1800" dirty="0">
                <a:effectLst/>
                <a:latin typeface="MSAM10"/>
              </a:rPr>
              <a:t> </a:t>
            </a:r>
            <a:r>
              <a:rPr lang="en-GB" sz="1800" dirty="0">
                <a:effectLst/>
                <a:latin typeface="CMR10"/>
              </a:rPr>
              <a:t>30</a:t>
            </a:r>
            <a:r>
              <a:rPr lang="en-GB" sz="1800" dirty="0">
                <a:effectLst/>
                <a:latin typeface="CMSY7"/>
              </a:rPr>
              <a:t>◦</a:t>
            </a:r>
            <a:r>
              <a:rPr lang="en-GB" sz="1800" dirty="0">
                <a:effectLst/>
                <a:latin typeface="CMR10"/>
              </a:rPr>
              <a:t>. </a:t>
            </a:r>
            <a:endParaRPr lang="en-GB" dirty="0"/>
          </a:p>
          <a:p>
            <a:r>
              <a:rPr lang="en-GB" sz="1200" dirty="0">
                <a:effectLst/>
                <a:latin typeface="CMR10"/>
              </a:rPr>
              <a:t>We have shown that the scattering cross section can be described and understood in terms of the </a:t>
            </a:r>
            <a:r>
              <a:rPr lang="en-GB" sz="1200" dirty="0" err="1">
                <a:effectLst/>
                <a:latin typeface="CMR10"/>
              </a:rPr>
              <a:t>Regge</a:t>
            </a:r>
            <a:r>
              <a:rPr lang="en-GB" sz="1200" dirty="0">
                <a:effectLst/>
                <a:latin typeface="CMR10"/>
              </a:rPr>
              <a:t> Poles, i.e., in terms of various contributions from different types of resonances. we have identified different branches associated with the properties of the light-rings and the shell position and/or its matter content. To conclude our description of the differential scattering cross section, we return to the discussion of critical effects associated with geodesic motion described. We can indeed understand qualitatively the observed scattering cross sections from the various critical effect. As in the case of the isolated black hole, the orbiting effect and the glory (associated with a single light-ring) will result in oscillations in the scattering cross section as well as an increase for </a:t>
            </a:r>
            <a:r>
              <a:rPr lang="el-GR" sz="1200" dirty="0">
                <a:effectLst/>
                <a:latin typeface="CMMI10"/>
              </a:rPr>
              <a:t>θ </a:t>
            </a:r>
            <a:r>
              <a:rPr lang="el-GR" sz="1200" dirty="0">
                <a:effectLst/>
                <a:latin typeface="CMSY10"/>
              </a:rPr>
              <a:t>∼ </a:t>
            </a:r>
            <a:r>
              <a:rPr lang="el-GR" sz="1200" dirty="0">
                <a:effectLst/>
                <a:latin typeface="CMR10"/>
              </a:rPr>
              <a:t>180</a:t>
            </a:r>
            <a:r>
              <a:rPr lang="el-GR" sz="1200" dirty="0">
                <a:effectLst/>
                <a:latin typeface="CMSY7"/>
              </a:rPr>
              <a:t>◦</a:t>
            </a:r>
            <a:r>
              <a:rPr lang="el-GR" sz="1200" dirty="0">
                <a:effectLst/>
                <a:latin typeface="CMR10"/>
              </a:rPr>
              <a:t>. </a:t>
            </a:r>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15</a:t>
            </a:fld>
            <a:endParaRPr lang="en-US"/>
          </a:p>
        </p:txBody>
      </p:sp>
    </p:spTree>
    <p:extLst>
      <p:ext uri="{BB962C8B-B14F-4D97-AF65-F5344CB8AC3E}">
        <p14:creationId xmlns:p14="http://schemas.microsoft.com/office/powerpoint/2010/main" val="292107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 DBH spacetimes, we have shown that we may expect modulations due to the rainbow effect and to grazing (creeping modes) or secondary orbiting. The rainbow effect will lead to a local amplification of the scattering cross section around the rainbow angle. Grazing, i.e., the edge rays (creeping modes) or second orbiting will lead to further oscillations and global modulations of the scattering cross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Note the qualitative difference that for configurations where the shell is outside the outer light-ring, the scattering cross is mainly modulated around the rainbow angle while for the case where the shell lies between the two light-rings the scattering cross sections exhibits noticeable modulation at all angles.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16</a:t>
            </a:fld>
            <a:endParaRPr lang="en-US"/>
          </a:p>
        </p:txBody>
      </p:sp>
    </p:spTree>
    <p:extLst>
      <p:ext uri="{BB962C8B-B14F-4D97-AF65-F5344CB8AC3E}">
        <p14:creationId xmlns:p14="http://schemas.microsoft.com/office/powerpoint/2010/main" val="51851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Our study fits into the general goal of modelling and understanding black holes within their environments. we have investigated the scattering of planar waves impinging on a dirty black hole spacetime.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focused on the spectrum of resonances of DBHs and calculated the </a:t>
            </a:r>
            <a:r>
              <a:rPr lang="en-GB" sz="1800" dirty="0" err="1">
                <a:effectLst/>
                <a:latin typeface="CMR10"/>
              </a:rPr>
              <a:t>Regge</a:t>
            </a:r>
            <a:r>
              <a:rPr lang="en-GB" sz="1800" dirty="0">
                <a:effectLst/>
                <a:latin typeface="CMR10"/>
              </a:rPr>
              <a:t> pole spectrum of different DBH configurations.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identified two key properties of the RP spectrum of DBHs</a:t>
            </a:r>
            <a:r>
              <a:rPr lang="en-US" sz="1800" dirty="0">
                <a:effectLst/>
                <a:latin typeface="CMR10"/>
              </a:rPr>
              <a:t>. The two </a:t>
            </a:r>
            <a:r>
              <a:rPr lang="en-GB" sz="1800" dirty="0">
                <a:effectLst/>
                <a:latin typeface="CMR10"/>
              </a:rPr>
              <a:t>branches emerge from the original isolated black hole spectrum. The separation from the original branch to the two distinct ones appears first for large overtone numbers, and the two branches may overlap for low overtone. The existence of the two branches results in modulation of the scattering cross section.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 addition to these two branches, we have identified a third branch corresponding to broad resonances trapped between the inner light-ring and the thin shell.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We have shown that the RP spectrum and their associated residues accurately describes the scattering cross section, including the modulations and deviations from the case of an isolated black hole. </a:t>
            </a:r>
            <a:endParaRPr lang="en-GB" dirty="0"/>
          </a:p>
        </p:txBody>
      </p:sp>
      <p:sp>
        <p:nvSpPr>
          <p:cNvPr id="4" name="Slide Number Placeholder 3"/>
          <p:cNvSpPr>
            <a:spLocks noGrp="1"/>
          </p:cNvSpPr>
          <p:nvPr>
            <p:ph type="sldNum" sz="quarter" idx="5"/>
          </p:nvPr>
        </p:nvSpPr>
        <p:spPr/>
        <p:txBody>
          <a:bodyPr/>
          <a:lstStyle/>
          <a:p>
            <a:fld id="{3706A4C1-5964-FB42-BD11-F329C615DC2F}" type="slidenum">
              <a:rPr lang="en-US" smtClean="0"/>
              <a:t>17</a:t>
            </a:fld>
            <a:endParaRPr lang="en-US"/>
          </a:p>
        </p:txBody>
      </p:sp>
    </p:spTree>
    <p:extLst>
      <p:ext uri="{BB962C8B-B14F-4D97-AF65-F5344CB8AC3E}">
        <p14:creationId xmlns:p14="http://schemas.microsoft.com/office/powerpoint/2010/main" val="66885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show the definition of dirty black hole and the metric to describe. DBH spacetime may exhibit various critical effects for geometrical optics. </a:t>
            </a: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We then find the resonances by computing the </a:t>
            </a:r>
            <a:r>
              <a:rPr lang="en-GB" sz="1800" dirty="0" err="1">
                <a:effectLst/>
                <a:latin typeface="CMR9"/>
              </a:rPr>
              <a:t>Regge</a:t>
            </a:r>
            <a:r>
              <a:rPr lang="en-GB" sz="1800" dirty="0">
                <a:effectLst/>
                <a:latin typeface="CMR9"/>
              </a:rPr>
              <a:t> pole spectrum for different configurations.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We look at scattering by compute the differential scattering cross section for various configurations.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In conclusion, we highlight the role of critical effects.</a:t>
            </a: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1</a:t>
            </a:fld>
            <a:endParaRPr lang="en-US"/>
          </a:p>
        </p:txBody>
      </p:sp>
    </p:spTree>
    <p:extLst>
      <p:ext uri="{BB962C8B-B14F-4D97-AF65-F5344CB8AC3E}">
        <p14:creationId xmlns:p14="http://schemas.microsoft.com/office/powerpoint/2010/main" val="136691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737373"/>
                </a:solidFill>
                <a:effectLst/>
                <a:latin typeface="Lato" panose="020F0502020204030203" pitchFamily="34" charset="0"/>
              </a:rPr>
              <a:t>The detection of </a:t>
            </a:r>
            <a:r>
              <a:rPr lang="en-GB" b="0" i="0" u="sng" dirty="0">
                <a:solidFill>
                  <a:srgbClr val="666666"/>
                </a:solidFill>
                <a:effectLst/>
                <a:latin typeface="Lato" panose="020F0502020204030203" pitchFamily="34" charset="0"/>
                <a:hlinkClick r:id="rId3"/>
              </a:rPr>
              <a:t>gravitational waves</a:t>
            </a:r>
            <a:r>
              <a:rPr lang="en-GB" b="0" i="0" dirty="0">
                <a:solidFill>
                  <a:srgbClr val="737373"/>
                </a:solidFill>
                <a:effectLst/>
                <a:latin typeface="Lato" panose="020F0502020204030203" pitchFamily="34" charset="0"/>
              </a:rPr>
              <a:t>, reveal the first evidence of black hole.</a:t>
            </a:r>
          </a:p>
          <a:p>
            <a:r>
              <a:rPr lang="en-GB" b="0" i="0" dirty="0">
                <a:solidFill>
                  <a:srgbClr val="737373"/>
                </a:solidFill>
                <a:effectLst/>
                <a:latin typeface="Lato" panose="020F0502020204030203" pitchFamily="34" charset="0"/>
              </a:rPr>
              <a:t>EHT reports taking the first picture of a black 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The most recent two major breakthroughs have taken black holes into the field of experimental astronomy. It is now necessary to study black holes not only as isolated objects but also within their environment. </a:t>
            </a:r>
            <a:r>
              <a:rPr lang="en-GB" sz="1200" dirty="0">
                <a:effectLst/>
                <a:latin typeface="CMR10"/>
              </a:rPr>
              <a:t>DBH is that kind of black hole, it describes </a:t>
            </a:r>
            <a:r>
              <a:rPr lang="en-GB" sz="1200" dirty="0" err="1">
                <a:effectLst/>
                <a:latin typeface="CMR10"/>
              </a:rPr>
              <a:t>bh</a:t>
            </a:r>
            <a:r>
              <a:rPr lang="en-GB" sz="1200" dirty="0">
                <a:effectLst/>
                <a:latin typeface="CMR10"/>
              </a:rPr>
              <a:t> with their environment. </a:t>
            </a:r>
            <a:endParaRPr lang="en-GB" dirty="0"/>
          </a:p>
          <a:p>
            <a:endParaRPr lang="en-GB" b="0" i="0" dirty="0">
              <a:solidFill>
                <a:srgbClr val="737373"/>
              </a:solidFill>
              <a:effectLst/>
              <a:latin typeface="Lato" panose="020F0502020204030203" pitchFamily="34" charset="0"/>
            </a:endParaRPr>
          </a:p>
          <a:p>
            <a:endParaRPr lang="en-US" b="0" i="0" dirty="0">
              <a:solidFill>
                <a:srgbClr val="737373"/>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2</a:t>
            </a:fld>
            <a:endParaRPr lang="en-US"/>
          </a:p>
        </p:txBody>
      </p:sp>
    </p:spTree>
    <p:extLst>
      <p:ext uri="{BB962C8B-B14F-4D97-AF65-F5344CB8AC3E}">
        <p14:creationId xmlns:p14="http://schemas.microsoft.com/office/powerpoint/2010/main" val="87794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a:t>
                </a:r>
                <a:r>
                  <a:rPr lang="en-GB" sz="1800" dirty="0">
                    <a:effectLst/>
                    <a:latin typeface="CMR10"/>
                  </a:rPr>
                  <a:t>review the derivation of the DBH spacetime. Here is a conventional expression that two different spacetimes are glued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Inputting the form of the geometry into junction condition, we derive the two independent equations; S is the energy momentum of the shell. </a:t>
                </a:r>
                <a14:m>
                  <m:oMath xmlns:m="http://schemas.openxmlformats.org/officeDocument/2006/math">
                    <m:r>
                      <m:rPr>
                        <m:sty m:val="p"/>
                      </m:rPr>
                      <a:rPr lang="en-US" sz="1800" b="0" i="0" smtClean="0">
                        <a:effectLst/>
                        <a:latin typeface="Cambria Math" panose="02040503050406030204" pitchFamily="18" charset="0"/>
                      </a:rPr>
                      <m:t>Δ</m:t>
                    </m:r>
                    <m:sSub>
                      <m:sSubPr>
                        <m:ctrlPr>
                          <a:rPr lang="en-US" sz="1800" b="0" i="1" smtClean="0">
                            <a:effectLst/>
                            <a:latin typeface="Cambria Math" panose="02040503050406030204" pitchFamily="18" charset="0"/>
                          </a:rPr>
                        </m:ctrlPr>
                      </m:sSubPr>
                      <m:e>
                        <m:r>
                          <m:rPr>
                            <m:sty m:val="p"/>
                          </m:rPr>
                          <a:rPr lang="en-US" sz="1800" b="0" i="0" smtClean="0">
                            <a:effectLst/>
                            <a:latin typeface="Cambria Math" panose="02040503050406030204" pitchFamily="18" charset="0"/>
                          </a:rPr>
                          <m:t>K</m:t>
                        </m:r>
                      </m:e>
                      <m:sub>
                        <m:r>
                          <m:rPr>
                            <m:sty m:val="p"/>
                          </m:rPr>
                          <a:rPr lang="en-US" sz="1800" b="0" i="0" smtClean="0">
                            <a:effectLst/>
                            <a:latin typeface="Cambria Math" panose="02040503050406030204" pitchFamily="18" charset="0"/>
                          </a:rPr>
                          <m:t>ab</m:t>
                        </m:r>
                      </m:sub>
                    </m:sSub>
                  </m:oMath>
                </a14:m>
                <a:r>
                  <a:rPr lang="en-GB" sz="1800" dirty="0">
                    <a:effectLst/>
                    <a:latin typeface="CMR10"/>
                  </a:rPr>
                  <a:t> is the jump in extrinsic</a:t>
                </a:r>
                <a:r>
                  <a:rPr lang="en-GB" sz="1800" baseline="0" dirty="0">
                    <a:effectLst/>
                    <a:latin typeface="CMR10"/>
                  </a:rPr>
                  <a:t> curvature across the shell. u is the outward pointing normal on each side of the shell.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effectLst/>
                    <a:latin typeface="CMR10"/>
                  </a:rPr>
                  <a:t>Here we look at the static shell which requires, and assuming an equation of state for the shell.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effectLst/>
                    <a:latin typeface="CMR10"/>
                  </a:rPr>
                  <a:t>We then have</a:t>
                </a:r>
                <a:r>
                  <a:rPr lang="en-GB" sz="1800" dirty="0">
                    <a:effectLst/>
                    <a:latin typeface="CMR10"/>
                  </a:rPr>
                  <a:t> static configurations fully characterised by the mass of the shell and its equation of state; </a:t>
                </a:r>
                <a:endParaRPr lang="en-US" dirty="0"/>
              </a:p>
              <a:p>
                <a:r>
                  <a:rPr lang="en-US" dirty="0"/>
                  <a:t>Junction condition </a:t>
                </a:r>
                <a:r>
                  <a:rPr lang="en-US" dirty="0" err="1"/>
                  <a:t>explaination</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a:t>
                </a:r>
                <a:r>
                  <a:rPr lang="en-GB" sz="1800" dirty="0">
                    <a:effectLst/>
                    <a:latin typeface="CMR10"/>
                  </a:rPr>
                  <a:t>review the derivation of the DBH spacetime. Here is a conventional </a:t>
                </a:r>
                <a:r>
                  <a:rPr lang="en-GB" sz="1800" dirty="0" err="1">
                    <a:effectLst/>
                    <a:latin typeface="CMR10"/>
                  </a:rPr>
                  <a:t>experission</a:t>
                </a:r>
                <a:r>
                  <a:rPr lang="en-GB" sz="1800" dirty="0">
                    <a:effectLst/>
                    <a:latin typeface="CMR10"/>
                  </a:rPr>
                  <a:t> that two different spacetimes are glued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Inputting the form of the geometry into junction condition, we derive the two independent equations; S is the energy momentum of the shell. </a:t>
                </a:r>
                <a:r>
                  <a:rPr lang="en-US" sz="1800" b="0" i="0">
                    <a:effectLst/>
                    <a:latin typeface="Cambria Math" panose="02040503050406030204" pitchFamily="18" charset="0"/>
                  </a:rPr>
                  <a:t>ΔK_ab</a:t>
                </a:r>
                <a:r>
                  <a:rPr lang="en-GB" sz="1800" dirty="0">
                    <a:effectLst/>
                    <a:latin typeface="CMR10"/>
                  </a:rPr>
                  <a:t> is the jump in extrinsic</a:t>
                </a:r>
                <a:r>
                  <a:rPr lang="en-GB" sz="1800" baseline="0" dirty="0">
                    <a:effectLst/>
                    <a:latin typeface="CMR10"/>
                  </a:rPr>
                  <a:t> curvature across the shell. u is the outward pointing normal on each side of the shell. Here we look at the static shell which requires, and assuming an equation of state for the shell.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effectLst/>
                    <a:latin typeface="CMR10"/>
                  </a:rPr>
                  <a:t>We then have</a:t>
                </a:r>
                <a:r>
                  <a:rPr lang="en-GB" sz="1800" dirty="0">
                    <a:effectLst/>
                    <a:latin typeface="CMR10"/>
                  </a:rPr>
                  <a:t> static configurations fully characterised by the mass of the shell and its equation of state; </a:t>
                </a:r>
                <a:endParaRPr lang="en-GB" dirty="0"/>
              </a:p>
              <a:p>
                <a:endParaRPr lang="en-US" dirty="0"/>
              </a:p>
            </p:txBody>
          </p:sp>
        </mc:Fallback>
      </mc:AlternateContent>
      <p:sp>
        <p:nvSpPr>
          <p:cNvPr id="4" name="Slide Number Placeholder 3"/>
          <p:cNvSpPr>
            <a:spLocks noGrp="1"/>
          </p:cNvSpPr>
          <p:nvPr>
            <p:ph type="sldNum" sz="quarter" idx="5"/>
          </p:nvPr>
        </p:nvSpPr>
        <p:spPr/>
        <p:txBody>
          <a:bodyPr/>
          <a:lstStyle/>
          <a:p>
            <a:fld id="{3706A4C1-5964-FB42-BD11-F329C615DC2F}" type="slidenum">
              <a:rPr lang="en-US" smtClean="0"/>
              <a:t>3</a:t>
            </a:fld>
            <a:endParaRPr lang="en-US"/>
          </a:p>
        </p:txBody>
      </p:sp>
    </p:spTree>
    <p:extLst>
      <p:ext uri="{BB962C8B-B14F-4D97-AF65-F5344CB8AC3E}">
        <p14:creationId xmlns:p14="http://schemas.microsoft.com/office/powerpoint/2010/main" val="223323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For a given equation of state, the minimum value of </a:t>
                </a:r>
                <a:r>
                  <a:rPr lang="en-GB" sz="1800" dirty="0">
                    <a:effectLst/>
                    <a:latin typeface="CMMI10"/>
                  </a:rPr>
                  <a:t>R</a:t>
                </a:r>
                <a:r>
                  <a:rPr lang="en-GB" sz="1800" dirty="0">
                    <a:effectLst/>
                    <a:latin typeface="CMMI7"/>
                  </a:rPr>
                  <a:t>s </a:t>
                </a:r>
                <a:r>
                  <a:rPr lang="en-GB" sz="1800" dirty="0">
                    <a:effectLst/>
                    <a:latin typeface="CMR10"/>
                  </a:rPr>
                  <a:t>is when the shell has vanishing energy, which means </a:t>
                </a:r>
                <a14:m>
                  <m:oMath xmlns:m="http://schemas.openxmlformats.org/officeDocument/2006/math">
                    <m:sSub>
                      <m:sSubPr>
                        <m:ctrlPr>
                          <a:rPr lang="en-US" sz="1800" b="0" i="1" smtClean="0">
                            <a:effectLst/>
                            <a:latin typeface="Cambria Math" panose="02040503050406030204" pitchFamily="18" charset="0"/>
                          </a:rPr>
                        </m:ctrlPr>
                      </m:sSubPr>
                      <m:e>
                        <m:r>
                          <a:rPr lang="en-US" sz="1800" b="0" i="1" smtClean="0">
                            <a:effectLst/>
                            <a:latin typeface="Cambria Math" panose="02040503050406030204" pitchFamily="18" charset="0"/>
                          </a:rPr>
                          <m:t>𝑀</m:t>
                        </m:r>
                      </m:e>
                      <m:sub>
                        <m:r>
                          <a:rPr lang="en-US" sz="1800" b="0" i="1" smtClean="0">
                            <a:effectLst/>
                            <a:latin typeface="Cambria Math" panose="02040503050406030204" pitchFamily="18" charset="0"/>
                          </a:rPr>
                          <m:t>+</m:t>
                        </m:r>
                      </m:sub>
                    </m:sSub>
                    <m:r>
                      <a:rPr lang="en-US" sz="1800" b="0" i="1" smtClean="0">
                        <a:effectLst/>
                        <a:latin typeface="Cambria Math" panose="02040503050406030204" pitchFamily="18" charset="0"/>
                      </a:rPr>
                      <m:t>=</m:t>
                    </m:r>
                    <m:sSub>
                      <m:sSubPr>
                        <m:ctrlPr>
                          <a:rPr lang="en-US" sz="1800" b="0" i="1" smtClean="0">
                            <a:effectLst/>
                            <a:latin typeface="Cambria Math" panose="02040503050406030204" pitchFamily="18" charset="0"/>
                          </a:rPr>
                        </m:ctrlPr>
                      </m:sSubPr>
                      <m:e>
                        <m:r>
                          <a:rPr lang="en-US" sz="1800" b="0" i="1" smtClean="0">
                            <a:effectLst/>
                            <a:latin typeface="Cambria Math" panose="02040503050406030204" pitchFamily="18" charset="0"/>
                          </a:rPr>
                          <m:t>𝑀</m:t>
                        </m:r>
                      </m:e>
                      <m:sub>
                        <m:r>
                          <a:rPr lang="en-US" sz="1800" b="0" i="1" smtClean="0">
                            <a:effectLst/>
                            <a:latin typeface="Cambria Math" panose="02040503050406030204" pitchFamily="18" charset="0"/>
                          </a:rPr>
                          <m:t>−</m:t>
                        </m:r>
                      </m:sub>
                    </m:sSub>
                  </m:oMath>
                </a14:m>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GB" sz="1800" dirty="0">
                    <a:effectLst/>
                    <a:latin typeface="CMR10"/>
                  </a:rPr>
                  <a:t>important feature of a black hole spacetime of relevance to QNM’s and RP’s is the </a:t>
                </a:r>
                <a:r>
                  <a:rPr lang="en-GB" sz="1800" dirty="0">
                    <a:effectLst/>
                    <a:latin typeface="CMTI10"/>
                  </a:rPr>
                  <a:t>light ring.</a:t>
                </a:r>
              </a:p>
              <a:p>
                <a:r>
                  <a:rPr lang="en-GB" sz="1800" dirty="0">
                    <a:effectLst/>
                    <a:latin typeface="CMTI10"/>
                  </a:rPr>
                  <a:t>We now </a:t>
                </a:r>
                <a:r>
                  <a:rPr lang="en-GB" sz="1800" dirty="0">
                    <a:effectLst/>
                    <a:latin typeface="CMR10"/>
                  </a:rPr>
                  <a:t>see three different possibilities for the shell location depending on where it is situated with respect to the light-rings of the interior and exterior Schwarzschild masses.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As the local Schwarzschild mass is </a:t>
                </a:r>
                <a:r>
                  <a:rPr lang="en-GB" sz="1800" dirty="0">
                    <a:effectLst/>
                    <a:latin typeface="CMMI10"/>
                  </a:rPr>
                  <a:t>M</a:t>
                </a:r>
                <a:r>
                  <a:rPr lang="en-GB" sz="1800" dirty="0">
                    <a:effectLst/>
                    <a:latin typeface="CMR7"/>
                  </a:rPr>
                  <a:t>+ </a:t>
                </a:r>
                <a:r>
                  <a:rPr lang="en-GB" sz="1800" dirty="0">
                    <a:effectLst/>
                    <a:latin typeface="CMR10"/>
                  </a:rPr>
                  <a:t>outside the shell, this means that the 3</a:t>
                </a:r>
                <a:r>
                  <a:rPr lang="en-GB" sz="1800" dirty="0">
                    <a:effectLst/>
                    <a:latin typeface="CMMI10"/>
                  </a:rPr>
                  <a:t>M</a:t>
                </a:r>
                <a:r>
                  <a:rPr lang="en-GB" sz="1800" dirty="0">
                    <a:effectLst/>
                    <a:latin typeface="CMSY7"/>
                  </a:rPr>
                  <a:t>− </a:t>
                </a:r>
                <a:r>
                  <a:rPr lang="en-GB" sz="1800" dirty="0">
                    <a:effectLst/>
                    <a:latin typeface="CMR10"/>
                  </a:rPr>
                  <a:t>light-ring no longer exists, and the spacetime will have only one light-ring at </a:t>
                </a:r>
                <a:r>
                  <a:rPr lang="en-GB" sz="1800" dirty="0">
                    <a:effectLst/>
                    <a:latin typeface="CMMI10"/>
                  </a:rPr>
                  <a:t>r </a:t>
                </a:r>
                <a:r>
                  <a:rPr lang="en-GB" sz="1800" dirty="0">
                    <a:effectLst/>
                    <a:latin typeface="CMR10"/>
                  </a:rPr>
                  <a:t>= 3</a:t>
                </a:r>
                <a:r>
                  <a:rPr lang="en-GB" sz="1800" dirty="0">
                    <a:effectLst/>
                    <a:latin typeface="CMMI10"/>
                  </a:rPr>
                  <a:t>M</a:t>
                </a:r>
                <a:r>
                  <a:rPr lang="en-GB" sz="1800" dirty="0">
                    <a:effectLst/>
                    <a:latin typeface="CMR7"/>
                  </a:rPr>
                  <a:t>+</a:t>
                </a:r>
                <a:r>
                  <a:rPr lang="en-GB" sz="1800" dirty="0">
                    <a:effectLst/>
                    <a:latin typeface="CMR1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When the shell lies between the two light rings, it is possible for all equations of state in this range, and the spacetime have two light rings present.</a:t>
                </a:r>
              </a:p>
              <a:p>
                <a:r>
                  <a:rPr lang="en-GB" sz="1800" dirty="0">
                    <a:effectLst/>
                    <a:latin typeface="CMR10"/>
                  </a:rPr>
                  <a:t>If the shell lies outside, then again there is only one light-ring in the spacetime, although it is now </a:t>
                </a:r>
                <a:r>
                  <a:rPr lang="en-GB" sz="1800" dirty="0">
                    <a:effectLst/>
                    <a:latin typeface="CMTI10"/>
                  </a:rPr>
                  <a:t>inside </a:t>
                </a:r>
                <a:r>
                  <a:rPr lang="en-GB" sz="1800" dirty="0">
                    <a:effectLst/>
                    <a:latin typeface="CMR10"/>
                  </a:rPr>
                  <a:t>the shell at 3</a:t>
                </a:r>
                <a:r>
                  <a:rPr lang="en-GB" sz="1800" dirty="0">
                    <a:effectLst/>
                    <a:latin typeface="CMMI10"/>
                  </a:rPr>
                  <a:t>M</a:t>
                </a:r>
                <a:r>
                  <a:rPr lang="en-GB" sz="1800" dirty="0">
                    <a:effectLst/>
                    <a:latin typeface="CMSY7"/>
                  </a:rPr>
                  <a:t>−</a:t>
                </a:r>
                <a:r>
                  <a:rPr lang="en-GB" sz="1800" dirty="0">
                    <a:effectLst/>
                    <a:latin typeface="CMR10"/>
                  </a:rPr>
                  <a:t>.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For a given equation of state, the minimum value of </a:t>
                </a:r>
                <a:r>
                  <a:rPr lang="en-GB" sz="1800" dirty="0">
                    <a:effectLst/>
                    <a:latin typeface="CMMI10"/>
                  </a:rPr>
                  <a:t>R</a:t>
                </a:r>
                <a:r>
                  <a:rPr lang="en-GB" sz="1800" dirty="0">
                    <a:effectLst/>
                    <a:latin typeface="CMMI7"/>
                  </a:rPr>
                  <a:t>s </a:t>
                </a:r>
                <a:r>
                  <a:rPr lang="en-GB" sz="1800" dirty="0">
                    <a:effectLst/>
                    <a:latin typeface="CMR10"/>
                  </a:rPr>
                  <a:t>is when the shell has vanishing energy, which means </a:t>
                </a:r>
                <a:r>
                  <a:rPr lang="en-US" sz="1800" b="0" i="0">
                    <a:effectLst/>
                    <a:latin typeface="Cambria Math" panose="02040503050406030204" pitchFamily="18" charset="0"/>
                  </a:rPr>
                  <a:t>𝑀_+=𝑀_−</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GB" sz="1800" dirty="0">
                    <a:effectLst/>
                    <a:latin typeface="CMR10"/>
                  </a:rPr>
                  <a:t>important feature of a black hole spacetime of relevance to QNM’s and RP’s is the </a:t>
                </a:r>
                <a:r>
                  <a:rPr lang="en-GB" sz="1800" dirty="0">
                    <a:effectLst/>
                    <a:latin typeface="CMTI10"/>
                  </a:rPr>
                  <a:t>light ring.</a:t>
                </a:r>
              </a:p>
              <a:p>
                <a:endParaRPr lang="en-GB" sz="1800" dirty="0">
                  <a:effectLst/>
                  <a:latin typeface="CMTI10"/>
                </a:endParaRPr>
              </a:p>
              <a:p>
                <a:r>
                  <a:rPr lang="en-GB" sz="1800" dirty="0">
                    <a:effectLst/>
                    <a:latin typeface="CMTI10"/>
                  </a:rPr>
                  <a:t>We now </a:t>
                </a:r>
                <a:r>
                  <a:rPr lang="en-GB" sz="1800" dirty="0">
                    <a:effectLst/>
                    <a:latin typeface="CMR10"/>
                  </a:rPr>
                  <a:t>see three different possibilities for the shell location depending on where it is situated with respect to the light-rings of the interior and exterior Schwarzschild masses.</a:t>
                </a:r>
              </a:p>
              <a:p>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As the local Schwarzschild mass is </a:t>
                </a:r>
                <a:r>
                  <a:rPr lang="en-GB" sz="1800" dirty="0">
                    <a:effectLst/>
                    <a:latin typeface="CMMI10"/>
                  </a:rPr>
                  <a:t>M</a:t>
                </a:r>
                <a:r>
                  <a:rPr lang="en-GB" sz="1800" dirty="0">
                    <a:effectLst/>
                    <a:latin typeface="CMR7"/>
                  </a:rPr>
                  <a:t>+ </a:t>
                </a:r>
                <a:r>
                  <a:rPr lang="en-GB" sz="1800" dirty="0">
                    <a:effectLst/>
                    <a:latin typeface="CMR10"/>
                  </a:rPr>
                  <a:t>outside the shell, this means that the 3</a:t>
                </a:r>
                <a:r>
                  <a:rPr lang="en-GB" sz="1800" dirty="0">
                    <a:effectLst/>
                    <a:latin typeface="CMMI10"/>
                  </a:rPr>
                  <a:t>M</a:t>
                </a:r>
                <a:r>
                  <a:rPr lang="en-GB" sz="1800" dirty="0">
                    <a:effectLst/>
                    <a:latin typeface="CMSY7"/>
                  </a:rPr>
                  <a:t>− </a:t>
                </a:r>
                <a:r>
                  <a:rPr lang="en-GB" sz="1800" dirty="0">
                    <a:effectLst/>
                    <a:latin typeface="CMR10"/>
                  </a:rPr>
                  <a:t>light-ring no longer exists, and the spacetime will have only one light-ring at </a:t>
                </a:r>
                <a:r>
                  <a:rPr lang="en-GB" sz="1800" dirty="0">
                    <a:effectLst/>
                    <a:latin typeface="CMMI10"/>
                  </a:rPr>
                  <a:t>r </a:t>
                </a:r>
                <a:r>
                  <a:rPr lang="en-GB" sz="1800" dirty="0">
                    <a:effectLst/>
                    <a:latin typeface="CMR10"/>
                  </a:rPr>
                  <a:t>= 3</a:t>
                </a:r>
                <a:r>
                  <a:rPr lang="en-GB" sz="1800" dirty="0">
                    <a:effectLst/>
                    <a:latin typeface="CMMI10"/>
                  </a:rPr>
                  <a:t>M</a:t>
                </a:r>
                <a:r>
                  <a:rPr lang="en-GB" sz="1800" dirty="0">
                    <a:effectLst/>
                    <a:latin typeface="CMR7"/>
                  </a:rPr>
                  <a:t>+</a:t>
                </a:r>
                <a:r>
                  <a:rPr lang="en-GB" sz="1800" dirty="0">
                    <a:effectLst/>
                    <a:latin typeface="CMR1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When the shell lies between the two light rings, it is possible for all equations of state in this range, and the spacetime have two light rings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r>
                  <a:rPr lang="en-GB" sz="1800" dirty="0">
                    <a:effectLst/>
                    <a:latin typeface="CMR10"/>
                  </a:rPr>
                  <a:t>If the shell lies outside, then again there is only one light-ring in the spacetime, although it is now </a:t>
                </a:r>
                <a:r>
                  <a:rPr lang="en-GB" sz="1800" dirty="0">
                    <a:effectLst/>
                    <a:latin typeface="CMTI10"/>
                  </a:rPr>
                  <a:t>inside </a:t>
                </a:r>
                <a:r>
                  <a:rPr lang="en-GB" sz="1800" dirty="0">
                    <a:effectLst/>
                    <a:latin typeface="CMR10"/>
                  </a:rPr>
                  <a:t>the shell at 3</a:t>
                </a:r>
                <a:r>
                  <a:rPr lang="en-GB" sz="1800" dirty="0">
                    <a:effectLst/>
                    <a:latin typeface="CMMI10"/>
                  </a:rPr>
                  <a:t>M</a:t>
                </a:r>
                <a:r>
                  <a:rPr lang="en-GB" sz="1800" dirty="0">
                    <a:effectLst/>
                    <a:latin typeface="CMSY7"/>
                  </a:rPr>
                  <a:t>−</a:t>
                </a:r>
                <a:r>
                  <a:rPr lang="en-GB" sz="1800" dirty="0">
                    <a:effectLst/>
                    <a:latin typeface="CMR10"/>
                  </a:rPr>
                  <a:t>.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US" dirty="0"/>
              </a:p>
            </p:txBody>
          </p:sp>
        </mc:Fallback>
      </mc:AlternateContent>
      <p:sp>
        <p:nvSpPr>
          <p:cNvPr id="4" name="Slide Number Placeholder 3"/>
          <p:cNvSpPr>
            <a:spLocks noGrp="1"/>
          </p:cNvSpPr>
          <p:nvPr>
            <p:ph type="sldNum" sz="quarter" idx="5"/>
          </p:nvPr>
        </p:nvSpPr>
        <p:spPr/>
        <p:txBody>
          <a:bodyPr/>
          <a:lstStyle/>
          <a:p>
            <a:fld id="{3706A4C1-5964-FB42-BD11-F329C615DC2F}" type="slidenum">
              <a:rPr lang="en-US" smtClean="0"/>
              <a:t>4</a:t>
            </a:fld>
            <a:endParaRPr lang="en-US"/>
          </a:p>
        </p:txBody>
      </p:sp>
    </p:spTree>
    <p:extLst>
      <p:ext uri="{BB962C8B-B14F-4D97-AF65-F5344CB8AC3E}">
        <p14:creationId xmlns:p14="http://schemas.microsoft.com/office/powerpoint/2010/main" val="135890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Now we alter our notation into a global coordinate system by replacing</a:t>
                </a:r>
                <a:r>
                  <a:rPr lang="en-GB" sz="1800" baseline="0" dirty="0">
                    <a:effectLst/>
                    <a:latin typeface="CMR10"/>
                  </a:rPr>
                  <a:t> </a:t>
                </a:r>
                <a14:m>
                  <m:oMath xmlns:m="http://schemas.openxmlformats.org/officeDocument/2006/math">
                    <m:sSub>
                      <m:sSubPr>
                        <m:ctrlPr>
                          <a:rPr lang="en-US" sz="1800" b="0" i="1" baseline="0" smtClean="0">
                            <a:effectLst/>
                            <a:latin typeface="Cambria Math" panose="02040503050406030204" pitchFamily="18" charset="0"/>
                          </a:rPr>
                        </m:ctrlPr>
                      </m:sSubPr>
                      <m:e>
                        <m:r>
                          <a:rPr lang="en-US" sz="1800" b="0" i="1" baseline="0" smtClean="0">
                            <a:effectLst/>
                            <a:latin typeface="Cambria Math" panose="02040503050406030204" pitchFamily="18" charset="0"/>
                          </a:rPr>
                          <m:t>𝑀</m:t>
                        </m:r>
                      </m:e>
                      <m:sub>
                        <m:r>
                          <a:rPr lang="en-US" sz="1800" b="0" i="1" baseline="0" smtClean="0">
                            <a:effectLst/>
                            <a:latin typeface="Cambria Math" panose="02040503050406030204" pitchFamily="18" charset="0"/>
                          </a:rPr>
                          <m:t>−</m:t>
                        </m:r>
                      </m:sub>
                    </m:sSub>
                  </m:oMath>
                </a14:m>
                <a:r>
                  <a:rPr lang="en-GB" dirty="0"/>
                  <a:t> with </a:t>
                </a:r>
                <a:r>
                  <a:rPr lang="en-GB" dirty="0" err="1"/>
                  <a:t>M_bh</a:t>
                </a:r>
                <a:r>
                  <a:rPr lang="en-GB"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m:t>
                        </m:r>
                      </m:sub>
                    </m:sSub>
                  </m:oMath>
                </a14:m>
                <a:r>
                  <a:rPr lang="en-GB" dirty="0"/>
                  <a:t> with </a:t>
                </a:r>
                <a:r>
                  <a:rPr lang="en-GB" dirty="0" err="1"/>
                  <a:t>M_infinity</a:t>
                </a:r>
                <a:r>
                  <a:rPr lang="en-GB" dirty="0"/>
                  <a:t>.</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baseline="0" smtClean="0">
                        <a:latin typeface="Cambria Math" panose="02040503050406030204" pitchFamily="18" charset="0"/>
                      </a:rPr>
                      <m:t>𝛼</m:t>
                    </m:r>
                  </m:oMath>
                </a14:m>
                <a:r>
                  <a:rPr lang="en-GB" baseline="0" dirty="0"/>
                  <a:t> is inserted to ensure the induced metric on the shell is well defined from each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reason we didn’t start with this is because it is not possible to define a global time coordinate unless the shell is static and we want to derive all possible configurations with a physical equations of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Now we move our insights to the rich geodesics structure. </a:t>
                </a:r>
                <a:r>
                  <a:rPr lang="en-GB" baseline="0" dirty="0" err="1"/>
                  <a:t>U_eff</a:t>
                </a:r>
                <a:r>
                  <a:rPr lang="en-GB" baseline="0" dirty="0"/>
                  <a:t> is the effective geodesic potential.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The important notion emerging from the geodesic motion relevant to our study of resonances is the </a:t>
                </a:r>
                <a:r>
                  <a:rPr lang="en-GB" sz="1800" dirty="0">
                    <a:effectLst/>
                    <a:latin typeface="CMTI10"/>
                  </a:rPr>
                  <a:t>light-ring</a:t>
                </a:r>
                <a:r>
                  <a:rPr lang="en-GB" sz="1800" dirty="0">
                    <a:effectLst/>
                    <a:latin typeface="CMR10"/>
                  </a:rPr>
                  <a:t>. It corresponds to a local maximum and an unstable </a:t>
                </a:r>
                <a:r>
                  <a:rPr lang="en-GB" sz="1800" dirty="0" err="1">
                    <a:effectLst/>
                    <a:latin typeface="CMR10"/>
                  </a:rPr>
                  <a:t>equilibirum</a:t>
                </a:r>
                <a:r>
                  <a:rPr lang="en-GB" sz="1800" dirty="0">
                    <a:effectLst/>
                    <a:latin typeface="CMR10"/>
                  </a:rPr>
                  <a:t> point of geodesic potential, which offers an intuitive link to QNMs. </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Now we alter our notation into a global coordinate system by replacing</a:t>
                </a:r>
                <a:r>
                  <a:rPr lang="en-GB" sz="1800" baseline="0" dirty="0">
                    <a:effectLst/>
                    <a:latin typeface="CMR10"/>
                  </a:rPr>
                  <a:t> </a:t>
                </a:r>
                <a:r>
                  <a:rPr lang="en-US" sz="1800" b="0" i="0" baseline="0">
                    <a:effectLst/>
                    <a:latin typeface="Cambria Math" panose="02040503050406030204" pitchFamily="18" charset="0"/>
                  </a:rPr>
                  <a:t>𝑀_−</a:t>
                </a:r>
                <a:r>
                  <a:rPr lang="en-GB" dirty="0"/>
                  <a:t> with </a:t>
                </a:r>
                <a:r>
                  <a:rPr lang="en-GB" dirty="0" err="1"/>
                  <a:t>M_bh</a:t>
                </a:r>
                <a:r>
                  <a:rPr lang="en-GB" dirty="0"/>
                  <a:t> and </a:t>
                </a:r>
                <a:r>
                  <a:rPr lang="en-US" b="0" i="0">
                    <a:latin typeface="Cambria Math" panose="02040503050406030204" pitchFamily="18" charset="0"/>
                  </a:rPr>
                  <a:t>𝑀_+</a:t>
                </a:r>
                <a:r>
                  <a:rPr lang="en-GB" dirty="0"/>
                  <a:t> with </a:t>
                </a:r>
                <a:r>
                  <a:rPr lang="en-GB" dirty="0" err="1"/>
                  <a:t>M_infinity</a:t>
                </a:r>
                <a:r>
                  <a:rPr lang="en-GB" dirty="0"/>
                  <a:t>.</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𝛼</a:t>
                </a:r>
                <a:r>
                  <a:rPr lang="en-GB" baseline="0" dirty="0"/>
                  <a:t> is inserted to ensure the induced metric on the shell is well defined from each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reason we didn’t start with this is because it is not possible to define a global time coordinate unless the shell is static and we want to derive all possible static configurations with a physical </a:t>
                </a:r>
                <a:r>
                  <a:rPr lang="en-GB" baseline="0" dirty="0" err="1"/>
                  <a:t>equtations</a:t>
                </a:r>
                <a:r>
                  <a:rPr lang="en-GB" baseline="0" dirty="0"/>
                  <a:t> of state. Now we move our insights to the rich geodesics structure. </a:t>
                </a:r>
                <a:r>
                  <a:rPr lang="en-GB" baseline="0" dirty="0" err="1"/>
                  <a:t>U_eff</a:t>
                </a:r>
                <a:r>
                  <a:rPr lang="en-GB" baseline="0" dirty="0"/>
                  <a:t> is the effective geodesic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The important notion emerging from the geodesic motion relevant to our study of resonances is the </a:t>
                </a:r>
                <a:r>
                  <a:rPr lang="en-GB" sz="1800" dirty="0">
                    <a:effectLst/>
                    <a:latin typeface="CMTI10"/>
                  </a:rPr>
                  <a:t>light-ring</a:t>
                </a:r>
                <a:r>
                  <a:rPr lang="en-GB" sz="1800" dirty="0">
                    <a:effectLst/>
                    <a:latin typeface="CMR10"/>
                  </a:rPr>
                  <a:t>. It corresponds to a local maximum and an unstable </a:t>
                </a:r>
                <a:r>
                  <a:rPr lang="en-GB" sz="1800" dirty="0" err="1">
                    <a:effectLst/>
                    <a:latin typeface="CMR10"/>
                  </a:rPr>
                  <a:t>equilibirum</a:t>
                </a:r>
                <a:r>
                  <a:rPr lang="en-GB" sz="1800" dirty="0">
                    <a:effectLst/>
                    <a:latin typeface="CMR10"/>
                  </a:rPr>
                  <a:t> point of geodesic potential, which offers an intuitive link to QNMs.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mc:Fallback>
      </mc:AlternateContent>
      <p:sp>
        <p:nvSpPr>
          <p:cNvPr id="4" name="Slide Number Placeholder 3"/>
          <p:cNvSpPr>
            <a:spLocks noGrp="1"/>
          </p:cNvSpPr>
          <p:nvPr>
            <p:ph type="sldNum" sz="quarter" idx="5"/>
          </p:nvPr>
        </p:nvSpPr>
        <p:spPr/>
        <p:txBody>
          <a:bodyPr/>
          <a:lstStyle/>
          <a:p>
            <a:fld id="{3706A4C1-5964-FB42-BD11-F329C615DC2F}" type="slidenum">
              <a:rPr lang="en-US" smtClean="0"/>
              <a:t>5</a:t>
            </a:fld>
            <a:endParaRPr lang="en-US"/>
          </a:p>
        </p:txBody>
      </p:sp>
    </p:spTree>
    <p:extLst>
      <p:ext uri="{BB962C8B-B14F-4D97-AF65-F5344CB8AC3E}">
        <p14:creationId xmlns:p14="http://schemas.microsoft.com/office/powerpoint/2010/main" val="164447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800" b="0" i="1" smtClean="0">
                        <a:solidFill>
                          <a:schemeClr val="accent1">
                            <a:lumMod val="75000"/>
                          </a:schemeClr>
                        </a:solidFill>
                        <a:latin typeface="Cambria Math" panose="02040503050406030204" pitchFamily="18" charset="0"/>
                      </a:rPr>
                      <m:t>𝑢</m:t>
                    </m:r>
                    <m:r>
                      <a:rPr lang="en-US" sz="1800" b="0" i="1" smtClean="0">
                        <a:solidFill>
                          <a:schemeClr val="accent1">
                            <a:lumMod val="75000"/>
                          </a:schemeClr>
                        </a:solidFill>
                        <a:latin typeface="Cambria Math" panose="02040503050406030204" pitchFamily="18" charset="0"/>
                      </a:rPr>
                      <m:t>=</m:t>
                    </m:r>
                    <m:f>
                      <m:fPr>
                        <m:ctrlPr>
                          <a:rPr lang="en-US" sz="1800" b="0" i="1" smtClean="0">
                            <a:solidFill>
                              <a:schemeClr val="accent1">
                                <a:lumMod val="75000"/>
                              </a:schemeClr>
                            </a:solidFill>
                            <a:latin typeface="Cambria Math" panose="02040503050406030204" pitchFamily="18" charset="0"/>
                          </a:rPr>
                        </m:ctrlPr>
                      </m:fPr>
                      <m:num>
                        <m:r>
                          <a:rPr lang="en-US" sz="1800" b="0" i="1" smtClean="0">
                            <a:solidFill>
                              <a:schemeClr val="accent1">
                                <a:lumMod val="75000"/>
                              </a:schemeClr>
                            </a:solidFill>
                            <a:latin typeface="Cambria Math" panose="02040503050406030204" pitchFamily="18" charset="0"/>
                          </a:rPr>
                          <m:t>1</m:t>
                        </m:r>
                      </m:num>
                      <m:den>
                        <m:r>
                          <a:rPr lang="en-US" sz="1800" b="0" i="1" smtClean="0">
                            <a:solidFill>
                              <a:schemeClr val="accent1">
                                <a:lumMod val="75000"/>
                              </a:schemeClr>
                            </a:solidFill>
                            <a:latin typeface="Cambria Math" panose="02040503050406030204" pitchFamily="18" charset="0"/>
                          </a:rPr>
                          <m:t>𝑟</m:t>
                        </m:r>
                      </m:den>
                    </m:f>
                  </m:oMath>
                </a14:m>
                <a:r>
                  <a:rPr lang="en-US" sz="1800" dirty="0">
                    <a:solidFill>
                      <a:schemeClr val="accent1">
                        <a:lumMod val="75000"/>
                      </a:schemeClr>
                    </a:solidFill>
                  </a:rPr>
                  <a:t> and </a:t>
                </a:r>
                <a14:m>
                  <m:oMath xmlns:m="http://schemas.openxmlformats.org/officeDocument/2006/math">
                    <m:sSub>
                      <m:sSubPr>
                        <m:ctrlPr>
                          <a:rPr lang="en-US" sz="1800" b="0" i="1" smtClean="0">
                            <a:solidFill>
                              <a:schemeClr val="accent1">
                                <a:lumMod val="75000"/>
                              </a:schemeClr>
                            </a:solidFill>
                            <a:latin typeface="Cambria Math" panose="02040503050406030204" pitchFamily="18" charset="0"/>
                          </a:rPr>
                        </m:ctrlPr>
                      </m:sSubPr>
                      <m:e>
                        <m:r>
                          <a:rPr lang="en-US" sz="1800" b="0" i="1" smtClean="0">
                            <a:solidFill>
                              <a:schemeClr val="accent1">
                                <a:lumMod val="75000"/>
                              </a:schemeClr>
                            </a:solidFill>
                            <a:latin typeface="Cambria Math" panose="02040503050406030204" pitchFamily="18" charset="0"/>
                          </a:rPr>
                          <m:t>𝑢</m:t>
                        </m:r>
                      </m:e>
                      <m:sub>
                        <m:r>
                          <a:rPr lang="en-US" sz="1800" b="0" i="1" smtClean="0">
                            <a:solidFill>
                              <a:schemeClr val="accent1">
                                <a:lumMod val="75000"/>
                              </a:schemeClr>
                            </a:solidFill>
                            <a:latin typeface="Cambria Math" panose="02040503050406030204" pitchFamily="18" charset="0"/>
                          </a:rPr>
                          <m:t>0</m:t>
                        </m:r>
                      </m:sub>
                    </m:sSub>
                    <m:r>
                      <a:rPr lang="en-US" sz="1800" b="0" i="1" smtClean="0">
                        <a:solidFill>
                          <a:schemeClr val="accent1">
                            <a:lumMod val="75000"/>
                          </a:schemeClr>
                        </a:solidFill>
                        <a:latin typeface="Cambria Math" panose="02040503050406030204" pitchFamily="18" charset="0"/>
                      </a:rPr>
                      <m:t>=</m:t>
                    </m:r>
                    <m:f>
                      <m:fPr>
                        <m:ctrlPr>
                          <a:rPr lang="en-US" sz="1800" b="0" i="1" smtClean="0">
                            <a:solidFill>
                              <a:schemeClr val="accent1">
                                <a:lumMod val="75000"/>
                              </a:schemeClr>
                            </a:solidFill>
                            <a:latin typeface="Cambria Math" panose="02040503050406030204" pitchFamily="18" charset="0"/>
                          </a:rPr>
                        </m:ctrlPr>
                      </m:fPr>
                      <m:num>
                        <m:r>
                          <a:rPr lang="en-US" sz="1800" b="0" i="1" smtClean="0">
                            <a:solidFill>
                              <a:schemeClr val="accent1">
                                <a:lumMod val="75000"/>
                              </a:schemeClr>
                            </a:solidFill>
                            <a:latin typeface="Cambria Math" panose="02040503050406030204" pitchFamily="18" charset="0"/>
                          </a:rPr>
                          <m:t>1</m:t>
                        </m:r>
                      </m:num>
                      <m:den>
                        <m:sSub>
                          <m:sSubPr>
                            <m:ctrlPr>
                              <a:rPr lang="en-US" sz="1800" b="0" i="1" smtClean="0">
                                <a:solidFill>
                                  <a:schemeClr val="accent1">
                                    <a:lumMod val="75000"/>
                                  </a:schemeClr>
                                </a:solidFill>
                                <a:latin typeface="Cambria Math" panose="02040503050406030204" pitchFamily="18" charset="0"/>
                              </a:rPr>
                            </m:ctrlPr>
                          </m:sSubPr>
                          <m:e>
                            <m:r>
                              <a:rPr lang="en-US" sz="1800" b="0" i="1" smtClean="0">
                                <a:solidFill>
                                  <a:schemeClr val="accent1">
                                    <a:lumMod val="75000"/>
                                  </a:schemeClr>
                                </a:solidFill>
                                <a:latin typeface="Cambria Math" panose="02040503050406030204" pitchFamily="18" charset="0"/>
                              </a:rPr>
                              <m:t>𝑟</m:t>
                            </m:r>
                          </m:e>
                          <m:sub>
                            <m:r>
                              <a:rPr lang="en-US" sz="1800" b="0" i="1" smtClean="0">
                                <a:solidFill>
                                  <a:schemeClr val="accent1">
                                    <a:lumMod val="75000"/>
                                  </a:schemeClr>
                                </a:solidFill>
                                <a:latin typeface="Cambria Math" panose="02040503050406030204" pitchFamily="18" charset="0"/>
                              </a:rPr>
                              <m:t>0</m:t>
                            </m:r>
                          </m:sub>
                        </m:sSub>
                      </m:den>
                    </m:f>
                  </m:oMath>
                </a14:m>
                <a:r>
                  <a:rPr lang="en-US" sz="1800" dirty="0">
                    <a:solidFill>
                      <a:schemeClr val="accent1">
                        <a:lumMod val="75000"/>
                      </a:schemeClr>
                    </a:solidFill>
                  </a:rPr>
                  <a:t>, </a:t>
                </a:r>
                <a14:m>
                  <m:oMath xmlns:m="http://schemas.openxmlformats.org/officeDocument/2006/math">
                    <m:sSub>
                      <m:sSubPr>
                        <m:ctrlPr>
                          <a:rPr lang="en-US" sz="1800" b="0" i="1" smtClean="0">
                            <a:solidFill>
                              <a:schemeClr val="accent1">
                                <a:lumMod val="75000"/>
                              </a:schemeClr>
                            </a:solidFill>
                            <a:latin typeface="Cambria Math" panose="02040503050406030204" pitchFamily="18" charset="0"/>
                          </a:rPr>
                        </m:ctrlPr>
                      </m:sSubPr>
                      <m:e>
                        <m:r>
                          <a:rPr lang="en-US" sz="1800" b="0" i="1" smtClean="0">
                            <a:solidFill>
                              <a:schemeClr val="accent1">
                                <a:lumMod val="75000"/>
                              </a:schemeClr>
                            </a:solidFill>
                            <a:latin typeface="Cambria Math" panose="02040503050406030204" pitchFamily="18" charset="0"/>
                          </a:rPr>
                          <m:t>𝑟</m:t>
                        </m:r>
                      </m:e>
                      <m:sub>
                        <m:r>
                          <a:rPr lang="en-US" sz="1800" b="0" i="1" smtClean="0">
                            <a:solidFill>
                              <a:schemeClr val="accent1">
                                <a:lumMod val="75000"/>
                              </a:schemeClr>
                            </a:solidFill>
                            <a:latin typeface="Cambria Math" panose="02040503050406030204" pitchFamily="18" charset="0"/>
                          </a:rPr>
                          <m:t>0</m:t>
                        </m:r>
                      </m:sub>
                    </m:sSub>
                  </m:oMath>
                </a14:m>
                <a:r>
                  <a:rPr lang="en-US" sz="1800" dirty="0">
                    <a:solidFill>
                      <a:schemeClr val="accent1">
                        <a:lumMod val="75000"/>
                      </a:schemeClr>
                    </a:solidFill>
                  </a:rPr>
                  <a:t> is a turning point, </a:t>
                </a:r>
                <a14:m>
                  <m:oMath xmlns:m="http://schemas.openxmlformats.org/officeDocument/2006/math">
                    <m:r>
                      <m:rPr>
                        <m:sty m:val="p"/>
                      </m:rPr>
                      <a:rPr lang="en-US" sz="1800" b="0" i="0" smtClean="0">
                        <a:solidFill>
                          <a:schemeClr val="accent1">
                            <a:lumMod val="75000"/>
                          </a:schemeClr>
                        </a:solidFill>
                        <a:latin typeface="Cambria Math" panose="02040503050406030204" pitchFamily="18" charset="0"/>
                      </a:rPr>
                      <m:t>Θ</m:t>
                    </m:r>
                    <m:d>
                      <m:dPr>
                        <m:ctrlPr>
                          <a:rPr lang="en-US" sz="1800" b="0" i="1" smtClean="0">
                            <a:solidFill>
                              <a:schemeClr val="accent1">
                                <a:lumMod val="75000"/>
                              </a:schemeClr>
                            </a:solidFill>
                            <a:latin typeface="Cambria Math" panose="02040503050406030204" pitchFamily="18" charset="0"/>
                          </a:rPr>
                        </m:ctrlPr>
                      </m:dPr>
                      <m:e>
                        <m:r>
                          <a:rPr lang="en-US" sz="1800" b="0" i="1" smtClean="0">
                            <a:solidFill>
                              <a:schemeClr val="accent1">
                                <a:lumMod val="75000"/>
                              </a:schemeClr>
                            </a:solidFill>
                            <a:latin typeface="Cambria Math" panose="02040503050406030204" pitchFamily="18" charset="0"/>
                          </a:rPr>
                          <m:t>𝑏</m:t>
                        </m:r>
                      </m:e>
                    </m:d>
                    <m:r>
                      <a:rPr lang="en-US" sz="1800" b="0" i="1" smtClean="0">
                        <a:solidFill>
                          <a:schemeClr val="accent1">
                            <a:lumMod val="75000"/>
                          </a:schemeClr>
                        </a:solidFill>
                        <a:latin typeface="Cambria Math" panose="02040503050406030204" pitchFamily="18" charset="0"/>
                      </a:rPr>
                      <m:t>+2</m:t>
                    </m:r>
                    <m:r>
                      <a:rPr lang="en-US" sz="1800" b="0" i="1" smtClean="0">
                        <a:solidFill>
                          <a:schemeClr val="accent1">
                            <a:lumMod val="75000"/>
                          </a:schemeClr>
                        </a:solidFill>
                        <a:latin typeface="Cambria Math" panose="02040503050406030204" pitchFamily="18" charset="0"/>
                      </a:rPr>
                      <m:t>𝑛</m:t>
                    </m:r>
                    <m:r>
                      <a:rPr lang="en-US" sz="1800" b="0" i="1" smtClean="0">
                        <a:solidFill>
                          <a:schemeClr val="accent1">
                            <a:lumMod val="75000"/>
                          </a:schemeClr>
                        </a:solidFill>
                        <a:latin typeface="Cambria Math" panose="02040503050406030204" pitchFamily="18" charset="0"/>
                      </a:rPr>
                      <m:t>𝜋</m:t>
                    </m:r>
                    <m:r>
                      <a:rPr lang="en-US" sz="1800" b="0" i="1" smtClean="0">
                        <a:solidFill>
                          <a:schemeClr val="accent1">
                            <a:lumMod val="75000"/>
                          </a:schemeClr>
                        </a:solidFill>
                        <a:latin typeface="Cambria Math" panose="02040503050406030204" pitchFamily="18" charset="0"/>
                      </a:rPr>
                      <m:t>=±</m:t>
                    </m:r>
                    <m:r>
                      <a:rPr lang="en-US" sz="1800" b="0" i="1" smtClean="0">
                        <a:solidFill>
                          <a:schemeClr val="accent1">
                            <a:lumMod val="75000"/>
                          </a:schemeClr>
                        </a:solidFill>
                        <a:latin typeface="Cambria Math" panose="02040503050406030204" pitchFamily="18" charset="0"/>
                      </a:rPr>
                      <m:t>𝜃</m:t>
                    </m:r>
                  </m:oMath>
                </a14:m>
                <a:r>
                  <a:rPr lang="en-US" sz="1800" dirty="0">
                    <a:solidFill>
                      <a:schemeClr val="accent1">
                        <a:lumMod val="75000"/>
                      </a:schemeClr>
                    </a:solidFill>
                  </a:rPr>
                  <a:t> (scattering angle)</a:t>
                </a: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Before turning our attention to the spectrum of resonances of DBH, we present the effects in the scattering based on geodesics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The link between between geodesic motion and scattering effect is best seen through the deflection angle. Here we give the deflection angle and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Geodesic deflection angle, which can be used for explaining various critical effects in a dirty black hole spacetime. </a:t>
                </a: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The black disc represents the inner black hole with mass </a:t>
                </a:r>
                <a:r>
                  <a:rPr lang="en-GB" sz="1800" dirty="0">
                    <a:effectLst/>
                    <a:latin typeface="CMMI9"/>
                  </a:rPr>
                  <a:t>M</a:t>
                </a:r>
                <a:r>
                  <a:rPr lang="en-GB" sz="1800" dirty="0">
                    <a:effectLst/>
                    <a:latin typeface="CMR6"/>
                  </a:rPr>
                  <a:t>BH</a:t>
                </a:r>
                <a:r>
                  <a:rPr lang="en-GB" sz="1800" dirty="0">
                    <a:effectLst/>
                    <a:latin typeface="CMR9"/>
                  </a:rPr>
                  <a:t>, the dashed green circle represents the location of the shell at </a:t>
                </a:r>
                <a:r>
                  <a:rPr lang="en-GB" sz="1800" dirty="0">
                    <a:effectLst/>
                    <a:latin typeface="CMMI9"/>
                  </a:rPr>
                  <a:t>r </a:t>
                </a:r>
                <a:r>
                  <a:rPr lang="en-GB" sz="1800" dirty="0">
                    <a:effectLst/>
                    <a:latin typeface="CMR9"/>
                  </a:rPr>
                  <a:t>= </a:t>
                </a:r>
                <a:r>
                  <a:rPr lang="en-GB" sz="1800" dirty="0">
                    <a:effectLst/>
                    <a:latin typeface="CMMI9"/>
                  </a:rPr>
                  <a:t>R_</a:t>
                </a:r>
                <a:r>
                  <a:rPr lang="en-GB" sz="1800" dirty="0">
                    <a:effectLst/>
                    <a:latin typeface="CMMI6"/>
                  </a:rPr>
                  <a:t>S </a:t>
                </a:r>
                <a:r>
                  <a:rPr lang="en-GB" sz="1800" dirty="0">
                    <a:effectLst/>
                    <a:latin typeface="CMR9"/>
                  </a:rPr>
                  <a:t>and the dashed black circle depicts the inner light-ring at </a:t>
                </a:r>
                <a:r>
                  <a:rPr lang="en-GB" sz="1800" dirty="0">
                    <a:effectLst/>
                    <a:latin typeface="CMMI9"/>
                  </a:rPr>
                  <a:t>r </a:t>
                </a:r>
                <a:r>
                  <a:rPr lang="en-GB" sz="1800" dirty="0">
                    <a:effectLst/>
                    <a:latin typeface="CMR9"/>
                  </a:rPr>
                  <a:t>= 3</a:t>
                </a:r>
                <a:r>
                  <a:rPr lang="en-GB" sz="1800" dirty="0">
                    <a:effectLst/>
                    <a:latin typeface="CMMI9"/>
                  </a:rPr>
                  <a:t>M</a:t>
                </a:r>
                <a:r>
                  <a:rPr lang="en-GB" sz="1800" dirty="0">
                    <a:effectLst/>
                    <a:latin typeface="CMR6"/>
                  </a:rPr>
                  <a:t>BH</a:t>
                </a:r>
                <a:r>
                  <a:rPr lang="en-GB" sz="1800" dirty="0">
                    <a:effectLst/>
                    <a:latin typeface="CMR9"/>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 the left, the plots depicts glory scattering where the geodesics are scattered in the backward direction.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The picture illustrates rainbow scattering. In this case, we can see a congruence of geodesics, (solid red curves). The rainbow ray (black solid curve) defines an extremal angle, called the rainbow angle.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acmillanRoman"/>
                  </a:rPr>
                  <a:t>The ray of minimum deviation (#7 in Fig. 2) is called the </a:t>
                </a:r>
                <a:r>
                  <a:rPr lang="en-GB" sz="1800" dirty="0">
                    <a:effectLst/>
                    <a:latin typeface="MacmillanItal"/>
                  </a:rPr>
                  <a:t>rainbow ray</a:t>
                </a:r>
                <a:r>
                  <a:rPr lang="en-GB" sz="1800" dirty="0">
                    <a:effectLst/>
                    <a:latin typeface="Macmillan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acmillan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accent1">
                        <a:lumMod val="75000"/>
                      </a:schemeClr>
                    </a:solidFill>
                    <a:latin typeface="Cambria Math" panose="02040503050406030204" pitchFamily="18" charset="0"/>
                  </a:rPr>
                  <a:t>𝑢=1/𝑟</a:t>
                </a:r>
                <a:r>
                  <a:rPr lang="en-US" sz="1800" dirty="0">
                    <a:solidFill>
                      <a:schemeClr val="accent1">
                        <a:lumMod val="75000"/>
                      </a:schemeClr>
                    </a:solidFill>
                  </a:rPr>
                  <a:t> and </a:t>
                </a:r>
                <a:r>
                  <a:rPr lang="en-US" sz="1800" b="0" i="0">
                    <a:solidFill>
                      <a:schemeClr val="accent1">
                        <a:lumMod val="75000"/>
                      </a:schemeClr>
                    </a:solidFill>
                    <a:latin typeface="Cambria Math" panose="02040503050406030204" pitchFamily="18" charset="0"/>
                  </a:rPr>
                  <a:t>𝑢_0=1/𝑟_0 </a:t>
                </a:r>
                <a:r>
                  <a:rPr lang="en-US" sz="1800" dirty="0">
                    <a:solidFill>
                      <a:schemeClr val="accent1">
                        <a:lumMod val="75000"/>
                      </a:schemeClr>
                    </a:solidFill>
                  </a:rPr>
                  <a:t>, </a:t>
                </a:r>
                <a:r>
                  <a:rPr lang="en-US" sz="1800" b="0" i="0">
                    <a:solidFill>
                      <a:schemeClr val="accent1">
                        <a:lumMod val="75000"/>
                      </a:schemeClr>
                    </a:solidFill>
                    <a:latin typeface="Cambria Math" panose="02040503050406030204" pitchFamily="18" charset="0"/>
                  </a:rPr>
                  <a:t>𝑟_0</a:t>
                </a:r>
                <a:r>
                  <a:rPr lang="en-US" sz="1800" dirty="0">
                    <a:solidFill>
                      <a:schemeClr val="accent1">
                        <a:lumMod val="75000"/>
                      </a:schemeClr>
                    </a:solidFill>
                  </a:rPr>
                  <a:t> is a turning point, </a:t>
                </a:r>
                <a:r>
                  <a:rPr lang="en-US" sz="1800" b="0" i="0">
                    <a:solidFill>
                      <a:schemeClr val="accent1">
                        <a:lumMod val="75000"/>
                      </a:schemeClr>
                    </a:solidFill>
                    <a:latin typeface="Cambria Math" panose="02040503050406030204" pitchFamily="18" charset="0"/>
                  </a:rPr>
                  <a:t>Θ(𝑏)+2𝑛𝜋=±𝜃</a:t>
                </a:r>
                <a:r>
                  <a:rPr lang="en-US" sz="1800" dirty="0">
                    <a:solidFill>
                      <a:schemeClr val="accent1">
                        <a:lumMod val="75000"/>
                      </a:schemeClr>
                    </a:solidFill>
                  </a:rPr>
                  <a:t> (scattering angle)</a:t>
                </a: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Before turning our attention to the spectrum of resonances of DBH, we present the effects in the scattering based on geodesics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The link between between geodesic motion and scattering effect is best seen through the deflection angle. Here we give the deflection angle and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Geodesic deflection angle, which can be used for explaining various critical effects in a dirty black hole spacetime.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The black disc represents the inner black hole with mass </a:t>
                </a:r>
                <a:r>
                  <a:rPr lang="en-GB" sz="1800" dirty="0">
                    <a:effectLst/>
                    <a:latin typeface="CMMI9"/>
                  </a:rPr>
                  <a:t>M</a:t>
                </a:r>
                <a:r>
                  <a:rPr lang="en-GB" sz="1800" dirty="0">
                    <a:effectLst/>
                    <a:latin typeface="CMR6"/>
                  </a:rPr>
                  <a:t>BH</a:t>
                </a:r>
                <a:r>
                  <a:rPr lang="en-GB" sz="1800" dirty="0">
                    <a:effectLst/>
                    <a:latin typeface="CMR9"/>
                  </a:rPr>
                  <a:t>, the dashed green circle represents the location of the shell at </a:t>
                </a:r>
                <a:r>
                  <a:rPr lang="en-GB" sz="1800" dirty="0">
                    <a:effectLst/>
                    <a:latin typeface="CMMI9"/>
                  </a:rPr>
                  <a:t>r </a:t>
                </a:r>
                <a:r>
                  <a:rPr lang="en-GB" sz="1800" dirty="0">
                    <a:effectLst/>
                    <a:latin typeface="CMR9"/>
                  </a:rPr>
                  <a:t>= </a:t>
                </a:r>
                <a:r>
                  <a:rPr lang="en-GB" sz="1800" dirty="0">
                    <a:effectLst/>
                    <a:latin typeface="CMMI9"/>
                  </a:rPr>
                  <a:t>R</a:t>
                </a:r>
                <a:r>
                  <a:rPr lang="en-GB" sz="1800" dirty="0">
                    <a:effectLst/>
                    <a:latin typeface="CMMI6"/>
                  </a:rPr>
                  <a:t>S </a:t>
                </a:r>
                <a:r>
                  <a:rPr lang="en-GB" sz="1800" dirty="0">
                    <a:effectLst/>
                    <a:latin typeface="CMR9"/>
                  </a:rPr>
                  <a:t>and the dashed black circle depicts the inner light-ring at </a:t>
                </a:r>
                <a:r>
                  <a:rPr lang="en-GB" sz="1800" dirty="0">
                    <a:effectLst/>
                    <a:latin typeface="CMMI9"/>
                  </a:rPr>
                  <a:t>r </a:t>
                </a:r>
                <a:r>
                  <a:rPr lang="en-GB" sz="1800" dirty="0">
                    <a:effectLst/>
                    <a:latin typeface="CMR9"/>
                  </a:rPr>
                  <a:t>= 3</a:t>
                </a:r>
                <a:r>
                  <a:rPr lang="en-GB" sz="1800" dirty="0">
                    <a:effectLst/>
                    <a:latin typeface="CMMI9"/>
                  </a:rPr>
                  <a:t>M</a:t>
                </a:r>
                <a:r>
                  <a:rPr lang="en-GB" sz="1800" dirty="0">
                    <a:effectLst/>
                    <a:latin typeface="CMR6"/>
                  </a:rPr>
                  <a:t>BH</a:t>
                </a:r>
                <a:r>
                  <a:rPr lang="en-GB" sz="1800" dirty="0">
                    <a:effectLst/>
                    <a:latin typeface="CMR9"/>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 the left, the plots depicts glory scattering and where the geodesics are scattered in the backward direction.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The picture illustrates rainbow scattering. In this case, a congruence of geodesics centred around the rainbow impact parameter </a:t>
                </a:r>
                <a:r>
                  <a:rPr lang="en-GB" sz="1800" dirty="0">
                    <a:effectLst/>
                    <a:latin typeface="CMMI9"/>
                  </a:rPr>
                  <a:t>b </a:t>
                </a:r>
                <a:r>
                  <a:rPr lang="en-GB" sz="1800" dirty="0">
                    <a:effectLst/>
                    <a:latin typeface="CMR9"/>
                  </a:rPr>
                  <a:t>= </a:t>
                </a:r>
                <a:r>
                  <a:rPr lang="en-GB" sz="1800" dirty="0" err="1">
                    <a:effectLst/>
                    <a:latin typeface="CMMI9"/>
                  </a:rPr>
                  <a:t>b</a:t>
                </a:r>
                <a:r>
                  <a:rPr lang="en-GB" sz="1800" dirty="0" err="1">
                    <a:effectLst/>
                    <a:latin typeface="CMMI6"/>
                  </a:rPr>
                  <a:t>r</a:t>
                </a:r>
                <a:r>
                  <a:rPr lang="en-GB" sz="1800" dirty="0">
                    <a:effectLst/>
                    <a:latin typeface="CMMI6"/>
                  </a:rPr>
                  <a:t> </a:t>
                </a:r>
                <a:r>
                  <a:rPr lang="en-GB" sz="1800" dirty="0">
                    <a:effectLst/>
                    <a:latin typeface="CMR9"/>
                  </a:rPr>
                  <a:t>is presented (solid red curves). The rainbow ray (black solid curve) defines an extremal angle, called the rainbow angle, beyond which rays cannot be deflected locally.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mc:Fallback>
      </mc:AlternateContent>
      <p:sp>
        <p:nvSpPr>
          <p:cNvPr id="4" name="Slide Number Placeholder 3"/>
          <p:cNvSpPr>
            <a:spLocks noGrp="1"/>
          </p:cNvSpPr>
          <p:nvPr>
            <p:ph type="sldNum" sz="quarter" idx="5"/>
          </p:nvPr>
        </p:nvSpPr>
        <p:spPr/>
        <p:txBody>
          <a:bodyPr/>
          <a:lstStyle/>
          <a:p>
            <a:fld id="{3706A4C1-5964-FB42-BD11-F329C615DC2F}" type="slidenum">
              <a:rPr lang="en-US" smtClean="0"/>
              <a:t>6</a:t>
            </a:fld>
            <a:endParaRPr lang="en-US"/>
          </a:p>
        </p:txBody>
      </p:sp>
    </p:spTree>
    <p:extLst>
      <p:ext uri="{BB962C8B-B14F-4D97-AF65-F5344CB8AC3E}">
        <p14:creationId xmlns:p14="http://schemas.microsoft.com/office/powerpoint/2010/main" val="92553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The picture depicts the orbiting phenomenon. Obviously, the geodesics orbit around the inner light ring. In this case, the deflection angle is divergent for a critical impact parameter, a particle orbits indefinitely at </a:t>
            </a:r>
            <a:r>
              <a:rPr lang="en-GB" sz="1800" dirty="0">
                <a:effectLst/>
                <a:latin typeface="CMMI9"/>
              </a:rPr>
              <a:t>r </a:t>
            </a:r>
            <a:r>
              <a:rPr lang="en-GB" sz="1800" dirty="0">
                <a:effectLst/>
                <a:latin typeface="CMR9"/>
              </a:rPr>
              <a:t>= 3</a:t>
            </a:r>
            <a:r>
              <a:rPr lang="en-GB" sz="1800" dirty="0">
                <a:effectLst/>
                <a:latin typeface="CMMI9"/>
              </a:rPr>
              <a:t>M</a:t>
            </a:r>
            <a:r>
              <a:rPr lang="en-GB" sz="1800" dirty="0">
                <a:effectLst/>
                <a:latin typeface="CMR6"/>
              </a:rPr>
              <a:t>BH </a:t>
            </a:r>
            <a:r>
              <a:rPr lang="en-GB" sz="1800" dirty="0">
                <a:effectLst/>
                <a:latin typeface="CMR9"/>
              </a:rPr>
              <a:t>around the light-ring.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MR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9"/>
              </a:rPr>
              <a:t>d) The picture represents grazing rays. A congruence of rays centred around the grazing impact parameter </a:t>
            </a:r>
            <a:r>
              <a:rPr lang="en-GB" sz="1800" dirty="0">
                <a:effectLst/>
                <a:latin typeface="CMMI9"/>
              </a:rPr>
              <a:t>b </a:t>
            </a:r>
            <a:r>
              <a:rPr lang="en-GB" sz="1800" dirty="0">
                <a:effectLst/>
                <a:latin typeface="CMR9"/>
              </a:rPr>
              <a:t>= </a:t>
            </a:r>
            <a:r>
              <a:rPr lang="en-GB" sz="1800" dirty="0">
                <a:effectLst/>
                <a:latin typeface="CMMI9"/>
              </a:rPr>
              <a:t>b </a:t>
            </a:r>
            <a:r>
              <a:rPr lang="en-GB" sz="1800" dirty="0">
                <a:effectLst/>
                <a:latin typeface="CMMI6"/>
              </a:rPr>
              <a:t>R_</a:t>
            </a:r>
            <a:r>
              <a:rPr lang="en-GB" sz="1800" dirty="0">
                <a:effectLst/>
                <a:latin typeface="CMMI5"/>
              </a:rPr>
              <a:t>s </a:t>
            </a:r>
            <a:r>
              <a:rPr lang="en-GB" sz="1800" dirty="0">
                <a:effectLst/>
                <a:latin typeface="CMR9"/>
              </a:rPr>
              <a:t>is shown (solid red curves). The grazing ray (solid black curve) sets the boundary of the so-called edge region. </a:t>
            </a:r>
            <a:endParaRPr lang="en-GB" dirty="0"/>
          </a:p>
          <a:p>
            <a:endParaRPr lang="en-US" dirty="0"/>
          </a:p>
        </p:txBody>
      </p:sp>
      <p:sp>
        <p:nvSpPr>
          <p:cNvPr id="4" name="Slide Number Placeholder 3"/>
          <p:cNvSpPr>
            <a:spLocks noGrp="1"/>
          </p:cNvSpPr>
          <p:nvPr>
            <p:ph type="sldNum" sz="quarter" idx="5"/>
          </p:nvPr>
        </p:nvSpPr>
        <p:spPr/>
        <p:txBody>
          <a:bodyPr/>
          <a:lstStyle/>
          <a:p>
            <a:fld id="{3706A4C1-5964-FB42-BD11-F329C615DC2F}" type="slidenum">
              <a:rPr lang="en-US" smtClean="0"/>
              <a:t>7</a:t>
            </a:fld>
            <a:endParaRPr lang="en-US"/>
          </a:p>
        </p:txBody>
      </p:sp>
    </p:spTree>
    <p:extLst>
      <p:ext uri="{BB962C8B-B14F-4D97-AF65-F5344CB8AC3E}">
        <p14:creationId xmlns:p14="http://schemas.microsoft.com/office/powerpoint/2010/main" val="41101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If the shell lies between the light-rings, then there is the possibility for geodesics to probe each light-ring separately. Each light-ring is associated with a divergence of the deflection angle, leading to orbiting.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In the case where both light-rings are accessible to geodesics, we expect two such divergences to be present, associated with orbiting around the inner and outer light-rings. The rainbow angle </a:t>
                </a:r>
                <a:r>
                  <a:rPr lang="el-GR" sz="1800" dirty="0">
                    <a:effectLst/>
                    <a:latin typeface="CMMI10"/>
                  </a:rPr>
                  <a:t>θ</a:t>
                </a:r>
                <a:r>
                  <a:rPr lang="en-GB" sz="1800" dirty="0">
                    <a:effectLst/>
                    <a:latin typeface="CMMI7"/>
                  </a:rPr>
                  <a:t>r </a:t>
                </a:r>
                <a:r>
                  <a:rPr lang="en-GB" sz="1800" dirty="0">
                    <a:effectLst/>
                    <a:latin typeface="CMSY10"/>
                  </a:rPr>
                  <a:t>≈ </a:t>
                </a:r>
                <a:r>
                  <a:rPr lang="en-GB" sz="1800" dirty="0">
                    <a:effectLst/>
                    <a:latin typeface="CMR10"/>
                  </a:rPr>
                  <a:t>35</a:t>
                </a:r>
                <a:r>
                  <a:rPr lang="en-GB" sz="1800" dirty="0">
                    <a:effectLst/>
                    <a:latin typeface="CMMI10"/>
                  </a:rPr>
                  <a:t>.</a:t>
                </a:r>
                <a:r>
                  <a:rPr lang="en-GB" sz="1800" dirty="0">
                    <a:effectLst/>
                    <a:latin typeface="CMR10"/>
                  </a:rPr>
                  <a:t>8</a:t>
                </a:r>
                <a:r>
                  <a:rPr lang="en-GB" sz="1800" dirty="0">
                    <a:effectLst/>
                    <a:latin typeface="CMSY7"/>
                  </a:rPr>
                  <a:t>◦ </a:t>
                </a:r>
                <a:r>
                  <a:rPr lang="en-GB" sz="1800" dirty="0">
                    <a:effectLst/>
                    <a:latin typeface="CMR10"/>
                  </a:rPr>
                  <a:t>and is associated with the impact parameter </a:t>
                </a:r>
                <a:r>
                  <a:rPr lang="en-GB" sz="1800" dirty="0" err="1">
                    <a:effectLst/>
                    <a:latin typeface="CMMI10"/>
                  </a:rPr>
                  <a:t>b_</a:t>
                </a:r>
                <a:r>
                  <a:rPr lang="en-GB" sz="1800" dirty="0" err="1">
                    <a:effectLst/>
                    <a:latin typeface="CMMI7"/>
                  </a:rPr>
                  <a:t>r</a:t>
                </a:r>
                <a:r>
                  <a:rPr lang="en-GB" sz="1800" dirty="0">
                    <a:effectLst/>
                    <a:latin typeface="CMMI7"/>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If the shell lies outside 3M_\infinity, a single light-ring is present in the geometry, which is now located </a:t>
                </a:r>
                <a:r>
                  <a:rPr lang="en-GB" sz="1800" dirty="0">
                    <a:effectLst/>
                    <a:latin typeface="CMTI10"/>
                  </a:rPr>
                  <a:t>inside </a:t>
                </a:r>
                <a:r>
                  <a:rPr lang="en-GB" sz="1800" dirty="0">
                    <a:effectLst/>
                    <a:latin typeface="CMR10"/>
                  </a:rPr>
                  <a:t>the shell. In this case, the orbiting effect is qualitatively the same as for an isolated black hole and is associated with the critical impact parameter </a:t>
                </a:r>
                <a:r>
                  <a:rPr lang="en-GB" sz="4000" dirty="0">
                    <a:effectLst/>
                    <a:latin typeface="CMR10"/>
                  </a:rPr>
                  <a:t>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𝑏</m:t>
                        </m:r>
                      </m:e>
                      <m:sub>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𝑙</m:t>
                            </m:r>
                          </m:e>
                          <m:sub>
                            <m:r>
                              <a:rPr lang="en-US" sz="4000" b="0" i="1" smtClean="0">
                                <a:latin typeface="Cambria Math" panose="02040503050406030204" pitchFamily="18" charset="0"/>
                              </a:rPr>
                              <m:t>−</m:t>
                            </m:r>
                          </m:sub>
                        </m:sSub>
                      </m:sub>
                    </m:sSub>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3</m:t>
                        </m:r>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3</m:t>
                            </m:r>
                          </m:e>
                        </m:rad>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𝑀</m:t>
                            </m:r>
                          </m:e>
                          <m:sub>
                            <m:r>
                              <a:rPr lang="en-US" sz="4000" b="0" i="1" smtClean="0">
                                <a:latin typeface="Cambria Math" panose="02040503050406030204" pitchFamily="18" charset="0"/>
                              </a:rPr>
                              <m:t>𝐵𝐻</m:t>
                            </m:r>
                          </m:sub>
                        </m:sSub>
                      </m:num>
                      <m:den>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𝛼</m:t>
                            </m:r>
                          </m:e>
                        </m:rad>
                      </m:den>
                    </m:f>
                  </m:oMath>
                </a14:m>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Contrary to the previous case, this maximum is not associated with the second light-ring but rather to the presence of the shell. Since this second local maximum is not an (unstable) equilibrium point, it will not be associated with a divergence of the deflection angle but rather with a singular point, It is important to note that the singular point occurring at </a:t>
                </a:r>
                <a:r>
                  <a:rPr lang="en-GB" sz="1800" dirty="0" err="1">
                    <a:effectLst/>
                    <a:latin typeface="CMR10"/>
                  </a:rPr>
                  <a:t>b_rs</a:t>
                </a:r>
                <a:r>
                  <a:rPr lang="en-GB" sz="1800" dirty="0">
                    <a:effectLst/>
                    <a:latin typeface="CMR10"/>
                  </a:rPr>
                  <a:t>, it’s a local maximum of the deflection angle, but does not satisfy the condition </a:t>
                </a:r>
                <a:r>
                  <a:rPr lang="en-GB" sz="1800" dirty="0">
                    <a:effectLst/>
                    <a:latin typeface="CMMI10"/>
                  </a:rPr>
                  <a:t>d</a:t>
                </a:r>
                <a:r>
                  <a:rPr lang="el-GR" sz="1800" dirty="0">
                    <a:effectLst/>
                    <a:latin typeface="CMR10"/>
                  </a:rPr>
                  <a:t>Θ</a:t>
                </a:r>
                <a:r>
                  <a:rPr lang="en-GB" sz="1800" dirty="0">
                    <a:effectLst/>
                    <a:latin typeface="CMMI7"/>
                  </a:rPr>
                  <a:t>geo</a:t>
                </a:r>
                <a:r>
                  <a:rPr lang="en-GB" sz="1800" dirty="0">
                    <a:effectLst/>
                    <a:latin typeface="CMMI10"/>
                  </a:rPr>
                  <a:t>/</a:t>
                </a:r>
                <a:r>
                  <a:rPr lang="en-GB" sz="1800" dirty="0" err="1">
                    <a:effectLst/>
                    <a:latin typeface="CMMI10"/>
                  </a:rPr>
                  <a:t>db</a:t>
                </a:r>
                <a:r>
                  <a:rPr lang="en-GB" sz="1800" dirty="0">
                    <a:effectLst/>
                    <a:latin typeface="CMMI10"/>
                  </a:rPr>
                  <a:t> </a:t>
                </a:r>
                <a:r>
                  <a:rPr lang="en-GB" sz="1800" dirty="0">
                    <a:effectLst/>
                    <a:latin typeface="CMR10"/>
                  </a:rPr>
                  <a:t>= 0, </a:t>
                </a:r>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MR10"/>
                  </a:rPr>
                  <a:t>which implies that it is </a:t>
                </a:r>
                <a:r>
                  <a:rPr lang="en-GB" sz="1800" dirty="0">
                    <a:effectLst/>
                    <a:latin typeface="CMTI10"/>
                  </a:rPr>
                  <a:t>not </a:t>
                </a:r>
                <a:r>
                  <a:rPr lang="en-GB" sz="1800" dirty="0">
                    <a:effectLst/>
                    <a:latin typeface="CMR10"/>
                  </a:rPr>
                  <a:t>associated to rainbow scattering, Instead, this singular point will lead to grazing as discussed previously. </a:t>
                </a:r>
                <a:endParaRPr lang="en-GB" sz="5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75000"/>
                    </a:schemeClr>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accent1">
                        <a:lumMod val="75000"/>
                      </a:schemeClr>
                    </a:solidFill>
                    <a:latin typeface="Cambria Math" panose="02040503050406030204" pitchFamily="18" charset="0"/>
                  </a:rPr>
                  <a:t>𝑢=1/𝑟</a:t>
                </a:r>
                <a:r>
                  <a:rPr lang="en-US" sz="1200" dirty="0">
                    <a:solidFill>
                      <a:schemeClr val="accent1">
                        <a:lumMod val="75000"/>
                      </a:schemeClr>
                    </a:solidFill>
                  </a:rPr>
                  <a:t> and </a:t>
                </a:r>
                <a:r>
                  <a:rPr lang="en-US" sz="1200" b="0" i="0">
                    <a:solidFill>
                      <a:schemeClr val="accent1">
                        <a:lumMod val="75000"/>
                      </a:schemeClr>
                    </a:solidFill>
                    <a:latin typeface="Cambria Math" panose="02040503050406030204" pitchFamily="18" charset="0"/>
                  </a:rPr>
                  <a:t>𝑢_0=1/𝑟_0 </a:t>
                </a:r>
                <a:r>
                  <a:rPr lang="en-US" sz="1200" dirty="0">
                    <a:solidFill>
                      <a:schemeClr val="accent1">
                        <a:lumMod val="75000"/>
                      </a:schemeClr>
                    </a:solidFill>
                  </a:rPr>
                  <a:t>, </a:t>
                </a:r>
                <a:r>
                  <a:rPr lang="en-US" sz="1200" b="0" i="0">
                    <a:solidFill>
                      <a:schemeClr val="accent1">
                        <a:lumMod val="75000"/>
                      </a:schemeClr>
                    </a:solidFill>
                    <a:latin typeface="Cambria Math" panose="02040503050406030204" pitchFamily="18" charset="0"/>
                  </a:rPr>
                  <a:t>𝑟_0</a:t>
                </a:r>
                <a:r>
                  <a:rPr lang="en-US" sz="1200" dirty="0">
                    <a:solidFill>
                      <a:schemeClr val="accent1">
                        <a:lumMod val="75000"/>
                      </a:schemeClr>
                    </a:solidFill>
                  </a:rPr>
                  <a:t> is a turning point, </a:t>
                </a:r>
                <a:r>
                  <a:rPr lang="en-US" sz="1200" b="0" i="0">
                    <a:solidFill>
                      <a:schemeClr val="accent1">
                        <a:lumMod val="75000"/>
                      </a:schemeClr>
                    </a:solidFill>
                    <a:latin typeface="Cambria Math" panose="02040503050406030204" pitchFamily="18" charset="0"/>
                  </a:rPr>
                  <a:t>Θ(𝑏)+2𝑛𝜋=±𝜃</a:t>
                </a:r>
                <a:r>
                  <a:rPr lang="en-US" sz="1200" dirty="0">
                    <a:solidFill>
                      <a:schemeClr val="accent1">
                        <a:lumMod val="75000"/>
                      </a:schemeClr>
                    </a:solidFill>
                  </a:rPr>
                  <a:t> (scattering angle)</a:t>
                </a:r>
              </a:p>
            </p:txBody>
          </p:sp>
        </mc:Fallback>
      </mc:AlternateContent>
      <p:sp>
        <p:nvSpPr>
          <p:cNvPr id="4" name="Slide Number Placeholder 3"/>
          <p:cNvSpPr>
            <a:spLocks noGrp="1"/>
          </p:cNvSpPr>
          <p:nvPr>
            <p:ph type="sldNum" sz="quarter" idx="5"/>
          </p:nvPr>
        </p:nvSpPr>
        <p:spPr/>
        <p:txBody>
          <a:bodyPr/>
          <a:lstStyle/>
          <a:p>
            <a:fld id="{3706A4C1-5964-FB42-BD11-F329C615DC2F}" type="slidenum">
              <a:rPr lang="en-US" smtClean="0"/>
              <a:t>8</a:t>
            </a:fld>
            <a:endParaRPr lang="en-US"/>
          </a:p>
        </p:txBody>
      </p:sp>
    </p:spTree>
    <p:extLst>
      <p:ext uri="{BB962C8B-B14F-4D97-AF65-F5344CB8AC3E}">
        <p14:creationId xmlns:p14="http://schemas.microsoft.com/office/powerpoint/2010/main" val="76495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FAE-59C8-FB5A-4ADA-55D079622C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6638E6C-9668-A259-2551-4B07C22FD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F593D2-4D2C-F8BB-CF6B-5268995436D6}"/>
              </a:ext>
            </a:extLst>
          </p:cNvPr>
          <p:cNvSpPr>
            <a:spLocks noGrp="1"/>
          </p:cNvSpPr>
          <p:nvPr>
            <p:ph type="dt" sz="half" idx="10"/>
          </p:nvPr>
        </p:nvSpPr>
        <p:spPr/>
        <p:txBody>
          <a:bodyPr/>
          <a:lstStyle/>
          <a:p>
            <a:fld id="{E00E893C-5649-BD44-BCEC-4D4B1A28C0F1}" type="datetime1">
              <a:rPr lang="en-GB" smtClean="0"/>
              <a:t>14/12/2022</a:t>
            </a:fld>
            <a:endParaRPr lang="en-US"/>
          </a:p>
        </p:txBody>
      </p:sp>
      <p:sp>
        <p:nvSpPr>
          <p:cNvPr id="5" name="Footer Placeholder 4">
            <a:extLst>
              <a:ext uri="{FF2B5EF4-FFF2-40B4-BE49-F238E27FC236}">
                <a16:creationId xmlns:a16="http://schemas.microsoft.com/office/drawing/2014/main" id="{30570EDD-03FF-3F85-8F81-0A8AD5CA1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1F04-2BB6-0147-2251-015658833691}"/>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226566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6AE6-9838-6108-7AE7-4B08E5C93D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BE4091-36C1-E3BC-7952-FC40F2AD27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43FD09-2A97-9D58-37AD-4182268E614C}"/>
              </a:ext>
            </a:extLst>
          </p:cNvPr>
          <p:cNvSpPr>
            <a:spLocks noGrp="1"/>
          </p:cNvSpPr>
          <p:nvPr>
            <p:ph type="dt" sz="half" idx="10"/>
          </p:nvPr>
        </p:nvSpPr>
        <p:spPr/>
        <p:txBody>
          <a:bodyPr/>
          <a:lstStyle/>
          <a:p>
            <a:fld id="{B6F0E919-05B5-D34D-8C85-14188A3F08F9}" type="datetime1">
              <a:rPr lang="en-GB" smtClean="0"/>
              <a:t>14/12/2022</a:t>
            </a:fld>
            <a:endParaRPr lang="en-US"/>
          </a:p>
        </p:txBody>
      </p:sp>
      <p:sp>
        <p:nvSpPr>
          <p:cNvPr id="5" name="Footer Placeholder 4">
            <a:extLst>
              <a:ext uri="{FF2B5EF4-FFF2-40B4-BE49-F238E27FC236}">
                <a16:creationId xmlns:a16="http://schemas.microsoft.com/office/drawing/2014/main" id="{B2B51738-A19F-AB48-3EEB-75D31570A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4ECFE-D75B-1501-2B2A-0FC4C90B0FD6}"/>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87649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DC5AF-F302-E51E-C64A-D0F130696B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DCF5FA-47D9-B76B-87B6-628EC62720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4DFD59-D49C-ED0E-38A1-CBFC0567DAFC}"/>
              </a:ext>
            </a:extLst>
          </p:cNvPr>
          <p:cNvSpPr>
            <a:spLocks noGrp="1"/>
          </p:cNvSpPr>
          <p:nvPr>
            <p:ph type="dt" sz="half" idx="10"/>
          </p:nvPr>
        </p:nvSpPr>
        <p:spPr/>
        <p:txBody>
          <a:bodyPr/>
          <a:lstStyle/>
          <a:p>
            <a:fld id="{D245A1AD-D7D8-F14F-9158-90752C499098}" type="datetime1">
              <a:rPr lang="en-GB" smtClean="0"/>
              <a:t>14/12/2022</a:t>
            </a:fld>
            <a:endParaRPr lang="en-US"/>
          </a:p>
        </p:txBody>
      </p:sp>
      <p:sp>
        <p:nvSpPr>
          <p:cNvPr id="5" name="Footer Placeholder 4">
            <a:extLst>
              <a:ext uri="{FF2B5EF4-FFF2-40B4-BE49-F238E27FC236}">
                <a16:creationId xmlns:a16="http://schemas.microsoft.com/office/drawing/2014/main" id="{C917A0A9-7633-BD19-3E75-93FB200A5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63D67-4F78-0277-441F-B5F3949E21F8}"/>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279914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B68A-D1FD-F58C-4E36-6EF91C5FF4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61F0CA1-D447-974A-F3CC-8927A2BCCB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E8744F-203B-911A-99C3-9FAD1361D1B0}"/>
              </a:ext>
            </a:extLst>
          </p:cNvPr>
          <p:cNvSpPr>
            <a:spLocks noGrp="1"/>
          </p:cNvSpPr>
          <p:nvPr>
            <p:ph type="dt" sz="half" idx="10"/>
          </p:nvPr>
        </p:nvSpPr>
        <p:spPr/>
        <p:txBody>
          <a:bodyPr/>
          <a:lstStyle/>
          <a:p>
            <a:fld id="{5D04D3B7-5ABC-DC45-A6AB-876D00FAB8B7}" type="datetime1">
              <a:rPr lang="en-GB" smtClean="0"/>
              <a:t>14/12/2022</a:t>
            </a:fld>
            <a:endParaRPr lang="en-US"/>
          </a:p>
        </p:txBody>
      </p:sp>
      <p:sp>
        <p:nvSpPr>
          <p:cNvPr id="5" name="Footer Placeholder 4">
            <a:extLst>
              <a:ext uri="{FF2B5EF4-FFF2-40B4-BE49-F238E27FC236}">
                <a16:creationId xmlns:a16="http://schemas.microsoft.com/office/drawing/2014/main" id="{472F8502-386C-BC49-13A7-EF1518308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AB2C9-96F3-A2AF-CBB6-DAE1804B4B17}"/>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337341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FC73-3CD9-6ED6-F11E-E34B22A73C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B8C2E0-0FC9-1337-3A6B-98BF06223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CF49D2-05C0-1BAF-AB75-A32AD551A614}"/>
              </a:ext>
            </a:extLst>
          </p:cNvPr>
          <p:cNvSpPr>
            <a:spLocks noGrp="1"/>
          </p:cNvSpPr>
          <p:nvPr>
            <p:ph type="dt" sz="half" idx="10"/>
          </p:nvPr>
        </p:nvSpPr>
        <p:spPr/>
        <p:txBody>
          <a:bodyPr/>
          <a:lstStyle/>
          <a:p>
            <a:fld id="{193E29CF-63F6-9D42-8788-332A2D63F929}" type="datetime1">
              <a:rPr lang="en-GB" smtClean="0"/>
              <a:t>14/12/2022</a:t>
            </a:fld>
            <a:endParaRPr lang="en-US"/>
          </a:p>
        </p:txBody>
      </p:sp>
      <p:sp>
        <p:nvSpPr>
          <p:cNvPr id="5" name="Footer Placeholder 4">
            <a:extLst>
              <a:ext uri="{FF2B5EF4-FFF2-40B4-BE49-F238E27FC236}">
                <a16:creationId xmlns:a16="http://schemas.microsoft.com/office/drawing/2014/main" id="{D0012561-2C5F-F433-C61C-07C36DC02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96AE2-54BD-1E9C-E014-C282FDD7DBC8}"/>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233327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0BA2-A40F-ED0C-DEC0-E7272E2C5F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AE7C37-7949-5F3A-0064-27E2F4EA4F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AE03A3-C1D7-3176-98D6-30E623AD77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57BF561-18BD-CE8D-EE51-02FAB728F084}"/>
              </a:ext>
            </a:extLst>
          </p:cNvPr>
          <p:cNvSpPr>
            <a:spLocks noGrp="1"/>
          </p:cNvSpPr>
          <p:nvPr>
            <p:ph type="dt" sz="half" idx="10"/>
          </p:nvPr>
        </p:nvSpPr>
        <p:spPr/>
        <p:txBody>
          <a:bodyPr/>
          <a:lstStyle/>
          <a:p>
            <a:fld id="{0DA3093D-1A5D-7741-95B0-FDDBC4F35DD7}" type="datetime1">
              <a:rPr lang="en-GB" smtClean="0"/>
              <a:t>14/12/2022</a:t>
            </a:fld>
            <a:endParaRPr lang="en-US"/>
          </a:p>
        </p:txBody>
      </p:sp>
      <p:sp>
        <p:nvSpPr>
          <p:cNvPr id="6" name="Footer Placeholder 5">
            <a:extLst>
              <a:ext uri="{FF2B5EF4-FFF2-40B4-BE49-F238E27FC236}">
                <a16:creationId xmlns:a16="http://schemas.microsoft.com/office/drawing/2014/main" id="{DA7BFDEF-33C2-DAB1-CC7E-8C66204DA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969B2-D66F-594E-36A3-7E88AF32057C}"/>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389742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1EA0-AECC-F34F-7C79-7C5D741573D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7C0BD3-72A2-F41A-7BA3-6041CA616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2A8536-E379-BCBF-C6C1-BBBEC79E42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95303B-3AED-1CBA-A6CD-C5BA16BA2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63BA3C-ED4B-7ED6-CA4E-7CFA58A861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CE11D3-9540-12D4-D5EF-BD4EEDA46165}"/>
              </a:ext>
            </a:extLst>
          </p:cNvPr>
          <p:cNvSpPr>
            <a:spLocks noGrp="1"/>
          </p:cNvSpPr>
          <p:nvPr>
            <p:ph type="dt" sz="half" idx="10"/>
          </p:nvPr>
        </p:nvSpPr>
        <p:spPr/>
        <p:txBody>
          <a:bodyPr/>
          <a:lstStyle/>
          <a:p>
            <a:fld id="{71D4B80C-B7B1-6C4E-80E6-D1D3CDB0CBF3}" type="datetime1">
              <a:rPr lang="en-GB" smtClean="0"/>
              <a:t>14/12/2022</a:t>
            </a:fld>
            <a:endParaRPr lang="en-US"/>
          </a:p>
        </p:txBody>
      </p:sp>
      <p:sp>
        <p:nvSpPr>
          <p:cNvPr id="8" name="Footer Placeholder 7">
            <a:extLst>
              <a:ext uri="{FF2B5EF4-FFF2-40B4-BE49-F238E27FC236}">
                <a16:creationId xmlns:a16="http://schemas.microsoft.com/office/drawing/2014/main" id="{A287A16F-43E7-3D24-8EED-494C78D8A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F24380-BC5A-4FEA-2011-554C2AB62612}"/>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2045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B026-37B5-A3F4-9255-9B33FFC7CC6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967EF4-C0E4-983E-8A7E-DC91517BF201}"/>
              </a:ext>
            </a:extLst>
          </p:cNvPr>
          <p:cNvSpPr>
            <a:spLocks noGrp="1"/>
          </p:cNvSpPr>
          <p:nvPr>
            <p:ph type="dt" sz="half" idx="10"/>
          </p:nvPr>
        </p:nvSpPr>
        <p:spPr/>
        <p:txBody>
          <a:bodyPr/>
          <a:lstStyle/>
          <a:p>
            <a:fld id="{18EC9CC0-51D0-1541-A705-FC79BFBE823B}" type="datetime1">
              <a:rPr lang="en-GB" smtClean="0"/>
              <a:t>14/12/2022</a:t>
            </a:fld>
            <a:endParaRPr lang="en-US"/>
          </a:p>
        </p:txBody>
      </p:sp>
      <p:sp>
        <p:nvSpPr>
          <p:cNvPr id="4" name="Footer Placeholder 3">
            <a:extLst>
              <a:ext uri="{FF2B5EF4-FFF2-40B4-BE49-F238E27FC236}">
                <a16:creationId xmlns:a16="http://schemas.microsoft.com/office/drawing/2014/main" id="{8AF7608F-6188-0CB3-AF4E-6E316E7D0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8C3D0-2956-44C5-0A81-64ED5FD6475E}"/>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190077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DDAA1D-0C0B-90DC-FE53-FD5A1EE35326}"/>
              </a:ext>
            </a:extLst>
          </p:cNvPr>
          <p:cNvSpPr>
            <a:spLocks noGrp="1"/>
          </p:cNvSpPr>
          <p:nvPr>
            <p:ph type="dt" sz="half" idx="10"/>
          </p:nvPr>
        </p:nvSpPr>
        <p:spPr/>
        <p:txBody>
          <a:bodyPr/>
          <a:lstStyle/>
          <a:p>
            <a:fld id="{B31A0826-07B2-FB4D-9136-F649CCCA201F}" type="datetime1">
              <a:rPr lang="en-GB" smtClean="0"/>
              <a:t>14/12/2022</a:t>
            </a:fld>
            <a:endParaRPr lang="en-US"/>
          </a:p>
        </p:txBody>
      </p:sp>
      <p:sp>
        <p:nvSpPr>
          <p:cNvPr id="3" name="Footer Placeholder 2">
            <a:extLst>
              <a:ext uri="{FF2B5EF4-FFF2-40B4-BE49-F238E27FC236}">
                <a16:creationId xmlns:a16="http://schemas.microsoft.com/office/drawing/2014/main" id="{F6F82439-4BB1-D727-084F-8C489C8AD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61FCF4-0984-2177-9084-F541C72C81BD}"/>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25820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9478-7F46-51A4-1440-DD7DDDDECF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98A9F73-266B-419A-B55E-20BBEA214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C72191-58C5-8200-D293-62769D00C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85C4E7-9EC6-2A84-445F-5B103ABD84AF}"/>
              </a:ext>
            </a:extLst>
          </p:cNvPr>
          <p:cNvSpPr>
            <a:spLocks noGrp="1"/>
          </p:cNvSpPr>
          <p:nvPr>
            <p:ph type="dt" sz="half" idx="10"/>
          </p:nvPr>
        </p:nvSpPr>
        <p:spPr/>
        <p:txBody>
          <a:bodyPr/>
          <a:lstStyle/>
          <a:p>
            <a:fld id="{1CE2F4E1-7125-5D49-9566-CA5067787DE6}" type="datetime1">
              <a:rPr lang="en-GB" smtClean="0"/>
              <a:t>14/12/2022</a:t>
            </a:fld>
            <a:endParaRPr lang="en-US"/>
          </a:p>
        </p:txBody>
      </p:sp>
      <p:sp>
        <p:nvSpPr>
          <p:cNvPr id="6" name="Footer Placeholder 5">
            <a:extLst>
              <a:ext uri="{FF2B5EF4-FFF2-40B4-BE49-F238E27FC236}">
                <a16:creationId xmlns:a16="http://schemas.microsoft.com/office/drawing/2014/main" id="{AE45C80B-F0F8-0BAB-B621-066B3A215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8E7A8-106E-0748-5AF8-BC0BAC71CDD5}"/>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114287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AA50-63B9-2860-E606-2E289FF2A8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12CF55-E9EB-FD69-3EE9-FA32493AD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B70611-B3C0-6E5D-953F-09FEC3B7E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E3255C-190F-1298-DDB6-39E4B97DFC4E}"/>
              </a:ext>
            </a:extLst>
          </p:cNvPr>
          <p:cNvSpPr>
            <a:spLocks noGrp="1"/>
          </p:cNvSpPr>
          <p:nvPr>
            <p:ph type="dt" sz="half" idx="10"/>
          </p:nvPr>
        </p:nvSpPr>
        <p:spPr/>
        <p:txBody>
          <a:bodyPr/>
          <a:lstStyle/>
          <a:p>
            <a:fld id="{0D5965FE-D91E-004F-9DD2-BC7C10282932}" type="datetime1">
              <a:rPr lang="en-GB" smtClean="0"/>
              <a:t>14/12/2022</a:t>
            </a:fld>
            <a:endParaRPr lang="en-US"/>
          </a:p>
        </p:txBody>
      </p:sp>
      <p:sp>
        <p:nvSpPr>
          <p:cNvPr id="6" name="Footer Placeholder 5">
            <a:extLst>
              <a:ext uri="{FF2B5EF4-FFF2-40B4-BE49-F238E27FC236}">
                <a16:creationId xmlns:a16="http://schemas.microsoft.com/office/drawing/2014/main" id="{1504010F-B800-4551-BAB3-14577E132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2E17C-41BC-2E4E-CFA0-421CE2C8BC5C}"/>
              </a:ext>
            </a:extLst>
          </p:cNvPr>
          <p:cNvSpPr>
            <a:spLocks noGrp="1"/>
          </p:cNvSpPr>
          <p:nvPr>
            <p:ph type="sldNum" sz="quarter" idx="12"/>
          </p:nvPr>
        </p:nvSpPr>
        <p:spPr/>
        <p:txBody>
          <a:bodyPr/>
          <a:lstStyle/>
          <a:p>
            <a:fld id="{7C66F96B-0EB5-C74E-AACC-F45883499F6C}" type="slidenum">
              <a:rPr lang="en-US" smtClean="0"/>
              <a:t>‹#›</a:t>
            </a:fld>
            <a:endParaRPr lang="en-US"/>
          </a:p>
        </p:txBody>
      </p:sp>
    </p:spTree>
    <p:extLst>
      <p:ext uri="{BB962C8B-B14F-4D97-AF65-F5344CB8AC3E}">
        <p14:creationId xmlns:p14="http://schemas.microsoft.com/office/powerpoint/2010/main" val="144990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6D543-053F-E2DE-B832-1B8BFED4E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0B3D6C-54CE-B187-7E99-B09D01258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6721C4-8C6D-17AA-3BFE-E42763B3C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F45FB-D7B5-DF4C-8559-621F72E38FE5}" type="datetime1">
              <a:rPr lang="en-GB" smtClean="0"/>
              <a:t>14/12/2022</a:t>
            </a:fld>
            <a:endParaRPr lang="en-US"/>
          </a:p>
        </p:txBody>
      </p:sp>
      <p:sp>
        <p:nvSpPr>
          <p:cNvPr id="5" name="Footer Placeholder 4">
            <a:extLst>
              <a:ext uri="{FF2B5EF4-FFF2-40B4-BE49-F238E27FC236}">
                <a16:creationId xmlns:a16="http://schemas.microsoft.com/office/drawing/2014/main" id="{E1BE5027-2152-7DD2-FBAA-4AFC97F04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F76004-FF4E-8730-6496-D5536C78E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6F96B-0EB5-C74E-AACC-F45883499F6C}" type="slidenum">
              <a:rPr lang="en-US" smtClean="0"/>
              <a:t>‹#›</a:t>
            </a:fld>
            <a:endParaRPr lang="en-US"/>
          </a:p>
        </p:txBody>
      </p:sp>
    </p:spTree>
    <p:extLst>
      <p:ext uri="{BB962C8B-B14F-4D97-AF65-F5344CB8AC3E}">
        <p14:creationId xmlns:p14="http://schemas.microsoft.com/office/powerpoint/2010/main" val="9988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0.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28.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F09E395-AA76-21EF-2671-615AF04547D2}"/>
              </a:ext>
            </a:extLst>
          </p:cNvPr>
          <p:cNvGrpSpPr/>
          <p:nvPr/>
        </p:nvGrpSpPr>
        <p:grpSpPr>
          <a:xfrm>
            <a:off x="1454896" y="1030513"/>
            <a:ext cx="9027492" cy="4827514"/>
            <a:chOff x="1005167" y="877652"/>
            <a:chExt cx="9123078" cy="5027761"/>
          </a:xfrm>
        </p:grpSpPr>
        <p:sp>
          <p:nvSpPr>
            <p:cNvPr id="3" name="TextBox 2">
              <a:extLst>
                <a:ext uri="{FF2B5EF4-FFF2-40B4-BE49-F238E27FC236}">
                  <a16:creationId xmlns:a16="http://schemas.microsoft.com/office/drawing/2014/main" id="{8C3D6AB5-EE69-AE3F-D384-29C3A0503710}"/>
                </a:ext>
              </a:extLst>
            </p:cNvPr>
            <p:cNvSpPr txBox="1"/>
            <p:nvPr/>
          </p:nvSpPr>
          <p:spPr>
            <a:xfrm>
              <a:off x="1005167" y="877652"/>
              <a:ext cx="8313645" cy="1323439"/>
            </a:xfrm>
            <a:prstGeom prst="rect">
              <a:avLst/>
            </a:prstGeom>
            <a:noFill/>
          </p:spPr>
          <p:txBody>
            <a:bodyPr wrap="square">
              <a:spAutoFit/>
            </a:bodyPr>
            <a:lstStyle/>
            <a:p>
              <a:r>
                <a:rPr lang="en-US" sz="4000" dirty="0" err="1">
                  <a:solidFill>
                    <a:srgbClr val="2D43D8"/>
                  </a:solidFill>
                </a:rPr>
                <a:t>Regge</a:t>
              </a:r>
              <a:r>
                <a:rPr lang="en-US" sz="4000" dirty="0">
                  <a:solidFill>
                    <a:srgbClr val="2D43D8"/>
                  </a:solidFill>
                </a:rPr>
                <a:t> pole description of scattering by dirty black holes </a:t>
              </a:r>
            </a:p>
          </p:txBody>
        </p:sp>
        <p:sp>
          <p:nvSpPr>
            <p:cNvPr id="6" name="TextBox 5">
              <a:extLst>
                <a:ext uri="{FF2B5EF4-FFF2-40B4-BE49-F238E27FC236}">
                  <a16:creationId xmlns:a16="http://schemas.microsoft.com/office/drawing/2014/main" id="{432E4A9B-103A-2D38-E92C-4E1CA03E91EA}"/>
                </a:ext>
              </a:extLst>
            </p:cNvPr>
            <p:cNvSpPr txBox="1"/>
            <p:nvPr/>
          </p:nvSpPr>
          <p:spPr>
            <a:xfrm>
              <a:off x="1112745" y="2443137"/>
              <a:ext cx="6098240" cy="1697068"/>
            </a:xfrm>
            <a:prstGeom prst="rect">
              <a:avLst/>
            </a:prstGeom>
            <a:noFill/>
          </p:spPr>
          <p:txBody>
            <a:bodyPr wrap="square">
              <a:spAutoFit/>
            </a:bodyPr>
            <a:lstStyle/>
            <a:p>
              <a:pPr algn="ctr">
                <a:lnSpc>
                  <a:spcPct val="150000"/>
                </a:lnSpc>
              </a:pPr>
              <a:r>
                <a:rPr lang="en-US" sz="2400" dirty="0" err="1"/>
                <a:t>Shiqian</a:t>
              </a:r>
              <a:r>
                <a:rPr lang="en-US" sz="2400" dirty="0"/>
                <a:t> Hu</a:t>
              </a:r>
            </a:p>
            <a:p>
              <a:pPr algn="ctr">
                <a:lnSpc>
                  <a:spcPct val="150000"/>
                </a:lnSpc>
              </a:pPr>
              <a:r>
                <a:rPr lang="en-US" sz="2400" dirty="0"/>
                <a:t>Theoretical Particle Physics and Cosmology </a:t>
              </a:r>
            </a:p>
            <a:p>
              <a:pPr algn="ctr">
                <a:lnSpc>
                  <a:spcPct val="150000"/>
                </a:lnSpc>
              </a:pPr>
              <a:r>
                <a:rPr lang="en-US" sz="2400" dirty="0"/>
                <a:t>King’s College London</a:t>
              </a:r>
            </a:p>
          </p:txBody>
        </p:sp>
        <p:sp>
          <p:nvSpPr>
            <p:cNvPr id="7" name="TextBox 6">
              <a:extLst>
                <a:ext uri="{FF2B5EF4-FFF2-40B4-BE49-F238E27FC236}">
                  <a16:creationId xmlns:a16="http://schemas.microsoft.com/office/drawing/2014/main" id="{3406E740-D7A2-2F3D-3A0E-D5D0328547AD}"/>
                </a:ext>
              </a:extLst>
            </p:cNvPr>
            <p:cNvSpPr txBox="1"/>
            <p:nvPr/>
          </p:nvSpPr>
          <p:spPr>
            <a:xfrm>
              <a:off x="2064125" y="4287578"/>
              <a:ext cx="6098240" cy="480815"/>
            </a:xfrm>
            <a:prstGeom prst="rect">
              <a:avLst/>
            </a:prstGeom>
            <a:noFill/>
          </p:spPr>
          <p:txBody>
            <a:bodyPr wrap="square">
              <a:spAutoFit/>
            </a:bodyPr>
            <a:lstStyle/>
            <a:p>
              <a:r>
                <a:rPr lang="en-US" sz="2400" dirty="0"/>
                <a:t>YTF 2022, Durham, Dec 15, 2022</a:t>
              </a:r>
            </a:p>
          </p:txBody>
        </p:sp>
        <p:sp>
          <p:nvSpPr>
            <p:cNvPr id="8" name="TextBox 7">
              <a:extLst>
                <a:ext uri="{FF2B5EF4-FFF2-40B4-BE49-F238E27FC236}">
                  <a16:creationId xmlns:a16="http://schemas.microsoft.com/office/drawing/2014/main" id="{7244EEE9-D2D8-CF5B-23D4-6EADDDA82669}"/>
                </a:ext>
              </a:extLst>
            </p:cNvPr>
            <p:cNvSpPr txBox="1"/>
            <p:nvPr/>
          </p:nvSpPr>
          <p:spPr>
            <a:xfrm>
              <a:off x="1005167" y="5259082"/>
              <a:ext cx="7157198" cy="646331"/>
            </a:xfrm>
            <a:prstGeom prst="rect">
              <a:avLst/>
            </a:prstGeom>
            <a:noFill/>
          </p:spPr>
          <p:txBody>
            <a:bodyPr wrap="square">
              <a:spAutoFit/>
            </a:bodyPr>
            <a:lstStyle/>
            <a:p>
              <a:r>
                <a:rPr lang="en-GB" dirty="0" err="1">
                  <a:solidFill>
                    <a:srgbClr val="670018"/>
                  </a:solidFill>
                  <a:effectLst/>
                  <a:latin typeface="Canela Text" pitchFamily="2" charset="0"/>
                </a:rPr>
                <a:t>arXiv</a:t>
              </a:r>
              <a:r>
                <a:rPr lang="en-GB" dirty="0">
                  <a:solidFill>
                    <a:srgbClr val="670018"/>
                  </a:solidFill>
                  <a:effectLst/>
                  <a:latin typeface="Canela Text" pitchFamily="2" charset="0"/>
                </a:rPr>
                <a:t>:</a:t>
              </a:r>
              <a:r>
                <a:rPr lang="en-GB" dirty="0">
                  <a:solidFill>
                    <a:srgbClr val="670018"/>
                  </a:solidFill>
                  <a:effectLst/>
                  <a:latin typeface="Calibri" panose="020F0502020204030204" pitchFamily="34" charset="0"/>
                </a:rPr>
                <a:t> 2211.17147</a:t>
              </a:r>
            </a:p>
            <a:p>
              <a:r>
                <a:rPr lang="en-GB" dirty="0">
                  <a:solidFill>
                    <a:srgbClr val="670018"/>
                  </a:solidFill>
                  <a:effectLst/>
                  <a:latin typeface="Canela Text" pitchFamily="2" charset="0"/>
                </a:rPr>
                <a:t>with  Theo Torres, Mohamed </a:t>
              </a:r>
              <a:r>
                <a:rPr lang="en-GB" dirty="0" err="1">
                  <a:solidFill>
                    <a:srgbClr val="670018"/>
                  </a:solidFill>
                  <a:effectLst/>
                  <a:latin typeface="Canela Text" pitchFamily="2" charset="0"/>
                </a:rPr>
                <a:t>Ould</a:t>
              </a:r>
              <a:r>
                <a:rPr lang="en-GB" dirty="0">
                  <a:solidFill>
                    <a:srgbClr val="670018"/>
                  </a:solidFill>
                  <a:effectLst/>
                  <a:latin typeface="Canela Text" pitchFamily="2" charset="0"/>
                </a:rPr>
                <a:t> El Hadj and Ruth Gregory</a:t>
              </a:r>
            </a:p>
          </p:txBody>
        </p:sp>
        <p:pic>
          <p:nvPicPr>
            <p:cNvPr id="9" name="Picture 8">
              <a:extLst>
                <a:ext uri="{FF2B5EF4-FFF2-40B4-BE49-F238E27FC236}">
                  <a16:creationId xmlns:a16="http://schemas.microsoft.com/office/drawing/2014/main" id="{1F120D75-A8FD-5A32-A3D9-BE895A386A8B}"/>
                </a:ext>
              </a:extLst>
            </p:cNvPr>
            <p:cNvPicPr>
              <a:picLocks noChangeAspect="1"/>
            </p:cNvPicPr>
            <p:nvPr/>
          </p:nvPicPr>
          <p:blipFill>
            <a:blip r:embed="rId3"/>
            <a:stretch>
              <a:fillRect/>
            </a:stretch>
          </p:blipFill>
          <p:spPr>
            <a:xfrm>
              <a:off x="7403569" y="1841060"/>
              <a:ext cx="2724676" cy="2446518"/>
            </a:xfrm>
            <a:prstGeom prst="rect">
              <a:avLst/>
            </a:prstGeom>
          </p:spPr>
        </p:pic>
        <p:pic>
          <p:nvPicPr>
            <p:cNvPr id="10" name="Picture 9">
              <a:extLst>
                <a:ext uri="{FF2B5EF4-FFF2-40B4-BE49-F238E27FC236}">
                  <a16:creationId xmlns:a16="http://schemas.microsoft.com/office/drawing/2014/main" id="{33451586-C8E4-470B-6A11-139C6E7EA50E}"/>
                </a:ext>
              </a:extLst>
            </p:cNvPr>
            <p:cNvPicPr>
              <a:picLocks noChangeAspect="1"/>
            </p:cNvPicPr>
            <p:nvPr/>
          </p:nvPicPr>
          <p:blipFill>
            <a:blip r:embed="rId4"/>
            <a:stretch>
              <a:fillRect/>
            </a:stretch>
          </p:blipFill>
          <p:spPr>
            <a:xfrm>
              <a:off x="7570579" y="4569002"/>
              <a:ext cx="2528278" cy="716974"/>
            </a:xfrm>
            <a:prstGeom prst="rect">
              <a:avLst/>
            </a:prstGeom>
          </p:spPr>
        </p:pic>
      </p:grpSp>
    </p:spTree>
    <p:extLst>
      <p:ext uri="{BB962C8B-B14F-4D97-AF65-F5344CB8AC3E}">
        <p14:creationId xmlns:p14="http://schemas.microsoft.com/office/powerpoint/2010/main" val="92424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B12378-FCD9-E8CB-BFE2-AB2DF7FD5947}"/>
              </a:ext>
            </a:extLst>
          </p:cNvPr>
          <p:cNvPicPr>
            <a:picLocks noChangeAspect="1"/>
          </p:cNvPicPr>
          <p:nvPr/>
        </p:nvPicPr>
        <p:blipFill rotWithShape="1">
          <a:blip r:embed="rId3"/>
          <a:srcRect t="2476" b="1778"/>
          <a:stretch/>
        </p:blipFill>
        <p:spPr>
          <a:xfrm>
            <a:off x="251538" y="700088"/>
            <a:ext cx="6417691" cy="6157912"/>
          </a:xfrm>
          <a:prstGeom prst="rect">
            <a:avLst/>
          </a:prstGeom>
        </p:spPr>
      </p:pic>
      <p:sp>
        <p:nvSpPr>
          <p:cNvPr id="7" name="Title 1">
            <a:extLst>
              <a:ext uri="{FF2B5EF4-FFF2-40B4-BE49-F238E27FC236}">
                <a16:creationId xmlns:a16="http://schemas.microsoft.com/office/drawing/2014/main" id="{5CB91022-CF12-3403-A38C-681AE0F0AEF1}"/>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Critical effects in DBH spacetimes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A5BE8FD-1EC6-C927-F6BF-5779B0D54E9D}"/>
                  </a:ext>
                </a:extLst>
              </p:cNvPr>
              <p:cNvSpPr txBox="1"/>
              <p:nvPr/>
            </p:nvSpPr>
            <p:spPr>
              <a:xfrm>
                <a:off x="6669229" y="1919452"/>
                <a:ext cx="5229917" cy="3019096"/>
              </a:xfrm>
              <a:prstGeom prst="rect">
                <a:avLst/>
              </a:prstGeom>
              <a:noFill/>
            </p:spPr>
            <p:txBody>
              <a:bodyPr wrap="square" rtlCol="0">
                <a:spAutoFit/>
              </a:bodyPr>
              <a:lstStyle/>
              <a:p>
                <a:r>
                  <a:rPr lang="en-US" sz="2400" dirty="0"/>
                  <a:t>Null geodesics scattered by a DBH</a:t>
                </a:r>
              </a:p>
              <a:p>
                <a:endParaRPr lang="en-US" sz="2400" dirty="0"/>
              </a:p>
              <a:p>
                <a:pPr marL="800100" lvl="1" indent="-342900">
                  <a:buFont typeface="Wingdings" pitchFamily="2" charset="2"/>
                  <a:buChar char="Ø"/>
                </a:pPr>
                <a:r>
                  <a:rPr lang="en-US" sz="2400" b="0" dirty="0"/>
                  <a:t>Impact parameter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𝑟</m:t>
                        </m:r>
                      </m:sub>
                    </m:sSub>
                  </m:oMath>
                </a14:m>
                <a:r>
                  <a:rPr lang="en-US" sz="2400" dirty="0"/>
                  <a:t> leads a divergence for </a:t>
                </a:r>
                <a14:m>
                  <m:oMath xmlns:m="http://schemas.openxmlformats.org/officeDocument/2006/math">
                    <m:r>
                      <a:rPr lang="en-US" sz="2400" b="0" i="1" smtClean="0">
                        <a:latin typeface="Cambria Math" panose="02040503050406030204" pitchFamily="18" charset="0"/>
                      </a:rPr>
                      <m:t>𝜃</m:t>
                    </m:r>
                    <m:r>
                      <a:rPr lang="en-US" sz="2400" b="0" i="1" smtClean="0">
                        <a:latin typeface="Cambria Math" panose="02040503050406030204" pitchFamily="18" charset="0"/>
                      </a:rPr>
                      <m:t>≠0 </m:t>
                    </m:r>
                    <m:r>
                      <a:rPr lang="en-US" sz="2400" b="0" i="1" smtClean="0">
                        <a:latin typeface="Cambria Math" panose="02040503050406030204" pitchFamily="18" charset="0"/>
                      </a:rPr>
                      <m:t>𝑜𝑟</m:t>
                    </m:r>
                    <m:r>
                      <a:rPr lang="en-US" sz="2400" b="0" i="1" smtClean="0">
                        <a:latin typeface="Cambria Math" panose="02040503050406030204" pitchFamily="18" charset="0"/>
                      </a:rPr>
                      <m:t> </m:t>
                    </m:r>
                    <m:r>
                      <a:rPr lang="en-US" sz="2400" b="0" i="1" smtClean="0">
                        <a:latin typeface="Cambria Math" panose="02040503050406030204" pitchFamily="18" charset="0"/>
                      </a:rPr>
                      <m:t>𝜋</m:t>
                    </m:r>
                  </m:oMath>
                </a14:m>
                <a:r>
                  <a:rPr lang="en-US" sz="2400" dirty="0"/>
                  <a:t>  </a:t>
                </a:r>
              </a:p>
              <a:p>
                <a:pPr lvl="1"/>
                <a:endParaRPr lang="en-US" sz="2000" dirty="0"/>
              </a:p>
              <a:p>
                <a:pPr marL="800100" lvl="1" indent="-342900">
                  <a:buFont typeface="Wingdings" pitchFamily="2" charset="2"/>
                  <a:buChar char="Ø"/>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sub>
                        </m:sSub>
                      </m:sub>
                    </m:sSub>
                  </m:oMath>
                </a14:m>
                <a:r>
                  <a:rPr lang="en-US" sz="2400" dirty="0"/>
                  <a:t> leads to a singular point where the scatter has a discontinuity</a:t>
                </a:r>
              </a:p>
            </p:txBody>
          </p:sp>
        </mc:Choice>
        <mc:Fallback>
          <p:sp>
            <p:nvSpPr>
              <p:cNvPr id="8" name="TextBox 7">
                <a:extLst>
                  <a:ext uri="{FF2B5EF4-FFF2-40B4-BE49-F238E27FC236}">
                    <a16:creationId xmlns:a16="http://schemas.microsoft.com/office/drawing/2014/main" id="{9A5BE8FD-1EC6-C927-F6BF-5779B0D54E9D}"/>
                  </a:ext>
                </a:extLst>
              </p:cNvPr>
              <p:cNvSpPr txBox="1">
                <a:spLocks noRot="1" noChangeAspect="1" noMove="1" noResize="1" noEditPoints="1" noAdjustHandles="1" noChangeArrowheads="1" noChangeShapeType="1" noTextEdit="1"/>
              </p:cNvSpPr>
              <p:nvPr/>
            </p:nvSpPr>
            <p:spPr>
              <a:xfrm>
                <a:off x="6669229" y="1919452"/>
                <a:ext cx="5229917" cy="3019096"/>
              </a:xfrm>
              <a:prstGeom prst="rect">
                <a:avLst/>
              </a:prstGeom>
              <a:blipFill>
                <a:blip r:embed="rId4"/>
                <a:stretch>
                  <a:fillRect l="-1942" t="-1681" b="-3782"/>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07772B2F-C946-DB00-B2CF-675B365FF2AB}"/>
              </a:ext>
            </a:extLst>
          </p:cNvPr>
          <p:cNvSpPr>
            <a:spLocks noGrp="1"/>
          </p:cNvSpPr>
          <p:nvPr>
            <p:ph type="sldNum" sz="quarter" idx="12"/>
          </p:nvPr>
        </p:nvSpPr>
        <p:spPr/>
        <p:txBody>
          <a:bodyPr/>
          <a:lstStyle/>
          <a:p>
            <a:fld id="{7C66F96B-0EB5-C74E-AACC-F45883499F6C}" type="slidenum">
              <a:rPr lang="en-US" smtClean="0"/>
              <a:t>9</a:t>
            </a:fld>
            <a:endParaRPr lang="en-US"/>
          </a:p>
        </p:txBody>
      </p:sp>
    </p:spTree>
    <p:extLst>
      <p:ext uri="{BB962C8B-B14F-4D97-AF65-F5344CB8AC3E}">
        <p14:creationId xmlns:p14="http://schemas.microsoft.com/office/powerpoint/2010/main" val="38671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7EC211-27B4-CB8A-83AD-1208377CEB8C}"/>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Waves on a dirty black hole spacetime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55115A-C318-2B6D-1996-D35DF9F847AB}"/>
                  </a:ext>
                </a:extLst>
              </p:cNvPr>
              <p:cNvSpPr txBox="1"/>
              <p:nvPr/>
            </p:nvSpPr>
            <p:spPr>
              <a:xfrm>
                <a:off x="0" y="741253"/>
                <a:ext cx="9526191" cy="461665"/>
              </a:xfrm>
              <a:prstGeom prst="rect">
                <a:avLst/>
              </a:prstGeom>
              <a:noFill/>
            </p:spPr>
            <p:txBody>
              <a:bodyPr wrap="square">
                <a:spAutoFit/>
              </a:bodyPr>
              <a:lstStyle/>
              <a:p>
                <a:r>
                  <a:rPr lang="en-GB" sz="2400" dirty="0"/>
                  <a:t>We consider a scalar field, </a:t>
                </a:r>
                <a14:m>
                  <m:oMath xmlns:m="http://schemas.openxmlformats.org/officeDocument/2006/math">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GB" sz="2400" dirty="0"/>
                  <a:t>, propagating on the DBH spacetime</a:t>
                </a:r>
              </a:p>
            </p:txBody>
          </p:sp>
        </mc:Choice>
        <mc:Fallback xmlns="">
          <p:sp>
            <p:nvSpPr>
              <p:cNvPr id="6" name="TextBox 5">
                <a:extLst>
                  <a:ext uri="{FF2B5EF4-FFF2-40B4-BE49-F238E27FC236}">
                    <a16:creationId xmlns:a16="http://schemas.microsoft.com/office/drawing/2014/main" id="{A355115A-C318-2B6D-1996-D35DF9F847AB}"/>
                  </a:ext>
                </a:extLst>
              </p:cNvPr>
              <p:cNvSpPr txBox="1">
                <a:spLocks noRot="1" noChangeAspect="1" noMove="1" noResize="1" noEditPoints="1" noAdjustHandles="1" noChangeArrowheads="1" noChangeShapeType="1" noTextEdit="1"/>
              </p:cNvSpPr>
              <p:nvPr/>
            </p:nvSpPr>
            <p:spPr>
              <a:xfrm>
                <a:off x="0" y="741253"/>
                <a:ext cx="9526191" cy="461665"/>
              </a:xfrm>
              <a:prstGeom prst="rect">
                <a:avLst/>
              </a:prstGeom>
              <a:blipFill>
                <a:blip r:embed="rId3"/>
                <a:stretch>
                  <a:fillRect l="-1065" t="-8108" b="-29730"/>
                </a:stretch>
              </a:blipFill>
            </p:spPr>
            <p:txBody>
              <a:bodyPr/>
              <a:lstStyle/>
              <a:p>
                <a:r>
                  <a:rPr lang="en-US">
                    <a:noFill/>
                  </a:rPr>
                  <a:t> </a:t>
                </a:r>
              </a:p>
            </p:txBody>
          </p:sp>
        </mc:Fallback>
      </mc:AlternateContent>
      <p:pic>
        <p:nvPicPr>
          <p:cNvPr id="8" name="Picture 7" descr="Text&#10;&#10;Description automatically generated with medium confidence">
            <a:extLst>
              <a:ext uri="{FF2B5EF4-FFF2-40B4-BE49-F238E27FC236}">
                <a16:creationId xmlns:a16="http://schemas.microsoft.com/office/drawing/2014/main" id="{A5D993DE-8250-5FF5-95EE-8686796A832E}"/>
              </a:ext>
            </a:extLst>
          </p:cNvPr>
          <p:cNvPicPr>
            <a:picLocks noChangeAspect="1"/>
          </p:cNvPicPr>
          <p:nvPr/>
        </p:nvPicPr>
        <p:blipFill>
          <a:blip r:embed="rId4"/>
          <a:stretch>
            <a:fillRect/>
          </a:stretch>
        </p:blipFill>
        <p:spPr>
          <a:xfrm>
            <a:off x="1390650" y="1202918"/>
            <a:ext cx="3995737" cy="679547"/>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64ED39A2-AC62-FCC4-A2C6-F13E0E376900}"/>
              </a:ext>
            </a:extLst>
          </p:cNvPr>
          <p:cNvPicPr>
            <a:picLocks noChangeAspect="1"/>
          </p:cNvPicPr>
          <p:nvPr/>
        </p:nvPicPr>
        <p:blipFill>
          <a:blip r:embed="rId5"/>
          <a:stretch>
            <a:fillRect/>
          </a:stretch>
        </p:blipFill>
        <p:spPr>
          <a:xfrm>
            <a:off x="6096000" y="1264456"/>
            <a:ext cx="3775524" cy="724073"/>
          </a:xfrm>
          <a:prstGeom prst="rect">
            <a:avLst/>
          </a:prstGeom>
        </p:spPr>
      </p:pic>
      <p:sp>
        <p:nvSpPr>
          <p:cNvPr id="11" name="TextBox 10">
            <a:extLst>
              <a:ext uri="{FF2B5EF4-FFF2-40B4-BE49-F238E27FC236}">
                <a16:creationId xmlns:a16="http://schemas.microsoft.com/office/drawing/2014/main" id="{9B9DF0B4-609A-2C8A-8F8B-2CB00F90FA1C}"/>
              </a:ext>
            </a:extLst>
          </p:cNvPr>
          <p:cNvSpPr txBox="1"/>
          <p:nvPr/>
        </p:nvSpPr>
        <p:spPr>
          <a:xfrm>
            <a:off x="0" y="2075234"/>
            <a:ext cx="5019451" cy="461665"/>
          </a:xfrm>
          <a:prstGeom prst="rect">
            <a:avLst/>
          </a:prstGeom>
          <a:noFill/>
        </p:spPr>
        <p:txBody>
          <a:bodyPr wrap="none" rtlCol="0">
            <a:spAutoFit/>
          </a:bodyPr>
          <a:lstStyle/>
          <a:p>
            <a:r>
              <a:rPr lang="en-GB" sz="2400" dirty="0"/>
              <a:t>Radial equation </a:t>
            </a:r>
            <a:r>
              <a:rPr lang="en-US" sz="2400" dirty="0"/>
              <a:t>and effective potential</a:t>
            </a:r>
            <a:endParaRPr lang="en-GB" sz="2400" dirty="0"/>
          </a:p>
        </p:txBody>
      </p:sp>
      <p:pic>
        <p:nvPicPr>
          <p:cNvPr id="13" name="Picture 12" descr="Text&#10;&#10;Description automatically generated">
            <a:extLst>
              <a:ext uri="{FF2B5EF4-FFF2-40B4-BE49-F238E27FC236}">
                <a16:creationId xmlns:a16="http://schemas.microsoft.com/office/drawing/2014/main" id="{44A662F7-90DC-E7E9-6BDA-39EB70197EB9}"/>
              </a:ext>
            </a:extLst>
          </p:cNvPr>
          <p:cNvPicPr>
            <a:picLocks noChangeAspect="1"/>
          </p:cNvPicPr>
          <p:nvPr/>
        </p:nvPicPr>
        <p:blipFill>
          <a:blip r:embed="rId6"/>
          <a:stretch>
            <a:fillRect/>
          </a:stretch>
        </p:blipFill>
        <p:spPr>
          <a:xfrm>
            <a:off x="1530349" y="2643943"/>
            <a:ext cx="3188633" cy="765272"/>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AD176021-5EAF-EE4F-6DB3-C2F5C4D0670C}"/>
              </a:ext>
            </a:extLst>
          </p:cNvPr>
          <p:cNvPicPr>
            <a:picLocks noChangeAspect="1"/>
          </p:cNvPicPr>
          <p:nvPr/>
        </p:nvPicPr>
        <p:blipFill>
          <a:blip r:embed="rId7"/>
          <a:stretch>
            <a:fillRect/>
          </a:stretch>
        </p:blipFill>
        <p:spPr>
          <a:xfrm>
            <a:off x="5386387" y="2481921"/>
            <a:ext cx="4961906" cy="1187059"/>
          </a:xfrm>
          <a:prstGeom prst="rect">
            <a:avLst/>
          </a:prstGeom>
        </p:spPr>
      </p:pic>
      <p:pic>
        <p:nvPicPr>
          <p:cNvPr id="17" name="Picture 16" descr="Diagram&#10;&#10;Description automatically generated">
            <a:extLst>
              <a:ext uri="{FF2B5EF4-FFF2-40B4-BE49-F238E27FC236}">
                <a16:creationId xmlns:a16="http://schemas.microsoft.com/office/drawing/2014/main" id="{8E0E6AE9-F01D-BB65-39AC-D35EEE895CA6}"/>
              </a:ext>
            </a:extLst>
          </p:cNvPr>
          <p:cNvPicPr>
            <a:picLocks noChangeAspect="1"/>
          </p:cNvPicPr>
          <p:nvPr/>
        </p:nvPicPr>
        <p:blipFill>
          <a:blip r:embed="rId8"/>
          <a:stretch>
            <a:fillRect/>
          </a:stretch>
        </p:blipFill>
        <p:spPr>
          <a:xfrm>
            <a:off x="10348293" y="2461593"/>
            <a:ext cx="1782165" cy="61385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CC3C4D-5564-E5C1-2DF3-4141CEE09F37}"/>
                  </a:ext>
                </a:extLst>
              </p:cNvPr>
              <p:cNvSpPr txBox="1"/>
              <p:nvPr/>
            </p:nvSpPr>
            <p:spPr>
              <a:xfrm>
                <a:off x="-4762" y="3739943"/>
                <a:ext cx="12319398" cy="461665"/>
              </a:xfrm>
              <a:prstGeom prst="rect">
                <a:avLst/>
              </a:prstGeom>
              <a:noFill/>
            </p:spPr>
            <p:txBody>
              <a:bodyPr wrap="none" rtlCol="0">
                <a:spAutoFit/>
              </a:bodyPr>
              <a:lstStyle/>
              <a:p>
                <a:r>
                  <a:rPr lang="en-US" sz="2400" dirty="0"/>
                  <a:t>The solutions defined by their behavior at the horizon </a:t>
                </a: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=2</m:t>
                    </m:r>
                    <m:sSub>
                      <m:sSubPr>
                        <m:ctrlPr>
                          <a:rPr lang="en-US" sz="2400" i="1">
                            <a:latin typeface="Cambria Math" panose="02040503050406030204" pitchFamily="18" charset="0"/>
                          </a:rPr>
                        </m:ctrlPr>
                      </m:sSubPr>
                      <m:e>
                        <m:r>
                          <a:rPr lang="en-US" sz="2400">
                            <a:latin typeface="Cambria Math" panose="02040503050406030204" pitchFamily="18" charset="0"/>
                          </a:rPr>
                          <m:t>𝑀</m:t>
                        </m:r>
                      </m:e>
                      <m:sub>
                        <m:r>
                          <a:rPr lang="en-US" sz="2400">
                            <a:latin typeface="Cambria Math" panose="02040503050406030204" pitchFamily="18" charset="0"/>
                          </a:rPr>
                          <m:t>𝐵𝐻</m:t>
                        </m:r>
                      </m:sub>
                    </m:sSub>
                  </m:oMath>
                </a14:m>
                <a:r>
                  <a:rPr lang="en-US" sz="2400" dirty="0"/>
                  <a:t>, and at spatial infinity </a:t>
                </a: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m:t>
                    </m:r>
                  </m:oMath>
                </a14:m>
                <a:endParaRPr lang="en-US" sz="2400" dirty="0"/>
              </a:p>
            </p:txBody>
          </p:sp>
        </mc:Choice>
        <mc:Fallback xmlns="">
          <p:sp>
            <p:nvSpPr>
              <p:cNvPr id="18" name="TextBox 17">
                <a:extLst>
                  <a:ext uri="{FF2B5EF4-FFF2-40B4-BE49-F238E27FC236}">
                    <a16:creationId xmlns:a16="http://schemas.microsoft.com/office/drawing/2014/main" id="{24CC3C4D-5564-E5C1-2DF3-4141CEE09F37}"/>
                  </a:ext>
                </a:extLst>
              </p:cNvPr>
              <p:cNvSpPr txBox="1">
                <a:spLocks noRot="1" noChangeAspect="1" noMove="1" noResize="1" noEditPoints="1" noAdjustHandles="1" noChangeArrowheads="1" noChangeShapeType="1" noTextEdit="1"/>
              </p:cNvSpPr>
              <p:nvPr/>
            </p:nvSpPr>
            <p:spPr>
              <a:xfrm>
                <a:off x="-4762" y="3739943"/>
                <a:ext cx="12319398" cy="461665"/>
              </a:xfrm>
              <a:prstGeom prst="rect">
                <a:avLst/>
              </a:prstGeom>
              <a:blipFill>
                <a:blip r:embed="rId9"/>
                <a:stretch>
                  <a:fillRect l="-721" t="-8108" b="-29730"/>
                </a:stretch>
              </a:blipFill>
            </p:spPr>
            <p:txBody>
              <a:bodyPr/>
              <a:lstStyle/>
              <a:p>
                <a:r>
                  <a:rPr lang="en-US">
                    <a:noFill/>
                  </a:rPr>
                  <a:t> </a:t>
                </a:r>
              </a:p>
            </p:txBody>
          </p:sp>
        </mc:Fallback>
      </mc:AlternateContent>
      <p:pic>
        <p:nvPicPr>
          <p:cNvPr id="22" name="Picture 21" descr="Diagram&#10;&#10;Description automatically generated with low confidence">
            <a:extLst>
              <a:ext uri="{FF2B5EF4-FFF2-40B4-BE49-F238E27FC236}">
                <a16:creationId xmlns:a16="http://schemas.microsoft.com/office/drawing/2014/main" id="{EF6B4E51-5D32-AC75-E98E-BA6A11517361}"/>
              </a:ext>
            </a:extLst>
          </p:cNvPr>
          <p:cNvPicPr>
            <a:picLocks noChangeAspect="1"/>
          </p:cNvPicPr>
          <p:nvPr/>
        </p:nvPicPr>
        <p:blipFill>
          <a:blip r:embed="rId10"/>
          <a:stretch>
            <a:fillRect/>
          </a:stretch>
        </p:blipFill>
        <p:spPr>
          <a:xfrm>
            <a:off x="1067170" y="4201608"/>
            <a:ext cx="6633793" cy="1001839"/>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891C55C-7518-01F8-433E-5A00F2085A54}"/>
                  </a:ext>
                </a:extLst>
              </p:cNvPr>
              <p:cNvSpPr txBox="1"/>
              <p:nvPr/>
            </p:nvSpPr>
            <p:spPr>
              <a:xfrm>
                <a:off x="0" y="5266693"/>
                <a:ext cx="7560403" cy="461665"/>
              </a:xfrm>
              <a:prstGeom prst="rect">
                <a:avLst/>
              </a:prstGeom>
              <a:noFill/>
            </p:spPr>
            <p:txBody>
              <a:bodyPr wrap="none" rtlCol="0">
                <a:spAutoFit/>
              </a:bodyPr>
              <a:lstStyle/>
              <a:p>
                <a:r>
                  <a:rPr lang="en-GB" sz="2400" dirty="0"/>
                  <a:t>Boundary condition on the eigenfunctions </a:t>
                </a:r>
                <a14:m>
                  <m:oMath xmlns:m="http://schemas.openxmlformats.org/officeDocument/2006/math">
                    <m:sSub>
                      <m:sSubPr>
                        <m:ctrlPr>
                          <a:rPr lang="en-US" sz="2400" i="1" dirty="0">
                            <a:latin typeface="Cambria Math" panose="02040503050406030204" pitchFamily="18" charset="0"/>
                          </a:rPr>
                        </m:ctrlPr>
                      </m:sSubPr>
                      <m:e>
                        <m:r>
                          <a:rPr lang="en-US" sz="2400" dirty="0">
                            <a:latin typeface="Cambria Math" panose="02040503050406030204" pitchFamily="18" charset="0"/>
                          </a:rPr>
                          <m:t>𝜙</m:t>
                        </m:r>
                      </m:e>
                      <m:sub>
                        <m:r>
                          <a:rPr lang="en-US" sz="2400" dirty="0">
                            <a:latin typeface="Cambria Math" panose="02040503050406030204" pitchFamily="18" charset="0"/>
                          </a:rPr>
                          <m:t>𝜔</m:t>
                        </m:r>
                        <m:r>
                          <a:rPr lang="en-US" sz="2400" dirty="0">
                            <a:latin typeface="Cambria Math" panose="02040503050406030204" pitchFamily="18" charset="0"/>
                          </a:rPr>
                          <m:t>𝑙</m:t>
                        </m:r>
                      </m:sub>
                    </m:sSub>
                  </m:oMath>
                </a14:m>
                <a:r>
                  <a:rPr lang="en-GB" sz="2400" dirty="0"/>
                  <a:t> at the shell </a:t>
                </a:r>
              </a:p>
            </p:txBody>
          </p:sp>
        </mc:Choice>
        <mc:Fallback xmlns="">
          <p:sp>
            <p:nvSpPr>
              <p:cNvPr id="23" name="TextBox 22">
                <a:extLst>
                  <a:ext uri="{FF2B5EF4-FFF2-40B4-BE49-F238E27FC236}">
                    <a16:creationId xmlns:a16="http://schemas.microsoft.com/office/drawing/2014/main" id="{D891C55C-7518-01F8-433E-5A00F2085A54}"/>
                  </a:ext>
                </a:extLst>
              </p:cNvPr>
              <p:cNvSpPr txBox="1">
                <a:spLocks noRot="1" noChangeAspect="1" noMove="1" noResize="1" noEditPoints="1" noAdjustHandles="1" noChangeArrowheads="1" noChangeShapeType="1" noTextEdit="1"/>
              </p:cNvSpPr>
              <p:nvPr/>
            </p:nvSpPr>
            <p:spPr>
              <a:xfrm>
                <a:off x="0" y="5266693"/>
                <a:ext cx="7560403" cy="461665"/>
              </a:xfrm>
              <a:prstGeom prst="rect">
                <a:avLst/>
              </a:prstGeom>
              <a:blipFill>
                <a:blip r:embed="rId11"/>
                <a:stretch>
                  <a:fillRect l="-1342" t="-7895" b="-28947"/>
                </a:stretch>
              </a:blipFill>
            </p:spPr>
            <p:txBody>
              <a:bodyPr/>
              <a:lstStyle/>
              <a:p>
                <a:r>
                  <a:rPr lang="en-US">
                    <a:noFill/>
                  </a:rPr>
                  <a:t> </a:t>
                </a:r>
              </a:p>
            </p:txBody>
          </p:sp>
        </mc:Fallback>
      </mc:AlternateContent>
      <p:pic>
        <p:nvPicPr>
          <p:cNvPr id="25" name="Picture 24" descr="Text, letter&#10;&#10;Description automatically generated">
            <a:extLst>
              <a:ext uri="{FF2B5EF4-FFF2-40B4-BE49-F238E27FC236}">
                <a16:creationId xmlns:a16="http://schemas.microsoft.com/office/drawing/2014/main" id="{11365456-B07B-524E-0C84-1E663D6DDE9A}"/>
              </a:ext>
            </a:extLst>
          </p:cNvPr>
          <p:cNvPicPr>
            <a:picLocks noChangeAspect="1"/>
          </p:cNvPicPr>
          <p:nvPr/>
        </p:nvPicPr>
        <p:blipFill rotWithShape="1">
          <a:blip r:embed="rId12"/>
          <a:srcRect b="8455"/>
          <a:stretch/>
        </p:blipFill>
        <p:spPr>
          <a:xfrm>
            <a:off x="3388518" y="5705013"/>
            <a:ext cx="4722933" cy="1035856"/>
          </a:xfrm>
          <a:prstGeom prst="rect">
            <a:avLst/>
          </a:prstGeom>
        </p:spPr>
      </p:pic>
      <p:sp>
        <p:nvSpPr>
          <p:cNvPr id="26" name="TextBox 25">
            <a:extLst>
              <a:ext uri="{FF2B5EF4-FFF2-40B4-BE49-F238E27FC236}">
                <a16:creationId xmlns:a16="http://schemas.microsoft.com/office/drawing/2014/main" id="{790D07AC-7326-94C3-97AB-A617069B4000}"/>
              </a:ext>
            </a:extLst>
          </p:cNvPr>
          <p:cNvSpPr txBox="1"/>
          <p:nvPr/>
        </p:nvSpPr>
        <p:spPr>
          <a:xfrm>
            <a:off x="10194722" y="2131891"/>
            <a:ext cx="1997278" cy="369332"/>
          </a:xfrm>
          <a:prstGeom prst="rect">
            <a:avLst/>
          </a:prstGeom>
          <a:noFill/>
        </p:spPr>
        <p:txBody>
          <a:bodyPr wrap="none" rtlCol="0">
            <a:spAutoFit/>
          </a:bodyPr>
          <a:lstStyle/>
          <a:p>
            <a:r>
              <a:rPr lang="en-US" dirty="0"/>
              <a:t>Tortoise coordinate</a:t>
            </a:r>
          </a:p>
        </p:txBody>
      </p:sp>
      <p:sp>
        <p:nvSpPr>
          <p:cNvPr id="27" name="Slide Number Placeholder 26">
            <a:extLst>
              <a:ext uri="{FF2B5EF4-FFF2-40B4-BE49-F238E27FC236}">
                <a16:creationId xmlns:a16="http://schemas.microsoft.com/office/drawing/2014/main" id="{79EBCEE4-0A7E-9422-46F9-1AB3CF6DCAEF}"/>
              </a:ext>
            </a:extLst>
          </p:cNvPr>
          <p:cNvSpPr>
            <a:spLocks noGrp="1"/>
          </p:cNvSpPr>
          <p:nvPr>
            <p:ph type="sldNum" sz="quarter" idx="12"/>
          </p:nvPr>
        </p:nvSpPr>
        <p:spPr/>
        <p:txBody>
          <a:bodyPr/>
          <a:lstStyle/>
          <a:p>
            <a:fld id="{7C66F96B-0EB5-C74E-AACC-F45883499F6C}" type="slidenum">
              <a:rPr lang="en-US" smtClean="0"/>
              <a:t>10</a:t>
            </a:fld>
            <a:endParaRPr lang="en-US"/>
          </a:p>
        </p:txBody>
      </p:sp>
    </p:spTree>
    <p:extLst>
      <p:ext uri="{BB962C8B-B14F-4D97-AF65-F5344CB8AC3E}">
        <p14:creationId xmlns:p14="http://schemas.microsoft.com/office/powerpoint/2010/main" val="107014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C408C03D-5B0C-1E8A-92F7-F3B5DD8AFAF5}"/>
              </a:ext>
            </a:extLst>
          </p:cNvPr>
          <p:cNvPicPr>
            <a:picLocks noChangeAspect="1"/>
          </p:cNvPicPr>
          <p:nvPr/>
        </p:nvPicPr>
        <p:blipFill>
          <a:blip r:embed="rId3"/>
          <a:stretch>
            <a:fillRect/>
          </a:stretch>
        </p:blipFill>
        <p:spPr>
          <a:xfrm>
            <a:off x="28570" y="792161"/>
            <a:ext cx="4057657" cy="5941199"/>
          </a:xfrm>
          <a:prstGeom prst="rect">
            <a:avLst/>
          </a:prstGeom>
        </p:spPr>
      </p:pic>
      <p:sp>
        <p:nvSpPr>
          <p:cNvPr id="6" name="Title 1">
            <a:extLst>
              <a:ext uri="{FF2B5EF4-FFF2-40B4-BE49-F238E27FC236}">
                <a16:creationId xmlns:a16="http://schemas.microsoft.com/office/drawing/2014/main" id="{8EAE2032-254F-8448-767F-5C274BA7E851}"/>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Resonances of the dirty black holes</a:t>
            </a:r>
          </a:p>
        </p:txBody>
      </p:sp>
      <p:pic>
        <p:nvPicPr>
          <p:cNvPr id="8" name="Picture 7" descr="Chart, line chart, histogram&#10;&#10;Description automatically generated">
            <a:extLst>
              <a:ext uri="{FF2B5EF4-FFF2-40B4-BE49-F238E27FC236}">
                <a16:creationId xmlns:a16="http://schemas.microsoft.com/office/drawing/2014/main" id="{47D789DB-C2A2-B868-0E4F-3958754CC082}"/>
              </a:ext>
            </a:extLst>
          </p:cNvPr>
          <p:cNvPicPr>
            <a:picLocks noChangeAspect="1"/>
          </p:cNvPicPr>
          <p:nvPr/>
        </p:nvPicPr>
        <p:blipFill rotWithShape="1">
          <a:blip r:embed="rId4"/>
          <a:srcRect l="2280" r="-1"/>
          <a:stretch/>
        </p:blipFill>
        <p:spPr>
          <a:xfrm>
            <a:off x="4114803" y="777872"/>
            <a:ext cx="3990986" cy="5941199"/>
          </a:xfrm>
          <a:prstGeom prst="rect">
            <a:avLst/>
          </a:prstGeom>
        </p:spPr>
      </p:pic>
      <p:pic>
        <p:nvPicPr>
          <p:cNvPr id="10" name="Picture 9" descr="Histogram&#10;&#10;Description automatically generated">
            <a:extLst>
              <a:ext uri="{FF2B5EF4-FFF2-40B4-BE49-F238E27FC236}">
                <a16:creationId xmlns:a16="http://schemas.microsoft.com/office/drawing/2014/main" id="{20CC4924-7899-3195-1D12-0697889AA1F5}"/>
              </a:ext>
            </a:extLst>
          </p:cNvPr>
          <p:cNvPicPr>
            <a:picLocks noChangeAspect="1"/>
          </p:cNvPicPr>
          <p:nvPr/>
        </p:nvPicPr>
        <p:blipFill>
          <a:blip r:embed="rId5"/>
          <a:stretch>
            <a:fillRect/>
          </a:stretch>
        </p:blipFill>
        <p:spPr>
          <a:xfrm>
            <a:off x="8148639" y="792159"/>
            <a:ext cx="3964384" cy="5941199"/>
          </a:xfrm>
          <a:prstGeom prst="rect">
            <a:avLst/>
          </a:prstGeom>
        </p:spPr>
      </p:pic>
      <p:sp>
        <p:nvSpPr>
          <p:cNvPr id="11" name="Slide Number Placeholder 10">
            <a:extLst>
              <a:ext uri="{FF2B5EF4-FFF2-40B4-BE49-F238E27FC236}">
                <a16:creationId xmlns:a16="http://schemas.microsoft.com/office/drawing/2014/main" id="{D7858567-FC1C-164B-176F-247A9F6ADBF2}"/>
              </a:ext>
            </a:extLst>
          </p:cNvPr>
          <p:cNvSpPr>
            <a:spLocks noGrp="1"/>
          </p:cNvSpPr>
          <p:nvPr>
            <p:ph type="sldNum" sz="quarter" idx="12"/>
          </p:nvPr>
        </p:nvSpPr>
        <p:spPr/>
        <p:txBody>
          <a:bodyPr/>
          <a:lstStyle/>
          <a:p>
            <a:fld id="{7C66F96B-0EB5-C74E-AACC-F45883499F6C}" type="slidenum">
              <a:rPr lang="en-US" smtClean="0"/>
              <a:t>11</a:t>
            </a:fld>
            <a:endParaRPr lang="en-US"/>
          </a:p>
        </p:txBody>
      </p:sp>
    </p:spTree>
    <p:extLst>
      <p:ext uri="{BB962C8B-B14F-4D97-AF65-F5344CB8AC3E}">
        <p14:creationId xmlns:p14="http://schemas.microsoft.com/office/powerpoint/2010/main" val="27789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2A2C32-6055-D135-CB2F-9D6057C5C648}"/>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Wave scattering by a DBH</a:t>
            </a:r>
          </a:p>
        </p:txBody>
      </p:sp>
      <p:sp>
        <p:nvSpPr>
          <p:cNvPr id="5" name="TextBox 4">
            <a:extLst>
              <a:ext uri="{FF2B5EF4-FFF2-40B4-BE49-F238E27FC236}">
                <a16:creationId xmlns:a16="http://schemas.microsoft.com/office/drawing/2014/main" id="{6EAC7567-D855-D2C5-AA60-1D8E622B50B2}"/>
              </a:ext>
            </a:extLst>
          </p:cNvPr>
          <p:cNvSpPr txBox="1"/>
          <p:nvPr/>
        </p:nvSpPr>
        <p:spPr>
          <a:xfrm>
            <a:off x="0" y="657220"/>
            <a:ext cx="5131085" cy="461665"/>
          </a:xfrm>
          <a:prstGeom prst="rect">
            <a:avLst/>
          </a:prstGeom>
          <a:noFill/>
        </p:spPr>
        <p:txBody>
          <a:bodyPr wrap="none" rtlCol="0">
            <a:spAutoFit/>
          </a:bodyPr>
          <a:lstStyle/>
          <a:p>
            <a:r>
              <a:rPr lang="en-GB" sz="2400" dirty="0"/>
              <a:t>The differential scattering cross section </a:t>
            </a:r>
          </a:p>
        </p:txBody>
      </p:sp>
      <p:pic>
        <p:nvPicPr>
          <p:cNvPr id="7" name="Picture 6" descr="Text&#10;&#10;Description automatically generated with medium confidence">
            <a:extLst>
              <a:ext uri="{FF2B5EF4-FFF2-40B4-BE49-F238E27FC236}">
                <a16:creationId xmlns:a16="http://schemas.microsoft.com/office/drawing/2014/main" id="{7ED46AA5-9FA9-F148-16E8-D5EE534AC98E}"/>
              </a:ext>
            </a:extLst>
          </p:cNvPr>
          <p:cNvPicPr>
            <a:picLocks noChangeAspect="1"/>
          </p:cNvPicPr>
          <p:nvPr/>
        </p:nvPicPr>
        <p:blipFill>
          <a:blip r:embed="rId3"/>
          <a:stretch>
            <a:fillRect/>
          </a:stretch>
        </p:blipFill>
        <p:spPr>
          <a:xfrm>
            <a:off x="1474668" y="1204614"/>
            <a:ext cx="1817172" cy="639850"/>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FBAA4C2C-BC25-09B2-FA07-B12657529522}"/>
              </a:ext>
            </a:extLst>
          </p:cNvPr>
          <p:cNvPicPr>
            <a:picLocks noChangeAspect="1"/>
          </p:cNvPicPr>
          <p:nvPr/>
        </p:nvPicPr>
        <p:blipFill>
          <a:blip r:embed="rId4"/>
          <a:stretch>
            <a:fillRect/>
          </a:stretch>
        </p:blipFill>
        <p:spPr>
          <a:xfrm>
            <a:off x="4867276" y="1171484"/>
            <a:ext cx="4832778" cy="79267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8AC759-06A7-1A1D-C998-E63BD155645D}"/>
                  </a:ext>
                </a:extLst>
              </p:cNvPr>
              <p:cNvSpPr txBox="1"/>
              <p:nvPr/>
            </p:nvSpPr>
            <p:spPr>
              <a:xfrm>
                <a:off x="0" y="2013199"/>
                <a:ext cx="11087202" cy="461665"/>
              </a:xfrm>
              <a:prstGeom prst="rect">
                <a:avLst/>
              </a:prstGeom>
              <a:noFill/>
            </p:spPr>
            <p:txBody>
              <a:bodyPr wrap="none" rtlCol="0">
                <a:spAutoFit/>
              </a:bodyPr>
              <a:lstStyle/>
              <a:p>
                <a:r>
                  <a:rPr lang="en-GB" sz="2400" dirty="0"/>
                  <a:t>Construct the CAM representation of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𝜃</m:t>
                    </m:r>
                    <m:r>
                      <a:rPr lang="en-US" sz="2400" b="0" i="1" smtClean="0">
                        <a:latin typeface="Cambria Math" panose="02040503050406030204" pitchFamily="18" charset="0"/>
                      </a:rPr>
                      <m:t>)</m:t>
                    </m:r>
                  </m:oMath>
                </a14:m>
                <a:r>
                  <a:rPr lang="el-GR" sz="2400" dirty="0"/>
                  <a:t> </a:t>
                </a:r>
                <a:r>
                  <a:rPr lang="en-GB" sz="2400" dirty="0"/>
                  <a:t>using a Sommerfeld-Watson transformation </a:t>
                </a:r>
              </a:p>
            </p:txBody>
          </p:sp>
        </mc:Choice>
        <mc:Fallback xmlns="">
          <p:sp>
            <p:nvSpPr>
              <p:cNvPr id="10" name="TextBox 9">
                <a:extLst>
                  <a:ext uri="{FF2B5EF4-FFF2-40B4-BE49-F238E27FC236}">
                    <a16:creationId xmlns:a16="http://schemas.microsoft.com/office/drawing/2014/main" id="{088AC759-06A7-1A1D-C998-E63BD155645D}"/>
                  </a:ext>
                </a:extLst>
              </p:cNvPr>
              <p:cNvSpPr txBox="1">
                <a:spLocks noRot="1" noChangeAspect="1" noMove="1" noResize="1" noEditPoints="1" noAdjustHandles="1" noChangeArrowheads="1" noChangeShapeType="1" noTextEdit="1"/>
              </p:cNvSpPr>
              <p:nvPr/>
            </p:nvSpPr>
            <p:spPr>
              <a:xfrm>
                <a:off x="0" y="2013199"/>
                <a:ext cx="11087202" cy="461665"/>
              </a:xfrm>
              <a:prstGeom prst="rect">
                <a:avLst/>
              </a:prstGeom>
              <a:blipFill>
                <a:blip r:embed="rId5"/>
                <a:stretch>
                  <a:fillRect l="-915" t="-8108" b="-29730"/>
                </a:stretch>
              </a:blipFill>
            </p:spPr>
            <p:txBody>
              <a:bodyPr/>
              <a:lstStyle/>
              <a:p>
                <a:r>
                  <a:rPr lang="en-US">
                    <a:noFill/>
                  </a:rPr>
                  <a:t> </a:t>
                </a:r>
              </a:p>
            </p:txBody>
          </p:sp>
        </mc:Fallback>
      </mc:AlternateContent>
      <p:pic>
        <p:nvPicPr>
          <p:cNvPr id="12" name="Picture 11" descr="Text&#10;&#10;Description automatically generated">
            <a:extLst>
              <a:ext uri="{FF2B5EF4-FFF2-40B4-BE49-F238E27FC236}">
                <a16:creationId xmlns:a16="http://schemas.microsoft.com/office/drawing/2014/main" id="{A6058CAB-FA0D-D724-B66D-85515B81F74C}"/>
              </a:ext>
            </a:extLst>
          </p:cNvPr>
          <p:cNvPicPr>
            <a:picLocks noChangeAspect="1"/>
          </p:cNvPicPr>
          <p:nvPr/>
        </p:nvPicPr>
        <p:blipFill>
          <a:blip r:embed="rId6"/>
          <a:stretch>
            <a:fillRect/>
          </a:stretch>
        </p:blipFill>
        <p:spPr>
          <a:xfrm>
            <a:off x="2232725" y="4314859"/>
            <a:ext cx="3276673" cy="625319"/>
          </a:xfrm>
          <a:prstGeom prst="rect">
            <a:avLst/>
          </a:prstGeom>
        </p:spPr>
      </p:pic>
      <p:pic>
        <p:nvPicPr>
          <p:cNvPr id="14" name="Picture 13" descr="Text, letter&#10;&#10;Description automatically generated">
            <a:extLst>
              <a:ext uri="{FF2B5EF4-FFF2-40B4-BE49-F238E27FC236}">
                <a16:creationId xmlns:a16="http://schemas.microsoft.com/office/drawing/2014/main" id="{9A9ED7A7-A972-10E9-ED90-B649BD533967}"/>
              </a:ext>
            </a:extLst>
          </p:cNvPr>
          <p:cNvPicPr>
            <a:picLocks noChangeAspect="1"/>
          </p:cNvPicPr>
          <p:nvPr/>
        </p:nvPicPr>
        <p:blipFill>
          <a:blip r:embed="rId7"/>
          <a:stretch>
            <a:fillRect/>
          </a:stretch>
        </p:blipFill>
        <p:spPr>
          <a:xfrm>
            <a:off x="2197623" y="4967944"/>
            <a:ext cx="3531490" cy="584833"/>
          </a:xfrm>
          <a:prstGeom prst="rect">
            <a:avLst/>
          </a:prstGeom>
        </p:spPr>
      </p:pic>
      <p:sp>
        <p:nvSpPr>
          <p:cNvPr id="16" name="TextBox 15">
            <a:extLst>
              <a:ext uri="{FF2B5EF4-FFF2-40B4-BE49-F238E27FC236}">
                <a16:creationId xmlns:a16="http://schemas.microsoft.com/office/drawing/2014/main" id="{C71CFB49-BD9D-CF3C-1746-861EF35C4337}"/>
              </a:ext>
            </a:extLst>
          </p:cNvPr>
          <p:cNvSpPr txBox="1"/>
          <p:nvPr/>
        </p:nvSpPr>
        <p:spPr>
          <a:xfrm>
            <a:off x="0" y="3798916"/>
            <a:ext cx="7553735" cy="461665"/>
          </a:xfrm>
          <a:prstGeom prst="rect">
            <a:avLst/>
          </a:prstGeom>
          <a:noFill/>
        </p:spPr>
        <p:txBody>
          <a:bodyPr wrap="none" rtlCol="0">
            <a:spAutoFit/>
          </a:bodyPr>
          <a:lstStyle/>
          <a:p>
            <a:r>
              <a:rPr lang="en-GB" sz="2400" dirty="0"/>
              <a:t>The background integral contribution and the second term  </a:t>
            </a:r>
          </a:p>
        </p:txBody>
      </p:sp>
      <p:pic>
        <p:nvPicPr>
          <p:cNvPr id="18" name="Picture 17" descr="Diagram, schematic&#10;&#10;Description automatically generated">
            <a:extLst>
              <a:ext uri="{FF2B5EF4-FFF2-40B4-BE49-F238E27FC236}">
                <a16:creationId xmlns:a16="http://schemas.microsoft.com/office/drawing/2014/main" id="{5FE0E748-E649-3BFE-6CC2-5D98F99D1446}"/>
              </a:ext>
            </a:extLst>
          </p:cNvPr>
          <p:cNvPicPr>
            <a:picLocks noChangeAspect="1"/>
          </p:cNvPicPr>
          <p:nvPr/>
        </p:nvPicPr>
        <p:blipFill>
          <a:blip r:embed="rId8"/>
          <a:stretch>
            <a:fillRect/>
          </a:stretch>
        </p:blipFill>
        <p:spPr>
          <a:xfrm>
            <a:off x="2007928" y="5537764"/>
            <a:ext cx="4364443" cy="1038030"/>
          </a:xfrm>
          <a:prstGeom prst="rect">
            <a:avLst/>
          </a:prstGeom>
        </p:spPr>
      </p:pic>
      <p:pic>
        <p:nvPicPr>
          <p:cNvPr id="3" name="Picture 2" descr="Diagram&#10;&#10;Description automatically generated with low confidence">
            <a:extLst>
              <a:ext uri="{FF2B5EF4-FFF2-40B4-BE49-F238E27FC236}">
                <a16:creationId xmlns:a16="http://schemas.microsoft.com/office/drawing/2014/main" id="{2A10241D-337F-2C50-07BF-5B4BBD463FD6}"/>
              </a:ext>
            </a:extLst>
          </p:cNvPr>
          <p:cNvPicPr>
            <a:picLocks noChangeAspect="1"/>
          </p:cNvPicPr>
          <p:nvPr/>
        </p:nvPicPr>
        <p:blipFill>
          <a:blip r:embed="rId9"/>
          <a:stretch>
            <a:fillRect/>
          </a:stretch>
        </p:blipFill>
        <p:spPr>
          <a:xfrm>
            <a:off x="959777" y="2785166"/>
            <a:ext cx="3729787" cy="864363"/>
          </a:xfrm>
          <a:prstGeom prst="rect">
            <a:avLst/>
          </a:prstGeom>
        </p:spPr>
      </p:pic>
      <p:sp>
        <p:nvSpPr>
          <p:cNvPr id="6" name="Slide Number Placeholder 5">
            <a:extLst>
              <a:ext uri="{FF2B5EF4-FFF2-40B4-BE49-F238E27FC236}">
                <a16:creationId xmlns:a16="http://schemas.microsoft.com/office/drawing/2014/main" id="{0EC2BBD0-F131-D154-ACA5-943710F7A3AF}"/>
              </a:ext>
            </a:extLst>
          </p:cNvPr>
          <p:cNvSpPr>
            <a:spLocks noGrp="1"/>
          </p:cNvSpPr>
          <p:nvPr>
            <p:ph type="sldNum" sz="quarter" idx="12"/>
          </p:nvPr>
        </p:nvSpPr>
        <p:spPr/>
        <p:txBody>
          <a:bodyPr/>
          <a:lstStyle/>
          <a:p>
            <a:fld id="{7C66F96B-0EB5-C74E-AACC-F45883499F6C}" type="slidenum">
              <a:rPr lang="en-US" smtClean="0"/>
              <a:t>12</a:t>
            </a:fld>
            <a:endParaRPr lang="en-US"/>
          </a:p>
        </p:txBody>
      </p:sp>
      <p:sp>
        <p:nvSpPr>
          <p:cNvPr id="8" name="TextBox 7">
            <a:extLst>
              <a:ext uri="{FF2B5EF4-FFF2-40B4-BE49-F238E27FC236}">
                <a16:creationId xmlns:a16="http://schemas.microsoft.com/office/drawing/2014/main" id="{3A9ABDC5-5EFB-0E40-F445-BB5920113E15}"/>
              </a:ext>
            </a:extLst>
          </p:cNvPr>
          <p:cNvSpPr txBox="1"/>
          <p:nvPr/>
        </p:nvSpPr>
        <p:spPr>
          <a:xfrm>
            <a:off x="4851752" y="2440864"/>
            <a:ext cx="7429085" cy="369332"/>
          </a:xfrm>
          <a:prstGeom prst="rect">
            <a:avLst/>
          </a:prstGeom>
          <a:noFill/>
        </p:spPr>
        <p:txBody>
          <a:bodyPr wrap="none" rtlCol="0">
            <a:spAutoFit/>
          </a:bodyPr>
          <a:lstStyle/>
          <a:p>
            <a:r>
              <a:rPr lang="en-GB" sz="1800" dirty="0">
                <a:solidFill>
                  <a:srgbClr val="2D43D8"/>
                </a:solidFill>
                <a:effectLst/>
                <a:latin typeface="CMR9"/>
              </a:rPr>
              <a:t>[Antoine </a:t>
            </a:r>
            <a:r>
              <a:rPr lang="en-GB" sz="1800" dirty="0" err="1">
                <a:solidFill>
                  <a:srgbClr val="2D43D8"/>
                </a:solidFill>
                <a:effectLst/>
                <a:latin typeface="CMR9"/>
              </a:rPr>
              <a:t>Folacci</a:t>
            </a:r>
            <a:r>
              <a:rPr lang="en-GB" sz="1800" dirty="0">
                <a:solidFill>
                  <a:srgbClr val="2D43D8"/>
                </a:solidFill>
                <a:effectLst/>
                <a:latin typeface="CMR9"/>
              </a:rPr>
              <a:t> and Mohamed </a:t>
            </a:r>
            <a:r>
              <a:rPr lang="en-GB" sz="1800" dirty="0" err="1">
                <a:solidFill>
                  <a:srgbClr val="2D43D8"/>
                </a:solidFill>
                <a:effectLst/>
                <a:latin typeface="CMR9"/>
              </a:rPr>
              <a:t>Ould</a:t>
            </a:r>
            <a:r>
              <a:rPr lang="en-GB" sz="1800" dirty="0">
                <a:solidFill>
                  <a:srgbClr val="2D43D8"/>
                </a:solidFill>
                <a:effectLst/>
                <a:latin typeface="CMR9"/>
              </a:rPr>
              <a:t> El Hadj, Phys. Rev. D </a:t>
            </a:r>
            <a:r>
              <a:rPr lang="en-GB" sz="1800" dirty="0">
                <a:solidFill>
                  <a:srgbClr val="2D43D8"/>
                </a:solidFill>
                <a:effectLst/>
                <a:latin typeface="CMBX9"/>
              </a:rPr>
              <a:t>99</a:t>
            </a:r>
            <a:r>
              <a:rPr lang="en-GB" sz="1800" dirty="0">
                <a:solidFill>
                  <a:srgbClr val="2D43D8"/>
                </a:solidFill>
                <a:effectLst/>
                <a:latin typeface="CMR9"/>
              </a:rPr>
              <a:t>, 104079 (2019)] </a:t>
            </a:r>
          </a:p>
        </p:txBody>
      </p:sp>
      <p:pic>
        <p:nvPicPr>
          <p:cNvPr id="11" name="Picture 10" descr="Diagram, text&#10;&#10;Description automatically generated">
            <a:extLst>
              <a:ext uri="{FF2B5EF4-FFF2-40B4-BE49-F238E27FC236}">
                <a16:creationId xmlns:a16="http://schemas.microsoft.com/office/drawing/2014/main" id="{B3149464-250A-F1E6-5D0C-277D4AAD5316}"/>
              </a:ext>
            </a:extLst>
          </p:cNvPr>
          <p:cNvPicPr>
            <a:picLocks noChangeAspect="1"/>
          </p:cNvPicPr>
          <p:nvPr/>
        </p:nvPicPr>
        <p:blipFill>
          <a:blip r:embed="rId10"/>
          <a:stretch>
            <a:fillRect/>
          </a:stretch>
        </p:blipFill>
        <p:spPr>
          <a:xfrm>
            <a:off x="5259248" y="2740909"/>
            <a:ext cx="5114837" cy="1109823"/>
          </a:xfrm>
          <a:prstGeom prst="rect">
            <a:avLst/>
          </a:prstGeom>
        </p:spPr>
      </p:pic>
    </p:spTree>
    <p:extLst>
      <p:ext uri="{BB962C8B-B14F-4D97-AF65-F5344CB8AC3E}">
        <p14:creationId xmlns:p14="http://schemas.microsoft.com/office/powerpoint/2010/main" val="151831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C719096-6741-C697-5612-E0A73A2D5593}"/>
              </a:ext>
            </a:extLst>
          </p:cNvPr>
          <p:cNvPicPr>
            <a:picLocks noChangeAspect="1"/>
          </p:cNvPicPr>
          <p:nvPr/>
        </p:nvPicPr>
        <p:blipFill>
          <a:blip r:embed="rId3"/>
          <a:stretch>
            <a:fillRect/>
          </a:stretch>
        </p:blipFill>
        <p:spPr>
          <a:xfrm>
            <a:off x="557212" y="799343"/>
            <a:ext cx="10866030" cy="5944357"/>
          </a:xfrm>
          <a:prstGeom prst="rect">
            <a:avLst/>
          </a:prstGeom>
        </p:spPr>
      </p:pic>
      <p:sp>
        <p:nvSpPr>
          <p:cNvPr id="6" name="Title 1">
            <a:extLst>
              <a:ext uri="{FF2B5EF4-FFF2-40B4-BE49-F238E27FC236}">
                <a16:creationId xmlns:a16="http://schemas.microsoft.com/office/drawing/2014/main" id="{96A06F68-3150-E9D1-5875-91D52E7FCBF7}"/>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Scattering cross section</a:t>
            </a:r>
          </a:p>
        </p:txBody>
      </p:sp>
      <p:sp>
        <p:nvSpPr>
          <p:cNvPr id="7" name="Slide Number Placeholder 6">
            <a:extLst>
              <a:ext uri="{FF2B5EF4-FFF2-40B4-BE49-F238E27FC236}">
                <a16:creationId xmlns:a16="http://schemas.microsoft.com/office/drawing/2014/main" id="{B45C3FDD-B52E-8E7E-4777-158CF2DBAC6E}"/>
              </a:ext>
            </a:extLst>
          </p:cNvPr>
          <p:cNvSpPr>
            <a:spLocks noGrp="1"/>
          </p:cNvSpPr>
          <p:nvPr>
            <p:ph type="sldNum" sz="quarter" idx="12"/>
          </p:nvPr>
        </p:nvSpPr>
        <p:spPr/>
        <p:txBody>
          <a:bodyPr/>
          <a:lstStyle/>
          <a:p>
            <a:fld id="{7C66F96B-0EB5-C74E-AACC-F45883499F6C}" type="slidenum">
              <a:rPr lang="en-US" smtClean="0"/>
              <a:t>13</a:t>
            </a:fld>
            <a:endParaRPr lang="en-US"/>
          </a:p>
        </p:txBody>
      </p:sp>
    </p:spTree>
    <p:extLst>
      <p:ext uri="{BB962C8B-B14F-4D97-AF65-F5344CB8AC3E}">
        <p14:creationId xmlns:p14="http://schemas.microsoft.com/office/powerpoint/2010/main" val="166713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DFC7F5-BDD5-08E5-286F-FE165736BDDC}"/>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Scattering cross section</a:t>
            </a:r>
          </a:p>
        </p:txBody>
      </p:sp>
      <p:pic>
        <p:nvPicPr>
          <p:cNvPr id="6" name="Picture 5" descr="Diagram, histogram&#10;&#10;Description automatically generated with medium confidence">
            <a:extLst>
              <a:ext uri="{FF2B5EF4-FFF2-40B4-BE49-F238E27FC236}">
                <a16:creationId xmlns:a16="http://schemas.microsoft.com/office/drawing/2014/main" id="{8BE45A7E-E2EF-E15B-8640-2FEF9BB7FCCB}"/>
              </a:ext>
            </a:extLst>
          </p:cNvPr>
          <p:cNvPicPr>
            <a:picLocks noChangeAspect="1"/>
          </p:cNvPicPr>
          <p:nvPr/>
        </p:nvPicPr>
        <p:blipFill>
          <a:blip r:embed="rId3"/>
          <a:stretch>
            <a:fillRect/>
          </a:stretch>
        </p:blipFill>
        <p:spPr>
          <a:xfrm>
            <a:off x="777875" y="804561"/>
            <a:ext cx="10631488" cy="6053439"/>
          </a:xfrm>
          <a:prstGeom prst="rect">
            <a:avLst/>
          </a:prstGeom>
        </p:spPr>
      </p:pic>
      <p:sp>
        <p:nvSpPr>
          <p:cNvPr id="7" name="Slide Number Placeholder 6">
            <a:extLst>
              <a:ext uri="{FF2B5EF4-FFF2-40B4-BE49-F238E27FC236}">
                <a16:creationId xmlns:a16="http://schemas.microsoft.com/office/drawing/2014/main" id="{F806DF13-62AB-1257-3DA5-A73EBD9E4F41}"/>
              </a:ext>
            </a:extLst>
          </p:cNvPr>
          <p:cNvSpPr>
            <a:spLocks noGrp="1"/>
          </p:cNvSpPr>
          <p:nvPr>
            <p:ph type="sldNum" sz="quarter" idx="12"/>
          </p:nvPr>
        </p:nvSpPr>
        <p:spPr/>
        <p:txBody>
          <a:bodyPr/>
          <a:lstStyle/>
          <a:p>
            <a:fld id="{7C66F96B-0EB5-C74E-AACC-F45883499F6C}" type="slidenum">
              <a:rPr lang="en-US" smtClean="0"/>
              <a:t>14</a:t>
            </a:fld>
            <a:endParaRPr lang="en-US"/>
          </a:p>
        </p:txBody>
      </p:sp>
    </p:spTree>
    <p:extLst>
      <p:ext uri="{BB962C8B-B14F-4D97-AF65-F5344CB8AC3E}">
        <p14:creationId xmlns:p14="http://schemas.microsoft.com/office/powerpoint/2010/main" val="345510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C9E19F-7F49-616E-E9AB-70EDC8CC6DFB}"/>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Scattering cross section</a:t>
            </a:r>
          </a:p>
        </p:txBody>
      </p:sp>
      <p:pic>
        <p:nvPicPr>
          <p:cNvPr id="6" name="Picture 5" descr="Graphical user interface, diagram&#10;&#10;Description automatically generated">
            <a:extLst>
              <a:ext uri="{FF2B5EF4-FFF2-40B4-BE49-F238E27FC236}">
                <a16:creationId xmlns:a16="http://schemas.microsoft.com/office/drawing/2014/main" id="{A6886B83-29A8-30FB-DD92-65CC683438BB}"/>
              </a:ext>
            </a:extLst>
          </p:cNvPr>
          <p:cNvPicPr>
            <a:picLocks noChangeAspect="1"/>
          </p:cNvPicPr>
          <p:nvPr/>
        </p:nvPicPr>
        <p:blipFill>
          <a:blip r:embed="rId3"/>
          <a:stretch>
            <a:fillRect/>
          </a:stretch>
        </p:blipFill>
        <p:spPr>
          <a:xfrm>
            <a:off x="490537" y="624443"/>
            <a:ext cx="11025188" cy="6222806"/>
          </a:xfrm>
          <a:prstGeom prst="rect">
            <a:avLst/>
          </a:prstGeom>
        </p:spPr>
      </p:pic>
      <p:sp>
        <p:nvSpPr>
          <p:cNvPr id="7" name="Slide Number Placeholder 6">
            <a:extLst>
              <a:ext uri="{FF2B5EF4-FFF2-40B4-BE49-F238E27FC236}">
                <a16:creationId xmlns:a16="http://schemas.microsoft.com/office/drawing/2014/main" id="{0ED29292-8464-0664-4B92-02004A9931EF}"/>
              </a:ext>
            </a:extLst>
          </p:cNvPr>
          <p:cNvSpPr>
            <a:spLocks noGrp="1"/>
          </p:cNvSpPr>
          <p:nvPr>
            <p:ph type="sldNum" sz="quarter" idx="12"/>
          </p:nvPr>
        </p:nvSpPr>
        <p:spPr/>
        <p:txBody>
          <a:bodyPr/>
          <a:lstStyle/>
          <a:p>
            <a:fld id="{7C66F96B-0EB5-C74E-AACC-F45883499F6C}" type="slidenum">
              <a:rPr lang="en-US" smtClean="0"/>
              <a:t>15</a:t>
            </a:fld>
            <a:endParaRPr lang="en-US"/>
          </a:p>
        </p:txBody>
      </p:sp>
    </p:spTree>
    <p:extLst>
      <p:ext uri="{BB962C8B-B14F-4D97-AF65-F5344CB8AC3E}">
        <p14:creationId xmlns:p14="http://schemas.microsoft.com/office/powerpoint/2010/main" val="365084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B0216D-001A-2D18-552B-05ABC29FAD3B}"/>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Scattering cross section</a:t>
            </a:r>
          </a:p>
        </p:txBody>
      </p:sp>
      <p:pic>
        <p:nvPicPr>
          <p:cNvPr id="6" name="Picture 5" descr="Chart, histogram&#10;&#10;Description automatically generated">
            <a:extLst>
              <a:ext uri="{FF2B5EF4-FFF2-40B4-BE49-F238E27FC236}">
                <a16:creationId xmlns:a16="http://schemas.microsoft.com/office/drawing/2014/main" id="{CA227A24-49DE-6CE8-9BB6-91E135C76138}"/>
              </a:ext>
            </a:extLst>
          </p:cNvPr>
          <p:cNvPicPr>
            <a:picLocks noChangeAspect="1"/>
          </p:cNvPicPr>
          <p:nvPr/>
        </p:nvPicPr>
        <p:blipFill rotWithShape="1">
          <a:blip r:embed="rId3"/>
          <a:srcRect l="4298" b="49635"/>
          <a:stretch/>
        </p:blipFill>
        <p:spPr>
          <a:xfrm>
            <a:off x="128588" y="1214438"/>
            <a:ext cx="5965031" cy="3536950"/>
          </a:xfrm>
          <a:prstGeom prst="rect">
            <a:avLst/>
          </a:prstGeom>
        </p:spPr>
      </p:pic>
      <p:pic>
        <p:nvPicPr>
          <p:cNvPr id="7" name="Picture 6" descr="Chart, histogram&#10;&#10;Description automatically generated">
            <a:extLst>
              <a:ext uri="{FF2B5EF4-FFF2-40B4-BE49-F238E27FC236}">
                <a16:creationId xmlns:a16="http://schemas.microsoft.com/office/drawing/2014/main" id="{354105B2-A9B4-D3B5-F503-142394E1A64C}"/>
              </a:ext>
            </a:extLst>
          </p:cNvPr>
          <p:cNvPicPr>
            <a:picLocks noChangeAspect="1"/>
          </p:cNvPicPr>
          <p:nvPr/>
        </p:nvPicPr>
        <p:blipFill rotWithShape="1">
          <a:blip r:embed="rId3"/>
          <a:srcRect l="2947" t="49635"/>
          <a:stretch/>
        </p:blipFill>
        <p:spPr>
          <a:xfrm>
            <a:off x="6141544" y="1214438"/>
            <a:ext cx="5921868" cy="3536950"/>
          </a:xfrm>
          <a:prstGeom prst="rect">
            <a:avLst/>
          </a:prstGeom>
        </p:spPr>
      </p:pic>
      <p:sp>
        <p:nvSpPr>
          <p:cNvPr id="11" name="Slide Number Placeholder 10">
            <a:extLst>
              <a:ext uri="{FF2B5EF4-FFF2-40B4-BE49-F238E27FC236}">
                <a16:creationId xmlns:a16="http://schemas.microsoft.com/office/drawing/2014/main" id="{548B8C50-481D-1165-2836-E8EB05E88300}"/>
              </a:ext>
            </a:extLst>
          </p:cNvPr>
          <p:cNvSpPr>
            <a:spLocks noGrp="1"/>
          </p:cNvSpPr>
          <p:nvPr>
            <p:ph type="sldNum" sz="quarter" idx="12"/>
          </p:nvPr>
        </p:nvSpPr>
        <p:spPr/>
        <p:txBody>
          <a:bodyPr/>
          <a:lstStyle/>
          <a:p>
            <a:fld id="{7C66F96B-0EB5-C74E-AACC-F45883499F6C}" type="slidenum">
              <a:rPr lang="en-US" smtClean="0"/>
              <a:t>16</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58C0E6-761A-2C4A-6CBC-2E9C283E44FA}"/>
                  </a:ext>
                </a:extLst>
              </p:cNvPr>
              <p:cNvSpPr txBox="1"/>
              <p:nvPr/>
            </p:nvSpPr>
            <p:spPr>
              <a:xfrm>
                <a:off x="711662" y="5061584"/>
                <a:ext cx="11179471" cy="1200329"/>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&gt;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𝑂𝐿𝑅</m:t>
                        </m:r>
                      </m:sub>
                    </m:sSub>
                  </m:oMath>
                </a14:m>
                <a:r>
                  <a:rPr lang="en-US" sz="2400" dirty="0"/>
                  <a:t>: Scattering amplitude is enhanced at rainbow angles</a:t>
                </a:r>
              </a:p>
              <a:p>
                <a:endParaRPr lang="en-US" sz="2400" dirty="0"/>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𝐼𝐿𝑅</m:t>
                        </m:r>
                      </m:sub>
                    </m:sSub>
                    <m:r>
                      <a:rPr lang="en-US" sz="2400" b="0" i="1" smtClean="0">
                        <a:latin typeface="Cambria Math" panose="02040503050406030204" pitchFamily="18" charset="0"/>
                      </a:rPr>
                      <m:t>&lt;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&lt;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𝑂𝐿𝑅</m:t>
                        </m:r>
                      </m:sub>
                    </m:sSub>
                  </m:oMath>
                </a14:m>
                <a:r>
                  <a:rPr lang="en-GB" sz="2400" dirty="0">
                    <a:latin typeface="CMR10"/>
                  </a:rPr>
                  <a:t>: Scattering cross sections exhibits noticeable modulation at all angles</a:t>
                </a:r>
              </a:p>
            </p:txBody>
          </p:sp>
        </mc:Choice>
        <mc:Fallback xmlns="">
          <p:sp>
            <p:nvSpPr>
              <p:cNvPr id="2" name="TextBox 1">
                <a:extLst>
                  <a:ext uri="{FF2B5EF4-FFF2-40B4-BE49-F238E27FC236}">
                    <a16:creationId xmlns:a16="http://schemas.microsoft.com/office/drawing/2014/main" id="{5858C0E6-761A-2C4A-6CBC-2E9C283E44FA}"/>
                  </a:ext>
                </a:extLst>
              </p:cNvPr>
              <p:cNvSpPr txBox="1">
                <a:spLocks noRot="1" noChangeAspect="1" noMove="1" noResize="1" noEditPoints="1" noAdjustHandles="1" noChangeArrowheads="1" noChangeShapeType="1" noTextEdit="1"/>
              </p:cNvSpPr>
              <p:nvPr/>
            </p:nvSpPr>
            <p:spPr>
              <a:xfrm>
                <a:off x="711662" y="5061584"/>
                <a:ext cx="11179471" cy="1200329"/>
              </a:xfrm>
              <a:prstGeom prst="rect">
                <a:avLst/>
              </a:prstGeom>
              <a:blipFill>
                <a:blip r:embed="rId4"/>
                <a:stretch>
                  <a:fillRect l="-114" t="-3158" b="-11579"/>
                </a:stretch>
              </a:blipFill>
            </p:spPr>
            <p:txBody>
              <a:bodyPr/>
              <a:lstStyle/>
              <a:p>
                <a:r>
                  <a:rPr lang="en-US">
                    <a:noFill/>
                  </a:rPr>
                  <a:t> </a:t>
                </a:r>
              </a:p>
            </p:txBody>
          </p:sp>
        </mc:Fallback>
      </mc:AlternateContent>
    </p:spTree>
    <p:extLst>
      <p:ext uri="{BB962C8B-B14F-4D97-AF65-F5344CB8AC3E}">
        <p14:creationId xmlns:p14="http://schemas.microsoft.com/office/powerpoint/2010/main" val="361053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0D28A7-8C3A-A20A-AA43-5066CC57FFF0}"/>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Conclusions</a:t>
            </a:r>
          </a:p>
        </p:txBody>
      </p:sp>
      <p:sp>
        <p:nvSpPr>
          <p:cNvPr id="9" name="TextBox 8">
            <a:extLst>
              <a:ext uri="{FF2B5EF4-FFF2-40B4-BE49-F238E27FC236}">
                <a16:creationId xmlns:a16="http://schemas.microsoft.com/office/drawing/2014/main" id="{A23F332D-ECC5-6643-B6A5-3923972CC963}"/>
              </a:ext>
            </a:extLst>
          </p:cNvPr>
          <p:cNvSpPr txBox="1"/>
          <p:nvPr/>
        </p:nvSpPr>
        <p:spPr>
          <a:xfrm>
            <a:off x="688397" y="1037817"/>
            <a:ext cx="9293803" cy="5820183"/>
          </a:xfrm>
          <a:prstGeom prst="rect">
            <a:avLst/>
          </a:prstGeom>
          <a:noFill/>
        </p:spPr>
        <p:txBody>
          <a:bodyPr wrap="square" rtlCol="0">
            <a:spAutoFit/>
          </a:bodyPr>
          <a:lstStyle/>
          <a:p>
            <a:pPr marL="285750" indent="-285750">
              <a:lnSpc>
                <a:spcPct val="200000"/>
              </a:lnSpc>
              <a:buFont typeface="Wingdings" pitchFamily="2" charset="2"/>
              <a:buChar char="Ø"/>
            </a:pPr>
            <a:r>
              <a:rPr lang="en-GB" sz="2400" dirty="0"/>
              <a:t>The scattering of planar waves incident on a dirty black hole spacetime </a:t>
            </a:r>
          </a:p>
          <a:p>
            <a:pPr marL="285750" indent="-285750">
              <a:lnSpc>
                <a:spcPct val="200000"/>
              </a:lnSpc>
              <a:buFont typeface="Wingdings" pitchFamily="2" charset="2"/>
              <a:buChar char="Ø"/>
            </a:pPr>
            <a:r>
              <a:rPr lang="en-GB" sz="2400" dirty="0"/>
              <a:t>The spectrum of resonances of DBHs</a:t>
            </a:r>
          </a:p>
          <a:p>
            <a:pPr marL="285750" indent="-285750">
              <a:lnSpc>
                <a:spcPct val="200000"/>
              </a:lnSpc>
              <a:buFont typeface="Wingdings" pitchFamily="2" charset="2"/>
              <a:buChar char="Ø"/>
            </a:pPr>
            <a:r>
              <a:rPr lang="en-GB" sz="2400" dirty="0"/>
              <a:t> The </a:t>
            </a:r>
            <a:r>
              <a:rPr lang="en-GB" sz="2400" dirty="0" err="1"/>
              <a:t>Regge</a:t>
            </a:r>
            <a:r>
              <a:rPr lang="en-GB" sz="2400" dirty="0"/>
              <a:t> pole spectrum of different DBH configurations</a:t>
            </a:r>
          </a:p>
          <a:p>
            <a:pPr marL="742950" lvl="1" indent="-285750">
              <a:lnSpc>
                <a:spcPct val="200000"/>
              </a:lnSpc>
              <a:buFont typeface="Arial" panose="020B0604020202020204" pitchFamily="34" charset="0"/>
              <a:buChar char="•"/>
            </a:pPr>
            <a:r>
              <a:rPr lang="en-GB" dirty="0">
                <a:latin typeface="CMR10"/>
              </a:rPr>
              <a:t>T</a:t>
            </a:r>
            <a:r>
              <a:rPr lang="en-GB" dirty="0">
                <a:effectLst/>
                <a:latin typeface="CMR10"/>
              </a:rPr>
              <a:t>he existence of two branches </a:t>
            </a:r>
            <a:r>
              <a:rPr lang="en-GB" dirty="0">
                <a:latin typeface="CMR10"/>
              </a:rPr>
              <a:t>associate with the inner light-ring and with either the outer light-ring or the shell depending on the DBH configuration. </a:t>
            </a:r>
          </a:p>
          <a:p>
            <a:pPr marL="742950" lvl="1" indent="-285750">
              <a:lnSpc>
                <a:spcPct val="200000"/>
              </a:lnSpc>
              <a:buFont typeface="Arial" panose="020B0604020202020204" pitchFamily="34" charset="0"/>
              <a:buChar char="•"/>
            </a:pPr>
            <a:r>
              <a:rPr lang="en-GB" dirty="0">
                <a:latin typeface="CMR10"/>
              </a:rPr>
              <a:t>T</a:t>
            </a:r>
            <a:r>
              <a:rPr lang="en-GB" dirty="0">
                <a:effectLst/>
                <a:latin typeface="CMR10"/>
              </a:rPr>
              <a:t>he possible existence of a third branch with a nearly constant imaginary part. </a:t>
            </a:r>
            <a:endParaRPr lang="en-GB" sz="2400" dirty="0"/>
          </a:p>
          <a:p>
            <a:pPr marL="285750" indent="-285750">
              <a:lnSpc>
                <a:spcPct val="200000"/>
              </a:lnSpc>
              <a:buFont typeface="Wingdings" pitchFamily="2" charset="2"/>
              <a:buChar char="Ø"/>
            </a:pPr>
            <a:r>
              <a:rPr lang="en-GB" sz="2400" dirty="0"/>
              <a:t>The complex angular momentum representation of the scattering with the identification of RP spectrum</a:t>
            </a:r>
          </a:p>
          <a:p>
            <a:pPr marL="285750" indent="-285750">
              <a:lnSpc>
                <a:spcPct val="150000"/>
              </a:lnSpc>
              <a:buFont typeface="Wingdings" pitchFamily="2" charset="2"/>
              <a:buChar char="Ø"/>
            </a:pPr>
            <a:endParaRPr lang="en-GB" dirty="0"/>
          </a:p>
        </p:txBody>
      </p:sp>
      <p:sp>
        <p:nvSpPr>
          <p:cNvPr id="11" name="Slide Number Placeholder 10">
            <a:extLst>
              <a:ext uri="{FF2B5EF4-FFF2-40B4-BE49-F238E27FC236}">
                <a16:creationId xmlns:a16="http://schemas.microsoft.com/office/drawing/2014/main" id="{5BA6D5E1-F6FC-4780-5BC8-8846A921AF84}"/>
              </a:ext>
            </a:extLst>
          </p:cNvPr>
          <p:cNvSpPr>
            <a:spLocks noGrp="1"/>
          </p:cNvSpPr>
          <p:nvPr>
            <p:ph type="sldNum" sz="quarter" idx="12"/>
          </p:nvPr>
        </p:nvSpPr>
        <p:spPr/>
        <p:txBody>
          <a:bodyPr/>
          <a:lstStyle/>
          <a:p>
            <a:fld id="{7C66F96B-0EB5-C74E-AACC-F45883499F6C}" type="slidenum">
              <a:rPr lang="en-US" smtClean="0"/>
              <a:t>17</a:t>
            </a:fld>
            <a:endParaRPr lang="en-US"/>
          </a:p>
        </p:txBody>
      </p:sp>
    </p:spTree>
    <p:extLst>
      <p:ext uri="{BB962C8B-B14F-4D97-AF65-F5344CB8AC3E}">
        <p14:creationId xmlns:p14="http://schemas.microsoft.com/office/powerpoint/2010/main" val="39487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A710A4-CCE5-AD9A-BD5D-483A03650976}"/>
              </a:ext>
            </a:extLst>
          </p:cNvPr>
          <p:cNvSpPr>
            <a:spLocks noGrp="1"/>
          </p:cNvSpPr>
          <p:nvPr>
            <p:ph type="title"/>
          </p:nvPr>
        </p:nvSpPr>
        <p:spPr>
          <a:xfrm>
            <a:off x="2555631" y="1441937"/>
            <a:ext cx="7059857" cy="4015887"/>
          </a:xfrm>
        </p:spPr>
        <p:txBody>
          <a:bodyPr vert="horz" lIns="91440" tIns="45720" rIns="91440" bIns="45720" rtlCol="0" anchor="ctr">
            <a:normAutofit/>
          </a:bodyPr>
          <a:lstStyle/>
          <a:p>
            <a:pPr algn="ctr"/>
            <a:r>
              <a:rPr lang="en-US" dirty="0">
                <a:solidFill>
                  <a:schemeClr val="bg1">
                    <a:lumMod val="95000"/>
                    <a:lumOff val="5000"/>
                  </a:schemeClr>
                </a:solidFill>
              </a:rPr>
              <a:t>Thanks for your attention.</a:t>
            </a:r>
          </a:p>
        </p:txBody>
      </p:sp>
      <p:sp>
        <p:nvSpPr>
          <p:cNvPr id="4" name="Slide Number Placeholder 3">
            <a:extLst>
              <a:ext uri="{FF2B5EF4-FFF2-40B4-BE49-F238E27FC236}">
                <a16:creationId xmlns:a16="http://schemas.microsoft.com/office/drawing/2014/main" id="{D28A2FF5-D544-35C0-5A6A-1E1E44DE5C92}"/>
              </a:ext>
            </a:extLst>
          </p:cNvPr>
          <p:cNvSpPr>
            <a:spLocks noGrp="1"/>
          </p:cNvSpPr>
          <p:nvPr>
            <p:ph type="sldNum" sz="quarter" idx="12"/>
          </p:nvPr>
        </p:nvSpPr>
        <p:spPr/>
        <p:txBody>
          <a:bodyPr/>
          <a:lstStyle/>
          <a:p>
            <a:fld id="{7C66F96B-0EB5-C74E-AACC-F45883499F6C}" type="slidenum">
              <a:rPr lang="en-US" smtClean="0"/>
              <a:t>18</a:t>
            </a:fld>
            <a:endParaRPr lang="en-US"/>
          </a:p>
        </p:txBody>
      </p:sp>
    </p:spTree>
    <p:extLst>
      <p:ext uri="{BB962C8B-B14F-4D97-AF65-F5344CB8AC3E}">
        <p14:creationId xmlns:p14="http://schemas.microsoft.com/office/powerpoint/2010/main" val="12448818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3A7BC9-8C1F-F590-17B2-DC7C7FB67477}"/>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Outline</a:t>
            </a:r>
          </a:p>
        </p:txBody>
      </p:sp>
      <p:sp>
        <p:nvSpPr>
          <p:cNvPr id="5" name="TextBox 4">
            <a:extLst>
              <a:ext uri="{FF2B5EF4-FFF2-40B4-BE49-F238E27FC236}">
                <a16:creationId xmlns:a16="http://schemas.microsoft.com/office/drawing/2014/main" id="{F95DE650-0ED6-DA85-0823-B04000301347}"/>
              </a:ext>
            </a:extLst>
          </p:cNvPr>
          <p:cNvSpPr txBox="1"/>
          <p:nvPr/>
        </p:nvSpPr>
        <p:spPr>
          <a:xfrm>
            <a:off x="956603" y="1114521"/>
            <a:ext cx="9564401" cy="4751750"/>
          </a:xfrm>
          <a:prstGeom prst="rect">
            <a:avLst/>
          </a:prstGeom>
          <a:noFill/>
        </p:spPr>
        <p:txBody>
          <a:bodyPr wrap="square" rtlCol="0">
            <a:spAutoFit/>
          </a:bodyPr>
          <a:lstStyle/>
          <a:p>
            <a:pPr marL="342900" indent="-342900">
              <a:lnSpc>
                <a:spcPct val="175000"/>
              </a:lnSpc>
              <a:buFont typeface="Wingdings" pitchFamily="2" charset="2"/>
              <a:buChar char="Ø"/>
            </a:pPr>
            <a:r>
              <a:rPr lang="en-US" sz="2400" dirty="0"/>
              <a:t>Dirty black hole and Geodesic motion</a:t>
            </a:r>
          </a:p>
          <a:p>
            <a:pPr marL="742950" lvl="1" indent="-285750">
              <a:lnSpc>
                <a:spcPct val="175000"/>
              </a:lnSpc>
              <a:buFont typeface="Arial" panose="020B0604020202020204" pitchFamily="34" charset="0"/>
              <a:buChar char="•"/>
            </a:pPr>
            <a:r>
              <a:rPr lang="en-US" sz="2000" dirty="0"/>
              <a:t>Critical effects</a:t>
            </a:r>
          </a:p>
          <a:p>
            <a:pPr marL="742950" lvl="1" indent="-285750">
              <a:lnSpc>
                <a:spcPct val="175000"/>
              </a:lnSpc>
              <a:buFont typeface="Arial" panose="020B0604020202020204" pitchFamily="34" charset="0"/>
              <a:buChar char="•"/>
            </a:pPr>
            <a:r>
              <a:rPr lang="en-US" sz="2000" dirty="0"/>
              <a:t>Deflection angle </a:t>
            </a:r>
          </a:p>
          <a:p>
            <a:pPr marL="342900" indent="-342900">
              <a:lnSpc>
                <a:spcPct val="175000"/>
              </a:lnSpc>
              <a:buFont typeface="Wingdings" pitchFamily="2" charset="2"/>
              <a:buChar char="Ø"/>
            </a:pPr>
            <a:r>
              <a:rPr lang="en-US" sz="2400" dirty="0"/>
              <a:t>Resonances </a:t>
            </a:r>
          </a:p>
          <a:p>
            <a:pPr marL="742950" lvl="1" indent="-285750">
              <a:lnSpc>
                <a:spcPct val="175000"/>
              </a:lnSpc>
              <a:buFont typeface="Arial" panose="020B0604020202020204" pitchFamily="34" charset="0"/>
              <a:buChar char="•"/>
            </a:pPr>
            <a:r>
              <a:rPr lang="en-US" sz="2000" dirty="0" err="1"/>
              <a:t>Regge</a:t>
            </a:r>
            <a:r>
              <a:rPr lang="en-US" sz="2000" dirty="0"/>
              <a:t> poles</a:t>
            </a:r>
          </a:p>
          <a:p>
            <a:pPr marL="342900" indent="-342900">
              <a:lnSpc>
                <a:spcPct val="175000"/>
              </a:lnSpc>
              <a:buFont typeface="Wingdings" pitchFamily="2" charset="2"/>
              <a:buChar char="Ø"/>
            </a:pPr>
            <a:r>
              <a:rPr lang="en-US" sz="2400" dirty="0"/>
              <a:t>Wave scattering by a dirty black hole spacetime</a:t>
            </a:r>
          </a:p>
          <a:p>
            <a:pPr marL="742950" lvl="1" indent="-285750">
              <a:lnSpc>
                <a:spcPct val="175000"/>
              </a:lnSpc>
              <a:buFont typeface="Arial" panose="020B0604020202020204" pitchFamily="34" charset="0"/>
              <a:buChar char="•"/>
            </a:pPr>
            <a:r>
              <a:rPr lang="en-US" sz="2000" dirty="0"/>
              <a:t>Scattering cross section</a:t>
            </a:r>
          </a:p>
          <a:p>
            <a:pPr marL="342900" indent="-342900">
              <a:lnSpc>
                <a:spcPct val="175000"/>
              </a:lnSpc>
              <a:buFont typeface="Wingdings" pitchFamily="2" charset="2"/>
              <a:buChar char="Ø"/>
            </a:pPr>
            <a:r>
              <a:rPr lang="en-US" sz="2400" dirty="0"/>
              <a:t>Conclusions</a:t>
            </a:r>
          </a:p>
        </p:txBody>
      </p:sp>
      <p:sp>
        <p:nvSpPr>
          <p:cNvPr id="6" name="Slide Number Placeholder 5">
            <a:extLst>
              <a:ext uri="{FF2B5EF4-FFF2-40B4-BE49-F238E27FC236}">
                <a16:creationId xmlns:a16="http://schemas.microsoft.com/office/drawing/2014/main" id="{18CC1D71-7BFD-8244-E1ED-DBB77E23B897}"/>
              </a:ext>
            </a:extLst>
          </p:cNvPr>
          <p:cNvSpPr>
            <a:spLocks noGrp="1"/>
          </p:cNvSpPr>
          <p:nvPr>
            <p:ph type="sldNum" sz="quarter" idx="12"/>
          </p:nvPr>
        </p:nvSpPr>
        <p:spPr/>
        <p:txBody>
          <a:bodyPr/>
          <a:lstStyle/>
          <a:p>
            <a:fld id="{7C66F96B-0EB5-C74E-AACC-F45883499F6C}" type="slidenum">
              <a:rPr lang="en-US" smtClean="0"/>
              <a:t>1</a:t>
            </a:fld>
            <a:endParaRPr lang="en-US"/>
          </a:p>
        </p:txBody>
      </p:sp>
    </p:spTree>
    <p:extLst>
      <p:ext uri="{BB962C8B-B14F-4D97-AF65-F5344CB8AC3E}">
        <p14:creationId xmlns:p14="http://schemas.microsoft.com/office/powerpoint/2010/main" val="280713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BE6A-A2EA-8A44-A95F-1E42AA6751F7}"/>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What is a dirty black hole?</a:t>
            </a:r>
          </a:p>
        </p:txBody>
      </p:sp>
      <p:sp>
        <p:nvSpPr>
          <p:cNvPr id="30" name="TextBox 29">
            <a:extLst>
              <a:ext uri="{FF2B5EF4-FFF2-40B4-BE49-F238E27FC236}">
                <a16:creationId xmlns:a16="http://schemas.microsoft.com/office/drawing/2014/main" id="{8CB3F81C-6D7C-B0E3-EBFE-2E108AE22D50}"/>
              </a:ext>
            </a:extLst>
          </p:cNvPr>
          <p:cNvSpPr txBox="1"/>
          <p:nvPr/>
        </p:nvSpPr>
        <p:spPr>
          <a:xfrm>
            <a:off x="102551" y="3679399"/>
            <a:ext cx="6100762" cy="461665"/>
          </a:xfrm>
          <a:prstGeom prst="rect">
            <a:avLst/>
          </a:prstGeom>
          <a:noFill/>
        </p:spPr>
        <p:txBody>
          <a:bodyPr wrap="square">
            <a:spAutoFit/>
          </a:bodyPr>
          <a:lstStyle/>
          <a:p>
            <a:r>
              <a:rPr lang="en-GB" sz="2400" dirty="0">
                <a:solidFill>
                  <a:srgbClr val="0070C0"/>
                </a:solidFill>
                <a:effectLst/>
                <a:latin typeface="Canela Text" pitchFamily="2" charset="0"/>
              </a:rPr>
              <a:t>Dirty black holes</a:t>
            </a:r>
            <a:r>
              <a:rPr lang="en-GB" sz="2400" baseline="30000" dirty="0">
                <a:solidFill>
                  <a:srgbClr val="0070C0"/>
                </a:solidFill>
                <a:effectLst/>
                <a:latin typeface="Canela Text" pitchFamily="2" charset="0"/>
              </a:rPr>
              <a:t> 1 </a:t>
            </a:r>
          </a:p>
        </p:txBody>
      </p:sp>
      <p:pic>
        <p:nvPicPr>
          <p:cNvPr id="32" name="Picture 31">
            <a:extLst>
              <a:ext uri="{FF2B5EF4-FFF2-40B4-BE49-F238E27FC236}">
                <a16:creationId xmlns:a16="http://schemas.microsoft.com/office/drawing/2014/main" id="{EF2902ED-A7F3-350F-9615-5D252A1F1726}"/>
              </a:ext>
            </a:extLst>
          </p:cNvPr>
          <p:cNvPicPr>
            <a:picLocks noChangeAspect="1"/>
          </p:cNvPicPr>
          <p:nvPr/>
        </p:nvPicPr>
        <p:blipFill>
          <a:blip r:embed="rId3"/>
          <a:stretch>
            <a:fillRect/>
          </a:stretch>
        </p:blipFill>
        <p:spPr>
          <a:xfrm>
            <a:off x="6900685" y="3452193"/>
            <a:ext cx="3602617" cy="2101527"/>
          </a:xfrm>
          <a:prstGeom prst="rect">
            <a:avLst/>
          </a:prstGeom>
        </p:spPr>
      </p:pic>
      <p:sp>
        <p:nvSpPr>
          <p:cNvPr id="35" name="TextBox 34">
            <a:extLst>
              <a:ext uri="{FF2B5EF4-FFF2-40B4-BE49-F238E27FC236}">
                <a16:creationId xmlns:a16="http://schemas.microsoft.com/office/drawing/2014/main" id="{C39D6E9C-72D1-8BC7-0DAC-9435553DE5D1}"/>
              </a:ext>
            </a:extLst>
          </p:cNvPr>
          <p:cNvSpPr txBox="1"/>
          <p:nvPr/>
        </p:nvSpPr>
        <p:spPr>
          <a:xfrm>
            <a:off x="83823" y="1304279"/>
            <a:ext cx="9974577" cy="1974067"/>
          </a:xfrm>
          <a:prstGeom prst="rect">
            <a:avLst/>
          </a:prstGeom>
          <a:noFill/>
        </p:spPr>
        <p:txBody>
          <a:bodyPr wrap="square" rtlCol="0">
            <a:spAutoFit/>
          </a:bodyPr>
          <a:lstStyle/>
          <a:p>
            <a:pPr marL="342900" indent="-342900">
              <a:lnSpc>
                <a:spcPct val="130000"/>
              </a:lnSpc>
              <a:buFont typeface="Wingdings" pitchFamily="2" charset="2"/>
              <a:buChar char="Ø"/>
            </a:pPr>
            <a:r>
              <a:rPr lang="en-GB" sz="2400" b="0" i="0" dirty="0">
                <a:solidFill>
                  <a:srgbClr val="000000"/>
                </a:solidFill>
                <a:effectLst/>
                <a:latin typeface="Lustria"/>
              </a:rPr>
              <a:t>Spacetime ripples: Gravitational waves, Advanced Laser Interferometer Gravitational Wave Observatory, 2016</a:t>
            </a:r>
          </a:p>
          <a:p>
            <a:pPr marL="342900" indent="-342900" algn="l">
              <a:lnSpc>
                <a:spcPct val="130000"/>
              </a:lnSpc>
              <a:buFont typeface="Wingdings" pitchFamily="2" charset="2"/>
              <a:buChar char="Ø"/>
            </a:pPr>
            <a:r>
              <a:rPr lang="en-GB" sz="2400" dirty="0">
                <a:solidFill>
                  <a:srgbClr val="000000"/>
                </a:solidFill>
                <a:latin typeface="Lustria"/>
              </a:rPr>
              <a:t>Black hole images:  First picture of a black hole, Event Horizon Telescope, 2019</a:t>
            </a:r>
            <a:endParaRPr lang="en-US" dirty="0"/>
          </a:p>
        </p:txBody>
      </p:sp>
      <p:sp>
        <p:nvSpPr>
          <p:cNvPr id="43" name="TextBox 42">
            <a:extLst>
              <a:ext uri="{FF2B5EF4-FFF2-40B4-BE49-F238E27FC236}">
                <a16:creationId xmlns:a16="http://schemas.microsoft.com/office/drawing/2014/main" id="{DC886A54-D765-027B-2523-E9E6AE897107}"/>
              </a:ext>
            </a:extLst>
          </p:cNvPr>
          <p:cNvSpPr txBox="1"/>
          <p:nvPr/>
        </p:nvSpPr>
        <p:spPr>
          <a:xfrm>
            <a:off x="83822" y="721719"/>
            <a:ext cx="6100762" cy="461665"/>
          </a:xfrm>
          <a:prstGeom prst="rect">
            <a:avLst/>
          </a:prstGeom>
          <a:noFill/>
        </p:spPr>
        <p:txBody>
          <a:bodyPr wrap="square">
            <a:spAutoFit/>
          </a:bodyPr>
          <a:lstStyle/>
          <a:p>
            <a:r>
              <a:rPr lang="en-GB" sz="2400" dirty="0">
                <a:solidFill>
                  <a:srgbClr val="0070C0"/>
                </a:solidFill>
                <a:latin typeface="Canela Text" pitchFamily="2" charset="0"/>
              </a:rPr>
              <a:t>B</a:t>
            </a:r>
            <a:r>
              <a:rPr lang="en-GB" sz="2400" dirty="0">
                <a:solidFill>
                  <a:srgbClr val="0070C0"/>
                </a:solidFill>
                <a:effectLst/>
                <a:latin typeface="Canela Text" pitchFamily="2" charset="0"/>
              </a:rPr>
              <a:t>lack holes </a:t>
            </a:r>
          </a:p>
        </p:txBody>
      </p:sp>
      <p:sp>
        <p:nvSpPr>
          <p:cNvPr id="48" name="TextBox 47">
            <a:extLst>
              <a:ext uri="{FF2B5EF4-FFF2-40B4-BE49-F238E27FC236}">
                <a16:creationId xmlns:a16="http://schemas.microsoft.com/office/drawing/2014/main" id="{8401CA4B-8CA6-8405-9130-6B53F7DE0A01}"/>
              </a:ext>
            </a:extLst>
          </p:cNvPr>
          <p:cNvSpPr txBox="1"/>
          <p:nvPr/>
        </p:nvSpPr>
        <p:spPr>
          <a:xfrm>
            <a:off x="135191" y="4373194"/>
            <a:ext cx="7607656" cy="769441"/>
          </a:xfrm>
          <a:prstGeom prst="rect">
            <a:avLst/>
          </a:prstGeom>
          <a:noFill/>
        </p:spPr>
        <p:txBody>
          <a:bodyPr wrap="square" rtlCol="0">
            <a:spAutoFit/>
          </a:bodyPr>
          <a:lstStyle/>
          <a:p>
            <a:pPr marL="342900" indent="-342900">
              <a:buFont typeface="Wingdings" pitchFamily="2" charset="2"/>
              <a:buChar char="Ø"/>
            </a:pPr>
            <a:r>
              <a:rPr lang="en-GB" sz="2400" dirty="0">
                <a:solidFill>
                  <a:srgbClr val="000000"/>
                </a:solidFill>
                <a:latin typeface="Lustria"/>
              </a:rPr>
              <a:t>Black hole with surroundings: </a:t>
            </a:r>
          </a:p>
          <a:p>
            <a:pPr lvl="1"/>
            <a:r>
              <a:rPr lang="en-GB" sz="2000" dirty="0">
                <a:solidFill>
                  <a:srgbClr val="000000"/>
                </a:solidFill>
                <a:latin typeface="Lustria"/>
              </a:rPr>
              <a:t>The presence of matter and fields around black holes</a:t>
            </a:r>
          </a:p>
        </p:txBody>
      </p:sp>
      <p:sp>
        <p:nvSpPr>
          <p:cNvPr id="49" name="TextBox 48">
            <a:extLst>
              <a:ext uri="{FF2B5EF4-FFF2-40B4-BE49-F238E27FC236}">
                <a16:creationId xmlns:a16="http://schemas.microsoft.com/office/drawing/2014/main" id="{4BA76A2E-7DEA-091C-2A73-147A831653A6}"/>
              </a:ext>
            </a:extLst>
          </p:cNvPr>
          <p:cNvSpPr txBox="1"/>
          <p:nvPr/>
        </p:nvSpPr>
        <p:spPr>
          <a:xfrm>
            <a:off x="1242300" y="5330152"/>
            <a:ext cx="4576253" cy="369332"/>
          </a:xfrm>
          <a:prstGeom prst="rect">
            <a:avLst/>
          </a:prstGeom>
          <a:noFill/>
        </p:spPr>
        <p:txBody>
          <a:bodyPr wrap="none" rtlCol="0">
            <a:spAutoFit/>
          </a:bodyPr>
          <a:lstStyle/>
          <a:p>
            <a:r>
              <a:rPr lang="en-GB" sz="1800" baseline="30000" dirty="0">
                <a:solidFill>
                  <a:srgbClr val="2D43D8"/>
                </a:solidFill>
                <a:effectLst/>
                <a:latin typeface="CMR12"/>
              </a:rPr>
              <a:t>1</a:t>
            </a:r>
            <a:r>
              <a:rPr lang="en-GB" sz="1800" dirty="0">
                <a:solidFill>
                  <a:srgbClr val="2D43D8"/>
                </a:solidFill>
                <a:effectLst/>
                <a:latin typeface="CMR12"/>
              </a:rPr>
              <a:t> M. Visser, Phys. Rev. D </a:t>
            </a:r>
            <a:r>
              <a:rPr lang="en-GB" sz="1800" dirty="0">
                <a:solidFill>
                  <a:srgbClr val="2D43D8"/>
                </a:solidFill>
                <a:effectLst/>
                <a:latin typeface="CMBX12"/>
              </a:rPr>
              <a:t>46</a:t>
            </a:r>
            <a:r>
              <a:rPr lang="en-GB" sz="1800" dirty="0">
                <a:solidFill>
                  <a:srgbClr val="2D43D8"/>
                </a:solidFill>
                <a:effectLst/>
                <a:latin typeface="CMR12"/>
              </a:rPr>
              <a:t>, 2445-2451 (1992) </a:t>
            </a:r>
            <a:endParaRPr lang="en-GB" dirty="0">
              <a:solidFill>
                <a:srgbClr val="2D43D8"/>
              </a:solidFill>
              <a:effectLst/>
            </a:endParaRPr>
          </a:p>
        </p:txBody>
      </p:sp>
      <p:sp>
        <p:nvSpPr>
          <p:cNvPr id="50" name="Slide Number Placeholder 49">
            <a:extLst>
              <a:ext uri="{FF2B5EF4-FFF2-40B4-BE49-F238E27FC236}">
                <a16:creationId xmlns:a16="http://schemas.microsoft.com/office/drawing/2014/main" id="{5A8C8C07-4596-5E8B-1D22-A6723E553342}"/>
              </a:ext>
            </a:extLst>
          </p:cNvPr>
          <p:cNvSpPr>
            <a:spLocks noGrp="1"/>
          </p:cNvSpPr>
          <p:nvPr>
            <p:ph type="sldNum" sz="quarter" idx="12"/>
          </p:nvPr>
        </p:nvSpPr>
        <p:spPr/>
        <p:txBody>
          <a:bodyPr/>
          <a:lstStyle/>
          <a:p>
            <a:fld id="{7C66F96B-0EB5-C74E-AACC-F45883499F6C}" type="slidenum">
              <a:rPr lang="en-US" smtClean="0"/>
              <a:t>2</a:t>
            </a:fld>
            <a:endParaRPr lang="en-US"/>
          </a:p>
        </p:txBody>
      </p:sp>
    </p:spTree>
    <p:extLst>
      <p:ext uri="{BB962C8B-B14F-4D97-AF65-F5344CB8AC3E}">
        <p14:creationId xmlns:p14="http://schemas.microsoft.com/office/powerpoint/2010/main" val="26956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Effect transition="in" filter="checkerboard(across)">
                                      <p:cBhvr>
                                        <p:cTn id="13" dur="500"/>
                                        <p:tgtEl>
                                          <p:spTgt spid="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checkerboard(across)">
                                      <p:cBhvr>
                                        <p:cTn id="18" dur="500"/>
                                        <p:tgtEl>
                                          <p:spTgt spid="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checkerboard(across)">
                                      <p:cBhvr>
                                        <p:cTn id="29" dur="500"/>
                                        <p:tgtEl>
                                          <p:spTgt spid="4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877309-45B7-0372-8E0A-A53717D73E81}"/>
              </a:ext>
            </a:extLst>
          </p:cNvPr>
          <p:cNvPicPr>
            <a:picLocks noChangeAspect="1"/>
          </p:cNvPicPr>
          <p:nvPr/>
        </p:nvPicPr>
        <p:blipFill rotWithShape="1">
          <a:blip r:embed="rId3"/>
          <a:srcRect t="6627" b="22874"/>
          <a:stretch/>
        </p:blipFill>
        <p:spPr>
          <a:xfrm>
            <a:off x="821133" y="1305565"/>
            <a:ext cx="4318903" cy="701997"/>
          </a:xfrm>
          <a:prstGeom prst="rect">
            <a:avLst/>
          </a:prstGeom>
        </p:spPr>
      </p:pic>
      <p:pic>
        <p:nvPicPr>
          <p:cNvPr id="6" name="Picture 5">
            <a:extLst>
              <a:ext uri="{FF2B5EF4-FFF2-40B4-BE49-F238E27FC236}">
                <a16:creationId xmlns:a16="http://schemas.microsoft.com/office/drawing/2014/main" id="{A87AB0B3-4C56-7861-8B5C-1FA15BC0158F}"/>
              </a:ext>
            </a:extLst>
          </p:cNvPr>
          <p:cNvPicPr>
            <a:picLocks noChangeAspect="1"/>
          </p:cNvPicPr>
          <p:nvPr/>
        </p:nvPicPr>
        <p:blipFill rotWithShape="1">
          <a:blip r:embed="rId4"/>
          <a:srcRect l="6221" r="11415" b="50000"/>
          <a:stretch/>
        </p:blipFill>
        <p:spPr>
          <a:xfrm>
            <a:off x="7531485" y="5050456"/>
            <a:ext cx="3992860" cy="754472"/>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E445B0A7-66E6-385B-BAE3-5C22FB39148E}"/>
              </a:ext>
            </a:extLst>
          </p:cNvPr>
          <p:cNvPicPr>
            <a:picLocks noChangeAspect="1"/>
          </p:cNvPicPr>
          <p:nvPr/>
        </p:nvPicPr>
        <p:blipFill rotWithShape="1">
          <a:blip r:embed="rId5"/>
          <a:srcRect b="17349"/>
          <a:stretch/>
        </p:blipFill>
        <p:spPr>
          <a:xfrm>
            <a:off x="935490" y="2272191"/>
            <a:ext cx="2732686" cy="369331"/>
          </a:xfrm>
          <a:prstGeom prst="rect">
            <a:avLst/>
          </a:prstGeom>
        </p:spPr>
      </p:pic>
      <p:sp>
        <p:nvSpPr>
          <p:cNvPr id="12" name="Title 1">
            <a:extLst>
              <a:ext uri="{FF2B5EF4-FFF2-40B4-BE49-F238E27FC236}">
                <a16:creationId xmlns:a16="http://schemas.microsoft.com/office/drawing/2014/main" id="{BF0FD593-66FD-35AE-27BA-68511487E750}"/>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Dirty black hole</a:t>
            </a:r>
          </a:p>
        </p:txBody>
      </p:sp>
      <p:grpSp>
        <p:nvGrpSpPr>
          <p:cNvPr id="30" name="Group 29">
            <a:extLst>
              <a:ext uri="{FF2B5EF4-FFF2-40B4-BE49-F238E27FC236}">
                <a16:creationId xmlns:a16="http://schemas.microsoft.com/office/drawing/2014/main" id="{3C4B3909-3402-DD7E-FAFC-2CDAD47F4343}"/>
              </a:ext>
            </a:extLst>
          </p:cNvPr>
          <p:cNvGrpSpPr/>
          <p:nvPr/>
        </p:nvGrpSpPr>
        <p:grpSpPr>
          <a:xfrm>
            <a:off x="8478753" y="906494"/>
            <a:ext cx="2595528" cy="2520000"/>
            <a:chOff x="8478753" y="692174"/>
            <a:chExt cx="2595528" cy="2520000"/>
          </a:xfrm>
        </p:grpSpPr>
        <p:grpSp>
          <p:nvGrpSpPr>
            <p:cNvPr id="19" name="Group 18">
              <a:extLst>
                <a:ext uri="{FF2B5EF4-FFF2-40B4-BE49-F238E27FC236}">
                  <a16:creationId xmlns:a16="http://schemas.microsoft.com/office/drawing/2014/main" id="{F5F0938A-579F-0C16-D3C3-1AF5C77C0164}"/>
                </a:ext>
              </a:extLst>
            </p:cNvPr>
            <p:cNvGrpSpPr/>
            <p:nvPr/>
          </p:nvGrpSpPr>
          <p:grpSpPr>
            <a:xfrm>
              <a:off x="8554281" y="692174"/>
              <a:ext cx="2520000" cy="2520000"/>
              <a:chOff x="6775784" y="1104545"/>
              <a:chExt cx="2520000" cy="2520000"/>
            </a:xfrm>
          </p:grpSpPr>
          <p:sp>
            <p:nvSpPr>
              <p:cNvPr id="17" name="Oval 16">
                <a:extLst>
                  <a:ext uri="{FF2B5EF4-FFF2-40B4-BE49-F238E27FC236}">
                    <a16:creationId xmlns:a16="http://schemas.microsoft.com/office/drawing/2014/main" id="{741BA228-E988-AEFE-58F6-7480D1A612DA}"/>
                  </a:ext>
                </a:extLst>
              </p:cNvPr>
              <p:cNvSpPr/>
              <p:nvPr/>
            </p:nvSpPr>
            <p:spPr>
              <a:xfrm>
                <a:off x="6775784" y="1104545"/>
                <a:ext cx="2520000" cy="2520000"/>
              </a:xfrm>
              <a:prstGeom prst="ellips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FC185D4-F93B-73DC-B46B-6EA3CC39868B}"/>
                  </a:ext>
                </a:extLst>
              </p:cNvPr>
              <p:cNvSpPr/>
              <p:nvPr/>
            </p:nvSpPr>
            <p:spPr>
              <a:xfrm>
                <a:off x="7636672" y="2021685"/>
                <a:ext cx="720000" cy="720000"/>
              </a:xfrm>
              <a:prstGeom prst="ellipse">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2871829-EE0B-67BE-8B4B-6BD4B8D73124}"/>
                  </a:ext>
                </a:extLst>
              </p:cNvPr>
              <p:cNvSpPr/>
              <p:nvPr/>
            </p:nvSpPr>
            <p:spPr>
              <a:xfrm>
                <a:off x="7368020" y="1735931"/>
                <a:ext cx="1260000" cy="1260000"/>
              </a:xfrm>
              <a:prstGeom prst="ellipse">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F85A89-BF73-1395-8114-C7FF656F78F2}"/>
                    </a:ext>
                  </a:extLst>
                </p:cNvPr>
                <p:cNvSpPr txBox="1"/>
                <p:nvPr/>
              </p:nvSpPr>
              <p:spPr>
                <a:xfrm>
                  <a:off x="9566564" y="1867524"/>
                  <a:ext cx="5525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m:t>
                            </m:r>
                          </m:sub>
                        </m:sSub>
                      </m:oMath>
                    </m:oMathPara>
                  </a14:m>
                  <a:endParaRPr lang="en-US" dirty="0"/>
                </a:p>
              </p:txBody>
            </p:sp>
          </mc:Choice>
          <mc:Fallback xmlns="">
            <p:sp>
              <p:nvSpPr>
                <p:cNvPr id="20" name="TextBox 19">
                  <a:extLst>
                    <a:ext uri="{FF2B5EF4-FFF2-40B4-BE49-F238E27FC236}">
                      <a16:creationId xmlns:a16="http://schemas.microsoft.com/office/drawing/2014/main" id="{93F85A89-BF73-1395-8114-C7FF656F78F2}"/>
                    </a:ext>
                  </a:extLst>
                </p:cNvPr>
                <p:cNvSpPr txBox="1">
                  <a:spLocks noRot="1" noChangeAspect="1" noMove="1" noResize="1" noEditPoints="1" noAdjustHandles="1" noChangeArrowheads="1" noChangeShapeType="1" noTextEdit="1"/>
                </p:cNvSpPr>
                <p:nvPr/>
              </p:nvSpPr>
              <p:spPr>
                <a:xfrm>
                  <a:off x="9566564" y="1867524"/>
                  <a:ext cx="55258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E6D2AE2-0AB2-03C9-0EFD-21F7DC25DEDC}"/>
                    </a:ext>
                  </a:extLst>
                </p:cNvPr>
                <p:cNvSpPr txBox="1"/>
                <p:nvPr/>
              </p:nvSpPr>
              <p:spPr>
                <a:xfrm>
                  <a:off x="10301091" y="2285668"/>
                  <a:ext cx="5965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m:t>
                            </m:r>
                          </m:sub>
                        </m:sSub>
                      </m:oMath>
                    </m:oMathPara>
                  </a14:m>
                  <a:endParaRPr lang="en-US" dirty="0"/>
                </a:p>
              </p:txBody>
            </p:sp>
          </mc:Choice>
          <mc:Fallback xmlns="">
            <p:sp>
              <p:nvSpPr>
                <p:cNvPr id="22" name="TextBox 21">
                  <a:extLst>
                    <a:ext uri="{FF2B5EF4-FFF2-40B4-BE49-F238E27FC236}">
                      <a16:creationId xmlns:a16="http://schemas.microsoft.com/office/drawing/2014/main" id="{6E6D2AE2-0AB2-03C9-0EFD-21F7DC25DEDC}"/>
                    </a:ext>
                  </a:extLst>
                </p:cNvPr>
                <p:cNvSpPr txBox="1">
                  <a:spLocks noRot="1" noChangeAspect="1" noMove="1" noResize="1" noEditPoints="1" noAdjustHandles="1" noChangeArrowheads="1" noChangeShapeType="1" noTextEdit="1"/>
                </p:cNvSpPr>
                <p:nvPr/>
              </p:nvSpPr>
              <p:spPr>
                <a:xfrm>
                  <a:off x="10301091" y="2285668"/>
                  <a:ext cx="5965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E37372D-FA0B-649B-0C13-8E6B52D18236}"/>
                    </a:ext>
                  </a:extLst>
                </p:cNvPr>
                <p:cNvSpPr txBox="1"/>
                <p:nvPr/>
              </p:nvSpPr>
              <p:spPr>
                <a:xfrm>
                  <a:off x="10063173" y="1119589"/>
                  <a:ext cx="475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oMath>
                    </m:oMathPara>
                  </a14:m>
                  <a:endParaRPr lang="en-US" dirty="0"/>
                </a:p>
              </p:txBody>
            </p:sp>
          </mc:Choice>
          <mc:Fallback xmlns="">
            <p:sp>
              <p:nvSpPr>
                <p:cNvPr id="25" name="TextBox 24">
                  <a:extLst>
                    <a:ext uri="{FF2B5EF4-FFF2-40B4-BE49-F238E27FC236}">
                      <a16:creationId xmlns:a16="http://schemas.microsoft.com/office/drawing/2014/main" id="{BE37372D-FA0B-649B-0C13-8E6B52D18236}"/>
                    </a:ext>
                  </a:extLst>
                </p:cNvPr>
                <p:cNvSpPr txBox="1">
                  <a:spLocks noRot="1" noChangeAspect="1" noMove="1" noResize="1" noEditPoints="1" noAdjustHandles="1" noChangeArrowheads="1" noChangeShapeType="1" noTextEdit="1"/>
                </p:cNvSpPr>
                <p:nvPr/>
              </p:nvSpPr>
              <p:spPr>
                <a:xfrm>
                  <a:off x="10063173" y="1119589"/>
                  <a:ext cx="475835" cy="369332"/>
                </a:xfrm>
                <a:prstGeom prst="rect">
                  <a:avLst/>
                </a:prstGeom>
                <a:blipFill>
                  <a:blip r:embed="rId8"/>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46293B86-9E70-B339-6994-B2C7CC13803F}"/>
                </a:ext>
              </a:extLst>
            </p:cNvPr>
            <p:cNvCxnSpPr>
              <a:cxnSpLocks/>
              <a:endCxn id="18" idx="7"/>
            </p:cNvCxnSpPr>
            <p:nvPr/>
          </p:nvCxnSpPr>
          <p:spPr>
            <a:xfrm flipV="1">
              <a:off x="9842857" y="1508083"/>
              <a:ext cx="379137" cy="4781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90CFCF0-F72D-FE30-CB9B-43EB26F3E927}"/>
                    </a:ext>
                  </a:extLst>
                </p:cNvPr>
                <p:cNvSpPr txBox="1"/>
                <p:nvPr/>
              </p:nvSpPr>
              <p:spPr>
                <a:xfrm>
                  <a:off x="8478753" y="1886357"/>
                  <a:ext cx="4331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490CFCF0-F72D-FE30-CB9B-43EB26F3E927}"/>
                    </a:ext>
                  </a:extLst>
                </p:cNvPr>
                <p:cNvSpPr txBox="1">
                  <a:spLocks noRot="1" noChangeAspect="1" noMove="1" noResize="1" noEditPoints="1" noAdjustHandles="1" noChangeArrowheads="1" noChangeShapeType="1" noTextEdit="1"/>
                </p:cNvSpPr>
                <p:nvPr/>
              </p:nvSpPr>
              <p:spPr>
                <a:xfrm>
                  <a:off x="8478753" y="1886357"/>
                  <a:ext cx="433131" cy="369332"/>
                </a:xfrm>
                <a:prstGeom prst="rect">
                  <a:avLst/>
                </a:prstGeom>
                <a:blipFill>
                  <a:blip r:embed="rId9"/>
                  <a:stretch>
                    <a:fillRect/>
                  </a:stretch>
                </a:blipFill>
              </p:spPr>
              <p:txBody>
                <a:bodyPr/>
                <a:lstStyle/>
                <a:p>
                  <a:r>
                    <a:rPr lang="en-US">
                      <a:noFill/>
                    </a:rPr>
                    <a:t> </a:t>
                  </a:r>
                </a:p>
              </p:txBody>
            </p:sp>
          </mc:Fallback>
        </mc:AlternateContent>
      </p:grpSp>
      <p:sp>
        <p:nvSpPr>
          <p:cNvPr id="31" name="TextBox 30">
            <a:extLst>
              <a:ext uri="{FF2B5EF4-FFF2-40B4-BE49-F238E27FC236}">
                <a16:creationId xmlns:a16="http://schemas.microsoft.com/office/drawing/2014/main" id="{C7D35FD2-6C1B-912B-3AE9-BEB0C5F899AB}"/>
              </a:ext>
            </a:extLst>
          </p:cNvPr>
          <p:cNvSpPr txBox="1"/>
          <p:nvPr/>
        </p:nvSpPr>
        <p:spPr>
          <a:xfrm>
            <a:off x="0" y="793734"/>
            <a:ext cx="8268610" cy="461665"/>
          </a:xfrm>
          <a:prstGeom prst="rect">
            <a:avLst/>
          </a:prstGeom>
          <a:noFill/>
        </p:spPr>
        <p:txBody>
          <a:bodyPr wrap="none" rtlCol="0">
            <a:spAutoFit/>
          </a:bodyPr>
          <a:lstStyle/>
          <a:p>
            <a:r>
              <a:rPr lang="en-US" sz="2400" dirty="0"/>
              <a:t>The spacetime is given by two distinct Schwarzschild geometries:</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EBA4387-A5C6-8972-DCA1-556EEF664089}"/>
                  </a:ext>
                </a:extLst>
              </p:cNvPr>
              <p:cNvSpPr txBox="1"/>
              <p:nvPr/>
            </p:nvSpPr>
            <p:spPr>
              <a:xfrm>
                <a:off x="8508796" y="3611017"/>
                <a:ext cx="2887457" cy="652615"/>
              </a:xfrm>
              <a:prstGeom prst="rect">
                <a:avLst/>
              </a:prstGeom>
              <a:noFill/>
            </p:spPr>
            <p:txBody>
              <a:bodyPr wrap="none" rtlCol="0">
                <a:spAutoFit/>
              </a:bodyPr>
              <a:lstStyle/>
              <a:p>
                <a:r>
                  <a:rPr lang="en-US" dirty="0"/>
                  <a:t>Time dependent trajectory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m:t>
                      </m:r>
                    </m:oMath>
                  </m:oMathPara>
                </a14:m>
                <a:endParaRPr lang="en-US" dirty="0"/>
              </a:p>
            </p:txBody>
          </p:sp>
        </mc:Choice>
        <mc:Fallback xmlns="">
          <p:sp>
            <p:nvSpPr>
              <p:cNvPr id="33" name="TextBox 32">
                <a:extLst>
                  <a:ext uri="{FF2B5EF4-FFF2-40B4-BE49-F238E27FC236}">
                    <a16:creationId xmlns:a16="http://schemas.microsoft.com/office/drawing/2014/main" id="{4EBA4387-A5C6-8972-DCA1-556EEF664089}"/>
                  </a:ext>
                </a:extLst>
              </p:cNvPr>
              <p:cNvSpPr txBox="1">
                <a:spLocks noRot="1" noChangeAspect="1" noMove="1" noResize="1" noEditPoints="1" noAdjustHandles="1" noChangeArrowheads="1" noChangeShapeType="1" noTextEdit="1"/>
              </p:cNvSpPr>
              <p:nvPr/>
            </p:nvSpPr>
            <p:spPr>
              <a:xfrm>
                <a:off x="8508796" y="3611017"/>
                <a:ext cx="2887457" cy="652615"/>
              </a:xfrm>
              <a:prstGeom prst="rect">
                <a:avLst/>
              </a:prstGeom>
              <a:blipFill>
                <a:blip r:embed="rId10"/>
                <a:stretch>
                  <a:fillRect l="-2193" t="-3846" b="-7692"/>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755CCC54-021C-BEE3-FBC9-73BAD15A37C7}"/>
              </a:ext>
            </a:extLst>
          </p:cNvPr>
          <p:cNvSpPr txBox="1"/>
          <p:nvPr/>
        </p:nvSpPr>
        <p:spPr>
          <a:xfrm>
            <a:off x="65880" y="2868586"/>
            <a:ext cx="4544001" cy="461665"/>
          </a:xfrm>
          <a:prstGeom prst="rect">
            <a:avLst/>
          </a:prstGeom>
          <a:noFill/>
        </p:spPr>
        <p:txBody>
          <a:bodyPr wrap="none" rtlCol="0">
            <a:spAutoFit/>
          </a:bodyPr>
          <a:lstStyle/>
          <a:p>
            <a:r>
              <a:rPr lang="en-US" sz="2400" dirty="0"/>
              <a:t>Applying Israel junction conditions </a:t>
            </a:r>
          </a:p>
        </p:txBody>
      </p:sp>
      <p:pic>
        <p:nvPicPr>
          <p:cNvPr id="39" name="Picture 38" descr="A picture containing calendar&#10;&#10;Description automatically generated">
            <a:extLst>
              <a:ext uri="{FF2B5EF4-FFF2-40B4-BE49-F238E27FC236}">
                <a16:creationId xmlns:a16="http://schemas.microsoft.com/office/drawing/2014/main" id="{6263197E-59C4-8CDF-C5B0-7CFD40E3D2AF}"/>
              </a:ext>
            </a:extLst>
          </p:cNvPr>
          <p:cNvPicPr>
            <a:picLocks noChangeAspect="1"/>
          </p:cNvPicPr>
          <p:nvPr/>
        </p:nvPicPr>
        <p:blipFill rotWithShape="1">
          <a:blip r:embed="rId11"/>
          <a:srcRect b="3056"/>
          <a:stretch/>
        </p:blipFill>
        <p:spPr>
          <a:xfrm>
            <a:off x="70049" y="4915815"/>
            <a:ext cx="5283572" cy="1192209"/>
          </a:xfrm>
          <a:prstGeom prst="rect">
            <a:avLst/>
          </a:prstGeom>
        </p:spPr>
      </p:pic>
      <p:sp>
        <p:nvSpPr>
          <p:cNvPr id="40" name="Down Arrow 39">
            <a:extLst>
              <a:ext uri="{FF2B5EF4-FFF2-40B4-BE49-F238E27FC236}">
                <a16:creationId xmlns:a16="http://schemas.microsoft.com/office/drawing/2014/main" id="{653B7DBE-0CF5-9CB1-8198-32418001C8AC}"/>
              </a:ext>
            </a:extLst>
          </p:cNvPr>
          <p:cNvSpPr/>
          <p:nvPr/>
        </p:nvSpPr>
        <p:spPr>
          <a:xfrm>
            <a:off x="2600325" y="3969406"/>
            <a:ext cx="100013" cy="828414"/>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a:extLst>
              <a:ext uri="{FF2B5EF4-FFF2-40B4-BE49-F238E27FC236}">
                <a16:creationId xmlns:a16="http://schemas.microsoft.com/office/drawing/2014/main" id="{BAF776FD-93BF-14D5-FCEE-BFAF71BB4CEF}"/>
              </a:ext>
            </a:extLst>
          </p:cNvPr>
          <p:cNvSpPr/>
          <p:nvPr/>
        </p:nvSpPr>
        <p:spPr>
          <a:xfrm rot="16200000">
            <a:off x="6374591" y="4433928"/>
            <a:ext cx="118784" cy="2028697"/>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1E6D03AF-3CA9-5F6A-798F-8D77126E7E92}"/>
                  </a:ext>
                </a:extLst>
              </p:cNvPr>
              <p:cNvSpPr txBox="1"/>
              <p:nvPr/>
            </p:nvSpPr>
            <p:spPr>
              <a:xfrm>
                <a:off x="5634967" y="5010895"/>
                <a:ext cx="1445075" cy="3779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e>
                      </m:acc>
                      <m:r>
                        <a:rPr lang="en-US" b="0" i="1" smtClean="0">
                          <a:latin typeface="Cambria Math" panose="02040503050406030204" pitchFamily="18" charset="0"/>
                        </a:rPr>
                        <m:t>=0</m:t>
                      </m:r>
                    </m:oMath>
                  </m:oMathPara>
                </a14:m>
                <a:endParaRPr lang="en-US" dirty="0"/>
              </a:p>
            </p:txBody>
          </p:sp>
        </mc:Choice>
        <mc:Fallback>
          <p:sp>
            <p:nvSpPr>
              <p:cNvPr id="42" name="TextBox 41">
                <a:extLst>
                  <a:ext uri="{FF2B5EF4-FFF2-40B4-BE49-F238E27FC236}">
                    <a16:creationId xmlns:a16="http://schemas.microsoft.com/office/drawing/2014/main" id="{1E6D03AF-3CA9-5F6A-798F-8D77126E7E92}"/>
                  </a:ext>
                </a:extLst>
              </p:cNvPr>
              <p:cNvSpPr txBox="1">
                <a:spLocks noRot="1" noChangeAspect="1" noMove="1" noResize="1" noEditPoints="1" noAdjustHandles="1" noChangeArrowheads="1" noChangeShapeType="1" noTextEdit="1"/>
              </p:cNvSpPr>
              <p:nvPr/>
            </p:nvSpPr>
            <p:spPr>
              <a:xfrm>
                <a:off x="5634967" y="5010895"/>
                <a:ext cx="1445075" cy="37798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CC5336C5-1B8A-D257-2EC8-532ECAF18F2D}"/>
                  </a:ext>
                </a:extLst>
              </p:cNvPr>
              <p:cNvSpPr txBox="1"/>
              <p:nvPr/>
            </p:nvSpPr>
            <p:spPr>
              <a:xfrm>
                <a:off x="5765942" y="5488921"/>
                <a:ext cx="1063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 </m:t>
                      </m:r>
                      <m:r>
                        <a:rPr lang="en-US" b="0" i="1" smtClean="0">
                          <a:latin typeface="Cambria Math" panose="02040503050406030204" pitchFamily="18" charset="0"/>
                        </a:rPr>
                        <m:t>𝐸</m:t>
                      </m:r>
                    </m:oMath>
                  </m:oMathPara>
                </a14:m>
                <a:endParaRPr lang="en-US" dirty="0"/>
              </a:p>
            </p:txBody>
          </p:sp>
        </mc:Choice>
        <mc:Fallback>
          <p:sp>
            <p:nvSpPr>
              <p:cNvPr id="43" name="TextBox 42">
                <a:extLst>
                  <a:ext uri="{FF2B5EF4-FFF2-40B4-BE49-F238E27FC236}">
                    <a16:creationId xmlns:a16="http://schemas.microsoft.com/office/drawing/2014/main" id="{CC5336C5-1B8A-D257-2EC8-532ECAF18F2D}"/>
                  </a:ext>
                </a:extLst>
              </p:cNvPr>
              <p:cNvSpPr txBox="1">
                <a:spLocks noRot="1" noChangeAspect="1" noMove="1" noResize="1" noEditPoints="1" noAdjustHandles="1" noChangeArrowheads="1" noChangeShapeType="1" noTextEdit="1"/>
              </p:cNvSpPr>
              <p:nvPr/>
            </p:nvSpPr>
            <p:spPr>
              <a:xfrm>
                <a:off x="5765942" y="5488921"/>
                <a:ext cx="1063625" cy="369332"/>
              </a:xfrm>
              <a:prstGeom prst="rect">
                <a:avLst/>
              </a:prstGeom>
              <a:blipFill>
                <a:blip r:embed="rId13"/>
                <a:stretch>
                  <a:fillRect b="-16667"/>
                </a:stretch>
              </a:blipFill>
            </p:spPr>
            <p:txBody>
              <a:bodyPr/>
              <a:lstStyle/>
              <a:p>
                <a:r>
                  <a:rPr lang="en-US">
                    <a:noFill/>
                  </a:rPr>
                  <a:t> </a:t>
                </a:r>
              </a:p>
            </p:txBody>
          </p:sp>
        </mc:Fallback>
      </mc:AlternateContent>
      <p:sp>
        <p:nvSpPr>
          <p:cNvPr id="44" name="Slide Number Placeholder 43">
            <a:extLst>
              <a:ext uri="{FF2B5EF4-FFF2-40B4-BE49-F238E27FC236}">
                <a16:creationId xmlns:a16="http://schemas.microsoft.com/office/drawing/2014/main" id="{C2767EB1-2712-A236-14C9-BF5D2D6D08C0}"/>
              </a:ext>
            </a:extLst>
          </p:cNvPr>
          <p:cNvSpPr>
            <a:spLocks noGrp="1"/>
          </p:cNvSpPr>
          <p:nvPr>
            <p:ph type="sldNum" sz="quarter" idx="12"/>
          </p:nvPr>
        </p:nvSpPr>
        <p:spPr/>
        <p:txBody>
          <a:bodyPr/>
          <a:lstStyle/>
          <a:p>
            <a:fld id="{7C66F96B-0EB5-C74E-AACC-F45883499F6C}" type="slidenum">
              <a:rPr lang="en-US" smtClean="0"/>
              <a:t>3</a:t>
            </a:fld>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658E0C9-6419-3A33-D087-AC9E589414AB}"/>
                  </a:ext>
                </a:extLst>
              </p:cNvPr>
              <p:cNvSpPr txBox="1"/>
              <p:nvPr/>
            </p:nvSpPr>
            <p:spPr>
              <a:xfrm>
                <a:off x="522214" y="3421716"/>
                <a:ext cx="63891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𝐾</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=8</m:t>
                      </m:r>
                      <m:r>
                        <a:rPr lang="en-US" sz="2000" b="0" i="1" smtClean="0">
                          <a:latin typeface="Cambria Math" panose="02040503050406030204" pitchFamily="18" charset="0"/>
                        </a:rPr>
                        <m:t>𝜋</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𝑎</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𝑎𝑏</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𝑎</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oMath>
                  </m:oMathPara>
                </a14:m>
                <a:endParaRPr lang="en-US" sz="2000" dirty="0"/>
              </a:p>
            </p:txBody>
          </p:sp>
        </mc:Choice>
        <mc:Fallback xmlns="">
          <p:sp>
            <p:nvSpPr>
              <p:cNvPr id="2" name="TextBox 1">
                <a:extLst>
                  <a:ext uri="{FF2B5EF4-FFF2-40B4-BE49-F238E27FC236}">
                    <a16:creationId xmlns:a16="http://schemas.microsoft.com/office/drawing/2014/main" id="{8658E0C9-6419-3A33-D087-AC9E589414AB}"/>
                  </a:ext>
                </a:extLst>
              </p:cNvPr>
              <p:cNvSpPr txBox="1">
                <a:spLocks noRot="1" noChangeAspect="1" noMove="1" noResize="1" noEditPoints="1" noAdjustHandles="1" noChangeArrowheads="1" noChangeShapeType="1" noTextEdit="1"/>
              </p:cNvSpPr>
              <p:nvPr/>
            </p:nvSpPr>
            <p:spPr>
              <a:xfrm>
                <a:off x="522214" y="3421716"/>
                <a:ext cx="6389155" cy="400110"/>
              </a:xfrm>
              <a:prstGeom prst="rect">
                <a:avLst/>
              </a:prstGeom>
              <a:blipFill>
                <a:blip r:embed="rId14"/>
                <a:stretch>
                  <a:fillRect b="-15625"/>
                </a:stretch>
              </a:blipFill>
            </p:spPr>
            <p:txBody>
              <a:bodyPr/>
              <a:lstStyle/>
              <a:p>
                <a:r>
                  <a:rPr lang="en-US">
                    <a:noFill/>
                  </a:rPr>
                  <a:t> </a:t>
                </a:r>
              </a:p>
            </p:txBody>
          </p:sp>
        </mc:Fallback>
      </mc:AlternateContent>
    </p:spTree>
    <p:extLst>
      <p:ext uri="{BB962C8B-B14F-4D97-AF65-F5344CB8AC3E}">
        <p14:creationId xmlns:p14="http://schemas.microsoft.com/office/powerpoint/2010/main" val="35850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75ADD8-9C82-71AB-3588-D1F5B90E2F2A}"/>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Locations of shell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485FB01-6983-479A-420C-CC8C876F6129}"/>
                  </a:ext>
                </a:extLst>
              </p:cNvPr>
              <p:cNvSpPr txBox="1"/>
              <p:nvPr/>
            </p:nvSpPr>
            <p:spPr>
              <a:xfrm>
                <a:off x="470403" y="817362"/>
                <a:ext cx="4930902" cy="461665"/>
              </a:xfrm>
              <a:prstGeom prst="rect">
                <a:avLst/>
              </a:prstGeom>
              <a:noFill/>
            </p:spPr>
            <p:txBody>
              <a:bodyPr wrap="none" rtlCol="0">
                <a:spAutoFit/>
              </a:bodyPr>
              <a:lstStyle/>
              <a:p>
                <a:r>
                  <a:rPr lang="en-US" sz="2400" dirty="0"/>
                  <a:t>The minimum value of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𝑅</m:t>
                        </m:r>
                      </m:e>
                      <m:sub>
                        <m:r>
                          <a:rPr lang="en-US" sz="2400">
                            <a:latin typeface="Cambria Math" panose="02040503050406030204" pitchFamily="18" charset="0"/>
                          </a:rPr>
                          <m:t>𝑠</m:t>
                        </m:r>
                      </m:sub>
                    </m:sSub>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dirty="0">
                            <a:latin typeface="Cambria Math" panose="02040503050406030204" pitchFamily="18" charset="0"/>
                          </a:rPr>
                          <m:t>𝑀</m:t>
                        </m:r>
                      </m:e>
                      <m:sub>
                        <m:r>
                          <a:rPr lang="en-US" sz="2400" dirty="0">
                            <a:latin typeface="Cambria Math" panose="02040503050406030204" pitchFamily="18" charset="0"/>
                          </a:rPr>
                          <m:t>+</m:t>
                        </m:r>
                      </m:sub>
                    </m:sSub>
                    <m:r>
                      <a:rPr lang="en-US" sz="2400" dirty="0">
                        <a:latin typeface="Cambria Math" panose="02040503050406030204" pitchFamily="18" charset="0"/>
                      </a:rPr>
                      <m:t>=</m:t>
                    </m:r>
                    <m:sSub>
                      <m:sSubPr>
                        <m:ctrlPr>
                          <a:rPr lang="en-US" sz="2400" i="1" dirty="0">
                            <a:latin typeface="Cambria Math" panose="02040503050406030204" pitchFamily="18" charset="0"/>
                          </a:rPr>
                        </m:ctrlPr>
                      </m:sSubPr>
                      <m:e>
                        <m:r>
                          <a:rPr lang="en-US" sz="2400" dirty="0">
                            <a:latin typeface="Cambria Math" panose="02040503050406030204" pitchFamily="18" charset="0"/>
                          </a:rPr>
                          <m:t>𝑀</m:t>
                        </m:r>
                      </m:e>
                      <m:sub>
                        <m:r>
                          <a:rPr lang="en-US" sz="2400" dirty="0">
                            <a:latin typeface="Cambria Math" panose="02040503050406030204" pitchFamily="18" charset="0"/>
                          </a:rPr>
                          <m:t>−</m:t>
                        </m:r>
                      </m:sub>
                    </m:sSub>
                  </m:oMath>
                </a14:m>
                <a:r>
                  <a:rPr lang="en-US" sz="2400" dirty="0"/>
                  <a:t>)</a:t>
                </a:r>
              </a:p>
            </p:txBody>
          </p:sp>
        </mc:Choice>
        <mc:Fallback xmlns="">
          <p:sp>
            <p:nvSpPr>
              <p:cNvPr id="6" name="TextBox 5">
                <a:extLst>
                  <a:ext uri="{FF2B5EF4-FFF2-40B4-BE49-F238E27FC236}">
                    <a16:creationId xmlns:a16="http://schemas.microsoft.com/office/drawing/2014/main" id="{B485FB01-6983-479A-420C-CC8C876F6129}"/>
                  </a:ext>
                </a:extLst>
              </p:cNvPr>
              <p:cNvSpPr txBox="1">
                <a:spLocks noRot="1" noChangeAspect="1" noMove="1" noResize="1" noEditPoints="1" noAdjustHandles="1" noChangeArrowheads="1" noChangeShapeType="1" noTextEdit="1"/>
              </p:cNvSpPr>
              <p:nvPr/>
            </p:nvSpPr>
            <p:spPr>
              <a:xfrm>
                <a:off x="470403" y="817362"/>
                <a:ext cx="4930902" cy="461665"/>
              </a:xfrm>
              <a:prstGeom prst="rect">
                <a:avLst/>
              </a:prstGeom>
              <a:blipFill>
                <a:blip r:embed="rId3"/>
                <a:stretch>
                  <a:fillRect l="-1795" t="-8108" r="-1282" b="-297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B3BA69D-DC98-FB8E-2B25-BE4FB60F77A6}"/>
                  </a:ext>
                </a:extLst>
              </p:cNvPr>
              <p:cNvSpPr txBox="1"/>
              <p:nvPr/>
            </p:nvSpPr>
            <p:spPr>
              <a:xfrm>
                <a:off x="470403" y="2342697"/>
                <a:ext cx="6897657" cy="4062074"/>
              </a:xfrm>
              <a:prstGeom prst="rect">
                <a:avLst/>
              </a:prstGeom>
              <a:noFill/>
            </p:spPr>
            <p:txBody>
              <a:bodyPr wrap="none" rtlCol="0">
                <a:spAutoFit/>
              </a:bodyPr>
              <a:lstStyle/>
              <a:p>
                <a:r>
                  <a:rPr lang="en-US" sz="2400" dirty="0"/>
                  <a:t>Different locations of the shell:</a:t>
                </a:r>
              </a:p>
              <a:p>
                <a:pPr marL="800100" lvl="1" indent="-342900">
                  <a:buFont typeface="Wingdings" pitchFamily="2" charset="2"/>
                  <a:buChar char="Ø"/>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&lt;3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r>
                      <a:rPr lang="en-US" sz="2400" b="0" i="0" smtClean="0">
                        <a:latin typeface="Cambria Math" panose="02040503050406030204" pitchFamily="18" charset="0"/>
                      </a:rPr>
                      <m:t> (</m:t>
                    </m:r>
                    <m:r>
                      <a:rPr lang="en-US" sz="2400" b="0" i="1" smtClean="0">
                        <a:latin typeface="Cambria Math" panose="02040503050406030204" pitchFamily="18" charset="0"/>
                      </a:rPr>
                      <m:t>𝜔</m:t>
                    </m:r>
                    <m:r>
                      <a:rPr lang="en-US" sz="2400" b="0" i="0" smtClean="0">
                        <a:latin typeface="Cambria Math" panose="02040503050406030204" pitchFamily="18" charset="0"/>
                      </a:rPr>
                      <m:t>&gt;</m:t>
                    </m:r>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1</m:t>
                        </m:r>
                      </m:num>
                      <m:den>
                        <m:r>
                          <a:rPr lang="en-US" sz="2400" b="0" i="0" smtClean="0">
                            <a:latin typeface="Cambria Math" panose="02040503050406030204" pitchFamily="18" charset="0"/>
                          </a:rPr>
                          <m:t>2</m:t>
                        </m:r>
                      </m:den>
                    </m:f>
                    <m:r>
                      <a:rPr lang="en-US" sz="2400" b="0" i="0" smtClean="0">
                        <a:latin typeface="Cambria Math" panose="02040503050406030204" pitchFamily="18" charset="0"/>
                      </a:rPr>
                      <m:t>)</m:t>
                    </m:r>
                  </m:oMath>
                </a14:m>
                <a:endParaRPr lang="en-US" sz="2400" dirty="0"/>
              </a:p>
              <a:p>
                <a:pPr lvl="1"/>
                <a:r>
                  <a:rPr lang="en-US" sz="2000" dirty="0"/>
                  <a:t>   The shell lies inside the inner light ring</a:t>
                </a:r>
              </a:p>
              <a:p>
                <a:pPr lvl="1"/>
                <a:endParaRPr lang="en-US" sz="2000" dirty="0"/>
              </a:p>
              <a:p>
                <a:pPr marL="800100" lvl="1" indent="-342900">
                  <a:buFont typeface="Wingdings" pitchFamily="2" charset="2"/>
                  <a:buChar char="Ø"/>
                </a:pPr>
                <a14:m>
                  <m:oMath xmlns:m="http://schemas.openxmlformats.org/officeDocument/2006/math">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&lt;</m:t>
                    </m:r>
                    <m:r>
                      <a:rPr lang="en-US" sz="2400" b="0" i="1" smtClean="0">
                        <a:latin typeface="Cambria Math" panose="02040503050406030204" pitchFamily="18" charset="0"/>
                      </a:rPr>
                      <m:t>𝜔</m:t>
                    </m:r>
                    <m:r>
                      <a:rPr lang="en-US" sz="2400" b="0" i="1" smtClean="0">
                        <a:latin typeface="Cambria Math" panose="02040503050406030204" pitchFamily="18" charset="0"/>
                      </a:rPr>
                      <m:t>≤1)</m:t>
                    </m:r>
                  </m:oMath>
                </a14:m>
                <a:r>
                  <a:rPr lang="en-US" sz="2400" dirty="0"/>
                  <a:t>     </a:t>
                </a:r>
                <a:r>
                  <a:rPr lang="en-US" sz="2400" b="1" dirty="0">
                    <a:solidFill>
                      <a:srgbClr val="FF0000"/>
                    </a:solidFill>
                  </a:rPr>
                  <a:t>Config. 1</a:t>
                </a:r>
              </a:p>
              <a:p>
                <a:pPr lvl="1"/>
                <a:r>
                  <a:rPr lang="en-US" sz="2000" dirty="0"/>
                  <a:t>    The </a:t>
                </a:r>
                <a:r>
                  <a:rPr lang="en-GB" sz="2000" dirty="0"/>
                  <a:t>shell lies between the light-rings </a:t>
                </a:r>
                <a:endParaRPr lang="en-US" sz="2400" dirty="0"/>
              </a:p>
              <a:p>
                <a:pPr lvl="1"/>
                <a:endParaRPr lang="en-US" sz="2400" dirty="0"/>
              </a:p>
              <a:p>
                <a:pPr marL="800100" lvl="1" indent="-342900">
                  <a:buFont typeface="Wingdings" pitchFamily="2" charset="2"/>
                  <a:buChar char="Ø"/>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&gt;3</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m:t>
                        </m:r>
                      </m:sub>
                    </m:sSub>
                    <m:r>
                      <a:rPr lang="en-US" sz="2400" b="0" i="1" smtClean="0">
                        <a:latin typeface="Cambria Math" panose="02040503050406030204" pitchFamily="18" charset="0"/>
                      </a:rPr>
                      <m:t>, (</m:t>
                    </m:r>
                    <m:r>
                      <a:rPr lang="en-US" sz="2400" b="0" i="1" smtClean="0">
                        <a:latin typeface="Cambria Math" panose="02040503050406030204" pitchFamily="18" charset="0"/>
                      </a:rPr>
                      <m:t>𝜔</m:t>
                    </m:r>
                    <m:r>
                      <a:rPr lang="en-US" sz="2400" b="0" i="1" smtClean="0">
                        <a:latin typeface="Cambria Math" panose="02040503050406030204" pitchFamily="18" charset="0"/>
                      </a:rPr>
                      <m:t>&lt;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oMath>
                </a14:m>
                <a:r>
                  <a:rPr lang="en-US" sz="2400" dirty="0"/>
                  <a:t>   </a:t>
                </a:r>
                <a:r>
                  <a:rPr lang="en-US" sz="2400" b="1" dirty="0">
                    <a:solidFill>
                      <a:srgbClr val="FF0000"/>
                    </a:solidFill>
                  </a:rPr>
                  <a:t>Config. 2</a:t>
                </a:r>
                <a:endParaRPr lang="en-US" sz="2400" dirty="0"/>
              </a:p>
              <a:p>
                <a:pPr lvl="1"/>
                <a:r>
                  <a:rPr lang="en-US" sz="2000" dirty="0"/>
                  <a:t>    The </a:t>
                </a:r>
                <a:r>
                  <a:rPr lang="en-GB" sz="2000" dirty="0"/>
                  <a:t>shell lies out the outer light ring</a:t>
                </a:r>
                <a:endParaRPr lang="en-US" sz="2000" dirty="0"/>
              </a:p>
              <a:p>
                <a:endParaRPr lang="en-US" sz="2400" dirty="0"/>
              </a:p>
            </p:txBody>
          </p:sp>
        </mc:Choice>
        <mc:Fallback>
          <p:sp>
            <p:nvSpPr>
              <p:cNvPr id="10" name="TextBox 9">
                <a:extLst>
                  <a:ext uri="{FF2B5EF4-FFF2-40B4-BE49-F238E27FC236}">
                    <a16:creationId xmlns:a16="http://schemas.microsoft.com/office/drawing/2014/main" id="{DB3BA69D-DC98-FB8E-2B25-BE4FB60F77A6}"/>
                  </a:ext>
                </a:extLst>
              </p:cNvPr>
              <p:cNvSpPr txBox="1">
                <a:spLocks noRot="1" noChangeAspect="1" noMove="1" noResize="1" noEditPoints="1" noAdjustHandles="1" noChangeArrowheads="1" noChangeShapeType="1" noTextEdit="1"/>
              </p:cNvSpPr>
              <p:nvPr/>
            </p:nvSpPr>
            <p:spPr>
              <a:xfrm>
                <a:off x="470403" y="2342697"/>
                <a:ext cx="6897657" cy="4062074"/>
              </a:xfrm>
              <a:prstGeom prst="rect">
                <a:avLst/>
              </a:prstGeom>
              <a:blipFill>
                <a:blip r:embed="rId4"/>
                <a:stretch>
                  <a:fillRect l="-1284" t="-1246" r="-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C772EC-7F36-4DD2-6538-6DAE2FAF3A34}"/>
                  </a:ext>
                </a:extLst>
              </p:cNvPr>
              <p:cNvSpPr txBox="1"/>
              <p:nvPr/>
            </p:nvSpPr>
            <p:spPr>
              <a:xfrm>
                <a:off x="3871913" y="1322301"/>
                <a:ext cx="2866297" cy="786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𝑚𝑖𝑛</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1+4</m:t>
                          </m:r>
                          <m:r>
                            <a:rPr lang="en-US" sz="2400" b="0" i="1" smtClean="0">
                              <a:latin typeface="Cambria Math" panose="02040503050406030204" pitchFamily="18" charset="0"/>
                            </a:rPr>
                            <m:t>𝜔</m:t>
                          </m:r>
                        </m:num>
                        <m:den>
                          <m:r>
                            <a:rPr lang="en-US" sz="2400" b="0" i="1" smtClean="0">
                              <a:latin typeface="Cambria Math" panose="02040503050406030204" pitchFamily="18" charset="0"/>
                            </a:rPr>
                            <m:t>2</m:t>
                          </m:r>
                          <m:r>
                            <a:rPr lang="en-US" sz="2400" b="0" i="1" smtClean="0">
                              <a:latin typeface="Cambria Math" panose="02040503050406030204" pitchFamily="18" charset="0"/>
                            </a:rPr>
                            <m:t>𝜔</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m:t>
                          </m:r>
                        </m:sub>
                      </m:sSub>
                    </m:oMath>
                  </m:oMathPara>
                </a14:m>
                <a:endParaRPr lang="en-US" dirty="0"/>
              </a:p>
            </p:txBody>
          </p:sp>
        </mc:Choice>
        <mc:Fallback xmlns="">
          <p:sp>
            <p:nvSpPr>
              <p:cNvPr id="11" name="TextBox 10">
                <a:extLst>
                  <a:ext uri="{FF2B5EF4-FFF2-40B4-BE49-F238E27FC236}">
                    <a16:creationId xmlns:a16="http://schemas.microsoft.com/office/drawing/2014/main" id="{4AC772EC-7F36-4DD2-6538-6DAE2FAF3A34}"/>
                  </a:ext>
                </a:extLst>
              </p:cNvPr>
              <p:cNvSpPr txBox="1">
                <a:spLocks noRot="1" noChangeAspect="1" noMove="1" noResize="1" noEditPoints="1" noAdjustHandles="1" noChangeArrowheads="1" noChangeShapeType="1" noTextEdit="1"/>
              </p:cNvSpPr>
              <p:nvPr/>
            </p:nvSpPr>
            <p:spPr>
              <a:xfrm>
                <a:off x="3871913" y="1322301"/>
                <a:ext cx="2866297" cy="786241"/>
              </a:xfrm>
              <a:prstGeom prst="rect">
                <a:avLst/>
              </a:prstGeom>
              <a:blipFill>
                <a:blip r:embed="rId5"/>
                <a:stretch>
                  <a:fillRect b="-4762"/>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3019D54E-C2B3-23C5-C78F-E5FD0CA164BC}"/>
              </a:ext>
            </a:extLst>
          </p:cNvPr>
          <p:cNvSpPr/>
          <p:nvPr/>
        </p:nvSpPr>
        <p:spPr>
          <a:xfrm>
            <a:off x="7701040" y="1664903"/>
            <a:ext cx="3642563" cy="3604116"/>
          </a:xfrm>
          <a:prstGeom prst="ellipse">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F66CB06-F7B2-6F47-5EF1-E02EFF8C2D17}"/>
              </a:ext>
            </a:extLst>
          </p:cNvPr>
          <p:cNvSpPr/>
          <p:nvPr/>
        </p:nvSpPr>
        <p:spPr>
          <a:xfrm>
            <a:off x="9086705" y="2962627"/>
            <a:ext cx="896079" cy="888083"/>
          </a:xfrm>
          <a:prstGeom prst="ellipse">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344B6DF-4065-CAEE-7C49-13EE830DADBB}"/>
              </a:ext>
            </a:extLst>
          </p:cNvPr>
          <p:cNvSpPr/>
          <p:nvPr/>
        </p:nvSpPr>
        <p:spPr>
          <a:xfrm>
            <a:off x="8752353" y="2610164"/>
            <a:ext cx="1568139" cy="1554146"/>
          </a:xfrm>
          <a:prstGeom prst="ellipse">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2" name="Oval 21">
            <a:extLst>
              <a:ext uri="{FF2B5EF4-FFF2-40B4-BE49-F238E27FC236}">
                <a16:creationId xmlns:a16="http://schemas.microsoft.com/office/drawing/2014/main" id="{1126E423-BE04-FBC5-A678-20AA7172BC19}"/>
              </a:ext>
            </a:extLst>
          </p:cNvPr>
          <p:cNvSpPr/>
          <p:nvPr/>
        </p:nvSpPr>
        <p:spPr>
          <a:xfrm>
            <a:off x="8548335" y="2418495"/>
            <a:ext cx="1987199" cy="1986017"/>
          </a:xfrm>
          <a:prstGeom prst="ellipse">
            <a:avLst/>
          </a:prstGeom>
          <a:noFill/>
          <a:ln w="12700">
            <a:solidFill>
              <a:schemeClr val="accent5">
                <a:lumMod val="75000"/>
              </a:schemeClr>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5168A859-52E8-8E43-3472-19B85200CC8F}"/>
              </a:ext>
            </a:extLst>
          </p:cNvPr>
          <p:cNvSpPr/>
          <p:nvPr/>
        </p:nvSpPr>
        <p:spPr>
          <a:xfrm>
            <a:off x="8188409" y="2048523"/>
            <a:ext cx="2696400" cy="2682001"/>
          </a:xfrm>
          <a:prstGeom prst="ellipse">
            <a:avLst/>
          </a:prstGeom>
          <a:noFill/>
          <a:ln w="12700">
            <a:solidFill>
              <a:srgbClr val="FF0000"/>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B64BE4-7F7F-1A88-AF8A-1FC821F2F6D1}"/>
                  </a:ext>
                </a:extLst>
              </p:cNvPr>
              <p:cNvSpPr txBox="1"/>
              <p:nvPr/>
            </p:nvSpPr>
            <p:spPr>
              <a:xfrm>
                <a:off x="9122405" y="5472120"/>
                <a:ext cx="2058897" cy="369332"/>
              </a:xfrm>
              <a:prstGeom prst="rect">
                <a:avLst/>
              </a:prstGeom>
              <a:noFill/>
            </p:spPr>
            <p:txBody>
              <a:bodyPr wrap="none" rtlCol="0">
                <a:spAutoFit/>
              </a:bodyPr>
              <a:lstStyle/>
              <a:p>
                <a:r>
                  <a:rPr lang="en-US" dirty="0">
                    <a:solidFill>
                      <a:srgbClr val="0070C0"/>
                    </a:solidFill>
                  </a:rPr>
                  <a:t>Inner light ring </a:t>
                </a:r>
                <a14:m>
                  <m:oMath xmlns:m="http://schemas.openxmlformats.org/officeDocument/2006/math">
                    <m:r>
                      <a:rPr lang="en-US" b="0" i="1" smtClean="0">
                        <a:solidFill>
                          <a:srgbClr val="0070C0"/>
                        </a:solidFill>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m:t>
                        </m:r>
                      </m:sub>
                    </m:sSub>
                  </m:oMath>
                </a14:m>
                <a:endParaRPr lang="en-US" dirty="0">
                  <a:solidFill>
                    <a:srgbClr val="0070C0"/>
                  </a:solidFill>
                </a:endParaRPr>
              </a:p>
            </p:txBody>
          </p:sp>
        </mc:Choice>
        <mc:Fallback>
          <p:sp>
            <p:nvSpPr>
              <p:cNvPr id="25" name="TextBox 24">
                <a:extLst>
                  <a:ext uri="{FF2B5EF4-FFF2-40B4-BE49-F238E27FC236}">
                    <a16:creationId xmlns:a16="http://schemas.microsoft.com/office/drawing/2014/main" id="{29B64BE4-7F7F-1A88-AF8A-1FC821F2F6D1}"/>
                  </a:ext>
                </a:extLst>
              </p:cNvPr>
              <p:cNvSpPr txBox="1">
                <a:spLocks noRot="1" noChangeAspect="1" noMove="1" noResize="1" noEditPoints="1" noAdjustHandles="1" noChangeArrowheads="1" noChangeShapeType="1" noTextEdit="1"/>
              </p:cNvSpPr>
              <p:nvPr/>
            </p:nvSpPr>
            <p:spPr>
              <a:xfrm>
                <a:off x="9122405" y="5472120"/>
                <a:ext cx="2058897" cy="369332"/>
              </a:xfrm>
              <a:prstGeom prst="rect">
                <a:avLst/>
              </a:prstGeom>
              <a:blipFill>
                <a:blip r:embed="rId6"/>
                <a:stretch>
                  <a:fillRect l="-2454" t="-10345" b="-27586"/>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998B173D-91EA-9D5B-8E93-563CA3699CF3}"/>
              </a:ext>
            </a:extLst>
          </p:cNvPr>
          <p:cNvCxnSpPr>
            <a:cxnSpLocks/>
          </p:cNvCxnSpPr>
          <p:nvPr/>
        </p:nvCxnSpPr>
        <p:spPr>
          <a:xfrm>
            <a:off x="8548335" y="5670002"/>
            <a:ext cx="513203" cy="0"/>
          </a:xfrm>
          <a:prstGeom prst="line">
            <a:avLst/>
          </a:prstGeom>
          <a:ln w="15875">
            <a:solidFill>
              <a:schemeClr val="accent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E477B0A-6265-2438-A248-FFF2585E6759}"/>
                  </a:ext>
                </a:extLst>
              </p:cNvPr>
              <p:cNvSpPr txBox="1"/>
              <p:nvPr/>
            </p:nvSpPr>
            <p:spPr>
              <a:xfrm>
                <a:off x="9117640" y="5895986"/>
                <a:ext cx="2158989" cy="369332"/>
              </a:xfrm>
              <a:prstGeom prst="rect">
                <a:avLst/>
              </a:prstGeom>
              <a:noFill/>
            </p:spPr>
            <p:txBody>
              <a:bodyPr wrap="none" rtlCol="0">
                <a:spAutoFit/>
              </a:bodyPr>
              <a:lstStyle/>
              <a:p>
                <a:r>
                  <a:rPr lang="en-US" dirty="0">
                    <a:solidFill>
                      <a:srgbClr val="FF0000"/>
                    </a:solidFill>
                  </a:rPr>
                  <a:t>Outer light ring </a:t>
                </a:r>
                <a14:m>
                  <m:oMath xmlns:m="http://schemas.openxmlformats.org/officeDocument/2006/math">
                    <m:r>
                      <a:rPr lang="en-US" b="0" i="1" smtClean="0">
                        <a:solidFill>
                          <a:srgbClr val="FF0000"/>
                        </a:solidFill>
                        <a:latin typeface="Cambria Math" panose="02040503050406030204" pitchFamily="18" charset="0"/>
                      </a:rPr>
                      <m:t>3</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m:t>
                        </m:r>
                      </m:e>
                      <m:sub>
                        <m:r>
                          <a:rPr lang="en-US" b="0" i="1" smtClean="0">
                            <a:solidFill>
                              <a:srgbClr val="FF0000"/>
                            </a:solidFill>
                            <a:latin typeface="Cambria Math" panose="02040503050406030204" pitchFamily="18" charset="0"/>
                          </a:rPr>
                          <m:t>+</m:t>
                        </m:r>
                      </m:sub>
                    </m:sSub>
                  </m:oMath>
                </a14:m>
                <a:r>
                  <a:rPr lang="en-US" dirty="0">
                    <a:solidFill>
                      <a:srgbClr val="FF0000"/>
                    </a:solidFill>
                  </a:rPr>
                  <a:t> </a:t>
                </a:r>
              </a:p>
            </p:txBody>
          </p:sp>
        </mc:Choice>
        <mc:Fallback>
          <p:sp>
            <p:nvSpPr>
              <p:cNvPr id="29" name="TextBox 28">
                <a:extLst>
                  <a:ext uri="{FF2B5EF4-FFF2-40B4-BE49-F238E27FC236}">
                    <a16:creationId xmlns:a16="http://schemas.microsoft.com/office/drawing/2014/main" id="{5E477B0A-6265-2438-A248-FFF2585E6759}"/>
                  </a:ext>
                </a:extLst>
              </p:cNvPr>
              <p:cNvSpPr txBox="1">
                <a:spLocks noRot="1" noChangeAspect="1" noMove="1" noResize="1" noEditPoints="1" noAdjustHandles="1" noChangeArrowheads="1" noChangeShapeType="1" noTextEdit="1"/>
              </p:cNvSpPr>
              <p:nvPr/>
            </p:nvSpPr>
            <p:spPr>
              <a:xfrm>
                <a:off x="9117640" y="5895986"/>
                <a:ext cx="2158989" cy="369332"/>
              </a:xfrm>
              <a:prstGeom prst="rect">
                <a:avLst/>
              </a:prstGeom>
              <a:blipFill>
                <a:blip r:embed="rId7"/>
                <a:stretch>
                  <a:fillRect l="-2924" t="-6667" b="-26667"/>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54708940-766C-7744-FCC0-3AC8FD92AF45}"/>
              </a:ext>
            </a:extLst>
          </p:cNvPr>
          <p:cNvCxnSpPr>
            <a:cxnSpLocks/>
          </p:cNvCxnSpPr>
          <p:nvPr/>
        </p:nvCxnSpPr>
        <p:spPr>
          <a:xfrm>
            <a:off x="8543570" y="6093868"/>
            <a:ext cx="513203" cy="0"/>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D7655E0A-B543-60E7-B01C-036AFADC544E}"/>
              </a:ext>
            </a:extLst>
          </p:cNvPr>
          <p:cNvSpPr>
            <a:spLocks noGrp="1"/>
          </p:cNvSpPr>
          <p:nvPr>
            <p:ph type="sldNum" sz="quarter" idx="12"/>
          </p:nvPr>
        </p:nvSpPr>
        <p:spPr>
          <a:xfrm>
            <a:off x="8654144" y="6356350"/>
            <a:ext cx="2743200" cy="365125"/>
          </a:xfrm>
        </p:spPr>
        <p:txBody>
          <a:bodyPr/>
          <a:lstStyle/>
          <a:p>
            <a:fld id="{7C66F96B-0EB5-C74E-AACC-F45883499F6C}" type="slidenum">
              <a:rPr lang="en-US" smtClean="0"/>
              <a:t>4</a:t>
            </a:fld>
            <a:endParaRPr lang="en-US"/>
          </a:p>
        </p:txBody>
      </p:sp>
    </p:spTree>
    <p:extLst>
      <p:ext uri="{BB962C8B-B14F-4D97-AF65-F5344CB8AC3E}">
        <p14:creationId xmlns:p14="http://schemas.microsoft.com/office/powerpoint/2010/main" val="1961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linds(horizont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Effect transition="in" filter="blinds(horizontal)">
                                      <p:cBhvr>
                                        <p:cTn id="56" dur="500"/>
                                        <p:tgtEl>
                                          <p:spTgt spid="10">
                                            <p:txEl>
                                              <p:pRg st="1" end="1"/>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Effect transition="in" filter="blinds(horizontal)">
                                      <p:cBhvr>
                                        <p:cTn id="59" dur="500"/>
                                        <p:tgtEl>
                                          <p:spTgt spid="10">
                                            <p:txEl>
                                              <p:pRg st="2" end="2"/>
                                            </p:txEl>
                                          </p:spTgt>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heckerboard(across)">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0">
                                            <p:txEl>
                                              <p:pRg st="4" end="4"/>
                                            </p:txEl>
                                          </p:spTgt>
                                        </p:tgtEl>
                                        <p:attrNameLst>
                                          <p:attrName>style.visibility</p:attrName>
                                        </p:attrNameLst>
                                      </p:cBhvr>
                                      <p:to>
                                        <p:strVal val="visible"/>
                                      </p:to>
                                    </p:set>
                                    <p:animEffect transition="in" filter="blinds(horizontal)">
                                      <p:cBhvr>
                                        <p:cTn id="71" dur="500"/>
                                        <p:tgtEl>
                                          <p:spTgt spid="10">
                                            <p:txEl>
                                              <p:pRg st="4" end="4"/>
                                            </p:txEl>
                                          </p:spTgt>
                                        </p:tgtEl>
                                      </p:cBhvr>
                                    </p:animEffect>
                                  </p:childTnLst>
                                </p:cTn>
                              </p:par>
                              <p:par>
                                <p:cTn id="72" presetID="3" presetClass="entr" presetSubtype="10" fill="hold" nodeType="withEffect">
                                  <p:stCondLst>
                                    <p:cond delay="0"/>
                                  </p:stCondLst>
                                  <p:childTnLst>
                                    <p:set>
                                      <p:cBhvr>
                                        <p:cTn id="73" dur="1" fill="hold">
                                          <p:stCondLst>
                                            <p:cond delay="0"/>
                                          </p:stCondLst>
                                        </p:cTn>
                                        <p:tgtEl>
                                          <p:spTgt spid="10">
                                            <p:txEl>
                                              <p:pRg st="5" end="5"/>
                                            </p:txEl>
                                          </p:spTgt>
                                        </p:tgtEl>
                                        <p:attrNameLst>
                                          <p:attrName>style.visibility</p:attrName>
                                        </p:attrNameLst>
                                      </p:cBhvr>
                                      <p:to>
                                        <p:strVal val="visible"/>
                                      </p:to>
                                    </p:set>
                                    <p:animEffect transition="in" filter="blinds(horizontal)">
                                      <p:cBhvr>
                                        <p:cTn id="74" dur="500"/>
                                        <p:tgtEl>
                                          <p:spTgt spid="10">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21"/>
                                        </p:tgtEl>
                                      </p:cBhvr>
                                      <p:by x="150000" y="150000"/>
                                    </p:animScale>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2"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checkerboard(across)">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0">
                                            <p:txEl>
                                              <p:pRg st="7" end="7"/>
                                            </p:txEl>
                                          </p:spTgt>
                                        </p:tgtEl>
                                        <p:attrNameLst>
                                          <p:attrName>style.visibility</p:attrName>
                                        </p:attrNameLst>
                                      </p:cBhvr>
                                      <p:to>
                                        <p:strVal val="visible"/>
                                      </p:to>
                                    </p:set>
                                    <p:animEffect transition="in" filter="blinds(horizontal)">
                                      <p:cBhvr>
                                        <p:cTn id="88" dur="500"/>
                                        <p:tgtEl>
                                          <p:spTgt spid="10">
                                            <p:txEl>
                                              <p:pRg st="7" end="7"/>
                                            </p:txEl>
                                          </p:spTgt>
                                        </p:tgtEl>
                                      </p:cBhvr>
                                    </p:animEffect>
                                  </p:childTnLst>
                                </p:cTn>
                              </p:par>
                              <p:par>
                                <p:cTn id="89" presetID="3" presetClass="entr" presetSubtype="10" fill="hold" nodeType="withEffect">
                                  <p:stCondLst>
                                    <p:cond delay="0"/>
                                  </p:stCondLst>
                                  <p:childTnLst>
                                    <p:set>
                                      <p:cBhvr>
                                        <p:cTn id="90" dur="1" fill="hold">
                                          <p:stCondLst>
                                            <p:cond delay="0"/>
                                          </p:stCondLst>
                                        </p:cTn>
                                        <p:tgtEl>
                                          <p:spTgt spid="10">
                                            <p:txEl>
                                              <p:pRg st="8" end="8"/>
                                            </p:txEl>
                                          </p:spTgt>
                                        </p:tgtEl>
                                        <p:attrNameLst>
                                          <p:attrName>style.visibility</p:attrName>
                                        </p:attrNameLst>
                                      </p:cBhvr>
                                      <p:to>
                                        <p:strVal val="visible"/>
                                      </p:to>
                                    </p:set>
                                    <p:animEffect transition="in" filter="blinds(horizontal)">
                                      <p:cBhvr>
                                        <p:cTn id="91" dur="500"/>
                                        <p:tgtEl>
                                          <p:spTgt spid="10">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mph" presetSubtype="0" fill="hold" grpId="2" nodeType="clickEffect">
                                  <p:stCondLst>
                                    <p:cond delay="0"/>
                                  </p:stCondLst>
                                  <p:childTnLst>
                                    <p:animScale>
                                      <p:cBhvr>
                                        <p:cTn id="95" dur="2000" fill="hold"/>
                                        <p:tgtEl>
                                          <p:spTgt spid="21"/>
                                        </p:tgtEl>
                                      </p:cBhvr>
                                      <p:by x="130000" y="130000"/>
                                    </p:animScale>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9" grpId="0" animBg="1"/>
      <p:bldP spid="20" grpId="0" animBg="1"/>
      <p:bldP spid="21" grpId="0" animBg="1"/>
      <p:bldP spid="21" grpId="1" animBg="1"/>
      <p:bldP spid="21" grpId="2" animBg="1"/>
      <p:bldP spid="22" grpId="0" animBg="1"/>
      <p:bldP spid="22" grpId="1" animBg="1"/>
      <p:bldP spid="22" grpId="2" animBg="1"/>
      <p:bldP spid="23" grpId="0" animBg="1"/>
      <p:bldP spid="23" grpId="1" animBg="1"/>
      <p:bldP spid="25"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64C4114-CFAE-5239-2A88-04EE98C548CA}"/>
              </a:ext>
            </a:extLst>
          </p:cNvPr>
          <p:cNvPicPr>
            <a:picLocks noChangeAspect="1"/>
          </p:cNvPicPr>
          <p:nvPr/>
        </p:nvPicPr>
        <p:blipFill rotWithShape="1">
          <a:blip r:embed="rId3"/>
          <a:srcRect l="8347" t="6077" r="-758" b="1467"/>
          <a:stretch/>
        </p:blipFill>
        <p:spPr>
          <a:xfrm>
            <a:off x="7196528" y="642933"/>
            <a:ext cx="3388345" cy="3154654"/>
          </a:xfrm>
          <a:prstGeom prst="rect">
            <a:avLst/>
          </a:prstGeom>
        </p:spPr>
      </p:pic>
      <p:pic>
        <p:nvPicPr>
          <p:cNvPr id="5" name="Picture 4">
            <a:extLst>
              <a:ext uri="{FF2B5EF4-FFF2-40B4-BE49-F238E27FC236}">
                <a16:creationId xmlns:a16="http://schemas.microsoft.com/office/drawing/2014/main" id="{EB6D01F3-B90E-523A-EC0F-2E4837BD4F8D}"/>
              </a:ext>
            </a:extLst>
          </p:cNvPr>
          <p:cNvPicPr>
            <a:picLocks noChangeAspect="1"/>
          </p:cNvPicPr>
          <p:nvPr/>
        </p:nvPicPr>
        <p:blipFill rotWithShape="1">
          <a:blip r:embed="rId4"/>
          <a:srcRect t="7804"/>
          <a:stretch/>
        </p:blipFill>
        <p:spPr>
          <a:xfrm>
            <a:off x="384388" y="1546616"/>
            <a:ext cx="4675404" cy="2727379"/>
          </a:xfrm>
          <a:prstGeom prst="rect">
            <a:avLst/>
          </a:prstGeom>
        </p:spPr>
      </p:pic>
      <p:sp>
        <p:nvSpPr>
          <p:cNvPr id="7" name="Title 1">
            <a:extLst>
              <a:ext uri="{FF2B5EF4-FFF2-40B4-BE49-F238E27FC236}">
                <a16:creationId xmlns:a16="http://schemas.microsoft.com/office/drawing/2014/main" id="{A2CD25AF-6EC0-9745-519A-5ED843CD05D9}"/>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Change of notation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7B011E-AD1C-784A-7B84-91E016A0B7F1}"/>
                  </a:ext>
                </a:extLst>
              </p:cNvPr>
              <p:cNvSpPr txBox="1"/>
              <p:nvPr/>
            </p:nvSpPr>
            <p:spPr>
              <a:xfrm>
                <a:off x="0" y="758651"/>
                <a:ext cx="7632474" cy="461665"/>
              </a:xfrm>
              <a:prstGeom prst="rect">
                <a:avLst/>
              </a:prstGeom>
              <a:noFill/>
            </p:spPr>
            <p:txBody>
              <a:bodyPr wrap="none" rtlCol="0">
                <a:spAutoFit/>
              </a:bodyPr>
              <a:lstStyle/>
              <a:p>
                <a:r>
                  <a:rPr lang="en-US" sz="2400" dirty="0"/>
                  <a:t>The metric is given by a global coordinate system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𝑟</m:t>
                    </m:r>
                    <m:r>
                      <a:rPr lang="en-US" sz="2400">
                        <a:latin typeface="Cambria Math" panose="02040503050406030204" pitchFamily="18" charset="0"/>
                      </a:rPr>
                      <m:t>,</m:t>
                    </m:r>
                    <m:r>
                      <a:rPr lang="en-US" sz="2400">
                        <a:latin typeface="Cambria Math" panose="02040503050406030204" pitchFamily="18" charset="0"/>
                      </a:rPr>
                      <m:t>𝜃</m:t>
                    </m:r>
                    <m:r>
                      <a:rPr lang="en-US" sz="2400">
                        <a:latin typeface="Cambria Math" panose="02040503050406030204" pitchFamily="18" charset="0"/>
                      </a:rPr>
                      <m:t>,</m:t>
                    </m:r>
                    <m:r>
                      <a:rPr lang="en-US" sz="2400">
                        <a:latin typeface="Cambria Math" panose="02040503050406030204" pitchFamily="18" charset="0"/>
                      </a:rPr>
                      <m:t>𝜙</m:t>
                    </m:r>
                    <m:r>
                      <a:rPr lang="en-US" sz="2400">
                        <a:latin typeface="Cambria Math" panose="02040503050406030204" pitchFamily="18" charset="0"/>
                      </a:rPr>
                      <m:t>)</m:t>
                    </m:r>
                  </m:oMath>
                </a14:m>
                <a:endParaRPr lang="en-US" sz="2400" dirty="0"/>
              </a:p>
            </p:txBody>
          </p:sp>
        </mc:Choice>
        <mc:Fallback xmlns="">
          <p:sp>
            <p:nvSpPr>
              <p:cNvPr id="8" name="TextBox 7">
                <a:extLst>
                  <a:ext uri="{FF2B5EF4-FFF2-40B4-BE49-F238E27FC236}">
                    <a16:creationId xmlns:a16="http://schemas.microsoft.com/office/drawing/2014/main" id="{A87B011E-AD1C-784A-7B84-91E016A0B7F1}"/>
                  </a:ext>
                </a:extLst>
              </p:cNvPr>
              <p:cNvSpPr txBox="1">
                <a:spLocks noRot="1" noChangeAspect="1" noMove="1" noResize="1" noEditPoints="1" noAdjustHandles="1" noChangeArrowheads="1" noChangeShapeType="1" noTextEdit="1"/>
              </p:cNvSpPr>
              <p:nvPr/>
            </p:nvSpPr>
            <p:spPr>
              <a:xfrm>
                <a:off x="0" y="758651"/>
                <a:ext cx="7632474" cy="461665"/>
              </a:xfrm>
              <a:prstGeom prst="rect">
                <a:avLst/>
              </a:prstGeom>
              <a:blipFill>
                <a:blip r:embed="rId5"/>
                <a:stretch>
                  <a:fillRect l="-1331" t="-8108"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3FE06C-D12C-020A-6B6C-18DD131B2949}"/>
                  </a:ext>
                </a:extLst>
              </p:cNvPr>
              <p:cNvSpPr txBox="1"/>
              <p:nvPr/>
            </p:nvSpPr>
            <p:spPr>
              <a:xfrm>
                <a:off x="4316042" y="3429000"/>
                <a:ext cx="1771511"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lumMod val="75000"/>
                            </a:schemeClr>
                          </a:solidFill>
                          <a:latin typeface="Cambria Math" panose="02040503050406030204" pitchFamily="18" charset="0"/>
                        </a:rPr>
                        <m:t>𝛼</m:t>
                      </m:r>
                      <m:r>
                        <a:rPr lang="en-US" b="0" i="1" smtClean="0">
                          <a:solidFill>
                            <a:schemeClr val="accent1">
                              <a:lumMod val="75000"/>
                            </a:schemeClr>
                          </a:solidFill>
                          <a:latin typeface="Cambria Math" panose="02040503050406030204" pitchFamily="18" charset="0"/>
                        </a:rPr>
                        <m:t>=</m:t>
                      </m:r>
                      <m:f>
                        <m:fPr>
                          <m:ctrlPr>
                            <a:rPr lang="en-US" b="0" i="1" smtClean="0">
                              <a:solidFill>
                                <a:schemeClr val="accent1">
                                  <a:lumMod val="75000"/>
                                </a:schemeClr>
                              </a:solidFill>
                              <a:latin typeface="Cambria Math" panose="02040503050406030204" pitchFamily="18" charset="0"/>
                              <a:ea typeface="Cambria Math" panose="02040503050406030204" pitchFamily="18" charset="0"/>
                            </a:rPr>
                          </m:ctrlPr>
                        </m:fPr>
                        <m:num>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𝑅</m:t>
                              </m:r>
                            </m:e>
                            <m:sub>
                              <m:r>
                                <a:rPr lang="en-US" b="0" i="1" smtClean="0">
                                  <a:solidFill>
                                    <a:schemeClr val="accent1">
                                      <a:lumMod val="75000"/>
                                    </a:schemeClr>
                                  </a:solidFill>
                                  <a:latin typeface="Cambria Math" panose="02040503050406030204" pitchFamily="18" charset="0"/>
                                </a:rPr>
                                <m:t>𝑠</m:t>
                              </m:r>
                            </m:sub>
                          </m:sSub>
                          <m:r>
                            <a:rPr lang="en-US" b="0" i="1" smtClean="0">
                              <a:solidFill>
                                <a:schemeClr val="accent1">
                                  <a:lumMod val="75000"/>
                                </a:schemeClr>
                              </a:solidFill>
                              <a:latin typeface="Cambria Math" panose="02040503050406030204" pitchFamily="18" charset="0"/>
                            </a:rPr>
                            <m:t>−2</m:t>
                          </m:r>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𝑀</m:t>
                              </m:r>
                            </m:e>
                            <m:sub>
                              <m:r>
                                <a:rPr lang="en-US" b="0" i="1" smtClean="0">
                                  <a:solidFill>
                                    <a:schemeClr val="accent1">
                                      <a:lumMod val="75000"/>
                                    </a:schemeClr>
                                  </a:solidFill>
                                  <a:latin typeface="Cambria Math" panose="02040503050406030204" pitchFamily="18" charset="0"/>
                                  <a:ea typeface="Cambria Math" panose="02040503050406030204" pitchFamily="18" charset="0"/>
                                </a:rPr>
                                <m:t>∞</m:t>
                              </m:r>
                            </m:sub>
                          </m:sSub>
                        </m:num>
                        <m:den>
                          <m:sSub>
                            <m:sSubPr>
                              <m:ctrlPr>
                                <a:rPr lang="en-US" b="0" i="1" smtClean="0">
                                  <a:solidFill>
                                    <a:schemeClr val="accent1">
                                      <a:lumMod val="75000"/>
                                    </a:schemeClr>
                                  </a:solidFill>
                                  <a:latin typeface="Cambria Math" panose="02040503050406030204" pitchFamily="18" charset="0"/>
                                  <a:ea typeface="Cambria Math" panose="02040503050406030204" pitchFamily="18" charset="0"/>
                                </a:rPr>
                              </m:ctrlPr>
                            </m:sSubPr>
                            <m:e>
                              <m:r>
                                <m:rPr>
                                  <m:sty m:val="p"/>
                                </m:rPr>
                                <a:rPr lang="en-US" b="0" i="0" smtClean="0">
                                  <a:solidFill>
                                    <a:schemeClr val="accent1">
                                      <a:lumMod val="75000"/>
                                    </a:schemeClr>
                                  </a:solidFill>
                                  <a:latin typeface="Cambria Math" panose="02040503050406030204" pitchFamily="18" charset="0"/>
                                  <a:ea typeface="Cambria Math" panose="02040503050406030204" pitchFamily="18" charset="0"/>
                                </a:rPr>
                                <m:t>R</m:t>
                              </m:r>
                            </m:e>
                            <m:sub>
                              <m:r>
                                <m:rPr>
                                  <m:sty m:val="p"/>
                                </m:rPr>
                                <a:rPr lang="en-US" b="0" i="0" smtClean="0">
                                  <a:solidFill>
                                    <a:schemeClr val="accent1">
                                      <a:lumMod val="75000"/>
                                    </a:schemeClr>
                                  </a:solidFill>
                                  <a:latin typeface="Cambria Math" panose="02040503050406030204" pitchFamily="18" charset="0"/>
                                  <a:ea typeface="Cambria Math" panose="02040503050406030204" pitchFamily="18" charset="0"/>
                                </a:rPr>
                                <m:t>s</m:t>
                              </m:r>
                            </m:sub>
                          </m:sSub>
                          <m:r>
                            <a:rPr lang="en-US" b="0" i="0" smtClean="0">
                              <a:solidFill>
                                <a:schemeClr val="accent1">
                                  <a:lumMod val="75000"/>
                                </a:schemeClr>
                              </a:solidFill>
                              <a:latin typeface="Cambria Math" panose="02040503050406030204" pitchFamily="18" charset="0"/>
                              <a:ea typeface="Cambria Math" panose="02040503050406030204" pitchFamily="18" charset="0"/>
                            </a:rPr>
                            <m:t>−2</m:t>
                          </m:r>
                          <m:sSub>
                            <m:sSubPr>
                              <m:ctrlPr>
                                <a:rPr lang="en-US" b="0" i="1" smtClean="0">
                                  <a:solidFill>
                                    <a:schemeClr val="accent1">
                                      <a:lumMod val="75000"/>
                                    </a:schemeClr>
                                  </a:solidFill>
                                  <a:latin typeface="Cambria Math" panose="02040503050406030204" pitchFamily="18" charset="0"/>
                                  <a:ea typeface="Cambria Math" panose="02040503050406030204" pitchFamily="18" charset="0"/>
                                </a:rPr>
                              </m:ctrlPr>
                            </m:sSubPr>
                            <m:e>
                              <m:r>
                                <m:rPr>
                                  <m:sty m:val="p"/>
                                </m:rPr>
                                <a:rPr lang="en-US" b="0" i="0" smtClean="0">
                                  <a:solidFill>
                                    <a:schemeClr val="accent1">
                                      <a:lumMod val="75000"/>
                                    </a:schemeClr>
                                  </a:solidFill>
                                  <a:latin typeface="Cambria Math" panose="02040503050406030204" pitchFamily="18" charset="0"/>
                                  <a:ea typeface="Cambria Math" panose="02040503050406030204" pitchFamily="18" charset="0"/>
                                </a:rPr>
                                <m:t>M</m:t>
                              </m:r>
                            </m:e>
                            <m:sub>
                              <m:r>
                                <m:rPr>
                                  <m:sty m:val="p"/>
                                </m:rPr>
                                <a:rPr lang="en-US" b="0" i="0" smtClean="0">
                                  <a:solidFill>
                                    <a:schemeClr val="accent1">
                                      <a:lumMod val="75000"/>
                                    </a:schemeClr>
                                  </a:solidFill>
                                  <a:latin typeface="Cambria Math" panose="02040503050406030204" pitchFamily="18" charset="0"/>
                                  <a:ea typeface="Cambria Math" panose="02040503050406030204" pitchFamily="18" charset="0"/>
                                </a:rPr>
                                <m:t>BH</m:t>
                              </m:r>
                            </m:sub>
                          </m:sSub>
                        </m:den>
                      </m:f>
                    </m:oMath>
                  </m:oMathPara>
                </a14:m>
                <a:endParaRPr lang="en-US" dirty="0"/>
              </a:p>
            </p:txBody>
          </p:sp>
        </mc:Choice>
        <mc:Fallback xmlns="">
          <p:sp>
            <p:nvSpPr>
              <p:cNvPr id="11" name="TextBox 10">
                <a:extLst>
                  <a:ext uri="{FF2B5EF4-FFF2-40B4-BE49-F238E27FC236}">
                    <a16:creationId xmlns:a16="http://schemas.microsoft.com/office/drawing/2014/main" id="{A83FE06C-D12C-020A-6B6C-18DD131B2949}"/>
                  </a:ext>
                </a:extLst>
              </p:cNvPr>
              <p:cNvSpPr txBox="1">
                <a:spLocks noRot="1" noChangeAspect="1" noMove="1" noResize="1" noEditPoints="1" noAdjustHandles="1" noChangeArrowheads="1" noChangeShapeType="1" noTextEdit="1"/>
              </p:cNvSpPr>
              <p:nvPr/>
            </p:nvSpPr>
            <p:spPr>
              <a:xfrm>
                <a:off x="4316042" y="3429000"/>
                <a:ext cx="1771511" cy="659540"/>
              </a:xfrm>
              <a:prstGeom prst="rect">
                <a:avLst/>
              </a:prstGeom>
              <a:blipFill>
                <a:blip r:embed="rId6"/>
                <a:stretch>
                  <a:fillRect/>
                </a:stretch>
              </a:blipFill>
            </p:spPr>
            <p:txBody>
              <a:bodyPr/>
              <a:lstStyle/>
              <a:p>
                <a:r>
                  <a:rPr lang="en-US">
                    <a:noFill/>
                  </a:rPr>
                  <a:t> </a:t>
                </a:r>
              </a:p>
            </p:txBody>
          </p:sp>
        </mc:Fallback>
      </mc:AlternateContent>
      <p:pic>
        <p:nvPicPr>
          <p:cNvPr id="13" name="Picture 12" descr="Diagram&#10;&#10;Description automatically generated with medium confidence">
            <a:extLst>
              <a:ext uri="{FF2B5EF4-FFF2-40B4-BE49-F238E27FC236}">
                <a16:creationId xmlns:a16="http://schemas.microsoft.com/office/drawing/2014/main" id="{5CA5B490-1F5D-9CB1-3AE9-DF31D559A92E}"/>
              </a:ext>
            </a:extLst>
          </p:cNvPr>
          <p:cNvPicPr>
            <a:picLocks noChangeAspect="1"/>
          </p:cNvPicPr>
          <p:nvPr/>
        </p:nvPicPr>
        <p:blipFill>
          <a:blip r:embed="rId7"/>
          <a:stretch>
            <a:fillRect/>
          </a:stretch>
        </p:blipFill>
        <p:spPr>
          <a:xfrm>
            <a:off x="585569" y="5245214"/>
            <a:ext cx="4794363" cy="726419"/>
          </a:xfrm>
          <a:prstGeom prst="rect">
            <a:avLst/>
          </a:prstGeom>
        </p:spPr>
      </p:pic>
      <p:sp>
        <p:nvSpPr>
          <p:cNvPr id="14" name="TextBox 13">
            <a:extLst>
              <a:ext uri="{FF2B5EF4-FFF2-40B4-BE49-F238E27FC236}">
                <a16:creationId xmlns:a16="http://schemas.microsoft.com/office/drawing/2014/main" id="{349E0E09-5AE1-7568-07DB-E898F42C815A}"/>
              </a:ext>
            </a:extLst>
          </p:cNvPr>
          <p:cNvSpPr txBox="1"/>
          <p:nvPr/>
        </p:nvSpPr>
        <p:spPr>
          <a:xfrm>
            <a:off x="238125" y="4528417"/>
            <a:ext cx="5376152" cy="461665"/>
          </a:xfrm>
          <a:prstGeom prst="rect">
            <a:avLst/>
          </a:prstGeom>
          <a:noFill/>
        </p:spPr>
        <p:txBody>
          <a:bodyPr wrap="none" rtlCol="0">
            <a:spAutoFit/>
          </a:bodyPr>
          <a:lstStyle/>
          <a:p>
            <a:r>
              <a:rPr lang="en-US" sz="2400" dirty="0"/>
              <a:t>The equation of motion of a null geodesic</a:t>
            </a:r>
          </a:p>
        </p:txBody>
      </p:sp>
      <p:pic>
        <p:nvPicPr>
          <p:cNvPr id="15" name="Picture 14">
            <a:extLst>
              <a:ext uri="{FF2B5EF4-FFF2-40B4-BE49-F238E27FC236}">
                <a16:creationId xmlns:a16="http://schemas.microsoft.com/office/drawing/2014/main" id="{90AD3E49-7FCD-DEC4-7712-A36B7E2E841F}"/>
              </a:ext>
            </a:extLst>
          </p:cNvPr>
          <p:cNvPicPr>
            <a:picLocks noChangeAspect="1"/>
          </p:cNvPicPr>
          <p:nvPr/>
        </p:nvPicPr>
        <p:blipFill rotWithShape="1">
          <a:blip r:embed="rId8"/>
          <a:srcRect t="6120" b="4622"/>
          <a:stretch/>
        </p:blipFill>
        <p:spPr>
          <a:xfrm>
            <a:off x="6668452" y="3874831"/>
            <a:ext cx="4769829" cy="3028889"/>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4BFC40A-F949-E037-CAD0-85949D909EE7}"/>
                  </a:ext>
                </a:extLst>
              </p:cNvPr>
              <p:cNvSpPr txBox="1"/>
              <p:nvPr/>
            </p:nvSpPr>
            <p:spPr>
              <a:xfrm>
                <a:off x="9847917" y="5916079"/>
                <a:ext cx="1445764" cy="2923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𝑀</m:t>
                          </m:r>
                        </m:e>
                        <m:sub>
                          <m:r>
                            <a:rPr lang="en-US" sz="1300" b="0" i="1" smtClean="0">
                              <a:solidFill>
                                <a:schemeClr val="tx1"/>
                              </a:solidFill>
                              <a:latin typeface="Cambria Math" panose="02040503050406030204" pitchFamily="18" charset="0"/>
                              <a:ea typeface="Cambria Math" panose="02040503050406030204" pitchFamily="18" charset="0"/>
                            </a:rPr>
                            <m:t>∞</m:t>
                          </m:r>
                        </m:sub>
                      </m:sSub>
                      <m:r>
                        <a:rPr lang="en-US" sz="1300" b="0" i="1" smtClean="0">
                          <a:solidFill>
                            <a:schemeClr val="tx1"/>
                          </a:solidFill>
                          <a:latin typeface="Cambria Math" panose="02040503050406030204" pitchFamily="18" charset="0"/>
                        </a:rPr>
                        <m:t>=1.5</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𝑀</m:t>
                          </m:r>
                        </m:e>
                        <m:sub>
                          <m:r>
                            <a:rPr lang="en-US" sz="1300" b="0" i="1" smtClean="0">
                              <a:solidFill>
                                <a:schemeClr val="tx1"/>
                              </a:solidFill>
                              <a:latin typeface="Cambria Math" panose="02040503050406030204" pitchFamily="18" charset="0"/>
                            </a:rPr>
                            <m:t>𝐵𝐻</m:t>
                          </m:r>
                        </m:sub>
                      </m:sSub>
                    </m:oMath>
                  </m:oMathPara>
                </a14:m>
                <a:endParaRPr lang="en-US" sz="1300" dirty="0">
                  <a:solidFill>
                    <a:schemeClr val="tx1"/>
                  </a:solidFill>
                </a:endParaRPr>
              </a:p>
            </p:txBody>
          </p:sp>
        </mc:Choice>
        <mc:Fallback xmlns="">
          <p:sp>
            <p:nvSpPr>
              <p:cNvPr id="17" name="TextBox 16">
                <a:extLst>
                  <a:ext uri="{FF2B5EF4-FFF2-40B4-BE49-F238E27FC236}">
                    <a16:creationId xmlns:a16="http://schemas.microsoft.com/office/drawing/2014/main" id="{84BFC40A-F949-E037-CAD0-85949D909EE7}"/>
                  </a:ext>
                </a:extLst>
              </p:cNvPr>
              <p:cNvSpPr txBox="1">
                <a:spLocks noRot="1" noChangeAspect="1" noMove="1" noResize="1" noEditPoints="1" noAdjustHandles="1" noChangeArrowheads="1" noChangeShapeType="1" noTextEdit="1"/>
              </p:cNvSpPr>
              <p:nvPr/>
            </p:nvSpPr>
            <p:spPr>
              <a:xfrm>
                <a:off x="9847917" y="5916079"/>
                <a:ext cx="1445764" cy="292388"/>
              </a:xfrm>
              <a:prstGeom prst="rect">
                <a:avLst/>
              </a:prstGeom>
              <a:blipFill>
                <a:blip r:embed="rId9"/>
                <a:stretch>
                  <a:fillRect/>
                </a:stretch>
              </a:blipFill>
            </p:spPr>
            <p:txBody>
              <a:bodyPr/>
              <a:lstStyle/>
              <a:p>
                <a:r>
                  <a:rPr lang="en-US">
                    <a:noFill/>
                  </a:rPr>
                  <a:t> </a:t>
                </a:r>
              </a:p>
            </p:txBody>
          </p:sp>
        </mc:Fallback>
      </mc:AlternateContent>
      <p:sp>
        <p:nvSpPr>
          <p:cNvPr id="18" name="Slide Number Placeholder 17">
            <a:extLst>
              <a:ext uri="{FF2B5EF4-FFF2-40B4-BE49-F238E27FC236}">
                <a16:creationId xmlns:a16="http://schemas.microsoft.com/office/drawing/2014/main" id="{920BC74A-F8BB-CAE8-33DB-86FBC074B42F}"/>
              </a:ext>
            </a:extLst>
          </p:cNvPr>
          <p:cNvSpPr>
            <a:spLocks noGrp="1"/>
          </p:cNvSpPr>
          <p:nvPr>
            <p:ph type="sldNum" sz="quarter" idx="12"/>
          </p:nvPr>
        </p:nvSpPr>
        <p:spPr/>
        <p:txBody>
          <a:bodyPr/>
          <a:lstStyle/>
          <a:p>
            <a:fld id="{7C66F96B-0EB5-C74E-AACC-F45883499F6C}" type="slidenum">
              <a:rPr lang="en-US" smtClean="0"/>
              <a:t>5</a:t>
            </a:fld>
            <a:endParaRPr lang="en-US"/>
          </a:p>
        </p:txBody>
      </p:sp>
    </p:spTree>
    <p:extLst>
      <p:ext uri="{BB962C8B-B14F-4D97-AF65-F5344CB8AC3E}">
        <p14:creationId xmlns:p14="http://schemas.microsoft.com/office/powerpoint/2010/main" val="8497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243EC53-AA4D-F2C8-031A-AB88D9F10274}"/>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Scattering</a:t>
            </a:r>
            <a:r>
              <a:rPr lang="zh-CN" altLang="en-US" sz="3200" dirty="0">
                <a:solidFill>
                  <a:schemeClr val="bg1"/>
                </a:solidFill>
              </a:rPr>
              <a:t> </a:t>
            </a:r>
            <a:r>
              <a:rPr lang="en-US" altLang="zh-CN" sz="3200" dirty="0">
                <a:solidFill>
                  <a:schemeClr val="bg1"/>
                </a:solidFill>
              </a:rPr>
              <a:t>effects</a:t>
            </a:r>
            <a:endParaRPr lang="en-US" sz="3200" dirty="0">
              <a:solidFill>
                <a:schemeClr val="bg1"/>
              </a:solidFill>
            </a:endParaRPr>
          </a:p>
        </p:txBody>
      </p:sp>
      <p:pic>
        <p:nvPicPr>
          <p:cNvPr id="24" name="Content Placeholder 3">
            <a:extLst>
              <a:ext uri="{FF2B5EF4-FFF2-40B4-BE49-F238E27FC236}">
                <a16:creationId xmlns:a16="http://schemas.microsoft.com/office/drawing/2014/main" id="{67BAB323-CD30-23EE-7836-F38FA04A2FDA}"/>
              </a:ext>
            </a:extLst>
          </p:cNvPr>
          <p:cNvPicPr>
            <a:picLocks noGrp="1" noChangeAspect="1"/>
          </p:cNvPicPr>
          <p:nvPr>
            <p:ph idx="1"/>
          </p:nvPr>
        </p:nvPicPr>
        <p:blipFill rotWithShape="1">
          <a:blip r:embed="rId3"/>
          <a:srcRect l="9213" t="6342" r="48067" b="47545"/>
          <a:stretch/>
        </p:blipFill>
        <p:spPr>
          <a:xfrm>
            <a:off x="520069" y="2443091"/>
            <a:ext cx="4889173" cy="4288204"/>
          </a:xfrm>
          <a:prstGeom prst="rect">
            <a:avLst/>
          </a:prstGeom>
        </p:spPr>
      </p:pic>
      <p:pic>
        <p:nvPicPr>
          <p:cNvPr id="25" name="Content Placeholder 3">
            <a:extLst>
              <a:ext uri="{FF2B5EF4-FFF2-40B4-BE49-F238E27FC236}">
                <a16:creationId xmlns:a16="http://schemas.microsoft.com/office/drawing/2014/main" id="{67C122D1-FFBC-3932-9E2A-CEDB2DAD7905}"/>
              </a:ext>
            </a:extLst>
          </p:cNvPr>
          <p:cNvPicPr>
            <a:picLocks noChangeAspect="1"/>
          </p:cNvPicPr>
          <p:nvPr/>
        </p:nvPicPr>
        <p:blipFill rotWithShape="1">
          <a:blip r:embed="rId3"/>
          <a:srcRect l="52337" t="6870" r="3523" b="47185"/>
          <a:stretch/>
        </p:blipFill>
        <p:spPr>
          <a:xfrm>
            <a:off x="6088856" y="2488811"/>
            <a:ext cx="5043487" cy="4265556"/>
          </a:xfrm>
          <a:prstGeom prst="rect">
            <a:avLst/>
          </a:prstGeom>
        </p:spPr>
      </p:pic>
      <p:sp>
        <p:nvSpPr>
          <p:cNvPr id="30" name="Slide Number Placeholder 29">
            <a:extLst>
              <a:ext uri="{FF2B5EF4-FFF2-40B4-BE49-F238E27FC236}">
                <a16:creationId xmlns:a16="http://schemas.microsoft.com/office/drawing/2014/main" id="{4894C33E-05D4-7ADE-FC77-943B33FBB56A}"/>
              </a:ext>
            </a:extLst>
          </p:cNvPr>
          <p:cNvSpPr>
            <a:spLocks noGrp="1"/>
          </p:cNvSpPr>
          <p:nvPr>
            <p:ph type="sldNum" sz="quarter" idx="12"/>
          </p:nvPr>
        </p:nvSpPr>
        <p:spPr/>
        <p:txBody>
          <a:bodyPr/>
          <a:lstStyle/>
          <a:p>
            <a:fld id="{7C66F96B-0EB5-C74E-AACC-F45883499F6C}" type="slidenum">
              <a:rPr lang="en-US" smtClean="0"/>
              <a:t>6</a:t>
            </a:fld>
            <a:endParaRPr lang="en-US"/>
          </a:p>
        </p:txBody>
      </p:sp>
      <p:pic>
        <p:nvPicPr>
          <p:cNvPr id="2" name="Picture 1">
            <a:extLst>
              <a:ext uri="{FF2B5EF4-FFF2-40B4-BE49-F238E27FC236}">
                <a16:creationId xmlns:a16="http://schemas.microsoft.com/office/drawing/2014/main" id="{7DC0C65D-4B15-1F73-94D1-99B0516FA787}"/>
              </a:ext>
            </a:extLst>
          </p:cNvPr>
          <p:cNvPicPr>
            <a:picLocks noChangeAspect="1"/>
          </p:cNvPicPr>
          <p:nvPr/>
        </p:nvPicPr>
        <p:blipFill rotWithShape="1">
          <a:blip r:embed="rId4"/>
          <a:srcRect l="11619" t="10225" r="14442" b="7631"/>
          <a:stretch/>
        </p:blipFill>
        <p:spPr>
          <a:xfrm>
            <a:off x="1560390" y="1147250"/>
            <a:ext cx="2640139" cy="981250"/>
          </a:xfrm>
          <a:prstGeom prst="rect">
            <a:avLst/>
          </a:prstGeom>
        </p:spPr>
      </p:pic>
      <p:pic>
        <p:nvPicPr>
          <p:cNvPr id="6" name="Picture 5">
            <a:extLst>
              <a:ext uri="{FF2B5EF4-FFF2-40B4-BE49-F238E27FC236}">
                <a16:creationId xmlns:a16="http://schemas.microsoft.com/office/drawing/2014/main" id="{3F41FBC7-5799-FB7A-CF0D-80A107D5DDFB}"/>
              </a:ext>
            </a:extLst>
          </p:cNvPr>
          <p:cNvPicPr>
            <a:picLocks noChangeAspect="1"/>
          </p:cNvPicPr>
          <p:nvPr/>
        </p:nvPicPr>
        <p:blipFill rotWithShape="1">
          <a:blip r:embed="rId5"/>
          <a:srcRect l="3900"/>
          <a:stretch/>
        </p:blipFill>
        <p:spPr>
          <a:xfrm>
            <a:off x="5061160" y="1053741"/>
            <a:ext cx="5570450" cy="981249"/>
          </a:xfrm>
          <a:prstGeom prst="rect">
            <a:avLst/>
          </a:prstGeom>
        </p:spPr>
      </p:pic>
      <p:sp>
        <p:nvSpPr>
          <p:cNvPr id="7" name="TextBox 6">
            <a:extLst>
              <a:ext uri="{FF2B5EF4-FFF2-40B4-BE49-F238E27FC236}">
                <a16:creationId xmlns:a16="http://schemas.microsoft.com/office/drawing/2014/main" id="{CA7E1A14-3E48-9F64-88CF-F08B7A388B0C}"/>
              </a:ext>
            </a:extLst>
          </p:cNvPr>
          <p:cNvSpPr txBox="1"/>
          <p:nvPr/>
        </p:nvSpPr>
        <p:spPr>
          <a:xfrm>
            <a:off x="3049" y="685585"/>
            <a:ext cx="7970195" cy="461665"/>
          </a:xfrm>
          <a:prstGeom prst="rect">
            <a:avLst/>
          </a:prstGeom>
          <a:noFill/>
        </p:spPr>
        <p:txBody>
          <a:bodyPr wrap="none" rtlCol="0">
            <a:spAutoFit/>
          </a:bodyPr>
          <a:lstStyle/>
          <a:p>
            <a:r>
              <a:rPr lang="en-US" sz="2400" dirty="0"/>
              <a:t>Classical scattering cross section</a:t>
            </a:r>
            <a:r>
              <a:rPr lang="zh-CN" altLang="en-US" sz="2400" dirty="0"/>
              <a:t> </a:t>
            </a:r>
            <a:r>
              <a:rPr lang="en-US" altLang="zh-CN" sz="2400" dirty="0"/>
              <a:t>and geodesic deflection angle</a:t>
            </a:r>
            <a:endParaRPr lang="en-US" sz="2400" dirty="0"/>
          </a:p>
        </p:txBody>
      </p:sp>
    </p:spTree>
    <p:extLst>
      <p:ext uri="{BB962C8B-B14F-4D97-AF65-F5344CB8AC3E}">
        <p14:creationId xmlns:p14="http://schemas.microsoft.com/office/powerpoint/2010/main" val="8192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24379C-8276-3F22-F2C7-F2718F5DEE3D}"/>
              </a:ext>
            </a:extLst>
          </p:cNvPr>
          <p:cNvPicPr>
            <a:picLocks noChangeAspect="1"/>
          </p:cNvPicPr>
          <p:nvPr/>
        </p:nvPicPr>
        <p:blipFill rotWithShape="1">
          <a:blip r:embed="rId3"/>
          <a:srcRect l="9607" t="52816" r="48269"/>
          <a:stretch/>
        </p:blipFill>
        <p:spPr>
          <a:xfrm>
            <a:off x="614363" y="1219775"/>
            <a:ext cx="5006865" cy="4557016"/>
          </a:xfrm>
          <a:prstGeom prst="rect">
            <a:avLst/>
          </a:prstGeom>
        </p:spPr>
      </p:pic>
      <p:pic>
        <p:nvPicPr>
          <p:cNvPr id="5" name="Content Placeholder 3">
            <a:extLst>
              <a:ext uri="{FF2B5EF4-FFF2-40B4-BE49-F238E27FC236}">
                <a16:creationId xmlns:a16="http://schemas.microsoft.com/office/drawing/2014/main" id="{7684993D-208B-D8F9-31E4-2878F55EAB06}"/>
              </a:ext>
            </a:extLst>
          </p:cNvPr>
          <p:cNvPicPr>
            <a:picLocks noChangeAspect="1"/>
          </p:cNvPicPr>
          <p:nvPr/>
        </p:nvPicPr>
        <p:blipFill rotWithShape="1">
          <a:blip r:embed="rId3"/>
          <a:srcRect l="54755" t="52816" r="5136" b="2020"/>
          <a:stretch/>
        </p:blipFill>
        <p:spPr>
          <a:xfrm>
            <a:off x="6322332" y="1219774"/>
            <a:ext cx="4779056" cy="4372639"/>
          </a:xfrm>
          <a:prstGeom prst="rect">
            <a:avLst/>
          </a:prstGeom>
        </p:spPr>
      </p:pic>
      <p:sp>
        <p:nvSpPr>
          <p:cNvPr id="6" name="Title 1">
            <a:extLst>
              <a:ext uri="{FF2B5EF4-FFF2-40B4-BE49-F238E27FC236}">
                <a16:creationId xmlns:a16="http://schemas.microsoft.com/office/drawing/2014/main" id="{C2063618-309A-E795-F7FB-F3195D0F76F2}"/>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Scattering</a:t>
            </a:r>
            <a:r>
              <a:rPr lang="zh-CN" altLang="en-US" sz="3200" dirty="0">
                <a:solidFill>
                  <a:schemeClr val="bg1"/>
                </a:solidFill>
              </a:rPr>
              <a:t> </a:t>
            </a:r>
            <a:r>
              <a:rPr lang="en-US" altLang="zh-CN" sz="3200" dirty="0">
                <a:solidFill>
                  <a:schemeClr val="bg1"/>
                </a:solidFill>
              </a:rPr>
              <a:t>effects</a:t>
            </a:r>
            <a:endParaRPr lang="en-US" sz="3200" dirty="0">
              <a:solidFill>
                <a:schemeClr val="bg1"/>
              </a:solidFill>
            </a:endParaRPr>
          </a:p>
        </p:txBody>
      </p:sp>
      <p:sp>
        <p:nvSpPr>
          <p:cNvPr id="7" name="Slide Number Placeholder 6">
            <a:extLst>
              <a:ext uri="{FF2B5EF4-FFF2-40B4-BE49-F238E27FC236}">
                <a16:creationId xmlns:a16="http://schemas.microsoft.com/office/drawing/2014/main" id="{B91CFA31-8523-3CC0-DBDD-DBC3308A0FD2}"/>
              </a:ext>
            </a:extLst>
          </p:cNvPr>
          <p:cNvSpPr>
            <a:spLocks noGrp="1"/>
          </p:cNvSpPr>
          <p:nvPr>
            <p:ph type="sldNum" sz="quarter" idx="12"/>
          </p:nvPr>
        </p:nvSpPr>
        <p:spPr/>
        <p:txBody>
          <a:bodyPr/>
          <a:lstStyle/>
          <a:p>
            <a:fld id="{7C66F96B-0EB5-C74E-AACC-F45883499F6C}" type="slidenum">
              <a:rPr lang="en-US" smtClean="0"/>
              <a:t>7</a:t>
            </a:fld>
            <a:endParaRPr lang="en-US"/>
          </a:p>
        </p:txBody>
      </p:sp>
    </p:spTree>
    <p:extLst>
      <p:ext uri="{BB962C8B-B14F-4D97-AF65-F5344CB8AC3E}">
        <p14:creationId xmlns:p14="http://schemas.microsoft.com/office/powerpoint/2010/main" val="26041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333B47D3-755F-8DE6-D372-0FCE54AECEE4}"/>
              </a:ext>
            </a:extLst>
          </p:cNvPr>
          <p:cNvPicPr>
            <a:picLocks noChangeAspect="1"/>
          </p:cNvPicPr>
          <p:nvPr/>
        </p:nvPicPr>
        <p:blipFill>
          <a:blip r:embed="rId3"/>
          <a:stretch>
            <a:fillRect/>
          </a:stretch>
        </p:blipFill>
        <p:spPr>
          <a:xfrm>
            <a:off x="36021" y="1355337"/>
            <a:ext cx="6067223" cy="3878264"/>
          </a:xfrm>
          <a:prstGeom prst="rect">
            <a:avLst/>
          </a:prstGeom>
        </p:spPr>
      </p:pic>
      <p:pic>
        <p:nvPicPr>
          <p:cNvPr id="7" name="Picture 6" descr="Chart&#10;&#10;Description automatically generated">
            <a:extLst>
              <a:ext uri="{FF2B5EF4-FFF2-40B4-BE49-F238E27FC236}">
                <a16:creationId xmlns:a16="http://schemas.microsoft.com/office/drawing/2014/main" id="{332277D5-03A6-3307-0949-5A75003682A4}"/>
              </a:ext>
            </a:extLst>
          </p:cNvPr>
          <p:cNvPicPr>
            <a:picLocks noChangeAspect="1"/>
          </p:cNvPicPr>
          <p:nvPr/>
        </p:nvPicPr>
        <p:blipFill>
          <a:blip r:embed="rId4"/>
          <a:stretch>
            <a:fillRect/>
          </a:stretch>
        </p:blipFill>
        <p:spPr>
          <a:xfrm>
            <a:off x="5949167" y="1244677"/>
            <a:ext cx="6181924" cy="4032740"/>
          </a:xfrm>
          <a:prstGeom prst="rect">
            <a:avLst/>
          </a:prstGeom>
        </p:spPr>
      </p:pic>
      <p:sp>
        <p:nvSpPr>
          <p:cNvPr id="8" name="Title 1">
            <a:extLst>
              <a:ext uri="{FF2B5EF4-FFF2-40B4-BE49-F238E27FC236}">
                <a16:creationId xmlns:a16="http://schemas.microsoft.com/office/drawing/2014/main" id="{669947B9-C372-5CFE-6A06-14EFA0FBEC33}"/>
              </a:ext>
            </a:extLst>
          </p:cNvPr>
          <p:cNvSpPr>
            <a:spLocks noGrp="1"/>
          </p:cNvSpPr>
          <p:nvPr>
            <p:ph type="title"/>
          </p:nvPr>
        </p:nvSpPr>
        <p:spPr>
          <a:xfrm>
            <a:off x="-4762" y="0"/>
            <a:ext cx="12196762" cy="624443"/>
          </a:xfrm>
          <a:solidFill>
            <a:schemeClr val="tx1"/>
          </a:solidFill>
        </p:spPr>
        <p:txBody>
          <a:bodyPr>
            <a:normAutofit/>
          </a:bodyPr>
          <a:lstStyle/>
          <a:p>
            <a:r>
              <a:rPr lang="en-US" sz="3200" dirty="0">
                <a:solidFill>
                  <a:schemeClr val="bg1"/>
                </a:solidFill>
              </a:rPr>
              <a:t>Critical effects in DBH spacetimes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4E711BC-88F5-2FEE-18E6-033D83B53F19}"/>
                  </a:ext>
                </a:extLst>
              </p:cNvPr>
              <p:cNvSpPr txBox="1"/>
              <p:nvPr/>
            </p:nvSpPr>
            <p:spPr>
              <a:xfrm>
                <a:off x="-228600" y="5386001"/>
                <a:ext cx="2451700" cy="7269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𝐵𝐻</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𝛼</m:t>
                              </m:r>
                            </m:e>
                          </m:rad>
                        </m:den>
                      </m:f>
                    </m:oMath>
                  </m:oMathPara>
                </a14:m>
                <a:endParaRPr lang="en-US" dirty="0"/>
              </a:p>
            </p:txBody>
          </p:sp>
        </mc:Choice>
        <mc:Fallback xmlns="">
          <p:sp>
            <p:nvSpPr>
              <p:cNvPr id="12" name="TextBox 11">
                <a:extLst>
                  <a:ext uri="{FF2B5EF4-FFF2-40B4-BE49-F238E27FC236}">
                    <a16:creationId xmlns:a16="http://schemas.microsoft.com/office/drawing/2014/main" id="{54E711BC-88F5-2FEE-18E6-033D83B53F19}"/>
                  </a:ext>
                </a:extLst>
              </p:cNvPr>
              <p:cNvSpPr txBox="1">
                <a:spLocks noRot="1" noChangeAspect="1" noMove="1" noResize="1" noEditPoints="1" noAdjustHandles="1" noChangeArrowheads="1" noChangeShapeType="1" noTextEdit="1"/>
              </p:cNvSpPr>
              <p:nvPr/>
            </p:nvSpPr>
            <p:spPr>
              <a:xfrm>
                <a:off x="-228600" y="5386001"/>
                <a:ext cx="2451700" cy="7269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95E8CC1-1132-515D-AD71-AA316EC7A75D}"/>
                  </a:ext>
                </a:extLst>
              </p:cNvPr>
              <p:cNvSpPr txBox="1"/>
              <p:nvPr/>
            </p:nvSpPr>
            <p:spPr>
              <a:xfrm>
                <a:off x="2226152" y="5521175"/>
                <a:ext cx="1685925" cy="395621"/>
              </a:xfrm>
              <a:prstGeom prst="rect">
                <a:avLst/>
              </a:prstGeom>
              <a:noFill/>
            </p:spPr>
            <p:txBody>
              <a:bodyPr wrap="square">
                <a:spAutoFit/>
              </a:bodyPr>
              <a:lstStyle/>
              <a:p>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m:t>
                            </m:r>
                          </m:sub>
                        </m:sSub>
                      </m:sub>
                    </m:sSub>
                    <m:r>
                      <a:rPr lang="en-US" b="0" i="1" smtClean="0">
                        <a:latin typeface="Cambria Math" panose="02040503050406030204" pitchFamily="18" charset="0"/>
                      </a:rPr>
                      <m:t>=</m:t>
                    </m:r>
                  </m:oMath>
                </a14:m>
                <a:r>
                  <a:rPr lang="en-US" b="0" dirty="0"/>
                  <a:t> </a:t>
                </a:r>
                <a14:m>
                  <m:oMath xmlns:m="http://schemas.openxmlformats.org/officeDocument/2006/math">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m:t>
                        </m:r>
                      </m:sub>
                    </m:sSub>
                  </m:oMath>
                </a14:m>
                <a:endParaRPr lang="en-US" dirty="0"/>
              </a:p>
            </p:txBody>
          </p:sp>
        </mc:Choice>
        <mc:Fallback xmlns="">
          <p:sp>
            <p:nvSpPr>
              <p:cNvPr id="14" name="TextBox 13">
                <a:extLst>
                  <a:ext uri="{FF2B5EF4-FFF2-40B4-BE49-F238E27FC236}">
                    <a16:creationId xmlns:a16="http://schemas.microsoft.com/office/drawing/2014/main" id="{895E8CC1-1132-515D-AD71-AA316EC7A75D}"/>
                  </a:ext>
                </a:extLst>
              </p:cNvPr>
              <p:cNvSpPr txBox="1">
                <a:spLocks noRot="1" noChangeAspect="1" noMove="1" noResize="1" noEditPoints="1" noAdjustHandles="1" noChangeArrowheads="1" noChangeShapeType="1" noTextEdit="1"/>
              </p:cNvSpPr>
              <p:nvPr/>
            </p:nvSpPr>
            <p:spPr>
              <a:xfrm>
                <a:off x="2226152" y="5521175"/>
                <a:ext cx="1685925" cy="395621"/>
              </a:xfrm>
              <a:prstGeom prst="rect">
                <a:avLst/>
              </a:prstGeom>
              <a:blipFill>
                <a:blip r:embed="rId6"/>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D2BF9043-BD82-DB60-E383-2C3039FA39C1}"/>
              </a:ext>
            </a:extLst>
          </p:cNvPr>
          <p:cNvCxnSpPr>
            <a:cxnSpLocks/>
          </p:cNvCxnSpPr>
          <p:nvPr/>
        </p:nvCxnSpPr>
        <p:spPr>
          <a:xfrm>
            <a:off x="997250" y="4946012"/>
            <a:ext cx="0" cy="4095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FAC983E0-08AC-595E-ECCD-FEB3B79FEAAE}"/>
              </a:ext>
            </a:extLst>
          </p:cNvPr>
          <p:cNvCxnSpPr>
            <a:cxnSpLocks/>
          </p:cNvCxnSpPr>
          <p:nvPr/>
        </p:nvCxnSpPr>
        <p:spPr>
          <a:xfrm>
            <a:off x="1691640" y="4915532"/>
            <a:ext cx="500980" cy="515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FA253EEE-B6F2-2157-47EF-CF4F7C06F1A4}"/>
              </a:ext>
            </a:extLst>
          </p:cNvPr>
          <p:cNvCxnSpPr>
            <a:cxnSpLocks/>
          </p:cNvCxnSpPr>
          <p:nvPr/>
        </p:nvCxnSpPr>
        <p:spPr>
          <a:xfrm>
            <a:off x="1267986" y="2612619"/>
            <a:ext cx="1100138" cy="5751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454706-6662-EDB3-0D19-38E543379E54}"/>
                  </a:ext>
                </a:extLst>
              </p:cNvPr>
              <p:cNvSpPr txBox="1"/>
              <p:nvPr/>
            </p:nvSpPr>
            <p:spPr>
              <a:xfrm>
                <a:off x="2368523" y="3049671"/>
                <a:ext cx="2615331"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𝑟</m:t>
                        </m:r>
                      </m:sub>
                    </m:sSub>
                    <m:r>
                      <a:rPr lang="en-US" b="0" i="1" smtClean="0">
                        <a:latin typeface="Cambria Math" panose="02040503050406030204" pitchFamily="18" charset="0"/>
                      </a:rPr>
                      <m:t>=35.8</m:t>
                    </m:r>
                    <m:r>
                      <a:rPr lang="en-US" b="0" i="1" smtClean="0">
                        <a:latin typeface="Cambria Math" panose="02040503050406030204" pitchFamily="18" charset="0"/>
                        <a:ea typeface="Cambria Math" panose="02040503050406030204" pitchFamily="18" charset="0"/>
                      </a:rPr>
                      <m:t>°</m:t>
                    </m:r>
                  </m:oMath>
                </a14:m>
                <a:r>
                  <a:rPr lang="en-US" dirty="0"/>
                  <a:t>,rainbow angle</a:t>
                </a:r>
              </a:p>
            </p:txBody>
          </p:sp>
        </mc:Choice>
        <mc:Fallback xmlns="">
          <p:sp>
            <p:nvSpPr>
              <p:cNvPr id="23" name="TextBox 22">
                <a:extLst>
                  <a:ext uri="{FF2B5EF4-FFF2-40B4-BE49-F238E27FC236}">
                    <a16:creationId xmlns:a16="http://schemas.microsoft.com/office/drawing/2014/main" id="{E8454706-6662-EDB3-0D19-38E543379E54}"/>
                  </a:ext>
                </a:extLst>
              </p:cNvPr>
              <p:cNvSpPr txBox="1">
                <a:spLocks noRot="1" noChangeAspect="1" noMove="1" noResize="1" noEditPoints="1" noAdjustHandles="1" noChangeArrowheads="1" noChangeShapeType="1" noTextEdit="1"/>
              </p:cNvSpPr>
              <p:nvPr/>
            </p:nvSpPr>
            <p:spPr>
              <a:xfrm>
                <a:off x="2368523" y="3049671"/>
                <a:ext cx="2615331" cy="369332"/>
              </a:xfrm>
              <a:prstGeom prst="rect">
                <a:avLst/>
              </a:prstGeom>
              <a:blipFill>
                <a:blip r:embed="rId7"/>
                <a:stretch>
                  <a:fillRect t="-6667" r="-966"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59144CE-213E-0E0D-BE7C-4F4F6787E01E}"/>
                  </a:ext>
                </a:extLst>
              </p:cNvPr>
              <p:cNvSpPr txBox="1"/>
              <p:nvPr/>
            </p:nvSpPr>
            <p:spPr>
              <a:xfrm>
                <a:off x="5805402" y="5436281"/>
                <a:ext cx="2451700" cy="7269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𝐵𝐻</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𝛼</m:t>
                              </m:r>
                            </m:e>
                          </m:rad>
                        </m:den>
                      </m:f>
                    </m:oMath>
                  </m:oMathPara>
                </a14:m>
                <a:endParaRPr lang="en-US" dirty="0"/>
              </a:p>
            </p:txBody>
          </p:sp>
        </mc:Choice>
        <mc:Fallback xmlns="">
          <p:sp>
            <p:nvSpPr>
              <p:cNvPr id="24" name="TextBox 23">
                <a:extLst>
                  <a:ext uri="{FF2B5EF4-FFF2-40B4-BE49-F238E27FC236}">
                    <a16:creationId xmlns:a16="http://schemas.microsoft.com/office/drawing/2014/main" id="{759144CE-213E-0E0D-BE7C-4F4F6787E01E}"/>
                  </a:ext>
                </a:extLst>
              </p:cNvPr>
              <p:cNvSpPr txBox="1">
                <a:spLocks noRot="1" noChangeAspect="1" noMove="1" noResize="1" noEditPoints="1" noAdjustHandles="1" noChangeArrowheads="1" noChangeShapeType="1" noTextEdit="1"/>
              </p:cNvSpPr>
              <p:nvPr/>
            </p:nvSpPr>
            <p:spPr>
              <a:xfrm>
                <a:off x="5805402" y="5436281"/>
                <a:ext cx="2451700" cy="726930"/>
              </a:xfrm>
              <a:prstGeom prst="rect">
                <a:avLst/>
              </a:prstGeom>
              <a:blipFill>
                <a:blip r:embed="rId8"/>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BAC8E82E-E6F8-7B43-B33E-DA79F94AD3D6}"/>
              </a:ext>
            </a:extLst>
          </p:cNvPr>
          <p:cNvCxnSpPr>
            <a:cxnSpLocks/>
          </p:cNvCxnSpPr>
          <p:nvPr/>
        </p:nvCxnSpPr>
        <p:spPr>
          <a:xfrm>
            <a:off x="7031252" y="4965812"/>
            <a:ext cx="0" cy="4095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1A98F7C5-E487-88C9-2E56-84BF28E14FEF}"/>
              </a:ext>
            </a:extLst>
          </p:cNvPr>
          <p:cNvCxnSpPr>
            <a:cxnSpLocks/>
          </p:cNvCxnSpPr>
          <p:nvPr/>
        </p:nvCxnSpPr>
        <p:spPr>
          <a:xfrm>
            <a:off x="8651584" y="4885052"/>
            <a:ext cx="457326" cy="7729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DE435BF-5B02-25D8-0D1F-1A56ACC3CC00}"/>
                  </a:ext>
                </a:extLst>
              </p:cNvPr>
              <p:cNvSpPr txBox="1"/>
              <p:nvPr/>
            </p:nvSpPr>
            <p:spPr>
              <a:xfrm>
                <a:off x="8422984" y="5461602"/>
                <a:ext cx="2521652" cy="933012"/>
              </a:xfrm>
              <a:prstGeom prst="rect">
                <a:avLst/>
              </a:prstGeom>
              <a:noFill/>
            </p:spPr>
            <p:txBody>
              <a:bodyPr wrap="none" rtlCol="0">
                <a:spAutoFit/>
              </a:bodyPr>
              <a:lstStyle/>
              <a:p>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𝑠</m:t>
                                </m:r>
                              </m:sub>
                              <m:sup>
                                <m:r>
                                  <a:rPr lang="en-US" b="0" i="1" smtClean="0">
                                    <a:latin typeface="Cambria Math" panose="02040503050406030204" pitchFamily="18" charset="0"/>
                                  </a:rPr>
                                  <m:t>3</m:t>
                                </m:r>
                              </m:sup>
                            </m:sSub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m:t>
                                </m:r>
                              </m:sub>
                            </m:sSub>
                          </m:den>
                        </m:f>
                      </m:e>
                    </m:rad>
                    <m:r>
                      <a:rPr lang="en-US" b="0" i="1" smtClean="0">
                        <a:latin typeface="Cambria Math" panose="02040503050406030204" pitchFamily="18" charset="0"/>
                      </a:rPr>
                      <m:t>,</m:t>
                    </m:r>
                  </m:oMath>
                </a14:m>
                <a:r>
                  <a:rPr lang="en-US" dirty="0"/>
                  <a:t> grazing</a:t>
                </a:r>
              </a:p>
              <a:p>
                <a:endParaRPr lang="en-US" dirty="0"/>
              </a:p>
            </p:txBody>
          </p:sp>
        </mc:Choice>
        <mc:Fallback xmlns="">
          <p:sp>
            <p:nvSpPr>
              <p:cNvPr id="30" name="TextBox 29">
                <a:extLst>
                  <a:ext uri="{FF2B5EF4-FFF2-40B4-BE49-F238E27FC236}">
                    <a16:creationId xmlns:a16="http://schemas.microsoft.com/office/drawing/2014/main" id="{4DE435BF-5B02-25D8-0D1F-1A56ACC3CC00}"/>
                  </a:ext>
                </a:extLst>
              </p:cNvPr>
              <p:cNvSpPr txBox="1">
                <a:spLocks noRot="1" noChangeAspect="1" noMove="1" noResize="1" noEditPoints="1" noAdjustHandles="1" noChangeArrowheads="1" noChangeShapeType="1" noTextEdit="1"/>
              </p:cNvSpPr>
              <p:nvPr/>
            </p:nvSpPr>
            <p:spPr>
              <a:xfrm>
                <a:off x="8422984" y="5461602"/>
                <a:ext cx="2521652" cy="933012"/>
              </a:xfrm>
              <a:prstGeom prst="rect">
                <a:avLst/>
              </a:prstGeom>
              <a:blipFill>
                <a:blip r:embed="rId9"/>
                <a:stretch>
                  <a:fillRect r="-150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A11697D-D2E0-2A2F-C580-B454906264F4}"/>
              </a:ext>
            </a:extLst>
          </p:cNvPr>
          <p:cNvCxnSpPr>
            <a:cxnSpLocks/>
          </p:cNvCxnSpPr>
          <p:nvPr/>
        </p:nvCxnSpPr>
        <p:spPr>
          <a:xfrm flipV="1">
            <a:off x="8143875" y="2804160"/>
            <a:ext cx="421022" cy="514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EA88BF1-D38B-6D98-31BB-05DD1F24E423}"/>
                  </a:ext>
                </a:extLst>
              </p:cNvPr>
              <p:cNvSpPr txBox="1"/>
              <p:nvPr/>
            </p:nvSpPr>
            <p:spPr>
              <a:xfrm>
                <a:off x="8354386" y="2430856"/>
                <a:ext cx="2916529"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𝑟</m:t>
                        </m:r>
                      </m:sub>
                    </m:sSub>
                    <m:r>
                      <a:rPr lang="en-US" b="0" i="1" smtClean="0">
                        <a:latin typeface="Cambria Math" panose="02040503050406030204" pitchFamily="18" charset="0"/>
                      </a:rPr>
                      <m:t>=157.8</m:t>
                    </m:r>
                    <m:r>
                      <a:rPr lang="en-US" b="0" i="1" smtClean="0">
                        <a:latin typeface="Cambria Math" panose="02040503050406030204" pitchFamily="18" charset="0"/>
                        <a:ea typeface="Cambria Math" panose="02040503050406030204" pitchFamily="18" charset="0"/>
                      </a:rPr>
                      <m:t>°</m:t>
                    </m:r>
                  </m:oMath>
                </a14:m>
                <a:r>
                  <a:rPr lang="en-US" dirty="0"/>
                  <a:t>,rainbow angle</a:t>
                </a:r>
              </a:p>
            </p:txBody>
          </p:sp>
        </mc:Choice>
        <mc:Fallback xmlns="">
          <p:sp>
            <p:nvSpPr>
              <p:cNvPr id="32" name="TextBox 31">
                <a:extLst>
                  <a:ext uri="{FF2B5EF4-FFF2-40B4-BE49-F238E27FC236}">
                    <a16:creationId xmlns:a16="http://schemas.microsoft.com/office/drawing/2014/main" id="{9EA88BF1-D38B-6D98-31BB-05DD1F24E423}"/>
                  </a:ext>
                </a:extLst>
              </p:cNvPr>
              <p:cNvSpPr txBox="1">
                <a:spLocks noRot="1" noChangeAspect="1" noMove="1" noResize="1" noEditPoints="1" noAdjustHandles="1" noChangeArrowheads="1" noChangeShapeType="1" noTextEdit="1"/>
              </p:cNvSpPr>
              <p:nvPr/>
            </p:nvSpPr>
            <p:spPr>
              <a:xfrm>
                <a:off x="8354386" y="2430856"/>
                <a:ext cx="2916529" cy="369332"/>
              </a:xfrm>
              <a:prstGeom prst="rect">
                <a:avLst/>
              </a:prstGeom>
              <a:blipFill>
                <a:blip r:embed="rId10"/>
                <a:stretch>
                  <a:fillRect t="-6667" b="-26667"/>
                </a:stretch>
              </a:blipFill>
            </p:spPr>
            <p:txBody>
              <a:bodyPr/>
              <a:lstStyle/>
              <a:p>
                <a:r>
                  <a:rPr lang="en-US">
                    <a:noFill/>
                  </a:rPr>
                  <a:t> </a:t>
                </a:r>
              </a:p>
            </p:txBody>
          </p:sp>
        </mc:Fallback>
      </mc:AlternateContent>
      <p:sp>
        <p:nvSpPr>
          <p:cNvPr id="35" name="Slide Number Placeholder 34">
            <a:extLst>
              <a:ext uri="{FF2B5EF4-FFF2-40B4-BE49-F238E27FC236}">
                <a16:creationId xmlns:a16="http://schemas.microsoft.com/office/drawing/2014/main" id="{6694B4BB-DFF7-711B-D81D-5B7C1414794E}"/>
              </a:ext>
            </a:extLst>
          </p:cNvPr>
          <p:cNvSpPr>
            <a:spLocks noGrp="1"/>
          </p:cNvSpPr>
          <p:nvPr>
            <p:ph type="sldNum" sz="quarter" idx="12"/>
          </p:nvPr>
        </p:nvSpPr>
        <p:spPr>
          <a:xfrm>
            <a:off x="8610600" y="5731510"/>
            <a:ext cx="2743200" cy="365125"/>
          </a:xfrm>
        </p:spPr>
        <p:txBody>
          <a:bodyPr/>
          <a:lstStyle/>
          <a:p>
            <a:fld id="{7C66F96B-0EB5-C74E-AACC-F45883499F6C}" type="slidenum">
              <a:rPr lang="en-US" smtClean="0"/>
              <a:t>8</a:t>
            </a:fld>
            <a:endParaRPr lang="en-US" dirty="0"/>
          </a:p>
        </p:txBody>
      </p:sp>
    </p:spTree>
    <p:extLst>
      <p:ext uri="{BB962C8B-B14F-4D97-AF65-F5344CB8AC3E}">
        <p14:creationId xmlns:p14="http://schemas.microsoft.com/office/powerpoint/2010/main" val="41208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par>
                                <p:cTn id="50" presetID="3" presetClass="entr" presetSubtype="1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3" grpId="0"/>
      <p:bldP spid="24"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10242</TotalTime>
  <Words>3021</Words>
  <Application>Microsoft Macintosh PowerPoint</Application>
  <PresentationFormat>Widescreen</PresentationFormat>
  <Paragraphs>216</Paragraphs>
  <Slides>19</Slides>
  <Notes>18</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19</vt:i4>
      </vt:variant>
    </vt:vector>
  </HeadingPairs>
  <TitlesOfParts>
    <vt:vector size="48" baseType="lpstr">
      <vt:lpstr>ArialMT</vt:lpstr>
      <vt:lpstr>CMBX12</vt:lpstr>
      <vt:lpstr>CMBX9</vt:lpstr>
      <vt:lpstr>CMMI10</vt:lpstr>
      <vt:lpstr>CMMI5</vt:lpstr>
      <vt:lpstr>CMMI6</vt:lpstr>
      <vt:lpstr>CMMI7</vt:lpstr>
      <vt:lpstr>CMMI9</vt:lpstr>
      <vt:lpstr>CMR10</vt:lpstr>
      <vt:lpstr>CMR12</vt:lpstr>
      <vt:lpstr>CMR5</vt:lpstr>
      <vt:lpstr>CMR6</vt:lpstr>
      <vt:lpstr>CMR7</vt:lpstr>
      <vt:lpstr>CMR9</vt:lpstr>
      <vt:lpstr>CMSY10</vt:lpstr>
      <vt:lpstr>CMSY7</vt:lpstr>
      <vt:lpstr>CMTI10</vt:lpstr>
      <vt:lpstr>Lustria</vt:lpstr>
      <vt:lpstr>MacmillanItal</vt:lpstr>
      <vt:lpstr>MacmillanRoman</vt:lpstr>
      <vt:lpstr>MSAM10</vt:lpstr>
      <vt:lpstr>Arial</vt:lpstr>
      <vt:lpstr>Calibri</vt:lpstr>
      <vt:lpstr>Calibri Light</vt:lpstr>
      <vt:lpstr>Cambria Math</vt:lpstr>
      <vt:lpstr>Canela Text</vt:lpstr>
      <vt:lpstr>Lato</vt:lpstr>
      <vt:lpstr>Wingdings</vt:lpstr>
      <vt:lpstr>Office Theme</vt:lpstr>
      <vt:lpstr>PowerPoint Presentation</vt:lpstr>
      <vt:lpstr>Outline</vt:lpstr>
      <vt:lpstr>What is a dirty black hole?</vt:lpstr>
      <vt:lpstr>Dirty black hole</vt:lpstr>
      <vt:lpstr>Locations of shell </vt:lpstr>
      <vt:lpstr>Change of notation</vt:lpstr>
      <vt:lpstr>Scattering effects</vt:lpstr>
      <vt:lpstr>Scattering effects</vt:lpstr>
      <vt:lpstr>Critical effects in DBH spacetimes</vt:lpstr>
      <vt:lpstr>Critical effects in DBH spacetimes</vt:lpstr>
      <vt:lpstr>Waves on a dirty black hole spacetime</vt:lpstr>
      <vt:lpstr>Resonances of the dirty black holes</vt:lpstr>
      <vt:lpstr>Wave scattering by a DBH</vt:lpstr>
      <vt:lpstr>Scattering cross section</vt:lpstr>
      <vt:lpstr>Scattering cross section</vt:lpstr>
      <vt:lpstr>Scattering cross section</vt:lpstr>
      <vt:lpstr>Scattering cross section</vt:lpstr>
      <vt:lpstr>Conclusions</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 Shiqian</dc:creator>
  <cp:lastModifiedBy>Hu, Shiqian</cp:lastModifiedBy>
  <cp:revision>221</cp:revision>
  <dcterms:created xsi:type="dcterms:W3CDTF">2022-12-06T16:44:46Z</dcterms:created>
  <dcterms:modified xsi:type="dcterms:W3CDTF">2022-12-15T13:11:22Z</dcterms:modified>
</cp:coreProperties>
</file>