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1312" r:id="rId2"/>
    <p:sldId id="1677" r:id="rId3"/>
    <p:sldId id="1678" r:id="rId4"/>
    <p:sldId id="2185" r:id="rId5"/>
    <p:sldId id="2186" r:id="rId6"/>
    <p:sldId id="2020" r:id="rId7"/>
    <p:sldId id="2018" r:id="rId8"/>
    <p:sldId id="1691" r:id="rId9"/>
    <p:sldId id="1692" r:id="rId10"/>
    <p:sldId id="1693" r:id="rId11"/>
    <p:sldId id="2194" r:id="rId12"/>
    <p:sldId id="2187" r:id="rId13"/>
    <p:sldId id="2189" r:id="rId14"/>
    <p:sldId id="2190" r:id="rId15"/>
    <p:sldId id="2191" r:id="rId16"/>
    <p:sldId id="2197" r:id="rId17"/>
    <p:sldId id="2188" r:id="rId18"/>
    <p:sldId id="2192" r:id="rId19"/>
    <p:sldId id="2105" r:id="rId20"/>
    <p:sldId id="2193" r:id="rId21"/>
    <p:sldId id="2133" r:id="rId22"/>
    <p:sldId id="2122" r:id="rId23"/>
    <p:sldId id="2195" r:id="rId24"/>
    <p:sldId id="2087" r:id="rId25"/>
    <p:sldId id="2088" r:id="rId26"/>
    <p:sldId id="2196" r:id="rId27"/>
    <p:sldId id="2198" r:id="rId28"/>
    <p:sldId id="2199" r:id="rId29"/>
    <p:sldId id="1807" r:id="rId30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66FFFF"/>
        </a:solidFill>
        <a:latin typeface="Times New Roman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rgbClr val="66FFFF"/>
        </a:solidFill>
        <a:latin typeface="Times New Roman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rgbClr val="66FFFF"/>
        </a:solidFill>
        <a:latin typeface="Times New Roman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rgbClr val="66FFFF"/>
        </a:solidFill>
        <a:latin typeface="Times New Roman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rgbClr val="66FFFF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66FFFF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66FFFF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66FFFF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66FFFF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6">
          <p15:clr>
            <a:srgbClr val="A4A3A4"/>
          </p15:clr>
        </p15:guide>
        <p15:guide id="2" orient="horz" pos="3216">
          <p15:clr>
            <a:srgbClr val="A4A3A4"/>
          </p15:clr>
        </p15:guide>
        <p15:guide id="3" pos="3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07B9"/>
    <a:srgbClr val="66FFFF"/>
    <a:srgbClr val="71EBFB"/>
    <a:srgbClr val="79CDEF"/>
    <a:srgbClr val="FF0000"/>
    <a:srgbClr val="FB6BAC"/>
    <a:srgbClr val="FFFF00"/>
    <a:srgbClr val="000066"/>
    <a:srgbClr val="FF505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06" autoAdjust="0"/>
    <p:restoredTop sz="94718" autoAdjust="0"/>
  </p:normalViewPr>
  <p:slideViewPr>
    <p:cSldViewPr>
      <p:cViewPr varScale="1">
        <p:scale>
          <a:sx n="64" d="100"/>
          <a:sy n="64" d="100"/>
        </p:scale>
        <p:origin x="600" y="52"/>
      </p:cViewPr>
      <p:guideLst>
        <p:guide orient="horz" pos="3936"/>
        <p:guide orient="horz" pos="3216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7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EDB8342-EA71-4196-8BF3-36841F4D8D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765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AF4277-930A-40CC-B380-096633335B00}" type="slidenum">
              <a:rPr lang="en-GB">
                <a:latin typeface="Times New Roman" charset="0"/>
              </a:rPr>
              <a:pPr/>
              <a:t>1</a:t>
            </a:fld>
            <a:endParaRPr lang="en-GB">
              <a:latin typeface="Times New Roman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E6F3B9E-5AA4-478E-8F72-4ED0EF691D98}" type="slidenum">
              <a:rPr lang="en-GB" sz="12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917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E6F3B9E-5AA4-478E-8F72-4ED0EF691D98}" type="slidenum">
              <a:rPr lang="en-GB" sz="1200" smtClean="0">
                <a:solidFill>
                  <a:schemeClr val="tx1"/>
                </a:solidFill>
              </a:rPr>
              <a:pPr eaLnBrk="1" hangingPunct="1"/>
              <a:t>3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29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B86CF-1A9E-4EE2-A909-473F71430AE4}" type="slidenum">
              <a:rPr lang="en-GB"/>
              <a:pPr/>
              <a:t>6</a:t>
            </a:fld>
            <a:endParaRPr lang="en-GB"/>
          </a:p>
        </p:txBody>
      </p:sp>
      <p:sp>
        <p:nvSpPr>
          <p:cNvPr id="155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06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4E7F94-E647-4EA7-8EEF-CEC11E6EF3DA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35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140A77-69E9-475D-ACA9-68A130540BCD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8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1A80AF-BE3D-44A5-92CE-D2A1681BAD6A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11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7701C-9B6F-4D38-82A9-A34125CE74E1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4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July 29, 2002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73978-7252-420E-8DF1-C6D69223AE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July 29, 2002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99B25-68B3-4A15-97FC-F5B5EA58D8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July 29, 2002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E090A-C44C-4D09-BB9E-30475219CB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July 29, 2002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11A1AF-7FE1-4379-8ABE-94C31A6ACD48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02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July 29, 2002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42781-7F9D-4C45-97C3-F1265EE013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July 29, 2002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C7E85-C2B9-4A53-A380-D4F3F9D3A2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July 29, 2002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BB79-5BD8-4738-83FB-CFF9F18A77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July 29, 2002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61CF5-381F-4865-A078-26C39F1C52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July 29, 2002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F5279-19FD-4DD8-A958-827BB433C8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July 29, 2002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8AEB3-B5D9-4C6D-8BBB-6251ACC6FF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July 29, 2002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54C8B-02DA-4AC8-B0F6-79894DD3B2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July 29, 2002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86A48-744D-4C02-ADB1-32A4FC9307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July 29, 2002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5A6ABE3-C40B-428B-951E-3A0AF07B67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9223" name="Picture 7" descr="galseq_D_063"/>
          <p:cNvPicPr>
            <a:picLocks noChangeAspect="1" noChangeArrowheads="1"/>
          </p:cNvPicPr>
          <p:nvPr userDrawn="1"/>
        </p:nvPicPr>
        <p:blipFill>
          <a:blip r:embed="rId14" cstate="print">
            <a:lum bright="-34000" contrast="-34000"/>
          </a:blip>
          <a:srcRect/>
          <a:stretch>
            <a:fillRect/>
          </a:stretch>
        </p:blipFill>
        <p:spPr bwMode="auto">
          <a:xfrm>
            <a:off x="-6350" y="-12700"/>
            <a:ext cx="920115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-49792" y="57150"/>
            <a:ext cx="152157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55000"/>
              </a:lnSpc>
              <a:defRPr/>
            </a:pPr>
            <a:r>
              <a:rPr lang="en-GB" sz="2000" dirty="0">
                <a:solidFill>
                  <a:schemeClr val="hlink"/>
                </a:solidFill>
                <a:latin typeface="Haettenschweiler" pitchFamily="34" charset="0"/>
              </a:rPr>
              <a:t>Neutrino</a:t>
            </a:r>
            <a:r>
              <a:rPr lang="en-GB" sz="2000" baseline="0" dirty="0">
                <a:solidFill>
                  <a:schemeClr val="hlink"/>
                </a:solidFill>
                <a:latin typeface="Haettenschweiler" pitchFamily="34" charset="0"/>
              </a:rPr>
              <a:t> Physics</a:t>
            </a:r>
            <a:endParaRPr lang="en-GB" sz="2000" dirty="0">
              <a:solidFill>
                <a:schemeClr val="hlink"/>
              </a:solidFill>
              <a:latin typeface="Haettenschweiler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7696119" y="6486525"/>
            <a:ext cx="1454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chemeClr val="hlink"/>
                </a:solidFill>
                <a:latin typeface="Haettenschweiler" pitchFamily="34" charset="0"/>
              </a:rPr>
              <a:t>Oxford</a:t>
            </a:r>
            <a:r>
              <a:rPr lang="en-GB" sz="1800" baseline="0" dirty="0">
                <a:solidFill>
                  <a:schemeClr val="hlink"/>
                </a:solidFill>
                <a:latin typeface="Haettenschweiler" pitchFamily="34" charset="0"/>
              </a:rPr>
              <a:t> University</a:t>
            </a:r>
            <a:endParaRPr lang="en-GB" sz="1800" dirty="0">
              <a:solidFill>
                <a:schemeClr val="hlink"/>
              </a:solidFill>
              <a:latin typeface="Haettenschweiler" pitchFamily="34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7935913" y="6272213"/>
            <a:ext cx="1006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chemeClr val="hlink"/>
                </a:solidFill>
                <a:latin typeface="Haettenschweiler" pitchFamily="34" charset="0"/>
              </a:rPr>
              <a:t>Dave Wark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FFFF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FFFF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FFFF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FFFF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66FFFF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66FFFF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66FFFF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66FFFF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66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66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66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66FF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FF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FF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FF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hesummerlad.com/wp-content/uploads/2011/10/kyoto-fushimi-inari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astro_neutrino_zakopane.pp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wmf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692" name="Picture 4" descr="&quot;kyoto&quot;">
            <a:hlinkClick r:id="rId3" tooltip="kyoto-fushimi-inari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12576" y="0"/>
            <a:ext cx="10546542" cy="7013452"/>
          </a:xfrm>
          <a:prstGeom prst="rect">
            <a:avLst/>
          </a:prstGeom>
          <a:noFill/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755576" y="332656"/>
            <a:ext cx="7686000" cy="1976438"/>
          </a:xfrm>
          <a:prstGeom prst="rect">
            <a:avLst/>
          </a:prstGeom>
          <a:solidFill>
            <a:srgbClr val="0000FF">
              <a:alpha val="50195"/>
            </a:srgbClr>
          </a:solidFill>
          <a:ln w="25400">
            <a:solidFill>
              <a:srgbClr val="00FFFF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 sz="4400" dirty="0"/>
              <a:t>Neutrinos – The Big Answers (?)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878267" y="4653136"/>
            <a:ext cx="3387466" cy="1077218"/>
          </a:xfrm>
          <a:prstGeom prst="rect">
            <a:avLst/>
          </a:prstGeom>
          <a:solidFill>
            <a:srgbClr val="0000FF">
              <a:alpha val="50195"/>
            </a:srgbClr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 dirty="0"/>
              <a:t>Dave Wark</a:t>
            </a:r>
          </a:p>
          <a:p>
            <a:r>
              <a:rPr lang="en-GB" sz="3200" b="1" dirty="0"/>
              <a:t>Oxford University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0" y="332656"/>
            <a:ext cx="11991012" cy="6529275"/>
          </a:xfrm>
          <a:prstGeom prst="roundRect">
            <a:avLst>
              <a:gd name="adj" fmla="val 60"/>
            </a:avLst>
          </a:prstGeom>
          <a:noFill/>
          <a:ln w="9360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3055499" y="2999854"/>
            <a:ext cx="3033010" cy="1077218"/>
          </a:xfrm>
          <a:prstGeom prst="rect">
            <a:avLst/>
          </a:prstGeom>
          <a:solidFill>
            <a:srgbClr val="0000FF">
              <a:alpha val="50195"/>
            </a:srgbClr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 dirty="0"/>
              <a:t>UK HEP Forum</a:t>
            </a:r>
          </a:p>
          <a:p>
            <a:r>
              <a:rPr lang="en-GB" sz="3200" b="1" dirty="0"/>
              <a:t>Apr. 27</a:t>
            </a:r>
            <a:r>
              <a:rPr lang="en-GB" sz="3200" b="1" baseline="30000" dirty="0"/>
              <a:t>th</a:t>
            </a:r>
            <a:r>
              <a:rPr lang="en-GB" sz="3200" b="1" dirty="0"/>
              <a:t>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adul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143000"/>
            <a:ext cx="662940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2627313" y="447675"/>
            <a:ext cx="3468687" cy="519113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Does this look natural?</a:t>
            </a:r>
          </a:p>
        </p:txBody>
      </p:sp>
    </p:spTree>
    <p:extLst>
      <p:ext uri="{BB962C8B-B14F-4D97-AF65-F5344CB8AC3E}">
        <p14:creationId xmlns:p14="http://schemas.microsoft.com/office/powerpoint/2010/main" val="972342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C14A38-6FF7-4EA4-B04E-424060084486}"/>
              </a:ext>
            </a:extLst>
          </p:cNvPr>
          <p:cNvSpPr txBox="1"/>
          <p:nvPr/>
        </p:nvSpPr>
        <p:spPr>
          <a:xfrm>
            <a:off x="92598" y="946463"/>
            <a:ext cx="89588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/>
              <a:t>Can we see neutrinos from high-energy processes in the deep universe?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EA36E1-96F9-414E-BA6B-2BFF420C7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768" y="-27384"/>
            <a:ext cx="7957369" cy="8640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GB" sz="4400" dirty="0"/>
              <a:t>More Big Answers</a:t>
            </a:r>
            <a:endParaRPr lang="en-GB" sz="4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6B3C4C-1D73-471A-8B41-4450D48A4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1556792"/>
            <a:ext cx="2239237" cy="50276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359C96-EBB8-42FA-B889-2743121E85FE}"/>
              </a:ext>
            </a:extLst>
          </p:cNvPr>
          <p:cNvSpPr txBox="1"/>
          <p:nvPr/>
        </p:nvSpPr>
        <p:spPr>
          <a:xfrm>
            <a:off x="77692" y="2207766"/>
            <a:ext cx="8958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/>
              <a:t>YES!</a:t>
            </a:r>
          </a:p>
        </p:txBody>
      </p:sp>
      <p:pic>
        <p:nvPicPr>
          <p:cNvPr id="8" name="Picture 2" descr="http://science.sciencemag.org/content/sci/361/6398/eaat1378/F2.large.jpg?width=800&amp;height=600&amp;carousel=1">
            <a:extLst>
              <a:ext uri="{FF2B5EF4-FFF2-40B4-BE49-F238E27FC236}">
                <a16:creationId xmlns:a16="http://schemas.microsoft.com/office/drawing/2014/main" id="{2421DD23-58A8-4AA4-994B-94F7C09BD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543118"/>
            <a:ext cx="4536503" cy="229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science.sciencemag.org/content/sci/361/6398/eaat1378/F1.large.jpg?width=800&amp;height=600&amp;carousel=1">
            <a:extLst>
              <a:ext uri="{FF2B5EF4-FFF2-40B4-BE49-F238E27FC236}">
                <a16:creationId xmlns:a16="http://schemas.microsoft.com/office/drawing/2014/main" id="{5246C919-EBA4-4A44-A7E9-4DB83D045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29999"/>
            <a:ext cx="2550985" cy="251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9BCFE4-E400-413C-906D-9312C609D5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1479973"/>
            <a:ext cx="4265406" cy="3178934"/>
          </a:xfrm>
          <a:prstGeom prst="rect">
            <a:avLst/>
          </a:prstGeom>
        </p:spPr>
      </p:pic>
      <p:sp>
        <p:nvSpPr>
          <p:cNvPr id="11" name="Text Box 14">
            <a:extLst>
              <a:ext uri="{FF2B5EF4-FFF2-40B4-BE49-F238E27FC236}">
                <a16:creationId xmlns:a16="http://schemas.microsoft.com/office/drawing/2014/main" id="{33F53172-E60A-456E-90DB-5B8236FFB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7417" y="4265994"/>
            <a:ext cx="5046574" cy="707886"/>
          </a:xfrm>
          <a:prstGeom prst="rect">
            <a:avLst/>
          </a:prstGeom>
          <a:solidFill>
            <a:srgbClr val="1407B9"/>
          </a:solidFill>
          <a:ln w="444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 dirty="0"/>
              <a:t>This is now astronomy!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8310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C14A38-6FF7-4EA4-B04E-424060084486}"/>
              </a:ext>
            </a:extLst>
          </p:cNvPr>
          <p:cNvSpPr txBox="1"/>
          <p:nvPr/>
        </p:nvSpPr>
        <p:spPr>
          <a:xfrm>
            <a:off x="92598" y="1413063"/>
            <a:ext cx="89588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/>
              <a:t>To do this in a single experiment we either look at the interference term in the three-flavour oscillation formula with JUNO, or use the matter effect in DUNE (beam neutrinos) or Hyper Kamiokande (atmospheric neutrinos).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/>
              <a:t>Maybe enough other experiments will agree that a global fit will be convincing, but for myself, I trust results much better when there is more than one single-experiment measurement of sufficient significance.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/>
              <a:t>Hopefully known by early 30’s.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EA36E1-96F9-414E-BA6B-2BFF420C7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199" y="-27384"/>
            <a:ext cx="7957369" cy="8640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GB" sz="4400" dirty="0"/>
              <a:t>Big Answers to Come (I)</a:t>
            </a:r>
            <a:endParaRPr lang="en-GB" sz="4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576EA-B4BD-44E2-A36F-CC981B2D8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9207" y="692696"/>
            <a:ext cx="7957369" cy="8640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GB" sz="3600" dirty="0"/>
              <a:t>What is the Mass Hierarchy?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149246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EA36E1-96F9-414E-BA6B-2BFF420C7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199" y="-27384"/>
            <a:ext cx="7957369" cy="8640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GB" sz="4400" dirty="0"/>
              <a:t>Big Answers to Come (II)</a:t>
            </a:r>
            <a:endParaRPr lang="en-GB" sz="4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576EA-B4BD-44E2-A36F-CC981B2D8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087" y="548680"/>
            <a:ext cx="7957369" cy="8640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GB" sz="3600" dirty="0"/>
              <a:t>Is CP violated in neutrino oscillations?</a:t>
            </a:r>
            <a:endParaRPr lang="en-GB" sz="36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2F23AB-673A-4F4A-93A7-1434C6EE1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556792"/>
            <a:ext cx="3528392" cy="24826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03E546-8FA6-4012-B766-76F84B0A7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919" y="1412776"/>
            <a:ext cx="2548483" cy="27363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6BC6FA-EBFA-44FB-8577-8561D628B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202" y="4077072"/>
            <a:ext cx="3528391" cy="23395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75F065-1508-43ED-AC00-94D8EEE5AB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8919" y="4221088"/>
            <a:ext cx="2548483" cy="27204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1809F1-3CA6-45F8-994D-05FAE5B7B2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6477333"/>
            <a:ext cx="4490977" cy="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94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C14A38-6FF7-4EA4-B04E-424060084486}"/>
              </a:ext>
            </a:extLst>
          </p:cNvPr>
          <p:cNvSpPr txBox="1"/>
          <p:nvPr/>
        </p:nvSpPr>
        <p:spPr>
          <a:xfrm>
            <a:off x="92598" y="1304176"/>
            <a:ext cx="89588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/>
              <a:t>Experiments are moving within their errors, but interpretation changes as they do.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/>
              <a:t>Could be statistics or an error in one/both experiment(s).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/>
              <a:t>A joint analysis is underway which may cast light on differences in approach.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/>
              <a:t>In any case these two experiments lack the sensitivity to make a definitive statement on CP violation.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/>
              <a:t>We await Hyper Kamiokande and DUNE for a clear measurement.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EA36E1-96F9-414E-BA6B-2BFF420C7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199" y="-27384"/>
            <a:ext cx="7957369" cy="8640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GB" sz="4400" dirty="0"/>
              <a:t>Big Answers to Come (II)</a:t>
            </a:r>
            <a:endParaRPr lang="en-GB" sz="4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357C16-4992-491A-87B9-E9C8C04A0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087" y="548680"/>
            <a:ext cx="7957369" cy="8640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GB" sz="3600" dirty="0"/>
              <a:t>Is CP violated in neutrino oscillations?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248869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C14A38-6FF7-4EA4-B04E-424060084486}"/>
              </a:ext>
            </a:extLst>
          </p:cNvPr>
          <p:cNvSpPr txBox="1"/>
          <p:nvPr/>
        </p:nvSpPr>
        <p:spPr>
          <a:xfrm>
            <a:off x="107504" y="5099700"/>
            <a:ext cx="8958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/>
              <a:t>In order for this to happen we must make significant progress on systematics, particularly on understanding neutrino interactions.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EA36E1-96F9-414E-BA6B-2BFF420C7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199" y="-27384"/>
            <a:ext cx="7957369" cy="8640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GB" sz="4400" dirty="0"/>
              <a:t>Big Answers to Come (II)</a:t>
            </a:r>
            <a:endParaRPr lang="en-GB" sz="4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357C16-4992-491A-87B9-E9C8C04A0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087" y="548680"/>
            <a:ext cx="7957369" cy="8640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GB" sz="3600" dirty="0"/>
              <a:t>Is CP violated in neutrino oscillations?</a:t>
            </a:r>
            <a:endParaRPr lang="en-GB" sz="36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042E08-FB4D-44BA-95EA-1F5A3C517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82" y="1339545"/>
            <a:ext cx="4211784" cy="36736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AB586A-996E-44C7-8398-1CAC210F2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930" y="1628800"/>
            <a:ext cx="4078009" cy="259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80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C14A38-6FF7-4EA4-B04E-424060084486}"/>
              </a:ext>
            </a:extLst>
          </p:cNvPr>
          <p:cNvSpPr txBox="1"/>
          <p:nvPr/>
        </p:nvSpPr>
        <p:spPr>
          <a:xfrm>
            <a:off x="107504" y="5099700"/>
            <a:ext cx="8958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/>
              <a:t>To move beyond this we will need a new type of neutrino source, and we will need one sooner than we seem to be planning for.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EA36E1-96F9-414E-BA6B-2BFF420C7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199" y="-27384"/>
            <a:ext cx="7957369" cy="8640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GB" sz="4400" dirty="0"/>
              <a:t>Big Answers to Come (II)</a:t>
            </a:r>
            <a:endParaRPr lang="en-GB" sz="4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357C16-4992-491A-87B9-E9C8C04A0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087" y="548680"/>
            <a:ext cx="7957369" cy="8640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GB" sz="3600" dirty="0"/>
              <a:t>Is CP violated in neutrino oscillations?</a:t>
            </a:r>
            <a:endParaRPr lang="en-GB" sz="36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042E08-FB4D-44BA-95EA-1F5A3C517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82" y="1339545"/>
            <a:ext cx="4211784" cy="36736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AB586A-996E-44C7-8398-1CAC210F2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930" y="1628800"/>
            <a:ext cx="4078009" cy="259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84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C14A38-6FF7-4EA4-B04E-424060084486}"/>
              </a:ext>
            </a:extLst>
          </p:cNvPr>
          <p:cNvSpPr txBox="1"/>
          <p:nvPr/>
        </p:nvSpPr>
        <p:spPr>
          <a:xfrm>
            <a:off x="92598" y="1413063"/>
            <a:ext cx="89588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/>
              <a:t>This determination will also come from long-baseline experiments (perhaps aided by other atmospheric neutrino measurements).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/>
              <a:t>It is harder to say when it will happen, as the ability to distinguish the octant depends very strongly on what the actual value of </a:t>
            </a:r>
            <a:r>
              <a:rPr lang="en-GB" sz="3200" dirty="0">
                <a:latin typeface="Symbol" panose="05050102010706020507" pitchFamily="18" charset="2"/>
              </a:rPr>
              <a:t>q</a:t>
            </a:r>
            <a:r>
              <a:rPr lang="en-GB" sz="3200" baseline="-25000" dirty="0"/>
              <a:t>23</a:t>
            </a:r>
            <a:r>
              <a:rPr lang="en-GB" sz="3200" dirty="0"/>
              <a:t> is (obviously there is no octant to determine if </a:t>
            </a:r>
            <a:r>
              <a:rPr lang="en-GB" sz="3200" dirty="0">
                <a:latin typeface="Symbol" panose="05050102010706020507" pitchFamily="18" charset="2"/>
              </a:rPr>
              <a:t>q</a:t>
            </a:r>
            <a:r>
              <a:rPr lang="en-GB" sz="3200" baseline="-25000" dirty="0"/>
              <a:t>23</a:t>
            </a:r>
            <a:r>
              <a:rPr lang="en-GB" sz="3200" dirty="0"/>
              <a:t> is 45</a:t>
            </a:r>
            <a:r>
              <a:rPr lang="en-GB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◦</a:t>
            </a:r>
            <a:r>
              <a:rPr lang="en-GB" sz="3200" dirty="0"/>
              <a:t>).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EA36E1-96F9-414E-BA6B-2BFF420C7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199" y="-27384"/>
            <a:ext cx="7957369" cy="8640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GB" sz="4400" dirty="0"/>
              <a:t>Big Answers to Come (III)</a:t>
            </a:r>
            <a:endParaRPr lang="en-GB" sz="4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576EA-B4BD-44E2-A36F-CC981B2D8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279" y="692696"/>
            <a:ext cx="7957369" cy="8640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GB" sz="3600" dirty="0"/>
              <a:t>What is the Octant?</a:t>
            </a:r>
            <a:endParaRPr lang="en-GB" sz="36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E52B85-8309-47D7-99DE-B04E2E180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5008212"/>
            <a:ext cx="2632279" cy="18622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468157-0163-4EEB-AE77-D6B83406E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705" y="4943480"/>
            <a:ext cx="2376264" cy="19515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FE2CA6-21F8-481B-8484-03932C2CCDC0}"/>
              </a:ext>
            </a:extLst>
          </p:cNvPr>
          <p:cNvSpPr txBox="1"/>
          <p:nvPr/>
        </p:nvSpPr>
        <p:spPr>
          <a:xfrm>
            <a:off x="481735" y="6309320"/>
            <a:ext cx="1539845" cy="369332"/>
          </a:xfrm>
          <a:prstGeom prst="rect">
            <a:avLst/>
          </a:prstGeom>
          <a:solidFill>
            <a:schemeClr val="accent6"/>
          </a:solidFill>
          <a:ln>
            <a:solidFill>
              <a:srgbClr val="66FFFF"/>
            </a:solidFill>
          </a:ln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66FFFF"/>
                </a:solidFill>
              </a:rPr>
              <a:t>DUNE 40 </a:t>
            </a:r>
            <a:r>
              <a:rPr lang="en-GB" sz="1800" dirty="0" err="1">
                <a:solidFill>
                  <a:srgbClr val="66FFFF"/>
                </a:solidFill>
              </a:rPr>
              <a:t>kT</a:t>
            </a:r>
            <a:r>
              <a:rPr lang="en-GB" sz="1800" dirty="0">
                <a:solidFill>
                  <a:srgbClr val="66FFFF"/>
                </a:solidFill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566AD0-FC87-4C99-82F4-0DC9327024BF}"/>
              </a:ext>
            </a:extLst>
          </p:cNvPr>
          <p:cNvSpPr txBox="1"/>
          <p:nvPr/>
        </p:nvSpPr>
        <p:spPr>
          <a:xfrm>
            <a:off x="5624919" y="5260270"/>
            <a:ext cx="1261884" cy="369332"/>
          </a:xfrm>
          <a:prstGeom prst="rect">
            <a:avLst/>
          </a:prstGeom>
          <a:solidFill>
            <a:schemeClr val="accent6"/>
          </a:solidFill>
          <a:ln>
            <a:solidFill>
              <a:srgbClr val="66FFFF"/>
            </a:solidFill>
          </a:ln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66FFFF"/>
                </a:solidFill>
              </a:rPr>
              <a:t>HK 10 </a:t>
            </a:r>
            <a:r>
              <a:rPr lang="en-GB" sz="1800" dirty="0" err="1">
                <a:solidFill>
                  <a:srgbClr val="66FFFF"/>
                </a:solidFill>
              </a:rPr>
              <a:t>yrs</a:t>
            </a:r>
            <a:r>
              <a:rPr lang="en-GB" sz="1800" dirty="0">
                <a:solidFill>
                  <a:srgbClr val="66FFFF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69867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C14A38-6FF7-4EA4-B04E-424060084486}"/>
              </a:ext>
            </a:extLst>
          </p:cNvPr>
          <p:cNvSpPr txBox="1"/>
          <p:nvPr/>
        </p:nvSpPr>
        <p:spPr>
          <a:xfrm>
            <a:off x="92598" y="946463"/>
            <a:ext cx="89588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/>
              <a:t>Are neutrinos their own anti-particles?  If they are, it would be the discovery of an entirely new class of particles, something that happens very rarely!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/>
              <a:t>What are the absolute masses of neutrinos?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EA36E1-96F9-414E-BA6B-2BFF420C7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199" y="-27384"/>
            <a:ext cx="7957369" cy="8640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GB" sz="4400" dirty="0"/>
              <a:t>Big Answers to Come (IV)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3504977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874713"/>
            <a:ext cx="714375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3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-2286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GB" sz="3600" i="1" dirty="0">
                <a:latin typeface="Arial" pitchFamily="34" charset="0"/>
              </a:rPr>
              <a:t>Measuring absolute </a:t>
            </a:r>
            <a:r>
              <a:rPr lang="en-GB" sz="3600" i="1" dirty="0" err="1">
                <a:latin typeface="Arial" pitchFamily="34" charset="0"/>
              </a:rPr>
              <a:t>m</a:t>
            </a:r>
            <a:r>
              <a:rPr lang="en-GB" sz="3600" i="1" baseline="-25000" dirty="0" err="1">
                <a:latin typeface="Symbol" pitchFamily="18" charset="2"/>
              </a:rPr>
              <a:t>n</a:t>
            </a:r>
            <a:endParaRPr lang="en-GB" sz="3600" i="1" baseline="-25000" dirty="0">
              <a:latin typeface="Symbol" pitchFamily="18" charset="2"/>
            </a:endParaRPr>
          </a:p>
        </p:txBody>
      </p:sp>
      <p:sp>
        <p:nvSpPr>
          <p:cNvPr id="125645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7772400" cy="4114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>
                <a:solidFill>
                  <a:srgbClr val="EDF8FF"/>
                </a:solidFill>
                <a:hlinkClick r:id="" action="ppaction://noaction"/>
              </a:rPr>
              <a:t>Supernovae </a:t>
            </a:r>
            <a:r>
              <a:rPr lang="en-GB" sz="2800" dirty="0"/>
              <a:t>– Prodigious producers of neutrinos, and measuring time shifts can in principle measure neutrino masses, </a:t>
            </a:r>
            <a:r>
              <a:rPr lang="en-GB" sz="2800" dirty="0" err="1">
                <a:ea typeface="Batang" pitchFamily="18" charset="-127"/>
                <a:sym typeface="Symbol" pitchFamily="18" charset="2"/>
              </a:rPr>
              <a:t>m</a:t>
            </a:r>
            <a:r>
              <a:rPr lang="en-GB" sz="2800" baseline="-25000" dirty="0" err="1">
                <a:latin typeface="Symbol" pitchFamily="18" charset="2"/>
                <a:ea typeface="Batang" pitchFamily="18" charset="-127"/>
                <a:sym typeface="Symbol" pitchFamily="18" charset="2"/>
              </a:rPr>
              <a:t>n</a:t>
            </a:r>
            <a:r>
              <a:rPr lang="en-GB" sz="2800" dirty="0">
                <a:ea typeface="Batang" pitchFamily="18" charset="-127"/>
                <a:sym typeface="Symbol" pitchFamily="18" charset="2"/>
              </a:rPr>
              <a:t> &lt; ~30 </a:t>
            </a:r>
            <a:r>
              <a:rPr lang="en-GB" sz="2800" dirty="0" err="1">
                <a:ea typeface="Batang" pitchFamily="18" charset="-127"/>
                <a:sym typeface="Symbol" pitchFamily="18" charset="2"/>
              </a:rPr>
              <a:t>eV</a:t>
            </a:r>
            <a:r>
              <a:rPr lang="en-GB" sz="28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hlinkClick r:id="" action="ppaction://noaction"/>
              </a:rPr>
              <a:t>Kinematic limits</a:t>
            </a:r>
            <a:r>
              <a:rPr lang="en-GB" sz="2800" dirty="0"/>
              <a:t>:</a:t>
            </a:r>
            <a:r>
              <a:rPr lang="en-GB" sz="2800" dirty="0">
                <a:solidFill>
                  <a:srgbClr val="FFFF00"/>
                </a:solidFill>
              </a:rPr>
              <a:t> </a:t>
            </a:r>
            <a:r>
              <a:rPr lang="en-GB" sz="2800" dirty="0"/>
              <a:t>If you believe the oscillation results, all </a:t>
            </a:r>
            <a:r>
              <a:rPr lang="en-GB" sz="2800" dirty="0">
                <a:sym typeface="Symbol" pitchFamily="18" charset="2"/>
              </a:rPr>
              <a:t></a:t>
            </a:r>
            <a:r>
              <a:rPr lang="en-GB" sz="2800" dirty="0"/>
              <a:t>m</a:t>
            </a:r>
            <a:r>
              <a:rPr lang="en-GB" sz="2800" baseline="30000" dirty="0"/>
              <a:t>2</a:t>
            </a:r>
            <a:r>
              <a:rPr lang="en-GB" sz="2800" dirty="0">
                <a:ea typeface="Batang" pitchFamily="18" charset="-127"/>
                <a:sym typeface="Symbol" pitchFamily="18" charset="2"/>
              </a:rPr>
              <a:t>≪1 eV, therefore only </a:t>
            </a:r>
            <a:r>
              <a:rPr lang="en-GB" sz="2800" dirty="0">
                <a:latin typeface="Symbol" pitchFamily="18" charset="2"/>
                <a:ea typeface="Batang" pitchFamily="18" charset="-127"/>
                <a:sym typeface="Symbol" pitchFamily="18" charset="2"/>
              </a:rPr>
              <a:t>n</a:t>
            </a:r>
            <a:r>
              <a:rPr lang="en-GB" sz="2800" baseline="-25000" dirty="0">
                <a:ea typeface="Batang" pitchFamily="18" charset="-127"/>
                <a:sym typeface="Symbol" pitchFamily="18" charset="2"/>
              </a:rPr>
              <a:t>e</a:t>
            </a:r>
            <a:r>
              <a:rPr lang="en-GB" sz="2800" dirty="0">
                <a:ea typeface="Batang" pitchFamily="18" charset="-127"/>
                <a:sym typeface="Symbol" pitchFamily="18" charset="2"/>
              </a:rPr>
              <a:t> measurements have useful sensitivity </a:t>
            </a:r>
            <a:r>
              <a:rPr lang="en-GB" sz="2800" dirty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→</a:t>
            </a:r>
            <a:r>
              <a:rPr lang="en-GB" sz="2800" dirty="0">
                <a:ea typeface="Batang" pitchFamily="18" charset="-127"/>
                <a:sym typeface="Symbol" pitchFamily="18" charset="2"/>
              </a:rPr>
              <a:t> current best is Tritium Beta Decay, </a:t>
            </a:r>
            <a:r>
              <a:rPr lang="en-GB" sz="2800" dirty="0" err="1">
                <a:ea typeface="Batang" pitchFamily="18" charset="-127"/>
                <a:sym typeface="Symbol" pitchFamily="18" charset="2"/>
              </a:rPr>
              <a:t>m</a:t>
            </a:r>
            <a:r>
              <a:rPr lang="en-GB" sz="2800" baseline="-25000" dirty="0" err="1">
                <a:latin typeface="Symbol" pitchFamily="18" charset="2"/>
                <a:ea typeface="Batang" pitchFamily="18" charset="-127"/>
                <a:sym typeface="Symbol" pitchFamily="18" charset="2"/>
              </a:rPr>
              <a:t>n</a:t>
            </a:r>
            <a:r>
              <a:rPr lang="en-GB" sz="2800" dirty="0">
                <a:ea typeface="Batang" pitchFamily="18" charset="-127"/>
                <a:sym typeface="Symbol" pitchFamily="18" charset="2"/>
              </a:rPr>
              <a:t> &lt; 0.8 eV.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ea typeface="Batang" pitchFamily="18" charset="-127"/>
                <a:sym typeface="Symbol" pitchFamily="18" charset="2"/>
              </a:rPr>
              <a:t>If neutrinos have Majorana masses, then zero-neutrino double-beta decay is allowed </a:t>
            </a:r>
            <a:r>
              <a:rPr lang="en-GB" sz="2800" dirty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→</a:t>
            </a:r>
            <a:r>
              <a:rPr lang="en-GB" sz="2800" dirty="0">
                <a:ea typeface="Batang" pitchFamily="18" charset="-127"/>
                <a:sym typeface="Symbol" pitchFamily="18" charset="2"/>
              </a:rPr>
              <a:t> observation of</a:t>
            </a:r>
            <a:r>
              <a:rPr lang="en-GB" sz="2800" dirty="0">
                <a:solidFill>
                  <a:srgbClr val="FFFF00"/>
                </a:solidFill>
                <a:ea typeface="Batang" pitchFamily="18" charset="-127"/>
                <a:sym typeface="Symbol" pitchFamily="18" charset="2"/>
              </a:rPr>
              <a:t> </a:t>
            </a:r>
            <a:r>
              <a:rPr lang="en-GB" sz="2800" dirty="0">
                <a:solidFill>
                  <a:srgbClr val="FFFF00"/>
                </a:solidFill>
                <a:ea typeface="Batang" pitchFamily="18" charset="-127"/>
                <a:sym typeface="Symbol" pitchFamily="18" charset="2"/>
                <a:hlinkClick r:id="" action="ppaction://noaction"/>
              </a:rPr>
              <a:t>0</a:t>
            </a:r>
            <a:r>
              <a:rPr lang="en-GB" sz="2800" dirty="0">
                <a:solidFill>
                  <a:srgbClr val="FFFF00"/>
                </a:solidFill>
                <a:latin typeface="Symbol" pitchFamily="18" charset="2"/>
                <a:ea typeface="Batang" pitchFamily="18" charset="-127"/>
                <a:sym typeface="Symbol" pitchFamily="18" charset="2"/>
                <a:hlinkClick r:id="" action="ppaction://noaction"/>
              </a:rPr>
              <a:t>nbb</a:t>
            </a:r>
            <a:r>
              <a:rPr lang="en-GB" sz="2800" dirty="0">
                <a:solidFill>
                  <a:srgbClr val="FFFF00"/>
                </a:solidFill>
                <a:ea typeface="Batang" pitchFamily="18" charset="-127"/>
                <a:sym typeface="Symbol" pitchFamily="18" charset="2"/>
                <a:hlinkClick r:id="" action="ppaction://noaction"/>
              </a:rPr>
              <a:t> decay </a:t>
            </a:r>
            <a:r>
              <a:rPr lang="en-GB" sz="2800" dirty="0">
                <a:ea typeface="Batang" pitchFamily="18" charset="-127"/>
                <a:sym typeface="Symbol" pitchFamily="18" charset="2"/>
              </a:rPr>
              <a:t>would be direct evidence for neutrino mass, &lt;</a:t>
            </a:r>
            <a:r>
              <a:rPr lang="en-GB" sz="2800" dirty="0" err="1">
                <a:ea typeface="Batang" pitchFamily="18" charset="-127"/>
                <a:sym typeface="Symbol" pitchFamily="18" charset="2"/>
              </a:rPr>
              <a:t>m</a:t>
            </a:r>
            <a:r>
              <a:rPr lang="en-GB" sz="2800" baseline="-25000" dirty="0" err="1">
                <a:latin typeface="Symbol" pitchFamily="18" charset="2"/>
                <a:ea typeface="Batang" pitchFamily="18" charset="-127"/>
                <a:sym typeface="Symbol" pitchFamily="18" charset="2"/>
              </a:rPr>
              <a:t>n</a:t>
            </a:r>
            <a:r>
              <a:rPr lang="en-GB" sz="2800" dirty="0">
                <a:latin typeface="Symbol" pitchFamily="18" charset="2"/>
                <a:ea typeface="Batang" pitchFamily="18" charset="-127"/>
                <a:sym typeface="Symbol" pitchFamily="18" charset="2"/>
              </a:rPr>
              <a:t>&gt;</a:t>
            </a:r>
            <a:r>
              <a:rPr lang="en-GB" sz="2800" dirty="0">
                <a:ea typeface="Batang" pitchFamily="18" charset="-127"/>
                <a:sym typeface="Symbol" pitchFamily="18" charset="2"/>
              </a:rPr>
              <a:t> &lt; ~1.3 </a:t>
            </a:r>
            <a:r>
              <a:rPr lang="en-GB" sz="2800" dirty="0" err="1">
                <a:ea typeface="Batang" pitchFamily="18" charset="-127"/>
                <a:sym typeface="Symbol" pitchFamily="18" charset="2"/>
              </a:rPr>
              <a:t>eV</a:t>
            </a:r>
            <a:r>
              <a:rPr lang="en-GB" sz="2800" dirty="0">
                <a:ea typeface="Batang" pitchFamily="18" charset="-127"/>
                <a:sym typeface="Symbol" pitchFamily="18" charset="2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ea typeface="Batang" pitchFamily="18" charset="-127"/>
                <a:sym typeface="Symbol" pitchFamily="18" charset="2"/>
              </a:rPr>
              <a:t>Neutrinos are the second most numerous particle in the Universe </a:t>
            </a:r>
            <a:r>
              <a:rPr lang="en-GB" sz="2800" dirty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→</a:t>
            </a:r>
            <a:r>
              <a:rPr lang="en-GB" sz="2800" dirty="0">
                <a:ea typeface="Batang" pitchFamily="18" charset="-127"/>
                <a:sym typeface="Symbol" pitchFamily="18" charset="2"/>
              </a:rPr>
              <a:t> even a tiny neutrino mass could have</a:t>
            </a:r>
            <a:r>
              <a:rPr lang="en-GB" sz="2800" dirty="0">
                <a:solidFill>
                  <a:srgbClr val="FFFF00"/>
                </a:solidFill>
                <a:ea typeface="Batang" pitchFamily="18" charset="-127"/>
                <a:sym typeface="Symbol" pitchFamily="18" charset="2"/>
              </a:rPr>
              <a:t> </a:t>
            </a:r>
            <a:r>
              <a:rPr lang="en-GB" sz="2800" dirty="0">
                <a:solidFill>
                  <a:srgbClr val="FFFF00"/>
                </a:solidFill>
                <a:ea typeface="Batang" pitchFamily="18" charset="-127"/>
                <a:sym typeface="Symbol" pitchFamily="18" charset="2"/>
                <a:hlinkClick r:id="rId4" action="ppaction://hlinkpres?slideindex=1&amp;slidetitle="/>
              </a:rPr>
              <a:t>astrophysical implications</a:t>
            </a:r>
            <a:r>
              <a:rPr lang="en-GB" sz="2800" dirty="0">
                <a:ea typeface="Batang" pitchFamily="18" charset="-127"/>
                <a:sym typeface="Symbol" pitchFamily="18" charset="2"/>
              </a:rPr>
              <a:t>, </a:t>
            </a:r>
            <a:r>
              <a:rPr lang="en-GB" sz="2800" dirty="0" err="1">
                <a:latin typeface="Symbol" pitchFamily="18" charset="2"/>
                <a:ea typeface="Batang" pitchFamily="18" charset="-127"/>
                <a:sym typeface="Symbol" pitchFamily="18" charset="2"/>
              </a:rPr>
              <a:t>S</a:t>
            </a:r>
            <a:r>
              <a:rPr lang="en-GB" sz="2800" dirty="0" err="1">
                <a:ea typeface="Batang" pitchFamily="18" charset="-127"/>
                <a:sym typeface="Symbol" pitchFamily="18" charset="2"/>
              </a:rPr>
              <a:t>m</a:t>
            </a:r>
            <a:r>
              <a:rPr lang="en-GB" sz="2800" baseline="-25000" dirty="0" err="1">
                <a:latin typeface="Symbol" pitchFamily="18" charset="2"/>
                <a:ea typeface="Batang" pitchFamily="18" charset="-127"/>
                <a:sym typeface="Symbol" pitchFamily="18" charset="2"/>
              </a:rPr>
              <a:t>n</a:t>
            </a:r>
            <a:r>
              <a:rPr lang="en-GB" sz="2800" dirty="0">
                <a:ea typeface="Batang" pitchFamily="18" charset="-127"/>
                <a:sym typeface="Symbol" pitchFamily="18" charset="2"/>
              </a:rPr>
              <a:t> &lt; 0.28 </a:t>
            </a:r>
            <a:r>
              <a:rPr lang="en-GB" sz="2800" dirty="0" err="1">
                <a:ea typeface="Batang" pitchFamily="18" charset="-127"/>
                <a:sym typeface="Symbol" pitchFamily="18" charset="2"/>
              </a:rPr>
              <a:t>eV</a:t>
            </a:r>
            <a:r>
              <a:rPr lang="en-GB" sz="2800" dirty="0">
                <a:ea typeface="Batang" pitchFamily="18" charset="-127"/>
                <a:sym typeface="Symbol" pitchFamily="18" charset="2"/>
              </a:rPr>
              <a:t>(?)</a:t>
            </a:r>
          </a:p>
        </p:txBody>
      </p:sp>
    </p:spTree>
    <p:extLst>
      <p:ext uri="{BB962C8B-B14F-4D97-AF65-F5344CB8AC3E}">
        <p14:creationId xmlns:p14="http://schemas.microsoft.com/office/powerpoint/2010/main" val="185761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standard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800"/>
            <a:ext cx="3738563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4787900" y="5373688"/>
            <a:ext cx="3744913" cy="3603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 rot="-5400000">
            <a:off x="6209506" y="3302795"/>
            <a:ext cx="4645025" cy="1444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4248472" cy="5302250"/>
          </a:xfrm>
          <a:noFill/>
        </p:spPr>
        <p:txBody>
          <a:bodyPr/>
          <a:lstStyle/>
          <a:p>
            <a:pPr eaLnBrk="1" hangingPunct="1"/>
            <a:r>
              <a:rPr lang="en-GB" dirty="0"/>
              <a:t>Neutrinos in the 1980 Standard Model: </a:t>
            </a:r>
          </a:p>
          <a:p>
            <a:pPr lvl="1" eaLnBrk="1" hangingPunct="1"/>
            <a:r>
              <a:rPr lang="en-GB" dirty="0"/>
              <a:t>Three neutrinos with a conserved lepton flavour number.</a:t>
            </a:r>
          </a:p>
          <a:p>
            <a:pPr lvl="1" eaLnBrk="1" hangingPunct="1"/>
            <a:r>
              <a:rPr lang="en-GB" dirty="0"/>
              <a:t>Massless.</a:t>
            </a:r>
          </a:p>
          <a:p>
            <a:pPr lvl="1" eaLnBrk="1" hangingPunct="1"/>
            <a:r>
              <a:rPr lang="en-GB" dirty="0"/>
              <a:t>Strictly Left-handed.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367159" y="188640"/>
            <a:ext cx="7957369" cy="8640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GB" sz="4400" dirty="0"/>
              <a:t>The Standard Model (~1980)</a:t>
            </a:r>
            <a:endParaRPr lang="en-GB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732602" y="4889942"/>
            <a:ext cx="583813" cy="784830"/>
          </a:xfrm>
          <a:prstGeom prst="rect">
            <a:avLst/>
          </a:prstGeom>
          <a:solidFill>
            <a:srgbClr val="79CDEF"/>
          </a:solidFill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ucida Handwriting" pitchFamily="66" charset="0"/>
              </a:rPr>
              <a:t>H</a:t>
            </a:r>
          </a:p>
          <a:p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Higgs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773804" y="3305037"/>
            <a:ext cx="842585" cy="956886"/>
            <a:chOff x="6773804" y="3305037"/>
            <a:chExt cx="842585" cy="956886"/>
          </a:xfrm>
        </p:grpSpPr>
        <p:sp>
          <p:nvSpPr>
            <p:cNvPr id="4" name="Oval 3"/>
            <p:cNvSpPr/>
            <p:nvPr/>
          </p:nvSpPr>
          <p:spPr bwMode="auto">
            <a:xfrm>
              <a:off x="6773804" y="3613851"/>
              <a:ext cx="648072" cy="648072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rgbClr val="66FFFF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252186" y="3305037"/>
              <a:ext cx="3642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763413" y="2185700"/>
            <a:ext cx="909094" cy="862478"/>
            <a:chOff x="6763413" y="2185700"/>
            <a:chExt cx="909094" cy="862478"/>
          </a:xfrm>
        </p:grpSpPr>
        <p:sp>
          <p:nvSpPr>
            <p:cNvPr id="16" name="Oval 15"/>
            <p:cNvSpPr/>
            <p:nvPr/>
          </p:nvSpPr>
          <p:spPr bwMode="auto">
            <a:xfrm>
              <a:off x="6763413" y="2400106"/>
              <a:ext cx="648072" cy="648072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rgbClr val="66FFFF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08304" y="2185700"/>
              <a:ext cx="3642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452320" y="3140968"/>
            <a:ext cx="809849" cy="1110564"/>
            <a:chOff x="7452320" y="3140968"/>
            <a:chExt cx="809849" cy="1110564"/>
          </a:xfrm>
        </p:grpSpPr>
        <p:sp>
          <p:nvSpPr>
            <p:cNvPr id="19" name="Oval 18"/>
            <p:cNvSpPr/>
            <p:nvPr/>
          </p:nvSpPr>
          <p:spPr bwMode="auto">
            <a:xfrm>
              <a:off x="7452320" y="3603460"/>
              <a:ext cx="648072" cy="648072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rgbClr val="66FFFF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718429" y="3140968"/>
              <a:ext cx="5437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??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428073" y="3985900"/>
            <a:ext cx="1104367" cy="862478"/>
            <a:chOff x="7428073" y="3985900"/>
            <a:chExt cx="1104367" cy="862478"/>
          </a:xfrm>
        </p:grpSpPr>
        <p:sp>
          <p:nvSpPr>
            <p:cNvPr id="20" name="Oval 19"/>
            <p:cNvSpPr/>
            <p:nvPr/>
          </p:nvSpPr>
          <p:spPr bwMode="auto">
            <a:xfrm>
              <a:off x="7428073" y="4200306"/>
              <a:ext cx="648072" cy="648072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rgbClr val="66FFFF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988700" y="3985900"/>
              <a:ext cx="5437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??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730690" y="4705980"/>
            <a:ext cx="1305806" cy="790470"/>
            <a:chOff x="7730690" y="4705980"/>
            <a:chExt cx="1305806" cy="790470"/>
          </a:xfrm>
        </p:grpSpPr>
        <p:sp>
          <p:nvSpPr>
            <p:cNvPr id="24" name="TextBox 23"/>
            <p:cNvSpPr txBox="1"/>
            <p:nvPr/>
          </p:nvSpPr>
          <p:spPr>
            <a:xfrm>
              <a:off x="8313221" y="4705980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???</a:t>
              </a: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7730690" y="4848378"/>
              <a:ext cx="648072" cy="648072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rgbClr val="66FFFF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6248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build="p" bldLvl="2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306082-6477-48A9-AC06-F83A4BFD5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7" y="548680"/>
            <a:ext cx="902409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87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64" y="104016"/>
            <a:ext cx="8871199" cy="664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53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1850" y="-26988"/>
            <a:ext cx="7772400" cy="1143001"/>
          </a:xfrm>
        </p:spPr>
        <p:txBody>
          <a:bodyPr/>
          <a:lstStyle/>
          <a:p>
            <a:pPr eaLnBrk="1" hangingPunct="1"/>
            <a:r>
              <a:rPr lang="en-GB" sz="3200"/>
              <a:t>SNO Systematic Flux Uncertainties</a:t>
            </a:r>
            <a:endParaRPr lang="en-GB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52513"/>
            <a:ext cx="3810000" cy="4114800"/>
          </a:xfrm>
          <a:noFill/>
        </p:spPr>
        <p:txBody>
          <a:bodyPr/>
          <a:lstStyle/>
          <a:p>
            <a:pPr lvl="1" eaLnBrk="1" hangingPunct="1">
              <a:spcBef>
                <a:spcPts val="1200"/>
              </a:spcBef>
              <a:spcAft>
                <a:spcPct val="15000"/>
              </a:spcAft>
              <a:buFontTx/>
              <a:buNone/>
            </a:pPr>
            <a:r>
              <a:rPr lang="en-US" altLang="en-US" sz="2000" b="1" dirty="0">
                <a:latin typeface="Palatino" pitchFamily="18" charset="0"/>
              </a:rPr>
              <a:t>Error Source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Palatino" pitchFamily="18" charset="0"/>
              </a:rPr>
              <a:t>Energy scale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Palatino" pitchFamily="18" charset="0"/>
              </a:rPr>
              <a:t>Energy resolution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Palatino" pitchFamily="18" charset="0"/>
              </a:rPr>
              <a:t>Non-linearity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Palatino" pitchFamily="18" charset="0"/>
              </a:rPr>
              <a:t>Vertex shift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Palatino" pitchFamily="18" charset="0"/>
              </a:rPr>
              <a:t>Vertex resolution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Palatino" pitchFamily="18" charset="0"/>
              </a:rPr>
              <a:t>Angular resolution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Palatino" pitchFamily="18" charset="0"/>
              </a:rPr>
              <a:t>High Energy </a:t>
            </a:r>
            <a:r>
              <a:rPr lang="en-US" altLang="en-US" sz="1800" b="1" dirty="0">
                <a:latin typeface="Palatino" pitchFamily="18" charset="0"/>
                <a:sym typeface="Symbol" pitchFamily="18" charset="2"/>
              </a:rPr>
              <a:t>’s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Palatino" pitchFamily="18" charset="0"/>
                <a:sym typeface="Symbol" pitchFamily="18" charset="2"/>
              </a:rPr>
              <a:t>Low energy background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Palatino" pitchFamily="18" charset="0"/>
                <a:sym typeface="Symbol" pitchFamily="18" charset="2"/>
              </a:rPr>
              <a:t>Instrumental background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Palatino" pitchFamily="18" charset="0"/>
                <a:sym typeface="Symbol" pitchFamily="18" charset="2"/>
              </a:rPr>
              <a:t>Trigger efficiency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Palatino" pitchFamily="18" charset="0"/>
                <a:sym typeface="Symbol" pitchFamily="18" charset="2"/>
              </a:rPr>
              <a:t>Live time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Palatino" pitchFamily="18" charset="0"/>
                <a:sym typeface="Symbol" pitchFamily="18" charset="2"/>
              </a:rPr>
              <a:t>Cut acceptance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Palatino" pitchFamily="18" charset="0"/>
                <a:sym typeface="Symbol" pitchFamily="18" charset="2"/>
              </a:rPr>
              <a:t>Earth orbit eccentricity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800" b="1" baseline="30000" dirty="0">
                <a:latin typeface="Palatino" pitchFamily="18" charset="0"/>
                <a:sym typeface="Symbol" pitchFamily="18" charset="2"/>
              </a:rPr>
              <a:t>17</a:t>
            </a:r>
            <a:r>
              <a:rPr lang="en-US" altLang="en-US" sz="1800" b="1" dirty="0">
                <a:latin typeface="Palatino" pitchFamily="18" charset="0"/>
                <a:sym typeface="Symbol" pitchFamily="18" charset="2"/>
              </a:rPr>
              <a:t>O, </a:t>
            </a:r>
            <a:r>
              <a:rPr lang="en-US" altLang="en-US" sz="1800" b="1" baseline="30000" dirty="0">
                <a:latin typeface="Palatino" pitchFamily="18" charset="0"/>
                <a:sym typeface="Symbol" pitchFamily="18" charset="2"/>
              </a:rPr>
              <a:t>18</a:t>
            </a:r>
            <a:r>
              <a:rPr lang="en-US" altLang="en-US" sz="1800" b="1" dirty="0">
                <a:latin typeface="Palatino" pitchFamily="18" charset="0"/>
                <a:sym typeface="Symbol" pitchFamily="18" charset="2"/>
              </a:rPr>
              <a:t>O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FFFF"/>
                </a:solidFill>
                <a:latin typeface="Palatino" pitchFamily="18" charset="0"/>
                <a:sym typeface="Symbol" pitchFamily="18" charset="2"/>
              </a:rPr>
              <a:t>Experimental uncertainty</a:t>
            </a:r>
          </a:p>
          <a:p>
            <a:pPr lvl="1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accent1"/>
                </a:solidFill>
                <a:latin typeface="Palatino" pitchFamily="18" charset="0"/>
                <a:sym typeface="Symbol" pitchFamily="18" charset="2"/>
              </a:rPr>
              <a:t>Cross-section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accent1"/>
                </a:solidFill>
                <a:latin typeface="Palatino" pitchFamily="18" charset="0"/>
                <a:sym typeface="Symbol" pitchFamily="18" charset="2"/>
              </a:rPr>
              <a:t>Solar Model</a:t>
            </a:r>
            <a:endParaRPr lang="en-US" altLang="en-US" sz="1800" dirty="0">
              <a:solidFill>
                <a:srgbClr val="FF0000"/>
              </a:solidFill>
              <a:latin typeface="Palatino" pitchFamily="18" charset="0"/>
            </a:endParaRP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6096000" y="1066800"/>
            <a:ext cx="2819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Palatino" pitchFamily="18" charset="0"/>
                <a:ea typeface="+mn-ea"/>
                <a:cs typeface="+mn-cs"/>
              </a:rPr>
              <a:t>      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99FF66"/>
                </a:solidFill>
                <a:effectLst/>
                <a:uLnTx/>
                <a:uFillTx/>
                <a:latin typeface="Palatino" pitchFamily="18" charset="0"/>
                <a:ea typeface="+mn-ea"/>
                <a:cs typeface="+mn-cs"/>
              </a:rPr>
              <a:t>ES error (%)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99FF66"/>
                </a:solidFill>
                <a:effectLst/>
                <a:uLnTx/>
                <a:uFillTx/>
                <a:latin typeface="Palatino" pitchFamily="18" charset="0"/>
                <a:ea typeface="+mn-ea"/>
                <a:cs typeface="+mn-cs"/>
              </a:rPr>
              <a:t>      -3.5, +5.4</a:t>
            </a:r>
          </a:p>
          <a:p>
            <a:pPr marL="742950" marR="0" lvl="1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99FF66"/>
                </a:solidFill>
                <a:effectLst/>
                <a:uLnTx/>
                <a:uFillTx/>
                <a:latin typeface="Palatino" pitchFamily="18" charset="0"/>
                <a:ea typeface="+mn-ea"/>
                <a:cs typeface="+mn-cs"/>
              </a:rPr>
              <a:t>±0.3</a:t>
            </a:r>
          </a:p>
          <a:p>
            <a:pPr marL="742950" marR="0" lvl="1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99FF66"/>
                </a:solidFill>
                <a:effectLst/>
                <a:uLnTx/>
                <a:uFillTx/>
                <a:latin typeface="Palatino" pitchFamily="18" charset="0"/>
                <a:ea typeface="+mn-ea"/>
                <a:cs typeface="+mn-cs"/>
              </a:rPr>
              <a:t>±0.4</a:t>
            </a:r>
          </a:p>
          <a:p>
            <a:pPr marL="742950" marR="0" lvl="1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99FF66"/>
                </a:solidFill>
                <a:effectLst/>
                <a:uLnTx/>
                <a:uFillTx/>
                <a:latin typeface="Palatino" pitchFamily="18" charset="0"/>
                <a:ea typeface="+mn-ea"/>
                <a:cs typeface="+mn-cs"/>
              </a:rPr>
              <a:t>±3.3</a:t>
            </a:r>
          </a:p>
          <a:p>
            <a:pPr marL="742950" marR="0" lvl="1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99FF66"/>
                </a:solidFill>
                <a:effectLst/>
                <a:uLnTx/>
                <a:uFillTx/>
                <a:latin typeface="Palatino" pitchFamily="18" charset="0"/>
                <a:ea typeface="+mn-ea"/>
                <a:cs typeface="+mn-cs"/>
              </a:rPr>
              <a:t>±0.4</a:t>
            </a:r>
          </a:p>
          <a:p>
            <a:pPr marL="742950" marR="0" lvl="1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99FF66"/>
                </a:solidFill>
                <a:effectLst/>
                <a:uLnTx/>
                <a:uFillTx/>
                <a:latin typeface="Palatino" pitchFamily="18" charset="0"/>
                <a:ea typeface="+mn-ea"/>
                <a:cs typeface="+mn-cs"/>
              </a:rPr>
              <a:t>±2.2</a:t>
            </a:r>
          </a:p>
          <a:p>
            <a:pPr marL="742950" marR="0" lvl="1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99FF66"/>
                </a:solidFill>
                <a:effectLst/>
                <a:uLnTx/>
                <a:uFillTx/>
                <a:latin typeface="Palatino" pitchFamily="18" charset="0"/>
                <a:ea typeface="+mn-ea"/>
                <a:cs typeface="+mn-cs"/>
              </a:rPr>
              <a:t>-1.9, +0.0</a:t>
            </a:r>
          </a:p>
          <a:p>
            <a:pPr marL="742950" marR="0" lvl="1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99FF66"/>
                </a:solidFill>
                <a:effectLst/>
                <a:uLnTx/>
                <a:uFillTx/>
                <a:latin typeface="Palatino" pitchFamily="18" charset="0"/>
                <a:ea typeface="+mn-ea"/>
                <a:cs typeface="+mn-cs"/>
              </a:rPr>
              <a:t>-0.2, +0.0</a:t>
            </a:r>
          </a:p>
          <a:p>
            <a:pPr marL="742950" marR="0" lvl="1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99FF66"/>
                </a:solidFill>
                <a:effectLst/>
                <a:uLnTx/>
                <a:uFillTx/>
                <a:latin typeface="Palatino" pitchFamily="18" charset="0"/>
                <a:ea typeface="+mn-ea"/>
                <a:cs typeface="+mn-cs"/>
              </a:rPr>
              <a:t>-0.6, +0.0</a:t>
            </a:r>
          </a:p>
          <a:p>
            <a:pPr marL="742950" marR="0" lvl="1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99FF66"/>
                </a:solidFill>
                <a:effectLst/>
                <a:uLnTx/>
                <a:uFillTx/>
                <a:latin typeface="Palatino" pitchFamily="18" charset="0"/>
                <a:ea typeface="+mn-ea"/>
                <a:cs typeface="+mn-cs"/>
              </a:rPr>
              <a:t>0.0</a:t>
            </a:r>
          </a:p>
          <a:p>
            <a:pPr marL="742950" marR="0" lvl="1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99FF66"/>
                </a:solidFill>
                <a:effectLst/>
                <a:uLnTx/>
                <a:uFillTx/>
                <a:latin typeface="Palatino" pitchFamily="18" charset="0"/>
                <a:ea typeface="+mn-ea"/>
                <a:cs typeface="+mn-cs"/>
              </a:rPr>
              <a:t>±0.1</a:t>
            </a:r>
          </a:p>
          <a:p>
            <a:pPr marL="742950" marR="0" lvl="1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99FF66"/>
                </a:solidFill>
                <a:effectLst/>
                <a:uLnTx/>
                <a:uFillTx/>
                <a:latin typeface="Palatino" pitchFamily="18" charset="0"/>
                <a:ea typeface="+mn-ea"/>
                <a:cs typeface="+mn-cs"/>
              </a:rPr>
              <a:t>-0.6, +0.7</a:t>
            </a:r>
          </a:p>
          <a:p>
            <a:pPr marL="742950" marR="0" lvl="1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99FF66"/>
                </a:solidFill>
                <a:effectLst/>
                <a:uLnTx/>
                <a:uFillTx/>
                <a:latin typeface="Palatino" pitchFamily="18" charset="0"/>
                <a:ea typeface="+mn-ea"/>
                <a:cs typeface="+mn-cs"/>
              </a:rPr>
              <a:t>±0.2</a:t>
            </a:r>
          </a:p>
          <a:p>
            <a:pPr marL="742950" marR="0" lvl="1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99FF66"/>
                </a:solidFill>
                <a:effectLst/>
                <a:uLnTx/>
                <a:uFillTx/>
                <a:latin typeface="Palatino" pitchFamily="18" charset="0"/>
                <a:ea typeface="+mn-ea"/>
                <a:cs typeface="+mn-cs"/>
              </a:rPr>
              <a:t>0.0</a:t>
            </a:r>
          </a:p>
          <a:p>
            <a:pPr marL="742950" marR="0" lvl="1" indent="-28575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" pitchFamily="18" charset="0"/>
                <a:ea typeface="+mn-ea"/>
                <a:cs typeface="+mn-cs"/>
              </a:rPr>
              <a:t>-5.7, +6.8</a:t>
            </a:r>
          </a:p>
          <a:p>
            <a:pPr marL="742950" marR="0" lvl="1" indent="-28575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Palatino" pitchFamily="18" charset="0"/>
                <a:ea typeface="+mn-ea"/>
                <a:cs typeface="+mn-cs"/>
              </a:rPr>
              <a:t>0.5</a:t>
            </a:r>
          </a:p>
          <a:p>
            <a:pPr marL="742950" marR="0" lvl="1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Palatino" pitchFamily="18" charset="0"/>
                <a:ea typeface="+mn-ea"/>
                <a:cs typeface="+mn-cs"/>
              </a:rPr>
              <a:t>-16, +20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76133" name="Line 5"/>
          <p:cNvSpPr>
            <a:spLocks noChangeShapeType="1"/>
          </p:cNvSpPr>
          <p:nvPr/>
        </p:nvSpPr>
        <p:spPr bwMode="auto">
          <a:xfrm>
            <a:off x="685800" y="1447800"/>
            <a:ext cx="7772400" cy="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76134" name="Line 6"/>
          <p:cNvSpPr>
            <a:spLocks noChangeShapeType="1"/>
          </p:cNvSpPr>
          <p:nvPr/>
        </p:nvSpPr>
        <p:spPr bwMode="auto">
          <a:xfrm>
            <a:off x="685800" y="1066800"/>
            <a:ext cx="7772400" cy="0"/>
          </a:xfrm>
          <a:prstGeom prst="line">
            <a:avLst/>
          </a:prstGeom>
          <a:noFill/>
          <a:ln w="38100" cmpd="dbl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76135" name="Line 7"/>
          <p:cNvSpPr>
            <a:spLocks noChangeShapeType="1"/>
          </p:cNvSpPr>
          <p:nvPr/>
        </p:nvSpPr>
        <p:spPr bwMode="auto">
          <a:xfrm>
            <a:off x="685800" y="6372225"/>
            <a:ext cx="7772400" cy="0"/>
          </a:xfrm>
          <a:prstGeom prst="line">
            <a:avLst/>
          </a:prstGeom>
          <a:noFill/>
          <a:ln w="38100" cmpd="dbl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76136" name="Line 8"/>
          <p:cNvSpPr>
            <a:spLocks noChangeShapeType="1"/>
          </p:cNvSpPr>
          <p:nvPr/>
        </p:nvSpPr>
        <p:spPr bwMode="auto">
          <a:xfrm>
            <a:off x="685800" y="5334000"/>
            <a:ext cx="7772400" cy="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76137" name="Rectangle 9"/>
          <p:cNvSpPr>
            <a:spLocks noChangeArrowheads="1"/>
          </p:cNvSpPr>
          <p:nvPr/>
        </p:nvSpPr>
        <p:spPr bwMode="auto">
          <a:xfrm>
            <a:off x="3505200" y="1066800"/>
            <a:ext cx="2286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marL="742950" marR="0" lvl="1" indent="-28575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Palatino" pitchFamily="18" charset="0"/>
                <a:ea typeface="+mn-ea"/>
                <a:cs typeface="+mn-cs"/>
              </a:rPr>
              <a:t>CC error (%)</a:t>
            </a:r>
          </a:p>
          <a:p>
            <a:pPr marL="742950" marR="0" lvl="1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Palatino" pitchFamily="18" charset="0"/>
                <a:ea typeface="+mn-ea"/>
                <a:cs typeface="+mn-cs"/>
              </a:rPr>
              <a:t>-5.2, +6.1</a:t>
            </a:r>
          </a:p>
          <a:p>
            <a:pPr marL="742950" marR="0" lvl="1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Palatino" pitchFamily="18" charset="0"/>
                <a:ea typeface="+mn-ea"/>
                <a:cs typeface="+mn-cs"/>
              </a:rPr>
              <a:t>±0.5</a:t>
            </a:r>
          </a:p>
          <a:p>
            <a:pPr marL="742950" marR="0" lvl="1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Palatino" pitchFamily="18" charset="0"/>
                <a:ea typeface="+mn-ea"/>
                <a:cs typeface="+mn-cs"/>
              </a:rPr>
              <a:t>±0.5</a:t>
            </a:r>
          </a:p>
          <a:p>
            <a:pPr marL="742950" marR="0" lvl="1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Palatino" pitchFamily="18" charset="0"/>
                <a:ea typeface="+mn-ea"/>
                <a:cs typeface="+mn-cs"/>
              </a:rPr>
              <a:t>±3.1</a:t>
            </a:r>
          </a:p>
          <a:p>
            <a:pPr marL="742950" marR="0" lvl="1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Palatino" pitchFamily="18" charset="0"/>
                <a:ea typeface="+mn-ea"/>
                <a:cs typeface="+mn-cs"/>
              </a:rPr>
              <a:t>±0.7</a:t>
            </a:r>
          </a:p>
          <a:p>
            <a:pPr marL="742950" marR="0" lvl="1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Palatino" pitchFamily="18" charset="0"/>
                <a:ea typeface="+mn-ea"/>
                <a:cs typeface="+mn-cs"/>
              </a:rPr>
              <a:t>±0.5</a:t>
            </a:r>
          </a:p>
          <a:p>
            <a:pPr marL="742950" marR="0" lvl="1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Palatino" pitchFamily="18" charset="0"/>
                <a:ea typeface="+mn-ea"/>
                <a:cs typeface="+mn-cs"/>
              </a:rPr>
              <a:t>-0.8, +0.0</a:t>
            </a:r>
          </a:p>
          <a:p>
            <a:pPr marL="742950" marR="0" lvl="1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Palatino" pitchFamily="18" charset="0"/>
                <a:ea typeface="+mn-ea"/>
                <a:cs typeface="+mn-cs"/>
              </a:rPr>
              <a:t>-0.2, +0.0</a:t>
            </a:r>
          </a:p>
          <a:p>
            <a:pPr marL="742950" marR="0" lvl="1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Palatino" pitchFamily="18" charset="0"/>
                <a:ea typeface="+mn-ea"/>
                <a:cs typeface="+mn-cs"/>
              </a:rPr>
              <a:t>-0.2, +0.0</a:t>
            </a:r>
          </a:p>
          <a:p>
            <a:pPr marL="742950" marR="0" lvl="1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Palatino" pitchFamily="18" charset="0"/>
                <a:ea typeface="+mn-ea"/>
                <a:cs typeface="+mn-cs"/>
              </a:rPr>
              <a:t>0.0</a:t>
            </a:r>
          </a:p>
          <a:p>
            <a:pPr marL="742950" marR="0" lvl="1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Palatino" pitchFamily="18" charset="0"/>
                <a:ea typeface="+mn-ea"/>
                <a:cs typeface="+mn-cs"/>
              </a:rPr>
              <a:t>±0.1</a:t>
            </a:r>
          </a:p>
          <a:p>
            <a:pPr marL="742950" marR="0" lvl="1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Palatino" pitchFamily="18" charset="0"/>
                <a:ea typeface="+mn-ea"/>
                <a:cs typeface="+mn-cs"/>
              </a:rPr>
              <a:t>-0.6, +0.7</a:t>
            </a:r>
          </a:p>
          <a:p>
            <a:pPr marL="742950" marR="0" lvl="1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Palatino" pitchFamily="18" charset="0"/>
                <a:ea typeface="+mn-ea"/>
                <a:cs typeface="+mn-cs"/>
              </a:rPr>
              <a:t>±0.2</a:t>
            </a:r>
          </a:p>
          <a:p>
            <a:pPr marL="742950" marR="0" lvl="1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Palatino" pitchFamily="18" charset="0"/>
                <a:ea typeface="+mn-ea"/>
                <a:cs typeface="+mn-cs"/>
              </a:rPr>
              <a:t>0.0</a:t>
            </a:r>
          </a:p>
          <a:p>
            <a:pPr marL="742950" marR="0" lvl="1" indent="-28575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" pitchFamily="18" charset="0"/>
                <a:ea typeface="+mn-ea"/>
                <a:cs typeface="+mn-cs"/>
              </a:rPr>
              <a:t>-6.2, +7.0</a:t>
            </a: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Palatino" pitchFamily="18" charset="0"/>
              <a:ea typeface="+mn-ea"/>
              <a:cs typeface="+mn-cs"/>
            </a:endParaRPr>
          </a:p>
          <a:p>
            <a:pPr marL="742950" marR="0" lvl="1" indent="-28575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Palatino" pitchFamily="18" charset="0"/>
                <a:ea typeface="+mn-ea"/>
                <a:cs typeface="+mn-cs"/>
              </a:rPr>
              <a:t>3.0</a:t>
            </a:r>
          </a:p>
          <a:p>
            <a:pPr marL="742950" marR="0" lvl="1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Palatino" pitchFamily="18" charset="0"/>
                <a:ea typeface="+mn-ea"/>
                <a:cs typeface="+mn-cs"/>
              </a:rPr>
              <a:t>-16, +20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Palatino" pitchFamily="18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76138" name="Line 10"/>
          <p:cNvSpPr>
            <a:spLocks noChangeShapeType="1"/>
          </p:cNvSpPr>
          <p:nvPr/>
        </p:nvSpPr>
        <p:spPr bwMode="auto">
          <a:xfrm>
            <a:off x="685800" y="5730875"/>
            <a:ext cx="7772400" cy="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371147" name="Text Box 11"/>
          <p:cNvSpPr txBox="1">
            <a:spLocks noChangeArrowheads="1"/>
          </p:cNvSpPr>
          <p:nvPr/>
        </p:nvSpPr>
        <p:spPr bwMode="auto">
          <a:xfrm>
            <a:off x="210190" y="893038"/>
            <a:ext cx="6017994" cy="1815882"/>
          </a:xfrm>
          <a:prstGeom prst="rect">
            <a:avLst/>
          </a:prstGeom>
          <a:solidFill>
            <a:srgbClr val="000066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87E4F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Before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87E4F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astrophysical limits can be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87E4F1"/>
                </a:solidFill>
              </a:rPr>
              <a:t>c</a:t>
            </a:r>
            <a:r>
              <a:rPr lang="en-GB" baseline="0" dirty="0">
                <a:solidFill>
                  <a:srgbClr val="87E4F1"/>
                </a:solidFill>
              </a:rPr>
              <a:t>onsidered</a:t>
            </a:r>
            <a:r>
              <a:rPr lang="en-GB" dirty="0">
                <a:solidFill>
                  <a:srgbClr val="87E4F1"/>
                </a:solidFill>
              </a:rPr>
              <a:t> equivalent to laboratory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87E4F1"/>
                </a:solidFill>
              </a:rPr>
              <a:t>l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87E4F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imits</a:t>
            </a:r>
            <a:r>
              <a:rPr lang="en-GB" dirty="0">
                <a:solidFill>
                  <a:srgbClr val="87E4F1"/>
                </a:solidFill>
              </a:rPr>
              <a:t>, we need proper quantification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87E4F1"/>
                </a:solidFill>
              </a:rPr>
              <a:t>o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87E4F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f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87E4F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systematics and model dependencies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87E4F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.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817131" y="2852936"/>
            <a:ext cx="4059125" cy="1815882"/>
          </a:xfrm>
          <a:prstGeom prst="rect">
            <a:avLst/>
          </a:prstGeom>
          <a:solidFill>
            <a:srgbClr val="000066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87E4F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In any case, using precious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87E4F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cosmological data 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87E4F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constrain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87E4F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m</a:t>
            </a:r>
            <a:r>
              <a:rPr kumimoji="0" lang="en-GB" sz="2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87E4F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87E4F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would be like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87E4F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using LEP as a tide gauge.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99792" y="6416510"/>
            <a:ext cx="1430200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hlinkClick r:id="" action="ppaction://noaction"/>
              </a:rPr>
              <a:t>Return ↑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737C3123-BD29-4FBA-82E8-B39EADFA1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888" y="4853478"/>
            <a:ext cx="5293437" cy="1815882"/>
          </a:xfrm>
          <a:prstGeom prst="rect">
            <a:avLst/>
          </a:prstGeom>
          <a:solidFill>
            <a:srgbClr val="000066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87E4F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The sensitivity </a:t>
            </a:r>
            <a:r>
              <a:rPr lang="en-GB" dirty="0">
                <a:solidFill>
                  <a:srgbClr val="87E4F1"/>
                </a:solidFill>
              </a:rPr>
              <a:t>to </a:t>
            </a:r>
            <a:r>
              <a:rPr lang="en-GB" dirty="0" err="1">
                <a:solidFill>
                  <a:srgbClr val="87E4F1"/>
                </a:solidFill>
              </a:rPr>
              <a:t>m</a:t>
            </a:r>
            <a:r>
              <a:rPr lang="en-GB" baseline="-25000" dirty="0" err="1">
                <a:solidFill>
                  <a:srgbClr val="87E4F1"/>
                </a:solidFill>
                <a:latin typeface="Symbol" pitchFamily="18" charset="2"/>
              </a:rPr>
              <a:t>n</a:t>
            </a:r>
            <a:r>
              <a:rPr lang="en-GB" dirty="0">
                <a:solidFill>
                  <a:srgbClr val="87E4F1"/>
                </a:solidFill>
              </a:rPr>
              <a:t> reached</a:t>
            </a:r>
          </a:p>
          <a:p>
            <a:pPr lvl="0">
              <a:defRPr/>
            </a:pPr>
            <a:r>
              <a:rPr lang="en-GB" dirty="0">
                <a:solidFill>
                  <a:srgbClr val="87E4F1"/>
                </a:solidFill>
              </a:rPr>
              <a:t>by astrophysics should act as</a:t>
            </a:r>
          </a:p>
          <a:p>
            <a:pPr lvl="0">
              <a:defRPr/>
            </a:pPr>
            <a:r>
              <a:rPr lang="en-GB" dirty="0">
                <a:solidFill>
                  <a:srgbClr val="87E4F1"/>
                </a:solidFill>
              </a:rPr>
              <a:t>a spur to get laboratory sensitivities</a:t>
            </a:r>
          </a:p>
          <a:p>
            <a:pPr lvl="0">
              <a:defRPr/>
            </a:pPr>
            <a:r>
              <a:rPr lang="en-GB" dirty="0">
                <a:solidFill>
                  <a:srgbClr val="87E4F1"/>
                </a:solidFill>
              </a:rPr>
              <a:t>to match them!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87E4F1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01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7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1147" grpId="0" animBg="1" autoUpdateAnimBg="0"/>
      <p:bldP spid="14" grpId="0" animBg="1" autoUpdateAnimBg="0"/>
      <p:bldP spid="15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C14A38-6FF7-4EA4-B04E-424060084486}"/>
              </a:ext>
            </a:extLst>
          </p:cNvPr>
          <p:cNvSpPr txBox="1"/>
          <p:nvPr/>
        </p:nvSpPr>
        <p:spPr>
          <a:xfrm>
            <a:off x="92598" y="764704"/>
            <a:ext cx="89588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/>
              <a:t>Do Sterile Neutrinos exist?  That is not a falsifiable statement, so not a good one to ask.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/>
              <a:t>Can the indications of an excess in the LSND experiment be explained by simple oscillations via a sterile neutrino?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EA36E1-96F9-414E-BA6B-2BFF420C7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199" y="-27384"/>
            <a:ext cx="7957369" cy="8640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GB" sz="4400" dirty="0"/>
              <a:t>Big Answers to Come (V)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622465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252520" cy="7029400"/>
          </a:xfrm>
          <a:prstGeom prst="rect">
            <a:avLst/>
          </a:prstGeom>
          <a:solidFill>
            <a:srgbClr val="FFFFFF"/>
          </a:solidFill>
          <a:ln w="444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5545" y="692696"/>
            <a:ext cx="4332910" cy="48781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4358" y="180861"/>
            <a:ext cx="734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rgbClr val="1407B9"/>
                </a:solidFill>
              </a:rPr>
              <a:t>Sterile Neutrinos: LSND Starts it all...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5571237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407B9"/>
                </a:solidFill>
              </a:rPr>
              <a:t>Excess of electron anti-neutrinos in a “beam” from stopped pion decay…</a:t>
            </a:r>
          </a:p>
        </p:txBody>
      </p:sp>
    </p:spTree>
    <p:extLst>
      <p:ext uri="{BB962C8B-B14F-4D97-AF65-F5344CB8AC3E}">
        <p14:creationId xmlns:p14="http://schemas.microsoft.com/office/powerpoint/2010/main" val="84984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5545" y="836712"/>
            <a:ext cx="4332910" cy="48781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 bwMode="auto">
          <a:xfrm>
            <a:off x="0" y="0"/>
            <a:ext cx="9252520" cy="7029400"/>
          </a:xfrm>
          <a:prstGeom prst="rect">
            <a:avLst/>
          </a:prstGeom>
          <a:solidFill>
            <a:srgbClr val="FFFFFF"/>
          </a:solidFill>
          <a:ln w="444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649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692696"/>
            <a:ext cx="858202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358" y="180861"/>
            <a:ext cx="3097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407B9"/>
                </a:solidFill>
              </a:rPr>
              <a:t>LSND Starts it all...</a:t>
            </a:r>
          </a:p>
        </p:txBody>
      </p:sp>
      <p:pic>
        <p:nvPicPr>
          <p:cNvPr id="7649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14465"/>
            <a:ext cx="7239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9632" y="4869160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407B9"/>
                </a:solidFill>
              </a:rPr>
              <a:t>Excess not seen by </a:t>
            </a:r>
          </a:p>
          <a:p>
            <a:r>
              <a:rPr lang="en-GB" dirty="0">
                <a:solidFill>
                  <a:srgbClr val="1407B9"/>
                </a:solidFill>
              </a:rPr>
              <a:t>KARMEN experiment with similar sensitivity...</a:t>
            </a:r>
          </a:p>
        </p:txBody>
      </p:sp>
    </p:spTree>
    <p:extLst>
      <p:ext uri="{BB962C8B-B14F-4D97-AF65-F5344CB8AC3E}">
        <p14:creationId xmlns:p14="http://schemas.microsoft.com/office/powerpoint/2010/main" val="223605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C14A38-6FF7-4EA4-B04E-424060084486}"/>
              </a:ext>
            </a:extLst>
          </p:cNvPr>
          <p:cNvSpPr txBox="1"/>
          <p:nvPr/>
        </p:nvSpPr>
        <p:spPr>
          <a:xfrm>
            <a:off x="92598" y="620688"/>
            <a:ext cx="89588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/>
              <a:t>Do Sterile Neutrinos exist?  That is not a falsifiable statement, so not a good one to ask.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/>
              <a:t>Can the indications of an excess in the LSND experiment be explained by simple oscillations via a sterile neutrino?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/>
              <a:t>NO.  This hypothesis has been tested and rejected.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/>
              <a:t>Are some of the other indications caused by sterile neutrinos?  Which ones?  A bunch of weak, inconsistent indications don’t make a strong one.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/>
              <a:t>Sterile neutrinos may exist, but we have no significant experimental evidence that they do.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/>
              <a:t>SBN will hopefully provide guidance.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EA36E1-96F9-414E-BA6B-2BFF420C7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199" y="-27384"/>
            <a:ext cx="7957369" cy="8640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GB" sz="4400" dirty="0"/>
              <a:t>Big Answers to Come (V)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247988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C14A38-6FF7-4EA4-B04E-424060084486}"/>
              </a:ext>
            </a:extLst>
          </p:cNvPr>
          <p:cNvSpPr txBox="1"/>
          <p:nvPr/>
        </p:nvSpPr>
        <p:spPr>
          <a:xfrm>
            <a:off x="92598" y="692696"/>
            <a:ext cx="905140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/>
              <a:t>During my career we have made significant progress.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2400" dirty="0"/>
              <a:t>Neutrino Oscillations are now routinely observed.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2400" dirty="0"/>
              <a:t>Neutrino Astronomy now exists, and many new telescopes are being built.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/>
              <a:t>We Boomers have not used up all the questions, however, and we have left many great ones for the end of our careers or for our successors.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dirty="0"/>
              <a:t>What is the MH? 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dirty="0"/>
              <a:t>Is </a:t>
            </a:r>
            <a:r>
              <a:rPr lang="en-GB" dirty="0">
                <a:latin typeface="Symbol" panose="05050102010706020507" pitchFamily="18" charset="2"/>
              </a:rPr>
              <a:t>q</a:t>
            </a:r>
            <a:r>
              <a:rPr lang="en-GB" baseline="-25000" dirty="0"/>
              <a:t>23</a:t>
            </a:r>
            <a:r>
              <a:rPr lang="en-GB" dirty="0"/>
              <a:t> maximal, if not what is the octant?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dirty="0"/>
              <a:t>Is CP violated in neutrino oscillations?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dirty="0"/>
              <a:t>Are neutrinos Majorana or Dirac or both?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dirty="0"/>
              <a:t>What is the absolute mass scale?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dirty="0"/>
              <a:t>Can we reproduce evidence for sterile neutrinos? 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dirty="0"/>
              <a:t>Are there surprises?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EA36E1-96F9-414E-BA6B-2BFF420C7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199" y="-27384"/>
            <a:ext cx="7957369" cy="8640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GB" sz="4400" dirty="0"/>
              <a:t>Some final thoughts (I).</a:t>
            </a:r>
          </a:p>
        </p:txBody>
      </p:sp>
    </p:spTree>
    <p:extLst>
      <p:ext uri="{BB962C8B-B14F-4D97-AF65-F5344CB8AC3E}">
        <p14:creationId xmlns:p14="http://schemas.microsoft.com/office/powerpoint/2010/main" val="3694723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C14A38-6FF7-4EA4-B04E-424060084486}"/>
              </a:ext>
            </a:extLst>
          </p:cNvPr>
          <p:cNvSpPr txBox="1"/>
          <p:nvPr/>
        </p:nvSpPr>
        <p:spPr>
          <a:xfrm>
            <a:off x="0" y="745540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/>
              <a:t>What programmes would I bet on continuing beyond the current round?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dirty="0" err="1"/>
              <a:t>Neutrinoless</a:t>
            </a:r>
            <a:r>
              <a:rPr lang="en-GB" dirty="0"/>
              <a:t> double beta-decay. No outcome of the current round of experiments would make you not need to build more.  Ditto for the other neutrino mass measurements, especially the astrophysical probes.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dirty="0"/>
              <a:t>CP violation in oscillations.  We will need a better beam, as we will be systematics limited! We will need many other measurements to constrain systematics. 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dirty="0"/>
              <a:t>Neutrino astronomy, which will grow and grow.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dirty="0"/>
              <a:t>New methods and new experiments - We are limited by our technology, so we need to keep thinking (Project 8).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dirty="0"/>
              <a:t>And we will keep looking for supernovae, and DSN, as they should be a scientific gold mine!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EA36E1-96F9-414E-BA6B-2BFF420C7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199" y="-27384"/>
            <a:ext cx="7957369" cy="8640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GB" sz="4400" dirty="0"/>
              <a:t>Some final thoughts (II).</a:t>
            </a:r>
          </a:p>
        </p:txBody>
      </p:sp>
    </p:spTree>
    <p:extLst>
      <p:ext uri="{BB962C8B-B14F-4D97-AF65-F5344CB8AC3E}">
        <p14:creationId xmlns:p14="http://schemas.microsoft.com/office/powerpoint/2010/main" val="3144133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discove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476" y="304801"/>
            <a:ext cx="60293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7728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standard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800"/>
            <a:ext cx="3738563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4787900" y="5373688"/>
            <a:ext cx="3744913" cy="3603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 rot="-5400000">
            <a:off x="6209506" y="3302795"/>
            <a:ext cx="4645025" cy="1444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4248472" cy="5302250"/>
          </a:xfrm>
          <a:noFill/>
        </p:spPr>
        <p:txBody>
          <a:bodyPr/>
          <a:lstStyle/>
          <a:p>
            <a:pPr eaLnBrk="1" hangingPunct="1"/>
            <a:r>
              <a:rPr lang="en-GB" dirty="0"/>
              <a:t>Neutrinos in the 198 Standard Model: </a:t>
            </a:r>
          </a:p>
          <a:p>
            <a:pPr lvl="1" eaLnBrk="1" hangingPunct="1"/>
            <a:r>
              <a:rPr lang="en-GB" dirty="0"/>
              <a:t>Three neutrinos with a conserved lepton flavour number.</a:t>
            </a:r>
          </a:p>
          <a:p>
            <a:pPr lvl="1" eaLnBrk="1" hangingPunct="1"/>
            <a:r>
              <a:rPr lang="en-GB" dirty="0"/>
              <a:t>Massless.</a:t>
            </a:r>
          </a:p>
          <a:p>
            <a:pPr lvl="1" eaLnBrk="1" hangingPunct="1"/>
            <a:r>
              <a:rPr lang="en-GB" dirty="0"/>
              <a:t>Strictly Left-handed.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367159" y="188640"/>
            <a:ext cx="7957369" cy="8640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GB" sz="4400" dirty="0"/>
              <a:t>The Standard Model (~now)</a:t>
            </a:r>
            <a:endParaRPr lang="en-GB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732602" y="4889942"/>
            <a:ext cx="583813" cy="784830"/>
          </a:xfrm>
          <a:prstGeom prst="rect">
            <a:avLst/>
          </a:prstGeom>
          <a:solidFill>
            <a:srgbClr val="79CDEF"/>
          </a:solidFill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ucida Handwriting" pitchFamily="66" charset="0"/>
              </a:rPr>
              <a:t>H</a:t>
            </a:r>
          </a:p>
          <a:p>
            <a:r>
              <a:rPr lang="en-GB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Higgs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773804" y="3305037"/>
            <a:ext cx="842585" cy="956886"/>
            <a:chOff x="6773804" y="3305037"/>
            <a:chExt cx="842585" cy="956886"/>
          </a:xfrm>
        </p:grpSpPr>
        <p:sp>
          <p:nvSpPr>
            <p:cNvPr id="4" name="Oval 3"/>
            <p:cNvSpPr/>
            <p:nvPr/>
          </p:nvSpPr>
          <p:spPr bwMode="auto">
            <a:xfrm>
              <a:off x="6773804" y="3613851"/>
              <a:ext cx="648072" cy="648072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rgbClr val="66FFFF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252186" y="3305037"/>
              <a:ext cx="3642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763413" y="2185700"/>
            <a:ext cx="909094" cy="862478"/>
            <a:chOff x="6763413" y="2185700"/>
            <a:chExt cx="909094" cy="862478"/>
          </a:xfrm>
        </p:grpSpPr>
        <p:sp>
          <p:nvSpPr>
            <p:cNvPr id="16" name="Oval 15"/>
            <p:cNvSpPr/>
            <p:nvPr/>
          </p:nvSpPr>
          <p:spPr bwMode="auto">
            <a:xfrm>
              <a:off x="6763413" y="2400106"/>
              <a:ext cx="648072" cy="648072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rgbClr val="66FFFF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08304" y="2185700"/>
              <a:ext cx="3642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452320" y="3140968"/>
            <a:ext cx="809849" cy="1110564"/>
            <a:chOff x="7452320" y="3140968"/>
            <a:chExt cx="809849" cy="1110564"/>
          </a:xfrm>
        </p:grpSpPr>
        <p:sp>
          <p:nvSpPr>
            <p:cNvPr id="19" name="Oval 18"/>
            <p:cNvSpPr/>
            <p:nvPr/>
          </p:nvSpPr>
          <p:spPr bwMode="auto">
            <a:xfrm>
              <a:off x="7452320" y="3603460"/>
              <a:ext cx="648072" cy="648072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rgbClr val="66FFFF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718429" y="3140968"/>
              <a:ext cx="5437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??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428073" y="3985900"/>
            <a:ext cx="1104367" cy="862478"/>
            <a:chOff x="7428073" y="3985900"/>
            <a:chExt cx="1104367" cy="862478"/>
          </a:xfrm>
        </p:grpSpPr>
        <p:sp>
          <p:nvSpPr>
            <p:cNvPr id="20" name="Oval 19"/>
            <p:cNvSpPr/>
            <p:nvPr/>
          </p:nvSpPr>
          <p:spPr bwMode="auto">
            <a:xfrm>
              <a:off x="7428073" y="4200306"/>
              <a:ext cx="648072" cy="648072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rgbClr val="66FFFF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988700" y="3985900"/>
              <a:ext cx="5437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??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730690" y="4705980"/>
            <a:ext cx="1305806" cy="790470"/>
            <a:chOff x="7730690" y="4705980"/>
            <a:chExt cx="1305806" cy="790470"/>
          </a:xfrm>
        </p:grpSpPr>
        <p:sp>
          <p:nvSpPr>
            <p:cNvPr id="24" name="TextBox 23"/>
            <p:cNvSpPr txBox="1"/>
            <p:nvPr/>
          </p:nvSpPr>
          <p:spPr>
            <a:xfrm>
              <a:off x="8313221" y="4705980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???</a:t>
              </a: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7730690" y="4848378"/>
              <a:ext cx="648072" cy="648072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rgbClr val="66FFFF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7796" y="1209382"/>
            <a:ext cx="4032448" cy="4269254"/>
            <a:chOff x="557796" y="1209382"/>
            <a:chExt cx="4032448" cy="4269254"/>
          </a:xfrm>
        </p:grpSpPr>
        <p:sp>
          <p:nvSpPr>
            <p:cNvPr id="28" name="Oval 27"/>
            <p:cNvSpPr/>
            <p:nvPr/>
          </p:nvSpPr>
          <p:spPr bwMode="auto">
            <a:xfrm>
              <a:off x="899592" y="1674843"/>
              <a:ext cx="3348857" cy="3338333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rgbClr val="66FFFF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Multiply 9"/>
            <p:cNvSpPr/>
            <p:nvPr/>
          </p:nvSpPr>
          <p:spPr bwMode="auto">
            <a:xfrm>
              <a:off x="557796" y="1209382"/>
              <a:ext cx="4032448" cy="4269254"/>
            </a:xfrm>
            <a:prstGeom prst="mathMultiply">
              <a:avLst/>
            </a:prstGeom>
            <a:solidFill>
              <a:srgbClr val="FF0000"/>
            </a:solidFill>
            <a:ln w="4445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rgbClr val="66FFFF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0007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5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" y="-11441"/>
            <a:ext cx="4578205" cy="332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57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526"/>
            <a:ext cx="4689487" cy="330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Image result for borexino det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557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6" y="3317199"/>
            <a:ext cx="4716016" cy="353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735205" y="604357"/>
            <a:ext cx="1198820" cy="1299712"/>
            <a:chOff x="7486114" y="404664"/>
            <a:chExt cx="1198820" cy="129971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63581" y="404664"/>
              <a:ext cx="821353" cy="107024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86114" y="1123254"/>
              <a:ext cx="590571" cy="58112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1820232" y="3901118"/>
            <a:ext cx="1806775" cy="2116047"/>
            <a:chOff x="1792207" y="3929149"/>
            <a:chExt cx="1806775" cy="211604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15816" y="4653136"/>
              <a:ext cx="683166" cy="105305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14723" y="3929149"/>
              <a:ext cx="764052" cy="93342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68417" y="5464074"/>
              <a:ext cx="590571" cy="58112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92207" y="4445891"/>
              <a:ext cx="590571" cy="581122"/>
            </a:xfrm>
            <a:prstGeom prst="rect">
              <a:avLst/>
            </a:prstGeom>
          </p:spPr>
        </p:pic>
      </p:grpSp>
      <p:pic>
        <p:nvPicPr>
          <p:cNvPr id="23" name="Picture 4" descr="kamland_pic">
            <a:extLst>
              <a:ext uri="{FF2B5EF4-FFF2-40B4-BE49-F238E27FC236}">
                <a16:creationId xmlns:a16="http://schemas.microsoft.com/office/drawing/2014/main" id="{B28EFCD6-29F6-4865-B848-5E15C8AF7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3317875"/>
            <a:ext cx="44354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>
            <a:extLst>
              <a:ext uri="{FF2B5EF4-FFF2-40B4-BE49-F238E27FC236}">
                <a16:creationId xmlns:a16="http://schemas.microsoft.com/office/drawing/2014/main" id="{ECCD3348-5E03-4B5C-9D10-76EAA2FBD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"/>
          <a:stretch>
            <a:fillRect/>
          </a:stretch>
        </p:blipFill>
        <p:spPr bwMode="auto">
          <a:xfrm>
            <a:off x="6219825" y="5578475"/>
            <a:ext cx="2941638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1A6E7954-3E88-4428-BC20-08F3C1F86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429000"/>
            <a:ext cx="229076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AF726B-092D-4F0E-B81B-47A216983E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2953" y="535391"/>
            <a:ext cx="1047750" cy="24765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81195" y="604357"/>
            <a:ext cx="964191" cy="1376725"/>
            <a:chOff x="604306" y="604357"/>
            <a:chExt cx="964191" cy="13767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99592" y="604357"/>
              <a:ext cx="668905" cy="107024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4306" y="1399960"/>
              <a:ext cx="590571" cy="581122"/>
            </a:xfrm>
            <a:prstGeom prst="rect">
              <a:avLst/>
            </a:prstGeom>
          </p:spPr>
        </p:pic>
      </p:grpSp>
      <p:sp>
        <p:nvSpPr>
          <p:cNvPr id="27" name="Text Box 14">
            <a:extLst>
              <a:ext uri="{FF2B5EF4-FFF2-40B4-BE49-F238E27FC236}">
                <a16:creationId xmlns:a16="http://schemas.microsoft.com/office/drawing/2014/main" id="{F304481A-8847-443F-9699-08CE0EB66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70" y="2132856"/>
            <a:ext cx="6184706" cy="830997"/>
          </a:xfrm>
          <a:prstGeom prst="rect">
            <a:avLst/>
          </a:prstGeom>
          <a:solidFill>
            <a:srgbClr val="1407B9"/>
          </a:solidFill>
          <a:ln w="444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/>
              <a:t>The combination proves that neutrinos oscillate, </a:t>
            </a:r>
          </a:p>
          <a:p>
            <a:r>
              <a:rPr lang="en-GB" sz="2400" dirty="0"/>
              <a:t>and hence have mass – our first big answer!.</a:t>
            </a:r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FBEB98-28EF-4B6C-9B62-25D6B44F7BB2}"/>
              </a:ext>
            </a:extLst>
          </p:cNvPr>
          <p:cNvSpPr txBox="1"/>
          <p:nvPr/>
        </p:nvSpPr>
        <p:spPr>
          <a:xfrm>
            <a:off x="1163698" y="4834541"/>
            <a:ext cx="7359650" cy="1570038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51F2FF"/>
                </a:solidFill>
                <a:latin typeface="Times New Roman" charset="0"/>
                <a:ea typeface="+mn-ea"/>
              </a:rPr>
              <a:t>To which we now add results from </a:t>
            </a:r>
            <a:r>
              <a:rPr lang="en-US" sz="2400" dirty="0" err="1">
                <a:solidFill>
                  <a:srgbClr val="51F2FF"/>
                </a:solidFill>
                <a:latin typeface="Times New Roman" charset="0"/>
                <a:ea typeface="+mn-ea"/>
              </a:rPr>
              <a:t>Chooz</a:t>
            </a:r>
            <a:r>
              <a:rPr lang="en-US" sz="2400" dirty="0">
                <a:solidFill>
                  <a:srgbClr val="51F2FF"/>
                </a:solidFill>
                <a:latin typeface="Times New Roman" charset="0"/>
                <a:ea typeface="+mn-ea"/>
              </a:rPr>
              <a:t>, Palo Verde,</a:t>
            </a:r>
          </a:p>
          <a:p>
            <a:pPr algn="ctr" eaLnBrk="1" hangingPunct="1">
              <a:defRPr/>
            </a:pPr>
            <a:r>
              <a:rPr lang="en-US" sz="2400" dirty="0">
                <a:solidFill>
                  <a:srgbClr val="51F2FF"/>
                </a:solidFill>
                <a:latin typeface="Times New Roman" charset="0"/>
                <a:ea typeface="+mn-ea"/>
              </a:rPr>
              <a:t>K2K, MINOS, MINOS+, T2K, </a:t>
            </a:r>
            <a:r>
              <a:rPr lang="en-US" sz="2400" dirty="0" err="1">
                <a:solidFill>
                  <a:srgbClr val="51F2FF"/>
                </a:solidFill>
                <a:latin typeface="Times New Roman" charset="0"/>
                <a:ea typeface="+mn-ea"/>
              </a:rPr>
              <a:t>NOvA</a:t>
            </a:r>
            <a:r>
              <a:rPr lang="en-US" sz="2400" dirty="0">
                <a:solidFill>
                  <a:srgbClr val="51F2FF"/>
                </a:solidFill>
                <a:latin typeface="Times New Roman" charset="0"/>
                <a:ea typeface="+mn-ea"/>
              </a:rPr>
              <a:t>, </a:t>
            </a:r>
            <a:r>
              <a:rPr lang="en-US" sz="2400" dirty="0" err="1">
                <a:solidFill>
                  <a:srgbClr val="51F2FF"/>
                </a:solidFill>
                <a:latin typeface="Times New Roman" charset="0"/>
                <a:ea typeface="+mn-ea"/>
              </a:rPr>
              <a:t>Daya</a:t>
            </a:r>
            <a:r>
              <a:rPr lang="en-US" sz="2400" dirty="0">
                <a:solidFill>
                  <a:srgbClr val="51F2FF"/>
                </a:solidFill>
                <a:latin typeface="Times New Roman" charset="0"/>
                <a:ea typeface="+mn-ea"/>
              </a:rPr>
              <a:t> Bay, RENO, </a:t>
            </a:r>
          </a:p>
          <a:p>
            <a:pPr algn="ctr" eaLnBrk="1" hangingPunct="1">
              <a:defRPr/>
            </a:pPr>
            <a:r>
              <a:rPr lang="en-US" sz="2400" dirty="0">
                <a:solidFill>
                  <a:srgbClr val="51F2FF"/>
                </a:solidFill>
                <a:latin typeface="Times New Roman" charset="0"/>
                <a:ea typeface="+mn-ea"/>
              </a:rPr>
              <a:t>Double </a:t>
            </a:r>
            <a:r>
              <a:rPr lang="en-US" sz="2400" dirty="0" err="1">
                <a:solidFill>
                  <a:srgbClr val="51F2FF"/>
                </a:solidFill>
                <a:latin typeface="Times New Roman" charset="0"/>
                <a:ea typeface="+mn-ea"/>
              </a:rPr>
              <a:t>Chooz</a:t>
            </a:r>
            <a:r>
              <a:rPr lang="en-US" sz="2400" dirty="0">
                <a:solidFill>
                  <a:srgbClr val="51F2FF"/>
                </a:solidFill>
                <a:latin typeface="Times New Roman" charset="0"/>
                <a:ea typeface="+mn-ea"/>
              </a:rPr>
              <a:t>, BOREXINO, OPERA, ICARUS, </a:t>
            </a:r>
          </a:p>
          <a:p>
            <a:pPr algn="ctr" eaLnBrk="1" hangingPunct="1">
              <a:defRPr/>
            </a:pPr>
            <a:r>
              <a:rPr lang="en-US" sz="2400" dirty="0" err="1">
                <a:solidFill>
                  <a:srgbClr val="51F2FF"/>
                </a:solidFill>
                <a:latin typeface="Times New Roman" charset="0"/>
                <a:ea typeface="+mn-ea"/>
              </a:rPr>
              <a:t>Icecube</a:t>
            </a:r>
            <a:r>
              <a:rPr lang="en-US" sz="2400" dirty="0">
                <a:solidFill>
                  <a:srgbClr val="51F2FF"/>
                </a:solidFill>
                <a:latin typeface="Times New Roman" charset="0"/>
                <a:ea typeface="+mn-ea"/>
              </a:rPr>
              <a:t>, ANTARES, and more. . .</a:t>
            </a:r>
          </a:p>
        </p:txBody>
      </p:sp>
    </p:spTree>
    <p:extLst>
      <p:ext uri="{BB962C8B-B14F-4D97-AF65-F5344CB8AC3E}">
        <p14:creationId xmlns:p14="http://schemas.microsoft.com/office/powerpoint/2010/main" val="85230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34A450-6A60-4F26-8BA0-DF4440F36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00" y="980728"/>
            <a:ext cx="8958805" cy="19438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C14A38-6FF7-4EA4-B04E-424060084486}"/>
              </a:ext>
            </a:extLst>
          </p:cNvPr>
          <p:cNvSpPr txBox="1"/>
          <p:nvPr/>
        </p:nvSpPr>
        <p:spPr>
          <a:xfrm>
            <a:off x="117800" y="2852936"/>
            <a:ext cx="89588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/>
              <a:t>We have measured the three angles in the neutrino mixing matrix with varying accuracy.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/>
              <a:t>We have determined the mass-squared differences, and the sign of one of them.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/>
              <a:t>We have “hints” of CP violation from T2K, but no sign of it in </a:t>
            </a:r>
            <a:r>
              <a:rPr lang="en-GB" sz="3200" dirty="0" err="1"/>
              <a:t>NOvA</a:t>
            </a:r>
            <a:r>
              <a:rPr lang="en-GB" sz="3200" dirty="0"/>
              <a:t>, so no clarity there.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/>
              <a:t>We have “indications” of NO and “preferences” for the octant from global fits.  However…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EA36E1-96F9-414E-BA6B-2BFF420C7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5271" y="-27384"/>
            <a:ext cx="7957369" cy="8640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GB" sz="4400" dirty="0"/>
              <a:t>More Big Answers.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4162061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5458" name="Picture 2" descr="lisi_pre_s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58552"/>
            <a:ext cx="4984750" cy="563880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3568" y="-27384"/>
            <a:ext cx="7772400" cy="1143000"/>
          </a:xfrm>
        </p:spPr>
        <p:txBody>
          <a:bodyPr/>
          <a:lstStyle/>
          <a:p>
            <a:r>
              <a:rPr lang="en-GB" sz="3200" dirty="0"/>
              <a:t>A warning from history.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08112" y="4437112"/>
            <a:ext cx="7164288" cy="2232248"/>
          </a:xfrm>
          <a:prstGeom prst="rect">
            <a:avLst/>
          </a:prstGeom>
          <a:solidFill>
            <a:srgbClr val="0000FF">
              <a:alpha val="84000"/>
            </a:srgbClr>
          </a:solidFill>
          <a:ln w="25400">
            <a:solidFill>
              <a:srgbClr val="00FFFF"/>
            </a:solidFill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r>
              <a:rPr lang="en-GB" sz="2400" dirty="0">
                <a:sym typeface="Symbol" pitchFamily="18" charset="2"/>
              </a:rPr>
              <a:t>After the results of the gallium experiments were known it was widely assumed that the solar neutrino problem was solved by neutrino oscillations (see </a:t>
            </a:r>
            <a:r>
              <a:rPr lang="en-GB" sz="2400" dirty="0" err="1">
                <a:sym typeface="Symbol" pitchFamily="18" charset="2"/>
              </a:rPr>
              <a:t>Bahcall</a:t>
            </a:r>
            <a:r>
              <a:rPr lang="en-GB" sz="2400" dirty="0">
                <a:sym typeface="Symbol" pitchFamily="18" charset="2"/>
              </a:rPr>
              <a:t> and Bethe, PRL 65, p 2233, 1990), </a:t>
            </a:r>
          </a:p>
          <a:p>
            <a:r>
              <a:rPr lang="en-GB" sz="2400" dirty="0">
                <a:sym typeface="Symbol" pitchFamily="18" charset="2"/>
              </a:rPr>
              <a:t>but there was no proof</a:t>
            </a:r>
            <a:r>
              <a:rPr lang="en-GB" sz="1800" dirty="0">
                <a:sym typeface="Symbol" pitchFamily="18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151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5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390" y="908720"/>
            <a:ext cx="3448050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57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85775"/>
            <a:ext cx="533400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57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7" y="627732"/>
            <a:ext cx="466725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57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4369"/>
            <a:ext cx="4314825" cy="63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292586"/>
            <a:ext cx="4176464" cy="400110"/>
          </a:xfrm>
          <a:prstGeom prst="rect">
            <a:avLst/>
          </a:prstGeom>
          <a:solidFill>
            <a:srgbClr val="1407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These are 99% </a:t>
            </a:r>
            <a:r>
              <a:rPr lang="en-GB" sz="2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c.l</a:t>
            </a:r>
            <a:r>
              <a:rPr lang="en-GB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 contours!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1880" y="2961105"/>
            <a:ext cx="4915480" cy="1200329"/>
          </a:xfrm>
          <a:prstGeom prst="rect">
            <a:avLst/>
          </a:prstGeom>
          <a:solidFill>
            <a:srgbClr val="1407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Note that these best fits would essentially rule out CP violation in terrestrial experiments.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2138" y="28295"/>
            <a:ext cx="2572897" cy="830997"/>
          </a:xfrm>
          <a:prstGeom prst="rect">
            <a:avLst/>
          </a:prstGeom>
          <a:solidFill>
            <a:srgbClr val="1407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Using all data as of </a:t>
            </a:r>
          </a:p>
          <a:p>
            <a:pPr algn="ctr"/>
            <a:r>
              <a:rPr lang="en-GB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Neutrinos ‘98.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77496" y="4366317"/>
            <a:ext cx="4915480" cy="830997"/>
          </a:xfrm>
          <a:prstGeom prst="rect">
            <a:avLst/>
          </a:prstGeom>
          <a:solidFill>
            <a:srgbClr val="1407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Be careful of global fits of</a:t>
            </a:r>
          </a:p>
          <a:p>
            <a:pPr algn="ctr"/>
            <a:r>
              <a:rPr lang="en-GB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systematics limited experiments!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A9AC4C-6B74-4BAC-BE4B-805D77E72DE4}"/>
              </a:ext>
            </a:extLst>
          </p:cNvPr>
          <p:cNvSpPr txBox="1"/>
          <p:nvPr/>
        </p:nvSpPr>
        <p:spPr>
          <a:xfrm>
            <a:off x="3472944" y="5406315"/>
            <a:ext cx="4915480" cy="1200329"/>
          </a:xfrm>
          <a:prstGeom prst="rect">
            <a:avLst/>
          </a:prstGeom>
          <a:solidFill>
            <a:srgbClr val="1407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Systematics do not have distributions, and they don’t follow the central limit theorem, and they aren’t Gaussian!</a:t>
            </a:r>
          </a:p>
        </p:txBody>
      </p:sp>
    </p:spTree>
    <p:extLst>
      <p:ext uri="{BB962C8B-B14F-4D97-AF65-F5344CB8AC3E}">
        <p14:creationId xmlns:p14="http://schemas.microsoft.com/office/powerpoint/2010/main" val="23738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5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5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Line 2"/>
          <p:cNvSpPr>
            <a:spLocks noChangeShapeType="1"/>
          </p:cNvSpPr>
          <p:nvPr/>
        </p:nvSpPr>
        <p:spPr bwMode="auto">
          <a:xfrm flipV="1">
            <a:off x="1219200" y="2057400"/>
            <a:ext cx="0" cy="3505200"/>
          </a:xfrm>
          <a:prstGeom prst="line">
            <a:avLst/>
          </a:prstGeom>
          <a:noFill/>
          <a:ln w="28575">
            <a:solidFill>
              <a:srgbClr val="66FFFF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71600" y="5943600"/>
            <a:ext cx="1239838" cy="457200"/>
            <a:chOff x="240" y="3807"/>
            <a:chExt cx="781" cy="288"/>
          </a:xfrm>
        </p:grpSpPr>
        <p:sp>
          <p:nvSpPr>
            <p:cNvPr id="165924" name="Rectangle 4"/>
            <p:cNvSpPr>
              <a:spLocks noChangeArrowheads="1"/>
            </p:cNvSpPr>
            <p:nvPr/>
          </p:nvSpPr>
          <p:spPr bwMode="auto">
            <a:xfrm>
              <a:off x="240" y="3893"/>
              <a:ext cx="192" cy="192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25" name="Text Box 5"/>
            <p:cNvSpPr txBox="1">
              <a:spLocks noChangeArrowheads="1"/>
            </p:cNvSpPr>
            <p:nvPr/>
          </p:nvSpPr>
          <p:spPr bwMode="auto">
            <a:xfrm>
              <a:off x="541" y="3807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Symbol" pitchFamily="18" charset="2"/>
                </a:rPr>
                <a:t>n</a:t>
              </a:r>
              <a:r>
                <a:rPr lang="en-US" b="1" baseline="-25000">
                  <a:latin typeface="Comic Sans MS" pitchFamily="66" charset="0"/>
                </a:rPr>
                <a:t>e 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667000" y="5943600"/>
            <a:ext cx="938213" cy="457200"/>
            <a:chOff x="912" y="3805"/>
            <a:chExt cx="591" cy="288"/>
          </a:xfrm>
        </p:grpSpPr>
        <p:sp>
          <p:nvSpPr>
            <p:cNvPr id="165922" name="Rectangle 7"/>
            <p:cNvSpPr>
              <a:spLocks noChangeArrowheads="1"/>
            </p:cNvSpPr>
            <p:nvPr/>
          </p:nvSpPr>
          <p:spPr bwMode="auto">
            <a:xfrm>
              <a:off x="912" y="3888"/>
              <a:ext cx="192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23" name="Rectangle 8"/>
            <p:cNvSpPr>
              <a:spLocks noChangeArrowheads="1"/>
            </p:cNvSpPr>
            <p:nvPr/>
          </p:nvSpPr>
          <p:spPr bwMode="auto">
            <a:xfrm>
              <a:off x="1213" y="3805"/>
              <a:ext cx="2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1">
                  <a:latin typeface="Symbol" pitchFamily="18" charset="2"/>
                </a:rPr>
                <a:t>n</a:t>
              </a:r>
              <a:r>
                <a:rPr lang="en-US" b="1" baseline="-25000">
                  <a:latin typeface="Symbol" pitchFamily="18" charset="2"/>
                </a:rPr>
                <a:t>m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886200" y="5943600"/>
            <a:ext cx="914400" cy="457200"/>
            <a:chOff x="1584" y="3810"/>
            <a:chExt cx="576" cy="288"/>
          </a:xfrm>
        </p:grpSpPr>
        <p:sp>
          <p:nvSpPr>
            <p:cNvPr id="165920" name="Rectangle 10"/>
            <p:cNvSpPr>
              <a:spLocks noChangeArrowheads="1"/>
            </p:cNvSpPr>
            <p:nvPr/>
          </p:nvSpPr>
          <p:spPr bwMode="auto">
            <a:xfrm>
              <a:off x="1584" y="3893"/>
              <a:ext cx="192" cy="192"/>
            </a:xfrm>
            <a:prstGeom prst="rect">
              <a:avLst/>
            </a:prstGeom>
            <a:solidFill>
              <a:srgbClr val="30DD0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21" name="Rectangle 11"/>
            <p:cNvSpPr>
              <a:spLocks noChangeArrowheads="1"/>
            </p:cNvSpPr>
            <p:nvPr/>
          </p:nvSpPr>
          <p:spPr bwMode="auto">
            <a:xfrm>
              <a:off x="1888" y="3810"/>
              <a:ext cx="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1">
                  <a:latin typeface="Symbol" pitchFamily="18" charset="2"/>
                </a:rPr>
                <a:t>n</a:t>
              </a:r>
              <a:r>
                <a:rPr lang="en-US" b="1" baseline="-25000">
                  <a:latin typeface="Symbol" pitchFamily="18" charset="2"/>
                </a:rPr>
                <a:t>t</a:t>
              </a:r>
            </a:p>
          </p:txBody>
        </p:sp>
      </p:grpSp>
      <p:sp>
        <p:nvSpPr>
          <p:cNvPr id="165894" name="Text Box 12"/>
          <p:cNvSpPr txBox="1">
            <a:spLocks noChangeArrowheads="1"/>
          </p:cNvSpPr>
          <p:nvPr/>
        </p:nvSpPr>
        <p:spPr bwMode="auto">
          <a:xfrm>
            <a:off x="685800" y="1524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Log m</a:t>
            </a:r>
            <a:r>
              <a:rPr lang="en-US" baseline="30000">
                <a:latin typeface="Comic Sans MS" pitchFamily="66" charset="0"/>
              </a:rPr>
              <a:t>2</a:t>
            </a: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371600" y="4648200"/>
            <a:ext cx="2590800" cy="457200"/>
            <a:chOff x="864" y="2928"/>
            <a:chExt cx="1632" cy="288"/>
          </a:xfrm>
        </p:grpSpPr>
        <p:sp>
          <p:nvSpPr>
            <p:cNvPr id="165916" name="Rectangle 14"/>
            <p:cNvSpPr>
              <a:spLocks noChangeArrowheads="1"/>
            </p:cNvSpPr>
            <p:nvPr/>
          </p:nvSpPr>
          <p:spPr bwMode="auto">
            <a:xfrm>
              <a:off x="1296" y="2976"/>
              <a:ext cx="528" cy="240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17" name="Rectangle 15"/>
            <p:cNvSpPr>
              <a:spLocks noChangeArrowheads="1"/>
            </p:cNvSpPr>
            <p:nvPr/>
          </p:nvSpPr>
          <p:spPr bwMode="auto">
            <a:xfrm>
              <a:off x="1824" y="2976"/>
              <a:ext cx="33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18" name="Rectangle 16"/>
            <p:cNvSpPr>
              <a:spLocks noChangeArrowheads="1"/>
            </p:cNvSpPr>
            <p:nvPr/>
          </p:nvSpPr>
          <p:spPr bwMode="auto">
            <a:xfrm>
              <a:off x="2160" y="2976"/>
              <a:ext cx="336" cy="240"/>
            </a:xfrm>
            <a:prstGeom prst="rect">
              <a:avLst/>
            </a:prstGeom>
            <a:solidFill>
              <a:srgbClr val="30DD0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19" name="Text Box 17"/>
            <p:cNvSpPr txBox="1">
              <a:spLocks noChangeArrowheads="1"/>
            </p:cNvSpPr>
            <p:nvPr/>
          </p:nvSpPr>
          <p:spPr bwMode="auto">
            <a:xfrm>
              <a:off x="864" y="2928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>
                  <a:latin typeface="Comic Sans MS" pitchFamily="66" charset="0"/>
                </a:rPr>
                <a:t>m</a:t>
              </a:r>
              <a:r>
                <a:rPr lang="en-US" baseline="-25000">
                  <a:latin typeface="Comic Sans MS" pitchFamily="66" charset="0"/>
                </a:rPr>
                <a:t>1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1447800" y="2667000"/>
            <a:ext cx="2514600" cy="457200"/>
            <a:chOff x="912" y="1680"/>
            <a:chExt cx="1584" cy="288"/>
          </a:xfrm>
        </p:grpSpPr>
        <p:sp>
          <p:nvSpPr>
            <p:cNvPr id="165912" name="Rectangle 19"/>
            <p:cNvSpPr>
              <a:spLocks noChangeArrowheads="1"/>
            </p:cNvSpPr>
            <p:nvPr/>
          </p:nvSpPr>
          <p:spPr bwMode="auto">
            <a:xfrm>
              <a:off x="1296" y="1680"/>
              <a:ext cx="96" cy="240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13" name="Rectangle 20"/>
            <p:cNvSpPr>
              <a:spLocks noChangeArrowheads="1"/>
            </p:cNvSpPr>
            <p:nvPr/>
          </p:nvSpPr>
          <p:spPr bwMode="auto">
            <a:xfrm>
              <a:off x="1392" y="1680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14" name="Rectangle 21"/>
            <p:cNvSpPr>
              <a:spLocks noChangeArrowheads="1"/>
            </p:cNvSpPr>
            <p:nvPr/>
          </p:nvSpPr>
          <p:spPr bwMode="auto">
            <a:xfrm>
              <a:off x="1968" y="1680"/>
              <a:ext cx="528" cy="240"/>
            </a:xfrm>
            <a:prstGeom prst="rect">
              <a:avLst/>
            </a:prstGeom>
            <a:solidFill>
              <a:srgbClr val="30DD0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15" name="Rectangle 22"/>
            <p:cNvSpPr>
              <a:spLocks noChangeArrowheads="1"/>
            </p:cNvSpPr>
            <p:nvPr/>
          </p:nvSpPr>
          <p:spPr bwMode="auto">
            <a:xfrm>
              <a:off x="912" y="1680"/>
              <a:ext cx="3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Comic Sans MS" pitchFamily="66" charset="0"/>
                </a:rPr>
                <a:t>m</a:t>
              </a:r>
              <a:r>
                <a:rPr lang="en-US" baseline="-25000">
                  <a:latin typeface="Comic Sans MS" pitchFamily="66" charset="0"/>
                </a:rPr>
                <a:t>3</a:t>
              </a: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1371600" y="4114800"/>
            <a:ext cx="2590800" cy="457200"/>
            <a:chOff x="864" y="2592"/>
            <a:chExt cx="1632" cy="288"/>
          </a:xfrm>
        </p:grpSpPr>
        <p:sp>
          <p:nvSpPr>
            <p:cNvPr id="165908" name="Rectangle 24"/>
            <p:cNvSpPr>
              <a:spLocks noChangeArrowheads="1"/>
            </p:cNvSpPr>
            <p:nvPr/>
          </p:nvSpPr>
          <p:spPr bwMode="auto">
            <a:xfrm>
              <a:off x="1296" y="2592"/>
              <a:ext cx="528" cy="240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09" name="Rectangle 25"/>
            <p:cNvSpPr>
              <a:spLocks noChangeArrowheads="1"/>
            </p:cNvSpPr>
            <p:nvPr/>
          </p:nvSpPr>
          <p:spPr bwMode="auto">
            <a:xfrm>
              <a:off x="1824" y="2592"/>
              <a:ext cx="33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10" name="Rectangle 26"/>
            <p:cNvSpPr>
              <a:spLocks noChangeArrowheads="1"/>
            </p:cNvSpPr>
            <p:nvPr/>
          </p:nvSpPr>
          <p:spPr bwMode="auto">
            <a:xfrm>
              <a:off x="2160" y="2592"/>
              <a:ext cx="336" cy="240"/>
            </a:xfrm>
            <a:prstGeom prst="rect">
              <a:avLst/>
            </a:prstGeom>
            <a:solidFill>
              <a:srgbClr val="30DD0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11" name="Rectangle 27"/>
            <p:cNvSpPr>
              <a:spLocks noChangeArrowheads="1"/>
            </p:cNvSpPr>
            <p:nvPr/>
          </p:nvSpPr>
          <p:spPr bwMode="auto">
            <a:xfrm>
              <a:off x="864" y="2592"/>
              <a:ext cx="3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Comic Sans MS" pitchFamily="66" charset="0"/>
                </a:rPr>
                <a:t>m</a:t>
              </a:r>
              <a:r>
                <a:rPr lang="en-US" baseline="-25000">
                  <a:latin typeface="Comic Sans MS" pitchFamily="66" charset="0"/>
                </a:rPr>
                <a:t>2</a:t>
              </a:r>
            </a:p>
          </p:txBody>
        </p:sp>
      </p:grpSp>
      <p:sp>
        <p:nvSpPr>
          <p:cNvPr id="165898" name="Text Box 28"/>
          <p:cNvSpPr txBox="1">
            <a:spLocks noChangeArrowheads="1"/>
          </p:cNvSpPr>
          <p:nvPr/>
        </p:nvSpPr>
        <p:spPr bwMode="auto">
          <a:xfrm>
            <a:off x="2295543" y="242888"/>
            <a:ext cx="5545108" cy="646331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dirty="0"/>
              <a:t>What is the Mass Hierarchy?</a:t>
            </a:r>
          </a:p>
        </p:txBody>
      </p: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3998913" y="3087688"/>
            <a:ext cx="3451225" cy="990600"/>
            <a:chOff x="2519" y="1945"/>
            <a:chExt cx="2174" cy="624"/>
          </a:xfrm>
        </p:grpSpPr>
        <p:sp>
          <p:nvSpPr>
            <p:cNvPr id="165906" name="Rectangle 30"/>
            <p:cNvSpPr>
              <a:spLocks noChangeArrowheads="1"/>
            </p:cNvSpPr>
            <p:nvPr/>
          </p:nvSpPr>
          <p:spPr bwMode="auto">
            <a:xfrm>
              <a:off x="2640" y="2112"/>
              <a:ext cx="20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Symbol" pitchFamily="18" charset="2"/>
                </a:rPr>
                <a:t>D</a:t>
              </a:r>
              <a:r>
                <a:rPr lang="en-US">
                  <a:latin typeface="Comic Sans MS" pitchFamily="66" charset="0"/>
                </a:rPr>
                <a:t>m</a:t>
              </a:r>
              <a:r>
                <a:rPr lang="en-US" baseline="30000">
                  <a:latin typeface="Comic Sans MS" pitchFamily="66" charset="0"/>
                </a:rPr>
                <a:t>2</a:t>
              </a:r>
              <a:r>
                <a:rPr lang="en-US" baseline="-25000">
                  <a:latin typeface="Comic Sans MS" pitchFamily="66" charset="0"/>
                </a:rPr>
                <a:t>23</a:t>
              </a:r>
              <a:r>
                <a:rPr lang="en-US">
                  <a:latin typeface="Comic Sans MS" pitchFamily="66" charset="0"/>
                </a:rPr>
                <a:t> ~ 2.5 x 10</a:t>
              </a:r>
              <a:r>
                <a:rPr lang="en-US" baseline="30000">
                  <a:latin typeface="Comic Sans MS" pitchFamily="66" charset="0"/>
                </a:rPr>
                <a:t>-3</a:t>
              </a:r>
              <a:r>
                <a:rPr lang="en-US">
                  <a:latin typeface="Comic Sans MS" pitchFamily="66" charset="0"/>
                </a:rPr>
                <a:t> eV</a:t>
              </a:r>
              <a:r>
                <a:rPr lang="en-US" baseline="3000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165907" name="AutoShape 31"/>
            <p:cNvSpPr>
              <a:spLocks/>
            </p:cNvSpPr>
            <p:nvPr/>
          </p:nvSpPr>
          <p:spPr bwMode="auto">
            <a:xfrm>
              <a:off x="2519" y="1945"/>
              <a:ext cx="144" cy="624"/>
            </a:xfrm>
            <a:prstGeom prst="rightBrace">
              <a:avLst>
                <a:gd name="adj1" fmla="val 36111"/>
                <a:gd name="adj2" fmla="val 50000"/>
              </a:avLst>
            </a:prstGeom>
            <a:noFill/>
            <a:ln w="22225">
              <a:solidFill>
                <a:srgbClr val="66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4014788" y="4419602"/>
            <a:ext cx="4517652" cy="954088"/>
            <a:chOff x="2529" y="2784"/>
            <a:chExt cx="2127" cy="601"/>
          </a:xfrm>
        </p:grpSpPr>
        <p:sp>
          <p:nvSpPr>
            <p:cNvPr id="165904" name="Text Box 33"/>
            <p:cNvSpPr txBox="1">
              <a:spLocks noChangeArrowheads="1"/>
            </p:cNvSpPr>
            <p:nvPr/>
          </p:nvSpPr>
          <p:spPr bwMode="auto">
            <a:xfrm>
              <a:off x="2688" y="2784"/>
              <a:ext cx="1968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dirty="0">
                  <a:latin typeface="Symbol" pitchFamily="18" charset="2"/>
                </a:rPr>
                <a:t>D</a:t>
              </a:r>
              <a:r>
                <a:rPr lang="en-US" dirty="0">
                  <a:latin typeface="Comic Sans MS" pitchFamily="66" charset="0"/>
                </a:rPr>
                <a:t>m</a:t>
              </a:r>
              <a:r>
                <a:rPr lang="en-US" baseline="30000" dirty="0">
                  <a:latin typeface="Comic Sans MS" pitchFamily="66" charset="0"/>
                </a:rPr>
                <a:t>2</a:t>
              </a:r>
              <a:r>
                <a:rPr lang="en-US" baseline="-25000" dirty="0">
                  <a:latin typeface="Comic Sans MS" pitchFamily="66" charset="0"/>
                </a:rPr>
                <a:t>12  </a:t>
              </a:r>
              <a:r>
                <a:rPr lang="en-US" dirty="0">
                  <a:latin typeface="Comic Sans MS" pitchFamily="66" charset="0"/>
                </a:rPr>
                <a:t>~  7.5 x 10</a:t>
              </a:r>
              <a:r>
                <a:rPr lang="en-US" baseline="30000" dirty="0">
                  <a:latin typeface="Comic Sans MS" pitchFamily="66" charset="0"/>
                </a:rPr>
                <a:t>-5</a:t>
              </a:r>
              <a:r>
                <a:rPr lang="en-US" dirty="0">
                  <a:latin typeface="Comic Sans MS" pitchFamily="66" charset="0"/>
                </a:rPr>
                <a:t> eV</a:t>
              </a:r>
              <a:r>
                <a:rPr lang="en-US" baseline="30000" dirty="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165905" name="AutoShape 34"/>
            <p:cNvSpPr>
              <a:spLocks/>
            </p:cNvSpPr>
            <p:nvPr/>
          </p:nvSpPr>
          <p:spPr bwMode="auto">
            <a:xfrm>
              <a:off x="2529" y="2827"/>
              <a:ext cx="144" cy="192"/>
            </a:xfrm>
            <a:prstGeom prst="rightBrace">
              <a:avLst>
                <a:gd name="adj1" fmla="val 11111"/>
                <a:gd name="adj2" fmla="val 50000"/>
              </a:avLst>
            </a:prstGeom>
            <a:noFill/>
            <a:ln w="22225">
              <a:solidFill>
                <a:srgbClr val="66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3048000" y="1066800"/>
            <a:ext cx="4438650" cy="1463675"/>
            <a:chOff x="1920" y="672"/>
            <a:chExt cx="2796" cy="922"/>
          </a:xfrm>
        </p:grpSpPr>
        <p:sp>
          <p:nvSpPr>
            <p:cNvPr id="165902" name="Text Box 36"/>
            <p:cNvSpPr txBox="1">
              <a:spLocks noChangeArrowheads="1"/>
            </p:cNvSpPr>
            <p:nvPr/>
          </p:nvSpPr>
          <p:spPr bwMode="auto">
            <a:xfrm>
              <a:off x="2304" y="672"/>
              <a:ext cx="2412" cy="750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3600"/>
                <a:t>It “probably” looks </a:t>
              </a:r>
            </a:p>
            <a:p>
              <a:r>
                <a:rPr lang="en-GB" sz="3600"/>
                <a:t>something like this</a:t>
              </a:r>
            </a:p>
          </p:txBody>
        </p:sp>
        <p:sp>
          <p:nvSpPr>
            <p:cNvPr id="165903" name="Freeform 37"/>
            <p:cNvSpPr>
              <a:spLocks/>
            </p:cNvSpPr>
            <p:nvPr/>
          </p:nvSpPr>
          <p:spPr bwMode="auto">
            <a:xfrm>
              <a:off x="1920" y="1114"/>
              <a:ext cx="288" cy="480"/>
            </a:xfrm>
            <a:custGeom>
              <a:avLst/>
              <a:gdLst>
                <a:gd name="T0" fmla="*/ 288 w 288"/>
                <a:gd name="T1" fmla="*/ 0 h 480"/>
                <a:gd name="T2" fmla="*/ 48 w 288"/>
                <a:gd name="T3" fmla="*/ 96 h 480"/>
                <a:gd name="T4" fmla="*/ 0 w 288"/>
                <a:gd name="T5" fmla="*/ 480 h 480"/>
                <a:gd name="T6" fmla="*/ 0 60000 65536"/>
                <a:gd name="T7" fmla="*/ 0 60000 65536"/>
                <a:gd name="T8" fmla="*/ 0 60000 65536"/>
                <a:gd name="T9" fmla="*/ 0 w 288"/>
                <a:gd name="T10" fmla="*/ 0 h 480"/>
                <a:gd name="T11" fmla="*/ 288 w 288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480">
                  <a:moveTo>
                    <a:pt x="288" y="0"/>
                  </a:moveTo>
                  <a:cubicBezTo>
                    <a:pt x="192" y="8"/>
                    <a:pt x="96" y="16"/>
                    <a:pt x="48" y="96"/>
                  </a:cubicBezTo>
                  <a:cubicBezTo>
                    <a:pt x="0" y="176"/>
                    <a:pt x="0" y="328"/>
                    <a:pt x="0" y="480"/>
                  </a:cubicBezTo>
                </a:path>
              </a:pathLst>
            </a:custGeom>
            <a:noFill/>
            <a:ln w="22225" cap="flat" cmpd="sng">
              <a:solidFill>
                <a:srgbClr val="66FFF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39438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Line 2"/>
          <p:cNvSpPr>
            <a:spLocks noChangeShapeType="1"/>
          </p:cNvSpPr>
          <p:nvPr/>
        </p:nvSpPr>
        <p:spPr bwMode="auto">
          <a:xfrm flipV="1">
            <a:off x="1219200" y="2057400"/>
            <a:ext cx="0" cy="3505200"/>
          </a:xfrm>
          <a:prstGeom prst="line">
            <a:avLst/>
          </a:prstGeom>
          <a:noFill/>
          <a:ln w="28575">
            <a:solidFill>
              <a:srgbClr val="66FFFF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71600" y="5943600"/>
            <a:ext cx="1239838" cy="457200"/>
            <a:chOff x="240" y="3807"/>
            <a:chExt cx="781" cy="288"/>
          </a:xfrm>
        </p:grpSpPr>
        <p:sp>
          <p:nvSpPr>
            <p:cNvPr id="166957" name="Rectangle 4"/>
            <p:cNvSpPr>
              <a:spLocks noChangeArrowheads="1"/>
            </p:cNvSpPr>
            <p:nvPr/>
          </p:nvSpPr>
          <p:spPr bwMode="auto">
            <a:xfrm>
              <a:off x="240" y="3893"/>
              <a:ext cx="192" cy="192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58" name="Text Box 5"/>
            <p:cNvSpPr txBox="1">
              <a:spLocks noChangeArrowheads="1"/>
            </p:cNvSpPr>
            <p:nvPr/>
          </p:nvSpPr>
          <p:spPr bwMode="auto">
            <a:xfrm>
              <a:off x="541" y="3807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  <a:latin typeface="Symbol" pitchFamily="18" charset="2"/>
                </a:rPr>
                <a:t>n</a:t>
              </a:r>
              <a:r>
                <a:rPr lang="en-US" b="1" baseline="-25000">
                  <a:solidFill>
                    <a:srgbClr val="FF3300"/>
                  </a:solidFill>
                  <a:latin typeface="Comic Sans MS" pitchFamily="66" charset="0"/>
                </a:rPr>
                <a:t>e 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667000" y="5943600"/>
            <a:ext cx="938213" cy="457200"/>
            <a:chOff x="912" y="3805"/>
            <a:chExt cx="591" cy="288"/>
          </a:xfrm>
        </p:grpSpPr>
        <p:sp>
          <p:nvSpPr>
            <p:cNvPr id="166955" name="Rectangle 7"/>
            <p:cNvSpPr>
              <a:spLocks noChangeArrowheads="1"/>
            </p:cNvSpPr>
            <p:nvPr/>
          </p:nvSpPr>
          <p:spPr bwMode="auto">
            <a:xfrm>
              <a:off x="912" y="3888"/>
              <a:ext cx="192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56" name="Rectangle 8"/>
            <p:cNvSpPr>
              <a:spLocks noChangeArrowheads="1"/>
            </p:cNvSpPr>
            <p:nvPr/>
          </p:nvSpPr>
          <p:spPr bwMode="auto">
            <a:xfrm>
              <a:off x="1213" y="3805"/>
              <a:ext cx="2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1">
                  <a:solidFill>
                    <a:schemeClr val="accent2"/>
                  </a:solidFill>
                  <a:latin typeface="Symbol" pitchFamily="18" charset="2"/>
                </a:rPr>
                <a:t>n</a:t>
              </a:r>
              <a:r>
                <a:rPr lang="en-US" b="1" baseline="-25000">
                  <a:solidFill>
                    <a:schemeClr val="accent2"/>
                  </a:solidFill>
                  <a:latin typeface="Symbol" pitchFamily="18" charset="2"/>
                </a:rPr>
                <a:t>m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886200" y="5943600"/>
            <a:ext cx="914400" cy="457200"/>
            <a:chOff x="1584" y="3810"/>
            <a:chExt cx="576" cy="288"/>
          </a:xfrm>
        </p:grpSpPr>
        <p:sp>
          <p:nvSpPr>
            <p:cNvPr id="166953" name="Rectangle 10"/>
            <p:cNvSpPr>
              <a:spLocks noChangeArrowheads="1"/>
            </p:cNvSpPr>
            <p:nvPr/>
          </p:nvSpPr>
          <p:spPr bwMode="auto">
            <a:xfrm>
              <a:off x="1584" y="3893"/>
              <a:ext cx="192" cy="192"/>
            </a:xfrm>
            <a:prstGeom prst="rect">
              <a:avLst/>
            </a:prstGeom>
            <a:solidFill>
              <a:srgbClr val="30DD0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54" name="Rectangle 11"/>
            <p:cNvSpPr>
              <a:spLocks noChangeArrowheads="1"/>
            </p:cNvSpPr>
            <p:nvPr/>
          </p:nvSpPr>
          <p:spPr bwMode="auto">
            <a:xfrm>
              <a:off x="1888" y="3810"/>
              <a:ext cx="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1">
                  <a:solidFill>
                    <a:srgbClr val="30DD07"/>
                  </a:solidFill>
                  <a:latin typeface="Symbol" pitchFamily="18" charset="2"/>
                </a:rPr>
                <a:t>n</a:t>
              </a:r>
              <a:r>
                <a:rPr lang="en-US" b="1" baseline="-25000">
                  <a:solidFill>
                    <a:srgbClr val="30DD07"/>
                  </a:solidFill>
                  <a:latin typeface="Symbol" pitchFamily="18" charset="2"/>
                </a:rPr>
                <a:t>t</a:t>
              </a:r>
            </a:p>
          </p:txBody>
        </p:sp>
      </p:grpSp>
      <p:sp>
        <p:nvSpPr>
          <p:cNvPr id="166918" name="Text Box 12"/>
          <p:cNvSpPr txBox="1">
            <a:spLocks noChangeArrowheads="1"/>
          </p:cNvSpPr>
          <p:nvPr/>
        </p:nvSpPr>
        <p:spPr bwMode="auto">
          <a:xfrm>
            <a:off x="685800" y="1524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Log m</a:t>
            </a:r>
            <a:r>
              <a:rPr lang="en-US" baseline="30000">
                <a:latin typeface="Comic Sans MS" pitchFamily="66" charset="0"/>
              </a:rPr>
              <a:t>2</a:t>
            </a: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371600" y="4648200"/>
            <a:ext cx="2590800" cy="457200"/>
            <a:chOff x="864" y="2928"/>
            <a:chExt cx="1632" cy="288"/>
          </a:xfrm>
        </p:grpSpPr>
        <p:sp>
          <p:nvSpPr>
            <p:cNvPr id="166949" name="Rectangle 14"/>
            <p:cNvSpPr>
              <a:spLocks noChangeArrowheads="1"/>
            </p:cNvSpPr>
            <p:nvPr/>
          </p:nvSpPr>
          <p:spPr bwMode="auto">
            <a:xfrm>
              <a:off x="1296" y="2976"/>
              <a:ext cx="528" cy="240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50" name="Rectangle 15"/>
            <p:cNvSpPr>
              <a:spLocks noChangeArrowheads="1"/>
            </p:cNvSpPr>
            <p:nvPr/>
          </p:nvSpPr>
          <p:spPr bwMode="auto">
            <a:xfrm>
              <a:off x="1824" y="2976"/>
              <a:ext cx="33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51" name="Rectangle 16"/>
            <p:cNvSpPr>
              <a:spLocks noChangeArrowheads="1"/>
            </p:cNvSpPr>
            <p:nvPr/>
          </p:nvSpPr>
          <p:spPr bwMode="auto">
            <a:xfrm>
              <a:off x="2160" y="2976"/>
              <a:ext cx="336" cy="240"/>
            </a:xfrm>
            <a:prstGeom prst="rect">
              <a:avLst/>
            </a:prstGeom>
            <a:solidFill>
              <a:srgbClr val="30DD0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52" name="Text Box 17"/>
            <p:cNvSpPr txBox="1">
              <a:spLocks noChangeArrowheads="1"/>
            </p:cNvSpPr>
            <p:nvPr/>
          </p:nvSpPr>
          <p:spPr bwMode="auto">
            <a:xfrm>
              <a:off x="864" y="2928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>
                  <a:latin typeface="Comic Sans MS" pitchFamily="66" charset="0"/>
                </a:rPr>
                <a:t>m</a:t>
              </a:r>
              <a:r>
                <a:rPr lang="en-US" baseline="-25000">
                  <a:latin typeface="Comic Sans MS" pitchFamily="66" charset="0"/>
                </a:rPr>
                <a:t>1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1447800" y="2667000"/>
            <a:ext cx="2514600" cy="457200"/>
            <a:chOff x="912" y="1680"/>
            <a:chExt cx="1584" cy="288"/>
          </a:xfrm>
        </p:grpSpPr>
        <p:sp>
          <p:nvSpPr>
            <p:cNvPr id="166945" name="Rectangle 19"/>
            <p:cNvSpPr>
              <a:spLocks noChangeArrowheads="1"/>
            </p:cNvSpPr>
            <p:nvPr/>
          </p:nvSpPr>
          <p:spPr bwMode="auto">
            <a:xfrm>
              <a:off x="1296" y="1680"/>
              <a:ext cx="96" cy="240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46" name="Rectangle 20"/>
            <p:cNvSpPr>
              <a:spLocks noChangeArrowheads="1"/>
            </p:cNvSpPr>
            <p:nvPr/>
          </p:nvSpPr>
          <p:spPr bwMode="auto">
            <a:xfrm>
              <a:off x="1392" y="1680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47" name="Rectangle 21"/>
            <p:cNvSpPr>
              <a:spLocks noChangeArrowheads="1"/>
            </p:cNvSpPr>
            <p:nvPr/>
          </p:nvSpPr>
          <p:spPr bwMode="auto">
            <a:xfrm>
              <a:off x="1968" y="1680"/>
              <a:ext cx="528" cy="240"/>
            </a:xfrm>
            <a:prstGeom prst="rect">
              <a:avLst/>
            </a:prstGeom>
            <a:solidFill>
              <a:srgbClr val="30DD0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48" name="Rectangle 22"/>
            <p:cNvSpPr>
              <a:spLocks noChangeArrowheads="1"/>
            </p:cNvSpPr>
            <p:nvPr/>
          </p:nvSpPr>
          <p:spPr bwMode="auto">
            <a:xfrm>
              <a:off x="912" y="1680"/>
              <a:ext cx="3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Comic Sans MS" pitchFamily="66" charset="0"/>
                </a:rPr>
                <a:t>m</a:t>
              </a:r>
              <a:r>
                <a:rPr lang="en-US" baseline="-25000">
                  <a:latin typeface="Comic Sans MS" pitchFamily="66" charset="0"/>
                </a:rPr>
                <a:t>3</a:t>
              </a: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1371600" y="4114800"/>
            <a:ext cx="2590800" cy="457200"/>
            <a:chOff x="864" y="2592"/>
            <a:chExt cx="1632" cy="288"/>
          </a:xfrm>
        </p:grpSpPr>
        <p:sp>
          <p:nvSpPr>
            <p:cNvPr id="166941" name="Rectangle 24"/>
            <p:cNvSpPr>
              <a:spLocks noChangeArrowheads="1"/>
            </p:cNvSpPr>
            <p:nvPr/>
          </p:nvSpPr>
          <p:spPr bwMode="auto">
            <a:xfrm>
              <a:off x="1296" y="2592"/>
              <a:ext cx="528" cy="240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42" name="Rectangle 25"/>
            <p:cNvSpPr>
              <a:spLocks noChangeArrowheads="1"/>
            </p:cNvSpPr>
            <p:nvPr/>
          </p:nvSpPr>
          <p:spPr bwMode="auto">
            <a:xfrm>
              <a:off x="1824" y="2592"/>
              <a:ext cx="33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43" name="Rectangle 26"/>
            <p:cNvSpPr>
              <a:spLocks noChangeArrowheads="1"/>
            </p:cNvSpPr>
            <p:nvPr/>
          </p:nvSpPr>
          <p:spPr bwMode="auto">
            <a:xfrm>
              <a:off x="2160" y="2592"/>
              <a:ext cx="336" cy="240"/>
            </a:xfrm>
            <a:prstGeom prst="rect">
              <a:avLst/>
            </a:prstGeom>
            <a:solidFill>
              <a:srgbClr val="30DD0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44" name="Rectangle 27"/>
            <p:cNvSpPr>
              <a:spLocks noChangeArrowheads="1"/>
            </p:cNvSpPr>
            <p:nvPr/>
          </p:nvSpPr>
          <p:spPr bwMode="auto">
            <a:xfrm>
              <a:off x="864" y="2592"/>
              <a:ext cx="3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Comic Sans MS" pitchFamily="66" charset="0"/>
                </a:rPr>
                <a:t>m</a:t>
              </a:r>
              <a:r>
                <a:rPr lang="en-US" baseline="-25000">
                  <a:latin typeface="Comic Sans MS" pitchFamily="66" charset="0"/>
                </a:rPr>
                <a:t>2</a:t>
              </a:r>
            </a:p>
          </p:txBody>
        </p:sp>
      </p:grpSp>
      <p:sp>
        <p:nvSpPr>
          <p:cNvPr id="166922" name="Text Box 29"/>
          <p:cNvSpPr txBox="1">
            <a:spLocks noChangeArrowheads="1"/>
          </p:cNvSpPr>
          <p:nvPr/>
        </p:nvSpPr>
        <p:spPr bwMode="auto">
          <a:xfrm>
            <a:off x="3536950" y="1295400"/>
            <a:ext cx="4845050" cy="64135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/>
              <a:t>But it could look like this</a:t>
            </a:r>
          </a:p>
        </p:txBody>
      </p:sp>
      <p:sp>
        <p:nvSpPr>
          <p:cNvPr id="166923" name="AutoShape 30"/>
          <p:cNvSpPr>
            <a:spLocks/>
          </p:cNvSpPr>
          <p:nvPr/>
        </p:nvSpPr>
        <p:spPr bwMode="auto">
          <a:xfrm>
            <a:off x="3962400" y="3124200"/>
            <a:ext cx="304800" cy="914400"/>
          </a:xfrm>
          <a:prstGeom prst="rightBrace">
            <a:avLst>
              <a:gd name="adj1" fmla="val 25000"/>
              <a:gd name="adj2" fmla="val 50000"/>
            </a:avLst>
          </a:prstGeom>
          <a:noFill/>
          <a:ln w="22225">
            <a:noFill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4953000" y="4724400"/>
            <a:ext cx="2514600" cy="457200"/>
            <a:chOff x="912" y="1680"/>
            <a:chExt cx="1584" cy="288"/>
          </a:xfrm>
        </p:grpSpPr>
        <p:sp>
          <p:nvSpPr>
            <p:cNvPr id="166937" name="Rectangle 32"/>
            <p:cNvSpPr>
              <a:spLocks noChangeArrowheads="1"/>
            </p:cNvSpPr>
            <p:nvPr/>
          </p:nvSpPr>
          <p:spPr bwMode="auto">
            <a:xfrm>
              <a:off x="1296" y="1680"/>
              <a:ext cx="96" cy="240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38" name="Rectangle 33"/>
            <p:cNvSpPr>
              <a:spLocks noChangeArrowheads="1"/>
            </p:cNvSpPr>
            <p:nvPr/>
          </p:nvSpPr>
          <p:spPr bwMode="auto">
            <a:xfrm>
              <a:off x="1392" y="1680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39" name="Rectangle 34"/>
            <p:cNvSpPr>
              <a:spLocks noChangeArrowheads="1"/>
            </p:cNvSpPr>
            <p:nvPr/>
          </p:nvSpPr>
          <p:spPr bwMode="auto">
            <a:xfrm>
              <a:off x="1968" y="1680"/>
              <a:ext cx="528" cy="240"/>
            </a:xfrm>
            <a:prstGeom prst="rect">
              <a:avLst/>
            </a:prstGeom>
            <a:solidFill>
              <a:srgbClr val="30DD0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40" name="Rectangle 35"/>
            <p:cNvSpPr>
              <a:spLocks noChangeArrowheads="1"/>
            </p:cNvSpPr>
            <p:nvPr/>
          </p:nvSpPr>
          <p:spPr bwMode="auto">
            <a:xfrm>
              <a:off x="912" y="1680"/>
              <a:ext cx="3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Comic Sans MS" pitchFamily="66" charset="0"/>
                </a:rPr>
                <a:t>m</a:t>
              </a:r>
              <a:r>
                <a:rPr lang="en-US" baseline="-25000">
                  <a:latin typeface="Comic Sans MS" pitchFamily="66" charset="0"/>
                </a:rPr>
                <a:t>3</a:t>
              </a:r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4876800" y="2667000"/>
            <a:ext cx="2590800" cy="457200"/>
            <a:chOff x="864" y="2592"/>
            <a:chExt cx="1632" cy="288"/>
          </a:xfrm>
        </p:grpSpPr>
        <p:sp>
          <p:nvSpPr>
            <p:cNvPr id="166933" name="Rectangle 37"/>
            <p:cNvSpPr>
              <a:spLocks noChangeArrowheads="1"/>
            </p:cNvSpPr>
            <p:nvPr/>
          </p:nvSpPr>
          <p:spPr bwMode="auto">
            <a:xfrm>
              <a:off x="1296" y="2592"/>
              <a:ext cx="528" cy="240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34" name="Rectangle 38"/>
            <p:cNvSpPr>
              <a:spLocks noChangeArrowheads="1"/>
            </p:cNvSpPr>
            <p:nvPr/>
          </p:nvSpPr>
          <p:spPr bwMode="auto">
            <a:xfrm>
              <a:off x="1824" y="2592"/>
              <a:ext cx="33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35" name="Rectangle 39"/>
            <p:cNvSpPr>
              <a:spLocks noChangeArrowheads="1"/>
            </p:cNvSpPr>
            <p:nvPr/>
          </p:nvSpPr>
          <p:spPr bwMode="auto">
            <a:xfrm>
              <a:off x="2160" y="2592"/>
              <a:ext cx="336" cy="240"/>
            </a:xfrm>
            <a:prstGeom prst="rect">
              <a:avLst/>
            </a:prstGeom>
            <a:solidFill>
              <a:srgbClr val="30DD0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36" name="Rectangle 40"/>
            <p:cNvSpPr>
              <a:spLocks noChangeArrowheads="1"/>
            </p:cNvSpPr>
            <p:nvPr/>
          </p:nvSpPr>
          <p:spPr bwMode="auto">
            <a:xfrm>
              <a:off x="864" y="2592"/>
              <a:ext cx="3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Comic Sans MS" pitchFamily="66" charset="0"/>
                </a:rPr>
                <a:t>m</a:t>
              </a:r>
              <a:r>
                <a:rPr lang="en-US" baseline="-25000">
                  <a:latin typeface="Comic Sans MS" pitchFamily="66" charset="0"/>
                </a:rPr>
                <a:t>2</a:t>
              </a:r>
            </a:p>
          </p:txBody>
        </p:sp>
      </p:grp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4876800" y="3048000"/>
            <a:ext cx="2590800" cy="457200"/>
            <a:chOff x="864" y="2928"/>
            <a:chExt cx="1632" cy="288"/>
          </a:xfrm>
        </p:grpSpPr>
        <p:sp>
          <p:nvSpPr>
            <p:cNvPr id="166929" name="Rectangle 42"/>
            <p:cNvSpPr>
              <a:spLocks noChangeArrowheads="1"/>
            </p:cNvSpPr>
            <p:nvPr/>
          </p:nvSpPr>
          <p:spPr bwMode="auto">
            <a:xfrm>
              <a:off x="1296" y="2976"/>
              <a:ext cx="528" cy="240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30" name="Rectangle 43"/>
            <p:cNvSpPr>
              <a:spLocks noChangeArrowheads="1"/>
            </p:cNvSpPr>
            <p:nvPr/>
          </p:nvSpPr>
          <p:spPr bwMode="auto">
            <a:xfrm>
              <a:off x="1824" y="2976"/>
              <a:ext cx="33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31" name="Rectangle 44"/>
            <p:cNvSpPr>
              <a:spLocks noChangeArrowheads="1"/>
            </p:cNvSpPr>
            <p:nvPr/>
          </p:nvSpPr>
          <p:spPr bwMode="auto">
            <a:xfrm>
              <a:off x="2160" y="2976"/>
              <a:ext cx="336" cy="240"/>
            </a:xfrm>
            <a:prstGeom prst="rect">
              <a:avLst/>
            </a:prstGeom>
            <a:solidFill>
              <a:srgbClr val="30DD0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32" name="Text Box 45"/>
            <p:cNvSpPr txBox="1">
              <a:spLocks noChangeArrowheads="1"/>
            </p:cNvSpPr>
            <p:nvPr/>
          </p:nvSpPr>
          <p:spPr bwMode="auto">
            <a:xfrm>
              <a:off x="864" y="2928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>
                  <a:latin typeface="Comic Sans MS" pitchFamily="66" charset="0"/>
                </a:rPr>
                <a:t>m</a:t>
              </a:r>
              <a:r>
                <a:rPr lang="en-US" baseline="-25000">
                  <a:latin typeface="Comic Sans MS" pitchFamily="66" charset="0"/>
                </a:rPr>
                <a:t>1</a:t>
              </a:r>
            </a:p>
          </p:txBody>
        </p:sp>
      </p:grpSp>
      <p:sp>
        <p:nvSpPr>
          <p:cNvPr id="166927" name="Line 46"/>
          <p:cNvSpPr>
            <a:spLocks noChangeShapeType="1"/>
          </p:cNvSpPr>
          <p:nvPr/>
        </p:nvSpPr>
        <p:spPr bwMode="auto">
          <a:xfrm>
            <a:off x="6324600" y="1905000"/>
            <a:ext cx="0" cy="609600"/>
          </a:xfrm>
          <a:prstGeom prst="line">
            <a:avLst/>
          </a:prstGeom>
          <a:noFill/>
          <a:ln w="22225">
            <a:solidFill>
              <a:srgbClr val="66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7" name="Text Box 28"/>
          <p:cNvSpPr txBox="1">
            <a:spLocks noChangeArrowheads="1"/>
          </p:cNvSpPr>
          <p:nvPr/>
        </p:nvSpPr>
        <p:spPr bwMode="auto">
          <a:xfrm>
            <a:off x="1334377" y="5374957"/>
            <a:ext cx="2805575" cy="52322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Normal </a:t>
            </a:r>
            <a:r>
              <a:rPr lang="en-GB" dirty="0" err="1"/>
              <a:t>Heirarchy</a:t>
            </a:r>
            <a:endParaRPr lang="en-GB" dirty="0"/>
          </a:p>
        </p:txBody>
      </p:sp>
      <p:sp>
        <p:nvSpPr>
          <p:cNvPr id="48" name="Text Box 28"/>
          <p:cNvSpPr txBox="1">
            <a:spLocks noChangeArrowheads="1"/>
          </p:cNvSpPr>
          <p:nvPr/>
        </p:nvSpPr>
        <p:spPr bwMode="auto">
          <a:xfrm>
            <a:off x="4957093" y="5373216"/>
            <a:ext cx="2904962" cy="52322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Inverted </a:t>
            </a:r>
            <a:r>
              <a:rPr lang="en-GB" dirty="0" err="1"/>
              <a:t>Heirarchy</a:t>
            </a:r>
            <a:endParaRPr lang="en-GB" dirty="0"/>
          </a:p>
        </p:txBody>
      </p:sp>
      <p:sp>
        <p:nvSpPr>
          <p:cNvPr id="49" name="Text Box 28">
            <a:extLst>
              <a:ext uri="{FF2B5EF4-FFF2-40B4-BE49-F238E27FC236}">
                <a16:creationId xmlns:a16="http://schemas.microsoft.com/office/drawing/2014/main" id="{7D16DAD4-340F-40E0-8C39-8E0781511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543" y="242888"/>
            <a:ext cx="5545108" cy="646331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dirty="0"/>
              <a:t>What is the Mass Hierarchy?</a:t>
            </a:r>
          </a:p>
        </p:txBody>
      </p:sp>
    </p:spTree>
    <p:extLst>
      <p:ext uri="{BB962C8B-B14F-4D97-AF65-F5344CB8AC3E}">
        <p14:creationId xmlns:p14="http://schemas.microsoft.com/office/powerpoint/2010/main" val="144049664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4445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4445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88072</TotalTime>
  <Words>1604</Words>
  <Application>Microsoft Office PowerPoint</Application>
  <PresentationFormat>On-screen Show (4:3)</PresentationFormat>
  <Paragraphs>226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Batang</vt:lpstr>
      <vt:lpstr>Arial</vt:lpstr>
      <vt:lpstr>Arial Unicode MS</vt:lpstr>
      <vt:lpstr>Calibri</vt:lpstr>
      <vt:lpstr>Comic Sans MS</vt:lpstr>
      <vt:lpstr>Haettenschweiler</vt:lpstr>
      <vt:lpstr>Lucida Handwriting</vt:lpstr>
      <vt:lpstr>Palatino</vt:lpstr>
      <vt:lpstr>Symbol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warning from history.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Measuring absolute mn</vt:lpstr>
      <vt:lpstr>PowerPoint Presentation</vt:lpstr>
      <vt:lpstr>PowerPoint Presentation</vt:lpstr>
      <vt:lpstr>SNO Systematic Flux Uncertainties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Sussex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Preferred Customer</dc:creator>
  <cp:lastModifiedBy>David Wark</cp:lastModifiedBy>
  <cp:revision>746</cp:revision>
  <dcterms:created xsi:type="dcterms:W3CDTF">2002-07-15T08:47:35Z</dcterms:created>
  <dcterms:modified xsi:type="dcterms:W3CDTF">2022-11-23T14:18:00Z</dcterms:modified>
</cp:coreProperties>
</file>