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E242F-CE7B-496E-8C35-3B21D436383D}" v="1057" dt="2022-11-20T22:23:5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0188-ACAA-8905-077E-C45E0B866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9AF21-7CF3-0536-9FA8-A3E7D8BD5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32267-A2BF-6D84-E089-CD0629FE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52504-5BC8-CCD1-FB71-EE2033FD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7380-2006-0A06-C7DD-1D9A0BB3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2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6C3C-D1E7-57D5-A29D-1F2BB32D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E13F4-D9B3-AF43-A2A1-ADAB25F38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55AF6-CC6F-E2CE-8B64-45FB1573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30C0-A109-5822-2EE3-E8545E77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A4517-2E7F-C783-5FC5-69D45B45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2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41B55-69E7-C6BD-053C-6C72FE4C5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4206-C485-7CDF-8B0C-7AC396C6D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8721-252B-1E92-BFD7-8535B835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6C818-3DDF-EF1F-826D-1FFC8F95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3295-2CC9-114E-076F-4001F616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9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1E9A-6F2B-C4C3-B4A4-DCEBA7FD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C1C7-C83E-8BF4-9621-41885898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04BC-E918-178E-B823-D83FA8C6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77C4-35F9-CE2D-3260-ECFA600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C9591-24F1-B820-48D5-A261B59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5FA4-AC4E-227F-BD5F-5707E9A9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D0A4-947C-432D-E62F-725CA7821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6987E-06FC-5D7E-C8A2-A1570692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354C-41C0-03EF-5014-A70F9BD4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89EF3-6277-E0D8-E5EA-7B63A223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C770-EF6F-7B75-4E0C-A0A3E83E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F10D-597F-4EAD-38AC-CB3763CEA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1603-7A9B-581C-8085-31A6CB02D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845EE-C077-26AE-12F5-BC9F9B3C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CDA9-6F18-D6F5-AB83-ACD4B854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0E0CB-FF1B-9F7F-6954-6C2B40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0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33D2-A01B-E3FD-3C0F-BBFB907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7558-3D1E-17B8-1E31-33536A75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F5B11-E72E-73EA-029E-79EAB2E9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044CB-3FC5-28AF-C1D3-7840F3B6E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BC0E-FE94-F442-1C0A-A8DDB9BB9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01CBA-5261-82EB-C7AE-1D09CE32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DBC0C-BB59-318C-6F21-839799F8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AC658-C6FA-01DE-E82C-EA6EB728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9DFB-D31F-CDCF-1C54-E98C4A50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F30F1-C318-F8C2-4F6F-E13D703F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E3C1B-1B61-34BA-CE24-27F99779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A967F-854F-3D65-DFB8-50BF27F5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7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7692E-85F0-BDAF-12EE-D1D2192B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D1133-381C-8368-40A3-4E9A7EAE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1C799-B3BC-A743-129B-83479DD4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3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4D60-0EBA-A4B5-F143-5ACC39A0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C28D-9FB9-BCA3-C5D6-583C2DB7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D2971-B643-3D4A-608B-A9878553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59660-4765-CC6E-4107-31A48D16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B51E9-DCD7-3105-E8DF-0F254EC9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C7FD3-6B51-F25B-A197-BF0702D0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2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B9A6-2025-C77D-77E0-5A46FD4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C16B9-949B-FF90-408E-1E849D56F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DEA3-9D84-7F11-810A-0A467048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DD3E5-3CD1-87DA-22C4-C984E05A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2997E-0B4C-7FDE-4299-1CDA86ED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422A0-A386-22D1-9A65-5EE4F5F0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5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8000" t="-3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6BFEC-A2A2-56C7-3631-49243B85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D21D1-6D05-DE6A-55E3-E4962FDB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398DF-2163-AF51-30EA-73D9987C3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C7BB-5CED-486F-8C46-3A2DA148B46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97C7-1C0D-B792-8023-A7FD78237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BBB1-A7F3-8E8D-1DE7-4F72B28DC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4877-30C7-4EB5-9E1A-F82A2914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6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, night, lit, dark&#10;&#10;Description automatically generated">
            <a:extLst>
              <a:ext uri="{FF2B5EF4-FFF2-40B4-BE49-F238E27FC236}">
                <a16:creationId xmlns:a16="http://schemas.microsoft.com/office/drawing/2014/main" id="{C42D61BB-7B29-7679-4283-43148EB4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AEF74-CB53-F685-16E7-2429BA8DC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299" y="374060"/>
            <a:ext cx="9421402" cy="3873357"/>
          </a:xfrm>
        </p:spPr>
        <p:txBody>
          <a:bodyPr>
            <a:normAutofit/>
          </a:bodyPr>
          <a:lstStyle/>
          <a:p>
            <a:r>
              <a:rPr lang="en-GB" sz="66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Measurement of Cosmogenic Neutron Multiplicity at SNO+</a:t>
            </a:r>
            <a:endParaRPr lang="en-GB" sz="6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F708-0E7A-E240-A9D9-ABB0211CF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726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Katharine Dixon</a:t>
            </a:r>
          </a:p>
          <a:p>
            <a:r>
              <a:rPr lang="en-GB" sz="2800">
                <a:solidFill>
                  <a:schemeClr val="bg1"/>
                </a:solidFill>
              </a:rPr>
              <a:t>King’s College London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3D8DD1-CE44-337D-6580-A5930AA6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0034"/>
            <a:ext cx="1754372" cy="13379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2C6F4D-320E-DF0B-626D-734535F852A9}"/>
              </a:ext>
            </a:extLst>
          </p:cNvPr>
          <p:cNvGrpSpPr/>
          <p:nvPr/>
        </p:nvGrpSpPr>
        <p:grpSpPr>
          <a:xfrm>
            <a:off x="10324619" y="5534040"/>
            <a:ext cx="1867382" cy="1337966"/>
            <a:chOff x="1754373" y="5520034"/>
            <a:chExt cx="1867382" cy="13379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7B7980-C71F-BA09-657F-BCD20D552CCE}"/>
                </a:ext>
              </a:extLst>
            </p:cNvPr>
            <p:cNvSpPr/>
            <p:nvPr/>
          </p:nvSpPr>
          <p:spPr>
            <a:xfrm>
              <a:off x="1754373" y="5520034"/>
              <a:ext cx="1867382" cy="13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Text, logo&#10;&#10;Description automatically generated">
              <a:extLst>
                <a:ext uri="{FF2B5EF4-FFF2-40B4-BE49-F238E27FC236}">
                  <a16:creationId xmlns:a16="http://schemas.microsoft.com/office/drawing/2014/main" id="{0C48E368-B94D-747C-84BA-CE7BDDE4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071" y="5763772"/>
              <a:ext cx="1824684" cy="850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47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DD94D4-B823-C726-E340-3AE03E2A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SNO+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A8D975-7C0D-2843-37C3-7BB5C342E7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/>
                  <a:t>The SNO+ detector is located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2070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/>
                  <a:t> underground in SNOLAB, Canada</a:t>
                </a:r>
              </a:p>
              <a:p>
                <a:endParaRPr lang="en-GB"/>
              </a:p>
              <a:p>
                <a:r>
                  <a:rPr lang="en-GB"/>
                  <a:t>Three phases: water, scintillator, tellurium</a:t>
                </a:r>
              </a:p>
              <a:p>
                <a:endParaRPr lang="en-GB"/>
              </a:p>
              <a:p>
                <a:r>
                  <a:rPr lang="en-GB"/>
                  <a:t>Main goal is the search for neutrinoless double beta decay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GB"/>
                  <a:t>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A8D975-7C0D-2843-37C3-7BB5C342E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3081" r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1164AF5-7150-144C-0E1C-48398A7F90E5}"/>
              </a:ext>
            </a:extLst>
          </p:cNvPr>
          <p:cNvGrpSpPr/>
          <p:nvPr/>
        </p:nvGrpSpPr>
        <p:grpSpPr>
          <a:xfrm>
            <a:off x="554907" y="1400175"/>
            <a:ext cx="5345341" cy="5314652"/>
            <a:chOff x="8827668" y="12025660"/>
            <a:chExt cx="11239510" cy="10742023"/>
          </a:xfrm>
        </p:grpSpPr>
        <p:pic>
          <p:nvPicPr>
            <p:cNvPr id="10" name="Picture 9" descr="A basketball in a basket&#10;&#10;Description automatically generated with low confidence">
              <a:extLst>
                <a:ext uri="{FF2B5EF4-FFF2-40B4-BE49-F238E27FC236}">
                  <a16:creationId xmlns:a16="http://schemas.microsoft.com/office/drawing/2014/main" id="{8C9A5F7E-443B-F541-2F49-23D305C54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813" y="12025660"/>
              <a:ext cx="7179390" cy="896194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295781-2E55-08DC-AB0E-98A57016DB03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907" y="15027921"/>
              <a:ext cx="1515828" cy="289857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B3BCF2-3AB6-53B9-3D4E-88CDB7FD222A}"/>
                    </a:ext>
                  </a:extLst>
                </p:cNvPr>
                <p:cNvSpPr txBox="1"/>
                <p:nvPr/>
              </p:nvSpPr>
              <p:spPr>
                <a:xfrm>
                  <a:off x="9053304" y="12631010"/>
                  <a:ext cx="3562338" cy="2985989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/>
                    <a:t>Acrylic vessel (AV),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en-GB"/>
                    <a:t> in diameter, contains the LAB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B3BCF2-3AB6-53B9-3D4E-88CDB7FD2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04" y="12631010"/>
                  <a:ext cx="3562338" cy="2985989"/>
                </a:xfrm>
                <a:prstGeom prst="rect">
                  <a:avLst/>
                </a:prstGeom>
                <a:blipFill>
                  <a:blip r:embed="rId4"/>
                  <a:stretch>
                    <a:fillRect l="-1742" t="-797" b="-3586"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A29ACE-C722-8810-F212-47070F0AB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0621" y="19337119"/>
              <a:ext cx="1892305" cy="198618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F201A7-C37F-B134-1AC1-8F0F88E98928}"/>
                    </a:ext>
                  </a:extLst>
                </p:cNvPr>
                <p:cNvSpPr txBox="1"/>
                <p:nvPr/>
              </p:nvSpPr>
              <p:spPr>
                <a:xfrm>
                  <a:off x="8827668" y="20341567"/>
                  <a:ext cx="5125003" cy="242611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∼9300</m:t>
                      </m:r>
                    </m:oMath>
                  </a14:m>
                  <a:r>
                    <a:rPr lang="en-GB"/>
                    <a:t> inward-facing PMTs mounted on a PMT support structure (PSUP)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F201A7-C37F-B134-1AC1-8F0F88E989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668" y="20341567"/>
                  <a:ext cx="5125003" cy="2426116"/>
                </a:xfrm>
                <a:prstGeom prst="rect">
                  <a:avLst/>
                </a:prstGeom>
                <a:blipFill>
                  <a:blip r:embed="rId5"/>
                  <a:stretch>
                    <a:fillRect l="-978" t="-971" b="-4369"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26D1F09-C519-F0A2-7888-76282E6932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33399" y="18101823"/>
              <a:ext cx="2310414" cy="229393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66E665-6988-85B3-1CDE-2F933D047FA6}"/>
                </a:ext>
              </a:extLst>
            </p:cNvPr>
            <p:cNvSpPr txBox="1"/>
            <p:nvPr/>
          </p:nvSpPr>
          <p:spPr>
            <a:xfrm>
              <a:off x="17006740" y="16451336"/>
              <a:ext cx="3060438" cy="24261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Cavity filled with ultra-pure water (UPW)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D3A2B20-5575-130D-D956-E1905F520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50587" y="13707129"/>
              <a:ext cx="1511363" cy="207158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F22F13-6F0F-0704-CDCB-356DDE234334}"/>
                    </a:ext>
                  </a:extLst>
                </p:cNvPr>
                <p:cNvSpPr txBox="1"/>
                <p:nvPr/>
              </p:nvSpPr>
              <p:spPr>
                <a:xfrm>
                  <a:off x="16261351" y="12164923"/>
                  <a:ext cx="3473996" cy="190072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∼90</m:t>
                      </m:r>
                    </m:oMath>
                  </a14:m>
                  <a:r>
                    <a:rPr lang="en-GB"/>
                    <a:t> outward looking PMTs (OWLs)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F22F13-6F0F-0704-CDCB-356DDE234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1351" y="12164923"/>
                  <a:ext cx="3473996" cy="1900723"/>
                </a:xfrm>
                <a:prstGeom prst="rect">
                  <a:avLst/>
                </a:prstGeom>
                <a:blipFill>
                  <a:blip r:embed="rId6"/>
                  <a:stretch>
                    <a:fillRect l="-1786" t="-1227" b="-4294"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954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C8B4CA-F16E-43B4-7EE9-8C0EBBAA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Cosmogenic Neutrons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A987E18-B29E-4CF0-18F3-1E03BB001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8564" y="1815610"/>
                <a:ext cx="6239814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/>
                  <a:t>Due to the overburden, approximately three high energy cosmic muons pass through the detector per hour</a:t>
                </a:r>
              </a:p>
              <a:p>
                <a:endParaRPr lang="en-GB"/>
              </a:p>
              <a:p>
                <a:r>
                  <a:rPr lang="en-GB"/>
                  <a:t>The cosmic muons produce free neutrons which capture onto hydrogen atoms that will emit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2.2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/>
                  <a:t> gammas</a:t>
                </a:r>
              </a:p>
              <a:p>
                <a:endParaRPr lang="en-GB"/>
              </a:p>
              <a:p>
                <a:r>
                  <a:rPr lang="en-GB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Muon-induced n</a:t>
                </a:r>
                <a:r>
                  <a:rPr lang="en-GB" b="0" i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eutrons pose as a background to many physics experiments which require very low backgrounds</a:t>
                </a:r>
              </a:p>
              <a:p>
                <a:pPr marL="0" indent="0">
                  <a:buNone/>
                </a:pPr>
                <a:endParaRPr lang="en-GB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A987E18-B29E-4CF0-18F3-1E03BB001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8564" y="1815610"/>
                <a:ext cx="6239814" cy="4351338"/>
              </a:xfrm>
              <a:blipFill>
                <a:blip r:embed="rId2"/>
                <a:stretch>
                  <a:fillRect l="-156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9394CF2-61B8-E0E2-1924-B82850245620}"/>
              </a:ext>
            </a:extLst>
          </p:cNvPr>
          <p:cNvGrpSpPr/>
          <p:nvPr/>
        </p:nvGrpSpPr>
        <p:grpSpPr>
          <a:xfrm>
            <a:off x="8108328" y="440690"/>
            <a:ext cx="3406458" cy="6207760"/>
            <a:chOff x="8108328" y="440690"/>
            <a:chExt cx="3406458" cy="6207760"/>
          </a:xfrm>
        </p:grpSpPr>
        <p:pic>
          <p:nvPicPr>
            <p:cNvPr id="19" name="Picture 1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D4CFF656-C981-E3E5-02D9-EE8C5D0A0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8" t="16626" r="50082" b="6319"/>
            <a:stretch/>
          </p:blipFill>
          <p:spPr bwMode="auto">
            <a:xfrm>
              <a:off x="8108328" y="440690"/>
              <a:ext cx="3328680" cy="44086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6CC9D4A7-FDEF-F514-B8C3-97395CD5E852}"/>
                </a:ext>
              </a:extLst>
            </p:cNvPr>
            <p:cNvSpPr/>
            <p:nvPr/>
          </p:nvSpPr>
          <p:spPr>
            <a:xfrm>
              <a:off x="9261343" y="4400716"/>
              <a:ext cx="2253443" cy="199378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CF593-0917-66F5-8B77-8A9886D76C3D}"/>
                </a:ext>
              </a:extLst>
            </p:cNvPr>
            <p:cNvSpPr/>
            <p:nvPr/>
          </p:nvSpPr>
          <p:spPr>
            <a:xfrm>
              <a:off x="10189231" y="3991279"/>
              <a:ext cx="416603" cy="4183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815E82-BB7C-74A2-0FDC-EAC371C5B1C9}"/>
                </a:ext>
              </a:extLst>
            </p:cNvPr>
            <p:cNvCxnSpPr/>
            <p:nvPr/>
          </p:nvCxnSpPr>
          <p:spPr>
            <a:xfrm flipH="1">
              <a:off x="10762002" y="3463489"/>
              <a:ext cx="325421" cy="31849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945216-8F26-39AE-6B68-B547CFD19F7D}"/>
              </a:ext>
            </a:extLst>
          </p:cNvPr>
          <p:cNvCxnSpPr/>
          <p:nvPr/>
        </p:nvCxnSpPr>
        <p:spPr>
          <a:xfrm flipH="1">
            <a:off x="10572333" y="5039234"/>
            <a:ext cx="359262" cy="103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27A80E-67DA-EF31-68A5-65134C7DCE3E}"/>
              </a:ext>
            </a:extLst>
          </p:cNvPr>
          <p:cNvSpPr/>
          <p:nvPr/>
        </p:nvSpPr>
        <p:spPr>
          <a:xfrm>
            <a:off x="10151362" y="5096429"/>
            <a:ext cx="429091" cy="131605"/>
          </a:xfrm>
          <a:custGeom>
            <a:avLst/>
            <a:gdLst>
              <a:gd name="connsiteX0" fmla="*/ 0 w 683001"/>
              <a:gd name="connsiteY0" fmla="*/ 167995 h 175459"/>
              <a:gd name="connsiteX1" fmla="*/ 67180 w 683001"/>
              <a:gd name="connsiteY1" fmla="*/ 11240 h 175459"/>
              <a:gd name="connsiteX2" fmla="*/ 138093 w 683001"/>
              <a:gd name="connsiteY2" fmla="*/ 171727 h 175459"/>
              <a:gd name="connsiteX3" fmla="*/ 201541 w 683001"/>
              <a:gd name="connsiteY3" fmla="*/ 3776 h 175459"/>
              <a:gd name="connsiteX4" fmla="*/ 261257 w 683001"/>
              <a:gd name="connsiteY4" fmla="*/ 171727 h 175459"/>
              <a:gd name="connsiteX5" fmla="*/ 328437 w 683001"/>
              <a:gd name="connsiteY5" fmla="*/ 44 h 175459"/>
              <a:gd name="connsiteX6" fmla="*/ 388153 w 683001"/>
              <a:gd name="connsiteY6" fmla="*/ 171727 h 175459"/>
              <a:gd name="connsiteX7" fmla="*/ 447869 w 683001"/>
              <a:gd name="connsiteY7" fmla="*/ 3776 h 175459"/>
              <a:gd name="connsiteX8" fmla="*/ 503853 w 683001"/>
              <a:gd name="connsiteY8" fmla="*/ 156798 h 175459"/>
              <a:gd name="connsiteX9" fmla="*/ 563569 w 683001"/>
              <a:gd name="connsiteY9" fmla="*/ 44 h 175459"/>
              <a:gd name="connsiteX10" fmla="*/ 619553 w 683001"/>
              <a:gd name="connsiteY10" fmla="*/ 175459 h 175459"/>
              <a:gd name="connsiteX11" fmla="*/ 683001 w 683001"/>
              <a:gd name="connsiteY11" fmla="*/ 44 h 1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001" h="175459">
                <a:moveTo>
                  <a:pt x="0" y="167995"/>
                </a:moveTo>
                <a:cubicBezTo>
                  <a:pt x="22082" y="89306"/>
                  <a:pt x="44165" y="10618"/>
                  <a:pt x="67180" y="11240"/>
                </a:cubicBezTo>
                <a:cubicBezTo>
                  <a:pt x="90195" y="11862"/>
                  <a:pt x="115700" y="172971"/>
                  <a:pt x="138093" y="171727"/>
                </a:cubicBezTo>
                <a:cubicBezTo>
                  <a:pt x="160486" y="170483"/>
                  <a:pt x="181014" y="3776"/>
                  <a:pt x="201541" y="3776"/>
                </a:cubicBezTo>
                <a:cubicBezTo>
                  <a:pt x="222068" y="3776"/>
                  <a:pt x="240108" y="172349"/>
                  <a:pt x="261257" y="171727"/>
                </a:cubicBezTo>
                <a:cubicBezTo>
                  <a:pt x="282406" y="171105"/>
                  <a:pt x="307288" y="44"/>
                  <a:pt x="328437" y="44"/>
                </a:cubicBezTo>
                <a:cubicBezTo>
                  <a:pt x="349586" y="44"/>
                  <a:pt x="368248" y="171105"/>
                  <a:pt x="388153" y="171727"/>
                </a:cubicBezTo>
                <a:cubicBezTo>
                  <a:pt x="408058" y="172349"/>
                  <a:pt x="428586" y="6264"/>
                  <a:pt x="447869" y="3776"/>
                </a:cubicBezTo>
                <a:cubicBezTo>
                  <a:pt x="467152" y="1288"/>
                  <a:pt x="484570" y="157420"/>
                  <a:pt x="503853" y="156798"/>
                </a:cubicBezTo>
                <a:cubicBezTo>
                  <a:pt x="523136" y="156176"/>
                  <a:pt x="544286" y="-3066"/>
                  <a:pt x="563569" y="44"/>
                </a:cubicBezTo>
                <a:cubicBezTo>
                  <a:pt x="582852" y="3154"/>
                  <a:pt x="599648" y="175459"/>
                  <a:pt x="619553" y="175459"/>
                </a:cubicBezTo>
                <a:cubicBezTo>
                  <a:pt x="639458" y="175459"/>
                  <a:pt x="661229" y="87751"/>
                  <a:pt x="683001" y="44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C58CE17C-3232-5BB5-0B7E-54ADEB8F1CDB}"/>
                  </a:ext>
                </a:extLst>
              </p:cNvPr>
              <p:cNvSpPr txBox="1"/>
              <p:nvPr/>
            </p:nvSpPr>
            <p:spPr>
              <a:xfrm>
                <a:off x="10534316" y="4842960"/>
                <a:ext cx="423946" cy="38071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>
                          <a:solidFill>
                            <a:srgbClr val="70AD47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C58CE17C-3232-5BB5-0B7E-54ADEB8F1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316" y="4842960"/>
                <a:ext cx="423946" cy="380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2">
                <a:extLst>
                  <a:ext uri="{FF2B5EF4-FFF2-40B4-BE49-F238E27FC236}">
                    <a16:creationId xmlns:a16="http://schemas.microsoft.com/office/drawing/2014/main" id="{3F9479A6-289E-95F7-CAF2-E0B5C9BB2E1E}"/>
                  </a:ext>
                </a:extLst>
              </p:cNvPr>
              <p:cNvSpPr txBox="1"/>
              <p:nvPr/>
            </p:nvSpPr>
            <p:spPr>
              <a:xfrm>
                <a:off x="10196961" y="4834287"/>
                <a:ext cx="367791" cy="3807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22">
                <a:extLst>
                  <a:ext uri="{FF2B5EF4-FFF2-40B4-BE49-F238E27FC236}">
                    <a16:creationId xmlns:a16="http://schemas.microsoft.com/office/drawing/2014/main" id="{3F9479A6-289E-95F7-CAF2-E0B5C9BB2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961" y="4834287"/>
                <a:ext cx="367791" cy="3807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3">
                <a:extLst>
                  <a:ext uri="{FF2B5EF4-FFF2-40B4-BE49-F238E27FC236}">
                    <a16:creationId xmlns:a16="http://schemas.microsoft.com/office/drawing/2014/main" id="{170CE34C-7CFA-0EB8-B561-AB629B115B46}"/>
                  </a:ext>
                </a:extLst>
              </p:cNvPr>
              <p:cNvSpPr txBox="1"/>
              <p:nvPr/>
            </p:nvSpPr>
            <p:spPr>
              <a:xfrm>
                <a:off x="11023152" y="5344945"/>
                <a:ext cx="367791" cy="3807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3">
                <a:extLst>
                  <a:ext uri="{FF2B5EF4-FFF2-40B4-BE49-F238E27FC236}">
                    <a16:creationId xmlns:a16="http://schemas.microsoft.com/office/drawing/2014/main" id="{170CE34C-7CFA-0EB8-B561-AB629B11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52" y="5344945"/>
                <a:ext cx="367791" cy="380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5F76D7-8411-862C-1253-94F0BF80B4FA}"/>
              </a:ext>
            </a:extLst>
          </p:cNvPr>
          <p:cNvCxnSpPr/>
          <p:nvPr/>
        </p:nvCxnSpPr>
        <p:spPr>
          <a:xfrm>
            <a:off x="10868291" y="5744455"/>
            <a:ext cx="355146" cy="57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0E0047-1B3A-FD0B-B4CA-773EBF791A71}"/>
              </a:ext>
            </a:extLst>
          </p:cNvPr>
          <p:cNvSpPr/>
          <p:nvPr/>
        </p:nvSpPr>
        <p:spPr>
          <a:xfrm rot="18380990">
            <a:off x="11095479" y="5532289"/>
            <a:ext cx="394815" cy="143031"/>
          </a:xfrm>
          <a:custGeom>
            <a:avLst/>
            <a:gdLst>
              <a:gd name="connsiteX0" fmla="*/ 0 w 683001"/>
              <a:gd name="connsiteY0" fmla="*/ 167995 h 175459"/>
              <a:gd name="connsiteX1" fmla="*/ 67180 w 683001"/>
              <a:gd name="connsiteY1" fmla="*/ 11240 h 175459"/>
              <a:gd name="connsiteX2" fmla="*/ 138093 w 683001"/>
              <a:gd name="connsiteY2" fmla="*/ 171727 h 175459"/>
              <a:gd name="connsiteX3" fmla="*/ 201541 w 683001"/>
              <a:gd name="connsiteY3" fmla="*/ 3776 h 175459"/>
              <a:gd name="connsiteX4" fmla="*/ 261257 w 683001"/>
              <a:gd name="connsiteY4" fmla="*/ 171727 h 175459"/>
              <a:gd name="connsiteX5" fmla="*/ 328437 w 683001"/>
              <a:gd name="connsiteY5" fmla="*/ 44 h 175459"/>
              <a:gd name="connsiteX6" fmla="*/ 388153 w 683001"/>
              <a:gd name="connsiteY6" fmla="*/ 171727 h 175459"/>
              <a:gd name="connsiteX7" fmla="*/ 447869 w 683001"/>
              <a:gd name="connsiteY7" fmla="*/ 3776 h 175459"/>
              <a:gd name="connsiteX8" fmla="*/ 503853 w 683001"/>
              <a:gd name="connsiteY8" fmla="*/ 156798 h 175459"/>
              <a:gd name="connsiteX9" fmla="*/ 563569 w 683001"/>
              <a:gd name="connsiteY9" fmla="*/ 44 h 175459"/>
              <a:gd name="connsiteX10" fmla="*/ 619553 w 683001"/>
              <a:gd name="connsiteY10" fmla="*/ 175459 h 175459"/>
              <a:gd name="connsiteX11" fmla="*/ 683001 w 683001"/>
              <a:gd name="connsiteY11" fmla="*/ 44 h 1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001" h="175459">
                <a:moveTo>
                  <a:pt x="0" y="167995"/>
                </a:moveTo>
                <a:cubicBezTo>
                  <a:pt x="22082" y="89306"/>
                  <a:pt x="44165" y="10618"/>
                  <a:pt x="67180" y="11240"/>
                </a:cubicBezTo>
                <a:cubicBezTo>
                  <a:pt x="90195" y="11862"/>
                  <a:pt x="115700" y="172971"/>
                  <a:pt x="138093" y="171727"/>
                </a:cubicBezTo>
                <a:cubicBezTo>
                  <a:pt x="160486" y="170483"/>
                  <a:pt x="181014" y="3776"/>
                  <a:pt x="201541" y="3776"/>
                </a:cubicBezTo>
                <a:cubicBezTo>
                  <a:pt x="222068" y="3776"/>
                  <a:pt x="240108" y="172349"/>
                  <a:pt x="261257" y="171727"/>
                </a:cubicBezTo>
                <a:cubicBezTo>
                  <a:pt x="282406" y="171105"/>
                  <a:pt x="307288" y="44"/>
                  <a:pt x="328437" y="44"/>
                </a:cubicBezTo>
                <a:cubicBezTo>
                  <a:pt x="349586" y="44"/>
                  <a:pt x="368248" y="171105"/>
                  <a:pt x="388153" y="171727"/>
                </a:cubicBezTo>
                <a:cubicBezTo>
                  <a:pt x="408058" y="172349"/>
                  <a:pt x="428586" y="6264"/>
                  <a:pt x="447869" y="3776"/>
                </a:cubicBezTo>
                <a:cubicBezTo>
                  <a:pt x="467152" y="1288"/>
                  <a:pt x="484570" y="157420"/>
                  <a:pt x="503853" y="156798"/>
                </a:cubicBezTo>
                <a:cubicBezTo>
                  <a:pt x="523136" y="156176"/>
                  <a:pt x="544286" y="-3066"/>
                  <a:pt x="563569" y="44"/>
                </a:cubicBezTo>
                <a:cubicBezTo>
                  <a:pt x="582852" y="3154"/>
                  <a:pt x="599648" y="175459"/>
                  <a:pt x="619553" y="175459"/>
                </a:cubicBezTo>
                <a:cubicBezTo>
                  <a:pt x="639458" y="175459"/>
                  <a:pt x="661229" y="87751"/>
                  <a:pt x="683001" y="44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>
                <a:extLst>
                  <a:ext uri="{FF2B5EF4-FFF2-40B4-BE49-F238E27FC236}">
                    <a16:creationId xmlns:a16="http://schemas.microsoft.com/office/drawing/2014/main" id="{36E22166-8C09-FBEC-FD9D-55A7D37F789A}"/>
                  </a:ext>
                </a:extLst>
              </p:cNvPr>
              <p:cNvSpPr txBox="1"/>
              <p:nvPr/>
            </p:nvSpPr>
            <p:spPr>
              <a:xfrm>
                <a:off x="10792519" y="5499151"/>
                <a:ext cx="423947" cy="38071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>
                          <a:solidFill>
                            <a:srgbClr val="70AD47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0">
                <a:extLst>
                  <a:ext uri="{FF2B5EF4-FFF2-40B4-BE49-F238E27FC236}">
                    <a16:creationId xmlns:a16="http://schemas.microsoft.com/office/drawing/2014/main" id="{36E22166-8C09-FBEC-FD9D-55A7D37F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519" y="5499151"/>
                <a:ext cx="423947" cy="380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B3F25A-C5C0-D04E-DD9A-1F638AF13193}"/>
                  </a:ext>
                </a:extLst>
              </p:cNvPr>
              <p:cNvSpPr txBox="1"/>
              <p:nvPr/>
            </p:nvSpPr>
            <p:spPr>
              <a:xfrm>
                <a:off x="9846803" y="5199948"/>
                <a:ext cx="13899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1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≈200</m:t>
                      </m:r>
                      <m:r>
                        <a:rPr lang="en-GB" sz="11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12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B3F25A-C5C0-D04E-DD9A-1F638AF1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803" y="5199948"/>
                <a:ext cx="1389940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C095E2E-2FFE-26AC-8B51-E7F83A97A752}"/>
              </a:ext>
            </a:extLst>
          </p:cNvPr>
          <p:cNvSpPr txBox="1"/>
          <p:nvPr/>
        </p:nvSpPr>
        <p:spPr>
          <a:xfrm>
            <a:off x="10825365" y="631485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0921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4" grpId="0"/>
      <p:bldP spid="7" grpId="0"/>
      <p:bldP spid="11" grpId="0" animBg="1"/>
      <p:bldP spid="1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A09C-F2DB-FF40-36CB-9950C2AB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Neutron Multiplicity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5570-98F7-1761-C27B-E7950CD1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881981"/>
            <a:ext cx="5726535" cy="4351338"/>
          </a:xfrm>
        </p:spPr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number of neutrons produced changes with energy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SNO has already made a measurement of the muon-induced neutron yield in heavy water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SNO+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measure this yield, with the same muon flux, in water and scintillator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FCF6B5-6D50-94B2-69DB-8F812E5951E4}"/>
              </a:ext>
            </a:extLst>
          </p:cNvPr>
          <p:cNvGrpSpPr/>
          <p:nvPr/>
        </p:nvGrpSpPr>
        <p:grpSpPr>
          <a:xfrm>
            <a:off x="6317084" y="1621631"/>
            <a:ext cx="5617105" cy="4093369"/>
            <a:chOff x="6339840" y="2947035"/>
            <a:chExt cx="5161280" cy="35992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7312DF-48F2-2560-5FC6-41B70400C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167" t="34963" r="20500" b="13333"/>
            <a:stretch/>
          </p:blipFill>
          <p:spPr>
            <a:xfrm>
              <a:off x="6339840" y="2947035"/>
              <a:ext cx="5161280" cy="35458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9477F4-6906-1A00-FD3C-225AFA5E2169}"/>
                </a:ext>
              </a:extLst>
            </p:cNvPr>
            <p:cNvSpPr txBox="1"/>
            <p:nvPr/>
          </p:nvSpPr>
          <p:spPr>
            <a:xfrm>
              <a:off x="6451600" y="6176963"/>
              <a:ext cx="629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[1]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E4539C-2541-EE7D-97A2-E8D3CBBF9BA7}"/>
              </a:ext>
            </a:extLst>
          </p:cNvPr>
          <p:cNvSpPr txBox="1"/>
          <p:nvPr/>
        </p:nvSpPr>
        <p:spPr>
          <a:xfrm>
            <a:off x="669925" y="6424613"/>
            <a:ext cx="6010275" cy="31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[1] Cosmogenic neutron production at the </a:t>
            </a:r>
            <a:r>
              <a:rPr lang="en-GB" sz="1400" err="1"/>
              <a:t>sudbury</a:t>
            </a:r>
            <a:r>
              <a:rPr lang="en-GB" sz="1400"/>
              <a:t> neutrino observatory, 2019</a:t>
            </a:r>
          </a:p>
        </p:txBody>
      </p:sp>
    </p:spTree>
    <p:extLst>
      <p:ext uri="{BB962C8B-B14F-4D97-AF65-F5344CB8AC3E}">
        <p14:creationId xmlns:p14="http://schemas.microsoft.com/office/powerpoint/2010/main" val="102618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BF69-8963-E237-7355-FF1C8CFF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the Neutron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6553-C227-D5AC-2912-E6AF4AD7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456"/>
            <a:ext cx="10515600" cy="100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Neutron multiplicity is determined through the measurement of the neutron yield:</a:t>
            </a:r>
          </a:p>
          <a:p>
            <a:endParaRPr lang="en-GB"/>
          </a:p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1F024-268F-DA02-C2C9-D070CC865522}"/>
                  </a:ext>
                </a:extLst>
              </p:cNvPr>
              <p:cNvSpPr txBox="1"/>
              <p:nvPr/>
            </p:nvSpPr>
            <p:spPr>
              <a:xfrm>
                <a:off x="4972050" y="3351437"/>
                <a:ext cx="2247900" cy="13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1F024-268F-DA02-C2C9-D070CC865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3351437"/>
                <a:ext cx="2247900" cy="138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C23E3D-4740-7183-22A9-316F33B95C55}"/>
                  </a:ext>
                </a:extLst>
              </p:cNvPr>
              <p:cNvSpPr txBox="1"/>
              <p:nvPr/>
            </p:nvSpPr>
            <p:spPr>
              <a:xfrm>
                <a:off x="8555831" y="2415700"/>
                <a:ext cx="359568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/>
                  <a:t>Number of neutrons produced by a given muon - related to the number of neutron followers observed: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/>
                  <a:t> is the sum of the muon-induced and detector backgrounds.</a:t>
                </a:r>
              </a:p>
              <a:p>
                <a:pPr marL="0" indent="0" algn="ctr">
                  <a:buNone/>
                </a:pP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400"/>
                  <a:t> is the neutron detection efficiency…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C23E3D-4740-7183-22A9-316F33B95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31" y="2415700"/>
                <a:ext cx="3595686" cy="4154984"/>
              </a:xfrm>
              <a:prstGeom prst="rect">
                <a:avLst/>
              </a:prstGeom>
              <a:blipFill>
                <a:blip r:embed="rId3"/>
                <a:stretch>
                  <a:fillRect l="-849" t="-1173" r="-2886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0EE1A-E96F-09D2-5D34-CA40390D7532}"/>
                  </a:ext>
                </a:extLst>
              </p:cNvPr>
              <p:cNvSpPr txBox="1"/>
              <p:nvPr/>
            </p:nvSpPr>
            <p:spPr>
              <a:xfrm>
                <a:off x="290512" y="3154364"/>
                <a:ext cx="321468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/>
                  <a:t>Path length of the muon given by the distance between entry and exit points on the detector. </a:t>
                </a:r>
              </a:p>
              <a:p>
                <a:pPr algn="ctr"/>
                <a:r>
                  <a:rPr lang="en-GB" sz="2400"/>
                  <a:t>The reconstruction uncertainties in the position 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2.1°</m:t>
                    </m:r>
                  </m:oMath>
                </a14:m>
                <a:r>
                  <a:rPr lang="en-GB" sz="2400"/>
                  <a:t>) and direction 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2.2°</m:t>
                    </m:r>
                  </m:oMath>
                </a14:m>
                <a:r>
                  <a:rPr lang="en-GB" sz="2400"/>
                  <a:t>) will affect these.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0EE1A-E96F-09D2-5D34-CA40390D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" y="3154364"/>
                <a:ext cx="3214689" cy="3416320"/>
              </a:xfrm>
              <a:prstGeom prst="rect">
                <a:avLst/>
              </a:prstGeom>
              <a:blipFill>
                <a:blip r:embed="rId4"/>
                <a:stretch>
                  <a:fillRect l="-2657" t="-1426" r="-455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5DCF270-45AB-43AB-D5C6-BCDED37D4144}"/>
              </a:ext>
            </a:extLst>
          </p:cNvPr>
          <p:cNvSpPr txBox="1"/>
          <p:nvPr/>
        </p:nvSpPr>
        <p:spPr>
          <a:xfrm>
            <a:off x="5695950" y="5869212"/>
            <a:ext cx="246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Density of the medium.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7A59E3-3D71-1330-0014-AEBD9AC36423}"/>
              </a:ext>
            </a:extLst>
          </p:cNvPr>
          <p:cNvCxnSpPr>
            <a:cxnSpLocks/>
          </p:cNvCxnSpPr>
          <p:nvPr/>
        </p:nvCxnSpPr>
        <p:spPr>
          <a:xfrm flipV="1">
            <a:off x="3217070" y="4381500"/>
            <a:ext cx="3012280" cy="481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256990-780B-5A53-2FBD-369115737E4D}"/>
              </a:ext>
            </a:extLst>
          </p:cNvPr>
          <p:cNvCxnSpPr>
            <a:cxnSpLocks/>
          </p:cNvCxnSpPr>
          <p:nvPr/>
        </p:nvCxnSpPr>
        <p:spPr>
          <a:xfrm flipH="1" flipV="1">
            <a:off x="7048500" y="3728839"/>
            <a:ext cx="1905000" cy="62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32C9EF-A525-43A2-7F6A-7C1404FB81F2}"/>
              </a:ext>
            </a:extLst>
          </p:cNvPr>
          <p:cNvCxnSpPr>
            <a:cxnSpLocks/>
          </p:cNvCxnSpPr>
          <p:nvPr/>
        </p:nvCxnSpPr>
        <p:spPr>
          <a:xfrm flipH="1" flipV="1">
            <a:off x="6929437" y="4622012"/>
            <a:ext cx="119063" cy="124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1112-38AF-4998-B422-CCD23BA2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Neutron Detection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8754-08B1-8DFA-40EE-0334BA18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0850"/>
            <a:ext cx="5895975" cy="3517742"/>
          </a:xfrm>
        </p:spPr>
        <p:txBody>
          <a:bodyPr>
            <a:normAutofit fontScale="92500"/>
          </a:bodyPr>
          <a:lstStyle/>
          <a:p>
            <a:r>
              <a:rPr lang="en-GB"/>
              <a:t>This is position dependant so must be evaluated for each individual muon</a:t>
            </a:r>
          </a:p>
          <a:p>
            <a:endParaRPr lang="en-GB"/>
          </a:p>
          <a:p>
            <a:r>
              <a:rPr lang="en-GB"/>
              <a:t>The efficiency is low in water due only 9-25 PMT hits per neutron capture event</a:t>
            </a:r>
          </a:p>
          <a:p>
            <a:endParaRPr lang="en-GB"/>
          </a:p>
          <a:p>
            <a:r>
              <a:rPr lang="en-GB"/>
              <a:t>The misreconstruction of the muon track must also be taken into account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080A7-6BF4-9460-EF7F-F286A111E01C}"/>
                  </a:ext>
                </a:extLst>
              </p:cNvPr>
              <p:cNvSpPr txBox="1"/>
              <p:nvPr/>
            </p:nvSpPr>
            <p:spPr>
              <a:xfrm>
                <a:off x="1576387" y="1552574"/>
                <a:ext cx="9039225" cy="986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neutrons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pass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selection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cuts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neutrons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generated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along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muon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track</m:t>
                          </m:r>
                        </m:den>
                      </m:f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080A7-6BF4-9460-EF7F-F286A111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87" y="1552574"/>
                <a:ext cx="9039225" cy="98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606FB37-AD9A-06BA-817A-9F6100B4CD97}"/>
              </a:ext>
            </a:extLst>
          </p:cNvPr>
          <p:cNvGrpSpPr/>
          <p:nvPr/>
        </p:nvGrpSpPr>
        <p:grpSpPr>
          <a:xfrm>
            <a:off x="6581776" y="2925762"/>
            <a:ext cx="5378010" cy="3517742"/>
            <a:chOff x="6948804" y="3264059"/>
            <a:chExt cx="4877631" cy="30795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5DA156-4C5C-BBD9-2019-A4FEB4525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583" t="26620" r="16083" b="24741"/>
            <a:stretch/>
          </p:blipFill>
          <p:spPr>
            <a:xfrm>
              <a:off x="6948804" y="3264059"/>
              <a:ext cx="4877631" cy="307959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B840FB-96F9-A0DC-3604-B01F39FB16D2}"/>
                </a:ext>
              </a:extLst>
            </p:cNvPr>
            <p:cNvCxnSpPr/>
            <p:nvPr/>
          </p:nvCxnSpPr>
          <p:spPr>
            <a:xfrm>
              <a:off x="9832694" y="4305782"/>
              <a:ext cx="538222" cy="3877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18AAE3-C08A-C7E5-E139-E5DC9F5699A5}"/>
                    </a:ext>
                  </a:extLst>
                </p:cNvPr>
                <p:cNvSpPr txBox="1"/>
                <p:nvPr/>
              </p:nvSpPr>
              <p:spPr>
                <a:xfrm rot="2022348">
                  <a:off x="9814227" y="4259561"/>
                  <a:ext cx="7176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4.6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18AAE3-C08A-C7E5-E139-E5DC9F569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2348">
                  <a:off x="9814227" y="4259561"/>
                  <a:ext cx="717630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144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010F66-61EC-79E0-0DCB-6282AB52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7028F-F09C-19C5-74FA-246ED5EF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The SNO+ detector allows for the measurement of neutron multiplicity in different media using the muon flux observed at SNOLAB</a:t>
            </a:r>
          </a:p>
          <a:p>
            <a:endParaRPr lang="en-GB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This will </a:t>
            </a:r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 greater understanding of the cosmogenic neutron background at SNOLAB depths</a:t>
            </a:r>
          </a:p>
          <a:p>
            <a:endParaRPr lang="en-GB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This analysis will be repeated during the scintillator phase of SNO+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Segoe UI</vt:lpstr>
      <vt:lpstr>Office Theme</vt:lpstr>
      <vt:lpstr>Measurement of Cosmogenic Neutron Multiplicity at SNO+</vt:lpstr>
      <vt:lpstr>SNO+</vt:lpstr>
      <vt:lpstr>Cosmogenic Neutrons</vt:lpstr>
      <vt:lpstr>Neutron Multiplicity</vt:lpstr>
      <vt:lpstr>Measuring the Neutron Yield</vt:lpstr>
      <vt:lpstr>Neutron Detection Efficiency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Multiplicity Analysis Update</dc:title>
  <dc:creator>Dixon, Katharine</dc:creator>
  <cp:lastModifiedBy>Dixon, Katharine</cp:lastModifiedBy>
  <cp:revision>3</cp:revision>
  <dcterms:created xsi:type="dcterms:W3CDTF">2022-09-09T20:37:52Z</dcterms:created>
  <dcterms:modified xsi:type="dcterms:W3CDTF">2022-11-21T10:21:09Z</dcterms:modified>
</cp:coreProperties>
</file>