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6" r:id="rId3"/>
    <p:sldId id="282" r:id="rId4"/>
    <p:sldId id="258" r:id="rId5"/>
    <p:sldId id="259" r:id="rId6"/>
    <p:sldId id="260" r:id="rId7"/>
    <p:sldId id="261" r:id="rId8"/>
    <p:sldId id="263" r:id="rId9"/>
    <p:sldId id="280" r:id="rId10"/>
    <p:sldId id="266" r:id="rId11"/>
    <p:sldId id="264" r:id="rId12"/>
    <p:sldId id="270" r:id="rId13"/>
    <p:sldId id="267" r:id="rId14"/>
    <p:sldId id="275" r:id="rId15"/>
    <p:sldId id="288" r:id="rId16"/>
    <p:sldId id="287" r:id="rId17"/>
    <p:sldId id="284" r:id="rId18"/>
    <p:sldId id="283" r:id="rId19"/>
    <p:sldId id="265" r:id="rId20"/>
    <p:sldId id="269" r:id="rId21"/>
    <p:sldId id="268" r:id="rId22"/>
    <p:sldId id="285"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9FF8C-6A1A-469E-BA7E-5ADE7E08C0CF}" v="5" dt="2023-08-12T19:34:39.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554"/>
  </p:normalViewPr>
  <p:slideViewPr>
    <p:cSldViewPr snapToGrid="0">
      <p:cViewPr varScale="1">
        <p:scale>
          <a:sx n="89" d="100"/>
          <a:sy n="89" d="100"/>
        </p:scale>
        <p:origin x="84"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A70ED-7B02-4A4A-B600-3DD800C2794F}"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BC6BC-4EE5-DF46-9F2A-924AB3E77493}" type="slidenum">
              <a:rPr lang="en-US" smtClean="0"/>
              <a:t>‹#›</a:t>
            </a:fld>
            <a:endParaRPr lang="en-US"/>
          </a:p>
        </p:txBody>
      </p:sp>
    </p:spTree>
    <p:extLst>
      <p:ext uri="{BB962C8B-B14F-4D97-AF65-F5344CB8AC3E}">
        <p14:creationId xmlns:p14="http://schemas.microsoft.com/office/powerpoint/2010/main" val="201208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88 nuisances</a:t>
            </a:r>
          </a:p>
        </p:txBody>
      </p:sp>
      <p:sp>
        <p:nvSpPr>
          <p:cNvPr id="4" name="Slide Number Placeholder 3"/>
          <p:cNvSpPr>
            <a:spLocks noGrp="1"/>
          </p:cNvSpPr>
          <p:nvPr>
            <p:ph type="sldNum" sz="quarter" idx="5"/>
          </p:nvPr>
        </p:nvSpPr>
        <p:spPr/>
        <p:txBody>
          <a:bodyPr/>
          <a:lstStyle/>
          <a:p>
            <a:fld id="{9BEBC6BC-4EE5-DF46-9F2A-924AB3E77493}" type="slidenum">
              <a:rPr lang="en-US" smtClean="0"/>
              <a:t>2</a:t>
            </a:fld>
            <a:endParaRPr lang="en-US"/>
          </a:p>
        </p:txBody>
      </p:sp>
    </p:spTree>
    <p:extLst>
      <p:ext uri="{BB962C8B-B14F-4D97-AF65-F5344CB8AC3E}">
        <p14:creationId xmlns:p14="http://schemas.microsoft.com/office/powerpoint/2010/main" val="29424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 pitchFamily="2" charset="0"/>
              </a:rPr>
              <a:t>This saves the DNN from having to learn the quadratic dependence of the likelihood on the WCs discussed on Slide 2.</a:t>
            </a:r>
          </a:p>
          <a:p>
            <a:endParaRPr lang="en-US" dirty="0"/>
          </a:p>
        </p:txBody>
      </p:sp>
      <p:sp>
        <p:nvSpPr>
          <p:cNvPr id="4" name="Slide Number Placeholder 3"/>
          <p:cNvSpPr>
            <a:spLocks noGrp="1"/>
          </p:cNvSpPr>
          <p:nvPr>
            <p:ph type="sldNum" sz="quarter" idx="5"/>
          </p:nvPr>
        </p:nvSpPr>
        <p:spPr/>
        <p:txBody>
          <a:bodyPr/>
          <a:lstStyle/>
          <a:p>
            <a:fld id="{9BEBC6BC-4EE5-DF46-9F2A-924AB3E77493}" type="slidenum">
              <a:rPr lang="en-US" smtClean="0"/>
              <a:t>4</a:t>
            </a:fld>
            <a:endParaRPr lang="en-US"/>
          </a:p>
        </p:txBody>
      </p:sp>
    </p:spTree>
    <p:extLst>
      <p:ext uri="{BB962C8B-B14F-4D97-AF65-F5344CB8AC3E}">
        <p14:creationId xmlns:p14="http://schemas.microsoft.com/office/powerpoint/2010/main" val="173147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BC6BC-4EE5-DF46-9F2A-924AB3E77493}" type="slidenum">
              <a:rPr lang="en-US" smtClean="0"/>
              <a:t>5</a:t>
            </a:fld>
            <a:endParaRPr lang="en-US"/>
          </a:p>
        </p:txBody>
      </p:sp>
    </p:spTree>
    <p:extLst>
      <p:ext uri="{BB962C8B-B14F-4D97-AF65-F5344CB8AC3E}">
        <p14:creationId xmlns:p14="http://schemas.microsoft.com/office/powerpoint/2010/main" val="341854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or validation, curve. Learning rate reduction.</a:t>
            </a:r>
          </a:p>
        </p:txBody>
      </p:sp>
      <p:sp>
        <p:nvSpPr>
          <p:cNvPr id="4" name="Slide Number Placeholder 3"/>
          <p:cNvSpPr>
            <a:spLocks noGrp="1"/>
          </p:cNvSpPr>
          <p:nvPr>
            <p:ph type="sldNum" sz="quarter" idx="5"/>
          </p:nvPr>
        </p:nvSpPr>
        <p:spPr/>
        <p:txBody>
          <a:bodyPr/>
          <a:lstStyle/>
          <a:p>
            <a:fld id="{9BEBC6BC-4EE5-DF46-9F2A-924AB3E77493}" type="slidenum">
              <a:rPr lang="en-US" smtClean="0"/>
              <a:t>6</a:t>
            </a:fld>
            <a:endParaRPr lang="en-US"/>
          </a:p>
        </p:txBody>
      </p:sp>
    </p:spTree>
    <p:extLst>
      <p:ext uri="{BB962C8B-B14F-4D97-AF65-F5344CB8AC3E}">
        <p14:creationId xmlns:p14="http://schemas.microsoft.com/office/powerpoint/2010/main" val="119510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You’ll see these plots later, these are just examples to explain what’s going on. Target (full statistical calculation, correct answer) vs predicted. Frozen vs profiled. 1D vs 2D (one of the 16 WCs, so there would be 16 of these plots). Shift down to 0 (that’s what the small delta means). Sigma intervals and contours. </a:t>
            </a:r>
          </a:p>
        </p:txBody>
      </p:sp>
      <p:sp>
        <p:nvSpPr>
          <p:cNvPr id="4" name="Slide Number Placeholder 3"/>
          <p:cNvSpPr>
            <a:spLocks noGrp="1"/>
          </p:cNvSpPr>
          <p:nvPr>
            <p:ph type="sldNum" sz="quarter" idx="5"/>
          </p:nvPr>
        </p:nvSpPr>
        <p:spPr/>
        <p:txBody>
          <a:bodyPr/>
          <a:lstStyle/>
          <a:p>
            <a:fld id="{9BEBC6BC-4EE5-DF46-9F2A-924AB3E77493}" type="slidenum">
              <a:rPr lang="en-US" smtClean="0"/>
              <a:t>9</a:t>
            </a:fld>
            <a:endParaRPr lang="en-US"/>
          </a:p>
        </p:txBody>
      </p:sp>
    </p:spTree>
    <p:extLst>
      <p:ext uri="{BB962C8B-B14F-4D97-AF65-F5344CB8AC3E}">
        <p14:creationId xmlns:p14="http://schemas.microsoft.com/office/powerpoint/2010/main" val="220755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deviation.</a:t>
            </a:r>
          </a:p>
        </p:txBody>
      </p:sp>
      <p:sp>
        <p:nvSpPr>
          <p:cNvPr id="4" name="Slide Number Placeholder 3"/>
          <p:cNvSpPr>
            <a:spLocks noGrp="1"/>
          </p:cNvSpPr>
          <p:nvPr>
            <p:ph type="sldNum" sz="quarter" idx="5"/>
          </p:nvPr>
        </p:nvSpPr>
        <p:spPr/>
        <p:txBody>
          <a:bodyPr/>
          <a:lstStyle/>
          <a:p>
            <a:fld id="{9BEBC6BC-4EE5-DF46-9F2A-924AB3E77493}" type="slidenum">
              <a:rPr lang="en-US" smtClean="0"/>
              <a:t>19</a:t>
            </a:fld>
            <a:endParaRPr lang="en-US"/>
          </a:p>
        </p:txBody>
      </p:sp>
    </p:spTree>
    <p:extLst>
      <p:ext uri="{BB962C8B-B14F-4D97-AF65-F5344CB8AC3E}">
        <p14:creationId xmlns:p14="http://schemas.microsoft.com/office/powerpoint/2010/main" val="185504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9CAC-ED96-48AD-C5F8-D52BD5E27F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F35D0-DB84-4005-873C-E1F6E6AE97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B1D93B-A807-4F6E-E182-355E60F22A1A}"/>
              </a:ext>
            </a:extLst>
          </p:cNvPr>
          <p:cNvSpPr>
            <a:spLocks noGrp="1"/>
          </p:cNvSpPr>
          <p:nvPr>
            <p:ph type="dt" sz="half" idx="10"/>
          </p:nvPr>
        </p:nvSpPr>
        <p:spPr/>
        <p:txBody>
          <a:bodyPr/>
          <a:lstStyle/>
          <a:p>
            <a:fld id="{F3885B75-67A2-B942-BB88-0FC2CB756F25}" type="datetime1">
              <a:rPr lang="en-US" smtClean="0"/>
              <a:t>8/16/2023</a:t>
            </a:fld>
            <a:endParaRPr lang="en-US"/>
          </a:p>
        </p:txBody>
      </p:sp>
      <p:sp>
        <p:nvSpPr>
          <p:cNvPr id="5" name="Footer Placeholder 4">
            <a:extLst>
              <a:ext uri="{FF2B5EF4-FFF2-40B4-BE49-F238E27FC236}">
                <a16:creationId xmlns:a16="http://schemas.microsoft.com/office/drawing/2014/main" id="{17A9150F-64AF-61F2-9F3A-523F190E1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0F9E5-69CD-38CC-6190-6D2A9507354F}"/>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193094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EF3E-BA30-7BE0-0D16-5E3DBFA38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97DA2D-BCEC-5379-69D0-C3D03C853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B5420-87DE-C753-1BAC-366CE8FC2D68}"/>
              </a:ext>
            </a:extLst>
          </p:cNvPr>
          <p:cNvSpPr>
            <a:spLocks noGrp="1"/>
          </p:cNvSpPr>
          <p:nvPr>
            <p:ph type="dt" sz="half" idx="10"/>
          </p:nvPr>
        </p:nvSpPr>
        <p:spPr/>
        <p:txBody>
          <a:bodyPr/>
          <a:lstStyle/>
          <a:p>
            <a:fld id="{BF38A5CD-A3B9-954E-9E57-9E686A47DC72}" type="datetime1">
              <a:rPr lang="en-US" smtClean="0"/>
              <a:t>8/16/2023</a:t>
            </a:fld>
            <a:endParaRPr lang="en-US"/>
          </a:p>
        </p:txBody>
      </p:sp>
      <p:sp>
        <p:nvSpPr>
          <p:cNvPr id="5" name="Footer Placeholder 4">
            <a:extLst>
              <a:ext uri="{FF2B5EF4-FFF2-40B4-BE49-F238E27FC236}">
                <a16:creationId xmlns:a16="http://schemas.microsoft.com/office/drawing/2014/main" id="{DB7171E7-BD31-E1F5-6EC0-FB008BBD1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06FFB-B0B5-E990-2A8B-02B8FEDAC130}"/>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3639740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BFD76-70F6-107D-77B5-8E712A69C6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867F96-6D96-8151-0D43-E314453E9D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1147D-912D-2553-B634-66729F815255}"/>
              </a:ext>
            </a:extLst>
          </p:cNvPr>
          <p:cNvSpPr>
            <a:spLocks noGrp="1"/>
          </p:cNvSpPr>
          <p:nvPr>
            <p:ph type="dt" sz="half" idx="10"/>
          </p:nvPr>
        </p:nvSpPr>
        <p:spPr/>
        <p:txBody>
          <a:bodyPr/>
          <a:lstStyle/>
          <a:p>
            <a:fld id="{ACE26C7E-D8E7-D143-A6EF-DD3291B7D748}" type="datetime1">
              <a:rPr lang="en-US" smtClean="0"/>
              <a:t>8/16/2023</a:t>
            </a:fld>
            <a:endParaRPr lang="en-US"/>
          </a:p>
        </p:txBody>
      </p:sp>
      <p:sp>
        <p:nvSpPr>
          <p:cNvPr id="5" name="Footer Placeholder 4">
            <a:extLst>
              <a:ext uri="{FF2B5EF4-FFF2-40B4-BE49-F238E27FC236}">
                <a16:creationId xmlns:a16="http://schemas.microsoft.com/office/drawing/2014/main" id="{A9283443-DE20-A129-E4CD-C28B7C679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C573D-8697-C08E-C269-E0E42A9D31B9}"/>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105044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CBF1-387D-4CFD-D9BC-588858766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63A4E-6342-2489-F7F4-06DA247EDE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3D0F9-9E9D-FA83-B308-ABBBDFB623C7}"/>
              </a:ext>
            </a:extLst>
          </p:cNvPr>
          <p:cNvSpPr>
            <a:spLocks noGrp="1"/>
          </p:cNvSpPr>
          <p:nvPr>
            <p:ph type="dt" sz="half" idx="10"/>
          </p:nvPr>
        </p:nvSpPr>
        <p:spPr/>
        <p:txBody>
          <a:bodyPr/>
          <a:lstStyle/>
          <a:p>
            <a:fld id="{B3896816-A161-D14A-9C02-12648B795F42}" type="datetime1">
              <a:rPr lang="en-US" smtClean="0"/>
              <a:t>8/16/2023</a:t>
            </a:fld>
            <a:endParaRPr lang="en-US"/>
          </a:p>
        </p:txBody>
      </p:sp>
      <p:sp>
        <p:nvSpPr>
          <p:cNvPr id="5" name="Footer Placeholder 4">
            <a:extLst>
              <a:ext uri="{FF2B5EF4-FFF2-40B4-BE49-F238E27FC236}">
                <a16:creationId xmlns:a16="http://schemas.microsoft.com/office/drawing/2014/main" id="{CF64212B-232C-9455-D701-89133825B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71405-BBAD-D38E-EA9C-C2055091C66D}"/>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408704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C999-F5A4-500D-529C-AFB80DA721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6B7EBB-9652-EAD6-B9C3-10BF8236E6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693B4-7450-4C02-7491-C612903497CF}"/>
              </a:ext>
            </a:extLst>
          </p:cNvPr>
          <p:cNvSpPr>
            <a:spLocks noGrp="1"/>
          </p:cNvSpPr>
          <p:nvPr>
            <p:ph type="dt" sz="half" idx="10"/>
          </p:nvPr>
        </p:nvSpPr>
        <p:spPr/>
        <p:txBody>
          <a:bodyPr/>
          <a:lstStyle/>
          <a:p>
            <a:fld id="{318FFBF7-5412-7A4E-9BC2-4FCD674E31B4}" type="datetime1">
              <a:rPr lang="en-US" smtClean="0"/>
              <a:t>8/16/2023</a:t>
            </a:fld>
            <a:endParaRPr lang="en-US"/>
          </a:p>
        </p:txBody>
      </p:sp>
      <p:sp>
        <p:nvSpPr>
          <p:cNvPr id="5" name="Footer Placeholder 4">
            <a:extLst>
              <a:ext uri="{FF2B5EF4-FFF2-40B4-BE49-F238E27FC236}">
                <a16:creationId xmlns:a16="http://schemas.microsoft.com/office/drawing/2014/main" id="{12DFB227-D80A-85E4-8D2E-8BE2847066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8142A-7B48-011B-FA6C-74C42AE14035}"/>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180758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A163-45E3-A56B-2CC0-A976613323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4FB041-760C-45CA-3E39-C65B0B4541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5FBDBC-212C-3CDF-2D50-E907841A1B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5297D-034F-537C-A04D-77E8E1618AD8}"/>
              </a:ext>
            </a:extLst>
          </p:cNvPr>
          <p:cNvSpPr>
            <a:spLocks noGrp="1"/>
          </p:cNvSpPr>
          <p:nvPr>
            <p:ph type="dt" sz="half" idx="10"/>
          </p:nvPr>
        </p:nvSpPr>
        <p:spPr/>
        <p:txBody>
          <a:bodyPr/>
          <a:lstStyle/>
          <a:p>
            <a:fld id="{1C0595C1-F06E-5D4D-9474-C8A247329336}" type="datetime1">
              <a:rPr lang="en-US" smtClean="0"/>
              <a:t>8/16/2023</a:t>
            </a:fld>
            <a:endParaRPr lang="en-US"/>
          </a:p>
        </p:txBody>
      </p:sp>
      <p:sp>
        <p:nvSpPr>
          <p:cNvPr id="6" name="Footer Placeholder 5">
            <a:extLst>
              <a:ext uri="{FF2B5EF4-FFF2-40B4-BE49-F238E27FC236}">
                <a16:creationId xmlns:a16="http://schemas.microsoft.com/office/drawing/2014/main" id="{5CD54261-8E98-0B48-6D78-1D1053434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0594-FB21-5F17-1C3B-1493FFC390E6}"/>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128372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225A-2531-8ECE-228F-4575B8D01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DD9C35-6A54-A478-EDF3-2061700F3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1E888B-8991-2812-D0AD-A2BDC0F39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BF7CDD-FDD3-65A1-F838-527177F5A7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2EAC2-98A9-456F-82DA-DC417629DE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03612-57EB-D900-7B6D-8F09DB51F2E5}"/>
              </a:ext>
            </a:extLst>
          </p:cNvPr>
          <p:cNvSpPr>
            <a:spLocks noGrp="1"/>
          </p:cNvSpPr>
          <p:nvPr>
            <p:ph type="dt" sz="half" idx="10"/>
          </p:nvPr>
        </p:nvSpPr>
        <p:spPr/>
        <p:txBody>
          <a:bodyPr/>
          <a:lstStyle/>
          <a:p>
            <a:fld id="{AC841C8C-EDD4-084A-B31D-565A2129251B}" type="datetime1">
              <a:rPr lang="en-US" smtClean="0"/>
              <a:t>8/16/2023</a:t>
            </a:fld>
            <a:endParaRPr lang="en-US"/>
          </a:p>
        </p:txBody>
      </p:sp>
      <p:sp>
        <p:nvSpPr>
          <p:cNvPr id="8" name="Footer Placeholder 7">
            <a:extLst>
              <a:ext uri="{FF2B5EF4-FFF2-40B4-BE49-F238E27FC236}">
                <a16:creationId xmlns:a16="http://schemas.microsoft.com/office/drawing/2014/main" id="{45FB263F-2BFE-D485-6193-D9CE84CDD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5ACA2-567F-B010-EC1C-2170F94F21DC}"/>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176522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9E56-190B-0B97-827C-809A7A406E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7D44C7-C80E-249A-C56A-8D1A70E737B3}"/>
              </a:ext>
            </a:extLst>
          </p:cNvPr>
          <p:cNvSpPr>
            <a:spLocks noGrp="1"/>
          </p:cNvSpPr>
          <p:nvPr>
            <p:ph type="dt" sz="half" idx="10"/>
          </p:nvPr>
        </p:nvSpPr>
        <p:spPr/>
        <p:txBody>
          <a:bodyPr/>
          <a:lstStyle/>
          <a:p>
            <a:fld id="{B6153ACF-AFA2-5145-AEAE-88F72F92EA3B}" type="datetime1">
              <a:rPr lang="en-US" smtClean="0"/>
              <a:t>8/16/2023</a:t>
            </a:fld>
            <a:endParaRPr lang="en-US"/>
          </a:p>
        </p:txBody>
      </p:sp>
      <p:sp>
        <p:nvSpPr>
          <p:cNvPr id="4" name="Footer Placeholder 3">
            <a:extLst>
              <a:ext uri="{FF2B5EF4-FFF2-40B4-BE49-F238E27FC236}">
                <a16:creationId xmlns:a16="http://schemas.microsoft.com/office/drawing/2014/main" id="{C110058C-11CA-EBC0-BC0B-4BD11BDC9A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2F674-D280-E8DE-4D3E-EE355FFE786F}"/>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132820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9E132-D854-21AC-372C-5D62C963DE71}"/>
              </a:ext>
            </a:extLst>
          </p:cNvPr>
          <p:cNvSpPr>
            <a:spLocks noGrp="1"/>
          </p:cNvSpPr>
          <p:nvPr>
            <p:ph type="dt" sz="half" idx="10"/>
          </p:nvPr>
        </p:nvSpPr>
        <p:spPr/>
        <p:txBody>
          <a:bodyPr/>
          <a:lstStyle/>
          <a:p>
            <a:fld id="{4C37C748-0D4E-1247-A30A-CE8C3B777612}" type="datetime1">
              <a:rPr lang="en-US" smtClean="0"/>
              <a:t>8/16/2023</a:t>
            </a:fld>
            <a:endParaRPr lang="en-US"/>
          </a:p>
        </p:txBody>
      </p:sp>
      <p:sp>
        <p:nvSpPr>
          <p:cNvPr id="3" name="Footer Placeholder 2">
            <a:extLst>
              <a:ext uri="{FF2B5EF4-FFF2-40B4-BE49-F238E27FC236}">
                <a16:creationId xmlns:a16="http://schemas.microsoft.com/office/drawing/2014/main" id="{F7CF3500-1294-5834-25CB-DFC1E9B4DE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BA53A2-55D1-4E67-B3F6-461BC6DE97E3}"/>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328964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663D-3B58-8C1E-ABE3-CF7BD522E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A0FE6F-CF2D-8F9F-56ED-7F1C6709E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D40120-D208-CAF6-2D2D-9754F51527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5BAB80-0925-CD24-E3E9-CC7F7BC06134}"/>
              </a:ext>
            </a:extLst>
          </p:cNvPr>
          <p:cNvSpPr>
            <a:spLocks noGrp="1"/>
          </p:cNvSpPr>
          <p:nvPr>
            <p:ph type="dt" sz="half" idx="10"/>
          </p:nvPr>
        </p:nvSpPr>
        <p:spPr/>
        <p:txBody>
          <a:bodyPr/>
          <a:lstStyle/>
          <a:p>
            <a:fld id="{EE305D27-9DB2-C148-B631-422BA3AED5FA}" type="datetime1">
              <a:rPr lang="en-US" smtClean="0"/>
              <a:t>8/16/2023</a:t>
            </a:fld>
            <a:endParaRPr lang="en-US"/>
          </a:p>
        </p:txBody>
      </p:sp>
      <p:sp>
        <p:nvSpPr>
          <p:cNvPr id="6" name="Footer Placeholder 5">
            <a:extLst>
              <a:ext uri="{FF2B5EF4-FFF2-40B4-BE49-F238E27FC236}">
                <a16:creationId xmlns:a16="http://schemas.microsoft.com/office/drawing/2014/main" id="{4542FFBA-3845-533E-1AFC-B12B9036E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1CAF7-7EDA-B4C3-310F-9262454481BD}"/>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3424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83DF-F468-5919-6FAE-4EE7AB4015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A92B-7034-E667-E314-567FC3219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D69633-FDF8-BCD7-5E0C-77FF7F728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1BB61-956B-84FD-19E8-FEF8B645D6F8}"/>
              </a:ext>
            </a:extLst>
          </p:cNvPr>
          <p:cNvSpPr>
            <a:spLocks noGrp="1"/>
          </p:cNvSpPr>
          <p:nvPr>
            <p:ph type="dt" sz="half" idx="10"/>
          </p:nvPr>
        </p:nvSpPr>
        <p:spPr/>
        <p:txBody>
          <a:bodyPr/>
          <a:lstStyle/>
          <a:p>
            <a:fld id="{0053587A-E890-B64A-8CAB-1037AB70F040}" type="datetime1">
              <a:rPr lang="en-US" smtClean="0"/>
              <a:t>8/16/2023</a:t>
            </a:fld>
            <a:endParaRPr lang="en-US"/>
          </a:p>
        </p:txBody>
      </p:sp>
      <p:sp>
        <p:nvSpPr>
          <p:cNvPr id="6" name="Footer Placeholder 5">
            <a:extLst>
              <a:ext uri="{FF2B5EF4-FFF2-40B4-BE49-F238E27FC236}">
                <a16:creationId xmlns:a16="http://schemas.microsoft.com/office/drawing/2014/main" id="{54D22D10-AD52-A865-7A4F-A491ED27C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41858-E3A0-75FA-FF41-1787390AC8C3}"/>
              </a:ext>
            </a:extLst>
          </p:cNvPr>
          <p:cNvSpPr>
            <a:spLocks noGrp="1"/>
          </p:cNvSpPr>
          <p:nvPr>
            <p:ph type="sldNum" sz="quarter" idx="12"/>
          </p:nvPr>
        </p:nvSpPr>
        <p:spPr/>
        <p:txBody>
          <a:bodyPr/>
          <a:lstStyle/>
          <a:p>
            <a:fld id="{D0B98B2D-E397-C447-8BBD-3C0921103E8C}" type="slidenum">
              <a:rPr lang="en-US" smtClean="0"/>
              <a:t>‹#›</a:t>
            </a:fld>
            <a:endParaRPr lang="en-US"/>
          </a:p>
        </p:txBody>
      </p:sp>
    </p:spTree>
    <p:extLst>
      <p:ext uri="{BB962C8B-B14F-4D97-AF65-F5344CB8AC3E}">
        <p14:creationId xmlns:p14="http://schemas.microsoft.com/office/powerpoint/2010/main" val="1329846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1E1D3-412B-BB47-20A9-F862ADBE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AE1813-E658-ECFE-5B29-8EE7EB8AFD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D9D98-E388-8497-C12D-D4B11DA833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6C120-280F-9E48-87C1-F00121658D29}" type="datetime1">
              <a:rPr lang="en-US" smtClean="0"/>
              <a:t>8/16/2023</a:t>
            </a:fld>
            <a:endParaRPr lang="en-US"/>
          </a:p>
        </p:txBody>
      </p:sp>
      <p:sp>
        <p:nvSpPr>
          <p:cNvPr id="5" name="Footer Placeholder 4">
            <a:extLst>
              <a:ext uri="{FF2B5EF4-FFF2-40B4-BE49-F238E27FC236}">
                <a16:creationId xmlns:a16="http://schemas.microsoft.com/office/drawing/2014/main" id="{C26712BB-4A11-121E-6869-D47B3B0A76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782837-4B66-FA5C-BCE7-ABB346869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98B2D-E397-C447-8BBD-3C0921103E8C}" type="slidenum">
              <a:rPr lang="en-US" smtClean="0"/>
              <a:t>‹#›</a:t>
            </a:fld>
            <a:endParaRPr lang="en-US"/>
          </a:p>
        </p:txBody>
      </p:sp>
    </p:spTree>
    <p:extLst>
      <p:ext uri="{BB962C8B-B14F-4D97-AF65-F5344CB8AC3E}">
        <p14:creationId xmlns:p14="http://schemas.microsoft.com/office/powerpoint/2010/main" val="267137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07/JHEP03(2021)09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2" Type="http://schemas.openxmlformats.org/officeDocument/2006/relationships/hyperlink" Target="https://doi.org/10.48550/arXiv.1912.0170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140/epjc/s10052-020-8230-1" TargetMode="External"/><Relationship Id="rId2" Type="http://schemas.openxmlformats.org/officeDocument/2006/relationships/hyperlink" Target="https://doi.org/10.1007/JHEP03(2021)095" TargetMode="External"/><Relationship Id="rId1" Type="http://schemas.openxmlformats.org/officeDocument/2006/relationships/slideLayout" Target="../slideLayouts/slideLayout2.xml"/><Relationship Id="rId4" Type="http://schemas.openxmlformats.org/officeDocument/2006/relationships/hyperlink" Target="https://doi.org/10.48550/arXiv.1912.01703"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140/epjc/s10052-020-823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i.org/10.1007/JHEP03(2021)09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oi.org/10.1007/JHEP03(2021)095" TargetMode="Externa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5ECC-4E69-8AB4-AAAA-5BD07D15AC0A}"/>
              </a:ext>
            </a:extLst>
          </p:cNvPr>
          <p:cNvSpPr>
            <a:spLocks noGrp="1"/>
          </p:cNvSpPr>
          <p:nvPr>
            <p:ph type="ctrTitle"/>
          </p:nvPr>
        </p:nvSpPr>
        <p:spPr>
          <a:xfrm>
            <a:off x="1524000" y="932005"/>
            <a:ext cx="9144000" cy="1336389"/>
          </a:xfrm>
        </p:spPr>
        <p:txBody>
          <a:bodyPr>
            <a:normAutofit/>
          </a:bodyPr>
          <a:lstStyle/>
          <a:p>
            <a:r>
              <a:rPr lang="en-US" sz="4000" b="0" i="0" u="none" strike="noStrike" dirty="0">
                <a:effectLst/>
                <a:latin typeface="Helvetica" pitchFamily="2" charset="0"/>
              </a:rPr>
              <a:t>Using a Neural Network to Approximate the Negative Log Likelihood Function</a:t>
            </a:r>
            <a:endParaRPr lang="en-US" sz="4000" dirty="0"/>
          </a:p>
        </p:txBody>
      </p:sp>
      <p:sp>
        <p:nvSpPr>
          <p:cNvPr id="3" name="Subtitle 2">
            <a:extLst>
              <a:ext uri="{FF2B5EF4-FFF2-40B4-BE49-F238E27FC236}">
                <a16:creationId xmlns:a16="http://schemas.microsoft.com/office/drawing/2014/main" id="{40A02BCB-45F0-52DE-8A55-8169BE22A41E}"/>
              </a:ext>
            </a:extLst>
          </p:cNvPr>
          <p:cNvSpPr>
            <a:spLocks noGrp="1"/>
          </p:cNvSpPr>
          <p:nvPr>
            <p:ph type="subTitle" idx="1"/>
          </p:nvPr>
        </p:nvSpPr>
        <p:spPr>
          <a:xfrm>
            <a:off x="1524000" y="2628104"/>
            <a:ext cx="9144000" cy="2034915"/>
          </a:xfrm>
        </p:spPr>
        <p:txBody>
          <a:bodyPr/>
          <a:lstStyle/>
          <a:p>
            <a:r>
              <a:rPr lang="en-US" u="sng" dirty="0">
                <a:latin typeface="Helvetica" pitchFamily="2" charset="0"/>
              </a:rPr>
              <a:t>Nathan Jamieson</a:t>
            </a:r>
            <a:r>
              <a:rPr lang="en-US" dirty="0">
                <a:latin typeface="Helvetica" pitchFamily="2" charset="0"/>
              </a:rPr>
              <a:t>, Kevin </a:t>
            </a:r>
            <a:r>
              <a:rPr lang="en-US" dirty="0" err="1">
                <a:latin typeface="Helvetica" pitchFamily="2" charset="0"/>
              </a:rPr>
              <a:t>Lannon</a:t>
            </a:r>
            <a:r>
              <a:rPr lang="en-US" dirty="0">
                <a:latin typeface="Helvetica" pitchFamily="2" charset="0"/>
              </a:rPr>
              <a:t>, </a:t>
            </a:r>
            <a:r>
              <a:rPr lang="en-US" dirty="0" err="1">
                <a:latin typeface="Helvetica" pitchFamily="2" charset="0"/>
              </a:rPr>
              <a:t>Shenghua</a:t>
            </a:r>
            <a:r>
              <a:rPr lang="en-US" dirty="0">
                <a:latin typeface="Helvetica" pitchFamily="2" charset="0"/>
              </a:rPr>
              <a:t> Liu, </a:t>
            </a:r>
            <a:r>
              <a:rPr lang="en-US" dirty="0" err="1">
                <a:latin typeface="Helvetica" pitchFamily="2" charset="0"/>
              </a:rPr>
              <a:t>Kelci</a:t>
            </a:r>
            <a:r>
              <a:rPr lang="en-US" dirty="0">
                <a:latin typeface="Helvetica" pitchFamily="2" charset="0"/>
              </a:rPr>
              <a:t> </a:t>
            </a:r>
            <a:r>
              <a:rPr lang="en-US" dirty="0" err="1">
                <a:latin typeface="Helvetica" pitchFamily="2" charset="0"/>
              </a:rPr>
              <a:t>Mohrman</a:t>
            </a:r>
            <a:r>
              <a:rPr lang="en-US" dirty="0">
                <a:latin typeface="Helvetica" pitchFamily="2" charset="0"/>
              </a:rPr>
              <a:t>, </a:t>
            </a:r>
            <a:r>
              <a:rPr lang="en-US" dirty="0" err="1">
                <a:latin typeface="Helvetica" pitchFamily="2" charset="0"/>
              </a:rPr>
              <a:t>Sirak</a:t>
            </a:r>
            <a:r>
              <a:rPr lang="en-US" dirty="0">
                <a:latin typeface="Helvetica" pitchFamily="2" charset="0"/>
              </a:rPr>
              <a:t> </a:t>
            </a:r>
            <a:r>
              <a:rPr lang="en-US" dirty="0" err="1">
                <a:latin typeface="Helvetica" pitchFamily="2" charset="0"/>
              </a:rPr>
              <a:t>Negash</a:t>
            </a:r>
            <a:r>
              <a:rPr lang="en-US" dirty="0">
                <a:latin typeface="Helvetica" pitchFamily="2" charset="0"/>
              </a:rPr>
              <a:t>, </a:t>
            </a:r>
            <a:r>
              <a:rPr lang="en-US" b="0" i="0" u="none" strike="noStrike" dirty="0">
                <a:effectLst/>
                <a:latin typeface="Helvetica" panose="020B0604020202020204" pitchFamily="34" charset="0"/>
                <a:cs typeface="Helvetica" panose="020B0604020202020204" pitchFamily="34" charset="0"/>
              </a:rPr>
              <a:t>Sergio Sanchez Cruz,</a:t>
            </a:r>
            <a:br>
              <a:rPr lang="en-US" dirty="0">
                <a:latin typeface="Helvetica" panose="020B0604020202020204" pitchFamily="34" charset="0"/>
                <a:cs typeface="Helvetica" panose="020B0604020202020204" pitchFamily="34" charset="0"/>
              </a:rPr>
            </a:br>
            <a:r>
              <a:rPr lang="en-US" dirty="0" err="1">
                <a:latin typeface="Helvetica" pitchFamily="2" charset="0"/>
              </a:rPr>
              <a:t>Yuyi</a:t>
            </a:r>
            <a:r>
              <a:rPr lang="en-US" dirty="0">
                <a:latin typeface="Helvetica" pitchFamily="2" charset="0"/>
              </a:rPr>
              <a:t> Wan, Brent Yates</a:t>
            </a:r>
          </a:p>
          <a:p>
            <a:r>
              <a:rPr lang="en-US" dirty="0">
                <a:latin typeface="Helvetica" pitchFamily="2" charset="0"/>
              </a:rPr>
              <a:t>for the CMS Collaboration</a:t>
            </a:r>
          </a:p>
        </p:txBody>
      </p:sp>
      <p:sp>
        <p:nvSpPr>
          <p:cNvPr id="4" name="Slide Number Placeholder 3">
            <a:extLst>
              <a:ext uri="{FF2B5EF4-FFF2-40B4-BE49-F238E27FC236}">
                <a16:creationId xmlns:a16="http://schemas.microsoft.com/office/drawing/2014/main" id="{D98C9C80-DEC1-60C0-D6E9-B7C462EC48E7}"/>
              </a:ext>
            </a:extLst>
          </p:cNvPr>
          <p:cNvSpPr>
            <a:spLocks noGrp="1"/>
          </p:cNvSpPr>
          <p:nvPr>
            <p:ph type="sldNum" sz="quarter" idx="12"/>
          </p:nvPr>
        </p:nvSpPr>
        <p:spPr/>
        <p:txBody>
          <a:bodyPr/>
          <a:lstStyle/>
          <a:p>
            <a:fld id="{D0B98B2D-E397-C447-8BBD-3C0921103E8C}" type="slidenum">
              <a:rPr lang="en-US" smtClean="0"/>
              <a:t>1</a:t>
            </a:fld>
            <a:endParaRPr lang="en-US" dirty="0"/>
          </a:p>
        </p:txBody>
      </p:sp>
      <p:pic>
        <p:nvPicPr>
          <p:cNvPr id="6" name="Picture 5">
            <a:extLst>
              <a:ext uri="{FF2B5EF4-FFF2-40B4-BE49-F238E27FC236}">
                <a16:creationId xmlns:a16="http://schemas.microsoft.com/office/drawing/2014/main" id="{1CD5C247-040B-60CA-25AE-CC0FB7AC5900}"/>
              </a:ext>
            </a:extLst>
          </p:cNvPr>
          <p:cNvPicPr>
            <a:picLocks noChangeAspect="1"/>
          </p:cNvPicPr>
          <p:nvPr/>
        </p:nvPicPr>
        <p:blipFill>
          <a:blip r:embed="rId2"/>
          <a:stretch>
            <a:fillRect/>
          </a:stretch>
        </p:blipFill>
        <p:spPr>
          <a:xfrm>
            <a:off x="6786033" y="4114954"/>
            <a:ext cx="1824567" cy="1824567"/>
          </a:xfrm>
          <a:prstGeom prst="rect">
            <a:avLst/>
          </a:prstGeom>
        </p:spPr>
      </p:pic>
      <p:pic>
        <p:nvPicPr>
          <p:cNvPr id="9" name="Picture 8">
            <a:extLst>
              <a:ext uri="{FF2B5EF4-FFF2-40B4-BE49-F238E27FC236}">
                <a16:creationId xmlns:a16="http://schemas.microsoft.com/office/drawing/2014/main" id="{B18BC415-1079-7722-A234-5F35FA378A5F}"/>
              </a:ext>
            </a:extLst>
          </p:cNvPr>
          <p:cNvPicPr>
            <a:picLocks noChangeAspect="1"/>
          </p:cNvPicPr>
          <p:nvPr/>
        </p:nvPicPr>
        <p:blipFill>
          <a:blip r:embed="rId3"/>
          <a:stretch>
            <a:fillRect/>
          </a:stretch>
        </p:blipFill>
        <p:spPr>
          <a:xfrm>
            <a:off x="3482975" y="4114954"/>
            <a:ext cx="2840802" cy="1815550"/>
          </a:xfrm>
          <a:prstGeom prst="rect">
            <a:avLst/>
          </a:prstGeom>
        </p:spPr>
      </p:pic>
    </p:spTree>
    <p:extLst>
      <p:ext uri="{BB962C8B-B14F-4D97-AF65-F5344CB8AC3E}">
        <p14:creationId xmlns:p14="http://schemas.microsoft.com/office/powerpoint/2010/main" val="209548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Validation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3429000"/>
                <a:ext cx="5656288" cy="5228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solidFill>
                    <a:latin typeface="Helvetica" pitchFamily="2" charset="0"/>
                  </a:rPr>
                  <a:t>1D scans of </a:t>
                </a:r>
                <a14:m>
                  <m:oMath xmlns:m="http://schemas.openxmlformats.org/officeDocument/2006/math">
                    <m:sSub>
                      <m:sSubPr>
                        <m:ctrlPr>
                          <a:rPr lang="en-US" sz="2200" b="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𝑐</m:t>
                        </m:r>
                      </m:e>
                      <m:sub>
                        <m:r>
                          <m:rPr>
                            <m:sty m:val="p"/>
                          </m:rPr>
                          <a:rPr lang="en-US" sz="2200" b="0" i="0" smtClean="0">
                            <a:solidFill>
                              <a:schemeClr val="tx1"/>
                            </a:solidFill>
                            <a:latin typeface="Cambria Math" panose="02040503050406030204" pitchFamily="18" charset="0"/>
                          </a:rPr>
                          <m:t>t</m:t>
                        </m:r>
                        <m:r>
                          <a:rPr lang="en-US" sz="2200" b="0" i="1" smtClean="0">
                            <a:solidFill>
                              <a:schemeClr val="tx1"/>
                            </a:solidFill>
                            <a:latin typeface="Cambria Math" panose="02040503050406030204" pitchFamily="18" charset="0"/>
                          </a:rPr>
                          <m:t>𝜑</m:t>
                        </m:r>
                      </m:sub>
                    </m:sSub>
                  </m:oMath>
                </a14:m>
                <a:r>
                  <a:rPr lang="en-US" sz="2200" dirty="0">
                    <a:solidFill>
                      <a:schemeClr val="tx1"/>
                    </a:solidFill>
                    <a:latin typeface="Helvetica" pitchFamily="2" charset="0"/>
                  </a:rPr>
                  <a:t>.</a:t>
                </a:r>
              </a:p>
              <a:p>
                <a:r>
                  <a:rPr lang="en-US" sz="2200" dirty="0">
                    <a:solidFill>
                      <a:schemeClr val="tx1"/>
                    </a:solidFill>
                    <a:latin typeface="Helvetica" pitchFamily="2" charset="0"/>
                  </a:rPr>
                  <a:t>Good agreement in all scans.</a:t>
                </a:r>
              </a:p>
            </p:txBody>
          </p:sp>
        </mc:Choice>
        <mc:Fallback xmlns="">
          <p:sp>
            <p:nvSpPr>
              <p:cNvPr id="8" name="Content Placeholder 2">
                <a:extLst>
                  <a:ext uri="{FF2B5EF4-FFF2-40B4-BE49-F238E27FC236}">
                    <a16:creationId xmlns:a16="http://schemas.microsoft.com/office/drawing/2014/main" id="{5EEABD96-081C-2509-A151-C2DDF50B9C89}"/>
                  </a:ext>
                </a:extLst>
              </p:cNvPr>
              <p:cNvSpPr txBox="1">
                <a:spLocks noRot="1" noChangeAspect="1" noMove="1" noResize="1" noEditPoints="1" noAdjustHandles="1" noChangeArrowheads="1" noChangeShapeType="1" noTextEdit="1"/>
              </p:cNvSpPr>
              <p:nvPr/>
            </p:nvSpPr>
            <p:spPr>
              <a:xfrm>
                <a:off x="6096000" y="3429000"/>
                <a:ext cx="5656288" cy="5228250"/>
              </a:xfrm>
              <a:prstGeom prst="rect">
                <a:avLst/>
              </a:prstGeom>
              <a:blipFill>
                <a:blip r:embed="rId2"/>
                <a:stretch>
                  <a:fillRect l="-1345" t="-121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E299EDC-167C-A9AE-C673-97421CF8A4BE}"/>
              </a:ext>
            </a:extLst>
          </p:cNvPr>
          <p:cNvSpPr>
            <a:spLocks noGrp="1"/>
          </p:cNvSpPr>
          <p:nvPr>
            <p:ph type="sldNum" sz="quarter" idx="12"/>
          </p:nvPr>
        </p:nvSpPr>
        <p:spPr/>
        <p:txBody>
          <a:bodyPr/>
          <a:lstStyle/>
          <a:p>
            <a:fld id="{D0B98B2D-E397-C447-8BBD-3C0921103E8C}" type="slidenum">
              <a:rPr lang="en-US" smtClean="0"/>
              <a:t>10</a:t>
            </a:fld>
            <a:endParaRPr lang="en-US"/>
          </a:p>
        </p:txBody>
      </p:sp>
      <p:pic>
        <p:nvPicPr>
          <p:cNvPr id="4" name="Picture 3">
            <a:extLst>
              <a:ext uri="{FF2B5EF4-FFF2-40B4-BE49-F238E27FC236}">
                <a16:creationId xmlns:a16="http://schemas.microsoft.com/office/drawing/2014/main" id="{D6446765-0347-204C-2FB8-C7075F980250}"/>
              </a:ext>
            </a:extLst>
          </p:cNvPr>
          <p:cNvPicPr>
            <a:picLocks noChangeAspect="1"/>
          </p:cNvPicPr>
          <p:nvPr/>
        </p:nvPicPr>
        <p:blipFill>
          <a:blip r:embed="rId3"/>
          <a:srcRect/>
          <a:stretch/>
        </p:blipFill>
        <p:spPr>
          <a:xfrm>
            <a:off x="388491" y="985647"/>
            <a:ext cx="2809271" cy="2809271"/>
          </a:xfrm>
          <a:prstGeom prst="rect">
            <a:avLst/>
          </a:prstGeom>
        </p:spPr>
      </p:pic>
      <p:pic>
        <p:nvPicPr>
          <p:cNvPr id="6" name="Picture 5">
            <a:extLst>
              <a:ext uri="{FF2B5EF4-FFF2-40B4-BE49-F238E27FC236}">
                <a16:creationId xmlns:a16="http://schemas.microsoft.com/office/drawing/2014/main" id="{711EC2E9-9F15-D441-F6DF-3BCC8FFBCF80}"/>
              </a:ext>
            </a:extLst>
          </p:cNvPr>
          <p:cNvPicPr>
            <a:picLocks noChangeAspect="1"/>
          </p:cNvPicPr>
          <p:nvPr/>
        </p:nvPicPr>
        <p:blipFill>
          <a:blip r:embed="rId4"/>
          <a:srcRect/>
          <a:stretch/>
        </p:blipFill>
        <p:spPr>
          <a:xfrm>
            <a:off x="388494" y="3794921"/>
            <a:ext cx="2809271" cy="2809271"/>
          </a:xfrm>
          <a:prstGeom prst="rect">
            <a:avLst/>
          </a:prstGeom>
        </p:spPr>
      </p:pic>
      <p:pic>
        <p:nvPicPr>
          <p:cNvPr id="9" name="Picture 8">
            <a:extLst>
              <a:ext uri="{FF2B5EF4-FFF2-40B4-BE49-F238E27FC236}">
                <a16:creationId xmlns:a16="http://schemas.microsoft.com/office/drawing/2014/main" id="{80C0F6BA-DB85-796C-A390-DE341B9E4839}"/>
              </a:ext>
            </a:extLst>
          </p:cNvPr>
          <p:cNvPicPr>
            <a:picLocks noChangeAspect="1"/>
          </p:cNvPicPr>
          <p:nvPr/>
        </p:nvPicPr>
        <p:blipFill>
          <a:blip r:embed="rId5"/>
          <a:srcRect/>
          <a:stretch/>
        </p:blipFill>
        <p:spPr>
          <a:xfrm>
            <a:off x="3197763" y="985652"/>
            <a:ext cx="2809271" cy="2809271"/>
          </a:xfrm>
          <a:prstGeom prst="rect">
            <a:avLst/>
          </a:prstGeom>
        </p:spPr>
      </p:pic>
      <p:pic>
        <p:nvPicPr>
          <p:cNvPr id="10" name="Picture 9">
            <a:extLst>
              <a:ext uri="{FF2B5EF4-FFF2-40B4-BE49-F238E27FC236}">
                <a16:creationId xmlns:a16="http://schemas.microsoft.com/office/drawing/2014/main" id="{7FB89AB3-9674-96C7-6F4A-9E4C0A07819A}"/>
              </a:ext>
            </a:extLst>
          </p:cNvPr>
          <p:cNvPicPr>
            <a:picLocks noChangeAspect="1"/>
          </p:cNvPicPr>
          <p:nvPr/>
        </p:nvPicPr>
        <p:blipFill>
          <a:blip r:embed="rId6"/>
          <a:srcRect/>
          <a:stretch/>
        </p:blipFill>
        <p:spPr>
          <a:xfrm>
            <a:off x="3197764" y="3794924"/>
            <a:ext cx="2809271" cy="2809271"/>
          </a:xfrm>
          <a:prstGeom prst="rect">
            <a:avLst/>
          </a:prstGeom>
        </p:spPr>
      </p:pic>
    </p:spTree>
    <p:extLst>
      <p:ext uri="{BB962C8B-B14F-4D97-AF65-F5344CB8AC3E}">
        <p14:creationId xmlns:p14="http://schemas.microsoft.com/office/powerpoint/2010/main" val="394684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Validation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3052994"/>
                <a:ext cx="5656288" cy="5228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solidFill>
                    <a:latin typeface="Helvetica" pitchFamily="2" charset="0"/>
                  </a:rPr>
                  <a:t>1D scans of </a:t>
                </a:r>
                <a14:m>
                  <m:oMath xmlns:m="http://schemas.openxmlformats.org/officeDocument/2006/math">
                    <m:sSub>
                      <m:sSubPr>
                        <m:ctrlPr>
                          <a:rPr lang="en-US" sz="2200" b="0" i="1" dirty="0" smtClean="0">
                            <a:solidFill>
                              <a:schemeClr val="tx1"/>
                            </a:solidFill>
                            <a:latin typeface="Cambria Math" panose="02040503050406030204" pitchFamily="18" charset="0"/>
                          </a:rPr>
                        </m:ctrlPr>
                      </m:sSubPr>
                      <m:e>
                        <m:r>
                          <a:rPr lang="en-US" sz="2200" i="1" dirty="0" smtClean="0">
                            <a:solidFill>
                              <a:schemeClr val="tx1"/>
                            </a:solidFill>
                            <a:latin typeface="Cambria Math" panose="02040503050406030204" pitchFamily="18" charset="0"/>
                          </a:rPr>
                          <m:t>𝑐</m:t>
                        </m:r>
                      </m:e>
                      <m:sub>
                        <m:r>
                          <m:rPr>
                            <m:sty m:val="p"/>
                          </m:rPr>
                          <a:rPr lang="en-US" sz="2200" b="0" i="0" dirty="0" smtClean="0">
                            <a:solidFill>
                              <a:schemeClr val="tx1"/>
                            </a:solidFill>
                            <a:latin typeface="Cambria Math" panose="02040503050406030204" pitchFamily="18" charset="0"/>
                          </a:rPr>
                          <m:t>bW</m:t>
                        </m:r>
                      </m:sub>
                    </m:sSub>
                  </m:oMath>
                </a14:m>
                <a:r>
                  <a:rPr lang="en-US" sz="2200" dirty="0">
                    <a:solidFill>
                      <a:schemeClr val="tx1"/>
                    </a:solidFill>
                    <a:latin typeface="Helvetica" pitchFamily="2" charset="0"/>
                  </a:rPr>
                  <a:t>.</a:t>
                </a:r>
              </a:p>
              <a:p>
                <a:r>
                  <a:rPr lang="en-US" sz="2200" dirty="0">
                    <a:solidFill>
                      <a:schemeClr val="tx1"/>
                    </a:solidFill>
                    <a:latin typeface="Helvetica" pitchFamily="2" charset="0"/>
                  </a:rPr>
                  <a:t>Slight deviation in the bottom right plot (profiled, zoomed</a:t>
                </a:r>
                <a:r>
                  <a:rPr lang="en-US" sz="2200" dirty="0">
                    <a:latin typeface="Helvetica" pitchFamily="2" charset="0"/>
                  </a:rPr>
                  <a:t>-in), due to different minimization algorithms settling in slightly different minima.</a:t>
                </a:r>
                <a:endParaRPr lang="en-US" sz="2200" dirty="0">
                  <a:solidFill>
                    <a:schemeClr val="tx1"/>
                  </a:solidFill>
                  <a:latin typeface="Helvetica" pitchFamily="2" charset="0"/>
                </a:endParaRPr>
              </a:p>
              <a:p>
                <a:r>
                  <a:rPr lang="en-US" sz="2200" dirty="0">
                    <a:latin typeface="Helvetica" pitchFamily="2" charset="0"/>
                  </a:rPr>
                  <a:t>Good agreement for the rest.</a:t>
                </a:r>
                <a:endParaRPr lang="en-US" sz="2200" dirty="0">
                  <a:solidFill>
                    <a:schemeClr val="tx1"/>
                  </a:solidFill>
                  <a:latin typeface="Helvetica" pitchFamily="2" charset="0"/>
                </a:endParaRPr>
              </a:p>
              <a:p>
                <a:endParaRPr lang="en-US" sz="2200" dirty="0">
                  <a:solidFill>
                    <a:schemeClr val="tx1"/>
                  </a:solidFill>
                  <a:latin typeface="Helvetica" pitchFamily="2" charset="0"/>
                </a:endParaRPr>
              </a:p>
            </p:txBody>
          </p:sp>
        </mc:Choice>
        <mc:Fallback xmlns="">
          <p:sp>
            <p:nvSpPr>
              <p:cNvPr id="8" name="Content Placeholder 2">
                <a:extLst>
                  <a:ext uri="{FF2B5EF4-FFF2-40B4-BE49-F238E27FC236}">
                    <a16:creationId xmlns:a16="http://schemas.microsoft.com/office/drawing/2014/main" id="{5EEABD96-081C-2509-A151-C2DDF50B9C89}"/>
                  </a:ext>
                </a:extLst>
              </p:cNvPr>
              <p:cNvSpPr txBox="1">
                <a:spLocks noRot="1" noChangeAspect="1" noMove="1" noResize="1" noEditPoints="1" noAdjustHandles="1" noChangeArrowheads="1" noChangeShapeType="1" noTextEdit="1"/>
              </p:cNvSpPr>
              <p:nvPr/>
            </p:nvSpPr>
            <p:spPr>
              <a:xfrm>
                <a:off x="6096000" y="3052994"/>
                <a:ext cx="5656288" cy="5228250"/>
              </a:xfrm>
              <a:prstGeom prst="rect">
                <a:avLst/>
              </a:prstGeom>
              <a:blipFill>
                <a:blip r:embed="rId2"/>
                <a:stretch>
                  <a:fillRect l="-1345" t="-121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77A798B-0F0B-F600-E13C-4AEB954BB8A4}"/>
              </a:ext>
            </a:extLst>
          </p:cNvPr>
          <p:cNvSpPr>
            <a:spLocks noGrp="1"/>
          </p:cNvSpPr>
          <p:nvPr>
            <p:ph type="sldNum" sz="quarter" idx="12"/>
          </p:nvPr>
        </p:nvSpPr>
        <p:spPr/>
        <p:txBody>
          <a:bodyPr/>
          <a:lstStyle/>
          <a:p>
            <a:fld id="{D0B98B2D-E397-C447-8BBD-3C0921103E8C}" type="slidenum">
              <a:rPr lang="en-US" smtClean="0"/>
              <a:t>11</a:t>
            </a:fld>
            <a:endParaRPr lang="en-US"/>
          </a:p>
        </p:txBody>
      </p:sp>
      <p:pic>
        <p:nvPicPr>
          <p:cNvPr id="17" name="Picture 16">
            <a:extLst>
              <a:ext uri="{FF2B5EF4-FFF2-40B4-BE49-F238E27FC236}">
                <a16:creationId xmlns:a16="http://schemas.microsoft.com/office/drawing/2014/main" id="{C15F392F-30FB-77F2-7D9A-33A43E0CDF4D}"/>
              </a:ext>
            </a:extLst>
          </p:cNvPr>
          <p:cNvPicPr>
            <a:picLocks noChangeAspect="1"/>
          </p:cNvPicPr>
          <p:nvPr/>
        </p:nvPicPr>
        <p:blipFill>
          <a:blip r:embed="rId3"/>
          <a:srcRect/>
          <a:stretch/>
        </p:blipFill>
        <p:spPr>
          <a:xfrm>
            <a:off x="388495" y="985655"/>
            <a:ext cx="2809270" cy="2809270"/>
          </a:xfrm>
          <a:prstGeom prst="rect">
            <a:avLst/>
          </a:prstGeom>
        </p:spPr>
      </p:pic>
      <p:pic>
        <p:nvPicPr>
          <p:cNvPr id="18" name="Picture 17">
            <a:extLst>
              <a:ext uri="{FF2B5EF4-FFF2-40B4-BE49-F238E27FC236}">
                <a16:creationId xmlns:a16="http://schemas.microsoft.com/office/drawing/2014/main" id="{4D8FF0BF-A43B-194F-CF37-117B255501B7}"/>
              </a:ext>
            </a:extLst>
          </p:cNvPr>
          <p:cNvPicPr>
            <a:picLocks noChangeAspect="1"/>
          </p:cNvPicPr>
          <p:nvPr/>
        </p:nvPicPr>
        <p:blipFill>
          <a:blip r:embed="rId4"/>
          <a:srcRect/>
          <a:stretch/>
        </p:blipFill>
        <p:spPr>
          <a:xfrm>
            <a:off x="388495" y="3794925"/>
            <a:ext cx="2809270" cy="2809270"/>
          </a:xfrm>
          <a:prstGeom prst="rect">
            <a:avLst/>
          </a:prstGeom>
        </p:spPr>
      </p:pic>
      <p:pic>
        <p:nvPicPr>
          <p:cNvPr id="19" name="Picture 18">
            <a:extLst>
              <a:ext uri="{FF2B5EF4-FFF2-40B4-BE49-F238E27FC236}">
                <a16:creationId xmlns:a16="http://schemas.microsoft.com/office/drawing/2014/main" id="{859C616C-88A1-CA35-EB89-D7F5ABB0A9BE}"/>
              </a:ext>
            </a:extLst>
          </p:cNvPr>
          <p:cNvPicPr>
            <a:picLocks noChangeAspect="1"/>
          </p:cNvPicPr>
          <p:nvPr/>
        </p:nvPicPr>
        <p:blipFill>
          <a:blip r:embed="rId5"/>
          <a:srcRect/>
          <a:stretch/>
        </p:blipFill>
        <p:spPr>
          <a:xfrm>
            <a:off x="3197765" y="985655"/>
            <a:ext cx="2809270" cy="2809270"/>
          </a:xfrm>
          <a:prstGeom prst="rect">
            <a:avLst/>
          </a:prstGeom>
        </p:spPr>
      </p:pic>
      <p:pic>
        <p:nvPicPr>
          <p:cNvPr id="20" name="Picture 19">
            <a:extLst>
              <a:ext uri="{FF2B5EF4-FFF2-40B4-BE49-F238E27FC236}">
                <a16:creationId xmlns:a16="http://schemas.microsoft.com/office/drawing/2014/main" id="{BB711C30-8D91-EED6-1EE5-5470FB188A10}"/>
              </a:ext>
            </a:extLst>
          </p:cNvPr>
          <p:cNvPicPr>
            <a:picLocks noChangeAspect="1"/>
          </p:cNvPicPr>
          <p:nvPr/>
        </p:nvPicPr>
        <p:blipFill>
          <a:blip r:embed="rId6"/>
          <a:srcRect/>
          <a:stretch/>
        </p:blipFill>
        <p:spPr>
          <a:xfrm>
            <a:off x="3197765" y="3794925"/>
            <a:ext cx="2809270" cy="2809270"/>
          </a:xfrm>
          <a:prstGeom prst="rect">
            <a:avLst/>
          </a:prstGeom>
        </p:spPr>
      </p:pic>
    </p:spTree>
    <p:extLst>
      <p:ext uri="{BB962C8B-B14F-4D97-AF65-F5344CB8AC3E}">
        <p14:creationId xmlns:p14="http://schemas.microsoft.com/office/powerpoint/2010/main" val="224234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Validation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3026491"/>
                <a:ext cx="5656288" cy="2809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Helvetica" pitchFamily="2" charset="0"/>
                  </a:rPr>
                  <a:t>Confidence contours of 2D scans of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𝑐</m:t>
                        </m:r>
                      </m:e>
                      <m:sub>
                        <m:r>
                          <a:rPr lang="en-US" sz="2200" i="1">
                            <a:latin typeface="Cambria Math" panose="02040503050406030204" pitchFamily="18" charset="0"/>
                          </a:rPr>
                          <m:t>𝜑</m:t>
                        </m:r>
                        <m:r>
                          <m:rPr>
                            <m:sty m:val="p"/>
                          </m:rPr>
                          <a:rPr lang="en-US" sz="2200" b="0" i="0" smtClean="0">
                            <a:latin typeface="Cambria Math" panose="02040503050406030204" pitchFamily="18" charset="0"/>
                          </a:rPr>
                          <m:t>t</m:t>
                        </m:r>
                      </m:sub>
                    </m:sSub>
                  </m:oMath>
                </a14:m>
                <a:r>
                  <a:rPr lang="en-US" sz="2200" dirty="0">
                    <a:latin typeface="Helvetica" pitchFamily="2" charset="0"/>
                  </a:rPr>
                  <a:t> and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𝑐</m:t>
                        </m:r>
                      </m:e>
                      <m:sub>
                        <m:r>
                          <m:rPr>
                            <m:sty m:val="p"/>
                          </m:rPr>
                          <a:rPr lang="en-US" sz="2200" b="0" i="0" smtClean="0">
                            <a:latin typeface="Cambria Math" panose="02040503050406030204" pitchFamily="18" charset="0"/>
                          </a:rPr>
                          <m:t>t</m:t>
                        </m:r>
                        <m:r>
                          <a:rPr lang="en-US" sz="2200" b="0" i="1" smtClean="0">
                            <a:latin typeface="Cambria Math" panose="02040503050406030204" pitchFamily="18" charset="0"/>
                          </a:rPr>
                          <m:t>𝜑</m:t>
                        </m:r>
                      </m:sub>
                    </m:sSub>
                  </m:oMath>
                </a14:m>
                <a:r>
                  <a:rPr lang="en-US" sz="2200" dirty="0">
                    <a:latin typeface="Helvetica" pitchFamily="2" charset="0"/>
                  </a:rPr>
                  <a:t>.</a:t>
                </a:r>
              </a:p>
              <a:p>
                <a:r>
                  <a:rPr lang="en-US" sz="2200" dirty="0">
                    <a:latin typeface="Helvetica" pitchFamily="2" charset="0"/>
                  </a:rPr>
                  <a:t>Good agreement in both scans.</a:t>
                </a:r>
              </a:p>
            </p:txBody>
          </p:sp>
        </mc:Choice>
        <mc:Fallback xmlns="">
          <p:sp>
            <p:nvSpPr>
              <p:cNvPr id="8" name="Content Placeholder 2">
                <a:extLst>
                  <a:ext uri="{FF2B5EF4-FFF2-40B4-BE49-F238E27FC236}">
                    <a16:creationId xmlns:a16="http://schemas.microsoft.com/office/drawing/2014/main" id="{5EEABD96-081C-2509-A151-C2DDF50B9C89}"/>
                  </a:ext>
                </a:extLst>
              </p:cNvPr>
              <p:cNvSpPr txBox="1">
                <a:spLocks noRot="1" noChangeAspect="1" noMove="1" noResize="1" noEditPoints="1" noAdjustHandles="1" noChangeArrowheads="1" noChangeShapeType="1" noTextEdit="1"/>
              </p:cNvSpPr>
              <p:nvPr/>
            </p:nvSpPr>
            <p:spPr>
              <a:xfrm>
                <a:off x="6096000" y="3026491"/>
                <a:ext cx="5656288" cy="2809270"/>
              </a:xfrm>
              <a:prstGeom prst="rect">
                <a:avLst/>
              </a:prstGeom>
              <a:blipFill>
                <a:blip r:embed="rId2"/>
                <a:stretch>
                  <a:fillRect l="-1345" t="-180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CF895204-D25D-2080-6835-0A3A1BED9B23}"/>
              </a:ext>
            </a:extLst>
          </p:cNvPr>
          <p:cNvPicPr>
            <a:picLocks noChangeAspect="1"/>
          </p:cNvPicPr>
          <p:nvPr/>
        </p:nvPicPr>
        <p:blipFill>
          <a:blip r:embed="rId3"/>
          <a:stretch>
            <a:fillRect/>
          </a:stretch>
        </p:blipFill>
        <p:spPr>
          <a:xfrm>
            <a:off x="225287" y="2284369"/>
            <a:ext cx="2809270" cy="2809270"/>
          </a:xfrm>
          <a:prstGeom prst="rect">
            <a:avLst/>
          </a:prstGeom>
        </p:spPr>
      </p:pic>
      <p:pic>
        <p:nvPicPr>
          <p:cNvPr id="13" name="Picture 12">
            <a:extLst>
              <a:ext uri="{FF2B5EF4-FFF2-40B4-BE49-F238E27FC236}">
                <a16:creationId xmlns:a16="http://schemas.microsoft.com/office/drawing/2014/main" id="{AC86D2D5-83DD-C3EB-7118-6A636F0A68BC}"/>
              </a:ext>
            </a:extLst>
          </p:cNvPr>
          <p:cNvPicPr>
            <a:picLocks noChangeAspect="1"/>
          </p:cNvPicPr>
          <p:nvPr/>
        </p:nvPicPr>
        <p:blipFill>
          <a:blip r:embed="rId4"/>
          <a:stretch>
            <a:fillRect/>
          </a:stretch>
        </p:blipFill>
        <p:spPr>
          <a:xfrm>
            <a:off x="3034557" y="2284369"/>
            <a:ext cx="2809270" cy="2809270"/>
          </a:xfrm>
          <a:prstGeom prst="rect">
            <a:avLst/>
          </a:prstGeom>
        </p:spPr>
      </p:pic>
      <p:sp>
        <p:nvSpPr>
          <p:cNvPr id="3" name="Slide Number Placeholder 2">
            <a:extLst>
              <a:ext uri="{FF2B5EF4-FFF2-40B4-BE49-F238E27FC236}">
                <a16:creationId xmlns:a16="http://schemas.microsoft.com/office/drawing/2014/main" id="{C3E410F9-E0FB-1134-D5B0-64670CC617C8}"/>
              </a:ext>
            </a:extLst>
          </p:cNvPr>
          <p:cNvSpPr>
            <a:spLocks noGrp="1"/>
          </p:cNvSpPr>
          <p:nvPr>
            <p:ph type="sldNum" sz="quarter" idx="12"/>
          </p:nvPr>
        </p:nvSpPr>
        <p:spPr/>
        <p:txBody>
          <a:bodyPr/>
          <a:lstStyle/>
          <a:p>
            <a:fld id="{D0B98B2D-E397-C447-8BBD-3C0921103E8C}" type="slidenum">
              <a:rPr lang="en-US" smtClean="0"/>
              <a:t>12</a:t>
            </a:fld>
            <a:endParaRPr lang="en-US"/>
          </a:p>
        </p:txBody>
      </p:sp>
    </p:spTree>
    <p:extLst>
      <p:ext uri="{BB962C8B-B14F-4D97-AF65-F5344CB8AC3E}">
        <p14:creationId xmlns:p14="http://schemas.microsoft.com/office/powerpoint/2010/main" val="339624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Validation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2516042"/>
                <a:ext cx="5656288" cy="3840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solidFill>
                    <a:latin typeface="Helvetica" pitchFamily="2" charset="0"/>
                  </a:rPr>
                  <a:t>Confidence contours of 2D scans of </a:t>
                </a:r>
                <a14:m>
                  <m:oMath xmlns:m="http://schemas.openxmlformats.org/officeDocument/2006/math">
                    <m:sSubSup>
                      <m:sSubSupPr>
                        <m:ctrlPr>
                          <a:rPr lang="en-US" sz="2200" b="0" i="1" dirty="0" smtClean="0">
                            <a:solidFill>
                              <a:schemeClr val="tx1"/>
                            </a:solidFill>
                            <a:latin typeface="Cambria Math" panose="02040503050406030204" pitchFamily="18" charset="0"/>
                          </a:rPr>
                        </m:ctrlPr>
                      </m:sSubSupPr>
                      <m:e>
                        <m:r>
                          <a:rPr lang="en-US" sz="2200" i="1" dirty="0" smtClean="0">
                            <a:solidFill>
                              <a:schemeClr val="tx1"/>
                            </a:solidFill>
                            <a:latin typeface="Cambria Math" panose="02040503050406030204" pitchFamily="18" charset="0"/>
                          </a:rPr>
                          <m:t>𝑐</m:t>
                        </m:r>
                      </m:e>
                      <m:sub>
                        <m:r>
                          <a:rPr lang="en-US" sz="2200" b="0" i="1" dirty="0" smtClean="0">
                            <a:solidFill>
                              <a:schemeClr val="tx1"/>
                            </a:solidFill>
                            <a:latin typeface="Cambria Math" panose="02040503050406030204" pitchFamily="18" charset="0"/>
                          </a:rPr>
                          <m:t>𝜑</m:t>
                        </m:r>
                        <m:r>
                          <m:rPr>
                            <m:sty m:val="p"/>
                          </m:rPr>
                          <a:rPr lang="en-US" sz="2200" b="0" i="0" dirty="0" smtClean="0">
                            <a:solidFill>
                              <a:schemeClr val="tx1"/>
                            </a:solidFill>
                            <a:latin typeface="Cambria Math" panose="02040503050406030204" pitchFamily="18" charset="0"/>
                          </a:rPr>
                          <m:t>Q</m:t>
                        </m:r>
                      </m:sub>
                      <m:sup>
                        <m:r>
                          <a:rPr lang="en-US" sz="2200" b="0" i="1" dirty="0" smtClean="0">
                            <a:solidFill>
                              <a:schemeClr val="tx1"/>
                            </a:solidFill>
                            <a:latin typeface="Cambria Math" panose="02040503050406030204" pitchFamily="18" charset="0"/>
                          </a:rPr>
                          <m:t>3</m:t>
                        </m:r>
                      </m:sup>
                    </m:sSubSup>
                  </m:oMath>
                </a14:m>
                <a:r>
                  <a:rPr lang="en-US" sz="2200" dirty="0">
                    <a:solidFill>
                      <a:schemeClr val="tx1"/>
                    </a:solidFill>
                    <a:latin typeface="Helvetica" pitchFamily="2" charset="0"/>
                  </a:rPr>
                  <a:t> and </a:t>
                </a:r>
                <a14:m>
                  <m:oMath xmlns:m="http://schemas.openxmlformats.org/officeDocument/2006/math">
                    <m:sSub>
                      <m:sSubPr>
                        <m:ctrlPr>
                          <a:rPr lang="en-US" sz="2200" i="1" dirty="0">
                            <a:solidFill>
                              <a:schemeClr val="tx1"/>
                            </a:solidFill>
                            <a:latin typeface="Cambria Math" panose="02040503050406030204" pitchFamily="18" charset="0"/>
                          </a:rPr>
                        </m:ctrlPr>
                      </m:sSubPr>
                      <m:e>
                        <m:r>
                          <a:rPr lang="en-US" sz="2200" i="1" dirty="0">
                            <a:solidFill>
                              <a:schemeClr val="tx1"/>
                            </a:solidFill>
                            <a:latin typeface="Cambria Math" panose="02040503050406030204" pitchFamily="18" charset="0"/>
                          </a:rPr>
                          <m:t>𝑐</m:t>
                        </m:r>
                      </m:e>
                      <m:sub>
                        <m:r>
                          <m:rPr>
                            <m:sty m:val="p"/>
                          </m:rPr>
                          <a:rPr lang="en-US" sz="2200" dirty="0">
                            <a:solidFill>
                              <a:schemeClr val="tx1"/>
                            </a:solidFill>
                            <a:latin typeface="Cambria Math" panose="02040503050406030204" pitchFamily="18" charset="0"/>
                          </a:rPr>
                          <m:t>bW</m:t>
                        </m:r>
                      </m:sub>
                    </m:sSub>
                  </m:oMath>
                </a14:m>
                <a:r>
                  <a:rPr lang="en-US" sz="2200" dirty="0">
                    <a:solidFill>
                      <a:schemeClr val="tx1"/>
                    </a:solidFill>
                    <a:latin typeface="Helvetica" pitchFamily="2" charset="0"/>
                  </a:rPr>
                  <a:t>.</a:t>
                </a:r>
              </a:p>
              <a:p>
                <a:r>
                  <a:rPr lang="en-US" sz="2200" dirty="0">
                    <a:solidFill>
                      <a:schemeClr val="tx1"/>
                    </a:solidFill>
                    <a:latin typeface="Helvetica" pitchFamily="2" charset="0"/>
                  </a:rPr>
                  <a:t>Slight deviation in the profiled plot, </a:t>
                </a:r>
                <a:r>
                  <a:rPr lang="en-US" sz="2200" dirty="0">
                    <a:latin typeface="Helvetica" pitchFamily="2" charset="0"/>
                  </a:rPr>
                  <a:t>due to different minimization algorithms settling in slightly different minima.</a:t>
                </a:r>
                <a:endParaRPr lang="en-US" sz="2200" dirty="0">
                  <a:solidFill>
                    <a:schemeClr val="tx1"/>
                  </a:solidFill>
                  <a:latin typeface="Helvetica" pitchFamily="2" charset="0"/>
                </a:endParaRPr>
              </a:p>
              <a:p>
                <a:r>
                  <a:rPr lang="en-US" sz="2200" dirty="0">
                    <a:latin typeface="Helvetica" pitchFamily="2" charset="0"/>
                  </a:rPr>
                  <a:t>Good agreement for the frozen plot.</a:t>
                </a:r>
                <a:endParaRPr lang="en-US" sz="2200" dirty="0">
                  <a:solidFill>
                    <a:schemeClr val="tx1"/>
                  </a:solidFill>
                  <a:latin typeface="Helvetica" pitchFamily="2" charset="0"/>
                </a:endParaRPr>
              </a:p>
              <a:p>
                <a:endParaRPr lang="en-US" sz="2200" dirty="0">
                  <a:solidFill>
                    <a:schemeClr val="tx1"/>
                  </a:solidFill>
                  <a:latin typeface="Helvetica" pitchFamily="2" charset="0"/>
                </a:endParaRPr>
              </a:p>
            </p:txBody>
          </p:sp>
        </mc:Choice>
        <mc:Fallback xmlns="">
          <p:sp>
            <p:nvSpPr>
              <p:cNvPr id="8" name="Content Placeholder 2">
                <a:extLst>
                  <a:ext uri="{FF2B5EF4-FFF2-40B4-BE49-F238E27FC236}">
                    <a16:creationId xmlns:a16="http://schemas.microsoft.com/office/drawing/2014/main" id="{5EEABD96-081C-2509-A151-C2DDF50B9C89}"/>
                  </a:ext>
                </a:extLst>
              </p:cNvPr>
              <p:cNvSpPr txBox="1">
                <a:spLocks noRot="1" noChangeAspect="1" noMove="1" noResize="1" noEditPoints="1" noAdjustHandles="1" noChangeArrowheads="1" noChangeShapeType="1" noTextEdit="1"/>
              </p:cNvSpPr>
              <p:nvPr/>
            </p:nvSpPr>
            <p:spPr>
              <a:xfrm>
                <a:off x="6096000" y="2516042"/>
                <a:ext cx="5656288" cy="3840308"/>
              </a:xfrm>
              <a:prstGeom prst="rect">
                <a:avLst/>
              </a:prstGeom>
              <a:blipFill>
                <a:blip r:embed="rId2"/>
                <a:stretch>
                  <a:fillRect l="-1345" t="-1320" r="-44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F95B80A-FF39-F036-953A-DB50F0405CA5}"/>
              </a:ext>
            </a:extLst>
          </p:cNvPr>
          <p:cNvPicPr>
            <a:picLocks noChangeAspect="1"/>
          </p:cNvPicPr>
          <p:nvPr/>
        </p:nvPicPr>
        <p:blipFill>
          <a:blip r:embed="rId3"/>
          <a:stretch>
            <a:fillRect/>
          </a:stretch>
        </p:blipFill>
        <p:spPr>
          <a:xfrm>
            <a:off x="225287" y="2284369"/>
            <a:ext cx="2809270" cy="2809270"/>
          </a:xfrm>
          <a:prstGeom prst="rect">
            <a:avLst/>
          </a:prstGeom>
        </p:spPr>
      </p:pic>
      <p:pic>
        <p:nvPicPr>
          <p:cNvPr id="7" name="Picture 6">
            <a:extLst>
              <a:ext uri="{FF2B5EF4-FFF2-40B4-BE49-F238E27FC236}">
                <a16:creationId xmlns:a16="http://schemas.microsoft.com/office/drawing/2014/main" id="{A9C06304-A2E1-B36C-744E-FD6415BCA68F}"/>
              </a:ext>
            </a:extLst>
          </p:cNvPr>
          <p:cNvPicPr>
            <a:picLocks noChangeAspect="1"/>
          </p:cNvPicPr>
          <p:nvPr/>
        </p:nvPicPr>
        <p:blipFill>
          <a:blip r:embed="rId4"/>
          <a:stretch>
            <a:fillRect/>
          </a:stretch>
        </p:blipFill>
        <p:spPr>
          <a:xfrm>
            <a:off x="3034557" y="2284369"/>
            <a:ext cx="2809270" cy="2809270"/>
          </a:xfrm>
          <a:prstGeom prst="rect">
            <a:avLst/>
          </a:prstGeom>
        </p:spPr>
      </p:pic>
      <p:sp>
        <p:nvSpPr>
          <p:cNvPr id="3" name="Slide Number Placeholder 2">
            <a:extLst>
              <a:ext uri="{FF2B5EF4-FFF2-40B4-BE49-F238E27FC236}">
                <a16:creationId xmlns:a16="http://schemas.microsoft.com/office/drawing/2014/main" id="{FA4436EA-0056-6C2D-BD5F-2620EC07FA82}"/>
              </a:ext>
            </a:extLst>
          </p:cNvPr>
          <p:cNvSpPr>
            <a:spLocks noGrp="1"/>
          </p:cNvSpPr>
          <p:nvPr>
            <p:ph type="sldNum" sz="quarter" idx="12"/>
          </p:nvPr>
        </p:nvSpPr>
        <p:spPr/>
        <p:txBody>
          <a:bodyPr/>
          <a:lstStyle/>
          <a:p>
            <a:fld id="{D0B98B2D-E397-C447-8BBD-3C0921103E8C}" type="slidenum">
              <a:rPr lang="en-US" smtClean="0"/>
              <a:t>13</a:t>
            </a:fld>
            <a:endParaRPr lang="en-US"/>
          </a:p>
        </p:txBody>
      </p:sp>
    </p:spTree>
    <p:extLst>
      <p:ext uri="{BB962C8B-B14F-4D97-AF65-F5344CB8AC3E}">
        <p14:creationId xmlns:p14="http://schemas.microsoft.com/office/powerpoint/2010/main" val="2833270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Advantages and Limitations</a:t>
            </a:r>
          </a:p>
        </p:txBody>
      </p:sp>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0"/>
            <a:ext cx="11363794" cy="5103019"/>
          </a:xfrm>
        </p:spPr>
        <p:txBody>
          <a:bodyPr>
            <a:noAutofit/>
          </a:bodyPr>
          <a:lstStyle/>
          <a:p>
            <a:pPr algn="l" rtl="0" fontAlgn="base">
              <a:spcAft>
                <a:spcPts val="0"/>
              </a:spcAft>
              <a:buFont typeface="Arial" panose="020B0604020202020204" pitchFamily="34" charset="0"/>
              <a:buChar char="•"/>
            </a:pPr>
            <a:r>
              <a:rPr lang="en-US" sz="2200" b="0" i="0" u="none" strike="noStrike" dirty="0">
                <a:effectLst/>
                <a:latin typeface="Helvetica" pitchFamily="2" charset="0"/>
              </a:rPr>
              <a:t>Evaluation speed up</a:t>
            </a:r>
          </a:p>
          <a:p>
            <a:pPr lvl="1" fontAlgn="base">
              <a:spcBef>
                <a:spcPts val="1000"/>
              </a:spcBef>
            </a:pPr>
            <a:r>
              <a:rPr lang="en-US" sz="2200" dirty="0">
                <a:latin typeface="Helvetica" pitchFamily="2" charset="0"/>
              </a:rPr>
              <a:t>5 orders of magnitude of speed up on the profiled </a:t>
            </a:r>
            <a:r>
              <a:rPr lang="el-GR" sz="2200" dirty="0">
                <a:solidFill>
                  <a:schemeClr val="tx1"/>
                </a:solidFill>
                <a:latin typeface="Helvetica" pitchFamily="2" charset="0"/>
              </a:rPr>
              <a:t>Δ</a:t>
            </a:r>
            <a:r>
              <a:rPr lang="en-US" sz="2200" dirty="0">
                <a:latin typeface="Helvetica" pitchFamily="2" charset="0"/>
              </a:rPr>
              <a:t>NLL, which can be really useful depending on the use case.</a:t>
            </a:r>
          </a:p>
          <a:p>
            <a:pPr fontAlgn="base"/>
            <a:r>
              <a:rPr lang="en-US" sz="2200" dirty="0">
                <a:latin typeface="Helvetica" pitchFamily="2" charset="0"/>
              </a:rPr>
              <a:t>Portability</a:t>
            </a:r>
          </a:p>
          <a:p>
            <a:pPr lvl="1" fontAlgn="base">
              <a:spcBef>
                <a:spcPts val="1000"/>
              </a:spcBef>
            </a:pPr>
            <a:r>
              <a:rPr lang="en-US" sz="2200" dirty="0">
                <a:latin typeface="Helvetica" pitchFamily="2" charset="0"/>
              </a:rPr>
              <a:t>The DNN is small (megabytes) and portable across software environments.</a:t>
            </a:r>
          </a:p>
          <a:p>
            <a:pPr fontAlgn="base"/>
            <a:r>
              <a:rPr lang="en-US" sz="2200" dirty="0">
                <a:latin typeface="Helvetica" pitchFamily="2" charset="0"/>
              </a:rPr>
              <a:t>Limitations</a:t>
            </a:r>
          </a:p>
          <a:p>
            <a:pPr lvl="1" fontAlgn="base">
              <a:spcBef>
                <a:spcPts val="1000"/>
              </a:spcBef>
            </a:pPr>
            <a:r>
              <a:rPr lang="en-US" sz="2200" dirty="0">
                <a:latin typeface="Helvetica" pitchFamily="2" charset="0"/>
              </a:rPr>
              <a:t>The DNN is an approximation.</a:t>
            </a:r>
          </a:p>
          <a:p>
            <a:pPr lvl="1" fontAlgn="base">
              <a:spcBef>
                <a:spcPts val="1000"/>
              </a:spcBef>
            </a:pPr>
            <a:r>
              <a:rPr lang="en-US" sz="2200" dirty="0">
                <a:latin typeface="Helvetica" pitchFamily="2" charset="0"/>
              </a:rPr>
              <a:t>It does not retain information about the systematic uncertainties encoded by the NPs.</a:t>
            </a:r>
          </a:p>
          <a:p>
            <a:pPr lvl="1" fontAlgn="base">
              <a:spcBef>
                <a:spcPts val="1000"/>
              </a:spcBef>
            </a:pPr>
            <a:r>
              <a:rPr lang="en-US" sz="2200" dirty="0">
                <a:latin typeface="Helvetica" pitchFamily="2" charset="0"/>
              </a:rPr>
              <a:t>Needs an initial investment of ~50 M </a:t>
            </a:r>
            <a:r>
              <a:rPr lang="el-GR" sz="2200" dirty="0">
                <a:solidFill>
                  <a:schemeClr val="tx1"/>
                </a:solidFill>
                <a:latin typeface="Helvetica" pitchFamily="2" charset="0"/>
              </a:rPr>
              <a:t>Δ</a:t>
            </a:r>
            <a:r>
              <a:rPr lang="en-US" sz="2200" dirty="0">
                <a:latin typeface="Helvetica" pitchFamily="2" charset="0"/>
              </a:rPr>
              <a:t>NLL evaluations with NPs profiled away and a few hours training on one GPU.</a:t>
            </a:r>
          </a:p>
        </p:txBody>
      </p:sp>
      <p:sp>
        <p:nvSpPr>
          <p:cNvPr id="4" name="Slide Number Placeholder 3">
            <a:extLst>
              <a:ext uri="{FF2B5EF4-FFF2-40B4-BE49-F238E27FC236}">
                <a16:creationId xmlns:a16="http://schemas.microsoft.com/office/drawing/2014/main" id="{AD21F54B-53E8-FB87-FC64-075732719DF1}"/>
              </a:ext>
            </a:extLst>
          </p:cNvPr>
          <p:cNvSpPr>
            <a:spLocks noGrp="1"/>
          </p:cNvSpPr>
          <p:nvPr>
            <p:ph type="sldNum" sz="quarter" idx="12"/>
          </p:nvPr>
        </p:nvSpPr>
        <p:spPr/>
        <p:txBody>
          <a:bodyPr/>
          <a:lstStyle/>
          <a:p>
            <a:fld id="{D0B98B2D-E397-C447-8BBD-3C0921103E8C}" type="slidenum">
              <a:rPr lang="en-US" smtClean="0"/>
              <a:t>14</a:t>
            </a:fld>
            <a:endParaRPr lang="en-US"/>
          </a:p>
        </p:txBody>
      </p:sp>
    </p:spTree>
    <p:extLst>
      <p:ext uri="{BB962C8B-B14F-4D97-AF65-F5344CB8AC3E}">
        <p14:creationId xmlns:p14="http://schemas.microsoft.com/office/powerpoint/2010/main" val="36335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Distribution</a:t>
            </a:r>
          </a:p>
        </p:txBody>
      </p:sp>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0"/>
            <a:ext cx="11363794" cy="5103019"/>
          </a:xfrm>
        </p:spPr>
        <p:txBody>
          <a:bodyPr>
            <a:noAutofit/>
          </a:bodyPr>
          <a:lstStyle/>
          <a:p>
            <a:pPr algn="l" rtl="0" fontAlgn="base">
              <a:spcAft>
                <a:spcPts val="0"/>
              </a:spcAft>
              <a:buFont typeface="Arial" panose="020B0604020202020204" pitchFamily="34" charset="0"/>
              <a:buChar char="•"/>
            </a:pPr>
            <a:r>
              <a:rPr lang="en-US" sz="2200" b="0" i="0" u="none" strike="noStrike" dirty="0">
                <a:effectLst/>
                <a:latin typeface="Helvetica" pitchFamily="2" charset="0"/>
              </a:rPr>
              <a:t>Currently in conceptualization stage of how to distribute.</a:t>
            </a:r>
          </a:p>
          <a:p>
            <a:pPr algn="l" rtl="0" fontAlgn="base">
              <a:spcAft>
                <a:spcPts val="0"/>
              </a:spcAft>
              <a:buFont typeface="Arial" panose="020B0604020202020204" pitchFamily="34" charset="0"/>
              <a:buChar char="•"/>
            </a:pPr>
            <a:r>
              <a:rPr lang="en-US" sz="2200" b="0" i="0" u="none" strike="noStrike" dirty="0" err="1">
                <a:effectLst/>
                <a:latin typeface="Helvetica" pitchFamily="2" charset="0"/>
              </a:rPr>
              <a:t>PyPi</a:t>
            </a:r>
            <a:r>
              <a:rPr lang="en-US" sz="2200" dirty="0">
                <a:latin typeface="Helvetica" pitchFamily="2" charset="0"/>
              </a:rPr>
              <a:t>: established ability to distribute model and analysis function.</a:t>
            </a:r>
          </a:p>
          <a:p>
            <a:pPr lvl="1" fontAlgn="base"/>
            <a:r>
              <a:rPr lang="en-US" sz="1800" dirty="0">
                <a:latin typeface="Helvetica" pitchFamily="2" charset="0"/>
              </a:rPr>
              <a:t> Only interfaces with Python and needs packages (</a:t>
            </a:r>
            <a:r>
              <a:rPr lang="en-US" sz="1800" dirty="0" err="1">
                <a:latin typeface="Helvetica" pitchFamily="2" charset="0"/>
              </a:rPr>
              <a:t>PyTorch</a:t>
            </a:r>
            <a:r>
              <a:rPr lang="en-US" sz="1800" dirty="0">
                <a:latin typeface="Helvetica" pitchFamily="2" charset="0"/>
              </a:rPr>
              <a:t>).</a:t>
            </a:r>
          </a:p>
          <a:p>
            <a:pPr fontAlgn="base"/>
            <a:r>
              <a:rPr lang="en-US" sz="2200" dirty="0">
                <a:latin typeface="Helvetica" pitchFamily="2" charset="0"/>
              </a:rPr>
              <a:t>ONNX: Open format to store DNN models that allows them to be used across many frameworks.</a:t>
            </a:r>
          </a:p>
          <a:p>
            <a:pPr lvl="1" fontAlgn="base"/>
            <a:r>
              <a:rPr lang="en-US" sz="1800" dirty="0">
                <a:latin typeface="Helvetica" pitchFamily="2" charset="0"/>
              </a:rPr>
              <a:t>Haven’t tried yet, but could if there are interested users.</a:t>
            </a:r>
          </a:p>
          <a:p>
            <a:pPr fontAlgn="base"/>
            <a:r>
              <a:rPr lang="en-US" sz="2400" dirty="0">
                <a:latin typeface="Helvetica" pitchFamily="2" charset="0"/>
              </a:rPr>
              <a:t>Distribute the </a:t>
            </a:r>
            <a:r>
              <a:rPr lang="en-US" sz="2400" dirty="0" err="1">
                <a:latin typeface="Helvetica" pitchFamily="2" charset="0"/>
              </a:rPr>
              <a:t>PyTorch</a:t>
            </a:r>
            <a:r>
              <a:rPr lang="en-US" sz="2400" dirty="0">
                <a:latin typeface="Helvetica" pitchFamily="2" charset="0"/>
              </a:rPr>
              <a:t>, ONNX, or other formatted model via </a:t>
            </a:r>
            <a:r>
              <a:rPr lang="en-US" sz="2200" dirty="0" err="1">
                <a:latin typeface="Helvetica" pitchFamily="2" charset="0"/>
              </a:rPr>
              <a:t>HEPData</a:t>
            </a:r>
            <a:r>
              <a:rPr lang="en-US" sz="2200" dirty="0">
                <a:latin typeface="Helvetica" pitchFamily="2" charset="0"/>
              </a:rPr>
              <a:t>.</a:t>
            </a:r>
          </a:p>
          <a:p>
            <a:pPr lvl="1" fontAlgn="base"/>
            <a:r>
              <a:rPr lang="en-US" sz="1800" dirty="0">
                <a:latin typeface="Helvetica" pitchFamily="2" charset="0"/>
              </a:rPr>
              <a:t>Is there interest in this approach?</a:t>
            </a:r>
          </a:p>
          <a:p>
            <a:pPr fontAlgn="base"/>
            <a:r>
              <a:rPr lang="en-US" sz="2200" dirty="0">
                <a:latin typeface="Helvetica" pitchFamily="2" charset="0"/>
              </a:rPr>
              <a:t>Any other distribution requests/recommendations?</a:t>
            </a:r>
          </a:p>
        </p:txBody>
      </p:sp>
      <p:sp>
        <p:nvSpPr>
          <p:cNvPr id="4" name="Slide Number Placeholder 3">
            <a:extLst>
              <a:ext uri="{FF2B5EF4-FFF2-40B4-BE49-F238E27FC236}">
                <a16:creationId xmlns:a16="http://schemas.microsoft.com/office/drawing/2014/main" id="{AD21F54B-53E8-FB87-FC64-075732719DF1}"/>
              </a:ext>
            </a:extLst>
          </p:cNvPr>
          <p:cNvSpPr>
            <a:spLocks noGrp="1"/>
          </p:cNvSpPr>
          <p:nvPr>
            <p:ph type="sldNum" sz="quarter" idx="12"/>
          </p:nvPr>
        </p:nvSpPr>
        <p:spPr/>
        <p:txBody>
          <a:bodyPr/>
          <a:lstStyle/>
          <a:p>
            <a:fld id="{D0B98B2D-E397-C447-8BBD-3C0921103E8C}" type="slidenum">
              <a:rPr lang="en-US" smtClean="0"/>
              <a:t>15</a:t>
            </a:fld>
            <a:endParaRPr lang="en-US"/>
          </a:p>
        </p:txBody>
      </p:sp>
      <p:pic>
        <p:nvPicPr>
          <p:cNvPr id="6" name="Picture 5" descr="A black and white text&#10;&#10;Description automatically generated with medium confidence">
            <a:extLst>
              <a:ext uri="{FF2B5EF4-FFF2-40B4-BE49-F238E27FC236}">
                <a16:creationId xmlns:a16="http://schemas.microsoft.com/office/drawing/2014/main" id="{F342785C-CC5B-66EF-F577-825547558D05}"/>
              </a:ext>
            </a:extLst>
          </p:cNvPr>
          <p:cNvPicPr>
            <a:picLocks noChangeAspect="1"/>
          </p:cNvPicPr>
          <p:nvPr/>
        </p:nvPicPr>
        <p:blipFill>
          <a:blip r:embed="rId2"/>
          <a:stretch>
            <a:fillRect/>
          </a:stretch>
        </p:blipFill>
        <p:spPr>
          <a:xfrm>
            <a:off x="769522" y="4653041"/>
            <a:ext cx="4532243" cy="1166298"/>
          </a:xfrm>
          <a:prstGeom prst="rect">
            <a:avLst/>
          </a:prstGeom>
        </p:spPr>
      </p:pic>
      <p:pic>
        <p:nvPicPr>
          <p:cNvPr id="8" name="Picture 7" descr="A yellow and grey logo&#10;&#10;Description automatically generated">
            <a:extLst>
              <a:ext uri="{FF2B5EF4-FFF2-40B4-BE49-F238E27FC236}">
                <a16:creationId xmlns:a16="http://schemas.microsoft.com/office/drawing/2014/main" id="{49DC2F4F-0A9F-A6F7-5CED-A8539FCDA02A}"/>
              </a:ext>
            </a:extLst>
          </p:cNvPr>
          <p:cNvPicPr>
            <a:picLocks noChangeAspect="1"/>
          </p:cNvPicPr>
          <p:nvPr/>
        </p:nvPicPr>
        <p:blipFill>
          <a:blip r:embed="rId3"/>
          <a:stretch>
            <a:fillRect/>
          </a:stretch>
        </p:blipFill>
        <p:spPr>
          <a:xfrm>
            <a:off x="7282069" y="4359293"/>
            <a:ext cx="3869633" cy="1743687"/>
          </a:xfrm>
          <a:prstGeom prst="rect">
            <a:avLst/>
          </a:prstGeom>
        </p:spPr>
      </p:pic>
    </p:spTree>
    <p:extLst>
      <p:ext uri="{BB962C8B-B14F-4D97-AF65-F5344CB8AC3E}">
        <p14:creationId xmlns:p14="http://schemas.microsoft.com/office/powerpoint/2010/main" val="1797142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Conclusion</a:t>
            </a:r>
          </a:p>
        </p:txBody>
      </p:sp>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0"/>
            <a:ext cx="11363794" cy="5103019"/>
          </a:xfrm>
        </p:spPr>
        <p:txBody>
          <a:bodyPr>
            <a:noAutofit/>
          </a:bodyPr>
          <a:lstStyle/>
          <a:p>
            <a:pPr algn="l" rtl="0" fontAlgn="base">
              <a:spcBef>
                <a:spcPts val="1000"/>
              </a:spcBef>
              <a:spcAft>
                <a:spcPts val="0"/>
              </a:spcAft>
              <a:buFont typeface="Arial" panose="020B0604020202020204" pitchFamily="34" charset="0"/>
              <a:buChar char="•"/>
            </a:pPr>
            <a:r>
              <a:rPr lang="en-US" sz="2200" b="0" i="0" u="none" strike="noStrike" dirty="0">
                <a:effectLst/>
                <a:latin typeface="Helvetica" pitchFamily="2" charset="0"/>
              </a:rPr>
              <a:t>We have a trained DNN that approximates the profiled LF with high accuracy.</a:t>
            </a:r>
          </a:p>
          <a:p>
            <a:pPr fontAlgn="base"/>
            <a:endParaRPr lang="en-US" sz="2200" b="0" i="0" u="none" strike="noStrike" dirty="0">
              <a:effectLst/>
              <a:latin typeface="Helvetica" pitchFamily="2" charset="0"/>
            </a:endParaRPr>
          </a:p>
          <a:p>
            <a:pPr algn="l" rtl="0" fontAlgn="base">
              <a:spcBef>
                <a:spcPts val="1000"/>
              </a:spcBef>
              <a:spcAft>
                <a:spcPts val="0"/>
              </a:spcAft>
              <a:buFont typeface="Arial" panose="020B0604020202020204" pitchFamily="34" charset="0"/>
              <a:buChar char="•"/>
            </a:pPr>
            <a:r>
              <a:rPr lang="en-US" sz="2200" b="0" i="0" u="none" strike="noStrike" dirty="0">
                <a:effectLst/>
                <a:latin typeface="Helvetica" pitchFamily="2" charset="0"/>
              </a:rPr>
              <a:t>For use cases that do not require</a:t>
            </a:r>
          </a:p>
          <a:p>
            <a:pPr lvl="1" fontAlgn="base">
              <a:spcBef>
                <a:spcPts val="1000"/>
              </a:spcBef>
            </a:pPr>
            <a:r>
              <a:rPr lang="en-US" sz="2200" b="0" i="0" u="none" strike="noStrike" dirty="0">
                <a:effectLst/>
                <a:latin typeface="Helvetica" pitchFamily="2" charset="0"/>
              </a:rPr>
              <a:t>exact </a:t>
            </a:r>
            <a:r>
              <a:rPr lang="el-GR" sz="2200" dirty="0">
                <a:solidFill>
                  <a:schemeClr val="tx1"/>
                </a:solidFill>
                <a:latin typeface="Helvetica" pitchFamily="2" charset="0"/>
              </a:rPr>
              <a:t>Δ</a:t>
            </a:r>
            <a:r>
              <a:rPr lang="en-US" sz="2200" b="0" i="0" u="none" strike="noStrike" dirty="0">
                <a:effectLst/>
                <a:latin typeface="Helvetica" pitchFamily="2" charset="0"/>
              </a:rPr>
              <a:t>NLL values,</a:t>
            </a:r>
          </a:p>
          <a:p>
            <a:pPr lvl="1" fontAlgn="base">
              <a:spcBef>
                <a:spcPts val="1000"/>
              </a:spcBef>
            </a:pPr>
            <a:r>
              <a:rPr lang="en-US" sz="2200" b="0" i="0" u="none" strike="noStrike" dirty="0">
                <a:effectLst/>
                <a:latin typeface="Helvetica" pitchFamily="2" charset="0"/>
              </a:rPr>
              <a:t>the systematic uncertainties encoded by the NPs, </a:t>
            </a:r>
          </a:p>
          <a:p>
            <a:pPr fontAlgn="base"/>
            <a:r>
              <a:rPr lang="en-US" sz="2200" b="0" i="0" u="none" strike="noStrike" dirty="0">
                <a:effectLst/>
                <a:latin typeface="Helvetica" pitchFamily="2" charset="0"/>
              </a:rPr>
              <a:t>an initial investment of sampling the profiled </a:t>
            </a:r>
            <a:r>
              <a:rPr lang="el-GR" sz="2200" dirty="0">
                <a:solidFill>
                  <a:schemeClr val="tx1"/>
                </a:solidFill>
                <a:latin typeface="Helvetica" pitchFamily="2" charset="0"/>
              </a:rPr>
              <a:t>Δ</a:t>
            </a:r>
            <a:r>
              <a:rPr lang="en-US" sz="2200" b="0" i="0" u="none" strike="noStrike" dirty="0">
                <a:effectLst/>
                <a:latin typeface="Helvetica" pitchFamily="2" charset="0"/>
              </a:rPr>
              <a:t>NLL and training the DNN yields </a:t>
            </a:r>
          </a:p>
          <a:p>
            <a:pPr lvl="1" fontAlgn="base"/>
            <a:r>
              <a:rPr lang="en-US" sz="2200" b="0" i="0" u="none" strike="noStrike" dirty="0">
                <a:effectLst/>
                <a:latin typeface="Helvetica" pitchFamily="2" charset="0"/>
              </a:rPr>
              <a:t>a differentiable, fast, and portable approximation of the profiled </a:t>
            </a:r>
            <a:r>
              <a:rPr lang="el-GR" sz="2200" dirty="0">
                <a:solidFill>
                  <a:schemeClr val="tx1"/>
                </a:solidFill>
                <a:latin typeface="Helvetica" pitchFamily="2" charset="0"/>
              </a:rPr>
              <a:t>Δ</a:t>
            </a:r>
            <a:r>
              <a:rPr lang="en-US" sz="2200" dirty="0">
                <a:solidFill>
                  <a:schemeClr val="tx1"/>
                </a:solidFill>
                <a:latin typeface="Helvetica" pitchFamily="2" charset="0"/>
              </a:rPr>
              <a:t>NLL</a:t>
            </a:r>
            <a:r>
              <a:rPr lang="en-US" sz="2200" b="0" i="0" u="none" strike="noStrike" dirty="0">
                <a:effectLst/>
                <a:latin typeface="Helvetica" pitchFamily="2" charset="0"/>
              </a:rPr>
              <a:t> of our analysis</a:t>
            </a:r>
          </a:p>
          <a:p>
            <a:pPr lvl="1" fontAlgn="base"/>
            <a:r>
              <a:rPr lang="en-US" sz="2200" b="0" i="0" u="none" strike="noStrike" dirty="0">
                <a:effectLst/>
                <a:latin typeface="Helvetica" pitchFamily="2" charset="0"/>
              </a:rPr>
              <a:t>to share with the community without losing information about any of the WCs.</a:t>
            </a:r>
          </a:p>
          <a:p>
            <a:pPr lvl="1" fontAlgn="base"/>
            <a:r>
              <a:rPr lang="en-US" sz="2200" dirty="0">
                <a:latin typeface="Helvetica" pitchFamily="2" charset="0"/>
              </a:rPr>
              <a:t>seeking input about most productive ways to facilitate sharing</a:t>
            </a:r>
          </a:p>
        </p:txBody>
      </p:sp>
      <p:sp>
        <p:nvSpPr>
          <p:cNvPr id="4" name="Slide Number Placeholder 3">
            <a:extLst>
              <a:ext uri="{FF2B5EF4-FFF2-40B4-BE49-F238E27FC236}">
                <a16:creationId xmlns:a16="http://schemas.microsoft.com/office/drawing/2014/main" id="{AD21F54B-53E8-FB87-FC64-075732719DF1}"/>
              </a:ext>
            </a:extLst>
          </p:cNvPr>
          <p:cNvSpPr>
            <a:spLocks noGrp="1"/>
          </p:cNvSpPr>
          <p:nvPr>
            <p:ph type="sldNum" sz="quarter" idx="12"/>
          </p:nvPr>
        </p:nvSpPr>
        <p:spPr/>
        <p:txBody>
          <a:bodyPr/>
          <a:lstStyle/>
          <a:p>
            <a:fld id="{D0B98B2D-E397-C447-8BBD-3C0921103E8C}" type="slidenum">
              <a:rPr lang="en-US" smtClean="0"/>
              <a:t>16</a:t>
            </a:fld>
            <a:endParaRPr lang="en-US"/>
          </a:p>
        </p:txBody>
      </p:sp>
    </p:spTree>
    <p:extLst>
      <p:ext uri="{BB962C8B-B14F-4D97-AF65-F5344CB8AC3E}">
        <p14:creationId xmlns:p14="http://schemas.microsoft.com/office/powerpoint/2010/main" val="9204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B94989-DFDA-4013-7A35-61E271DDF99D}"/>
              </a:ext>
            </a:extLst>
          </p:cNvPr>
          <p:cNvSpPr>
            <a:spLocks noGrp="1"/>
          </p:cNvSpPr>
          <p:nvPr>
            <p:ph type="sldNum" sz="quarter" idx="12"/>
          </p:nvPr>
        </p:nvSpPr>
        <p:spPr/>
        <p:txBody>
          <a:bodyPr/>
          <a:lstStyle/>
          <a:p>
            <a:fld id="{D0B98B2D-E397-C447-8BBD-3C0921103E8C}" type="slidenum">
              <a:rPr lang="en-US" smtClean="0"/>
              <a:t>17</a:t>
            </a:fld>
            <a:endParaRPr lang="en-US"/>
          </a:p>
        </p:txBody>
      </p:sp>
      <p:sp>
        <p:nvSpPr>
          <p:cNvPr id="6" name="TextBox 5">
            <a:extLst>
              <a:ext uri="{FF2B5EF4-FFF2-40B4-BE49-F238E27FC236}">
                <a16:creationId xmlns:a16="http://schemas.microsoft.com/office/drawing/2014/main" id="{313E2DFD-3D9E-AE8D-F941-F868AA83F2BC}"/>
              </a:ext>
            </a:extLst>
          </p:cNvPr>
          <p:cNvSpPr txBox="1"/>
          <p:nvPr/>
        </p:nvSpPr>
        <p:spPr>
          <a:xfrm>
            <a:off x="3045619" y="2828835"/>
            <a:ext cx="6100762" cy="1015663"/>
          </a:xfrm>
          <a:prstGeom prst="rect">
            <a:avLst/>
          </a:prstGeom>
          <a:noFill/>
        </p:spPr>
        <p:txBody>
          <a:bodyPr wrap="square">
            <a:spAutoFit/>
          </a:bodyPr>
          <a:lstStyle/>
          <a:p>
            <a:pPr algn="ctr"/>
            <a:r>
              <a:rPr lang="en-US" sz="6000" dirty="0">
                <a:latin typeface="Helvetica" pitchFamily="2" charset="0"/>
              </a:rPr>
              <a:t>Backup Slides</a:t>
            </a:r>
          </a:p>
        </p:txBody>
      </p:sp>
    </p:spTree>
    <p:extLst>
      <p:ext uri="{BB962C8B-B14F-4D97-AF65-F5344CB8AC3E}">
        <p14:creationId xmlns:p14="http://schemas.microsoft.com/office/powerpoint/2010/main" val="177704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a:latin typeface="Helvetica" pitchFamily="2" charset="0"/>
              </a:rPr>
              <a:t>Hyperparameter Tuning</a:t>
            </a:r>
            <a:endParaRPr lang="en-US" sz="4000" dirty="0">
              <a:latin typeface="Helvetica" pitchFamily="2" charset="0"/>
            </a:endParaRPr>
          </a:p>
        </p:txBody>
      </p:sp>
      <p:sp>
        <p:nvSpPr>
          <p:cNvPr id="4" name="Slide Number Placeholder 3">
            <a:extLst>
              <a:ext uri="{FF2B5EF4-FFF2-40B4-BE49-F238E27FC236}">
                <a16:creationId xmlns:a16="http://schemas.microsoft.com/office/drawing/2014/main" id="{1CBCF8A6-730C-27F2-398D-6A1BC61999E9}"/>
              </a:ext>
            </a:extLst>
          </p:cNvPr>
          <p:cNvSpPr>
            <a:spLocks noGrp="1"/>
          </p:cNvSpPr>
          <p:nvPr>
            <p:ph type="sldNum" sz="quarter" idx="12"/>
          </p:nvPr>
        </p:nvSpPr>
        <p:spPr/>
        <p:txBody>
          <a:bodyPr/>
          <a:lstStyle/>
          <a:p>
            <a:fld id="{D0B98B2D-E397-C447-8BBD-3C0921103E8C}" type="slidenum">
              <a:rPr lang="en-US" smtClean="0"/>
              <a:t>18</a:t>
            </a:fld>
            <a:endParaRPr lang="en-US"/>
          </a:p>
        </p:txBody>
      </p:sp>
      <p:graphicFrame>
        <p:nvGraphicFramePr>
          <p:cNvPr id="9" name="Table 8">
            <a:extLst>
              <a:ext uri="{FF2B5EF4-FFF2-40B4-BE49-F238E27FC236}">
                <a16:creationId xmlns:a16="http://schemas.microsoft.com/office/drawing/2014/main" id="{E5FD91E8-63B1-DC96-C784-7FB07C655475}"/>
              </a:ext>
            </a:extLst>
          </p:cNvPr>
          <p:cNvGraphicFramePr>
            <a:graphicFrameLocks noGrp="1"/>
          </p:cNvGraphicFramePr>
          <p:nvPr>
            <p:extLst>
              <p:ext uri="{D42A27DB-BD31-4B8C-83A1-F6EECF244321}">
                <p14:modId xmlns:p14="http://schemas.microsoft.com/office/powerpoint/2010/main" val="1246564807"/>
              </p:ext>
            </p:extLst>
          </p:nvPr>
        </p:nvGraphicFramePr>
        <p:xfrm>
          <a:off x="1625379" y="1107610"/>
          <a:ext cx="8941242" cy="5248740"/>
        </p:xfrm>
        <a:graphic>
          <a:graphicData uri="http://schemas.openxmlformats.org/drawingml/2006/table">
            <a:tbl>
              <a:tblPr/>
              <a:tblGrid>
                <a:gridCol w="2980414">
                  <a:extLst>
                    <a:ext uri="{9D8B030D-6E8A-4147-A177-3AD203B41FA5}">
                      <a16:colId xmlns:a16="http://schemas.microsoft.com/office/drawing/2014/main" val="3544346388"/>
                    </a:ext>
                  </a:extLst>
                </a:gridCol>
                <a:gridCol w="2980414">
                  <a:extLst>
                    <a:ext uri="{9D8B030D-6E8A-4147-A177-3AD203B41FA5}">
                      <a16:colId xmlns:a16="http://schemas.microsoft.com/office/drawing/2014/main" val="600377509"/>
                    </a:ext>
                  </a:extLst>
                </a:gridCol>
                <a:gridCol w="2980414">
                  <a:extLst>
                    <a:ext uri="{9D8B030D-6E8A-4147-A177-3AD203B41FA5}">
                      <a16:colId xmlns:a16="http://schemas.microsoft.com/office/drawing/2014/main" val="3703338103"/>
                    </a:ext>
                  </a:extLst>
                </a:gridCol>
              </a:tblGrid>
              <a:tr h="399144">
                <a:tc>
                  <a:txBody>
                    <a:bodyPr/>
                    <a:lstStyle/>
                    <a:p>
                      <a:pPr rtl="0" fontAlgn="t">
                        <a:spcBef>
                          <a:spcPts val="0"/>
                        </a:spcBef>
                        <a:spcAft>
                          <a:spcPts val="0"/>
                        </a:spcAft>
                      </a:pPr>
                      <a:r>
                        <a:rPr lang="en-US" sz="1600" b="1" i="0" u="none" strike="noStrike" dirty="0">
                          <a:solidFill>
                            <a:srgbClr val="000000"/>
                          </a:solidFill>
                          <a:effectLst/>
                          <a:latin typeface="Helvetica" pitchFamily="2" charset="0"/>
                        </a:rPr>
                        <a:t>Hyperparameter</a:t>
                      </a:r>
                      <a:endParaRPr lang="en-US" sz="1600" dirty="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1" i="0" u="none" strike="noStrike">
                          <a:solidFill>
                            <a:srgbClr val="000000"/>
                          </a:solidFill>
                          <a:effectLst/>
                          <a:latin typeface="Helvetica" pitchFamily="2" charset="0"/>
                        </a:rPr>
                        <a:t>Considered</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1" i="0" u="none" strike="noStrike">
                          <a:solidFill>
                            <a:srgbClr val="000000"/>
                          </a:solidFill>
                          <a:effectLst/>
                          <a:latin typeface="Helvetica" pitchFamily="2" charset="0"/>
                        </a:rPr>
                        <a:t>Best trial</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900760175"/>
                  </a:ext>
                </a:extLst>
              </a:tr>
              <a:tr h="399144">
                <a:tc>
                  <a:txBody>
                    <a:bodyPr/>
                    <a:lstStyle/>
                    <a:p>
                      <a:pPr rtl="0" fontAlgn="t">
                        <a:spcBef>
                          <a:spcPts val="0"/>
                        </a:spcBef>
                        <a:spcAft>
                          <a:spcPts val="1200"/>
                        </a:spcAft>
                      </a:pPr>
                      <a:r>
                        <a:rPr lang="en-US" sz="1600" b="0" i="0" u="none" strike="noStrike">
                          <a:solidFill>
                            <a:srgbClr val="000000"/>
                          </a:solidFill>
                          <a:effectLst/>
                          <a:latin typeface="Helvetica" pitchFamily="2" charset="0"/>
                        </a:rPr>
                        <a:t>Nodes</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500-2000</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700</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724851677"/>
                  </a:ext>
                </a:extLst>
              </a:tr>
              <a:tr h="399144">
                <a:tc>
                  <a:txBody>
                    <a:bodyPr/>
                    <a:lstStyle/>
                    <a:p>
                      <a:pPr rtl="0" fontAlgn="t">
                        <a:spcBef>
                          <a:spcPts val="0"/>
                        </a:spcBef>
                        <a:spcAft>
                          <a:spcPts val="0"/>
                        </a:spcAft>
                      </a:pPr>
                      <a:r>
                        <a:rPr lang="en-US" sz="1600" b="0" i="0" u="none" strike="noStrike">
                          <a:solidFill>
                            <a:srgbClr val="000000"/>
                          </a:solidFill>
                          <a:effectLst/>
                          <a:latin typeface="Helvetica" pitchFamily="2" charset="0"/>
                        </a:rPr>
                        <a:t>Layers</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2-4</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2</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66340350"/>
                  </a:ext>
                </a:extLst>
              </a:tr>
              <a:tr h="399144">
                <a:tc>
                  <a:txBody>
                    <a:bodyPr/>
                    <a:lstStyle/>
                    <a:p>
                      <a:pPr rtl="0" fontAlgn="t">
                        <a:spcBef>
                          <a:spcPts val="0"/>
                        </a:spcBef>
                        <a:spcAft>
                          <a:spcPts val="0"/>
                        </a:spcAft>
                      </a:pPr>
                      <a:r>
                        <a:rPr lang="en-US" sz="1600" b="0" i="0" u="none" strike="noStrike">
                          <a:solidFill>
                            <a:srgbClr val="000000"/>
                          </a:solidFill>
                          <a:effectLst/>
                          <a:latin typeface="Helvetica" pitchFamily="2" charset="0"/>
                        </a:rPr>
                        <a:t>Minibatch size</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512, 1024</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512</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569315879"/>
                  </a:ext>
                </a:extLst>
              </a:tr>
              <a:tr h="399144">
                <a:tc>
                  <a:txBody>
                    <a:bodyPr/>
                    <a:lstStyle/>
                    <a:p>
                      <a:pPr rtl="0" fontAlgn="t">
                        <a:spcBef>
                          <a:spcPts val="0"/>
                        </a:spcBef>
                        <a:spcAft>
                          <a:spcPts val="0"/>
                        </a:spcAft>
                      </a:pPr>
                      <a:r>
                        <a:rPr lang="en-US" sz="1600" b="0" i="0" u="none" strike="noStrike">
                          <a:solidFill>
                            <a:srgbClr val="000000"/>
                          </a:solidFill>
                          <a:effectLst/>
                          <a:latin typeface="Helvetica" pitchFamily="2" charset="0"/>
                        </a:rPr>
                        <a:t>Epochs</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500</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500</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207397935"/>
                  </a:ext>
                </a:extLst>
              </a:tr>
              <a:tr h="399144">
                <a:tc>
                  <a:txBody>
                    <a:bodyPr/>
                    <a:lstStyle/>
                    <a:p>
                      <a:pPr rtl="0" fontAlgn="t">
                        <a:spcBef>
                          <a:spcPts val="0"/>
                        </a:spcBef>
                        <a:spcAft>
                          <a:spcPts val="0"/>
                        </a:spcAft>
                      </a:pPr>
                      <a:r>
                        <a:rPr lang="en-US" sz="1600" b="0" i="0" u="none" strike="noStrike">
                          <a:solidFill>
                            <a:srgbClr val="000000"/>
                          </a:solidFill>
                          <a:effectLst/>
                          <a:latin typeface="Helvetica" pitchFamily="2" charset="0"/>
                        </a:rPr>
                        <a:t>Activation function</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SELU, ReLU</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ReLU</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118685925"/>
                  </a:ext>
                </a:extLst>
              </a:tr>
              <a:tr h="399144">
                <a:tc>
                  <a:txBody>
                    <a:bodyPr/>
                    <a:lstStyle/>
                    <a:p>
                      <a:pPr rtl="0" fontAlgn="t">
                        <a:spcBef>
                          <a:spcPts val="0"/>
                        </a:spcBef>
                        <a:spcAft>
                          <a:spcPts val="0"/>
                        </a:spcAft>
                      </a:pPr>
                      <a:r>
                        <a:rPr lang="en-US" sz="1600" b="0" i="0" u="none" strike="noStrike">
                          <a:solidFill>
                            <a:srgbClr val="000000"/>
                          </a:solidFill>
                          <a:effectLst/>
                          <a:latin typeface="Helvetica" pitchFamily="2" charset="0"/>
                        </a:rPr>
                        <a:t>Loss function</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Huber Loss, MSE</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MSE</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995942436"/>
                  </a:ext>
                </a:extLst>
              </a:tr>
              <a:tr h="399144">
                <a:tc>
                  <a:txBody>
                    <a:bodyPr/>
                    <a:lstStyle/>
                    <a:p>
                      <a:pPr rtl="0" fontAlgn="t">
                        <a:spcBef>
                          <a:spcPts val="0"/>
                        </a:spcBef>
                        <a:spcAft>
                          <a:spcPts val="0"/>
                        </a:spcAft>
                      </a:pPr>
                      <a:r>
                        <a:rPr lang="en-US" sz="1600" b="0" i="0" u="none" strike="noStrike">
                          <a:solidFill>
                            <a:srgbClr val="000000"/>
                          </a:solidFill>
                          <a:effectLst/>
                          <a:latin typeface="Helvetica" pitchFamily="2" charset="0"/>
                        </a:rPr>
                        <a:t>Optimizer</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SGD, ADAM</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ADAM</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72138430"/>
                  </a:ext>
                </a:extLst>
              </a:tr>
              <a:tr h="399144">
                <a:tc>
                  <a:txBody>
                    <a:bodyPr/>
                    <a:lstStyle/>
                    <a:p>
                      <a:pPr rtl="0" fontAlgn="t">
                        <a:spcBef>
                          <a:spcPts val="0"/>
                        </a:spcBef>
                        <a:spcAft>
                          <a:spcPts val="0"/>
                        </a:spcAft>
                      </a:pPr>
                      <a:r>
                        <a:rPr lang="en-US" sz="1600" b="0" i="0" u="none" strike="noStrike">
                          <a:solidFill>
                            <a:srgbClr val="000000"/>
                          </a:solidFill>
                          <a:effectLst/>
                          <a:latin typeface="Helvetica" pitchFamily="2" charset="0"/>
                        </a:rPr>
                        <a:t>Initial learning rate</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1200"/>
                        </a:spcAft>
                      </a:pPr>
                      <a:r>
                        <a:rPr lang="en-US" sz="1600" b="0" i="0" u="none" strike="noStrike">
                          <a:solidFill>
                            <a:srgbClr val="000000"/>
                          </a:solidFill>
                          <a:effectLst/>
                          <a:latin typeface="Helvetica" pitchFamily="2" charset="0"/>
                        </a:rPr>
                        <a:t>10</a:t>
                      </a:r>
                      <a:r>
                        <a:rPr lang="en-US" sz="1600" b="0" i="0" u="none" strike="noStrike" baseline="30000">
                          <a:solidFill>
                            <a:srgbClr val="000000"/>
                          </a:solidFill>
                          <a:effectLst/>
                          <a:latin typeface="Helvetica" pitchFamily="2" charset="0"/>
                        </a:rPr>
                        <a:t>-3</a:t>
                      </a:r>
                      <a:r>
                        <a:rPr lang="en-US" sz="1600" b="0" i="0" u="none" strike="noStrike">
                          <a:solidFill>
                            <a:srgbClr val="000000"/>
                          </a:solidFill>
                          <a:effectLst/>
                          <a:latin typeface="Helvetica" pitchFamily="2" charset="0"/>
                        </a:rPr>
                        <a:t>, 10</a:t>
                      </a:r>
                      <a:r>
                        <a:rPr lang="en-US" sz="1600" b="0" i="0" u="none" strike="noStrike" baseline="30000">
                          <a:solidFill>
                            <a:srgbClr val="000000"/>
                          </a:solidFill>
                          <a:effectLst/>
                          <a:latin typeface="Helvetica" pitchFamily="2" charset="0"/>
                        </a:rPr>
                        <a:t>-4</a:t>
                      </a:r>
                      <a:r>
                        <a:rPr lang="en-US" sz="1600" b="0" i="0" u="none" strike="noStrike">
                          <a:solidFill>
                            <a:srgbClr val="000000"/>
                          </a:solidFill>
                          <a:effectLst/>
                          <a:latin typeface="Helvetica" pitchFamily="2" charset="0"/>
                        </a:rPr>
                        <a:t>, 10</a:t>
                      </a:r>
                      <a:r>
                        <a:rPr lang="en-US" sz="1600" b="0" i="0" u="none" strike="noStrike" baseline="30000">
                          <a:solidFill>
                            <a:srgbClr val="000000"/>
                          </a:solidFill>
                          <a:effectLst/>
                          <a:latin typeface="Helvetica" pitchFamily="2" charset="0"/>
                        </a:rPr>
                        <a:t>-5</a:t>
                      </a:r>
                      <a:r>
                        <a:rPr lang="en-US" sz="1600" b="0" i="0" u="none" strike="noStrike">
                          <a:solidFill>
                            <a:srgbClr val="000000"/>
                          </a:solidFill>
                          <a:effectLst/>
                          <a:latin typeface="Helvetica" pitchFamily="2" charset="0"/>
                        </a:rPr>
                        <a:t>, 10</a:t>
                      </a:r>
                      <a:r>
                        <a:rPr lang="en-US" sz="1600" b="0" i="0" u="none" strike="noStrike" baseline="30000">
                          <a:solidFill>
                            <a:srgbClr val="000000"/>
                          </a:solidFill>
                          <a:effectLst/>
                          <a:latin typeface="Helvetica" pitchFamily="2" charset="0"/>
                        </a:rPr>
                        <a:t>-6</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10</a:t>
                      </a:r>
                      <a:r>
                        <a:rPr lang="en-US" sz="1600" b="0" i="0" u="none" strike="noStrike" baseline="30000">
                          <a:solidFill>
                            <a:srgbClr val="000000"/>
                          </a:solidFill>
                          <a:effectLst/>
                          <a:latin typeface="Helvetica" pitchFamily="2" charset="0"/>
                        </a:rPr>
                        <a:t>-4</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2159257132"/>
                  </a:ext>
                </a:extLst>
              </a:tr>
              <a:tr h="399144">
                <a:tc>
                  <a:txBody>
                    <a:bodyPr/>
                    <a:lstStyle/>
                    <a:p>
                      <a:pPr rtl="0" fontAlgn="t">
                        <a:spcBef>
                          <a:spcPts val="0"/>
                        </a:spcBef>
                        <a:spcAft>
                          <a:spcPts val="0"/>
                        </a:spcAft>
                      </a:pPr>
                      <a:r>
                        <a:rPr lang="en-US" sz="1600" b="0" i="0" u="none" strike="noStrike">
                          <a:solidFill>
                            <a:srgbClr val="000000"/>
                          </a:solidFill>
                          <a:effectLst/>
                          <a:latin typeface="Helvetica" pitchFamily="2" charset="0"/>
                        </a:rPr>
                        <a:t>Learning rate reduction factor</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0.2</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0.2</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4035587236"/>
                  </a:ext>
                </a:extLst>
              </a:tr>
              <a:tr h="575237">
                <a:tc>
                  <a:txBody>
                    <a:bodyPr/>
                    <a:lstStyle/>
                    <a:p>
                      <a:pPr rtl="0" fontAlgn="t">
                        <a:spcBef>
                          <a:spcPts val="0"/>
                        </a:spcBef>
                        <a:spcAft>
                          <a:spcPts val="0"/>
                        </a:spcAft>
                      </a:pPr>
                      <a:r>
                        <a:rPr lang="en-US" sz="1600" b="0" i="0" u="none" strike="noStrike">
                          <a:solidFill>
                            <a:srgbClr val="000000"/>
                          </a:solidFill>
                          <a:effectLst/>
                          <a:latin typeface="Helvetica" pitchFamily="2" charset="0"/>
                        </a:rPr>
                        <a:t>Learning rate reduction patience</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5-25</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600" b="0" i="0" u="none" strike="noStrike">
                          <a:solidFill>
                            <a:srgbClr val="000000"/>
                          </a:solidFill>
                          <a:effectLst/>
                          <a:latin typeface="Helvetica" pitchFamily="2" charset="0"/>
                        </a:rPr>
                        <a:t>20</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28607313"/>
                  </a:ext>
                </a:extLst>
              </a:tr>
              <a:tr h="575237">
                <a:tc>
                  <a:txBody>
                    <a:bodyPr/>
                    <a:lstStyle/>
                    <a:p>
                      <a:pPr rtl="0" fontAlgn="t">
                        <a:spcBef>
                          <a:spcPts val="0"/>
                        </a:spcBef>
                        <a:spcAft>
                          <a:spcPts val="0"/>
                        </a:spcAft>
                      </a:pPr>
                      <a:r>
                        <a:rPr lang="en-US" sz="1600" b="0" i="0" u="none" strike="noStrike">
                          <a:solidFill>
                            <a:srgbClr val="000000"/>
                          </a:solidFill>
                          <a:effectLst/>
                          <a:latin typeface="Helvetica" pitchFamily="2" charset="0"/>
                        </a:rPr>
                        <a:t>Learning rate reduction threshold</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1200"/>
                        </a:spcAft>
                      </a:pPr>
                      <a:r>
                        <a:rPr lang="en-US" sz="1600" b="0" i="0" u="none" strike="noStrike">
                          <a:solidFill>
                            <a:srgbClr val="000000"/>
                          </a:solidFill>
                          <a:effectLst/>
                          <a:latin typeface="Helvetica" pitchFamily="2" charset="0"/>
                        </a:rPr>
                        <a:t>10</a:t>
                      </a:r>
                      <a:r>
                        <a:rPr lang="en-US" sz="1600" b="0" i="0" u="none" strike="noStrike" baseline="30000">
                          <a:solidFill>
                            <a:srgbClr val="000000"/>
                          </a:solidFill>
                          <a:effectLst/>
                          <a:latin typeface="Helvetica" pitchFamily="2" charset="0"/>
                        </a:rPr>
                        <a:t>-6</a:t>
                      </a:r>
                      <a:endParaRPr lang="en-US" sz="160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1200"/>
                        </a:spcAft>
                      </a:pPr>
                      <a:r>
                        <a:rPr lang="en-US" sz="1600" b="0" i="0" u="none" strike="noStrike" dirty="0">
                          <a:solidFill>
                            <a:srgbClr val="000000"/>
                          </a:solidFill>
                          <a:effectLst/>
                          <a:latin typeface="Helvetica" pitchFamily="2" charset="0"/>
                        </a:rPr>
                        <a:t>10</a:t>
                      </a:r>
                      <a:r>
                        <a:rPr lang="en-US" sz="1600" b="0" i="0" u="none" strike="noStrike" baseline="30000" dirty="0">
                          <a:solidFill>
                            <a:srgbClr val="000000"/>
                          </a:solidFill>
                          <a:effectLst/>
                          <a:latin typeface="Helvetica" pitchFamily="2" charset="0"/>
                        </a:rPr>
                        <a:t>-6</a:t>
                      </a:r>
                      <a:endParaRPr lang="en-US" sz="1600" dirty="0">
                        <a:effectLst/>
                        <a:latin typeface="Helvetica" pitchFamily="2" charset="0"/>
                      </a:endParaRPr>
                    </a:p>
                  </a:txBody>
                  <a:tcPr marL="95250" marR="95250" marT="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484432981"/>
                  </a:ext>
                </a:extLst>
              </a:tr>
            </a:tbl>
          </a:graphicData>
        </a:graphic>
      </p:graphicFrame>
      <p:sp>
        <p:nvSpPr>
          <p:cNvPr id="10" name="Rectangle 2">
            <a:extLst>
              <a:ext uri="{FF2B5EF4-FFF2-40B4-BE49-F238E27FC236}">
                <a16:creationId xmlns:a16="http://schemas.microsoft.com/office/drawing/2014/main" id="{2E83DA55-21CF-D969-37B4-BD8A43F91895}"/>
              </a:ext>
            </a:extLst>
          </p:cNvPr>
          <p:cNvSpPr>
            <a:spLocks noChangeArrowheads="1"/>
          </p:cNvSpPr>
          <p:nvPr/>
        </p:nvSpPr>
        <p:spPr bwMode="auto">
          <a:xfrm>
            <a:off x="2295525" y="19161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431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Validation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3066247"/>
                <a:ext cx="5656288" cy="5228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solidFill>
                    <a:latin typeface="Helvetica" pitchFamily="2" charset="0"/>
                  </a:rPr>
                  <a:t>1D scans of </a:t>
                </a:r>
                <a14:m>
                  <m:oMath xmlns:m="http://schemas.openxmlformats.org/officeDocument/2006/math">
                    <m:sSubSup>
                      <m:sSubSupPr>
                        <m:ctrlPr>
                          <a:rPr lang="en-US" sz="2200" b="0" i="1" dirty="0" smtClean="0">
                            <a:solidFill>
                              <a:schemeClr val="tx1"/>
                            </a:solidFill>
                            <a:latin typeface="Cambria Math" panose="02040503050406030204" pitchFamily="18" charset="0"/>
                          </a:rPr>
                        </m:ctrlPr>
                      </m:sSubSupPr>
                      <m:e>
                        <m:r>
                          <a:rPr lang="en-US" sz="2200" i="1" dirty="0" smtClean="0">
                            <a:solidFill>
                              <a:schemeClr val="tx1"/>
                            </a:solidFill>
                            <a:latin typeface="Cambria Math" panose="02040503050406030204" pitchFamily="18" charset="0"/>
                          </a:rPr>
                          <m:t>𝑐</m:t>
                        </m:r>
                      </m:e>
                      <m:sub>
                        <m:r>
                          <a:rPr lang="en-US" sz="2200" b="0" i="1" dirty="0" smtClean="0">
                            <a:solidFill>
                              <a:schemeClr val="tx1"/>
                            </a:solidFill>
                            <a:latin typeface="Cambria Math" panose="02040503050406030204" pitchFamily="18" charset="0"/>
                          </a:rPr>
                          <m:t>𝜑</m:t>
                        </m:r>
                        <m:r>
                          <m:rPr>
                            <m:sty m:val="p"/>
                          </m:rPr>
                          <a:rPr lang="en-US" sz="2200" b="0" i="0" dirty="0" smtClean="0">
                            <a:solidFill>
                              <a:schemeClr val="tx1"/>
                            </a:solidFill>
                            <a:latin typeface="Cambria Math" panose="02040503050406030204" pitchFamily="18" charset="0"/>
                          </a:rPr>
                          <m:t>Q</m:t>
                        </m:r>
                      </m:sub>
                      <m:sup>
                        <m:r>
                          <a:rPr lang="en-US" sz="2200" b="0" i="1" dirty="0" smtClean="0">
                            <a:solidFill>
                              <a:schemeClr val="tx1"/>
                            </a:solidFill>
                            <a:latin typeface="Cambria Math" panose="02040503050406030204" pitchFamily="18" charset="0"/>
                          </a:rPr>
                          <m:t>3</m:t>
                        </m:r>
                      </m:sup>
                    </m:sSubSup>
                  </m:oMath>
                </a14:m>
                <a:r>
                  <a:rPr lang="en-US" sz="2200" dirty="0">
                    <a:solidFill>
                      <a:schemeClr val="tx1"/>
                    </a:solidFill>
                    <a:latin typeface="Helvetica" pitchFamily="2" charset="0"/>
                  </a:rPr>
                  <a:t>.</a:t>
                </a:r>
              </a:p>
              <a:p>
                <a:r>
                  <a:rPr lang="en-US" sz="2200" dirty="0">
                    <a:solidFill>
                      <a:schemeClr val="tx1"/>
                    </a:solidFill>
                    <a:latin typeface="Helvetica" pitchFamily="2" charset="0"/>
                  </a:rPr>
                  <a:t>Slight deviation in the bottom right plot (profiled, zoomed</a:t>
                </a:r>
                <a:r>
                  <a:rPr lang="en-US" sz="2200" dirty="0">
                    <a:latin typeface="Helvetica" pitchFamily="2" charset="0"/>
                  </a:rPr>
                  <a:t>-in)</a:t>
                </a:r>
                <a:r>
                  <a:rPr lang="en-US" sz="2200" dirty="0">
                    <a:solidFill>
                      <a:schemeClr val="tx1"/>
                    </a:solidFill>
                    <a:latin typeface="Helvetica" pitchFamily="2" charset="0"/>
                  </a:rPr>
                  <a:t>.</a:t>
                </a:r>
              </a:p>
              <a:p>
                <a:r>
                  <a:rPr lang="en-US" sz="2200" dirty="0">
                    <a:latin typeface="Helvetica" pitchFamily="2" charset="0"/>
                  </a:rPr>
                  <a:t>Good agreement for the rest.</a:t>
                </a:r>
                <a:endParaRPr lang="en-US" sz="2200" dirty="0">
                  <a:solidFill>
                    <a:schemeClr val="tx1"/>
                  </a:solidFill>
                  <a:latin typeface="Helvetica" pitchFamily="2" charset="0"/>
                </a:endParaRPr>
              </a:p>
            </p:txBody>
          </p:sp>
        </mc:Choice>
        <mc:Fallback xmlns="">
          <p:sp>
            <p:nvSpPr>
              <p:cNvPr id="8" name="Content Placeholder 2">
                <a:extLst>
                  <a:ext uri="{FF2B5EF4-FFF2-40B4-BE49-F238E27FC236}">
                    <a16:creationId xmlns:a16="http://schemas.microsoft.com/office/drawing/2014/main" id="{5EEABD96-081C-2509-A151-C2DDF50B9C89}"/>
                  </a:ext>
                </a:extLst>
              </p:cNvPr>
              <p:cNvSpPr txBox="1">
                <a:spLocks noRot="1" noChangeAspect="1" noMove="1" noResize="1" noEditPoints="1" noAdjustHandles="1" noChangeArrowheads="1" noChangeShapeType="1" noTextEdit="1"/>
              </p:cNvSpPr>
              <p:nvPr/>
            </p:nvSpPr>
            <p:spPr>
              <a:xfrm>
                <a:off x="6096000" y="3066247"/>
                <a:ext cx="5656288" cy="5228250"/>
              </a:xfrm>
              <a:prstGeom prst="rect">
                <a:avLst/>
              </a:prstGeom>
              <a:blipFill>
                <a:blip r:embed="rId3"/>
                <a:stretch>
                  <a:fillRect l="-1345" t="-72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5DEEE1B-1322-CC48-3DD8-14555E712CCC}"/>
              </a:ext>
            </a:extLst>
          </p:cNvPr>
          <p:cNvSpPr>
            <a:spLocks noGrp="1"/>
          </p:cNvSpPr>
          <p:nvPr>
            <p:ph type="sldNum" sz="quarter" idx="12"/>
          </p:nvPr>
        </p:nvSpPr>
        <p:spPr/>
        <p:txBody>
          <a:bodyPr/>
          <a:lstStyle/>
          <a:p>
            <a:fld id="{D0B98B2D-E397-C447-8BBD-3C0921103E8C}" type="slidenum">
              <a:rPr lang="en-US" smtClean="0"/>
              <a:t>19</a:t>
            </a:fld>
            <a:endParaRPr lang="en-US"/>
          </a:p>
        </p:txBody>
      </p:sp>
      <p:pic>
        <p:nvPicPr>
          <p:cNvPr id="5" name="Picture 4">
            <a:extLst>
              <a:ext uri="{FF2B5EF4-FFF2-40B4-BE49-F238E27FC236}">
                <a16:creationId xmlns:a16="http://schemas.microsoft.com/office/drawing/2014/main" id="{CE53507B-FC2C-33D8-1E9E-F41071E9032E}"/>
              </a:ext>
            </a:extLst>
          </p:cNvPr>
          <p:cNvPicPr>
            <a:picLocks noChangeAspect="1"/>
          </p:cNvPicPr>
          <p:nvPr/>
        </p:nvPicPr>
        <p:blipFill>
          <a:blip r:embed="rId4"/>
          <a:srcRect/>
          <a:stretch/>
        </p:blipFill>
        <p:spPr>
          <a:xfrm>
            <a:off x="388495" y="985655"/>
            <a:ext cx="2809270" cy="2809270"/>
          </a:xfrm>
          <a:prstGeom prst="rect">
            <a:avLst/>
          </a:prstGeom>
        </p:spPr>
      </p:pic>
      <p:pic>
        <p:nvPicPr>
          <p:cNvPr id="6" name="Picture 5">
            <a:extLst>
              <a:ext uri="{FF2B5EF4-FFF2-40B4-BE49-F238E27FC236}">
                <a16:creationId xmlns:a16="http://schemas.microsoft.com/office/drawing/2014/main" id="{94593089-6AE0-478A-D271-BA0900024253}"/>
              </a:ext>
            </a:extLst>
          </p:cNvPr>
          <p:cNvPicPr>
            <a:picLocks noChangeAspect="1"/>
          </p:cNvPicPr>
          <p:nvPr/>
        </p:nvPicPr>
        <p:blipFill>
          <a:blip r:embed="rId5"/>
          <a:srcRect/>
          <a:stretch/>
        </p:blipFill>
        <p:spPr>
          <a:xfrm>
            <a:off x="388495" y="3794925"/>
            <a:ext cx="2809270" cy="2809270"/>
          </a:xfrm>
          <a:prstGeom prst="rect">
            <a:avLst/>
          </a:prstGeom>
        </p:spPr>
      </p:pic>
      <p:pic>
        <p:nvPicPr>
          <p:cNvPr id="7" name="Picture 6">
            <a:extLst>
              <a:ext uri="{FF2B5EF4-FFF2-40B4-BE49-F238E27FC236}">
                <a16:creationId xmlns:a16="http://schemas.microsoft.com/office/drawing/2014/main" id="{84A042BD-FC0D-5006-72EA-A3FB34CE0FEF}"/>
              </a:ext>
            </a:extLst>
          </p:cNvPr>
          <p:cNvPicPr>
            <a:picLocks noChangeAspect="1"/>
          </p:cNvPicPr>
          <p:nvPr/>
        </p:nvPicPr>
        <p:blipFill>
          <a:blip r:embed="rId6"/>
          <a:srcRect/>
          <a:stretch/>
        </p:blipFill>
        <p:spPr>
          <a:xfrm>
            <a:off x="3197765" y="985655"/>
            <a:ext cx="2809270" cy="2809270"/>
          </a:xfrm>
          <a:prstGeom prst="rect">
            <a:avLst/>
          </a:prstGeom>
        </p:spPr>
      </p:pic>
      <p:pic>
        <p:nvPicPr>
          <p:cNvPr id="10" name="Picture 9">
            <a:extLst>
              <a:ext uri="{FF2B5EF4-FFF2-40B4-BE49-F238E27FC236}">
                <a16:creationId xmlns:a16="http://schemas.microsoft.com/office/drawing/2014/main" id="{7EE64DAE-A8B9-24AA-15FA-21AED3F280F9}"/>
              </a:ext>
            </a:extLst>
          </p:cNvPr>
          <p:cNvPicPr>
            <a:picLocks noChangeAspect="1"/>
          </p:cNvPicPr>
          <p:nvPr/>
        </p:nvPicPr>
        <p:blipFill>
          <a:blip r:embed="rId7"/>
          <a:srcRect/>
          <a:stretch/>
        </p:blipFill>
        <p:spPr>
          <a:xfrm>
            <a:off x="3197765" y="3794925"/>
            <a:ext cx="2809270" cy="2809270"/>
          </a:xfrm>
          <a:prstGeom prst="rect">
            <a:avLst/>
          </a:prstGeom>
        </p:spPr>
      </p:pic>
    </p:spTree>
    <p:extLst>
      <p:ext uri="{BB962C8B-B14F-4D97-AF65-F5344CB8AC3E}">
        <p14:creationId xmlns:p14="http://schemas.microsoft.com/office/powerpoint/2010/main" val="336860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0"/>
            <a:ext cx="11363794" cy="5103019"/>
          </a:xfrm>
        </p:spPr>
        <p:txBody>
          <a:bodyPr>
            <a:noAutofit/>
          </a:bodyPr>
          <a:lstStyle/>
          <a:p>
            <a:r>
              <a:rPr lang="en-US" sz="2200" dirty="0">
                <a:solidFill>
                  <a:schemeClr val="tx1"/>
                </a:solidFill>
                <a:latin typeface="Helvetica" pitchFamily="2" charset="0"/>
              </a:rPr>
              <a:t>This study builds on a previous CMS analysis [1], in which 16 Wilson Coefficients (WCs) in the framework of standard model effective field theory (SMEFT) were used to parameterize different types of new physics that could affect top quark production.</a:t>
            </a:r>
          </a:p>
          <a:p>
            <a:pPr marL="0" indent="0">
              <a:buNone/>
            </a:pPr>
            <a:r>
              <a:rPr lang="en-US" sz="2200" dirty="0">
                <a:solidFill>
                  <a:schemeClr val="accent1"/>
                </a:solidFill>
                <a:latin typeface="Helvetica" pitchFamily="2" charset="0"/>
              </a:rPr>
              <a:t>     </a:t>
            </a:r>
            <a:r>
              <a:rPr lang="en-US" sz="2200" dirty="0">
                <a:solidFill>
                  <a:schemeClr val="bg1">
                    <a:lumMod val="50000"/>
                  </a:schemeClr>
                </a:solidFill>
                <a:latin typeface="Helvetica" pitchFamily="2" charset="0"/>
              </a:rPr>
              <a:t>Data → Event Selection → Histograms </a:t>
            </a:r>
            <a:r>
              <a:rPr lang="en-US" sz="2200" dirty="0">
                <a:solidFill>
                  <a:schemeClr val="accent1"/>
                </a:solidFill>
                <a:latin typeface="Helvetica" pitchFamily="2" charset="0"/>
              </a:rPr>
              <a:t>→</a:t>
            </a:r>
            <a:r>
              <a:rPr lang="en-US" sz="2200" dirty="0">
                <a:solidFill>
                  <a:schemeClr val="bg1">
                    <a:lumMod val="50000"/>
                  </a:schemeClr>
                </a:solidFill>
                <a:latin typeface="Helvetica" pitchFamily="2" charset="0"/>
              </a:rPr>
              <a:t> </a:t>
            </a:r>
            <a:r>
              <a:rPr lang="en-US" sz="2200" dirty="0">
                <a:solidFill>
                  <a:schemeClr val="accent1"/>
                </a:solidFill>
                <a:latin typeface="Helvetica" pitchFamily="2" charset="0"/>
              </a:rPr>
              <a:t>Statistical Analysis → </a:t>
            </a:r>
            <a:r>
              <a:rPr lang="en-US" sz="2200" dirty="0">
                <a:solidFill>
                  <a:schemeClr val="accent2"/>
                </a:solidFill>
                <a:latin typeface="Helvetica" pitchFamily="2" charset="0"/>
              </a:rPr>
              <a:t>Extracting Results</a:t>
            </a:r>
          </a:p>
          <a:p>
            <a:pPr marL="0" indent="0">
              <a:buNone/>
            </a:pPr>
            <a:endParaRPr lang="en-US" sz="2200" dirty="0">
              <a:solidFill>
                <a:schemeClr val="accent1"/>
              </a:solidFill>
              <a:latin typeface="Helvetica" pitchFamily="2" charset="0"/>
            </a:endParaRPr>
          </a:p>
          <a:p>
            <a:pPr marL="0" indent="0">
              <a:buNone/>
            </a:pPr>
            <a:endParaRPr lang="en-US" sz="2200" dirty="0">
              <a:solidFill>
                <a:schemeClr val="accent1"/>
              </a:solidFill>
              <a:latin typeface="Helvetica" pitchFamily="2" charset="0"/>
            </a:endParaRPr>
          </a:p>
          <a:p>
            <a:pPr marL="0" indent="0">
              <a:buNone/>
            </a:pPr>
            <a:r>
              <a:rPr lang="en-US" sz="1800" dirty="0">
                <a:solidFill>
                  <a:schemeClr val="accent1"/>
                </a:solidFill>
                <a:latin typeface="Helvetica" pitchFamily="2" charset="0"/>
              </a:rPr>
              <a:t>     </a:t>
            </a:r>
            <a:endParaRPr lang="en-US" sz="1800" dirty="0">
              <a:latin typeface="Helvetica" pitchFamily="2" charset="0"/>
            </a:endParaRPr>
          </a:p>
          <a:p>
            <a:pPr marL="0" indent="0">
              <a:buNone/>
            </a:pPr>
            <a:endParaRPr lang="en-US" sz="1800" dirty="0">
              <a:solidFill>
                <a:schemeClr val="accent1"/>
              </a:solidFill>
              <a:latin typeface="Helvetica" pitchFamily="2" charset="0"/>
            </a:endParaRPr>
          </a:p>
          <a:p>
            <a:pPr marL="0" indent="0">
              <a:buNone/>
            </a:pPr>
            <a:endParaRPr lang="en-US" sz="1800" dirty="0">
              <a:solidFill>
                <a:schemeClr val="accent1"/>
              </a:solidFill>
              <a:latin typeface="Helvetica" pitchFamily="2" charset="0"/>
            </a:endParaRPr>
          </a:p>
          <a:p>
            <a:pPr marL="0" indent="0">
              <a:buNone/>
            </a:pPr>
            <a:endParaRPr lang="en-US" sz="1800" dirty="0">
              <a:solidFill>
                <a:schemeClr val="accent1"/>
              </a:solidFill>
              <a:latin typeface="Helvetica" pitchFamily="2"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200" b="0" i="0" u="none" strike="noStrike" kern="1200" cap="none" spc="0" normalizeH="0" baseline="0" noProof="0" dirty="0">
                <a:ln>
                  <a:noFill/>
                </a:ln>
                <a:solidFill>
                  <a:schemeClr val="accent2"/>
                </a:solidFill>
                <a:effectLst/>
                <a:uLnTx/>
                <a:uFillTx/>
                <a:latin typeface="Helvetica" pitchFamily="2" charset="0"/>
                <a:ea typeface="+mn-ea"/>
                <a:cs typeface="+mn-cs"/>
              </a:rPr>
              <a:t>Limitation</a:t>
            </a:r>
            <a:r>
              <a:rPr kumimoji="0" lang="en-US" sz="2200" b="0" i="0" u="none" strike="noStrike" kern="1200" cap="none" spc="0" normalizeH="0" baseline="0" noProof="0" dirty="0">
                <a:ln>
                  <a:noFill/>
                </a:ln>
                <a:solidFill>
                  <a:prstClr val="black"/>
                </a:solidFill>
                <a:effectLst/>
                <a:uLnTx/>
                <a:uFillTx/>
                <a:latin typeface="Helvetica" pitchFamily="2" charset="0"/>
                <a:ea typeface="+mn-ea"/>
                <a:cs typeface="+mn-cs"/>
              </a:rPr>
              <a:t>: Published 1D and 2D scans lose information about the WCs, and the other popular way to communicate LFs—the covariance matrix at a measured point—assumes </a:t>
            </a:r>
            <a:r>
              <a:rPr kumimoji="0" lang="en-US" sz="2200" b="0" i="0" u="none" strike="noStrike" kern="1200" cap="none" spc="0" normalizeH="0" baseline="0" noProof="0" dirty="0" err="1">
                <a:ln>
                  <a:noFill/>
                </a:ln>
                <a:solidFill>
                  <a:prstClr val="black"/>
                </a:solidFill>
                <a:effectLst/>
                <a:uLnTx/>
                <a:uFillTx/>
                <a:latin typeface="Helvetica" pitchFamily="2" charset="0"/>
                <a:ea typeface="+mn-ea"/>
                <a:cs typeface="+mn-cs"/>
              </a:rPr>
              <a:t>Gaussianity</a:t>
            </a:r>
            <a:r>
              <a:rPr kumimoji="0" lang="en-US" sz="2200" b="0" i="0" u="none" strike="noStrike" kern="1200" cap="none" spc="0" normalizeH="0" baseline="0" noProof="0" dirty="0">
                <a:ln>
                  <a:noFill/>
                </a:ln>
                <a:solidFill>
                  <a:prstClr val="black"/>
                </a:solidFill>
                <a:effectLst/>
                <a:uLnTx/>
                <a:uFillTx/>
                <a:latin typeface="Helvetica" pitchFamily="2" charset="0"/>
                <a:ea typeface="+mn-ea"/>
                <a:cs typeface="+mn-cs"/>
              </a:rPr>
              <a:t>.</a:t>
            </a:r>
          </a:p>
          <a:p>
            <a:pPr marL="0" indent="0">
              <a:buNone/>
            </a:pPr>
            <a:endParaRPr lang="en-US" sz="1800" dirty="0">
              <a:solidFill>
                <a:schemeClr val="accent1"/>
              </a:solidFill>
              <a:latin typeface="Helvetica" pitchFamily="2" charset="0"/>
            </a:endParaRPr>
          </a:p>
        </p:txBody>
      </p:sp>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Introduction</a:t>
            </a:r>
          </a:p>
        </p:txBody>
      </p:sp>
      <p:sp>
        <p:nvSpPr>
          <p:cNvPr id="4" name="Slide Number Placeholder 3">
            <a:extLst>
              <a:ext uri="{FF2B5EF4-FFF2-40B4-BE49-F238E27FC236}">
                <a16:creationId xmlns:a16="http://schemas.microsoft.com/office/drawing/2014/main" id="{AD21F54B-53E8-FB87-FC64-075732719DF1}"/>
              </a:ext>
            </a:extLst>
          </p:cNvPr>
          <p:cNvSpPr>
            <a:spLocks noGrp="1"/>
          </p:cNvSpPr>
          <p:nvPr>
            <p:ph type="sldNum" sz="quarter" idx="12"/>
          </p:nvPr>
        </p:nvSpPr>
        <p:spPr/>
        <p:txBody>
          <a:bodyPr/>
          <a:lstStyle/>
          <a:p>
            <a:fld id="{D0B98B2D-E397-C447-8BBD-3C0921103E8C}" type="slidenum">
              <a:rPr lang="en-US" smtClean="0"/>
              <a:t>2</a:t>
            </a:fld>
            <a:endParaRPr lang="en-US"/>
          </a:p>
        </p:txBody>
      </p:sp>
      <p:sp>
        <p:nvSpPr>
          <p:cNvPr id="41" name="TextBox 40">
            <a:extLst>
              <a:ext uri="{FF2B5EF4-FFF2-40B4-BE49-F238E27FC236}">
                <a16:creationId xmlns:a16="http://schemas.microsoft.com/office/drawing/2014/main" id="{75ABCA7E-919F-7F1A-9F00-A43C69A535A7}"/>
              </a:ext>
            </a:extLst>
          </p:cNvPr>
          <p:cNvSpPr txBox="1"/>
          <p:nvPr/>
        </p:nvSpPr>
        <p:spPr>
          <a:xfrm>
            <a:off x="607686" y="6425611"/>
            <a:ext cx="9754281" cy="276999"/>
          </a:xfrm>
          <a:prstGeom prst="rect">
            <a:avLst/>
          </a:prstGeom>
          <a:noFill/>
        </p:spPr>
        <p:txBody>
          <a:bodyPr wrap="square" rtlCol="0">
            <a:spAutoFit/>
          </a:bodyPr>
          <a:lstStyle/>
          <a:p>
            <a:r>
              <a:rPr lang="en-US" sz="1200" dirty="0">
                <a:latin typeface="Helvetica" pitchFamily="2" charset="0"/>
              </a:rPr>
              <a:t>[1]: </a:t>
            </a:r>
            <a:r>
              <a:rPr lang="en-US" sz="1200" dirty="0">
                <a:latin typeface="Helvetica" pitchFamily="2" charset="0"/>
                <a:hlinkClick r:id="rId3"/>
              </a:rPr>
              <a:t>https://doi.org/10.1007/JHEP03(2021)095</a:t>
            </a:r>
            <a:endParaRPr lang="en-US" sz="1200" dirty="0">
              <a:latin typeface="Helvetica" pitchFamily="2" charset="0"/>
            </a:endParaRPr>
          </a:p>
        </p:txBody>
      </p:sp>
      <p:sp>
        <p:nvSpPr>
          <p:cNvPr id="9" name="Rounded Rectangle 8">
            <a:extLst>
              <a:ext uri="{FF2B5EF4-FFF2-40B4-BE49-F238E27FC236}">
                <a16:creationId xmlns:a16="http://schemas.microsoft.com/office/drawing/2014/main" id="{6B98D4D7-6351-4A2E-AF01-514CFCA09B9B}"/>
              </a:ext>
            </a:extLst>
          </p:cNvPr>
          <p:cNvSpPr/>
          <p:nvPr/>
        </p:nvSpPr>
        <p:spPr>
          <a:xfrm>
            <a:off x="607686" y="2760133"/>
            <a:ext cx="2084714" cy="8466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lumMod val="50000"/>
                  </a:schemeClr>
                </a:solidFill>
                <a:latin typeface="Helvetica" pitchFamily="2" charset="0"/>
              </a:rPr>
              <a:t>Binned observed yields</a:t>
            </a:r>
          </a:p>
        </p:txBody>
      </p:sp>
      <p:sp>
        <p:nvSpPr>
          <p:cNvPr id="11" name="Rounded Rectangle 10">
            <a:extLst>
              <a:ext uri="{FF2B5EF4-FFF2-40B4-BE49-F238E27FC236}">
                <a16:creationId xmlns:a16="http://schemas.microsoft.com/office/drawing/2014/main" id="{5D45F089-BBEE-4933-D186-B47AB32A40E0}"/>
              </a:ext>
            </a:extLst>
          </p:cNvPr>
          <p:cNvSpPr/>
          <p:nvPr/>
        </p:nvSpPr>
        <p:spPr>
          <a:xfrm>
            <a:off x="607686" y="3804839"/>
            <a:ext cx="2084714" cy="98583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lumMod val="50000"/>
                  </a:schemeClr>
                </a:solidFill>
                <a:latin typeface="Helvetica" pitchFamily="2" charset="0"/>
              </a:rPr>
              <a:t>Binned simulated yields that depend on WCs</a:t>
            </a:r>
          </a:p>
        </p:txBody>
      </p:sp>
      <p:cxnSp>
        <p:nvCxnSpPr>
          <p:cNvPr id="13" name="Straight Arrow Connector 12">
            <a:extLst>
              <a:ext uri="{FF2B5EF4-FFF2-40B4-BE49-F238E27FC236}">
                <a16:creationId xmlns:a16="http://schemas.microsoft.com/office/drawing/2014/main" id="{9254EF09-2188-A16C-30A6-F05599479F11}"/>
              </a:ext>
            </a:extLst>
          </p:cNvPr>
          <p:cNvCxnSpPr/>
          <p:nvPr/>
        </p:nvCxnSpPr>
        <p:spPr>
          <a:xfrm>
            <a:off x="2777067" y="3731944"/>
            <a:ext cx="745067" cy="0"/>
          </a:xfrm>
          <a:prstGeom prst="straightConnector1">
            <a:avLst/>
          </a:prstGeom>
          <a:ln w="698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46289CCD-D141-7219-34F0-6C111F72855D}"/>
              </a:ext>
            </a:extLst>
          </p:cNvPr>
          <p:cNvSpPr/>
          <p:nvPr/>
        </p:nvSpPr>
        <p:spPr>
          <a:xfrm>
            <a:off x="3572935" y="2760134"/>
            <a:ext cx="3623732" cy="203053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Helvetica" pitchFamily="2" charset="0"/>
              </a:rPr>
              <a:t>Full likelihood function (LF), which gives the delta negative log likelihood (</a:t>
            </a:r>
            <a:r>
              <a:rPr lang="el-GR" dirty="0">
                <a:solidFill>
                  <a:schemeClr val="accent1"/>
                </a:solidFill>
                <a:latin typeface="Helvetica" pitchFamily="2" charset="0"/>
              </a:rPr>
              <a:t>Δ</a:t>
            </a:r>
            <a:r>
              <a:rPr lang="en-US" dirty="0">
                <a:solidFill>
                  <a:schemeClr val="accent1"/>
                </a:solidFill>
                <a:latin typeface="Helvetica" pitchFamily="2" charset="0"/>
              </a:rPr>
              <a:t>NLL) as a function of the 16 WCs and close to 100 nuisance parameters (NPs)</a:t>
            </a:r>
          </a:p>
        </p:txBody>
      </p:sp>
      <p:cxnSp>
        <p:nvCxnSpPr>
          <p:cNvPr id="17" name="Straight Arrow Connector 16">
            <a:extLst>
              <a:ext uri="{FF2B5EF4-FFF2-40B4-BE49-F238E27FC236}">
                <a16:creationId xmlns:a16="http://schemas.microsoft.com/office/drawing/2014/main" id="{C5E681FA-6828-D500-D9A8-B1C697B16FCD}"/>
              </a:ext>
            </a:extLst>
          </p:cNvPr>
          <p:cNvCxnSpPr/>
          <p:nvPr/>
        </p:nvCxnSpPr>
        <p:spPr>
          <a:xfrm>
            <a:off x="7332133" y="3731944"/>
            <a:ext cx="745067" cy="0"/>
          </a:xfrm>
          <a:prstGeom prst="straightConnector1">
            <a:avLst/>
          </a:prstGeom>
          <a:ln w="6985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7BF282-4DD2-005F-7A32-1B77488BB16B}"/>
              </a:ext>
            </a:extLst>
          </p:cNvPr>
          <p:cNvSpPr txBox="1"/>
          <p:nvPr/>
        </p:nvSpPr>
        <p:spPr>
          <a:xfrm>
            <a:off x="7196667" y="2789749"/>
            <a:ext cx="829732" cy="923330"/>
          </a:xfrm>
          <a:prstGeom prst="rect">
            <a:avLst/>
          </a:prstGeom>
          <a:noFill/>
        </p:spPr>
        <p:txBody>
          <a:bodyPr wrap="square" rtlCol="0">
            <a:spAutoFit/>
          </a:bodyPr>
          <a:lstStyle/>
          <a:p>
            <a:pPr algn="ctr"/>
            <a:r>
              <a:rPr lang="en-US" dirty="0">
                <a:solidFill>
                  <a:schemeClr val="accent1"/>
                </a:solidFill>
                <a:latin typeface="Helvetica" pitchFamily="2" charset="0"/>
              </a:rPr>
              <a:t>profile away NPs</a:t>
            </a:r>
          </a:p>
        </p:txBody>
      </p:sp>
      <p:sp>
        <p:nvSpPr>
          <p:cNvPr id="22" name="Rounded Rectangle 21">
            <a:extLst>
              <a:ext uri="{FF2B5EF4-FFF2-40B4-BE49-F238E27FC236}">
                <a16:creationId xmlns:a16="http://schemas.microsoft.com/office/drawing/2014/main" id="{D6302DAB-F7CF-565F-F53D-68F272E4C5E5}"/>
              </a:ext>
            </a:extLst>
          </p:cNvPr>
          <p:cNvSpPr/>
          <p:nvPr/>
        </p:nvSpPr>
        <p:spPr>
          <a:xfrm>
            <a:off x="8102878" y="2758665"/>
            <a:ext cx="1159655" cy="203053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latin typeface="Helvetica" pitchFamily="2" charset="0"/>
              </a:rPr>
              <a:t>Profiled </a:t>
            </a:r>
            <a:r>
              <a:rPr lang="el-GR" dirty="0">
                <a:solidFill>
                  <a:schemeClr val="accent1"/>
                </a:solidFill>
                <a:latin typeface="Helvetica" pitchFamily="2" charset="0"/>
              </a:rPr>
              <a:t>Δ</a:t>
            </a:r>
            <a:r>
              <a:rPr lang="en-US" dirty="0">
                <a:solidFill>
                  <a:schemeClr val="accent1"/>
                </a:solidFill>
                <a:latin typeface="Helvetica" pitchFamily="2" charset="0"/>
              </a:rPr>
              <a:t>NLL, a function of the 16 WCs only</a:t>
            </a:r>
          </a:p>
        </p:txBody>
      </p:sp>
      <p:cxnSp>
        <p:nvCxnSpPr>
          <p:cNvPr id="23" name="Straight Arrow Connector 22">
            <a:extLst>
              <a:ext uri="{FF2B5EF4-FFF2-40B4-BE49-F238E27FC236}">
                <a16:creationId xmlns:a16="http://schemas.microsoft.com/office/drawing/2014/main" id="{2C61F60D-3F1D-8501-8AD5-EF6C26A8FEC3}"/>
              </a:ext>
            </a:extLst>
          </p:cNvPr>
          <p:cNvCxnSpPr/>
          <p:nvPr/>
        </p:nvCxnSpPr>
        <p:spPr>
          <a:xfrm>
            <a:off x="9524999" y="4089476"/>
            <a:ext cx="745067" cy="0"/>
          </a:xfrm>
          <a:prstGeom prst="straightConnector1">
            <a:avLst/>
          </a:prstGeom>
          <a:ln w="69850">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2E327B8-75F5-021D-E957-594D72513DB9}"/>
              </a:ext>
            </a:extLst>
          </p:cNvPr>
          <p:cNvSpPr txBox="1"/>
          <p:nvPr/>
        </p:nvSpPr>
        <p:spPr>
          <a:xfrm>
            <a:off x="9118600" y="2739800"/>
            <a:ext cx="1557866" cy="1200329"/>
          </a:xfrm>
          <a:prstGeom prst="rect">
            <a:avLst/>
          </a:prstGeom>
          <a:noFill/>
        </p:spPr>
        <p:txBody>
          <a:bodyPr wrap="square" rtlCol="0">
            <a:spAutoFit/>
          </a:bodyPr>
          <a:lstStyle/>
          <a:p>
            <a:pPr algn="ctr"/>
            <a:r>
              <a:rPr lang="en-US" dirty="0">
                <a:solidFill>
                  <a:schemeClr val="accent2"/>
                </a:solidFill>
                <a:latin typeface="Helvetica" pitchFamily="2" charset="0"/>
              </a:rPr>
              <a:t>scan in 1D and 2D (frozen and profiled)</a:t>
            </a:r>
          </a:p>
        </p:txBody>
      </p:sp>
      <p:sp>
        <p:nvSpPr>
          <p:cNvPr id="28" name="Rounded Rectangle 27">
            <a:extLst>
              <a:ext uri="{FF2B5EF4-FFF2-40B4-BE49-F238E27FC236}">
                <a16:creationId xmlns:a16="http://schemas.microsoft.com/office/drawing/2014/main" id="{EF059C26-B0D5-540F-AE65-A274E7582584}"/>
              </a:ext>
            </a:extLst>
          </p:cNvPr>
          <p:cNvSpPr/>
          <p:nvPr/>
        </p:nvSpPr>
        <p:spPr>
          <a:xfrm>
            <a:off x="10509356" y="2758665"/>
            <a:ext cx="1268612" cy="2030531"/>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accent2"/>
                </a:solidFill>
                <a:latin typeface="Helvetica" pitchFamily="2" charset="0"/>
              </a:rPr>
              <a:t>Published confidence intervals and contours</a:t>
            </a:r>
          </a:p>
        </p:txBody>
      </p:sp>
    </p:spTree>
    <p:extLst>
      <p:ext uri="{BB962C8B-B14F-4D97-AF65-F5344CB8AC3E}">
        <p14:creationId xmlns:p14="http://schemas.microsoft.com/office/powerpoint/2010/main" val="388423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Validation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2867465"/>
                <a:ext cx="5656288" cy="41972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solidFill>
                    <a:latin typeface="Helvetica" pitchFamily="2" charset="0"/>
                  </a:rPr>
                  <a:t>Confidence contours of 2D scans of </a:t>
                </a:r>
                <a14:m>
                  <m:oMath xmlns:m="http://schemas.openxmlformats.org/officeDocument/2006/math">
                    <m:sSub>
                      <m:sSubPr>
                        <m:ctrlPr>
                          <a:rPr lang="en-US" sz="2200" b="0" i="1" dirty="0" smtClean="0">
                            <a:solidFill>
                              <a:schemeClr val="tx1"/>
                            </a:solidFill>
                            <a:latin typeface="Cambria Math" panose="02040503050406030204" pitchFamily="18" charset="0"/>
                          </a:rPr>
                        </m:ctrlPr>
                      </m:sSubPr>
                      <m:e>
                        <m:r>
                          <a:rPr lang="en-US" sz="2200" i="1" dirty="0" smtClean="0">
                            <a:solidFill>
                              <a:schemeClr val="tx1"/>
                            </a:solidFill>
                            <a:latin typeface="Cambria Math" panose="02040503050406030204" pitchFamily="18" charset="0"/>
                          </a:rPr>
                          <m:t>𝑐</m:t>
                        </m:r>
                      </m:e>
                      <m:sub>
                        <m:r>
                          <m:rPr>
                            <m:sty m:val="p"/>
                          </m:rPr>
                          <a:rPr lang="en-US" sz="2200" b="0" i="0" dirty="0" smtClean="0">
                            <a:solidFill>
                              <a:schemeClr val="tx1"/>
                            </a:solidFill>
                            <a:latin typeface="Cambria Math" panose="02040503050406030204" pitchFamily="18" charset="0"/>
                          </a:rPr>
                          <m:t>tW</m:t>
                        </m:r>
                      </m:sub>
                    </m:sSub>
                  </m:oMath>
                </a14:m>
                <a:r>
                  <a:rPr lang="en-US" sz="2200" dirty="0">
                    <a:solidFill>
                      <a:schemeClr val="tx1"/>
                    </a:solidFill>
                    <a:latin typeface="Helvetica" pitchFamily="2" charset="0"/>
                  </a:rPr>
                  <a:t> and </a:t>
                </a:r>
                <a14:m>
                  <m:oMath xmlns:m="http://schemas.openxmlformats.org/officeDocument/2006/math">
                    <m:sSub>
                      <m:sSubPr>
                        <m:ctrlPr>
                          <a:rPr lang="en-US" sz="2200" i="1" dirty="0" smtClean="0">
                            <a:solidFill>
                              <a:schemeClr val="tx1"/>
                            </a:solidFill>
                            <a:latin typeface="Cambria Math" panose="02040503050406030204" pitchFamily="18" charset="0"/>
                          </a:rPr>
                        </m:ctrlPr>
                      </m:sSubPr>
                      <m:e>
                        <m:r>
                          <a:rPr lang="en-US" sz="2200" i="1" dirty="0">
                            <a:solidFill>
                              <a:schemeClr val="tx1"/>
                            </a:solidFill>
                            <a:latin typeface="Cambria Math" panose="02040503050406030204" pitchFamily="18" charset="0"/>
                          </a:rPr>
                          <m:t>𝑐</m:t>
                        </m:r>
                      </m:e>
                      <m:sub>
                        <m:r>
                          <m:rPr>
                            <m:sty m:val="p"/>
                          </m:rPr>
                          <a:rPr lang="en-US" sz="2200" dirty="0">
                            <a:solidFill>
                              <a:schemeClr val="tx1"/>
                            </a:solidFill>
                            <a:latin typeface="Cambria Math" panose="02040503050406030204" pitchFamily="18" charset="0"/>
                          </a:rPr>
                          <m:t>t</m:t>
                        </m:r>
                        <m:r>
                          <m:rPr>
                            <m:sty m:val="p"/>
                          </m:rPr>
                          <a:rPr lang="en-US" sz="2200" b="0" i="0" dirty="0" smtClean="0">
                            <a:solidFill>
                              <a:schemeClr val="tx1"/>
                            </a:solidFill>
                            <a:latin typeface="Cambria Math" panose="02040503050406030204" pitchFamily="18" charset="0"/>
                          </a:rPr>
                          <m:t>Z</m:t>
                        </m:r>
                      </m:sub>
                    </m:sSub>
                  </m:oMath>
                </a14:m>
                <a:r>
                  <a:rPr lang="en-US" sz="2200" dirty="0">
                    <a:solidFill>
                      <a:schemeClr val="tx1"/>
                    </a:solidFill>
                    <a:latin typeface="Helvetica" pitchFamily="2" charset="0"/>
                  </a:rPr>
                  <a:t>.</a:t>
                </a:r>
              </a:p>
              <a:p>
                <a:r>
                  <a:rPr lang="en-US" sz="2200" dirty="0">
                    <a:solidFill>
                      <a:schemeClr val="tx1"/>
                    </a:solidFill>
                    <a:latin typeface="Helvetica" pitchFamily="2" charset="0"/>
                  </a:rPr>
                  <a:t>Slight deviation in the profiled plot.</a:t>
                </a:r>
              </a:p>
              <a:p>
                <a:r>
                  <a:rPr lang="en-US" sz="2200" dirty="0">
                    <a:latin typeface="Helvetica" pitchFamily="2" charset="0"/>
                  </a:rPr>
                  <a:t>Good agreement for the frozen plot.</a:t>
                </a:r>
                <a:endParaRPr lang="en-US" sz="2200" dirty="0">
                  <a:solidFill>
                    <a:schemeClr val="tx1"/>
                  </a:solidFill>
                  <a:latin typeface="Helvetica" pitchFamily="2" charset="0"/>
                </a:endParaRPr>
              </a:p>
              <a:p>
                <a:endParaRPr lang="en-US" sz="2200" dirty="0">
                  <a:solidFill>
                    <a:schemeClr val="tx1"/>
                  </a:solidFill>
                  <a:latin typeface="Helvetica" pitchFamily="2" charset="0"/>
                </a:endParaRPr>
              </a:p>
            </p:txBody>
          </p:sp>
        </mc:Choice>
        <mc:Fallback xmlns="">
          <p:sp>
            <p:nvSpPr>
              <p:cNvPr id="8" name="Content Placeholder 2">
                <a:extLst>
                  <a:ext uri="{FF2B5EF4-FFF2-40B4-BE49-F238E27FC236}">
                    <a16:creationId xmlns:a16="http://schemas.microsoft.com/office/drawing/2014/main" id="{5EEABD96-081C-2509-A151-C2DDF50B9C89}"/>
                  </a:ext>
                </a:extLst>
              </p:cNvPr>
              <p:cNvSpPr txBox="1">
                <a:spLocks noRot="1" noChangeAspect="1" noMove="1" noResize="1" noEditPoints="1" noAdjustHandles="1" noChangeArrowheads="1" noChangeShapeType="1" noTextEdit="1"/>
              </p:cNvSpPr>
              <p:nvPr/>
            </p:nvSpPr>
            <p:spPr>
              <a:xfrm>
                <a:off x="6096000" y="2867465"/>
                <a:ext cx="5656288" cy="4197212"/>
              </a:xfrm>
              <a:prstGeom prst="rect">
                <a:avLst/>
              </a:prstGeom>
              <a:blipFill>
                <a:blip r:embed="rId2"/>
                <a:stretch>
                  <a:fillRect l="-1345" t="-15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B4CD351-2571-5FAE-F166-5EA2CE68DAC3}"/>
              </a:ext>
            </a:extLst>
          </p:cNvPr>
          <p:cNvPicPr>
            <a:picLocks noChangeAspect="1"/>
          </p:cNvPicPr>
          <p:nvPr/>
        </p:nvPicPr>
        <p:blipFill>
          <a:blip r:embed="rId3"/>
          <a:stretch>
            <a:fillRect/>
          </a:stretch>
        </p:blipFill>
        <p:spPr>
          <a:xfrm>
            <a:off x="225287" y="2284369"/>
            <a:ext cx="2809270" cy="2809270"/>
          </a:xfrm>
          <a:prstGeom prst="rect">
            <a:avLst/>
          </a:prstGeom>
        </p:spPr>
      </p:pic>
      <p:pic>
        <p:nvPicPr>
          <p:cNvPr id="7" name="Picture 6">
            <a:extLst>
              <a:ext uri="{FF2B5EF4-FFF2-40B4-BE49-F238E27FC236}">
                <a16:creationId xmlns:a16="http://schemas.microsoft.com/office/drawing/2014/main" id="{0D9D3954-A1B0-E290-55A5-B8889B142BC2}"/>
              </a:ext>
            </a:extLst>
          </p:cNvPr>
          <p:cNvPicPr>
            <a:picLocks noChangeAspect="1"/>
          </p:cNvPicPr>
          <p:nvPr/>
        </p:nvPicPr>
        <p:blipFill>
          <a:blip r:embed="rId4"/>
          <a:stretch>
            <a:fillRect/>
          </a:stretch>
        </p:blipFill>
        <p:spPr>
          <a:xfrm>
            <a:off x="3034557" y="2284369"/>
            <a:ext cx="2809270" cy="2809270"/>
          </a:xfrm>
          <a:prstGeom prst="rect">
            <a:avLst/>
          </a:prstGeom>
        </p:spPr>
      </p:pic>
      <p:sp>
        <p:nvSpPr>
          <p:cNvPr id="3" name="Slide Number Placeholder 2">
            <a:extLst>
              <a:ext uri="{FF2B5EF4-FFF2-40B4-BE49-F238E27FC236}">
                <a16:creationId xmlns:a16="http://schemas.microsoft.com/office/drawing/2014/main" id="{BCC3F019-2C38-88D3-0916-792D678FEB0C}"/>
              </a:ext>
            </a:extLst>
          </p:cNvPr>
          <p:cNvSpPr>
            <a:spLocks noGrp="1"/>
          </p:cNvSpPr>
          <p:nvPr>
            <p:ph type="sldNum" sz="quarter" idx="12"/>
          </p:nvPr>
        </p:nvSpPr>
        <p:spPr/>
        <p:txBody>
          <a:bodyPr/>
          <a:lstStyle/>
          <a:p>
            <a:fld id="{D0B98B2D-E397-C447-8BBD-3C0921103E8C}" type="slidenum">
              <a:rPr lang="en-US" smtClean="0"/>
              <a:t>20</a:t>
            </a:fld>
            <a:endParaRPr lang="en-US"/>
          </a:p>
        </p:txBody>
      </p:sp>
    </p:spTree>
    <p:extLst>
      <p:ext uri="{BB962C8B-B14F-4D97-AF65-F5344CB8AC3E}">
        <p14:creationId xmlns:p14="http://schemas.microsoft.com/office/powerpoint/2010/main" val="571539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Validation</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2881167"/>
                <a:ext cx="5656288" cy="3840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solidFill>
                    <a:latin typeface="Helvetica" pitchFamily="2" charset="0"/>
                  </a:rPr>
                  <a:t>Confidence contours of 2D scans of </a:t>
                </a:r>
                <a14:m>
                  <m:oMath xmlns:m="http://schemas.openxmlformats.org/officeDocument/2006/math">
                    <m:sSubSup>
                      <m:sSubSupPr>
                        <m:ctrlPr>
                          <a:rPr lang="en-US" sz="2200" b="0" i="1" dirty="0" smtClean="0">
                            <a:solidFill>
                              <a:schemeClr val="tx1"/>
                            </a:solidFill>
                            <a:latin typeface="Cambria Math" panose="02040503050406030204" pitchFamily="18" charset="0"/>
                          </a:rPr>
                        </m:ctrlPr>
                      </m:sSubSupPr>
                      <m:e>
                        <m:r>
                          <a:rPr lang="en-US" sz="2200" i="1" dirty="0" smtClean="0">
                            <a:solidFill>
                              <a:schemeClr val="tx1"/>
                            </a:solidFill>
                            <a:latin typeface="Cambria Math" panose="02040503050406030204" pitchFamily="18" charset="0"/>
                          </a:rPr>
                          <m:t>𝑐</m:t>
                        </m:r>
                      </m:e>
                      <m:sub>
                        <m:r>
                          <a:rPr lang="en-US" sz="2200" b="0" i="1" dirty="0" smtClean="0">
                            <a:solidFill>
                              <a:schemeClr val="tx1"/>
                            </a:solidFill>
                            <a:latin typeface="Cambria Math" panose="02040503050406030204" pitchFamily="18" charset="0"/>
                          </a:rPr>
                          <m:t>𝜑</m:t>
                        </m:r>
                        <m:r>
                          <m:rPr>
                            <m:sty m:val="p"/>
                          </m:rPr>
                          <a:rPr lang="en-US" sz="2200" b="0" i="0" dirty="0" smtClean="0">
                            <a:solidFill>
                              <a:schemeClr val="tx1"/>
                            </a:solidFill>
                            <a:latin typeface="Cambria Math" panose="02040503050406030204" pitchFamily="18" charset="0"/>
                          </a:rPr>
                          <m:t>Q</m:t>
                        </m:r>
                      </m:sub>
                      <m:sup>
                        <m:r>
                          <a:rPr lang="en-US" sz="2200" b="0" i="1" dirty="0" smtClean="0">
                            <a:solidFill>
                              <a:schemeClr val="tx1"/>
                            </a:solidFill>
                            <a:latin typeface="Cambria Math" panose="02040503050406030204" pitchFamily="18" charset="0"/>
                          </a:rPr>
                          <m:t>−</m:t>
                        </m:r>
                      </m:sup>
                    </m:sSubSup>
                  </m:oMath>
                </a14:m>
                <a:r>
                  <a:rPr lang="en-US" sz="2200" dirty="0">
                    <a:solidFill>
                      <a:schemeClr val="tx1"/>
                    </a:solidFill>
                    <a:latin typeface="Helvetica" pitchFamily="2" charset="0"/>
                  </a:rPr>
                  <a:t> and </a:t>
                </a:r>
                <a14:m>
                  <m:oMath xmlns:m="http://schemas.openxmlformats.org/officeDocument/2006/math">
                    <m:sSub>
                      <m:sSubPr>
                        <m:ctrlPr>
                          <a:rPr lang="en-US" sz="2200" b="0" i="1" dirty="0" smtClean="0">
                            <a:solidFill>
                              <a:schemeClr val="tx1"/>
                            </a:solidFill>
                            <a:latin typeface="Cambria Math" panose="02040503050406030204" pitchFamily="18" charset="0"/>
                          </a:rPr>
                        </m:ctrlPr>
                      </m:sSubPr>
                      <m:e>
                        <m:r>
                          <a:rPr lang="en-US" sz="2200" i="1" dirty="0" smtClean="0">
                            <a:solidFill>
                              <a:schemeClr val="tx1"/>
                            </a:solidFill>
                            <a:latin typeface="Cambria Math" panose="02040503050406030204" pitchFamily="18" charset="0"/>
                          </a:rPr>
                          <m:t>𝑐</m:t>
                        </m:r>
                      </m:e>
                      <m:sub>
                        <m:r>
                          <m:rPr>
                            <m:sty m:val="p"/>
                          </m:rPr>
                          <a:rPr lang="en-US" sz="2200" b="0" i="0" dirty="0" smtClean="0">
                            <a:solidFill>
                              <a:schemeClr val="tx1"/>
                            </a:solidFill>
                            <a:latin typeface="Cambria Math" panose="02040503050406030204" pitchFamily="18" charset="0"/>
                          </a:rPr>
                          <m:t>tG</m:t>
                        </m:r>
                      </m:sub>
                    </m:sSub>
                  </m:oMath>
                </a14:m>
                <a:r>
                  <a:rPr lang="en-US" sz="2200" dirty="0">
                    <a:solidFill>
                      <a:schemeClr val="tx1"/>
                    </a:solidFill>
                    <a:latin typeface="Helvetica" pitchFamily="2" charset="0"/>
                  </a:rPr>
                  <a:t>.</a:t>
                </a:r>
              </a:p>
              <a:p>
                <a:r>
                  <a:rPr lang="en-US" sz="2200" dirty="0">
                    <a:solidFill>
                      <a:schemeClr val="tx1"/>
                    </a:solidFill>
                    <a:latin typeface="Helvetica" pitchFamily="2" charset="0"/>
                  </a:rPr>
                  <a:t>Slight deviation in the profiled plot.</a:t>
                </a:r>
              </a:p>
              <a:p>
                <a:r>
                  <a:rPr lang="en-US" sz="2200" dirty="0">
                    <a:latin typeface="Helvetica" pitchFamily="2" charset="0"/>
                  </a:rPr>
                  <a:t>Good agreement for the frozen plot.</a:t>
                </a:r>
                <a:endParaRPr lang="en-US" sz="2200" dirty="0">
                  <a:solidFill>
                    <a:schemeClr val="tx1"/>
                  </a:solidFill>
                  <a:latin typeface="Helvetica" pitchFamily="2" charset="0"/>
                </a:endParaRPr>
              </a:p>
              <a:p>
                <a:endParaRPr lang="en-US" sz="2200" dirty="0">
                  <a:solidFill>
                    <a:schemeClr val="tx1"/>
                  </a:solidFill>
                  <a:latin typeface="Helvetica" pitchFamily="2" charset="0"/>
                </a:endParaRPr>
              </a:p>
            </p:txBody>
          </p:sp>
        </mc:Choice>
        <mc:Fallback xmlns="">
          <p:sp>
            <p:nvSpPr>
              <p:cNvPr id="8" name="Content Placeholder 2">
                <a:extLst>
                  <a:ext uri="{FF2B5EF4-FFF2-40B4-BE49-F238E27FC236}">
                    <a16:creationId xmlns:a16="http://schemas.microsoft.com/office/drawing/2014/main" id="{5EEABD96-081C-2509-A151-C2DDF50B9C89}"/>
                  </a:ext>
                </a:extLst>
              </p:cNvPr>
              <p:cNvSpPr txBox="1">
                <a:spLocks noRot="1" noChangeAspect="1" noMove="1" noResize="1" noEditPoints="1" noAdjustHandles="1" noChangeArrowheads="1" noChangeShapeType="1" noTextEdit="1"/>
              </p:cNvSpPr>
              <p:nvPr/>
            </p:nvSpPr>
            <p:spPr>
              <a:xfrm>
                <a:off x="6096000" y="2881167"/>
                <a:ext cx="5656288" cy="3840308"/>
              </a:xfrm>
              <a:prstGeom prst="rect">
                <a:avLst/>
              </a:prstGeom>
              <a:blipFill>
                <a:blip r:embed="rId2"/>
                <a:stretch>
                  <a:fillRect l="-1345" t="-165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92E6276-C4D9-F186-3B73-0A27B6C76C17}"/>
              </a:ext>
            </a:extLst>
          </p:cNvPr>
          <p:cNvPicPr>
            <a:picLocks noChangeAspect="1"/>
          </p:cNvPicPr>
          <p:nvPr/>
        </p:nvPicPr>
        <p:blipFill>
          <a:blip r:embed="rId3"/>
          <a:stretch>
            <a:fillRect/>
          </a:stretch>
        </p:blipFill>
        <p:spPr>
          <a:xfrm>
            <a:off x="225287" y="2284369"/>
            <a:ext cx="2809270" cy="2809270"/>
          </a:xfrm>
          <a:prstGeom prst="rect">
            <a:avLst/>
          </a:prstGeom>
        </p:spPr>
      </p:pic>
      <p:pic>
        <p:nvPicPr>
          <p:cNvPr id="9" name="Picture 8">
            <a:extLst>
              <a:ext uri="{FF2B5EF4-FFF2-40B4-BE49-F238E27FC236}">
                <a16:creationId xmlns:a16="http://schemas.microsoft.com/office/drawing/2014/main" id="{2CD874D0-5F2E-9CF2-2CD4-AA3F3655C865}"/>
              </a:ext>
            </a:extLst>
          </p:cNvPr>
          <p:cNvPicPr>
            <a:picLocks noChangeAspect="1"/>
          </p:cNvPicPr>
          <p:nvPr/>
        </p:nvPicPr>
        <p:blipFill>
          <a:blip r:embed="rId4"/>
          <a:stretch>
            <a:fillRect/>
          </a:stretch>
        </p:blipFill>
        <p:spPr>
          <a:xfrm>
            <a:off x="3034557" y="2284369"/>
            <a:ext cx="2809270" cy="2809270"/>
          </a:xfrm>
          <a:prstGeom prst="rect">
            <a:avLst/>
          </a:prstGeom>
        </p:spPr>
      </p:pic>
      <p:sp>
        <p:nvSpPr>
          <p:cNvPr id="3" name="Slide Number Placeholder 2">
            <a:extLst>
              <a:ext uri="{FF2B5EF4-FFF2-40B4-BE49-F238E27FC236}">
                <a16:creationId xmlns:a16="http://schemas.microsoft.com/office/drawing/2014/main" id="{855F6B53-21F1-5F75-AAAA-A469B10D5F53}"/>
              </a:ext>
            </a:extLst>
          </p:cNvPr>
          <p:cNvSpPr>
            <a:spLocks noGrp="1"/>
          </p:cNvSpPr>
          <p:nvPr>
            <p:ph type="sldNum" sz="quarter" idx="12"/>
          </p:nvPr>
        </p:nvSpPr>
        <p:spPr/>
        <p:txBody>
          <a:bodyPr/>
          <a:lstStyle/>
          <a:p>
            <a:fld id="{D0B98B2D-E397-C447-8BBD-3C0921103E8C}" type="slidenum">
              <a:rPr lang="en-US" smtClean="0"/>
              <a:t>21</a:t>
            </a:fld>
            <a:endParaRPr lang="en-US"/>
          </a:p>
        </p:txBody>
      </p:sp>
    </p:spTree>
    <p:extLst>
      <p:ext uri="{BB962C8B-B14F-4D97-AF65-F5344CB8AC3E}">
        <p14:creationId xmlns:p14="http://schemas.microsoft.com/office/powerpoint/2010/main" val="425338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Profiling in </a:t>
            </a:r>
            <a:r>
              <a:rPr lang="en-US" sz="4000" dirty="0" err="1">
                <a:latin typeface="Courier" pitchFamily="2" charset="0"/>
              </a:rPr>
              <a:t>PyTorch</a:t>
            </a:r>
            <a:r>
              <a:rPr lang="en-US" sz="4000" dirty="0">
                <a:latin typeface="Helvetica" pitchFamily="2" charset="0"/>
              </a:rPr>
              <a:t> [3]</a:t>
            </a:r>
          </a:p>
        </p:txBody>
      </p:sp>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1"/>
            <a:ext cx="11363794" cy="4351338"/>
          </a:xfrm>
        </p:spPr>
        <p:txBody>
          <a:bodyPr>
            <a:noAutofit/>
          </a:bodyPr>
          <a:lstStyle/>
          <a:p>
            <a:pPr algn="l" rtl="0" fontAlgn="base">
              <a:spcAft>
                <a:spcPts val="0"/>
              </a:spcAft>
              <a:buFont typeface="Arial" panose="020B0604020202020204" pitchFamily="34" charset="0"/>
              <a:buChar char="•"/>
            </a:pPr>
            <a:r>
              <a:rPr lang="en-US" sz="2200" dirty="0">
                <a:latin typeface="Helvetica" pitchFamily="2" charset="0"/>
                <a:ea typeface="+mj-ea"/>
                <a:cs typeface="+mj-cs"/>
              </a:rPr>
              <a:t>Use the same optimization tools as DNN training, but instead on the inputs (WCs) of the DNN to minimize the output (NLL).</a:t>
            </a:r>
          </a:p>
          <a:p>
            <a:pPr marL="742950" lvl="1" indent="-285750" algn="l" rtl="0" fontAlgn="base">
              <a:spcBef>
                <a:spcPts val="1000"/>
              </a:spcBef>
              <a:spcAft>
                <a:spcPts val="0"/>
              </a:spcAft>
              <a:buFont typeface="Arial" panose="020B0604020202020204" pitchFamily="34" charset="0"/>
              <a:buChar char="•"/>
            </a:pPr>
            <a:r>
              <a:rPr lang="en-US" sz="2200" dirty="0">
                <a:latin typeface="Helvetica" pitchFamily="2" charset="0"/>
                <a:ea typeface="+mj-ea"/>
                <a:cs typeface="+mj-cs"/>
              </a:rPr>
              <a:t>Use </a:t>
            </a:r>
            <a:r>
              <a:rPr lang="en-US" sz="2200" dirty="0" err="1">
                <a:latin typeface="Courier" pitchFamily="2" charset="0"/>
                <a:ea typeface="+mj-ea"/>
                <a:cs typeface="+mj-cs"/>
              </a:rPr>
              <a:t>torch.autograd</a:t>
            </a:r>
            <a:r>
              <a:rPr lang="en-US" sz="2200" dirty="0">
                <a:latin typeface="Helvetica" pitchFamily="2" charset="0"/>
                <a:ea typeface="+mj-ea"/>
                <a:cs typeface="+mj-cs"/>
              </a:rPr>
              <a:t> on the trained NN.</a:t>
            </a:r>
          </a:p>
          <a:p>
            <a:pPr algn="l" rtl="0" fontAlgn="base">
              <a:spcAft>
                <a:spcPts val="0"/>
              </a:spcAft>
              <a:buFont typeface="Arial" panose="020B0604020202020204" pitchFamily="34" charset="0"/>
              <a:buChar char="•"/>
            </a:pPr>
            <a:r>
              <a:rPr lang="en-US" sz="2200" dirty="0">
                <a:latin typeface="Helvetica" pitchFamily="2" charset="0"/>
                <a:ea typeface="+mj-ea"/>
                <a:cs typeface="+mj-cs"/>
              </a:rPr>
              <a:t>Minimizes sum(ln(</a:t>
            </a:r>
            <a:r>
              <a:rPr lang="el-GR" sz="2200" b="0" i="0" u="none" strike="noStrike" dirty="0">
                <a:effectLst/>
                <a:latin typeface="Helvetica" pitchFamily="2" charset="0"/>
              </a:rPr>
              <a:t>Δ</a:t>
            </a:r>
            <a:r>
              <a:rPr lang="en-US" sz="2200" b="0" i="0" u="none" strike="noStrike" dirty="0">
                <a:effectLst/>
                <a:latin typeface="Helvetica" pitchFamily="2" charset="0"/>
              </a:rPr>
              <a:t>NLL</a:t>
            </a:r>
            <a:r>
              <a:rPr lang="en-US" sz="2200" dirty="0">
                <a:latin typeface="Helvetica" pitchFamily="2" charset="0"/>
                <a:ea typeface="+mj-ea"/>
                <a:cs typeface="+mj-cs"/>
              </a:rPr>
              <a:t> + constant)) to</a:t>
            </a:r>
          </a:p>
          <a:p>
            <a:pPr lvl="1" fontAlgn="base"/>
            <a:r>
              <a:rPr lang="en-US" sz="2200" dirty="0">
                <a:latin typeface="Helvetica" pitchFamily="2" charset="0"/>
                <a:ea typeface="+mj-ea"/>
                <a:cs typeface="+mj-cs"/>
              </a:rPr>
              <a:t>profile many points in the input space at once, taking advantage of GPU acceleration.</a:t>
            </a:r>
          </a:p>
          <a:p>
            <a:pPr lvl="1" fontAlgn="base"/>
            <a:r>
              <a:rPr lang="en-US" sz="2200" dirty="0">
                <a:latin typeface="Helvetica" pitchFamily="2" charset="0"/>
                <a:ea typeface="+mj-ea"/>
                <a:cs typeface="+mj-cs"/>
              </a:rPr>
              <a:t>give more weight to smaller NLLs.</a:t>
            </a:r>
          </a:p>
        </p:txBody>
      </p:sp>
      <p:sp>
        <p:nvSpPr>
          <p:cNvPr id="4" name="Slide Number Placeholder 3">
            <a:extLst>
              <a:ext uri="{FF2B5EF4-FFF2-40B4-BE49-F238E27FC236}">
                <a16:creationId xmlns:a16="http://schemas.microsoft.com/office/drawing/2014/main" id="{1CBCF8A6-730C-27F2-398D-6A1BC61999E9}"/>
              </a:ext>
            </a:extLst>
          </p:cNvPr>
          <p:cNvSpPr>
            <a:spLocks noGrp="1"/>
          </p:cNvSpPr>
          <p:nvPr>
            <p:ph type="sldNum" sz="quarter" idx="12"/>
          </p:nvPr>
        </p:nvSpPr>
        <p:spPr/>
        <p:txBody>
          <a:bodyPr/>
          <a:lstStyle/>
          <a:p>
            <a:fld id="{D0B98B2D-E397-C447-8BBD-3C0921103E8C}" type="slidenum">
              <a:rPr lang="en-US" smtClean="0"/>
              <a:t>22</a:t>
            </a:fld>
            <a:endParaRPr lang="en-US"/>
          </a:p>
        </p:txBody>
      </p:sp>
      <p:sp>
        <p:nvSpPr>
          <p:cNvPr id="5" name="TextBox 4">
            <a:extLst>
              <a:ext uri="{FF2B5EF4-FFF2-40B4-BE49-F238E27FC236}">
                <a16:creationId xmlns:a16="http://schemas.microsoft.com/office/drawing/2014/main" id="{00E3513A-C2FF-FA50-6FB0-25A102BC2CE9}"/>
              </a:ext>
            </a:extLst>
          </p:cNvPr>
          <p:cNvSpPr txBox="1"/>
          <p:nvPr/>
        </p:nvSpPr>
        <p:spPr>
          <a:xfrm>
            <a:off x="607686" y="6425611"/>
            <a:ext cx="9754281" cy="276999"/>
          </a:xfrm>
          <a:prstGeom prst="rect">
            <a:avLst/>
          </a:prstGeom>
          <a:noFill/>
        </p:spPr>
        <p:txBody>
          <a:bodyPr wrap="square" rtlCol="0">
            <a:spAutoFit/>
          </a:bodyPr>
          <a:lstStyle/>
          <a:p>
            <a:r>
              <a:rPr lang="en-US" sz="1200" dirty="0">
                <a:latin typeface="Helvetica" pitchFamily="2" charset="0"/>
              </a:rPr>
              <a:t>[3]: </a:t>
            </a:r>
            <a:r>
              <a:rPr lang="en-US" sz="1200" dirty="0">
                <a:solidFill>
                  <a:srgbClr val="FF0000"/>
                </a:solidFill>
                <a:latin typeface="Helvetica" pitchFamily="2" charset="0"/>
                <a:hlinkClick r:id="rId2"/>
              </a:rPr>
              <a:t>https://doi.org/10.48550/arXiv.1912.01703</a:t>
            </a:r>
            <a:endParaRPr lang="en-US" sz="1200" dirty="0">
              <a:latin typeface="Helvetica" pitchFamily="2" charset="0"/>
            </a:endParaRPr>
          </a:p>
        </p:txBody>
      </p:sp>
    </p:spTree>
    <p:extLst>
      <p:ext uri="{BB962C8B-B14F-4D97-AF65-F5344CB8AC3E}">
        <p14:creationId xmlns:p14="http://schemas.microsoft.com/office/powerpoint/2010/main" val="2468253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References</a:t>
            </a:r>
          </a:p>
        </p:txBody>
      </p:sp>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1"/>
            <a:ext cx="11363794" cy="4351338"/>
          </a:xfrm>
        </p:spPr>
        <p:txBody>
          <a:bodyPr>
            <a:noAutofit/>
          </a:bodyPr>
          <a:lstStyle/>
          <a:p>
            <a:pPr marL="0" indent="0">
              <a:buNone/>
            </a:pPr>
            <a:r>
              <a:rPr lang="en-US" sz="2200" dirty="0">
                <a:latin typeface="Helvetica" pitchFamily="2" charset="0"/>
              </a:rPr>
              <a:t>[1]: The CMS collaboration. Search for new physics in top quark production with additional leptons in proton-proton collisions at √s = 13 </a:t>
            </a:r>
            <a:r>
              <a:rPr lang="en-US" sz="2200" dirty="0" err="1">
                <a:latin typeface="Helvetica" pitchFamily="2" charset="0"/>
              </a:rPr>
              <a:t>TeV</a:t>
            </a:r>
            <a:r>
              <a:rPr lang="en-US" sz="2200" dirty="0">
                <a:latin typeface="Helvetica" pitchFamily="2" charset="0"/>
              </a:rPr>
              <a:t> using effective field theory. J. High </a:t>
            </a:r>
            <a:r>
              <a:rPr lang="en-US" sz="2200" dirty="0" err="1">
                <a:latin typeface="Helvetica" pitchFamily="2" charset="0"/>
              </a:rPr>
              <a:t>Energ</a:t>
            </a:r>
            <a:r>
              <a:rPr lang="en-US" sz="2200" dirty="0">
                <a:latin typeface="Helvetica" pitchFamily="2" charset="0"/>
              </a:rPr>
              <a:t>. Phys. 2021, 95 (2021). </a:t>
            </a:r>
            <a:r>
              <a:rPr lang="en-US" sz="2200" dirty="0">
                <a:latin typeface="Helvetica" pitchFamily="2" charset="0"/>
                <a:hlinkClick r:id="rId2"/>
              </a:rPr>
              <a:t>https://doi.org/10.1007/JHEP03(2021)095</a:t>
            </a:r>
            <a:endParaRPr lang="en-US" sz="2200" dirty="0">
              <a:latin typeface="Helvetica" pitchFamily="2" charset="0"/>
            </a:endParaRPr>
          </a:p>
          <a:p>
            <a:pPr marL="0" indent="0">
              <a:buNone/>
            </a:pPr>
            <a:r>
              <a:rPr lang="en-US" sz="2200" dirty="0">
                <a:latin typeface="Helvetica" pitchFamily="2" charset="0"/>
              </a:rPr>
              <a:t>[2]: </a:t>
            </a:r>
            <a:r>
              <a:rPr lang="en-US" sz="2200" dirty="0" err="1">
                <a:latin typeface="Helvetica" pitchFamily="2" charset="0"/>
              </a:rPr>
              <a:t>Coccaro</a:t>
            </a:r>
            <a:r>
              <a:rPr lang="en-US" sz="2200" dirty="0">
                <a:latin typeface="Helvetica" pitchFamily="2" charset="0"/>
              </a:rPr>
              <a:t>, A., </a:t>
            </a:r>
            <a:r>
              <a:rPr lang="en-US" sz="2200" dirty="0" err="1">
                <a:latin typeface="Helvetica" pitchFamily="2" charset="0"/>
              </a:rPr>
              <a:t>Pierini</a:t>
            </a:r>
            <a:r>
              <a:rPr lang="en-US" sz="2200" dirty="0">
                <a:latin typeface="Helvetica" pitchFamily="2" charset="0"/>
              </a:rPr>
              <a:t>, M., </a:t>
            </a:r>
            <a:r>
              <a:rPr lang="en-US" sz="2200" dirty="0" err="1">
                <a:latin typeface="Helvetica" pitchFamily="2" charset="0"/>
              </a:rPr>
              <a:t>Silvestrini</a:t>
            </a:r>
            <a:r>
              <a:rPr lang="en-US" sz="2200" dirty="0">
                <a:latin typeface="Helvetica" pitchFamily="2" charset="0"/>
              </a:rPr>
              <a:t>, L. et al. The </a:t>
            </a:r>
            <a:r>
              <a:rPr lang="en-US" sz="2200" dirty="0" err="1">
                <a:latin typeface="Helvetica" pitchFamily="2" charset="0"/>
              </a:rPr>
              <a:t>DNNLikelihood</a:t>
            </a:r>
            <a:r>
              <a:rPr lang="en-US" sz="2200" dirty="0">
                <a:latin typeface="Helvetica" pitchFamily="2" charset="0"/>
              </a:rPr>
              <a:t>: enhancing likelihood distribution with Deep Learning. Eur. Phys. J. C 80, 664 (2020). </a:t>
            </a:r>
            <a:r>
              <a:rPr lang="en-US" sz="2200" dirty="0">
                <a:latin typeface="Helvetica" pitchFamily="2" charset="0"/>
                <a:hlinkClick r:id="rId3"/>
              </a:rPr>
              <a:t>https://doi.org/10.1140/epjc/s10052-020-8230-1</a:t>
            </a:r>
            <a:endParaRPr lang="en-US" sz="2200" dirty="0">
              <a:latin typeface="Helvetica" pitchFamily="2" charset="0"/>
            </a:endParaRPr>
          </a:p>
          <a:p>
            <a:pPr marL="0" indent="0">
              <a:buNone/>
            </a:pPr>
            <a:r>
              <a:rPr lang="en-US" sz="2200" dirty="0">
                <a:latin typeface="Helvetica" pitchFamily="2" charset="0"/>
              </a:rPr>
              <a:t>[3]: A. </a:t>
            </a:r>
            <a:r>
              <a:rPr lang="en-US" sz="2200" dirty="0" err="1">
                <a:latin typeface="Helvetica" pitchFamily="2" charset="0"/>
              </a:rPr>
              <a:t>Paszke</a:t>
            </a:r>
            <a:r>
              <a:rPr lang="en-US" sz="2200" dirty="0">
                <a:latin typeface="Helvetica" pitchFamily="2" charset="0"/>
              </a:rPr>
              <a:t> et al. </a:t>
            </a:r>
            <a:r>
              <a:rPr lang="en-US" sz="2200" dirty="0" err="1">
                <a:latin typeface="Helvetica" pitchFamily="2" charset="0"/>
              </a:rPr>
              <a:t>PyTorch</a:t>
            </a:r>
            <a:r>
              <a:rPr lang="en-US" sz="2200" dirty="0">
                <a:latin typeface="Helvetica" pitchFamily="2" charset="0"/>
              </a:rPr>
              <a:t>: An Imperative Style, High-Performance Deep Learning Library. e-Print: 1912.01703. </a:t>
            </a:r>
            <a:r>
              <a:rPr lang="en-US" sz="2200" dirty="0">
                <a:solidFill>
                  <a:srgbClr val="FF0000"/>
                </a:solidFill>
                <a:latin typeface="Helvetica" pitchFamily="2" charset="0"/>
                <a:hlinkClick r:id="rId4"/>
              </a:rPr>
              <a:t>https://doi.org/10.48550/arXiv.1912.01703</a:t>
            </a:r>
            <a:endParaRPr lang="en-US" sz="2200" dirty="0">
              <a:latin typeface="Helvetica" pitchFamily="2" charset="0"/>
            </a:endParaRPr>
          </a:p>
          <a:p>
            <a:pPr marL="0" indent="0">
              <a:buNone/>
            </a:pPr>
            <a:endParaRPr lang="en-US" sz="2200" dirty="0">
              <a:latin typeface="Helvetica" pitchFamily="2" charset="0"/>
            </a:endParaRPr>
          </a:p>
        </p:txBody>
      </p:sp>
      <p:sp>
        <p:nvSpPr>
          <p:cNvPr id="4" name="Slide Number Placeholder 3">
            <a:extLst>
              <a:ext uri="{FF2B5EF4-FFF2-40B4-BE49-F238E27FC236}">
                <a16:creationId xmlns:a16="http://schemas.microsoft.com/office/drawing/2014/main" id="{1CBCF8A6-730C-27F2-398D-6A1BC61999E9}"/>
              </a:ext>
            </a:extLst>
          </p:cNvPr>
          <p:cNvSpPr>
            <a:spLocks noGrp="1"/>
          </p:cNvSpPr>
          <p:nvPr>
            <p:ph type="sldNum" sz="quarter" idx="12"/>
          </p:nvPr>
        </p:nvSpPr>
        <p:spPr/>
        <p:txBody>
          <a:bodyPr/>
          <a:lstStyle/>
          <a:p>
            <a:fld id="{D0B98B2D-E397-C447-8BBD-3C0921103E8C}" type="slidenum">
              <a:rPr lang="en-US" smtClean="0"/>
              <a:t>23</a:t>
            </a:fld>
            <a:endParaRPr lang="en-US"/>
          </a:p>
        </p:txBody>
      </p:sp>
    </p:spTree>
    <p:extLst>
      <p:ext uri="{BB962C8B-B14F-4D97-AF65-F5344CB8AC3E}">
        <p14:creationId xmlns:p14="http://schemas.microsoft.com/office/powerpoint/2010/main" val="1539747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Introduction</a:t>
            </a:r>
          </a:p>
        </p:txBody>
      </p:sp>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0"/>
            <a:ext cx="11363794" cy="5103019"/>
          </a:xfrm>
        </p:spPr>
        <p:txBody>
          <a:bodyPr>
            <a:noAutofit/>
          </a:bodyPr>
          <a:lstStyle/>
          <a:p>
            <a:endParaRPr lang="en-US" sz="2200" dirty="0">
              <a:solidFill>
                <a:schemeClr val="bg1">
                  <a:lumMod val="50000"/>
                </a:schemeClr>
              </a:solidFill>
              <a:latin typeface="Helvetica" pitchFamily="2" charset="0"/>
            </a:endParaRPr>
          </a:p>
          <a:p>
            <a:endParaRPr lang="en-US" sz="2200" dirty="0">
              <a:solidFill>
                <a:schemeClr val="bg1">
                  <a:lumMod val="50000"/>
                </a:schemeClr>
              </a:solidFill>
              <a:latin typeface="Helvetica" pitchFamily="2" charset="0"/>
            </a:endParaRPr>
          </a:p>
          <a:p>
            <a:endParaRPr lang="en-US" sz="2200" dirty="0">
              <a:solidFill>
                <a:schemeClr val="bg1">
                  <a:lumMod val="50000"/>
                </a:schemeClr>
              </a:solidFill>
              <a:latin typeface="Helvetica" pitchFamily="2" charset="0"/>
            </a:endParaRPr>
          </a:p>
          <a:p>
            <a:endParaRPr lang="en-US" sz="2200" dirty="0">
              <a:solidFill>
                <a:schemeClr val="bg1">
                  <a:lumMod val="50000"/>
                </a:schemeClr>
              </a:solidFill>
              <a:latin typeface="Helvetica" pitchFamily="2" charset="0"/>
            </a:endParaRPr>
          </a:p>
          <a:p>
            <a:pPr marL="0" indent="0">
              <a:buNone/>
            </a:pPr>
            <a:r>
              <a:rPr lang="en-US" sz="2200" dirty="0">
                <a:solidFill>
                  <a:schemeClr val="bg1">
                    <a:lumMod val="50000"/>
                  </a:schemeClr>
                </a:solidFill>
                <a:latin typeface="Helvetica" pitchFamily="2" charset="0"/>
              </a:rPr>
              <a:t>      Data → Event Selection → Histograms </a:t>
            </a:r>
            <a:r>
              <a:rPr lang="en-US" sz="2200" dirty="0">
                <a:solidFill>
                  <a:schemeClr val="accent1"/>
                </a:solidFill>
                <a:latin typeface="Helvetica" pitchFamily="2" charset="0"/>
              </a:rPr>
              <a:t>→ Statistical Analysis → </a:t>
            </a:r>
            <a:r>
              <a:rPr lang="en-US" sz="2200" dirty="0">
                <a:solidFill>
                  <a:schemeClr val="accent2"/>
                </a:solidFill>
                <a:latin typeface="Helvetica" pitchFamily="2" charset="0"/>
              </a:rPr>
              <a:t>Extracting Results</a:t>
            </a:r>
            <a:endParaRPr lang="en-US" sz="2200" dirty="0">
              <a:solidFill>
                <a:schemeClr val="tx1"/>
              </a:solidFill>
              <a:latin typeface="Helvetica" pitchFamily="2" charset="0"/>
            </a:endParaRPr>
          </a:p>
          <a:p>
            <a:pPr marL="0" indent="0">
              <a:buNone/>
            </a:pPr>
            <a:endParaRPr lang="en-US" sz="2200" dirty="0">
              <a:solidFill>
                <a:schemeClr val="tx1"/>
              </a:solidFill>
              <a:latin typeface="Helvetica" pitchFamily="2" charset="0"/>
            </a:endParaRPr>
          </a:p>
          <a:p>
            <a:r>
              <a:rPr lang="en-US" sz="2200" dirty="0">
                <a:solidFill>
                  <a:schemeClr val="tx1"/>
                </a:solidFill>
                <a:latin typeface="Helvetica" pitchFamily="2" charset="0"/>
              </a:rPr>
              <a:t>Goal of this study:</a:t>
            </a:r>
          </a:p>
          <a:p>
            <a:pPr lvl="1"/>
            <a:r>
              <a:rPr lang="en-US" sz="2200" dirty="0">
                <a:solidFill>
                  <a:schemeClr val="tx1"/>
                </a:solidFill>
                <a:latin typeface="Helvetica" pitchFamily="2" charset="0"/>
              </a:rPr>
              <a:t>Following the proposal of efficiently distributing LFs as deep neural networks (DNNs) [2],</a:t>
            </a:r>
          </a:p>
          <a:p>
            <a:pPr lvl="1"/>
            <a:r>
              <a:rPr lang="en-US" sz="2200" dirty="0">
                <a:solidFill>
                  <a:schemeClr val="tx1"/>
                </a:solidFill>
                <a:latin typeface="Helvetica" pitchFamily="2" charset="0"/>
              </a:rPr>
              <a:t>Train a DNN to learn the profiled </a:t>
            </a:r>
            <a:r>
              <a:rPr lang="el-GR" sz="2200" dirty="0">
                <a:solidFill>
                  <a:schemeClr val="tx1"/>
                </a:solidFill>
                <a:latin typeface="Helvetica" pitchFamily="2" charset="0"/>
              </a:rPr>
              <a:t>Δ</a:t>
            </a:r>
            <a:r>
              <a:rPr lang="en-US" sz="2200" dirty="0">
                <a:solidFill>
                  <a:schemeClr val="tx1"/>
                </a:solidFill>
                <a:latin typeface="Helvetica" pitchFamily="2" charset="0"/>
              </a:rPr>
              <a:t>NLL</a:t>
            </a:r>
          </a:p>
          <a:p>
            <a:pPr lvl="1"/>
            <a:r>
              <a:rPr lang="en-US" sz="2200" dirty="0">
                <a:latin typeface="Helvetica" pitchFamily="2" charset="0"/>
              </a:rPr>
              <a:t>T</a:t>
            </a:r>
            <a:r>
              <a:rPr lang="en-US" sz="2200" dirty="0">
                <a:solidFill>
                  <a:schemeClr val="tx1"/>
                </a:solidFill>
                <a:latin typeface="Helvetica" pitchFamily="2" charset="0"/>
              </a:rPr>
              <a:t>o produce a fast, differentiable, and portable approximation of the profiled </a:t>
            </a:r>
            <a:r>
              <a:rPr lang="el-GR" sz="2200" dirty="0">
                <a:solidFill>
                  <a:schemeClr val="tx1"/>
                </a:solidFill>
                <a:latin typeface="Helvetica" pitchFamily="2" charset="0"/>
              </a:rPr>
              <a:t>Δ</a:t>
            </a:r>
            <a:r>
              <a:rPr lang="en-US" sz="2200" dirty="0">
                <a:solidFill>
                  <a:schemeClr val="tx1"/>
                </a:solidFill>
                <a:latin typeface="Helvetica" pitchFamily="2" charset="0"/>
              </a:rPr>
              <a:t>NLL with the NPs already profiled away—16 inputs (WCs), one output (</a:t>
            </a:r>
            <a:r>
              <a:rPr lang="el-GR" sz="2200" dirty="0">
                <a:solidFill>
                  <a:schemeClr val="tx1"/>
                </a:solidFill>
                <a:latin typeface="Helvetica" pitchFamily="2" charset="0"/>
              </a:rPr>
              <a:t>Δ</a:t>
            </a:r>
            <a:r>
              <a:rPr lang="en-US" sz="2200" dirty="0">
                <a:solidFill>
                  <a:schemeClr val="tx1"/>
                </a:solidFill>
                <a:latin typeface="Helvetica" pitchFamily="2" charset="0"/>
              </a:rPr>
              <a:t>NLL).</a:t>
            </a:r>
            <a:endParaRPr lang="en-US" sz="2200" dirty="0">
              <a:latin typeface="Helvetica" pitchFamily="2" charset="0"/>
            </a:endParaRPr>
          </a:p>
          <a:p>
            <a:endParaRPr lang="en-US" sz="2200" dirty="0">
              <a:latin typeface="Helvetica" pitchFamily="2" charset="0"/>
            </a:endParaRPr>
          </a:p>
          <a:p>
            <a:endParaRPr lang="en-US" sz="2200" dirty="0">
              <a:latin typeface="Helvetica" pitchFamily="2" charset="0"/>
            </a:endParaRPr>
          </a:p>
          <a:p>
            <a:endParaRPr lang="en-US" sz="2200" dirty="0">
              <a:latin typeface="Helvetica" pitchFamily="2" charset="0"/>
            </a:endParaRPr>
          </a:p>
          <a:p>
            <a:pPr marL="0" indent="0">
              <a:buNone/>
            </a:pPr>
            <a:r>
              <a:rPr lang="en-US" sz="2200" dirty="0">
                <a:latin typeface="Helvetica" pitchFamily="2" charset="0"/>
              </a:rPr>
              <a:t>    </a:t>
            </a:r>
            <a:endParaRPr lang="en-US" sz="2200" dirty="0">
              <a:solidFill>
                <a:schemeClr val="accent2"/>
              </a:solidFill>
              <a:latin typeface="Helvetica" pitchFamily="2" charset="0"/>
            </a:endParaRPr>
          </a:p>
        </p:txBody>
      </p:sp>
      <p:sp>
        <p:nvSpPr>
          <p:cNvPr id="4" name="Slide Number Placeholder 3">
            <a:extLst>
              <a:ext uri="{FF2B5EF4-FFF2-40B4-BE49-F238E27FC236}">
                <a16:creationId xmlns:a16="http://schemas.microsoft.com/office/drawing/2014/main" id="{AD21F54B-53E8-FB87-FC64-075732719DF1}"/>
              </a:ext>
            </a:extLst>
          </p:cNvPr>
          <p:cNvSpPr>
            <a:spLocks noGrp="1"/>
          </p:cNvSpPr>
          <p:nvPr>
            <p:ph type="sldNum" sz="quarter" idx="12"/>
          </p:nvPr>
        </p:nvSpPr>
        <p:spPr/>
        <p:txBody>
          <a:bodyPr/>
          <a:lstStyle/>
          <a:p>
            <a:fld id="{D0B98B2D-E397-C447-8BBD-3C0921103E8C}" type="slidenum">
              <a:rPr lang="en-US" smtClean="0"/>
              <a:t>3</a:t>
            </a:fld>
            <a:endParaRPr lang="en-US"/>
          </a:p>
        </p:txBody>
      </p:sp>
      <p:cxnSp>
        <p:nvCxnSpPr>
          <p:cNvPr id="7" name="Straight Arrow Connector 6">
            <a:extLst>
              <a:ext uri="{FF2B5EF4-FFF2-40B4-BE49-F238E27FC236}">
                <a16:creationId xmlns:a16="http://schemas.microsoft.com/office/drawing/2014/main" id="{804C20FC-557C-724D-8925-C2EEE86784B4}"/>
              </a:ext>
            </a:extLst>
          </p:cNvPr>
          <p:cNvCxnSpPr>
            <a:cxnSpLocks/>
            <a:stCxn id="6" idx="2"/>
          </p:cNvCxnSpPr>
          <p:nvPr/>
        </p:nvCxnSpPr>
        <p:spPr>
          <a:xfrm>
            <a:off x="7301177" y="2483552"/>
            <a:ext cx="0" cy="513648"/>
          </a:xfrm>
          <a:prstGeom prst="straightConnector1">
            <a:avLst/>
          </a:prstGeom>
          <a:ln w="412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E0405F-EFD0-03E8-56CB-89A7F3490EDE}"/>
              </a:ext>
            </a:extLst>
          </p:cNvPr>
          <p:cNvSpPr txBox="1"/>
          <p:nvPr/>
        </p:nvSpPr>
        <p:spPr>
          <a:xfrm>
            <a:off x="607686" y="6425611"/>
            <a:ext cx="9754281" cy="276999"/>
          </a:xfrm>
          <a:prstGeom prst="rect">
            <a:avLst/>
          </a:prstGeom>
          <a:noFill/>
        </p:spPr>
        <p:txBody>
          <a:bodyPr wrap="square" rtlCol="0">
            <a:spAutoFit/>
          </a:bodyPr>
          <a:lstStyle/>
          <a:p>
            <a:r>
              <a:rPr lang="en-US" sz="1200" dirty="0">
                <a:latin typeface="Helvetica" pitchFamily="2" charset="0"/>
              </a:rPr>
              <a:t>[2]: </a:t>
            </a:r>
            <a:r>
              <a:rPr lang="en-US" sz="1200" dirty="0">
                <a:latin typeface="Helvetica" pitchFamily="2" charset="0"/>
                <a:hlinkClick r:id="rId2"/>
              </a:rPr>
              <a:t>https://doi.org/10.1140/epjc/s10052-020-8230-1</a:t>
            </a:r>
            <a:endParaRPr lang="en-US" sz="1200" dirty="0">
              <a:latin typeface="Helvetica" pitchFamily="2" charset="0"/>
            </a:endParaRPr>
          </a:p>
        </p:txBody>
      </p:sp>
      <p:sp>
        <p:nvSpPr>
          <p:cNvPr id="6" name="Rounded Rectangle 5">
            <a:extLst>
              <a:ext uri="{FF2B5EF4-FFF2-40B4-BE49-F238E27FC236}">
                <a16:creationId xmlns:a16="http://schemas.microsoft.com/office/drawing/2014/main" id="{B12CBD40-AA6B-F35C-4DAD-A2DABA58D9A3}"/>
              </a:ext>
            </a:extLst>
          </p:cNvPr>
          <p:cNvSpPr/>
          <p:nvPr/>
        </p:nvSpPr>
        <p:spPr>
          <a:xfrm>
            <a:off x="5974821" y="1481512"/>
            <a:ext cx="2652712" cy="100204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pitchFamily="2" charset="0"/>
              </a:rPr>
              <a:t>Use a DNN to approximate this step</a:t>
            </a:r>
          </a:p>
        </p:txBody>
      </p:sp>
      <p:cxnSp>
        <p:nvCxnSpPr>
          <p:cNvPr id="13" name="Straight Arrow Connector 12">
            <a:extLst>
              <a:ext uri="{FF2B5EF4-FFF2-40B4-BE49-F238E27FC236}">
                <a16:creationId xmlns:a16="http://schemas.microsoft.com/office/drawing/2014/main" id="{733BD51F-DA99-01E1-C7D4-CD4EA6952D42}"/>
              </a:ext>
            </a:extLst>
          </p:cNvPr>
          <p:cNvCxnSpPr>
            <a:cxnSpLocks/>
            <a:stCxn id="14" idx="2"/>
          </p:cNvCxnSpPr>
          <p:nvPr/>
        </p:nvCxnSpPr>
        <p:spPr>
          <a:xfrm>
            <a:off x="10198377" y="2483552"/>
            <a:ext cx="0" cy="513648"/>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45153F5B-1503-8168-54D4-FFA4ACD6B772}"/>
              </a:ext>
            </a:extLst>
          </p:cNvPr>
          <p:cNvSpPr/>
          <p:nvPr/>
        </p:nvSpPr>
        <p:spPr>
          <a:xfrm>
            <a:off x="9353829" y="1481512"/>
            <a:ext cx="1689096" cy="100204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pitchFamily="2" charset="0"/>
              </a:rPr>
              <a:t>To enhance this step</a:t>
            </a:r>
          </a:p>
        </p:txBody>
      </p:sp>
    </p:spTree>
    <p:extLst>
      <p:ext uri="{BB962C8B-B14F-4D97-AF65-F5344CB8AC3E}">
        <p14:creationId xmlns:p14="http://schemas.microsoft.com/office/powerpoint/2010/main" val="91741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Architecture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1"/>
                <a:ext cx="11363794" cy="4351338"/>
              </a:xfrm>
            </p:spPr>
            <p:txBody>
              <a:bodyPr>
                <a:noAutofit/>
              </a:bodyPr>
              <a:lstStyle/>
              <a:p>
                <a:pPr>
                  <a:spcBef>
                    <a:spcPts val="3000"/>
                  </a:spcBef>
                </a:pPr>
                <a:r>
                  <a:rPr lang="en-US" sz="2200" dirty="0">
                    <a:solidFill>
                      <a:schemeClr val="tx1"/>
                    </a:solidFill>
                    <a:latin typeface="Helvetica" pitchFamily="2" charset="0"/>
                  </a:rPr>
                  <a:t>Fully-connected, feed-forward with these sequential layers:</a:t>
                </a:r>
              </a:p>
              <a:p>
                <a:pPr lvl="1">
                  <a:spcBef>
                    <a:spcPts val="3000"/>
                  </a:spcBef>
                </a:pPr>
                <a:r>
                  <a:rPr lang="en-US" sz="2200" dirty="0">
                    <a:solidFill>
                      <a:schemeClr val="tx1"/>
                    </a:solidFill>
                    <a:latin typeface="Helvetica" pitchFamily="2" charset="0"/>
                  </a:rPr>
                  <a:t>A non-trainable standardization layer.</a:t>
                </a:r>
              </a:p>
              <a:p>
                <a:pPr lvl="1">
                  <a:spcBef>
                    <a:spcPts val="3000"/>
                  </a:spcBef>
                </a:pPr>
                <a:r>
                  <a:rPr lang="en-US" sz="2200" dirty="0">
                    <a:solidFill>
                      <a:schemeClr val="tx1"/>
                    </a:solidFill>
                    <a:latin typeface="Helvetica" pitchFamily="2" charset="0"/>
                  </a:rPr>
                  <a:t>A non-trainable quadratic layer that appends all the square and cross terms between the 16 inputs (</a:t>
                </a:r>
                <a14:m>
                  <m:oMath xmlns:m="http://schemas.openxmlformats.org/officeDocument/2006/math">
                    <m:sSub>
                      <m:sSubPr>
                        <m:ctrlPr>
                          <a:rPr lang="en-US" sz="2200" b="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𝑐</m:t>
                        </m:r>
                      </m:e>
                      <m:sub>
                        <m:r>
                          <a:rPr lang="en-US" sz="2200" b="0" i="1" smtClean="0">
                            <a:solidFill>
                              <a:schemeClr val="tx1"/>
                            </a:solidFill>
                            <a:latin typeface="Cambria Math" panose="02040503050406030204" pitchFamily="18" charset="0"/>
                          </a:rPr>
                          <m:t>𝑖</m:t>
                        </m:r>
                      </m:sub>
                    </m:sSub>
                    <m:sSub>
                      <m:sSubPr>
                        <m:ctrlPr>
                          <a:rPr lang="en-US" sz="2200" b="0" i="1" smtClean="0">
                            <a:solidFill>
                              <a:schemeClr val="tx1"/>
                            </a:solidFill>
                            <a:latin typeface="Cambria Math" panose="02040503050406030204" pitchFamily="18" charset="0"/>
                          </a:rPr>
                        </m:ctrlPr>
                      </m:sSubPr>
                      <m:e>
                        <m:r>
                          <a:rPr lang="en-US" sz="2200" b="0" i="1" smtClean="0">
                            <a:solidFill>
                              <a:schemeClr val="tx1"/>
                            </a:solidFill>
                            <a:latin typeface="Cambria Math" panose="02040503050406030204" pitchFamily="18" charset="0"/>
                          </a:rPr>
                          <m:t>𝑐</m:t>
                        </m:r>
                      </m:e>
                      <m:sub>
                        <m:r>
                          <a:rPr lang="en-US" sz="2200" b="0" i="1" smtClean="0">
                            <a:solidFill>
                              <a:schemeClr val="tx1"/>
                            </a:solidFill>
                            <a:latin typeface="Cambria Math" panose="02040503050406030204" pitchFamily="18" charset="0"/>
                          </a:rPr>
                          <m:t>𝑗</m:t>
                        </m:r>
                      </m:sub>
                    </m:sSub>
                  </m:oMath>
                </a14:m>
                <a:r>
                  <a:rPr lang="en-US" sz="2200" dirty="0">
                    <a:solidFill>
                      <a:schemeClr val="tx1"/>
                    </a:solidFill>
                    <a:latin typeface="Helvetica" pitchFamily="2" charset="0"/>
                  </a:rPr>
                  <a:t> for </a:t>
                </a:r>
                <a14:m>
                  <m:oMath xmlns:m="http://schemas.openxmlformats.org/officeDocument/2006/math">
                    <m:r>
                      <a:rPr lang="en-US" sz="2200" b="0" i="1" smtClean="0">
                        <a:solidFill>
                          <a:schemeClr val="tx1"/>
                        </a:solidFill>
                        <a:latin typeface="Cambria Math" panose="02040503050406030204" pitchFamily="18" charset="0"/>
                      </a:rPr>
                      <m:t>1≤</m:t>
                    </m:r>
                    <m:r>
                      <a:rPr lang="en-US" sz="2200" b="0" i="1" smtClean="0">
                        <a:solidFill>
                          <a:schemeClr val="tx1"/>
                        </a:solidFill>
                        <a:latin typeface="Cambria Math" panose="02040503050406030204" pitchFamily="18" charset="0"/>
                      </a:rPr>
                      <m:t>𝑖</m:t>
                    </m:r>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𝑗</m:t>
                    </m:r>
                    <m:r>
                      <a:rPr lang="en-US" sz="2200" b="0" i="1" smtClean="0">
                        <a:solidFill>
                          <a:schemeClr val="tx1"/>
                        </a:solidFill>
                        <a:latin typeface="Cambria Math" panose="02040503050406030204" pitchFamily="18" charset="0"/>
                      </a:rPr>
                      <m:t>≤16</m:t>
                    </m:r>
                  </m:oMath>
                </a14:m>
                <a:r>
                  <a:rPr lang="en-US" sz="2200" dirty="0">
                    <a:solidFill>
                      <a:schemeClr val="tx1"/>
                    </a:solidFill>
                    <a:latin typeface="Helvetica" pitchFamily="2" charset="0"/>
                  </a:rPr>
                  <a:t>) as additional inputs to the next layer.</a:t>
                </a:r>
              </a:p>
              <a:p>
                <a:pPr lvl="1">
                  <a:spcBef>
                    <a:spcPts val="3000"/>
                  </a:spcBef>
                </a:pPr>
                <a:r>
                  <a:rPr lang="en-US" sz="2200" dirty="0">
                    <a:solidFill>
                      <a:schemeClr val="tx1"/>
                    </a:solidFill>
                    <a:latin typeface="Helvetica" pitchFamily="2" charset="0"/>
                  </a:rPr>
                  <a:t>Two hidden layers with 700 nodes each feeding into one output (the </a:t>
                </a:r>
                <a:r>
                  <a:rPr lang="el-GR" sz="2200" dirty="0">
                    <a:solidFill>
                      <a:schemeClr val="tx1"/>
                    </a:solidFill>
                    <a:latin typeface="Helvetica" pitchFamily="2" charset="0"/>
                  </a:rPr>
                  <a:t>Δ</a:t>
                </a:r>
                <a:r>
                  <a:rPr lang="en-US" sz="2200" dirty="0">
                    <a:solidFill>
                      <a:schemeClr val="tx1"/>
                    </a:solidFill>
                    <a:latin typeface="Helvetica" pitchFamily="2" charset="0"/>
                  </a:rPr>
                  <a:t>NLL).</a:t>
                </a:r>
              </a:p>
              <a:p>
                <a:pPr lvl="1">
                  <a:spcBef>
                    <a:spcPts val="3000"/>
                  </a:spcBef>
                </a:pPr>
                <a:r>
                  <a:rPr lang="en-US" sz="2200" dirty="0">
                    <a:solidFill>
                      <a:schemeClr val="tx1"/>
                    </a:solidFill>
                    <a:latin typeface="Helvetica" pitchFamily="2" charset="0"/>
                  </a:rPr>
                  <a:t>A non-trainable layer that “de-standardizes” the output.</a:t>
                </a:r>
              </a:p>
            </p:txBody>
          </p:sp>
        </mc:Choice>
        <mc:Fallback xmlns="">
          <p:sp>
            <p:nvSpPr>
              <p:cNvPr id="3" name="Content Placeholder 2">
                <a:extLst>
                  <a:ext uri="{FF2B5EF4-FFF2-40B4-BE49-F238E27FC236}">
                    <a16:creationId xmlns:a16="http://schemas.microsoft.com/office/drawing/2014/main" id="{D051B51B-D740-F28B-ED28-7811ED1245B3}"/>
                  </a:ext>
                </a:extLst>
              </p:cNvPr>
              <p:cNvSpPr>
                <a:spLocks noGrp="1" noRot="1" noChangeAspect="1" noMove="1" noResize="1" noEditPoints="1" noAdjustHandles="1" noChangeArrowheads="1" noChangeShapeType="1" noTextEdit="1"/>
              </p:cNvSpPr>
              <p:nvPr>
                <p:ph idx="1"/>
              </p:nvPr>
            </p:nvSpPr>
            <p:spPr>
              <a:xfrm>
                <a:off x="388495" y="1253331"/>
                <a:ext cx="11363794" cy="4351338"/>
              </a:xfrm>
              <a:blipFill>
                <a:blip r:embed="rId3"/>
                <a:stretch>
                  <a:fillRect l="-644" t="-1683" r="-10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4173DE9-4280-7806-C920-27DD1AB83683}"/>
              </a:ext>
            </a:extLst>
          </p:cNvPr>
          <p:cNvSpPr>
            <a:spLocks noGrp="1"/>
          </p:cNvSpPr>
          <p:nvPr>
            <p:ph type="sldNum" sz="quarter" idx="12"/>
          </p:nvPr>
        </p:nvSpPr>
        <p:spPr/>
        <p:txBody>
          <a:bodyPr/>
          <a:lstStyle/>
          <a:p>
            <a:fld id="{D0B98B2D-E397-C447-8BBD-3C0921103E8C}" type="slidenum">
              <a:rPr lang="en-US" smtClean="0"/>
              <a:t>4</a:t>
            </a:fld>
            <a:endParaRPr lang="en-US"/>
          </a:p>
        </p:txBody>
      </p:sp>
    </p:spTree>
    <p:extLst>
      <p:ext uri="{BB962C8B-B14F-4D97-AF65-F5344CB8AC3E}">
        <p14:creationId xmlns:p14="http://schemas.microsoft.com/office/powerpoint/2010/main" val="582122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Training</a:t>
            </a:r>
          </a:p>
        </p:txBody>
      </p:sp>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1"/>
            <a:ext cx="11363794" cy="4351338"/>
          </a:xfrm>
        </p:spPr>
        <p:txBody>
          <a:bodyPr>
            <a:noAutofit/>
          </a:bodyPr>
          <a:lstStyle/>
          <a:p>
            <a:r>
              <a:rPr lang="en-US" sz="2200" dirty="0">
                <a:latin typeface="Helvetica" pitchFamily="2" charset="0"/>
              </a:rPr>
              <a:t>Training set sampled from the full </a:t>
            </a:r>
            <a:r>
              <a:rPr lang="el-GR" sz="2200" b="0" i="0" u="none" strike="noStrike" dirty="0">
                <a:effectLst/>
                <a:latin typeface="Helvetica" pitchFamily="2" charset="0"/>
              </a:rPr>
              <a:t>Δ</a:t>
            </a:r>
            <a:r>
              <a:rPr lang="en-US" sz="2200" b="0" i="0" u="none" strike="noStrike" dirty="0">
                <a:effectLst/>
                <a:latin typeface="Helvetica" pitchFamily="2" charset="0"/>
              </a:rPr>
              <a:t>NLL function that was extracte</a:t>
            </a:r>
            <a:r>
              <a:rPr lang="en-US" sz="2200" dirty="0">
                <a:latin typeface="Helvetica" pitchFamily="2" charset="0"/>
              </a:rPr>
              <a:t>d from experimental data of</a:t>
            </a:r>
            <a:r>
              <a:rPr lang="en-US" sz="2200" b="0" i="0" u="none" strike="noStrike" dirty="0">
                <a:effectLst/>
                <a:latin typeface="Helvetica" pitchFamily="2" charset="0"/>
              </a:rPr>
              <a:t> multilepton events selected from 2017 CMS data [1</a:t>
            </a:r>
            <a:r>
              <a:rPr lang="en-US" sz="2200" dirty="0">
                <a:latin typeface="Helvetica" pitchFamily="2" charset="0"/>
              </a:rPr>
              <a:t>].</a:t>
            </a:r>
          </a:p>
          <a:p>
            <a:r>
              <a:rPr lang="en-US" sz="2200" dirty="0">
                <a:latin typeface="Helvetica" pitchFamily="2" charset="0"/>
              </a:rPr>
              <a:t>The sample has around 50 million points across the 16D space with the NPs profiled away in the process. </a:t>
            </a:r>
          </a:p>
        </p:txBody>
      </p:sp>
      <p:sp>
        <p:nvSpPr>
          <p:cNvPr id="4" name="Slide Number Placeholder 3">
            <a:extLst>
              <a:ext uri="{FF2B5EF4-FFF2-40B4-BE49-F238E27FC236}">
                <a16:creationId xmlns:a16="http://schemas.microsoft.com/office/drawing/2014/main" id="{030CC053-D163-9EDB-7470-8F5DA6BCD9F4}"/>
              </a:ext>
            </a:extLst>
          </p:cNvPr>
          <p:cNvSpPr>
            <a:spLocks noGrp="1"/>
          </p:cNvSpPr>
          <p:nvPr>
            <p:ph type="sldNum" sz="quarter" idx="12"/>
          </p:nvPr>
        </p:nvSpPr>
        <p:spPr/>
        <p:txBody>
          <a:bodyPr/>
          <a:lstStyle/>
          <a:p>
            <a:fld id="{D0B98B2D-E397-C447-8BBD-3C0921103E8C}" type="slidenum">
              <a:rPr lang="en-US" smtClean="0"/>
              <a:t>5</a:t>
            </a:fld>
            <a:endParaRPr lang="en-US"/>
          </a:p>
        </p:txBody>
      </p:sp>
      <p:pic>
        <p:nvPicPr>
          <p:cNvPr id="5" name="Picture 4">
            <a:extLst>
              <a:ext uri="{FF2B5EF4-FFF2-40B4-BE49-F238E27FC236}">
                <a16:creationId xmlns:a16="http://schemas.microsoft.com/office/drawing/2014/main" id="{1300816F-50BD-B973-01CF-E894CA7C5983}"/>
              </a:ext>
            </a:extLst>
          </p:cNvPr>
          <p:cNvPicPr>
            <a:picLocks noChangeAspect="1"/>
          </p:cNvPicPr>
          <p:nvPr/>
        </p:nvPicPr>
        <p:blipFill>
          <a:blip r:embed="rId3"/>
          <a:stretch>
            <a:fillRect/>
          </a:stretch>
        </p:blipFill>
        <p:spPr>
          <a:xfrm>
            <a:off x="479269" y="2614117"/>
            <a:ext cx="4248718" cy="4248718"/>
          </a:xfrm>
          <a:prstGeom prst="rect">
            <a:avLst/>
          </a:prstGeom>
        </p:spPr>
      </p:pic>
      <p:sp>
        <p:nvSpPr>
          <p:cNvPr id="6" name="Content Placeholder 2">
            <a:extLst>
              <a:ext uri="{FF2B5EF4-FFF2-40B4-BE49-F238E27FC236}">
                <a16:creationId xmlns:a16="http://schemas.microsoft.com/office/drawing/2014/main" id="{00BEB285-B876-0E7E-5B28-0FAFFC3A2A31}"/>
              </a:ext>
            </a:extLst>
          </p:cNvPr>
          <p:cNvSpPr txBox="1">
            <a:spLocks/>
          </p:cNvSpPr>
          <p:nvPr/>
        </p:nvSpPr>
        <p:spPr>
          <a:xfrm>
            <a:off x="5009322" y="3341745"/>
            <a:ext cx="565628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200" b="0" i="0" u="none" strike="noStrike" dirty="0">
                <a:effectLst/>
                <a:latin typeface="Helvetica" pitchFamily="2" charset="0"/>
              </a:rPr>
              <a:t>Training set output (</a:t>
            </a:r>
            <a:r>
              <a:rPr lang="el-GR" sz="2200" b="0" i="0" u="none" strike="noStrike" dirty="0">
                <a:effectLst/>
                <a:latin typeface="Helvetica" pitchFamily="2" charset="0"/>
              </a:rPr>
              <a:t>Δ</a:t>
            </a:r>
            <a:r>
              <a:rPr lang="en-US" sz="2200" b="0" i="0" u="none" strike="noStrike" dirty="0">
                <a:effectLst/>
                <a:latin typeface="Helvetica" pitchFamily="2" charset="0"/>
              </a:rPr>
              <a:t>NLL) distribution. Regions in the WC space with low NLL (high likelihood) are sampled more heavily to improve DNN performance in these regions of interest</a:t>
            </a:r>
            <a:r>
              <a:rPr lang="en-US" sz="2200" dirty="0">
                <a:latin typeface="Helvetica" pitchFamily="2" charset="0"/>
              </a:rPr>
              <a:t>.</a:t>
            </a:r>
          </a:p>
        </p:txBody>
      </p:sp>
      <p:sp>
        <p:nvSpPr>
          <p:cNvPr id="7" name="TextBox 6">
            <a:extLst>
              <a:ext uri="{FF2B5EF4-FFF2-40B4-BE49-F238E27FC236}">
                <a16:creationId xmlns:a16="http://schemas.microsoft.com/office/drawing/2014/main" id="{E4E87D8C-5B00-138D-B5D0-A1F34720714E}"/>
              </a:ext>
            </a:extLst>
          </p:cNvPr>
          <p:cNvSpPr txBox="1"/>
          <p:nvPr/>
        </p:nvSpPr>
        <p:spPr>
          <a:xfrm>
            <a:off x="6222674" y="6425611"/>
            <a:ext cx="4221489" cy="276999"/>
          </a:xfrm>
          <a:prstGeom prst="rect">
            <a:avLst/>
          </a:prstGeom>
          <a:noFill/>
        </p:spPr>
        <p:txBody>
          <a:bodyPr wrap="square" rtlCol="0">
            <a:spAutoFit/>
          </a:bodyPr>
          <a:lstStyle/>
          <a:p>
            <a:r>
              <a:rPr lang="en-US" sz="1200" dirty="0">
                <a:latin typeface="Helvetica" pitchFamily="2" charset="0"/>
              </a:rPr>
              <a:t>[1]: </a:t>
            </a:r>
            <a:r>
              <a:rPr lang="en-US" sz="1200" dirty="0">
                <a:latin typeface="Helvetica" pitchFamily="2" charset="0"/>
                <a:hlinkClick r:id="rId4"/>
              </a:rPr>
              <a:t>https://doi.org/10.1007/JHEP03(2021)095</a:t>
            </a:r>
            <a:endParaRPr lang="en-US" sz="1200" dirty="0">
              <a:latin typeface="Helvetica" pitchFamily="2" charset="0"/>
            </a:endParaRPr>
          </a:p>
        </p:txBody>
      </p:sp>
    </p:spTree>
    <p:extLst>
      <p:ext uri="{BB962C8B-B14F-4D97-AF65-F5344CB8AC3E}">
        <p14:creationId xmlns:p14="http://schemas.microsoft.com/office/powerpoint/2010/main" val="220584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Training</a:t>
            </a:r>
          </a:p>
        </p:txBody>
      </p:sp>
      <p:pic>
        <p:nvPicPr>
          <p:cNvPr id="7" name="Content Placeholder 6">
            <a:extLst>
              <a:ext uri="{FF2B5EF4-FFF2-40B4-BE49-F238E27FC236}">
                <a16:creationId xmlns:a16="http://schemas.microsoft.com/office/drawing/2014/main" id="{6B116A2E-5029-3694-7777-4A79FC1AD918}"/>
              </a:ext>
            </a:extLst>
          </p:cNvPr>
          <p:cNvPicPr>
            <a:picLocks noGrp="1" noChangeAspect="1"/>
          </p:cNvPicPr>
          <p:nvPr>
            <p:ph idx="1"/>
          </p:nvPr>
        </p:nvPicPr>
        <p:blipFill>
          <a:blip r:embed="rId3"/>
          <a:stretch>
            <a:fillRect/>
          </a:stretch>
        </p:blipFill>
        <p:spPr>
          <a:xfrm>
            <a:off x="388495" y="1206427"/>
            <a:ext cx="5376338" cy="5376338"/>
          </a:xfrm>
        </p:spPr>
      </p:pic>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2803835"/>
            <a:ext cx="565628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Helvetica" pitchFamily="2" charset="0"/>
              </a:rPr>
              <a:t>We use the MSE loss function.</a:t>
            </a:r>
          </a:p>
          <a:p>
            <a:r>
              <a:rPr lang="en-US" sz="2200" dirty="0">
                <a:latin typeface="Helvetica" pitchFamily="2" charset="0"/>
              </a:rPr>
              <a:t>Loss curve. Loss eventually approaches 10</a:t>
            </a:r>
            <a:r>
              <a:rPr lang="en-US" sz="2200" baseline="30000" dirty="0">
                <a:latin typeface="Helvetica" pitchFamily="2" charset="0"/>
              </a:rPr>
              <a:t>-4</a:t>
            </a:r>
            <a:r>
              <a:rPr lang="en-US" sz="2200" dirty="0">
                <a:latin typeface="Helvetica" pitchFamily="2" charset="0"/>
              </a:rPr>
              <a:t> without the training and testing curves separating significantly, indicating an excellent fit without overfitting.</a:t>
            </a:r>
          </a:p>
        </p:txBody>
      </p:sp>
      <p:sp>
        <p:nvSpPr>
          <p:cNvPr id="3" name="Slide Number Placeholder 2">
            <a:extLst>
              <a:ext uri="{FF2B5EF4-FFF2-40B4-BE49-F238E27FC236}">
                <a16:creationId xmlns:a16="http://schemas.microsoft.com/office/drawing/2014/main" id="{EBBC267B-1207-6B0F-8BFB-3AA0DECECA57}"/>
              </a:ext>
            </a:extLst>
          </p:cNvPr>
          <p:cNvSpPr>
            <a:spLocks noGrp="1"/>
          </p:cNvSpPr>
          <p:nvPr>
            <p:ph type="sldNum" sz="quarter" idx="12"/>
          </p:nvPr>
        </p:nvSpPr>
        <p:spPr/>
        <p:txBody>
          <a:bodyPr/>
          <a:lstStyle/>
          <a:p>
            <a:fld id="{D0B98B2D-E397-C447-8BBD-3C0921103E8C}" type="slidenum">
              <a:rPr lang="en-US" smtClean="0"/>
              <a:t>6</a:t>
            </a:fld>
            <a:endParaRPr lang="en-US"/>
          </a:p>
        </p:txBody>
      </p:sp>
    </p:spTree>
    <p:extLst>
      <p:ext uri="{BB962C8B-B14F-4D97-AF65-F5344CB8AC3E}">
        <p14:creationId xmlns:p14="http://schemas.microsoft.com/office/powerpoint/2010/main" val="385970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Training</a:t>
            </a:r>
          </a:p>
        </p:txBody>
      </p:sp>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2896600"/>
            <a:ext cx="565628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Helvetica" pitchFamily="2" charset="0"/>
              </a:rPr>
              <a:t>Accuracy curve. A point is considered accurate if the predicted output is within 0.05 absolutely of or 1% relative to the target output.</a:t>
            </a:r>
          </a:p>
          <a:p>
            <a:r>
              <a:rPr lang="en-US" sz="2200" dirty="0">
                <a:latin typeface="Helvetica" pitchFamily="2" charset="0"/>
              </a:rPr>
              <a:t>Eventually, the DNN reaches over 99% accuracy, confirming an excellent fit.</a:t>
            </a:r>
          </a:p>
        </p:txBody>
      </p:sp>
      <p:pic>
        <p:nvPicPr>
          <p:cNvPr id="4" name="Picture 3">
            <a:extLst>
              <a:ext uri="{FF2B5EF4-FFF2-40B4-BE49-F238E27FC236}">
                <a16:creationId xmlns:a16="http://schemas.microsoft.com/office/drawing/2014/main" id="{DAC76D8A-80D6-7FA8-DD34-F8493A1B5722}"/>
              </a:ext>
            </a:extLst>
          </p:cNvPr>
          <p:cNvPicPr>
            <a:picLocks noChangeAspect="1"/>
          </p:cNvPicPr>
          <p:nvPr/>
        </p:nvPicPr>
        <p:blipFill>
          <a:blip r:embed="rId2"/>
          <a:stretch>
            <a:fillRect/>
          </a:stretch>
        </p:blipFill>
        <p:spPr>
          <a:xfrm>
            <a:off x="439711" y="1253331"/>
            <a:ext cx="5317622" cy="5317622"/>
          </a:xfrm>
          <a:prstGeom prst="rect">
            <a:avLst/>
          </a:prstGeom>
        </p:spPr>
      </p:pic>
      <p:sp>
        <p:nvSpPr>
          <p:cNvPr id="3" name="Slide Number Placeholder 2">
            <a:extLst>
              <a:ext uri="{FF2B5EF4-FFF2-40B4-BE49-F238E27FC236}">
                <a16:creationId xmlns:a16="http://schemas.microsoft.com/office/drawing/2014/main" id="{4C3ADACD-FBD0-8D91-4D3B-1F4F97C139DE}"/>
              </a:ext>
            </a:extLst>
          </p:cNvPr>
          <p:cNvSpPr>
            <a:spLocks noGrp="1"/>
          </p:cNvSpPr>
          <p:nvPr>
            <p:ph type="sldNum" sz="quarter" idx="12"/>
          </p:nvPr>
        </p:nvSpPr>
        <p:spPr/>
        <p:txBody>
          <a:bodyPr/>
          <a:lstStyle/>
          <a:p>
            <a:fld id="{D0B98B2D-E397-C447-8BBD-3C0921103E8C}" type="slidenum">
              <a:rPr lang="en-US" smtClean="0"/>
              <a:t>7</a:t>
            </a:fld>
            <a:endParaRPr lang="en-US"/>
          </a:p>
        </p:txBody>
      </p:sp>
    </p:spTree>
    <p:extLst>
      <p:ext uri="{BB962C8B-B14F-4D97-AF65-F5344CB8AC3E}">
        <p14:creationId xmlns:p14="http://schemas.microsoft.com/office/powerpoint/2010/main" val="3310458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5CE579-C9AB-7148-0EC9-866CB05F0240}"/>
              </a:ext>
            </a:extLst>
          </p:cNvPr>
          <p:cNvPicPr>
            <a:picLocks noChangeAspect="1"/>
          </p:cNvPicPr>
          <p:nvPr/>
        </p:nvPicPr>
        <p:blipFill>
          <a:blip r:embed="rId2"/>
          <a:stretch>
            <a:fillRect/>
          </a:stretch>
        </p:blipFill>
        <p:spPr>
          <a:xfrm>
            <a:off x="439711" y="1128100"/>
            <a:ext cx="5228250" cy="5228250"/>
          </a:xfrm>
          <a:prstGeom prst="rect">
            <a:avLst/>
          </a:prstGeom>
        </p:spPr>
      </p:pic>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Training</a:t>
            </a:r>
          </a:p>
        </p:txBody>
      </p:sp>
      <p:sp>
        <p:nvSpPr>
          <p:cNvPr id="8" name="Content Placeholder 2">
            <a:extLst>
              <a:ext uri="{FF2B5EF4-FFF2-40B4-BE49-F238E27FC236}">
                <a16:creationId xmlns:a16="http://schemas.microsoft.com/office/drawing/2014/main" id="{5EEABD96-081C-2509-A151-C2DDF50B9C89}"/>
              </a:ext>
            </a:extLst>
          </p:cNvPr>
          <p:cNvSpPr txBox="1">
            <a:spLocks/>
          </p:cNvSpPr>
          <p:nvPr/>
        </p:nvSpPr>
        <p:spPr>
          <a:xfrm>
            <a:off x="6096000" y="2711070"/>
            <a:ext cx="565628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latin typeface="Helvetica" pitchFamily="2" charset="0"/>
              </a:rPr>
              <a:t>Residual plot. Other than the very few outliers at the bottom of the plot near the output value of 130, the residuals show no obvious pattern and concentrate around 0, indicating a good fit across the range of outputs in the testing set.</a:t>
            </a:r>
          </a:p>
        </p:txBody>
      </p:sp>
      <p:sp>
        <p:nvSpPr>
          <p:cNvPr id="3" name="Slide Number Placeholder 2">
            <a:extLst>
              <a:ext uri="{FF2B5EF4-FFF2-40B4-BE49-F238E27FC236}">
                <a16:creationId xmlns:a16="http://schemas.microsoft.com/office/drawing/2014/main" id="{2D24B623-B8B3-8B0C-1E3C-4273BB559F1A}"/>
              </a:ext>
            </a:extLst>
          </p:cNvPr>
          <p:cNvSpPr>
            <a:spLocks noGrp="1"/>
          </p:cNvSpPr>
          <p:nvPr>
            <p:ph type="sldNum" sz="quarter" idx="12"/>
          </p:nvPr>
        </p:nvSpPr>
        <p:spPr/>
        <p:txBody>
          <a:bodyPr/>
          <a:lstStyle/>
          <a:p>
            <a:fld id="{D0B98B2D-E397-C447-8BBD-3C0921103E8C}" type="slidenum">
              <a:rPr lang="en-US" smtClean="0"/>
              <a:t>8</a:t>
            </a:fld>
            <a:endParaRPr lang="en-US"/>
          </a:p>
        </p:txBody>
      </p:sp>
    </p:spTree>
    <p:extLst>
      <p:ext uri="{BB962C8B-B14F-4D97-AF65-F5344CB8AC3E}">
        <p14:creationId xmlns:p14="http://schemas.microsoft.com/office/powerpoint/2010/main" val="38461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0BB1A-0D5C-E658-255C-03F8D8A712C1}"/>
              </a:ext>
            </a:extLst>
          </p:cNvPr>
          <p:cNvSpPr>
            <a:spLocks noGrp="1"/>
          </p:cNvSpPr>
          <p:nvPr>
            <p:ph type="title"/>
          </p:nvPr>
        </p:nvSpPr>
        <p:spPr>
          <a:xfrm>
            <a:off x="388495" y="376419"/>
            <a:ext cx="10515600" cy="609236"/>
          </a:xfrm>
        </p:spPr>
        <p:txBody>
          <a:bodyPr>
            <a:noAutofit/>
          </a:bodyPr>
          <a:lstStyle/>
          <a:p>
            <a:r>
              <a:rPr lang="en-US" sz="4000" dirty="0">
                <a:latin typeface="Helvetica" pitchFamily="2" charset="0"/>
              </a:rPr>
              <a:t>DNN Validation</a:t>
            </a:r>
          </a:p>
        </p:txBody>
      </p:sp>
      <p:sp>
        <p:nvSpPr>
          <p:cNvPr id="3" name="Content Placeholder 2">
            <a:extLst>
              <a:ext uri="{FF2B5EF4-FFF2-40B4-BE49-F238E27FC236}">
                <a16:creationId xmlns:a16="http://schemas.microsoft.com/office/drawing/2014/main" id="{D051B51B-D740-F28B-ED28-7811ED1245B3}"/>
              </a:ext>
            </a:extLst>
          </p:cNvPr>
          <p:cNvSpPr>
            <a:spLocks noGrp="1"/>
          </p:cNvSpPr>
          <p:nvPr>
            <p:ph idx="1"/>
          </p:nvPr>
        </p:nvSpPr>
        <p:spPr>
          <a:xfrm>
            <a:off x="388495" y="1253331"/>
            <a:ext cx="11363794" cy="4351338"/>
          </a:xfrm>
        </p:spPr>
        <p:txBody>
          <a:bodyPr>
            <a:noAutofit/>
          </a:bodyPr>
          <a:lstStyle/>
          <a:p>
            <a:r>
              <a:rPr lang="en-US" sz="2200" dirty="0">
                <a:latin typeface="Helvetica" pitchFamily="2" charset="0"/>
              </a:rPr>
              <a:t>To further visualize the accuracy of the DNN, we show select 1D and 2D scans published in Ref. [1] compared to DNN predictions. </a:t>
            </a:r>
          </a:p>
          <a:p>
            <a:r>
              <a:rPr lang="en-US" sz="2200" dirty="0">
                <a:latin typeface="Helvetica" pitchFamily="2" charset="0"/>
              </a:rPr>
              <a:t>For statistical reasons, both the published and DNN-predicted curves (or surfaces in 2D scans) are shifted vertically so that their respective minimum is 0.</a:t>
            </a:r>
          </a:p>
        </p:txBody>
      </p:sp>
      <p:sp>
        <p:nvSpPr>
          <p:cNvPr id="4" name="Slide Number Placeholder 3">
            <a:extLst>
              <a:ext uri="{FF2B5EF4-FFF2-40B4-BE49-F238E27FC236}">
                <a16:creationId xmlns:a16="http://schemas.microsoft.com/office/drawing/2014/main" id="{030CC053-D163-9EDB-7470-8F5DA6BCD9F4}"/>
              </a:ext>
            </a:extLst>
          </p:cNvPr>
          <p:cNvSpPr>
            <a:spLocks noGrp="1"/>
          </p:cNvSpPr>
          <p:nvPr>
            <p:ph type="sldNum" sz="quarter" idx="12"/>
          </p:nvPr>
        </p:nvSpPr>
        <p:spPr/>
        <p:txBody>
          <a:bodyPr/>
          <a:lstStyle/>
          <a:p>
            <a:fld id="{D0B98B2D-E397-C447-8BBD-3C0921103E8C}" type="slidenum">
              <a:rPr lang="en-US" smtClean="0"/>
              <a:t>9</a:t>
            </a:fld>
            <a:endParaRPr lang="en-US"/>
          </a:p>
        </p:txBody>
      </p:sp>
      <p:pic>
        <p:nvPicPr>
          <p:cNvPr id="5" name="Picture 4">
            <a:extLst>
              <a:ext uri="{FF2B5EF4-FFF2-40B4-BE49-F238E27FC236}">
                <a16:creationId xmlns:a16="http://schemas.microsoft.com/office/drawing/2014/main" id="{D325E06D-5CA0-1626-E16A-27FF542157A0}"/>
              </a:ext>
            </a:extLst>
          </p:cNvPr>
          <p:cNvPicPr>
            <a:picLocks noChangeAspect="1"/>
          </p:cNvPicPr>
          <p:nvPr/>
        </p:nvPicPr>
        <p:blipFill>
          <a:blip r:embed="rId3"/>
          <a:srcRect/>
          <a:stretch/>
        </p:blipFill>
        <p:spPr>
          <a:xfrm>
            <a:off x="388495" y="2642998"/>
            <a:ext cx="4215003" cy="4215003"/>
          </a:xfrm>
          <a:prstGeom prst="rect">
            <a:avLst/>
          </a:prstGeom>
        </p:spPr>
      </p:pic>
      <p:pic>
        <p:nvPicPr>
          <p:cNvPr id="6" name="Picture 5">
            <a:extLst>
              <a:ext uri="{FF2B5EF4-FFF2-40B4-BE49-F238E27FC236}">
                <a16:creationId xmlns:a16="http://schemas.microsoft.com/office/drawing/2014/main" id="{74B90CF8-C1E1-F177-4B44-73930758D029}"/>
              </a:ext>
            </a:extLst>
          </p:cNvPr>
          <p:cNvPicPr>
            <a:picLocks noChangeAspect="1"/>
          </p:cNvPicPr>
          <p:nvPr/>
        </p:nvPicPr>
        <p:blipFill>
          <a:blip r:embed="rId4"/>
          <a:stretch>
            <a:fillRect/>
          </a:stretch>
        </p:blipFill>
        <p:spPr>
          <a:xfrm>
            <a:off x="4603497" y="2642997"/>
            <a:ext cx="4215003" cy="4215003"/>
          </a:xfrm>
          <a:prstGeom prst="rect">
            <a:avLst/>
          </a:prstGeom>
        </p:spPr>
      </p:pic>
      <p:sp>
        <p:nvSpPr>
          <p:cNvPr id="7" name="Content Placeholder 2">
            <a:extLst>
              <a:ext uri="{FF2B5EF4-FFF2-40B4-BE49-F238E27FC236}">
                <a16:creationId xmlns:a16="http://schemas.microsoft.com/office/drawing/2014/main" id="{6D9D85F7-04BE-2A20-0D87-F2D1BC616A0F}"/>
              </a:ext>
            </a:extLst>
          </p:cNvPr>
          <p:cNvSpPr txBox="1">
            <a:spLocks/>
          </p:cNvSpPr>
          <p:nvPr/>
        </p:nvSpPr>
        <p:spPr>
          <a:xfrm>
            <a:off x="8821756" y="3223494"/>
            <a:ext cx="312217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ts val="0"/>
              </a:spcBef>
            </a:pPr>
            <a:r>
              <a:rPr lang="en-US" sz="2200" b="0" i="0" u="none" strike="noStrike" dirty="0">
                <a:effectLst/>
                <a:latin typeface="Helvetica" pitchFamily="2" charset="0"/>
              </a:rPr>
              <a:t>Example scans.</a:t>
            </a:r>
          </a:p>
          <a:p>
            <a:pPr fontAlgn="base">
              <a:spcBef>
                <a:spcPts val="0"/>
              </a:spcBef>
            </a:pPr>
            <a:endParaRPr lang="en-US" sz="2200" dirty="0">
              <a:latin typeface="Helvetica" pitchFamily="2" charset="0"/>
            </a:endParaRPr>
          </a:p>
          <a:p>
            <a:pPr fontAlgn="base">
              <a:spcBef>
                <a:spcPts val="0"/>
              </a:spcBef>
            </a:pPr>
            <a:r>
              <a:rPr lang="en-US" sz="2200" b="0" i="0" u="none" strike="noStrike" dirty="0">
                <a:effectLst/>
                <a:latin typeface="Helvetica" pitchFamily="2" charset="0"/>
              </a:rPr>
              <a:t>Reminder: All the NPs are already profiled away, so these are “slices” of the 16D WC space.</a:t>
            </a:r>
          </a:p>
        </p:txBody>
      </p:sp>
      <p:sp>
        <p:nvSpPr>
          <p:cNvPr id="8" name="TextBox 7">
            <a:extLst>
              <a:ext uri="{FF2B5EF4-FFF2-40B4-BE49-F238E27FC236}">
                <a16:creationId xmlns:a16="http://schemas.microsoft.com/office/drawing/2014/main" id="{0CB8B328-1612-96A0-3648-9BC4498B8AB2}"/>
              </a:ext>
            </a:extLst>
          </p:cNvPr>
          <p:cNvSpPr txBox="1"/>
          <p:nvPr/>
        </p:nvSpPr>
        <p:spPr>
          <a:xfrm>
            <a:off x="8802239" y="6139269"/>
            <a:ext cx="3389761" cy="276999"/>
          </a:xfrm>
          <a:prstGeom prst="rect">
            <a:avLst/>
          </a:prstGeom>
          <a:noFill/>
        </p:spPr>
        <p:txBody>
          <a:bodyPr wrap="square" rtlCol="0">
            <a:spAutoFit/>
          </a:bodyPr>
          <a:lstStyle/>
          <a:p>
            <a:r>
              <a:rPr lang="en-US" sz="1200" dirty="0">
                <a:latin typeface="Helvetica" pitchFamily="2" charset="0"/>
              </a:rPr>
              <a:t>[1]: </a:t>
            </a:r>
            <a:r>
              <a:rPr lang="en-US" sz="1200" dirty="0">
                <a:latin typeface="Helvetica" pitchFamily="2" charset="0"/>
                <a:hlinkClick r:id="rId5"/>
              </a:rPr>
              <a:t>https://doi.org/10.1007/JHEP03(2021)095</a:t>
            </a:r>
            <a:endParaRPr lang="en-US" sz="1200" dirty="0">
              <a:latin typeface="Helvetica" pitchFamily="2" charset="0"/>
            </a:endParaRPr>
          </a:p>
        </p:txBody>
      </p:sp>
    </p:spTree>
    <p:extLst>
      <p:ext uri="{BB962C8B-B14F-4D97-AF65-F5344CB8AC3E}">
        <p14:creationId xmlns:p14="http://schemas.microsoft.com/office/powerpoint/2010/main" val="2445919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15098</TotalTime>
  <Words>1603</Words>
  <Application>Microsoft Office PowerPoint</Application>
  <PresentationFormat>Widescreen</PresentationFormat>
  <Paragraphs>203</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Courier</vt:lpstr>
      <vt:lpstr>Arial</vt:lpstr>
      <vt:lpstr>Calibri</vt:lpstr>
      <vt:lpstr>Calibri Light</vt:lpstr>
      <vt:lpstr>Cambria Math</vt:lpstr>
      <vt:lpstr>Helvetica</vt:lpstr>
      <vt:lpstr>Office Theme</vt:lpstr>
      <vt:lpstr>Using a Neural Network to Approximate the Negative Log Likelihood Function</vt:lpstr>
      <vt:lpstr>Introduction</vt:lpstr>
      <vt:lpstr>Introduction</vt:lpstr>
      <vt:lpstr>DNN Architecture</vt:lpstr>
      <vt:lpstr>DNN Training</vt:lpstr>
      <vt:lpstr>DNN Training</vt:lpstr>
      <vt:lpstr>DNN Training</vt:lpstr>
      <vt:lpstr>DNN Training</vt:lpstr>
      <vt:lpstr>DNN Validation</vt:lpstr>
      <vt:lpstr>DNN Validation</vt:lpstr>
      <vt:lpstr>DNN Validation</vt:lpstr>
      <vt:lpstr>DNN Validation</vt:lpstr>
      <vt:lpstr>DNN Validation</vt:lpstr>
      <vt:lpstr>DNN Advantages and Limitations</vt:lpstr>
      <vt:lpstr>DNN Distribution</vt:lpstr>
      <vt:lpstr>Conclusion</vt:lpstr>
      <vt:lpstr>PowerPoint Presentation</vt:lpstr>
      <vt:lpstr>Hyperparameter Tuning</vt:lpstr>
      <vt:lpstr>DNN Validation</vt:lpstr>
      <vt:lpstr>DNN Validation</vt:lpstr>
      <vt:lpstr>DNN Validation</vt:lpstr>
      <vt:lpstr>Profiling in PyTorch [3]</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Neural Network to Approximate the Negative Log Likelihood Distribution</dc:title>
  <dc:creator>Sean Liu</dc:creator>
  <cp:lastModifiedBy>Nathan Jamieson</cp:lastModifiedBy>
  <cp:revision>352</cp:revision>
  <dcterms:created xsi:type="dcterms:W3CDTF">2023-04-03T08:24:16Z</dcterms:created>
  <dcterms:modified xsi:type="dcterms:W3CDTF">2023-08-20T02:50:48Z</dcterms:modified>
</cp:coreProperties>
</file>