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0" r:id="rId2"/>
    <p:sldId id="865" r:id="rId3"/>
    <p:sldId id="870" r:id="rId4"/>
    <p:sldId id="866" r:id="rId5"/>
    <p:sldId id="873" r:id="rId6"/>
    <p:sldId id="867" r:id="rId7"/>
    <p:sldId id="868" r:id="rId8"/>
    <p:sldId id="869" r:id="rId9"/>
    <p:sldId id="871" r:id="rId10"/>
    <p:sldId id="858" r:id="rId11"/>
    <p:sldId id="861" r:id="rId12"/>
    <p:sldId id="863" r:id="rId13"/>
    <p:sldId id="864" r:id="rId14"/>
    <p:sldId id="872" r:id="rId15"/>
    <p:sldId id="874" r:id="rId16"/>
    <p:sldId id="875" r:id="rId17"/>
    <p:sldId id="852" r:id="rId18"/>
    <p:sldId id="876" r:id="rId19"/>
    <p:sldId id="87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7"/>
    <p:restoredTop sz="93801"/>
  </p:normalViewPr>
  <p:slideViewPr>
    <p:cSldViewPr snapToGrid="0" snapToObjects="1">
      <p:cViewPr varScale="1">
        <p:scale>
          <a:sx n="99" d="100"/>
          <a:sy n="99" d="100"/>
        </p:scale>
        <p:origin x="150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9:57:07.2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1677 399 24003,'-67'-5'0,"22"0"284,-46-1-284,34 5 95,17-11-95,-14 5 0,14 0 0,-23-6 48,21 11-48,-13-16 145,9 15-145,13-8 0,-18 11 0,17 0 0,-4 0 0,1 0 0,6 0 0,-1 0 0,-4 6 0,11 1 0,-12 11 0,5 1 0,-8 14 0,2-6 0,-2 6 0,0-1 0,0 2 0,-2 8 0,-7 1 0,3 7 0,-6 4 0,7 6 0,0-1 0,8-1 0,-6 1 0,13-3 0,1 1 0,3-1 0,10-1 0,2 1 0,3-9 0,9 14 0,-4-11 0,6 12 0,0-6 0,0 0 0,0 0 0,13-1 0,8-6 0,14-2 0,7-5 0,-7-2 0,3-6 0,-5-8 0,5-2 0,0-10 0,0 4 0,-6-5 0,11 0 0,-10-1 0,12-5 0,1-1 0,1-6 0,18 0 0,-8 0 0,16 0 0,-6-14 0,6-2 0,-6-13 0,-4 0 0,-7 1 0,2-7 0,-9-1 0,9-9 0,-16 11 0,8-8 0,-10 7 0,3-15 0,-1 7 0,-6-6 0,2 15 0,-11-3 0,4 4 0,-5-5 0,5-17 0,-10 12 0,3-20 0,-11 23 0,1-14 0,-1 14 0,0-13 0,0 5 0,1 0 0,-7-6 0,-1 6 0,-6-7 0,0-9 0,0 6 0,0-15 0,0 16 0,0-8 0,0 10 0,0 0 0,-6 6 0,-1 3 0,-11 8 0,-1 7 0,-6-6 0,1 12 0,-7-6 0,6 12 0,-12-5 0,5 10 0,0-4 0,-4 11 0,10-3 0,-14 8 0,14-3 0,-2 5 0,12 0 0,6 0 0,4 0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9:57:38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1 24575,'0'15'0,"0"-4"0,0 11 0,0-4 0,0 5 0,0 20 0,0-21 0,0 14 0,4-30 0,2-1 0,4-5 0,0 0 0,1 0 0,-1 0 0,-5-4 0,-1-2 0,-12 1 0,1 0 0,-8 5 0,5 0 0,-1 0 0,0 0 0,1 0 0,0 0 0,8 0 0,9-10 0,4 7 0,5-7 0,-6 5 0,1 4 0,-1-4 0,-4 1 0,3 3 0,-7-8 0,2 3 0,-4-4 0,0-1 0,0 1 0,0-1 0,0 1 0,0 0 0,-4 4 0,-2 1 0,-4 5 0,0 0 0,0 0 0,-1 0 0,1 5 0,4 1 0,-3 4 0,3 1 0,0 5 0,1-4 0,1 4 0,2 0 0,-2-4 0,4 4 0,0-6 0,0 1 0,0-1 0,4-5 0,2-1 0,4-4 0,0 0 0,0 0 0,-4-4 0,-2-2 0,-4-4 0,0 0 0,-4 4 0,-2 2 0,-4 4 0,0 0 0,-1 0 0,1 0 0,-1 0 0,0 0 0,1 0 0,4 0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9:57:42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1336 24575,'0'-16'0,"0"-1"0,0-7 0,0-13 0,0 10 0,0-10 0,0 14 0,0-12 0,0 9 0,0-16 0,0 23 0,0-17 0,0 17 0,0-5 0,0 1 0,0 6 0,0-7 0,0 1 0,0-1 0,0-5 0,0 4 0,0-12 0,0 12 0,0-5 0,0-1 0,0 12 0,0-10 0,0 17 0,0-10 0,0 5 0,0 0 0,0 2 0,0 4 0,0 1 0,-10-1 0,8 0 0,-7 1 0,9-1 0,0 1 0,0 0 0,0 0 0,0-6 0,0 4 0,0-4 0,0 5 0,0 0 0,0 1 0,0 0 0,0-1 0,0-4 0,0-3 0,0 0 0,0-4 0,0 4 0,0-5 0,0-1 0,0 1 0,0 5 0,0 2 0,0 5 0,0 1 0,0-1 0,0 1 0,0 0 0,0 0 0,0 0 0,4 4 0,-3-4 0,9-1 0,-4-1 0,0-4 0,3 10 0,-8-4 0,8 9 0,-3-3 0,3 4 0,1 0 0,0 0 0,1 0 0,-1 4 0,-4 2 0,-2 3 0,-4 2 0,0-1 0,0 0 0,0 0 0,0 0 0,0 0 0,0 0 0,5 0 0,-4 1 0,4-1 0,-5 1 0,0-1 0,0 1 0,0 5 0,0-4 0,0 4 0,0-6 0,0 6 0,0 2 0,0 10 0,0-9 0,0 7 0,0-14 0,0 10 0,0-10 0,0 4 0,0-5 0,0-1 0,0 1 0,0-1 0,0 0 0,0 1 0,0-1 0,0 6 0,0-4 0,0 4 0,0 1 0,0-6 0,0 6 0,0-1 0,0-4 0,0 4 0,0-6 0,0 6 0,0-4 0,0 4 0,0-5 0,0-1 0,0 7 0,0-6 0,0 6 0,0-7 0,0 1 0,0 5 0,0-4 0,0 4 0,0-6 0,0 1 0,0-1 0,0-1 0,0 2 0,0-1 0,0 0 0,0 1 0,0 5 0,0-4 0,0 4 0,0 0 0,0-4 0,0 4 0,0-5 0,0-1 0,0 1 0,0-1 0,0 1 0,0-1 0,0 0 0,0 1 0,0 5 0,0-4 0,0 10 0,0-5 0,0 1 0,0-2 0,0-5 0,0-1 0,0 1 0,0-1 0,0 1 0,0-1 0,0 1 0,0-1 0,0 1 0,0-2 0,0 1 0,0 0 0,0 1 0,0 5 0,-5-4 0,4 4 0,-4-6 0,5 1 0,-5-1 0,4 1 0,-3-1 0,4 0 0,0 1 0,0-1 0,0 0 0,0 1 0,-10-1 0,8 0 0,-12-4 0,9-2 0,-5-4 0,0 0 0,-6 0 0,5 0 0,-4 0 0,9 0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9:57:45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24575,'0'10'0,"0"6"0,0 1 0,0 7 0,0-7 0,0 15 0,0-17 0,0 11 0,0-15 0,0 5 0,0-4 0,0 17 0,0-16 0,0 16 0,0-12 0,0 6 0,0 1 0,0-2 0,0 0 0,0-6 0,0 0 0,0-6 0,0 6 0,0-4 0,0 4 0,0 0 0,0-4 0,0 4 0,0 0 0,0 2 0,0 5 0,0-5 0,0 4 0,0-10 0,0 4 0,0 0 0,0-4 0,0 4 0,0 0 0,0-4 0,0 4 0,0 0 0,0 2 0,0 0 0,0 3 0,0-3 0,0 0 0,0 3 0,0-9 0,0 5 0,0-7 0,0 0 0,0 1 0,0-1 0,0 0 0,0 1 0,0-1 0,0 6 0,0 2 0,0 0 0,0-2 0,0 0 0,0-4 0,0 4 0,0-5 0,0-1 0,0 0 0,0 1 0,0-1 0,0 1 0,0-1 0,0 1 0,5-1 0,-4 0 0,3 1 0,1-1 0,-4 1 0,4-1 0,-5 1 0,0-1 0,4 1 0,-3 5 0,4-4 0,-5 4 0,0-5 0,0-1 0,0 0 0,0 0 0,0 0 0,0 0 0,0 0 0,0 0 0,0 1 0,0-1 0,0-5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9:58:33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9:59:54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9:58:33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9:59:54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191F2-8BBB-0E4C-A4EA-78A34AA02CD4}" type="datetimeFigureOut">
              <a:rPr lang="en-US" smtClean="0"/>
              <a:t>8/24/23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E1258-7FE0-6447-B955-B079D036B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9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1258-7FE0-6447-B955-B079D036BC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8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3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1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Palatino Linotype" panose="02040502050505030304" pitchFamily="18" charset="0"/>
              </a:defRPr>
            </a:lvl1pPr>
            <a:lvl2pPr>
              <a:defRPr sz="2400">
                <a:latin typeface="Palatino Linotype" panose="02040502050505030304" pitchFamily="18" charset="0"/>
              </a:defRPr>
            </a:lvl2pPr>
            <a:lvl3pPr>
              <a:defRPr sz="2000">
                <a:latin typeface="Palatino Linotype" panose="02040502050505030304" pitchFamily="18" charset="0"/>
              </a:defRPr>
            </a:lvl3pPr>
            <a:lvl4pPr>
              <a:defRPr sz="1800">
                <a:latin typeface="Palatino Linotype" panose="02040502050505030304" pitchFamily="18" charset="0"/>
              </a:defRPr>
            </a:lvl4pPr>
            <a:lvl5pPr>
              <a:defRPr sz="1800">
                <a:latin typeface="Palatino Linotype" panose="0204050205050503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Palatino Linotype" panose="02040502050505030304" pitchFamily="18" charset="0"/>
              </a:defRPr>
            </a:lvl1pPr>
            <a:lvl2pPr>
              <a:defRPr sz="2400">
                <a:latin typeface="Palatino Linotype" panose="02040502050505030304" pitchFamily="18" charset="0"/>
              </a:defRPr>
            </a:lvl2pPr>
            <a:lvl3pPr>
              <a:defRPr sz="2000">
                <a:latin typeface="Palatino Linotype" panose="02040502050505030304" pitchFamily="18" charset="0"/>
              </a:defRPr>
            </a:lvl3pPr>
            <a:lvl4pPr>
              <a:defRPr sz="1800">
                <a:latin typeface="Palatino Linotype" panose="02040502050505030304" pitchFamily="18" charset="0"/>
              </a:defRPr>
            </a:lvl4pPr>
            <a:lvl5pPr>
              <a:defRPr sz="1800">
                <a:latin typeface="Palatino Linotype" panose="0204050205050503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8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8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5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1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F48B6-A296-D845-A209-DD1A0FE92083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AP fram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3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ustomXml" Target="../ink/ink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rxiv.org/abs/2204.1027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5780"/>
            <a:ext cx="8229600" cy="1925227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Palatino Linotype"/>
                <a:cs typeface="Palatino Linotype"/>
              </a:rPr>
              <a:t>(Re)interpretation of the LHC results for new physics</a:t>
            </a:r>
            <a:br>
              <a:rPr lang="en-US" sz="3200" dirty="0">
                <a:latin typeface="Palatino Linotype"/>
                <a:cs typeface="Palatino Linotype"/>
              </a:rPr>
            </a:br>
            <a:r>
              <a:rPr lang="en-US" sz="3200" dirty="0">
                <a:latin typeface="Palatino Linotype"/>
                <a:cs typeface="Palatino Linotype"/>
              </a:rPr>
              <a:t> Durham 29/8/2023</a:t>
            </a:r>
            <a:br>
              <a:rPr lang="en-US" sz="3200" dirty="0">
                <a:latin typeface="Palatino Linotype"/>
                <a:cs typeface="Palatino Linotype"/>
              </a:rPr>
            </a:br>
            <a:r>
              <a:rPr lang="en-US" sz="3200" dirty="0">
                <a:latin typeface="Palatino Linotype"/>
                <a:cs typeface="Palatino Linotype"/>
              </a:rPr>
              <a:t>Jon Butterworth, UCL Physics &amp; Astronomy</a:t>
            </a:r>
            <a:b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</a:br>
            <a:endParaRPr lang="en-US" sz="3200" dirty="0">
              <a:latin typeface="Palatino Linotype"/>
              <a:cs typeface="Palatino Linotype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7318" y="666197"/>
            <a:ext cx="7622498" cy="1658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latin typeface="Palatino Linotype"/>
                <a:cs typeface="Palatino Linotype"/>
              </a:rPr>
              <a:t>Testing the scalar triplet solution to CDF’s heavy W problem at the LHC</a:t>
            </a:r>
          </a:p>
        </p:txBody>
      </p:sp>
      <p:pic>
        <p:nvPicPr>
          <p:cNvPr id="10" name="Picture 9" descr="jet-ev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8424" r="39429" b="12652"/>
          <a:stretch/>
        </p:blipFill>
        <p:spPr>
          <a:xfrm>
            <a:off x="457200" y="2488579"/>
            <a:ext cx="2059202" cy="1925227"/>
          </a:xfrm>
          <a:prstGeom prst="rect">
            <a:avLst/>
          </a:prstGeom>
        </p:spPr>
      </p:pic>
      <p:pic>
        <p:nvPicPr>
          <p:cNvPr id="3" name="Picture 2" descr="MAP compas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44" y="2324792"/>
            <a:ext cx="2349038" cy="2089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DC778A-2568-A413-2050-97EAE4BC84F0}"/>
              </a:ext>
            </a:extLst>
          </p:cNvPr>
          <p:cNvSpPr txBox="1">
            <a:spLocks/>
          </p:cNvSpPr>
          <p:nvPr/>
        </p:nvSpPr>
        <p:spPr>
          <a:xfrm>
            <a:off x="2758176" y="2755211"/>
            <a:ext cx="3628368" cy="1658595"/>
          </a:xfrm>
          <a:custGeom>
            <a:avLst/>
            <a:gdLst>
              <a:gd name="connsiteX0" fmla="*/ 0 w 3628368"/>
              <a:gd name="connsiteY0" fmla="*/ 0 h 1658595"/>
              <a:gd name="connsiteX1" fmla="*/ 532161 w 3628368"/>
              <a:gd name="connsiteY1" fmla="*/ 0 h 1658595"/>
              <a:gd name="connsiteX2" fmla="*/ 1173172 w 3628368"/>
              <a:gd name="connsiteY2" fmla="*/ 0 h 1658595"/>
              <a:gd name="connsiteX3" fmla="*/ 1741617 w 3628368"/>
              <a:gd name="connsiteY3" fmla="*/ 0 h 1658595"/>
              <a:gd name="connsiteX4" fmla="*/ 2273777 w 3628368"/>
              <a:gd name="connsiteY4" fmla="*/ 0 h 1658595"/>
              <a:gd name="connsiteX5" fmla="*/ 2914789 w 3628368"/>
              <a:gd name="connsiteY5" fmla="*/ 0 h 1658595"/>
              <a:gd name="connsiteX6" fmla="*/ 3628368 w 3628368"/>
              <a:gd name="connsiteY6" fmla="*/ 0 h 1658595"/>
              <a:gd name="connsiteX7" fmla="*/ 3628368 w 3628368"/>
              <a:gd name="connsiteY7" fmla="*/ 552865 h 1658595"/>
              <a:gd name="connsiteX8" fmla="*/ 3628368 w 3628368"/>
              <a:gd name="connsiteY8" fmla="*/ 1072558 h 1658595"/>
              <a:gd name="connsiteX9" fmla="*/ 3628368 w 3628368"/>
              <a:gd name="connsiteY9" fmla="*/ 1658595 h 1658595"/>
              <a:gd name="connsiteX10" fmla="*/ 3096207 w 3628368"/>
              <a:gd name="connsiteY10" fmla="*/ 1658595 h 1658595"/>
              <a:gd name="connsiteX11" fmla="*/ 2600330 w 3628368"/>
              <a:gd name="connsiteY11" fmla="*/ 1658595 h 1658595"/>
              <a:gd name="connsiteX12" fmla="*/ 1959319 w 3628368"/>
              <a:gd name="connsiteY12" fmla="*/ 1658595 h 1658595"/>
              <a:gd name="connsiteX13" fmla="*/ 1427158 w 3628368"/>
              <a:gd name="connsiteY13" fmla="*/ 1658595 h 1658595"/>
              <a:gd name="connsiteX14" fmla="*/ 786146 w 3628368"/>
              <a:gd name="connsiteY14" fmla="*/ 1658595 h 1658595"/>
              <a:gd name="connsiteX15" fmla="*/ 0 w 3628368"/>
              <a:gd name="connsiteY15" fmla="*/ 1658595 h 1658595"/>
              <a:gd name="connsiteX16" fmla="*/ 0 w 3628368"/>
              <a:gd name="connsiteY16" fmla="*/ 1122316 h 1658595"/>
              <a:gd name="connsiteX17" fmla="*/ 0 w 3628368"/>
              <a:gd name="connsiteY17" fmla="*/ 552865 h 1658595"/>
              <a:gd name="connsiteX18" fmla="*/ 0 w 3628368"/>
              <a:gd name="connsiteY18" fmla="*/ 0 h 165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8368" h="1658595" fill="none" extrusionOk="0">
                <a:moveTo>
                  <a:pt x="0" y="0"/>
                </a:moveTo>
                <a:cubicBezTo>
                  <a:pt x="141860" y="-13138"/>
                  <a:pt x="330603" y="-10013"/>
                  <a:pt x="532161" y="0"/>
                </a:cubicBezTo>
                <a:cubicBezTo>
                  <a:pt x="733719" y="10013"/>
                  <a:pt x="948393" y="-7979"/>
                  <a:pt x="1173172" y="0"/>
                </a:cubicBezTo>
                <a:cubicBezTo>
                  <a:pt x="1397951" y="7979"/>
                  <a:pt x="1466292" y="-10028"/>
                  <a:pt x="1741617" y="0"/>
                </a:cubicBezTo>
                <a:cubicBezTo>
                  <a:pt x="2016942" y="10028"/>
                  <a:pt x="2081335" y="10425"/>
                  <a:pt x="2273777" y="0"/>
                </a:cubicBezTo>
                <a:cubicBezTo>
                  <a:pt x="2466219" y="-10425"/>
                  <a:pt x="2617095" y="-22727"/>
                  <a:pt x="2914789" y="0"/>
                </a:cubicBezTo>
                <a:cubicBezTo>
                  <a:pt x="3212483" y="22727"/>
                  <a:pt x="3443627" y="-27246"/>
                  <a:pt x="3628368" y="0"/>
                </a:cubicBezTo>
                <a:cubicBezTo>
                  <a:pt x="3654227" y="263632"/>
                  <a:pt x="3605612" y="340960"/>
                  <a:pt x="3628368" y="552865"/>
                </a:cubicBezTo>
                <a:cubicBezTo>
                  <a:pt x="3651124" y="764771"/>
                  <a:pt x="3646296" y="941929"/>
                  <a:pt x="3628368" y="1072558"/>
                </a:cubicBezTo>
                <a:cubicBezTo>
                  <a:pt x="3610440" y="1203187"/>
                  <a:pt x="3645408" y="1529181"/>
                  <a:pt x="3628368" y="1658595"/>
                </a:cubicBezTo>
                <a:cubicBezTo>
                  <a:pt x="3488253" y="1677639"/>
                  <a:pt x="3256454" y="1638815"/>
                  <a:pt x="3096207" y="1658595"/>
                </a:cubicBezTo>
                <a:cubicBezTo>
                  <a:pt x="2935960" y="1678375"/>
                  <a:pt x="2788135" y="1668098"/>
                  <a:pt x="2600330" y="1658595"/>
                </a:cubicBezTo>
                <a:cubicBezTo>
                  <a:pt x="2412525" y="1649092"/>
                  <a:pt x="2229377" y="1647794"/>
                  <a:pt x="1959319" y="1658595"/>
                </a:cubicBezTo>
                <a:cubicBezTo>
                  <a:pt x="1689261" y="1669396"/>
                  <a:pt x="1549268" y="1645945"/>
                  <a:pt x="1427158" y="1658595"/>
                </a:cubicBezTo>
                <a:cubicBezTo>
                  <a:pt x="1305048" y="1671245"/>
                  <a:pt x="1075556" y="1628794"/>
                  <a:pt x="786146" y="1658595"/>
                </a:cubicBezTo>
                <a:cubicBezTo>
                  <a:pt x="496736" y="1688396"/>
                  <a:pt x="357023" y="1656694"/>
                  <a:pt x="0" y="1658595"/>
                </a:cubicBezTo>
                <a:cubicBezTo>
                  <a:pt x="18816" y="1518021"/>
                  <a:pt x="-25447" y="1268656"/>
                  <a:pt x="0" y="1122316"/>
                </a:cubicBezTo>
                <a:cubicBezTo>
                  <a:pt x="25447" y="975976"/>
                  <a:pt x="-24949" y="795930"/>
                  <a:pt x="0" y="552865"/>
                </a:cubicBezTo>
                <a:cubicBezTo>
                  <a:pt x="24949" y="309800"/>
                  <a:pt x="7566" y="137115"/>
                  <a:pt x="0" y="0"/>
                </a:cubicBezTo>
                <a:close/>
              </a:path>
              <a:path w="3628368" h="1658595" stroke="0" extrusionOk="0">
                <a:moveTo>
                  <a:pt x="0" y="0"/>
                </a:moveTo>
                <a:cubicBezTo>
                  <a:pt x="234127" y="-23146"/>
                  <a:pt x="431210" y="-9941"/>
                  <a:pt x="568444" y="0"/>
                </a:cubicBezTo>
                <a:cubicBezTo>
                  <a:pt x="705678" y="9941"/>
                  <a:pt x="871550" y="2684"/>
                  <a:pt x="1064321" y="0"/>
                </a:cubicBezTo>
                <a:cubicBezTo>
                  <a:pt x="1257092" y="-2684"/>
                  <a:pt x="1489606" y="-19644"/>
                  <a:pt x="1741617" y="0"/>
                </a:cubicBezTo>
                <a:cubicBezTo>
                  <a:pt x="1993628" y="19644"/>
                  <a:pt x="2151944" y="-25356"/>
                  <a:pt x="2310061" y="0"/>
                </a:cubicBezTo>
                <a:cubicBezTo>
                  <a:pt x="2468178" y="25356"/>
                  <a:pt x="2642479" y="-11046"/>
                  <a:pt x="2878505" y="0"/>
                </a:cubicBezTo>
                <a:cubicBezTo>
                  <a:pt x="3114531" y="11046"/>
                  <a:pt x="3358676" y="-22440"/>
                  <a:pt x="3628368" y="0"/>
                </a:cubicBezTo>
                <a:cubicBezTo>
                  <a:pt x="3604864" y="166882"/>
                  <a:pt x="3632436" y="388415"/>
                  <a:pt x="3628368" y="519693"/>
                </a:cubicBezTo>
                <a:cubicBezTo>
                  <a:pt x="3624300" y="650971"/>
                  <a:pt x="3652734" y="810292"/>
                  <a:pt x="3628368" y="1072558"/>
                </a:cubicBezTo>
                <a:cubicBezTo>
                  <a:pt x="3604002" y="1334825"/>
                  <a:pt x="3645430" y="1480145"/>
                  <a:pt x="3628368" y="1658595"/>
                </a:cubicBezTo>
                <a:cubicBezTo>
                  <a:pt x="3439774" y="1632818"/>
                  <a:pt x="3216094" y="1648606"/>
                  <a:pt x="3096207" y="1658595"/>
                </a:cubicBezTo>
                <a:cubicBezTo>
                  <a:pt x="2976320" y="1668584"/>
                  <a:pt x="2782965" y="1655179"/>
                  <a:pt x="2491479" y="1658595"/>
                </a:cubicBezTo>
                <a:cubicBezTo>
                  <a:pt x="2199993" y="1662011"/>
                  <a:pt x="2187208" y="1681778"/>
                  <a:pt x="1923035" y="1658595"/>
                </a:cubicBezTo>
                <a:cubicBezTo>
                  <a:pt x="1658862" y="1635412"/>
                  <a:pt x="1383542" y="1630671"/>
                  <a:pt x="1245740" y="1658595"/>
                </a:cubicBezTo>
                <a:cubicBezTo>
                  <a:pt x="1107939" y="1686519"/>
                  <a:pt x="722232" y="1673715"/>
                  <a:pt x="568444" y="1658595"/>
                </a:cubicBezTo>
                <a:cubicBezTo>
                  <a:pt x="414656" y="1643475"/>
                  <a:pt x="216133" y="1650111"/>
                  <a:pt x="0" y="1658595"/>
                </a:cubicBezTo>
                <a:cubicBezTo>
                  <a:pt x="-17338" y="1539711"/>
                  <a:pt x="26314" y="1231410"/>
                  <a:pt x="0" y="1105730"/>
                </a:cubicBezTo>
                <a:cubicBezTo>
                  <a:pt x="-26314" y="980050"/>
                  <a:pt x="11435" y="739157"/>
                  <a:pt x="0" y="569451"/>
                </a:cubicBezTo>
                <a:cubicBezTo>
                  <a:pt x="-11435" y="399745"/>
                  <a:pt x="1081" y="274827"/>
                  <a:pt x="0" y="0"/>
                </a:cubicBezTo>
                <a:close/>
              </a:path>
            </a:pathLst>
          </a:custGeom>
          <a:ln w="4762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Palatino Linotype"/>
                <a:cs typeface="Palatino Linotype"/>
              </a:rPr>
              <a:t>JMB, Julian </a:t>
            </a:r>
            <a:r>
              <a:rPr lang="en-US" sz="3300" dirty="0" err="1">
                <a:latin typeface="Palatino Linotype"/>
                <a:cs typeface="Palatino Linotype"/>
              </a:rPr>
              <a:t>Heeck</a:t>
            </a:r>
            <a:r>
              <a:rPr lang="en-US" sz="3300" dirty="0">
                <a:latin typeface="Palatino Linotype"/>
                <a:cs typeface="Palatino Linotype"/>
              </a:rPr>
              <a:t>, </a:t>
            </a:r>
            <a:r>
              <a:rPr lang="en-US" sz="3300" dirty="0" err="1">
                <a:latin typeface="Palatino Linotype"/>
                <a:cs typeface="Palatino Linotype"/>
              </a:rPr>
              <a:t>Sihyun</a:t>
            </a:r>
            <a:r>
              <a:rPr lang="en-US" sz="3300" dirty="0">
                <a:latin typeface="Palatino Linotype"/>
                <a:cs typeface="Palatino Linotype"/>
              </a:rPr>
              <a:t> Jeon, Olivier </a:t>
            </a:r>
            <a:r>
              <a:rPr lang="en-US" sz="3300" dirty="0" err="1">
                <a:latin typeface="Palatino Linotype"/>
                <a:cs typeface="Palatino Linotype"/>
              </a:rPr>
              <a:t>Mattelaer</a:t>
            </a:r>
            <a:r>
              <a:rPr lang="en-US" sz="3300" dirty="0">
                <a:latin typeface="Palatino Linotype"/>
                <a:cs typeface="Palatino Linotype"/>
              </a:rPr>
              <a:t>, Richard Ruiz</a:t>
            </a:r>
          </a:p>
          <a:p>
            <a:r>
              <a:rPr lang="en-US" sz="2700" dirty="0" err="1">
                <a:latin typeface="Palatino Linotype"/>
                <a:cs typeface="Palatino Linotype"/>
              </a:rPr>
              <a:t>Phys.Rev.D</a:t>
            </a:r>
            <a:r>
              <a:rPr lang="en-US" sz="2700" dirty="0">
                <a:latin typeface="Palatino Linotype"/>
                <a:cs typeface="Palatino Linotype"/>
              </a:rPr>
              <a:t> 107 (2023) 7, 075020 </a:t>
            </a:r>
          </a:p>
          <a:p>
            <a:r>
              <a:rPr lang="en-US" sz="2700" dirty="0">
                <a:latin typeface="Palatino Linotype"/>
                <a:cs typeface="Palatino Linotype"/>
              </a:rPr>
              <a:t>2210.13496 [hep-</a:t>
            </a:r>
            <a:r>
              <a:rPr lang="en-US" sz="2700" dirty="0" err="1">
                <a:latin typeface="Palatino Linotype"/>
                <a:cs typeface="Palatino Linotype"/>
              </a:rPr>
              <a:t>ph</a:t>
            </a:r>
            <a:r>
              <a:rPr lang="en-US" sz="2700" dirty="0">
                <a:latin typeface="Palatino Linotype"/>
                <a:cs typeface="Palatino Linotype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4116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75F5A4-D526-2F6F-3163-F43BB27E6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67" y="3246805"/>
            <a:ext cx="4724399" cy="3248774"/>
          </a:xfrm>
          <a:prstGeom prst="rect">
            <a:avLst/>
          </a:prstGeom>
          <a:ln w="63500">
            <a:solidFill>
              <a:schemeClr val="tx1"/>
            </a:solidFill>
            <a:prstDash val="solid"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1134A9D-9604-AD31-DAE7-0A69A2C3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29" y="513944"/>
            <a:ext cx="3790604" cy="363655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65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1134A9D-9604-AD31-DAE7-0A69A2C3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45853" y="885819"/>
            <a:ext cx="7274082" cy="545939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89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0B6B-AC61-5947-ED34-6D445CF1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8069"/>
            <a:ext cx="8229600" cy="1606763"/>
          </a:xfrm>
        </p:spPr>
        <p:txBody>
          <a:bodyPr>
            <a:norm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Introducing Rivet</a:t>
            </a:r>
            <a:b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2000" dirty="0">
                <a:latin typeface="Palatino" pitchFamily="2" charset="77"/>
                <a:ea typeface="Palatino" pitchFamily="2" charset="77"/>
              </a:rPr>
              <a:t>Robust Independent Validation of Experiment and Theory</a:t>
            </a:r>
            <a:br>
              <a:rPr lang="en-US" sz="2000" dirty="0">
                <a:latin typeface="Palatino" pitchFamily="2" charset="77"/>
                <a:ea typeface="Palatino" pitchFamily="2" charset="77"/>
              </a:rPr>
            </a:br>
            <a:r>
              <a:rPr lang="en-GB" sz="2200" dirty="0"/>
              <a:t>arXiv:1003.0694, arXiv:1912.05451</a:t>
            </a:r>
            <a:endParaRPr lang="en-US" sz="2200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43D32-B7FD-AC1A-DE73-804CC6F42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92097"/>
            <a:ext cx="4114800" cy="374166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Direct legacy from HERA (</a:t>
            </a:r>
            <a:r>
              <a:rPr lang="en-US" i="1" dirty="0">
                <a:latin typeface="Palatino" pitchFamily="2" charset="77"/>
                <a:ea typeface="Palatino" pitchFamily="2" charset="77"/>
              </a:rPr>
              <a:t>1990s, HZTOOL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)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Developed by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MCnet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for tuning and validation of new MC event generators</a:t>
            </a:r>
          </a:p>
          <a:p>
            <a:pPr lvl="1"/>
            <a:r>
              <a:rPr lang="en-US" dirty="0">
                <a:latin typeface="Palatino" pitchFamily="2" charset="77"/>
                <a:ea typeface="Palatino" pitchFamily="2" charset="77"/>
              </a:rPr>
              <a:t>e.g. What does the underlying event look like in 7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TeV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pp collisions? 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Library of measurements of final state particles produced in collisions, and variables derived from them</a:t>
            </a:r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77B83C27-AB49-B08B-CC8B-C941E3FD16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5593" y="2084832"/>
            <a:ext cx="4279139" cy="37416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F5C380-DA00-534A-964E-5D2176C6998A}"/>
              </a:ext>
            </a:extLst>
          </p:cNvPr>
          <p:cNvSpPr/>
          <p:nvPr/>
        </p:nvSpPr>
        <p:spPr>
          <a:xfrm>
            <a:off x="5738436" y="6129383"/>
            <a:ext cx="2731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Palatino" pitchFamily="2" charset="77"/>
                <a:ea typeface="Palatino" pitchFamily="2" charset="77"/>
              </a:rPr>
              <a:t>From ATL-PHYS-PUB-2011-008</a:t>
            </a:r>
            <a:r>
              <a:rPr lang="en-GB" dirty="0">
                <a:latin typeface="NimbusRomNo9L"/>
              </a:rPr>
              <a:t>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12BAA-C80B-9CBA-7453-F8F4A303DD3F}"/>
              </a:ext>
            </a:extLst>
          </p:cNvPr>
          <p:cNvSpPr txBox="1"/>
          <p:nvPr/>
        </p:nvSpPr>
        <p:spPr>
          <a:xfrm>
            <a:off x="494675" y="6190938"/>
            <a:ext cx="2653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alatino" pitchFamily="2" charset="77"/>
                <a:ea typeface="Palatino" pitchFamily="2" charset="77"/>
              </a:rPr>
              <a:t>Buckley et al, </a:t>
            </a:r>
            <a:r>
              <a:rPr lang="en-US" sz="1400" dirty="0" err="1">
                <a:latin typeface="Palatino" pitchFamily="2" charset="77"/>
                <a:ea typeface="Palatino" pitchFamily="2" charset="77"/>
              </a:rPr>
              <a:t>Bierlich</a:t>
            </a:r>
            <a:r>
              <a:rPr lang="en-US" sz="1400" dirty="0">
                <a:latin typeface="Palatino" pitchFamily="2" charset="77"/>
                <a:ea typeface="Palatino" pitchFamily="2" charset="77"/>
              </a:rPr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22934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0B6B-AC61-5947-ED34-6D445CF1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8069"/>
            <a:ext cx="8229600" cy="1436175"/>
          </a:xfrm>
        </p:spPr>
        <p:txBody>
          <a:bodyPr>
            <a:norm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Introducing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Contur</a:t>
            </a:r>
            <a:b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2000" dirty="0">
                <a:latin typeface="Palatino" pitchFamily="2" charset="77"/>
                <a:ea typeface="Palatino" pitchFamily="2" charset="77"/>
              </a:rPr>
              <a:t>Constraints On New Theories Using Rivet</a:t>
            </a:r>
            <a:br>
              <a:rPr lang="en-US" sz="3100" dirty="0">
                <a:latin typeface="Palatino" pitchFamily="2" charset="77"/>
                <a:ea typeface="Palatino" pitchFamily="2" charset="77"/>
              </a:rPr>
            </a:br>
            <a:r>
              <a:rPr lang="en-GB" sz="2200" dirty="0"/>
              <a:t>arXiv:1605.05296, arXiv:2102.04377</a:t>
            </a:r>
            <a:endParaRPr lang="en-US" sz="2200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D379AA41-5929-0692-F816-EB1E76E89D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1510" y="1964651"/>
            <a:ext cx="5495844" cy="268613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92A88A-2A37-4B1D-5672-B7AD0DC2D375}"/>
              </a:ext>
            </a:extLst>
          </p:cNvPr>
          <p:cNvSpPr txBox="1">
            <a:spLocks/>
          </p:cNvSpPr>
          <p:nvPr/>
        </p:nvSpPr>
        <p:spPr>
          <a:xfrm>
            <a:off x="446929" y="2048304"/>
            <a:ext cx="3447892" cy="2999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alatino" pitchFamily="2" charset="77"/>
                <a:ea typeface="Palatino" pitchFamily="2" charset="77"/>
              </a:rPr>
              <a:t>Extend the power of Rivet beyond the Standard Model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Signal-injection of final-state particles from Beyond-the-SM physics events on to the measured cross sections in Rivet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BD187FB-F7EC-AC23-C246-3B0E46552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929" y="5167128"/>
            <a:ext cx="8099036" cy="900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dirty="0">
                <a:latin typeface="Palatino" pitchFamily="2" charset="77"/>
                <a:ea typeface="Palatino" pitchFamily="2" charset="77"/>
              </a:rPr>
              <a:t>Increasingly precise measurements and calculations </a:t>
            </a:r>
            <a:r>
              <a:rPr lang="en-US" sz="250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together</a:t>
            </a:r>
            <a:r>
              <a:rPr lang="en-US" sz="2500" dirty="0">
                <a:latin typeface="Palatino" pitchFamily="2" charset="77"/>
                <a:ea typeface="Palatino" pitchFamily="2" charset="77"/>
              </a:rPr>
              <a:t> extend the reach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23DFB-16B6-995D-2003-F6C98125B043}"/>
              </a:ext>
            </a:extLst>
          </p:cNvPr>
          <p:cNvSpPr txBox="1"/>
          <p:nvPr/>
        </p:nvSpPr>
        <p:spPr>
          <a:xfrm>
            <a:off x="4137307" y="4770457"/>
            <a:ext cx="4770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alatino" pitchFamily="2" charset="77"/>
                <a:ea typeface="Palatino" pitchFamily="2" charset="77"/>
              </a:rPr>
              <a:t>From </a:t>
            </a:r>
            <a:r>
              <a:rPr lang="en-US" sz="1200" dirty="0" err="1">
                <a:latin typeface="Palatino" pitchFamily="2" charset="77"/>
                <a:ea typeface="Palatino" pitchFamily="2" charset="77"/>
              </a:rPr>
              <a:t>Altakach</a:t>
            </a:r>
            <a:r>
              <a:rPr lang="en-US" sz="1200" dirty="0">
                <a:latin typeface="Palatino" pitchFamily="2" charset="77"/>
                <a:ea typeface="Palatino" pitchFamily="2" charset="77"/>
              </a:rPr>
              <a:t>, JMB, </a:t>
            </a:r>
            <a:r>
              <a:rPr lang="en-US" sz="1200" dirty="0" err="1">
                <a:latin typeface="Palatino" pitchFamily="2" charset="77"/>
                <a:ea typeface="Palatino" pitchFamily="2" charset="77"/>
              </a:rPr>
              <a:t>Ježo</a:t>
            </a:r>
            <a:r>
              <a:rPr lang="en-US" sz="1200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200" dirty="0" err="1">
                <a:latin typeface="Palatino" pitchFamily="2" charset="77"/>
                <a:ea typeface="Palatino" pitchFamily="2" charset="77"/>
              </a:rPr>
              <a:t>Klasen</a:t>
            </a:r>
            <a:r>
              <a:rPr lang="en-US" sz="1200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200" dirty="0" err="1">
                <a:latin typeface="Palatino" pitchFamily="2" charset="77"/>
                <a:ea typeface="Palatino" pitchFamily="2" charset="77"/>
              </a:rPr>
              <a:t>Schienbein</a:t>
            </a:r>
            <a:r>
              <a:rPr lang="en-US" sz="12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GB" sz="1200" dirty="0">
                <a:latin typeface="Palatino" pitchFamily="2" charset="77"/>
                <a:ea typeface="Palatino" pitchFamily="2" charset="77"/>
              </a:rPr>
              <a:t>arXiv:2111.15406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B2980-F98B-1FEB-9E34-8198A011144D}"/>
              </a:ext>
            </a:extLst>
          </p:cNvPr>
          <p:cNvSpPr txBox="1"/>
          <p:nvPr/>
        </p:nvSpPr>
        <p:spPr>
          <a:xfrm>
            <a:off x="457198" y="6186807"/>
            <a:ext cx="6543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alatino" pitchFamily="2" charset="77"/>
                <a:ea typeface="Palatino" pitchFamily="2" charset="77"/>
              </a:rPr>
              <a:t>JMB, </a:t>
            </a:r>
            <a:r>
              <a:rPr lang="en-US" sz="1400" dirty="0" err="1">
                <a:latin typeface="Palatino" pitchFamily="2" charset="77"/>
                <a:ea typeface="Palatino" pitchFamily="2" charset="77"/>
              </a:rPr>
              <a:t>Grellscheid</a:t>
            </a:r>
            <a:r>
              <a:rPr lang="en-US" sz="1400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dirty="0" err="1">
                <a:latin typeface="Palatino" pitchFamily="2" charset="77"/>
                <a:ea typeface="Palatino" pitchFamily="2" charset="77"/>
              </a:rPr>
              <a:t>Krämer</a:t>
            </a:r>
            <a:r>
              <a:rPr lang="en-US" sz="1400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dirty="0" err="1">
                <a:latin typeface="Palatino" pitchFamily="2" charset="77"/>
                <a:ea typeface="Palatino" pitchFamily="2" charset="77"/>
              </a:rPr>
              <a:t>Sarrazin</a:t>
            </a:r>
            <a:r>
              <a:rPr lang="en-US" sz="1400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dirty="0" err="1">
                <a:latin typeface="Palatino" pitchFamily="2" charset="77"/>
                <a:ea typeface="Palatino" pitchFamily="2" charset="77"/>
              </a:rPr>
              <a:t>Yallup</a:t>
            </a:r>
            <a:r>
              <a:rPr lang="en-US" sz="1400" dirty="0">
                <a:latin typeface="Palatino" pitchFamily="2" charset="77"/>
                <a:ea typeface="Palatino" pitchFamily="2" charset="77"/>
              </a:rPr>
              <a:t>;  Buckley et al</a:t>
            </a:r>
          </a:p>
        </p:txBody>
      </p:sp>
    </p:spTree>
    <p:extLst>
      <p:ext uri="{BB962C8B-B14F-4D97-AF65-F5344CB8AC3E}">
        <p14:creationId xmlns:p14="http://schemas.microsoft.com/office/powerpoint/2010/main" val="391653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AAB03-5F26-09E4-FF0D-FC8A64E9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64BAB-AAC6-61BA-E92E-A3C03777A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New interface between </a:t>
            </a:r>
            <a:r>
              <a:rPr lang="en-US" dirty="0" err="1"/>
              <a:t>Rivet+Contur</a:t>
            </a:r>
            <a:r>
              <a:rPr lang="en-US" dirty="0"/>
              <a:t> and </a:t>
            </a:r>
            <a:r>
              <a:rPr lang="en-US" dirty="0" err="1"/>
              <a:t>Madgraph</a:t>
            </a:r>
            <a:endParaRPr lang="en-US" dirty="0"/>
          </a:p>
          <a:p>
            <a:pPr lvl="1"/>
            <a:r>
              <a:rPr lang="en-US" dirty="0"/>
              <a:t>Could already drive a MG scan using </a:t>
            </a:r>
            <a:r>
              <a:rPr lang="en-US" dirty="0" err="1"/>
              <a:t>Contur</a:t>
            </a:r>
            <a:r>
              <a:rPr lang="en-US" dirty="0"/>
              <a:t> machinery (as with Herwig)</a:t>
            </a:r>
          </a:p>
          <a:p>
            <a:pPr lvl="1"/>
            <a:r>
              <a:rPr lang="en-US" dirty="0"/>
              <a:t>Can now access </a:t>
            </a:r>
            <a:r>
              <a:rPr lang="en-US" dirty="0" err="1"/>
              <a:t>Rivet+Contur</a:t>
            </a:r>
            <a:r>
              <a:rPr lang="en-US" dirty="0"/>
              <a:t> from within the MG UI and use MG scanning machinery</a:t>
            </a:r>
          </a:p>
          <a:p>
            <a:r>
              <a:rPr lang="en-US" dirty="0"/>
              <a:t>Wider selection of SM predictions, move to using these only </a:t>
            </a:r>
          </a:p>
          <a:p>
            <a:pPr lvl="1"/>
            <a:r>
              <a:rPr lang="en-US" dirty="0"/>
              <a:t>no more assumption that the data ≡ SM.</a:t>
            </a:r>
          </a:p>
          <a:p>
            <a:r>
              <a:rPr lang="en-US" dirty="0"/>
              <a:t>Use of correlation matrices, more Rivet analyses, other minor improvements (</a:t>
            </a:r>
            <a:r>
              <a:rPr lang="en-US" dirty="0" err="1"/>
              <a:t>Contur</a:t>
            </a:r>
            <a:r>
              <a:rPr lang="en-US" dirty="0"/>
              <a:t> 2.4)</a:t>
            </a:r>
          </a:p>
          <a:p>
            <a:r>
              <a:rPr lang="en-US" dirty="0"/>
              <a:t>(See </a:t>
            </a:r>
            <a:r>
              <a:rPr lang="en-US" dirty="0" err="1"/>
              <a:t>Yoran’s</a:t>
            </a:r>
            <a:r>
              <a:rPr lang="en-US" dirty="0"/>
              <a:t> talk this afternoon for more.)</a:t>
            </a:r>
          </a:p>
        </p:txBody>
      </p:sp>
    </p:spTree>
    <p:extLst>
      <p:ext uri="{BB962C8B-B14F-4D97-AF65-F5344CB8AC3E}">
        <p14:creationId xmlns:p14="http://schemas.microsoft.com/office/powerpoint/2010/main" val="219036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7E0D-20C8-2EA2-ECA4-6C76B2282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165C3-F835-0869-2DE1-A38FB2A3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73" y="1490408"/>
            <a:ext cx="8371254" cy="218915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Feynrules</a:t>
            </a:r>
            <a:r>
              <a:rPr lang="en-US" baseline="30000" dirty="0"/>
              <a:t>1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UFO  </a:t>
            </a:r>
            <a:r>
              <a:rPr lang="en-US" dirty="0" err="1">
                <a:sym typeface="Wingdings" pitchFamily="2" charset="2"/>
              </a:rPr>
              <a:t>Madgraph</a:t>
            </a:r>
            <a:r>
              <a:rPr lang="en-US" dirty="0">
                <a:sym typeface="Wingdings" pitchFamily="2" charset="2"/>
              </a:rPr>
              <a:t>  Pythia  Rivet  </a:t>
            </a:r>
            <a:r>
              <a:rPr lang="en-US" dirty="0" err="1">
                <a:sym typeface="Wingdings" pitchFamily="2" charset="2"/>
              </a:rPr>
              <a:t>Contur</a:t>
            </a:r>
            <a:r>
              <a:rPr lang="en-US" dirty="0">
                <a:sym typeface="Wingdings" pitchFamily="2" charset="2"/>
              </a:rPr>
              <a:t>  (over 130 LHC measurement papers)</a:t>
            </a:r>
          </a:p>
          <a:p>
            <a:r>
              <a:rPr lang="en-US" dirty="0" err="1">
                <a:sym typeface="Wingdings" pitchFamily="2" charset="2"/>
              </a:rPr>
              <a:t>vev</a:t>
            </a:r>
            <a:r>
              <a:rPr lang="en-US" dirty="0">
                <a:sym typeface="Wingdings" pitchFamily="2" charset="2"/>
              </a:rPr>
              <a:t> = 1 GeV</a:t>
            </a:r>
          </a:p>
          <a:p>
            <a:pPr lvl="1"/>
            <a:r>
              <a:rPr lang="en-US" dirty="0">
                <a:sym typeface="Wingdings" pitchFamily="2" charset="2"/>
              </a:rPr>
              <a:t>High enough that </a:t>
            </a:r>
            <a:r>
              <a:rPr lang="en-US" dirty="0">
                <a:latin typeface="Symbol" pitchFamily="2" charset="2"/>
                <a:sym typeface="Wingdings" pitchFamily="2" charset="2"/>
              </a:rPr>
              <a:t>D </a:t>
            </a:r>
            <a:r>
              <a:rPr lang="en-US" dirty="0">
                <a:sym typeface="Wingdings" pitchFamily="2" charset="2"/>
              </a:rPr>
              <a:t>decays are prompt. At very low values (~0.1 MeV for M</a:t>
            </a:r>
            <a:r>
              <a:rPr lang="en-US" baseline="-25000" dirty="0">
                <a:latin typeface="Symbol" pitchFamily="2" charset="2"/>
                <a:sym typeface="Wingdings" pitchFamily="2" charset="2"/>
              </a:rPr>
              <a:t>D</a:t>
            </a:r>
            <a:r>
              <a:rPr lang="en-US" baseline="-25000" dirty="0">
                <a:sym typeface="Wingdings" pitchFamily="2" charset="2"/>
              </a:rPr>
              <a:t>++ </a:t>
            </a:r>
            <a:r>
              <a:rPr lang="en-US" dirty="0">
                <a:sym typeface="Wingdings" pitchFamily="2" charset="2"/>
              </a:rPr>
              <a:t>= 200 GeV) may not be true</a:t>
            </a:r>
          </a:p>
          <a:p>
            <a:pPr lvl="1"/>
            <a:r>
              <a:rPr lang="en-US" dirty="0">
                <a:sym typeface="Wingdings" pitchFamily="2" charset="2"/>
              </a:rPr>
              <a:t>Little effect on collider phenomenology otherwise</a:t>
            </a:r>
          </a:p>
          <a:p>
            <a:pPr marL="0" indent="0" algn="ctr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E8D5CC57-49E8-C200-A58F-D2BB688BEA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892" y="3604488"/>
            <a:ext cx="7772400" cy="2216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608B9-26C4-B0A1-BC1F-E538A63FF54B}"/>
              </a:ext>
            </a:extLst>
          </p:cNvPr>
          <p:cNvSpPr txBox="1"/>
          <p:nvPr/>
        </p:nvSpPr>
        <p:spPr>
          <a:xfrm>
            <a:off x="457200" y="5801773"/>
            <a:ext cx="8124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aseline="30000" dirty="0">
                <a:effectLst/>
                <a:latin typeface="NimbusRomNo9L"/>
              </a:rPr>
              <a:t>1</a:t>
            </a:r>
            <a:r>
              <a:rPr lang="en-GB" sz="1800" dirty="0">
                <a:effectLst/>
                <a:latin typeface="NimbusRomNo9L"/>
              </a:rPr>
              <a:t> </a:t>
            </a:r>
            <a:r>
              <a:rPr lang="en-GB" sz="1800" dirty="0" err="1">
                <a:effectLst/>
                <a:latin typeface="NimbusRomNo9L"/>
              </a:rPr>
              <a:t>Pich</a:t>
            </a:r>
            <a:r>
              <a:rPr lang="en-GB" sz="1800" dirty="0">
                <a:effectLst/>
                <a:latin typeface="NimbusRomNo9L"/>
              </a:rPr>
              <a:t>, Santamaria, </a:t>
            </a:r>
            <a:r>
              <a:rPr lang="en-GB" sz="1800" dirty="0" err="1">
                <a:effectLst/>
                <a:latin typeface="NimbusRomNo9L"/>
              </a:rPr>
              <a:t>Bernabeu</a:t>
            </a:r>
            <a:r>
              <a:rPr lang="en-GB" sz="1800" dirty="0">
                <a:effectLst/>
                <a:latin typeface="NimbusRomNo9L"/>
              </a:rPr>
              <a:t>, Phys. Lett. B 148 (1984) 229–233.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6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F0E7-FD2E-271A-C8AC-672A715A0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EDCB2-8D09-766B-D0EF-A918D8273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042" y="1219200"/>
            <a:ext cx="2908300" cy="526568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1800" dirty="0">
                <a:effectLst/>
              </a:rPr>
              <a:t>The (</a:t>
            </a:r>
            <a:r>
              <a:rPr lang="en-GB" sz="1800" i="1" dirty="0">
                <a:effectLst/>
              </a:rPr>
              <a:t>M</a:t>
            </a:r>
            <a:r>
              <a:rPr lang="en-GB" sz="1800" dirty="0">
                <a:effectLst/>
              </a:rPr>
              <a:t>∆</a:t>
            </a:r>
            <a:r>
              <a:rPr lang="en-GB" sz="1800" baseline="30000" dirty="0">
                <a:effectLst/>
              </a:rPr>
              <a:t>±±</a:t>
            </a:r>
            <a:r>
              <a:rPr lang="en-GB" sz="1800" dirty="0">
                <a:effectLst/>
              </a:rPr>
              <a:t>,∆</a:t>
            </a:r>
            <a:r>
              <a:rPr lang="en-GB" sz="1800" i="1" dirty="0">
                <a:effectLst/>
              </a:rPr>
              <a:t>M</a:t>
            </a:r>
            <a:r>
              <a:rPr lang="en-GB" sz="1800" dirty="0">
                <a:effectLst/>
              </a:rPr>
              <a:t>) parameter space overlaid with the 95% (solid) and 68% (long-dash) exclusion limits as obtained from </a:t>
            </a:r>
            <a:r>
              <a:rPr lang="en-GB" sz="1800" dirty="0" err="1">
                <a:effectLst/>
              </a:rPr>
              <a:t>MGaMC</a:t>
            </a:r>
            <a:r>
              <a:rPr lang="en-GB" sz="1800" dirty="0">
                <a:effectLst/>
              </a:rPr>
              <a:t> + </a:t>
            </a:r>
            <a:r>
              <a:rPr lang="en-GB" sz="1800" dirty="0" err="1">
                <a:effectLst/>
              </a:rPr>
              <a:t>Contur</a:t>
            </a:r>
            <a:r>
              <a:rPr lang="en-GB" sz="1800" dirty="0">
                <a:effectLst/>
              </a:rPr>
              <a:t>. </a:t>
            </a:r>
          </a:p>
          <a:p>
            <a:pPr marL="0" indent="0">
              <a:buNone/>
            </a:pPr>
            <a:endParaRPr lang="en-GB" sz="1800" dirty="0">
              <a:effectLst/>
            </a:endParaRPr>
          </a:p>
          <a:p>
            <a:pPr marL="0" indent="0">
              <a:buNone/>
            </a:pPr>
            <a:r>
              <a:rPr lang="en-GB" sz="1800" dirty="0">
                <a:effectLst/>
              </a:rPr>
              <a:t>Values to the left of the lines are excluded.</a:t>
            </a:r>
          </a:p>
          <a:p>
            <a:pPr marL="0" indent="0">
              <a:buNone/>
            </a:pPr>
            <a:endParaRPr lang="en-GB" sz="1800" dirty="0">
              <a:effectLst/>
            </a:endParaRPr>
          </a:p>
          <a:p>
            <a:pPr marL="0" indent="0">
              <a:buNone/>
            </a:pPr>
            <a:r>
              <a:rPr lang="en-GB" sz="1800" dirty="0">
                <a:effectLst/>
              </a:rPr>
              <a:t>Also shown is the 95% expected exclusion (dotted). </a:t>
            </a:r>
          </a:p>
          <a:p>
            <a:pPr marL="0" indent="0">
              <a:buNone/>
            </a:pPr>
            <a:endParaRPr lang="en-GB" sz="1800" dirty="0">
              <a:effectLst/>
            </a:endParaRPr>
          </a:p>
          <a:p>
            <a:pPr marL="0" indent="0">
              <a:buNone/>
            </a:pPr>
            <a:r>
              <a:rPr lang="en-GB" sz="1800" dirty="0">
                <a:effectLst/>
              </a:rPr>
              <a:t>The colour-shading scheme indicates which SM measurement provides the dominant exclusion. </a:t>
            </a:r>
          </a:p>
          <a:p>
            <a:pPr marL="0" indent="0">
              <a:buNone/>
            </a:pPr>
            <a:endParaRPr lang="en-GB" sz="1800" dirty="0">
              <a:effectLst/>
            </a:endParaRPr>
          </a:p>
          <a:p>
            <a:pPr marL="0" indent="0">
              <a:buNone/>
            </a:pPr>
            <a:r>
              <a:rPr lang="en-GB" sz="1800" dirty="0">
                <a:effectLst/>
              </a:rPr>
              <a:t>The black asterisk indicates the best fit value from </a:t>
            </a:r>
            <a:r>
              <a:rPr lang="en-GB" sz="1800" i="1" dirty="0" err="1">
                <a:effectLst/>
              </a:rPr>
              <a:t>Heeck</a:t>
            </a:r>
            <a:r>
              <a:rPr lang="en-GB" sz="1800" i="1" dirty="0">
                <a:effectLst/>
              </a:rPr>
              <a:t> (2022)</a:t>
            </a:r>
          </a:p>
          <a:p>
            <a:pPr marL="0" indent="0">
              <a:buNone/>
            </a:pPr>
            <a:endParaRPr lang="en-GB" sz="1800" i="1" dirty="0"/>
          </a:p>
          <a:p>
            <a:pPr marL="0" indent="0">
              <a:buNone/>
            </a:pPr>
            <a:r>
              <a:rPr lang="en-GB" sz="1800" dirty="0">
                <a:effectLst/>
              </a:rPr>
              <a:t>All possible final states were scanned</a:t>
            </a:r>
          </a:p>
          <a:p>
            <a:pPr marL="0" indent="0">
              <a:buNone/>
            </a:pPr>
            <a:endParaRPr lang="en-GB" sz="1800" i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graph of a number of numbers and a graph&#10;&#10;Description automatically generated with medium confidence">
            <a:extLst>
              <a:ext uri="{FF2B5EF4-FFF2-40B4-BE49-F238E27FC236}">
                <a16:creationId xmlns:a16="http://schemas.microsoft.com/office/drawing/2014/main" id="{1B308754-F752-BE5D-0CD6-D6E1E257DC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658" y="1044525"/>
            <a:ext cx="5977979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1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798E0E-BBB0-E947-B085-43C9BFC7ED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327" y="653240"/>
            <a:ext cx="6435930" cy="5438037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1C0A59-B595-5A4D-9E45-4A8BF7C8BD6F}"/>
              </a:ext>
            </a:extLst>
          </p:cNvPr>
          <p:cNvSpPr/>
          <p:nvPr/>
        </p:nvSpPr>
        <p:spPr>
          <a:xfrm>
            <a:off x="3110943" y="5783500"/>
            <a:ext cx="2993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arXiv:2103.01918, </a:t>
            </a:r>
            <a:r>
              <a:rPr lang="en-GB" sz="1400" dirty="0"/>
              <a:t>JHEP 07 (2021) 005 </a:t>
            </a:r>
            <a:endParaRPr lang="en-US" sz="1400" dirty="0"/>
          </a:p>
        </p:txBody>
      </p:sp>
      <p:pic>
        <p:nvPicPr>
          <p:cNvPr id="6" name="Picture 5" descr="qqZZ4lrad.pdf">
            <a:extLst>
              <a:ext uri="{FF2B5EF4-FFF2-40B4-BE49-F238E27FC236}">
                <a16:creationId xmlns:a16="http://schemas.microsoft.com/office/drawing/2014/main" id="{9DB55156-BA0F-618D-4E96-8DA557D88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7" y="1185533"/>
            <a:ext cx="1704782" cy="1238631"/>
          </a:xfrm>
          <a:prstGeom prst="rect">
            <a:avLst/>
          </a:prstGeom>
        </p:spPr>
      </p:pic>
      <p:pic>
        <p:nvPicPr>
          <p:cNvPr id="7" name="Picture 6" descr="ggZZ4lhiggs.pdf">
            <a:extLst>
              <a:ext uri="{FF2B5EF4-FFF2-40B4-BE49-F238E27FC236}">
                <a16:creationId xmlns:a16="http://schemas.microsoft.com/office/drawing/2014/main" id="{E4B5A1D0-A46E-E2ED-A80B-5DF65AD4A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15" y="2424164"/>
            <a:ext cx="1717924" cy="1086849"/>
          </a:xfrm>
          <a:prstGeom prst="rect">
            <a:avLst/>
          </a:prstGeom>
        </p:spPr>
      </p:pic>
      <p:pic>
        <p:nvPicPr>
          <p:cNvPr id="8" name="Picture 7" descr="ggZZ4lbox.pdf">
            <a:extLst>
              <a:ext uri="{FF2B5EF4-FFF2-40B4-BE49-F238E27FC236}">
                <a16:creationId xmlns:a16="http://schemas.microsoft.com/office/drawing/2014/main" id="{445A5BE8-D0B7-A5C8-FBF3-405791568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7" y="5245254"/>
            <a:ext cx="1704782" cy="926298"/>
          </a:xfrm>
          <a:prstGeom prst="rect">
            <a:avLst/>
          </a:prstGeom>
        </p:spPr>
      </p:pic>
      <p:pic>
        <p:nvPicPr>
          <p:cNvPr id="9" name="Picture 8" descr="qqZZ4l.pdf">
            <a:extLst>
              <a:ext uri="{FF2B5EF4-FFF2-40B4-BE49-F238E27FC236}">
                <a16:creationId xmlns:a16="http://schemas.microsoft.com/office/drawing/2014/main" id="{2A78A4A3-AC50-6435-3B39-0388DCBD6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7" y="3770349"/>
            <a:ext cx="1515077" cy="11007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684E669-6A3D-57DA-F641-D1FB6652A608}"/>
              </a:ext>
            </a:extLst>
          </p:cNvPr>
          <p:cNvSpPr/>
          <p:nvPr/>
        </p:nvSpPr>
        <p:spPr>
          <a:xfrm>
            <a:off x="1963711" y="1409075"/>
            <a:ext cx="464696" cy="43471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E22078-7FA9-A0AB-EFAC-5937F0EAC4D5}"/>
              </a:ext>
            </a:extLst>
          </p:cNvPr>
          <p:cNvSpPr/>
          <p:nvPr/>
        </p:nvSpPr>
        <p:spPr>
          <a:xfrm>
            <a:off x="2232000" y="1512000"/>
            <a:ext cx="464696" cy="43471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2A3117-F99E-763E-8357-192F8DFD6EAA}"/>
              </a:ext>
            </a:extLst>
          </p:cNvPr>
          <p:cNvSpPr/>
          <p:nvPr/>
        </p:nvSpPr>
        <p:spPr>
          <a:xfrm>
            <a:off x="2733207" y="1561474"/>
            <a:ext cx="464696" cy="43471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9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282F5-B482-25CE-80E7-7AC8508F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D3C78-2879-789D-7EC5-7437C1519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1417638"/>
            <a:ext cx="3657599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dirty="0">
                <a:effectLst/>
              </a:rPr>
              <a:t>Upper panel: Representative differential cross section as a function of the highest-mass dilepton pair in 4-lepton measurements used in this study showing: </a:t>
            </a:r>
          </a:p>
          <a:p>
            <a:r>
              <a:rPr lang="en-GB" sz="1800" dirty="0">
                <a:effectLst/>
              </a:rPr>
              <a:t>ATLAS data (crosses) JHEP 07 (2021) 005 </a:t>
            </a:r>
          </a:p>
          <a:p>
            <a:r>
              <a:rPr lang="en-GB" sz="1800" dirty="0">
                <a:effectLst/>
              </a:rPr>
              <a:t>Predicted SM yields </a:t>
            </a:r>
            <a:r>
              <a:rPr lang="en-GB" sz="1800" dirty="0">
                <a:solidFill>
                  <a:srgbClr val="92D050"/>
                </a:solidFill>
                <a:effectLst/>
              </a:rPr>
              <a:t>(green) </a:t>
            </a:r>
            <a:r>
              <a:rPr lang="en-GB" sz="1800" dirty="0">
                <a:effectLst/>
              </a:rPr>
              <a:t>Sherpa, </a:t>
            </a:r>
            <a:r>
              <a:rPr lang="en-GB" sz="1800" dirty="0" err="1">
                <a:effectLst/>
              </a:rPr>
              <a:t>SciPost</a:t>
            </a:r>
            <a:r>
              <a:rPr lang="en-GB" sz="1800" dirty="0">
                <a:effectLst/>
              </a:rPr>
              <a:t> Phys. 7 (3) (2019) 034</a:t>
            </a:r>
          </a:p>
          <a:p>
            <a:r>
              <a:rPr lang="en-GB" sz="1800" dirty="0">
                <a:effectLst/>
              </a:rPr>
              <a:t>Predicted SM+BSM yields for (</a:t>
            </a:r>
            <a:r>
              <a:rPr lang="en-GB" sz="1800" i="1" dirty="0">
                <a:effectLst/>
              </a:rPr>
              <a:t>M</a:t>
            </a:r>
            <a:r>
              <a:rPr lang="en-GB" sz="1800" dirty="0">
                <a:effectLst/>
              </a:rPr>
              <a:t>∆±± , </a:t>
            </a:r>
            <a:r>
              <a:rPr lang="en-GB" sz="1800" i="1" dirty="0">
                <a:effectLst/>
              </a:rPr>
              <a:t>M</a:t>
            </a:r>
            <a:r>
              <a:rPr lang="en-GB" sz="1800" dirty="0">
                <a:effectLst/>
              </a:rPr>
              <a:t>∆± ) = (180 GeV, 255 GeV) </a:t>
            </a:r>
            <a:r>
              <a:rPr lang="en-GB" sz="1800" dirty="0">
                <a:solidFill>
                  <a:srgbClr val="0070C0"/>
                </a:solidFill>
                <a:effectLst/>
              </a:rPr>
              <a:t>(blue</a:t>
            </a:r>
            <a:r>
              <a:rPr lang="en-GB" sz="1800" dirty="0">
                <a:effectLst/>
              </a:rPr>
              <a:t>). </a:t>
            </a:r>
          </a:p>
          <a:p>
            <a:pPr marL="0" indent="0">
              <a:buNone/>
            </a:pPr>
            <a:endParaRPr lang="en-GB" sz="1800" dirty="0">
              <a:effectLst/>
            </a:endParaRPr>
          </a:p>
          <a:p>
            <a:pPr marL="0" indent="0">
              <a:buNone/>
            </a:pPr>
            <a:r>
              <a:rPr lang="en-GB" sz="1800" dirty="0">
                <a:effectLst/>
              </a:rPr>
              <a:t>Lower panel: bin-by-bin significance of expected theory yields relative to data with combined data and theory uncertainties (band). </a:t>
            </a: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DA6B7215-B642-E0DC-9D0B-697F2CBA5B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209820"/>
            <a:ext cx="4758653" cy="50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0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EF56-7CA2-5968-827A-AA1CB8FF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CE985-6BC9-7F5C-3FD3-55DFD921B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331200" cy="24437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Previously “unconstrained” best fit point is actually already excluded by LHC measurements, for promptly-decaying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baseline="30000" dirty="0"/>
              <a:t>++</a:t>
            </a:r>
          </a:p>
          <a:p>
            <a:r>
              <a:rPr lang="en-US" dirty="0"/>
              <a:t>Still a worth looking for in LLP searches, but not otherwise</a:t>
            </a:r>
          </a:p>
        </p:txBody>
      </p:sp>
      <p:pic>
        <p:nvPicPr>
          <p:cNvPr id="5" name="Picture 4" descr="A whale tail coming out of water&#10;&#10;Description automatically generated">
            <a:extLst>
              <a:ext uri="{FF2B5EF4-FFF2-40B4-BE49-F238E27FC236}">
                <a16:creationId xmlns:a16="http://schemas.microsoft.com/office/drawing/2014/main" id="{F6AF2F4A-2AD1-CA0B-B892-050D81609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1600" y="3827462"/>
            <a:ext cx="42164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5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EA17E-3A04-2908-5BBD-32EC8D365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CEAF6-11D5-8C23-50BE-38A44FFBF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The W mass: CDF and custodial symmetry</a:t>
            </a:r>
          </a:p>
          <a:p>
            <a:pPr lvl="1"/>
            <a:r>
              <a:rPr lang="en-US" dirty="0"/>
              <a:t>The Type II Seesaw model</a:t>
            </a:r>
          </a:p>
          <a:p>
            <a:pPr lvl="1"/>
            <a:r>
              <a:rPr lang="en-US" dirty="0"/>
              <a:t>Bringing them together</a:t>
            </a:r>
          </a:p>
          <a:p>
            <a:r>
              <a:rPr lang="en-US" dirty="0"/>
              <a:t>Method</a:t>
            </a:r>
          </a:p>
          <a:p>
            <a:pPr lvl="1"/>
            <a:r>
              <a:rPr lang="en-US" dirty="0"/>
              <a:t>Rivet, </a:t>
            </a:r>
            <a:r>
              <a:rPr lang="en-US" dirty="0" err="1"/>
              <a:t>Contur</a:t>
            </a:r>
            <a:r>
              <a:rPr lang="en-US" dirty="0"/>
              <a:t> and, the LHC measurement library and SM predictions</a:t>
            </a:r>
          </a:p>
          <a:p>
            <a:r>
              <a:rPr lang="en-US" dirty="0"/>
              <a:t>Results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73038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64E9-4EF1-D705-ACBA-A5149573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35" y="1456403"/>
            <a:ext cx="8229600" cy="1143000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5" name="Picture 4" descr="A black and white drawing of a dolphin&#10;&#10;Description automatically generated">
            <a:extLst>
              <a:ext uri="{FF2B5EF4-FFF2-40B4-BE49-F238E27FC236}">
                <a16:creationId xmlns:a16="http://schemas.microsoft.com/office/drawing/2014/main" id="{46D081FC-2828-E2EF-C619-51F552EA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35" y="2475681"/>
            <a:ext cx="36068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1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64E9-4EF1-D705-ACBA-A5149573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 mass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46A1B9C-2EEE-F325-BC62-86E8018D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7" y="1191058"/>
            <a:ext cx="7466266" cy="539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EFCBC3-8CD0-25A4-F81A-72221E25FB68}"/>
              </a:ext>
            </a:extLst>
          </p:cNvPr>
          <p:cNvSpPr txBox="1"/>
          <p:nvPr/>
        </p:nvSpPr>
        <p:spPr>
          <a:xfrm>
            <a:off x="324464" y="60907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ATLAS-CONF-2023-004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2EB8925-2A02-C727-5596-6831916F6B37}"/>
                  </a:ext>
                </a:extLst>
              </p14:cNvPr>
              <p14:cNvContentPartPr/>
              <p14:nvPr/>
            </p14:nvContentPartPr>
            <p14:xfrm>
              <a:off x="6681763" y="2738868"/>
              <a:ext cx="650880" cy="724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2EB8925-2A02-C727-5596-6831916F6B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72763" y="2729868"/>
                <a:ext cx="668520" cy="74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13E6FC9-D1AE-F1C6-DBAF-CAF6D687F6C8}"/>
                  </a:ext>
                </a:extLst>
              </p14:cNvPr>
              <p14:cNvContentPartPr/>
              <p14:nvPr/>
            </p14:nvContentPartPr>
            <p14:xfrm>
              <a:off x="7523803" y="3149628"/>
              <a:ext cx="53280" cy="77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13E6FC9-D1AE-F1C6-DBAF-CAF6D687F6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15163" y="3140988"/>
                <a:ext cx="70920" cy="9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D32F81B6-A7F0-5B72-D6F7-92F7A6F4F177}"/>
              </a:ext>
            </a:extLst>
          </p:cNvPr>
          <p:cNvGrpSpPr/>
          <p:nvPr/>
        </p:nvGrpSpPr>
        <p:grpSpPr>
          <a:xfrm>
            <a:off x="7539283" y="2543388"/>
            <a:ext cx="45000" cy="544320"/>
            <a:chOff x="7539283" y="2543388"/>
            <a:chExt cx="45000" cy="54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053C5C7-4705-B74D-D82D-ACD71875E58A}"/>
                    </a:ext>
                  </a:extLst>
                </p14:cNvPr>
                <p14:cNvContentPartPr/>
                <p14:nvPr/>
              </p14:nvContentPartPr>
              <p14:xfrm>
                <a:off x="7539283" y="2543388"/>
                <a:ext cx="45000" cy="517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053C5C7-4705-B74D-D82D-ACD71875E58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30643" y="2534748"/>
                  <a:ext cx="6264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AAEC112-3FD5-E137-163A-F210504D331C}"/>
                    </a:ext>
                  </a:extLst>
                </p14:cNvPr>
                <p14:cNvContentPartPr/>
                <p14:nvPr/>
              </p14:nvContentPartPr>
              <p14:xfrm>
                <a:off x="7559443" y="2585148"/>
                <a:ext cx="11520" cy="502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AAEC112-3FD5-E137-163A-F210504D331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0803" y="2576148"/>
                  <a:ext cx="29160" cy="52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42A4D80-D0FE-B31C-EAD7-4376A3FB1287}"/>
                  </a:ext>
                </a:extLst>
              </p14:cNvPr>
              <p14:cNvContentPartPr/>
              <p14:nvPr/>
            </p14:nvContentPartPr>
            <p14:xfrm>
              <a:off x="-714797" y="2048748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42A4D80-D0FE-B31C-EAD7-4376A3FB12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23437" y="20397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A3B78CD-C582-4328-8298-4D1C3B9EE73E}"/>
                  </a:ext>
                </a:extLst>
              </p14:cNvPr>
              <p14:cNvContentPartPr/>
              <p14:nvPr/>
            </p14:nvContentPartPr>
            <p14:xfrm>
              <a:off x="-1413964" y="1211388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A3B78CD-C582-4328-8298-4D1C3B9EE73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1422604" y="120274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126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64E9-4EF1-D705-ACBA-A5149573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 mass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42A4D80-D0FE-B31C-EAD7-4376A3FB1287}"/>
                  </a:ext>
                </a:extLst>
              </p14:cNvPr>
              <p14:cNvContentPartPr/>
              <p14:nvPr/>
            </p14:nvContentPartPr>
            <p14:xfrm>
              <a:off x="-714797" y="2048748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42A4D80-D0FE-B31C-EAD7-4376A3FB12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723797" y="20397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A3B78CD-C582-4328-8298-4D1C3B9EE73E}"/>
                  </a:ext>
                </a:extLst>
              </p14:cNvPr>
              <p14:cNvContentPartPr/>
              <p14:nvPr/>
            </p14:nvContentPartPr>
            <p14:xfrm>
              <a:off x="-1413964" y="1211388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A3B78CD-C582-4328-8298-4D1C3B9EE73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422964" y="120238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B33D24D4-004A-76F8-F5D2-CD4AA943E52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488" y="1211388"/>
            <a:ext cx="8227080" cy="52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8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64E9-4EF1-D705-ACBA-A5149573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Custodial 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F6C52-6861-BE42-0AAC-FEBD5728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5232"/>
            <a:ext cx="8229600" cy="5036574"/>
          </a:xfrm>
        </p:spPr>
        <p:txBody>
          <a:bodyPr>
            <a:normAutofit/>
          </a:bodyPr>
          <a:lstStyle/>
          <a:p>
            <a:r>
              <a:rPr lang="en-US" dirty="0"/>
              <a:t>Residual SU(2) symmetry after spontaneous symmetry breaking</a:t>
            </a:r>
          </a:p>
          <a:p>
            <a:pPr lvl="1"/>
            <a:r>
              <a:rPr lang="en-US" dirty="0"/>
              <a:t>Invariance under rotations among               </a:t>
            </a:r>
            <a:r>
              <a:rPr lang="en-US" i="1" dirty="0"/>
              <a:t>(W</a:t>
            </a:r>
            <a:r>
              <a:rPr lang="en-US" i="1" baseline="30000" dirty="0"/>
              <a:t>1</a:t>
            </a:r>
            <a:r>
              <a:rPr lang="en-US" i="1" dirty="0"/>
              <a:t>, W</a:t>
            </a:r>
            <a:r>
              <a:rPr lang="en-US" i="1" baseline="30000" dirty="0"/>
              <a:t>2</a:t>
            </a:r>
            <a:r>
              <a:rPr lang="en-US" i="1" dirty="0"/>
              <a:t>, W</a:t>
            </a:r>
            <a:r>
              <a:rPr lang="en-US" i="1" baseline="30000" dirty="0"/>
              <a:t>3</a:t>
            </a:r>
            <a:r>
              <a:rPr lang="en-US" i="1" dirty="0"/>
              <a:t>)</a:t>
            </a:r>
            <a:r>
              <a:rPr lang="en-US" dirty="0"/>
              <a:t> i.e. </a:t>
            </a:r>
            <a:r>
              <a:rPr lang="en-US" i="1" dirty="0"/>
              <a:t>M(W</a:t>
            </a:r>
            <a:r>
              <a:rPr lang="en-US" i="1" baseline="30000" dirty="0"/>
              <a:t>+/-</a:t>
            </a:r>
            <a:r>
              <a:rPr lang="en-US" i="1" dirty="0"/>
              <a:t>) = M(W</a:t>
            </a:r>
            <a:r>
              <a:rPr lang="en-US" i="1" baseline="30000" dirty="0"/>
              <a:t>3</a:t>
            </a:r>
            <a:r>
              <a:rPr lang="en-US" i="1" dirty="0"/>
              <a:t>)</a:t>
            </a:r>
          </a:p>
          <a:p>
            <a:pPr lvl="1"/>
            <a:r>
              <a:rPr lang="en-US" dirty="0"/>
              <a:t>After mixing with U(1):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Obviously must be broken (but only slightly!) if CDF are even approximately right</a:t>
            </a:r>
          </a:p>
          <a:p>
            <a:pPr lvl="1"/>
            <a:r>
              <a:rPr lang="en-US" dirty="0"/>
              <a:t>Many BSM models build in 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baseline="-25000" dirty="0">
                <a:latin typeface="Symbol" pitchFamily="2" charset="2"/>
              </a:rPr>
              <a:t>0</a:t>
            </a:r>
            <a:r>
              <a:rPr lang="en-US" dirty="0"/>
              <a:t> = 1</a:t>
            </a:r>
          </a:p>
          <a:p>
            <a:pPr lvl="1"/>
            <a:r>
              <a:rPr lang="en-US" dirty="0"/>
              <a:t>But not all…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5A8CA-3D89-A56B-E916-868539A09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3773130"/>
            <a:ext cx="50165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7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3DBDE-8BE9-7F08-6A5E-80DB5FC9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II Seesaw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2DAFC-0770-31DC-4673-7D071801C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34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Add a complex scalar triplet with a </a:t>
            </a:r>
            <a:r>
              <a:rPr lang="en-US" dirty="0" err="1"/>
              <a:t>vev</a:t>
            </a:r>
            <a:r>
              <a:rPr lang="en-US" dirty="0"/>
              <a:t> to the SM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Introduces Majorana mass terms for neutrinos</a:t>
            </a:r>
          </a:p>
          <a:p>
            <a:r>
              <a:rPr lang="en-US" dirty="0"/>
              <a:t>Direct connection between neutrino oscillation parameters and Yukawa couplings </a:t>
            </a:r>
            <a:r>
              <a:rPr lang="en-US" dirty="0">
                <a:sym typeface="Wingdings" pitchFamily="2" charset="2"/>
              </a:rPr>
              <a:t>implies correlations between collider signatures (</a:t>
            </a:r>
            <a:r>
              <a:rPr lang="en-US" dirty="0">
                <a:latin typeface="Symbol" pitchFamily="2" charset="2"/>
                <a:sym typeface="Wingdings" pitchFamily="2" charset="2"/>
              </a:rPr>
              <a:t>D</a:t>
            </a:r>
            <a:r>
              <a:rPr lang="en-US" dirty="0">
                <a:sym typeface="Wingdings" pitchFamily="2" charset="2"/>
              </a:rPr>
              <a:t> decays to leptons) and neutrino sector</a:t>
            </a:r>
          </a:p>
          <a:p>
            <a:r>
              <a:rPr lang="en-US" dirty="0">
                <a:sym typeface="Wingdings" pitchFamily="2" charset="2"/>
              </a:rPr>
              <a:t>Breaks custodial symmetry at tree level… 🙂</a:t>
            </a:r>
          </a:p>
          <a:p>
            <a:r>
              <a:rPr lang="en-US" dirty="0">
                <a:sym typeface="Wingdings" pitchFamily="2" charset="2"/>
              </a:rPr>
              <a:t>… but </a:t>
            </a:r>
            <a:r>
              <a:rPr lang="en-US" i="1" dirty="0">
                <a:sym typeface="Wingdings" pitchFamily="2" charset="2"/>
              </a:rPr>
              <a:t>reduces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baseline="-25000" dirty="0">
                <a:latin typeface="Symbol" pitchFamily="2" charset="2"/>
              </a:rPr>
              <a:t>0  </a:t>
            </a:r>
            <a:r>
              <a:rPr lang="en-US" dirty="0"/>
              <a:t>, and thus M</a:t>
            </a:r>
            <a:r>
              <a:rPr lang="en-US" baseline="-25000" dirty="0"/>
              <a:t>W                             </a:t>
            </a:r>
            <a:r>
              <a:rPr lang="en-US" dirty="0"/>
              <a:t>😞</a:t>
            </a:r>
          </a:p>
        </p:txBody>
      </p:sp>
      <p:pic>
        <p:nvPicPr>
          <p:cNvPr id="7" name="Picture 6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3C29284C-E4A1-73E2-421B-814F5CA97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42" y="2028716"/>
            <a:ext cx="3352800" cy="1282700"/>
          </a:xfrm>
          <a:prstGeom prst="rect">
            <a:avLst/>
          </a:prstGeom>
        </p:spPr>
      </p:pic>
      <p:pic>
        <p:nvPicPr>
          <p:cNvPr id="9" name="Picture 8" descr="A math symbol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9222310C-D43D-381D-6532-4EC5E4E94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558" y="2143016"/>
            <a:ext cx="27813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4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3DBDE-8BE9-7F08-6A5E-80DB5FC9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problems solved?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2DAFC-0770-31DC-4673-7D071801C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3038"/>
            <a:ext cx="4424289" cy="43053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Low </a:t>
            </a:r>
            <a:r>
              <a:rPr lang="en-US" dirty="0" err="1"/>
              <a:t>vev</a:t>
            </a:r>
            <a:r>
              <a:rPr lang="en-US" dirty="0"/>
              <a:t> (≲ 1 GeV) means the tree-level effect is small</a:t>
            </a:r>
          </a:p>
          <a:p>
            <a:r>
              <a:rPr lang="en-US" dirty="0"/>
              <a:t>One-loop contributions can be large and opposite in sign</a:t>
            </a:r>
          </a:p>
          <a:p>
            <a:r>
              <a:rPr lang="en-US" dirty="0"/>
              <a:t>Low Yukawa couplings/</a:t>
            </a:r>
            <a:r>
              <a:rPr lang="en-US" dirty="0" err="1"/>
              <a:t>vev</a:t>
            </a:r>
            <a:r>
              <a:rPr lang="en-US" dirty="0"/>
              <a:t> evades many searches</a:t>
            </a:r>
          </a:p>
          <a:p>
            <a:pPr lvl="1"/>
            <a:r>
              <a:rPr lang="en-US" dirty="0"/>
              <a:t>Y &lt;&lt; 1, MeV &lt; v</a:t>
            </a:r>
            <a:r>
              <a:rPr lang="en-US" baseline="-25000" dirty="0"/>
              <a:t>∆ </a:t>
            </a:r>
            <a:r>
              <a:rPr lang="en-US" dirty="0"/>
              <a:t>&lt; GeV</a:t>
            </a:r>
          </a:p>
          <a:p>
            <a:r>
              <a:rPr lang="en-US" dirty="0"/>
              <a:t>A CDF-like shift in M</a:t>
            </a:r>
            <a:r>
              <a:rPr lang="en-US" baseline="-25000" dirty="0"/>
              <a:t>W</a:t>
            </a:r>
            <a:r>
              <a:rPr lang="en-US" dirty="0"/>
              <a:t> implies </a:t>
            </a:r>
            <a:r>
              <a:rPr lang="en-US" i="1" dirty="0"/>
              <a:t>upper</a:t>
            </a:r>
            <a:r>
              <a:rPr lang="en-US" dirty="0"/>
              <a:t> bounds on mass states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C9601-6350-15FD-C495-B4AC070531AC}"/>
              </a:ext>
            </a:extLst>
          </p:cNvPr>
          <p:cNvSpPr txBox="1"/>
          <p:nvPr/>
        </p:nvSpPr>
        <p:spPr>
          <a:xfrm>
            <a:off x="457200" y="579557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effectLst/>
              </a:rPr>
              <a:t>J </a:t>
            </a:r>
            <a:r>
              <a:rPr lang="en-GB" i="1" dirty="0" err="1">
                <a:effectLst/>
              </a:rPr>
              <a:t>Heeck</a:t>
            </a:r>
            <a:r>
              <a:rPr lang="en-GB" i="1" dirty="0">
                <a:effectLst/>
              </a:rPr>
              <a:t>, </a:t>
            </a:r>
            <a:r>
              <a:rPr lang="en-GB" i="1" dirty="0" err="1">
                <a:effectLst/>
              </a:rPr>
              <a:t>Phys.Rev.D</a:t>
            </a:r>
            <a:r>
              <a:rPr lang="en-GB" dirty="0">
                <a:effectLst/>
              </a:rPr>
              <a:t> 106 (2022) 1, 015004 </a:t>
            </a:r>
            <a:r>
              <a:rPr lang="en-GB" u="none" strike="noStrike" dirty="0">
                <a:solidFill>
                  <a:srgbClr val="0050B3"/>
                </a:solidFill>
                <a:effectLst/>
                <a:hlinkClick r:id="rId2"/>
              </a:rPr>
              <a:t>2204.10274</a:t>
            </a:r>
            <a:endParaRPr lang="en-GB" dirty="0">
              <a:effectLst/>
            </a:endParaRPr>
          </a:p>
        </p:txBody>
      </p:sp>
      <p:pic>
        <p:nvPicPr>
          <p:cNvPr id="7" name="Picture 6" descr="A diagram of a circle with circles and dots&#10;&#10;Description automatically generated">
            <a:extLst>
              <a:ext uri="{FF2B5EF4-FFF2-40B4-BE49-F238E27FC236}">
                <a16:creationId xmlns:a16="http://schemas.microsoft.com/office/drawing/2014/main" id="{D7D5180D-FBA2-8A35-928C-629F323112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9411" y="1361946"/>
            <a:ext cx="3188867" cy="1318065"/>
          </a:xfrm>
          <a:prstGeom prst="rect">
            <a:avLst/>
          </a:prstGeom>
        </p:spPr>
      </p:pic>
      <p:pic>
        <p:nvPicPr>
          <p:cNvPr id="9" name="Picture 8" descr="A diagram of a red blue and white graph&#10;&#10;Description automatically generated">
            <a:extLst>
              <a:ext uri="{FF2B5EF4-FFF2-40B4-BE49-F238E27FC236}">
                <a16:creationId xmlns:a16="http://schemas.microsoft.com/office/drawing/2014/main" id="{EBCA1005-D16C-C747-FEF8-6F4AB29B5A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4732" y="2624319"/>
            <a:ext cx="4721468" cy="381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3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64E9-4EF1-D705-ACBA-A5149573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3134"/>
            <a:ext cx="8229600" cy="1143000"/>
          </a:xfrm>
        </p:spPr>
        <p:txBody>
          <a:bodyPr/>
          <a:lstStyle/>
          <a:p>
            <a:r>
              <a:rPr lang="en-US" dirty="0"/>
              <a:t>Method</a:t>
            </a:r>
          </a:p>
        </p:txBody>
      </p:sp>
      <p:pic>
        <p:nvPicPr>
          <p:cNvPr id="7" name="Picture 6" descr="A black and white drawing of ships in the water&#10;&#10;Description automatically generated">
            <a:extLst>
              <a:ext uri="{FF2B5EF4-FFF2-40B4-BE49-F238E27FC236}">
                <a16:creationId xmlns:a16="http://schemas.microsoft.com/office/drawing/2014/main" id="{3B121EFC-4B2B-CB4E-CABF-EF4A4A18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42" y="1576134"/>
            <a:ext cx="3201817" cy="46071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79E8B-F504-DCD3-5E4B-B42C27EE0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18" y="3429000"/>
            <a:ext cx="7263863" cy="693385"/>
          </a:xfrm>
          <a:custGeom>
            <a:avLst/>
            <a:gdLst>
              <a:gd name="connsiteX0" fmla="*/ 0 w 7263863"/>
              <a:gd name="connsiteY0" fmla="*/ 0 h 693385"/>
              <a:gd name="connsiteX1" fmla="*/ 442435 w 7263863"/>
              <a:gd name="connsiteY1" fmla="*/ 0 h 693385"/>
              <a:gd name="connsiteX2" fmla="*/ 1248064 w 7263863"/>
              <a:gd name="connsiteY2" fmla="*/ 0 h 693385"/>
              <a:gd name="connsiteX3" fmla="*/ 1981054 w 7263863"/>
              <a:gd name="connsiteY3" fmla="*/ 0 h 693385"/>
              <a:gd name="connsiteX4" fmla="*/ 2423489 w 7263863"/>
              <a:gd name="connsiteY4" fmla="*/ 0 h 693385"/>
              <a:gd name="connsiteX5" fmla="*/ 3011201 w 7263863"/>
              <a:gd name="connsiteY5" fmla="*/ 0 h 693385"/>
              <a:gd name="connsiteX6" fmla="*/ 3816830 w 7263863"/>
              <a:gd name="connsiteY6" fmla="*/ 0 h 693385"/>
              <a:gd name="connsiteX7" fmla="*/ 4477181 w 7263863"/>
              <a:gd name="connsiteY7" fmla="*/ 0 h 693385"/>
              <a:gd name="connsiteX8" fmla="*/ 5210171 w 7263863"/>
              <a:gd name="connsiteY8" fmla="*/ 0 h 693385"/>
              <a:gd name="connsiteX9" fmla="*/ 5797883 w 7263863"/>
              <a:gd name="connsiteY9" fmla="*/ 0 h 693385"/>
              <a:gd name="connsiteX10" fmla="*/ 6458235 w 7263863"/>
              <a:gd name="connsiteY10" fmla="*/ 0 h 693385"/>
              <a:gd name="connsiteX11" fmla="*/ 7263863 w 7263863"/>
              <a:gd name="connsiteY11" fmla="*/ 0 h 693385"/>
              <a:gd name="connsiteX12" fmla="*/ 7263863 w 7263863"/>
              <a:gd name="connsiteY12" fmla="*/ 693385 h 693385"/>
              <a:gd name="connsiteX13" fmla="*/ 6821428 w 7263863"/>
              <a:gd name="connsiteY13" fmla="*/ 693385 h 693385"/>
              <a:gd name="connsiteX14" fmla="*/ 6378992 w 7263863"/>
              <a:gd name="connsiteY14" fmla="*/ 693385 h 693385"/>
              <a:gd name="connsiteX15" fmla="*/ 5646003 w 7263863"/>
              <a:gd name="connsiteY15" fmla="*/ 693385 h 693385"/>
              <a:gd name="connsiteX16" fmla="*/ 5203567 w 7263863"/>
              <a:gd name="connsiteY16" fmla="*/ 693385 h 693385"/>
              <a:gd name="connsiteX17" fmla="*/ 4543216 w 7263863"/>
              <a:gd name="connsiteY17" fmla="*/ 693385 h 693385"/>
              <a:gd name="connsiteX18" fmla="*/ 4028142 w 7263863"/>
              <a:gd name="connsiteY18" fmla="*/ 693385 h 693385"/>
              <a:gd name="connsiteX19" fmla="*/ 3367791 w 7263863"/>
              <a:gd name="connsiteY19" fmla="*/ 693385 h 693385"/>
              <a:gd name="connsiteX20" fmla="*/ 2707440 w 7263863"/>
              <a:gd name="connsiteY20" fmla="*/ 693385 h 693385"/>
              <a:gd name="connsiteX21" fmla="*/ 2047089 w 7263863"/>
              <a:gd name="connsiteY21" fmla="*/ 693385 h 693385"/>
              <a:gd name="connsiteX22" fmla="*/ 1386737 w 7263863"/>
              <a:gd name="connsiteY22" fmla="*/ 693385 h 693385"/>
              <a:gd name="connsiteX23" fmla="*/ 799025 w 7263863"/>
              <a:gd name="connsiteY23" fmla="*/ 693385 h 693385"/>
              <a:gd name="connsiteX24" fmla="*/ 0 w 7263863"/>
              <a:gd name="connsiteY24" fmla="*/ 693385 h 693385"/>
              <a:gd name="connsiteX25" fmla="*/ 0 w 7263863"/>
              <a:gd name="connsiteY25" fmla="*/ 0 h 693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263863" h="693385" fill="none" extrusionOk="0">
                <a:moveTo>
                  <a:pt x="0" y="0"/>
                </a:moveTo>
                <a:cubicBezTo>
                  <a:pt x="89222" y="19966"/>
                  <a:pt x="326917" y="14014"/>
                  <a:pt x="442435" y="0"/>
                </a:cubicBezTo>
                <a:cubicBezTo>
                  <a:pt x="557954" y="-14014"/>
                  <a:pt x="1003238" y="26004"/>
                  <a:pt x="1248064" y="0"/>
                </a:cubicBezTo>
                <a:cubicBezTo>
                  <a:pt x="1492890" y="-26004"/>
                  <a:pt x="1731196" y="-28777"/>
                  <a:pt x="1981054" y="0"/>
                </a:cubicBezTo>
                <a:cubicBezTo>
                  <a:pt x="2230912" y="28777"/>
                  <a:pt x="2256272" y="2650"/>
                  <a:pt x="2423489" y="0"/>
                </a:cubicBezTo>
                <a:cubicBezTo>
                  <a:pt x="2590707" y="-2650"/>
                  <a:pt x="2752943" y="5523"/>
                  <a:pt x="3011201" y="0"/>
                </a:cubicBezTo>
                <a:cubicBezTo>
                  <a:pt x="3269459" y="-5523"/>
                  <a:pt x="3571645" y="-20833"/>
                  <a:pt x="3816830" y="0"/>
                </a:cubicBezTo>
                <a:cubicBezTo>
                  <a:pt x="4062015" y="20833"/>
                  <a:pt x="4309503" y="4086"/>
                  <a:pt x="4477181" y="0"/>
                </a:cubicBezTo>
                <a:cubicBezTo>
                  <a:pt x="4644859" y="-4086"/>
                  <a:pt x="5042637" y="6426"/>
                  <a:pt x="5210171" y="0"/>
                </a:cubicBezTo>
                <a:cubicBezTo>
                  <a:pt x="5377705" y="-6426"/>
                  <a:pt x="5665111" y="3965"/>
                  <a:pt x="5797883" y="0"/>
                </a:cubicBezTo>
                <a:cubicBezTo>
                  <a:pt x="5930655" y="-3965"/>
                  <a:pt x="6225010" y="-9980"/>
                  <a:pt x="6458235" y="0"/>
                </a:cubicBezTo>
                <a:cubicBezTo>
                  <a:pt x="6691460" y="9980"/>
                  <a:pt x="6947147" y="-4306"/>
                  <a:pt x="7263863" y="0"/>
                </a:cubicBezTo>
                <a:cubicBezTo>
                  <a:pt x="7269847" y="151311"/>
                  <a:pt x="7261994" y="536080"/>
                  <a:pt x="7263863" y="693385"/>
                </a:cubicBezTo>
                <a:cubicBezTo>
                  <a:pt x="7147793" y="686144"/>
                  <a:pt x="6946915" y="676793"/>
                  <a:pt x="6821428" y="693385"/>
                </a:cubicBezTo>
                <a:cubicBezTo>
                  <a:pt x="6695942" y="709977"/>
                  <a:pt x="6483961" y="680264"/>
                  <a:pt x="6378992" y="693385"/>
                </a:cubicBezTo>
                <a:cubicBezTo>
                  <a:pt x="6274023" y="706506"/>
                  <a:pt x="5918432" y="664427"/>
                  <a:pt x="5646003" y="693385"/>
                </a:cubicBezTo>
                <a:cubicBezTo>
                  <a:pt x="5373574" y="722343"/>
                  <a:pt x="5328529" y="683032"/>
                  <a:pt x="5203567" y="693385"/>
                </a:cubicBezTo>
                <a:cubicBezTo>
                  <a:pt x="5078605" y="703738"/>
                  <a:pt x="4795696" y="685157"/>
                  <a:pt x="4543216" y="693385"/>
                </a:cubicBezTo>
                <a:cubicBezTo>
                  <a:pt x="4290736" y="701613"/>
                  <a:pt x="4189513" y="694424"/>
                  <a:pt x="4028142" y="693385"/>
                </a:cubicBezTo>
                <a:cubicBezTo>
                  <a:pt x="3866771" y="692346"/>
                  <a:pt x="3578809" y="674634"/>
                  <a:pt x="3367791" y="693385"/>
                </a:cubicBezTo>
                <a:cubicBezTo>
                  <a:pt x="3156773" y="712136"/>
                  <a:pt x="2948600" y="713414"/>
                  <a:pt x="2707440" y="693385"/>
                </a:cubicBezTo>
                <a:cubicBezTo>
                  <a:pt x="2466280" y="673356"/>
                  <a:pt x="2353363" y="713340"/>
                  <a:pt x="2047089" y="693385"/>
                </a:cubicBezTo>
                <a:cubicBezTo>
                  <a:pt x="1740815" y="673430"/>
                  <a:pt x="1692437" y="700097"/>
                  <a:pt x="1386737" y="693385"/>
                </a:cubicBezTo>
                <a:cubicBezTo>
                  <a:pt x="1081037" y="686673"/>
                  <a:pt x="1079847" y="664349"/>
                  <a:pt x="799025" y="693385"/>
                </a:cubicBezTo>
                <a:cubicBezTo>
                  <a:pt x="518203" y="722421"/>
                  <a:pt x="299546" y="660322"/>
                  <a:pt x="0" y="693385"/>
                </a:cubicBezTo>
                <a:cubicBezTo>
                  <a:pt x="21573" y="480709"/>
                  <a:pt x="16068" y="175631"/>
                  <a:pt x="0" y="0"/>
                </a:cubicBezTo>
                <a:close/>
              </a:path>
              <a:path w="7263863" h="693385" stroke="0" extrusionOk="0">
                <a:moveTo>
                  <a:pt x="0" y="0"/>
                </a:moveTo>
                <a:cubicBezTo>
                  <a:pt x="261955" y="-22421"/>
                  <a:pt x="421716" y="-21159"/>
                  <a:pt x="587713" y="0"/>
                </a:cubicBezTo>
                <a:cubicBezTo>
                  <a:pt x="753710" y="21159"/>
                  <a:pt x="852351" y="-2883"/>
                  <a:pt x="1030148" y="0"/>
                </a:cubicBezTo>
                <a:cubicBezTo>
                  <a:pt x="1207945" y="2883"/>
                  <a:pt x="1529392" y="3748"/>
                  <a:pt x="1835776" y="0"/>
                </a:cubicBezTo>
                <a:cubicBezTo>
                  <a:pt x="2142160" y="-3748"/>
                  <a:pt x="2256718" y="22822"/>
                  <a:pt x="2423489" y="0"/>
                </a:cubicBezTo>
                <a:cubicBezTo>
                  <a:pt x="2590260" y="-22822"/>
                  <a:pt x="2880702" y="17886"/>
                  <a:pt x="3011201" y="0"/>
                </a:cubicBezTo>
                <a:cubicBezTo>
                  <a:pt x="3141700" y="-17886"/>
                  <a:pt x="3588593" y="20249"/>
                  <a:pt x="3816830" y="0"/>
                </a:cubicBezTo>
                <a:cubicBezTo>
                  <a:pt x="4045067" y="-20249"/>
                  <a:pt x="4200139" y="-14822"/>
                  <a:pt x="4331904" y="0"/>
                </a:cubicBezTo>
                <a:cubicBezTo>
                  <a:pt x="4463669" y="14822"/>
                  <a:pt x="4818693" y="17936"/>
                  <a:pt x="5137532" y="0"/>
                </a:cubicBezTo>
                <a:cubicBezTo>
                  <a:pt x="5456371" y="-17936"/>
                  <a:pt x="5568854" y="5656"/>
                  <a:pt x="5943161" y="0"/>
                </a:cubicBezTo>
                <a:cubicBezTo>
                  <a:pt x="6317468" y="-5656"/>
                  <a:pt x="6302623" y="-8659"/>
                  <a:pt x="6603512" y="0"/>
                </a:cubicBezTo>
                <a:cubicBezTo>
                  <a:pt x="6904401" y="8659"/>
                  <a:pt x="7051417" y="27039"/>
                  <a:pt x="7263863" y="0"/>
                </a:cubicBezTo>
                <a:cubicBezTo>
                  <a:pt x="7270245" y="162968"/>
                  <a:pt x="7257818" y="518039"/>
                  <a:pt x="7263863" y="693385"/>
                </a:cubicBezTo>
                <a:cubicBezTo>
                  <a:pt x="7047757" y="682899"/>
                  <a:pt x="6933315" y="689489"/>
                  <a:pt x="6821428" y="693385"/>
                </a:cubicBezTo>
                <a:cubicBezTo>
                  <a:pt x="6709541" y="697281"/>
                  <a:pt x="6392346" y="680174"/>
                  <a:pt x="6015799" y="693385"/>
                </a:cubicBezTo>
                <a:cubicBezTo>
                  <a:pt x="5639252" y="706596"/>
                  <a:pt x="5628465" y="696007"/>
                  <a:pt x="5500725" y="693385"/>
                </a:cubicBezTo>
                <a:cubicBezTo>
                  <a:pt x="5372985" y="690763"/>
                  <a:pt x="5154412" y="685938"/>
                  <a:pt x="4840374" y="693385"/>
                </a:cubicBezTo>
                <a:cubicBezTo>
                  <a:pt x="4526336" y="700832"/>
                  <a:pt x="4423026" y="693388"/>
                  <a:pt x="4034746" y="693385"/>
                </a:cubicBezTo>
                <a:cubicBezTo>
                  <a:pt x="3646466" y="693382"/>
                  <a:pt x="3562853" y="703106"/>
                  <a:pt x="3374395" y="693385"/>
                </a:cubicBezTo>
                <a:cubicBezTo>
                  <a:pt x="3185937" y="683664"/>
                  <a:pt x="3132051" y="705141"/>
                  <a:pt x="2931959" y="693385"/>
                </a:cubicBezTo>
                <a:cubicBezTo>
                  <a:pt x="2731867" y="681629"/>
                  <a:pt x="2633274" y="700458"/>
                  <a:pt x="2416885" y="693385"/>
                </a:cubicBezTo>
                <a:cubicBezTo>
                  <a:pt x="2200496" y="686312"/>
                  <a:pt x="2013105" y="719630"/>
                  <a:pt x="1611257" y="693385"/>
                </a:cubicBezTo>
                <a:cubicBezTo>
                  <a:pt x="1209409" y="667140"/>
                  <a:pt x="1250600" y="716493"/>
                  <a:pt x="950906" y="693385"/>
                </a:cubicBezTo>
                <a:cubicBezTo>
                  <a:pt x="651212" y="670277"/>
                  <a:pt x="462811" y="730091"/>
                  <a:pt x="0" y="693385"/>
                </a:cubicBezTo>
                <a:cubicBezTo>
                  <a:pt x="-23931" y="401864"/>
                  <a:pt x="-30009" y="15063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492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 LHC measurement “library”</a:t>
            </a:r>
          </a:p>
        </p:txBody>
      </p:sp>
    </p:spTree>
    <p:extLst>
      <p:ext uri="{BB962C8B-B14F-4D97-AF65-F5344CB8AC3E}">
        <p14:creationId xmlns:p14="http://schemas.microsoft.com/office/powerpoint/2010/main" val="2132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8475</TotalTime>
  <Words>865</Words>
  <Application>Microsoft Macintosh PowerPoint</Application>
  <PresentationFormat>On-screen Show (4:3)</PresentationFormat>
  <Paragraphs>97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NimbusRomNo9L</vt:lpstr>
      <vt:lpstr>Palatino</vt:lpstr>
      <vt:lpstr>Palatino Linotype</vt:lpstr>
      <vt:lpstr>PT Sans</vt:lpstr>
      <vt:lpstr>Symbol</vt:lpstr>
      <vt:lpstr>Office Theme</vt:lpstr>
      <vt:lpstr>(Re)interpretation of the LHC results for new physics  Durham 29/8/2023 Jon Butterworth, UCL Physics &amp; Astronomy </vt:lpstr>
      <vt:lpstr>Outline</vt:lpstr>
      <vt:lpstr>Motivation</vt:lpstr>
      <vt:lpstr>The W mass</vt:lpstr>
      <vt:lpstr>The W mass</vt:lpstr>
      <vt:lpstr>Custodial Symmetry</vt:lpstr>
      <vt:lpstr>Type II Seesaw Model</vt:lpstr>
      <vt:lpstr>Two problems solved?</vt:lpstr>
      <vt:lpstr>Method</vt:lpstr>
      <vt:lpstr>PowerPoint Presentation</vt:lpstr>
      <vt:lpstr>PowerPoint Presentation</vt:lpstr>
      <vt:lpstr>Introducing Rivet Robust Independent Validation of Experiment and Theory arXiv:1003.0694, arXiv:1912.05451</vt:lpstr>
      <vt:lpstr>Introducing Contur Constraints On New Theories Using Rivet arXiv:1605.05296, arXiv:2102.04377</vt:lpstr>
      <vt:lpstr>Developments </vt:lpstr>
      <vt:lpstr>Analysis</vt:lpstr>
      <vt:lpstr>Analysis</vt:lpstr>
      <vt:lpstr>PowerPoint Presentation</vt:lpstr>
      <vt:lpstr>Example of Impact</vt:lpstr>
      <vt:lpstr>Conclusion</vt:lpstr>
    </vt:vector>
  </TitlesOfParts>
  <Company>UCL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Map of the Invisible</dc:title>
  <dc:creator>Jonathan Butterworth</dc:creator>
  <cp:lastModifiedBy>Butterworth, Jonathan</cp:lastModifiedBy>
  <cp:revision>170</cp:revision>
  <dcterms:created xsi:type="dcterms:W3CDTF">2017-10-05T11:46:10Z</dcterms:created>
  <dcterms:modified xsi:type="dcterms:W3CDTF">2023-08-24T20:54:41Z</dcterms:modified>
</cp:coreProperties>
</file>