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26"/>
  </p:notesMasterIdLst>
  <p:sldIdLst>
    <p:sldId id="261" r:id="rId2"/>
    <p:sldId id="285" r:id="rId3"/>
    <p:sldId id="262" r:id="rId4"/>
    <p:sldId id="263" r:id="rId5"/>
    <p:sldId id="329" r:id="rId6"/>
    <p:sldId id="305" r:id="rId7"/>
    <p:sldId id="331" r:id="rId8"/>
    <p:sldId id="336" r:id="rId9"/>
    <p:sldId id="258" r:id="rId10"/>
    <p:sldId id="321" r:id="rId11"/>
    <p:sldId id="323" r:id="rId12"/>
    <p:sldId id="259" r:id="rId13"/>
    <p:sldId id="333" r:id="rId14"/>
    <p:sldId id="334" r:id="rId15"/>
    <p:sldId id="335" r:id="rId16"/>
    <p:sldId id="337" r:id="rId17"/>
    <p:sldId id="316" r:id="rId18"/>
    <p:sldId id="332" r:id="rId19"/>
    <p:sldId id="287" r:id="rId20"/>
    <p:sldId id="292" r:id="rId21"/>
    <p:sldId id="291" r:id="rId22"/>
    <p:sldId id="303" r:id="rId23"/>
    <p:sldId id="272" r:id="rId24"/>
    <p:sldId id="273" r:id="rId2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2" roundtripDataSignature="AMtx7mgzLelILk3ITmyeeSL9Ct+/r4pq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21C6"/>
    <a:srgbClr val="FF1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03"/>
    <p:restoredTop sz="94648"/>
  </p:normalViewPr>
  <p:slideViewPr>
    <p:cSldViewPr snapToGrid="0">
      <p:cViewPr varScale="1">
        <p:scale>
          <a:sx n="108" d="100"/>
          <a:sy n="108" d="100"/>
        </p:scale>
        <p:origin x="240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42" Type="http://customschemas.google.com/relationships/presentationmetadata" Target="metadata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43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-HUNEN, JEROEN" userId="bbb04f5d-5e03-4084-83f9-fdef67237dca" providerId="ADAL" clId="{2914E70E-E61F-BA41-AA11-E1D258DF97DF}"/>
    <pc:docChg chg="modSld">
      <pc:chgData name="VAN-HUNEN, JEROEN" userId="bbb04f5d-5e03-4084-83f9-fdef67237dca" providerId="ADAL" clId="{2914E70E-E61F-BA41-AA11-E1D258DF97DF}" dt="2023-04-23T09:02:19.972" v="0" actId="1036"/>
      <pc:docMkLst>
        <pc:docMk/>
      </pc:docMkLst>
      <pc:sldChg chg="modSp mod">
        <pc:chgData name="VAN-HUNEN, JEROEN" userId="bbb04f5d-5e03-4084-83f9-fdef67237dca" providerId="ADAL" clId="{2914E70E-E61F-BA41-AA11-E1D258DF97DF}" dt="2023-04-23T09:02:19.972" v="0" actId="1036"/>
        <pc:sldMkLst>
          <pc:docMk/>
          <pc:sldMk cId="0" sldId="261"/>
        </pc:sldMkLst>
        <pc:spChg chg="mod">
          <ac:chgData name="VAN-HUNEN, JEROEN" userId="bbb04f5d-5e03-4084-83f9-fdef67237dca" providerId="ADAL" clId="{2914E70E-E61F-BA41-AA11-E1D258DF97DF}" dt="2023-04-23T09:02:19.972" v="0" actId="1036"/>
          <ac:spMkLst>
            <pc:docMk/>
            <pc:sldMk cId="0" sldId="261"/>
            <ac:spMk id="12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509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254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https://floorheating-direct.co.uk/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https://www.tricityappliance.com/blog/2018/october/the-pros-and-cons-of-a-gas-boiler/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http://www.durhamrecordoffice.org.uk/article/10597/Coal-Mining</a:t>
            </a:r>
            <a:endParaRPr/>
          </a:p>
        </p:txBody>
      </p:sp>
      <p:sp>
        <p:nvSpPr>
          <p:cNvPr id="313" name="Google Shape;313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A847B-7E2D-834A-8F92-3D9C05256D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186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2746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15 % Tout drop in 30 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7722A-904B-6544-AA6D-E65263C0A07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78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15 % Tout drop in 30 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7722A-904B-6544-AA6D-E65263C0A07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09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15 % Tout drop in 30 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7722A-904B-6544-AA6D-E65263C0A07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467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15 % Tout drop in 30 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7722A-904B-6544-AA6D-E65263C0A07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90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jpe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.png"/><Relationship Id="rId5" Type="http://schemas.openxmlformats.org/officeDocument/2006/relationships/image" Target="../media/image37.jpeg"/><Relationship Id="rId15" Type="http://schemas.openxmlformats.org/officeDocument/2006/relationships/image" Target="../media/image45.jpe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"/>
          <p:cNvSpPr/>
          <p:nvPr/>
        </p:nvSpPr>
        <p:spPr>
          <a:xfrm>
            <a:off x="-2756" y="99158"/>
            <a:ext cx="12269958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4" name="Google Shape;124;p1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25" name="Google Shape;125;p1"/>
            <p:cNvSpPr/>
            <p:nvPr/>
          </p:nvSpPr>
          <p:spPr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l" t="t" r="r" b="b"/>
              <a:pathLst>
                <a:path w="2038" h="1169" extrusionOk="0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34901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"/>
            <p:cNvSpPr/>
            <p:nvPr/>
          </p:nvSpPr>
          <p:spPr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l" t="t" r="r" b="b"/>
              <a:pathLst>
                <a:path w="1549" h="1017" extrusionOk="0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34901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"/>
            <p:cNvSpPr/>
            <p:nvPr/>
          </p:nvSpPr>
          <p:spPr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l" t="t" r="r" b="b"/>
              <a:pathLst>
                <a:path w="1688" h="1066" extrusionOk="0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34901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"/>
            <p:cNvSpPr/>
            <p:nvPr/>
          </p:nvSpPr>
          <p:spPr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l" t="t" r="r" b="b"/>
              <a:pathLst>
                <a:path w="2171" h="1326" extrusionOk="0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34901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"/>
            <p:cNvSpPr/>
            <p:nvPr/>
          </p:nvSpPr>
          <p:spPr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l" t="t" r="r" b="b"/>
              <a:pathLst>
                <a:path w="106" h="143" extrusionOk="0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34901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"/>
            <p:cNvSpPr/>
            <p:nvPr/>
          </p:nvSpPr>
          <p:spPr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l" t="t" r="r" b="b"/>
              <a:pathLst>
                <a:path w="2330" h="1452" extrusionOk="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34901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"/>
            <p:cNvSpPr/>
            <p:nvPr/>
          </p:nvSpPr>
          <p:spPr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l" t="t" r="r" b="b"/>
              <a:pathLst>
                <a:path w="1216" h="1436" extrusionOk="0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34901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l" t="t" r="r" b="b"/>
              <a:pathLst>
                <a:path w="222" h="129" extrusionOk="0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34901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l" t="t" r="r" b="b"/>
              <a:pathLst>
                <a:path w="1174" h="1440" extrusionOk="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34901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"/>
            <p:cNvSpPr/>
            <p:nvPr/>
          </p:nvSpPr>
          <p:spPr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l" t="t" r="r" b="b"/>
              <a:pathLst>
                <a:path w="125" h="74" extrusionOk="0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34901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"/>
            <p:cNvSpPr/>
            <p:nvPr/>
          </p:nvSpPr>
          <p:spPr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l" t="t" r="r" b="b"/>
              <a:pathLst>
                <a:path w="1155" h="1440" extrusionOk="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 cmpd="sng">
              <a:solidFill>
                <a:schemeClr val="lt1">
                  <a:alpha val="34901"/>
                </a:schemeClr>
              </a:solidFill>
              <a:prstDash val="dash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"/>
            <p:cNvSpPr/>
            <p:nvPr/>
          </p:nvSpPr>
          <p:spPr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l" t="t" r="r" b="b"/>
              <a:pathLst>
                <a:path w="75" h="45" extrusionOk="0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 cmpd="sng">
              <a:solidFill>
                <a:schemeClr val="lt1">
                  <a:alpha val="34901"/>
                </a:schemeClr>
              </a:solidFill>
              <a:prstDash val="dash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l" t="t" r="r" b="b"/>
              <a:pathLst>
                <a:path w="1160" h="1441" extrusionOk="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34901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"/>
            <p:cNvSpPr/>
            <p:nvPr/>
          </p:nvSpPr>
          <p:spPr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l" t="t" r="r" b="b"/>
              <a:pathLst>
                <a:path w="1137" h="1440" extrusionOk="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34901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"/>
            <p:cNvSpPr/>
            <p:nvPr/>
          </p:nvSpPr>
          <p:spPr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l" t="t" r="r" b="b"/>
              <a:pathLst>
                <a:path w="1058" h="1439" extrusionOk="0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34901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l" t="t" r="r" b="b"/>
              <a:pathLst>
                <a:path w="718" h="575" extrusionOk="0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34901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"/>
            <p:cNvSpPr/>
            <p:nvPr/>
          </p:nvSpPr>
          <p:spPr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l" t="t" r="r" b="b"/>
              <a:pathLst>
                <a:path w="620" h="536" extrusionOk="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34901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"/>
            <p:cNvSpPr/>
            <p:nvPr/>
          </p:nvSpPr>
          <p:spPr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l" t="t" r="r" b="b"/>
              <a:pathLst>
                <a:path w="455" h="285" extrusionOk="0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34901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l" t="t" r="r" b="b"/>
              <a:pathLst>
                <a:path w="188" h="112" extrusionOk="0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34901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4" name="Google Shape;144;p1" descr="Coal powered the Industrial Revolution in the UK. But with the decline of the industry in recent years, coal mining areas have faced economic stagnation (Credit: Getty Images)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1"/>
          <a:stretch/>
        </p:blipFill>
        <p:spPr>
          <a:xfrm>
            <a:off x="-2756" y="-298585"/>
            <a:ext cx="12269958" cy="4921200"/>
          </a:xfrm>
          <a:custGeom>
            <a:avLst/>
            <a:gdLst/>
            <a:ahLst/>
            <a:cxnLst/>
            <a:rect l="l" t="t" r="r" b="b"/>
            <a:pathLst>
              <a:path w="12188952" h="5696077" extrusionOk="0">
                <a:moveTo>
                  <a:pt x="0" y="0"/>
                </a:moveTo>
                <a:lnTo>
                  <a:pt x="12188952" y="0"/>
                </a:lnTo>
                <a:lnTo>
                  <a:pt x="12188952" y="4710335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3700" y="4833875"/>
                </a:lnTo>
                <a:lnTo>
                  <a:pt x="3700" y="5696077"/>
                </a:lnTo>
                <a:lnTo>
                  <a:pt x="0" y="569607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45" name="Google Shape;145;p1"/>
          <p:cNvSpPr txBox="1">
            <a:spLocks noGrp="1"/>
          </p:cNvSpPr>
          <p:nvPr>
            <p:ph type="ctrTitle"/>
          </p:nvPr>
        </p:nvSpPr>
        <p:spPr>
          <a:xfrm>
            <a:off x="1454422" y="4240239"/>
            <a:ext cx="9077579" cy="1132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ts val="4000"/>
            </a:pPr>
            <a:r>
              <a:rPr lang="en-GB" sz="4000" dirty="0">
                <a:solidFill>
                  <a:schemeClr val="bg1"/>
                </a:solidFill>
              </a:rPr>
              <a:t>Geothermal heat extraction from abandoned mines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146" name="Google Shape;146;p1"/>
          <p:cNvSpPr txBox="1">
            <a:spLocks noGrp="1"/>
          </p:cNvSpPr>
          <p:nvPr>
            <p:ph type="subTitle" idx="1"/>
          </p:nvPr>
        </p:nvSpPr>
        <p:spPr>
          <a:xfrm>
            <a:off x="1624673" y="5644448"/>
            <a:ext cx="9912984" cy="974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GB" sz="2800" u="sng" dirty="0">
                <a:solidFill>
                  <a:schemeClr val="lt1"/>
                </a:solidFill>
              </a:rPr>
              <a:t>Jeroen van </a:t>
            </a:r>
            <a:r>
              <a:rPr lang="en-GB" sz="2800" u="sng" dirty="0" err="1">
                <a:solidFill>
                  <a:schemeClr val="lt1"/>
                </a:solidFill>
              </a:rPr>
              <a:t>Hunen</a:t>
            </a:r>
            <a:r>
              <a:rPr lang="en-GB" sz="2800" dirty="0">
                <a:solidFill>
                  <a:schemeClr val="lt1"/>
                </a:solidFill>
              </a:rPr>
              <a:t>, Julien </a:t>
            </a:r>
            <a:r>
              <a:rPr lang="en-GB" sz="2800" dirty="0" err="1">
                <a:solidFill>
                  <a:schemeClr val="lt1"/>
                </a:solidFill>
              </a:rPr>
              <a:t>Mouli</a:t>
            </a:r>
            <a:r>
              <a:rPr lang="en-GB" sz="2800" dirty="0">
                <a:solidFill>
                  <a:schemeClr val="lt1"/>
                </a:solidFill>
              </a:rPr>
              <a:t> Castillo, Michael </a:t>
            </a:r>
            <a:r>
              <a:rPr lang="en-GB" sz="2800" dirty="0" err="1">
                <a:solidFill>
                  <a:schemeClr val="lt1"/>
                </a:solidFill>
              </a:rPr>
              <a:t>MacKenzie</a:t>
            </a:r>
            <a:r>
              <a:rPr lang="en-GB" sz="2800" dirty="0">
                <a:solidFill>
                  <a:schemeClr val="lt1"/>
                </a:solidFill>
              </a:rPr>
              <a:t>, Alexandra Sweeney, Charlotte Adams &amp; GEMS team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lang="en-GB" sz="2200" dirty="0">
              <a:solidFill>
                <a:schemeClr val="lt1"/>
              </a:solidFill>
            </a:endParaRPr>
          </a:p>
        </p:txBody>
      </p:sp>
      <p:sp>
        <p:nvSpPr>
          <p:cNvPr id="147" name="Google Shape;147;p1"/>
          <p:cNvSpPr txBox="1"/>
          <p:nvPr/>
        </p:nvSpPr>
        <p:spPr>
          <a:xfrm>
            <a:off x="203973" y="3631314"/>
            <a:ext cx="529882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bg1"/>
                </a:solidFill>
              </a:rPr>
              <a:t>Painting of Murton Colliery in 1843 by John Wilson Carmichael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27" name="Google Shape;373;p18" descr="Logo, company name&#10;&#10;Description automatically generated">
            <a:extLst>
              <a:ext uri="{FF2B5EF4-FFF2-40B4-BE49-F238E27FC236}">
                <a16:creationId xmlns:a16="http://schemas.microsoft.com/office/drawing/2014/main" id="{F3DF31A3-0679-2749-B5C4-28F5ADBCD30F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41" y="6145049"/>
            <a:ext cx="1212561" cy="603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369;p18" descr="Logo, company name&#10;&#10;Description automatically generated">
            <a:extLst>
              <a:ext uri="{FF2B5EF4-FFF2-40B4-BE49-F238E27FC236}">
                <a16:creationId xmlns:a16="http://schemas.microsoft.com/office/drawing/2014/main" id="{83D378F8-B38B-134E-AC56-FEA482F398F1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65" y="4938039"/>
            <a:ext cx="1240829" cy="558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370;p18" descr="BGS unveils new visual identity | Agg-Net">
            <a:extLst>
              <a:ext uri="{FF2B5EF4-FFF2-40B4-BE49-F238E27FC236}">
                <a16:creationId xmlns:a16="http://schemas.microsoft.com/office/drawing/2014/main" id="{E2305551-4F4F-E144-B417-C4973706AAF8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371" r="9517" b="31211"/>
          <a:stretch/>
        </p:blipFill>
        <p:spPr>
          <a:xfrm>
            <a:off x="86765" y="5567081"/>
            <a:ext cx="1231786" cy="521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 descr="NERC - Home">
            <a:extLst>
              <a:ext uri="{FF2B5EF4-FFF2-40B4-BE49-F238E27FC236}">
                <a16:creationId xmlns:a16="http://schemas.microsoft.com/office/drawing/2014/main" id="{69740064-9E30-0E45-AE46-BEF93FD60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65" y="4212522"/>
            <a:ext cx="1240829" cy="64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505639-ABB5-4145-902B-76BA13E31163}"/>
              </a:ext>
            </a:extLst>
          </p:cNvPr>
          <p:cNvSpPr txBox="1"/>
          <p:nvPr/>
        </p:nvSpPr>
        <p:spPr>
          <a:xfrm>
            <a:off x="105705" y="1522214"/>
            <a:ext cx="5347939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</a:rPr>
              <a:t>In this talk: </a:t>
            </a:r>
          </a:p>
          <a:p>
            <a:pPr marL="342900" indent="-342900"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</a:rPr>
              <a:t>Introduction to mine water heating</a:t>
            </a:r>
          </a:p>
          <a:p>
            <a:pPr marL="342900" indent="-342900"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</a:rPr>
              <a:t>Modelling mine water heating</a:t>
            </a:r>
          </a:p>
          <a:p>
            <a:pPr marL="342900" indent="-342900"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</a:rPr>
              <a:t>Application: mine water heating in Durham</a:t>
            </a:r>
          </a:p>
          <a:p>
            <a:pPr marL="342900" indent="-342900"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</a:rPr>
              <a:t>Challenges and limitations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75DB30-9844-5C8E-9623-235882DE16F3}"/>
              </a:ext>
            </a:extLst>
          </p:cNvPr>
          <p:cNvSpPr txBox="1"/>
          <p:nvPr/>
        </p:nvSpPr>
        <p:spPr>
          <a:xfrm>
            <a:off x="1624674" y="6563983"/>
            <a:ext cx="41120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IAS and IDAS event on modelling,  2</a:t>
            </a:r>
            <a:r>
              <a:rPr lang="en-US" baseline="30000" dirty="0">
                <a:solidFill>
                  <a:schemeClr val="bg1"/>
                </a:solidFill>
              </a:rPr>
              <a:t>nd</a:t>
            </a:r>
            <a:r>
              <a:rPr lang="en-US" dirty="0">
                <a:solidFill>
                  <a:schemeClr val="bg1"/>
                </a:solidFill>
              </a:rPr>
              <a:t> May, 2023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165FC-AD5E-524F-A4B9-7A2FE2286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Case study: </a:t>
            </a:r>
            <a:br>
              <a:rPr lang="en-US" dirty="0"/>
            </a:br>
            <a:r>
              <a:rPr lang="en-US" dirty="0"/>
              <a:t>Mine water heating at Durham University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4A73A29-0FB1-3845-8EF7-4E2E798B0F7F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838200" y="1825625"/>
                <a:ext cx="10954160" cy="4351338"/>
              </a:xfrm>
            </p:spPr>
            <p:txBody>
              <a:bodyPr/>
              <a:lstStyle/>
              <a:p>
                <a:pPr>
                  <a:buFont typeface="Wingdings" pitchFamily="2" charset="2"/>
                  <a:buChar char="q"/>
                </a:pPr>
                <a:r>
                  <a:rPr lang="en-US" dirty="0"/>
                  <a:t>Feasibility study for several premises at the University site.</a:t>
                </a:r>
              </a:p>
              <a:p>
                <a:pPr>
                  <a:buFont typeface="Wingdings" pitchFamily="2" charset="2"/>
                  <a:buChar char="q"/>
                </a:pPr>
                <a:r>
                  <a:rPr lang="en-US" dirty="0"/>
                  <a:t>Utilizing the Hutton (upper) and Busty (lower) seams</a:t>
                </a:r>
              </a:p>
              <a:p>
                <a:pPr>
                  <a:buFont typeface="Wingdings" pitchFamily="2" charset="2"/>
                  <a:buChar char="q"/>
                </a:pPr>
                <a:r>
                  <a:rPr lang="en-US" dirty="0"/>
                  <a:t>Flow rate 6.5 </a:t>
                </a:r>
                <a:r>
                  <a:rPr lang="en-US" dirty="0" err="1"/>
                  <a:t>litres</a:t>
                </a:r>
                <a:r>
                  <a:rPr lang="en-US" dirty="0"/>
                  <a:t>/sec </a:t>
                </a:r>
                <a:r>
                  <a:rPr lang="en-US" dirty="0">
                    <a:sym typeface="Wingdings" pitchFamily="2" charset="2"/>
                  </a:rPr>
                  <a:t></a:t>
                </a:r>
                <a:r>
                  <a:rPr lang="en-US" dirty="0"/>
                  <a:t> 191 kW of heat </a:t>
                </a:r>
                <a:r>
                  <a:rPr lang="en-US" dirty="0"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≈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 heat for one building</a:t>
                </a:r>
              </a:p>
              <a:p>
                <a:pPr>
                  <a:buFont typeface="Wingdings" pitchFamily="2" charset="2"/>
                  <a:buChar char="q"/>
                </a:pPr>
                <a:r>
                  <a:rPr lang="en-US" dirty="0">
                    <a:sym typeface="Wingdings" pitchFamily="2" charset="2"/>
                  </a:rPr>
                  <a:t>Water inflow T: 8.5</a:t>
                </a:r>
                <a:r>
                  <a:rPr lang="en-US" baseline="30000" dirty="0">
                    <a:sym typeface="Wingdings" pitchFamily="2" charset="2"/>
                  </a:rPr>
                  <a:t>o</a:t>
                </a:r>
                <a:r>
                  <a:rPr lang="en-US" dirty="0">
                    <a:sym typeface="Wingdings" pitchFamily="2" charset="2"/>
                  </a:rPr>
                  <a:t>C</a:t>
                </a:r>
              </a:p>
              <a:p>
                <a:pPr>
                  <a:buFont typeface="Wingdings" pitchFamily="2" charset="2"/>
                  <a:buChar char="q"/>
                </a:pPr>
                <a:r>
                  <a:rPr lang="en-US" dirty="0">
                    <a:sym typeface="Wingdings" pitchFamily="2" charset="2"/>
                  </a:rPr>
                  <a:t>Rock T: 11</a:t>
                </a:r>
                <a:r>
                  <a:rPr lang="en-US" baseline="30000" dirty="0">
                    <a:sym typeface="Wingdings" pitchFamily="2" charset="2"/>
                  </a:rPr>
                  <a:t>o</a:t>
                </a:r>
                <a:r>
                  <a:rPr lang="en-US" dirty="0">
                    <a:sym typeface="Wingdings" pitchFamily="2" charset="2"/>
                  </a:rPr>
                  <a:t>C (Hutton) &amp; 13.5</a:t>
                </a:r>
                <a:r>
                  <a:rPr lang="en-US" baseline="30000" dirty="0">
                    <a:sym typeface="Wingdings" pitchFamily="2" charset="2"/>
                  </a:rPr>
                  <a:t>o</a:t>
                </a:r>
                <a:r>
                  <a:rPr lang="en-US" dirty="0">
                    <a:sym typeface="Wingdings" pitchFamily="2" charset="2"/>
                  </a:rPr>
                  <a:t>C (Busty)</a:t>
                </a:r>
                <a:endParaRPr lang="en-US" dirty="0"/>
              </a:p>
              <a:p>
                <a:pPr>
                  <a:buFont typeface="Wingdings" pitchFamily="2" charset="2"/>
                  <a:buChar char="q"/>
                </a:pPr>
                <a:r>
                  <a:rPr lang="en-US" dirty="0"/>
                  <a:t>Planned operation time: ~30 years</a:t>
                </a:r>
              </a:p>
              <a:p>
                <a:pPr>
                  <a:buFont typeface="Wingdings" pitchFamily="2" charset="2"/>
                  <a:buChar char="q"/>
                </a:pPr>
                <a:endParaRPr lang="en-US" dirty="0"/>
              </a:p>
              <a:p>
                <a:pPr>
                  <a:buFont typeface="Wingdings" pitchFamily="2" charset="2"/>
                  <a:buChar char="q"/>
                </a:pPr>
                <a:endParaRPr lang="en-US" dirty="0"/>
              </a:p>
              <a:p>
                <a:pPr>
                  <a:buFont typeface="Wingdings" pitchFamily="2" charset="2"/>
                  <a:buChar char="q"/>
                </a:pPr>
                <a:endParaRPr lang="en-US" dirty="0"/>
              </a:p>
              <a:p>
                <a:pPr marL="1143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4A73A29-0FB1-3845-8EF7-4E2E798B0F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838200" y="1825625"/>
                <a:ext cx="10954160" cy="435133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074528-F415-8449-9A57-C4CD00A5B03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B0E78FF-9AB4-6648-B826-416A4ECA43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5824" y="3953892"/>
            <a:ext cx="4576536" cy="253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80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3996-28B9-204D-BEC2-510A92647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043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Hutton and Busty coal seams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124C19-9D9F-DC45-9DA4-8CCA96B01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33932" y="1284514"/>
            <a:ext cx="2627438" cy="4892449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400" u="sng" dirty="0">
                <a:solidFill>
                  <a:srgbClr val="00B0F0"/>
                </a:solidFill>
              </a:rPr>
              <a:t>Hutton seam: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1858-1908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62 m deep,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1.1 m thick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~35,000 m</a:t>
            </a:r>
            <a:r>
              <a:rPr lang="en-US" sz="2400" baseline="30000" dirty="0"/>
              <a:t>3</a:t>
            </a:r>
            <a:r>
              <a:rPr lang="en-US" sz="2400" dirty="0"/>
              <a:t> extracted coal</a:t>
            </a:r>
          </a:p>
          <a:p>
            <a:pPr marL="114300" indent="0">
              <a:buNone/>
            </a:pPr>
            <a:r>
              <a:rPr lang="en-US" sz="2400" u="sng" dirty="0">
                <a:solidFill>
                  <a:srgbClr val="FF0000"/>
                </a:solidFill>
              </a:rPr>
              <a:t>Busty seam: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1870-1935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145 m deep,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1.3-1.8 m thick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~800,000 m</a:t>
            </a:r>
            <a:r>
              <a:rPr lang="en-US" sz="2400" baseline="30000" dirty="0"/>
              <a:t>3</a:t>
            </a:r>
            <a:r>
              <a:rPr lang="en-US" sz="2400" dirty="0"/>
              <a:t> extracted coal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F2399-8F7C-FC45-9EA9-EFFAE75EDD6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 descr="A map of a city&#10;&#10;Description automatically generated with medium confidence">
            <a:extLst>
              <a:ext uri="{FF2B5EF4-FFF2-40B4-BE49-F238E27FC236}">
                <a16:creationId xmlns:a16="http://schemas.microsoft.com/office/drawing/2014/main" id="{FA98303A-5237-E24F-8AAF-4FE0FFB189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138407" y="-1378904"/>
            <a:ext cx="5302086" cy="95789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B8AD53-21AB-A248-B27F-054E3A7B5FA1}"/>
              </a:ext>
            </a:extLst>
          </p:cNvPr>
          <p:cNvSpPr txBox="1"/>
          <p:nvPr/>
        </p:nvSpPr>
        <p:spPr>
          <a:xfrm>
            <a:off x="130628" y="6448424"/>
            <a:ext cx="1686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(</a:t>
            </a:r>
            <a:r>
              <a:rPr lang="en-US" err="1">
                <a:solidFill>
                  <a:schemeClr val="bg1"/>
                </a:solidFill>
              </a:rPr>
              <a:t>MacKenzie</a:t>
            </a:r>
            <a:r>
              <a:rPr lang="en-US">
                <a:solidFill>
                  <a:schemeClr val="bg1"/>
                </a:solidFill>
              </a:rPr>
              <a:t>, 2022)</a:t>
            </a:r>
          </a:p>
        </p:txBody>
      </p:sp>
    </p:spTree>
    <p:extLst>
      <p:ext uri="{BB962C8B-B14F-4D97-AF65-F5344CB8AC3E}">
        <p14:creationId xmlns:p14="http://schemas.microsoft.com/office/powerpoint/2010/main" val="3689714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B3B9290E-B614-2293-B14C-791E2CC8AD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620" y="-123604"/>
            <a:ext cx="12209620" cy="708725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56B1166E-A149-1432-AEB0-274599EA8DCF}"/>
              </a:ext>
            </a:extLst>
          </p:cNvPr>
          <p:cNvSpPr/>
          <p:nvPr/>
        </p:nvSpPr>
        <p:spPr>
          <a:xfrm rot="20840702">
            <a:off x="5694146" y="3548487"/>
            <a:ext cx="860239" cy="566015"/>
          </a:xfrm>
          <a:custGeom>
            <a:avLst/>
            <a:gdLst>
              <a:gd name="connsiteX0" fmla="*/ 0 w 762883"/>
              <a:gd name="connsiteY0" fmla="*/ 0 h 768626"/>
              <a:gd name="connsiteX1" fmla="*/ 424069 w 762883"/>
              <a:gd name="connsiteY1" fmla="*/ 304800 h 768626"/>
              <a:gd name="connsiteX2" fmla="*/ 728869 w 762883"/>
              <a:gd name="connsiteY2" fmla="*/ 463826 h 768626"/>
              <a:gd name="connsiteX3" fmla="*/ 742121 w 762883"/>
              <a:gd name="connsiteY3" fmla="*/ 768626 h 768626"/>
              <a:gd name="connsiteX0" fmla="*/ 0 w 1091656"/>
              <a:gd name="connsiteY0" fmla="*/ 0 h 799448"/>
              <a:gd name="connsiteX1" fmla="*/ 752842 w 1091656"/>
              <a:gd name="connsiteY1" fmla="*/ 335622 h 799448"/>
              <a:gd name="connsiteX2" fmla="*/ 1057642 w 1091656"/>
              <a:gd name="connsiteY2" fmla="*/ 494648 h 799448"/>
              <a:gd name="connsiteX3" fmla="*/ 1070894 w 1091656"/>
              <a:gd name="connsiteY3" fmla="*/ 799448 h 799448"/>
              <a:gd name="connsiteX0" fmla="*/ 0 w 1091656"/>
              <a:gd name="connsiteY0" fmla="*/ 0 h 799448"/>
              <a:gd name="connsiteX1" fmla="*/ 701471 w 1091656"/>
              <a:gd name="connsiteY1" fmla="*/ 294525 h 799448"/>
              <a:gd name="connsiteX2" fmla="*/ 1057642 w 1091656"/>
              <a:gd name="connsiteY2" fmla="*/ 494648 h 799448"/>
              <a:gd name="connsiteX3" fmla="*/ 1070894 w 1091656"/>
              <a:gd name="connsiteY3" fmla="*/ 799448 h 799448"/>
              <a:gd name="connsiteX0" fmla="*/ 0 w 1078242"/>
              <a:gd name="connsiteY0" fmla="*/ 0 h 799448"/>
              <a:gd name="connsiteX1" fmla="*/ 701471 w 1078242"/>
              <a:gd name="connsiteY1" fmla="*/ 294525 h 799448"/>
              <a:gd name="connsiteX2" fmla="*/ 1016545 w 1078242"/>
              <a:gd name="connsiteY2" fmla="*/ 433003 h 799448"/>
              <a:gd name="connsiteX3" fmla="*/ 1070894 w 1078242"/>
              <a:gd name="connsiteY3" fmla="*/ 799448 h 799448"/>
              <a:gd name="connsiteX0" fmla="*/ 0 w 650444"/>
              <a:gd name="connsiteY0" fmla="*/ 0 h 681483"/>
              <a:gd name="connsiteX1" fmla="*/ 273673 w 650444"/>
              <a:gd name="connsiteY1" fmla="*/ 176560 h 681483"/>
              <a:gd name="connsiteX2" fmla="*/ 588747 w 650444"/>
              <a:gd name="connsiteY2" fmla="*/ 315038 h 681483"/>
              <a:gd name="connsiteX3" fmla="*/ 643096 w 650444"/>
              <a:gd name="connsiteY3" fmla="*/ 681483 h 681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0444" h="681483">
                <a:moveTo>
                  <a:pt x="0" y="0"/>
                </a:moveTo>
                <a:cubicBezTo>
                  <a:pt x="151295" y="113748"/>
                  <a:pt x="175549" y="124054"/>
                  <a:pt x="273673" y="176560"/>
                </a:cubicBezTo>
                <a:cubicBezTo>
                  <a:pt x="371797" y="229066"/>
                  <a:pt x="535738" y="237734"/>
                  <a:pt x="588747" y="315038"/>
                </a:cubicBezTo>
                <a:cubicBezTo>
                  <a:pt x="641756" y="392342"/>
                  <a:pt x="662974" y="567735"/>
                  <a:pt x="643096" y="681483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B12E83-2AE0-8A8A-F0EE-E74F501AE5D8}"/>
              </a:ext>
            </a:extLst>
          </p:cNvPr>
          <p:cNvSpPr txBox="1"/>
          <p:nvPr/>
        </p:nvSpPr>
        <p:spPr>
          <a:xfrm>
            <a:off x="5671284" y="6023115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~ 4 km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ED395D-1F52-E1AC-3920-FC701A694599}"/>
              </a:ext>
            </a:extLst>
          </p:cNvPr>
          <p:cNvSpPr txBox="1"/>
          <p:nvPr/>
        </p:nvSpPr>
        <p:spPr>
          <a:xfrm>
            <a:off x="326626" y="2618608"/>
            <a:ext cx="2803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Hutton Seam  62 m </a:t>
            </a:r>
            <a:r>
              <a:rPr lang="en-US" sz="2000" dirty="0" err="1">
                <a:solidFill>
                  <a:schemeClr val="bg1"/>
                </a:solidFill>
              </a:rPr>
              <a:t>bgl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CFF0B5-E9B7-2123-1526-1EA6014334D4}"/>
              </a:ext>
            </a:extLst>
          </p:cNvPr>
          <p:cNvSpPr txBox="1"/>
          <p:nvPr/>
        </p:nvSpPr>
        <p:spPr>
          <a:xfrm>
            <a:off x="6513649" y="5005096"/>
            <a:ext cx="2832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Busty Seam  145 m </a:t>
            </a:r>
            <a:r>
              <a:rPr lang="en-US" sz="2000" dirty="0" err="1">
                <a:solidFill>
                  <a:schemeClr val="bg1"/>
                </a:solidFill>
              </a:rPr>
              <a:t>bgl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764AC85-A94B-947B-2D90-C181366E8110}"/>
              </a:ext>
            </a:extLst>
          </p:cNvPr>
          <p:cNvGrpSpPr/>
          <p:nvPr/>
        </p:nvGrpSpPr>
        <p:grpSpPr>
          <a:xfrm>
            <a:off x="6343079" y="2463199"/>
            <a:ext cx="341140" cy="1241456"/>
            <a:chOff x="6956692" y="2791157"/>
            <a:chExt cx="226444" cy="1106146"/>
          </a:xfrm>
        </p:grpSpPr>
        <p:sp>
          <p:nvSpPr>
            <p:cNvPr id="18" name="Can 17">
              <a:extLst>
                <a:ext uri="{FF2B5EF4-FFF2-40B4-BE49-F238E27FC236}">
                  <a16:creationId xmlns:a16="http://schemas.microsoft.com/office/drawing/2014/main" id="{D2DAB187-D430-8978-4A61-26A2F539C2A7}"/>
                </a:ext>
              </a:extLst>
            </p:cNvPr>
            <p:cNvSpPr/>
            <p:nvPr/>
          </p:nvSpPr>
          <p:spPr>
            <a:xfrm>
              <a:off x="7036343" y="2791157"/>
              <a:ext cx="67142" cy="1106146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riangle 19">
              <a:extLst>
                <a:ext uri="{FF2B5EF4-FFF2-40B4-BE49-F238E27FC236}">
                  <a16:creationId xmlns:a16="http://schemas.microsoft.com/office/drawing/2014/main" id="{BF9297AB-11A1-A5A3-51B0-86C8C05EB9B4}"/>
                </a:ext>
              </a:extLst>
            </p:cNvPr>
            <p:cNvSpPr/>
            <p:nvPr/>
          </p:nvSpPr>
          <p:spPr>
            <a:xfrm flipV="1">
              <a:off x="6956692" y="2941128"/>
              <a:ext cx="226444" cy="195210"/>
            </a:xfrm>
            <a:prstGeom prst="triangle">
              <a:avLst/>
            </a:prstGeom>
            <a:solidFill>
              <a:srgbClr val="0070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74D517E-2CAD-75D6-D3D7-BC4569155D42}"/>
              </a:ext>
            </a:extLst>
          </p:cNvPr>
          <p:cNvSpPr txBox="1"/>
          <p:nvPr/>
        </p:nvSpPr>
        <p:spPr>
          <a:xfrm>
            <a:off x="1826462" y="4279657"/>
            <a:ext cx="1191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~13.5 °C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CE8A2E-C566-CBD9-FFF1-F048BAE1D2C1}"/>
              </a:ext>
            </a:extLst>
          </p:cNvPr>
          <p:cNvSpPr txBox="1"/>
          <p:nvPr/>
        </p:nvSpPr>
        <p:spPr>
          <a:xfrm>
            <a:off x="8740818" y="2969414"/>
            <a:ext cx="978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~11 °C</a:t>
            </a:r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A685ED1C-710E-9DAF-23D5-F86767601202}"/>
              </a:ext>
            </a:extLst>
          </p:cNvPr>
          <p:cNvSpPr/>
          <p:nvPr/>
        </p:nvSpPr>
        <p:spPr>
          <a:xfrm rot="10800000" flipV="1">
            <a:off x="6564224" y="1849788"/>
            <a:ext cx="284480" cy="423584"/>
          </a:xfrm>
          <a:prstGeom prst="downArrow">
            <a:avLst/>
          </a:prstGeom>
          <a:solidFill>
            <a:srgbClr val="FFFF0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B29FFA-EA51-3677-4F87-F34A502AF8FE}"/>
              </a:ext>
            </a:extLst>
          </p:cNvPr>
          <p:cNvSpPr txBox="1"/>
          <p:nvPr/>
        </p:nvSpPr>
        <p:spPr>
          <a:xfrm>
            <a:off x="5483971" y="1498949"/>
            <a:ext cx="137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</a:t>
            </a:r>
            <a:r>
              <a:rPr lang="en-US" baseline="-25000" dirty="0">
                <a:solidFill>
                  <a:srgbClr val="FFFF00"/>
                </a:solidFill>
              </a:rPr>
              <a:t>out</a:t>
            </a:r>
            <a:r>
              <a:rPr lang="en-US" dirty="0">
                <a:solidFill>
                  <a:srgbClr val="FFFF00"/>
                </a:solidFill>
              </a:rPr>
              <a:t> = 12.7 </a:t>
            </a:r>
            <a:r>
              <a:rPr lang="en-US" sz="1800" dirty="0">
                <a:solidFill>
                  <a:srgbClr val="FFFF00"/>
                </a:solidFill>
              </a:rPr>
              <a:t>°</a:t>
            </a:r>
            <a:r>
              <a:rPr lang="en-US" dirty="0">
                <a:solidFill>
                  <a:srgbClr val="FFFF00"/>
                </a:solidFill>
              </a:rPr>
              <a:t>C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95C64836-D7D4-A683-1D1A-E30986DA4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0E76A-CD00-844C-AA57-C86BF4EF8968}" type="slidenum">
              <a:rPr lang="en-US" smtClean="0"/>
              <a:t>12</a:t>
            </a:fld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4537F2E-4248-7268-1E9F-73A6BF5B19F9}"/>
              </a:ext>
            </a:extLst>
          </p:cNvPr>
          <p:cNvSpPr txBox="1"/>
          <p:nvPr/>
        </p:nvSpPr>
        <p:spPr>
          <a:xfrm>
            <a:off x="7945120" y="6463499"/>
            <a:ext cx="2715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Mouli</a:t>
            </a:r>
            <a:r>
              <a:rPr lang="en-US" dirty="0">
                <a:solidFill>
                  <a:schemeClr val="bg1"/>
                </a:solidFill>
              </a:rPr>
              <a:t>-Castillo et al. </a:t>
            </a:r>
            <a:r>
              <a:rPr lang="en-US" i="1" dirty="0">
                <a:solidFill>
                  <a:schemeClr val="bg1"/>
                </a:solidFill>
              </a:rPr>
              <a:t>in prep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1C759D1-E9D6-73AE-6241-E6987A96E8F4}"/>
              </a:ext>
            </a:extLst>
          </p:cNvPr>
          <p:cNvCxnSpPr/>
          <p:nvPr/>
        </p:nvCxnSpPr>
        <p:spPr>
          <a:xfrm>
            <a:off x="511090" y="6356350"/>
            <a:ext cx="11131827" cy="0"/>
          </a:xfrm>
          <a:prstGeom prst="straightConnector1">
            <a:avLst/>
          </a:prstGeom>
          <a:ln w="28575">
            <a:solidFill>
              <a:srgbClr val="FFFAFF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n 4">
            <a:extLst>
              <a:ext uri="{FF2B5EF4-FFF2-40B4-BE49-F238E27FC236}">
                <a16:creationId xmlns:a16="http://schemas.microsoft.com/office/drawing/2014/main" id="{D5D03E1C-5C32-8AE1-8400-8927E4636176}"/>
              </a:ext>
            </a:extLst>
          </p:cNvPr>
          <p:cNvSpPr/>
          <p:nvPr/>
        </p:nvSpPr>
        <p:spPr>
          <a:xfrm>
            <a:off x="5216851" y="3938520"/>
            <a:ext cx="124038" cy="1241456"/>
          </a:xfrm>
          <a:prstGeom prst="ca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9E1D1CE-3040-6426-A57D-CFAC910D3557}"/>
              </a:ext>
            </a:extLst>
          </p:cNvPr>
          <p:cNvGrpSpPr/>
          <p:nvPr/>
        </p:nvGrpSpPr>
        <p:grpSpPr>
          <a:xfrm>
            <a:off x="6482725" y="2463199"/>
            <a:ext cx="358994" cy="2505568"/>
            <a:chOff x="6737774" y="2776911"/>
            <a:chExt cx="226444" cy="2274547"/>
          </a:xfrm>
        </p:grpSpPr>
        <p:sp>
          <p:nvSpPr>
            <p:cNvPr id="17" name="Can 16">
              <a:extLst>
                <a:ext uri="{FF2B5EF4-FFF2-40B4-BE49-F238E27FC236}">
                  <a16:creationId xmlns:a16="http://schemas.microsoft.com/office/drawing/2014/main" id="{8DBD4210-53FB-3B28-95BD-D84DFF3176FB}"/>
                </a:ext>
              </a:extLst>
            </p:cNvPr>
            <p:cNvSpPr/>
            <p:nvPr/>
          </p:nvSpPr>
          <p:spPr>
            <a:xfrm>
              <a:off x="6817425" y="2776911"/>
              <a:ext cx="67142" cy="2274547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riangle 18">
              <a:extLst>
                <a:ext uri="{FF2B5EF4-FFF2-40B4-BE49-F238E27FC236}">
                  <a16:creationId xmlns:a16="http://schemas.microsoft.com/office/drawing/2014/main" id="{7B15F179-588A-E53F-E12B-59EB2DA398BA}"/>
                </a:ext>
              </a:extLst>
            </p:cNvPr>
            <p:cNvSpPr/>
            <p:nvPr/>
          </p:nvSpPr>
          <p:spPr>
            <a:xfrm>
              <a:off x="6737774" y="3057874"/>
              <a:ext cx="226444" cy="195210"/>
            </a:xfrm>
            <a:prstGeom prst="triangl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B994DD4-10E4-831C-F3AE-D7EE8292EAA1}"/>
              </a:ext>
            </a:extLst>
          </p:cNvPr>
          <p:cNvSpPr txBox="1"/>
          <p:nvPr/>
        </p:nvSpPr>
        <p:spPr>
          <a:xfrm>
            <a:off x="3205325" y="127378"/>
            <a:ext cx="53078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Default scenario: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1 user, 6.4 </a:t>
            </a:r>
            <a:r>
              <a:rPr lang="en-US" sz="3200" dirty="0" err="1">
                <a:solidFill>
                  <a:schemeClr val="bg1"/>
                </a:solidFill>
              </a:rPr>
              <a:t>litres</a:t>
            </a:r>
            <a:r>
              <a:rPr lang="en-US" sz="3200" dirty="0">
                <a:solidFill>
                  <a:schemeClr val="bg1"/>
                </a:solidFill>
              </a:rPr>
              <a:t>/sec, 1 shaft</a:t>
            </a: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B91C76B1-D554-64D7-057E-FC2811590E0B}"/>
              </a:ext>
            </a:extLst>
          </p:cNvPr>
          <p:cNvSpPr/>
          <p:nvPr/>
        </p:nvSpPr>
        <p:spPr>
          <a:xfrm rot="10800000" flipV="1">
            <a:off x="2306861" y="1854708"/>
            <a:ext cx="284480" cy="423584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174C75-B276-8ED5-4617-22B45F84EC6C}"/>
              </a:ext>
            </a:extLst>
          </p:cNvPr>
          <p:cNvSpPr txBox="1"/>
          <p:nvPr/>
        </p:nvSpPr>
        <p:spPr>
          <a:xfrm>
            <a:off x="1857089" y="1519531"/>
            <a:ext cx="1327608" cy="369332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T</a:t>
            </a:r>
            <a:r>
              <a:rPr lang="en-US" baseline="-25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inflow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= 8.5 </a:t>
            </a: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°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84159FDB-1D78-602E-6689-BC45A2FBB300}"/>
              </a:ext>
            </a:extLst>
          </p:cNvPr>
          <p:cNvSpPr/>
          <p:nvPr/>
        </p:nvSpPr>
        <p:spPr>
          <a:xfrm rot="10800000" flipV="1">
            <a:off x="7085334" y="1839957"/>
            <a:ext cx="284480" cy="423584"/>
          </a:xfrm>
          <a:prstGeom prst="downArrow">
            <a:avLst/>
          </a:prstGeom>
          <a:solidFill>
            <a:srgbClr val="FF00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1930EE-0130-EA67-41CF-D1DDA506BFCF}"/>
              </a:ext>
            </a:extLst>
          </p:cNvPr>
          <p:cNvSpPr txBox="1"/>
          <p:nvPr/>
        </p:nvSpPr>
        <p:spPr>
          <a:xfrm>
            <a:off x="6989522" y="1467209"/>
            <a:ext cx="138371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T</a:t>
            </a:r>
            <a:r>
              <a:rPr lang="en-US" baseline="-25000" dirty="0" err="1">
                <a:solidFill>
                  <a:srgbClr val="FF0000"/>
                </a:solidFill>
              </a:rPr>
              <a:t>max</a:t>
            </a:r>
            <a:r>
              <a:rPr lang="en-US" dirty="0">
                <a:solidFill>
                  <a:srgbClr val="FF0000"/>
                </a:solidFill>
              </a:rPr>
              <a:t> = 13.5 </a:t>
            </a:r>
            <a:r>
              <a:rPr lang="en-US" sz="1800" dirty="0">
                <a:solidFill>
                  <a:srgbClr val="FF0000"/>
                </a:solidFill>
              </a:rPr>
              <a:t>°</a:t>
            </a:r>
            <a:r>
              <a:rPr lang="en-US" dirty="0">
                <a:solidFill>
                  <a:srgbClr val="FF0000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505423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8D13AD31-34B4-464F-5B7B-45345D7E34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68" y="-105584"/>
            <a:ext cx="12173131" cy="70660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B12E83-2AE0-8A8A-F0EE-E74F501AE5D8}"/>
              </a:ext>
            </a:extLst>
          </p:cNvPr>
          <p:cNvSpPr txBox="1"/>
          <p:nvPr/>
        </p:nvSpPr>
        <p:spPr>
          <a:xfrm>
            <a:off x="5671284" y="6023115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~ 4 km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764AC85-A94B-947B-2D90-C181366E8110}"/>
              </a:ext>
            </a:extLst>
          </p:cNvPr>
          <p:cNvGrpSpPr/>
          <p:nvPr/>
        </p:nvGrpSpPr>
        <p:grpSpPr>
          <a:xfrm>
            <a:off x="6343079" y="2463199"/>
            <a:ext cx="341140" cy="1241456"/>
            <a:chOff x="6956692" y="2791157"/>
            <a:chExt cx="226444" cy="1106146"/>
          </a:xfrm>
        </p:grpSpPr>
        <p:sp>
          <p:nvSpPr>
            <p:cNvPr id="18" name="Can 17">
              <a:extLst>
                <a:ext uri="{FF2B5EF4-FFF2-40B4-BE49-F238E27FC236}">
                  <a16:creationId xmlns:a16="http://schemas.microsoft.com/office/drawing/2014/main" id="{D2DAB187-D430-8978-4A61-26A2F539C2A7}"/>
                </a:ext>
              </a:extLst>
            </p:cNvPr>
            <p:cNvSpPr/>
            <p:nvPr/>
          </p:nvSpPr>
          <p:spPr>
            <a:xfrm>
              <a:off x="7036343" y="2791157"/>
              <a:ext cx="67142" cy="1106146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riangle 19">
              <a:extLst>
                <a:ext uri="{FF2B5EF4-FFF2-40B4-BE49-F238E27FC236}">
                  <a16:creationId xmlns:a16="http://schemas.microsoft.com/office/drawing/2014/main" id="{BF9297AB-11A1-A5A3-51B0-86C8C05EB9B4}"/>
                </a:ext>
              </a:extLst>
            </p:cNvPr>
            <p:cNvSpPr/>
            <p:nvPr/>
          </p:nvSpPr>
          <p:spPr>
            <a:xfrm flipV="1">
              <a:off x="6956692" y="2941128"/>
              <a:ext cx="226444" cy="195210"/>
            </a:xfrm>
            <a:prstGeom prst="triangle">
              <a:avLst/>
            </a:prstGeom>
            <a:solidFill>
              <a:srgbClr val="0070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74D517E-2CAD-75D6-D3D7-BC4569155D42}"/>
              </a:ext>
            </a:extLst>
          </p:cNvPr>
          <p:cNvSpPr txBox="1"/>
          <p:nvPr/>
        </p:nvSpPr>
        <p:spPr>
          <a:xfrm>
            <a:off x="1826462" y="4279657"/>
            <a:ext cx="1191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~13.5 °C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CE8A2E-C566-CBD9-FFF1-F048BAE1D2C1}"/>
              </a:ext>
            </a:extLst>
          </p:cNvPr>
          <p:cNvSpPr txBox="1"/>
          <p:nvPr/>
        </p:nvSpPr>
        <p:spPr>
          <a:xfrm>
            <a:off x="8740818" y="2969414"/>
            <a:ext cx="978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~11 °C</a:t>
            </a:r>
          </a:p>
        </p:txBody>
      </p:sp>
      <p:sp>
        <p:nvSpPr>
          <p:cNvPr id="16" name="Can 15">
            <a:extLst>
              <a:ext uri="{FF2B5EF4-FFF2-40B4-BE49-F238E27FC236}">
                <a16:creationId xmlns:a16="http://schemas.microsoft.com/office/drawing/2014/main" id="{B0BEB567-879A-4981-629C-08EB3E8A66DD}"/>
              </a:ext>
            </a:extLst>
          </p:cNvPr>
          <p:cNvSpPr/>
          <p:nvPr/>
        </p:nvSpPr>
        <p:spPr>
          <a:xfrm>
            <a:off x="6043414" y="3560526"/>
            <a:ext cx="124038" cy="1241456"/>
          </a:xfrm>
          <a:prstGeom prst="ca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A685ED1C-710E-9DAF-23D5-F86767601202}"/>
              </a:ext>
            </a:extLst>
          </p:cNvPr>
          <p:cNvSpPr/>
          <p:nvPr/>
        </p:nvSpPr>
        <p:spPr>
          <a:xfrm rot="10800000" flipV="1">
            <a:off x="4648339" y="1883943"/>
            <a:ext cx="284480" cy="423584"/>
          </a:xfrm>
          <a:prstGeom prst="downArrow">
            <a:avLst/>
          </a:prstGeom>
          <a:solidFill>
            <a:srgbClr val="FFFF0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B29FFA-EA51-3677-4F87-F34A502AF8FE}"/>
              </a:ext>
            </a:extLst>
          </p:cNvPr>
          <p:cNvSpPr txBox="1"/>
          <p:nvPr/>
        </p:nvSpPr>
        <p:spPr>
          <a:xfrm>
            <a:off x="4059031" y="1514610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</a:t>
            </a:r>
            <a:r>
              <a:rPr lang="en-US" baseline="-25000" dirty="0">
                <a:solidFill>
                  <a:srgbClr val="FFFF00"/>
                </a:solidFill>
              </a:rPr>
              <a:t>out</a:t>
            </a:r>
            <a:r>
              <a:rPr lang="en-US" dirty="0">
                <a:solidFill>
                  <a:srgbClr val="FFFF00"/>
                </a:solidFill>
              </a:rPr>
              <a:t> = 10.7 </a:t>
            </a:r>
            <a:r>
              <a:rPr lang="en-US" sz="1800" dirty="0">
                <a:solidFill>
                  <a:srgbClr val="FFFF00"/>
                </a:solidFill>
              </a:rPr>
              <a:t>°</a:t>
            </a:r>
            <a:r>
              <a:rPr lang="en-US" dirty="0">
                <a:solidFill>
                  <a:srgbClr val="FFFF00"/>
                </a:solidFill>
              </a:rPr>
              <a:t>C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95C64836-D7D4-A683-1D1A-E30986DA4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0E76A-CD00-844C-AA57-C86BF4EF8968}" type="slidenum">
              <a:rPr lang="en-US" smtClean="0"/>
              <a:t>13</a:t>
            </a:fld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4537F2E-4248-7268-1E9F-73A6BF5B19F9}"/>
              </a:ext>
            </a:extLst>
          </p:cNvPr>
          <p:cNvSpPr txBox="1"/>
          <p:nvPr/>
        </p:nvSpPr>
        <p:spPr>
          <a:xfrm>
            <a:off x="7945120" y="6463499"/>
            <a:ext cx="2715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Mouli</a:t>
            </a:r>
            <a:r>
              <a:rPr lang="en-US" dirty="0">
                <a:solidFill>
                  <a:schemeClr val="bg1"/>
                </a:solidFill>
              </a:rPr>
              <a:t>-Castillo et al. </a:t>
            </a:r>
            <a:r>
              <a:rPr lang="en-US" i="1" dirty="0">
                <a:solidFill>
                  <a:schemeClr val="bg1"/>
                </a:solidFill>
              </a:rPr>
              <a:t>in prep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1C759D1-E9D6-73AE-6241-E6987A96E8F4}"/>
              </a:ext>
            </a:extLst>
          </p:cNvPr>
          <p:cNvCxnSpPr/>
          <p:nvPr/>
        </p:nvCxnSpPr>
        <p:spPr>
          <a:xfrm>
            <a:off x="511090" y="6356350"/>
            <a:ext cx="11131827" cy="0"/>
          </a:xfrm>
          <a:prstGeom prst="straightConnector1">
            <a:avLst/>
          </a:prstGeom>
          <a:ln w="28575">
            <a:solidFill>
              <a:srgbClr val="FFFAFF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n 4">
            <a:extLst>
              <a:ext uri="{FF2B5EF4-FFF2-40B4-BE49-F238E27FC236}">
                <a16:creationId xmlns:a16="http://schemas.microsoft.com/office/drawing/2014/main" id="{D5D03E1C-5C32-8AE1-8400-8927E4636176}"/>
              </a:ext>
            </a:extLst>
          </p:cNvPr>
          <p:cNvSpPr/>
          <p:nvPr/>
        </p:nvSpPr>
        <p:spPr>
          <a:xfrm>
            <a:off x="5216851" y="3938520"/>
            <a:ext cx="124038" cy="1241456"/>
          </a:xfrm>
          <a:prstGeom prst="ca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9E1D1CE-3040-6426-A57D-CFAC910D3557}"/>
              </a:ext>
            </a:extLst>
          </p:cNvPr>
          <p:cNvGrpSpPr/>
          <p:nvPr/>
        </p:nvGrpSpPr>
        <p:grpSpPr>
          <a:xfrm>
            <a:off x="6482725" y="2463199"/>
            <a:ext cx="358994" cy="2505568"/>
            <a:chOff x="6737774" y="2776911"/>
            <a:chExt cx="226444" cy="2274547"/>
          </a:xfrm>
        </p:grpSpPr>
        <p:sp>
          <p:nvSpPr>
            <p:cNvPr id="17" name="Can 16">
              <a:extLst>
                <a:ext uri="{FF2B5EF4-FFF2-40B4-BE49-F238E27FC236}">
                  <a16:creationId xmlns:a16="http://schemas.microsoft.com/office/drawing/2014/main" id="{8DBD4210-53FB-3B28-95BD-D84DFF3176FB}"/>
                </a:ext>
              </a:extLst>
            </p:cNvPr>
            <p:cNvSpPr/>
            <p:nvPr/>
          </p:nvSpPr>
          <p:spPr>
            <a:xfrm>
              <a:off x="6817425" y="2776911"/>
              <a:ext cx="67142" cy="2274547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riangle 18">
              <a:extLst>
                <a:ext uri="{FF2B5EF4-FFF2-40B4-BE49-F238E27FC236}">
                  <a16:creationId xmlns:a16="http://schemas.microsoft.com/office/drawing/2014/main" id="{7B15F179-588A-E53F-E12B-59EB2DA398BA}"/>
                </a:ext>
              </a:extLst>
            </p:cNvPr>
            <p:cNvSpPr/>
            <p:nvPr/>
          </p:nvSpPr>
          <p:spPr>
            <a:xfrm>
              <a:off x="6737774" y="3057874"/>
              <a:ext cx="226444" cy="195210"/>
            </a:xfrm>
            <a:prstGeom prst="triangl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>
            <a:extLst>
              <a:ext uri="{FF2B5EF4-FFF2-40B4-BE49-F238E27FC236}">
                <a16:creationId xmlns:a16="http://schemas.microsoft.com/office/drawing/2014/main" id="{56B1166E-A149-1432-AEB0-274599EA8DCF}"/>
              </a:ext>
            </a:extLst>
          </p:cNvPr>
          <p:cNvSpPr/>
          <p:nvPr/>
        </p:nvSpPr>
        <p:spPr>
          <a:xfrm rot="20840702">
            <a:off x="5694146" y="3548487"/>
            <a:ext cx="860239" cy="566015"/>
          </a:xfrm>
          <a:custGeom>
            <a:avLst/>
            <a:gdLst>
              <a:gd name="connsiteX0" fmla="*/ 0 w 762883"/>
              <a:gd name="connsiteY0" fmla="*/ 0 h 768626"/>
              <a:gd name="connsiteX1" fmla="*/ 424069 w 762883"/>
              <a:gd name="connsiteY1" fmla="*/ 304800 h 768626"/>
              <a:gd name="connsiteX2" fmla="*/ 728869 w 762883"/>
              <a:gd name="connsiteY2" fmla="*/ 463826 h 768626"/>
              <a:gd name="connsiteX3" fmla="*/ 742121 w 762883"/>
              <a:gd name="connsiteY3" fmla="*/ 768626 h 768626"/>
              <a:gd name="connsiteX0" fmla="*/ 0 w 1091656"/>
              <a:gd name="connsiteY0" fmla="*/ 0 h 799448"/>
              <a:gd name="connsiteX1" fmla="*/ 752842 w 1091656"/>
              <a:gd name="connsiteY1" fmla="*/ 335622 h 799448"/>
              <a:gd name="connsiteX2" fmla="*/ 1057642 w 1091656"/>
              <a:gd name="connsiteY2" fmla="*/ 494648 h 799448"/>
              <a:gd name="connsiteX3" fmla="*/ 1070894 w 1091656"/>
              <a:gd name="connsiteY3" fmla="*/ 799448 h 799448"/>
              <a:gd name="connsiteX0" fmla="*/ 0 w 1091656"/>
              <a:gd name="connsiteY0" fmla="*/ 0 h 799448"/>
              <a:gd name="connsiteX1" fmla="*/ 701471 w 1091656"/>
              <a:gd name="connsiteY1" fmla="*/ 294525 h 799448"/>
              <a:gd name="connsiteX2" fmla="*/ 1057642 w 1091656"/>
              <a:gd name="connsiteY2" fmla="*/ 494648 h 799448"/>
              <a:gd name="connsiteX3" fmla="*/ 1070894 w 1091656"/>
              <a:gd name="connsiteY3" fmla="*/ 799448 h 799448"/>
              <a:gd name="connsiteX0" fmla="*/ 0 w 1078242"/>
              <a:gd name="connsiteY0" fmla="*/ 0 h 799448"/>
              <a:gd name="connsiteX1" fmla="*/ 701471 w 1078242"/>
              <a:gd name="connsiteY1" fmla="*/ 294525 h 799448"/>
              <a:gd name="connsiteX2" fmla="*/ 1016545 w 1078242"/>
              <a:gd name="connsiteY2" fmla="*/ 433003 h 799448"/>
              <a:gd name="connsiteX3" fmla="*/ 1070894 w 1078242"/>
              <a:gd name="connsiteY3" fmla="*/ 799448 h 799448"/>
              <a:gd name="connsiteX0" fmla="*/ 0 w 650444"/>
              <a:gd name="connsiteY0" fmla="*/ 0 h 681483"/>
              <a:gd name="connsiteX1" fmla="*/ 273673 w 650444"/>
              <a:gd name="connsiteY1" fmla="*/ 176560 h 681483"/>
              <a:gd name="connsiteX2" fmla="*/ 588747 w 650444"/>
              <a:gd name="connsiteY2" fmla="*/ 315038 h 681483"/>
              <a:gd name="connsiteX3" fmla="*/ 643096 w 650444"/>
              <a:gd name="connsiteY3" fmla="*/ 681483 h 681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0444" h="681483">
                <a:moveTo>
                  <a:pt x="0" y="0"/>
                </a:moveTo>
                <a:cubicBezTo>
                  <a:pt x="151295" y="113748"/>
                  <a:pt x="175549" y="124054"/>
                  <a:pt x="273673" y="176560"/>
                </a:cubicBezTo>
                <a:cubicBezTo>
                  <a:pt x="371797" y="229066"/>
                  <a:pt x="535738" y="237734"/>
                  <a:pt x="588747" y="315038"/>
                </a:cubicBezTo>
                <a:cubicBezTo>
                  <a:pt x="641756" y="392342"/>
                  <a:pt x="662974" y="567735"/>
                  <a:pt x="643096" y="681483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8D24B1-DF69-A2EB-4856-9AA8FA8456D2}"/>
              </a:ext>
            </a:extLst>
          </p:cNvPr>
          <p:cNvSpPr txBox="1"/>
          <p:nvPr/>
        </p:nvSpPr>
        <p:spPr>
          <a:xfrm>
            <a:off x="1842880" y="493113"/>
            <a:ext cx="57182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Effect of second, nearby shaft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7CF73047-00B8-A459-919D-B568AD8AAD92}"/>
              </a:ext>
            </a:extLst>
          </p:cNvPr>
          <p:cNvSpPr/>
          <p:nvPr/>
        </p:nvSpPr>
        <p:spPr>
          <a:xfrm rot="10800000" flipV="1">
            <a:off x="2306861" y="1854708"/>
            <a:ext cx="284480" cy="423584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78DA88-E4C1-6626-6B82-6376EFE55DE2}"/>
              </a:ext>
            </a:extLst>
          </p:cNvPr>
          <p:cNvSpPr txBox="1"/>
          <p:nvPr/>
        </p:nvSpPr>
        <p:spPr>
          <a:xfrm>
            <a:off x="1857089" y="1519531"/>
            <a:ext cx="1327608" cy="369332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T</a:t>
            </a:r>
            <a:r>
              <a:rPr lang="en-US" baseline="-25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inflow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= 8.5 </a:t>
            </a: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°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</a:t>
            </a: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A8AB933F-B7B4-0B20-F470-7CCCCEE8624C}"/>
              </a:ext>
            </a:extLst>
          </p:cNvPr>
          <p:cNvSpPr/>
          <p:nvPr/>
        </p:nvSpPr>
        <p:spPr>
          <a:xfrm rot="10800000" flipV="1">
            <a:off x="7085334" y="1839957"/>
            <a:ext cx="284480" cy="423584"/>
          </a:xfrm>
          <a:prstGeom prst="downArrow">
            <a:avLst/>
          </a:prstGeom>
          <a:solidFill>
            <a:srgbClr val="FF00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C2D8B5-5290-2AEE-2A92-1D10B8FCAA68}"/>
              </a:ext>
            </a:extLst>
          </p:cNvPr>
          <p:cNvSpPr txBox="1"/>
          <p:nvPr/>
        </p:nvSpPr>
        <p:spPr>
          <a:xfrm>
            <a:off x="6989522" y="1467209"/>
            <a:ext cx="138371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T</a:t>
            </a:r>
            <a:r>
              <a:rPr lang="en-US" baseline="-25000" dirty="0" err="1">
                <a:solidFill>
                  <a:srgbClr val="FF0000"/>
                </a:solidFill>
              </a:rPr>
              <a:t>max</a:t>
            </a:r>
            <a:r>
              <a:rPr lang="en-US" dirty="0">
                <a:solidFill>
                  <a:srgbClr val="FF0000"/>
                </a:solidFill>
              </a:rPr>
              <a:t> = 13.5 </a:t>
            </a:r>
            <a:r>
              <a:rPr lang="en-US" sz="1800" dirty="0">
                <a:solidFill>
                  <a:srgbClr val="FF0000"/>
                </a:solidFill>
              </a:rPr>
              <a:t>°</a:t>
            </a:r>
            <a:r>
              <a:rPr lang="en-US" dirty="0">
                <a:solidFill>
                  <a:srgbClr val="FF0000"/>
                </a:solidFill>
              </a:rPr>
              <a:t>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9155ED-36FD-A651-EE4E-8CB3BD7567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1539" y="0"/>
            <a:ext cx="4015991" cy="48523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EC17E63-3FA3-AC3A-7F2B-4558A4FE31A5}"/>
              </a:ext>
            </a:extLst>
          </p:cNvPr>
          <p:cNvSpPr/>
          <p:nvPr/>
        </p:nvSpPr>
        <p:spPr>
          <a:xfrm>
            <a:off x="9849308" y="2491136"/>
            <a:ext cx="803959" cy="834144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66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creenshot, fish&#10;&#10;Description automatically generated">
            <a:extLst>
              <a:ext uri="{FF2B5EF4-FFF2-40B4-BE49-F238E27FC236}">
                <a16:creationId xmlns:a16="http://schemas.microsoft.com/office/drawing/2014/main" id="{AFE16FF3-81EF-2F17-4413-3BAA594A87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03" y="-112271"/>
            <a:ext cx="12176858" cy="7068241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56B1166E-A149-1432-AEB0-274599EA8DCF}"/>
              </a:ext>
            </a:extLst>
          </p:cNvPr>
          <p:cNvSpPr/>
          <p:nvPr/>
        </p:nvSpPr>
        <p:spPr>
          <a:xfrm rot="20840702">
            <a:off x="5694146" y="3548487"/>
            <a:ext cx="860239" cy="566015"/>
          </a:xfrm>
          <a:custGeom>
            <a:avLst/>
            <a:gdLst>
              <a:gd name="connsiteX0" fmla="*/ 0 w 762883"/>
              <a:gd name="connsiteY0" fmla="*/ 0 h 768626"/>
              <a:gd name="connsiteX1" fmla="*/ 424069 w 762883"/>
              <a:gd name="connsiteY1" fmla="*/ 304800 h 768626"/>
              <a:gd name="connsiteX2" fmla="*/ 728869 w 762883"/>
              <a:gd name="connsiteY2" fmla="*/ 463826 h 768626"/>
              <a:gd name="connsiteX3" fmla="*/ 742121 w 762883"/>
              <a:gd name="connsiteY3" fmla="*/ 768626 h 768626"/>
              <a:gd name="connsiteX0" fmla="*/ 0 w 1091656"/>
              <a:gd name="connsiteY0" fmla="*/ 0 h 799448"/>
              <a:gd name="connsiteX1" fmla="*/ 752842 w 1091656"/>
              <a:gd name="connsiteY1" fmla="*/ 335622 h 799448"/>
              <a:gd name="connsiteX2" fmla="*/ 1057642 w 1091656"/>
              <a:gd name="connsiteY2" fmla="*/ 494648 h 799448"/>
              <a:gd name="connsiteX3" fmla="*/ 1070894 w 1091656"/>
              <a:gd name="connsiteY3" fmla="*/ 799448 h 799448"/>
              <a:gd name="connsiteX0" fmla="*/ 0 w 1091656"/>
              <a:gd name="connsiteY0" fmla="*/ 0 h 799448"/>
              <a:gd name="connsiteX1" fmla="*/ 701471 w 1091656"/>
              <a:gd name="connsiteY1" fmla="*/ 294525 h 799448"/>
              <a:gd name="connsiteX2" fmla="*/ 1057642 w 1091656"/>
              <a:gd name="connsiteY2" fmla="*/ 494648 h 799448"/>
              <a:gd name="connsiteX3" fmla="*/ 1070894 w 1091656"/>
              <a:gd name="connsiteY3" fmla="*/ 799448 h 799448"/>
              <a:gd name="connsiteX0" fmla="*/ 0 w 1078242"/>
              <a:gd name="connsiteY0" fmla="*/ 0 h 799448"/>
              <a:gd name="connsiteX1" fmla="*/ 701471 w 1078242"/>
              <a:gd name="connsiteY1" fmla="*/ 294525 h 799448"/>
              <a:gd name="connsiteX2" fmla="*/ 1016545 w 1078242"/>
              <a:gd name="connsiteY2" fmla="*/ 433003 h 799448"/>
              <a:gd name="connsiteX3" fmla="*/ 1070894 w 1078242"/>
              <a:gd name="connsiteY3" fmla="*/ 799448 h 799448"/>
              <a:gd name="connsiteX0" fmla="*/ 0 w 650444"/>
              <a:gd name="connsiteY0" fmla="*/ 0 h 681483"/>
              <a:gd name="connsiteX1" fmla="*/ 273673 w 650444"/>
              <a:gd name="connsiteY1" fmla="*/ 176560 h 681483"/>
              <a:gd name="connsiteX2" fmla="*/ 588747 w 650444"/>
              <a:gd name="connsiteY2" fmla="*/ 315038 h 681483"/>
              <a:gd name="connsiteX3" fmla="*/ 643096 w 650444"/>
              <a:gd name="connsiteY3" fmla="*/ 681483 h 681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0444" h="681483">
                <a:moveTo>
                  <a:pt x="0" y="0"/>
                </a:moveTo>
                <a:cubicBezTo>
                  <a:pt x="151295" y="113748"/>
                  <a:pt x="175549" y="124054"/>
                  <a:pt x="273673" y="176560"/>
                </a:cubicBezTo>
                <a:cubicBezTo>
                  <a:pt x="371797" y="229066"/>
                  <a:pt x="535738" y="237734"/>
                  <a:pt x="588747" y="315038"/>
                </a:cubicBezTo>
                <a:cubicBezTo>
                  <a:pt x="641756" y="392342"/>
                  <a:pt x="662974" y="567735"/>
                  <a:pt x="643096" y="681483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B12E83-2AE0-8A8A-F0EE-E74F501AE5D8}"/>
              </a:ext>
            </a:extLst>
          </p:cNvPr>
          <p:cNvSpPr txBox="1"/>
          <p:nvPr/>
        </p:nvSpPr>
        <p:spPr>
          <a:xfrm>
            <a:off x="5671284" y="6023115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~ 4 km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764AC85-A94B-947B-2D90-C181366E8110}"/>
              </a:ext>
            </a:extLst>
          </p:cNvPr>
          <p:cNvGrpSpPr/>
          <p:nvPr/>
        </p:nvGrpSpPr>
        <p:grpSpPr>
          <a:xfrm>
            <a:off x="6343079" y="2463199"/>
            <a:ext cx="341140" cy="1241456"/>
            <a:chOff x="6956692" y="2791157"/>
            <a:chExt cx="226444" cy="1106146"/>
          </a:xfrm>
        </p:grpSpPr>
        <p:sp>
          <p:nvSpPr>
            <p:cNvPr id="18" name="Can 17">
              <a:extLst>
                <a:ext uri="{FF2B5EF4-FFF2-40B4-BE49-F238E27FC236}">
                  <a16:creationId xmlns:a16="http://schemas.microsoft.com/office/drawing/2014/main" id="{D2DAB187-D430-8978-4A61-26A2F539C2A7}"/>
                </a:ext>
              </a:extLst>
            </p:cNvPr>
            <p:cNvSpPr/>
            <p:nvPr/>
          </p:nvSpPr>
          <p:spPr>
            <a:xfrm>
              <a:off x="7036343" y="2791157"/>
              <a:ext cx="67142" cy="1106146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riangle 19">
              <a:extLst>
                <a:ext uri="{FF2B5EF4-FFF2-40B4-BE49-F238E27FC236}">
                  <a16:creationId xmlns:a16="http://schemas.microsoft.com/office/drawing/2014/main" id="{BF9297AB-11A1-A5A3-51B0-86C8C05EB9B4}"/>
                </a:ext>
              </a:extLst>
            </p:cNvPr>
            <p:cNvSpPr/>
            <p:nvPr/>
          </p:nvSpPr>
          <p:spPr>
            <a:xfrm flipV="1">
              <a:off x="6956692" y="2941128"/>
              <a:ext cx="226444" cy="195210"/>
            </a:xfrm>
            <a:prstGeom prst="triangle">
              <a:avLst/>
            </a:prstGeom>
            <a:solidFill>
              <a:srgbClr val="0070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74D517E-2CAD-75D6-D3D7-BC4569155D42}"/>
              </a:ext>
            </a:extLst>
          </p:cNvPr>
          <p:cNvSpPr txBox="1"/>
          <p:nvPr/>
        </p:nvSpPr>
        <p:spPr>
          <a:xfrm>
            <a:off x="1826462" y="4279657"/>
            <a:ext cx="1191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~13.5 °C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CE8A2E-C566-CBD9-FFF1-F048BAE1D2C1}"/>
              </a:ext>
            </a:extLst>
          </p:cNvPr>
          <p:cNvSpPr txBox="1"/>
          <p:nvPr/>
        </p:nvSpPr>
        <p:spPr>
          <a:xfrm>
            <a:off x="8740818" y="2969414"/>
            <a:ext cx="978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~11 °C</a:t>
            </a:r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A685ED1C-710E-9DAF-23D5-F86767601202}"/>
              </a:ext>
            </a:extLst>
          </p:cNvPr>
          <p:cNvSpPr/>
          <p:nvPr/>
        </p:nvSpPr>
        <p:spPr>
          <a:xfrm rot="10800000" flipV="1">
            <a:off x="4027852" y="1883943"/>
            <a:ext cx="284480" cy="423584"/>
          </a:xfrm>
          <a:prstGeom prst="downArrow">
            <a:avLst/>
          </a:prstGeom>
          <a:solidFill>
            <a:srgbClr val="FFFF0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B29FFA-EA51-3677-4F87-F34A502AF8FE}"/>
              </a:ext>
            </a:extLst>
          </p:cNvPr>
          <p:cNvSpPr txBox="1"/>
          <p:nvPr/>
        </p:nvSpPr>
        <p:spPr>
          <a:xfrm>
            <a:off x="3482884" y="1407463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</a:t>
            </a:r>
            <a:r>
              <a:rPr lang="en-US" baseline="-25000" dirty="0">
                <a:solidFill>
                  <a:srgbClr val="FFFF00"/>
                </a:solidFill>
              </a:rPr>
              <a:t>out</a:t>
            </a:r>
            <a:r>
              <a:rPr lang="en-US" dirty="0">
                <a:solidFill>
                  <a:srgbClr val="FFFF00"/>
                </a:solidFill>
              </a:rPr>
              <a:t> = 10.3 </a:t>
            </a:r>
            <a:r>
              <a:rPr lang="en-US" sz="1800" dirty="0">
                <a:solidFill>
                  <a:srgbClr val="FFFF00"/>
                </a:solidFill>
              </a:rPr>
              <a:t>°</a:t>
            </a:r>
            <a:r>
              <a:rPr lang="en-US" dirty="0">
                <a:solidFill>
                  <a:srgbClr val="FFFF00"/>
                </a:solidFill>
              </a:rPr>
              <a:t>C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95C64836-D7D4-A683-1D1A-E30986DA4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0E76A-CD00-844C-AA57-C86BF4EF8968}" type="slidenum">
              <a:rPr lang="en-US" smtClean="0"/>
              <a:t>14</a:t>
            </a:fld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4537F2E-4248-7268-1E9F-73A6BF5B19F9}"/>
              </a:ext>
            </a:extLst>
          </p:cNvPr>
          <p:cNvSpPr txBox="1"/>
          <p:nvPr/>
        </p:nvSpPr>
        <p:spPr>
          <a:xfrm>
            <a:off x="7945120" y="6463499"/>
            <a:ext cx="2715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Mouli</a:t>
            </a:r>
            <a:r>
              <a:rPr lang="en-US" dirty="0">
                <a:solidFill>
                  <a:schemeClr val="bg1"/>
                </a:solidFill>
              </a:rPr>
              <a:t>-Castillo et al. </a:t>
            </a:r>
            <a:r>
              <a:rPr lang="en-US" i="1" dirty="0">
                <a:solidFill>
                  <a:schemeClr val="bg1"/>
                </a:solidFill>
              </a:rPr>
              <a:t>in prep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1C759D1-E9D6-73AE-6241-E6987A96E8F4}"/>
              </a:ext>
            </a:extLst>
          </p:cNvPr>
          <p:cNvCxnSpPr/>
          <p:nvPr/>
        </p:nvCxnSpPr>
        <p:spPr>
          <a:xfrm>
            <a:off x="511090" y="6356350"/>
            <a:ext cx="11131827" cy="0"/>
          </a:xfrm>
          <a:prstGeom prst="straightConnector1">
            <a:avLst/>
          </a:prstGeom>
          <a:ln w="28575">
            <a:solidFill>
              <a:srgbClr val="FFFAFF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n 4">
            <a:extLst>
              <a:ext uri="{FF2B5EF4-FFF2-40B4-BE49-F238E27FC236}">
                <a16:creationId xmlns:a16="http://schemas.microsoft.com/office/drawing/2014/main" id="{D5D03E1C-5C32-8AE1-8400-8927E4636176}"/>
              </a:ext>
            </a:extLst>
          </p:cNvPr>
          <p:cNvSpPr/>
          <p:nvPr/>
        </p:nvSpPr>
        <p:spPr>
          <a:xfrm>
            <a:off x="5216851" y="3938520"/>
            <a:ext cx="124038" cy="1241456"/>
          </a:xfrm>
          <a:prstGeom prst="ca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9E1D1CE-3040-6426-A57D-CFAC910D3557}"/>
              </a:ext>
            </a:extLst>
          </p:cNvPr>
          <p:cNvGrpSpPr/>
          <p:nvPr/>
        </p:nvGrpSpPr>
        <p:grpSpPr>
          <a:xfrm>
            <a:off x="6482725" y="2463199"/>
            <a:ext cx="358994" cy="2505568"/>
            <a:chOff x="6737774" y="2776911"/>
            <a:chExt cx="226444" cy="2274547"/>
          </a:xfrm>
        </p:grpSpPr>
        <p:sp>
          <p:nvSpPr>
            <p:cNvPr id="17" name="Can 16">
              <a:extLst>
                <a:ext uri="{FF2B5EF4-FFF2-40B4-BE49-F238E27FC236}">
                  <a16:creationId xmlns:a16="http://schemas.microsoft.com/office/drawing/2014/main" id="{8DBD4210-53FB-3B28-95BD-D84DFF3176FB}"/>
                </a:ext>
              </a:extLst>
            </p:cNvPr>
            <p:cNvSpPr/>
            <p:nvPr/>
          </p:nvSpPr>
          <p:spPr>
            <a:xfrm>
              <a:off x="6817425" y="2776911"/>
              <a:ext cx="67142" cy="2274547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riangle 18">
              <a:extLst>
                <a:ext uri="{FF2B5EF4-FFF2-40B4-BE49-F238E27FC236}">
                  <a16:creationId xmlns:a16="http://schemas.microsoft.com/office/drawing/2014/main" id="{7B15F179-588A-E53F-E12B-59EB2DA398BA}"/>
                </a:ext>
              </a:extLst>
            </p:cNvPr>
            <p:cNvSpPr/>
            <p:nvPr/>
          </p:nvSpPr>
          <p:spPr>
            <a:xfrm>
              <a:off x="6737774" y="3057874"/>
              <a:ext cx="226444" cy="195210"/>
            </a:xfrm>
            <a:prstGeom prst="triangl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13CAD5A-295D-0FAA-43A9-F2DA703E2DF7}"/>
              </a:ext>
            </a:extLst>
          </p:cNvPr>
          <p:cNvSpPr txBox="1"/>
          <p:nvPr/>
        </p:nvSpPr>
        <p:spPr>
          <a:xfrm>
            <a:off x="1805475" y="418593"/>
            <a:ext cx="81243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Effect of larger flow rate: 6.4 </a:t>
            </a:r>
            <a:r>
              <a:rPr lang="en-US" sz="3200" dirty="0">
                <a:solidFill>
                  <a:schemeClr val="bg1"/>
                </a:solidFill>
                <a:sym typeface="Wingdings" pitchFamily="2" charset="2"/>
              </a:rPr>
              <a:t> 64 </a:t>
            </a:r>
            <a:r>
              <a:rPr lang="en-US" sz="3200" dirty="0" err="1">
                <a:solidFill>
                  <a:schemeClr val="bg1"/>
                </a:solidFill>
                <a:sym typeface="Wingdings" pitchFamily="2" charset="2"/>
              </a:rPr>
              <a:t>litres</a:t>
            </a:r>
            <a:r>
              <a:rPr lang="en-US" sz="3200" dirty="0">
                <a:solidFill>
                  <a:schemeClr val="bg1"/>
                </a:solidFill>
                <a:sym typeface="Wingdings" pitchFamily="2" charset="2"/>
              </a:rPr>
              <a:t>/sec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doodle cartoon radiator 12967036 Vector Art at Vecteezy">
            <a:extLst>
              <a:ext uri="{FF2B5EF4-FFF2-40B4-BE49-F238E27FC236}">
                <a16:creationId xmlns:a16="http://schemas.microsoft.com/office/drawing/2014/main" id="{EF3E1CCE-A483-CFC1-5287-B047D2A85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4165" y="1419667"/>
            <a:ext cx="562311" cy="88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oodle cartoon radiator 12967036 Vector Art at Vecteezy">
            <a:extLst>
              <a:ext uri="{FF2B5EF4-FFF2-40B4-BE49-F238E27FC236}">
                <a16:creationId xmlns:a16="http://schemas.microsoft.com/office/drawing/2014/main" id="{B0654949-0904-1C2A-C094-F0AEA9D53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3189" y="1056698"/>
            <a:ext cx="1053024" cy="166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0A0B5EF5-8234-36D2-23EE-BCBCAEE61018}"/>
              </a:ext>
            </a:extLst>
          </p:cNvPr>
          <p:cNvSpPr/>
          <p:nvPr/>
        </p:nvSpPr>
        <p:spPr>
          <a:xfrm>
            <a:off x="9434348" y="1639609"/>
            <a:ext cx="420118" cy="45612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406803BE-ABF4-2AC8-2635-84E031FAFA58}"/>
              </a:ext>
            </a:extLst>
          </p:cNvPr>
          <p:cNvSpPr/>
          <p:nvPr/>
        </p:nvSpPr>
        <p:spPr>
          <a:xfrm rot="10800000" flipV="1">
            <a:off x="2306861" y="1854708"/>
            <a:ext cx="284480" cy="423584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4A0763-1C27-BC5E-73D4-D59676C50FEC}"/>
              </a:ext>
            </a:extLst>
          </p:cNvPr>
          <p:cNvSpPr txBox="1"/>
          <p:nvPr/>
        </p:nvSpPr>
        <p:spPr>
          <a:xfrm>
            <a:off x="1857089" y="1519531"/>
            <a:ext cx="1327608" cy="369332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T</a:t>
            </a:r>
            <a:r>
              <a:rPr lang="en-US" baseline="-25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inflow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= 8.5 </a:t>
            </a: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°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FC6B3A3B-FCE8-0CE7-9CA9-FEB5B3E9B014}"/>
              </a:ext>
            </a:extLst>
          </p:cNvPr>
          <p:cNvSpPr/>
          <p:nvPr/>
        </p:nvSpPr>
        <p:spPr>
          <a:xfrm rot="10800000" flipV="1">
            <a:off x="7085334" y="1839957"/>
            <a:ext cx="284480" cy="423584"/>
          </a:xfrm>
          <a:prstGeom prst="downArrow">
            <a:avLst/>
          </a:prstGeom>
          <a:solidFill>
            <a:srgbClr val="FF00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189AB4-6D38-AB73-68B7-A231D2C13489}"/>
              </a:ext>
            </a:extLst>
          </p:cNvPr>
          <p:cNvSpPr txBox="1"/>
          <p:nvPr/>
        </p:nvSpPr>
        <p:spPr>
          <a:xfrm>
            <a:off x="6989522" y="1467209"/>
            <a:ext cx="138371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T</a:t>
            </a:r>
            <a:r>
              <a:rPr lang="en-US" baseline="-25000" dirty="0" err="1">
                <a:solidFill>
                  <a:srgbClr val="FF0000"/>
                </a:solidFill>
              </a:rPr>
              <a:t>max</a:t>
            </a:r>
            <a:r>
              <a:rPr lang="en-US" dirty="0">
                <a:solidFill>
                  <a:srgbClr val="FF0000"/>
                </a:solidFill>
              </a:rPr>
              <a:t> = 13.5 </a:t>
            </a:r>
            <a:r>
              <a:rPr lang="en-US" sz="1800" dirty="0">
                <a:solidFill>
                  <a:srgbClr val="FF0000"/>
                </a:solidFill>
              </a:rPr>
              <a:t>°</a:t>
            </a:r>
            <a:r>
              <a:rPr lang="en-US" dirty="0">
                <a:solidFill>
                  <a:srgbClr val="FF0000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656254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creenshot, fin, fish&#10;&#10;Description automatically generated">
            <a:extLst>
              <a:ext uri="{FF2B5EF4-FFF2-40B4-BE49-F238E27FC236}">
                <a16:creationId xmlns:a16="http://schemas.microsoft.com/office/drawing/2014/main" id="{262E9B7E-94FF-C251-11E3-E719BD06DB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71" y="-153239"/>
            <a:ext cx="12203269" cy="7083572"/>
          </a:xfrm>
          <a:prstGeom prst="rect">
            <a:avLst/>
          </a:prstGeom>
        </p:spPr>
      </p:pic>
      <p:sp>
        <p:nvSpPr>
          <p:cNvPr id="31" name="Can 30">
            <a:extLst>
              <a:ext uri="{FF2B5EF4-FFF2-40B4-BE49-F238E27FC236}">
                <a16:creationId xmlns:a16="http://schemas.microsoft.com/office/drawing/2014/main" id="{922E37C1-DAEC-B10E-AC8B-8463FAFD5221}"/>
              </a:ext>
            </a:extLst>
          </p:cNvPr>
          <p:cNvSpPr/>
          <p:nvPr/>
        </p:nvSpPr>
        <p:spPr>
          <a:xfrm>
            <a:off x="4155296" y="2602274"/>
            <a:ext cx="101723" cy="948904"/>
          </a:xfrm>
          <a:prstGeom prst="ca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6B1166E-A149-1432-AEB0-274599EA8DCF}"/>
              </a:ext>
            </a:extLst>
          </p:cNvPr>
          <p:cNvSpPr/>
          <p:nvPr/>
        </p:nvSpPr>
        <p:spPr>
          <a:xfrm rot="20840702">
            <a:off x="5694146" y="3548487"/>
            <a:ext cx="860239" cy="566015"/>
          </a:xfrm>
          <a:custGeom>
            <a:avLst/>
            <a:gdLst>
              <a:gd name="connsiteX0" fmla="*/ 0 w 762883"/>
              <a:gd name="connsiteY0" fmla="*/ 0 h 768626"/>
              <a:gd name="connsiteX1" fmla="*/ 424069 w 762883"/>
              <a:gd name="connsiteY1" fmla="*/ 304800 h 768626"/>
              <a:gd name="connsiteX2" fmla="*/ 728869 w 762883"/>
              <a:gd name="connsiteY2" fmla="*/ 463826 h 768626"/>
              <a:gd name="connsiteX3" fmla="*/ 742121 w 762883"/>
              <a:gd name="connsiteY3" fmla="*/ 768626 h 768626"/>
              <a:gd name="connsiteX0" fmla="*/ 0 w 1091656"/>
              <a:gd name="connsiteY0" fmla="*/ 0 h 799448"/>
              <a:gd name="connsiteX1" fmla="*/ 752842 w 1091656"/>
              <a:gd name="connsiteY1" fmla="*/ 335622 h 799448"/>
              <a:gd name="connsiteX2" fmla="*/ 1057642 w 1091656"/>
              <a:gd name="connsiteY2" fmla="*/ 494648 h 799448"/>
              <a:gd name="connsiteX3" fmla="*/ 1070894 w 1091656"/>
              <a:gd name="connsiteY3" fmla="*/ 799448 h 799448"/>
              <a:gd name="connsiteX0" fmla="*/ 0 w 1091656"/>
              <a:gd name="connsiteY0" fmla="*/ 0 h 799448"/>
              <a:gd name="connsiteX1" fmla="*/ 701471 w 1091656"/>
              <a:gd name="connsiteY1" fmla="*/ 294525 h 799448"/>
              <a:gd name="connsiteX2" fmla="*/ 1057642 w 1091656"/>
              <a:gd name="connsiteY2" fmla="*/ 494648 h 799448"/>
              <a:gd name="connsiteX3" fmla="*/ 1070894 w 1091656"/>
              <a:gd name="connsiteY3" fmla="*/ 799448 h 799448"/>
              <a:gd name="connsiteX0" fmla="*/ 0 w 1078242"/>
              <a:gd name="connsiteY0" fmla="*/ 0 h 799448"/>
              <a:gd name="connsiteX1" fmla="*/ 701471 w 1078242"/>
              <a:gd name="connsiteY1" fmla="*/ 294525 h 799448"/>
              <a:gd name="connsiteX2" fmla="*/ 1016545 w 1078242"/>
              <a:gd name="connsiteY2" fmla="*/ 433003 h 799448"/>
              <a:gd name="connsiteX3" fmla="*/ 1070894 w 1078242"/>
              <a:gd name="connsiteY3" fmla="*/ 799448 h 799448"/>
              <a:gd name="connsiteX0" fmla="*/ 0 w 650444"/>
              <a:gd name="connsiteY0" fmla="*/ 0 h 681483"/>
              <a:gd name="connsiteX1" fmla="*/ 273673 w 650444"/>
              <a:gd name="connsiteY1" fmla="*/ 176560 h 681483"/>
              <a:gd name="connsiteX2" fmla="*/ 588747 w 650444"/>
              <a:gd name="connsiteY2" fmla="*/ 315038 h 681483"/>
              <a:gd name="connsiteX3" fmla="*/ 643096 w 650444"/>
              <a:gd name="connsiteY3" fmla="*/ 681483 h 681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0444" h="681483">
                <a:moveTo>
                  <a:pt x="0" y="0"/>
                </a:moveTo>
                <a:cubicBezTo>
                  <a:pt x="151295" y="113748"/>
                  <a:pt x="175549" y="124054"/>
                  <a:pt x="273673" y="176560"/>
                </a:cubicBezTo>
                <a:cubicBezTo>
                  <a:pt x="371797" y="229066"/>
                  <a:pt x="535738" y="237734"/>
                  <a:pt x="588747" y="315038"/>
                </a:cubicBezTo>
                <a:cubicBezTo>
                  <a:pt x="641756" y="392342"/>
                  <a:pt x="662974" y="567735"/>
                  <a:pt x="643096" y="681483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B12E83-2AE0-8A8A-F0EE-E74F501AE5D8}"/>
              </a:ext>
            </a:extLst>
          </p:cNvPr>
          <p:cNvSpPr txBox="1"/>
          <p:nvPr/>
        </p:nvSpPr>
        <p:spPr>
          <a:xfrm>
            <a:off x="5671284" y="6023115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~ 4 km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764AC85-A94B-947B-2D90-C181366E8110}"/>
              </a:ext>
            </a:extLst>
          </p:cNvPr>
          <p:cNvGrpSpPr/>
          <p:nvPr/>
        </p:nvGrpSpPr>
        <p:grpSpPr>
          <a:xfrm>
            <a:off x="6343079" y="2463199"/>
            <a:ext cx="341140" cy="1241456"/>
            <a:chOff x="6956692" y="2791157"/>
            <a:chExt cx="226444" cy="1106146"/>
          </a:xfrm>
        </p:grpSpPr>
        <p:sp>
          <p:nvSpPr>
            <p:cNvPr id="18" name="Can 17">
              <a:extLst>
                <a:ext uri="{FF2B5EF4-FFF2-40B4-BE49-F238E27FC236}">
                  <a16:creationId xmlns:a16="http://schemas.microsoft.com/office/drawing/2014/main" id="{D2DAB187-D430-8978-4A61-26A2F539C2A7}"/>
                </a:ext>
              </a:extLst>
            </p:cNvPr>
            <p:cNvSpPr/>
            <p:nvPr/>
          </p:nvSpPr>
          <p:spPr>
            <a:xfrm>
              <a:off x="7036343" y="2791157"/>
              <a:ext cx="67142" cy="1106146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riangle 19">
              <a:extLst>
                <a:ext uri="{FF2B5EF4-FFF2-40B4-BE49-F238E27FC236}">
                  <a16:creationId xmlns:a16="http://schemas.microsoft.com/office/drawing/2014/main" id="{BF9297AB-11A1-A5A3-51B0-86C8C05EB9B4}"/>
                </a:ext>
              </a:extLst>
            </p:cNvPr>
            <p:cNvSpPr/>
            <p:nvPr/>
          </p:nvSpPr>
          <p:spPr>
            <a:xfrm flipV="1">
              <a:off x="6956692" y="2941128"/>
              <a:ext cx="226444" cy="195210"/>
            </a:xfrm>
            <a:prstGeom prst="triangle">
              <a:avLst/>
            </a:prstGeom>
            <a:solidFill>
              <a:srgbClr val="0070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74D517E-2CAD-75D6-D3D7-BC4569155D42}"/>
              </a:ext>
            </a:extLst>
          </p:cNvPr>
          <p:cNvSpPr txBox="1"/>
          <p:nvPr/>
        </p:nvSpPr>
        <p:spPr>
          <a:xfrm>
            <a:off x="1826462" y="4279657"/>
            <a:ext cx="1191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~13.5 °C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CE8A2E-C566-CBD9-FFF1-F048BAE1D2C1}"/>
              </a:ext>
            </a:extLst>
          </p:cNvPr>
          <p:cNvSpPr txBox="1"/>
          <p:nvPr/>
        </p:nvSpPr>
        <p:spPr>
          <a:xfrm>
            <a:off x="8740818" y="2969414"/>
            <a:ext cx="978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~11 °C</a:t>
            </a:r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A685ED1C-710E-9DAF-23D5-F86767601202}"/>
              </a:ext>
            </a:extLst>
          </p:cNvPr>
          <p:cNvSpPr/>
          <p:nvPr/>
        </p:nvSpPr>
        <p:spPr>
          <a:xfrm rot="10800000" flipV="1">
            <a:off x="6058599" y="1840092"/>
            <a:ext cx="284480" cy="423584"/>
          </a:xfrm>
          <a:prstGeom prst="downArrow">
            <a:avLst/>
          </a:prstGeom>
          <a:solidFill>
            <a:srgbClr val="FFFF0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B29FFA-EA51-3677-4F87-F34A502AF8FE}"/>
              </a:ext>
            </a:extLst>
          </p:cNvPr>
          <p:cNvSpPr txBox="1"/>
          <p:nvPr/>
        </p:nvSpPr>
        <p:spPr>
          <a:xfrm>
            <a:off x="5088659" y="1422983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</a:t>
            </a:r>
            <a:r>
              <a:rPr lang="en-US" baseline="-25000" dirty="0">
                <a:solidFill>
                  <a:srgbClr val="FFFF00"/>
                </a:solidFill>
              </a:rPr>
              <a:t>out</a:t>
            </a:r>
            <a:r>
              <a:rPr lang="en-US" dirty="0">
                <a:solidFill>
                  <a:srgbClr val="FFFF00"/>
                </a:solidFill>
              </a:rPr>
              <a:t> = 12.3 </a:t>
            </a:r>
            <a:r>
              <a:rPr lang="en-US" sz="1800" dirty="0">
                <a:solidFill>
                  <a:srgbClr val="FFFF00"/>
                </a:solidFill>
              </a:rPr>
              <a:t>°</a:t>
            </a:r>
            <a:r>
              <a:rPr lang="en-US" dirty="0">
                <a:solidFill>
                  <a:srgbClr val="FFFF00"/>
                </a:solidFill>
              </a:rPr>
              <a:t>C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95C64836-D7D4-A683-1D1A-E30986DA4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0E76A-CD00-844C-AA57-C86BF4EF8968}" type="slidenum">
              <a:rPr lang="en-US" smtClean="0"/>
              <a:t>15</a:t>
            </a:fld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4537F2E-4248-7268-1E9F-73A6BF5B19F9}"/>
              </a:ext>
            </a:extLst>
          </p:cNvPr>
          <p:cNvSpPr txBox="1"/>
          <p:nvPr/>
        </p:nvSpPr>
        <p:spPr>
          <a:xfrm>
            <a:off x="7945120" y="6463499"/>
            <a:ext cx="2715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Mouli</a:t>
            </a:r>
            <a:r>
              <a:rPr lang="en-US" dirty="0">
                <a:solidFill>
                  <a:schemeClr val="bg1"/>
                </a:solidFill>
              </a:rPr>
              <a:t>-Castillo et al. </a:t>
            </a:r>
            <a:r>
              <a:rPr lang="en-US" i="1" dirty="0">
                <a:solidFill>
                  <a:schemeClr val="bg1"/>
                </a:solidFill>
              </a:rPr>
              <a:t>in prep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1C759D1-E9D6-73AE-6241-E6987A96E8F4}"/>
              </a:ext>
            </a:extLst>
          </p:cNvPr>
          <p:cNvCxnSpPr/>
          <p:nvPr/>
        </p:nvCxnSpPr>
        <p:spPr>
          <a:xfrm>
            <a:off x="511090" y="6356350"/>
            <a:ext cx="11131827" cy="0"/>
          </a:xfrm>
          <a:prstGeom prst="straightConnector1">
            <a:avLst/>
          </a:prstGeom>
          <a:ln w="28575">
            <a:solidFill>
              <a:srgbClr val="FFFAFF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n 4">
            <a:extLst>
              <a:ext uri="{FF2B5EF4-FFF2-40B4-BE49-F238E27FC236}">
                <a16:creationId xmlns:a16="http://schemas.microsoft.com/office/drawing/2014/main" id="{D5D03E1C-5C32-8AE1-8400-8927E4636176}"/>
              </a:ext>
            </a:extLst>
          </p:cNvPr>
          <p:cNvSpPr/>
          <p:nvPr/>
        </p:nvSpPr>
        <p:spPr>
          <a:xfrm>
            <a:off x="5249509" y="3938520"/>
            <a:ext cx="124038" cy="1241456"/>
          </a:xfrm>
          <a:prstGeom prst="ca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9E1D1CE-3040-6426-A57D-CFAC910D3557}"/>
              </a:ext>
            </a:extLst>
          </p:cNvPr>
          <p:cNvGrpSpPr/>
          <p:nvPr/>
        </p:nvGrpSpPr>
        <p:grpSpPr>
          <a:xfrm>
            <a:off x="6482725" y="2463199"/>
            <a:ext cx="358994" cy="2505568"/>
            <a:chOff x="6737774" y="2776911"/>
            <a:chExt cx="226444" cy="2274547"/>
          </a:xfrm>
        </p:grpSpPr>
        <p:sp>
          <p:nvSpPr>
            <p:cNvPr id="17" name="Can 16">
              <a:extLst>
                <a:ext uri="{FF2B5EF4-FFF2-40B4-BE49-F238E27FC236}">
                  <a16:creationId xmlns:a16="http://schemas.microsoft.com/office/drawing/2014/main" id="{8DBD4210-53FB-3B28-95BD-D84DFF3176FB}"/>
                </a:ext>
              </a:extLst>
            </p:cNvPr>
            <p:cNvSpPr/>
            <p:nvPr/>
          </p:nvSpPr>
          <p:spPr>
            <a:xfrm>
              <a:off x="6817425" y="2776911"/>
              <a:ext cx="67142" cy="2274547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riangle 18">
              <a:extLst>
                <a:ext uri="{FF2B5EF4-FFF2-40B4-BE49-F238E27FC236}">
                  <a16:creationId xmlns:a16="http://schemas.microsoft.com/office/drawing/2014/main" id="{7B15F179-588A-E53F-E12B-59EB2DA398BA}"/>
                </a:ext>
              </a:extLst>
            </p:cNvPr>
            <p:cNvSpPr/>
            <p:nvPr/>
          </p:nvSpPr>
          <p:spPr>
            <a:xfrm>
              <a:off x="6737774" y="3057874"/>
              <a:ext cx="226444" cy="195210"/>
            </a:xfrm>
            <a:prstGeom prst="triangl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D1B5EAF-371B-E8FC-DD70-00AA18CE2FAF}"/>
              </a:ext>
            </a:extLst>
          </p:cNvPr>
          <p:cNvGrpSpPr/>
          <p:nvPr/>
        </p:nvGrpSpPr>
        <p:grpSpPr>
          <a:xfrm>
            <a:off x="4187706" y="2615598"/>
            <a:ext cx="341140" cy="922257"/>
            <a:chOff x="6956692" y="2791158"/>
            <a:chExt cx="226444" cy="728056"/>
          </a:xfrm>
        </p:grpSpPr>
        <p:sp>
          <p:nvSpPr>
            <p:cNvPr id="7" name="Can 6">
              <a:extLst>
                <a:ext uri="{FF2B5EF4-FFF2-40B4-BE49-F238E27FC236}">
                  <a16:creationId xmlns:a16="http://schemas.microsoft.com/office/drawing/2014/main" id="{8C2ADD70-1406-F70B-FF83-0A232CE78A3D}"/>
                </a:ext>
              </a:extLst>
            </p:cNvPr>
            <p:cNvSpPr/>
            <p:nvPr/>
          </p:nvSpPr>
          <p:spPr>
            <a:xfrm>
              <a:off x="7042984" y="2791158"/>
              <a:ext cx="60501" cy="728056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8D430F77-E453-6EE4-A7EB-E736CDEC54DE}"/>
                </a:ext>
              </a:extLst>
            </p:cNvPr>
            <p:cNvSpPr/>
            <p:nvPr/>
          </p:nvSpPr>
          <p:spPr>
            <a:xfrm flipV="1">
              <a:off x="6956692" y="2941128"/>
              <a:ext cx="226444" cy="195210"/>
            </a:xfrm>
            <a:prstGeom prst="triangle">
              <a:avLst/>
            </a:prstGeom>
            <a:solidFill>
              <a:srgbClr val="0070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9923403-019D-A82A-97C6-927F7781FAAE}"/>
              </a:ext>
            </a:extLst>
          </p:cNvPr>
          <p:cNvGrpSpPr/>
          <p:nvPr/>
        </p:nvGrpSpPr>
        <p:grpSpPr>
          <a:xfrm>
            <a:off x="4011934" y="2888210"/>
            <a:ext cx="358994" cy="1662016"/>
            <a:chOff x="6737774" y="3057874"/>
            <a:chExt cx="226444" cy="1508773"/>
          </a:xfrm>
        </p:grpSpPr>
        <p:sp>
          <p:nvSpPr>
            <p:cNvPr id="10" name="Can 9">
              <a:extLst>
                <a:ext uri="{FF2B5EF4-FFF2-40B4-BE49-F238E27FC236}">
                  <a16:creationId xmlns:a16="http://schemas.microsoft.com/office/drawing/2014/main" id="{647AA4D7-EB1F-45D0-1235-0C09B240B498}"/>
                </a:ext>
              </a:extLst>
            </p:cNvPr>
            <p:cNvSpPr/>
            <p:nvPr/>
          </p:nvSpPr>
          <p:spPr>
            <a:xfrm>
              <a:off x="6820402" y="4011342"/>
              <a:ext cx="64164" cy="555305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riangle 22">
              <a:extLst>
                <a:ext uri="{FF2B5EF4-FFF2-40B4-BE49-F238E27FC236}">
                  <a16:creationId xmlns:a16="http://schemas.microsoft.com/office/drawing/2014/main" id="{016D4CB7-2D43-E3EC-F134-974190044F99}"/>
                </a:ext>
              </a:extLst>
            </p:cNvPr>
            <p:cNvSpPr/>
            <p:nvPr/>
          </p:nvSpPr>
          <p:spPr>
            <a:xfrm>
              <a:off x="6737774" y="3057874"/>
              <a:ext cx="226444" cy="195210"/>
            </a:xfrm>
            <a:prstGeom prst="triangl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Down Arrow 23">
            <a:extLst>
              <a:ext uri="{FF2B5EF4-FFF2-40B4-BE49-F238E27FC236}">
                <a16:creationId xmlns:a16="http://schemas.microsoft.com/office/drawing/2014/main" id="{D0EBA2E4-C7E8-D35D-2949-CB89731403C0}"/>
              </a:ext>
            </a:extLst>
          </p:cNvPr>
          <p:cNvSpPr/>
          <p:nvPr/>
        </p:nvSpPr>
        <p:spPr>
          <a:xfrm rot="10800000" flipV="1">
            <a:off x="7008219" y="1659499"/>
            <a:ext cx="284480" cy="604177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67820C-DAA1-A715-3F82-E7155DF84C39}"/>
              </a:ext>
            </a:extLst>
          </p:cNvPr>
          <p:cNvSpPr txBox="1"/>
          <p:nvPr/>
        </p:nvSpPr>
        <p:spPr>
          <a:xfrm>
            <a:off x="6586947" y="1290167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</a:t>
            </a:r>
            <a:r>
              <a:rPr lang="en-US" baseline="-25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out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= 13.3 </a:t>
            </a:r>
            <a:r>
              <a:rPr lang="en-US" sz="1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°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BDBB2D-D5DA-E125-C5F8-D0609244FBB8}"/>
              </a:ext>
            </a:extLst>
          </p:cNvPr>
          <p:cNvSpPr txBox="1"/>
          <p:nvPr/>
        </p:nvSpPr>
        <p:spPr>
          <a:xfrm>
            <a:off x="3654546" y="441985"/>
            <a:ext cx="40334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Effect of second user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0A6FC8-E66E-B72A-0504-A3046166B367}"/>
              </a:ext>
            </a:extLst>
          </p:cNvPr>
          <p:cNvSpPr txBox="1"/>
          <p:nvPr/>
        </p:nvSpPr>
        <p:spPr>
          <a:xfrm>
            <a:off x="8998597" y="1008211"/>
            <a:ext cx="1967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sym typeface="Wingdings" pitchFamily="2" charset="2"/>
              </a:rPr>
              <a:t>   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7F02AF38-843B-0391-2E55-A8866DF35CE7}"/>
              </a:ext>
            </a:extLst>
          </p:cNvPr>
          <p:cNvSpPr/>
          <p:nvPr/>
        </p:nvSpPr>
        <p:spPr>
          <a:xfrm rot="10800000" flipV="1">
            <a:off x="2306861" y="1854708"/>
            <a:ext cx="284480" cy="423584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A93455-649F-875E-549A-03E911F3A3FD}"/>
              </a:ext>
            </a:extLst>
          </p:cNvPr>
          <p:cNvSpPr txBox="1"/>
          <p:nvPr/>
        </p:nvSpPr>
        <p:spPr>
          <a:xfrm>
            <a:off x="1857089" y="1519531"/>
            <a:ext cx="1327608" cy="369332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T</a:t>
            </a:r>
            <a:r>
              <a:rPr lang="en-US" baseline="-25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inflow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= 8.5 </a:t>
            </a: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°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</a:t>
            </a:r>
          </a:p>
        </p:txBody>
      </p:sp>
      <p:sp>
        <p:nvSpPr>
          <p:cNvPr id="25" name="Down Arrow 24">
            <a:extLst>
              <a:ext uri="{FF2B5EF4-FFF2-40B4-BE49-F238E27FC236}">
                <a16:creationId xmlns:a16="http://schemas.microsoft.com/office/drawing/2014/main" id="{7E7C9D81-E2FD-2F60-8510-8CE0A70EF1BB}"/>
              </a:ext>
            </a:extLst>
          </p:cNvPr>
          <p:cNvSpPr/>
          <p:nvPr/>
        </p:nvSpPr>
        <p:spPr>
          <a:xfrm rot="10800000" flipV="1">
            <a:off x="7085334" y="1839957"/>
            <a:ext cx="284480" cy="423584"/>
          </a:xfrm>
          <a:prstGeom prst="downArrow">
            <a:avLst/>
          </a:prstGeom>
          <a:solidFill>
            <a:srgbClr val="FF00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062F8DB-36AB-CEAF-0448-0DBC5EC7FB3C}"/>
              </a:ext>
            </a:extLst>
          </p:cNvPr>
          <p:cNvSpPr txBox="1"/>
          <p:nvPr/>
        </p:nvSpPr>
        <p:spPr>
          <a:xfrm>
            <a:off x="7545255" y="1806907"/>
            <a:ext cx="138371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T</a:t>
            </a:r>
            <a:r>
              <a:rPr lang="en-US" baseline="-25000" dirty="0" err="1">
                <a:solidFill>
                  <a:srgbClr val="FF0000"/>
                </a:solidFill>
              </a:rPr>
              <a:t>max</a:t>
            </a:r>
            <a:r>
              <a:rPr lang="en-US" dirty="0">
                <a:solidFill>
                  <a:srgbClr val="FF0000"/>
                </a:solidFill>
              </a:rPr>
              <a:t> = 13.5 </a:t>
            </a:r>
            <a:r>
              <a:rPr lang="en-US" sz="1800" dirty="0">
                <a:solidFill>
                  <a:srgbClr val="FF0000"/>
                </a:solidFill>
              </a:rPr>
              <a:t>°</a:t>
            </a:r>
            <a:r>
              <a:rPr lang="en-US" dirty="0">
                <a:solidFill>
                  <a:srgbClr val="FF0000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60523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610FA7-C59F-884A-AD85-74124692B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678" y="407191"/>
            <a:ext cx="5323715" cy="811773"/>
          </a:xfrm>
        </p:spPr>
        <p:txBody>
          <a:bodyPr anchor="b">
            <a:normAutofit fontScale="90000"/>
          </a:bodyPr>
          <a:lstStyle/>
          <a:p>
            <a:r>
              <a:rPr lang="en-US" sz="4000" dirty="0"/>
              <a:t>Challenges and limitations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C54E2D-735E-A343-9822-54C91DCFE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434" y="1506297"/>
            <a:ext cx="7394185" cy="5064370"/>
          </a:xfrm>
        </p:spPr>
        <p:txBody>
          <a:bodyPr anchor="t">
            <a:normAutofit/>
          </a:bodyPr>
          <a:lstStyle/>
          <a:p>
            <a:r>
              <a:rPr lang="en-US" sz="2400" dirty="0"/>
              <a:t>Uncertainty in state of mines:</a:t>
            </a:r>
          </a:p>
          <a:p>
            <a:pPr lvl="1"/>
            <a:r>
              <a:rPr lang="en-US" sz="2000" dirty="0"/>
              <a:t>Backfilling of mines</a:t>
            </a:r>
          </a:p>
          <a:p>
            <a:pPr lvl="1"/>
            <a:r>
              <a:rPr lang="en-US" sz="2000" dirty="0"/>
              <a:t>Pillar robbing and map chronology</a:t>
            </a:r>
          </a:p>
          <a:p>
            <a:pPr lvl="1"/>
            <a:r>
              <a:rPr lang="en-US" sz="2000" dirty="0"/>
              <a:t>Mine abandonment</a:t>
            </a:r>
          </a:p>
          <a:p>
            <a:pPr lvl="1"/>
            <a:r>
              <a:rPr lang="en-US" sz="2000" dirty="0"/>
              <a:t>Mine collapse</a:t>
            </a:r>
          </a:p>
          <a:p>
            <a:r>
              <a:rPr lang="en-US" sz="2400" dirty="0"/>
              <a:t>Availability of data to calibrate models</a:t>
            </a:r>
          </a:p>
          <a:p>
            <a:pPr lvl="1"/>
            <a:r>
              <a:rPr lang="en-US" sz="2000" dirty="0"/>
              <a:t>MWGH relatively new</a:t>
            </a:r>
          </a:p>
          <a:p>
            <a:pPr lvl="1"/>
            <a:r>
              <a:rPr lang="en-US" sz="2000" dirty="0"/>
              <a:t>Limited potential for measurements</a:t>
            </a:r>
          </a:p>
          <a:p>
            <a:pPr lvl="1"/>
            <a:r>
              <a:rPr lang="en-US" sz="2000" dirty="0"/>
              <a:t>Successful projects provide limited data</a:t>
            </a:r>
          </a:p>
          <a:p>
            <a:r>
              <a:rPr lang="en-US" sz="2400" dirty="0"/>
              <a:t>Social/economical/regulatory challenges:</a:t>
            </a:r>
          </a:p>
          <a:p>
            <a:pPr lvl="1"/>
            <a:r>
              <a:rPr lang="en-US" sz="2000" dirty="0"/>
              <a:t>Social acceptance and retro-fitting</a:t>
            </a:r>
          </a:p>
          <a:p>
            <a:pPr lvl="1"/>
            <a:r>
              <a:rPr lang="en-US" sz="2000" dirty="0"/>
              <a:t>Investors and financial feasibility</a:t>
            </a:r>
          </a:p>
          <a:p>
            <a:pPr lvl="1"/>
            <a:r>
              <a:rPr lang="en-US" sz="2000" dirty="0"/>
              <a:t>Ownership and licenses</a:t>
            </a:r>
          </a:p>
          <a:p>
            <a:pPr lvl="1"/>
            <a:endParaRPr lang="en-US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2BB79C-81D7-AD47-B9F4-56D464E57F0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704320" y="6459378"/>
            <a:ext cx="448056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19" name="Picture 18" descr="A map of a city&#10;&#10;Description automatically generated with low confidence">
            <a:extLst>
              <a:ext uri="{FF2B5EF4-FFF2-40B4-BE49-F238E27FC236}">
                <a16:creationId xmlns:a16="http://schemas.microsoft.com/office/drawing/2014/main" id="{58CC84CD-3888-AA0C-147B-58336978B7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215321">
            <a:off x="8483108" y="297143"/>
            <a:ext cx="3372970" cy="3208655"/>
          </a:xfrm>
          <a:prstGeom prst="rect">
            <a:avLst/>
          </a:prstGeom>
        </p:spPr>
      </p:pic>
      <p:pic>
        <p:nvPicPr>
          <p:cNvPr id="13" name="Picture 12" descr="A picture containing map, text, plan, schematic&#10;&#10;Description automatically generated">
            <a:extLst>
              <a:ext uri="{FF2B5EF4-FFF2-40B4-BE49-F238E27FC236}">
                <a16:creationId xmlns:a16="http://schemas.microsoft.com/office/drawing/2014/main" id="{19A75B9B-8B7E-A997-1819-A126BE72AA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66803">
            <a:off x="6828146" y="3595275"/>
            <a:ext cx="3262249" cy="3006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B8E3BF5-F934-A8D0-61CB-1EA760B377A7}"/>
              </a:ext>
            </a:extLst>
          </p:cNvPr>
          <p:cNvSpPr txBox="1"/>
          <p:nvPr/>
        </p:nvSpPr>
        <p:spPr>
          <a:xfrm>
            <a:off x="7075213" y="2589820"/>
            <a:ext cx="149752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Mine plans of </a:t>
            </a:r>
          </a:p>
          <a:p>
            <a:r>
              <a:rPr lang="en-US" dirty="0"/>
              <a:t>the Hutton seam</a:t>
            </a:r>
          </a:p>
        </p:txBody>
      </p:sp>
    </p:spTree>
    <p:extLst>
      <p:ext uri="{BB962C8B-B14F-4D97-AF65-F5344CB8AC3E}">
        <p14:creationId xmlns:p14="http://schemas.microsoft.com/office/powerpoint/2010/main" val="1709167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610FA7-C59F-884A-AD85-74124692B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764" y="479323"/>
            <a:ext cx="5323715" cy="811773"/>
          </a:xfrm>
        </p:spPr>
        <p:txBody>
          <a:bodyPr anchor="b">
            <a:normAutofit/>
          </a:bodyPr>
          <a:lstStyle/>
          <a:p>
            <a:r>
              <a:rPr lang="en-US" sz="4000" dirty="0"/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C54E2D-735E-A343-9822-54C91DCFE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435" y="1506297"/>
            <a:ext cx="7066188" cy="5064370"/>
          </a:xfrm>
        </p:spPr>
        <p:txBody>
          <a:bodyPr anchor="t">
            <a:normAutofit/>
          </a:bodyPr>
          <a:lstStyle/>
          <a:p>
            <a:r>
              <a:rPr lang="en-US" sz="2400" dirty="0"/>
              <a:t>MWGH is large sustainable energy source if responsibly used</a:t>
            </a:r>
          </a:p>
          <a:p>
            <a:r>
              <a:rPr lang="en-US" sz="2400" dirty="0"/>
              <a:t>Modelling can provide low-cost pre-drilling technical feasibility estimates</a:t>
            </a:r>
          </a:p>
          <a:p>
            <a:r>
              <a:rPr lang="en-US" sz="2400" dirty="0"/>
              <a:t>Durham case study illustrates critical components: </a:t>
            </a:r>
          </a:p>
          <a:p>
            <a:pPr lvl="1"/>
            <a:r>
              <a:rPr lang="en-US" sz="2000" dirty="0"/>
              <a:t>Flow rates and pathway should allow enough time for water to re-heat </a:t>
            </a:r>
          </a:p>
          <a:p>
            <a:pPr lvl="1"/>
            <a:r>
              <a:rPr lang="en-US" sz="2000" dirty="0"/>
              <a:t>State of mines uncertain; shaft conditions are critical</a:t>
            </a:r>
          </a:p>
          <a:p>
            <a:r>
              <a:rPr lang="en-US" sz="2400" dirty="0"/>
              <a:t>Challenges:</a:t>
            </a:r>
          </a:p>
          <a:p>
            <a:pPr lvl="1"/>
            <a:r>
              <a:rPr lang="en-US" sz="2000" dirty="0"/>
              <a:t>Uncertainty in state of mine</a:t>
            </a:r>
          </a:p>
          <a:p>
            <a:pPr lvl="1"/>
            <a:r>
              <a:rPr lang="en-US" sz="2000" dirty="0"/>
              <a:t>Availability of data to calibrate models</a:t>
            </a:r>
          </a:p>
          <a:p>
            <a:pPr lvl="1"/>
            <a:r>
              <a:rPr lang="en-US" sz="2000" dirty="0"/>
              <a:t>Social/economical/regulatory challenges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2BB79C-81D7-AD47-B9F4-56D464E57F0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704320" y="6459378"/>
            <a:ext cx="448056" cy="365125"/>
          </a:xfrm>
        </p:spPr>
        <p:txBody>
          <a:bodyPr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 sz="1100">
                <a:solidFill>
                  <a:srgbClr val="FFFFFF"/>
                </a:solidFill>
              </a:rPr>
              <a:pPr marL="0" lvl="0" indent="0" rtl="0">
                <a:spcBef>
                  <a:spcPts val="0"/>
                </a:spcBef>
                <a:spcAft>
                  <a:spcPts val="600"/>
                </a:spcAft>
                <a:buNone/>
              </a:pPr>
              <a:t>17</a:t>
            </a:fld>
            <a:endParaRPr lang="en-US" sz="1100">
              <a:solidFill>
                <a:srgbClr val="FFFFFF"/>
              </a:solidFill>
            </a:endParaRPr>
          </a:p>
        </p:txBody>
      </p:sp>
      <p:pic>
        <p:nvPicPr>
          <p:cNvPr id="6" name="Picture 5" descr="A picture containing text, screenshot, map&#10;&#10;Description automatically generated">
            <a:extLst>
              <a:ext uri="{FF2B5EF4-FFF2-40B4-BE49-F238E27FC236}">
                <a16:creationId xmlns:a16="http://schemas.microsoft.com/office/drawing/2014/main" id="{72437943-1858-DBF5-922D-64F22344F2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7056" y="2612572"/>
            <a:ext cx="4734510" cy="241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605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63810-6A5F-CA17-63BF-513CDFDBD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0C0812-ABEB-4BC1-C1BF-6CD352AC7A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FB0E7-232D-0FD4-F863-3E64FB484EB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75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udson Refrigerator 88 Litre Crisper Compartment Compressor Silver">
            <a:extLst>
              <a:ext uri="{FF2B5EF4-FFF2-40B4-BE49-F238E27FC236}">
                <a16:creationId xmlns:a16="http://schemas.microsoft.com/office/drawing/2014/main" id="{1CE9A866-0C7A-7247-AE55-C7E85BC7E8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29420"/>
            <a:ext cx="1935035" cy="295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1957A5-0642-0A4E-8895-991DD71AC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7866" y="365126"/>
            <a:ext cx="8525933" cy="875846"/>
          </a:xfrm>
        </p:spPr>
        <p:txBody>
          <a:bodyPr/>
          <a:lstStyle/>
          <a:p>
            <a:r>
              <a:rPr lang="en-US"/>
              <a:t>How does a heat pump work?</a:t>
            </a:r>
          </a:p>
        </p:txBody>
      </p:sp>
      <p:pic>
        <p:nvPicPr>
          <p:cNvPr id="8196" name="Picture 4" descr="How Much Clearance Does a Refrigerator Need?">
            <a:extLst>
              <a:ext uri="{FF2B5EF4-FFF2-40B4-BE49-F238E27FC236}">
                <a16:creationId xmlns:a16="http://schemas.microsoft.com/office/drawing/2014/main" id="{5899C5B9-5139-6647-B1B5-7D51FC586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311" y="3632286"/>
            <a:ext cx="1935034" cy="308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B2C672B-2117-2C46-BA10-EA272F6329FB}"/>
              </a:ext>
            </a:extLst>
          </p:cNvPr>
          <p:cNvCxnSpPr>
            <a:cxnSpLocks/>
          </p:cNvCxnSpPr>
          <p:nvPr/>
        </p:nvCxnSpPr>
        <p:spPr>
          <a:xfrm flipH="1" flipV="1">
            <a:off x="1270970" y="6356350"/>
            <a:ext cx="1126790" cy="182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556A292-2E3E-5645-8BC6-F946BC540194}"/>
              </a:ext>
            </a:extLst>
          </p:cNvPr>
          <p:cNvCxnSpPr>
            <a:cxnSpLocks/>
          </p:cNvCxnSpPr>
          <p:nvPr/>
        </p:nvCxnSpPr>
        <p:spPr>
          <a:xfrm flipH="1" flipV="1">
            <a:off x="875046" y="4498443"/>
            <a:ext cx="1522714" cy="17601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6747756-FF26-D448-8362-0BD393F6CE78}"/>
              </a:ext>
            </a:extLst>
          </p:cNvPr>
          <p:cNvSpPr txBox="1"/>
          <p:nvPr/>
        </p:nvSpPr>
        <p:spPr>
          <a:xfrm>
            <a:off x="2397760" y="6385023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compressor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DF01BE-1E9F-C546-808C-1190D742BAB5}"/>
              </a:ext>
            </a:extLst>
          </p:cNvPr>
          <p:cNvSpPr txBox="1"/>
          <p:nvPr/>
        </p:nvSpPr>
        <p:spPr>
          <a:xfrm>
            <a:off x="2421967" y="6048573"/>
            <a:ext cx="790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radiator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0B1B55-6D09-9D4F-BE82-1D4F8A4D13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/>
          </a:p>
        </p:txBody>
      </p:sp>
      <p:pic>
        <p:nvPicPr>
          <p:cNvPr id="1026" name="Picture 2" descr="A diagram of how a heat pump works. Copyright NFU energy.">
            <a:extLst>
              <a:ext uri="{FF2B5EF4-FFF2-40B4-BE49-F238E27FC236}">
                <a16:creationId xmlns:a16="http://schemas.microsoft.com/office/drawing/2014/main" id="{94A2EF99-EB07-9946-B5A0-1E86F0441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6977" y="1115880"/>
            <a:ext cx="6591096" cy="441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BCC08D-2A7E-E949-8315-D9C1E1A3D125}"/>
              </a:ext>
            </a:extLst>
          </p:cNvPr>
          <p:cNvSpPr txBox="1"/>
          <p:nvPr/>
        </p:nvSpPr>
        <p:spPr>
          <a:xfrm>
            <a:off x="4327759" y="5967001"/>
            <a:ext cx="4651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Coefficient of Performance (COP) ~4</a:t>
            </a:r>
          </a:p>
          <a:p>
            <a:pPr algn="ctr"/>
            <a:r>
              <a:rPr lang="en-US" sz="2000" dirty="0"/>
              <a:t>(i.e. 1 kW electricity </a:t>
            </a:r>
            <a:r>
              <a:rPr lang="en-US" sz="2000" dirty="0">
                <a:sym typeface="Wingdings" pitchFamily="2" charset="2"/>
              </a:rPr>
              <a:t> ~4 kW heat)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86826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3144713-5D31-B547-96D8-3FF0FD4FD744}"/>
              </a:ext>
            </a:extLst>
          </p:cNvPr>
          <p:cNvSpPr txBox="1"/>
          <p:nvPr/>
        </p:nvSpPr>
        <p:spPr>
          <a:xfrm>
            <a:off x="350602" y="159679"/>
            <a:ext cx="69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Geothermal potential of mines</a:t>
            </a:r>
            <a:endParaRPr lang="en-US" sz="3600" dirty="0">
              <a:solidFill>
                <a:schemeClr val="tx1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World’s total energy consumption in 2020: ~17 TW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Heat released into space 44 TW (or 60 </a:t>
            </a:r>
            <a:r>
              <a:rPr lang="en-US" sz="2000" dirty="0" err="1"/>
              <a:t>mW</a:t>
            </a:r>
            <a:r>
              <a:rPr lang="en-US" sz="2000" dirty="0"/>
              <a:t>/m</a:t>
            </a:r>
            <a:r>
              <a:rPr lang="en-US" sz="2000" baseline="30000" dirty="0"/>
              <a:t>2</a:t>
            </a:r>
            <a:r>
              <a:rPr lang="en-US" sz="2000" dirty="0"/>
              <a:t>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Thermal gradient ~ 20-30</a:t>
            </a:r>
            <a:r>
              <a:rPr lang="en-US" sz="2000" baseline="30000" dirty="0"/>
              <a:t>o </a:t>
            </a:r>
            <a:r>
              <a:rPr lang="en-US" sz="2000" dirty="0"/>
              <a:t>/ km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6108BD-E91B-6742-AF19-3059798CB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37" y="3111335"/>
            <a:ext cx="5875766" cy="37466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52ACB4-3B24-034F-AF8C-E441212BF592}"/>
              </a:ext>
            </a:extLst>
          </p:cNvPr>
          <p:cNvSpPr txBox="1"/>
          <p:nvPr/>
        </p:nvSpPr>
        <p:spPr>
          <a:xfrm>
            <a:off x="58931" y="6544432"/>
            <a:ext cx="2233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Marechal &amp; </a:t>
            </a:r>
            <a:r>
              <a:rPr lang="en-US" err="1"/>
              <a:t>Jaupart</a:t>
            </a:r>
            <a:r>
              <a:rPr lang="en-US"/>
              <a:t>, 2011</a:t>
            </a:r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F5656A0F-2163-C344-9D3D-52CF24C4D4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4842" y="0"/>
            <a:ext cx="4955059" cy="67882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4A69EF-3FBA-B741-9F3F-047925277A5B}"/>
              </a:ext>
            </a:extLst>
          </p:cNvPr>
          <p:cNvSpPr txBox="1"/>
          <p:nvPr/>
        </p:nvSpPr>
        <p:spPr>
          <a:xfrm>
            <a:off x="7034842" y="6394332"/>
            <a:ext cx="1446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Farr et al.,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09B60D-B946-F14E-B9A7-56A46DD1772C}"/>
              </a:ext>
            </a:extLst>
          </p:cNvPr>
          <p:cNvSpPr txBox="1"/>
          <p:nvPr/>
        </p:nvSpPr>
        <p:spPr>
          <a:xfrm>
            <a:off x="9636331" y="257788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Mine temperatures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FC184A-2019-8F4C-BCC2-51887B3E3C85}"/>
              </a:ext>
            </a:extLst>
          </p:cNvPr>
          <p:cNvSpPr txBox="1"/>
          <p:nvPr/>
        </p:nvSpPr>
        <p:spPr>
          <a:xfrm>
            <a:off x="2499928" y="2812348"/>
            <a:ext cx="2385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Global surface heat flow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86AD7B-175E-6C42-A49B-1946EE201E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839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64B87-55E7-EE40-91E5-696B0CFF7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Flow calculation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066D0FD2-44D9-694A-8D46-136B1017AB7E}"/>
                  </a:ext>
                </a:extLst>
              </p:cNvPr>
              <p:cNvSpPr txBox="1"/>
              <p:nvPr/>
            </p:nvSpPr>
            <p:spPr>
              <a:xfrm>
                <a:off x="5626702" y="867036"/>
                <a:ext cx="2432012" cy="4810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066D0FD2-44D9-694A-8D46-136B1017AB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6702" y="867036"/>
                <a:ext cx="2432012" cy="4810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638CBBEF-C05B-28B1-6587-7A9D78CA210B}"/>
              </a:ext>
            </a:extLst>
          </p:cNvPr>
          <p:cNvGrpSpPr/>
          <p:nvPr/>
        </p:nvGrpSpPr>
        <p:grpSpPr>
          <a:xfrm>
            <a:off x="838200" y="1354893"/>
            <a:ext cx="3815127" cy="5514322"/>
            <a:chOff x="838200" y="1354893"/>
            <a:chExt cx="3815127" cy="5514322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FDE33CCC-D262-AC4E-BD66-621DA3BC1CCE}"/>
                </a:ext>
              </a:extLst>
            </p:cNvPr>
            <p:cNvSpPr txBox="1"/>
            <p:nvPr/>
          </p:nvSpPr>
          <p:spPr>
            <a:xfrm rot="19114106">
              <a:off x="1210959" y="4500595"/>
              <a:ext cx="2422644" cy="1434907"/>
            </a:xfrm>
            <a:prstGeom prst="rect">
              <a:avLst/>
            </a:prstGeom>
            <a:solidFill>
              <a:srgbClr val="0070C0">
                <a:alpha val="31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3313204-8BD1-5A49-AF22-4590DE75F4AD}"/>
                </a:ext>
              </a:extLst>
            </p:cNvPr>
            <p:cNvSpPr/>
            <p:nvPr/>
          </p:nvSpPr>
          <p:spPr>
            <a:xfrm>
              <a:off x="838200" y="5226908"/>
              <a:ext cx="1471448" cy="147144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717442D-9152-D749-A52E-E88C4D5609A2}"/>
                </a:ext>
              </a:extLst>
            </p:cNvPr>
            <p:cNvSpPr/>
            <p:nvPr/>
          </p:nvSpPr>
          <p:spPr>
            <a:xfrm>
              <a:off x="2504089" y="3755460"/>
              <a:ext cx="1471448" cy="147144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99B8F83-078D-A54B-951E-92139930E62F}"/>
                </a:ext>
              </a:extLst>
            </p:cNvPr>
            <p:cNvCxnSpPr>
              <a:cxnSpLocks/>
              <a:stCxn id="6" idx="1"/>
            </p:cNvCxnSpPr>
            <p:nvPr/>
          </p:nvCxnSpPr>
          <p:spPr>
            <a:xfrm flipV="1">
              <a:off x="1053689" y="3892378"/>
              <a:ext cx="1757473" cy="1550019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B23EF41-CFE3-6743-8078-7C3390264E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13099" y="5011419"/>
              <a:ext cx="1757473" cy="1550019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275B6E7-6B63-AB47-8F6B-57BF6C550F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9648" y="4491184"/>
              <a:ext cx="792608" cy="735724"/>
            </a:xfrm>
            <a:prstGeom prst="straightConnector1">
              <a:avLst/>
            </a:prstGeom>
            <a:ln w="1270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5A4BF29-FA2D-EE48-8353-6B8576A3244D}"/>
                </a:ext>
              </a:extLst>
            </p:cNvPr>
            <p:cNvSpPr txBox="1"/>
            <p:nvPr/>
          </p:nvSpPr>
          <p:spPr>
            <a:xfrm rot="19118472">
              <a:off x="2205790" y="5278992"/>
              <a:ext cx="8114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1"/>
                  </a:solidFill>
                </a:rPr>
                <a:t>water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DE2E80E-8C64-C54C-B68A-8DAFE920AAD9}"/>
                </a:ext>
              </a:extLst>
            </p:cNvPr>
            <p:cNvSpPr txBox="1"/>
            <p:nvPr/>
          </p:nvSpPr>
          <p:spPr>
            <a:xfrm>
              <a:off x="2017355" y="6561438"/>
              <a:ext cx="7938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NODE </a:t>
              </a:r>
              <a:r>
                <a:rPr lang="en-US" err="1"/>
                <a:t>i</a:t>
              </a:r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58318DB-82B4-4E4C-B48F-F3D76E461A25}"/>
                </a:ext>
              </a:extLst>
            </p:cNvPr>
            <p:cNvSpPr txBox="1"/>
            <p:nvPr/>
          </p:nvSpPr>
          <p:spPr>
            <a:xfrm>
              <a:off x="3859520" y="4735288"/>
              <a:ext cx="7938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NODE j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7B1BFB4-41A7-1843-B9A8-9CC6A44F3EF1}"/>
                </a:ext>
              </a:extLst>
            </p:cNvPr>
            <p:cNvSpPr txBox="1"/>
            <p:nvPr/>
          </p:nvSpPr>
          <p:spPr>
            <a:xfrm rot="19011968">
              <a:off x="2598951" y="5403189"/>
              <a:ext cx="6848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PIPE j</a:t>
              </a: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D4ED3939-D66C-3445-9B39-76FBC6C92469}"/>
                </a:ext>
              </a:extLst>
            </p:cNvPr>
            <p:cNvGrpSpPr/>
            <p:nvPr/>
          </p:nvGrpSpPr>
          <p:grpSpPr>
            <a:xfrm>
              <a:off x="1450848" y="2929602"/>
              <a:ext cx="164756" cy="2973879"/>
              <a:chOff x="962871" y="1815872"/>
              <a:chExt cx="164756" cy="2973879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271B53A-BBED-1C43-B3AE-DDB95AFA5D53}"/>
                  </a:ext>
                </a:extLst>
              </p:cNvPr>
              <p:cNvSpPr/>
              <p:nvPr/>
            </p:nvSpPr>
            <p:spPr>
              <a:xfrm>
                <a:off x="981511" y="2553178"/>
                <a:ext cx="146115" cy="223657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6DB1EC26-24E2-FC40-A83C-9BF2BA0BB41A}"/>
                  </a:ext>
                </a:extLst>
              </p:cNvPr>
              <p:cNvCxnSpPr/>
              <p:nvPr/>
            </p:nvCxnSpPr>
            <p:spPr>
              <a:xfrm>
                <a:off x="962871" y="1815872"/>
                <a:ext cx="0" cy="2965622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D97A71DF-A788-3F4B-B49D-057F2E08878A}"/>
                  </a:ext>
                </a:extLst>
              </p:cNvPr>
              <p:cNvCxnSpPr/>
              <p:nvPr/>
            </p:nvCxnSpPr>
            <p:spPr>
              <a:xfrm>
                <a:off x="1127627" y="1824129"/>
                <a:ext cx="0" cy="2965622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B6DCBD40-03CE-0F42-8613-702AE2554AA7}"/>
                </a:ext>
              </a:extLst>
            </p:cNvPr>
            <p:cNvGrpSpPr/>
            <p:nvPr/>
          </p:nvGrpSpPr>
          <p:grpSpPr>
            <a:xfrm>
              <a:off x="3173024" y="1394182"/>
              <a:ext cx="164758" cy="2973879"/>
              <a:chOff x="962869" y="1815872"/>
              <a:chExt cx="164758" cy="2973879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14268C17-D131-7346-919A-6F3E9BFE6B6A}"/>
                  </a:ext>
                </a:extLst>
              </p:cNvPr>
              <p:cNvSpPr/>
              <p:nvPr/>
            </p:nvSpPr>
            <p:spPr>
              <a:xfrm>
                <a:off x="962869" y="3351292"/>
                <a:ext cx="164757" cy="143845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5368F7D4-E5DD-374A-9C11-3FA403D2C07F}"/>
                  </a:ext>
                </a:extLst>
              </p:cNvPr>
              <p:cNvCxnSpPr/>
              <p:nvPr/>
            </p:nvCxnSpPr>
            <p:spPr>
              <a:xfrm>
                <a:off x="962871" y="1815872"/>
                <a:ext cx="0" cy="2965622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B5D6ADFF-0BF2-1349-BFBA-D3CA0A39DB34}"/>
                  </a:ext>
                </a:extLst>
              </p:cNvPr>
              <p:cNvCxnSpPr/>
              <p:nvPr/>
            </p:nvCxnSpPr>
            <p:spPr>
              <a:xfrm>
                <a:off x="1127627" y="1824129"/>
                <a:ext cx="0" cy="2965622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65FD6B4-C205-0E4A-8918-AAA715175880}"/>
                </a:ext>
              </a:extLst>
            </p:cNvPr>
            <p:cNvSpPr txBox="1"/>
            <p:nvPr/>
          </p:nvSpPr>
          <p:spPr>
            <a:xfrm>
              <a:off x="958789" y="3321409"/>
              <a:ext cx="4651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2400" i="1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7683A3A-274F-284A-BBE7-9E2A6F4114ED}"/>
                </a:ext>
              </a:extLst>
            </p:cNvPr>
            <p:cNvSpPr txBox="1"/>
            <p:nvPr/>
          </p:nvSpPr>
          <p:spPr>
            <a:xfrm>
              <a:off x="3356420" y="1690688"/>
              <a:ext cx="4651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2400" i="1" baseline="-250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j</a:t>
              </a:r>
              <a:endParaRPr lang="en-US" sz="2400" i="1" baseline="-25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92140EC-6511-5E43-85DB-B4AEBA44B697}"/>
                </a:ext>
              </a:extLst>
            </p:cNvPr>
            <p:cNvSpPr txBox="1"/>
            <p:nvPr/>
          </p:nvSpPr>
          <p:spPr>
            <a:xfrm>
              <a:off x="1957082" y="4537579"/>
              <a:ext cx="5757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  <a:r>
                <a:rPr lang="en-US" sz="2800" i="1" baseline="-250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ij</a:t>
              </a:r>
              <a:endParaRPr lang="en-US" sz="2800" i="1" baseline="-25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13B3E15-8D99-B34B-8BE0-31CCFC986A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98640" y="1354893"/>
              <a:ext cx="1757473" cy="1550019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95AF847-B541-1C48-92D6-57D4DFCED30D}"/>
                </a:ext>
              </a:extLst>
            </p:cNvPr>
            <p:cNvCxnSpPr>
              <a:cxnSpLocks/>
              <a:endCxn id="76" idx="0"/>
            </p:cNvCxnSpPr>
            <p:nvPr/>
          </p:nvCxnSpPr>
          <p:spPr>
            <a:xfrm flipV="1">
              <a:off x="1634242" y="2929602"/>
              <a:ext cx="1621161" cy="720023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D0B54956-93D3-1E40-AF53-5D2373DC6B53}"/>
              </a:ext>
            </a:extLst>
          </p:cNvPr>
          <p:cNvSpPr txBox="1"/>
          <p:nvPr/>
        </p:nvSpPr>
        <p:spPr>
          <a:xfrm>
            <a:off x="6210033" y="1529500"/>
            <a:ext cx="29530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/>
              <a:t> = resistance coefficient</a:t>
            </a:r>
          </a:p>
          <a:p>
            <a:r>
              <a:rPr 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/>
              <a:t> = flow exponent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66F6984C-CD0E-6947-8DEB-542A71814CC3}"/>
                  </a:ext>
                </a:extLst>
              </p:cNvPr>
              <p:cNvSpPr txBox="1"/>
              <p:nvPr/>
            </p:nvSpPr>
            <p:spPr>
              <a:xfrm>
                <a:off x="5673624" y="2205474"/>
                <a:ext cx="2578398" cy="10432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 −</m:t>
                          </m:r>
                          <m:sSub>
                            <m:sSubPr>
                              <m:ctrlP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nary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66F6984C-CD0E-6947-8DEB-542A71814C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3624" y="2205474"/>
                <a:ext cx="2578398" cy="10432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TextBox 91">
            <a:extLst>
              <a:ext uri="{FF2B5EF4-FFF2-40B4-BE49-F238E27FC236}">
                <a16:creationId xmlns:a16="http://schemas.microsoft.com/office/drawing/2014/main" id="{CF618129-3943-FD4D-919F-8D6290529B86}"/>
              </a:ext>
            </a:extLst>
          </p:cNvPr>
          <p:cNvSpPr txBox="1"/>
          <p:nvPr/>
        </p:nvSpPr>
        <p:spPr>
          <a:xfrm>
            <a:off x="6168677" y="3033843"/>
            <a:ext cx="3970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000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/>
              <a:t> = injection/abstraction at node </a:t>
            </a:r>
            <a:r>
              <a:rPr lang="en-US" sz="20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8EAE976D-B911-7643-ACFB-237338FF7EDC}"/>
                  </a:ext>
                </a:extLst>
              </p:cNvPr>
              <p:cNvSpPr txBox="1"/>
              <p:nvPr/>
            </p:nvSpPr>
            <p:spPr>
              <a:xfrm>
                <a:off x="6825782" y="3649397"/>
                <a:ext cx="129971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𝐴𝐻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8EAE976D-B911-7643-ACFB-237338FF7E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5782" y="3649397"/>
                <a:ext cx="1299715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TextBox 93">
            <a:extLst>
              <a:ext uri="{FF2B5EF4-FFF2-40B4-BE49-F238E27FC236}">
                <a16:creationId xmlns:a16="http://schemas.microsoft.com/office/drawing/2014/main" id="{EFB09457-E49A-3F4A-8162-B9DC37004C36}"/>
              </a:ext>
            </a:extLst>
          </p:cNvPr>
          <p:cNvSpPr txBox="1"/>
          <p:nvPr/>
        </p:nvSpPr>
        <p:spPr>
          <a:xfrm>
            <a:off x="5626702" y="3610780"/>
            <a:ext cx="1083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Solve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1DD70A1-CEA3-FC42-8DC5-9326497171EE}"/>
              </a:ext>
            </a:extLst>
          </p:cNvPr>
          <p:cNvSpPr txBox="1"/>
          <p:nvPr/>
        </p:nvSpPr>
        <p:spPr>
          <a:xfrm>
            <a:off x="6093726" y="4080284"/>
            <a:ext cx="39164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/>
              <a:t> = matrix for equation (1)</a:t>
            </a:r>
          </a:p>
          <a:p>
            <a:r>
              <a:rPr 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US" sz="2000" i="1">
                <a:latin typeface="+mj-lt"/>
                <a:cs typeface="Times New Roman" panose="02020603050405020304" pitchFamily="18" charset="0"/>
              </a:rPr>
              <a:t>= </a:t>
            </a:r>
            <a:r>
              <a:rPr lang="en-US" sz="2000">
                <a:latin typeface="+mj-lt"/>
                <a:cs typeface="Times New Roman" panose="02020603050405020304" pitchFamily="18" charset="0"/>
              </a:rPr>
              <a:t>net flow balance equation (2)</a:t>
            </a:r>
            <a:endParaRPr lang="en-US" sz="200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26AE980-007F-4D43-9539-51EDE5A5029C}"/>
              </a:ext>
            </a:extLst>
          </p:cNvPr>
          <p:cNvSpPr txBox="1"/>
          <p:nvPr/>
        </p:nvSpPr>
        <p:spPr>
          <a:xfrm>
            <a:off x="8908148" y="849891"/>
            <a:ext cx="497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(1)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162987F-73BF-D14C-8AD1-B0CBB414BEBC}"/>
              </a:ext>
            </a:extLst>
          </p:cNvPr>
          <p:cNvSpPr txBox="1"/>
          <p:nvPr/>
        </p:nvSpPr>
        <p:spPr>
          <a:xfrm>
            <a:off x="8908148" y="2514834"/>
            <a:ext cx="497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(2)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D087BE07-8675-3541-A1AB-3CC1F1315219}"/>
              </a:ext>
            </a:extLst>
          </p:cNvPr>
          <p:cNvSpPr txBox="1"/>
          <p:nvPr/>
        </p:nvSpPr>
        <p:spPr>
          <a:xfrm>
            <a:off x="5587433" y="4807528"/>
            <a:ext cx="1822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Update Q 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ECB29594-7E74-E74E-BFCE-B5E9E43AB393}"/>
              </a:ext>
            </a:extLst>
          </p:cNvPr>
          <p:cNvSpPr txBox="1"/>
          <p:nvPr/>
        </p:nvSpPr>
        <p:spPr>
          <a:xfrm>
            <a:off x="5587433" y="5589365"/>
            <a:ext cx="26645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Update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800">
                <a:latin typeface="+mj-lt"/>
                <a:cs typeface="Times New Roman" panose="02020603050405020304" pitchFamily="18" charset="0"/>
              </a:rPr>
              <a:t>and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 F</a:t>
            </a:r>
          </a:p>
        </p:txBody>
      </p: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08D0A263-3EBC-C640-8E35-41AFAAFB7922}"/>
              </a:ext>
            </a:extLst>
          </p:cNvPr>
          <p:cNvCxnSpPr/>
          <p:nvPr/>
        </p:nvCxnSpPr>
        <p:spPr>
          <a:xfrm>
            <a:off x="5869264" y="4127670"/>
            <a:ext cx="0" cy="67985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8E256113-8336-BF49-BE92-B80ECBEBDA43}"/>
              </a:ext>
            </a:extLst>
          </p:cNvPr>
          <p:cNvCxnSpPr>
            <a:cxnSpLocks/>
          </p:cNvCxnSpPr>
          <p:nvPr/>
        </p:nvCxnSpPr>
        <p:spPr>
          <a:xfrm>
            <a:off x="5869264" y="5291113"/>
            <a:ext cx="0" cy="339929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1E1590CC-FFB6-4C43-A6D1-1D5C5CF59400}"/>
              </a:ext>
            </a:extLst>
          </p:cNvPr>
          <p:cNvCxnSpPr>
            <a:cxnSpLocks/>
          </p:cNvCxnSpPr>
          <p:nvPr/>
        </p:nvCxnSpPr>
        <p:spPr>
          <a:xfrm>
            <a:off x="8253809" y="5846552"/>
            <a:ext cx="2160191" cy="0"/>
          </a:xfrm>
          <a:prstGeom prst="straightConnector1">
            <a:avLst/>
          </a:prstGeom>
          <a:ln w="508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3FD0C0FE-745A-594F-B881-9A72ADDAAB04}"/>
              </a:ext>
            </a:extLst>
          </p:cNvPr>
          <p:cNvCxnSpPr>
            <a:cxnSpLocks/>
          </p:cNvCxnSpPr>
          <p:nvPr/>
        </p:nvCxnSpPr>
        <p:spPr>
          <a:xfrm>
            <a:off x="10414000" y="3819665"/>
            <a:ext cx="0" cy="2043120"/>
          </a:xfrm>
          <a:prstGeom prst="straightConnector1">
            <a:avLst/>
          </a:prstGeom>
          <a:ln w="508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9A99275B-BC83-A444-BFEB-BFDE5060A646}"/>
              </a:ext>
            </a:extLst>
          </p:cNvPr>
          <p:cNvCxnSpPr>
            <a:cxnSpLocks/>
          </p:cNvCxnSpPr>
          <p:nvPr/>
        </p:nvCxnSpPr>
        <p:spPr>
          <a:xfrm flipH="1">
            <a:off x="8251945" y="3823507"/>
            <a:ext cx="2162055" cy="41333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B2D90BF-93E7-D241-B048-28CCFFD19451}"/>
              </a:ext>
            </a:extLst>
          </p:cNvPr>
          <p:cNvSpPr/>
          <p:nvPr/>
        </p:nvSpPr>
        <p:spPr>
          <a:xfrm>
            <a:off x="8213895" y="6390579"/>
            <a:ext cx="27815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/>
              <a:t>Method by (</a:t>
            </a:r>
            <a:r>
              <a:rPr lang="en-GB" err="1"/>
              <a:t>Todini</a:t>
            </a:r>
            <a:r>
              <a:rPr lang="en-GB"/>
              <a:t> &amp; </a:t>
            </a:r>
            <a:r>
              <a:rPr lang="en-GB" err="1"/>
              <a:t>Pilati</a:t>
            </a:r>
            <a:r>
              <a:rPr lang="en-GB"/>
              <a:t>, 1988)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FE7C8-408C-8946-A50D-797E6D459F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664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Box 73">
            <a:extLst>
              <a:ext uri="{FF2B5EF4-FFF2-40B4-BE49-F238E27FC236}">
                <a16:creationId xmlns:a16="http://schemas.microsoft.com/office/drawing/2014/main" id="{E9F2975C-C204-6843-BC3D-0A1FBCF3EDEB}"/>
              </a:ext>
            </a:extLst>
          </p:cNvPr>
          <p:cNvSpPr txBox="1"/>
          <p:nvPr/>
        </p:nvSpPr>
        <p:spPr>
          <a:xfrm rot="19114106">
            <a:off x="1743146" y="3167033"/>
            <a:ext cx="2422644" cy="1434907"/>
          </a:xfrm>
          <a:prstGeom prst="rect">
            <a:avLst/>
          </a:prstGeom>
          <a:solidFill>
            <a:srgbClr val="0070C0">
              <a:alpha val="31000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3CC3961E-0991-A640-ACF0-95D40909B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635" y="275697"/>
            <a:ext cx="4148138" cy="1325563"/>
          </a:xfrm>
        </p:spPr>
        <p:txBody>
          <a:bodyPr/>
          <a:lstStyle/>
          <a:p>
            <a:r>
              <a:rPr lang="en-US"/>
              <a:t>Heat transfer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AEF6BD2-EA12-9640-A00D-3EE9A873970B}"/>
              </a:ext>
            </a:extLst>
          </p:cNvPr>
          <p:cNvGrpSpPr/>
          <p:nvPr/>
        </p:nvGrpSpPr>
        <p:grpSpPr>
          <a:xfrm>
            <a:off x="290276" y="1268720"/>
            <a:ext cx="6217319" cy="5495116"/>
            <a:chOff x="3157044" y="156612"/>
            <a:chExt cx="6217319" cy="5495116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F1D914D-A754-EA43-8A0B-B3E1CA0171D6}"/>
                </a:ext>
              </a:extLst>
            </p:cNvPr>
            <p:cNvSpPr/>
            <p:nvPr/>
          </p:nvSpPr>
          <p:spPr>
            <a:xfrm>
              <a:off x="4822933" y="156612"/>
              <a:ext cx="3691759" cy="3691759"/>
            </a:xfrm>
            <a:prstGeom prst="ellipse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54608B7-459B-B34B-8995-6A5A3261B400}"/>
                </a:ext>
              </a:extLst>
            </p:cNvPr>
            <p:cNvSpPr/>
            <p:nvPr/>
          </p:nvSpPr>
          <p:spPr>
            <a:xfrm>
              <a:off x="4267200" y="2743200"/>
              <a:ext cx="1471448" cy="147144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56EE65F-57C7-D640-BDF5-CE5F4A8C18DF}"/>
                </a:ext>
              </a:extLst>
            </p:cNvPr>
            <p:cNvCxnSpPr>
              <a:cxnSpLocks/>
              <a:stCxn id="4" idx="1"/>
            </p:cNvCxnSpPr>
            <p:nvPr/>
          </p:nvCxnSpPr>
          <p:spPr>
            <a:xfrm flipV="1">
              <a:off x="4482689" y="1408670"/>
              <a:ext cx="1757473" cy="1550019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94E9265-81AB-954D-AABA-ABA1BEA7C4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2099" y="2527711"/>
              <a:ext cx="1757473" cy="1550019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CE0FAF9-9E60-1149-B5A8-0457FA0583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38648" y="2007476"/>
              <a:ext cx="792608" cy="735724"/>
            </a:xfrm>
            <a:prstGeom prst="straightConnector1">
              <a:avLst/>
            </a:prstGeom>
            <a:ln w="1270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702DBFB-54FB-8744-B679-61B71DFC8E3F}"/>
                </a:ext>
              </a:extLst>
            </p:cNvPr>
            <p:cNvSpPr txBox="1"/>
            <p:nvPr/>
          </p:nvSpPr>
          <p:spPr>
            <a:xfrm>
              <a:off x="4905632" y="5251618"/>
              <a:ext cx="3642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r</a:t>
              </a:r>
              <a:r>
                <a:rPr lang="en-US" sz="2000" baseline="-25000"/>
                <a:t>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4635D3F-FA50-0544-90DB-F275B1C6614E}"/>
                </a:ext>
              </a:extLst>
            </p:cNvPr>
            <p:cNvSpPr txBox="1"/>
            <p:nvPr/>
          </p:nvSpPr>
          <p:spPr>
            <a:xfrm>
              <a:off x="4514654" y="4067633"/>
              <a:ext cx="2696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r</a:t>
              </a:r>
              <a:endParaRPr lang="en-US" sz="2000" baseline="-250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416FD9-3462-9D40-96DE-A432082E4A1E}"/>
                </a:ext>
              </a:extLst>
            </p:cNvPr>
            <p:cNvSpPr txBox="1"/>
            <p:nvPr/>
          </p:nvSpPr>
          <p:spPr>
            <a:xfrm rot="19118472">
              <a:off x="5213912" y="2248271"/>
              <a:ext cx="8114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1"/>
                  </a:solidFill>
                </a:rPr>
                <a:t>water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7064DD5-0519-A847-8810-C67F618CA2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29916" y="3219535"/>
              <a:ext cx="1915914" cy="1712077"/>
            </a:xfrm>
            <a:prstGeom prst="line">
              <a:avLst/>
            </a:prstGeom>
            <a:ln w="2540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E6A657D-FA3C-6E44-9FCC-290A6C38C3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99342" y="469479"/>
              <a:ext cx="1915914" cy="1712077"/>
            </a:xfrm>
            <a:prstGeom prst="line">
              <a:avLst/>
            </a:prstGeom>
            <a:ln w="2540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4F6EEAD-0E30-A84A-A698-E67824432653}"/>
                </a:ext>
              </a:extLst>
            </p:cNvPr>
            <p:cNvSpPr txBox="1"/>
            <p:nvPr/>
          </p:nvSpPr>
          <p:spPr>
            <a:xfrm>
              <a:off x="3566710" y="2375338"/>
              <a:ext cx="6687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rock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E40353D-D951-AE48-989D-6BCA9D0898F8}"/>
                </a:ext>
              </a:extLst>
            </p:cNvPr>
            <p:cNvCxnSpPr/>
            <p:nvPr/>
          </p:nvCxnSpPr>
          <p:spPr>
            <a:xfrm>
              <a:off x="3586507" y="3553124"/>
              <a:ext cx="624172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74BFAE35-DA09-604D-8974-4791AD7E35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93524" y="3871581"/>
              <a:ext cx="473676" cy="343067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48C3FD06-A7CA-EB45-994C-F6E97E1396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67200" y="4244072"/>
              <a:ext cx="274341" cy="448045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39AB1FF2-B46F-1E41-89A7-11779AA60F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2077" y="4432107"/>
              <a:ext cx="36642" cy="520019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5940888C-7D1D-4E4A-9FB2-4C98FCA8591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49889" y="4262458"/>
              <a:ext cx="347223" cy="48058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A6C0A98-D837-1C4F-851A-05443E71E9E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93603" y="3706043"/>
              <a:ext cx="502864" cy="22949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BBAB4DD6-D86A-EB4C-9B95-1DC0ABCEB00C}"/>
                </a:ext>
              </a:extLst>
            </p:cNvPr>
            <p:cNvCxnSpPr>
              <a:cxnSpLocks/>
            </p:cNvCxnSpPr>
            <p:nvPr/>
          </p:nvCxnSpPr>
          <p:spPr>
            <a:xfrm>
              <a:off x="3744920" y="2660155"/>
              <a:ext cx="529858" cy="27776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9D67E832-9DE1-E44A-BB59-74C00A756D5F}"/>
                </a:ext>
              </a:extLst>
            </p:cNvPr>
            <p:cNvCxnSpPr>
              <a:cxnSpLocks/>
            </p:cNvCxnSpPr>
            <p:nvPr/>
          </p:nvCxnSpPr>
          <p:spPr>
            <a:xfrm>
              <a:off x="4627179" y="2007476"/>
              <a:ext cx="202676" cy="558868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98F338D1-F091-8647-B8AC-51786A4902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70365" y="2825690"/>
              <a:ext cx="760891" cy="223385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4A04E3A-D22D-0944-A797-B41539D66B85}"/>
                </a:ext>
              </a:extLst>
            </p:cNvPr>
            <p:cNvCxnSpPr/>
            <p:nvPr/>
          </p:nvCxnSpPr>
          <p:spPr>
            <a:xfrm flipV="1">
              <a:off x="4977948" y="3933274"/>
              <a:ext cx="0" cy="27638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330BB80E-BF10-A340-A199-7AF86F72D8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9889" y="3571361"/>
              <a:ext cx="28090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9FE130ED-136F-B547-B07C-2CD6C15670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46519" y="3561355"/>
              <a:ext cx="268135" cy="995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16A1DA69-2A65-B04D-B5A6-5B73E9EDF800}"/>
                </a:ext>
              </a:extLst>
            </p:cNvPr>
            <p:cNvCxnSpPr>
              <a:cxnSpLocks/>
            </p:cNvCxnSpPr>
            <p:nvPr/>
          </p:nvCxnSpPr>
          <p:spPr>
            <a:xfrm>
              <a:off x="5006033" y="2777304"/>
              <a:ext cx="12797" cy="26443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35AD88C-6268-914B-A988-BDCE44DE9A56}"/>
                </a:ext>
              </a:extLst>
            </p:cNvPr>
            <p:cNvSpPr txBox="1"/>
            <p:nvPr/>
          </p:nvSpPr>
          <p:spPr>
            <a:xfrm>
              <a:off x="6085822" y="4941186"/>
              <a:ext cx="7938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NODE </a:t>
              </a:r>
              <a:r>
                <a:rPr lang="en-US" err="1"/>
                <a:t>i</a:t>
              </a:r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11BCFF1-07F7-D64C-9F04-D1AE894D11B7}"/>
                </a:ext>
              </a:extLst>
            </p:cNvPr>
            <p:cNvSpPr txBox="1"/>
            <p:nvPr/>
          </p:nvSpPr>
          <p:spPr>
            <a:xfrm>
              <a:off x="8376974" y="2532359"/>
              <a:ext cx="9973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NODE i+1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91EE6D6-C92F-E940-8A4B-FD11906A3E4B}"/>
                </a:ext>
              </a:extLst>
            </p:cNvPr>
            <p:cNvSpPr txBox="1"/>
            <p:nvPr/>
          </p:nvSpPr>
          <p:spPr>
            <a:xfrm rot="19011968">
              <a:off x="6027951" y="2919481"/>
              <a:ext cx="6848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PIPE j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7EC1DFC-EA1B-5D41-BAB5-A8B4924DA933}"/>
                </a:ext>
              </a:extLst>
            </p:cNvPr>
            <p:cNvSpPr/>
            <p:nvPr/>
          </p:nvSpPr>
          <p:spPr>
            <a:xfrm>
              <a:off x="5933089" y="1271752"/>
              <a:ext cx="1471448" cy="147144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66F5171-34B1-2241-B779-4DEF41DDD231}"/>
                </a:ext>
              </a:extLst>
            </p:cNvPr>
            <p:cNvSpPr/>
            <p:nvPr/>
          </p:nvSpPr>
          <p:spPr>
            <a:xfrm>
              <a:off x="3157044" y="1633044"/>
              <a:ext cx="3691759" cy="3691759"/>
            </a:xfrm>
            <a:prstGeom prst="ellipse">
              <a:avLst/>
            </a:prstGeom>
            <a:solidFill>
              <a:schemeClr val="accent4">
                <a:lumMod val="50000"/>
                <a:alpha val="30000"/>
              </a:schemeClr>
            </a:solidFill>
            <a:ln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EF919D73-6D9F-AD44-82C3-5F82154E5A0D}"/>
              </a:ext>
            </a:extLst>
          </p:cNvPr>
          <p:cNvSpPr txBox="1"/>
          <p:nvPr/>
        </p:nvSpPr>
        <p:spPr>
          <a:xfrm rot="4357850">
            <a:off x="1970920" y="5517835"/>
            <a:ext cx="1050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Heat</a:t>
            </a:r>
          </a:p>
          <a:p>
            <a:r>
              <a:rPr lang="en-US">
                <a:solidFill>
                  <a:srgbClr val="FF0000"/>
                </a:solidFill>
              </a:rPr>
              <a:t>conduction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6782CA6-02CF-3F4D-884E-A48DD434B845}"/>
              </a:ext>
            </a:extLst>
          </p:cNvPr>
          <p:cNvSpPr txBox="1"/>
          <p:nvPr/>
        </p:nvSpPr>
        <p:spPr>
          <a:xfrm>
            <a:off x="4330712" y="5374566"/>
            <a:ext cx="1994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Dittus-Boelter</a:t>
            </a:r>
          </a:p>
          <a:p>
            <a:r>
              <a:rPr lang="en-US">
                <a:solidFill>
                  <a:srgbClr val="FF0000"/>
                </a:solidFill>
              </a:rPr>
              <a:t>advective heat transfer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D6D6E592-1AEC-1D47-9883-5F11962D4001}"/>
              </a:ext>
            </a:extLst>
          </p:cNvPr>
          <p:cNvCxnSpPr>
            <a:cxnSpLocks/>
          </p:cNvCxnSpPr>
          <p:nvPr/>
        </p:nvCxnSpPr>
        <p:spPr>
          <a:xfrm flipH="1" flipV="1">
            <a:off x="2526101" y="5041912"/>
            <a:ext cx="1780301" cy="580274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48D94FFD-AEE1-4C47-BE6C-AAC12E377071}"/>
              </a:ext>
            </a:extLst>
          </p:cNvPr>
          <p:cNvSpPr txBox="1"/>
          <p:nvPr/>
        </p:nvSpPr>
        <p:spPr>
          <a:xfrm>
            <a:off x="6008900" y="624982"/>
            <a:ext cx="4951997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Semi-analytical method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Energy balance: </a:t>
            </a:r>
            <a:r>
              <a:rPr lang="en-US" sz="2400" dirty="0" err="1">
                <a:latin typeface="Symbol" pitchFamily="2" charset="2"/>
              </a:rPr>
              <a:t>D</a:t>
            </a:r>
            <a:r>
              <a:rPr lang="en-US" sz="2400" dirty="0" err="1"/>
              <a:t>E</a:t>
            </a:r>
            <a:r>
              <a:rPr lang="en-US" sz="2400" baseline="-25000" dirty="0" err="1"/>
              <a:t>water</a:t>
            </a:r>
            <a:r>
              <a:rPr lang="en-US" sz="2400" dirty="0"/>
              <a:t> = -</a:t>
            </a:r>
            <a:r>
              <a:rPr lang="en-US" sz="2400" dirty="0" err="1">
                <a:latin typeface="Symbol" pitchFamily="2" charset="2"/>
              </a:rPr>
              <a:t>DE</a:t>
            </a:r>
            <a:r>
              <a:rPr lang="en-US" sz="2400" baseline="-25000" dirty="0" err="1"/>
              <a:t>rock</a:t>
            </a:r>
            <a:endParaRPr lang="en-US" sz="2400" baseline="-25000" dirty="0"/>
          </a:p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Heat transfer limited by:</a:t>
            </a:r>
          </a:p>
          <a:p>
            <a:r>
              <a:rPr lang="en-US" sz="2400" dirty="0"/>
              <a:t>        </a:t>
            </a:r>
            <a:r>
              <a:rPr lang="en-US" sz="2000" dirty="0"/>
              <a:t>Diffusive heat transfer in rock</a:t>
            </a:r>
          </a:p>
          <a:p>
            <a:r>
              <a:rPr lang="en-US" sz="2000" dirty="0"/>
              <a:t>          Advective heat transfer in water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C3E5EF4-6860-F14B-B02F-5A0321A15F91}"/>
              </a:ext>
            </a:extLst>
          </p:cNvPr>
          <p:cNvSpPr/>
          <p:nvPr/>
        </p:nvSpPr>
        <p:spPr>
          <a:xfrm>
            <a:off x="7619927" y="6385023"/>
            <a:ext cx="32576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/>
              <a:t>Method by (Rodrigues and Diaz, 2009)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86B82C-CCBA-B94A-9B01-88343381E8E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9505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Mining Institute – The North of England Institute of Mining and  Mechanical Engineers">
            <a:extLst>
              <a:ext uri="{FF2B5EF4-FFF2-40B4-BE49-F238E27FC236}">
                <a16:creationId xmlns:a16="http://schemas.microsoft.com/office/drawing/2014/main" id="{D8A178B0-32B6-29CE-6CA0-00591C746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57177" y="3248890"/>
            <a:ext cx="2184340" cy="119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3" name="Google Shape;373;p18" descr="Logo, company name&#10;&#10;Description automatically generated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0404" y="-61974"/>
            <a:ext cx="3235461" cy="1991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8" descr="Clyde Gateway (@clydegateway) | Twitter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5460" y="4234205"/>
            <a:ext cx="1046540" cy="1046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18" descr="Glacier Energy | LinkedIn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984" y="5027620"/>
            <a:ext cx="2540000" cy="653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8" descr="Minewater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68894" y="6153531"/>
            <a:ext cx="2976566" cy="621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18" descr="Durham County Council Services - Business Durham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74" b="24268"/>
          <a:stretch/>
        </p:blipFill>
        <p:spPr>
          <a:xfrm>
            <a:off x="9630137" y="5245478"/>
            <a:ext cx="2286482" cy="987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18" descr="Welcome to Lanchester Wines, part of the Lanchester group of companies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737487" y="4419978"/>
            <a:ext cx="2463800" cy="825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18"/>
          <p:cNvSpPr txBox="1">
            <a:spLocks noGrp="1"/>
          </p:cNvSpPr>
          <p:nvPr>
            <p:ph type="title"/>
          </p:nvPr>
        </p:nvSpPr>
        <p:spPr>
          <a:xfrm>
            <a:off x="2004734" y="285656"/>
            <a:ext cx="5257800" cy="48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1"/>
              <a:t>GEMS Research Project</a:t>
            </a:r>
            <a:endParaRPr/>
          </a:p>
        </p:txBody>
      </p:sp>
      <p:sp>
        <p:nvSpPr>
          <p:cNvPr id="368" name="Google Shape;368;p18"/>
          <p:cNvSpPr txBox="1">
            <a:spLocks noGrp="1"/>
          </p:cNvSpPr>
          <p:nvPr>
            <p:ph type="body" idx="1"/>
          </p:nvPr>
        </p:nvSpPr>
        <p:spPr>
          <a:xfrm>
            <a:off x="2004733" y="969639"/>
            <a:ext cx="8150013" cy="5769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None/>
            </a:pPr>
            <a:r>
              <a:rPr lang="en-US" dirty="0">
                <a:solidFill>
                  <a:schemeClr val="tx1"/>
                </a:solidFill>
              </a:rPr>
              <a:t>Sept. 2021 – Aug. 2024, £1.7M EPSRC+NERC funding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None/>
            </a:pPr>
            <a:endParaRPr lang="en-US" dirty="0">
              <a:solidFill>
                <a:srgbClr val="7030A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None/>
            </a:pPr>
            <a:r>
              <a:rPr lang="en-US" dirty="0">
                <a:solidFill>
                  <a:srgbClr val="7030A0"/>
                </a:solidFill>
              </a:rPr>
              <a:t>Durham University:</a:t>
            </a:r>
            <a:endParaRPr dirty="0"/>
          </a:p>
          <a:p>
            <a:pPr marL="361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b="1" dirty="0"/>
              <a:t>Earth Sciences:</a:t>
            </a:r>
            <a:r>
              <a:rPr lang="en-US" dirty="0"/>
              <a:t>    Jeroen van </a:t>
            </a:r>
            <a:r>
              <a:rPr lang="en-US" dirty="0" err="1"/>
              <a:t>Hunen</a:t>
            </a:r>
            <a:r>
              <a:rPr lang="en-US" dirty="0"/>
              <a:t> (PI), </a:t>
            </a:r>
            <a:r>
              <a:rPr lang="en-US" i="1" dirty="0"/>
              <a:t>Julien </a:t>
            </a:r>
            <a:r>
              <a:rPr lang="en-US" i="1" dirty="0" err="1"/>
              <a:t>Mouli</a:t>
            </a:r>
            <a:r>
              <a:rPr lang="en-US" i="1" dirty="0"/>
              <a:t>-Castillo,</a:t>
            </a:r>
            <a:endParaRPr i="1" dirty="0"/>
          </a:p>
          <a:p>
            <a:pPr marL="133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dirty="0"/>
              <a:t>                                    Stefan Nielsen, Stuart Jones</a:t>
            </a:r>
            <a:endParaRPr dirty="0"/>
          </a:p>
          <a:p>
            <a:pPr marL="361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b="1" dirty="0"/>
              <a:t>Engineering:</a:t>
            </a:r>
            <a:r>
              <a:rPr lang="en-US" dirty="0"/>
              <a:t>        </a:t>
            </a:r>
            <a:r>
              <a:rPr lang="en-US" dirty="0" err="1"/>
              <a:t>Zhiwei</a:t>
            </a:r>
            <a:r>
              <a:rPr lang="en-US" dirty="0"/>
              <a:t> Ma, </a:t>
            </a:r>
            <a:r>
              <a:rPr lang="en-US" i="1" dirty="0" err="1"/>
              <a:t>Susmita</a:t>
            </a:r>
            <a:r>
              <a:rPr lang="en-US" i="1" dirty="0"/>
              <a:t> </a:t>
            </a:r>
            <a:r>
              <a:rPr lang="en-US" i="1" dirty="0" err="1"/>
              <a:t>Koley</a:t>
            </a:r>
            <a:r>
              <a:rPr lang="en-US" dirty="0"/>
              <a:t>, Tony </a:t>
            </a:r>
            <a:r>
              <a:rPr lang="en-US" dirty="0" err="1"/>
              <a:t>Roskilly</a:t>
            </a:r>
            <a:r>
              <a:rPr lang="en-US" dirty="0"/>
              <a:t>, </a:t>
            </a:r>
            <a:r>
              <a:rPr lang="en-US" dirty="0" err="1"/>
              <a:t>Huashan</a:t>
            </a:r>
            <a:r>
              <a:rPr lang="en-US" dirty="0"/>
              <a:t> Bao</a:t>
            </a:r>
            <a:endParaRPr lang="en-GB" dirty="0"/>
          </a:p>
          <a:p>
            <a:pPr marL="361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b="1" dirty="0"/>
              <a:t>Anthropology:</a:t>
            </a:r>
            <a:r>
              <a:rPr lang="en-US" dirty="0"/>
              <a:t>     Simone Abram, </a:t>
            </a:r>
            <a:r>
              <a:rPr lang="en-US" i="1" dirty="0" err="1"/>
              <a:t>Chima</a:t>
            </a:r>
            <a:r>
              <a:rPr lang="en-US" i="1" dirty="0"/>
              <a:t> </a:t>
            </a:r>
            <a:r>
              <a:rPr lang="en-US" i="1" dirty="0" err="1"/>
              <a:t>Anyadike</a:t>
            </a:r>
            <a:r>
              <a:rPr lang="en-US" i="1" dirty="0"/>
              <a:t>-Danes</a:t>
            </a:r>
            <a:r>
              <a:rPr lang="en-US" dirty="0"/>
              <a:t>, Sandra Bell</a:t>
            </a:r>
            <a:endParaRPr dirty="0"/>
          </a:p>
          <a:p>
            <a:pPr marL="361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b="1" dirty="0"/>
              <a:t>Business School: </a:t>
            </a:r>
            <a:r>
              <a:rPr lang="en-US" dirty="0"/>
              <a:t>Laura </a:t>
            </a:r>
            <a:r>
              <a:rPr lang="en-US" dirty="0" err="1"/>
              <a:t>Marsiliani</a:t>
            </a:r>
            <a:r>
              <a:rPr lang="en-US" dirty="0"/>
              <a:t>, </a:t>
            </a:r>
            <a:r>
              <a:rPr lang="en-US" i="1" dirty="0" err="1"/>
              <a:t>Jingyuan</a:t>
            </a:r>
            <a:r>
              <a:rPr lang="en-US" i="1" dirty="0"/>
              <a:t> Di</a:t>
            </a:r>
          </a:p>
          <a:p>
            <a:pPr marL="361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b="1" dirty="0"/>
              <a:t>DEI / Heat Hub:   </a:t>
            </a:r>
            <a:r>
              <a:rPr lang="en-GB" dirty="0"/>
              <a:t>Jacki Bell</a:t>
            </a:r>
            <a:endParaRPr dirty="0"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</a:pPr>
            <a:r>
              <a:rPr lang="en-US" dirty="0">
                <a:solidFill>
                  <a:schemeClr val="accent1"/>
                </a:solidFill>
              </a:rPr>
              <a:t>British Geological Survey: </a:t>
            </a:r>
            <a:endParaRPr dirty="0"/>
          </a:p>
          <a:p>
            <a:pPr marL="361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Alison Monaghan, Anna Hicks, Johanna </a:t>
            </a:r>
            <a:r>
              <a:rPr lang="en-US" dirty="0" err="1"/>
              <a:t>Scheidegger</a:t>
            </a:r>
            <a:r>
              <a:rPr lang="en-US" dirty="0"/>
              <a:t>, Andres Gonzalez </a:t>
            </a:r>
            <a:r>
              <a:rPr lang="en-US" dirty="0" err="1"/>
              <a:t>Quiros</a:t>
            </a:r>
            <a:endParaRPr dirty="0"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</a:pPr>
            <a:r>
              <a:rPr lang="en-US" dirty="0">
                <a:solidFill>
                  <a:schemeClr val="accent2"/>
                </a:solidFill>
              </a:rPr>
              <a:t>Project partners: </a:t>
            </a:r>
            <a:endParaRPr dirty="0"/>
          </a:p>
          <a:p>
            <a:pPr marL="361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 err="1"/>
              <a:t>Mijnwater</a:t>
            </a:r>
            <a:r>
              <a:rPr lang="en-US" dirty="0"/>
              <a:t> BV Heerlen</a:t>
            </a:r>
            <a:endParaRPr dirty="0"/>
          </a:p>
          <a:p>
            <a:pPr marL="361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 err="1"/>
              <a:t>Lanchester</a:t>
            </a:r>
            <a:r>
              <a:rPr lang="en-US" dirty="0"/>
              <a:t> Wines</a:t>
            </a:r>
            <a:endParaRPr dirty="0"/>
          </a:p>
          <a:p>
            <a:pPr marL="361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Coal Authority</a:t>
            </a:r>
            <a:endParaRPr dirty="0"/>
          </a:p>
          <a:p>
            <a:pPr marL="361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 err="1"/>
              <a:t>GeoEnergy</a:t>
            </a:r>
            <a:r>
              <a:rPr lang="en-US" dirty="0"/>
              <a:t> Durham</a:t>
            </a:r>
            <a:endParaRPr dirty="0"/>
          </a:p>
          <a:p>
            <a:pPr marL="361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Glacier Energy</a:t>
            </a:r>
            <a:endParaRPr dirty="0"/>
          </a:p>
          <a:p>
            <a:pPr marL="361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Clyde Gateway</a:t>
            </a:r>
            <a:endParaRPr dirty="0"/>
          </a:p>
          <a:p>
            <a:pPr marL="361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Durham County Council</a:t>
            </a:r>
          </a:p>
          <a:p>
            <a:pPr marL="361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NEIMME</a:t>
            </a:r>
          </a:p>
          <a:p>
            <a:pPr marL="361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 err="1"/>
              <a:t>Townrock</a:t>
            </a:r>
            <a:r>
              <a:rPr lang="en-US" dirty="0"/>
              <a:t> Energy</a:t>
            </a:r>
            <a:endParaRPr dirty="0"/>
          </a:p>
        </p:txBody>
      </p:sp>
      <p:pic>
        <p:nvPicPr>
          <p:cNvPr id="369" name="Google Shape;369;p18" descr="Logo, company name&#10;&#10;Description automatically generated"/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622" y="1518279"/>
            <a:ext cx="1633640" cy="735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18" descr="BGS unveils new visual identity | Agg-Net"/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371" r="9517" b="31211"/>
          <a:stretch/>
        </p:blipFill>
        <p:spPr>
          <a:xfrm>
            <a:off x="197199" y="2880600"/>
            <a:ext cx="1633640" cy="736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18" descr="Coal Authority Underlines the Importance of Ground Investigation and Desk  Studies"/>
          <p:cNvPicPr preferRelativeResize="0"/>
          <p:nvPr/>
        </p:nvPicPr>
        <p:blipFill rotWithShape="1"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984" y="5759560"/>
            <a:ext cx="1236312" cy="1058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8" descr="Geoenergy Durham Ltd. - Crunchbase Company Profile &amp; Funding"/>
          <p:cNvPicPr preferRelativeResize="0"/>
          <p:nvPr/>
        </p:nvPicPr>
        <p:blipFill rotWithShape="1"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9941" y="4480585"/>
            <a:ext cx="2102080" cy="6215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682D4F-580A-2E41-9502-A2DB4F077C0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22</a:t>
            </a:fld>
            <a:endParaRPr lang="en-US"/>
          </a:p>
        </p:txBody>
      </p:sp>
      <p:pic>
        <p:nvPicPr>
          <p:cNvPr id="15" name="Picture 14" descr="NERC - Home">
            <a:extLst>
              <a:ext uri="{FF2B5EF4-FFF2-40B4-BE49-F238E27FC236}">
                <a16:creationId xmlns:a16="http://schemas.microsoft.com/office/drawing/2014/main" id="{6D022E2C-1CBE-6447-BB0E-C4F6D50AD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8065" y="209133"/>
            <a:ext cx="1240829" cy="64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dge R7 Video Pitch – David Townsend | TownRock Energy">
            <a:extLst>
              <a:ext uri="{FF2B5EF4-FFF2-40B4-BE49-F238E27FC236}">
                <a16:creationId xmlns:a16="http://schemas.microsoft.com/office/drawing/2014/main" id="{5A21548D-FF8F-3F33-2CD6-0C4FD5050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55878" y="2296082"/>
            <a:ext cx="1824512" cy="91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8941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372FA0E1-3D6B-5643-AB29-21FBD94489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2540" y="3148092"/>
            <a:ext cx="5518788" cy="3266572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sp>
        <p:nvSpPr>
          <p:cNvPr id="305" name="Google Shape;305;p12"/>
          <p:cNvSpPr txBox="1">
            <a:spLocks noGrp="1"/>
          </p:cNvSpPr>
          <p:nvPr>
            <p:ph type="title"/>
          </p:nvPr>
        </p:nvSpPr>
        <p:spPr>
          <a:xfrm>
            <a:off x="643028" y="701950"/>
            <a:ext cx="671591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4000" b="1"/>
              <a:t>The end user</a:t>
            </a:r>
            <a:br>
              <a:rPr lang="en-US" sz="4000" b="1"/>
            </a:br>
            <a:endParaRPr sz="4000" b="1"/>
          </a:p>
        </p:txBody>
      </p:sp>
      <p:sp>
        <p:nvSpPr>
          <p:cNvPr id="306" name="Google Shape;306;p12"/>
          <p:cNvSpPr txBox="1">
            <a:spLocks noGrp="1"/>
          </p:cNvSpPr>
          <p:nvPr>
            <p:ph type="body" idx="1"/>
          </p:nvPr>
        </p:nvSpPr>
        <p:spPr>
          <a:xfrm>
            <a:off x="604100" y="1825624"/>
            <a:ext cx="6027928" cy="4696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>
                <a:sym typeface="Wingdings" pitchFamily="2" charset="2"/>
              </a:rPr>
              <a:t>Disruption: </a:t>
            </a:r>
            <a:endParaRPr lang="en-US" sz="240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000"/>
              <a:t>Gas boilers to be phased out   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000"/>
              <a:t>Lower temperature heat source and using our heat differently may require retro-fitting</a:t>
            </a:r>
          </a:p>
          <a:p>
            <a:pPr marL="0" lvl="0" indent="0">
              <a:buSzPts val="2400"/>
              <a:buNone/>
            </a:pPr>
            <a:r>
              <a:rPr lang="en-US">
                <a:sym typeface="Wingdings" pitchFamily="2" charset="2"/>
              </a:rPr>
              <a:t>  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GB" sz="2400"/>
              <a:t>Costs:</a:t>
            </a:r>
          </a:p>
          <a:p>
            <a:pPr indent="-457200">
              <a:buSzPts val="2400"/>
            </a:pPr>
            <a:r>
              <a:rPr lang="en-GB" sz="2000">
                <a:solidFill>
                  <a:srgbClr val="FF0000"/>
                </a:solidFill>
              </a:rPr>
              <a:t>Capital costs </a:t>
            </a:r>
            <a:r>
              <a:rPr lang="en-GB" sz="2000"/>
              <a:t>(equipment + retrofitting)</a:t>
            </a:r>
          </a:p>
          <a:p>
            <a:pPr indent="-457200">
              <a:buSzPts val="2400"/>
            </a:pPr>
            <a:r>
              <a:rPr lang="en-GB" sz="2000">
                <a:solidFill>
                  <a:schemeClr val="accent2"/>
                </a:solidFill>
              </a:rPr>
              <a:t>Running costs </a:t>
            </a:r>
            <a:r>
              <a:rPr lang="en-GB" sz="2000"/>
              <a:t>(COP vs. </a:t>
            </a:r>
            <a:r>
              <a:rPr lang="en-GB" sz="2000" err="1"/>
              <a:t>electricity:gas</a:t>
            </a:r>
            <a:r>
              <a:rPr lang="en-GB" sz="2000"/>
              <a:t> price)</a:t>
            </a:r>
          </a:p>
          <a:p>
            <a:pPr indent="-457200">
              <a:buSzPts val="2400"/>
            </a:pPr>
            <a:r>
              <a:rPr lang="en-GB" sz="2000">
                <a:solidFill>
                  <a:srgbClr val="00B050"/>
                </a:solidFill>
              </a:rPr>
              <a:t>Environmental costs</a:t>
            </a:r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>
                <a:sym typeface="Wingdings" pitchFamily="2" charset="2"/>
              </a:rPr>
              <a:t> </a:t>
            </a:r>
            <a:r>
              <a:rPr lang="en-US" sz="2400"/>
              <a:t>Work on solutions with end users</a:t>
            </a: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pic>
        <p:nvPicPr>
          <p:cNvPr id="308" name="Google Shape;308;p1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5522" y="-1"/>
            <a:ext cx="2384032" cy="2027513"/>
          </a:xfrm>
          <a:custGeom>
            <a:avLst/>
            <a:gdLst/>
            <a:ahLst/>
            <a:cxnLst/>
            <a:rect l="l" t="t" r="r" b="b"/>
            <a:pathLst>
              <a:path w="3519312" h="3007909" extrusionOk="0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04E2A8-29CF-3749-B6A1-43F019CD28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23</a:t>
            </a:fld>
            <a:endParaRPr lang="en-US"/>
          </a:p>
        </p:txBody>
      </p:sp>
      <p:pic>
        <p:nvPicPr>
          <p:cNvPr id="8" name="Google Shape;373;p18" descr="Logo, company name&#10;&#10;Description automatically generated">
            <a:extLst>
              <a:ext uri="{FF2B5EF4-FFF2-40B4-BE49-F238E27FC236}">
                <a16:creationId xmlns:a16="http://schemas.microsoft.com/office/drawing/2014/main" id="{A1DC1019-42C0-C24B-8E8E-2D0F80FDD148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60213" y="118496"/>
            <a:ext cx="1293499" cy="638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3A286B0E-F37E-914B-A0FA-775AFA6894C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1799" y="136525"/>
            <a:ext cx="3875573" cy="241358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0B26222-4F24-324A-9979-147C2039065D}"/>
              </a:ext>
            </a:extLst>
          </p:cNvPr>
          <p:cNvSpPr txBox="1"/>
          <p:nvPr/>
        </p:nvSpPr>
        <p:spPr>
          <a:xfrm>
            <a:off x="6276760" y="6522021"/>
            <a:ext cx="1686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</a:t>
            </a:r>
            <a:r>
              <a:rPr lang="en-US" err="1"/>
              <a:t>MacKenzie</a:t>
            </a:r>
            <a:r>
              <a:rPr lang="en-US"/>
              <a:t>, 2022)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9080E62-18FA-A143-B11C-BF4B21DE802C}"/>
                  </a:ext>
                </a:extLst>
              </p:cNvPr>
              <p:cNvSpPr txBox="1"/>
              <p:nvPr/>
            </p:nvSpPr>
            <p:spPr>
              <a:xfrm>
                <a:off x="7464073" y="4919672"/>
                <a:ext cx="99873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COP</m:t>
                    </m:r>
                    <m:r>
                      <a:rPr lang="en-US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en-US">
                    <a:solidFill>
                      <a:srgbClr val="00B050"/>
                    </a:solidFill>
                  </a:rPr>
                  <a:t>3.9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9080E62-18FA-A143-B11C-BF4B21DE80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4073" y="4919672"/>
                <a:ext cx="998735" cy="307777"/>
              </a:xfrm>
              <a:prstGeom prst="rect">
                <a:avLst/>
              </a:prstGeom>
              <a:blipFill>
                <a:blip r:embed="rId7"/>
                <a:stretch>
                  <a:fillRect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5BD0142-05EA-3E44-A35C-D936C4056543}"/>
                  </a:ext>
                </a:extLst>
              </p:cNvPr>
              <p:cNvSpPr txBox="1"/>
              <p:nvPr/>
            </p:nvSpPr>
            <p:spPr>
              <a:xfrm>
                <a:off x="10422632" y="4748781"/>
                <a:ext cx="14285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1C21C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>
                    <a:solidFill>
                      <a:srgbClr val="1C21C6"/>
                    </a:solidFill>
                  </a:rPr>
                  <a:t>4.5 (for 2021)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5BD0142-05EA-3E44-A35C-D936C40565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2632" y="4748781"/>
                <a:ext cx="1428596" cy="307777"/>
              </a:xfrm>
              <a:prstGeom prst="rect">
                <a:avLst/>
              </a:prstGeom>
              <a:blipFill>
                <a:blip r:embed="rId8"/>
                <a:stretch>
                  <a:fillRect t="-4000" r="-42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3"/>
          <p:cNvSpPr txBox="1">
            <a:spLocks noGrp="1"/>
          </p:cNvSpPr>
          <p:nvPr>
            <p:ph type="title"/>
          </p:nvPr>
        </p:nvSpPr>
        <p:spPr>
          <a:xfrm>
            <a:off x="243068" y="243068"/>
            <a:ext cx="5625297" cy="127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Calibri"/>
              <a:buNone/>
            </a:pPr>
            <a:r>
              <a:rPr lang="en-US" sz="3600" b="1">
                <a:solidFill>
                  <a:schemeClr val="tx1"/>
                </a:solidFill>
              </a:rPr>
              <a:t>New regulations / policies / finance schemes</a:t>
            </a:r>
            <a:endParaRPr sz="3600" b="1">
              <a:solidFill>
                <a:schemeClr val="tx1"/>
              </a:solidFill>
            </a:endParaRPr>
          </a:p>
        </p:txBody>
      </p:sp>
      <p:sp>
        <p:nvSpPr>
          <p:cNvPr id="316" name="Google Shape;316;p13"/>
          <p:cNvSpPr txBox="1">
            <a:spLocks noGrp="1"/>
          </p:cNvSpPr>
          <p:nvPr>
            <p:ph type="body" idx="1"/>
          </p:nvPr>
        </p:nvSpPr>
        <p:spPr>
          <a:xfrm>
            <a:off x="447972" y="1514900"/>
            <a:ext cx="5625297" cy="5100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</a:pPr>
            <a:r>
              <a:rPr lang="en-US" sz="2400" dirty="0">
                <a:solidFill>
                  <a:schemeClr val="tx1"/>
                </a:solidFill>
              </a:rPr>
              <a:t>Recommendations on: 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Regulations</a:t>
            </a:r>
            <a:r>
              <a:rPr lang="en-US" sz="2400" dirty="0">
                <a:solidFill>
                  <a:schemeClr val="tx1"/>
                </a:solidFill>
              </a:rPr>
              <a:t>: Mine water geothermal heat is relatively new energy source in UK:</a:t>
            </a:r>
            <a:endParaRPr sz="2400" dirty="0">
              <a:solidFill>
                <a:schemeClr val="tx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</a:pPr>
            <a:r>
              <a:rPr lang="en-US" dirty="0">
                <a:solidFill>
                  <a:schemeClr val="tx1"/>
                </a:solidFill>
              </a:rPr>
              <a:t>Requirement for new government regulations?</a:t>
            </a:r>
          </a:p>
          <a:p>
            <a:pPr marL="457200" lvl="1" indent="0">
              <a:buClr>
                <a:srgbClr val="595959"/>
              </a:buClr>
              <a:buSzPts val="2000"/>
              <a:buNone/>
            </a:pPr>
            <a:r>
              <a:rPr lang="en-US" dirty="0">
                <a:solidFill>
                  <a:schemeClr val="tx1"/>
                </a:solidFill>
              </a:rPr>
              <a:t>    (e.g. Who owns heat underground?) </a:t>
            </a:r>
            <a:endParaRPr dirty="0">
              <a:solidFill>
                <a:schemeClr val="tx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Financing:</a:t>
            </a:r>
            <a:r>
              <a:rPr lang="en-US" sz="2400" dirty="0">
                <a:solidFill>
                  <a:schemeClr val="tx1"/>
                </a:solidFill>
              </a:rPr>
              <a:t> Risks associated with new mine water heating schemes and consequences for investors</a:t>
            </a:r>
            <a:endParaRPr sz="2400" dirty="0">
              <a:solidFill>
                <a:schemeClr val="tx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Socio-economic impact</a:t>
            </a:r>
            <a:r>
              <a:rPr lang="en-US" sz="2400" dirty="0">
                <a:solidFill>
                  <a:schemeClr val="tx1"/>
                </a:solidFill>
              </a:rPr>
              <a:t>: ensure a socially just energy transition</a:t>
            </a:r>
            <a:endParaRPr sz="2400" dirty="0">
              <a:solidFill>
                <a:schemeClr val="tx1"/>
              </a:solidFill>
            </a:endParaRPr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400" dirty="0">
              <a:solidFill>
                <a:schemeClr val="tx1"/>
              </a:solidFill>
            </a:endParaRPr>
          </a:p>
        </p:txBody>
      </p:sp>
      <p:pic>
        <p:nvPicPr>
          <p:cNvPr id="317" name="Google Shape;317;p13" descr="Two miners, no date (D/MRP 65/1/8) - Click to enlarge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000" y="3359648"/>
            <a:ext cx="2156620" cy="31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3" descr="Generic business image for news articl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06638" y="0"/>
            <a:ext cx="3974878" cy="2569618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13"/>
          <p:cNvSpPr txBox="1"/>
          <p:nvPr/>
        </p:nvSpPr>
        <p:spPr>
          <a:xfrm>
            <a:off x="5727469" y="6574719"/>
            <a:ext cx="642432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Images: Shutterstock; National business capital; Durham Record Office</a:t>
            </a:r>
            <a:endParaRPr/>
          </a:p>
        </p:txBody>
      </p:sp>
      <p:pic>
        <p:nvPicPr>
          <p:cNvPr id="320" name="Google Shape;320;p13" descr="7 Government Regulations Your Small Business Must Comply With in 20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6000" y="2567357"/>
            <a:ext cx="3810000" cy="213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2B3455-5AC6-B94A-B7CA-58777F84DC8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24</a:t>
            </a:fld>
            <a:endParaRPr lang="en-US"/>
          </a:p>
        </p:txBody>
      </p:sp>
      <p:pic>
        <p:nvPicPr>
          <p:cNvPr id="9" name="Google Shape;373;p18" descr="Logo, company name&#10;&#10;Description automatically generated">
            <a:extLst>
              <a:ext uri="{FF2B5EF4-FFF2-40B4-BE49-F238E27FC236}">
                <a16:creationId xmlns:a16="http://schemas.microsoft.com/office/drawing/2014/main" id="{106D96BE-894D-4945-8451-D9DBAC149781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60213" y="118496"/>
            <a:ext cx="1293499" cy="6381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"/>
          <p:cNvSpPr txBox="1">
            <a:spLocks noGrp="1"/>
          </p:cNvSpPr>
          <p:nvPr>
            <p:ph type="title"/>
          </p:nvPr>
        </p:nvSpPr>
        <p:spPr>
          <a:xfrm>
            <a:off x="4033049" y="-25388"/>
            <a:ext cx="8605828" cy="1135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dirty="0"/>
              <a:t>Mine water geothermal heating (MWGH)</a:t>
            </a:r>
            <a:endParaRPr dirty="0"/>
          </a:p>
        </p:txBody>
      </p:sp>
      <p:grpSp>
        <p:nvGrpSpPr>
          <p:cNvPr id="154" name="Google Shape;154;p2"/>
          <p:cNvGrpSpPr/>
          <p:nvPr/>
        </p:nvGrpSpPr>
        <p:grpSpPr>
          <a:xfrm>
            <a:off x="7592784" y="1549111"/>
            <a:ext cx="4015005" cy="4392908"/>
            <a:chOff x="-6621" y="536"/>
            <a:chExt cx="4015005" cy="4392908"/>
          </a:xfrm>
        </p:grpSpPr>
        <p:cxnSp>
          <p:nvCxnSpPr>
            <p:cNvPr id="155" name="Google Shape;155;p2"/>
            <p:cNvCxnSpPr/>
            <p:nvPr/>
          </p:nvCxnSpPr>
          <p:spPr>
            <a:xfrm>
              <a:off x="0" y="536"/>
              <a:ext cx="4008384" cy="0"/>
            </a:xfrm>
            <a:prstGeom prst="straightConnector1">
              <a:avLst/>
            </a:prstGeom>
            <a:gradFill>
              <a:gsLst>
                <a:gs pos="0">
                  <a:srgbClr val="F08B54"/>
                </a:gs>
                <a:gs pos="50000">
                  <a:srgbClr val="F67A26"/>
                </a:gs>
                <a:gs pos="100000">
                  <a:srgbClr val="E36A18"/>
                </a:gs>
              </a:gsLst>
              <a:lin ang="5400000" scaled="0"/>
            </a:gradFill>
            <a:ln w="952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56" name="Google Shape;156;p2"/>
            <p:cNvSpPr/>
            <p:nvPr/>
          </p:nvSpPr>
          <p:spPr>
            <a:xfrm>
              <a:off x="0" y="536"/>
              <a:ext cx="4008384" cy="878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 txBox="1"/>
            <p:nvPr/>
          </p:nvSpPr>
          <p:spPr>
            <a:xfrm>
              <a:off x="0" y="536"/>
              <a:ext cx="4008384" cy="878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alibri"/>
                <a:buNone/>
              </a:pPr>
              <a:r>
                <a:rPr lang="en-US" sz="2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&gt;100,000 disused mines in Europe   (UNECE), mostly flooded</a:t>
              </a:r>
              <a:endParaRPr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8" name="Google Shape;158;p2"/>
            <p:cNvCxnSpPr/>
            <p:nvPr/>
          </p:nvCxnSpPr>
          <p:spPr>
            <a:xfrm>
              <a:off x="0" y="879118"/>
              <a:ext cx="4008384" cy="0"/>
            </a:xfrm>
            <a:prstGeom prst="straightConnector1">
              <a:avLst/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 w="9525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59" name="Google Shape;159;p2"/>
            <p:cNvSpPr/>
            <p:nvPr/>
          </p:nvSpPr>
          <p:spPr>
            <a:xfrm>
              <a:off x="0" y="879118"/>
              <a:ext cx="4008384" cy="878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 txBox="1"/>
            <p:nvPr/>
          </p:nvSpPr>
          <p:spPr>
            <a:xfrm>
              <a:off x="-6621" y="879117"/>
              <a:ext cx="4008384" cy="878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alibri"/>
                <a:buNone/>
              </a:pPr>
              <a:r>
                <a:rPr lang="en-US" sz="2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~1 in 4 UK homes built on top of mines</a:t>
              </a:r>
              <a:endParaRPr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1" name="Google Shape;161;p2"/>
            <p:cNvCxnSpPr/>
            <p:nvPr/>
          </p:nvCxnSpPr>
          <p:spPr>
            <a:xfrm>
              <a:off x="0" y="1757700"/>
              <a:ext cx="4008384" cy="0"/>
            </a:xfrm>
            <a:prstGeom prst="straightConnector1">
              <a:avLst/>
            </a:prstGeom>
            <a:gradFill>
              <a:gsLst>
                <a:gs pos="0">
                  <a:srgbClr val="FFC647"/>
                </a:gs>
                <a:gs pos="50000">
                  <a:srgbClr val="FFC600"/>
                </a:gs>
                <a:gs pos="100000">
                  <a:srgbClr val="E3B400"/>
                </a:gs>
              </a:gsLst>
              <a:lin ang="5400000" scaled="0"/>
            </a:gradFill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62" name="Google Shape;162;p2"/>
            <p:cNvSpPr/>
            <p:nvPr/>
          </p:nvSpPr>
          <p:spPr>
            <a:xfrm>
              <a:off x="0" y="1757700"/>
              <a:ext cx="4008384" cy="878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 txBox="1"/>
            <p:nvPr/>
          </p:nvSpPr>
          <p:spPr>
            <a:xfrm>
              <a:off x="-6621" y="1763575"/>
              <a:ext cx="4008384" cy="878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alibri"/>
                <a:buNone/>
              </a:pPr>
              <a:r>
                <a:rPr lang="en-US" sz="2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Mine water temperature: </a:t>
              </a:r>
              <a:endParaRPr lang="en-GB" dirty="0"/>
            </a:p>
            <a:p>
              <a:pPr marL="0" marR="0" lvl="0" indent="0" algn="l" rtl="0">
                <a:lnSpc>
                  <a:spcPct val="90000"/>
                </a:lnSpc>
                <a:spcBef>
                  <a:spcPts val="735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alibri"/>
                <a:buNone/>
              </a:pPr>
              <a:r>
                <a:rPr lang="en-US" sz="2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                        </a:t>
              </a:r>
              <a:r>
                <a:rPr lang="en-GB" sz="2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12-25</a:t>
              </a:r>
              <a:r>
                <a:rPr lang="en-GB" sz="2100" baseline="30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</a:t>
              </a:r>
              <a:r>
                <a:rPr lang="en-GB" sz="2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</a:p>
          </p:txBody>
        </p:sp>
        <p:cxnSp>
          <p:nvCxnSpPr>
            <p:cNvPr id="164" name="Google Shape;164;p2"/>
            <p:cNvCxnSpPr/>
            <p:nvPr/>
          </p:nvCxnSpPr>
          <p:spPr>
            <a:xfrm>
              <a:off x="0" y="2636281"/>
              <a:ext cx="4008384" cy="0"/>
            </a:xfrm>
            <a:prstGeom prst="straightConnector1">
              <a:avLst/>
            </a:prstGeom>
            <a:gradFill>
              <a:gsLst>
                <a:gs pos="0">
                  <a:srgbClr val="6EA5DA"/>
                </a:gs>
                <a:gs pos="50000">
                  <a:srgbClr val="529BDA"/>
                </a:gs>
                <a:gs pos="100000">
                  <a:srgbClr val="4188C8"/>
                </a:gs>
              </a:gsLst>
              <a:lin ang="5400000" scaled="0"/>
            </a:gradFill>
            <a:ln w="9525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65" name="Google Shape;165;p2"/>
            <p:cNvSpPr/>
            <p:nvPr/>
          </p:nvSpPr>
          <p:spPr>
            <a:xfrm>
              <a:off x="0" y="2636281"/>
              <a:ext cx="4008384" cy="878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 txBox="1"/>
            <p:nvPr/>
          </p:nvSpPr>
          <p:spPr>
            <a:xfrm>
              <a:off x="0" y="2708963"/>
              <a:ext cx="4008384" cy="878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alibri"/>
                <a:buNone/>
              </a:pPr>
              <a:r>
                <a:rPr lang="en-US" sz="2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Heat pump technology can increase this to 40-50</a:t>
              </a:r>
              <a:r>
                <a:rPr lang="en-US" sz="2100" baseline="30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</a:t>
              </a:r>
              <a:r>
                <a:rPr lang="en-US" sz="2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C.</a:t>
              </a:r>
              <a:endParaRPr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7" name="Google Shape;167;p2"/>
            <p:cNvCxnSpPr/>
            <p:nvPr/>
          </p:nvCxnSpPr>
          <p:spPr>
            <a:xfrm>
              <a:off x="0" y="3514863"/>
              <a:ext cx="4008384" cy="0"/>
            </a:xfrm>
            <a:prstGeom prst="straightConnector1">
              <a:avLst/>
            </a:prstGeom>
            <a:gradFill>
              <a:gsLst>
                <a:gs pos="0">
                  <a:srgbClr val="7FB75F"/>
                </a:gs>
                <a:gs pos="50000">
                  <a:srgbClr val="6EB141"/>
                </a:gs>
                <a:gs pos="100000">
                  <a:srgbClr val="5FA134"/>
                </a:gs>
              </a:gsLst>
              <a:lin ang="5400000" scaled="0"/>
            </a:gradFill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68" name="Google Shape;168;p2"/>
            <p:cNvSpPr/>
            <p:nvPr/>
          </p:nvSpPr>
          <p:spPr>
            <a:xfrm>
              <a:off x="0" y="3514863"/>
              <a:ext cx="4008384" cy="878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EF811D-E24F-F34E-9130-0AEA500592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p:pic>
        <p:nvPicPr>
          <p:cNvPr id="1026" name="Picture 2" descr="Getty Images">
            <a:extLst>
              <a:ext uri="{FF2B5EF4-FFF2-40B4-BE49-F238E27FC236}">
                <a16:creationId xmlns:a16="http://schemas.microsoft.com/office/drawing/2014/main" id="{EFF804BA-760A-6A49-797E-89DE42B64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373" y="1121231"/>
            <a:ext cx="6600645" cy="461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BE60A3-4148-A004-9079-9E2CE25B072A}"/>
              </a:ext>
            </a:extLst>
          </p:cNvPr>
          <p:cNvSpPr txBox="1"/>
          <p:nvPr/>
        </p:nvSpPr>
        <p:spPr>
          <a:xfrm>
            <a:off x="2103613" y="5747650"/>
            <a:ext cx="28264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Coal mine in British Midlands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EC89D8-D915-DCBD-D28F-BDFA2EAA4EBB}"/>
              </a:ext>
            </a:extLst>
          </p:cNvPr>
          <p:cNvSpPr txBox="1"/>
          <p:nvPr/>
        </p:nvSpPr>
        <p:spPr>
          <a:xfrm>
            <a:off x="6096000" y="5379617"/>
            <a:ext cx="10230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(Getty images)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76" name="Google Shape;176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77" name="Google Shape;17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7582" y="145196"/>
            <a:ext cx="8811637" cy="6576279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"/>
          <p:cNvSpPr txBox="1"/>
          <p:nvPr/>
        </p:nvSpPr>
        <p:spPr>
          <a:xfrm>
            <a:off x="3510806" y="6356350"/>
            <a:ext cx="536518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Image: Monaghan et al., 2021, https://</a:t>
            </a:r>
            <a:r>
              <a:rPr lang="en-US" sz="140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doi.org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/10.1144/qjegh2021-033</a:t>
            </a: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849974-728E-424E-874F-0F93A589E63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B6CAE-1169-9AA3-A66E-5AA4342F2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Mine water heating schemes in Europe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FC66C8-44CE-7AE0-21C1-E746B25283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BF6AEE-81DD-AA6E-4934-87ABC7AB6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4957" y="1929717"/>
            <a:ext cx="6704044" cy="2974975"/>
          </a:xfr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rmAutofit lnSpcReduction="10000"/>
          </a:bodyPr>
          <a:lstStyle/>
          <a:p>
            <a:r>
              <a:rPr lang="en-US" sz="1800" dirty="0"/>
              <a:t>Norway: 	</a:t>
            </a:r>
            <a:r>
              <a:rPr lang="en-US" sz="1800" dirty="0" err="1"/>
              <a:t>Folldal</a:t>
            </a:r>
            <a:r>
              <a:rPr lang="en-US" sz="1800" dirty="0"/>
              <a:t> Cu-Zn-S mine; Kongsberg silver mine</a:t>
            </a:r>
          </a:p>
          <a:p>
            <a:r>
              <a:rPr lang="en-US" sz="1800" dirty="0"/>
              <a:t>Spain: 	</a:t>
            </a:r>
            <a:r>
              <a:rPr lang="en-US" sz="1800" dirty="0" err="1"/>
              <a:t>Barredo-Figaredo</a:t>
            </a:r>
            <a:r>
              <a:rPr lang="en-US" sz="1800" dirty="0"/>
              <a:t> coal mines, </a:t>
            </a:r>
            <a:r>
              <a:rPr lang="en-US" sz="1800" dirty="0" err="1"/>
              <a:t>Asturia</a:t>
            </a:r>
            <a:endParaRPr lang="en-US" sz="1800" dirty="0"/>
          </a:p>
          <a:p>
            <a:r>
              <a:rPr lang="en-US" sz="1800" dirty="0"/>
              <a:t>Germany: 	</a:t>
            </a:r>
            <a:r>
              <a:rPr lang="en-US" sz="1800" dirty="0" err="1"/>
              <a:t>Alsdorf</a:t>
            </a:r>
            <a:r>
              <a:rPr lang="en-US" sz="1800" dirty="0"/>
              <a:t>, North Rhine Westphalia, many in Saxony</a:t>
            </a:r>
          </a:p>
          <a:p>
            <a:r>
              <a:rPr lang="en-US" sz="1800" dirty="0"/>
              <a:t>Poland: 	</a:t>
            </a:r>
            <a:r>
              <a:rPr lang="en-US" sz="1800" dirty="0" err="1"/>
              <a:t>Szombierki</a:t>
            </a:r>
            <a:r>
              <a:rPr lang="en-US" sz="1800" dirty="0"/>
              <a:t> Colliery, Bytom</a:t>
            </a:r>
          </a:p>
          <a:p>
            <a:r>
              <a:rPr lang="en-US" sz="1800" dirty="0"/>
              <a:t>Czechia:	</a:t>
            </a:r>
            <a:r>
              <a:rPr lang="en-US" sz="1800" dirty="0" err="1"/>
              <a:t>Jeremenko</a:t>
            </a:r>
            <a:r>
              <a:rPr lang="en-US" sz="1800" dirty="0"/>
              <a:t> coal mine, </a:t>
            </a:r>
            <a:r>
              <a:rPr lang="en-US" sz="1800" dirty="0" err="1"/>
              <a:t>Svornost</a:t>
            </a:r>
            <a:r>
              <a:rPr lang="en-US" sz="1800" dirty="0"/>
              <a:t> Ag-Co-As-U mine</a:t>
            </a:r>
          </a:p>
          <a:p>
            <a:r>
              <a:rPr lang="en-US" sz="1800" dirty="0"/>
              <a:t>UK:		Gateshead coal mines</a:t>
            </a:r>
          </a:p>
          <a:p>
            <a:r>
              <a:rPr lang="en-US" sz="1800" dirty="0"/>
              <a:t>France: 	Lorraine coal mines</a:t>
            </a:r>
          </a:p>
          <a:p>
            <a:r>
              <a:rPr lang="en-US" sz="1800" dirty="0"/>
              <a:t>Netherlands: 	</a:t>
            </a:r>
            <a:r>
              <a:rPr lang="en-US" sz="1800" dirty="0" err="1"/>
              <a:t>Oranje</a:t>
            </a:r>
            <a:r>
              <a:rPr lang="en-US" sz="1800" dirty="0"/>
              <a:t> Nassau coal collieries, Heerlen </a:t>
            </a:r>
          </a:p>
          <a:p>
            <a:endParaRPr lang="en-US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597A26-75DC-D752-A2E4-323EDC667C65}"/>
              </a:ext>
            </a:extLst>
          </p:cNvPr>
          <p:cNvSpPr txBox="1"/>
          <p:nvPr/>
        </p:nvSpPr>
        <p:spPr>
          <a:xfrm>
            <a:off x="7355897" y="4970008"/>
            <a:ext cx="45432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Dawdon</a:t>
            </a:r>
            <a:r>
              <a:rPr lang="en-US" dirty="0"/>
              <a:t> colliery pumping station, county Durham, UK</a:t>
            </a:r>
          </a:p>
        </p:txBody>
      </p:sp>
      <p:pic>
        <p:nvPicPr>
          <p:cNvPr id="1026" name="Picture 2" descr="Homes to be heated by warm water from flooded mines - BBC News">
            <a:extLst>
              <a:ext uri="{FF2B5EF4-FFF2-40B4-BE49-F238E27FC236}">
                <a16:creationId xmlns:a16="http://schemas.microsoft.com/office/drawing/2014/main" id="{6A113E93-1FCC-F14F-BAFB-1B1124888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8764" y="1941512"/>
            <a:ext cx="4470591" cy="297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924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77;p3">
            <a:extLst>
              <a:ext uri="{FF2B5EF4-FFF2-40B4-BE49-F238E27FC236}">
                <a16:creationId xmlns:a16="http://schemas.microsoft.com/office/drawing/2014/main" id="{EF34FA4E-36DF-E12B-7430-F82328F892B9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6760" y="2220686"/>
            <a:ext cx="5965240" cy="45007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2F0785-CF45-3A4B-9504-EC7BB833D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250" y="726607"/>
            <a:ext cx="5666719" cy="1243584"/>
          </a:xfrm>
        </p:spPr>
        <p:txBody>
          <a:bodyPr>
            <a:noAutofit/>
          </a:bodyPr>
          <a:lstStyle/>
          <a:p>
            <a:r>
              <a:rPr lang="en-GB" sz="3600" b="1" dirty="0"/>
              <a:t>Optimizing mine water geothermal heat extraction</a:t>
            </a:r>
            <a:br>
              <a:rPr lang="en-GB" sz="3600" b="1" dirty="0"/>
            </a:br>
            <a:endParaRPr lang="en-US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EA775-0555-0F47-8744-80B9A2AC2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280" y="1671145"/>
            <a:ext cx="5666720" cy="4612685"/>
          </a:xfrm>
        </p:spPr>
        <p:txBody>
          <a:bodyPr>
            <a:noAutofit/>
          </a:bodyPr>
          <a:lstStyle/>
          <a:p>
            <a:r>
              <a:rPr lang="en-GB" sz="2400" dirty="0"/>
              <a:t>Re-injection of mine water essential</a:t>
            </a:r>
          </a:p>
          <a:p>
            <a:r>
              <a:rPr lang="en-GB" sz="2400" dirty="0"/>
              <a:t>This risks ‘thermal breakthrough’ </a:t>
            </a:r>
          </a:p>
          <a:p>
            <a:r>
              <a:rPr lang="en-GB" sz="2400" dirty="0"/>
              <a:t>Modelling can provide quick and low-cost assessment</a:t>
            </a:r>
          </a:p>
          <a:p>
            <a:r>
              <a:rPr lang="en-GB" sz="2400" dirty="0"/>
              <a:t>Main questions to answer: </a:t>
            </a:r>
          </a:p>
          <a:p>
            <a:pPr lvl="1"/>
            <a:r>
              <a:rPr lang="en-GB" sz="2000" dirty="0"/>
              <a:t>Which mines are suitable for MWGH?</a:t>
            </a:r>
          </a:p>
          <a:p>
            <a:pPr lvl="1"/>
            <a:r>
              <a:rPr lang="en-GB" sz="2000" dirty="0"/>
              <a:t>What are potential critical failure points?  </a:t>
            </a:r>
          </a:p>
          <a:p>
            <a:pPr lvl="1"/>
            <a:r>
              <a:rPr lang="en-GB" sz="2000" dirty="0"/>
              <a:t>What is the long-term capacity for heat extraction and storage?</a:t>
            </a:r>
          </a:p>
          <a:p>
            <a:r>
              <a:rPr lang="en-GB" sz="2400" dirty="0"/>
              <a:t>Potential users: </a:t>
            </a:r>
          </a:p>
          <a:p>
            <a:pPr lvl="1"/>
            <a:r>
              <a:rPr lang="en-GB" sz="2000" dirty="0"/>
              <a:t>Academics</a:t>
            </a:r>
          </a:p>
          <a:p>
            <a:pPr lvl="1"/>
            <a:r>
              <a:rPr lang="en-GB" sz="2000" dirty="0"/>
              <a:t>Geo-engineering companies</a:t>
            </a:r>
          </a:p>
          <a:p>
            <a:pPr lvl="1"/>
            <a:r>
              <a:rPr lang="en-GB" sz="2000" dirty="0"/>
              <a:t>Coal Authority</a:t>
            </a:r>
          </a:p>
        </p:txBody>
      </p:sp>
      <p:pic>
        <p:nvPicPr>
          <p:cNvPr id="2050" name="Picture 2" descr="Saltburn Gill">
            <a:extLst>
              <a:ext uri="{FF2B5EF4-FFF2-40B4-BE49-F238E27FC236}">
                <a16:creationId xmlns:a16="http://schemas.microsoft.com/office/drawing/2014/main" id="{48342F4E-9FEE-8249-B733-B9C1D34E66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44949" y="380218"/>
            <a:ext cx="2469913" cy="17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78;p3">
            <a:extLst>
              <a:ext uri="{FF2B5EF4-FFF2-40B4-BE49-F238E27FC236}">
                <a16:creationId xmlns:a16="http://schemas.microsoft.com/office/drawing/2014/main" id="{67514FE7-B7FD-9EB2-0167-3FFC334C9403}"/>
              </a:ext>
            </a:extLst>
          </p:cNvPr>
          <p:cNvSpPr txBox="1"/>
          <p:nvPr/>
        </p:nvSpPr>
        <p:spPr>
          <a:xfrm>
            <a:off x="4068102" y="6477781"/>
            <a:ext cx="221137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Monaghan et al., 2021</a:t>
            </a:r>
            <a:endParaRPr dirty="0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C91A4282-141F-D875-7BE1-C799A161A22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71F6F26-ED9A-6A9A-95C2-D47E6E35635D}"/>
              </a:ext>
            </a:extLst>
          </p:cNvPr>
          <p:cNvCxnSpPr>
            <a:cxnSpLocks/>
          </p:cNvCxnSpPr>
          <p:nvPr/>
        </p:nvCxnSpPr>
        <p:spPr>
          <a:xfrm flipH="1">
            <a:off x="7296452" y="5617029"/>
            <a:ext cx="3807018" cy="860753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>
            <a:extLst>
              <a:ext uri="{FF2B5EF4-FFF2-40B4-BE49-F238E27FC236}">
                <a16:creationId xmlns:a16="http://schemas.microsoft.com/office/drawing/2014/main" id="{223C58DA-BCD1-FAB5-FD68-EDFA9EF034AF}"/>
              </a:ext>
            </a:extLst>
          </p:cNvPr>
          <p:cNvSpPr/>
          <p:nvPr/>
        </p:nvSpPr>
        <p:spPr>
          <a:xfrm>
            <a:off x="7228971" y="5548428"/>
            <a:ext cx="4734429" cy="929353"/>
          </a:xfrm>
          <a:custGeom>
            <a:avLst/>
            <a:gdLst>
              <a:gd name="connsiteX0" fmla="*/ 5090615 w 6512232"/>
              <a:gd name="connsiteY0" fmla="*/ 122829 h 1286838"/>
              <a:gd name="connsiteX1" fmla="*/ 464024 w 6512232"/>
              <a:gd name="connsiteY1" fmla="*/ 0 h 1286838"/>
              <a:gd name="connsiteX2" fmla="*/ 982639 w 6512232"/>
              <a:gd name="connsiteY2" fmla="*/ 191068 h 1286838"/>
              <a:gd name="connsiteX3" fmla="*/ 6045958 w 6512232"/>
              <a:gd name="connsiteY3" fmla="*/ 382137 h 1286838"/>
              <a:gd name="connsiteX4" fmla="*/ 5418161 w 6512232"/>
              <a:gd name="connsiteY4" fmla="*/ 627797 h 1286838"/>
              <a:gd name="connsiteX5" fmla="*/ 928048 w 6512232"/>
              <a:gd name="connsiteY5" fmla="*/ 559558 h 1286838"/>
              <a:gd name="connsiteX6" fmla="*/ 818866 w 6512232"/>
              <a:gd name="connsiteY6" fmla="*/ 805218 h 1286838"/>
              <a:gd name="connsiteX7" fmla="*/ 6005015 w 6512232"/>
              <a:gd name="connsiteY7" fmla="*/ 887104 h 1286838"/>
              <a:gd name="connsiteX8" fmla="*/ 5636525 w 6512232"/>
              <a:gd name="connsiteY8" fmla="*/ 1269241 h 1286838"/>
              <a:gd name="connsiteX9" fmla="*/ 0 w 6512232"/>
              <a:gd name="connsiteY9" fmla="*/ 1187355 h 1286838"/>
              <a:gd name="connsiteX0" fmla="*/ 5117911 w 6539528"/>
              <a:gd name="connsiteY0" fmla="*/ 122829 h 1321021"/>
              <a:gd name="connsiteX1" fmla="*/ 491320 w 6539528"/>
              <a:gd name="connsiteY1" fmla="*/ 0 h 1321021"/>
              <a:gd name="connsiteX2" fmla="*/ 1009935 w 6539528"/>
              <a:gd name="connsiteY2" fmla="*/ 191068 h 1321021"/>
              <a:gd name="connsiteX3" fmla="*/ 6073254 w 6539528"/>
              <a:gd name="connsiteY3" fmla="*/ 382137 h 1321021"/>
              <a:gd name="connsiteX4" fmla="*/ 5445457 w 6539528"/>
              <a:gd name="connsiteY4" fmla="*/ 627797 h 1321021"/>
              <a:gd name="connsiteX5" fmla="*/ 955344 w 6539528"/>
              <a:gd name="connsiteY5" fmla="*/ 559558 h 1321021"/>
              <a:gd name="connsiteX6" fmla="*/ 846162 w 6539528"/>
              <a:gd name="connsiteY6" fmla="*/ 805218 h 1321021"/>
              <a:gd name="connsiteX7" fmla="*/ 6032311 w 6539528"/>
              <a:gd name="connsiteY7" fmla="*/ 887104 h 1321021"/>
              <a:gd name="connsiteX8" fmla="*/ 5663821 w 6539528"/>
              <a:gd name="connsiteY8" fmla="*/ 1269241 h 1321021"/>
              <a:gd name="connsiteX9" fmla="*/ 0 w 6539528"/>
              <a:gd name="connsiteY9" fmla="*/ 1282890 h 1321021"/>
              <a:gd name="connsiteX0" fmla="*/ 5117911 w 6428623"/>
              <a:gd name="connsiteY0" fmla="*/ 122829 h 1321021"/>
              <a:gd name="connsiteX1" fmla="*/ 491320 w 6428623"/>
              <a:gd name="connsiteY1" fmla="*/ 0 h 1321021"/>
              <a:gd name="connsiteX2" fmla="*/ 1009935 w 6428623"/>
              <a:gd name="connsiteY2" fmla="*/ 191068 h 1321021"/>
              <a:gd name="connsiteX3" fmla="*/ 6073254 w 6428623"/>
              <a:gd name="connsiteY3" fmla="*/ 382137 h 1321021"/>
              <a:gd name="connsiteX4" fmla="*/ 5445457 w 6428623"/>
              <a:gd name="connsiteY4" fmla="*/ 627797 h 1321021"/>
              <a:gd name="connsiteX5" fmla="*/ 955344 w 6428623"/>
              <a:gd name="connsiteY5" fmla="*/ 559558 h 1321021"/>
              <a:gd name="connsiteX6" fmla="*/ 846162 w 6428623"/>
              <a:gd name="connsiteY6" fmla="*/ 805218 h 1321021"/>
              <a:gd name="connsiteX7" fmla="*/ 5622878 w 6428623"/>
              <a:gd name="connsiteY7" fmla="*/ 859809 h 1321021"/>
              <a:gd name="connsiteX8" fmla="*/ 5663821 w 6428623"/>
              <a:gd name="connsiteY8" fmla="*/ 1269241 h 1321021"/>
              <a:gd name="connsiteX9" fmla="*/ 0 w 6428623"/>
              <a:gd name="connsiteY9" fmla="*/ 1282890 h 1321021"/>
              <a:gd name="connsiteX0" fmla="*/ 5117911 w 6428623"/>
              <a:gd name="connsiteY0" fmla="*/ 122829 h 1321021"/>
              <a:gd name="connsiteX1" fmla="*/ 491320 w 6428623"/>
              <a:gd name="connsiteY1" fmla="*/ 0 h 1321021"/>
              <a:gd name="connsiteX2" fmla="*/ 1009935 w 6428623"/>
              <a:gd name="connsiteY2" fmla="*/ 191068 h 1321021"/>
              <a:gd name="connsiteX3" fmla="*/ 6073254 w 6428623"/>
              <a:gd name="connsiteY3" fmla="*/ 382137 h 1321021"/>
              <a:gd name="connsiteX4" fmla="*/ 5445457 w 6428623"/>
              <a:gd name="connsiteY4" fmla="*/ 627797 h 1321021"/>
              <a:gd name="connsiteX5" fmla="*/ 955344 w 6428623"/>
              <a:gd name="connsiteY5" fmla="*/ 559558 h 1321021"/>
              <a:gd name="connsiteX6" fmla="*/ 846162 w 6428623"/>
              <a:gd name="connsiteY6" fmla="*/ 805218 h 1321021"/>
              <a:gd name="connsiteX7" fmla="*/ 5622878 w 6428623"/>
              <a:gd name="connsiteY7" fmla="*/ 859809 h 1321021"/>
              <a:gd name="connsiteX8" fmla="*/ 5663821 w 6428623"/>
              <a:gd name="connsiteY8" fmla="*/ 1269241 h 1321021"/>
              <a:gd name="connsiteX9" fmla="*/ 0 w 6428623"/>
              <a:gd name="connsiteY9" fmla="*/ 1282890 h 1321021"/>
              <a:gd name="connsiteX0" fmla="*/ 5117911 w 6428623"/>
              <a:gd name="connsiteY0" fmla="*/ 122829 h 1321021"/>
              <a:gd name="connsiteX1" fmla="*/ 491320 w 6428623"/>
              <a:gd name="connsiteY1" fmla="*/ 0 h 1321021"/>
              <a:gd name="connsiteX2" fmla="*/ 1009935 w 6428623"/>
              <a:gd name="connsiteY2" fmla="*/ 191068 h 1321021"/>
              <a:gd name="connsiteX3" fmla="*/ 6073254 w 6428623"/>
              <a:gd name="connsiteY3" fmla="*/ 382137 h 1321021"/>
              <a:gd name="connsiteX4" fmla="*/ 5445457 w 6428623"/>
              <a:gd name="connsiteY4" fmla="*/ 627797 h 1321021"/>
              <a:gd name="connsiteX5" fmla="*/ 955344 w 6428623"/>
              <a:gd name="connsiteY5" fmla="*/ 559558 h 1321021"/>
              <a:gd name="connsiteX6" fmla="*/ 846162 w 6428623"/>
              <a:gd name="connsiteY6" fmla="*/ 805218 h 1321021"/>
              <a:gd name="connsiteX7" fmla="*/ 5622878 w 6428623"/>
              <a:gd name="connsiteY7" fmla="*/ 859809 h 1321021"/>
              <a:gd name="connsiteX8" fmla="*/ 5663821 w 6428623"/>
              <a:gd name="connsiteY8" fmla="*/ 1269241 h 1321021"/>
              <a:gd name="connsiteX9" fmla="*/ 0 w 6428623"/>
              <a:gd name="connsiteY9" fmla="*/ 1282890 h 1321021"/>
              <a:gd name="connsiteX0" fmla="*/ 5117911 w 6428623"/>
              <a:gd name="connsiteY0" fmla="*/ 122829 h 1321021"/>
              <a:gd name="connsiteX1" fmla="*/ 491320 w 6428623"/>
              <a:gd name="connsiteY1" fmla="*/ 0 h 1321021"/>
              <a:gd name="connsiteX2" fmla="*/ 1009935 w 6428623"/>
              <a:gd name="connsiteY2" fmla="*/ 291429 h 1321021"/>
              <a:gd name="connsiteX3" fmla="*/ 6073254 w 6428623"/>
              <a:gd name="connsiteY3" fmla="*/ 382137 h 1321021"/>
              <a:gd name="connsiteX4" fmla="*/ 5445457 w 6428623"/>
              <a:gd name="connsiteY4" fmla="*/ 627797 h 1321021"/>
              <a:gd name="connsiteX5" fmla="*/ 955344 w 6428623"/>
              <a:gd name="connsiteY5" fmla="*/ 559558 h 1321021"/>
              <a:gd name="connsiteX6" fmla="*/ 846162 w 6428623"/>
              <a:gd name="connsiteY6" fmla="*/ 805218 h 1321021"/>
              <a:gd name="connsiteX7" fmla="*/ 5622878 w 6428623"/>
              <a:gd name="connsiteY7" fmla="*/ 859809 h 1321021"/>
              <a:gd name="connsiteX8" fmla="*/ 5663821 w 6428623"/>
              <a:gd name="connsiteY8" fmla="*/ 1269241 h 1321021"/>
              <a:gd name="connsiteX9" fmla="*/ 0 w 6428623"/>
              <a:gd name="connsiteY9" fmla="*/ 1282890 h 1321021"/>
              <a:gd name="connsiteX0" fmla="*/ 5117911 w 6323796"/>
              <a:gd name="connsiteY0" fmla="*/ 122829 h 1321021"/>
              <a:gd name="connsiteX1" fmla="*/ 491320 w 6323796"/>
              <a:gd name="connsiteY1" fmla="*/ 0 h 1321021"/>
              <a:gd name="connsiteX2" fmla="*/ 1009935 w 6323796"/>
              <a:gd name="connsiteY2" fmla="*/ 291429 h 1321021"/>
              <a:gd name="connsiteX3" fmla="*/ 5671810 w 6323796"/>
              <a:gd name="connsiteY3" fmla="*/ 370985 h 1321021"/>
              <a:gd name="connsiteX4" fmla="*/ 5445457 w 6323796"/>
              <a:gd name="connsiteY4" fmla="*/ 627797 h 1321021"/>
              <a:gd name="connsiteX5" fmla="*/ 955344 w 6323796"/>
              <a:gd name="connsiteY5" fmla="*/ 559558 h 1321021"/>
              <a:gd name="connsiteX6" fmla="*/ 846162 w 6323796"/>
              <a:gd name="connsiteY6" fmla="*/ 805218 h 1321021"/>
              <a:gd name="connsiteX7" fmla="*/ 5622878 w 6323796"/>
              <a:gd name="connsiteY7" fmla="*/ 859809 h 1321021"/>
              <a:gd name="connsiteX8" fmla="*/ 5663821 w 6323796"/>
              <a:gd name="connsiteY8" fmla="*/ 1269241 h 1321021"/>
              <a:gd name="connsiteX9" fmla="*/ 0 w 6323796"/>
              <a:gd name="connsiteY9" fmla="*/ 1282890 h 1321021"/>
              <a:gd name="connsiteX0" fmla="*/ 5117911 w 6323796"/>
              <a:gd name="connsiteY0" fmla="*/ 122829 h 1321021"/>
              <a:gd name="connsiteX1" fmla="*/ 491320 w 6323796"/>
              <a:gd name="connsiteY1" fmla="*/ 0 h 1321021"/>
              <a:gd name="connsiteX2" fmla="*/ 1009935 w 6323796"/>
              <a:gd name="connsiteY2" fmla="*/ 291429 h 1321021"/>
              <a:gd name="connsiteX3" fmla="*/ 5671810 w 6323796"/>
              <a:gd name="connsiteY3" fmla="*/ 370985 h 1321021"/>
              <a:gd name="connsiteX4" fmla="*/ 5690784 w 6323796"/>
              <a:gd name="connsiteY4" fmla="*/ 638948 h 1321021"/>
              <a:gd name="connsiteX5" fmla="*/ 955344 w 6323796"/>
              <a:gd name="connsiteY5" fmla="*/ 559558 h 1321021"/>
              <a:gd name="connsiteX6" fmla="*/ 846162 w 6323796"/>
              <a:gd name="connsiteY6" fmla="*/ 805218 h 1321021"/>
              <a:gd name="connsiteX7" fmla="*/ 5622878 w 6323796"/>
              <a:gd name="connsiteY7" fmla="*/ 859809 h 1321021"/>
              <a:gd name="connsiteX8" fmla="*/ 5663821 w 6323796"/>
              <a:gd name="connsiteY8" fmla="*/ 1269241 h 1321021"/>
              <a:gd name="connsiteX9" fmla="*/ 0 w 6323796"/>
              <a:gd name="connsiteY9" fmla="*/ 1282890 h 1321021"/>
              <a:gd name="connsiteX0" fmla="*/ 5117911 w 6323796"/>
              <a:gd name="connsiteY0" fmla="*/ 78225 h 1276417"/>
              <a:gd name="connsiteX1" fmla="*/ 491320 w 6323796"/>
              <a:gd name="connsiteY1" fmla="*/ 0 h 1276417"/>
              <a:gd name="connsiteX2" fmla="*/ 1009935 w 6323796"/>
              <a:gd name="connsiteY2" fmla="*/ 246825 h 1276417"/>
              <a:gd name="connsiteX3" fmla="*/ 5671810 w 6323796"/>
              <a:gd name="connsiteY3" fmla="*/ 326381 h 1276417"/>
              <a:gd name="connsiteX4" fmla="*/ 5690784 w 6323796"/>
              <a:gd name="connsiteY4" fmla="*/ 594344 h 1276417"/>
              <a:gd name="connsiteX5" fmla="*/ 955344 w 6323796"/>
              <a:gd name="connsiteY5" fmla="*/ 514954 h 1276417"/>
              <a:gd name="connsiteX6" fmla="*/ 846162 w 6323796"/>
              <a:gd name="connsiteY6" fmla="*/ 760614 h 1276417"/>
              <a:gd name="connsiteX7" fmla="*/ 5622878 w 6323796"/>
              <a:gd name="connsiteY7" fmla="*/ 815205 h 1276417"/>
              <a:gd name="connsiteX8" fmla="*/ 5663821 w 6323796"/>
              <a:gd name="connsiteY8" fmla="*/ 1224637 h 1276417"/>
              <a:gd name="connsiteX9" fmla="*/ 0 w 6323796"/>
              <a:gd name="connsiteY9" fmla="*/ 1238286 h 1276417"/>
              <a:gd name="connsiteX0" fmla="*/ 5117911 w 6323796"/>
              <a:gd name="connsiteY0" fmla="*/ 78225 h 1276417"/>
              <a:gd name="connsiteX1" fmla="*/ 491320 w 6323796"/>
              <a:gd name="connsiteY1" fmla="*/ 0 h 1276417"/>
              <a:gd name="connsiteX2" fmla="*/ 1009935 w 6323796"/>
              <a:gd name="connsiteY2" fmla="*/ 246825 h 1276417"/>
              <a:gd name="connsiteX3" fmla="*/ 5671810 w 6323796"/>
              <a:gd name="connsiteY3" fmla="*/ 326381 h 1276417"/>
              <a:gd name="connsiteX4" fmla="*/ 5690784 w 6323796"/>
              <a:gd name="connsiteY4" fmla="*/ 594344 h 1276417"/>
              <a:gd name="connsiteX5" fmla="*/ 944193 w 6323796"/>
              <a:gd name="connsiteY5" fmla="*/ 570710 h 1276417"/>
              <a:gd name="connsiteX6" fmla="*/ 846162 w 6323796"/>
              <a:gd name="connsiteY6" fmla="*/ 760614 h 1276417"/>
              <a:gd name="connsiteX7" fmla="*/ 5622878 w 6323796"/>
              <a:gd name="connsiteY7" fmla="*/ 815205 h 1276417"/>
              <a:gd name="connsiteX8" fmla="*/ 5663821 w 6323796"/>
              <a:gd name="connsiteY8" fmla="*/ 1224637 h 1276417"/>
              <a:gd name="connsiteX9" fmla="*/ 0 w 6323796"/>
              <a:gd name="connsiteY9" fmla="*/ 1238286 h 1276417"/>
              <a:gd name="connsiteX0" fmla="*/ 5117911 w 6323796"/>
              <a:gd name="connsiteY0" fmla="*/ 78225 h 1276417"/>
              <a:gd name="connsiteX1" fmla="*/ 491320 w 6323796"/>
              <a:gd name="connsiteY1" fmla="*/ 0 h 1276417"/>
              <a:gd name="connsiteX2" fmla="*/ 1009935 w 6323796"/>
              <a:gd name="connsiteY2" fmla="*/ 246825 h 1276417"/>
              <a:gd name="connsiteX3" fmla="*/ 5671810 w 6323796"/>
              <a:gd name="connsiteY3" fmla="*/ 326381 h 1276417"/>
              <a:gd name="connsiteX4" fmla="*/ 5690784 w 6323796"/>
              <a:gd name="connsiteY4" fmla="*/ 594344 h 1276417"/>
              <a:gd name="connsiteX5" fmla="*/ 944193 w 6323796"/>
              <a:gd name="connsiteY5" fmla="*/ 570710 h 1276417"/>
              <a:gd name="connsiteX6" fmla="*/ 846162 w 6323796"/>
              <a:gd name="connsiteY6" fmla="*/ 760614 h 1276417"/>
              <a:gd name="connsiteX7" fmla="*/ 5622878 w 6323796"/>
              <a:gd name="connsiteY7" fmla="*/ 815205 h 1276417"/>
              <a:gd name="connsiteX8" fmla="*/ 5663821 w 6323796"/>
              <a:gd name="connsiteY8" fmla="*/ 1224637 h 1276417"/>
              <a:gd name="connsiteX9" fmla="*/ 0 w 6323796"/>
              <a:gd name="connsiteY9" fmla="*/ 1238286 h 1276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23796" h="1276417">
                <a:moveTo>
                  <a:pt x="5117911" y="78225"/>
                </a:moveTo>
                <a:lnTo>
                  <a:pt x="491320" y="0"/>
                </a:lnTo>
                <a:cubicBezTo>
                  <a:pt x="-193343" y="11373"/>
                  <a:pt x="146520" y="192428"/>
                  <a:pt x="1009935" y="246825"/>
                </a:cubicBezTo>
                <a:cubicBezTo>
                  <a:pt x="1873350" y="301222"/>
                  <a:pt x="4891669" y="268461"/>
                  <a:pt x="5671810" y="326381"/>
                </a:cubicBezTo>
                <a:cubicBezTo>
                  <a:pt x="6451951" y="384301"/>
                  <a:pt x="6478720" y="553623"/>
                  <a:pt x="5690784" y="594344"/>
                </a:cubicBezTo>
                <a:cubicBezTo>
                  <a:pt x="4902848" y="635065"/>
                  <a:pt x="1751630" y="598755"/>
                  <a:pt x="944193" y="570710"/>
                </a:cubicBezTo>
                <a:cubicBezTo>
                  <a:pt x="136756" y="542665"/>
                  <a:pt x="66381" y="719865"/>
                  <a:pt x="846162" y="760614"/>
                </a:cubicBezTo>
                <a:cubicBezTo>
                  <a:pt x="1625943" y="801363"/>
                  <a:pt x="4819935" y="792459"/>
                  <a:pt x="5622878" y="815205"/>
                </a:cubicBezTo>
                <a:cubicBezTo>
                  <a:pt x="6425821" y="837951"/>
                  <a:pt x="6664657" y="1174595"/>
                  <a:pt x="5663821" y="1224637"/>
                </a:cubicBezTo>
                <a:cubicBezTo>
                  <a:pt x="4662985" y="1274679"/>
                  <a:pt x="2317844" y="1304250"/>
                  <a:pt x="0" y="1238286"/>
                </a:cubicBezTo>
              </a:path>
            </a:pathLst>
          </a:custGeom>
          <a:noFill/>
          <a:ln w="34925">
            <a:gradFill>
              <a:gsLst>
                <a:gs pos="0">
                  <a:srgbClr val="0070C0"/>
                </a:gs>
                <a:gs pos="100000">
                  <a:srgbClr val="FF1C00"/>
                </a:gs>
              </a:gsLst>
              <a:lin ang="5400000" scaled="1"/>
            </a:gra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27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7402FA4-3964-AF64-DA80-781F825AC116}"/>
              </a:ext>
            </a:extLst>
          </p:cNvPr>
          <p:cNvSpPr txBox="1"/>
          <p:nvPr/>
        </p:nvSpPr>
        <p:spPr>
          <a:xfrm>
            <a:off x="163630" y="3927107"/>
            <a:ext cx="1307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Re-injection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0D5FFA8-0871-8A38-E158-FF1F2B12BBD4}"/>
              </a:ext>
            </a:extLst>
          </p:cNvPr>
          <p:cNvCxnSpPr>
            <a:stCxn id="5" idx="2"/>
          </p:cNvCxnSpPr>
          <p:nvPr/>
        </p:nvCxnSpPr>
        <p:spPr>
          <a:xfrm>
            <a:off x="817399" y="4296439"/>
            <a:ext cx="1069153" cy="56431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EE49ED2-E5EF-5F64-72B0-8DDEA910D5D2}"/>
              </a:ext>
            </a:extLst>
          </p:cNvPr>
          <p:cNvCxnSpPr>
            <a:cxnSpLocks/>
          </p:cNvCxnSpPr>
          <p:nvPr/>
        </p:nvCxnSpPr>
        <p:spPr>
          <a:xfrm flipH="1">
            <a:off x="4006780" y="1898144"/>
            <a:ext cx="141708" cy="65255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3D6F3AC-325C-EBE2-0CAC-91A6A848EE40}"/>
              </a:ext>
            </a:extLst>
          </p:cNvPr>
          <p:cNvSpPr txBox="1"/>
          <p:nvPr/>
        </p:nvSpPr>
        <p:spPr>
          <a:xfrm>
            <a:off x="7877217" y="4206239"/>
            <a:ext cx="47879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chemeClr val="accent1"/>
                </a:solidFill>
              </a:rPr>
              <a:t>Pillar&amp;Room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and </a:t>
            </a:r>
            <a:r>
              <a:rPr lang="en-US" sz="1800" dirty="0">
                <a:solidFill>
                  <a:schemeClr val="accent2"/>
                </a:solidFill>
              </a:rPr>
              <a:t>Longwall</a:t>
            </a:r>
            <a:r>
              <a:rPr lang="en-US" sz="1800" dirty="0">
                <a:solidFill>
                  <a:schemeClr val="tx1"/>
                </a:solidFill>
              </a:rPr>
              <a:t> mining</a:t>
            </a:r>
          </a:p>
        </p:txBody>
      </p:sp>
      <p:pic>
        <p:nvPicPr>
          <p:cNvPr id="2" name="Picture 1" descr="A map of a city&#10;&#10;Description automatically generated with low confidence">
            <a:extLst>
              <a:ext uri="{FF2B5EF4-FFF2-40B4-BE49-F238E27FC236}">
                <a16:creationId xmlns:a16="http://schemas.microsoft.com/office/drawing/2014/main" id="{E48D0F82-585E-04BD-6A1F-B0CC3CA449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758" y="2131637"/>
            <a:ext cx="6493962" cy="43513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14B5A5D-EB04-C12F-FE46-F27797A30E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61"/>
          <a:stretch/>
        </p:blipFill>
        <p:spPr>
          <a:xfrm>
            <a:off x="5405711" y="58908"/>
            <a:ext cx="6786289" cy="381658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1B82431-F0A1-3F1F-E7F8-A1B054E04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251" y="58908"/>
            <a:ext cx="4832802" cy="1911283"/>
          </a:xfrm>
        </p:spPr>
        <p:txBody>
          <a:bodyPr>
            <a:noAutofit/>
          </a:bodyPr>
          <a:lstStyle/>
          <a:p>
            <a:r>
              <a:rPr lang="en-GB" sz="3600" b="1" dirty="0"/>
              <a:t>Mining and </a:t>
            </a:r>
            <a:br>
              <a:rPr lang="en-GB" sz="3600" b="1" dirty="0"/>
            </a:br>
            <a:r>
              <a:rPr lang="en-GB" sz="3600" b="1" dirty="0"/>
              <a:t>    Modelling </a:t>
            </a:r>
            <a:br>
              <a:rPr lang="en-GB" sz="3600" b="1" dirty="0"/>
            </a:br>
            <a:r>
              <a:rPr lang="en-GB" sz="3600" b="1" dirty="0"/>
              <a:t>        Methods</a:t>
            </a:r>
            <a:endParaRPr lang="en-US" sz="36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9A66CF-E6E0-D5D6-8C47-578A640532AA}"/>
              </a:ext>
            </a:extLst>
          </p:cNvPr>
          <p:cNvSpPr txBox="1"/>
          <p:nvPr/>
        </p:nvSpPr>
        <p:spPr>
          <a:xfrm>
            <a:off x="7040201" y="4860758"/>
            <a:ext cx="47879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  <a:sym typeface="Wingdings" pitchFamily="2" charset="2"/>
              </a:rPr>
              <a:t>resulted in</a:t>
            </a:r>
          </a:p>
          <a:p>
            <a:pPr algn="ctr"/>
            <a:r>
              <a:rPr lang="en-US" sz="1800" dirty="0">
                <a:solidFill>
                  <a:schemeClr val="accent1"/>
                </a:solidFill>
                <a:sym typeface="Wingdings" pitchFamily="2" charset="2"/>
              </a:rPr>
              <a:t>galleries</a:t>
            </a:r>
            <a:r>
              <a:rPr lang="en-US" sz="1800" dirty="0">
                <a:solidFill>
                  <a:schemeClr val="tx1"/>
                </a:solidFill>
                <a:sym typeface="Wingdings" pitchFamily="2" charset="2"/>
              </a:rPr>
              <a:t> and ‘</a:t>
            </a:r>
            <a:r>
              <a:rPr lang="en-US" sz="1800" dirty="0">
                <a:solidFill>
                  <a:schemeClr val="accent2"/>
                </a:solidFill>
                <a:sym typeface="Wingdings" pitchFamily="2" charset="2"/>
              </a:rPr>
              <a:t>goaf</a:t>
            </a:r>
            <a:r>
              <a:rPr lang="en-US" sz="1800" dirty="0">
                <a:solidFill>
                  <a:schemeClr val="tx1"/>
                </a:solidFill>
                <a:sym typeface="Wingdings" pitchFamily="2" charset="2"/>
              </a:rPr>
              <a:t>’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51EACB-8559-86E9-94FD-3AE492E9BFCE}"/>
              </a:ext>
            </a:extLst>
          </p:cNvPr>
          <p:cNvSpPr txBox="1"/>
          <p:nvPr/>
        </p:nvSpPr>
        <p:spPr>
          <a:xfrm>
            <a:off x="7110300" y="5792276"/>
            <a:ext cx="49184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modelled with fluid flow and heat exchange in: 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       </a:t>
            </a:r>
            <a:r>
              <a:rPr lang="en-US" sz="1800" dirty="0">
                <a:solidFill>
                  <a:schemeClr val="accent1"/>
                </a:solidFill>
              </a:rPr>
              <a:t>pipe network </a:t>
            </a:r>
            <a:r>
              <a:rPr lang="en-US" sz="1800" dirty="0">
                <a:solidFill>
                  <a:schemeClr val="tx1"/>
                </a:solidFill>
              </a:rPr>
              <a:t>and </a:t>
            </a:r>
            <a:r>
              <a:rPr lang="en-US" sz="1800" dirty="0">
                <a:solidFill>
                  <a:schemeClr val="accent2"/>
                </a:solidFill>
              </a:rPr>
              <a:t>FEM porous medium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FD8E1B1-2A40-D559-2ABA-17300173C701}"/>
              </a:ext>
            </a:extLst>
          </p:cNvPr>
          <p:cNvCxnSpPr/>
          <p:nvPr/>
        </p:nvCxnSpPr>
        <p:spPr>
          <a:xfrm>
            <a:off x="9434172" y="4575571"/>
            <a:ext cx="0" cy="330751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4E219A6-1A23-F189-1949-DC887BA8A508}"/>
              </a:ext>
            </a:extLst>
          </p:cNvPr>
          <p:cNvCxnSpPr/>
          <p:nvPr/>
        </p:nvCxnSpPr>
        <p:spPr>
          <a:xfrm>
            <a:off x="9439092" y="5494887"/>
            <a:ext cx="0" cy="330751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4FBFE27-7D9D-FDB6-8B3A-439481C38A63}"/>
              </a:ext>
            </a:extLst>
          </p:cNvPr>
          <p:cNvSpPr txBox="1"/>
          <p:nvPr/>
        </p:nvSpPr>
        <p:spPr>
          <a:xfrm>
            <a:off x="1351975" y="6482975"/>
            <a:ext cx="4273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Typical mine plan: Hutton coal seam below Durham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3E8851-E05C-840D-2F1A-2F6999FE9355}"/>
              </a:ext>
            </a:extLst>
          </p:cNvPr>
          <p:cNvSpPr txBox="1"/>
          <p:nvPr/>
        </p:nvSpPr>
        <p:spPr>
          <a:xfrm>
            <a:off x="3085325" y="5460207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GOAF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D5D27B-3E3A-F486-587F-20BF2AE5AAA7}"/>
              </a:ext>
            </a:extLst>
          </p:cNvPr>
          <p:cNvSpPr txBox="1"/>
          <p:nvPr/>
        </p:nvSpPr>
        <p:spPr>
          <a:xfrm>
            <a:off x="514251" y="4906322"/>
            <a:ext cx="2178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ROOM &amp; PILLAR</a:t>
            </a:r>
          </a:p>
        </p:txBody>
      </p:sp>
    </p:spTree>
    <p:extLst>
      <p:ext uri="{BB962C8B-B14F-4D97-AF65-F5344CB8AC3E}">
        <p14:creationId xmlns:p14="http://schemas.microsoft.com/office/powerpoint/2010/main" val="1508670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72675-A609-29CB-B338-1D0795199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917771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1) </a:t>
            </a:r>
            <a:r>
              <a:rPr lang="en-US" dirty="0" err="1"/>
              <a:t>Digitising</a:t>
            </a:r>
            <a:r>
              <a:rPr lang="en-US" dirty="0"/>
              <a:t> mine plans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                                                2) Flow though mine workings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                                 3) Calculate heat exchange </a:t>
            </a:r>
          </a:p>
          <a:p>
            <a:pPr marL="114300" indent="0">
              <a:buNone/>
            </a:pPr>
            <a:r>
              <a:rPr lang="en-US" dirty="0"/>
              <a:t>                                     between water and </a:t>
            </a:r>
          </a:p>
          <a:p>
            <a:pPr marL="114300" indent="0">
              <a:buNone/>
            </a:pPr>
            <a:r>
              <a:rPr lang="en-US" dirty="0"/>
              <a:t>                                     rocks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9EAFA9-39EA-D99E-052B-7FCA2CE053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096B566-35B9-330C-37D0-81699B084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Workflow</a:t>
            </a:r>
          </a:p>
        </p:txBody>
      </p:sp>
      <p:pic>
        <p:nvPicPr>
          <p:cNvPr id="8" name="Content Placeholder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64F67936-2488-0B37-2FB5-73A1B66C3F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765" y="317435"/>
            <a:ext cx="2299614" cy="2329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42B2CD-3CC0-3A34-6670-1A622B651E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6809" y="317435"/>
            <a:ext cx="3845675" cy="2167857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8DA03DEE-B849-4175-E0C4-FAB4FD9EAD2B}"/>
              </a:ext>
            </a:extLst>
          </p:cNvPr>
          <p:cNvSpPr/>
          <p:nvPr/>
        </p:nvSpPr>
        <p:spPr>
          <a:xfrm>
            <a:off x="7241457" y="1352510"/>
            <a:ext cx="540557" cy="3279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3C14047-F396-04D5-D3C3-995040F9DC28}"/>
              </a:ext>
            </a:extLst>
          </p:cNvPr>
          <p:cNvGrpSpPr/>
          <p:nvPr/>
        </p:nvGrpSpPr>
        <p:grpSpPr>
          <a:xfrm>
            <a:off x="8713837" y="2532982"/>
            <a:ext cx="3184003" cy="4247235"/>
            <a:chOff x="838200" y="1354893"/>
            <a:chExt cx="3815127" cy="534346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DEED47E-12E6-21E3-978B-F5AE517CA3D6}"/>
                </a:ext>
              </a:extLst>
            </p:cNvPr>
            <p:cNvSpPr txBox="1"/>
            <p:nvPr/>
          </p:nvSpPr>
          <p:spPr>
            <a:xfrm rot="19114106">
              <a:off x="1210959" y="4500595"/>
              <a:ext cx="2422644" cy="1434907"/>
            </a:xfrm>
            <a:prstGeom prst="rect">
              <a:avLst/>
            </a:prstGeom>
            <a:solidFill>
              <a:srgbClr val="0070C0">
                <a:alpha val="31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3D37AE0-04A7-36AB-D0A1-873FD12CEF78}"/>
                </a:ext>
              </a:extLst>
            </p:cNvPr>
            <p:cNvSpPr/>
            <p:nvPr/>
          </p:nvSpPr>
          <p:spPr>
            <a:xfrm>
              <a:off x="838200" y="5226908"/>
              <a:ext cx="1471448" cy="147144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40EB37F-04DC-9C68-F6EF-C60D8E8E3F8D}"/>
                </a:ext>
              </a:extLst>
            </p:cNvPr>
            <p:cNvSpPr/>
            <p:nvPr/>
          </p:nvSpPr>
          <p:spPr>
            <a:xfrm>
              <a:off x="2504089" y="3755460"/>
              <a:ext cx="1471448" cy="147144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E5408F1-49CF-F3BD-B17B-DE8846D488F4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flipV="1">
              <a:off x="1053689" y="3892378"/>
              <a:ext cx="1757473" cy="1550019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F27A521-5406-73B8-DC50-9726EA2B17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13099" y="5011419"/>
              <a:ext cx="1757473" cy="1550019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3BE5464-0BE1-8DD5-4A06-EFCA573D18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9648" y="4491184"/>
              <a:ext cx="792608" cy="735724"/>
            </a:xfrm>
            <a:prstGeom prst="straightConnector1">
              <a:avLst/>
            </a:prstGeom>
            <a:ln w="1270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0D8EBBC-6288-A3F2-BB1F-DAAAAD435938}"/>
                </a:ext>
              </a:extLst>
            </p:cNvPr>
            <p:cNvSpPr txBox="1"/>
            <p:nvPr/>
          </p:nvSpPr>
          <p:spPr>
            <a:xfrm rot="19118472">
              <a:off x="2205790" y="5278992"/>
              <a:ext cx="8114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1"/>
                  </a:solidFill>
                </a:rPr>
                <a:t>water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F598E65-6167-36F9-36D4-6ED049DE0697}"/>
                </a:ext>
              </a:extLst>
            </p:cNvPr>
            <p:cNvSpPr txBox="1"/>
            <p:nvPr/>
          </p:nvSpPr>
          <p:spPr>
            <a:xfrm>
              <a:off x="2318521" y="6301913"/>
              <a:ext cx="7938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NODE </a:t>
              </a:r>
              <a:r>
                <a:rPr lang="en-US" dirty="0" err="1"/>
                <a:t>i</a:t>
              </a:r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90851A4-FC41-668A-E734-5A27A74652D8}"/>
                </a:ext>
              </a:extLst>
            </p:cNvPr>
            <p:cNvSpPr txBox="1"/>
            <p:nvPr/>
          </p:nvSpPr>
          <p:spPr>
            <a:xfrm>
              <a:off x="3859520" y="4735288"/>
              <a:ext cx="7938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NODE j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3392B13-89BA-B6D9-273B-CB921EA38D0F}"/>
                </a:ext>
              </a:extLst>
            </p:cNvPr>
            <p:cNvSpPr txBox="1"/>
            <p:nvPr/>
          </p:nvSpPr>
          <p:spPr>
            <a:xfrm rot="19011968">
              <a:off x="2845703" y="5580438"/>
              <a:ext cx="684803" cy="307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PIPE j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D1C74B8-8CC4-C6B8-0C60-47D446B76699}"/>
                </a:ext>
              </a:extLst>
            </p:cNvPr>
            <p:cNvGrpSpPr/>
            <p:nvPr/>
          </p:nvGrpSpPr>
          <p:grpSpPr>
            <a:xfrm>
              <a:off x="1450848" y="2929602"/>
              <a:ext cx="164756" cy="2973879"/>
              <a:chOff x="962871" y="1815872"/>
              <a:chExt cx="164756" cy="2973879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95667DC-D907-9506-B271-735D77B7FD81}"/>
                  </a:ext>
                </a:extLst>
              </p:cNvPr>
              <p:cNvSpPr/>
              <p:nvPr/>
            </p:nvSpPr>
            <p:spPr>
              <a:xfrm>
                <a:off x="981511" y="2553178"/>
                <a:ext cx="146115" cy="223657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28DD5864-1B4F-3404-397E-50CECFBDED02}"/>
                  </a:ext>
                </a:extLst>
              </p:cNvPr>
              <p:cNvCxnSpPr/>
              <p:nvPr/>
            </p:nvCxnSpPr>
            <p:spPr>
              <a:xfrm>
                <a:off x="962871" y="1815872"/>
                <a:ext cx="0" cy="2965622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19498D07-917F-BF9B-04F7-BCB4497ACC61}"/>
                  </a:ext>
                </a:extLst>
              </p:cNvPr>
              <p:cNvCxnSpPr/>
              <p:nvPr/>
            </p:nvCxnSpPr>
            <p:spPr>
              <a:xfrm>
                <a:off x="1127627" y="1824129"/>
                <a:ext cx="0" cy="2965622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1645F9B-DE2A-A470-C196-F284CBA50EB6}"/>
                </a:ext>
              </a:extLst>
            </p:cNvPr>
            <p:cNvGrpSpPr/>
            <p:nvPr/>
          </p:nvGrpSpPr>
          <p:grpSpPr>
            <a:xfrm>
              <a:off x="3173024" y="1394182"/>
              <a:ext cx="164758" cy="2973879"/>
              <a:chOff x="962869" y="1815872"/>
              <a:chExt cx="164758" cy="2973879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B1B13C3-47AE-5A4F-836C-9057A2B82561}"/>
                  </a:ext>
                </a:extLst>
              </p:cNvPr>
              <p:cNvSpPr/>
              <p:nvPr/>
            </p:nvSpPr>
            <p:spPr>
              <a:xfrm>
                <a:off x="962869" y="3351292"/>
                <a:ext cx="164757" cy="143845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6D5159E3-CC0A-4756-EF9A-F643E0CF55C8}"/>
                  </a:ext>
                </a:extLst>
              </p:cNvPr>
              <p:cNvCxnSpPr/>
              <p:nvPr/>
            </p:nvCxnSpPr>
            <p:spPr>
              <a:xfrm>
                <a:off x="962871" y="1815872"/>
                <a:ext cx="0" cy="2965622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9F54CC1-9D41-EB58-7E9C-E4B8921C985B}"/>
                  </a:ext>
                </a:extLst>
              </p:cNvPr>
              <p:cNvCxnSpPr/>
              <p:nvPr/>
            </p:nvCxnSpPr>
            <p:spPr>
              <a:xfrm>
                <a:off x="1127627" y="1824129"/>
                <a:ext cx="0" cy="2965622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EF012E1-806E-985F-71EC-CC14F9A6258D}"/>
                </a:ext>
              </a:extLst>
            </p:cNvPr>
            <p:cNvSpPr txBox="1"/>
            <p:nvPr/>
          </p:nvSpPr>
          <p:spPr>
            <a:xfrm>
              <a:off x="958789" y="3321409"/>
              <a:ext cx="4651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2400" i="1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973F2CD-C7D8-3235-E86A-A6A191A7FABC}"/>
                </a:ext>
              </a:extLst>
            </p:cNvPr>
            <p:cNvSpPr txBox="1"/>
            <p:nvPr/>
          </p:nvSpPr>
          <p:spPr>
            <a:xfrm>
              <a:off x="3356420" y="1690688"/>
              <a:ext cx="4651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2400" i="1" baseline="-250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j</a:t>
              </a:r>
              <a:endParaRPr lang="en-US" sz="2400" i="1" baseline="-25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2DA9A97-BC9F-7A3B-BF9F-45D17190D1D2}"/>
                </a:ext>
              </a:extLst>
            </p:cNvPr>
            <p:cNvSpPr txBox="1"/>
            <p:nvPr/>
          </p:nvSpPr>
          <p:spPr>
            <a:xfrm>
              <a:off x="1852210" y="4400550"/>
              <a:ext cx="57579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  <a:r>
                <a:rPr lang="en-US" sz="2800" i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ij</a:t>
              </a:r>
              <a:endParaRPr lang="en-US" sz="28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81E1DEC-05A0-9AED-BF5E-7B18A98538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98640" y="1354893"/>
              <a:ext cx="1757473" cy="1550019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530B26F-2A3F-D8B3-829C-8DBB639F5615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 flipV="1">
              <a:off x="1634242" y="2929602"/>
              <a:ext cx="1621161" cy="720023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8407877-A345-EF8B-2C08-F4FEC2F7EF2E}"/>
              </a:ext>
            </a:extLst>
          </p:cNvPr>
          <p:cNvGrpSpPr/>
          <p:nvPr/>
        </p:nvGrpSpPr>
        <p:grpSpPr>
          <a:xfrm>
            <a:off x="164352" y="2868768"/>
            <a:ext cx="3817215" cy="3273083"/>
            <a:chOff x="3102785" y="156612"/>
            <a:chExt cx="6271578" cy="5495116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1F0C0EC-EA44-41A1-9EB5-97FEEAD79008}"/>
                </a:ext>
              </a:extLst>
            </p:cNvPr>
            <p:cNvSpPr/>
            <p:nvPr/>
          </p:nvSpPr>
          <p:spPr>
            <a:xfrm>
              <a:off x="4822933" y="156612"/>
              <a:ext cx="3691759" cy="3691759"/>
            </a:xfrm>
            <a:prstGeom prst="ellipse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77800EA-65EC-EF2A-63DD-CB96B9851942}"/>
                </a:ext>
              </a:extLst>
            </p:cNvPr>
            <p:cNvSpPr/>
            <p:nvPr/>
          </p:nvSpPr>
          <p:spPr>
            <a:xfrm>
              <a:off x="4267200" y="2743200"/>
              <a:ext cx="1471448" cy="147144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B8F29B0-12FD-A3AF-9718-F7536AF85543}"/>
                </a:ext>
              </a:extLst>
            </p:cNvPr>
            <p:cNvCxnSpPr>
              <a:cxnSpLocks/>
              <a:stCxn id="38" idx="1"/>
            </p:cNvCxnSpPr>
            <p:nvPr/>
          </p:nvCxnSpPr>
          <p:spPr>
            <a:xfrm flipV="1">
              <a:off x="4482689" y="1408670"/>
              <a:ext cx="1757473" cy="1550019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F8F9861-1B33-23E1-75E4-39255B417C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2099" y="2527711"/>
              <a:ext cx="1757473" cy="1550019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37369828-4D3B-19B2-D28D-B72716D4BE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38648" y="2007476"/>
              <a:ext cx="792608" cy="735724"/>
            </a:xfrm>
            <a:prstGeom prst="straightConnector1">
              <a:avLst/>
            </a:prstGeom>
            <a:ln w="1270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758F821-908D-1CA8-3F30-0261378B3F0E}"/>
                </a:ext>
              </a:extLst>
            </p:cNvPr>
            <p:cNvSpPr txBox="1"/>
            <p:nvPr/>
          </p:nvSpPr>
          <p:spPr>
            <a:xfrm>
              <a:off x="4905632" y="5251618"/>
              <a:ext cx="3642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r</a:t>
              </a:r>
              <a:r>
                <a:rPr lang="en-US" sz="2000" baseline="-25000"/>
                <a:t>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2212039-9ACA-92C9-6F0D-765FB52DBBC1}"/>
                </a:ext>
              </a:extLst>
            </p:cNvPr>
            <p:cNvSpPr txBox="1"/>
            <p:nvPr/>
          </p:nvSpPr>
          <p:spPr>
            <a:xfrm>
              <a:off x="4514654" y="4067633"/>
              <a:ext cx="2696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r</a:t>
              </a:r>
              <a:endParaRPr lang="en-US" sz="2000" baseline="-2500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58D1BAB-55BE-1FAC-6871-56458FAA3B93}"/>
                </a:ext>
              </a:extLst>
            </p:cNvPr>
            <p:cNvSpPr txBox="1"/>
            <p:nvPr/>
          </p:nvSpPr>
          <p:spPr>
            <a:xfrm rot="19118472">
              <a:off x="4825550" y="1901945"/>
              <a:ext cx="1555076" cy="671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1"/>
                  </a:solidFill>
                </a:rPr>
                <a:t>water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E4C130D-5D8B-2D63-955E-92AFB8E0F2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29916" y="3219535"/>
              <a:ext cx="1915914" cy="1712077"/>
            </a:xfrm>
            <a:prstGeom prst="line">
              <a:avLst/>
            </a:prstGeom>
            <a:ln w="2540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0ABE38A-DEEF-B7ED-EE07-ABF36162E2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99342" y="469479"/>
              <a:ext cx="1915914" cy="1712077"/>
            </a:xfrm>
            <a:prstGeom prst="line">
              <a:avLst/>
            </a:prstGeom>
            <a:ln w="2540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0ECA75B-171F-A61F-AE0F-5EF410BCE62F}"/>
                </a:ext>
              </a:extLst>
            </p:cNvPr>
            <p:cNvSpPr txBox="1"/>
            <p:nvPr/>
          </p:nvSpPr>
          <p:spPr>
            <a:xfrm>
              <a:off x="3690898" y="1936009"/>
              <a:ext cx="1220692" cy="671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rock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885FD6C1-B1C2-7E50-E498-314AF8A7101C}"/>
                </a:ext>
              </a:extLst>
            </p:cNvPr>
            <p:cNvCxnSpPr/>
            <p:nvPr/>
          </p:nvCxnSpPr>
          <p:spPr>
            <a:xfrm>
              <a:off x="3586507" y="3553124"/>
              <a:ext cx="624172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9BE3DEA2-9CBD-51BC-D892-617BCCC2A4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93524" y="3871581"/>
              <a:ext cx="473676" cy="343067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C9464360-38C8-1428-3023-D2ED41287E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67200" y="4244072"/>
              <a:ext cx="274341" cy="448045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9DE865FB-7A37-42C3-4AE8-3DC046B0EB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2077" y="4432107"/>
              <a:ext cx="36642" cy="520019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472B7FC7-B65D-B985-0151-119545B505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49889" y="4262458"/>
              <a:ext cx="347223" cy="48058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0D6D236B-4252-A755-1271-21B17734B87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93603" y="3706043"/>
              <a:ext cx="502864" cy="22949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51A32C58-89FB-F1CE-87A6-F1589C998EED}"/>
                </a:ext>
              </a:extLst>
            </p:cNvPr>
            <p:cNvCxnSpPr>
              <a:cxnSpLocks/>
            </p:cNvCxnSpPr>
            <p:nvPr/>
          </p:nvCxnSpPr>
          <p:spPr>
            <a:xfrm>
              <a:off x="3744920" y="2660155"/>
              <a:ext cx="529858" cy="27776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F1EDCB78-E7CC-BADD-15D1-A14D7C69B120}"/>
                </a:ext>
              </a:extLst>
            </p:cNvPr>
            <p:cNvCxnSpPr>
              <a:cxnSpLocks/>
            </p:cNvCxnSpPr>
            <p:nvPr/>
          </p:nvCxnSpPr>
          <p:spPr>
            <a:xfrm>
              <a:off x="4627179" y="2007476"/>
              <a:ext cx="202676" cy="558868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12F03D77-AFD3-9A63-7CC4-5DB3ED5160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70365" y="2825690"/>
              <a:ext cx="760891" cy="223385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60E79E00-3AD4-ABDC-5133-7F4422339570}"/>
                </a:ext>
              </a:extLst>
            </p:cNvPr>
            <p:cNvCxnSpPr/>
            <p:nvPr/>
          </p:nvCxnSpPr>
          <p:spPr>
            <a:xfrm flipV="1">
              <a:off x="4977948" y="3933274"/>
              <a:ext cx="0" cy="27638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05C07D45-2986-B1B6-9DFC-4634C5362F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9889" y="3571361"/>
              <a:ext cx="28090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F2275D81-DB25-F9E5-903F-E21C3001E8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46519" y="3561355"/>
              <a:ext cx="268135" cy="995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9A6913F8-F938-7005-3973-7E0EE460B585}"/>
                </a:ext>
              </a:extLst>
            </p:cNvPr>
            <p:cNvCxnSpPr>
              <a:cxnSpLocks/>
            </p:cNvCxnSpPr>
            <p:nvPr/>
          </p:nvCxnSpPr>
          <p:spPr>
            <a:xfrm>
              <a:off x="5006033" y="2777304"/>
              <a:ext cx="12797" cy="26443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AB2E3DD-D03A-D86B-71FC-AA3E4F3D23F6}"/>
                </a:ext>
              </a:extLst>
            </p:cNvPr>
            <p:cNvSpPr txBox="1"/>
            <p:nvPr/>
          </p:nvSpPr>
          <p:spPr>
            <a:xfrm>
              <a:off x="6085822" y="4941186"/>
              <a:ext cx="7938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NODE </a:t>
              </a:r>
              <a:r>
                <a:rPr lang="en-US" err="1"/>
                <a:t>i</a:t>
              </a:r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0221494-0061-C40E-B0B5-D97DFE478AD2}"/>
                </a:ext>
              </a:extLst>
            </p:cNvPr>
            <p:cNvSpPr txBox="1"/>
            <p:nvPr/>
          </p:nvSpPr>
          <p:spPr>
            <a:xfrm>
              <a:off x="8376974" y="2532359"/>
              <a:ext cx="9973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NODE i+1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9056610-C887-90BF-84DA-4168BA9410A6}"/>
                </a:ext>
              </a:extLst>
            </p:cNvPr>
            <p:cNvSpPr txBox="1"/>
            <p:nvPr/>
          </p:nvSpPr>
          <p:spPr>
            <a:xfrm rot="19011968">
              <a:off x="6048182" y="2972755"/>
              <a:ext cx="1501958" cy="516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PIPE j</a:t>
              </a: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D7E06D9A-FD1A-CE19-DB4B-748AAA6CABE4}"/>
                </a:ext>
              </a:extLst>
            </p:cNvPr>
            <p:cNvSpPr/>
            <p:nvPr/>
          </p:nvSpPr>
          <p:spPr>
            <a:xfrm>
              <a:off x="5933089" y="1271752"/>
              <a:ext cx="1471448" cy="147144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D8CBFD1D-3171-C3E4-BD55-7DFA2C59A049}"/>
                </a:ext>
              </a:extLst>
            </p:cNvPr>
            <p:cNvSpPr/>
            <p:nvPr/>
          </p:nvSpPr>
          <p:spPr>
            <a:xfrm>
              <a:off x="3102785" y="1630901"/>
              <a:ext cx="3691759" cy="3691760"/>
            </a:xfrm>
            <a:prstGeom prst="ellipse">
              <a:avLst/>
            </a:prstGeom>
            <a:solidFill>
              <a:schemeClr val="accent4">
                <a:lumMod val="50000"/>
                <a:alpha val="30000"/>
              </a:schemeClr>
            </a:solidFill>
            <a:ln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78999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66796-6422-FD41-9659-E61027258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782" y="365125"/>
            <a:ext cx="8967787" cy="1325563"/>
          </a:xfrm>
        </p:spPr>
        <p:txBody>
          <a:bodyPr/>
          <a:lstStyle/>
          <a:p>
            <a:r>
              <a:rPr lang="en-US"/>
              <a:t>Simple example:</a:t>
            </a:r>
            <a:br>
              <a:rPr lang="en-US"/>
            </a:br>
            <a:r>
              <a:rPr lang="en-US"/>
              <a:t>two-gallery system</a:t>
            </a:r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86F12A1B-B1B4-8848-9894-33122EFD5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922" y="1785144"/>
            <a:ext cx="5925607" cy="4444206"/>
          </a:xfr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D6461B27-8D74-FC48-8A86-CC6201B13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438" y="1586"/>
            <a:ext cx="4837640" cy="3628230"/>
          </a:xfrm>
          <a:prstGeom prst="rect">
            <a:avLst/>
          </a:prstGeom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685BAEF7-F939-914F-A02B-273A796EAF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6438" y="3130154"/>
            <a:ext cx="4043362" cy="37262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D458FF-0CC9-3E46-AF6A-34D8003CB06D}"/>
              </a:ext>
            </a:extLst>
          </p:cNvPr>
          <p:cNvSpPr txBox="1"/>
          <p:nvPr/>
        </p:nvSpPr>
        <p:spPr>
          <a:xfrm>
            <a:off x="1371507" y="3597158"/>
            <a:ext cx="12636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re-injection</a:t>
            </a:r>
          </a:p>
          <a:p>
            <a:r>
              <a:rPr lang="en-US"/>
              <a:t>point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2F0984-DDB8-5846-8EC2-00E7EB33B9CE}"/>
              </a:ext>
            </a:extLst>
          </p:cNvPr>
          <p:cNvSpPr txBox="1"/>
          <p:nvPr/>
        </p:nvSpPr>
        <p:spPr>
          <a:xfrm>
            <a:off x="3962780" y="3694967"/>
            <a:ext cx="1237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abstraction</a:t>
            </a:r>
          </a:p>
          <a:p>
            <a:r>
              <a:rPr lang="en-US"/>
              <a:t>point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ADA302-3DB8-B643-8F01-2341EF4CC5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513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7562</TotalTime>
  <Words>1393</Words>
  <Application>Microsoft Macintosh PowerPoint</Application>
  <PresentationFormat>Widescreen</PresentationFormat>
  <Paragraphs>300</Paragraphs>
  <Slides>24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Cambria Math</vt:lpstr>
      <vt:lpstr>Symbol</vt:lpstr>
      <vt:lpstr>Times New Roman</vt:lpstr>
      <vt:lpstr>Wingdings</vt:lpstr>
      <vt:lpstr>Office Theme</vt:lpstr>
      <vt:lpstr>Geothermal heat extraction from abandoned mines</vt:lpstr>
      <vt:lpstr>PowerPoint Presentation</vt:lpstr>
      <vt:lpstr>Mine water geothermal heating (MWGH)</vt:lpstr>
      <vt:lpstr>PowerPoint Presentation</vt:lpstr>
      <vt:lpstr>Mine water heating schemes in Europe</vt:lpstr>
      <vt:lpstr>Optimizing mine water geothermal heat extraction </vt:lpstr>
      <vt:lpstr>Mining and      Modelling          Methods</vt:lpstr>
      <vt:lpstr>Workflow</vt:lpstr>
      <vt:lpstr>Simple example: two-gallery system</vt:lpstr>
      <vt:lpstr>Case study:  Mine water heating at Durham University</vt:lpstr>
      <vt:lpstr>Hutton and Busty coal seams</vt:lpstr>
      <vt:lpstr>PowerPoint Presentation</vt:lpstr>
      <vt:lpstr>PowerPoint Presentation</vt:lpstr>
      <vt:lpstr>PowerPoint Presentation</vt:lpstr>
      <vt:lpstr>PowerPoint Presentation</vt:lpstr>
      <vt:lpstr>Challenges and limitations</vt:lpstr>
      <vt:lpstr>Conclusions</vt:lpstr>
      <vt:lpstr>PowerPoint Presentation</vt:lpstr>
      <vt:lpstr>How does a heat pump work?</vt:lpstr>
      <vt:lpstr>Flow calculation</vt:lpstr>
      <vt:lpstr>Heat transfer</vt:lpstr>
      <vt:lpstr>GEMS Research Project</vt:lpstr>
      <vt:lpstr>The end user </vt:lpstr>
      <vt:lpstr>New regulations / policies / finance schemes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VAN-HUNEN, JEROEN</dc:creator>
  <cp:lastModifiedBy>VAN-HUNEN, JEROEN</cp:lastModifiedBy>
  <cp:revision>13</cp:revision>
  <dcterms:created xsi:type="dcterms:W3CDTF">2021-12-11T12:03:08Z</dcterms:created>
  <dcterms:modified xsi:type="dcterms:W3CDTF">2023-04-30T16:24:33Z</dcterms:modified>
</cp:coreProperties>
</file>