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sldIdLst>
    <p:sldId id="267" r:id="rId2"/>
    <p:sldId id="269" r:id="rId3"/>
    <p:sldId id="270" r:id="rId4"/>
    <p:sldId id="271" r:id="rId5"/>
    <p:sldId id="278" r:id="rId6"/>
    <p:sldId id="276" r:id="rId7"/>
    <p:sldId id="279" r:id="rId8"/>
    <p:sldId id="280" r:id="rId9"/>
    <p:sldId id="281" r:id="rId10"/>
    <p:sldId id="282" r:id="rId11"/>
    <p:sldId id="283" r:id="rId12"/>
    <p:sldId id="284" r:id="rId13"/>
    <p:sldId id="285" r:id="rId14"/>
    <p:sldId id="286" r:id="rId15"/>
    <p:sldId id="287" r:id="rId16"/>
    <p:sldId id="288" r:id="rId17"/>
    <p:sldId id="561"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275" r:id="rId47"/>
    <p:sldId id="328" r:id="rId48"/>
    <p:sldId id="330" r:id="rId49"/>
    <p:sldId id="329" r:id="rId50"/>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06600"/>
    <a:srgbClr val="00CC00"/>
    <a:srgbClr val="00FF00"/>
    <a:srgbClr val="996633"/>
    <a:srgbClr val="66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5" autoAdjust="0"/>
    <p:restoredTop sz="92586" autoAdjust="0"/>
  </p:normalViewPr>
  <p:slideViewPr>
    <p:cSldViewPr snapToGrid="0">
      <p:cViewPr varScale="1">
        <p:scale>
          <a:sx n="100" d="100"/>
          <a:sy n="100" d="100"/>
        </p:scale>
        <p:origin x="7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4" d="100"/>
          <a:sy n="54" d="100"/>
        </p:scale>
        <p:origin x="-115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Laura\My%20Documents\Dropbox\WRR%20paper\EGU%20results%20to%20plo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aura\My%20Documents\Dropbox\WRR%20paper\EGU%20results%20to%20plo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Laura\My%20Documents\Dropbox\WRR%20paper\EGU%20results%20to%20plo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Laura\My%20Documents\Dropbox\WRR%20paper\EGU%20results%20to%20plo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Laura\My%20Documents\Dropbox\WRR%20paper\EGU%20results%20to%20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44663167104127"/>
          <c:y val="0.11158573928258973"/>
          <c:w val="0.48302559055118111"/>
          <c:h val="0.70298993875765492"/>
        </c:manualLayout>
      </c:layout>
      <c:scatterChart>
        <c:scatterStyle val="lineMarker"/>
        <c:varyColors val="0"/>
        <c:ser>
          <c:idx val="0"/>
          <c:order val="0"/>
          <c:tx>
            <c:strRef>
              <c:f>Sheet1!$D$1</c:f>
              <c:strCache>
                <c:ptCount val="1"/>
                <c:pt idx="0">
                  <c:v>hydro conn mean</c:v>
                </c:pt>
              </c:strCache>
            </c:strRef>
          </c:tx>
          <c:spPr>
            <a:ln w="28575">
              <a:noFill/>
            </a:ln>
          </c:spPr>
          <c:marker>
            <c:symbol val="circle"/>
            <c:size val="7"/>
            <c:spPr>
              <a:solidFill>
                <a:srgbClr val="0070C0"/>
              </a:solidFill>
            </c:spPr>
          </c:marker>
          <c:xVal>
            <c:numRef>
              <c:f>Sheet1!$C$2:$C$10</c:f>
              <c:numCache>
                <c:formatCode>General</c:formatCode>
                <c:ptCount val="9"/>
                <c:pt idx="0">
                  <c:v>10084.02</c:v>
                </c:pt>
                <c:pt idx="1">
                  <c:v>3173.8100000000004</c:v>
                </c:pt>
                <c:pt idx="2">
                  <c:v>2152</c:v>
                </c:pt>
                <c:pt idx="3">
                  <c:v>3141.17</c:v>
                </c:pt>
                <c:pt idx="4">
                  <c:v>212.05</c:v>
                </c:pt>
                <c:pt idx="5">
                  <c:v>58.760000000000005</c:v>
                </c:pt>
                <c:pt idx="6">
                  <c:v>1181.018</c:v>
                </c:pt>
                <c:pt idx="7">
                  <c:v>9.4</c:v>
                </c:pt>
                <c:pt idx="8">
                  <c:v>1.1800000000000002</c:v>
                </c:pt>
              </c:numCache>
            </c:numRef>
          </c:xVal>
          <c:yVal>
            <c:numRef>
              <c:f>Sheet1!$D$2:$D$10</c:f>
              <c:numCache>
                <c:formatCode>General</c:formatCode>
                <c:ptCount val="9"/>
                <c:pt idx="0">
                  <c:v>2.8392999999999997</c:v>
                </c:pt>
                <c:pt idx="1">
                  <c:v>2.8392999999999997</c:v>
                </c:pt>
                <c:pt idx="2">
                  <c:v>2.6408</c:v>
                </c:pt>
                <c:pt idx="3">
                  <c:v>0.30590000000000006</c:v>
                </c:pt>
                <c:pt idx="4">
                  <c:v>0.30590000000000006</c:v>
                </c:pt>
                <c:pt idx="5">
                  <c:v>5.1499999999999997E-2</c:v>
                </c:pt>
                <c:pt idx="6">
                  <c:v>0</c:v>
                </c:pt>
                <c:pt idx="7">
                  <c:v>0</c:v>
                </c:pt>
                <c:pt idx="8">
                  <c:v>0</c:v>
                </c:pt>
              </c:numCache>
            </c:numRef>
          </c:yVal>
          <c:smooth val="0"/>
          <c:extLst>
            <c:ext xmlns:c16="http://schemas.microsoft.com/office/drawing/2014/chart" uri="{C3380CC4-5D6E-409C-BE32-E72D297353CC}">
              <c16:uniqueId val="{00000000-7C66-4543-9D77-B9CD9B322EA7}"/>
            </c:ext>
          </c:extLst>
        </c:ser>
        <c:dLbls>
          <c:showLegendKey val="0"/>
          <c:showVal val="0"/>
          <c:showCatName val="0"/>
          <c:showSerName val="0"/>
          <c:showPercent val="0"/>
          <c:showBubbleSize val="0"/>
        </c:dLbls>
        <c:axId val="382043320"/>
        <c:axId val="382043712"/>
      </c:scatterChart>
      <c:valAx>
        <c:axId val="382043320"/>
        <c:scaling>
          <c:orientation val="minMax"/>
        </c:scaling>
        <c:delete val="0"/>
        <c:axPos val="b"/>
        <c:title>
          <c:tx>
            <c:rich>
              <a:bodyPr/>
              <a:lstStyle/>
              <a:p>
                <a:pPr>
                  <a:defRPr/>
                </a:pPr>
                <a:r>
                  <a:rPr lang="en-US"/>
                  <a:t>Total event discharge (l)</a:t>
                </a:r>
              </a:p>
            </c:rich>
          </c:tx>
          <c:overlay val="0"/>
        </c:title>
        <c:numFmt formatCode="General" sourceLinked="1"/>
        <c:majorTickMark val="out"/>
        <c:minorTickMark val="none"/>
        <c:tickLblPos val="nextTo"/>
        <c:crossAx val="382043712"/>
        <c:crosses val="autoZero"/>
        <c:crossBetween val="midCat"/>
      </c:valAx>
      <c:valAx>
        <c:axId val="382043712"/>
        <c:scaling>
          <c:orientation val="minMax"/>
        </c:scaling>
        <c:delete val="0"/>
        <c:axPos val="l"/>
        <c:title>
          <c:tx>
            <c:rich>
              <a:bodyPr rot="-5400000" vert="horz"/>
              <a:lstStyle/>
              <a:p>
                <a:pPr>
                  <a:defRPr/>
                </a:pPr>
                <a:r>
                  <a:rPr lang="en-US"/>
                  <a:t>Hydrological Connectivity Metric</a:t>
                </a:r>
              </a:p>
            </c:rich>
          </c:tx>
          <c:overlay val="0"/>
        </c:title>
        <c:numFmt formatCode="General" sourceLinked="1"/>
        <c:majorTickMark val="out"/>
        <c:minorTickMark val="none"/>
        <c:tickLblPos val="nextTo"/>
        <c:crossAx val="382043320"/>
        <c:crosses val="autoZero"/>
        <c:crossBetween val="midCat"/>
      </c:valAx>
      <c:spPr>
        <a:ln>
          <a:solidFill>
            <a:sysClr val="windowText" lastClr="000000"/>
          </a:solidFill>
        </a:ln>
      </c:spPr>
    </c:plotArea>
    <c:plotVisOnly val="1"/>
    <c:dispBlanksAs val="gap"/>
    <c:showDLblsOverMax val="0"/>
  </c:chart>
  <c:txPr>
    <a:bodyPr/>
    <a:lstStyle/>
    <a:p>
      <a:pPr>
        <a:defRPr sz="1600" b="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44663167104147"/>
          <c:y val="0.1115857392825898"/>
          <c:w val="0.48302559055118111"/>
          <c:h val="0.70298993875765459"/>
        </c:manualLayout>
      </c:layout>
      <c:scatterChart>
        <c:scatterStyle val="lineMarker"/>
        <c:varyColors val="0"/>
        <c:ser>
          <c:idx val="0"/>
          <c:order val="0"/>
          <c:tx>
            <c:strRef>
              <c:f>Sheet1!$D$1</c:f>
              <c:strCache>
                <c:ptCount val="1"/>
                <c:pt idx="0">
                  <c:v>hydro conn mean</c:v>
                </c:pt>
              </c:strCache>
            </c:strRef>
          </c:tx>
          <c:spPr>
            <a:ln w="28575">
              <a:noFill/>
            </a:ln>
          </c:spPr>
          <c:marker>
            <c:symbol val="circle"/>
            <c:size val="7"/>
            <c:spPr>
              <a:solidFill>
                <a:srgbClr val="00B050"/>
              </a:solidFill>
            </c:spPr>
          </c:marker>
          <c:xVal>
            <c:numRef>
              <c:f>Sheet1!$E$2:$E$10</c:f>
              <c:numCache>
                <c:formatCode>General</c:formatCode>
                <c:ptCount val="9"/>
                <c:pt idx="0">
                  <c:v>23.17</c:v>
                </c:pt>
                <c:pt idx="1">
                  <c:v>15.219999999999999</c:v>
                </c:pt>
                <c:pt idx="2">
                  <c:v>13.19</c:v>
                </c:pt>
                <c:pt idx="3">
                  <c:v>1</c:v>
                </c:pt>
                <c:pt idx="4">
                  <c:v>0.25</c:v>
                </c:pt>
                <c:pt idx="5">
                  <c:v>0.1</c:v>
                </c:pt>
                <c:pt idx="6">
                  <c:v>6.0000000000000005E-2</c:v>
                </c:pt>
                <c:pt idx="7">
                  <c:v>2.0000000000000005E-3</c:v>
                </c:pt>
                <c:pt idx="8">
                  <c:v>3.0000000000000003E-4</c:v>
                </c:pt>
              </c:numCache>
            </c:numRef>
          </c:xVal>
          <c:yVal>
            <c:numRef>
              <c:f>Sheet1!$F$2:$F$10</c:f>
              <c:numCache>
                <c:formatCode>General</c:formatCode>
                <c:ptCount val="9"/>
                <c:pt idx="0">
                  <c:v>9.4017000000000035</c:v>
                </c:pt>
                <c:pt idx="1">
                  <c:v>9.4017000000000035</c:v>
                </c:pt>
                <c:pt idx="2">
                  <c:v>9.3945000000000007</c:v>
                </c:pt>
                <c:pt idx="3">
                  <c:v>0.29400000000000004</c:v>
                </c:pt>
                <c:pt idx="4">
                  <c:v>0.20480000000000001</c:v>
                </c:pt>
                <c:pt idx="5">
                  <c:v>7.0999999999999994E-2</c:v>
                </c:pt>
                <c:pt idx="6">
                  <c:v>1.8000000000000004E-3</c:v>
                </c:pt>
                <c:pt idx="7">
                  <c:v>1.2999999999999997E-3</c:v>
                </c:pt>
                <c:pt idx="8">
                  <c:v>0</c:v>
                </c:pt>
              </c:numCache>
            </c:numRef>
          </c:yVal>
          <c:smooth val="0"/>
          <c:extLst>
            <c:ext xmlns:c16="http://schemas.microsoft.com/office/drawing/2014/chart" uri="{C3380CC4-5D6E-409C-BE32-E72D297353CC}">
              <c16:uniqueId val="{00000000-46A6-498C-8153-D79063173BC2}"/>
            </c:ext>
          </c:extLst>
        </c:ser>
        <c:dLbls>
          <c:showLegendKey val="0"/>
          <c:showVal val="0"/>
          <c:showCatName val="0"/>
          <c:showSerName val="0"/>
          <c:showPercent val="0"/>
          <c:showBubbleSize val="0"/>
        </c:dLbls>
        <c:axId val="382044888"/>
        <c:axId val="382045280"/>
      </c:scatterChart>
      <c:valAx>
        <c:axId val="382044888"/>
        <c:scaling>
          <c:orientation val="minMax"/>
        </c:scaling>
        <c:delete val="0"/>
        <c:axPos val="b"/>
        <c:title>
          <c:tx>
            <c:rich>
              <a:bodyPr/>
              <a:lstStyle/>
              <a:p>
                <a:pPr>
                  <a:defRPr/>
                </a:pPr>
                <a:r>
                  <a:rPr lang="en-US"/>
                  <a:t>Total sediment export (kg)</a:t>
                </a:r>
              </a:p>
            </c:rich>
          </c:tx>
          <c:overlay val="0"/>
        </c:title>
        <c:numFmt formatCode="General" sourceLinked="1"/>
        <c:majorTickMark val="out"/>
        <c:minorTickMark val="none"/>
        <c:tickLblPos val="nextTo"/>
        <c:crossAx val="382045280"/>
        <c:crosses val="autoZero"/>
        <c:crossBetween val="midCat"/>
      </c:valAx>
      <c:valAx>
        <c:axId val="382045280"/>
        <c:scaling>
          <c:orientation val="minMax"/>
        </c:scaling>
        <c:delete val="0"/>
        <c:axPos val="l"/>
        <c:title>
          <c:tx>
            <c:rich>
              <a:bodyPr rot="-5400000" vert="horz"/>
              <a:lstStyle/>
              <a:p>
                <a:pPr>
                  <a:defRPr/>
                </a:pPr>
                <a:r>
                  <a:rPr lang="en-US"/>
                  <a:t>Sediment Connectivity Metric</a:t>
                </a:r>
              </a:p>
            </c:rich>
          </c:tx>
          <c:overlay val="0"/>
        </c:title>
        <c:numFmt formatCode="General" sourceLinked="1"/>
        <c:majorTickMark val="out"/>
        <c:minorTickMark val="none"/>
        <c:tickLblPos val="nextTo"/>
        <c:crossAx val="382044888"/>
        <c:crosses val="autoZero"/>
        <c:crossBetween val="midCat"/>
      </c:valAx>
      <c:spPr>
        <a:ln>
          <a:solidFill>
            <a:sysClr val="windowText" lastClr="000000"/>
          </a:solidFill>
        </a:ln>
      </c:spPr>
    </c:plotArea>
    <c:plotVisOnly val="1"/>
    <c:dispBlanksAs val="gap"/>
    <c:showDLblsOverMax val="0"/>
  </c:chart>
  <c:txPr>
    <a:bodyPr/>
    <a:lstStyle/>
    <a:p>
      <a:pPr>
        <a:defRPr sz="1600" b="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6071741032404E-2"/>
          <c:y val="0.14039333624963543"/>
          <c:w val="0.4652889326334208"/>
          <c:h val="0.70027012248468989"/>
        </c:manualLayout>
      </c:layout>
      <c:scatterChart>
        <c:scatterStyle val="lineMarker"/>
        <c:varyColors val="0"/>
        <c:ser>
          <c:idx val="0"/>
          <c:order val="0"/>
          <c:tx>
            <c:v>Hydrological Connectivity</c:v>
          </c:tx>
          <c:spPr>
            <a:ln w="28575">
              <a:noFill/>
            </a:ln>
          </c:spPr>
          <c:marker>
            <c:symbol val="circle"/>
            <c:size val="7"/>
            <c:spPr>
              <a:solidFill>
                <a:srgbClr val="0070C0"/>
              </a:solidFill>
            </c:spPr>
          </c:marker>
          <c:xVal>
            <c:numRef>
              <c:f>Sheet1!$B$2:$B$4</c:f>
              <c:numCache>
                <c:formatCode>General</c:formatCode>
                <c:ptCount val="3"/>
                <c:pt idx="0">
                  <c:v>21.1</c:v>
                </c:pt>
                <c:pt idx="1">
                  <c:v>10.5</c:v>
                </c:pt>
                <c:pt idx="2">
                  <c:v>3.8</c:v>
                </c:pt>
              </c:numCache>
            </c:numRef>
          </c:xVal>
          <c:yVal>
            <c:numRef>
              <c:f>Sheet1!$C$2:$C$4</c:f>
              <c:numCache>
                <c:formatCode>General</c:formatCode>
                <c:ptCount val="3"/>
                <c:pt idx="0">
                  <c:v>2.8392999999999997</c:v>
                </c:pt>
                <c:pt idx="1">
                  <c:v>2.8392999999999997</c:v>
                </c:pt>
                <c:pt idx="2">
                  <c:v>2.6408</c:v>
                </c:pt>
              </c:numCache>
            </c:numRef>
          </c:yVal>
          <c:smooth val="0"/>
          <c:extLst>
            <c:ext xmlns:c16="http://schemas.microsoft.com/office/drawing/2014/chart" uri="{C3380CC4-5D6E-409C-BE32-E72D297353CC}">
              <c16:uniqueId val="{00000000-08F6-4A43-8172-F0005FC01946}"/>
            </c:ext>
          </c:extLst>
        </c:ser>
        <c:ser>
          <c:idx val="1"/>
          <c:order val="1"/>
          <c:tx>
            <c:v>Sediment Connectivity</c:v>
          </c:tx>
          <c:spPr>
            <a:ln w="28575">
              <a:noFill/>
            </a:ln>
          </c:spPr>
          <c:marker>
            <c:symbol val="circle"/>
            <c:size val="7"/>
            <c:spPr>
              <a:solidFill>
                <a:srgbClr val="00B050"/>
              </a:solidFill>
            </c:spPr>
          </c:marker>
          <c:xVal>
            <c:numRef>
              <c:f>Sheet1!$B$2:$B$4</c:f>
              <c:numCache>
                <c:formatCode>General</c:formatCode>
                <c:ptCount val="3"/>
                <c:pt idx="0">
                  <c:v>21.1</c:v>
                </c:pt>
                <c:pt idx="1">
                  <c:v>10.5</c:v>
                </c:pt>
                <c:pt idx="2">
                  <c:v>3.8</c:v>
                </c:pt>
              </c:numCache>
            </c:numRef>
          </c:xVal>
          <c:yVal>
            <c:numRef>
              <c:f>Sheet1!$D$2:$D$4</c:f>
              <c:numCache>
                <c:formatCode>General</c:formatCode>
                <c:ptCount val="3"/>
                <c:pt idx="0">
                  <c:v>9.4017000000000035</c:v>
                </c:pt>
                <c:pt idx="1">
                  <c:v>9.4017000000000035</c:v>
                </c:pt>
                <c:pt idx="2">
                  <c:v>9.3945000000000007</c:v>
                </c:pt>
              </c:numCache>
            </c:numRef>
          </c:yVal>
          <c:smooth val="0"/>
          <c:extLst>
            <c:ext xmlns:c16="http://schemas.microsoft.com/office/drawing/2014/chart" uri="{C3380CC4-5D6E-409C-BE32-E72D297353CC}">
              <c16:uniqueId val="{00000001-08F6-4A43-8172-F0005FC01946}"/>
            </c:ext>
          </c:extLst>
        </c:ser>
        <c:dLbls>
          <c:showLegendKey val="0"/>
          <c:showVal val="0"/>
          <c:showCatName val="0"/>
          <c:showSerName val="0"/>
          <c:showPercent val="0"/>
          <c:showBubbleSize val="0"/>
        </c:dLbls>
        <c:axId val="348877568"/>
        <c:axId val="348877960"/>
      </c:scatterChart>
      <c:valAx>
        <c:axId val="348877568"/>
        <c:scaling>
          <c:orientation val="minMax"/>
        </c:scaling>
        <c:delete val="0"/>
        <c:axPos val="b"/>
        <c:title>
          <c:tx>
            <c:rich>
              <a:bodyPr/>
              <a:lstStyle/>
              <a:p>
                <a:pPr>
                  <a:defRPr b="0"/>
                </a:pPr>
                <a:r>
                  <a:rPr lang="en-US" b="0" dirty="0"/>
                  <a:t>Soil moisture %</a:t>
                </a:r>
              </a:p>
            </c:rich>
          </c:tx>
          <c:overlay val="0"/>
        </c:title>
        <c:numFmt formatCode="General" sourceLinked="1"/>
        <c:majorTickMark val="out"/>
        <c:minorTickMark val="none"/>
        <c:tickLblPos val="nextTo"/>
        <c:crossAx val="348877960"/>
        <c:crosses val="autoZero"/>
        <c:crossBetween val="midCat"/>
      </c:valAx>
      <c:valAx>
        <c:axId val="348877960"/>
        <c:scaling>
          <c:orientation val="minMax"/>
        </c:scaling>
        <c:delete val="0"/>
        <c:axPos val="l"/>
        <c:title>
          <c:tx>
            <c:rich>
              <a:bodyPr rot="-5400000" vert="horz"/>
              <a:lstStyle/>
              <a:p>
                <a:pPr>
                  <a:defRPr b="0"/>
                </a:pPr>
                <a:r>
                  <a:rPr lang="en-US" b="0"/>
                  <a:t>Connecivity metric</a:t>
                </a:r>
              </a:p>
            </c:rich>
          </c:tx>
          <c:overlay val="0"/>
        </c:title>
        <c:numFmt formatCode="General" sourceLinked="1"/>
        <c:majorTickMark val="out"/>
        <c:minorTickMark val="none"/>
        <c:tickLblPos val="nextTo"/>
        <c:crossAx val="348877568"/>
        <c:crosses val="autoZero"/>
        <c:crossBetween val="midCat"/>
      </c:valAx>
      <c:spPr>
        <a:ln w="0">
          <a:solidFill>
            <a:schemeClr val="tx1"/>
          </a:solidFill>
        </a:ln>
      </c:spPr>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45384951881024"/>
          <c:y val="5.7060002916302179E-2"/>
          <c:w val="0.4652889326334208"/>
          <c:h val="0.70027012248469012"/>
        </c:manualLayout>
      </c:layout>
      <c:scatterChart>
        <c:scatterStyle val="lineMarker"/>
        <c:varyColors val="0"/>
        <c:ser>
          <c:idx val="0"/>
          <c:order val="0"/>
          <c:spPr>
            <a:ln w="28575">
              <a:noFill/>
            </a:ln>
          </c:spPr>
          <c:marker>
            <c:symbol val="circle"/>
            <c:size val="7"/>
            <c:spPr>
              <a:solidFill>
                <a:srgbClr val="0070C0"/>
              </a:solidFill>
            </c:spPr>
          </c:marker>
          <c:xVal>
            <c:numRef>
              <c:f>Sheet1!$B$5:$B$7</c:f>
              <c:numCache>
                <c:formatCode>General</c:formatCode>
                <c:ptCount val="3"/>
                <c:pt idx="0">
                  <c:v>21.1</c:v>
                </c:pt>
                <c:pt idx="1">
                  <c:v>10.5</c:v>
                </c:pt>
                <c:pt idx="2">
                  <c:v>3.8</c:v>
                </c:pt>
              </c:numCache>
            </c:numRef>
          </c:xVal>
          <c:yVal>
            <c:numRef>
              <c:f>Sheet1!$D$5:$D$7</c:f>
              <c:numCache>
                <c:formatCode>General</c:formatCode>
                <c:ptCount val="3"/>
                <c:pt idx="0">
                  <c:v>0.30590000000000006</c:v>
                </c:pt>
                <c:pt idx="1">
                  <c:v>0.30590000000000006</c:v>
                </c:pt>
                <c:pt idx="2">
                  <c:v>5.1499999999999997E-2</c:v>
                </c:pt>
              </c:numCache>
            </c:numRef>
          </c:yVal>
          <c:smooth val="0"/>
          <c:extLst>
            <c:ext xmlns:c16="http://schemas.microsoft.com/office/drawing/2014/chart" uri="{C3380CC4-5D6E-409C-BE32-E72D297353CC}">
              <c16:uniqueId val="{00000000-DEE9-45FA-9E7C-0365988A58E1}"/>
            </c:ext>
          </c:extLst>
        </c:ser>
        <c:ser>
          <c:idx val="1"/>
          <c:order val="1"/>
          <c:spPr>
            <a:ln w="28575">
              <a:noFill/>
            </a:ln>
          </c:spPr>
          <c:marker>
            <c:symbol val="circle"/>
            <c:size val="7"/>
            <c:spPr>
              <a:solidFill>
                <a:srgbClr val="00B050"/>
              </a:solidFill>
            </c:spPr>
          </c:marker>
          <c:xVal>
            <c:numRef>
              <c:f>Sheet1!$B$5:$B$7</c:f>
              <c:numCache>
                <c:formatCode>General</c:formatCode>
                <c:ptCount val="3"/>
                <c:pt idx="0">
                  <c:v>21.1</c:v>
                </c:pt>
                <c:pt idx="1">
                  <c:v>10.5</c:v>
                </c:pt>
                <c:pt idx="2">
                  <c:v>3.8</c:v>
                </c:pt>
              </c:numCache>
            </c:numRef>
          </c:xVal>
          <c:yVal>
            <c:numRef>
              <c:f>Sheet1!$F$5:$F$7</c:f>
              <c:numCache>
                <c:formatCode>General</c:formatCode>
                <c:ptCount val="3"/>
                <c:pt idx="0">
                  <c:v>0.29400000000000004</c:v>
                </c:pt>
                <c:pt idx="1">
                  <c:v>0.20480000000000001</c:v>
                </c:pt>
                <c:pt idx="2">
                  <c:v>7.0999999999999994E-2</c:v>
                </c:pt>
              </c:numCache>
            </c:numRef>
          </c:yVal>
          <c:smooth val="0"/>
          <c:extLst>
            <c:ext xmlns:c16="http://schemas.microsoft.com/office/drawing/2014/chart" uri="{C3380CC4-5D6E-409C-BE32-E72D297353CC}">
              <c16:uniqueId val="{00000001-DEE9-45FA-9E7C-0365988A58E1}"/>
            </c:ext>
          </c:extLst>
        </c:ser>
        <c:dLbls>
          <c:showLegendKey val="0"/>
          <c:showVal val="0"/>
          <c:showCatName val="0"/>
          <c:showSerName val="0"/>
          <c:showPercent val="0"/>
          <c:showBubbleSize val="0"/>
        </c:dLbls>
        <c:axId val="383688392"/>
        <c:axId val="383688784"/>
      </c:scatterChart>
      <c:valAx>
        <c:axId val="383688392"/>
        <c:scaling>
          <c:orientation val="minMax"/>
        </c:scaling>
        <c:delete val="0"/>
        <c:axPos val="b"/>
        <c:title>
          <c:tx>
            <c:rich>
              <a:bodyPr/>
              <a:lstStyle/>
              <a:p>
                <a:pPr>
                  <a:defRPr b="0"/>
                </a:pPr>
                <a:r>
                  <a:rPr lang="en-US" b="0"/>
                  <a:t>Soil</a:t>
                </a:r>
                <a:r>
                  <a:rPr lang="en-US" b="0" baseline="0"/>
                  <a:t> </a:t>
                </a:r>
                <a:r>
                  <a:rPr lang="en-US" b="0"/>
                  <a:t>moisture %</a:t>
                </a:r>
              </a:p>
            </c:rich>
          </c:tx>
          <c:overlay val="0"/>
        </c:title>
        <c:numFmt formatCode="General" sourceLinked="1"/>
        <c:majorTickMark val="out"/>
        <c:minorTickMark val="none"/>
        <c:tickLblPos val="nextTo"/>
        <c:crossAx val="383688784"/>
        <c:crosses val="autoZero"/>
        <c:crossBetween val="midCat"/>
      </c:valAx>
      <c:valAx>
        <c:axId val="383688784"/>
        <c:scaling>
          <c:orientation val="minMax"/>
        </c:scaling>
        <c:delete val="0"/>
        <c:axPos val="l"/>
        <c:title>
          <c:tx>
            <c:rich>
              <a:bodyPr rot="-5400000" vert="horz"/>
              <a:lstStyle/>
              <a:p>
                <a:pPr>
                  <a:defRPr b="0"/>
                </a:pPr>
                <a:r>
                  <a:rPr lang="en-US" b="0"/>
                  <a:t>Connecivity metric</a:t>
                </a:r>
              </a:p>
            </c:rich>
          </c:tx>
          <c:overlay val="0"/>
        </c:title>
        <c:numFmt formatCode="General" sourceLinked="1"/>
        <c:majorTickMark val="out"/>
        <c:minorTickMark val="none"/>
        <c:tickLblPos val="nextTo"/>
        <c:crossAx val="383688392"/>
        <c:crosses val="autoZero"/>
        <c:crossBetween val="midCat"/>
      </c:valAx>
      <c:spPr>
        <a:ln w="0">
          <a:solidFill>
            <a:schemeClr val="tx1"/>
          </a:solidFill>
        </a:ln>
      </c:spPr>
    </c:plotArea>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456496062992131"/>
          <c:y val="5.7060002916302151E-2"/>
          <c:w val="0.4652889326334208"/>
          <c:h val="0.70027012248469034"/>
        </c:manualLayout>
      </c:layout>
      <c:scatterChart>
        <c:scatterStyle val="lineMarker"/>
        <c:varyColors val="0"/>
        <c:ser>
          <c:idx val="0"/>
          <c:order val="0"/>
          <c:spPr>
            <a:ln w="28575">
              <a:noFill/>
            </a:ln>
          </c:spPr>
          <c:marker>
            <c:symbol val="circle"/>
            <c:size val="7"/>
            <c:spPr>
              <a:solidFill>
                <a:srgbClr val="0070C0"/>
              </a:solidFill>
            </c:spPr>
          </c:marker>
          <c:xVal>
            <c:numRef>
              <c:f>Sheet1!$B$8:$B$10</c:f>
              <c:numCache>
                <c:formatCode>General</c:formatCode>
                <c:ptCount val="3"/>
                <c:pt idx="0">
                  <c:v>21.1</c:v>
                </c:pt>
                <c:pt idx="1">
                  <c:v>10.5</c:v>
                </c:pt>
                <c:pt idx="2">
                  <c:v>3.8</c:v>
                </c:pt>
              </c:numCache>
            </c:numRef>
          </c:xVal>
          <c:yVal>
            <c:numRef>
              <c:f>Sheet1!$D$8:$D$10</c:f>
              <c:numCache>
                <c:formatCode>General</c:formatCode>
                <c:ptCount val="3"/>
                <c:pt idx="0">
                  <c:v>0</c:v>
                </c:pt>
                <c:pt idx="1">
                  <c:v>0</c:v>
                </c:pt>
                <c:pt idx="2">
                  <c:v>0</c:v>
                </c:pt>
              </c:numCache>
            </c:numRef>
          </c:yVal>
          <c:smooth val="0"/>
          <c:extLst>
            <c:ext xmlns:c16="http://schemas.microsoft.com/office/drawing/2014/chart" uri="{C3380CC4-5D6E-409C-BE32-E72D297353CC}">
              <c16:uniqueId val="{00000000-D9D0-49F4-9DD7-CDF60945CAF5}"/>
            </c:ext>
          </c:extLst>
        </c:ser>
        <c:ser>
          <c:idx val="1"/>
          <c:order val="1"/>
          <c:spPr>
            <a:ln w="28575">
              <a:noFill/>
            </a:ln>
          </c:spPr>
          <c:marker>
            <c:symbol val="circle"/>
            <c:size val="7"/>
            <c:spPr>
              <a:solidFill>
                <a:srgbClr val="00B050"/>
              </a:solidFill>
            </c:spPr>
          </c:marker>
          <c:xVal>
            <c:numRef>
              <c:f>Sheet1!$B$8:$B$10</c:f>
              <c:numCache>
                <c:formatCode>General</c:formatCode>
                <c:ptCount val="3"/>
                <c:pt idx="0">
                  <c:v>21.1</c:v>
                </c:pt>
                <c:pt idx="1">
                  <c:v>10.5</c:v>
                </c:pt>
                <c:pt idx="2">
                  <c:v>3.8</c:v>
                </c:pt>
              </c:numCache>
            </c:numRef>
          </c:xVal>
          <c:yVal>
            <c:numRef>
              <c:f>Sheet1!$F$8:$F$10</c:f>
              <c:numCache>
                <c:formatCode>General</c:formatCode>
                <c:ptCount val="3"/>
                <c:pt idx="0">
                  <c:v>1.8000000000000004E-3</c:v>
                </c:pt>
                <c:pt idx="1">
                  <c:v>1.2999999999999997E-3</c:v>
                </c:pt>
                <c:pt idx="2">
                  <c:v>0</c:v>
                </c:pt>
              </c:numCache>
            </c:numRef>
          </c:yVal>
          <c:smooth val="0"/>
          <c:extLst>
            <c:ext xmlns:c16="http://schemas.microsoft.com/office/drawing/2014/chart" uri="{C3380CC4-5D6E-409C-BE32-E72D297353CC}">
              <c16:uniqueId val="{00000001-D9D0-49F4-9DD7-CDF60945CAF5}"/>
            </c:ext>
          </c:extLst>
        </c:ser>
        <c:dLbls>
          <c:showLegendKey val="0"/>
          <c:showVal val="0"/>
          <c:showCatName val="0"/>
          <c:showSerName val="0"/>
          <c:showPercent val="0"/>
          <c:showBubbleSize val="0"/>
        </c:dLbls>
        <c:axId val="383689568"/>
        <c:axId val="383689960"/>
      </c:scatterChart>
      <c:valAx>
        <c:axId val="383689568"/>
        <c:scaling>
          <c:orientation val="minMax"/>
        </c:scaling>
        <c:delete val="0"/>
        <c:axPos val="b"/>
        <c:title>
          <c:tx>
            <c:rich>
              <a:bodyPr/>
              <a:lstStyle/>
              <a:p>
                <a:pPr>
                  <a:defRPr b="0"/>
                </a:pPr>
                <a:r>
                  <a:rPr lang="en-US" b="0"/>
                  <a:t>Soil</a:t>
                </a:r>
                <a:r>
                  <a:rPr lang="en-US" b="0" baseline="0"/>
                  <a:t> </a:t>
                </a:r>
                <a:r>
                  <a:rPr lang="en-US" b="0"/>
                  <a:t>moisture %</a:t>
                </a:r>
              </a:p>
            </c:rich>
          </c:tx>
          <c:overlay val="0"/>
        </c:title>
        <c:numFmt formatCode="General" sourceLinked="1"/>
        <c:majorTickMark val="out"/>
        <c:minorTickMark val="none"/>
        <c:tickLblPos val="nextTo"/>
        <c:crossAx val="383689960"/>
        <c:crosses val="autoZero"/>
        <c:crossBetween val="midCat"/>
      </c:valAx>
      <c:valAx>
        <c:axId val="383689960"/>
        <c:scaling>
          <c:orientation val="minMax"/>
        </c:scaling>
        <c:delete val="0"/>
        <c:axPos val="l"/>
        <c:title>
          <c:tx>
            <c:rich>
              <a:bodyPr rot="-5400000" vert="horz"/>
              <a:lstStyle/>
              <a:p>
                <a:pPr>
                  <a:defRPr b="0"/>
                </a:pPr>
                <a:r>
                  <a:rPr lang="en-US" b="0"/>
                  <a:t>Connecivity metric</a:t>
                </a:r>
              </a:p>
            </c:rich>
          </c:tx>
          <c:overlay val="0"/>
        </c:title>
        <c:numFmt formatCode="General" sourceLinked="1"/>
        <c:majorTickMark val="out"/>
        <c:minorTickMark val="none"/>
        <c:tickLblPos val="nextTo"/>
        <c:crossAx val="383689568"/>
        <c:crosses val="autoZero"/>
        <c:crossBetween val="midCat"/>
      </c:valAx>
      <c:spPr>
        <a:ln w="0">
          <a:solidFill>
            <a:schemeClr val="tx1"/>
          </a:solidFill>
        </a:ln>
      </c:spPr>
    </c:plotArea>
    <c:plotVisOnly val="1"/>
    <c:dispBlanksAs val="gap"/>
    <c:showDLblsOverMax val="0"/>
  </c:chart>
  <c:txPr>
    <a:bodyPr/>
    <a:lstStyle/>
    <a:p>
      <a:pPr>
        <a:defRPr sz="12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0.40208</cdr:x>
      <cdr:y>0.66667</cdr:y>
    </cdr:from>
    <cdr:to>
      <cdr:x>0.60208</cdr:x>
      <cdr:y>1</cdr:y>
    </cdr:to>
    <cdr:sp macro="" textlink="">
      <cdr:nvSpPr>
        <cdr:cNvPr id="2" name="TextBox 1"/>
        <cdr:cNvSpPr txBox="1"/>
      </cdr:nvSpPr>
      <cdr:spPr>
        <a:xfrm xmlns:a="http://schemas.openxmlformats.org/drawingml/2006/main">
          <a:off x="1838325" y="26193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GB"/>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GB"/>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GB"/>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4777CEBD-ABCC-4E6A-B133-BB8D23F60B93}" type="slidenum">
              <a:rPr lang="en-GB" altLang="en-US"/>
              <a:pPr/>
              <a:t>‹#›</a:t>
            </a:fld>
            <a:endParaRPr lang="en-GB" altLang="en-US"/>
          </a:p>
        </p:txBody>
      </p:sp>
    </p:spTree>
    <p:extLst>
      <p:ext uri="{BB962C8B-B14F-4D97-AF65-F5344CB8AC3E}">
        <p14:creationId xmlns:p14="http://schemas.microsoft.com/office/powerpoint/2010/main" val="26505624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ln>
            <a:miter lim="800000"/>
            <a:headEnd/>
            <a:tailEnd/>
          </a:ln>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C0EAEEB-32FB-48E3-B0F2-12740316C4A0}" type="slidenum">
              <a:rPr lang="en-GB" altLang="en-US" sz="1200"/>
              <a:pPr/>
              <a:t>1</a:t>
            </a:fld>
            <a:endParaRPr lang="en-GB"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4063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pPr>
              <a:defRPr/>
            </a:pPr>
            <a:fld id="{3D7552FC-E73D-43E2-96E1-BC8D3E453224}" type="slidenum">
              <a:rPr lang="en-GB" smtClean="0">
                <a:latin typeface="TUOS Stephenson"/>
              </a:rPr>
              <a:pPr>
                <a:defRPr/>
              </a:pPr>
              <a:t>23</a:t>
            </a:fld>
            <a:endParaRPr lang="en-GB">
              <a:latin typeface="TUOS Stephenson"/>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GB">
                <a:latin typeface="TUOS Stephenson"/>
              </a:rPr>
              <a:t>At the end of the drought, biomass of both species has reduced dramatically leading to the seemingly random distribution of shrubs that persist through the drought.  The grass has collapsed but formed slight bands in doing so – these bands locally concentrate resource allowing more of the species to persist for longer.  The local concentrating of resource is so successful that the shrubs (who are better adapted to resource scarcity) survive on the edges of these bands, and the biomass in shrub cells is higher than the biomass in grass cells.</a:t>
            </a:r>
          </a:p>
          <a:p>
            <a:r>
              <a:rPr lang="en-GB">
                <a:latin typeface="TUOS Stephenson"/>
              </a:rPr>
              <a:t>This slide also illustrates the problem with the cell wrapping method as applied to this model.  When the vegetation in the field collapses, more of the resource moves down slope.  When insufficient biomass remains to trap this resource, it is wrapped around and ‘dumped’ on the row zero.  The relatively dense band of vegetation in row zero is therefore a modelling artefact, but we keep it in this simulation to see what the effect of a boundary condition is.</a:t>
            </a:r>
          </a:p>
          <a:p>
            <a:endParaRPr lang="en-GB">
              <a:latin typeface="TUOS Stephenson"/>
            </a:endParaRPr>
          </a:p>
        </p:txBody>
      </p:sp>
    </p:spTree>
    <p:extLst>
      <p:ext uri="{BB962C8B-B14F-4D97-AF65-F5344CB8AC3E}">
        <p14:creationId xmlns:p14="http://schemas.microsoft.com/office/powerpoint/2010/main" val="80145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A0257E65-7BF3-47E7-8970-0DE8E9B0D5D2}" type="slidenum">
              <a:rPr lang="en-GB" smtClean="0">
                <a:latin typeface="TUOS Stephenson"/>
              </a:rPr>
              <a:pPr>
                <a:defRPr/>
              </a:pPr>
              <a:t>24</a:t>
            </a:fld>
            <a:endParaRPr lang="en-GB">
              <a:latin typeface="TUOS Stephenson"/>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r>
              <a:rPr lang="en-GB">
                <a:latin typeface="TUOS Stephenson"/>
              </a:rPr>
              <a:t>After 30 years, the field species are recovering from the drought, and a marked banding pattern in the grass is noted.  This forms from the bands that are developed in the resources during the drought.  The banding pattern supports higher biomass for reduced resource than can be supported by a homogenous field distribution, and it can be noted that the biomass on the upflux edge of the band is significantly higher than at in a corresponding uniform field.  The shrubs have recovered to form isolated islands which initiate on the down-flux edge of the grass band and the shrubs out-compete the grass within these islands.</a:t>
            </a:r>
          </a:p>
        </p:txBody>
      </p:sp>
    </p:spTree>
    <p:extLst>
      <p:ext uri="{BB962C8B-B14F-4D97-AF65-F5344CB8AC3E}">
        <p14:creationId xmlns:p14="http://schemas.microsoft.com/office/powerpoint/2010/main" val="220498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CBFFC7FF-50C5-47C4-98EF-479C139D2500}" type="slidenum">
              <a:rPr lang="en-GB" smtClean="0">
                <a:latin typeface="TUOS Stephenson"/>
              </a:rPr>
              <a:pPr>
                <a:defRPr/>
              </a:pPr>
              <a:t>25</a:t>
            </a:fld>
            <a:endParaRPr lang="en-GB">
              <a:latin typeface="TUOS Stephenson"/>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r>
              <a:rPr lang="en-GB">
                <a:latin typeface="TUOS Stephenson"/>
              </a:rPr>
              <a:t>The recovery of the field continues, and as with the no drought case, resource is redistributed from vegetated cells until the resource distribution becomes much more uniform and the banding patterns fade out.  The island pattern associated with the shrub persists – this self organisation strategy allows the shrubs to remain within the field, where as previously they would have disappeared.  This pattern also supports a higher shrub biomass than was noted in a no drought condition.</a:t>
            </a:r>
          </a:p>
        </p:txBody>
      </p:sp>
    </p:spTree>
    <p:extLst>
      <p:ext uri="{BB962C8B-B14F-4D97-AF65-F5344CB8AC3E}">
        <p14:creationId xmlns:p14="http://schemas.microsoft.com/office/powerpoint/2010/main" val="139027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F082BD61-EA8A-4D71-A38B-097A246288ED}" type="slidenum">
              <a:rPr lang="en-GB" smtClean="0">
                <a:latin typeface="TUOS Stephenson"/>
              </a:rPr>
              <a:pPr>
                <a:defRPr/>
              </a:pPr>
              <a:t>26</a:t>
            </a:fld>
            <a:endParaRPr lang="en-GB">
              <a:latin typeface="TUOS Stephenson"/>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GB">
                <a:latin typeface="TUOS Stephenson"/>
              </a:rPr>
              <a:t>The timing of droughts is also significant on the ultimate pattern produced in the vegetation.  for an early drought (occurring when the deep layer resource is homogenous) the grass recovers quickly after the drought – this doesn’t necessarily happen in the field which could imply that another process inhibts grass recovery in the field. This quick recovery also inhibits the slower growing shrubs. Where two droughts are modelled, the field average grass density is slightly lower than either case involving a single drought, and the shrubs ultimately reach a much higher level.  This would suggest that continued scarcity of resource favours the dominance of the shrubs, who are better able to capitalise on the resource accumulation on bands of grass. When two droughts occur, the number of connected cells is higher and grass recovers more slowly. This would cause increased overland runoff and erosion while the slow recovery favours the shrubs.  However, these processes ARE NOT MODELLED HERE.</a:t>
            </a:r>
          </a:p>
          <a:p>
            <a:r>
              <a:rPr lang="en-GB">
                <a:latin typeface="TUOS Stephenson"/>
              </a:rPr>
              <a:t>We observe that the artefact boundary condition does not affect cells beyond 5m into the field – therefore banding patterns can occur as a result of these local diffusive advection processes in the absence of any boundary or any other process.</a:t>
            </a:r>
          </a:p>
        </p:txBody>
      </p:sp>
    </p:spTree>
    <p:extLst>
      <p:ext uri="{BB962C8B-B14F-4D97-AF65-F5344CB8AC3E}">
        <p14:creationId xmlns:p14="http://schemas.microsoft.com/office/powerpoint/2010/main" val="10913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a:defRPr/>
            </a:pPr>
            <a:fld id="{10C3F8BF-4A99-4BBD-9121-C66BDEAA41F9}" type="slidenum">
              <a:rPr lang="en-GB" smtClean="0">
                <a:latin typeface="TUOS Stephenson"/>
              </a:rPr>
              <a:pPr>
                <a:defRPr/>
              </a:pPr>
              <a:t>31</a:t>
            </a:fld>
            <a:endParaRPr lang="en-GB">
              <a:latin typeface="TUOS Stephenson"/>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GB">
                <a:latin typeface="TUOS Stephenson"/>
              </a:rPr>
              <a:t>The shrub islands become larger and contain higher biomass.  Once established, the shrubs persist in the field.  It appears that banding patterns form in the dominant field species, and island patterns form in the invading species.</a:t>
            </a:r>
          </a:p>
          <a:p>
            <a:endParaRPr lang="en-GB">
              <a:latin typeface="TUOS Stephenson"/>
            </a:endParaRPr>
          </a:p>
          <a:p>
            <a:r>
              <a:rPr lang="en-GB">
                <a:latin typeface="TUOS Stephenson"/>
              </a:rPr>
              <a:t>In the absence of any other process, the grass will recover and the two species will co exist.</a:t>
            </a:r>
          </a:p>
        </p:txBody>
      </p:sp>
    </p:spTree>
    <p:extLst>
      <p:ext uri="{BB962C8B-B14F-4D97-AF65-F5344CB8AC3E}">
        <p14:creationId xmlns:p14="http://schemas.microsoft.com/office/powerpoint/2010/main" val="238770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Run7 – broad band of erosion</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D968D509-5AB0-4705-8360-5AB3921D56C8}" type="slidenum">
              <a:rPr lang="en-GB" altLang="en-US" sz="1200"/>
              <a:pPr/>
              <a:t>40</a:t>
            </a:fld>
            <a:endParaRPr lang="en-GB" altLang="en-US" sz="1200"/>
          </a:p>
        </p:txBody>
      </p:sp>
    </p:spTree>
    <p:extLst>
      <p:ext uri="{BB962C8B-B14F-4D97-AF65-F5344CB8AC3E}">
        <p14:creationId xmlns:p14="http://schemas.microsoft.com/office/powerpoint/2010/main" val="4062170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Run 4</a:t>
            </a:r>
          </a:p>
          <a:p>
            <a:endParaRPr lang="en-GB"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D09A8750-1E6F-4169-8C02-F57BF1A4C5BD}" type="slidenum">
              <a:rPr lang="en-GB" altLang="en-US" sz="1200"/>
              <a:pPr/>
              <a:t>41</a:t>
            </a:fld>
            <a:endParaRPr lang="en-GB" altLang="en-US" sz="1200"/>
          </a:p>
        </p:txBody>
      </p:sp>
    </p:spTree>
    <p:extLst>
      <p:ext uri="{BB962C8B-B14F-4D97-AF65-F5344CB8AC3E}">
        <p14:creationId xmlns:p14="http://schemas.microsoft.com/office/powerpoint/2010/main" val="89739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run3</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D925C304-7710-4985-9259-08B251365A04}" type="slidenum">
              <a:rPr lang="en-GB" altLang="en-US" sz="1200"/>
              <a:pPr/>
              <a:t>42</a:t>
            </a:fld>
            <a:endParaRPr lang="en-GB" altLang="en-US" sz="1200"/>
          </a:p>
        </p:txBody>
      </p:sp>
    </p:spTree>
    <p:extLst>
      <p:ext uri="{BB962C8B-B14F-4D97-AF65-F5344CB8AC3E}">
        <p14:creationId xmlns:p14="http://schemas.microsoft.com/office/powerpoint/2010/main" val="271434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77CEBD-ABCC-4E6A-B133-BB8D23F60B93}" type="slidenum">
              <a:rPr lang="en-GB" altLang="en-US" smtClean="0"/>
              <a:pPr/>
              <a:t>2</a:t>
            </a:fld>
            <a:endParaRPr lang="en-GB" altLang="en-US"/>
          </a:p>
        </p:txBody>
      </p:sp>
    </p:spTree>
    <p:extLst>
      <p:ext uri="{BB962C8B-B14F-4D97-AF65-F5344CB8AC3E}">
        <p14:creationId xmlns:p14="http://schemas.microsoft.com/office/powerpoint/2010/main" val="3431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defining sediment</a:t>
            </a:r>
            <a:r>
              <a:rPr lang="en-US" baseline="0" dirty="0"/>
              <a:t> connectivity is a two-part process</a:t>
            </a:r>
            <a:endParaRPr lang="en-US" dirty="0"/>
          </a:p>
        </p:txBody>
      </p:sp>
      <p:sp>
        <p:nvSpPr>
          <p:cNvPr id="4" name="Slide Number Placeholder 3"/>
          <p:cNvSpPr>
            <a:spLocks noGrp="1"/>
          </p:cNvSpPr>
          <p:nvPr>
            <p:ph type="sldNum" sz="quarter" idx="10"/>
          </p:nvPr>
        </p:nvSpPr>
        <p:spPr/>
        <p:txBody>
          <a:bodyPr/>
          <a:lstStyle/>
          <a:p>
            <a:fld id="{C4C668F2-8F26-4A1A-BA19-857E2184E552}" type="slidenum">
              <a:rPr lang="en-US" smtClean="0"/>
              <a:pPr/>
              <a:t>8</a:t>
            </a:fld>
            <a:endParaRPr lang="en-US"/>
          </a:p>
        </p:txBody>
      </p:sp>
    </p:spTree>
    <p:extLst>
      <p:ext uri="{BB962C8B-B14F-4D97-AF65-F5344CB8AC3E}">
        <p14:creationId xmlns:p14="http://schemas.microsoft.com/office/powerpoint/2010/main" val="408933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Process:</a:t>
            </a:r>
          </a:p>
          <a:p>
            <a:r>
              <a:rPr lang="en-GB" dirty="0"/>
              <a:t>A semi-</a:t>
            </a:r>
            <a:r>
              <a:rPr lang="en-GB" dirty="0" err="1"/>
              <a:t>variogram</a:t>
            </a:r>
            <a:r>
              <a:rPr lang="en-GB" dirty="0"/>
              <a:t> was modelled for each</a:t>
            </a:r>
            <a:r>
              <a:rPr lang="en-GB" baseline="0" dirty="0"/>
              <a:t> sampling time period using a total of 90 points. </a:t>
            </a:r>
            <a:r>
              <a:rPr lang="en-GB" dirty="0"/>
              <a:t>The modelled semi-</a:t>
            </a:r>
            <a:r>
              <a:rPr lang="en-GB" dirty="0" err="1"/>
              <a:t>variograms</a:t>
            </a:r>
            <a:r>
              <a:rPr lang="en-GB" dirty="0"/>
              <a:t> showed distinct</a:t>
            </a:r>
            <a:r>
              <a:rPr lang="en-GB" baseline="0" dirty="0"/>
              <a:t> </a:t>
            </a:r>
            <a:r>
              <a:rPr lang="en-GB" baseline="0" dirty="0" err="1"/>
              <a:t>spatio</a:t>
            </a:r>
            <a:r>
              <a:rPr lang="en-GB" baseline="0" dirty="0"/>
              <a:t>-temporal variations in the spatial dependency of surface soil-moisture content over the course of one summer rainfall season. </a:t>
            </a:r>
          </a:p>
          <a:p>
            <a:endParaRPr lang="en-GB" baseline="0" dirty="0"/>
          </a:p>
          <a:p>
            <a:r>
              <a:rPr lang="en-GB" baseline="0" dirty="0"/>
              <a:t>The semi-</a:t>
            </a:r>
            <a:r>
              <a:rPr lang="en-GB" baseline="0" dirty="0" err="1"/>
              <a:t>variograms</a:t>
            </a:r>
            <a:r>
              <a:rPr lang="en-GB" baseline="0" dirty="0"/>
              <a:t> were then used to model the broader scale distribution of soil-</a:t>
            </a:r>
            <a:r>
              <a:rPr lang="en-GB" baseline="0" dirty="0" err="1"/>
              <a:t>mositure</a:t>
            </a:r>
            <a:r>
              <a:rPr lang="en-GB" baseline="0" dirty="0"/>
              <a:t> content, in consideration of observed spatial dependency in the structure of soil-moisture content. This process was repeated for all dates of soil-moisture measurements, and across the 4 sites over the grass-shrub transition.</a:t>
            </a:r>
          </a:p>
          <a:p>
            <a:endParaRPr lang="en-GB" b="1" baseline="0" dirty="0"/>
          </a:p>
          <a:p>
            <a:r>
              <a:rPr lang="en-GB" b="1" baseline="0" dirty="0"/>
              <a:t>Key findings:</a:t>
            </a:r>
          </a:p>
          <a:p>
            <a:r>
              <a:rPr lang="en-GB" dirty="0"/>
              <a:t>Talk about soil moisture connectivity patterns</a:t>
            </a:r>
          </a:p>
        </p:txBody>
      </p:sp>
      <p:sp>
        <p:nvSpPr>
          <p:cNvPr id="4" name="Slide Number Placeholder 3"/>
          <p:cNvSpPr>
            <a:spLocks noGrp="1"/>
          </p:cNvSpPr>
          <p:nvPr>
            <p:ph type="sldNum" sz="quarter" idx="10"/>
          </p:nvPr>
        </p:nvSpPr>
        <p:spPr/>
        <p:txBody>
          <a:bodyPr/>
          <a:lstStyle/>
          <a:p>
            <a:fld id="{C4652AE9-9DA6-4F69-873D-D21444AC012B}" type="slidenum">
              <a:rPr lang="en-US" smtClean="0"/>
              <a:pPr/>
              <a:t>9</a:t>
            </a:fld>
            <a:endParaRPr lang="en-US"/>
          </a:p>
        </p:txBody>
      </p:sp>
    </p:spTree>
    <p:extLst>
      <p:ext uri="{BB962C8B-B14F-4D97-AF65-F5344CB8AC3E}">
        <p14:creationId xmlns:p14="http://schemas.microsoft.com/office/powerpoint/2010/main" val="398219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Depending on the </a:t>
            </a:r>
            <a:r>
              <a:rPr lang="en-US" dirty="0" err="1"/>
              <a:t>threhsold</a:t>
            </a:r>
            <a:r>
              <a:rPr lang="en-US" dirty="0"/>
              <a:t> of runoff and sediment transport used to define what</a:t>
            </a:r>
            <a:r>
              <a:rPr lang="en-US" baseline="0" dirty="0"/>
              <a:t> constitutes connectivity, lengths of connected flow paths may vary considerably. – i.e. what constitutes </a:t>
            </a:r>
            <a:r>
              <a:rPr lang="en-US" baseline="0" dirty="0" err="1"/>
              <a:t>hydrologically</a:t>
            </a:r>
            <a:r>
              <a:rPr lang="en-US" baseline="0" dirty="0"/>
              <a:t> significant connectivity, </a:t>
            </a:r>
            <a:r>
              <a:rPr lang="en-US" baseline="0" dirty="0" err="1"/>
              <a:t>geomorphologically</a:t>
            </a:r>
            <a:r>
              <a:rPr lang="en-US" baseline="0" dirty="0"/>
              <a:t> relevant </a:t>
            </a:r>
            <a:r>
              <a:rPr lang="en-US" baseline="0"/>
              <a:t>sediment transport?</a:t>
            </a:r>
            <a:endParaRPr lang="en-US"/>
          </a:p>
        </p:txBody>
      </p:sp>
      <p:sp>
        <p:nvSpPr>
          <p:cNvPr id="4" name="Slide Number Placeholder 3"/>
          <p:cNvSpPr>
            <a:spLocks noGrp="1"/>
          </p:cNvSpPr>
          <p:nvPr>
            <p:ph type="sldNum" sz="quarter" idx="10"/>
          </p:nvPr>
        </p:nvSpPr>
        <p:spPr/>
        <p:txBody>
          <a:bodyPr/>
          <a:lstStyle/>
          <a:p>
            <a:fld id="{C4C668F2-8F26-4A1A-BA19-857E2184E552}" type="slidenum">
              <a:rPr lang="en-US" smtClean="0"/>
              <a:pPr/>
              <a:t>10</a:t>
            </a:fld>
            <a:endParaRPr lang="en-US"/>
          </a:p>
        </p:txBody>
      </p:sp>
    </p:spTree>
    <p:extLst>
      <p:ext uri="{BB962C8B-B14F-4D97-AF65-F5344CB8AC3E}">
        <p14:creationId xmlns:p14="http://schemas.microsoft.com/office/powerpoint/2010/main" val="362816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 think to note here is that the patterns of </a:t>
            </a:r>
            <a:r>
              <a:rPr lang="en-US" dirty="0" err="1"/>
              <a:t>hydroligical</a:t>
            </a:r>
            <a:r>
              <a:rPr lang="en-US" baseline="0" dirty="0"/>
              <a:t> connectivity and sediment connectivity are different.</a:t>
            </a:r>
          </a:p>
          <a:p>
            <a:r>
              <a:rPr lang="en-US" baseline="0" dirty="0"/>
              <a:t>Connectivity sensitive to thresholds used in calculating length of functionally connected pathways</a:t>
            </a:r>
            <a:endParaRPr lang="en-US" dirty="0"/>
          </a:p>
        </p:txBody>
      </p:sp>
      <p:sp>
        <p:nvSpPr>
          <p:cNvPr id="4" name="Slide Number Placeholder 3"/>
          <p:cNvSpPr>
            <a:spLocks noGrp="1"/>
          </p:cNvSpPr>
          <p:nvPr>
            <p:ph type="sldNum" sz="quarter" idx="10"/>
          </p:nvPr>
        </p:nvSpPr>
        <p:spPr/>
        <p:txBody>
          <a:bodyPr/>
          <a:lstStyle/>
          <a:p>
            <a:fld id="{C4C668F2-8F26-4A1A-BA19-857E2184E552}" type="slidenum">
              <a:rPr lang="en-US" smtClean="0"/>
              <a:pPr/>
              <a:t>12</a:t>
            </a:fld>
            <a:endParaRPr lang="en-US"/>
          </a:p>
        </p:txBody>
      </p:sp>
    </p:spTree>
    <p:extLst>
      <p:ext uri="{BB962C8B-B14F-4D97-AF65-F5344CB8AC3E}">
        <p14:creationId xmlns:p14="http://schemas.microsoft.com/office/powerpoint/2010/main" val="389718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C7A4B364-3EAA-436E-93DA-52D9C74F9CB1}" type="slidenum">
              <a:rPr lang="en-GB" smtClean="0">
                <a:latin typeface="TUOS Stephenson"/>
              </a:rPr>
              <a:pPr>
                <a:defRPr/>
              </a:pPr>
              <a:t>20</a:t>
            </a:fld>
            <a:endParaRPr lang="en-GB">
              <a:latin typeface="TUOS Stephenson"/>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r>
              <a:rPr lang="en-GB">
                <a:latin typeface="TUOS Stephenson"/>
              </a:rPr>
              <a:t>Both species initially increase their biomass in response to the input conditions  which support a higher initial biomass.  The timing of the drought was selected to coincide with this end of the initial increase of species.  The average shrub biomass increases slightly, but cannot out compete the grass which continues to dominate the field. During the drought, the water added to the field is reduced from 100 to 5g/m2 as this represents the minimum water that could be applied without causing both species to die out completely.  This results in a dramatic reduction in both species and it is interesting to note that the way by which the grass dies out and recovers very closely resembles the field data of [Peters 2006] which would suggest that our biomass model is adequate for the purposes of our work.</a:t>
            </a:r>
          </a:p>
        </p:txBody>
      </p:sp>
    </p:spTree>
    <p:extLst>
      <p:ext uri="{BB962C8B-B14F-4D97-AF65-F5344CB8AC3E}">
        <p14:creationId xmlns:p14="http://schemas.microsoft.com/office/powerpoint/2010/main" val="165186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CE86A3B2-FEB4-4333-875A-CB809403EBC3}" type="slidenum">
              <a:rPr lang="en-GB" smtClean="0">
                <a:latin typeface="TUOS Stephenson"/>
              </a:rPr>
              <a:pPr>
                <a:defRPr/>
              </a:pPr>
              <a:t>21</a:t>
            </a:fld>
            <a:endParaRPr lang="en-GB">
              <a:latin typeface="TUOS Stephenson"/>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GB">
                <a:latin typeface="TUOS Stephenson"/>
              </a:rPr>
              <a:t>In all cases we start with an initially uniform distribution of grass and shrub, and following the method of [coutron 2004] we peturb the grass distribution with a low level of white noise, but shrub and resource distribution remain uniform.  The result is that in approximately 1% of cells, the shrub biomass exceeds grass biomass.  All three vectors operate within the field – the north edge of the field corresponds to row 0 here (imagine we’re stood on the top of the hill slope looking down).  Wind and water operate north to south and the grazers operate south to north</a:t>
            </a:r>
          </a:p>
        </p:txBody>
      </p:sp>
    </p:spTree>
    <p:extLst>
      <p:ext uri="{BB962C8B-B14F-4D97-AF65-F5344CB8AC3E}">
        <p14:creationId xmlns:p14="http://schemas.microsoft.com/office/powerpoint/2010/main" val="258704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EA74AA8F-5378-45FF-8417-889D800112B0}" type="slidenum">
              <a:rPr lang="en-GB" smtClean="0">
                <a:latin typeface="TUOS Stephenson"/>
              </a:rPr>
              <a:pPr>
                <a:defRPr/>
              </a:pPr>
              <a:t>22</a:t>
            </a:fld>
            <a:endParaRPr lang="en-GB">
              <a:latin typeface="TUOS Stephenson"/>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r>
              <a:rPr lang="en-GB">
                <a:latin typeface="TUOS Stephenson"/>
              </a:rPr>
              <a:t>No patterns form as the species increase in response to the initial biomass levels.  The shrubs invade from the 1% of cells where the shrub concentration was initially higher, but no clear patterns are formed.  Actually, the diffusive smoosh is distributing the resource more evenly through the field.</a:t>
            </a:r>
          </a:p>
        </p:txBody>
      </p:sp>
    </p:spTree>
    <p:extLst>
      <p:ext uri="{BB962C8B-B14F-4D97-AF65-F5344CB8AC3E}">
        <p14:creationId xmlns:p14="http://schemas.microsoft.com/office/powerpoint/2010/main" val="2004878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9144000" cy="5516563"/>
          </a:xfrm>
          <a:prstGeom prst="rect">
            <a:avLst/>
          </a:prstGeom>
          <a:solidFill>
            <a:srgbClr val="663366"/>
          </a:solidFill>
          <a:ln w="9525">
            <a:noFill/>
            <a:miter lim="800000"/>
            <a:headEnd/>
            <a:tailEnd/>
          </a:ln>
          <a:effectLst/>
        </p:spPr>
        <p:txBody>
          <a:bodyPr wrap="none" anchor="ctr"/>
          <a:lstStyle/>
          <a:p>
            <a:pPr algn="ctr" eaLnBrk="0" hangingPunct="0">
              <a:defRPr/>
            </a:pPr>
            <a:endParaRPr lang="en-US">
              <a:solidFill>
                <a:srgbClr val="663366"/>
              </a:solidFill>
              <a:cs typeface="+mn-cs"/>
            </a:endParaRPr>
          </a:p>
        </p:txBody>
      </p:sp>
      <p:pic>
        <p:nvPicPr>
          <p:cNvPr id="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700" y="5843588"/>
            <a:ext cx="19431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Rectangle 11"/>
          <p:cNvSpPr>
            <a:spLocks noGrp="1" noChangeArrowheads="1"/>
          </p:cNvSpPr>
          <p:nvPr>
            <p:ph type="ctrTitle" sz="quarter"/>
          </p:nvPr>
        </p:nvSpPr>
        <p:spPr>
          <a:xfrm>
            <a:off x="755650" y="476250"/>
            <a:ext cx="7772400" cy="1470025"/>
          </a:xfrm>
        </p:spPr>
        <p:txBody>
          <a:bodyPr/>
          <a:lstStyle>
            <a:lvl1pPr>
              <a:defRPr>
                <a:solidFill>
                  <a:schemeClr val="bg1"/>
                </a:solidFill>
              </a:defRPr>
            </a:lvl1pPr>
          </a:lstStyle>
          <a:p>
            <a:pPr lvl="0"/>
            <a:r>
              <a:rPr lang="en-GB" noProof="0"/>
              <a:t>Click to edit Master title style</a:t>
            </a:r>
          </a:p>
        </p:txBody>
      </p:sp>
      <p:sp>
        <p:nvSpPr>
          <p:cNvPr id="8204" name="Rectangle 12"/>
          <p:cNvSpPr>
            <a:spLocks noGrp="1" noChangeArrowheads="1"/>
          </p:cNvSpPr>
          <p:nvPr>
            <p:ph type="subTitle" sz="quarter" idx="1"/>
          </p:nvPr>
        </p:nvSpPr>
        <p:spPr>
          <a:xfrm>
            <a:off x="827088" y="2420938"/>
            <a:ext cx="7561262" cy="1752600"/>
          </a:xfrm>
        </p:spPr>
        <p:txBody>
          <a:bodyPr/>
          <a:lstStyle>
            <a:lvl1pPr marL="0" indent="0">
              <a:defRPr b="1">
                <a:solidFill>
                  <a:schemeClr val="bg1"/>
                </a:solidFill>
              </a:defRPr>
            </a:lvl1pPr>
          </a:lstStyle>
          <a:p>
            <a:pPr lvl="0"/>
            <a:r>
              <a:rPr lang="en-GB" noProof="0"/>
              <a:t>Click to edit Master subtitle style</a:t>
            </a:r>
          </a:p>
        </p:txBody>
      </p:sp>
      <p:sp>
        <p:nvSpPr>
          <p:cNvPr id="6" name="Rectangle 6"/>
          <p:cNvSpPr>
            <a:spLocks noGrp="1" noChangeArrowheads="1"/>
          </p:cNvSpPr>
          <p:nvPr>
            <p:ph type="sldNum" sz="quarter" idx="10"/>
          </p:nvPr>
        </p:nvSpPr>
        <p:spPr>
          <a:xfrm>
            <a:off x="6553200" y="6245225"/>
            <a:ext cx="2133600" cy="476250"/>
          </a:xfrm>
        </p:spPr>
        <p:txBody>
          <a:bodyPr/>
          <a:lstStyle>
            <a:lvl1pPr>
              <a:defRPr/>
            </a:lvl1pPr>
          </a:lstStyle>
          <a:p>
            <a:fld id="{6A6EDF93-0AE1-403A-A72B-90E07E5D5275}" type="slidenum">
              <a:rPr lang="en-GB" altLang="en-US"/>
              <a:pPr/>
              <a:t>‹#›</a:t>
            </a:fld>
            <a:endParaRPr lang="en-GB" altLang="en-US"/>
          </a:p>
        </p:txBody>
      </p:sp>
    </p:spTree>
    <p:extLst>
      <p:ext uri="{BB962C8B-B14F-4D97-AF65-F5344CB8AC3E}">
        <p14:creationId xmlns:p14="http://schemas.microsoft.com/office/powerpoint/2010/main" val="129451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4EACD93-D4CE-4C31-B72D-4719338C1B62}" type="slidenum">
              <a:rPr lang="en-GB" altLang="en-US"/>
              <a:pPr/>
              <a:t>‹#›</a:t>
            </a:fld>
            <a:endParaRPr lang="en-GB" altLang="en-US"/>
          </a:p>
        </p:txBody>
      </p:sp>
    </p:spTree>
    <p:extLst>
      <p:ext uri="{BB962C8B-B14F-4D97-AF65-F5344CB8AC3E}">
        <p14:creationId xmlns:p14="http://schemas.microsoft.com/office/powerpoint/2010/main" val="383446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195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678487" cy="5195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19E4C24-5F97-49E6-96F6-4C1AE420A9E7}" type="slidenum">
              <a:rPr lang="en-GB" altLang="en-US"/>
              <a:pPr/>
              <a:t>‹#›</a:t>
            </a:fld>
            <a:endParaRPr lang="en-GB" altLang="en-US"/>
          </a:p>
        </p:txBody>
      </p:sp>
    </p:spTree>
    <p:extLst>
      <p:ext uri="{BB962C8B-B14F-4D97-AF65-F5344CB8AC3E}">
        <p14:creationId xmlns:p14="http://schemas.microsoft.com/office/powerpoint/2010/main" val="91060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BD5E8EE-4E3E-46A9-9F52-96EEF2C87035}" type="slidenum">
              <a:rPr lang="en-GB" altLang="en-US"/>
              <a:pPr/>
              <a:t>‹#›</a:t>
            </a:fld>
            <a:endParaRPr lang="en-GB" altLang="en-US"/>
          </a:p>
        </p:txBody>
      </p:sp>
    </p:spTree>
    <p:extLst>
      <p:ext uri="{BB962C8B-B14F-4D97-AF65-F5344CB8AC3E}">
        <p14:creationId xmlns:p14="http://schemas.microsoft.com/office/powerpoint/2010/main" val="301382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33EE1C5-90ED-467A-93D3-53EC245B011F}" type="slidenum">
              <a:rPr lang="en-GB" altLang="en-US"/>
              <a:pPr/>
              <a:t>‹#›</a:t>
            </a:fld>
            <a:endParaRPr lang="en-GB" altLang="en-US"/>
          </a:p>
        </p:txBody>
      </p:sp>
    </p:spTree>
    <p:extLst>
      <p:ext uri="{BB962C8B-B14F-4D97-AF65-F5344CB8AC3E}">
        <p14:creationId xmlns:p14="http://schemas.microsoft.com/office/powerpoint/2010/main" val="3847146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9138"/>
            <a:ext cx="3810000" cy="381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9138"/>
            <a:ext cx="3810000" cy="3816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BC009325-8652-4219-9ACD-84DBC5A5BD4C}" type="slidenum">
              <a:rPr lang="en-GB" altLang="en-US"/>
              <a:pPr/>
              <a:t>‹#›</a:t>
            </a:fld>
            <a:endParaRPr lang="en-GB" altLang="en-US"/>
          </a:p>
        </p:txBody>
      </p:sp>
    </p:spTree>
    <p:extLst>
      <p:ext uri="{BB962C8B-B14F-4D97-AF65-F5344CB8AC3E}">
        <p14:creationId xmlns:p14="http://schemas.microsoft.com/office/powerpoint/2010/main" val="2964998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F3383882-27C9-4625-989F-D251D360A3E9}" type="slidenum">
              <a:rPr lang="en-GB" altLang="en-US"/>
              <a:pPr/>
              <a:t>‹#›</a:t>
            </a:fld>
            <a:endParaRPr lang="en-GB" altLang="en-US"/>
          </a:p>
        </p:txBody>
      </p:sp>
    </p:spTree>
    <p:extLst>
      <p:ext uri="{BB962C8B-B14F-4D97-AF65-F5344CB8AC3E}">
        <p14:creationId xmlns:p14="http://schemas.microsoft.com/office/powerpoint/2010/main" val="311718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CA7DDF02-5734-40E7-9B76-1514ADB9F19B}" type="slidenum">
              <a:rPr lang="en-GB" altLang="en-US"/>
              <a:pPr/>
              <a:t>‹#›</a:t>
            </a:fld>
            <a:endParaRPr lang="en-GB" altLang="en-US"/>
          </a:p>
        </p:txBody>
      </p:sp>
    </p:spTree>
    <p:extLst>
      <p:ext uri="{BB962C8B-B14F-4D97-AF65-F5344CB8AC3E}">
        <p14:creationId xmlns:p14="http://schemas.microsoft.com/office/powerpoint/2010/main" val="360851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684B0E61-97FB-4FBA-9ABE-E590415E1AD9}" type="slidenum">
              <a:rPr lang="en-GB" altLang="en-US"/>
              <a:pPr/>
              <a:t>‹#›</a:t>
            </a:fld>
            <a:endParaRPr lang="en-GB" altLang="en-US"/>
          </a:p>
        </p:txBody>
      </p:sp>
    </p:spTree>
    <p:extLst>
      <p:ext uri="{BB962C8B-B14F-4D97-AF65-F5344CB8AC3E}">
        <p14:creationId xmlns:p14="http://schemas.microsoft.com/office/powerpoint/2010/main" val="1000953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2ACF223E-D66E-47C2-B94B-B814DC51E8FE}" type="slidenum">
              <a:rPr lang="en-GB" altLang="en-US"/>
              <a:pPr/>
              <a:t>‹#›</a:t>
            </a:fld>
            <a:endParaRPr lang="en-GB" altLang="en-US"/>
          </a:p>
        </p:txBody>
      </p:sp>
    </p:spTree>
    <p:extLst>
      <p:ext uri="{BB962C8B-B14F-4D97-AF65-F5344CB8AC3E}">
        <p14:creationId xmlns:p14="http://schemas.microsoft.com/office/powerpoint/2010/main" val="268649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6B9C4D05-9262-4FF3-813E-C34EE96AE7BB}" type="slidenum">
              <a:rPr lang="en-GB" altLang="en-US"/>
              <a:pPr/>
              <a:t>‹#›</a:t>
            </a:fld>
            <a:endParaRPr lang="en-GB" altLang="en-US"/>
          </a:p>
        </p:txBody>
      </p:sp>
    </p:spTree>
    <p:extLst>
      <p:ext uri="{BB962C8B-B14F-4D97-AF65-F5344CB8AC3E}">
        <p14:creationId xmlns:p14="http://schemas.microsoft.com/office/powerpoint/2010/main" val="283997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0825" cy="6873875"/>
          </a:xfrm>
          <a:prstGeom prst="rect">
            <a:avLst/>
          </a:prstGeom>
          <a:solidFill>
            <a:srgbClr val="663366"/>
          </a:solidFill>
          <a:ln w="9525">
            <a:noFill/>
            <a:miter lim="800000"/>
            <a:headEnd/>
            <a:tailEnd/>
          </a:ln>
          <a:effectLst/>
        </p:spPr>
        <p:txBody>
          <a:bodyPr wrap="none" anchor="ctr"/>
          <a:lstStyle/>
          <a:p>
            <a:pPr algn="ctr" eaLnBrk="0" hangingPunct="0">
              <a:defRPr/>
            </a:pPr>
            <a:r>
              <a:rPr lang="en-GB">
                <a:solidFill>
                  <a:srgbClr val="663366"/>
                </a:solidFill>
                <a:cs typeface="+mn-cs"/>
              </a:rPr>
              <a:t>∂</a:t>
            </a:r>
          </a:p>
        </p:txBody>
      </p:sp>
      <p:sp>
        <p:nvSpPr>
          <p:cNvPr id="1027" name="Rectangle 8"/>
          <p:cNvSpPr>
            <a:spLocks noChangeArrowheads="1"/>
          </p:cNvSpPr>
          <p:nvPr/>
        </p:nvSpPr>
        <p:spPr bwMode="auto">
          <a:xfrm>
            <a:off x="107950" y="107950"/>
            <a:ext cx="8924925" cy="6657975"/>
          </a:xfrm>
          <a:prstGeom prst="rect">
            <a:avLst/>
          </a:prstGeom>
          <a:solidFill>
            <a:schemeClr val="bg1"/>
          </a:solidFill>
          <a:ln w="9525">
            <a:noFill/>
            <a:miter lim="800000"/>
            <a:headEnd/>
            <a:tailEnd/>
          </a:ln>
          <a:effectLst/>
        </p:spPr>
        <p:txBody>
          <a:bodyPr wrap="none" anchor="ctr"/>
          <a:lstStyle/>
          <a:p>
            <a:pPr algn="ctr" eaLnBrk="0" hangingPunct="0">
              <a:defRPr/>
            </a:pPr>
            <a:endParaRPr lang="en-US">
              <a:solidFill>
                <a:srgbClr val="663366"/>
              </a:solidFill>
              <a:cs typeface="+mn-cs"/>
            </a:endParaRPr>
          </a:p>
        </p:txBody>
      </p:sp>
      <p:sp>
        <p:nvSpPr>
          <p:cNvPr id="102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Heading style</a:t>
            </a:r>
          </a:p>
        </p:txBody>
      </p:sp>
      <p:sp>
        <p:nvSpPr>
          <p:cNvPr id="1029" name="Rectangle 3"/>
          <p:cNvSpPr>
            <a:spLocks noGrp="1" noChangeArrowheads="1"/>
          </p:cNvSpPr>
          <p:nvPr>
            <p:ph type="body" idx="1"/>
          </p:nvPr>
        </p:nvSpPr>
        <p:spPr bwMode="auto">
          <a:xfrm>
            <a:off x="684213" y="1989138"/>
            <a:ext cx="7772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a:defRPr/>
            </a:pPr>
            <a:endParaRPr lang="en-GB"/>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7E7DC83C-6CEE-426A-8859-11C77F1B79A8}" type="slidenum">
              <a:rPr lang="en-GB" altLang="en-US"/>
              <a:pPr/>
              <a:t>‹#›</a:t>
            </a:fld>
            <a:endParaRPr lang="en-GB" altLang="en-US"/>
          </a:p>
        </p:txBody>
      </p:sp>
      <p:sp>
        <p:nvSpPr>
          <p:cNvPr id="1033" name="Rectangle 9"/>
          <p:cNvSpPr>
            <a:spLocks noChangeArrowheads="1"/>
          </p:cNvSpPr>
          <p:nvPr/>
        </p:nvSpPr>
        <p:spPr bwMode="auto">
          <a:xfrm>
            <a:off x="790575" y="611188"/>
            <a:ext cx="8024813" cy="1143000"/>
          </a:xfrm>
          <a:prstGeom prst="rect">
            <a:avLst/>
          </a:prstGeom>
          <a:noFill/>
          <a:ln w="9525">
            <a:noFill/>
            <a:miter lim="800000"/>
            <a:headEnd/>
            <a:tailEnd/>
          </a:ln>
        </p:spPr>
        <p:txBody>
          <a:bodyPr/>
          <a:lstStyle/>
          <a:p>
            <a:pPr>
              <a:defRPr/>
            </a:pPr>
            <a:endParaRPr lang="en-US" sz="4400">
              <a:solidFill>
                <a:schemeClr val="bg1"/>
              </a:solidFill>
              <a:cs typeface="+mn-cs"/>
            </a:endParaRPr>
          </a:p>
        </p:txBody>
      </p:sp>
      <p:sp>
        <p:nvSpPr>
          <p:cNvPr id="1034" name="Rectangle 10"/>
          <p:cNvSpPr>
            <a:spLocks noChangeArrowheads="1"/>
          </p:cNvSpPr>
          <p:nvPr/>
        </p:nvSpPr>
        <p:spPr bwMode="auto">
          <a:xfrm>
            <a:off x="790575" y="1798638"/>
            <a:ext cx="8024813" cy="3813175"/>
          </a:xfrm>
          <a:prstGeom prst="rect">
            <a:avLst/>
          </a:prstGeom>
          <a:noFill/>
          <a:ln w="9525">
            <a:noFill/>
            <a:miter lim="800000"/>
            <a:headEnd/>
            <a:tailEnd/>
          </a:ln>
        </p:spPr>
        <p:txBody>
          <a:bodyPr/>
          <a:lstStyle/>
          <a:p>
            <a:pPr>
              <a:spcBef>
                <a:spcPct val="20000"/>
              </a:spcBef>
              <a:defRPr/>
            </a:pPr>
            <a:endParaRPr lang="en-US" sz="1800" b="1">
              <a:solidFill>
                <a:schemeClr val="bg1"/>
              </a:solidFill>
              <a:latin typeface="Arial" charset="0"/>
              <a:cs typeface="+mn-cs"/>
            </a:endParaRPr>
          </a:p>
        </p:txBody>
      </p:sp>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 y="5843588"/>
            <a:ext cx="19431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spcBef>
          <a:spcPct val="0"/>
        </a:spcBef>
        <a:spcAft>
          <a:spcPct val="0"/>
        </a:spcAft>
        <a:defRPr sz="4400">
          <a:solidFill>
            <a:srgbClr val="663366"/>
          </a:solidFill>
          <a:latin typeface="+mj-lt"/>
          <a:ea typeface="+mj-ea"/>
          <a:cs typeface="+mj-cs"/>
        </a:defRPr>
      </a:lvl1pPr>
      <a:lvl2pPr algn="l" rtl="0" eaLnBrk="0" fontAlgn="base" hangingPunct="0">
        <a:spcBef>
          <a:spcPct val="0"/>
        </a:spcBef>
        <a:spcAft>
          <a:spcPct val="0"/>
        </a:spcAft>
        <a:defRPr sz="4400">
          <a:solidFill>
            <a:srgbClr val="663366"/>
          </a:solidFill>
          <a:latin typeface="Times" pitchFamily="18" charset="0"/>
        </a:defRPr>
      </a:lvl2pPr>
      <a:lvl3pPr algn="l" rtl="0" eaLnBrk="0" fontAlgn="base" hangingPunct="0">
        <a:spcBef>
          <a:spcPct val="0"/>
        </a:spcBef>
        <a:spcAft>
          <a:spcPct val="0"/>
        </a:spcAft>
        <a:defRPr sz="4400">
          <a:solidFill>
            <a:srgbClr val="663366"/>
          </a:solidFill>
          <a:latin typeface="Times" pitchFamily="18" charset="0"/>
        </a:defRPr>
      </a:lvl3pPr>
      <a:lvl4pPr algn="l" rtl="0" eaLnBrk="0" fontAlgn="base" hangingPunct="0">
        <a:spcBef>
          <a:spcPct val="0"/>
        </a:spcBef>
        <a:spcAft>
          <a:spcPct val="0"/>
        </a:spcAft>
        <a:defRPr sz="4400">
          <a:solidFill>
            <a:srgbClr val="663366"/>
          </a:solidFill>
          <a:latin typeface="Times" pitchFamily="18" charset="0"/>
        </a:defRPr>
      </a:lvl4pPr>
      <a:lvl5pPr algn="l" rtl="0" eaLnBrk="0" fontAlgn="base" hangingPunct="0">
        <a:spcBef>
          <a:spcPct val="0"/>
        </a:spcBef>
        <a:spcAft>
          <a:spcPct val="0"/>
        </a:spcAft>
        <a:defRPr sz="4400">
          <a:solidFill>
            <a:srgbClr val="663366"/>
          </a:solidFill>
          <a:latin typeface="Times" pitchFamily="18" charset="0"/>
        </a:defRPr>
      </a:lvl5pPr>
      <a:lvl6pPr marL="457200" algn="l" rtl="0" fontAlgn="base">
        <a:spcBef>
          <a:spcPct val="0"/>
        </a:spcBef>
        <a:spcAft>
          <a:spcPct val="0"/>
        </a:spcAft>
        <a:defRPr sz="4400">
          <a:solidFill>
            <a:srgbClr val="663366"/>
          </a:solidFill>
          <a:latin typeface="Times" pitchFamily="18" charset="0"/>
        </a:defRPr>
      </a:lvl6pPr>
      <a:lvl7pPr marL="914400" algn="l" rtl="0" fontAlgn="base">
        <a:spcBef>
          <a:spcPct val="0"/>
        </a:spcBef>
        <a:spcAft>
          <a:spcPct val="0"/>
        </a:spcAft>
        <a:defRPr sz="4400">
          <a:solidFill>
            <a:srgbClr val="663366"/>
          </a:solidFill>
          <a:latin typeface="Times" pitchFamily="18" charset="0"/>
        </a:defRPr>
      </a:lvl7pPr>
      <a:lvl8pPr marL="1371600" algn="l" rtl="0" fontAlgn="base">
        <a:spcBef>
          <a:spcPct val="0"/>
        </a:spcBef>
        <a:spcAft>
          <a:spcPct val="0"/>
        </a:spcAft>
        <a:defRPr sz="4400">
          <a:solidFill>
            <a:srgbClr val="663366"/>
          </a:solidFill>
          <a:latin typeface="Times" pitchFamily="18" charset="0"/>
        </a:defRPr>
      </a:lvl8pPr>
      <a:lvl9pPr marL="1828800" algn="l" rtl="0" fontAlgn="base">
        <a:spcBef>
          <a:spcPct val="0"/>
        </a:spcBef>
        <a:spcAft>
          <a:spcPct val="0"/>
        </a:spcAft>
        <a:defRPr sz="4400">
          <a:solidFill>
            <a:srgbClr val="663366"/>
          </a:solidFill>
          <a:latin typeface="Times" pitchFamily="18"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8.w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notesSlide" Target="../notesSlides/notesSlide6.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5" Type="http://schemas.openxmlformats.org/officeDocument/2006/relationships/image" Target="../media/image42.emf"/><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 Id="rId14"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w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2.png"/><Relationship Id="rId4" Type="http://schemas.openxmlformats.org/officeDocument/2006/relationships/image" Target="../media/image91.jpe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5.jpe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8.jpe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tiff"/><Relationship Id="rId7" Type="http://schemas.openxmlformats.org/officeDocument/2006/relationships/image" Target="../media/image104.png"/><Relationship Id="rId12" Type="http://schemas.openxmlformats.org/officeDocument/2006/relationships/image" Target="../media/image6.png"/><Relationship Id="rId2" Type="http://schemas.openxmlformats.org/officeDocument/2006/relationships/image" Target="../media/image99.tiff"/><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tiff"/><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tiff"/><Relationship Id="rId9"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18" Type="http://schemas.openxmlformats.org/officeDocument/2006/relationships/image" Target="../media/image128.png"/><Relationship Id="rId3" Type="http://schemas.openxmlformats.org/officeDocument/2006/relationships/image" Target="../media/image113.jpeg"/><Relationship Id="rId21" Type="http://schemas.openxmlformats.org/officeDocument/2006/relationships/image" Target="../media/image131.pn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112.jpeg"/><Relationship Id="rId16" Type="http://schemas.openxmlformats.org/officeDocument/2006/relationships/image" Target="../media/image126.jpeg"/><Relationship Id="rId20"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png"/><Relationship Id="rId24" Type="http://schemas.openxmlformats.org/officeDocument/2006/relationships/image" Target="../media/image6.png"/><Relationship Id="rId5" Type="http://schemas.openxmlformats.org/officeDocument/2006/relationships/image" Target="../media/image115.jpeg"/><Relationship Id="rId15" Type="http://schemas.openxmlformats.org/officeDocument/2006/relationships/image" Target="../media/image125.png"/><Relationship Id="rId23" Type="http://schemas.openxmlformats.org/officeDocument/2006/relationships/image" Target="../media/image133.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jpeg"/><Relationship Id="rId9" Type="http://schemas.openxmlformats.org/officeDocument/2006/relationships/image" Target="../media/image119.png"/><Relationship Id="rId14" Type="http://schemas.openxmlformats.org/officeDocument/2006/relationships/image" Target="../media/image124.jpeg"/><Relationship Id="rId22"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1.jpe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subTitle" idx="1"/>
          </p:nvPr>
        </p:nvSpPr>
        <p:spPr>
          <a:xfrm>
            <a:off x="6492482" y="4845133"/>
            <a:ext cx="2556514" cy="326386"/>
          </a:xfrm>
        </p:spPr>
        <p:txBody>
          <a:bodyPr/>
          <a:lstStyle/>
          <a:p>
            <a:pPr algn="r" eaLnBrk="1" hangingPunct="1">
              <a:lnSpc>
                <a:spcPct val="110000"/>
              </a:lnSpc>
              <a:spcBef>
                <a:spcPct val="0"/>
              </a:spcBef>
            </a:pPr>
            <a:r>
              <a:rPr lang="en-GB" altLang="en-US" dirty="0"/>
              <a:t>Durham</a:t>
            </a:r>
            <a:br>
              <a:rPr lang="en-GB" altLang="en-US" dirty="0"/>
            </a:br>
            <a:r>
              <a:rPr lang="en-GB" altLang="en-US" dirty="0"/>
              <a:t>3</a:t>
            </a:r>
            <a:r>
              <a:rPr lang="en-GB" altLang="en-US" baseline="30000" dirty="0"/>
              <a:t>rd</a:t>
            </a:r>
            <a:r>
              <a:rPr lang="en-GB" altLang="en-US" dirty="0"/>
              <a:t> May 2023</a:t>
            </a:r>
            <a:endParaRPr lang="en-GB" altLang="en-US" sz="2000" dirty="0">
              <a:solidFill>
                <a:srgbClr val="663366"/>
              </a:solidFill>
            </a:endParaRPr>
          </a:p>
        </p:txBody>
      </p:sp>
      <p:sp>
        <p:nvSpPr>
          <p:cNvPr id="3076" name="Rectangle 5"/>
          <p:cNvSpPr>
            <a:spLocks noChangeArrowheads="1"/>
          </p:cNvSpPr>
          <p:nvPr/>
        </p:nvSpPr>
        <p:spPr bwMode="auto">
          <a:xfrm>
            <a:off x="1935678" y="6222669"/>
            <a:ext cx="72083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r" eaLnBrk="1" hangingPunct="1"/>
            <a:r>
              <a:rPr lang="en-GB" altLang="en-US" sz="1600" dirty="0"/>
              <a:t>With apologies to Haruki Murakami </a:t>
            </a:r>
            <a:br>
              <a:rPr lang="en-GB" altLang="en-US" sz="1600" dirty="0"/>
            </a:br>
            <a:r>
              <a:rPr lang="en-GB" altLang="en-US" sz="1600" dirty="0"/>
              <a:t>and thanks to James Millington (KCL) and Laura </a:t>
            </a:r>
            <a:r>
              <a:rPr lang="en-GB" altLang="en-US" sz="1600" dirty="0" err="1"/>
              <a:t>Turnbull-Lloyd</a:t>
            </a:r>
            <a:r>
              <a:rPr lang="en-GB" altLang="en-US" sz="1600" dirty="0"/>
              <a:t> (Durham)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338" t="4602" r="16383"/>
          <a:stretch/>
        </p:blipFill>
        <p:spPr>
          <a:xfrm>
            <a:off x="2156167" y="0"/>
            <a:ext cx="4405742" cy="6247041"/>
          </a:xfrm>
          <a:prstGeom prst="rect">
            <a:avLst/>
          </a:prstGeom>
        </p:spPr>
      </p:pic>
      <p:pic>
        <p:nvPicPr>
          <p:cNvPr id="2" name="Picture 1" descr="Diagram, schematic&#10;&#10;Description automatically generated">
            <a:extLst>
              <a:ext uri="{FF2B5EF4-FFF2-40B4-BE49-F238E27FC236}">
                <a16:creationId xmlns:a16="http://schemas.microsoft.com/office/drawing/2014/main" id="{B9BF6554-857B-03DC-E2F1-487125C8F3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02030" cy="1002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535499"/>
            <a:ext cx="3420380" cy="4401205"/>
          </a:xfrm>
          <a:prstGeom prst="rect">
            <a:avLst/>
          </a:prstGeom>
          <a:noFill/>
        </p:spPr>
        <p:txBody>
          <a:bodyPr wrap="square" rtlCol="0">
            <a:spAutoFit/>
          </a:bodyPr>
          <a:lstStyle/>
          <a:p>
            <a:pPr marL="231775" indent="-231775">
              <a:buFont typeface="Arial" pitchFamily="34" charset="0"/>
              <a:buChar char="•"/>
            </a:pPr>
            <a:r>
              <a:rPr lang="en-US" sz="2000" dirty="0">
                <a:latin typeface="+mn-lt"/>
              </a:rPr>
              <a:t>Quantification of length of connected flow path (runoff/sediment) to each point within study domain</a:t>
            </a:r>
          </a:p>
          <a:p>
            <a:pPr marL="231775" indent="-231775">
              <a:buFont typeface="Arial" pitchFamily="34" charset="0"/>
              <a:buChar char="•"/>
            </a:pPr>
            <a:endParaRPr lang="en-US" sz="2000" dirty="0">
              <a:latin typeface="+mn-lt"/>
            </a:endParaRPr>
          </a:p>
          <a:p>
            <a:pPr marL="231775" indent="-231775">
              <a:buFont typeface="Arial" pitchFamily="34" charset="0"/>
              <a:buChar char="•"/>
            </a:pPr>
            <a:r>
              <a:rPr lang="en-US" sz="2000" dirty="0">
                <a:latin typeface="+mn-lt"/>
              </a:rPr>
              <a:t>Analysis of spatial model outputs of discharge and sediment transport</a:t>
            </a:r>
          </a:p>
          <a:p>
            <a:pPr marL="231775" indent="-231775">
              <a:buFont typeface="Arial" pitchFamily="34" charset="0"/>
              <a:buChar char="•"/>
            </a:pPr>
            <a:endParaRPr lang="en-US" sz="2000" dirty="0">
              <a:latin typeface="+mn-lt"/>
            </a:endParaRPr>
          </a:p>
          <a:p>
            <a:pPr marL="231775" indent="-231775">
              <a:buFont typeface="Arial" pitchFamily="34" charset="0"/>
              <a:buChar char="•"/>
            </a:pPr>
            <a:r>
              <a:rPr lang="en-US" sz="2000" dirty="0">
                <a:latin typeface="+mn-lt"/>
              </a:rPr>
              <a:t>Requires selection of thresholds of discharge/sediment transport that constitute connected flow </a:t>
            </a:r>
          </a:p>
        </p:txBody>
      </p:sp>
      <p:sp>
        <p:nvSpPr>
          <p:cNvPr id="53" name="TextBox 52"/>
          <p:cNvSpPr txBox="1"/>
          <p:nvPr/>
        </p:nvSpPr>
        <p:spPr>
          <a:xfrm>
            <a:off x="4139952" y="1455040"/>
            <a:ext cx="4680520" cy="338554"/>
          </a:xfrm>
          <a:prstGeom prst="rect">
            <a:avLst/>
          </a:prstGeom>
          <a:noFill/>
        </p:spPr>
        <p:txBody>
          <a:bodyPr wrap="square" rtlCol="0">
            <a:spAutoFit/>
          </a:bodyPr>
          <a:lstStyle/>
          <a:p>
            <a:pPr algn="ctr"/>
            <a:r>
              <a:rPr lang="en-US" sz="1600" b="1" dirty="0"/>
              <a:t>Spatial model outputs of runoff/sediment transport</a:t>
            </a:r>
          </a:p>
        </p:txBody>
      </p:sp>
      <p:grpSp>
        <p:nvGrpSpPr>
          <p:cNvPr id="3" name="Group 2"/>
          <p:cNvGrpSpPr/>
          <p:nvPr/>
        </p:nvGrpSpPr>
        <p:grpSpPr>
          <a:xfrm>
            <a:off x="4106180" y="1752600"/>
            <a:ext cx="4642277" cy="5100202"/>
            <a:chOff x="3947931" y="1570726"/>
            <a:chExt cx="4872541" cy="5422670"/>
          </a:xfrm>
        </p:grpSpPr>
        <p:pic>
          <p:nvPicPr>
            <p:cNvPr id="7" name="Picture 2"/>
            <p:cNvPicPr>
              <a:picLocks noChangeAspect="1" noChangeArrowheads="1"/>
            </p:cNvPicPr>
            <p:nvPr/>
          </p:nvPicPr>
          <p:blipFill>
            <a:blip r:embed="rId3" cstate="print"/>
            <a:srcRect l="13750" t="6686" r="77148" b="54871"/>
            <a:stretch>
              <a:fillRect/>
            </a:stretch>
          </p:blipFill>
          <p:spPr bwMode="auto">
            <a:xfrm>
              <a:off x="6516216" y="1570726"/>
              <a:ext cx="2304256" cy="5376597"/>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l="13750" t="6954" r="77080" b="54597"/>
            <a:stretch>
              <a:fillRect/>
            </a:stretch>
          </p:blipFill>
          <p:spPr bwMode="auto">
            <a:xfrm>
              <a:off x="3947931" y="1618731"/>
              <a:ext cx="2355461" cy="5374665"/>
            </a:xfrm>
            <a:prstGeom prst="rect">
              <a:avLst/>
            </a:prstGeom>
            <a:noFill/>
            <a:ln w="9525">
              <a:noFill/>
              <a:miter lim="800000"/>
              <a:headEnd/>
              <a:tailEnd/>
            </a:ln>
            <a:effectLst/>
          </p:spPr>
        </p:pic>
        <p:grpSp>
          <p:nvGrpSpPr>
            <p:cNvPr id="52" name="Group 51"/>
            <p:cNvGrpSpPr/>
            <p:nvPr/>
          </p:nvGrpSpPr>
          <p:grpSpPr>
            <a:xfrm>
              <a:off x="7308304" y="3322799"/>
              <a:ext cx="1080120" cy="3132348"/>
              <a:chOff x="7308304" y="3104964"/>
              <a:chExt cx="1080120" cy="3132348"/>
            </a:xfrm>
          </p:grpSpPr>
          <p:cxnSp>
            <p:nvCxnSpPr>
              <p:cNvPr id="13" name="Straight Arrow Connector 12"/>
              <p:cNvCxnSpPr/>
              <p:nvPr/>
            </p:nvCxnSpPr>
            <p:spPr>
              <a:xfrm flipH="1">
                <a:off x="7416316" y="3537012"/>
                <a:ext cx="36004" cy="27003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064388" y="5949280"/>
                <a:ext cx="0" cy="288032"/>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388424" y="3573016"/>
                <a:ext cx="0" cy="16561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316416" y="5193196"/>
                <a:ext cx="7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16416" y="5193196"/>
                <a:ext cx="0" cy="36004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172400" y="5589240"/>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064388" y="5985284"/>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136396" y="5553236"/>
                <a:ext cx="0" cy="43204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308304" y="3501008"/>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44308" y="3104964"/>
                <a:ext cx="0" cy="36004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flipH="1">
              <a:off x="4680012" y="3214787"/>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716016" y="2998763"/>
              <a:ext cx="900100" cy="3384376"/>
              <a:chOff x="4716016" y="2780928"/>
              <a:chExt cx="900100" cy="3384376"/>
            </a:xfrm>
          </p:grpSpPr>
          <p:cxnSp>
            <p:nvCxnSpPr>
              <p:cNvPr id="33" name="Straight Connector 32"/>
              <p:cNvCxnSpPr/>
              <p:nvPr/>
            </p:nvCxnSpPr>
            <p:spPr>
              <a:xfrm>
                <a:off x="4716016" y="2780928"/>
                <a:ext cx="0" cy="21602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88024" y="2996952"/>
                <a:ext cx="0" cy="252028"/>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36096" y="4941168"/>
                <a:ext cx="0" cy="360040"/>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12060" y="5733256"/>
                <a:ext cx="0" cy="432048"/>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16016" y="5407409"/>
                <a:ext cx="0" cy="360040"/>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616116" y="5589240"/>
                <a:ext cx="0" cy="360040"/>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508104" y="5589240"/>
                <a:ext cx="10801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44108" y="5409220"/>
                <a:ext cx="0" cy="18002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p:nvPr/>
          </p:nvCxnSpPr>
          <p:spPr>
            <a:xfrm>
              <a:off x="7668344" y="4833156"/>
              <a:ext cx="0" cy="1656184"/>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740352" y="3176972"/>
              <a:ext cx="0" cy="16561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740352" y="5337212"/>
              <a:ext cx="0" cy="1152128"/>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740352" y="5301208"/>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884368" y="4833156"/>
              <a:ext cx="0" cy="1656184"/>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7056276" y="4833156"/>
              <a:ext cx="0" cy="1656184"/>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848364" y="4185084"/>
              <a:ext cx="0" cy="108012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8136396" y="4329100"/>
              <a:ext cx="0" cy="50405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7920372" y="4833156"/>
              <a:ext cx="14401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436096" y="5841268"/>
              <a:ext cx="0" cy="216024"/>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292080" y="5193196"/>
              <a:ext cx="0" cy="144016"/>
            </a:xfrm>
            <a:prstGeom prst="line">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GB" sz="4000" dirty="0"/>
              <a:t>Estimating functional connectivity</a:t>
            </a:r>
          </a:p>
        </p:txBody>
      </p:sp>
      <p:grpSp>
        <p:nvGrpSpPr>
          <p:cNvPr id="42" name="Group 41"/>
          <p:cNvGrpSpPr/>
          <p:nvPr/>
        </p:nvGrpSpPr>
        <p:grpSpPr>
          <a:xfrm>
            <a:off x="411793" y="165764"/>
            <a:ext cx="8654933" cy="307777"/>
            <a:chOff x="373157" y="6620651"/>
            <a:chExt cx="8654933" cy="307777"/>
          </a:xfrm>
        </p:grpSpPr>
        <p:pic>
          <p:nvPicPr>
            <p:cNvPr id="46"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51541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4689992" y="1728219"/>
            <a:ext cx="3622514" cy="2652920"/>
          </a:xfrm>
          <a:prstGeom prst="rect">
            <a:avLst/>
          </a:prstGeom>
          <a:noFill/>
          <a:ln w="9525">
            <a:noFill/>
            <a:miter lim="800000"/>
            <a:headEnd/>
            <a:tailEnd/>
          </a:ln>
        </p:spPr>
      </p:pic>
      <p:sp>
        <p:nvSpPr>
          <p:cNvPr id="7" name="TextBox 6"/>
          <p:cNvSpPr txBox="1"/>
          <p:nvPr/>
        </p:nvSpPr>
        <p:spPr>
          <a:xfrm>
            <a:off x="261500" y="1716843"/>
            <a:ext cx="2662908" cy="3170099"/>
          </a:xfrm>
          <a:prstGeom prst="rect">
            <a:avLst/>
          </a:prstGeom>
          <a:noFill/>
        </p:spPr>
        <p:txBody>
          <a:bodyPr wrap="none" rtlCol="0">
            <a:spAutoFit/>
          </a:bodyPr>
          <a:lstStyle/>
          <a:p>
            <a:r>
              <a:rPr lang="en-US" sz="2000" dirty="0">
                <a:latin typeface="+mn-lt"/>
              </a:rPr>
              <a:t>Soil-moisture content </a:t>
            </a:r>
          </a:p>
          <a:p>
            <a:r>
              <a:rPr lang="en-US" sz="2000" dirty="0">
                <a:latin typeface="+mn-lt"/>
              </a:rPr>
              <a:t>Low  = 3.8 %</a:t>
            </a:r>
          </a:p>
          <a:p>
            <a:r>
              <a:rPr lang="en-US" sz="2000" dirty="0">
                <a:latin typeface="+mn-lt"/>
              </a:rPr>
              <a:t>Med = 10.5 %</a:t>
            </a:r>
          </a:p>
          <a:p>
            <a:r>
              <a:rPr lang="en-US" sz="2000" dirty="0">
                <a:latin typeface="+mn-lt"/>
              </a:rPr>
              <a:t>High = 21.1 %</a:t>
            </a:r>
          </a:p>
          <a:p>
            <a:endParaRPr lang="en-US" sz="2000" dirty="0">
              <a:latin typeface="+mn-lt"/>
            </a:endParaRPr>
          </a:p>
          <a:p>
            <a:r>
              <a:rPr lang="en-US" sz="2000" dirty="0">
                <a:latin typeface="+mn-lt"/>
              </a:rPr>
              <a:t>Rainfall event size</a:t>
            </a:r>
          </a:p>
          <a:p>
            <a:r>
              <a:rPr lang="en-US" sz="2000" dirty="0">
                <a:latin typeface="+mn-lt"/>
              </a:rPr>
              <a:t>33.8 mm</a:t>
            </a:r>
          </a:p>
          <a:p>
            <a:r>
              <a:rPr lang="en-US" sz="2000" dirty="0">
                <a:latin typeface="+mn-lt"/>
              </a:rPr>
              <a:t>10.7 mm</a:t>
            </a:r>
          </a:p>
          <a:p>
            <a:r>
              <a:rPr lang="en-US" sz="2000" dirty="0">
                <a:latin typeface="+mn-lt"/>
              </a:rPr>
              <a:t>4.1 mm</a:t>
            </a:r>
          </a:p>
          <a:p>
            <a:endParaRPr lang="en-US" sz="2000" dirty="0">
              <a:latin typeface="+mn-lt"/>
            </a:endParaRPr>
          </a:p>
        </p:txBody>
      </p:sp>
      <p:sp>
        <p:nvSpPr>
          <p:cNvPr id="15" name="TextBox 14"/>
          <p:cNvSpPr txBox="1"/>
          <p:nvPr/>
        </p:nvSpPr>
        <p:spPr>
          <a:xfrm>
            <a:off x="225496" y="1347511"/>
            <a:ext cx="4212468" cy="400110"/>
          </a:xfrm>
          <a:prstGeom prst="rect">
            <a:avLst/>
          </a:prstGeom>
          <a:noFill/>
        </p:spPr>
        <p:txBody>
          <a:bodyPr wrap="square" rtlCol="0">
            <a:spAutoFit/>
          </a:bodyPr>
          <a:lstStyle/>
          <a:p>
            <a:r>
              <a:rPr lang="en-US" sz="2000" b="1" dirty="0" err="1">
                <a:latin typeface="+mn-lt"/>
              </a:rPr>
              <a:t>Modelling</a:t>
            </a:r>
            <a:r>
              <a:rPr lang="en-US" sz="2000" b="1" dirty="0">
                <a:latin typeface="+mn-lt"/>
              </a:rPr>
              <a:t> scenarios: </a:t>
            </a:r>
          </a:p>
        </p:txBody>
      </p:sp>
      <p:sp>
        <p:nvSpPr>
          <p:cNvPr id="16" name="TextBox 15"/>
          <p:cNvSpPr txBox="1"/>
          <p:nvPr/>
        </p:nvSpPr>
        <p:spPr>
          <a:xfrm>
            <a:off x="4258452" y="4800990"/>
            <a:ext cx="4247964" cy="1538883"/>
          </a:xfrm>
          <a:prstGeom prst="rect">
            <a:avLst/>
          </a:prstGeom>
          <a:noFill/>
        </p:spPr>
        <p:txBody>
          <a:bodyPr wrap="square" rtlCol="0">
            <a:spAutoFit/>
          </a:bodyPr>
          <a:lstStyle/>
          <a:p>
            <a:r>
              <a:rPr lang="en-US" sz="2000" dirty="0">
                <a:latin typeface="+mn-lt"/>
              </a:rPr>
              <a:t>Runoff and erosion model (</a:t>
            </a:r>
            <a:r>
              <a:rPr lang="en-US" sz="2000" cap="small" dirty="0" err="1">
                <a:latin typeface="+mn-lt"/>
              </a:rPr>
              <a:t>Mahleran</a:t>
            </a:r>
            <a:r>
              <a:rPr lang="en-US" sz="2000" dirty="0">
                <a:latin typeface="+mn-lt"/>
              </a:rPr>
              <a:t>) tested for multiple events under varied rainfall and antecedent soil-moisture content </a:t>
            </a:r>
          </a:p>
          <a:p>
            <a:r>
              <a:rPr lang="en-US" sz="1400" dirty="0">
                <a:latin typeface="+mn-lt"/>
              </a:rPr>
              <a:t>          (Turnbull </a:t>
            </a:r>
            <a:r>
              <a:rPr lang="en-US" sz="1400" i="1" dirty="0">
                <a:latin typeface="+mn-lt"/>
              </a:rPr>
              <a:t>et al</a:t>
            </a:r>
            <a:r>
              <a:rPr lang="en-US" sz="1400" dirty="0">
                <a:latin typeface="+mn-lt"/>
              </a:rPr>
              <a:t>., 2011, Journal of Hydrology)</a:t>
            </a:r>
          </a:p>
        </p:txBody>
      </p:sp>
      <p:cxnSp>
        <p:nvCxnSpPr>
          <p:cNvPr id="17" name="Straight Connector 16"/>
          <p:cNvCxnSpPr/>
          <p:nvPr/>
        </p:nvCxnSpPr>
        <p:spPr>
          <a:xfrm>
            <a:off x="4798004" y="4587871"/>
            <a:ext cx="3960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34208" y="4587871"/>
            <a:ext cx="39604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58044" y="4371847"/>
            <a:ext cx="1454244" cy="369332"/>
          </a:xfrm>
          <a:prstGeom prst="rect">
            <a:avLst/>
          </a:prstGeom>
          <a:noFill/>
        </p:spPr>
        <p:txBody>
          <a:bodyPr wrap="none" rtlCol="0">
            <a:spAutoFit/>
          </a:bodyPr>
          <a:lstStyle/>
          <a:p>
            <a:r>
              <a:rPr lang="en-US" sz="1800" dirty="0">
                <a:latin typeface="+mn-lt"/>
              </a:rPr>
              <a:t>Measured Q</a:t>
            </a:r>
          </a:p>
        </p:txBody>
      </p:sp>
      <p:sp>
        <p:nvSpPr>
          <p:cNvPr id="20" name="TextBox 19"/>
          <p:cNvSpPr txBox="1"/>
          <p:nvPr/>
        </p:nvSpPr>
        <p:spPr>
          <a:xfrm>
            <a:off x="6994248" y="4371847"/>
            <a:ext cx="1428596" cy="369332"/>
          </a:xfrm>
          <a:prstGeom prst="rect">
            <a:avLst/>
          </a:prstGeom>
          <a:noFill/>
        </p:spPr>
        <p:txBody>
          <a:bodyPr wrap="none" rtlCol="0">
            <a:spAutoFit/>
          </a:bodyPr>
          <a:lstStyle/>
          <a:p>
            <a:r>
              <a:rPr lang="en-US" sz="1800" dirty="0">
                <a:latin typeface="+mn-lt"/>
              </a:rPr>
              <a:t>Observed Q</a:t>
            </a:r>
          </a:p>
        </p:txBody>
      </p:sp>
      <p:sp>
        <p:nvSpPr>
          <p:cNvPr id="21" name="TextBox 20"/>
          <p:cNvSpPr txBox="1"/>
          <p:nvPr/>
        </p:nvSpPr>
        <p:spPr>
          <a:xfrm>
            <a:off x="4437964" y="1356803"/>
            <a:ext cx="4212468" cy="400110"/>
          </a:xfrm>
          <a:prstGeom prst="rect">
            <a:avLst/>
          </a:prstGeom>
          <a:noFill/>
        </p:spPr>
        <p:txBody>
          <a:bodyPr wrap="square" rtlCol="0">
            <a:spAutoFit/>
          </a:bodyPr>
          <a:lstStyle/>
          <a:p>
            <a:r>
              <a:rPr lang="en-US" sz="2000" b="1" dirty="0">
                <a:latin typeface="+mn-lt"/>
              </a:rPr>
              <a:t>Model testing: </a:t>
            </a:r>
          </a:p>
        </p:txBody>
      </p:sp>
      <p:sp>
        <p:nvSpPr>
          <p:cNvPr id="22" name="TextBox 21"/>
          <p:cNvSpPr txBox="1"/>
          <p:nvPr/>
        </p:nvSpPr>
        <p:spPr>
          <a:xfrm>
            <a:off x="225496" y="4515863"/>
            <a:ext cx="3420380" cy="1323439"/>
          </a:xfrm>
          <a:prstGeom prst="rect">
            <a:avLst/>
          </a:prstGeom>
          <a:noFill/>
        </p:spPr>
        <p:txBody>
          <a:bodyPr wrap="square" rtlCol="0">
            <a:spAutoFit/>
          </a:bodyPr>
          <a:lstStyle/>
          <a:p>
            <a:r>
              <a:rPr lang="en-US" sz="2000" b="1" dirty="0">
                <a:latin typeface="+mn-lt"/>
              </a:rPr>
              <a:t>Thresholds of functionally connected pathways</a:t>
            </a:r>
          </a:p>
          <a:p>
            <a:r>
              <a:rPr lang="en-US" sz="2000" dirty="0">
                <a:latin typeface="+mn-lt"/>
              </a:rPr>
              <a:t>Runoff = 0.2 l</a:t>
            </a:r>
          </a:p>
          <a:p>
            <a:r>
              <a:rPr lang="en-US" sz="2000" dirty="0">
                <a:latin typeface="+mn-lt"/>
              </a:rPr>
              <a:t>Sediment transport = 0.2 kg</a:t>
            </a:r>
          </a:p>
        </p:txBody>
      </p:sp>
      <p:sp>
        <p:nvSpPr>
          <p:cNvPr id="2" name="Title 1"/>
          <p:cNvSpPr>
            <a:spLocks noGrp="1"/>
          </p:cNvSpPr>
          <p:nvPr>
            <p:ph type="title"/>
          </p:nvPr>
        </p:nvSpPr>
        <p:spPr>
          <a:xfrm>
            <a:off x="677778" y="360725"/>
            <a:ext cx="7772400" cy="1143000"/>
          </a:xfrm>
        </p:spPr>
        <p:txBody>
          <a:bodyPr/>
          <a:lstStyle/>
          <a:p>
            <a:r>
              <a:rPr lang="en-GB" sz="4000" dirty="0"/>
              <a:t>Evaluating functional connectivity</a:t>
            </a:r>
          </a:p>
        </p:txBody>
      </p:sp>
      <p:grpSp>
        <p:nvGrpSpPr>
          <p:cNvPr id="23" name="Group 22"/>
          <p:cNvGrpSpPr/>
          <p:nvPr/>
        </p:nvGrpSpPr>
        <p:grpSpPr>
          <a:xfrm>
            <a:off x="411793" y="165764"/>
            <a:ext cx="8654933" cy="307777"/>
            <a:chOff x="373157" y="6620651"/>
            <a:chExt cx="8654933" cy="307777"/>
          </a:xfrm>
        </p:grpSpPr>
        <p:pic>
          <p:nvPicPr>
            <p:cNvPr id="24"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200473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57577" y="5615189"/>
            <a:ext cx="3664609" cy="11756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Times" pitchFamily="18" charset="0"/>
            </a:endParaRPr>
          </a:p>
        </p:txBody>
      </p:sp>
      <p:sp>
        <p:nvSpPr>
          <p:cNvPr id="4" name="TextBox 3"/>
          <p:cNvSpPr txBox="1"/>
          <p:nvPr/>
        </p:nvSpPr>
        <p:spPr>
          <a:xfrm>
            <a:off x="395536" y="2444110"/>
            <a:ext cx="641522" cy="4278094"/>
          </a:xfrm>
          <a:prstGeom prst="rect">
            <a:avLst/>
          </a:prstGeom>
          <a:noFill/>
        </p:spPr>
        <p:txBody>
          <a:bodyPr wrap="none" rtlCol="0">
            <a:spAutoFit/>
          </a:bodyPr>
          <a:lstStyle/>
          <a:p>
            <a:r>
              <a:rPr lang="en-GB" sz="1600" dirty="0">
                <a:latin typeface="+mn-lt"/>
              </a:rPr>
              <a:t>33.8 </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r>
              <a:rPr lang="en-GB" sz="1600" dirty="0">
                <a:latin typeface="+mn-lt"/>
              </a:rPr>
              <a:t>10.7</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r>
              <a:rPr lang="en-GB" sz="1600" dirty="0">
                <a:latin typeface="+mn-lt"/>
              </a:rPr>
              <a:t>4.1</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p:txBody>
      </p:sp>
      <p:sp>
        <p:nvSpPr>
          <p:cNvPr id="5" name="TextBox 4"/>
          <p:cNvSpPr txBox="1"/>
          <p:nvPr/>
        </p:nvSpPr>
        <p:spPr>
          <a:xfrm>
            <a:off x="1066340" y="1664804"/>
            <a:ext cx="3086101" cy="338554"/>
          </a:xfrm>
          <a:prstGeom prst="rect">
            <a:avLst/>
          </a:prstGeom>
          <a:noFill/>
        </p:spPr>
        <p:txBody>
          <a:bodyPr wrap="none" rtlCol="0">
            <a:spAutoFit/>
          </a:bodyPr>
          <a:lstStyle/>
          <a:p>
            <a:r>
              <a:rPr lang="en-GB" sz="1600" dirty="0">
                <a:latin typeface="+mn-lt"/>
              </a:rPr>
              <a:t>3.8 %          10.5 %         21.1 %</a:t>
            </a:r>
          </a:p>
        </p:txBody>
      </p:sp>
      <p:sp>
        <p:nvSpPr>
          <p:cNvPr id="2" name="Title 1"/>
          <p:cNvSpPr>
            <a:spLocks noGrp="1"/>
          </p:cNvSpPr>
          <p:nvPr>
            <p:ph type="title"/>
          </p:nvPr>
        </p:nvSpPr>
        <p:spPr>
          <a:xfrm>
            <a:off x="685022" y="160351"/>
            <a:ext cx="7772400" cy="1143000"/>
          </a:xfrm>
        </p:spPr>
        <p:txBody>
          <a:bodyPr/>
          <a:lstStyle/>
          <a:p>
            <a:r>
              <a:rPr lang="en-GB" sz="3600" dirty="0"/>
              <a:t>Results: Spatial Connectivity Metrics</a:t>
            </a:r>
          </a:p>
        </p:txBody>
      </p:sp>
      <p:pic>
        <p:nvPicPr>
          <p:cNvPr id="7" name="Picture 3"/>
          <p:cNvPicPr>
            <a:picLocks noGrp="1" noChangeArrowheads="1"/>
          </p:cNvPicPr>
          <p:nvPr>
            <p:ph idx="4294967295"/>
          </p:nvPr>
        </p:nvPicPr>
        <p:blipFill>
          <a:blip r:embed="rId3" cstate="print">
            <a:extLst>
              <a:ext uri="{28A0092B-C50C-407E-A947-70E740481C1C}">
                <a14:useLocalDpi xmlns:a14="http://schemas.microsoft.com/office/drawing/2010/main" val="0"/>
              </a:ext>
            </a:extLst>
          </a:blip>
          <a:srcRect t="9170"/>
          <a:stretch>
            <a:fillRect/>
          </a:stretch>
        </p:blipFill>
        <p:spPr bwMode="auto">
          <a:xfrm>
            <a:off x="901520" y="5300663"/>
            <a:ext cx="1116013"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rrowheads="1"/>
          </p:cNvPicPr>
          <p:nvPr/>
        </p:nvPicPr>
        <p:blipFill>
          <a:blip r:embed="rId3" cstate="print">
            <a:extLst>
              <a:ext uri="{28A0092B-C50C-407E-A947-70E740481C1C}">
                <a14:useLocalDpi xmlns:a14="http://schemas.microsoft.com/office/drawing/2010/main" val="0"/>
              </a:ext>
            </a:extLst>
          </a:blip>
          <a:srcRect t="9200"/>
          <a:stretch>
            <a:fillRect/>
          </a:stretch>
        </p:blipFill>
        <p:spPr bwMode="auto">
          <a:xfrm>
            <a:off x="3202107" y="5301208"/>
            <a:ext cx="104411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t="7759"/>
          <a:stretch>
            <a:fillRect/>
          </a:stretch>
        </p:blipFill>
        <p:spPr bwMode="auto">
          <a:xfrm>
            <a:off x="2044072" y="5245176"/>
            <a:ext cx="1116125" cy="171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rrowheads="1"/>
          </p:cNvPicPr>
          <p:nvPr/>
        </p:nvPicPr>
        <p:blipFill>
          <a:blip r:embed="rId4" cstate="print">
            <a:extLst>
              <a:ext uri="{28A0092B-C50C-407E-A947-70E740481C1C}">
                <a14:useLocalDpi xmlns:a14="http://schemas.microsoft.com/office/drawing/2010/main" val="0"/>
              </a:ext>
            </a:extLst>
          </a:blip>
          <a:srcRect t="8985"/>
          <a:stretch>
            <a:fillRect/>
          </a:stretch>
        </p:blipFill>
        <p:spPr bwMode="auto">
          <a:xfrm>
            <a:off x="2049979" y="3609020"/>
            <a:ext cx="118757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rrowheads="1"/>
          </p:cNvPicPr>
          <p:nvPr/>
        </p:nvPicPr>
        <p:blipFill>
          <a:blip r:embed="rId5" cstate="print">
            <a:extLst>
              <a:ext uri="{28A0092B-C50C-407E-A947-70E740481C1C}">
                <a14:useLocalDpi xmlns:a14="http://schemas.microsoft.com/office/drawing/2010/main" val="0"/>
              </a:ext>
            </a:extLst>
          </a:blip>
          <a:srcRect t="9821"/>
          <a:stretch>
            <a:fillRect/>
          </a:stretch>
        </p:blipFill>
        <p:spPr bwMode="auto">
          <a:xfrm>
            <a:off x="3202107" y="3609020"/>
            <a:ext cx="111556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rrowheads="1"/>
          </p:cNvPicPr>
          <p:nvPr/>
        </p:nvPicPr>
        <p:blipFill>
          <a:blip r:embed="rId6" cstate="print">
            <a:extLst>
              <a:ext uri="{28A0092B-C50C-407E-A947-70E740481C1C}">
                <a14:useLocalDpi xmlns:a14="http://schemas.microsoft.com/office/drawing/2010/main" val="0"/>
              </a:ext>
            </a:extLst>
          </a:blip>
          <a:srcRect t="9865"/>
          <a:stretch>
            <a:fillRect/>
          </a:stretch>
        </p:blipFill>
        <p:spPr bwMode="auto">
          <a:xfrm>
            <a:off x="3202107" y="1952836"/>
            <a:ext cx="1115568" cy="17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rrowheads="1"/>
          </p:cNvPicPr>
          <p:nvPr/>
        </p:nvPicPr>
        <p:blipFill>
          <a:blip r:embed="rId7" cstate="print">
            <a:extLst>
              <a:ext uri="{28A0092B-C50C-407E-A947-70E740481C1C}">
                <a14:useLocalDpi xmlns:a14="http://schemas.microsoft.com/office/drawing/2010/main" val="0"/>
              </a:ext>
            </a:extLst>
          </a:blip>
          <a:srcRect t="9684"/>
          <a:stretch>
            <a:fillRect/>
          </a:stretch>
        </p:blipFill>
        <p:spPr bwMode="auto">
          <a:xfrm>
            <a:off x="897851" y="3645024"/>
            <a:ext cx="1152128" cy="167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preferRelativeResize="0">
            <a:picLocks noChangeArrowheads="1"/>
          </p:cNvPicPr>
          <p:nvPr/>
        </p:nvPicPr>
        <p:blipFill>
          <a:blip r:embed="rId8" cstate="print">
            <a:extLst>
              <a:ext uri="{28A0092B-C50C-407E-A947-70E740481C1C}">
                <a14:useLocalDpi xmlns:a14="http://schemas.microsoft.com/office/drawing/2010/main" val="0"/>
              </a:ext>
            </a:extLst>
          </a:blip>
          <a:srcRect t="7759"/>
          <a:stretch>
            <a:fillRect/>
          </a:stretch>
        </p:blipFill>
        <p:spPr bwMode="auto">
          <a:xfrm>
            <a:off x="897851" y="1952836"/>
            <a:ext cx="1116124" cy="171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rrowheads="1"/>
          </p:cNvPicPr>
          <p:nvPr/>
        </p:nvPicPr>
        <p:blipFill>
          <a:blip r:embed="rId6" cstate="print">
            <a:extLst>
              <a:ext uri="{28A0092B-C50C-407E-A947-70E740481C1C}">
                <a14:useLocalDpi xmlns:a14="http://schemas.microsoft.com/office/drawing/2010/main" val="0"/>
              </a:ext>
            </a:extLst>
          </a:blip>
          <a:srcRect t="9865"/>
          <a:stretch>
            <a:fillRect/>
          </a:stretch>
        </p:blipFill>
        <p:spPr bwMode="auto">
          <a:xfrm>
            <a:off x="2049979" y="1952836"/>
            <a:ext cx="1115568" cy="170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437911" y="1439488"/>
            <a:ext cx="2295821" cy="338554"/>
          </a:xfrm>
          <a:prstGeom prst="rect">
            <a:avLst/>
          </a:prstGeom>
          <a:noFill/>
        </p:spPr>
        <p:txBody>
          <a:bodyPr wrap="none" rtlCol="0">
            <a:spAutoFit/>
          </a:bodyPr>
          <a:lstStyle/>
          <a:p>
            <a:r>
              <a:rPr lang="en-US" sz="1600" b="1" dirty="0">
                <a:latin typeface="+mn-lt"/>
              </a:rPr>
              <a:t>Soil-moisture content</a:t>
            </a:r>
          </a:p>
        </p:txBody>
      </p:sp>
      <p:sp>
        <p:nvSpPr>
          <p:cNvPr id="22" name="TextBox 21"/>
          <p:cNvSpPr txBox="1"/>
          <p:nvPr/>
        </p:nvSpPr>
        <p:spPr>
          <a:xfrm rot="16200000">
            <a:off x="-706805" y="3570058"/>
            <a:ext cx="2103461" cy="338554"/>
          </a:xfrm>
          <a:prstGeom prst="rect">
            <a:avLst/>
          </a:prstGeom>
          <a:noFill/>
        </p:spPr>
        <p:txBody>
          <a:bodyPr wrap="none" rtlCol="0">
            <a:spAutoFit/>
          </a:bodyPr>
          <a:lstStyle/>
          <a:p>
            <a:r>
              <a:rPr lang="en-US" sz="1600" b="1" dirty="0">
                <a:latin typeface="+mn-lt"/>
              </a:rPr>
              <a:t>Event Rainfall (mm)</a:t>
            </a:r>
          </a:p>
        </p:txBody>
      </p:sp>
      <p:pic>
        <p:nvPicPr>
          <p:cNvPr id="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t="9618"/>
          <a:stretch>
            <a:fillRect/>
          </a:stretch>
        </p:blipFill>
        <p:spPr bwMode="auto">
          <a:xfrm>
            <a:off x="6516217" y="5309000"/>
            <a:ext cx="1152128" cy="162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t="8462"/>
          <a:stretch>
            <a:fillRect/>
          </a:stretch>
        </p:blipFill>
        <p:spPr bwMode="auto">
          <a:xfrm>
            <a:off x="5364088" y="5291998"/>
            <a:ext cx="1080120" cy="163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t="8985"/>
          <a:stretch>
            <a:fillRect/>
          </a:stretch>
        </p:blipFill>
        <p:spPr bwMode="auto">
          <a:xfrm>
            <a:off x="7649766" y="5309000"/>
            <a:ext cx="1026690" cy="162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t="9169"/>
          <a:stretch>
            <a:fillRect/>
          </a:stretch>
        </p:blipFill>
        <p:spPr bwMode="auto">
          <a:xfrm>
            <a:off x="6516216" y="3618312"/>
            <a:ext cx="118813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preferRelativeResize="0">
            <a:picLocks noChangeArrowheads="1"/>
          </p:cNvPicPr>
          <p:nvPr/>
        </p:nvPicPr>
        <p:blipFill>
          <a:blip r:embed="rId12" cstate="print">
            <a:extLst>
              <a:ext uri="{28A0092B-C50C-407E-A947-70E740481C1C}">
                <a14:useLocalDpi xmlns:a14="http://schemas.microsoft.com/office/drawing/2010/main" val="0"/>
              </a:ext>
            </a:extLst>
          </a:blip>
          <a:srcRect t="8845"/>
          <a:stretch>
            <a:fillRect/>
          </a:stretch>
        </p:blipFill>
        <p:spPr bwMode="auto">
          <a:xfrm>
            <a:off x="5364088" y="3618312"/>
            <a:ext cx="115212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t="10088"/>
          <a:stretch>
            <a:fillRect/>
          </a:stretch>
        </p:blipFill>
        <p:spPr bwMode="auto">
          <a:xfrm>
            <a:off x="7596336" y="3618313"/>
            <a:ext cx="1296144" cy="165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t="10084"/>
          <a:stretch>
            <a:fillRect/>
          </a:stretch>
        </p:blipFill>
        <p:spPr bwMode="auto">
          <a:xfrm>
            <a:off x="7585541" y="1997394"/>
            <a:ext cx="127093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t="10504"/>
          <a:stretch>
            <a:fillRect/>
          </a:stretch>
        </p:blipFill>
        <p:spPr bwMode="auto">
          <a:xfrm>
            <a:off x="6516216" y="1997395"/>
            <a:ext cx="115212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5364088" y="1962128"/>
            <a:ext cx="1115568" cy="1673185"/>
            <a:chOff x="2123728" y="1232756"/>
            <a:chExt cx="1115568" cy="1745932"/>
          </a:xfrm>
        </p:grpSpPr>
        <p:pic>
          <p:nvPicPr>
            <p:cNvPr id="34" name="Picture 4"/>
            <p:cNvPicPr>
              <a:picLocks noChangeArrowheads="1"/>
            </p:cNvPicPr>
            <p:nvPr/>
          </p:nvPicPr>
          <p:blipFill>
            <a:blip r:embed="rId15" cstate="print">
              <a:extLst>
                <a:ext uri="{28A0092B-C50C-407E-A947-70E740481C1C}">
                  <a14:useLocalDpi xmlns:a14="http://schemas.microsoft.com/office/drawing/2010/main" val="0"/>
                </a:ext>
              </a:extLst>
            </a:blip>
            <a:srcRect t="7353"/>
            <a:stretch>
              <a:fillRect/>
            </a:stretch>
          </p:blipFill>
          <p:spPr bwMode="auto">
            <a:xfrm>
              <a:off x="2123728" y="1268760"/>
              <a:ext cx="1115568" cy="170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2411760" y="1232756"/>
              <a:ext cx="25202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6" name="TextBox 35"/>
          <p:cNvSpPr txBox="1"/>
          <p:nvPr/>
        </p:nvSpPr>
        <p:spPr>
          <a:xfrm>
            <a:off x="5902407" y="1412776"/>
            <a:ext cx="2295821" cy="338554"/>
          </a:xfrm>
          <a:prstGeom prst="rect">
            <a:avLst/>
          </a:prstGeom>
          <a:noFill/>
        </p:spPr>
        <p:txBody>
          <a:bodyPr wrap="none" rtlCol="0">
            <a:spAutoFit/>
          </a:bodyPr>
          <a:lstStyle/>
          <a:p>
            <a:r>
              <a:rPr lang="en-US" sz="1600" b="1" dirty="0">
                <a:latin typeface="+mn-lt"/>
              </a:rPr>
              <a:t>Soil-moisture content</a:t>
            </a:r>
          </a:p>
        </p:txBody>
      </p:sp>
      <p:sp>
        <p:nvSpPr>
          <p:cNvPr id="37" name="TextBox 36"/>
          <p:cNvSpPr txBox="1"/>
          <p:nvPr/>
        </p:nvSpPr>
        <p:spPr>
          <a:xfrm rot="16200000">
            <a:off x="3671565" y="3613873"/>
            <a:ext cx="2103461" cy="338554"/>
          </a:xfrm>
          <a:prstGeom prst="rect">
            <a:avLst/>
          </a:prstGeom>
          <a:noFill/>
        </p:spPr>
        <p:txBody>
          <a:bodyPr wrap="none" rtlCol="0">
            <a:spAutoFit/>
          </a:bodyPr>
          <a:lstStyle/>
          <a:p>
            <a:r>
              <a:rPr lang="en-US" sz="1600" b="1" dirty="0">
                <a:latin typeface="+mn-lt"/>
              </a:rPr>
              <a:t>Event Rainfall (mm)</a:t>
            </a:r>
          </a:p>
        </p:txBody>
      </p:sp>
      <p:sp>
        <p:nvSpPr>
          <p:cNvPr id="38" name="TextBox 37"/>
          <p:cNvSpPr txBox="1"/>
          <p:nvPr/>
        </p:nvSpPr>
        <p:spPr>
          <a:xfrm>
            <a:off x="5530836" y="1638092"/>
            <a:ext cx="3028393" cy="338554"/>
          </a:xfrm>
          <a:prstGeom prst="rect">
            <a:avLst/>
          </a:prstGeom>
          <a:noFill/>
        </p:spPr>
        <p:txBody>
          <a:bodyPr wrap="none" rtlCol="0">
            <a:spAutoFit/>
          </a:bodyPr>
          <a:lstStyle/>
          <a:p>
            <a:r>
              <a:rPr lang="en-GB" sz="1600" dirty="0">
                <a:latin typeface="+mn-lt"/>
              </a:rPr>
              <a:t>3.8 %          10.5 %        21.1 %</a:t>
            </a:r>
          </a:p>
        </p:txBody>
      </p:sp>
      <p:sp>
        <p:nvSpPr>
          <p:cNvPr id="39" name="TextBox 38"/>
          <p:cNvSpPr txBox="1"/>
          <p:nvPr/>
        </p:nvSpPr>
        <p:spPr>
          <a:xfrm>
            <a:off x="4896036" y="2444110"/>
            <a:ext cx="641522" cy="4278094"/>
          </a:xfrm>
          <a:prstGeom prst="rect">
            <a:avLst/>
          </a:prstGeom>
          <a:noFill/>
        </p:spPr>
        <p:txBody>
          <a:bodyPr wrap="none" rtlCol="0">
            <a:spAutoFit/>
          </a:bodyPr>
          <a:lstStyle/>
          <a:p>
            <a:r>
              <a:rPr lang="en-GB" sz="1600" dirty="0">
                <a:latin typeface="+mn-lt"/>
              </a:rPr>
              <a:t>33.8 </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r>
              <a:rPr lang="en-GB" sz="1600" dirty="0">
                <a:latin typeface="+mn-lt"/>
              </a:rPr>
              <a:t>10.7</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a:p>
            <a:r>
              <a:rPr lang="en-GB" sz="1600" dirty="0">
                <a:latin typeface="+mn-lt"/>
              </a:rPr>
              <a:t>4.1</a:t>
            </a:r>
          </a:p>
          <a:p>
            <a:endParaRPr lang="en-GB" sz="1600" dirty="0">
              <a:latin typeface="+mn-lt"/>
            </a:endParaRPr>
          </a:p>
          <a:p>
            <a:endParaRPr lang="en-GB" sz="1600" dirty="0">
              <a:latin typeface="+mn-lt"/>
            </a:endParaRPr>
          </a:p>
          <a:p>
            <a:endParaRPr lang="en-GB" sz="1600" dirty="0">
              <a:latin typeface="+mn-lt"/>
            </a:endParaRPr>
          </a:p>
          <a:p>
            <a:endParaRPr lang="en-GB" sz="1600" dirty="0">
              <a:latin typeface="+mn-lt"/>
            </a:endParaRPr>
          </a:p>
        </p:txBody>
      </p:sp>
      <p:sp>
        <p:nvSpPr>
          <p:cNvPr id="40" name="TextBox 39"/>
          <p:cNvSpPr txBox="1"/>
          <p:nvPr/>
        </p:nvSpPr>
        <p:spPr>
          <a:xfrm>
            <a:off x="899592" y="1160748"/>
            <a:ext cx="3425425" cy="338554"/>
          </a:xfrm>
          <a:prstGeom prst="rect">
            <a:avLst/>
          </a:prstGeom>
          <a:noFill/>
        </p:spPr>
        <p:txBody>
          <a:bodyPr wrap="none" rtlCol="0">
            <a:spAutoFit/>
          </a:bodyPr>
          <a:lstStyle/>
          <a:p>
            <a:r>
              <a:rPr lang="en-US" sz="1600" b="1" dirty="0">
                <a:latin typeface="+mn-lt"/>
              </a:rPr>
              <a:t>HYDROLOGICAL CONNECTIVITY</a:t>
            </a:r>
          </a:p>
        </p:txBody>
      </p:sp>
      <p:sp>
        <p:nvSpPr>
          <p:cNvPr id="41" name="TextBox 40"/>
          <p:cNvSpPr txBox="1"/>
          <p:nvPr/>
        </p:nvSpPr>
        <p:spPr>
          <a:xfrm>
            <a:off x="5679488" y="1170273"/>
            <a:ext cx="2824812" cy="338554"/>
          </a:xfrm>
          <a:prstGeom prst="rect">
            <a:avLst/>
          </a:prstGeom>
          <a:noFill/>
        </p:spPr>
        <p:txBody>
          <a:bodyPr wrap="none" rtlCol="0">
            <a:spAutoFit/>
          </a:bodyPr>
          <a:lstStyle/>
          <a:p>
            <a:r>
              <a:rPr lang="en-US" sz="1600" b="1" dirty="0">
                <a:latin typeface="+mn-lt"/>
              </a:rPr>
              <a:t>SEDIMENT CONNECTIVITY</a:t>
            </a:r>
          </a:p>
        </p:txBody>
      </p:sp>
      <p:grpSp>
        <p:nvGrpSpPr>
          <p:cNvPr id="42" name="Group 41"/>
          <p:cNvGrpSpPr/>
          <p:nvPr/>
        </p:nvGrpSpPr>
        <p:grpSpPr>
          <a:xfrm>
            <a:off x="411793" y="165764"/>
            <a:ext cx="8654933" cy="307777"/>
            <a:chOff x="373157" y="6620651"/>
            <a:chExt cx="8654933" cy="307777"/>
          </a:xfrm>
        </p:grpSpPr>
        <p:pic>
          <p:nvPicPr>
            <p:cNvPr id="43" name="Picture 2" descr="http://www.clker.com/cliparts/9/p/J/X/N/f/running-man-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27135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1" y="5671780"/>
            <a:ext cx="8676964" cy="1015663"/>
          </a:xfrm>
          <a:prstGeom prst="rect">
            <a:avLst/>
          </a:prstGeom>
          <a:solidFill>
            <a:schemeClr val="bg1"/>
          </a:solidFill>
        </p:spPr>
        <p:txBody>
          <a:bodyPr wrap="square" rtlCol="0">
            <a:spAutoFit/>
          </a:bodyPr>
          <a:lstStyle/>
          <a:p>
            <a:pPr>
              <a:buFont typeface="Arial" charset="0"/>
              <a:buChar char="•"/>
            </a:pPr>
            <a:r>
              <a:rPr lang="en-US" sz="2000" dirty="0">
                <a:latin typeface="+mn-lt"/>
              </a:rPr>
              <a:t>   Higher hydrological connectivity associated with higher discharge</a:t>
            </a:r>
          </a:p>
          <a:p>
            <a:pPr>
              <a:buFont typeface="Arial" charset="0"/>
              <a:buChar char="•"/>
            </a:pPr>
            <a:r>
              <a:rPr lang="en-US" sz="2000" dirty="0">
                <a:latin typeface="+mn-lt"/>
              </a:rPr>
              <a:t>   Different rainfall and antecedent soil-moisture content generating overall comparable discharge can exhibit greatly different hydrological connectivity</a:t>
            </a:r>
          </a:p>
        </p:txBody>
      </p:sp>
      <p:grpSp>
        <p:nvGrpSpPr>
          <p:cNvPr id="19" name="Group 18"/>
          <p:cNvGrpSpPr/>
          <p:nvPr/>
        </p:nvGrpSpPr>
        <p:grpSpPr>
          <a:xfrm>
            <a:off x="2303748" y="1495316"/>
            <a:ext cx="5400600" cy="3924436"/>
            <a:chOff x="2303748" y="1340768"/>
            <a:chExt cx="5400600" cy="3924436"/>
          </a:xfrm>
        </p:grpSpPr>
        <p:grpSp>
          <p:nvGrpSpPr>
            <p:cNvPr id="15" name="Group 14"/>
            <p:cNvGrpSpPr/>
            <p:nvPr/>
          </p:nvGrpSpPr>
          <p:grpSpPr>
            <a:xfrm>
              <a:off x="2303748" y="1340768"/>
              <a:ext cx="5400600" cy="3924436"/>
              <a:chOff x="2303748" y="1340768"/>
              <a:chExt cx="5400600" cy="3924436"/>
            </a:xfrm>
          </p:grpSpPr>
          <p:sp>
            <p:nvSpPr>
              <p:cNvPr id="10" name="Rectangle 9"/>
              <p:cNvSpPr/>
              <p:nvPr/>
            </p:nvSpPr>
            <p:spPr>
              <a:xfrm>
                <a:off x="2303748" y="1952836"/>
                <a:ext cx="180020" cy="2736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1" name="Picture 5"/>
              <p:cNvPicPr>
                <a:picLocks noChangeArrowheads="1"/>
              </p:cNvPicPr>
              <p:nvPr/>
            </p:nvPicPr>
            <p:blipFill>
              <a:blip r:embed="rId2" cstate="print">
                <a:extLst>
                  <a:ext uri="{28A0092B-C50C-407E-A947-70E740481C1C}">
                    <a14:useLocalDpi xmlns:a14="http://schemas.microsoft.com/office/drawing/2010/main" val="0"/>
                  </a:ext>
                </a:extLst>
              </a:blip>
              <a:srcRect t="9821"/>
              <a:stretch>
                <a:fillRect/>
              </a:stretch>
            </p:blipFill>
            <p:spPr bwMode="auto">
              <a:xfrm>
                <a:off x="6480212" y="3032956"/>
                <a:ext cx="122413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rrowheads="1"/>
              </p:cNvPicPr>
              <p:nvPr/>
            </p:nvPicPr>
            <p:blipFill>
              <a:blip r:embed="rId3" cstate="print">
                <a:extLst>
                  <a:ext uri="{28A0092B-C50C-407E-A947-70E740481C1C}">
                    <a14:useLocalDpi xmlns:a14="http://schemas.microsoft.com/office/drawing/2010/main" val="0"/>
                  </a:ext>
                </a:extLst>
              </a:blip>
              <a:srcRect t="9865"/>
              <a:stretch>
                <a:fillRect/>
              </a:stretch>
            </p:blipFill>
            <p:spPr bwMode="auto">
              <a:xfrm>
                <a:off x="5508104" y="1340768"/>
                <a:ext cx="1224136" cy="220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ight Arrow 16"/>
            <p:cNvSpPr/>
            <p:nvPr/>
          </p:nvSpPr>
          <p:spPr>
            <a:xfrm>
              <a:off x="2627784" y="1988840"/>
              <a:ext cx="2808312" cy="1800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ight Arrow 17"/>
            <p:cNvSpPr/>
            <p:nvPr/>
          </p:nvSpPr>
          <p:spPr>
            <a:xfrm>
              <a:off x="2627784" y="4329100"/>
              <a:ext cx="3708412" cy="1800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aphicFrame>
        <p:nvGraphicFramePr>
          <p:cNvPr id="6" name="Chart 5"/>
          <p:cNvGraphicFramePr/>
          <p:nvPr/>
        </p:nvGraphicFramePr>
        <p:xfrm>
          <a:off x="1079612" y="1639332"/>
          <a:ext cx="5292588" cy="393133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GB" sz="4000" dirty="0"/>
              <a:t>Results: Mean hydrological connectivity metrics</a:t>
            </a:r>
          </a:p>
        </p:txBody>
      </p:sp>
      <p:grpSp>
        <p:nvGrpSpPr>
          <p:cNvPr id="14" name="Group 13"/>
          <p:cNvGrpSpPr/>
          <p:nvPr/>
        </p:nvGrpSpPr>
        <p:grpSpPr>
          <a:xfrm>
            <a:off x="411793" y="165764"/>
            <a:ext cx="8654933" cy="307777"/>
            <a:chOff x="373157" y="6620651"/>
            <a:chExt cx="8654933" cy="307777"/>
          </a:xfrm>
        </p:grpSpPr>
        <p:pic>
          <p:nvPicPr>
            <p:cNvPr id="16"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404895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59632" y="1988840"/>
            <a:ext cx="7524836" cy="2683208"/>
            <a:chOff x="1259632" y="1988840"/>
            <a:chExt cx="7524836" cy="2683208"/>
          </a:xfrm>
        </p:grpSpPr>
        <p:sp>
          <p:nvSpPr>
            <p:cNvPr id="17" name="Rectangle 16"/>
            <p:cNvSpPr/>
            <p:nvPr/>
          </p:nvSpPr>
          <p:spPr>
            <a:xfrm>
              <a:off x="4319972" y="1988840"/>
              <a:ext cx="4284476" cy="2448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4" name="Group 13"/>
            <p:cNvGrpSpPr/>
            <p:nvPr/>
          </p:nvGrpSpPr>
          <p:grpSpPr>
            <a:xfrm>
              <a:off x="1259632" y="2024843"/>
              <a:ext cx="7524836" cy="2647205"/>
              <a:chOff x="1223628" y="2024843"/>
              <a:chExt cx="7524836" cy="2647205"/>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10084"/>
              <a:stretch>
                <a:fillRect/>
              </a:stretch>
            </p:blipFill>
            <p:spPr bwMode="auto">
              <a:xfrm>
                <a:off x="7128284" y="2024844"/>
                <a:ext cx="1620180" cy="262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10504"/>
              <a:stretch>
                <a:fillRect/>
              </a:stretch>
            </p:blipFill>
            <p:spPr bwMode="auto">
              <a:xfrm>
                <a:off x="5724128" y="2024843"/>
                <a:ext cx="1620180" cy="264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rrowheads="1"/>
              </p:cNvPicPr>
              <p:nvPr/>
            </p:nvPicPr>
            <p:blipFill>
              <a:blip r:embed="rId3" cstate="print">
                <a:extLst>
                  <a:ext uri="{28A0092B-C50C-407E-A947-70E740481C1C}">
                    <a14:useLocalDpi xmlns:a14="http://schemas.microsoft.com/office/drawing/2010/main" val="0"/>
                  </a:ext>
                </a:extLst>
              </a:blip>
              <a:srcRect t="8852"/>
              <a:stretch>
                <a:fillRect/>
              </a:stretch>
            </p:blipFill>
            <p:spPr bwMode="auto">
              <a:xfrm>
                <a:off x="4391980" y="2060848"/>
                <a:ext cx="1511612" cy="260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223628" y="2096852"/>
                <a:ext cx="3060340" cy="21602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aphicFrame>
        <p:nvGraphicFramePr>
          <p:cNvPr id="4" name="Chart 3"/>
          <p:cNvGraphicFramePr/>
          <p:nvPr/>
        </p:nvGraphicFramePr>
        <p:xfrm>
          <a:off x="431540" y="1592796"/>
          <a:ext cx="5472608"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396632" y="5429064"/>
            <a:ext cx="8676964" cy="1200329"/>
          </a:xfrm>
          <a:prstGeom prst="rect">
            <a:avLst/>
          </a:prstGeom>
          <a:solidFill>
            <a:schemeClr val="bg1"/>
          </a:solidFill>
        </p:spPr>
        <p:txBody>
          <a:bodyPr wrap="square" rtlCol="0">
            <a:spAutoFit/>
          </a:bodyPr>
          <a:lstStyle/>
          <a:p>
            <a:pPr>
              <a:buFont typeface="Arial" charset="0"/>
              <a:buChar char="•"/>
            </a:pPr>
            <a:r>
              <a:rPr lang="en-US" sz="1800" dirty="0">
                <a:latin typeface="+mn-lt"/>
              </a:rPr>
              <a:t>   Higher sediment connectivity associated with higher total sediment export</a:t>
            </a:r>
          </a:p>
          <a:p>
            <a:pPr>
              <a:buFont typeface="Arial" charset="0"/>
              <a:buChar char="•"/>
            </a:pPr>
            <a:r>
              <a:rPr lang="en-US" sz="1800" dirty="0">
                <a:latin typeface="+mn-lt"/>
              </a:rPr>
              <a:t>   Similar sediment connectivity metric for  very different sediment export</a:t>
            </a:r>
          </a:p>
          <a:p>
            <a:pPr lvl="1">
              <a:buFontTx/>
              <a:buChar char="-"/>
            </a:pPr>
            <a:r>
              <a:rPr lang="en-US" sz="1800" dirty="0">
                <a:latin typeface="+mn-lt"/>
              </a:rPr>
              <a:t> Pathways of connected sediment transport are yielding more sediment</a:t>
            </a:r>
          </a:p>
          <a:p>
            <a:pPr lvl="1">
              <a:buFontTx/>
              <a:buChar char="-"/>
            </a:pPr>
            <a:r>
              <a:rPr lang="en-US" sz="1800" dirty="0">
                <a:latin typeface="+mn-lt"/>
              </a:rPr>
              <a:t> Lengths of pathways of connected sediment transport remain the same</a:t>
            </a:r>
          </a:p>
        </p:txBody>
      </p:sp>
      <p:sp>
        <p:nvSpPr>
          <p:cNvPr id="2" name="Title 1"/>
          <p:cNvSpPr>
            <a:spLocks noGrp="1"/>
          </p:cNvSpPr>
          <p:nvPr>
            <p:ph type="title"/>
          </p:nvPr>
        </p:nvSpPr>
        <p:spPr/>
        <p:txBody>
          <a:bodyPr/>
          <a:lstStyle/>
          <a:p>
            <a:r>
              <a:rPr lang="en-GB" sz="4000" dirty="0"/>
              <a:t>Results: Mean sediment connectivity metrics</a:t>
            </a:r>
          </a:p>
        </p:txBody>
      </p:sp>
      <p:grpSp>
        <p:nvGrpSpPr>
          <p:cNvPr id="15" name="Group 14"/>
          <p:cNvGrpSpPr/>
          <p:nvPr/>
        </p:nvGrpSpPr>
        <p:grpSpPr>
          <a:xfrm>
            <a:off x="411793" y="165764"/>
            <a:ext cx="8654933" cy="307777"/>
            <a:chOff x="373157" y="6620651"/>
            <a:chExt cx="8654933" cy="307777"/>
          </a:xfrm>
        </p:grpSpPr>
        <p:pic>
          <p:nvPicPr>
            <p:cNvPr id="16"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6813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6318337" y="213285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3257997" y="234888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90153" y="227687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1175749" y="1952836"/>
            <a:ext cx="7667484" cy="461665"/>
          </a:xfrm>
          <a:prstGeom prst="rect">
            <a:avLst/>
          </a:prstGeom>
          <a:noFill/>
        </p:spPr>
        <p:txBody>
          <a:bodyPr wrap="none" rtlCol="0">
            <a:spAutoFit/>
          </a:bodyPr>
          <a:lstStyle/>
          <a:p>
            <a:r>
              <a:rPr lang="en-US" dirty="0"/>
              <a:t>4.1 mm rain                  10.7 mm rain                33.8 mm rain</a:t>
            </a:r>
          </a:p>
        </p:txBody>
      </p:sp>
      <p:sp>
        <p:nvSpPr>
          <p:cNvPr id="12" name="Oval 11"/>
          <p:cNvSpPr/>
          <p:nvPr/>
        </p:nvSpPr>
        <p:spPr>
          <a:xfrm>
            <a:off x="3239852" y="5193196"/>
            <a:ext cx="108012" cy="10801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39852" y="5445224"/>
            <a:ext cx="108012" cy="10801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47864" y="5049180"/>
            <a:ext cx="2775119" cy="646331"/>
          </a:xfrm>
          <a:prstGeom prst="rect">
            <a:avLst/>
          </a:prstGeom>
          <a:noFill/>
        </p:spPr>
        <p:txBody>
          <a:bodyPr wrap="none" rtlCol="0">
            <a:spAutoFit/>
          </a:bodyPr>
          <a:lstStyle/>
          <a:p>
            <a:r>
              <a:rPr lang="en-US" sz="1800" dirty="0">
                <a:latin typeface="+mn-lt"/>
              </a:rPr>
              <a:t>Hydrological Connectivity</a:t>
            </a:r>
          </a:p>
          <a:p>
            <a:r>
              <a:rPr lang="en-US" sz="1800" dirty="0">
                <a:latin typeface="+mn-lt"/>
              </a:rPr>
              <a:t>Sediment Connectivity</a:t>
            </a:r>
          </a:p>
        </p:txBody>
      </p:sp>
      <p:sp>
        <p:nvSpPr>
          <p:cNvPr id="15" name="Rectangle 14"/>
          <p:cNvSpPr/>
          <p:nvPr/>
        </p:nvSpPr>
        <p:spPr>
          <a:xfrm>
            <a:off x="152400" y="5854042"/>
            <a:ext cx="8837221" cy="954107"/>
          </a:xfrm>
          <a:prstGeom prst="rect">
            <a:avLst/>
          </a:prstGeom>
          <a:solidFill>
            <a:schemeClr val="bg1"/>
          </a:solidFill>
        </p:spPr>
        <p:txBody>
          <a:bodyPr wrap="square">
            <a:spAutoFit/>
          </a:bodyPr>
          <a:lstStyle/>
          <a:p>
            <a:pPr marL="287338" indent="-287338">
              <a:buFont typeface="Arial" pitchFamily="34" charset="0"/>
              <a:buChar char="•"/>
            </a:pPr>
            <a:r>
              <a:rPr lang="en-US" sz="2000" dirty="0">
                <a:latin typeface="+mn-lt"/>
              </a:rPr>
              <a:t>Thresholds of sediment connectivity are not directly related to thresholds of hydrological connectivity</a:t>
            </a:r>
            <a:endParaRPr lang="en-US" sz="1400" dirty="0">
              <a:latin typeface="+mn-lt"/>
            </a:endParaRPr>
          </a:p>
          <a:p>
            <a:pPr marL="287338" indent="-287338">
              <a:buFont typeface="Arial" pitchFamily="34" charset="0"/>
              <a:buChar char="•"/>
            </a:pPr>
            <a:endParaRPr lang="en-US" sz="1400" dirty="0">
              <a:latin typeface="+mn-lt"/>
            </a:endParaRPr>
          </a:p>
        </p:txBody>
      </p:sp>
      <p:sp>
        <p:nvSpPr>
          <p:cNvPr id="2" name="Title 1"/>
          <p:cNvSpPr>
            <a:spLocks noGrp="1"/>
          </p:cNvSpPr>
          <p:nvPr>
            <p:ph type="title"/>
          </p:nvPr>
        </p:nvSpPr>
        <p:spPr/>
        <p:txBody>
          <a:bodyPr/>
          <a:lstStyle/>
          <a:p>
            <a:r>
              <a:rPr lang="en-GB" sz="4000" dirty="0"/>
              <a:t>Results: Mean connectivity metrics </a:t>
            </a:r>
          </a:p>
        </p:txBody>
      </p:sp>
      <p:grpSp>
        <p:nvGrpSpPr>
          <p:cNvPr id="16" name="Group 15"/>
          <p:cNvGrpSpPr/>
          <p:nvPr/>
        </p:nvGrpSpPr>
        <p:grpSpPr>
          <a:xfrm>
            <a:off x="411793" y="165764"/>
            <a:ext cx="8654933" cy="307777"/>
            <a:chOff x="373157" y="6620651"/>
            <a:chExt cx="8654933" cy="307777"/>
          </a:xfrm>
        </p:grpSpPr>
        <p:pic>
          <p:nvPicPr>
            <p:cNvPr id="17"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339057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rrowheads="1"/>
          </p:cNvPicPr>
          <p:nvPr/>
        </p:nvPicPr>
        <p:blipFill>
          <a:blip r:embed="rId2" cstate="print">
            <a:extLst>
              <a:ext uri="{28A0092B-C50C-407E-A947-70E740481C1C}">
                <a14:useLocalDpi xmlns:a14="http://schemas.microsoft.com/office/drawing/2010/main" val="0"/>
              </a:ext>
            </a:extLst>
          </a:blip>
          <a:srcRect t="10622"/>
          <a:stretch>
            <a:fillRect/>
          </a:stretch>
        </p:blipFill>
        <p:spPr bwMode="auto">
          <a:xfrm>
            <a:off x="215516" y="1960672"/>
            <a:ext cx="316835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10834"/>
          <a:stretch>
            <a:fillRect/>
          </a:stretch>
        </p:blipFill>
        <p:spPr bwMode="auto">
          <a:xfrm>
            <a:off x="3131841" y="1960672"/>
            <a:ext cx="3312367" cy="42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66746" y="1496172"/>
            <a:ext cx="2988510" cy="400110"/>
          </a:xfrm>
          <a:prstGeom prst="rect">
            <a:avLst/>
          </a:prstGeom>
          <a:noFill/>
        </p:spPr>
        <p:txBody>
          <a:bodyPr wrap="none" rtlCol="0">
            <a:spAutoFit/>
          </a:bodyPr>
          <a:lstStyle/>
          <a:p>
            <a:r>
              <a:rPr lang="en-US" sz="2000" b="1" dirty="0"/>
              <a:t>Hydrological connectivity</a:t>
            </a:r>
          </a:p>
        </p:txBody>
      </p:sp>
      <p:sp>
        <p:nvSpPr>
          <p:cNvPr id="11" name="TextBox 10"/>
          <p:cNvSpPr txBox="1"/>
          <p:nvPr/>
        </p:nvSpPr>
        <p:spPr>
          <a:xfrm>
            <a:off x="3264339" y="1486880"/>
            <a:ext cx="2595582" cy="400110"/>
          </a:xfrm>
          <a:prstGeom prst="rect">
            <a:avLst/>
          </a:prstGeom>
          <a:noFill/>
        </p:spPr>
        <p:txBody>
          <a:bodyPr wrap="none" rtlCol="0">
            <a:spAutoFit/>
          </a:bodyPr>
          <a:lstStyle/>
          <a:p>
            <a:r>
              <a:rPr lang="en-US" sz="2000" b="1" dirty="0"/>
              <a:t>Sediment connectivity</a:t>
            </a:r>
          </a:p>
        </p:txBody>
      </p:sp>
      <p:sp>
        <p:nvSpPr>
          <p:cNvPr id="12" name="TextBox 11"/>
          <p:cNvSpPr txBox="1"/>
          <p:nvPr/>
        </p:nvSpPr>
        <p:spPr>
          <a:xfrm>
            <a:off x="287525" y="5881047"/>
            <a:ext cx="2484276" cy="707886"/>
          </a:xfrm>
          <a:prstGeom prst="rect">
            <a:avLst/>
          </a:prstGeom>
          <a:solidFill>
            <a:schemeClr val="bg1"/>
          </a:solidFill>
        </p:spPr>
        <p:txBody>
          <a:bodyPr wrap="square" rtlCol="0">
            <a:spAutoFit/>
          </a:bodyPr>
          <a:lstStyle/>
          <a:p>
            <a:pPr algn="ctr"/>
            <a:r>
              <a:rPr lang="en-US" sz="2000" dirty="0"/>
              <a:t>Mean hydrological connectivity = 2.8</a:t>
            </a:r>
          </a:p>
        </p:txBody>
      </p:sp>
      <p:sp>
        <p:nvSpPr>
          <p:cNvPr id="13" name="TextBox 12"/>
          <p:cNvSpPr txBox="1"/>
          <p:nvPr/>
        </p:nvSpPr>
        <p:spPr>
          <a:xfrm>
            <a:off x="3348961" y="5881047"/>
            <a:ext cx="2339163" cy="707886"/>
          </a:xfrm>
          <a:prstGeom prst="rect">
            <a:avLst/>
          </a:prstGeom>
          <a:noFill/>
        </p:spPr>
        <p:txBody>
          <a:bodyPr wrap="square" rtlCol="0">
            <a:spAutoFit/>
          </a:bodyPr>
          <a:lstStyle/>
          <a:p>
            <a:pPr algn="ctr"/>
            <a:r>
              <a:rPr lang="en-US" sz="2000" dirty="0"/>
              <a:t>Mean sediment connectivity = 9.4</a:t>
            </a:r>
          </a:p>
        </p:txBody>
      </p:sp>
      <p:sp>
        <p:nvSpPr>
          <p:cNvPr id="15" name="TextBox 14"/>
          <p:cNvSpPr txBox="1"/>
          <p:nvPr/>
        </p:nvSpPr>
        <p:spPr>
          <a:xfrm>
            <a:off x="6192180" y="1084047"/>
            <a:ext cx="2915815" cy="6401753"/>
          </a:xfrm>
          <a:prstGeom prst="rect">
            <a:avLst/>
          </a:prstGeom>
          <a:noFill/>
        </p:spPr>
        <p:txBody>
          <a:bodyPr wrap="square" rtlCol="0">
            <a:spAutoFit/>
          </a:bodyPr>
          <a:lstStyle/>
          <a:p>
            <a:pPr marL="177800" indent="-177800">
              <a:buFont typeface="Arial" pitchFamily="34" charset="0"/>
              <a:buChar char="•"/>
            </a:pPr>
            <a:r>
              <a:rPr lang="en-US" sz="2000" dirty="0">
                <a:latin typeface="+mn-lt"/>
              </a:rPr>
              <a:t>Length of functional connectivity exceeds length of structural connectivity when connectivity metric &gt; 1</a:t>
            </a:r>
          </a:p>
          <a:p>
            <a:pPr marL="177800" indent="-177800">
              <a:buFont typeface="Arial" pitchFamily="34" charset="0"/>
              <a:buChar char="•"/>
            </a:pPr>
            <a:endParaRPr lang="en-US" sz="1200" dirty="0">
              <a:latin typeface="+mn-lt"/>
            </a:endParaRPr>
          </a:p>
          <a:p>
            <a:pPr marL="177800" indent="-177800">
              <a:buFont typeface="Arial" pitchFamily="34" charset="0"/>
              <a:buChar char="•"/>
            </a:pPr>
            <a:r>
              <a:rPr lang="en-US" sz="2000" dirty="0">
                <a:latin typeface="+mn-lt"/>
              </a:rPr>
              <a:t>General patterns of pronounced connectivity the same for hydrological and sediment connectivity BUT strength of connectivity varies</a:t>
            </a:r>
          </a:p>
          <a:p>
            <a:pPr marL="177800" indent="-177800">
              <a:buFont typeface="Arial" pitchFamily="34" charset="0"/>
              <a:buChar char="•"/>
            </a:pPr>
            <a:endParaRPr lang="en-US" sz="1200" dirty="0">
              <a:latin typeface="+mn-lt"/>
            </a:endParaRPr>
          </a:p>
          <a:p>
            <a:pPr marL="177800" indent="-177800">
              <a:buFont typeface="Arial" pitchFamily="34" charset="0"/>
              <a:buChar char="•"/>
            </a:pPr>
            <a:r>
              <a:rPr lang="en-US" sz="2000" dirty="0">
                <a:latin typeface="+mn-lt"/>
              </a:rPr>
              <a:t>Locations on the hillslope where ecogeomorphic feedbacks will be particularly strong</a:t>
            </a:r>
          </a:p>
          <a:p>
            <a:pPr marL="177800" indent="-177800">
              <a:buFont typeface="Arial" pitchFamily="34" charset="0"/>
              <a:buChar char="•"/>
            </a:pPr>
            <a:endParaRPr lang="en-US" sz="2000" dirty="0">
              <a:latin typeface="+mn-lt"/>
            </a:endParaRPr>
          </a:p>
          <a:p>
            <a:pPr>
              <a:buFont typeface="Arial" charset="0"/>
              <a:buChar char="•"/>
            </a:pPr>
            <a:endParaRPr lang="en-US" sz="2000" dirty="0">
              <a:latin typeface="+mn-lt"/>
            </a:endParaRPr>
          </a:p>
        </p:txBody>
      </p:sp>
      <p:sp>
        <p:nvSpPr>
          <p:cNvPr id="2" name="Title 1"/>
          <p:cNvSpPr>
            <a:spLocks noGrp="1"/>
          </p:cNvSpPr>
          <p:nvPr>
            <p:ph type="title"/>
          </p:nvPr>
        </p:nvSpPr>
        <p:spPr>
          <a:xfrm>
            <a:off x="701688" y="469826"/>
            <a:ext cx="7203447" cy="678500"/>
          </a:xfrm>
        </p:spPr>
        <p:txBody>
          <a:bodyPr/>
          <a:lstStyle/>
          <a:p>
            <a:r>
              <a:rPr lang="en-GB" sz="3600" dirty="0"/>
              <a:t>How useful are connectivity metrics?</a:t>
            </a:r>
          </a:p>
        </p:txBody>
      </p:sp>
      <p:grpSp>
        <p:nvGrpSpPr>
          <p:cNvPr id="14" name="Group 13"/>
          <p:cNvGrpSpPr/>
          <p:nvPr/>
        </p:nvGrpSpPr>
        <p:grpSpPr>
          <a:xfrm>
            <a:off x="411793" y="165764"/>
            <a:ext cx="8654933" cy="307777"/>
            <a:chOff x="373157" y="6620651"/>
            <a:chExt cx="8654933" cy="307777"/>
          </a:xfrm>
        </p:grpSpPr>
        <p:pic>
          <p:nvPicPr>
            <p:cNvPr id="16"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166247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316F-9606-7324-D65D-52E36566BF5F}"/>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73DD4E04-91CA-0D89-D9BE-F340EF8AE21E}"/>
              </a:ext>
            </a:extLst>
          </p:cNvPr>
          <p:cNvPicPr>
            <a:picLocks noChangeAspect="1"/>
          </p:cNvPicPr>
          <p:nvPr/>
        </p:nvPicPr>
        <p:blipFill rotWithShape="1">
          <a:blip r:embed="rId2"/>
          <a:srcRect l="51400" t="1232" b="31721"/>
          <a:stretch/>
        </p:blipFill>
        <p:spPr>
          <a:xfrm>
            <a:off x="151643" y="774774"/>
            <a:ext cx="8840714" cy="5881991"/>
          </a:xfrm>
          <a:prstGeom prst="rect">
            <a:avLst/>
          </a:prstGeom>
        </p:spPr>
      </p:pic>
      <p:grpSp>
        <p:nvGrpSpPr>
          <p:cNvPr id="3" name="Group 2">
            <a:extLst>
              <a:ext uri="{FF2B5EF4-FFF2-40B4-BE49-F238E27FC236}">
                <a16:creationId xmlns:a16="http://schemas.microsoft.com/office/drawing/2014/main" id="{4E407599-031D-FFDC-2994-322558CBA978}"/>
              </a:ext>
            </a:extLst>
          </p:cNvPr>
          <p:cNvGrpSpPr/>
          <p:nvPr/>
        </p:nvGrpSpPr>
        <p:grpSpPr>
          <a:xfrm>
            <a:off x="411793" y="165764"/>
            <a:ext cx="8654933" cy="307777"/>
            <a:chOff x="373157" y="6620651"/>
            <a:chExt cx="8654933" cy="307777"/>
          </a:xfrm>
        </p:grpSpPr>
        <p:pic>
          <p:nvPicPr>
            <p:cNvPr id="7" name="Picture 2" descr="http://www.clker.com/cliparts/9/p/J/X/N/f/running-man-hi.png">
              <a:extLst>
                <a:ext uri="{FF2B5EF4-FFF2-40B4-BE49-F238E27FC236}">
                  <a16:creationId xmlns:a16="http://schemas.microsoft.com/office/drawing/2014/main" id="{1EEE526E-D0AC-1E95-BE54-326286711E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24D54E-ECD9-0B51-D9A2-7F27203F7A2B}"/>
                </a:ext>
              </a:extLst>
            </p:cNvPr>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
        <p:nvSpPr>
          <p:cNvPr id="9" name="TextBox 8">
            <a:extLst>
              <a:ext uri="{FF2B5EF4-FFF2-40B4-BE49-F238E27FC236}">
                <a16:creationId xmlns:a16="http://schemas.microsoft.com/office/drawing/2014/main" id="{B5D4F6A4-43AE-AD67-1B53-C696D60F499F}"/>
              </a:ext>
            </a:extLst>
          </p:cNvPr>
          <p:cNvSpPr txBox="1"/>
          <p:nvPr/>
        </p:nvSpPr>
        <p:spPr>
          <a:xfrm>
            <a:off x="6713620" y="6488668"/>
            <a:ext cx="2430380" cy="369332"/>
          </a:xfrm>
          <a:prstGeom prst="rect">
            <a:avLst/>
          </a:prstGeom>
          <a:noFill/>
        </p:spPr>
        <p:txBody>
          <a:bodyPr wrap="square" rtlCol="0">
            <a:spAutoFit/>
          </a:bodyPr>
          <a:lstStyle/>
          <a:p>
            <a:r>
              <a:rPr lang="en-GB" sz="1800" dirty="0">
                <a:latin typeface="+mn-lt"/>
              </a:rPr>
              <a:t>Tiwari </a:t>
            </a:r>
            <a:r>
              <a:rPr lang="en-GB" sz="1800" i="1" dirty="0">
                <a:latin typeface="+mn-lt"/>
              </a:rPr>
              <a:t>et al</a:t>
            </a:r>
            <a:r>
              <a:rPr lang="en-GB" sz="1800" dirty="0">
                <a:latin typeface="+mn-lt"/>
              </a:rPr>
              <a:t>. (in prep.)</a:t>
            </a:r>
          </a:p>
        </p:txBody>
      </p:sp>
    </p:spTree>
    <p:extLst>
      <p:ext uri="{BB962C8B-B14F-4D97-AF65-F5344CB8AC3E}">
        <p14:creationId xmlns:p14="http://schemas.microsoft.com/office/powerpoint/2010/main" val="3201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300" dirty="0"/>
              <a:t>2. Integrated landscape modelling at </a:t>
            </a:r>
            <a:r>
              <a:rPr lang="en-GB" sz="3300" dirty="0" err="1"/>
              <a:t>Jornada</a:t>
            </a:r>
            <a:endParaRPr lang="en-GB" sz="3300" dirty="0"/>
          </a:p>
        </p:txBody>
      </p:sp>
      <p:sp>
        <p:nvSpPr>
          <p:cNvPr id="3" name="Content Placeholder 2"/>
          <p:cNvSpPr>
            <a:spLocks noGrp="1"/>
          </p:cNvSpPr>
          <p:nvPr>
            <p:ph sz="half" idx="1"/>
          </p:nvPr>
        </p:nvSpPr>
        <p:spPr/>
        <p:txBody>
          <a:bodyPr/>
          <a:lstStyle/>
          <a:p>
            <a:endParaRPr lang="en-GB"/>
          </a:p>
        </p:txBody>
      </p:sp>
      <p:pic>
        <p:nvPicPr>
          <p:cNvPr id="5" name="Picture 4"/>
          <p:cNvPicPr>
            <a:picLocks noChangeAspect="1" noChangeArrowheads="1"/>
          </p:cNvPicPr>
          <p:nvPr/>
        </p:nvPicPr>
        <p:blipFill>
          <a:blip r:embed="rId2" cstate="print"/>
          <a:srcRect/>
          <a:stretch>
            <a:fillRect/>
          </a:stretch>
        </p:blipFill>
        <p:spPr bwMode="auto">
          <a:xfrm>
            <a:off x="142505" y="1552575"/>
            <a:ext cx="7243167" cy="5180972"/>
          </a:xfrm>
          <a:prstGeom prst="rect">
            <a:avLst/>
          </a:prstGeom>
          <a:noFill/>
          <a:ln w="9525">
            <a:noFill/>
            <a:miter lim="800000"/>
            <a:headEnd/>
            <a:tailEnd/>
          </a:ln>
        </p:spPr>
      </p:pic>
      <p:sp>
        <p:nvSpPr>
          <p:cNvPr id="7" name="TextBox 6"/>
          <p:cNvSpPr txBox="1"/>
          <p:nvPr/>
        </p:nvSpPr>
        <p:spPr>
          <a:xfrm>
            <a:off x="7467600" y="5546434"/>
            <a:ext cx="1592180" cy="1200329"/>
          </a:xfrm>
          <a:prstGeom prst="rect">
            <a:avLst/>
          </a:prstGeom>
          <a:noFill/>
        </p:spPr>
        <p:txBody>
          <a:bodyPr wrap="square" rtlCol="0">
            <a:spAutoFit/>
          </a:bodyPr>
          <a:lstStyle/>
          <a:p>
            <a:r>
              <a:rPr lang="en-GB" sz="1800" dirty="0">
                <a:latin typeface="+mn-lt"/>
              </a:rPr>
              <a:t>Stewart </a:t>
            </a:r>
            <a:r>
              <a:rPr lang="en-GB" sz="1800" i="1" dirty="0">
                <a:latin typeface="+mn-lt"/>
              </a:rPr>
              <a:t>et al</a:t>
            </a:r>
            <a:r>
              <a:rPr lang="en-GB" sz="1800" dirty="0">
                <a:latin typeface="+mn-lt"/>
              </a:rPr>
              <a:t>. (2014) </a:t>
            </a:r>
            <a:r>
              <a:rPr lang="en-GB" sz="1800" i="1" dirty="0">
                <a:latin typeface="+mn-lt"/>
              </a:rPr>
              <a:t>Ecological Monographs</a:t>
            </a:r>
            <a:endParaRPr lang="en-GB" sz="1800" dirty="0">
              <a:latin typeface="+mn-lt"/>
            </a:endParaRPr>
          </a:p>
        </p:txBody>
      </p:sp>
      <p:grpSp>
        <p:nvGrpSpPr>
          <p:cNvPr id="8" name="Group 7"/>
          <p:cNvGrpSpPr/>
          <p:nvPr/>
        </p:nvGrpSpPr>
        <p:grpSpPr>
          <a:xfrm>
            <a:off x="411793" y="165764"/>
            <a:ext cx="8654933" cy="433557"/>
            <a:chOff x="373157" y="6620651"/>
            <a:chExt cx="8654933" cy="433557"/>
          </a:xfrm>
        </p:grpSpPr>
        <p:sp>
          <p:nvSpPr>
            <p:cNvPr id="10" name="TextBox 9"/>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9"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145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9544" y="1516844"/>
            <a:ext cx="7529261" cy="5195456"/>
            <a:chOff x="719505" y="823914"/>
            <a:chExt cx="8401050" cy="6034087"/>
          </a:xfrm>
        </p:grpSpPr>
        <p:pic>
          <p:nvPicPr>
            <p:cNvPr id="23554" name="Picture 3"/>
            <p:cNvPicPr>
              <a:picLocks noChangeAspect="1" noChangeArrowheads="1"/>
            </p:cNvPicPr>
            <p:nvPr/>
          </p:nvPicPr>
          <p:blipFill>
            <a:blip r:embed="rId2" cstate="print"/>
            <a:srcRect/>
            <a:stretch>
              <a:fillRect/>
            </a:stretch>
          </p:blipFill>
          <p:spPr bwMode="auto">
            <a:xfrm>
              <a:off x="719505" y="823914"/>
              <a:ext cx="8401050" cy="6034087"/>
            </a:xfrm>
            <a:prstGeom prst="rect">
              <a:avLst/>
            </a:prstGeom>
            <a:noFill/>
            <a:ln w="9525">
              <a:noFill/>
              <a:miter lim="800000"/>
              <a:headEnd/>
              <a:tailEnd/>
            </a:ln>
          </p:spPr>
        </p:pic>
        <p:pic>
          <p:nvPicPr>
            <p:cNvPr id="13" name="Picture 12"/>
            <p:cNvPicPr>
              <a:picLocks noChangeAspect="1" noChangeArrowheads="1"/>
            </p:cNvPicPr>
            <p:nvPr/>
          </p:nvPicPr>
          <p:blipFill>
            <a:blip r:embed="rId3" cstate="print"/>
            <a:srcRect/>
            <a:stretch>
              <a:fillRect/>
            </a:stretch>
          </p:blipFill>
          <p:spPr bwMode="auto">
            <a:xfrm>
              <a:off x="1395779" y="1475011"/>
              <a:ext cx="347296" cy="328613"/>
            </a:xfrm>
            <a:prstGeom prst="rect">
              <a:avLst/>
            </a:prstGeom>
            <a:noFill/>
            <a:ln w="9525">
              <a:noFill/>
              <a:miter lim="800000"/>
              <a:headEnd/>
              <a:tailEnd/>
            </a:ln>
          </p:spPr>
        </p:pic>
        <p:pic>
          <p:nvPicPr>
            <p:cNvPr id="14" name="Picture 13"/>
            <p:cNvPicPr>
              <a:picLocks noChangeAspect="1" noChangeArrowheads="1"/>
            </p:cNvPicPr>
            <p:nvPr/>
          </p:nvPicPr>
          <p:blipFill>
            <a:blip r:embed="rId3" cstate="print"/>
            <a:srcRect/>
            <a:stretch>
              <a:fillRect/>
            </a:stretch>
          </p:blipFill>
          <p:spPr bwMode="auto">
            <a:xfrm>
              <a:off x="1395779" y="2421415"/>
              <a:ext cx="347296" cy="328613"/>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3167253" y="4329272"/>
              <a:ext cx="339969" cy="469900"/>
            </a:xfrm>
            <a:prstGeom prst="rect">
              <a:avLst/>
            </a:prstGeom>
            <a:noFill/>
            <a:ln w="9525">
              <a:noFill/>
              <a:miter lim="800000"/>
              <a:headEnd/>
              <a:tailEnd/>
            </a:ln>
          </p:spPr>
        </p:pic>
        <p:pic>
          <p:nvPicPr>
            <p:cNvPr id="16" name="Picture 15"/>
            <p:cNvPicPr>
              <a:picLocks noChangeAspect="1" noChangeArrowheads="1"/>
            </p:cNvPicPr>
            <p:nvPr/>
          </p:nvPicPr>
          <p:blipFill>
            <a:blip r:embed="rId3" cstate="print"/>
            <a:srcRect/>
            <a:stretch>
              <a:fillRect/>
            </a:stretch>
          </p:blipFill>
          <p:spPr bwMode="auto">
            <a:xfrm>
              <a:off x="3235247" y="5368704"/>
              <a:ext cx="347296" cy="328613"/>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a:stretch>
              <a:fillRect/>
            </a:stretch>
          </p:blipFill>
          <p:spPr bwMode="auto">
            <a:xfrm>
              <a:off x="5007659" y="2341786"/>
              <a:ext cx="347296" cy="328613"/>
            </a:xfrm>
            <a:prstGeom prst="rect">
              <a:avLst/>
            </a:prstGeom>
            <a:noFill/>
            <a:ln w="9525">
              <a:noFill/>
              <a:miter lim="800000"/>
              <a:headEnd/>
              <a:tailEnd/>
            </a:ln>
          </p:spPr>
        </p:pic>
        <p:pic>
          <p:nvPicPr>
            <p:cNvPr id="18" name="Picture 17"/>
            <p:cNvPicPr>
              <a:picLocks noChangeAspect="1" noChangeArrowheads="1"/>
            </p:cNvPicPr>
            <p:nvPr/>
          </p:nvPicPr>
          <p:blipFill>
            <a:blip r:embed="rId3" cstate="print"/>
            <a:srcRect/>
            <a:stretch>
              <a:fillRect/>
            </a:stretch>
          </p:blipFill>
          <p:spPr bwMode="auto">
            <a:xfrm>
              <a:off x="5041422" y="3360198"/>
              <a:ext cx="347296" cy="328613"/>
            </a:xfrm>
            <a:prstGeom prst="rect">
              <a:avLst/>
            </a:prstGeom>
            <a:noFill/>
            <a:ln w="9525">
              <a:noFill/>
              <a:miter lim="800000"/>
              <a:headEnd/>
              <a:tailEnd/>
            </a:ln>
          </p:spPr>
        </p:pic>
        <p:pic>
          <p:nvPicPr>
            <p:cNvPr id="19" name="Picture 18"/>
            <p:cNvPicPr>
              <a:picLocks noChangeAspect="1" noChangeArrowheads="1"/>
            </p:cNvPicPr>
            <p:nvPr/>
          </p:nvPicPr>
          <p:blipFill>
            <a:blip r:embed="rId3" cstate="print"/>
            <a:srcRect/>
            <a:stretch>
              <a:fillRect/>
            </a:stretch>
          </p:blipFill>
          <p:spPr bwMode="auto">
            <a:xfrm>
              <a:off x="1395779" y="3344197"/>
              <a:ext cx="347296" cy="328613"/>
            </a:xfrm>
            <a:prstGeom prst="rect">
              <a:avLst/>
            </a:prstGeom>
            <a:noFill/>
            <a:ln w="9525">
              <a:noFill/>
              <a:miter lim="800000"/>
              <a:headEnd/>
              <a:tailEnd/>
            </a:ln>
          </p:spPr>
        </p:pic>
        <p:pic>
          <p:nvPicPr>
            <p:cNvPr id="20" name="Picture 19"/>
            <p:cNvPicPr>
              <a:picLocks noChangeAspect="1" noChangeArrowheads="1"/>
            </p:cNvPicPr>
            <p:nvPr/>
          </p:nvPicPr>
          <p:blipFill>
            <a:blip r:embed="rId3" cstate="print"/>
            <a:srcRect/>
            <a:stretch>
              <a:fillRect/>
            </a:stretch>
          </p:blipFill>
          <p:spPr bwMode="auto">
            <a:xfrm>
              <a:off x="1369402" y="5336446"/>
              <a:ext cx="347296" cy="328613"/>
            </a:xfrm>
            <a:prstGeom prst="rect">
              <a:avLst/>
            </a:prstGeom>
            <a:noFill/>
            <a:ln w="9525">
              <a:noFill/>
              <a:miter lim="800000"/>
              <a:headEnd/>
              <a:tailEnd/>
            </a:ln>
          </p:spPr>
        </p:pic>
        <p:pic>
          <p:nvPicPr>
            <p:cNvPr id="21" name="Picture 20"/>
            <p:cNvPicPr>
              <a:picLocks noChangeAspect="1" noChangeArrowheads="1"/>
            </p:cNvPicPr>
            <p:nvPr/>
          </p:nvPicPr>
          <p:blipFill>
            <a:blip r:embed="rId3" cstate="print"/>
            <a:srcRect/>
            <a:stretch>
              <a:fillRect/>
            </a:stretch>
          </p:blipFill>
          <p:spPr bwMode="auto">
            <a:xfrm>
              <a:off x="4102403" y="1465486"/>
              <a:ext cx="347296" cy="328613"/>
            </a:xfrm>
            <a:prstGeom prst="rect">
              <a:avLst/>
            </a:prstGeom>
            <a:noFill/>
            <a:ln w="9525">
              <a:noFill/>
              <a:miter lim="800000"/>
              <a:headEnd/>
              <a:tailEnd/>
            </a:ln>
          </p:spPr>
        </p:pic>
        <p:pic>
          <p:nvPicPr>
            <p:cNvPr id="22" name="Picture 21"/>
            <p:cNvPicPr>
              <a:picLocks noChangeAspect="1" noChangeArrowheads="1"/>
            </p:cNvPicPr>
            <p:nvPr/>
          </p:nvPicPr>
          <p:blipFill>
            <a:blip r:embed="rId3" cstate="print"/>
            <a:srcRect/>
            <a:stretch>
              <a:fillRect/>
            </a:stretch>
          </p:blipFill>
          <p:spPr bwMode="auto">
            <a:xfrm>
              <a:off x="4092556" y="4449478"/>
              <a:ext cx="347296" cy="328613"/>
            </a:xfrm>
            <a:prstGeom prst="rect">
              <a:avLst/>
            </a:prstGeom>
            <a:noFill/>
            <a:ln w="9525">
              <a:noFill/>
              <a:miter lim="800000"/>
              <a:headEnd/>
              <a:tailEnd/>
            </a:ln>
          </p:spPr>
        </p:pic>
      </p:grpSp>
      <p:sp>
        <p:nvSpPr>
          <p:cNvPr id="23" name="TextBox 22"/>
          <p:cNvSpPr txBox="1"/>
          <p:nvPr/>
        </p:nvSpPr>
        <p:spPr>
          <a:xfrm>
            <a:off x="4298925" y="6320105"/>
            <a:ext cx="4724370" cy="369332"/>
          </a:xfrm>
          <a:prstGeom prst="rect">
            <a:avLst/>
          </a:prstGeom>
          <a:noFill/>
        </p:spPr>
        <p:txBody>
          <a:bodyPr wrap="none" rtlCol="0">
            <a:spAutoFit/>
          </a:bodyPr>
          <a:lstStyle/>
          <a:p>
            <a:r>
              <a:rPr lang="en-GB" sz="1800" dirty="0">
                <a:latin typeface="+mn-lt"/>
              </a:rPr>
              <a:t>Stewart </a:t>
            </a:r>
            <a:r>
              <a:rPr lang="en-GB" sz="1800" i="1" dirty="0">
                <a:latin typeface="+mn-lt"/>
              </a:rPr>
              <a:t>et al</a:t>
            </a:r>
            <a:r>
              <a:rPr lang="en-GB" sz="1800" dirty="0">
                <a:latin typeface="+mn-lt"/>
              </a:rPr>
              <a:t>. (2014) </a:t>
            </a:r>
            <a:r>
              <a:rPr lang="en-GB" sz="1800" i="1" dirty="0">
                <a:latin typeface="+mn-lt"/>
              </a:rPr>
              <a:t>Ecological Monographs</a:t>
            </a:r>
            <a:endParaRPr lang="en-GB" sz="1800" dirty="0">
              <a:latin typeface="+mn-lt"/>
            </a:endParaRPr>
          </a:p>
        </p:txBody>
      </p:sp>
      <p:sp>
        <p:nvSpPr>
          <p:cNvPr id="3" name="TextBox 2"/>
          <p:cNvSpPr txBox="1"/>
          <p:nvPr/>
        </p:nvSpPr>
        <p:spPr>
          <a:xfrm>
            <a:off x="6048200" y="735439"/>
            <a:ext cx="2846231" cy="1323439"/>
          </a:xfrm>
          <a:prstGeom prst="rect">
            <a:avLst/>
          </a:prstGeom>
          <a:noFill/>
        </p:spPr>
        <p:txBody>
          <a:bodyPr wrap="square" rtlCol="0">
            <a:spAutoFit/>
          </a:bodyPr>
          <a:lstStyle/>
          <a:p>
            <a:pPr algn="ctr"/>
            <a:r>
              <a:rPr lang="en-GB" sz="2000" dirty="0">
                <a:latin typeface="+mn-lt"/>
              </a:rPr>
              <a:t>Vegetation and topography control connexions, but they are not defined </a:t>
            </a:r>
            <a:r>
              <a:rPr lang="en-GB" sz="2000" i="1" dirty="0">
                <a:latin typeface="+mn-lt"/>
              </a:rPr>
              <a:t>a priori</a:t>
            </a:r>
            <a:endParaRPr lang="en-GB" sz="2000" dirty="0">
              <a:latin typeface="+mn-lt"/>
            </a:endParaRPr>
          </a:p>
        </p:txBody>
      </p:sp>
      <p:sp>
        <p:nvSpPr>
          <p:cNvPr id="4" name="Down Arrow 3"/>
          <p:cNvSpPr/>
          <p:nvPr/>
        </p:nvSpPr>
        <p:spPr bwMode="auto">
          <a:xfrm>
            <a:off x="7173532" y="2167406"/>
            <a:ext cx="721217" cy="305338"/>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sp>
        <p:nvSpPr>
          <p:cNvPr id="5" name="Title 4"/>
          <p:cNvSpPr>
            <a:spLocks noGrp="1"/>
          </p:cNvSpPr>
          <p:nvPr>
            <p:ph type="title"/>
          </p:nvPr>
        </p:nvSpPr>
        <p:spPr>
          <a:xfrm>
            <a:off x="639830" y="715105"/>
            <a:ext cx="5563674" cy="510343"/>
          </a:xfrm>
        </p:spPr>
        <p:txBody>
          <a:bodyPr/>
          <a:lstStyle/>
          <a:p>
            <a:r>
              <a:rPr lang="en-GB" sz="3600" dirty="0"/>
              <a:t>Structure of cellular model</a:t>
            </a:r>
          </a:p>
        </p:txBody>
      </p:sp>
      <p:grpSp>
        <p:nvGrpSpPr>
          <p:cNvPr id="24" name="Group 23"/>
          <p:cNvGrpSpPr/>
          <p:nvPr/>
        </p:nvGrpSpPr>
        <p:grpSpPr>
          <a:xfrm>
            <a:off x="411793" y="165764"/>
            <a:ext cx="8654933" cy="433557"/>
            <a:chOff x="373157" y="6620651"/>
            <a:chExt cx="8654933" cy="433557"/>
          </a:xfrm>
        </p:grpSpPr>
        <p:sp>
          <p:nvSpPr>
            <p:cNvPr id="25" name="TextBox 24"/>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26"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267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6E0764-513E-069A-4E19-720B6D8CCEA6}"/>
              </a:ext>
            </a:extLst>
          </p:cNvPr>
          <p:cNvPicPr>
            <a:picLocks noChangeAspect="1"/>
          </p:cNvPicPr>
          <p:nvPr/>
        </p:nvPicPr>
        <p:blipFill>
          <a:blip r:embed="rId3"/>
          <a:stretch>
            <a:fillRect/>
          </a:stretch>
        </p:blipFill>
        <p:spPr>
          <a:xfrm>
            <a:off x="2357584" y="5676900"/>
            <a:ext cx="671365" cy="671365"/>
          </a:xfrm>
          <a:prstGeom prst="rect">
            <a:avLst/>
          </a:prstGeom>
        </p:spPr>
      </p:pic>
      <p:sp>
        <p:nvSpPr>
          <p:cNvPr id="4098" name="Rectangle 2"/>
          <p:cNvSpPr>
            <a:spLocks noGrp="1" noChangeArrowheads="1"/>
          </p:cNvSpPr>
          <p:nvPr>
            <p:ph type="title"/>
          </p:nvPr>
        </p:nvSpPr>
        <p:spPr/>
        <p:txBody>
          <a:bodyPr/>
          <a:lstStyle/>
          <a:p>
            <a:pPr eaLnBrk="1" hangingPunct="1"/>
            <a:r>
              <a:rPr lang="en-US" altLang="en-US"/>
              <a:t>Outline</a:t>
            </a:r>
          </a:p>
        </p:txBody>
      </p:sp>
      <p:sp>
        <p:nvSpPr>
          <p:cNvPr id="4099" name="Rectangle 3"/>
          <p:cNvSpPr>
            <a:spLocks noGrp="1" noChangeArrowheads="1"/>
          </p:cNvSpPr>
          <p:nvPr>
            <p:ph type="body" idx="1"/>
          </p:nvPr>
        </p:nvSpPr>
        <p:spPr/>
        <p:txBody>
          <a:bodyPr/>
          <a:lstStyle/>
          <a:p>
            <a:pPr marL="0" indent="0" eaLnBrk="1" hangingPunct="1">
              <a:lnSpc>
                <a:spcPct val="110000"/>
              </a:lnSpc>
              <a:spcBef>
                <a:spcPct val="0"/>
              </a:spcBef>
            </a:pPr>
            <a:r>
              <a:rPr lang="en-GB" altLang="en-US" sz="1900" b="1" dirty="0">
                <a:solidFill>
                  <a:srgbClr val="999999"/>
                </a:solidFill>
              </a:rPr>
              <a:t>Introduction</a:t>
            </a:r>
          </a:p>
          <a:p>
            <a:pPr marL="0" indent="0" eaLnBrk="1" hangingPunct="1">
              <a:lnSpc>
                <a:spcPct val="110000"/>
              </a:lnSpc>
              <a:spcBef>
                <a:spcPct val="0"/>
              </a:spcBef>
              <a:buFontTx/>
              <a:buChar char="•"/>
            </a:pPr>
            <a:r>
              <a:rPr lang="en-GB" altLang="en-US" sz="1900" dirty="0"/>
              <a:t> what is connectivity? </a:t>
            </a:r>
            <a:endParaRPr lang="en-GB" altLang="en-US" sz="1000" b="1" dirty="0">
              <a:solidFill>
                <a:srgbClr val="999999"/>
              </a:solidFill>
            </a:endParaRPr>
          </a:p>
          <a:p>
            <a:pPr marL="0" indent="0" eaLnBrk="1" hangingPunct="1">
              <a:lnSpc>
                <a:spcPct val="110000"/>
              </a:lnSpc>
              <a:spcBef>
                <a:spcPct val="0"/>
              </a:spcBef>
            </a:pPr>
            <a:endParaRPr lang="en-GB" altLang="en-US" sz="1000" b="1" dirty="0">
              <a:solidFill>
                <a:srgbClr val="999999"/>
              </a:solidFill>
            </a:endParaRPr>
          </a:p>
          <a:p>
            <a:pPr marL="0" indent="0" eaLnBrk="1" hangingPunct="1">
              <a:lnSpc>
                <a:spcPct val="110000"/>
              </a:lnSpc>
              <a:spcBef>
                <a:spcPct val="0"/>
              </a:spcBef>
            </a:pPr>
            <a:r>
              <a:rPr lang="en-GB" altLang="en-US" sz="1900" b="1" dirty="0">
                <a:solidFill>
                  <a:srgbClr val="999999"/>
                </a:solidFill>
              </a:rPr>
              <a:t>Modelling connectivity</a:t>
            </a:r>
          </a:p>
          <a:p>
            <a:pPr marL="0" indent="0" eaLnBrk="1" hangingPunct="1">
              <a:lnSpc>
                <a:spcPct val="110000"/>
              </a:lnSpc>
              <a:spcBef>
                <a:spcPct val="0"/>
              </a:spcBef>
              <a:buFontTx/>
              <a:buChar char="•"/>
            </a:pPr>
            <a:r>
              <a:rPr lang="en-GB" altLang="en-US" sz="1900" dirty="0"/>
              <a:t> hydrology and sediment transport</a:t>
            </a:r>
          </a:p>
          <a:p>
            <a:pPr marL="0" indent="0" eaLnBrk="1" hangingPunct="1">
              <a:lnSpc>
                <a:spcPct val="110000"/>
              </a:lnSpc>
              <a:spcBef>
                <a:spcPct val="0"/>
              </a:spcBef>
              <a:buFontTx/>
              <a:buChar char="•"/>
            </a:pPr>
            <a:r>
              <a:rPr lang="en-GB" altLang="en-US" sz="1900" dirty="0"/>
              <a:t> vegetation and land degradation</a:t>
            </a:r>
          </a:p>
          <a:p>
            <a:pPr marL="0" indent="0" eaLnBrk="1" hangingPunct="1">
              <a:lnSpc>
                <a:spcPct val="110000"/>
              </a:lnSpc>
              <a:spcBef>
                <a:spcPct val="0"/>
              </a:spcBef>
              <a:buFontTx/>
              <a:buChar char="•"/>
            </a:pPr>
            <a:r>
              <a:rPr lang="en-GB" altLang="en-US" sz="1900" dirty="0"/>
              <a:t> people and landscape evolution</a:t>
            </a:r>
          </a:p>
          <a:p>
            <a:pPr marL="0" indent="0" eaLnBrk="1" hangingPunct="1">
              <a:lnSpc>
                <a:spcPct val="110000"/>
              </a:lnSpc>
              <a:spcBef>
                <a:spcPct val="0"/>
              </a:spcBef>
            </a:pPr>
            <a:endParaRPr lang="en-GB" altLang="en-US" sz="1000" b="1" dirty="0">
              <a:solidFill>
                <a:srgbClr val="999999"/>
              </a:solidFill>
            </a:endParaRPr>
          </a:p>
          <a:p>
            <a:pPr marL="0" indent="0" eaLnBrk="1" hangingPunct="1">
              <a:lnSpc>
                <a:spcPct val="110000"/>
              </a:lnSpc>
              <a:spcBef>
                <a:spcPct val="0"/>
              </a:spcBef>
            </a:pPr>
            <a:r>
              <a:rPr lang="en-GB" altLang="en-US" sz="1900" b="1" dirty="0">
                <a:solidFill>
                  <a:srgbClr val="999999"/>
                </a:solidFill>
              </a:rPr>
              <a:t>What modelling (connectivity) tells us</a:t>
            </a:r>
          </a:p>
          <a:p>
            <a:pPr marL="0" indent="0" eaLnBrk="1" hangingPunct="1">
              <a:lnSpc>
                <a:spcPct val="110000"/>
              </a:lnSpc>
              <a:spcBef>
                <a:spcPct val="0"/>
              </a:spcBef>
              <a:buFontTx/>
              <a:buChar char="•"/>
            </a:pPr>
            <a:r>
              <a:rPr lang="en-GB" altLang="en-US" sz="1900" dirty="0"/>
              <a:t> whither connectivity?</a:t>
            </a:r>
          </a:p>
          <a:p>
            <a:pPr marL="0" indent="0" eaLnBrk="1" hangingPunct="1">
              <a:lnSpc>
                <a:spcPct val="110000"/>
              </a:lnSpc>
              <a:spcBef>
                <a:spcPct val="0"/>
              </a:spcBef>
              <a:buFontTx/>
              <a:buChar char="•"/>
            </a:pPr>
            <a:r>
              <a:rPr lang="en-GB" altLang="en-US" sz="1900" dirty="0"/>
              <a:t> models and explanation</a:t>
            </a:r>
          </a:p>
          <a:p>
            <a:pPr marL="0" indent="0" eaLnBrk="1" hangingPunct="1">
              <a:lnSpc>
                <a:spcPct val="110000"/>
              </a:lnSpc>
              <a:spcBef>
                <a:spcPct val="0"/>
              </a:spcBef>
            </a:pPr>
            <a:endParaRPr lang="en-GB" altLang="en-US" sz="1000" b="1" dirty="0">
              <a:solidFill>
                <a:srgbClr val="999999"/>
              </a:solidFill>
            </a:endParaRPr>
          </a:p>
          <a:p>
            <a:pPr marL="0" indent="0" eaLnBrk="1" hangingPunct="1">
              <a:lnSpc>
                <a:spcPct val="110000"/>
              </a:lnSpc>
              <a:spcBef>
                <a:spcPct val="0"/>
              </a:spcBef>
            </a:pPr>
            <a:r>
              <a:rPr lang="en-GB" altLang="en-US" sz="1900" b="1" dirty="0">
                <a:solidFill>
                  <a:srgbClr val="999999"/>
                </a:solidFill>
              </a:rPr>
              <a:t>Conclusions</a:t>
            </a:r>
          </a:p>
          <a:p>
            <a:pPr marL="0" indent="0" eaLnBrk="1" hangingPunct="1">
              <a:lnSpc>
                <a:spcPct val="110000"/>
              </a:lnSpc>
              <a:spcBef>
                <a:spcPct val="0"/>
              </a:spcBef>
            </a:pPr>
            <a:endParaRPr lang="en-GB" altLang="en-US" dirty="0">
              <a:solidFill>
                <a:schemeClr val="tx2"/>
              </a:solidFill>
            </a:endParaRPr>
          </a:p>
        </p:txBody>
      </p:sp>
      <p:grpSp>
        <p:nvGrpSpPr>
          <p:cNvPr id="4" name="Group 3"/>
          <p:cNvGrpSpPr/>
          <p:nvPr/>
        </p:nvGrpSpPr>
        <p:grpSpPr>
          <a:xfrm>
            <a:off x="6320307" y="515155"/>
            <a:ext cx="2792207" cy="6247911"/>
            <a:chOff x="6822373" y="284512"/>
            <a:chExt cx="2196935" cy="5159314"/>
          </a:xfrm>
        </p:grpSpPr>
        <p:pic>
          <p:nvPicPr>
            <p:cNvPr id="2" name="Picture 1"/>
            <p:cNvPicPr>
              <a:picLocks noChangeAspect="1"/>
            </p:cNvPicPr>
            <p:nvPr/>
          </p:nvPicPr>
          <p:blipFill rotWithShape="1">
            <a:blip r:embed="rId4"/>
            <a:srcRect l="11851" t="2631" r="41883" b="69619"/>
            <a:stretch/>
          </p:blipFill>
          <p:spPr>
            <a:xfrm>
              <a:off x="6947065" y="284512"/>
              <a:ext cx="1947553" cy="5159314"/>
            </a:xfrm>
            <a:prstGeom prst="rect">
              <a:avLst/>
            </a:prstGeom>
          </p:spPr>
        </p:pic>
        <p:sp>
          <p:nvSpPr>
            <p:cNvPr id="3" name="TextBox 2"/>
            <p:cNvSpPr txBox="1"/>
            <p:nvPr/>
          </p:nvSpPr>
          <p:spPr>
            <a:xfrm>
              <a:off x="6822373" y="373062"/>
              <a:ext cx="2196935" cy="584548"/>
            </a:xfrm>
            <a:prstGeom prst="rect">
              <a:avLst/>
            </a:prstGeom>
            <a:noFill/>
          </p:spPr>
          <p:txBody>
            <a:bodyPr wrap="square" rtlCol="0">
              <a:spAutoFit/>
            </a:bodyPr>
            <a:lstStyle/>
            <a:p>
              <a:pPr algn="ctr"/>
              <a:r>
                <a:rPr lang="en-GB" sz="2000" i="1" dirty="0" err="1">
                  <a:solidFill>
                    <a:schemeClr val="bg1"/>
                  </a:solidFill>
                </a:rPr>
                <a:t>Ceci</a:t>
              </a:r>
              <a:r>
                <a:rPr lang="en-GB" sz="2000" i="1" dirty="0">
                  <a:solidFill>
                    <a:schemeClr val="bg1"/>
                  </a:solidFill>
                </a:rPr>
                <a:t> </a:t>
              </a:r>
              <a:r>
                <a:rPr lang="en-GB" sz="2000" i="1" dirty="0" err="1">
                  <a:solidFill>
                    <a:schemeClr val="bg1"/>
                  </a:solidFill>
                </a:rPr>
                <a:t>n’est</a:t>
              </a:r>
              <a:r>
                <a:rPr lang="en-GB" sz="2000" i="1" dirty="0">
                  <a:solidFill>
                    <a:schemeClr val="bg1"/>
                  </a:solidFill>
                </a:rPr>
                <a:t> pas la </a:t>
              </a:r>
              <a:r>
                <a:rPr lang="en-GB" sz="2000" i="1" dirty="0" err="1">
                  <a:solidFill>
                    <a:schemeClr val="bg1"/>
                  </a:solidFill>
                </a:rPr>
                <a:t>connectivité</a:t>
              </a:r>
              <a:endParaRPr lang="en-GB" sz="2000" i="1" dirty="0">
                <a:solidFill>
                  <a:schemeClr val="bg1"/>
                </a:solidFill>
              </a:endParaRPr>
            </a:p>
          </p:txBody>
        </p:sp>
      </p:grpSp>
      <p:grpSp>
        <p:nvGrpSpPr>
          <p:cNvPr id="8" name="Group 7"/>
          <p:cNvGrpSpPr/>
          <p:nvPr/>
        </p:nvGrpSpPr>
        <p:grpSpPr>
          <a:xfrm>
            <a:off x="230661" y="165764"/>
            <a:ext cx="8836065" cy="307777"/>
            <a:chOff x="192025" y="6620651"/>
            <a:chExt cx="8836065" cy="307777"/>
          </a:xfrm>
        </p:grpSpPr>
        <p:pic>
          <p:nvPicPr>
            <p:cNvPr id="9"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25" y="6668132"/>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157" y="6620651"/>
              <a:ext cx="8654933" cy="307777"/>
            </a:xfrm>
            <a:prstGeom prst="rect">
              <a:avLst/>
            </a:prstGeom>
            <a:noFill/>
          </p:spPr>
          <p:txBody>
            <a:bodyPr wrap="none" rtlCol="0">
              <a:spAutoFit/>
            </a:bodyPr>
            <a:lstStyle/>
            <a:p>
              <a:r>
                <a:rPr lang="en-GB" sz="1400" b="1" cap="small" dirty="0">
                  <a:latin typeface="+mn-lt"/>
                </a:rPr>
                <a:t>Introduction	</a:t>
              </a:r>
              <a:r>
                <a:rPr lang="en-GB" sz="1400" b="1" cap="small" dirty="0">
                  <a:solidFill>
                    <a:schemeClr val="bg2">
                      <a:lumMod val="60000"/>
                      <a:lumOff val="40000"/>
                    </a:schemeClr>
                  </a:solidFill>
                  <a:latin typeface="+mn-lt"/>
                </a:rPr>
                <a:t>Modelling Connectivity	What Modelling Tells Us	Conclusions</a:t>
              </a:r>
              <a:endParaRPr lang="en-GB" sz="1800" b="1" cap="small" dirty="0">
                <a:solidFill>
                  <a:schemeClr val="bg2">
                    <a:lumMod val="60000"/>
                    <a:lumOff val="40000"/>
                  </a:schemeClr>
                </a:solidFill>
                <a:latin typeface="+mn-lt"/>
              </a:endParaRPr>
            </a:p>
          </p:txBody>
        </p:sp>
      </p:grpSp>
      <p:pic>
        <p:nvPicPr>
          <p:cNvPr id="11" name="Picture 3" descr="http://browardlandlord.files.wordpress.com/2011/09/margritti-this-is-not-a-pi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5005" y="515156"/>
            <a:ext cx="2933779" cy="20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560687C-0071-9AD5-3C61-659A4EBF9DE0}"/>
              </a:ext>
            </a:extLst>
          </p:cNvPr>
          <p:cNvSpPr/>
          <p:nvPr/>
        </p:nvSpPr>
        <p:spPr>
          <a:xfrm>
            <a:off x="3062620" y="5772151"/>
            <a:ext cx="3233406" cy="1015663"/>
          </a:xfrm>
          <a:prstGeom prst="rect">
            <a:avLst/>
          </a:prstGeom>
        </p:spPr>
        <p:txBody>
          <a:bodyPr wrap="square">
            <a:spAutoFit/>
          </a:bodyPr>
          <a:lstStyle/>
          <a:p>
            <a:r>
              <a:rPr lang="en-GB" sz="1200" i="1" dirty="0">
                <a:solidFill>
                  <a:srgbClr val="0F5495"/>
                </a:solidFill>
                <a:latin typeface="Verdana,Italic"/>
              </a:rPr>
              <a:t>This project has received funding from the European Union’s Horizon 2020 research and innovation programme under the Marie </a:t>
            </a:r>
            <a:r>
              <a:rPr lang="en-GB" sz="1200" i="1" dirty="0" err="1">
                <a:solidFill>
                  <a:srgbClr val="0F5495"/>
                </a:solidFill>
                <a:latin typeface="Verdana,Italic"/>
              </a:rPr>
              <a:t>Skłodowska</a:t>
            </a:r>
            <a:r>
              <a:rPr lang="en-GB" sz="1200" i="1" dirty="0">
                <a:solidFill>
                  <a:srgbClr val="0F5495"/>
                </a:solidFill>
                <a:latin typeface="Verdana,Italic"/>
              </a:rPr>
              <a:t>-Curie grant agreement No 859937 </a:t>
            </a:r>
            <a:endParaRPr lang="en-GB" sz="1200" dirty="0"/>
          </a:p>
        </p:txBody>
      </p:sp>
      <p:pic>
        <p:nvPicPr>
          <p:cNvPr id="6" name="Picture 5">
            <a:extLst>
              <a:ext uri="{FF2B5EF4-FFF2-40B4-BE49-F238E27FC236}">
                <a16:creationId xmlns:a16="http://schemas.microsoft.com/office/drawing/2014/main" id="{E1D1A3B5-1659-7DD4-9CC2-8C69D344897F}"/>
              </a:ext>
            </a:extLst>
          </p:cNvPr>
          <p:cNvPicPr>
            <a:picLocks noChangeAspect="1"/>
          </p:cNvPicPr>
          <p:nvPr/>
        </p:nvPicPr>
        <p:blipFill>
          <a:blip r:embed="rId7"/>
          <a:stretch>
            <a:fillRect/>
          </a:stretch>
        </p:blipFill>
        <p:spPr>
          <a:xfrm>
            <a:off x="2348452" y="6314920"/>
            <a:ext cx="699548" cy="465518"/>
          </a:xfrm>
          <a:prstGeom prst="rect">
            <a:avLst/>
          </a:prstGeom>
        </p:spPr>
      </p:pic>
    </p:spTree>
    <p:extLst>
      <p:ext uri="{BB962C8B-B14F-4D97-AF65-F5344CB8AC3E}">
        <p14:creationId xmlns:p14="http://schemas.microsoft.com/office/powerpoint/2010/main" val="3966790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GB" dirty="0"/>
              <a:t>Two species response to drought</a:t>
            </a:r>
          </a:p>
        </p:txBody>
      </p:sp>
      <p:pic>
        <p:nvPicPr>
          <p:cNvPr id="26627" name="Picture 4" descr="ave spe"/>
          <p:cNvPicPr>
            <a:picLocks noChangeAspect="1" noChangeArrowheads="1"/>
          </p:cNvPicPr>
          <p:nvPr/>
        </p:nvPicPr>
        <p:blipFill>
          <a:blip r:embed="rId3" cstate="print"/>
          <a:srcRect/>
          <a:stretch>
            <a:fillRect/>
          </a:stretch>
        </p:blipFill>
        <p:spPr bwMode="auto">
          <a:xfrm>
            <a:off x="1979736" y="2133600"/>
            <a:ext cx="5342792" cy="4000500"/>
          </a:xfrm>
          <a:prstGeom prst="rect">
            <a:avLst/>
          </a:prstGeom>
          <a:noFill/>
          <a:ln w="9525">
            <a:noFill/>
            <a:miter lim="800000"/>
            <a:headEnd/>
            <a:tailEnd/>
          </a:ln>
        </p:spPr>
      </p:pic>
      <p:grpSp>
        <p:nvGrpSpPr>
          <p:cNvPr id="4" name="Group 3"/>
          <p:cNvGrpSpPr/>
          <p:nvPr/>
        </p:nvGrpSpPr>
        <p:grpSpPr>
          <a:xfrm>
            <a:off x="411793" y="165764"/>
            <a:ext cx="8654933" cy="433557"/>
            <a:chOff x="373157" y="6620651"/>
            <a:chExt cx="8654933" cy="433557"/>
          </a:xfrm>
        </p:grpSpPr>
        <p:sp>
          <p:nvSpPr>
            <p:cNvPr id="5" name="TextBox 4"/>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6"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572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11793" y="165764"/>
            <a:ext cx="8654933" cy="433557"/>
            <a:chOff x="373157" y="6620651"/>
            <a:chExt cx="8654933" cy="433557"/>
          </a:xfrm>
        </p:grpSpPr>
        <p:sp>
          <p:nvSpPr>
            <p:cNvPr id="10" name="TextBox 9"/>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1"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27650" name="Rectangle 7"/>
          <p:cNvSpPr>
            <a:spLocks noChangeArrowheads="1"/>
          </p:cNvSpPr>
          <p:nvPr/>
        </p:nvSpPr>
        <p:spPr bwMode="auto">
          <a:xfrm>
            <a:off x="684336" y="2276475"/>
            <a:ext cx="7488115" cy="280828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27651" name="Rectangle 2"/>
          <p:cNvSpPr>
            <a:spLocks noGrp="1" noChangeArrowheads="1"/>
          </p:cNvSpPr>
          <p:nvPr>
            <p:ph type="title"/>
          </p:nvPr>
        </p:nvSpPr>
        <p:spPr>
          <a:xfrm>
            <a:off x="169985" y="1371600"/>
            <a:ext cx="8229600" cy="762000"/>
          </a:xfrm>
        </p:spPr>
        <p:txBody>
          <a:bodyPr/>
          <a:lstStyle/>
          <a:p>
            <a:r>
              <a:rPr lang="en-GB"/>
              <a:t>Initial species distribution</a:t>
            </a:r>
          </a:p>
        </p:txBody>
      </p:sp>
      <p:pic>
        <p:nvPicPr>
          <p:cNvPr id="27652" name="Picture 6" descr="gm1"/>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27653" name="Picture 8" descr="sm1"/>
          <p:cNvPicPr>
            <a:picLocks noChangeAspect="1" noChangeArrowheads="1"/>
          </p:cNvPicPr>
          <p:nvPr/>
        </p:nvPicPr>
        <p:blipFill>
          <a:blip r:embed="rId5" cstate="print"/>
          <a:srcRect/>
          <a:stretch>
            <a:fillRect/>
          </a:stretch>
        </p:blipFill>
        <p:spPr bwMode="auto">
          <a:xfrm>
            <a:off x="4426927" y="2276475"/>
            <a:ext cx="3751385" cy="2808288"/>
          </a:xfrm>
          <a:prstGeom prst="rect">
            <a:avLst/>
          </a:prstGeom>
          <a:noFill/>
          <a:ln w="9525">
            <a:noFill/>
            <a:miter lim="800000"/>
            <a:headEnd/>
            <a:tailEnd/>
          </a:ln>
        </p:spPr>
      </p:pic>
      <p:pic>
        <p:nvPicPr>
          <p:cNvPr id="27654"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27655" name="Oval 8"/>
          <p:cNvSpPr>
            <a:spLocks noChangeArrowheads="1"/>
          </p:cNvSpPr>
          <p:nvPr/>
        </p:nvSpPr>
        <p:spPr bwMode="auto">
          <a:xfrm>
            <a:off x="6386146"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27656" name="Straight Connector 9"/>
          <p:cNvCxnSpPr>
            <a:cxnSpLocks noChangeShapeType="1"/>
          </p:cNvCxnSpPr>
          <p:nvPr/>
        </p:nvCxnSpPr>
        <p:spPr bwMode="auto">
          <a:xfrm rot="5400000">
            <a:off x="5638312"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310918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28674" name="Rectangle 2"/>
          <p:cNvSpPr>
            <a:spLocks noGrp="1" noChangeArrowheads="1"/>
          </p:cNvSpPr>
          <p:nvPr>
            <p:ph type="title"/>
          </p:nvPr>
        </p:nvSpPr>
        <p:spPr/>
        <p:txBody>
          <a:bodyPr/>
          <a:lstStyle/>
          <a:p>
            <a:r>
              <a:rPr lang="en-GB"/>
              <a:t>Year 10</a:t>
            </a:r>
          </a:p>
        </p:txBody>
      </p:sp>
      <p:pic>
        <p:nvPicPr>
          <p:cNvPr id="28675" name="Picture 3" descr="gm10"/>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28676" name="Picture 5" descr="sm10"/>
          <p:cNvPicPr>
            <a:picLocks noChangeAspect="1" noChangeArrowheads="1"/>
          </p:cNvPicPr>
          <p:nvPr/>
        </p:nvPicPr>
        <p:blipFill>
          <a:blip r:embed="rId5" cstate="print"/>
          <a:srcRect/>
          <a:stretch>
            <a:fillRect/>
          </a:stretch>
        </p:blipFill>
        <p:spPr bwMode="auto">
          <a:xfrm>
            <a:off x="4426927" y="2276476"/>
            <a:ext cx="3745523" cy="2803525"/>
          </a:xfrm>
          <a:prstGeom prst="rect">
            <a:avLst/>
          </a:prstGeom>
          <a:noFill/>
          <a:ln w="9525">
            <a:noFill/>
            <a:miter lim="800000"/>
            <a:headEnd/>
            <a:tailEnd/>
          </a:ln>
        </p:spPr>
      </p:pic>
      <p:pic>
        <p:nvPicPr>
          <p:cNvPr id="28677"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28678" name="Oval 7"/>
          <p:cNvSpPr>
            <a:spLocks noChangeArrowheads="1"/>
          </p:cNvSpPr>
          <p:nvPr/>
        </p:nvSpPr>
        <p:spPr bwMode="auto">
          <a:xfrm>
            <a:off x="6623539"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28679" name="Straight Connector 8"/>
          <p:cNvCxnSpPr>
            <a:cxnSpLocks noChangeShapeType="1"/>
          </p:cNvCxnSpPr>
          <p:nvPr/>
        </p:nvCxnSpPr>
        <p:spPr bwMode="auto">
          <a:xfrm rot="5400000">
            <a:off x="5875705"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2575280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29698" name="Rectangle 2"/>
          <p:cNvSpPr>
            <a:spLocks noGrp="1" noChangeArrowheads="1"/>
          </p:cNvSpPr>
          <p:nvPr>
            <p:ph type="title"/>
          </p:nvPr>
        </p:nvSpPr>
        <p:spPr/>
        <p:txBody>
          <a:bodyPr/>
          <a:lstStyle/>
          <a:p>
            <a:r>
              <a:rPr lang="en-GB"/>
              <a:t>Year 20</a:t>
            </a:r>
          </a:p>
        </p:txBody>
      </p:sp>
      <p:pic>
        <p:nvPicPr>
          <p:cNvPr id="29699" name="Picture 3" descr="gm20"/>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29700" name="Picture 6" descr="sm20"/>
          <p:cNvPicPr>
            <a:picLocks noChangeAspect="1" noChangeArrowheads="1"/>
          </p:cNvPicPr>
          <p:nvPr/>
        </p:nvPicPr>
        <p:blipFill>
          <a:blip r:embed="rId5" cstate="print"/>
          <a:srcRect/>
          <a:stretch>
            <a:fillRect/>
          </a:stretch>
        </p:blipFill>
        <p:spPr bwMode="auto">
          <a:xfrm>
            <a:off x="4426928" y="2276475"/>
            <a:ext cx="3760177" cy="2814638"/>
          </a:xfrm>
          <a:prstGeom prst="rect">
            <a:avLst/>
          </a:prstGeom>
          <a:noFill/>
          <a:ln w="9525">
            <a:noFill/>
            <a:miter lim="800000"/>
            <a:headEnd/>
            <a:tailEnd/>
          </a:ln>
        </p:spPr>
      </p:pic>
      <p:pic>
        <p:nvPicPr>
          <p:cNvPr id="29701"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29702" name="Oval 7"/>
          <p:cNvSpPr>
            <a:spLocks noChangeArrowheads="1"/>
          </p:cNvSpPr>
          <p:nvPr/>
        </p:nvSpPr>
        <p:spPr bwMode="auto">
          <a:xfrm>
            <a:off x="6869723"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29703" name="Straight Connector 8"/>
          <p:cNvCxnSpPr>
            <a:cxnSpLocks noChangeShapeType="1"/>
          </p:cNvCxnSpPr>
          <p:nvPr/>
        </p:nvCxnSpPr>
        <p:spPr bwMode="auto">
          <a:xfrm rot="5400000">
            <a:off x="6104305"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3894993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0722" name="Rectangle 2"/>
          <p:cNvSpPr>
            <a:spLocks noGrp="1" noChangeArrowheads="1"/>
          </p:cNvSpPr>
          <p:nvPr>
            <p:ph type="title"/>
          </p:nvPr>
        </p:nvSpPr>
        <p:spPr/>
        <p:txBody>
          <a:bodyPr/>
          <a:lstStyle/>
          <a:p>
            <a:r>
              <a:rPr lang="en-GB"/>
              <a:t>Year 30</a:t>
            </a:r>
          </a:p>
        </p:txBody>
      </p:sp>
      <p:pic>
        <p:nvPicPr>
          <p:cNvPr id="30723" name="Picture 3" descr="gm30"/>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30724" name="Picture 5" descr="sm30"/>
          <p:cNvPicPr>
            <a:picLocks noChangeAspect="1" noChangeArrowheads="1"/>
          </p:cNvPicPr>
          <p:nvPr/>
        </p:nvPicPr>
        <p:blipFill>
          <a:blip r:embed="rId5" cstate="print"/>
          <a:srcRect/>
          <a:stretch>
            <a:fillRect/>
          </a:stretch>
        </p:blipFill>
        <p:spPr bwMode="auto">
          <a:xfrm>
            <a:off x="4426928" y="2276475"/>
            <a:ext cx="3760177" cy="2813050"/>
          </a:xfrm>
          <a:prstGeom prst="rect">
            <a:avLst/>
          </a:prstGeom>
          <a:noFill/>
          <a:ln w="9525">
            <a:noFill/>
            <a:miter lim="800000"/>
            <a:headEnd/>
            <a:tailEnd/>
          </a:ln>
        </p:spPr>
      </p:pic>
      <p:pic>
        <p:nvPicPr>
          <p:cNvPr id="30725"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30726" name="Oval 7"/>
          <p:cNvSpPr>
            <a:spLocks noChangeArrowheads="1"/>
          </p:cNvSpPr>
          <p:nvPr/>
        </p:nvSpPr>
        <p:spPr bwMode="auto">
          <a:xfrm>
            <a:off x="7115908"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0727" name="Straight Connector 8"/>
          <p:cNvCxnSpPr>
            <a:cxnSpLocks noChangeShapeType="1"/>
          </p:cNvCxnSpPr>
          <p:nvPr/>
        </p:nvCxnSpPr>
        <p:spPr bwMode="auto">
          <a:xfrm rot="5400000">
            <a:off x="6332905"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178404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1746" name="Rectangle 2"/>
          <p:cNvSpPr>
            <a:spLocks noGrp="1" noChangeArrowheads="1"/>
          </p:cNvSpPr>
          <p:nvPr>
            <p:ph type="title"/>
          </p:nvPr>
        </p:nvSpPr>
        <p:spPr/>
        <p:txBody>
          <a:bodyPr/>
          <a:lstStyle/>
          <a:p>
            <a:r>
              <a:rPr lang="en-GB"/>
              <a:t>Year 40</a:t>
            </a:r>
          </a:p>
        </p:txBody>
      </p:sp>
      <p:pic>
        <p:nvPicPr>
          <p:cNvPr id="31747" name="Picture 3" descr="gm40"/>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31748" name="Picture 6" descr="sm40"/>
          <p:cNvPicPr>
            <a:picLocks noChangeAspect="1" noChangeArrowheads="1"/>
          </p:cNvPicPr>
          <p:nvPr/>
        </p:nvPicPr>
        <p:blipFill>
          <a:blip r:embed="rId5" cstate="print"/>
          <a:srcRect/>
          <a:stretch>
            <a:fillRect/>
          </a:stretch>
        </p:blipFill>
        <p:spPr bwMode="auto">
          <a:xfrm>
            <a:off x="4426928" y="2276475"/>
            <a:ext cx="3760177" cy="2814638"/>
          </a:xfrm>
          <a:prstGeom prst="rect">
            <a:avLst/>
          </a:prstGeom>
          <a:noFill/>
          <a:ln w="9525">
            <a:noFill/>
            <a:miter lim="800000"/>
            <a:headEnd/>
            <a:tailEnd/>
          </a:ln>
        </p:spPr>
      </p:pic>
      <p:pic>
        <p:nvPicPr>
          <p:cNvPr id="31749"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31750" name="Oval 7"/>
          <p:cNvSpPr>
            <a:spLocks noChangeArrowheads="1"/>
          </p:cNvSpPr>
          <p:nvPr/>
        </p:nvSpPr>
        <p:spPr bwMode="auto">
          <a:xfrm>
            <a:off x="7321062"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1751" name="Straight Connector 8"/>
          <p:cNvCxnSpPr>
            <a:cxnSpLocks noChangeShapeType="1"/>
          </p:cNvCxnSpPr>
          <p:nvPr/>
        </p:nvCxnSpPr>
        <p:spPr bwMode="auto">
          <a:xfrm rot="5400000">
            <a:off x="6570297"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136498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2770" name="Rectangle 4"/>
          <p:cNvSpPr>
            <a:spLocks noGrp="1" noChangeArrowheads="1"/>
          </p:cNvSpPr>
          <p:nvPr>
            <p:ph type="title"/>
          </p:nvPr>
        </p:nvSpPr>
        <p:spPr/>
        <p:txBody>
          <a:bodyPr/>
          <a:lstStyle/>
          <a:p>
            <a:r>
              <a:rPr lang="en-GB"/>
              <a:t>Year 50</a:t>
            </a:r>
          </a:p>
        </p:txBody>
      </p:sp>
      <p:pic>
        <p:nvPicPr>
          <p:cNvPr id="32771" name="Picture 5" descr="gm50"/>
          <p:cNvPicPr>
            <a:picLocks noChangeAspect="1" noChangeArrowheads="1"/>
          </p:cNvPicPr>
          <p:nvPr/>
        </p:nvPicPr>
        <p:blipFill>
          <a:blip r:embed="rId4" cstate="print"/>
          <a:srcRect/>
          <a:stretch>
            <a:fillRect/>
          </a:stretch>
        </p:blipFill>
        <p:spPr bwMode="auto">
          <a:xfrm>
            <a:off x="684336" y="2276475"/>
            <a:ext cx="3742592" cy="2801938"/>
          </a:xfrm>
          <a:prstGeom prst="rect">
            <a:avLst/>
          </a:prstGeom>
          <a:noFill/>
          <a:ln w="9525">
            <a:noFill/>
            <a:miter lim="800000"/>
            <a:headEnd/>
            <a:tailEnd/>
          </a:ln>
        </p:spPr>
      </p:pic>
      <p:pic>
        <p:nvPicPr>
          <p:cNvPr id="32772" name="Picture 7" descr="sm50"/>
          <p:cNvPicPr>
            <a:picLocks noChangeAspect="1" noChangeArrowheads="1"/>
          </p:cNvPicPr>
          <p:nvPr/>
        </p:nvPicPr>
        <p:blipFill>
          <a:blip r:embed="rId5" cstate="print"/>
          <a:srcRect/>
          <a:stretch>
            <a:fillRect/>
          </a:stretch>
        </p:blipFill>
        <p:spPr bwMode="auto">
          <a:xfrm>
            <a:off x="4426928" y="2276475"/>
            <a:ext cx="3760177" cy="2814638"/>
          </a:xfrm>
          <a:prstGeom prst="rect">
            <a:avLst/>
          </a:prstGeom>
          <a:noFill/>
          <a:ln w="9525">
            <a:noFill/>
            <a:miter lim="800000"/>
            <a:headEnd/>
            <a:tailEnd/>
          </a:ln>
        </p:spPr>
      </p:pic>
      <p:pic>
        <p:nvPicPr>
          <p:cNvPr id="32773"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32774" name="Oval 7"/>
          <p:cNvSpPr>
            <a:spLocks noChangeArrowheads="1"/>
          </p:cNvSpPr>
          <p:nvPr/>
        </p:nvSpPr>
        <p:spPr bwMode="auto">
          <a:xfrm>
            <a:off x="7567246"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2775" name="Straight Connector 8"/>
          <p:cNvCxnSpPr>
            <a:cxnSpLocks noChangeShapeType="1"/>
          </p:cNvCxnSpPr>
          <p:nvPr/>
        </p:nvCxnSpPr>
        <p:spPr bwMode="auto">
          <a:xfrm rot="5400000">
            <a:off x="6798897"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351501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3794" name="Rectangle 2"/>
          <p:cNvSpPr>
            <a:spLocks noGrp="1" noChangeArrowheads="1"/>
          </p:cNvSpPr>
          <p:nvPr>
            <p:ph type="title"/>
          </p:nvPr>
        </p:nvSpPr>
        <p:spPr/>
        <p:txBody>
          <a:bodyPr/>
          <a:lstStyle/>
          <a:p>
            <a:r>
              <a:rPr lang="en-GB"/>
              <a:t>Year 60</a:t>
            </a:r>
          </a:p>
        </p:txBody>
      </p:sp>
      <p:pic>
        <p:nvPicPr>
          <p:cNvPr id="33795" name="Picture 5" descr="gm60"/>
          <p:cNvPicPr>
            <a:picLocks noChangeAspect="1" noChangeArrowheads="1"/>
          </p:cNvPicPr>
          <p:nvPr/>
        </p:nvPicPr>
        <p:blipFill>
          <a:blip r:embed="rId3" cstate="print"/>
          <a:srcRect/>
          <a:stretch>
            <a:fillRect/>
          </a:stretch>
        </p:blipFill>
        <p:spPr bwMode="auto">
          <a:xfrm>
            <a:off x="684336" y="2276476"/>
            <a:ext cx="3742592" cy="2803525"/>
          </a:xfrm>
          <a:prstGeom prst="rect">
            <a:avLst/>
          </a:prstGeom>
          <a:noFill/>
          <a:ln w="9525">
            <a:noFill/>
            <a:miter lim="800000"/>
            <a:headEnd/>
            <a:tailEnd/>
          </a:ln>
        </p:spPr>
      </p:pic>
      <p:pic>
        <p:nvPicPr>
          <p:cNvPr id="33796" name="Picture 7" descr="sm60"/>
          <p:cNvPicPr>
            <a:picLocks noChangeAspect="1" noChangeArrowheads="1"/>
          </p:cNvPicPr>
          <p:nvPr/>
        </p:nvPicPr>
        <p:blipFill>
          <a:blip r:embed="rId4" cstate="print"/>
          <a:srcRect/>
          <a:stretch>
            <a:fillRect/>
          </a:stretch>
        </p:blipFill>
        <p:spPr bwMode="auto">
          <a:xfrm>
            <a:off x="4426927" y="2276476"/>
            <a:ext cx="3745523" cy="2803525"/>
          </a:xfrm>
          <a:prstGeom prst="rect">
            <a:avLst/>
          </a:prstGeom>
          <a:noFill/>
          <a:ln w="9525">
            <a:noFill/>
            <a:miter lim="800000"/>
            <a:headEnd/>
            <a:tailEnd/>
          </a:ln>
        </p:spPr>
      </p:pic>
      <p:pic>
        <p:nvPicPr>
          <p:cNvPr id="33797" name="Picture 4" descr="ave spe"/>
          <p:cNvPicPr>
            <a:picLocks noChangeAspect="1" noChangeArrowheads="1"/>
          </p:cNvPicPr>
          <p:nvPr/>
        </p:nvPicPr>
        <p:blipFill>
          <a:blip r:embed="rId5" cstate="print"/>
          <a:srcRect/>
          <a:stretch>
            <a:fillRect/>
          </a:stretch>
        </p:blipFill>
        <p:spPr bwMode="auto">
          <a:xfrm>
            <a:off x="6172200" y="0"/>
            <a:ext cx="2971800" cy="2224088"/>
          </a:xfrm>
          <a:prstGeom prst="rect">
            <a:avLst/>
          </a:prstGeom>
          <a:noFill/>
          <a:ln w="9525">
            <a:noFill/>
            <a:miter lim="800000"/>
            <a:headEnd/>
            <a:tailEnd/>
          </a:ln>
        </p:spPr>
      </p:pic>
      <p:sp>
        <p:nvSpPr>
          <p:cNvPr id="33798" name="Oval 7"/>
          <p:cNvSpPr>
            <a:spLocks noChangeArrowheads="1"/>
          </p:cNvSpPr>
          <p:nvPr/>
        </p:nvSpPr>
        <p:spPr bwMode="auto">
          <a:xfrm>
            <a:off x="7813431"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3799" name="Straight Connector 8"/>
          <p:cNvCxnSpPr>
            <a:cxnSpLocks noChangeShapeType="1"/>
          </p:cNvCxnSpPr>
          <p:nvPr/>
        </p:nvCxnSpPr>
        <p:spPr bwMode="auto">
          <a:xfrm rot="5400000">
            <a:off x="70362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533849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4818" name="Rectangle 2"/>
          <p:cNvSpPr>
            <a:spLocks noGrp="1" noChangeArrowheads="1"/>
          </p:cNvSpPr>
          <p:nvPr>
            <p:ph type="title"/>
          </p:nvPr>
        </p:nvSpPr>
        <p:spPr/>
        <p:txBody>
          <a:bodyPr/>
          <a:lstStyle/>
          <a:p>
            <a:r>
              <a:rPr lang="en-GB"/>
              <a:t>Year 70</a:t>
            </a:r>
          </a:p>
        </p:txBody>
      </p:sp>
      <p:pic>
        <p:nvPicPr>
          <p:cNvPr id="34819" name="Picture 6" descr="gm70"/>
          <p:cNvPicPr>
            <a:picLocks noChangeAspect="1" noChangeArrowheads="1"/>
          </p:cNvPicPr>
          <p:nvPr/>
        </p:nvPicPr>
        <p:blipFill>
          <a:blip r:embed="rId3" cstate="print"/>
          <a:srcRect/>
          <a:stretch>
            <a:fillRect/>
          </a:stretch>
        </p:blipFill>
        <p:spPr bwMode="auto">
          <a:xfrm>
            <a:off x="684336" y="2276476"/>
            <a:ext cx="3742592" cy="2803525"/>
          </a:xfrm>
          <a:prstGeom prst="rect">
            <a:avLst/>
          </a:prstGeom>
          <a:noFill/>
          <a:ln w="9525">
            <a:noFill/>
            <a:miter lim="800000"/>
            <a:headEnd/>
            <a:tailEnd/>
          </a:ln>
        </p:spPr>
      </p:pic>
      <p:pic>
        <p:nvPicPr>
          <p:cNvPr id="34820" name="Picture 7" descr="sm70"/>
          <p:cNvPicPr>
            <a:picLocks noChangeAspect="1" noChangeArrowheads="1"/>
          </p:cNvPicPr>
          <p:nvPr/>
        </p:nvPicPr>
        <p:blipFill>
          <a:blip r:embed="rId4" cstate="print"/>
          <a:srcRect/>
          <a:stretch>
            <a:fillRect/>
          </a:stretch>
        </p:blipFill>
        <p:spPr bwMode="auto">
          <a:xfrm>
            <a:off x="4426927" y="2276476"/>
            <a:ext cx="3745523" cy="2803525"/>
          </a:xfrm>
          <a:prstGeom prst="rect">
            <a:avLst/>
          </a:prstGeom>
          <a:noFill/>
          <a:ln w="9525">
            <a:noFill/>
            <a:miter lim="800000"/>
            <a:headEnd/>
            <a:tailEnd/>
          </a:ln>
        </p:spPr>
      </p:pic>
      <p:pic>
        <p:nvPicPr>
          <p:cNvPr id="34821" name="Picture 4" descr="ave spe"/>
          <p:cNvPicPr>
            <a:picLocks noChangeAspect="1" noChangeArrowheads="1"/>
          </p:cNvPicPr>
          <p:nvPr/>
        </p:nvPicPr>
        <p:blipFill>
          <a:blip r:embed="rId5" cstate="print"/>
          <a:srcRect/>
          <a:stretch>
            <a:fillRect/>
          </a:stretch>
        </p:blipFill>
        <p:spPr bwMode="auto">
          <a:xfrm>
            <a:off x="6172200" y="0"/>
            <a:ext cx="2971800" cy="2224088"/>
          </a:xfrm>
          <a:prstGeom prst="rect">
            <a:avLst/>
          </a:prstGeom>
          <a:noFill/>
          <a:ln w="9525">
            <a:noFill/>
            <a:miter lim="800000"/>
            <a:headEnd/>
            <a:tailEnd/>
          </a:ln>
        </p:spPr>
      </p:pic>
      <p:sp>
        <p:nvSpPr>
          <p:cNvPr id="34822" name="Oval 7"/>
          <p:cNvSpPr>
            <a:spLocks noChangeArrowheads="1"/>
          </p:cNvSpPr>
          <p:nvPr/>
        </p:nvSpPr>
        <p:spPr bwMode="auto">
          <a:xfrm>
            <a:off x="8018585"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4823" name="Straight Connector 8"/>
          <p:cNvCxnSpPr>
            <a:cxnSpLocks noChangeShapeType="1"/>
          </p:cNvCxnSpPr>
          <p:nvPr/>
        </p:nvCxnSpPr>
        <p:spPr bwMode="auto">
          <a:xfrm rot="5400000">
            <a:off x="72648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2497728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5842" name="Rectangle 2"/>
          <p:cNvSpPr>
            <a:spLocks noGrp="1" noChangeArrowheads="1"/>
          </p:cNvSpPr>
          <p:nvPr>
            <p:ph type="title"/>
          </p:nvPr>
        </p:nvSpPr>
        <p:spPr/>
        <p:txBody>
          <a:bodyPr/>
          <a:lstStyle/>
          <a:p>
            <a:r>
              <a:rPr lang="en-GB"/>
              <a:t>Year 80</a:t>
            </a:r>
          </a:p>
        </p:txBody>
      </p:sp>
      <p:pic>
        <p:nvPicPr>
          <p:cNvPr id="35843" name="Picture 6" descr="gm80"/>
          <p:cNvPicPr>
            <a:picLocks noChangeAspect="1" noChangeArrowheads="1"/>
          </p:cNvPicPr>
          <p:nvPr/>
        </p:nvPicPr>
        <p:blipFill>
          <a:blip r:embed="rId3" cstate="print"/>
          <a:srcRect/>
          <a:stretch>
            <a:fillRect/>
          </a:stretch>
        </p:blipFill>
        <p:spPr bwMode="auto">
          <a:xfrm>
            <a:off x="684335" y="2276476"/>
            <a:ext cx="3745523" cy="2805113"/>
          </a:xfrm>
          <a:prstGeom prst="rect">
            <a:avLst/>
          </a:prstGeom>
          <a:noFill/>
          <a:ln w="9525">
            <a:noFill/>
            <a:miter lim="800000"/>
            <a:headEnd/>
            <a:tailEnd/>
          </a:ln>
        </p:spPr>
      </p:pic>
      <p:pic>
        <p:nvPicPr>
          <p:cNvPr id="35844" name="Picture 7" descr="sm80"/>
          <p:cNvPicPr>
            <a:picLocks noChangeAspect="1" noChangeArrowheads="1"/>
          </p:cNvPicPr>
          <p:nvPr/>
        </p:nvPicPr>
        <p:blipFill>
          <a:blip r:embed="rId4" cstate="print"/>
          <a:srcRect/>
          <a:stretch>
            <a:fillRect/>
          </a:stretch>
        </p:blipFill>
        <p:spPr bwMode="auto">
          <a:xfrm>
            <a:off x="4426928" y="2276476"/>
            <a:ext cx="3746988" cy="2805113"/>
          </a:xfrm>
          <a:prstGeom prst="rect">
            <a:avLst/>
          </a:prstGeom>
          <a:noFill/>
          <a:ln w="9525">
            <a:noFill/>
            <a:miter lim="800000"/>
            <a:headEnd/>
            <a:tailEnd/>
          </a:ln>
        </p:spPr>
      </p:pic>
      <p:pic>
        <p:nvPicPr>
          <p:cNvPr id="35845" name="Picture 4" descr="ave spe"/>
          <p:cNvPicPr>
            <a:picLocks noChangeAspect="1" noChangeArrowheads="1"/>
          </p:cNvPicPr>
          <p:nvPr/>
        </p:nvPicPr>
        <p:blipFill>
          <a:blip r:embed="rId5" cstate="print"/>
          <a:srcRect/>
          <a:stretch>
            <a:fillRect/>
          </a:stretch>
        </p:blipFill>
        <p:spPr bwMode="auto">
          <a:xfrm>
            <a:off x="6172200" y="0"/>
            <a:ext cx="2971800" cy="2224088"/>
          </a:xfrm>
          <a:prstGeom prst="rect">
            <a:avLst/>
          </a:prstGeom>
          <a:noFill/>
          <a:ln w="9525">
            <a:noFill/>
            <a:miter lim="800000"/>
            <a:headEnd/>
            <a:tailEnd/>
          </a:ln>
        </p:spPr>
      </p:pic>
      <p:sp>
        <p:nvSpPr>
          <p:cNvPr id="35846" name="Oval 7"/>
          <p:cNvSpPr>
            <a:spLocks noChangeArrowheads="1"/>
          </p:cNvSpPr>
          <p:nvPr/>
        </p:nvSpPr>
        <p:spPr bwMode="auto">
          <a:xfrm>
            <a:off x="8264769"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5847" name="Straight Connector 8"/>
          <p:cNvCxnSpPr>
            <a:cxnSpLocks noChangeShapeType="1"/>
          </p:cNvCxnSpPr>
          <p:nvPr/>
        </p:nvCxnSpPr>
        <p:spPr bwMode="auto">
          <a:xfrm rot="5400000">
            <a:off x="7484697"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140826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Connectivity?</a:t>
            </a:r>
          </a:p>
        </p:txBody>
      </p:sp>
      <p:pic>
        <p:nvPicPr>
          <p:cNvPr id="7" name="Content Placeholder 4" descr="Sev veg change composite copy.jpg"/>
          <p:cNvPicPr>
            <a:picLocks noChangeAspect="1"/>
          </p:cNvPicPr>
          <p:nvPr/>
        </p:nvPicPr>
        <p:blipFill>
          <a:blip r:embed="rId2" cstate="print"/>
          <a:srcRect l="354" t="1702" r="354" b="1702"/>
          <a:stretch>
            <a:fillRect/>
          </a:stretch>
        </p:blipFill>
        <p:spPr bwMode="auto">
          <a:xfrm>
            <a:off x="895" y="1700808"/>
            <a:ext cx="9143105" cy="401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07908" y="5635957"/>
            <a:ext cx="7565661" cy="338554"/>
          </a:xfrm>
          <a:prstGeom prst="rect">
            <a:avLst/>
          </a:prstGeom>
          <a:noFill/>
        </p:spPr>
        <p:txBody>
          <a:bodyPr wrap="none" rtlCol="0">
            <a:spAutoFit/>
          </a:bodyPr>
          <a:lstStyle/>
          <a:p>
            <a:r>
              <a:rPr lang="en-GB" sz="1600" dirty="0">
                <a:latin typeface="+mn-lt"/>
              </a:rPr>
              <a:t>Composite image across grassland-</a:t>
            </a:r>
            <a:r>
              <a:rPr lang="en-GB" sz="1600" dirty="0" err="1">
                <a:latin typeface="+mn-lt"/>
              </a:rPr>
              <a:t>shrubland</a:t>
            </a:r>
            <a:r>
              <a:rPr lang="en-GB" sz="1600" dirty="0">
                <a:latin typeface="+mn-lt"/>
              </a:rPr>
              <a:t> ecotone, </a:t>
            </a:r>
            <a:r>
              <a:rPr lang="en-GB" sz="1600" dirty="0" err="1">
                <a:latin typeface="+mn-lt"/>
              </a:rPr>
              <a:t>Sevilleta</a:t>
            </a:r>
            <a:r>
              <a:rPr lang="en-GB" sz="1600" dirty="0">
                <a:latin typeface="+mn-lt"/>
              </a:rPr>
              <a:t> LTER, NM, USA</a:t>
            </a:r>
          </a:p>
        </p:txBody>
      </p:sp>
      <p:grpSp>
        <p:nvGrpSpPr>
          <p:cNvPr id="9" name="Group 8"/>
          <p:cNvGrpSpPr/>
          <p:nvPr/>
        </p:nvGrpSpPr>
        <p:grpSpPr>
          <a:xfrm>
            <a:off x="230661" y="165764"/>
            <a:ext cx="8836065" cy="307777"/>
            <a:chOff x="192025" y="6620651"/>
            <a:chExt cx="8836065" cy="307777"/>
          </a:xfrm>
        </p:grpSpPr>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25" y="6668132"/>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3157" y="6620651"/>
              <a:ext cx="8654933" cy="307777"/>
            </a:xfrm>
            <a:prstGeom prst="rect">
              <a:avLst/>
            </a:prstGeom>
            <a:noFill/>
          </p:spPr>
          <p:txBody>
            <a:bodyPr wrap="none" rtlCol="0">
              <a:spAutoFit/>
            </a:bodyPr>
            <a:lstStyle/>
            <a:p>
              <a:r>
                <a:rPr lang="en-GB" sz="1400" b="1" cap="small" dirty="0">
                  <a:latin typeface="+mn-lt"/>
                </a:rPr>
                <a:t>Introduction	</a:t>
              </a:r>
              <a:r>
                <a:rPr lang="en-GB" sz="1400" b="1" cap="small" dirty="0">
                  <a:solidFill>
                    <a:schemeClr val="bg2">
                      <a:lumMod val="60000"/>
                      <a:lumOff val="40000"/>
                    </a:schemeClr>
                  </a:solidFill>
                  <a:latin typeface="+mn-lt"/>
                </a:rPr>
                <a:t>Modelling Connectivity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3906452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36866" name="Rectangle 2"/>
          <p:cNvSpPr>
            <a:spLocks noGrp="1" noChangeArrowheads="1"/>
          </p:cNvSpPr>
          <p:nvPr>
            <p:ph type="title"/>
          </p:nvPr>
        </p:nvSpPr>
        <p:spPr/>
        <p:txBody>
          <a:bodyPr/>
          <a:lstStyle/>
          <a:p>
            <a:r>
              <a:rPr lang="en-GB"/>
              <a:t>Year 90</a:t>
            </a:r>
          </a:p>
        </p:txBody>
      </p:sp>
      <p:pic>
        <p:nvPicPr>
          <p:cNvPr id="36867" name="Picture 7" descr="gm90"/>
          <p:cNvPicPr>
            <a:picLocks noChangeAspect="1" noChangeArrowheads="1"/>
          </p:cNvPicPr>
          <p:nvPr/>
        </p:nvPicPr>
        <p:blipFill>
          <a:blip r:embed="rId3" cstate="print"/>
          <a:srcRect/>
          <a:stretch>
            <a:fillRect/>
          </a:stretch>
        </p:blipFill>
        <p:spPr bwMode="auto">
          <a:xfrm>
            <a:off x="684336" y="2276475"/>
            <a:ext cx="3742592" cy="2801938"/>
          </a:xfrm>
          <a:prstGeom prst="rect">
            <a:avLst/>
          </a:prstGeom>
          <a:noFill/>
          <a:ln w="9525">
            <a:noFill/>
            <a:miter lim="800000"/>
            <a:headEnd/>
            <a:tailEnd/>
          </a:ln>
        </p:spPr>
      </p:pic>
      <p:pic>
        <p:nvPicPr>
          <p:cNvPr id="36868" name="Picture 8" descr="sm90"/>
          <p:cNvPicPr>
            <a:picLocks noChangeAspect="1" noChangeArrowheads="1"/>
          </p:cNvPicPr>
          <p:nvPr/>
        </p:nvPicPr>
        <p:blipFill>
          <a:blip r:embed="rId4" cstate="print"/>
          <a:srcRect/>
          <a:stretch>
            <a:fillRect/>
          </a:stretch>
        </p:blipFill>
        <p:spPr bwMode="auto">
          <a:xfrm>
            <a:off x="4426927" y="2276476"/>
            <a:ext cx="3745523" cy="2803525"/>
          </a:xfrm>
          <a:prstGeom prst="rect">
            <a:avLst/>
          </a:prstGeom>
          <a:noFill/>
          <a:ln w="9525">
            <a:noFill/>
            <a:miter lim="800000"/>
            <a:headEnd/>
            <a:tailEnd/>
          </a:ln>
        </p:spPr>
      </p:pic>
      <p:pic>
        <p:nvPicPr>
          <p:cNvPr id="36869" name="Picture 4" descr="ave spe"/>
          <p:cNvPicPr>
            <a:picLocks noChangeAspect="1" noChangeArrowheads="1"/>
          </p:cNvPicPr>
          <p:nvPr/>
        </p:nvPicPr>
        <p:blipFill>
          <a:blip r:embed="rId5" cstate="print"/>
          <a:srcRect/>
          <a:stretch>
            <a:fillRect/>
          </a:stretch>
        </p:blipFill>
        <p:spPr bwMode="auto">
          <a:xfrm>
            <a:off x="6172200" y="0"/>
            <a:ext cx="2971800" cy="2224088"/>
          </a:xfrm>
          <a:prstGeom prst="rect">
            <a:avLst/>
          </a:prstGeom>
          <a:noFill/>
          <a:ln w="9525">
            <a:noFill/>
            <a:miter lim="800000"/>
            <a:headEnd/>
            <a:tailEnd/>
          </a:ln>
        </p:spPr>
      </p:pic>
      <p:sp>
        <p:nvSpPr>
          <p:cNvPr id="36870" name="Oval 7"/>
          <p:cNvSpPr>
            <a:spLocks noChangeArrowheads="1"/>
          </p:cNvSpPr>
          <p:nvPr/>
        </p:nvSpPr>
        <p:spPr bwMode="auto">
          <a:xfrm>
            <a:off x="8469923"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6871" name="Straight Connector 8"/>
          <p:cNvCxnSpPr>
            <a:cxnSpLocks noChangeShapeType="1"/>
          </p:cNvCxnSpPr>
          <p:nvPr/>
        </p:nvCxnSpPr>
        <p:spPr bwMode="auto">
          <a:xfrm rot="5400000">
            <a:off x="77220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412479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7890" name="Picture 7" descr="gm100"/>
          <p:cNvPicPr>
            <a:picLocks noChangeAspect="1" noChangeArrowheads="1"/>
          </p:cNvPicPr>
          <p:nvPr/>
        </p:nvPicPr>
        <p:blipFill>
          <a:blip r:embed="rId4" cstate="print"/>
          <a:srcRect/>
          <a:stretch>
            <a:fillRect/>
          </a:stretch>
        </p:blipFill>
        <p:spPr bwMode="auto">
          <a:xfrm>
            <a:off x="684336" y="2276476"/>
            <a:ext cx="3742592" cy="2803525"/>
          </a:xfrm>
          <a:prstGeom prst="rect">
            <a:avLst/>
          </a:prstGeom>
          <a:noFill/>
          <a:ln w="9525">
            <a:noFill/>
            <a:miter lim="800000"/>
            <a:headEnd/>
            <a:tailEnd/>
          </a:ln>
        </p:spPr>
      </p:pic>
      <p:sp>
        <p:nvSpPr>
          <p:cNvPr id="37891" name="Rectangle 5"/>
          <p:cNvSpPr>
            <a:spLocks noGrp="1" noChangeArrowheads="1"/>
          </p:cNvSpPr>
          <p:nvPr>
            <p:ph type="title"/>
          </p:nvPr>
        </p:nvSpPr>
        <p:spPr/>
        <p:txBody>
          <a:bodyPr/>
          <a:lstStyle/>
          <a:p>
            <a:r>
              <a:rPr lang="en-GB"/>
              <a:t>Year 100</a:t>
            </a:r>
          </a:p>
        </p:txBody>
      </p:sp>
      <p:pic>
        <p:nvPicPr>
          <p:cNvPr id="37892" name="Picture 6" descr="sm100"/>
          <p:cNvPicPr>
            <a:picLocks noChangeAspect="1" noChangeArrowheads="1"/>
          </p:cNvPicPr>
          <p:nvPr/>
        </p:nvPicPr>
        <p:blipFill>
          <a:blip r:embed="rId5" cstate="print"/>
          <a:srcRect/>
          <a:stretch>
            <a:fillRect/>
          </a:stretch>
        </p:blipFill>
        <p:spPr bwMode="auto">
          <a:xfrm>
            <a:off x="4426928" y="2276475"/>
            <a:ext cx="3760177" cy="2814638"/>
          </a:xfrm>
          <a:prstGeom prst="rect">
            <a:avLst/>
          </a:prstGeom>
          <a:noFill/>
          <a:ln w="9525">
            <a:noFill/>
            <a:miter lim="800000"/>
            <a:headEnd/>
            <a:tailEnd/>
          </a:ln>
        </p:spPr>
      </p:pic>
      <p:pic>
        <p:nvPicPr>
          <p:cNvPr id="37893" name="Picture 4" descr="ave spe"/>
          <p:cNvPicPr>
            <a:picLocks noChangeAspect="1" noChangeArrowheads="1"/>
          </p:cNvPicPr>
          <p:nvPr/>
        </p:nvPicPr>
        <p:blipFill>
          <a:blip r:embed="rId6" cstate="print"/>
          <a:srcRect/>
          <a:stretch>
            <a:fillRect/>
          </a:stretch>
        </p:blipFill>
        <p:spPr bwMode="auto">
          <a:xfrm>
            <a:off x="6172200" y="0"/>
            <a:ext cx="2971800" cy="2224088"/>
          </a:xfrm>
          <a:prstGeom prst="rect">
            <a:avLst/>
          </a:prstGeom>
          <a:noFill/>
          <a:ln w="9525">
            <a:noFill/>
            <a:miter lim="800000"/>
            <a:headEnd/>
            <a:tailEnd/>
          </a:ln>
        </p:spPr>
      </p:pic>
      <p:sp>
        <p:nvSpPr>
          <p:cNvPr id="37894" name="Oval 7"/>
          <p:cNvSpPr>
            <a:spLocks noChangeArrowheads="1"/>
          </p:cNvSpPr>
          <p:nvPr/>
        </p:nvSpPr>
        <p:spPr bwMode="auto">
          <a:xfrm>
            <a:off x="8716108"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7895" name="Straight Connector 11"/>
          <p:cNvCxnSpPr>
            <a:cxnSpLocks noChangeShapeType="1"/>
          </p:cNvCxnSpPr>
          <p:nvPr/>
        </p:nvCxnSpPr>
        <p:spPr bwMode="auto">
          <a:xfrm rot="5400000">
            <a:off x="79506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1435714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8914" name="Picture 3" descr="gm100.jpg"/>
          <p:cNvPicPr>
            <a:picLocks noChangeAspect="1"/>
          </p:cNvPicPr>
          <p:nvPr/>
        </p:nvPicPr>
        <p:blipFill>
          <a:blip r:embed="rId3" cstate="print"/>
          <a:srcRect/>
          <a:stretch>
            <a:fillRect/>
          </a:stretch>
        </p:blipFill>
        <p:spPr bwMode="auto">
          <a:xfrm>
            <a:off x="698989" y="2273300"/>
            <a:ext cx="3960934" cy="2825750"/>
          </a:xfrm>
          <a:prstGeom prst="rect">
            <a:avLst/>
          </a:prstGeom>
          <a:noFill/>
          <a:ln w="9525">
            <a:noFill/>
            <a:miter lim="800000"/>
            <a:headEnd/>
            <a:tailEnd/>
          </a:ln>
        </p:spPr>
      </p:pic>
      <p:pic>
        <p:nvPicPr>
          <p:cNvPr id="38915" name="Picture 4" descr="sm100.jpg"/>
          <p:cNvPicPr>
            <a:picLocks noChangeAspect="1"/>
          </p:cNvPicPr>
          <p:nvPr/>
        </p:nvPicPr>
        <p:blipFill>
          <a:blip r:embed="rId4" cstate="print"/>
          <a:srcRect/>
          <a:stretch>
            <a:fillRect/>
          </a:stretch>
        </p:blipFill>
        <p:spPr bwMode="auto">
          <a:xfrm>
            <a:off x="4437185" y="2273300"/>
            <a:ext cx="3726474" cy="2825750"/>
          </a:xfrm>
          <a:prstGeom prst="rect">
            <a:avLst/>
          </a:prstGeom>
          <a:noFill/>
          <a:ln w="9525">
            <a:noFill/>
            <a:miter lim="800000"/>
            <a:headEnd/>
            <a:tailEnd/>
          </a:ln>
        </p:spPr>
      </p:pic>
      <p:sp>
        <p:nvSpPr>
          <p:cNvPr id="6" name="Rectangle 5"/>
          <p:cNvSpPr txBox="1">
            <a:spLocks noChangeArrowheads="1"/>
          </p:cNvSpPr>
          <p:nvPr/>
        </p:nvSpPr>
        <p:spPr>
          <a:xfrm>
            <a:off x="609600" y="1371600"/>
            <a:ext cx="8229600" cy="762000"/>
          </a:xfrm>
          <a:prstGeom prst="rect">
            <a:avLst/>
          </a:prstGeom>
        </p:spPr>
        <p:txBody>
          <a:bodyPr/>
          <a:lstStyle/>
          <a:p>
            <a:pPr eaLnBrk="0" hangingPunct="0">
              <a:lnSpc>
                <a:spcPct val="83000"/>
              </a:lnSpc>
              <a:defRPr/>
            </a:pPr>
            <a:r>
              <a:rPr lang="en-GB" sz="4400" kern="0" dirty="0">
                <a:latin typeface="+mj-lt"/>
                <a:ea typeface="+mj-ea"/>
                <a:cs typeface="+mj-cs"/>
              </a:rPr>
              <a:t>Year 100 - 2 droughts</a:t>
            </a:r>
          </a:p>
        </p:txBody>
      </p:sp>
      <p:pic>
        <p:nvPicPr>
          <p:cNvPr id="38917" name="Picture 6" descr="ave spe.jpg"/>
          <p:cNvPicPr>
            <a:picLocks noChangeAspect="1"/>
          </p:cNvPicPr>
          <p:nvPr/>
        </p:nvPicPr>
        <p:blipFill>
          <a:blip r:embed="rId5" cstate="print"/>
          <a:srcRect/>
          <a:stretch>
            <a:fillRect/>
          </a:stretch>
        </p:blipFill>
        <p:spPr bwMode="auto">
          <a:xfrm>
            <a:off x="6176597" y="1"/>
            <a:ext cx="2967403" cy="2239963"/>
          </a:xfrm>
          <a:prstGeom prst="rect">
            <a:avLst/>
          </a:prstGeom>
          <a:noFill/>
          <a:ln w="9525">
            <a:noFill/>
            <a:miter lim="800000"/>
            <a:headEnd/>
            <a:tailEnd/>
          </a:ln>
        </p:spPr>
      </p:pic>
      <p:sp>
        <p:nvSpPr>
          <p:cNvPr id="38918" name="Oval 7"/>
          <p:cNvSpPr>
            <a:spLocks noChangeArrowheads="1"/>
          </p:cNvSpPr>
          <p:nvPr/>
        </p:nvSpPr>
        <p:spPr bwMode="auto">
          <a:xfrm>
            <a:off x="8716108"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8919" name="Straight Connector 11"/>
          <p:cNvCxnSpPr>
            <a:cxnSpLocks noChangeShapeType="1"/>
          </p:cNvCxnSpPr>
          <p:nvPr/>
        </p:nvCxnSpPr>
        <p:spPr bwMode="auto">
          <a:xfrm rot="5400000">
            <a:off x="79506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4069819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1793" y="165764"/>
            <a:ext cx="8654933" cy="433557"/>
            <a:chOff x="373157" y="6620651"/>
            <a:chExt cx="8654933" cy="433557"/>
          </a:xfrm>
        </p:grpSpPr>
        <p:sp>
          <p:nvSpPr>
            <p:cNvPr id="9" name="TextBox 8"/>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0"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9938" name="Picture 1" descr="gm100.jpg"/>
          <p:cNvPicPr>
            <a:picLocks noChangeAspect="1"/>
          </p:cNvPicPr>
          <p:nvPr/>
        </p:nvPicPr>
        <p:blipFill>
          <a:blip r:embed="rId3" cstate="print"/>
          <a:srcRect/>
          <a:stretch>
            <a:fillRect/>
          </a:stretch>
        </p:blipFill>
        <p:spPr bwMode="auto">
          <a:xfrm>
            <a:off x="712177" y="2281239"/>
            <a:ext cx="3930162" cy="2789237"/>
          </a:xfrm>
          <a:prstGeom prst="rect">
            <a:avLst/>
          </a:prstGeom>
          <a:noFill/>
          <a:ln w="9525">
            <a:noFill/>
            <a:miter lim="800000"/>
            <a:headEnd/>
            <a:tailEnd/>
          </a:ln>
        </p:spPr>
      </p:pic>
      <p:pic>
        <p:nvPicPr>
          <p:cNvPr id="39939" name="Picture 2" descr="sm100.jpg"/>
          <p:cNvPicPr>
            <a:picLocks noChangeAspect="1"/>
          </p:cNvPicPr>
          <p:nvPr/>
        </p:nvPicPr>
        <p:blipFill>
          <a:blip r:embed="rId4" cstate="print"/>
          <a:srcRect/>
          <a:stretch>
            <a:fillRect/>
          </a:stretch>
        </p:blipFill>
        <p:spPr bwMode="auto">
          <a:xfrm>
            <a:off x="4425462" y="2273301"/>
            <a:ext cx="3738197" cy="2805113"/>
          </a:xfrm>
          <a:prstGeom prst="rect">
            <a:avLst/>
          </a:prstGeom>
          <a:noFill/>
          <a:ln w="9525">
            <a:noFill/>
            <a:miter lim="800000"/>
            <a:headEnd/>
            <a:tailEnd/>
          </a:ln>
        </p:spPr>
      </p:pic>
      <p:pic>
        <p:nvPicPr>
          <p:cNvPr id="39940" name="Picture 3" descr="ave spe.jpg"/>
          <p:cNvPicPr>
            <a:picLocks noChangeAspect="1"/>
          </p:cNvPicPr>
          <p:nvPr/>
        </p:nvPicPr>
        <p:blipFill>
          <a:blip r:embed="rId5" cstate="print"/>
          <a:srcRect/>
          <a:stretch>
            <a:fillRect/>
          </a:stretch>
        </p:blipFill>
        <p:spPr bwMode="auto">
          <a:xfrm>
            <a:off x="6164874" y="0"/>
            <a:ext cx="2979126" cy="2230438"/>
          </a:xfrm>
          <a:prstGeom prst="rect">
            <a:avLst/>
          </a:prstGeom>
          <a:noFill/>
          <a:ln w="9525">
            <a:noFill/>
            <a:miter lim="800000"/>
            <a:headEnd/>
            <a:tailEnd/>
          </a:ln>
        </p:spPr>
      </p:pic>
      <p:sp>
        <p:nvSpPr>
          <p:cNvPr id="5" name="Rectangle 5"/>
          <p:cNvSpPr txBox="1">
            <a:spLocks noChangeArrowheads="1"/>
          </p:cNvSpPr>
          <p:nvPr/>
        </p:nvSpPr>
        <p:spPr>
          <a:xfrm>
            <a:off x="609600" y="1371600"/>
            <a:ext cx="8229600" cy="762000"/>
          </a:xfrm>
          <a:prstGeom prst="rect">
            <a:avLst/>
          </a:prstGeom>
        </p:spPr>
        <p:txBody>
          <a:bodyPr/>
          <a:lstStyle/>
          <a:p>
            <a:pPr eaLnBrk="0" hangingPunct="0">
              <a:lnSpc>
                <a:spcPct val="83000"/>
              </a:lnSpc>
              <a:defRPr/>
            </a:pPr>
            <a:r>
              <a:rPr lang="en-GB" sz="4400" kern="0" dirty="0">
                <a:latin typeface="+mj-lt"/>
                <a:ea typeface="+mj-ea"/>
                <a:cs typeface="+mj-cs"/>
              </a:rPr>
              <a:t>Year 100 - 3 droughts</a:t>
            </a:r>
          </a:p>
        </p:txBody>
      </p:sp>
      <p:sp>
        <p:nvSpPr>
          <p:cNvPr id="39942" name="Oval 5"/>
          <p:cNvSpPr>
            <a:spLocks noChangeArrowheads="1"/>
          </p:cNvSpPr>
          <p:nvPr/>
        </p:nvSpPr>
        <p:spPr bwMode="auto">
          <a:xfrm>
            <a:off x="8716108" y="1962150"/>
            <a:ext cx="287215" cy="133350"/>
          </a:xfrm>
          <a:prstGeom prst="ellipse">
            <a:avLst/>
          </a:prstGeom>
          <a:noFill/>
          <a:ln w="9525" algn="ctr">
            <a:solidFill>
              <a:srgbClr val="FF0000"/>
            </a:solidFill>
            <a:round/>
            <a:headEnd/>
            <a:tailEnd/>
          </a:ln>
        </p:spPr>
        <p:txBody>
          <a:bodyPr/>
          <a:lstStyle/>
          <a:p>
            <a:pPr eaLnBrk="0" hangingPunct="0"/>
            <a:endParaRPr lang="en-US"/>
          </a:p>
        </p:txBody>
      </p:sp>
      <p:cxnSp>
        <p:nvCxnSpPr>
          <p:cNvPr id="39943" name="Straight Connector 11"/>
          <p:cNvCxnSpPr>
            <a:cxnSpLocks noChangeShapeType="1"/>
          </p:cNvCxnSpPr>
          <p:nvPr/>
        </p:nvCxnSpPr>
        <p:spPr bwMode="auto">
          <a:xfrm rot="5400000">
            <a:off x="7950689" y="1096231"/>
            <a:ext cx="1822450" cy="1465"/>
          </a:xfrm>
          <a:prstGeom prst="line">
            <a:avLst/>
          </a:prstGeom>
          <a:noFill/>
          <a:ln w="25400" algn="ctr">
            <a:solidFill>
              <a:srgbClr val="FF0000"/>
            </a:solidFill>
            <a:prstDash val="dash"/>
            <a:round/>
            <a:headEnd/>
            <a:tailEnd/>
          </a:ln>
        </p:spPr>
      </p:cxnSp>
    </p:spTree>
    <p:extLst>
      <p:ext uri="{BB962C8B-B14F-4D97-AF65-F5344CB8AC3E}">
        <p14:creationId xmlns:p14="http://schemas.microsoft.com/office/powerpoint/2010/main" val="3325463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p:nvPr/>
        </p:nvSpPr>
        <p:spPr bwMode="auto">
          <a:xfrm>
            <a:off x="144016" y="5517232"/>
            <a:ext cx="8748464" cy="126876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mn-lt"/>
            </a:endParaRPr>
          </a:p>
        </p:txBody>
      </p:sp>
      <p:pic>
        <p:nvPicPr>
          <p:cNvPr id="58371" name="Picture 3"/>
          <p:cNvPicPr>
            <a:picLocks noChangeAspect="1" noChangeArrowheads="1"/>
          </p:cNvPicPr>
          <p:nvPr/>
        </p:nvPicPr>
        <p:blipFill>
          <a:blip r:embed="rId2" cstate="print"/>
          <a:srcRect/>
          <a:stretch>
            <a:fillRect/>
          </a:stretch>
        </p:blipFill>
        <p:spPr bwMode="auto">
          <a:xfrm>
            <a:off x="4457018" y="1572767"/>
            <a:ext cx="4686982" cy="3889249"/>
          </a:xfrm>
          <a:prstGeom prst="rect">
            <a:avLst/>
          </a:prstGeom>
          <a:solidFill>
            <a:srgbClr val="FFFFFF"/>
          </a:solidFill>
          <a:ln w="9525">
            <a:noFill/>
            <a:miter lim="800000"/>
            <a:headEnd/>
            <a:tailEnd/>
          </a:ln>
        </p:spPr>
      </p:pic>
      <p:pic>
        <p:nvPicPr>
          <p:cNvPr id="58372" name="Picture 4"/>
          <p:cNvPicPr>
            <a:picLocks noChangeAspect="1" noChangeArrowheads="1"/>
          </p:cNvPicPr>
          <p:nvPr/>
        </p:nvPicPr>
        <p:blipFill>
          <a:blip r:embed="rId3" cstate="print"/>
          <a:srcRect/>
          <a:stretch>
            <a:fillRect/>
          </a:stretch>
        </p:blipFill>
        <p:spPr bwMode="auto">
          <a:xfrm>
            <a:off x="-5628" y="1572768"/>
            <a:ext cx="4670475" cy="3884199"/>
          </a:xfrm>
          <a:prstGeom prst="rect">
            <a:avLst/>
          </a:prstGeom>
          <a:solidFill>
            <a:srgbClr val="FFFFFF"/>
          </a:solidFill>
          <a:ln w="9525">
            <a:noFill/>
            <a:miter lim="800000"/>
            <a:headEnd/>
            <a:tailEnd/>
          </a:ln>
        </p:spPr>
      </p:pic>
      <p:sp>
        <p:nvSpPr>
          <p:cNvPr id="8" name="TextBox 7"/>
          <p:cNvSpPr txBox="1"/>
          <p:nvPr/>
        </p:nvSpPr>
        <p:spPr>
          <a:xfrm>
            <a:off x="1170432" y="6230113"/>
            <a:ext cx="7537256" cy="461665"/>
          </a:xfrm>
          <a:prstGeom prst="rect">
            <a:avLst/>
          </a:prstGeom>
          <a:noFill/>
        </p:spPr>
        <p:txBody>
          <a:bodyPr wrap="none" rtlCol="0">
            <a:spAutoFit/>
          </a:bodyPr>
          <a:lstStyle/>
          <a:p>
            <a:r>
              <a:rPr lang="en-GB" dirty="0">
                <a:latin typeface="+mn-lt"/>
              </a:rPr>
              <a:t>Grass lost before 1950s drought at </a:t>
            </a:r>
            <a:r>
              <a:rPr lang="en-GB" dirty="0" err="1">
                <a:latin typeface="+mn-lt"/>
              </a:rPr>
              <a:t>Jornada</a:t>
            </a:r>
            <a:r>
              <a:rPr lang="en-GB" dirty="0">
                <a:latin typeface="+mn-lt"/>
              </a:rPr>
              <a:t> LTER site</a:t>
            </a:r>
          </a:p>
        </p:txBody>
      </p:sp>
      <p:sp>
        <p:nvSpPr>
          <p:cNvPr id="9" name="TextBox 8"/>
          <p:cNvSpPr txBox="1"/>
          <p:nvPr/>
        </p:nvSpPr>
        <p:spPr>
          <a:xfrm>
            <a:off x="6167650" y="5510785"/>
            <a:ext cx="1503938" cy="461665"/>
          </a:xfrm>
          <a:prstGeom prst="rect">
            <a:avLst/>
          </a:prstGeom>
          <a:noFill/>
        </p:spPr>
        <p:txBody>
          <a:bodyPr wrap="none" rtlCol="0">
            <a:spAutoFit/>
          </a:bodyPr>
          <a:lstStyle/>
          <a:p>
            <a:r>
              <a:rPr lang="en-GB" dirty="0">
                <a:latin typeface="+mn-lt"/>
              </a:rPr>
              <a:t>simulated</a:t>
            </a:r>
          </a:p>
        </p:txBody>
      </p:sp>
      <p:sp>
        <p:nvSpPr>
          <p:cNvPr id="10" name="TextBox 9"/>
          <p:cNvSpPr txBox="1"/>
          <p:nvPr/>
        </p:nvSpPr>
        <p:spPr>
          <a:xfrm>
            <a:off x="1659988" y="5516881"/>
            <a:ext cx="1452642" cy="461665"/>
          </a:xfrm>
          <a:prstGeom prst="rect">
            <a:avLst/>
          </a:prstGeom>
          <a:noFill/>
        </p:spPr>
        <p:txBody>
          <a:bodyPr wrap="none" rtlCol="0">
            <a:spAutoFit/>
          </a:bodyPr>
          <a:lstStyle/>
          <a:p>
            <a:r>
              <a:rPr lang="en-GB" dirty="0">
                <a:latin typeface="+mn-lt"/>
              </a:rPr>
              <a:t>observed</a:t>
            </a:r>
          </a:p>
        </p:txBody>
      </p:sp>
      <p:sp>
        <p:nvSpPr>
          <p:cNvPr id="11" name="TextBox 10"/>
          <p:cNvSpPr txBox="1"/>
          <p:nvPr/>
        </p:nvSpPr>
        <p:spPr>
          <a:xfrm>
            <a:off x="1530565" y="5839968"/>
            <a:ext cx="1687450" cy="338554"/>
          </a:xfrm>
          <a:prstGeom prst="rect">
            <a:avLst/>
          </a:prstGeom>
          <a:noFill/>
        </p:spPr>
        <p:txBody>
          <a:bodyPr wrap="none" rtlCol="0">
            <a:spAutoFit/>
          </a:bodyPr>
          <a:lstStyle/>
          <a:p>
            <a:r>
              <a:rPr lang="en-GB" sz="1600" dirty="0">
                <a:latin typeface="+mn-lt"/>
              </a:rPr>
              <a:t>Yao </a:t>
            </a:r>
            <a:r>
              <a:rPr lang="en-GB" sz="1600" i="1" dirty="0">
                <a:latin typeface="+mn-lt"/>
              </a:rPr>
              <a:t>et al</a:t>
            </a:r>
            <a:r>
              <a:rPr lang="en-GB" sz="1600" dirty="0">
                <a:latin typeface="+mn-lt"/>
              </a:rPr>
              <a:t>. (2006)</a:t>
            </a:r>
          </a:p>
        </p:txBody>
      </p:sp>
      <p:sp>
        <p:nvSpPr>
          <p:cNvPr id="12" name="TextBox 11"/>
          <p:cNvSpPr txBox="1"/>
          <p:nvPr/>
        </p:nvSpPr>
        <p:spPr>
          <a:xfrm>
            <a:off x="5927129" y="5827014"/>
            <a:ext cx="2034531" cy="338554"/>
          </a:xfrm>
          <a:prstGeom prst="rect">
            <a:avLst/>
          </a:prstGeom>
          <a:noFill/>
        </p:spPr>
        <p:txBody>
          <a:bodyPr wrap="none" rtlCol="0">
            <a:spAutoFit/>
          </a:bodyPr>
          <a:lstStyle/>
          <a:p>
            <a:r>
              <a:rPr lang="en-GB" sz="1600" dirty="0">
                <a:latin typeface="+mn-lt"/>
              </a:rPr>
              <a:t>Stewart </a:t>
            </a:r>
            <a:r>
              <a:rPr lang="en-GB" sz="1600" i="1" dirty="0">
                <a:latin typeface="+mn-lt"/>
              </a:rPr>
              <a:t>et al</a:t>
            </a:r>
            <a:r>
              <a:rPr lang="en-GB" sz="1600" dirty="0">
                <a:latin typeface="+mn-lt"/>
              </a:rPr>
              <a:t>. (2014)</a:t>
            </a:r>
          </a:p>
        </p:txBody>
      </p:sp>
      <p:sp>
        <p:nvSpPr>
          <p:cNvPr id="2" name="Title 1"/>
          <p:cNvSpPr>
            <a:spLocks noGrp="1"/>
          </p:cNvSpPr>
          <p:nvPr>
            <p:ph type="title"/>
          </p:nvPr>
        </p:nvSpPr>
        <p:spPr/>
        <p:txBody>
          <a:bodyPr/>
          <a:lstStyle/>
          <a:p>
            <a:r>
              <a:rPr lang="en-GB" dirty="0"/>
              <a:t>Model evaluation</a:t>
            </a:r>
          </a:p>
        </p:txBody>
      </p:sp>
      <p:grpSp>
        <p:nvGrpSpPr>
          <p:cNvPr id="14" name="Group 13"/>
          <p:cNvGrpSpPr/>
          <p:nvPr/>
        </p:nvGrpSpPr>
        <p:grpSpPr>
          <a:xfrm>
            <a:off x="411793" y="165764"/>
            <a:ext cx="8654933" cy="433557"/>
            <a:chOff x="373157" y="6620651"/>
            <a:chExt cx="8654933" cy="433557"/>
          </a:xfrm>
        </p:grpSpPr>
        <p:sp>
          <p:nvSpPr>
            <p:cNvPr id="15" name="TextBox 14"/>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6"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35DF1637-04C8-9034-AE65-04BAE9D90891}"/>
              </a:ext>
            </a:extLst>
          </p:cNvPr>
          <p:cNvPicPr>
            <a:picLocks noChangeAspect="1"/>
          </p:cNvPicPr>
          <p:nvPr/>
        </p:nvPicPr>
        <p:blipFill rotWithShape="1">
          <a:blip r:embed="rId5"/>
          <a:srcRect b="50000"/>
          <a:stretch/>
        </p:blipFill>
        <p:spPr>
          <a:xfrm>
            <a:off x="6703202" y="0"/>
            <a:ext cx="2440798" cy="1571625"/>
          </a:xfrm>
          <a:prstGeom prst="rect">
            <a:avLst/>
          </a:prstGeom>
        </p:spPr>
      </p:pic>
    </p:spTree>
    <p:extLst>
      <p:ext uri="{BB962C8B-B14F-4D97-AF65-F5344CB8AC3E}">
        <p14:creationId xmlns:p14="http://schemas.microsoft.com/office/powerpoint/2010/main" val="1137384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p:nvPr/>
        </p:nvSpPr>
        <p:spPr bwMode="auto">
          <a:xfrm>
            <a:off x="144016" y="5517232"/>
            <a:ext cx="8748464" cy="126876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pic>
        <p:nvPicPr>
          <p:cNvPr id="119811" name="Picture 3"/>
          <p:cNvPicPr>
            <a:picLocks noChangeAspect="1" noChangeArrowheads="1"/>
          </p:cNvPicPr>
          <p:nvPr/>
        </p:nvPicPr>
        <p:blipFill>
          <a:blip r:embed="rId2" cstate="print"/>
          <a:srcRect/>
          <a:stretch>
            <a:fillRect/>
          </a:stretch>
        </p:blipFill>
        <p:spPr bwMode="auto">
          <a:xfrm>
            <a:off x="1" y="1572768"/>
            <a:ext cx="4918086" cy="3884400"/>
          </a:xfrm>
          <a:prstGeom prst="rect">
            <a:avLst/>
          </a:prstGeom>
          <a:solidFill>
            <a:srgbClr val="FFFFFF"/>
          </a:solidFill>
          <a:ln w="9525">
            <a:noFill/>
            <a:miter lim="800000"/>
            <a:headEnd/>
            <a:tailEnd/>
          </a:ln>
        </p:spPr>
      </p:pic>
      <p:pic>
        <p:nvPicPr>
          <p:cNvPr id="119810" name="Picture 2"/>
          <p:cNvPicPr>
            <a:picLocks noChangeAspect="1" noChangeArrowheads="1"/>
          </p:cNvPicPr>
          <p:nvPr/>
        </p:nvPicPr>
        <p:blipFill>
          <a:blip r:embed="rId3" cstate="print"/>
          <a:srcRect/>
          <a:stretch>
            <a:fillRect/>
          </a:stretch>
        </p:blipFill>
        <p:spPr bwMode="auto">
          <a:xfrm>
            <a:off x="4378622" y="1570262"/>
            <a:ext cx="4765378" cy="3884400"/>
          </a:xfrm>
          <a:prstGeom prst="rect">
            <a:avLst/>
          </a:prstGeom>
          <a:solidFill>
            <a:srgbClr val="FFFFFF"/>
          </a:solidFill>
          <a:ln w="9525">
            <a:noFill/>
            <a:miter lim="800000"/>
            <a:headEnd/>
            <a:tailEnd/>
          </a:ln>
        </p:spPr>
      </p:pic>
      <p:sp>
        <p:nvSpPr>
          <p:cNvPr id="4" name="TextBox 3"/>
          <p:cNvSpPr txBox="1"/>
          <p:nvPr/>
        </p:nvSpPr>
        <p:spPr>
          <a:xfrm>
            <a:off x="1170432" y="6230113"/>
            <a:ext cx="7521226" cy="461665"/>
          </a:xfrm>
          <a:prstGeom prst="rect">
            <a:avLst/>
          </a:prstGeom>
          <a:noFill/>
        </p:spPr>
        <p:txBody>
          <a:bodyPr wrap="none" rtlCol="0">
            <a:spAutoFit/>
          </a:bodyPr>
          <a:lstStyle/>
          <a:p>
            <a:r>
              <a:rPr lang="en-GB" dirty="0">
                <a:latin typeface="+mn-lt"/>
              </a:rPr>
              <a:t>Grass lost during 1950s drought at </a:t>
            </a:r>
            <a:r>
              <a:rPr lang="en-GB" dirty="0" err="1">
                <a:latin typeface="+mn-lt"/>
              </a:rPr>
              <a:t>Jornada</a:t>
            </a:r>
            <a:r>
              <a:rPr lang="en-GB" dirty="0">
                <a:latin typeface="+mn-lt"/>
              </a:rPr>
              <a:t> LTER site</a:t>
            </a:r>
          </a:p>
        </p:txBody>
      </p:sp>
      <p:sp>
        <p:nvSpPr>
          <p:cNvPr id="11" name="Title 1"/>
          <p:cNvSpPr>
            <a:spLocks noGrp="1"/>
          </p:cNvSpPr>
          <p:nvPr>
            <p:ph type="title"/>
          </p:nvPr>
        </p:nvSpPr>
        <p:spPr>
          <a:xfrm>
            <a:off x="685800" y="609600"/>
            <a:ext cx="7772400" cy="1143000"/>
          </a:xfrm>
        </p:spPr>
        <p:txBody>
          <a:bodyPr/>
          <a:lstStyle/>
          <a:p>
            <a:r>
              <a:rPr lang="en-GB" dirty="0"/>
              <a:t>Model evaluation</a:t>
            </a:r>
          </a:p>
        </p:txBody>
      </p:sp>
      <p:grpSp>
        <p:nvGrpSpPr>
          <p:cNvPr id="12" name="Group 11"/>
          <p:cNvGrpSpPr/>
          <p:nvPr/>
        </p:nvGrpSpPr>
        <p:grpSpPr>
          <a:xfrm>
            <a:off x="411793" y="165764"/>
            <a:ext cx="8654933" cy="433557"/>
            <a:chOff x="373157" y="6620651"/>
            <a:chExt cx="8654933" cy="433557"/>
          </a:xfrm>
        </p:grpSpPr>
        <p:sp>
          <p:nvSpPr>
            <p:cNvPr id="13" name="TextBox 12"/>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4"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0DC1F0E3-B6A4-FF97-9A84-D1A6F8681886}"/>
              </a:ext>
            </a:extLst>
          </p:cNvPr>
          <p:cNvPicPr>
            <a:picLocks noChangeAspect="1"/>
          </p:cNvPicPr>
          <p:nvPr/>
        </p:nvPicPr>
        <p:blipFill rotWithShape="1">
          <a:blip r:embed="rId5"/>
          <a:srcRect b="50000"/>
          <a:stretch/>
        </p:blipFill>
        <p:spPr>
          <a:xfrm>
            <a:off x="6703202" y="0"/>
            <a:ext cx="2440798" cy="1571625"/>
          </a:xfrm>
          <a:prstGeom prst="rect">
            <a:avLst/>
          </a:prstGeom>
        </p:spPr>
      </p:pic>
      <p:sp>
        <p:nvSpPr>
          <p:cNvPr id="3" name="TextBox 2">
            <a:extLst>
              <a:ext uri="{FF2B5EF4-FFF2-40B4-BE49-F238E27FC236}">
                <a16:creationId xmlns:a16="http://schemas.microsoft.com/office/drawing/2014/main" id="{B187248D-EF05-5D30-D31F-AD4A2F2271C5}"/>
              </a:ext>
            </a:extLst>
          </p:cNvPr>
          <p:cNvSpPr txBox="1"/>
          <p:nvPr/>
        </p:nvSpPr>
        <p:spPr>
          <a:xfrm>
            <a:off x="6167650" y="5510785"/>
            <a:ext cx="1503938" cy="461665"/>
          </a:xfrm>
          <a:prstGeom prst="rect">
            <a:avLst/>
          </a:prstGeom>
          <a:noFill/>
        </p:spPr>
        <p:txBody>
          <a:bodyPr wrap="none" rtlCol="0">
            <a:spAutoFit/>
          </a:bodyPr>
          <a:lstStyle/>
          <a:p>
            <a:r>
              <a:rPr lang="en-GB" dirty="0">
                <a:latin typeface="+mn-lt"/>
              </a:rPr>
              <a:t>simulated</a:t>
            </a:r>
          </a:p>
        </p:txBody>
      </p:sp>
      <p:sp>
        <p:nvSpPr>
          <p:cNvPr id="7" name="TextBox 6">
            <a:extLst>
              <a:ext uri="{FF2B5EF4-FFF2-40B4-BE49-F238E27FC236}">
                <a16:creationId xmlns:a16="http://schemas.microsoft.com/office/drawing/2014/main" id="{3DE64952-5E59-FE74-2D73-01EF19FD0561}"/>
              </a:ext>
            </a:extLst>
          </p:cNvPr>
          <p:cNvSpPr txBox="1"/>
          <p:nvPr/>
        </p:nvSpPr>
        <p:spPr>
          <a:xfrm>
            <a:off x="1659988" y="5516881"/>
            <a:ext cx="1452642" cy="461665"/>
          </a:xfrm>
          <a:prstGeom prst="rect">
            <a:avLst/>
          </a:prstGeom>
          <a:noFill/>
        </p:spPr>
        <p:txBody>
          <a:bodyPr wrap="none" rtlCol="0">
            <a:spAutoFit/>
          </a:bodyPr>
          <a:lstStyle/>
          <a:p>
            <a:r>
              <a:rPr lang="en-GB" dirty="0">
                <a:latin typeface="+mn-lt"/>
              </a:rPr>
              <a:t>observed</a:t>
            </a:r>
          </a:p>
        </p:txBody>
      </p:sp>
      <p:sp>
        <p:nvSpPr>
          <p:cNvPr id="15" name="TextBox 14">
            <a:extLst>
              <a:ext uri="{FF2B5EF4-FFF2-40B4-BE49-F238E27FC236}">
                <a16:creationId xmlns:a16="http://schemas.microsoft.com/office/drawing/2014/main" id="{56813975-CC42-0D59-3E0A-984D336B20E9}"/>
              </a:ext>
            </a:extLst>
          </p:cNvPr>
          <p:cNvSpPr txBox="1"/>
          <p:nvPr/>
        </p:nvSpPr>
        <p:spPr>
          <a:xfrm>
            <a:off x="1530565" y="5839968"/>
            <a:ext cx="1687450" cy="338554"/>
          </a:xfrm>
          <a:prstGeom prst="rect">
            <a:avLst/>
          </a:prstGeom>
          <a:noFill/>
        </p:spPr>
        <p:txBody>
          <a:bodyPr wrap="none" rtlCol="0">
            <a:spAutoFit/>
          </a:bodyPr>
          <a:lstStyle/>
          <a:p>
            <a:r>
              <a:rPr lang="en-GB" sz="1600" dirty="0">
                <a:latin typeface="+mn-lt"/>
              </a:rPr>
              <a:t>Yao </a:t>
            </a:r>
            <a:r>
              <a:rPr lang="en-GB" sz="1600" i="1" dirty="0">
                <a:latin typeface="+mn-lt"/>
              </a:rPr>
              <a:t>et al</a:t>
            </a:r>
            <a:r>
              <a:rPr lang="en-GB" sz="1600" dirty="0">
                <a:latin typeface="+mn-lt"/>
              </a:rPr>
              <a:t>. (2006)</a:t>
            </a:r>
          </a:p>
        </p:txBody>
      </p:sp>
      <p:sp>
        <p:nvSpPr>
          <p:cNvPr id="16" name="TextBox 15">
            <a:extLst>
              <a:ext uri="{FF2B5EF4-FFF2-40B4-BE49-F238E27FC236}">
                <a16:creationId xmlns:a16="http://schemas.microsoft.com/office/drawing/2014/main" id="{456090FD-3B69-E085-B706-1D0370EDCB10}"/>
              </a:ext>
            </a:extLst>
          </p:cNvPr>
          <p:cNvSpPr txBox="1"/>
          <p:nvPr/>
        </p:nvSpPr>
        <p:spPr>
          <a:xfrm>
            <a:off x="5927129" y="5827014"/>
            <a:ext cx="2034531" cy="338554"/>
          </a:xfrm>
          <a:prstGeom prst="rect">
            <a:avLst/>
          </a:prstGeom>
          <a:noFill/>
        </p:spPr>
        <p:txBody>
          <a:bodyPr wrap="none" rtlCol="0">
            <a:spAutoFit/>
          </a:bodyPr>
          <a:lstStyle/>
          <a:p>
            <a:r>
              <a:rPr lang="en-GB" sz="1600" dirty="0">
                <a:latin typeface="+mn-lt"/>
              </a:rPr>
              <a:t>Stewart </a:t>
            </a:r>
            <a:r>
              <a:rPr lang="en-GB" sz="1600" i="1" dirty="0">
                <a:latin typeface="+mn-lt"/>
              </a:rPr>
              <a:t>et al</a:t>
            </a:r>
            <a:r>
              <a:rPr lang="en-GB" sz="1600" dirty="0">
                <a:latin typeface="+mn-lt"/>
              </a:rPr>
              <a:t>. (2014)</a:t>
            </a:r>
          </a:p>
        </p:txBody>
      </p:sp>
    </p:spTree>
    <p:extLst>
      <p:ext uri="{BB962C8B-B14F-4D97-AF65-F5344CB8AC3E}">
        <p14:creationId xmlns:p14="http://schemas.microsoft.com/office/powerpoint/2010/main" val="1249066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4378622" y="1573101"/>
            <a:ext cx="4765378" cy="3884400"/>
          </a:xfrm>
          <a:prstGeom prst="rect">
            <a:avLst/>
          </a:prstGeom>
          <a:solidFill>
            <a:srgbClr val="FFFFFF"/>
          </a:solidFill>
          <a:ln w="9525">
            <a:noFill/>
            <a:miter lim="800000"/>
            <a:headEnd/>
            <a:tailEnd/>
          </a:ln>
        </p:spPr>
      </p:pic>
      <p:sp>
        <p:nvSpPr>
          <p:cNvPr id="3" name="TextBox 2"/>
          <p:cNvSpPr txBox="1"/>
          <p:nvPr/>
        </p:nvSpPr>
        <p:spPr>
          <a:xfrm>
            <a:off x="371475" y="5487163"/>
            <a:ext cx="8401050" cy="1200329"/>
          </a:xfrm>
          <a:prstGeom prst="rect">
            <a:avLst/>
          </a:prstGeom>
          <a:solidFill>
            <a:schemeClr val="bg1"/>
          </a:solidFill>
        </p:spPr>
        <p:txBody>
          <a:bodyPr wrap="square" rtlCol="0">
            <a:spAutoFit/>
          </a:bodyPr>
          <a:lstStyle/>
          <a:p>
            <a:pPr algn="ctr"/>
            <a:endParaRPr lang="en-GB" dirty="0">
              <a:latin typeface="+mn-lt"/>
            </a:endParaRPr>
          </a:p>
          <a:p>
            <a:pPr algn="ctr"/>
            <a:endParaRPr lang="en-GB" dirty="0">
              <a:latin typeface="+mn-lt"/>
            </a:endParaRPr>
          </a:p>
          <a:p>
            <a:pPr algn="ctr"/>
            <a:r>
              <a:rPr lang="en-GB" dirty="0">
                <a:latin typeface="+mn-lt"/>
              </a:rPr>
              <a:t>Grass lost after 1950s drought at </a:t>
            </a:r>
            <a:r>
              <a:rPr lang="en-GB" dirty="0" err="1">
                <a:latin typeface="+mn-lt"/>
              </a:rPr>
              <a:t>Jornada</a:t>
            </a:r>
            <a:r>
              <a:rPr lang="en-GB" dirty="0">
                <a:latin typeface="+mn-lt"/>
              </a:rPr>
              <a:t> LTER site</a:t>
            </a:r>
          </a:p>
        </p:txBody>
      </p:sp>
      <p:pic>
        <p:nvPicPr>
          <p:cNvPr id="120835" name="Picture 3"/>
          <p:cNvPicPr>
            <a:picLocks noChangeAspect="1" noChangeArrowheads="1"/>
          </p:cNvPicPr>
          <p:nvPr/>
        </p:nvPicPr>
        <p:blipFill>
          <a:blip r:embed="rId3" cstate="print"/>
          <a:srcRect/>
          <a:stretch>
            <a:fillRect/>
          </a:stretch>
        </p:blipFill>
        <p:spPr bwMode="auto">
          <a:xfrm>
            <a:off x="0" y="1573200"/>
            <a:ext cx="4665877" cy="3884400"/>
          </a:xfrm>
          <a:prstGeom prst="rect">
            <a:avLst/>
          </a:prstGeom>
          <a:solidFill>
            <a:srgbClr val="FFFFFF"/>
          </a:solidFill>
          <a:ln w="9525">
            <a:noFill/>
            <a:miter lim="800000"/>
            <a:headEnd/>
            <a:tailEnd/>
          </a:ln>
        </p:spPr>
      </p:pic>
      <p:sp>
        <p:nvSpPr>
          <p:cNvPr id="10" name="Title 1"/>
          <p:cNvSpPr>
            <a:spLocks noGrp="1"/>
          </p:cNvSpPr>
          <p:nvPr>
            <p:ph type="title"/>
          </p:nvPr>
        </p:nvSpPr>
        <p:spPr>
          <a:xfrm>
            <a:off x="685800" y="609600"/>
            <a:ext cx="7772400" cy="1143000"/>
          </a:xfrm>
        </p:spPr>
        <p:txBody>
          <a:bodyPr/>
          <a:lstStyle/>
          <a:p>
            <a:r>
              <a:rPr lang="en-GB" dirty="0"/>
              <a:t>Model evaluation</a:t>
            </a:r>
          </a:p>
        </p:txBody>
      </p:sp>
      <p:grpSp>
        <p:nvGrpSpPr>
          <p:cNvPr id="11" name="Group 10"/>
          <p:cNvGrpSpPr/>
          <p:nvPr/>
        </p:nvGrpSpPr>
        <p:grpSpPr>
          <a:xfrm>
            <a:off x="411793" y="165764"/>
            <a:ext cx="8654933" cy="433557"/>
            <a:chOff x="373157" y="6620651"/>
            <a:chExt cx="8654933" cy="433557"/>
          </a:xfrm>
        </p:grpSpPr>
        <p:sp>
          <p:nvSpPr>
            <p:cNvPr id="12" name="TextBox 11"/>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3"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A612D285-1B07-662C-A201-5003528974D0}"/>
              </a:ext>
            </a:extLst>
          </p:cNvPr>
          <p:cNvPicPr>
            <a:picLocks noChangeAspect="1"/>
          </p:cNvPicPr>
          <p:nvPr/>
        </p:nvPicPr>
        <p:blipFill rotWithShape="1">
          <a:blip r:embed="rId5"/>
          <a:srcRect b="50000"/>
          <a:stretch/>
        </p:blipFill>
        <p:spPr>
          <a:xfrm>
            <a:off x="6703202" y="0"/>
            <a:ext cx="2440798" cy="1571625"/>
          </a:xfrm>
          <a:prstGeom prst="rect">
            <a:avLst/>
          </a:prstGeom>
        </p:spPr>
      </p:pic>
      <p:sp>
        <p:nvSpPr>
          <p:cNvPr id="6" name="TextBox 5">
            <a:extLst>
              <a:ext uri="{FF2B5EF4-FFF2-40B4-BE49-F238E27FC236}">
                <a16:creationId xmlns:a16="http://schemas.microsoft.com/office/drawing/2014/main" id="{0C99E0DC-A5BC-A1BA-02AD-D92F4D612F1E}"/>
              </a:ext>
            </a:extLst>
          </p:cNvPr>
          <p:cNvSpPr txBox="1"/>
          <p:nvPr/>
        </p:nvSpPr>
        <p:spPr>
          <a:xfrm>
            <a:off x="6167650" y="5510785"/>
            <a:ext cx="1503938" cy="461665"/>
          </a:xfrm>
          <a:prstGeom prst="rect">
            <a:avLst/>
          </a:prstGeom>
          <a:noFill/>
        </p:spPr>
        <p:txBody>
          <a:bodyPr wrap="none" rtlCol="0">
            <a:spAutoFit/>
          </a:bodyPr>
          <a:lstStyle/>
          <a:p>
            <a:r>
              <a:rPr lang="en-GB" dirty="0">
                <a:latin typeface="+mn-lt"/>
              </a:rPr>
              <a:t>simulated</a:t>
            </a:r>
          </a:p>
        </p:txBody>
      </p:sp>
      <p:sp>
        <p:nvSpPr>
          <p:cNvPr id="7" name="TextBox 6">
            <a:extLst>
              <a:ext uri="{FF2B5EF4-FFF2-40B4-BE49-F238E27FC236}">
                <a16:creationId xmlns:a16="http://schemas.microsoft.com/office/drawing/2014/main" id="{C1BD669D-1865-3F50-1F3C-C557351187A7}"/>
              </a:ext>
            </a:extLst>
          </p:cNvPr>
          <p:cNvSpPr txBox="1"/>
          <p:nvPr/>
        </p:nvSpPr>
        <p:spPr>
          <a:xfrm>
            <a:off x="1659988" y="5516881"/>
            <a:ext cx="1452642" cy="461665"/>
          </a:xfrm>
          <a:prstGeom prst="rect">
            <a:avLst/>
          </a:prstGeom>
          <a:noFill/>
        </p:spPr>
        <p:txBody>
          <a:bodyPr wrap="none" rtlCol="0">
            <a:spAutoFit/>
          </a:bodyPr>
          <a:lstStyle/>
          <a:p>
            <a:r>
              <a:rPr lang="en-GB" dirty="0">
                <a:latin typeface="+mn-lt"/>
              </a:rPr>
              <a:t>observed</a:t>
            </a:r>
          </a:p>
        </p:txBody>
      </p:sp>
      <p:sp>
        <p:nvSpPr>
          <p:cNvPr id="14" name="TextBox 13">
            <a:extLst>
              <a:ext uri="{FF2B5EF4-FFF2-40B4-BE49-F238E27FC236}">
                <a16:creationId xmlns:a16="http://schemas.microsoft.com/office/drawing/2014/main" id="{EE14FDAA-883C-349D-4928-397B40DDF502}"/>
              </a:ext>
            </a:extLst>
          </p:cNvPr>
          <p:cNvSpPr txBox="1"/>
          <p:nvPr/>
        </p:nvSpPr>
        <p:spPr>
          <a:xfrm>
            <a:off x="1530565" y="5839968"/>
            <a:ext cx="1687450" cy="338554"/>
          </a:xfrm>
          <a:prstGeom prst="rect">
            <a:avLst/>
          </a:prstGeom>
          <a:noFill/>
        </p:spPr>
        <p:txBody>
          <a:bodyPr wrap="none" rtlCol="0">
            <a:spAutoFit/>
          </a:bodyPr>
          <a:lstStyle/>
          <a:p>
            <a:r>
              <a:rPr lang="en-GB" sz="1600" dirty="0">
                <a:latin typeface="+mn-lt"/>
              </a:rPr>
              <a:t>Yao </a:t>
            </a:r>
            <a:r>
              <a:rPr lang="en-GB" sz="1600" i="1" dirty="0">
                <a:latin typeface="+mn-lt"/>
              </a:rPr>
              <a:t>et al</a:t>
            </a:r>
            <a:r>
              <a:rPr lang="en-GB" sz="1600" dirty="0">
                <a:latin typeface="+mn-lt"/>
              </a:rPr>
              <a:t>. (2006)</a:t>
            </a:r>
          </a:p>
        </p:txBody>
      </p:sp>
      <p:sp>
        <p:nvSpPr>
          <p:cNvPr id="15" name="TextBox 14">
            <a:extLst>
              <a:ext uri="{FF2B5EF4-FFF2-40B4-BE49-F238E27FC236}">
                <a16:creationId xmlns:a16="http://schemas.microsoft.com/office/drawing/2014/main" id="{42BC5CEC-EB68-81C2-86D8-C5047E64310F}"/>
              </a:ext>
            </a:extLst>
          </p:cNvPr>
          <p:cNvSpPr txBox="1"/>
          <p:nvPr/>
        </p:nvSpPr>
        <p:spPr>
          <a:xfrm>
            <a:off x="5927129" y="5827014"/>
            <a:ext cx="2034531" cy="338554"/>
          </a:xfrm>
          <a:prstGeom prst="rect">
            <a:avLst/>
          </a:prstGeom>
          <a:noFill/>
        </p:spPr>
        <p:txBody>
          <a:bodyPr wrap="none" rtlCol="0">
            <a:spAutoFit/>
          </a:bodyPr>
          <a:lstStyle/>
          <a:p>
            <a:r>
              <a:rPr lang="en-GB" sz="1600" dirty="0">
                <a:latin typeface="+mn-lt"/>
              </a:rPr>
              <a:t>Stewart </a:t>
            </a:r>
            <a:r>
              <a:rPr lang="en-GB" sz="1600" i="1" dirty="0">
                <a:latin typeface="+mn-lt"/>
              </a:rPr>
              <a:t>et al</a:t>
            </a:r>
            <a:r>
              <a:rPr lang="en-GB" sz="1600" dirty="0">
                <a:latin typeface="+mn-lt"/>
              </a:rPr>
              <a:t>. (2014)</a:t>
            </a:r>
          </a:p>
        </p:txBody>
      </p:sp>
    </p:spTree>
    <p:extLst>
      <p:ext uri="{BB962C8B-B14F-4D97-AF65-F5344CB8AC3E}">
        <p14:creationId xmlns:p14="http://schemas.microsoft.com/office/powerpoint/2010/main" val="1867216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p:nvPr/>
        </p:nvSpPr>
        <p:spPr bwMode="auto">
          <a:xfrm>
            <a:off x="144016" y="5517232"/>
            <a:ext cx="8748464" cy="1268760"/>
          </a:xfrm>
          <a:prstGeom prst="rect">
            <a:avLst/>
          </a:prstGeom>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sp>
        <p:nvSpPr>
          <p:cNvPr id="3" name="TextBox 2"/>
          <p:cNvSpPr txBox="1"/>
          <p:nvPr/>
        </p:nvSpPr>
        <p:spPr>
          <a:xfrm>
            <a:off x="437007" y="6192013"/>
            <a:ext cx="8582414" cy="461665"/>
          </a:xfrm>
          <a:prstGeom prst="rect">
            <a:avLst/>
          </a:prstGeom>
          <a:noFill/>
        </p:spPr>
        <p:txBody>
          <a:bodyPr wrap="none" rtlCol="0">
            <a:spAutoFit/>
          </a:bodyPr>
          <a:lstStyle/>
          <a:p>
            <a:r>
              <a:rPr lang="en-GB" dirty="0">
                <a:latin typeface="+mn-lt"/>
              </a:rPr>
              <a:t>Grass persistence through observations at </a:t>
            </a:r>
            <a:r>
              <a:rPr lang="en-GB" dirty="0" err="1">
                <a:latin typeface="+mn-lt"/>
              </a:rPr>
              <a:t>Jornada</a:t>
            </a:r>
            <a:r>
              <a:rPr lang="en-GB" dirty="0">
                <a:latin typeface="+mn-lt"/>
              </a:rPr>
              <a:t> LTER site</a:t>
            </a:r>
          </a:p>
        </p:txBody>
      </p:sp>
      <p:pic>
        <p:nvPicPr>
          <p:cNvPr id="121858" name="Picture 2"/>
          <p:cNvPicPr>
            <a:picLocks noChangeAspect="1" noChangeArrowheads="1"/>
          </p:cNvPicPr>
          <p:nvPr/>
        </p:nvPicPr>
        <p:blipFill>
          <a:blip r:embed="rId2" cstate="print"/>
          <a:srcRect/>
          <a:stretch>
            <a:fillRect/>
          </a:stretch>
        </p:blipFill>
        <p:spPr bwMode="auto">
          <a:xfrm>
            <a:off x="4369084" y="1573200"/>
            <a:ext cx="4787957" cy="3884400"/>
          </a:xfrm>
          <a:prstGeom prst="rect">
            <a:avLst/>
          </a:prstGeom>
          <a:solidFill>
            <a:srgbClr val="FFFFFF"/>
          </a:solidFill>
          <a:ln w="9525">
            <a:noFill/>
            <a:miter lim="800000"/>
            <a:headEnd/>
            <a:tailEnd/>
          </a:ln>
        </p:spPr>
      </p:pic>
      <p:pic>
        <p:nvPicPr>
          <p:cNvPr id="121859" name="Picture 3"/>
          <p:cNvPicPr>
            <a:picLocks noChangeAspect="1" noChangeArrowheads="1"/>
          </p:cNvPicPr>
          <p:nvPr/>
        </p:nvPicPr>
        <p:blipFill>
          <a:blip r:embed="rId3" cstate="print"/>
          <a:srcRect/>
          <a:stretch>
            <a:fillRect/>
          </a:stretch>
        </p:blipFill>
        <p:spPr bwMode="auto">
          <a:xfrm>
            <a:off x="-1" y="1573200"/>
            <a:ext cx="4648120" cy="3884400"/>
          </a:xfrm>
          <a:prstGeom prst="rect">
            <a:avLst/>
          </a:prstGeom>
          <a:solidFill>
            <a:srgbClr val="FFFFFF"/>
          </a:solidFill>
          <a:ln w="9525">
            <a:noFill/>
            <a:miter lim="800000"/>
            <a:headEnd/>
            <a:tailEnd/>
          </a:ln>
        </p:spPr>
      </p:pic>
      <p:sp>
        <p:nvSpPr>
          <p:cNvPr id="11" name="Title 1"/>
          <p:cNvSpPr>
            <a:spLocks noGrp="1"/>
          </p:cNvSpPr>
          <p:nvPr>
            <p:ph type="title"/>
          </p:nvPr>
        </p:nvSpPr>
        <p:spPr>
          <a:xfrm>
            <a:off x="685800" y="609600"/>
            <a:ext cx="7772400" cy="1143000"/>
          </a:xfrm>
        </p:spPr>
        <p:txBody>
          <a:bodyPr/>
          <a:lstStyle/>
          <a:p>
            <a:r>
              <a:rPr lang="en-GB" dirty="0"/>
              <a:t>Model evaluation</a:t>
            </a:r>
          </a:p>
        </p:txBody>
      </p:sp>
      <p:grpSp>
        <p:nvGrpSpPr>
          <p:cNvPr id="12" name="Group 11"/>
          <p:cNvGrpSpPr/>
          <p:nvPr/>
        </p:nvGrpSpPr>
        <p:grpSpPr>
          <a:xfrm>
            <a:off x="411793" y="165764"/>
            <a:ext cx="8654933" cy="433557"/>
            <a:chOff x="373157" y="6620651"/>
            <a:chExt cx="8654933" cy="433557"/>
          </a:xfrm>
        </p:grpSpPr>
        <p:sp>
          <p:nvSpPr>
            <p:cNvPr id="13" name="TextBox 12"/>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4"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893" y="6864340"/>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575F0313-53A5-1165-E3DE-B755466D75AC}"/>
              </a:ext>
            </a:extLst>
          </p:cNvPr>
          <p:cNvPicPr>
            <a:picLocks noChangeAspect="1"/>
          </p:cNvPicPr>
          <p:nvPr/>
        </p:nvPicPr>
        <p:blipFill rotWithShape="1">
          <a:blip r:embed="rId5"/>
          <a:srcRect b="50000"/>
          <a:stretch/>
        </p:blipFill>
        <p:spPr>
          <a:xfrm>
            <a:off x="6703202" y="0"/>
            <a:ext cx="2440798" cy="1571625"/>
          </a:xfrm>
          <a:prstGeom prst="rect">
            <a:avLst/>
          </a:prstGeom>
        </p:spPr>
      </p:pic>
      <p:sp>
        <p:nvSpPr>
          <p:cNvPr id="6" name="TextBox 5">
            <a:extLst>
              <a:ext uri="{FF2B5EF4-FFF2-40B4-BE49-F238E27FC236}">
                <a16:creationId xmlns:a16="http://schemas.microsoft.com/office/drawing/2014/main" id="{4EDF0898-0873-11CA-CDC8-5AC75BCCA58C}"/>
              </a:ext>
            </a:extLst>
          </p:cNvPr>
          <p:cNvSpPr txBox="1"/>
          <p:nvPr/>
        </p:nvSpPr>
        <p:spPr>
          <a:xfrm>
            <a:off x="6167650" y="5510785"/>
            <a:ext cx="1503938" cy="461665"/>
          </a:xfrm>
          <a:prstGeom prst="rect">
            <a:avLst/>
          </a:prstGeom>
          <a:noFill/>
        </p:spPr>
        <p:txBody>
          <a:bodyPr wrap="none" rtlCol="0">
            <a:spAutoFit/>
          </a:bodyPr>
          <a:lstStyle/>
          <a:p>
            <a:r>
              <a:rPr lang="en-GB" dirty="0">
                <a:latin typeface="+mn-lt"/>
              </a:rPr>
              <a:t>simulated</a:t>
            </a:r>
          </a:p>
        </p:txBody>
      </p:sp>
      <p:sp>
        <p:nvSpPr>
          <p:cNvPr id="7" name="TextBox 6">
            <a:extLst>
              <a:ext uri="{FF2B5EF4-FFF2-40B4-BE49-F238E27FC236}">
                <a16:creationId xmlns:a16="http://schemas.microsoft.com/office/drawing/2014/main" id="{930D9E67-7491-06B2-1821-D6CD33EAEC63}"/>
              </a:ext>
            </a:extLst>
          </p:cNvPr>
          <p:cNvSpPr txBox="1"/>
          <p:nvPr/>
        </p:nvSpPr>
        <p:spPr>
          <a:xfrm>
            <a:off x="1659988" y="5516881"/>
            <a:ext cx="1452642" cy="461665"/>
          </a:xfrm>
          <a:prstGeom prst="rect">
            <a:avLst/>
          </a:prstGeom>
          <a:noFill/>
        </p:spPr>
        <p:txBody>
          <a:bodyPr wrap="none" rtlCol="0">
            <a:spAutoFit/>
          </a:bodyPr>
          <a:lstStyle/>
          <a:p>
            <a:r>
              <a:rPr lang="en-GB" dirty="0">
                <a:latin typeface="+mn-lt"/>
              </a:rPr>
              <a:t>observed</a:t>
            </a:r>
          </a:p>
        </p:txBody>
      </p:sp>
      <p:sp>
        <p:nvSpPr>
          <p:cNvPr id="15" name="TextBox 14">
            <a:extLst>
              <a:ext uri="{FF2B5EF4-FFF2-40B4-BE49-F238E27FC236}">
                <a16:creationId xmlns:a16="http://schemas.microsoft.com/office/drawing/2014/main" id="{67A4F43C-875B-AD25-09DE-18AC8599C7B0}"/>
              </a:ext>
            </a:extLst>
          </p:cNvPr>
          <p:cNvSpPr txBox="1"/>
          <p:nvPr/>
        </p:nvSpPr>
        <p:spPr>
          <a:xfrm>
            <a:off x="1530565" y="5839968"/>
            <a:ext cx="1687450" cy="338554"/>
          </a:xfrm>
          <a:prstGeom prst="rect">
            <a:avLst/>
          </a:prstGeom>
          <a:noFill/>
        </p:spPr>
        <p:txBody>
          <a:bodyPr wrap="none" rtlCol="0">
            <a:spAutoFit/>
          </a:bodyPr>
          <a:lstStyle/>
          <a:p>
            <a:r>
              <a:rPr lang="en-GB" sz="1600" dirty="0">
                <a:latin typeface="+mn-lt"/>
              </a:rPr>
              <a:t>Yao </a:t>
            </a:r>
            <a:r>
              <a:rPr lang="en-GB" sz="1600" i="1" dirty="0">
                <a:latin typeface="+mn-lt"/>
              </a:rPr>
              <a:t>et al</a:t>
            </a:r>
            <a:r>
              <a:rPr lang="en-GB" sz="1600" dirty="0">
                <a:latin typeface="+mn-lt"/>
              </a:rPr>
              <a:t>. (2006)</a:t>
            </a:r>
          </a:p>
        </p:txBody>
      </p:sp>
      <p:sp>
        <p:nvSpPr>
          <p:cNvPr id="16" name="TextBox 15">
            <a:extLst>
              <a:ext uri="{FF2B5EF4-FFF2-40B4-BE49-F238E27FC236}">
                <a16:creationId xmlns:a16="http://schemas.microsoft.com/office/drawing/2014/main" id="{556DED9F-EA57-22A5-C0B5-C151452BE794}"/>
              </a:ext>
            </a:extLst>
          </p:cNvPr>
          <p:cNvSpPr txBox="1"/>
          <p:nvPr/>
        </p:nvSpPr>
        <p:spPr>
          <a:xfrm>
            <a:off x="5927129" y="5827014"/>
            <a:ext cx="2034531" cy="338554"/>
          </a:xfrm>
          <a:prstGeom prst="rect">
            <a:avLst/>
          </a:prstGeom>
          <a:noFill/>
        </p:spPr>
        <p:txBody>
          <a:bodyPr wrap="none" rtlCol="0">
            <a:spAutoFit/>
          </a:bodyPr>
          <a:lstStyle/>
          <a:p>
            <a:r>
              <a:rPr lang="en-GB" sz="1600" dirty="0">
                <a:latin typeface="+mn-lt"/>
              </a:rPr>
              <a:t>Stewart </a:t>
            </a:r>
            <a:r>
              <a:rPr lang="en-GB" sz="1600" i="1" dirty="0">
                <a:latin typeface="+mn-lt"/>
              </a:rPr>
              <a:t>et al</a:t>
            </a:r>
            <a:r>
              <a:rPr lang="en-GB" sz="1600" dirty="0">
                <a:latin typeface="+mn-lt"/>
              </a:rPr>
              <a:t>. (2014)</a:t>
            </a:r>
          </a:p>
        </p:txBody>
      </p:sp>
    </p:spTree>
    <p:extLst>
      <p:ext uri="{BB962C8B-B14F-4D97-AF65-F5344CB8AC3E}">
        <p14:creationId xmlns:p14="http://schemas.microsoft.com/office/powerpoint/2010/main" val="390517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F:\Laptop Full Backup January 2003\John\Presentations\CybErosion\stom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92" y="3278389"/>
            <a:ext cx="214947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467" y="1752600"/>
            <a:ext cx="6310312" cy="49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76210" y="2844357"/>
            <a:ext cx="1778051" cy="398892"/>
          </a:xfrm>
          <a:prstGeom prst="rect">
            <a:avLst/>
          </a:prstGeom>
        </p:spPr>
        <p:txBody>
          <a:bodyPr wrap="none">
            <a:spAutoFit/>
          </a:bodyPr>
          <a:lstStyle/>
          <a:p>
            <a:pPr eaLnBrk="0" hangingPunct="0">
              <a:lnSpc>
                <a:spcPct val="83000"/>
              </a:lnSpc>
              <a:defRPr/>
            </a:pPr>
            <a:r>
              <a:rPr lang="en-GB" kern="0" dirty="0" err="1">
                <a:latin typeface="+mn-lt"/>
              </a:rPr>
              <a:t>CybErosion</a:t>
            </a:r>
            <a:endParaRPr lang="en-GB" kern="0" dirty="0">
              <a:latin typeface="+mn-lt"/>
            </a:endParaRPr>
          </a:p>
        </p:txBody>
      </p:sp>
      <p:sp>
        <p:nvSpPr>
          <p:cNvPr id="3" name="Title 2"/>
          <p:cNvSpPr>
            <a:spLocks noGrp="1"/>
          </p:cNvSpPr>
          <p:nvPr>
            <p:ph type="title"/>
          </p:nvPr>
        </p:nvSpPr>
        <p:spPr/>
        <p:txBody>
          <a:bodyPr/>
          <a:lstStyle/>
          <a:p>
            <a:r>
              <a:rPr lang="en-GB" sz="3500" dirty="0"/>
              <a:t>3. ABMs and the Mediterranean Neolithic </a:t>
            </a:r>
          </a:p>
        </p:txBody>
      </p:sp>
      <p:grpSp>
        <p:nvGrpSpPr>
          <p:cNvPr id="7" name="Group 6"/>
          <p:cNvGrpSpPr/>
          <p:nvPr/>
        </p:nvGrpSpPr>
        <p:grpSpPr>
          <a:xfrm>
            <a:off x="411793" y="178643"/>
            <a:ext cx="8654933" cy="307777"/>
            <a:chOff x="373157" y="6620651"/>
            <a:chExt cx="8654933" cy="307777"/>
          </a:xfrm>
        </p:grpSpPr>
        <p:sp>
          <p:nvSpPr>
            <p:cNvPr id="8" name="TextBox 7"/>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9"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rot="16200000">
            <a:off x="7224202" y="4996776"/>
            <a:ext cx="3223383" cy="461665"/>
          </a:xfrm>
          <a:prstGeom prst="rect">
            <a:avLst/>
          </a:prstGeom>
          <a:noFill/>
        </p:spPr>
        <p:txBody>
          <a:bodyPr wrap="none" rtlCol="0">
            <a:spAutoFit/>
          </a:bodyPr>
          <a:lstStyle/>
          <a:p>
            <a:r>
              <a:rPr lang="en-GB" sz="1800" dirty="0">
                <a:latin typeface="+mn-lt"/>
              </a:rPr>
              <a:t>Wainwright (2008) </a:t>
            </a:r>
            <a:r>
              <a:rPr lang="en-GB" sz="1800" i="1" dirty="0" err="1">
                <a:latin typeface="+mn-lt"/>
              </a:rPr>
              <a:t>Geoforum</a:t>
            </a:r>
            <a:r>
              <a:rPr lang="en-GB" dirty="0">
                <a:latin typeface="+mn-lt"/>
              </a:rPr>
              <a:t> </a:t>
            </a:r>
          </a:p>
        </p:txBody>
      </p:sp>
    </p:spTree>
    <p:extLst>
      <p:ext uri="{BB962C8B-B14F-4D97-AF65-F5344CB8AC3E}">
        <p14:creationId xmlns:p14="http://schemas.microsoft.com/office/powerpoint/2010/main" val="2292269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altLang="en-US" dirty="0" err="1"/>
              <a:t>CybErosion</a:t>
            </a:r>
            <a:r>
              <a:rPr lang="en-GB" altLang="en-US" baseline="30000" dirty="0" err="1"/>
              <a:t>eAg</a:t>
            </a:r>
            <a:endParaRPr lang="en-GB" altLang="en-US" baseline="30000" dirty="0"/>
          </a:p>
        </p:txBody>
      </p:sp>
      <p:sp>
        <p:nvSpPr>
          <p:cNvPr id="11267" name="Content Placeholder 2"/>
          <p:cNvSpPr>
            <a:spLocks noGrp="1"/>
          </p:cNvSpPr>
          <p:nvPr>
            <p:ph idx="1"/>
          </p:nvPr>
        </p:nvSpPr>
        <p:spPr>
          <a:xfrm>
            <a:off x="814388" y="1741488"/>
            <a:ext cx="3351212" cy="2235200"/>
          </a:xfrm>
        </p:spPr>
        <p:txBody>
          <a:bodyPr/>
          <a:lstStyle/>
          <a:p>
            <a:pPr algn="r"/>
            <a:r>
              <a:rPr lang="en-GB" altLang="en-US"/>
              <a:t>Typical vegetation mosaic around agricultural settlement.</a:t>
            </a:r>
          </a:p>
          <a:p>
            <a:pPr algn="r"/>
            <a:r>
              <a:rPr lang="en-GB" altLang="en-US"/>
              <a:t>Blue patches are currently cultivated areas</a:t>
            </a:r>
          </a:p>
          <a:p>
            <a:pPr algn="r"/>
            <a:r>
              <a:rPr lang="en-GB" altLang="en-US"/>
              <a:t>Brown patches are bare (previously cultivated areas)</a:t>
            </a:r>
          </a:p>
        </p:txBody>
      </p:sp>
      <p:grpSp>
        <p:nvGrpSpPr>
          <p:cNvPr id="11268" name="Group 11"/>
          <p:cNvGrpSpPr>
            <a:grpSpLocks/>
          </p:cNvGrpSpPr>
          <p:nvPr/>
        </p:nvGrpSpPr>
        <p:grpSpPr bwMode="auto">
          <a:xfrm>
            <a:off x="4173538" y="1727200"/>
            <a:ext cx="4857750" cy="4857750"/>
            <a:chOff x="4042682" y="1727200"/>
            <a:chExt cx="4858204" cy="4858204"/>
          </a:xfrm>
        </p:grpSpPr>
        <p:pic>
          <p:nvPicPr>
            <p:cNvPr id="112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682" y="1727200"/>
              <a:ext cx="4858204" cy="485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4"/>
            <p:cNvSpPr txBox="1">
              <a:spLocks noChangeArrowheads="1"/>
            </p:cNvSpPr>
            <p:nvPr/>
          </p:nvSpPr>
          <p:spPr bwMode="auto">
            <a:xfrm>
              <a:off x="6052457" y="2293258"/>
              <a:ext cx="9869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en-GB" altLang="en-US"/>
                <a:t>Fire scar</a:t>
              </a:r>
            </a:p>
          </p:txBody>
        </p:sp>
        <p:sp>
          <p:nvSpPr>
            <p:cNvPr id="11273" name="TextBox 5"/>
            <p:cNvSpPr txBox="1">
              <a:spLocks noChangeArrowheads="1"/>
            </p:cNvSpPr>
            <p:nvPr/>
          </p:nvSpPr>
          <p:spPr bwMode="auto">
            <a:xfrm>
              <a:off x="5036456" y="2075542"/>
              <a:ext cx="8851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en-GB" altLang="en-US"/>
                <a:t>forest</a:t>
              </a:r>
            </a:p>
          </p:txBody>
        </p:sp>
        <p:sp>
          <p:nvSpPr>
            <p:cNvPr id="11274" name="TextBox 6"/>
            <p:cNvSpPr txBox="1">
              <a:spLocks noChangeArrowheads="1"/>
            </p:cNvSpPr>
            <p:nvPr/>
          </p:nvSpPr>
          <p:spPr bwMode="auto">
            <a:xfrm>
              <a:off x="7438570" y="3853542"/>
              <a:ext cx="817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en-GB" altLang="en-US"/>
                <a:t>grass</a:t>
              </a:r>
            </a:p>
          </p:txBody>
        </p:sp>
        <p:sp>
          <p:nvSpPr>
            <p:cNvPr id="11275" name="TextBox 7"/>
            <p:cNvSpPr txBox="1">
              <a:spLocks noChangeArrowheads="1"/>
            </p:cNvSpPr>
            <p:nvPr/>
          </p:nvSpPr>
          <p:spPr bwMode="auto">
            <a:xfrm>
              <a:off x="7743370" y="5667828"/>
              <a:ext cx="6126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r>
                <a:rPr lang="en-GB" altLang="en-US"/>
                <a:t>shb</a:t>
              </a:r>
            </a:p>
          </p:txBody>
        </p:sp>
      </p:grpSp>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244975"/>
            <a:ext cx="2525713"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598738" y="4484688"/>
            <a:ext cx="1552575" cy="2308225"/>
          </a:xfrm>
          <a:prstGeom prst="rect">
            <a:avLst/>
          </a:prstGeom>
          <a:noFill/>
        </p:spPr>
        <p:txBody>
          <a:bodyPr>
            <a:spAutoFit/>
          </a:bodyPr>
          <a:lstStyle/>
          <a:p>
            <a:pPr eaLnBrk="0" hangingPunct="0">
              <a:defRPr/>
            </a:pPr>
            <a:r>
              <a:rPr lang="en-GB" sz="1800" dirty="0">
                <a:latin typeface="+mn-lt"/>
                <a:cs typeface="+mn-cs"/>
              </a:rPr>
              <a:t>Erosion rates around slightly expanded view showing effects of settlement movement</a:t>
            </a:r>
          </a:p>
        </p:txBody>
      </p:sp>
      <p:grpSp>
        <p:nvGrpSpPr>
          <p:cNvPr id="12" name="Group 11"/>
          <p:cNvGrpSpPr/>
          <p:nvPr/>
        </p:nvGrpSpPr>
        <p:grpSpPr>
          <a:xfrm>
            <a:off x="411793" y="165764"/>
            <a:ext cx="8654933" cy="307777"/>
            <a:chOff x="373157" y="6620651"/>
            <a:chExt cx="8654933" cy="307777"/>
          </a:xfrm>
        </p:grpSpPr>
        <p:sp>
          <p:nvSpPr>
            <p:cNvPr id="13" name="TextBox 12"/>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4"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096617" y="6203908"/>
            <a:ext cx="4992687" cy="584775"/>
          </a:xfrm>
          <a:prstGeom prst="rect">
            <a:avLst/>
          </a:prstGeom>
          <a:noFill/>
        </p:spPr>
        <p:txBody>
          <a:bodyPr wrap="square" rtlCol="0">
            <a:spAutoFit/>
          </a:bodyPr>
          <a:lstStyle/>
          <a:p>
            <a:pPr algn="r"/>
            <a:r>
              <a:rPr lang="en-GB" sz="1600" dirty="0">
                <a:latin typeface="+mn-lt"/>
              </a:rPr>
              <a:t>Wainwright (2015) in Dykes </a:t>
            </a:r>
            <a:r>
              <a:rPr lang="en-GB" sz="1600" i="1" dirty="0">
                <a:latin typeface="+mn-lt"/>
              </a:rPr>
              <a:t>et al</a:t>
            </a:r>
            <a:r>
              <a:rPr lang="en-GB" sz="1600" dirty="0">
                <a:latin typeface="+mn-lt"/>
              </a:rPr>
              <a:t>. (</a:t>
            </a:r>
            <a:r>
              <a:rPr lang="en-GB" sz="1600" dirty="0" err="1">
                <a:latin typeface="+mn-lt"/>
              </a:rPr>
              <a:t>eds</a:t>
            </a:r>
            <a:r>
              <a:rPr lang="en-GB" sz="1600" dirty="0">
                <a:latin typeface="+mn-lt"/>
              </a:rPr>
              <a:t>) </a:t>
            </a:r>
            <a:r>
              <a:rPr lang="en-GB" sz="1600" i="1" dirty="0">
                <a:latin typeface="+mn-lt"/>
              </a:rPr>
              <a:t>Monitoring and Modelling Dynamic Environments</a:t>
            </a:r>
            <a:r>
              <a:rPr lang="en-GB" sz="1600" dirty="0">
                <a:latin typeface="+mn-lt"/>
              </a:rPr>
              <a:t>.</a:t>
            </a:r>
          </a:p>
        </p:txBody>
      </p:sp>
    </p:spTree>
    <p:extLst>
      <p:ext uri="{BB962C8B-B14F-4D97-AF65-F5344CB8AC3E}">
        <p14:creationId xmlns:p14="http://schemas.microsoft.com/office/powerpoint/2010/main" val="19062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LOCOP</a:t>
            </a:r>
          </a:p>
        </p:txBody>
      </p:sp>
      <p:sp>
        <p:nvSpPr>
          <p:cNvPr id="3" name="Content Placeholder 2"/>
          <p:cNvSpPr>
            <a:spLocks noGrp="1"/>
          </p:cNvSpPr>
          <p:nvPr>
            <p:ph idx="1"/>
          </p:nvPr>
        </p:nvSpPr>
        <p:spPr/>
        <p:txBody>
          <a:bodyPr/>
          <a:lstStyle/>
          <a:p>
            <a:endParaRPr lang="en-GB" dirty="0"/>
          </a:p>
        </p:txBody>
      </p:sp>
      <p:sp>
        <p:nvSpPr>
          <p:cNvPr id="4" name="Content Placeholder 2"/>
          <p:cNvSpPr txBox="1">
            <a:spLocks/>
          </p:cNvSpPr>
          <p:nvPr/>
        </p:nvSpPr>
        <p:spPr bwMode="auto">
          <a:xfrm>
            <a:off x="6574374" y="2664309"/>
            <a:ext cx="209232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GB" altLang="en-US" sz="2800" kern="0" dirty="0"/>
              <a:t>Length</a:t>
            </a:r>
          </a:p>
          <a:p>
            <a:r>
              <a:rPr lang="en-GB" altLang="en-US" sz="2800" kern="0" dirty="0"/>
              <a:t>Of</a:t>
            </a:r>
          </a:p>
          <a:p>
            <a:r>
              <a:rPr lang="en-GB" altLang="en-US" sz="2800" kern="0" dirty="0" err="1"/>
              <a:t>COnnected</a:t>
            </a:r>
            <a:endParaRPr lang="en-GB" altLang="en-US" sz="2800" kern="0" dirty="0"/>
          </a:p>
          <a:p>
            <a:r>
              <a:rPr lang="en-GB" altLang="en-US" sz="2800" kern="0" dirty="0"/>
              <a:t>Pathways</a:t>
            </a:r>
          </a:p>
          <a:p>
            <a:endParaRPr lang="en-GB" altLang="en-US" sz="1800" kern="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33" y="1661602"/>
            <a:ext cx="6043655" cy="510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861712" y="4835767"/>
            <a:ext cx="1804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UOS Stephenson" pitchFamily="18" charset="0"/>
                <a:cs typeface="Arial" panose="020B0604020202020204" pitchFamily="34" charset="0"/>
              </a:defRPr>
            </a:lvl1pPr>
            <a:lvl2pPr marL="742950" indent="-285750" eaLnBrk="0" hangingPunct="0">
              <a:defRPr sz="2400">
                <a:solidFill>
                  <a:schemeClr val="tx1"/>
                </a:solidFill>
                <a:latin typeface="TUOS Stephenson" pitchFamily="18" charset="0"/>
                <a:cs typeface="Arial" panose="020B0604020202020204" pitchFamily="34" charset="0"/>
              </a:defRPr>
            </a:lvl2pPr>
            <a:lvl3pPr marL="1143000" indent="-228600" eaLnBrk="0" hangingPunct="0">
              <a:defRPr sz="2400">
                <a:solidFill>
                  <a:schemeClr val="tx1"/>
                </a:solidFill>
                <a:latin typeface="TUOS Stephenson" pitchFamily="18" charset="0"/>
                <a:cs typeface="Arial" panose="020B0604020202020204" pitchFamily="34" charset="0"/>
              </a:defRPr>
            </a:lvl3pPr>
            <a:lvl4pPr marL="1600200" indent="-228600" eaLnBrk="0" hangingPunct="0">
              <a:defRPr sz="2400">
                <a:solidFill>
                  <a:schemeClr val="tx1"/>
                </a:solidFill>
                <a:latin typeface="TUOS Stephenson" pitchFamily="18" charset="0"/>
                <a:cs typeface="Arial" panose="020B0604020202020204" pitchFamily="34" charset="0"/>
              </a:defRPr>
            </a:lvl4pPr>
            <a:lvl5pPr marL="2057400" indent="-228600" eaLnBrk="0" hangingPunct="0">
              <a:defRPr sz="2400">
                <a:solidFill>
                  <a:schemeClr val="tx1"/>
                </a:solidFill>
                <a:latin typeface="TUOS Stephenson"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9pPr>
          </a:lstStyle>
          <a:p>
            <a:pPr eaLnBrk="1" hangingPunct="1"/>
            <a:r>
              <a:rPr lang="en-GB" altLang="en-US" dirty="0"/>
              <a:t>(</a:t>
            </a:r>
            <a:r>
              <a:rPr lang="en-GB" altLang="en-US" dirty="0" err="1"/>
              <a:t>Okin</a:t>
            </a:r>
            <a:r>
              <a:rPr lang="en-GB" altLang="en-US" dirty="0"/>
              <a:t> </a:t>
            </a:r>
            <a:r>
              <a:rPr lang="en-GB" altLang="en-US" i="1" dirty="0"/>
              <a:t>et al</a:t>
            </a:r>
            <a:r>
              <a:rPr lang="en-GB" altLang="en-US" dirty="0"/>
              <a:t>. 2009</a:t>
            </a:r>
            <a:r>
              <a:rPr lang="en-GB" altLang="en-US" i="1" dirty="0"/>
              <a:t>, Bioscience</a:t>
            </a:r>
            <a:r>
              <a:rPr lang="en-GB" altLang="en-US" dirty="0"/>
              <a:t>)</a:t>
            </a:r>
          </a:p>
        </p:txBody>
      </p:sp>
      <p:pic>
        <p:nvPicPr>
          <p:cNvPr id="7" name="Content Placeholder 4" descr="Sev veg change composite copy.jpg"/>
          <p:cNvPicPr>
            <a:picLocks noChangeAspect="1"/>
          </p:cNvPicPr>
          <p:nvPr/>
        </p:nvPicPr>
        <p:blipFill>
          <a:blip r:embed="rId3" cstate="print"/>
          <a:srcRect l="354" t="1702" r="354" b="1702"/>
          <a:stretch>
            <a:fillRect/>
          </a:stretch>
        </p:blipFill>
        <p:spPr bwMode="auto">
          <a:xfrm>
            <a:off x="5898524" y="447108"/>
            <a:ext cx="3100968" cy="136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230661" y="165764"/>
            <a:ext cx="8836065" cy="307777"/>
            <a:chOff x="192025" y="6620651"/>
            <a:chExt cx="8836065" cy="307777"/>
          </a:xfrm>
        </p:grpSpPr>
        <p:pic>
          <p:nvPicPr>
            <p:cNvPr id="9" name="Picture 2" descr="http://www.clker.com/cliparts/9/p/J/X/N/f/running-man-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25" y="6668132"/>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157" y="6620651"/>
              <a:ext cx="8654933" cy="307777"/>
            </a:xfrm>
            <a:prstGeom prst="rect">
              <a:avLst/>
            </a:prstGeom>
            <a:noFill/>
          </p:spPr>
          <p:txBody>
            <a:bodyPr wrap="none" rtlCol="0">
              <a:spAutoFit/>
            </a:bodyPr>
            <a:lstStyle/>
            <a:p>
              <a:r>
                <a:rPr lang="en-GB" sz="1400" b="1" cap="small" dirty="0">
                  <a:latin typeface="+mn-lt"/>
                </a:rPr>
                <a:t>Introduction	</a:t>
              </a:r>
              <a:r>
                <a:rPr lang="en-GB" sz="1400" b="1" cap="small" dirty="0">
                  <a:solidFill>
                    <a:schemeClr val="bg2">
                      <a:lumMod val="60000"/>
                      <a:lumOff val="40000"/>
                    </a:schemeClr>
                  </a:solidFill>
                  <a:latin typeface="+mn-lt"/>
                </a:rPr>
                <a:t>Modelling Connectivity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1071234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3">
            <a:extLst>
              <a:ext uri="{28A0092B-C50C-407E-A947-70E740481C1C}">
                <a14:useLocalDpi xmlns:a14="http://schemas.microsoft.com/office/drawing/2010/main" val="0"/>
              </a:ext>
            </a:extLst>
          </a:blip>
          <a:srcRect l="1366" t="925" r="1366" b="925"/>
          <a:stretch>
            <a:fillRect/>
          </a:stretch>
        </p:blipFill>
        <p:spPr bwMode="auto">
          <a:xfrm>
            <a:off x="6821488" y="2192338"/>
            <a:ext cx="258921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p:cNvPicPr>
            <a:picLocks noChangeAspect="1" noChangeArrowheads="1"/>
          </p:cNvPicPr>
          <p:nvPr/>
        </p:nvPicPr>
        <p:blipFill>
          <a:blip r:embed="rId4">
            <a:extLst>
              <a:ext uri="{28A0092B-C50C-407E-A947-70E740481C1C}">
                <a14:useLocalDpi xmlns:a14="http://schemas.microsoft.com/office/drawing/2010/main" val="0"/>
              </a:ext>
            </a:extLst>
          </a:blip>
          <a:srcRect l="1750" t="914" r="1750" b="914"/>
          <a:stretch>
            <a:fillRect/>
          </a:stretch>
        </p:blipFill>
        <p:spPr bwMode="auto">
          <a:xfrm>
            <a:off x="5443538" y="2225675"/>
            <a:ext cx="212407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2008188"/>
            <a:ext cx="5562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26"/>
          <p:cNvSpPr txBox="1">
            <a:spLocks noChangeArrowheads="1"/>
          </p:cNvSpPr>
          <p:nvPr/>
        </p:nvSpPr>
        <p:spPr bwMode="auto">
          <a:xfrm>
            <a:off x="581025" y="5776913"/>
            <a:ext cx="4600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a:solidFill>
                  <a:schemeClr val="bg1"/>
                </a:solidFill>
                <a:latin typeface="+mn-lt"/>
              </a:rPr>
              <a:t>Slow invasion rate, low population pressure, extensive production</a:t>
            </a:r>
          </a:p>
        </p:txBody>
      </p:sp>
      <p:sp>
        <p:nvSpPr>
          <p:cNvPr id="12295" name="Up Arrow 5"/>
          <p:cNvSpPr>
            <a:spLocks noChangeArrowheads="1"/>
          </p:cNvSpPr>
          <p:nvPr/>
        </p:nvSpPr>
        <p:spPr bwMode="auto">
          <a:xfrm rot="-3822167">
            <a:off x="4228306" y="3010694"/>
            <a:ext cx="223838" cy="1924050"/>
          </a:xfrm>
          <a:prstGeom prst="upArrow">
            <a:avLst>
              <a:gd name="adj1" fmla="val 50000"/>
              <a:gd name="adj2" fmla="val 49784"/>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endParaRPr lang="en-US" altLang="en-US"/>
          </a:p>
        </p:txBody>
      </p:sp>
      <p:sp>
        <p:nvSpPr>
          <p:cNvPr id="12296" name="TextBox 6"/>
          <p:cNvSpPr txBox="1">
            <a:spLocks noChangeArrowheads="1"/>
          </p:cNvSpPr>
          <p:nvPr/>
        </p:nvSpPr>
        <p:spPr bwMode="auto">
          <a:xfrm>
            <a:off x="3409950" y="3003550"/>
            <a:ext cx="29765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dirty="0">
                <a:solidFill>
                  <a:schemeClr val="bg1"/>
                </a:solidFill>
                <a:latin typeface="+mn-lt"/>
              </a:rPr>
              <a:t>Net direction of </a:t>
            </a:r>
            <a:br>
              <a:rPr lang="en-GB" altLang="en-US" sz="1800" dirty="0">
                <a:solidFill>
                  <a:schemeClr val="bg1"/>
                </a:solidFill>
                <a:latin typeface="+mn-lt"/>
              </a:rPr>
            </a:br>
            <a:r>
              <a:rPr lang="en-GB" altLang="en-US" sz="1800" dirty="0">
                <a:solidFill>
                  <a:schemeClr val="bg1"/>
                </a:solidFill>
                <a:latin typeface="+mn-lt"/>
              </a:rPr>
              <a:t>      agriculturalist 	movement</a:t>
            </a:r>
          </a:p>
        </p:txBody>
      </p:sp>
      <p:sp>
        <p:nvSpPr>
          <p:cNvPr id="11" name="Title 1"/>
          <p:cNvSpPr>
            <a:spLocks noGrp="1"/>
          </p:cNvSpPr>
          <p:nvPr>
            <p:ph type="title"/>
          </p:nvPr>
        </p:nvSpPr>
        <p:spPr>
          <a:xfrm>
            <a:off x="685800" y="609600"/>
            <a:ext cx="7772400" cy="1143000"/>
          </a:xfrm>
        </p:spPr>
        <p:txBody>
          <a:bodyPr/>
          <a:lstStyle/>
          <a:p>
            <a:r>
              <a:rPr lang="en-GB" altLang="en-US" dirty="0" err="1"/>
              <a:t>CybErosion</a:t>
            </a:r>
            <a:r>
              <a:rPr lang="en-GB" altLang="en-US" baseline="30000" dirty="0" err="1"/>
              <a:t>eAg</a:t>
            </a:r>
            <a:endParaRPr lang="en-GB" altLang="en-US" baseline="30000" dirty="0"/>
          </a:p>
        </p:txBody>
      </p:sp>
      <p:grpSp>
        <p:nvGrpSpPr>
          <p:cNvPr id="12" name="Group 11"/>
          <p:cNvGrpSpPr/>
          <p:nvPr/>
        </p:nvGrpSpPr>
        <p:grpSpPr>
          <a:xfrm>
            <a:off x="411793" y="165764"/>
            <a:ext cx="8654933" cy="307777"/>
            <a:chOff x="373157" y="6620651"/>
            <a:chExt cx="8654933" cy="307777"/>
          </a:xfrm>
        </p:grpSpPr>
        <p:sp>
          <p:nvSpPr>
            <p:cNvPr id="13" name="TextBox 12"/>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4" name="Picture 2" descr="http://www.clker.com/cliparts/9/p/J/X/N/f/running-man-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4361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113" y="2228850"/>
            <a:ext cx="2232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8188"/>
            <a:ext cx="5562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7"/>
          <p:cNvSpPr txBox="1">
            <a:spLocks noChangeArrowheads="1"/>
          </p:cNvSpPr>
          <p:nvPr/>
        </p:nvSpPr>
        <p:spPr bwMode="auto">
          <a:xfrm>
            <a:off x="581025" y="5776913"/>
            <a:ext cx="4992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a:solidFill>
                  <a:schemeClr val="bg1"/>
                </a:solidFill>
                <a:latin typeface="+mn-lt"/>
              </a:rPr>
              <a:t>Moderate invasion rate and population pressure, extensive production</a:t>
            </a:r>
          </a:p>
        </p:txBody>
      </p:sp>
      <p:sp>
        <p:nvSpPr>
          <p:cNvPr id="13318" name="Up Arrow 5"/>
          <p:cNvSpPr>
            <a:spLocks noChangeArrowheads="1"/>
          </p:cNvSpPr>
          <p:nvPr/>
        </p:nvSpPr>
        <p:spPr bwMode="auto">
          <a:xfrm rot="-3822167">
            <a:off x="4228306" y="3010694"/>
            <a:ext cx="223838" cy="1924050"/>
          </a:xfrm>
          <a:prstGeom prst="upArrow">
            <a:avLst>
              <a:gd name="adj1" fmla="val 50000"/>
              <a:gd name="adj2" fmla="val 49784"/>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endParaRPr lang="en-US" altLang="en-US"/>
          </a:p>
        </p:txBody>
      </p:sp>
      <p:sp>
        <p:nvSpPr>
          <p:cNvPr id="13319" name="TextBox 6"/>
          <p:cNvSpPr txBox="1">
            <a:spLocks noChangeArrowheads="1"/>
          </p:cNvSpPr>
          <p:nvPr/>
        </p:nvSpPr>
        <p:spPr bwMode="auto">
          <a:xfrm>
            <a:off x="3409950" y="3003550"/>
            <a:ext cx="29765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dirty="0">
                <a:solidFill>
                  <a:schemeClr val="bg1"/>
                </a:solidFill>
                <a:latin typeface="+mn-lt"/>
              </a:rPr>
              <a:t>Net direction of </a:t>
            </a:r>
            <a:br>
              <a:rPr lang="en-GB" altLang="en-US" sz="1800" dirty="0">
                <a:solidFill>
                  <a:schemeClr val="bg1"/>
                </a:solidFill>
                <a:latin typeface="+mn-lt"/>
              </a:rPr>
            </a:br>
            <a:r>
              <a:rPr lang="en-GB" altLang="en-US" sz="1800" dirty="0">
                <a:solidFill>
                  <a:schemeClr val="bg1"/>
                </a:solidFill>
                <a:latin typeface="+mn-lt"/>
              </a:rPr>
              <a:t>      agriculturalist 	movement</a:t>
            </a:r>
          </a:p>
        </p:txBody>
      </p:sp>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2243138"/>
            <a:ext cx="19208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85800" y="609600"/>
            <a:ext cx="7772400" cy="1143000"/>
          </a:xfrm>
        </p:spPr>
        <p:txBody>
          <a:bodyPr/>
          <a:lstStyle/>
          <a:p>
            <a:r>
              <a:rPr lang="en-GB" altLang="en-US" dirty="0" err="1"/>
              <a:t>CybErosion</a:t>
            </a:r>
            <a:r>
              <a:rPr lang="en-GB" altLang="en-US" baseline="30000" dirty="0" err="1"/>
              <a:t>eAg</a:t>
            </a:r>
            <a:endParaRPr lang="en-GB" altLang="en-US" baseline="30000" dirty="0"/>
          </a:p>
        </p:txBody>
      </p:sp>
      <p:grpSp>
        <p:nvGrpSpPr>
          <p:cNvPr id="11" name="Group 10"/>
          <p:cNvGrpSpPr/>
          <p:nvPr/>
        </p:nvGrpSpPr>
        <p:grpSpPr>
          <a:xfrm>
            <a:off x="411793" y="165764"/>
            <a:ext cx="8654933" cy="307777"/>
            <a:chOff x="373157" y="6620651"/>
            <a:chExt cx="8654933" cy="307777"/>
          </a:xfrm>
        </p:grpSpPr>
        <p:sp>
          <p:nvSpPr>
            <p:cNvPr id="12" name="TextBox 11"/>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3" name="Picture 2" descr="http://www.clker.com/cliparts/9/p/J/X/N/f/running-man-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8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0" y="2330450"/>
            <a:ext cx="22320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8188"/>
            <a:ext cx="5562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5"/>
          <p:cNvSpPr txBox="1">
            <a:spLocks noChangeArrowheads="1"/>
          </p:cNvSpPr>
          <p:nvPr/>
        </p:nvSpPr>
        <p:spPr bwMode="auto">
          <a:xfrm>
            <a:off x="581025" y="5776913"/>
            <a:ext cx="4992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dirty="0">
                <a:solidFill>
                  <a:schemeClr val="bg1"/>
                </a:solidFill>
                <a:latin typeface="+mn-lt"/>
              </a:rPr>
              <a:t>Rapid invasion rate, high population pressure, intensive production</a:t>
            </a:r>
          </a:p>
        </p:txBody>
      </p:sp>
      <p:sp>
        <p:nvSpPr>
          <p:cNvPr id="14342" name="Up Arrow 5"/>
          <p:cNvSpPr>
            <a:spLocks noChangeArrowheads="1"/>
          </p:cNvSpPr>
          <p:nvPr/>
        </p:nvSpPr>
        <p:spPr bwMode="auto">
          <a:xfrm rot="-3312533">
            <a:off x="4017169" y="2936081"/>
            <a:ext cx="263525" cy="1922463"/>
          </a:xfrm>
          <a:prstGeom prst="upArrow">
            <a:avLst>
              <a:gd name="adj1" fmla="val 50000"/>
              <a:gd name="adj2" fmla="val 4985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endParaRPr lang="en-US" altLang="en-US"/>
          </a:p>
        </p:txBody>
      </p:sp>
      <p:sp>
        <p:nvSpPr>
          <p:cNvPr id="14343" name="TextBox 6"/>
          <p:cNvSpPr txBox="1">
            <a:spLocks noChangeArrowheads="1"/>
          </p:cNvSpPr>
          <p:nvPr/>
        </p:nvSpPr>
        <p:spPr bwMode="auto">
          <a:xfrm>
            <a:off x="3395663" y="2960688"/>
            <a:ext cx="2976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sz="1800">
                <a:solidFill>
                  <a:schemeClr val="bg1"/>
                </a:solidFill>
                <a:latin typeface="+mn-lt"/>
              </a:rPr>
              <a:t>Net direction of </a:t>
            </a:r>
            <a:br>
              <a:rPr lang="en-GB" altLang="en-US" sz="1800">
                <a:solidFill>
                  <a:schemeClr val="bg1"/>
                </a:solidFill>
                <a:latin typeface="+mn-lt"/>
              </a:rPr>
            </a:br>
            <a:r>
              <a:rPr lang="en-GB" altLang="en-US" sz="1800">
                <a:solidFill>
                  <a:schemeClr val="bg1"/>
                </a:solidFill>
                <a:latin typeface="+mn-lt"/>
              </a:rPr>
              <a:t>      agriculturalist 	movement</a:t>
            </a:r>
          </a:p>
        </p:txBody>
      </p:sp>
      <p:pic>
        <p:nvPicPr>
          <p:cNvPr id="143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2330450"/>
            <a:ext cx="19208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685800" y="609600"/>
            <a:ext cx="7772400" cy="1143000"/>
          </a:xfrm>
        </p:spPr>
        <p:txBody>
          <a:bodyPr/>
          <a:lstStyle/>
          <a:p>
            <a:r>
              <a:rPr lang="en-GB" altLang="en-US" dirty="0" err="1"/>
              <a:t>CybErosion</a:t>
            </a:r>
            <a:r>
              <a:rPr lang="en-GB" altLang="en-US" baseline="30000" dirty="0" err="1"/>
              <a:t>eAg</a:t>
            </a:r>
            <a:endParaRPr lang="en-GB" altLang="en-US" baseline="30000" dirty="0"/>
          </a:p>
        </p:txBody>
      </p:sp>
      <p:grpSp>
        <p:nvGrpSpPr>
          <p:cNvPr id="11" name="Group 10"/>
          <p:cNvGrpSpPr/>
          <p:nvPr/>
        </p:nvGrpSpPr>
        <p:grpSpPr>
          <a:xfrm>
            <a:off x="411793" y="165764"/>
            <a:ext cx="8654933" cy="307777"/>
            <a:chOff x="373157" y="6620651"/>
            <a:chExt cx="8654933" cy="307777"/>
          </a:xfrm>
        </p:grpSpPr>
        <p:sp>
          <p:nvSpPr>
            <p:cNvPr id="12" name="TextBox 11"/>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13" name="Picture 2" descr="http://www.clker.com/cliparts/9/p/J/X/N/f/running-man-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636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942" y="1609858"/>
            <a:ext cx="8744755" cy="5041356"/>
            <a:chOff x="-81916" y="-123395"/>
            <a:chExt cx="12273916" cy="708153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 b="24896"/>
            <a:stretch/>
          </p:blipFill>
          <p:spPr>
            <a:xfrm>
              <a:off x="1477119" y="3029604"/>
              <a:ext cx="6931196" cy="3924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368" y="4263940"/>
              <a:ext cx="3701759" cy="26941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035" y="1983812"/>
              <a:ext cx="3708965" cy="27958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1147" y="282892"/>
              <a:ext cx="2096453" cy="212422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1146" y="2529783"/>
              <a:ext cx="2096454" cy="2124221"/>
            </a:xfrm>
            <a:prstGeom prst="rect">
              <a:avLst/>
            </a:prstGeom>
          </p:spPr>
        </p:pic>
        <p:sp>
          <p:nvSpPr>
            <p:cNvPr id="8" name="TextBox 7"/>
            <p:cNvSpPr txBox="1"/>
            <p:nvPr/>
          </p:nvSpPr>
          <p:spPr>
            <a:xfrm>
              <a:off x="1787003" y="-123395"/>
              <a:ext cx="1716709" cy="492443"/>
            </a:xfrm>
            <a:prstGeom prst="rect">
              <a:avLst/>
            </a:prstGeom>
            <a:noFill/>
          </p:spPr>
          <p:txBody>
            <a:bodyPr wrap="none" rtlCol="0">
              <a:spAutoFit/>
            </a:bodyPr>
            <a:lstStyle/>
            <a:p>
              <a:r>
                <a:rPr lang="en-GB" sz="1800" dirty="0">
                  <a:latin typeface="Arial" panose="020B0604020202020204" pitchFamily="34" charset="0"/>
                  <a:cs typeface="Arial" panose="020B0604020202020204" pitchFamily="34" charset="0"/>
                </a:rPr>
                <a:t>Scenario 1</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6689" y="277178"/>
              <a:ext cx="2105491" cy="2133378"/>
            </a:xfrm>
            <a:prstGeom prst="rect">
              <a:avLst/>
            </a:prstGeom>
          </p:spPr>
        </p:pic>
        <p:sp>
          <p:nvSpPr>
            <p:cNvPr id="10" name="TextBox 9"/>
            <p:cNvSpPr txBox="1"/>
            <p:nvPr/>
          </p:nvSpPr>
          <p:spPr>
            <a:xfrm>
              <a:off x="4187269" y="-123395"/>
              <a:ext cx="1716709" cy="492443"/>
            </a:xfrm>
            <a:prstGeom prst="rect">
              <a:avLst/>
            </a:prstGeom>
            <a:noFill/>
          </p:spPr>
          <p:txBody>
            <a:bodyPr wrap="none" rtlCol="0">
              <a:spAutoFit/>
            </a:bodyPr>
            <a:lstStyle/>
            <a:p>
              <a:r>
                <a:rPr lang="en-GB" sz="1800" dirty="0">
                  <a:latin typeface="Arial" panose="020B0604020202020204" pitchFamily="34" charset="0"/>
                  <a:cs typeface="Arial" panose="020B0604020202020204" pitchFamily="34" charset="0"/>
                </a:rPr>
                <a:t>Scenario 2</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6689" y="2520625"/>
              <a:ext cx="2105491" cy="213337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1269" y="285750"/>
              <a:ext cx="2094062" cy="2121798"/>
            </a:xfrm>
            <a:prstGeom prst="rect">
              <a:avLst/>
            </a:prstGeom>
          </p:spPr>
        </p:pic>
        <p:sp>
          <p:nvSpPr>
            <p:cNvPr id="13" name="TextBox 12"/>
            <p:cNvSpPr txBox="1"/>
            <p:nvPr/>
          </p:nvSpPr>
          <p:spPr>
            <a:xfrm>
              <a:off x="6480043" y="-123395"/>
              <a:ext cx="1716709" cy="492443"/>
            </a:xfrm>
            <a:prstGeom prst="rect">
              <a:avLst/>
            </a:prstGeom>
            <a:noFill/>
          </p:spPr>
          <p:txBody>
            <a:bodyPr wrap="none" rtlCol="0">
              <a:spAutoFit/>
            </a:bodyPr>
            <a:lstStyle/>
            <a:p>
              <a:r>
                <a:rPr lang="en-GB" sz="1800" dirty="0">
                  <a:latin typeface="Arial" panose="020B0604020202020204" pitchFamily="34" charset="0"/>
                  <a:cs typeface="Arial" panose="020B0604020202020204" pitchFamily="34" charset="0"/>
                </a:rPr>
                <a:t>Scenario 3</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1269" y="2520626"/>
              <a:ext cx="2087993" cy="2115648"/>
            </a:xfrm>
            <a:prstGeom prst="rect">
              <a:avLst/>
            </a:prstGeom>
          </p:spPr>
        </p:pic>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t="16150" b="4019"/>
            <a:stretch/>
          </p:blipFill>
          <p:spPr>
            <a:xfrm>
              <a:off x="8483035" y="277178"/>
              <a:ext cx="3708965" cy="2232000"/>
            </a:xfrm>
            <a:prstGeom prst="rect">
              <a:avLst/>
            </a:prstGeom>
          </p:spPr>
        </p:pic>
        <p:sp>
          <p:nvSpPr>
            <p:cNvPr id="16" name="TextBox 15"/>
            <p:cNvSpPr txBox="1"/>
            <p:nvPr/>
          </p:nvSpPr>
          <p:spPr>
            <a:xfrm>
              <a:off x="14096" y="1159201"/>
              <a:ext cx="1665413" cy="492443"/>
            </a:xfrm>
            <a:prstGeom prst="rect">
              <a:avLst/>
            </a:prstGeom>
            <a:noFill/>
          </p:spPr>
          <p:txBody>
            <a:bodyPr wrap="none" rtlCol="0">
              <a:spAutoFit/>
            </a:bodyPr>
            <a:lstStyle/>
            <a:p>
              <a:r>
                <a:rPr lang="en-GB" sz="1800" dirty="0">
                  <a:latin typeface="Arial" panose="020B0604020202020204" pitchFamily="34" charset="0"/>
                  <a:cs typeface="Arial" panose="020B0604020202020204" pitchFamily="34" charset="0"/>
                </a:rPr>
                <a:t>vegetation</a:t>
              </a:r>
            </a:p>
          </p:txBody>
        </p:sp>
        <p:sp>
          <p:nvSpPr>
            <p:cNvPr id="17" name="TextBox 16"/>
            <p:cNvSpPr txBox="1"/>
            <p:nvPr/>
          </p:nvSpPr>
          <p:spPr>
            <a:xfrm>
              <a:off x="88031" y="3393785"/>
              <a:ext cx="1255045" cy="492443"/>
            </a:xfrm>
            <a:prstGeom prst="rect">
              <a:avLst/>
            </a:prstGeom>
            <a:noFill/>
          </p:spPr>
          <p:txBody>
            <a:bodyPr wrap="none" rtlCol="0">
              <a:spAutoFit/>
            </a:bodyPr>
            <a:lstStyle/>
            <a:p>
              <a:pPr algn="ctr"/>
              <a:r>
                <a:rPr lang="en-GB" sz="1800" dirty="0">
                  <a:latin typeface="Arial" panose="020B0604020202020204" pitchFamily="34" charset="0"/>
                  <a:cs typeface="Arial" panose="020B0604020202020204" pitchFamily="34" charset="0"/>
                </a:rPr>
                <a:t>erosion</a:t>
              </a:r>
            </a:p>
          </p:txBody>
        </p:sp>
        <p:sp>
          <p:nvSpPr>
            <p:cNvPr id="18" name="TextBox 17"/>
            <p:cNvSpPr txBox="1"/>
            <p:nvPr/>
          </p:nvSpPr>
          <p:spPr>
            <a:xfrm>
              <a:off x="-81916" y="5302804"/>
              <a:ext cx="1665415" cy="492443"/>
            </a:xfrm>
            <a:prstGeom prst="rect">
              <a:avLst/>
            </a:prstGeom>
            <a:noFill/>
          </p:spPr>
          <p:txBody>
            <a:bodyPr wrap="none" rtlCol="0">
              <a:spAutoFit/>
            </a:bodyPr>
            <a:lstStyle/>
            <a:p>
              <a:pPr algn="ctr"/>
              <a:r>
                <a:rPr lang="en-GB" sz="1800" dirty="0">
                  <a:latin typeface="Arial" panose="020B0604020202020204" pitchFamily="34" charset="0"/>
                  <a:cs typeface="Arial" panose="020B0604020202020204" pitchFamily="34" charset="0"/>
                </a:rPr>
                <a:t>interaction</a:t>
              </a:r>
            </a:p>
          </p:txBody>
        </p:sp>
      </p:grpSp>
      <p:sp>
        <p:nvSpPr>
          <p:cNvPr id="19" name="Title 1"/>
          <p:cNvSpPr txBox="1">
            <a:spLocks/>
          </p:cNvSpPr>
          <p:nvPr/>
        </p:nvSpPr>
        <p:spPr>
          <a:xfrm>
            <a:off x="685800" y="609600"/>
            <a:ext cx="7772400" cy="1143000"/>
          </a:xfrm>
          <a:prstGeom prst="rect">
            <a:avLst/>
          </a:prstGeom>
        </p:spPr>
        <p:txBody>
          <a:bodyPr/>
          <a:lstStyle>
            <a:lvl1pPr algn="l" rtl="0" eaLnBrk="0" fontAlgn="base" hangingPunct="0">
              <a:spcBef>
                <a:spcPct val="0"/>
              </a:spcBef>
              <a:spcAft>
                <a:spcPct val="0"/>
              </a:spcAft>
              <a:defRPr sz="4400">
                <a:solidFill>
                  <a:srgbClr val="663366"/>
                </a:solidFill>
                <a:latin typeface="+mj-lt"/>
                <a:ea typeface="+mj-ea"/>
                <a:cs typeface="+mj-cs"/>
              </a:defRPr>
            </a:lvl1pPr>
            <a:lvl2pPr algn="l" rtl="0" eaLnBrk="0" fontAlgn="base" hangingPunct="0">
              <a:spcBef>
                <a:spcPct val="0"/>
              </a:spcBef>
              <a:spcAft>
                <a:spcPct val="0"/>
              </a:spcAft>
              <a:defRPr sz="4400">
                <a:solidFill>
                  <a:srgbClr val="663366"/>
                </a:solidFill>
                <a:latin typeface="Times" pitchFamily="18" charset="0"/>
              </a:defRPr>
            </a:lvl2pPr>
            <a:lvl3pPr algn="l" rtl="0" eaLnBrk="0" fontAlgn="base" hangingPunct="0">
              <a:spcBef>
                <a:spcPct val="0"/>
              </a:spcBef>
              <a:spcAft>
                <a:spcPct val="0"/>
              </a:spcAft>
              <a:defRPr sz="4400">
                <a:solidFill>
                  <a:srgbClr val="663366"/>
                </a:solidFill>
                <a:latin typeface="Times" pitchFamily="18" charset="0"/>
              </a:defRPr>
            </a:lvl3pPr>
            <a:lvl4pPr algn="l" rtl="0" eaLnBrk="0" fontAlgn="base" hangingPunct="0">
              <a:spcBef>
                <a:spcPct val="0"/>
              </a:spcBef>
              <a:spcAft>
                <a:spcPct val="0"/>
              </a:spcAft>
              <a:defRPr sz="4400">
                <a:solidFill>
                  <a:srgbClr val="663366"/>
                </a:solidFill>
                <a:latin typeface="Times" pitchFamily="18" charset="0"/>
              </a:defRPr>
            </a:lvl4pPr>
            <a:lvl5pPr algn="l" rtl="0" eaLnBrk="0" fontAlgn="base" hangingPunct="0">
              <a:spcBef>
                <a:spcPct val="0"/>
              </a:spcBef>
              <a:spcAft>
                <a:spcPct val="0"/>
              </a:spcAft>
              <a:defRPr sz="4400">
                <a:solidFill>
                  <a:srgbClr val="663366"/>
                </a:solidFill>
                <a:latin typeface="Times" pitchFamily="18" charset="0"/>
              </a:defRPr>
            </a:lvl5pPr>
            <a:lvl6pPr marL="457200" algn="l" rtl="0" fontAlgn="base">
              <a:spcBef>
                <a:spcPct val="0"/>
              </a:spcBef>
              <a:spcAft>
                <a:spcPct val="0"/>
              </a:spcAft>
              <a:defRPr sz="4400">
                <a:solidFill>
                  <a:srgbClr val="663366"/>
                </a:solidFill>
                <a:latin typeface="Times" pitchFamily="18" charset="0"/>
              </a:defRPr>
            </a:lvl6pPr>
            <a:lvl7pPr marL="914400" algn="l" rtl="0" fontAlgn="base">
              <a:spcBef>
                <a:spcPct val="0"/>
              </a:spcBef>
              <a:spcAft>
                <a:spcPct val="0"/>
              </a:spcAft>
              <a:defRPr sz="4400">
                <a:solidFill>
                  <a:srgbClr val="663366"/>
                </a:solidFill>
                <a:latin typeface="Times" pitchFamily="18" charset="0"/>
              </a:defRPr>
            </a:lvl7pPr>
            <a:lvl8pPr marL="1371600" algn="l" rtl="0" fontAlgn="base">
              <a:spcBef>
                <a:spcPct val="0"/>
              </a:spcBef>
              <a:spcAft>
                <a:spcPct val="0"/>
              </a:spcAft>
              <a:defRPr sz="4400">
                <a:solidFill>
                  <a:srgbClr val="663366"/>
                </a:solidFill>
                <a:latin typeface="Times" pitchFamily="18" charset="0"/>
              </a:defRPr>
            </a:lvl8pPr>
            <a:lvl9pPr marL="1828800" algn="l" rtl="0" fontAlgn="base">
              <a:spcBef>
                <a:spcPct val="0"/>
              </a:spcBef>
              <a:spcAft>
                <a:spcPct val="0"/>
              </a:spcAft>
              <a:defRPr sz="4400">
                <a:solidFill>
                  <a:srgbClr val="663366"/>
                </a:solidFill>
                <a:latin typeface="Times" pitchFamily="18" charset="0"/>
              </a:defRPr>
            </a:lvl9pPr>
          </a:lstStyle>
          <a:p>
            <a:r>
              <a:rPr lang="en-GB" altLang="en-US" kern="0" dirty="0"/>
              <a:t>Results from </a:t>
            </a:r>
            <a:r>
              <a:rPr lang="en-GB" altLang="en-US" kern="0" dirty="0" err="1"/>
              <a:t>CybErosion</a:t>
            </a:r>
            <a:r>
              <a:rPr lang="en-GB" altLang="en-US" kern="0" baseline="30000" dirty="0" err="1"/>
              <a:t>eAg</a:t>
            </a:r>
            <a:endParaRPr lang="en-GB" altLang="en-US" kern="0" baseline="30000" dirty="0"/>
          </a:p>
        </p:txBody>
      </p:sp>
      <p:grpSp>
        <p:nvGrpSpPr>
          <p:cNvPr id="25" name="Group 24"/>
          <p:cNvGrpSpPr/>
          <p:nvPr/>
        </p:nvGrpSpPr>
        <p:grpSpPr>
          <a:xfrm>
            <a:off x="411793" y="165764"/>
            <a:ext cx="8654933" cy="307777"/>
            <a:chOff x="373157" y="6620651"/>
            <a:chExt cx="8654933" cy="307777"/>
          </a:xfrm>
        </p:grpSpPr>
        <p:sp>
          <p:nvSpPr>
            <p:cNvPr id="26" name="TextBox 25"/>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27" name="Picture 2" descr="http://www.clker.com/cliparts/9/p/J/X/N/f/running-man-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7380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211388" y="12879"/>
            <a:ext cx="12344401" cy="6858000"/>
            <a:chOff x="-2210632" y="12880"/>
            <a:chExt cx="12344150" cy="685800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632" y="12880"/>
              <a:ext cx="12344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920867" y="5288341"/>
              <a:ext cx="422365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dirty="0">
                  <a:solidFill>
                    <a:schemeClr val="bg1"/>
                  </a:solidFill>
                  <a:latin typeface="+mn-lt"/>
                </a:rPr>
                <a:t>Erosion high when location of settlement intersects main flow pathways – structural ad functional connectivity?</a:t>
              </a:r>
            </a:p>
          </p:txBody>
        </p:sp>
      </p:grpSp>
      <p:sp>
        <p:nvSpPr>
          <p:cNvPr id="5" name="Up Arrow 5"/>
          <p:cNvSpPr>
            <a:spLocks noChangeArrowheads="1"/>
          </p:cNvSpPr>
          <p:nvPr/>
        </p:nvSpPr>
        <p:spPr bwMode="auto">
          <a:xfrm rot="18323293">
            <a:off x="6748463" y="1755775"/>
            <a:ext cx="538162" cy="2700338"/>
          </a:xfrm>
          <a:prstGeom prst="upArrow">
            <a:avLst>
              <a:gd name="adj1" fmla="val 50000"/>
              <a:gd name="adj2" fmla="val 49898"/>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endParaRPr lang="en-US" altLang="en-US"/>
          </a:p>
        </p:txBody>
      </p:sp>
      <p:sp>
        <p:nvSpPr>
          <p:cNvPr id="6" name="TextBox 6"/>
          <p:cNvSpPr txBox="1">
            <a:spLocks noChangeArrowheads="1"/>
          </p:cNvSpPr>
          <p:nvPr/>
        </p:nvSpPr>
        <p:spPr bwMode="auto">
          <a:xfrm>
            <a:off x="6835775" y="2351088"/>
            <a:ext cx="2976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eaLnBrk="1" hangingPunct="1"/>
            <a:r>
              <a:rPr lang="en-GB" altLang="en-US">
                <a:solidFill>
                  <a:schemeClr val="bg1"/>
                </a:solidFill>
                <a:latin typeface="+mn-lt"/>
              </a:rPr>
              <a:t>Net direction of </a:t>
            </a:r>
            <a:br>
              <a:rPr lang="en-GB" altLang="en-US">
                <a:solidFill>
                  <a:schemeClr val="bg1"/>
                </a:solidFill>
                <a:latin typeface="+mn-lt"/>
              </a:rPr>
            </a:br>
            <a:r>
              <a:rPr lang="en-GB" altLang="en-US">
                <a:solidFill>
                  <a:schemeClr val="bg1"/>
                </a:solidFill>
                <a:latin typeface="+mn-lt"/>
              </a:rPr>
              <a:t>      agriculturalist 	movement</a:t>
            </a:r>
          </a:p>
        </p:txBody>
      </p:sp>
      <p:grpSp>
        <p:nvGrpSpPr>
          <p:cNvPr id="7" name="Group 6"/>
          <p:cNvGrpSpPr/>
          <p:nvPr/>
        </p:nvGrpSpPr>
        <p:grpSpPr>
          <a:xfrm>
            <a:off x="411793" y="165764"/>
            <a:ext cx="8654933" cy="307777"/>
            <a:chOff x="373157" y="6620651"/>
            <a:chExt cx="8654933" cy="307777"/>
          </a:xfrm>
        </p:grpSpPr>
        <p:sp>
          <p:nvSpPr>
            <p:cNvPr id="8" name="TextBox 7"/>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a:t>
              </a:r>
              <a:r>
                <a:rPr lang="en-GB" sz="1400" b="1" cap="small" dirty="0">
                  <a:solidFill>
                    <a:schemeClr val="bg1"/>
                  </a:solidFill>
                  <a:latin typeface="+mn-lt"/>
                </a:rPr>
                <a:t>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pic>
          <p:nvPicPr>
            <p:cNvPr id="9"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503"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9281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Whither connectivity?</a:t>
            </a:r>
          </a:p>
        </p:txBody>
      </p:sp>
      <p:sp>
        <p:nvSpPr>
          <p:cNvPr id="3" name="Content Placeholder 2"/>
          <p:cNvSpPr>
            <a:spLocks noGrp="1"/>
          </p:cNvSpPr>
          <p:nvPr>
            <p:ph idx="1"/>
          </p:nvPr>
        </p:nvSpPr>
        <p:spPr>
          <a:xfrm>
            <a:off x="655638" y="1636713"/>
            <a:ext cx="4815113" cy="3816350"/>
          </a:xfrm>
        </p:spPr>
        <p:txBody>
          <a:bodyPr/>
          <a:lstStyle/>
          <a:p>
            <a:r>
              <a:rPr lang="en-GB" dirty="0"/>
              <a:t>What have we learned from these simulation studies about connectivity?</a:t>
            </a:r>
          </a:p>
          <a:p>
            <a:pPr lvl="1">
              <a:buFont typeface="Arial" panose="020B0604020202020204" pitchFamily="34" charset="0"/>
              <a:buChar char="•"/>
            </a:pPr>
            <a:r>
              <a:rPr lang="en-GB" dirty="0"/>
              <a:t>Connectivity emerges from models without explicit representation of (whatever) it (is)</a:t>
            </a:r>
          </a:p>
          <a:p>
            <a:pPr lvl="1">
              <a:buFont typeface="Arial" panose="020B0604020202020204" pitchFamily="34" charset="0"/>
              <a:buChar char="•"/>
            </a:pPr>
            <a:r>
              <a:rPr lang="en-GB" dirty="0"/>
              <a:t>It affects different processes in different ways and over different timescales</a:t>
            </a:r>
          </a:p>
          <a:p>
            <a:pPr lvl="1">
              <a:buFont typeface="Arial" panose="020B0604020202020204" pitchFamily="34" charset="0"/>
              <a:buChar char="•"/>
            </a:pPr>
            <a:r>
              <a:rPr lang="en-GB" dirty="0"/>
              <a:t>Initial conditions are important</a:t>
            </a:r>
          </a:p>
          <a:p>
            <a:pPr lvl="1">
              <a:buFont typeface="Arial" panose="020B0604020202020204" pitchFamily="34" charset="0"/>
              <a:buChar char="•"/>
            </a:pPr>
            <a:r>
              <a:rPr lang="en-GB" dirty="0"/>
              <a:t>Path dependency and contingency</a:t>
            </a:r>
          </a:p>
          <a:p>
            <a:pPr lvl="1">
              <a:buFont typeface="Arial" panose="020B0604020202020204" pitchFamily="34" charset="0"/>
              <a:buChar char="•"/>
            </a:pPr>
            <a:r>
              <a:rPr lang="en-GB" dirty="0"/>
              <a:t>Heterogeneity: place as important as space</a:t>
            </a:r>
          </a:p>
          <a:p>
            <a:pPr marL="57150" indent="0"/>
            <a:r>
              <a:rPr lang="en-GB" dirty="0"/>
              <a:t>BUT …</a:t>
            </a:r>
          </a:p>
          <a:p>
            <a:pPr lvl="1">
              <a:buFont typeface="Arial" panose="020B0604020202020204" pitchFamily="34" charset="0"/>
              <a:buChar char="•"/>
            </a:pPr>
            <a:r>
              <a:rPr lang="en-GB" dirty="0"/>
              <a:t>Subjectivity</a:t>
            </a:r>
          </a:p>
          <a:p>
            <a:pPr lvl="1">
              <a:buFont typeface="Arial" panose="020B0604020202020204" pitchFamily="34" charset="0"/>
              <a:buChar char="•"/>
            </a:pPr>
            <a:r>
              <a:rPr lang="en-GB" dirty="0"/>
              <a:t>Hidden assumptions</a:t>
            </a:r>
          </a:p>
          <a:p>
            <a:pPr lvl="1">
              <a:buFont typeface="Arial" panose="020B0604020202020204" pitchFamily="34" charset="0"/>
              <a:buChar char="•"/>
            </a:pPr>
            <a:r>
              <a:rPr lang="en-GB" dirty="0"/>
              <a:t>Can/should we generalize?</a:t>
            </a:r>
          </a:p>
        </p:txBody>
      </p:sp>
      <p:pic>
        <p:nvPicPr>
          <p:cNvPr id="4"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16200000">
            <a:off x="4654398" y="2483259"/>
            <a:ext cx="5106329" cy="340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411793" y="165764"/>
            <a:ext cx="8654933" cy="307777"/>
            <a:chOff x="373157" y="6620651"/>
            <a:chExt cx="8654933" cy="307777"/>
          </a:xfrm>
        </p:grpSpPr>
        <p:sp>
          <p:nvSpPr>
            <p:cNvPr id="7" name="TextBox 6"/>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a:t>
              </a:r>
              <a:r>
                <a:rPr lang="en-GB" sz="1400" b="1" cap="small" dirty="0">
                  <a:solidFill>
                    <a:schemeClr val="bg2">
                      <a:lumMod val="40000"/>
                      <a:lumOff val="60000"/>
                    </a:schemeClr>
                  </a:solidFill>
                  <a:latin typeface="+mn-lt"/>
                </a:rPr>
                <a:t>Modelling Connectivity</a:t>
              </a:r>
              <a:r>
                <a:rPr lang="en-GB" sz="1400" b="1" cap="small" dirty="0">
                  <a:solidFill>
                    <a:schemeClr val="bg2">
                      <a:lumMod val="60000"/>
                      <a:lumOff val="40000"/>
                    </a:schemeClr>
                  </a:solidFill>
                  <a:latin typeface="+mn-lt"/>
                </a:rPr>
                <a:t>	</a:t>
              </a:r>
              <a:r>
                <a:rPr lang="en-GB" sz="1400" b="1" cap="small" dirty="0">
                  <a:latin typeface="+mn-lt"/>
                </a:rPr>
                <a:t>What Modelling Tells Us</a:t>
              </a:r>
              <a:r>
                <a:rPr lang="en-GB" sz="1400" b="1" cap="small" dirty="0">
                  <a:solidFill>
                    <a:schemeClr val="bg2">
                      <a:lumMod val="60000"/>
                      <a:lumOff val="40000"/>
                    </a:schemeClr>
                  </a:solidFill>
                  <a:latin typeface="+mn-lt"/>
                </a:rPr>
                <a:t>	Conclusions</a:t>
              </a:r>
              <a:endParaRPr lang="en-GB" sz="1800" b="1" cap="small" dirty="0">
                <a:solidFill>
                  <a:schemeClr val="bg2">
                    <a:lumMod val="60000"/>
                    <a:lumOff val="40000"/>
                  </a:schemeClr>
                </a:solidFill>
                <a:latin typeface="+mn-lt"/>
              </a:endParaRPr>
            </a:p>
          </p:txBody>
        </p:sp>
        <p:pic>
          <p:nvPicPr>
            <p:cNvPr id="8"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3654"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2507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altLang="en-US" dirty="0"/>
              <a:t>Models and explanation</a:t>
            </a:r>
          </a:p>
        </p:txBody>
      </p:sp>
      <p:sp>
        <p:nvSpPr>
          <p:cNvPr id="6147" name="Content Placeholder 2"/>
          <p:cNvSpPr>
            <a:spLocks noGrp="1"/>
          </p:cNvSpPr>
          <p:nvPr>
            <p:ph idx="1"/>
          </p:nvPr>
        </p:nvSpPr>
        <p:spPr/>
        <p:txBody>
          <a:bodyPr/>
          <a:lstStyle/>
          <a:p>
            <a:pPr>
              <a:buFontTx/>
              <a:buChar char="•"/>
            </a:pPr>
            <a:r>
              <a:rPr lang="en-GB" altLang="en-US" dirty="0"/>
              <a:t>Confounding of the computer-simulation model with the “model of the phenomena” (after </a:t>
            </a:r>
            <a:r>
              <a:rPr lang="en-GB" altLang="en-US" dirty="0" err="1"/>
              <a:t>Winsberg</a:t>
            </a:r>
            <a:r>
              <a:rPr lang="en-GB" altLang="en-US" dirty="0"/>
              <a:t>)</a:t>
            </a:r>
          </a:p>
          <a:p>
            <a:pPr>
              <a:buFontTx/>
              <a:buChar char="•"/>
            </a:pPr>
            <a:r>
              <a:rPr lang="en-GB" altLang="en-US" dirty="0"/>
              <a:t>Alternative styles of modelling, especially cellular, individual- and agent-based modelling:</a:t>
            </a:r>
          </a:p>
          <a:p>
            <a:pPr lvl="1">
              <a:buFont typeface="Arial" panose="020B0604020202020204" pitchFamily="34" charset="0"/>
              <a:buChar char="•"/>
            </a:pPr>
            <a:r>
              <a:rPr lang="en-GB" altLang="en-US" dirty="0"/>
              <a:t>CM/IBM/ABM have the potential to represent various actions and reactions within environments that can have numerous spatial structures </a:t>
            </a:r>
          </a:p>
          <a:p>
            <a:pPr lvl="1">
              <a:buFont typeface="Arial" panose="020B0604020202020204" pitchFamily="34" charset="0"/>
              <a:buChar char="•"/>
            </a:pPr>
            <a:r>
              <a:rPr lang="en-GB" altLang="en-US" dirty="0"/>
              <a:t>Can incorporate quantitative AND qualitative information</a:t>
            </a:r>
          </a:p>
          <a:p>
            <a:pPr>
              <a:buFontTx/>
              <a:buChar char="•"/>
            </a:pPr>
            <a:r>
              <a:rPr lang="en-GB" altLang="en-US" dirty="0"/>
              <a:t>Learning through the </a:t>
            </a:r>
            <a:r>
              <a:rPr lang="en-GB" altLang="en-US" i="1" dirty="0"/>
              <a:t>process</a:t>
            </a:r>
            <a:r>
              <a:rPr lang="en-GB" altLang="en-US" dirty="0"/>
              <a:t> of modelling</a:t>
            </a:r>
          </a:p>
          <a:p>
            <a:pPr>
              <a:buFontTx/>
              <a:buChar char="•"/>
            </a:pPr>
            <a:r>
              <a:rPr lang="en-GB" altLang="en-US" dirty="0"/>
              <a:t>Promotion of rigorous thought and conceptualization</a:t>
            </a:r>
          </a:p>
          <a:p>
            <a:pPr>
              <a:buFontTx/>
              <a:buChar char="•"/>
            </a:pPr>
            <a:r>
              <a:rPr lang="en-GB" altLang="en-US" dirty="0"/>
              <a:t>A means of communicating, understanding and negotiating ideas and world-views</a:t>
            </a:r>
          </a:p>
        </p:txBody>
      </p:sp>
      <p:sp>
        <p:nvSpPr>
          <p:cNvPr id="2" name="Rectangle 1"/>
          <p:cNvSpPr/>
          <p:nvPr/>
        </p:nvSpPr>
        <p:spPr>
          <a:xfrm>
            <a:off x="3421626" y="6265460"/>
            <a:ext cx="5442154" cy="404663"/>
          </a:xfrm>
          <a:prstGeom prst="rect">
            <a:avLst/>
          </a:prstGeom>
        </p:spPr>
        <p:txBody>
          <a:bodyPr wrap="square">
            <a:spAutoFit/>
          </a:bodyPr>
          <a:lstStyle/>
          <a:p>
            <a:pPr lvl="1" algn="r">
              <a:lnSpc>
                <a:spcPct val="110000"/>
              </a:lnSpc>
              <a:defRPr/>
            </a:pPr>
            <a:r>
              <a:rPr lang="en-GB" altLang="en-US" sz="2000" dirty="0">
                <a:latin typeface="+mn-lt"/>
              </a:rPr>
              <a:t>(Millington and Wainwright, 2017, </a:t>
            </a:r>
            <a:r>
              <a:rPr lang="en-GB" altLang="en-US" sz="2000" i="1" dirty="0">
                <a:latin typeface="+mn-lt"/>
              </a:rPr>
              <a:t>PIHG</a:t>
            </a:r>
            <a:r>
              <a:rPr lang="en-GB" altLang="en-US" sz="2000" dirty="0">
                <a:latin typeface="+mn-lt"/>
              </a:rPr>
              <a:t>)</a:t>
            </a:r>
          </a:p>
        </p:txBody>
      </p:sp>
      <p:grpSp>
        <p:nvGrpSpPr>
          <p:cNvPr id="3" name="Group 2">
            <a:extLst>
              <a:ext uri="{FF2B5EF4-FFF2-40B4-BE49-F238E27FC236}">
                <a16:creationId xmlns:a16="http://schemas.microsoft.com/office/drawing/2014/main" id="{B4C70592-261E-71E6-B3BE-8ABB43932A6C}"/>
              </a:ext>
            </a:extLst>
          </p:cNvPr>
          <p:cNvGrpSpPr/>
          <p:nvPr/>
        </p:nvGrpSpPr>
        <p:grpSpPr>
          <a:xfrm>
            <a:off x="411793" y="165764"/>
            <a:ext cx="8654933" cy="307777"/>
            <a:chOff x="373157" y="6620651"/>
            <a:chExt cx="8654933" cy="307777"/>
          </a:xfrm>
        </p:grpSpPr>
        <p:sp>
          <p:nvSpPr>
            <p:cNvPr id="4" name="TextBox 3">
              <a:extLst>
                <a:ext uri="{FF2B5EF4-FFF2-40B4-BE49-F238E27FC236}">
                  <a16:creationId xmlns:a16="http://schemas.microsoft.com/office/drawing/2014/main" id="{DA3F0CFF-963B-6D78-A60C-B089CBB93346}"/>
                </a:ext>
              </a:extLst>
            </p:cNvPr>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a:t>
              </a:r>
              <a:r>
                <a:rPr lang="en-GB" sz="1400" b="1" cap="small" dirty="0">
                  <a:solidFill>
                    <a:schemeClr val="bg2">
                      <a:lumMod val="40000"/>
                      <a:lumOff val="60000"/>
                    </a:schemeClr>
                  </a:solidFill>
                  <a:latin typeface="+mn-lt"/>
                </a:rPr>
                <a:t>Modelling Connectivity</a:t>
              </a:r>
              <a:r>
                <a:rPr lang="en-GB" sz="1400" b="1" cap="small" dirty="0">
                  <a:solidFill>
                    <a:schemeClr val="bg2">
                      <a:lumMod val="60000"/>
                      <a:lumOff val="40000"/>
                    </a:schemeClr>
                  </a:solidFill>
                  <a:latin typeface="+mn-lt"/>
                </a:rPr>
                <a:t>	</a:t>
              </a:r>
              <a:r>
                <a:rPr lang="en-GB" sz="1400" b="1" cap="small" dirty="0">
                  <a:latin typeface="+mn-lt"/>
                </a:rPr>
                <a:t>What Modelling Tells Us</a:t>
              </a:r>
              <a:r>
                <a:rPr lang="en-GB" sz="1400" b="1" cap="small" dirty="0">
                  <a:solidFill>
                    <a:schemeClr val="bg2">
                      <a:lumMod val="60000"/>
                      <a:lumOff val="40000"/>
                    </a:schemeClr>
                  </a:solidFill>
                  <a:latin typeface="+mn-lt"/>
                </a:rPr>
                <a:t>	Conclusions</a:t>
              </a:r>
              <a:endParaRPr lang="en-GB" sz="1800" b="1" cap="small" dirty="0">
                <a:solidFill>
                  <a:schemeClr val="bg2">
                    <a:lumMod val="60000"/>
                    <a:lumOff val="40000"/>
                  </a:schemeClr>
                </a:solidFill>
                <a:latin typeface="+mn-lt"/>
              </a:endParaRPr>
            </a:p>
          </p:txBody>
        </p:sp>
        <p:pic>
          <p:nvPicPr>
            <p:cNvPr id="5" name="Picture 2" descr="http://www.clker.com/cliparts/9/p/J/X/N/f/running-man-hi.png">
              <a:extLst>
                <a:ext uri="{FF2B5EF4-FFF2-40B4-BE49-F238E27FC236}">
                  <a16:creationId xmlns:a16="http://schemas.microsoft.com/office/drawing/2014/main" id="{758D7433-3865-8D5D-5558-1F355BD118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3654"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6929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a:t>Conclusions</a:t>
            </a:r>
          </a:p>
        </p:txBody>
      </p:sp>
      <p:sp>
        <p:nvSpPr>
          <p:cNvPr id="25603" name="Content Placeholder 2"/>
          <p:cNvSpPr>
            <a:spLocks noGrp="1"/>
          </p:cNvSpPr>
          <p:nvPr>
            <p:ph idx="1"/>
          </p:nvPr>
        </p:nvSpPr>
        <p:spPr>
          <a:xfrm>
            <a:off x="685800" y="1741488"/>
            <a:ext cx="7772400" cy="3816350"/>
          </a:xfrm>
        </p:spPr>
        <p:txBody>
          <a:bodyPr/>
          <a:lstStyle/>
          <a:p>
            <a:pPr>
              <a:buFontTx/>
              <a:buChar char="•"/>
              <a:defRPr/>
            </a:pPr>
            <a:r>
              <a:rPr lang="en-US" dirty="0"/>
              <a:t>A range of “bottom-up” modelling approaches are consistent with how we have interpreted connectivity in dryland environments without building “connectivity” into the models (we think)</a:t>
            </a:r>
          </a:p>
          <a:p>
            <a:pPr>
              <a:buFontTx/>
              <a:buChar char="•"/>
              <a:defRPr/>
            </a:pPr>
            <a:r>
              <a:rPr lang="en-US" dirty="0"/>
              <a:t>Conceptualization of the system is critical in providing a real(</a:t>
            </a:r>
            <a:r>
              <a:rPr lang="en-US" dirty="0" err="1"/>
              <a:t>ist</a:t>
            </a:r>
            <a:r>
              <a:rPr lang="en-US" dirty="0"/>
              <a:t>) underpinning of our understanding of connectivity, e.g.:</a:t>
            </a:r>
          </a:p>
          <a:p>
            <a:pPr lvl="1">
              <a:buFontTx/>
              <a:buChar char="•"/>
              <a:defRPr/>
            </a:pPr>
            <a:r>
              <a:rPr lang="en-US" dirty="0"/>
              <a:t>Importance of heterogeneity and spatial pattern (and by implication </a:t>
            </a:r>
            <a:r>
              <a:rPr lang="en-US" i="1" dirty="0"/>
              <a:t>place</a:t>
            </a:r>
            <a:r>
              <a:rPr lang="en-US" dirty="0"/>
              <a:t>)</a:t>
            </a:r>
          </a:p>
          <a:p>
            <a:pPr lvl="1">
              <a:buFontTx/>
              <a:buChar char="•"/>
              <a:defRPr/>
            </a:pPr>
            <a:r>
              <a:rPr lang="en-US" dirty="0"/>
              <a:t>Appropriate representations of sediment-transport mechanisms (</a:t>
            </a:r>
            <a:r>
              <a:rPr lang="en-US" cap="small" dirty="0" err="1"/>
              <a:t>Mahleran</a:t>
            </a:r>
            <a:r>
              <a:rPr lang="en-US" dirty="0"/>
              <a:t> approach to scaling sediment movement)</a:t>
            </a:r>
          </a:p>
          <a:p>
            <a:pPr lvl="1">
              <a:buFontTx/>
              <a:buChar char="•"/>
              <a:defRPr/>
            </a:pPr>
            <a:r>
              <a:rPr lang="en-US" dirty="0"/>
              <a:t>Appropriate </a:t>
            </a:r>
            <a:r>
              <a:rPr lang="en-US" dirty="0" err="1"/>
              <a:t>ecogemorphic</a:t>
            </a:r>
            <a:r>
              <a:rPr lang="en-US" dirty="0"/>
              <a:t> feedbacks at the appropriate scale</a:t>
            </a:r>
          </a:p>
          <a:p>
            <a:pPr>
              <a:buFontTx/>
              <a:buChar char="•"/>
              <a:defRPr/>
            </a:pPr>
            <a:r>
              <a:rPr lang="en-US" dirty="0"/>
              <a:t>But some model elements are problematic, e.g.:</a:t>
            </a:r>
          </a:p>
          <a:p>
            <a:pPr lvl="1">
              <a:buFontTx/>
              <a:buChar char="•"/>
              <a:defRPr/>
            </a:pPr>
            <a:r>
              <a:rPr lang="en-US" dirty="0"/>
              <a:t>need to use subjective thresholds because continuum-based flow models are very poor at representing </a:t>
            </a:r>
            <a:r>
              <a:rPr lang="en-US" dirty="0" err="1"/>
              <a:t>disconnexion</a:t>
            </a:r>
            <a:endParaRPr lang="en-US" dirty="0"/>
          </a:p>
          <a:p>
            <a:pPr>
              <a:buFontTx/>
              <a:buChar char="•"/>
              <a:defRPr/>
            </a:pPr>
            <a:r>
              <a:rPr lang="en-US" dirty="0"/>
              <a:t>Modelling only tells us part of the story </a:t>
            </a:r>
            <a:r>
              <a:rPr lang="en-US" dirty="0">
                <a:sym typeface="Wingdings" panose="05000000000000000000" pitchFamily="2" charset="2"/>
              </a:rPr>
              <a:t> but also what we need to look at next in the field</a:t>
            </a:r>
            <a:endParaRPr lang="en-US" dirty="0"/>
          </a:p>
        </p:txBody>
      </p:sp>
      <p:grpSp>
        <p:nvGrpSpPr>
          <p:cNvPr id="4" name="Group 3"/>
          <p:cNvGrpSpPr/>
          <p:nvPr/>
        </p:nvGrpSpPr>
        <p:grpSpPr>
          <a:xfrm>
            <a:off x="411793" y="165764"/>
            <a:ext cx="8654933" cy="307777"/>
            <a:chOff x="373157" y="6620651"/>
            <a:chExt cx="8654933" cy="307777"/>
          </a:xfrm>
        </p:grpSpPr>
        <p:sp>
          <p:nvSpPr>
            <p:cNvPr id="5" name="TextBox 4"/>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a:t>
              </a:r>
              <a:r>
                <a:rPr lang="en-GB" sz="1400" b="1" cap="small" dirty="0">
                  <a:solidFill>
                    <a:schemeClr val="bg2">
                      <a:lumMod val="40000"/>
                      <a:lumOff val="60000"/>
                    </a:schemeClr>
                  </a:solidFill>
                  <a:latin typeface="+mn-lt"/>
                </a:rPr>
                <a:t>Modelling Connectivity</a:t>
              </a:r>
              <a:r>
                <a:rPr lang="en-GB" sz="1400" b="1" cap="small" dirty="0">
                  <a:solidFill>
                    <a:schemeClr val="bg2">
                      <a:lumMod val="60000"/>
                      <a:lumOff val="40000"/>
                    </a:schemeClr>
                  </a:solidFill>
                  <a:latin typeface="+mn-lt"/>
                </a:rPr>
                <a:t>	</a:t>
              </a:r>
              <a:r>
                <a:rPr lang="en-GB" sz="1400" b="1" cap="small" dirty="0">
                  <a:solidFill>
                    <a:schemeClr val="bg2">
                      <a:lumMod val="40000"/>
                      <a:lumOff val="60000"/>
                    </a:schemeClr>
                  </a:solidFill>
                  <a:latin typeface="+mn-lt"/>
                </a:rPr>
                <a:t>What Modelling Tells Us</a:t>
              </a:r>
              <a:r>
                <a:rPr lang="en-GB" sz="1400" b="1" cap="small" dirty="0">
                  <a:solidFill>
                    <a:schemeClr val="bg2">
                      <a:lumMod val="60000"/>
                      <a:lumOff val="40000"/>
                    </a:schemeClr>
                  </a:solidFill>
                  <a:latin typeface="+mn-lt"/>
                </a:rPr>
                <a:t>	</a:t>
              </a:r>
              <a:r>
                <a:rPr lang="en-GB" sz="1400" b="1" cap="small" dirty="0">
                  <a:latin typeface="+mn-lt"/>
                </a:rPr>
                <a:t>Conclusions</a:t>
              </a:r>
              <a:endParaRPr lang="en-GB" sz="1800" b="1" cap="small" dirty="0">
                <a:latin typeface="+mn-lt"/>
              </a:endParaRPr>
            </a:p>
          </p:txBody>
        </p:sp>
        <p:pic>
          <p:nvPicPr>
            <p:cNvPr id="6"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975"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651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a:r>
              <a:rPr lang="en-GB" altLang="en-US"/>
              <a:t>Thank you for your attention!</a:t>
            </a:r>
          </a:p>
        </p:txBody>
      </p:sp>
      <p:grpSp>
        <p:nvGrpSpPr>
          <p:cNvPr id="6" name="Group 5"/>
          <p:cNvGrpSpPr/>
          <p:nvPr/>
        </p:nvGrpSpPr>
        <p:grpSpPr>
          <a:xfrm>
            <a:off x="411793" y="165764"/>
            <a:ext cx="8654933" cy="307777"/>
            <a:chOff x="373157" y="6620651"/>
            <a:chExt cx="8654933" cy="307777"/>
          </a:xfrm>
        </p:grpSpPr>
        <p:sp>
          <p:nvSpPr>
            <p:cNvPr id="7" name="TextBox 6"/>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a:t>
              </a:r>
              <a:r>
                <a:rPr lang="en-GB" sz="1400" b="1" cap="small" dirty="0">
                  <a:solidFill>
                    <a:schemeClr val="bg2">
                      <a:lumMod val="40000"/>
                      <a:lumOff val="60000"/>
                    </a:schemeClr>
                  </a:solidFill>
                  <a:latin typeface="+mn-lt"/>
                </a:rPr>
                <a:t>Modelling Connectivity</a:t>
              </a:r>
              <a:r>
                <a:rPr lang="en-GB" sz="1400" b="1" cap="small" dirty="0">
                  <a:solidFill>
                    <a:schemeClr val="bg2">
                      <a:lumMod val="60000"/>
                      <a:lumOff val="40000"/>
                    </a:schemeClr>
                  </a:solidFill>
                  <a:latin typeface="+mn-lt"/>
                </a:rPr>
                <a:t>	</a:t>
              </a:r>
              <a:r>
                <a:rPr lang="en-GB" sz="1400" b="1" cap="small" dirty="0">
                  <a:solidFill>
                    <a:schemeClr val="bg2">
                      <a:lumMod val="40000"/>
                      <a:lumOff val="60000"/>
                    </a:schemeClr>
                  </a:solidFill>
                  <a:latin typeface="+mn-lt"/>
                </a:rPr>
                <a:t>What Modelling Tells Us</a:t>
              </a:r>
              <a:r>
                <a:rPr lang="en-GB" sz="1400" b="1" cap="small" dirty="0">
                  <a:solidFill>
                    <a:schemeClr val="bg2">
                      <a:lumMod val="60000"/>
                      <a:lumOff val="40000"/>
                    </a:schemeClr>
                  </a:solidFill>
                  <a:latin typeface="+mn-lt"/>
                </a:rPr>
                <a:t>	</a:t>
              </a:r>
              <a:r>
                <a:rPr lang="en-GB" sz="1400" b="1" cap="small" dirty="0">
                  <a:latin typeface="+mn-lt"/>
                </a:rPr>
                <a:t>Conclusions</a:t>
              </a:r>
              <a:endParaRPr lang="en-GB" sz="1800" b="1" cap="small" dirty="0">
                <a:latin typeface="+mn-lt"/>
              </a:endParaRPr>
            </a:p>
          </p:txBody>
        </p:sp>
        <p:pic>
          <p:nvPicPr>
            <p:cNvPr id="8" name="Picture 2" descr="http://www.clker.com/cliparts/9/p/J/X/N/f/running-man-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3975" y="6679605"/>
              <a:ext cx="199861" cy="189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Text&#10;&#10;Description automatically generated">
            <a:extLst>
              <a:ext uri="{FF2B5EF4-FFF2-40B4-BE49-F238E27FC236}">
                <a16:creationId xmlns:a16="http://schemas.microsoft.com/office/drawing/2014/main" id="{17A9AA5E-DDFD-F501-166F-1E73DE8C7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9" t="4861" r="3673" b="8055"/>
          <a:stretch/>
        </p:blipFill>
        <p:spPr>
          <a:xfrm>
            <a:off x="1547813" y="1543049"/>
            <a:ext cx="6048374" cy="4339052"/>
          </a:xfrm>
          <a:prstGeom prst="rect">
            <a:avLst/>
          </a:prstGeom>
        </p:spPr>
      </p:pic>
    </p:spTree>
    <p:extLst>
      <p:ext uri="{BB962C8B-B14F-4D97-AF65-F5344CB8AC3E}">
        <p14:creationId xmlns:p14="http://schemas.microsoft.com/office/powerpoint/2010/main" val="638232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80728"/>
            <a:ext cx="7772400" cy="998984"/>
          </a:xfrm>
        </p:spPr>
        <p:txBody>
          <a:bodyPr/>
          <a:lstStyle/>
          <a:p>
            <a:pPr lvl="0"/>
            <a:r>
              <a:rPr lang="en-GB" dirty="0"/>
              <a:t>Only connect!</a:t>
            </a:r>
            <a:br>
              <a:rPr lang="en-GB" dirty="0"/>
            </a:br>
            <a:endParaRPr lang="en-GB" dirty="0"/>
          </a:p>
        </p:txBody>
      </p:sp>
      <p:grpSp>
        <p:nvGrpSpPr>
          <p:cNvPr id="3" name="Group 31"/>
          <p:cNvGrpSpPr/>
          <p:nvPr/>
        </p:nvGrpSpPr>
        <p:grpSpPr>
          <a:xfrm>
            <a:off x="6651205" y="0"/>
            <a:ext cx="2492795" cy="3457996"/>
            <a:chOff x="7205472" y="0"/>
            <a:chExt cx="2700528" cy="3457996"/>
          </a:xfrm>
        </p:grpSpPr>
        <p:pic>
          <p:nvPicPr>
            <p:cNvPr id="5" name="Picture 5" descr="C:\John\Scans\SW USA\Walnut Gulch\scan1839.jpg"/>
            <p:cNvPicPr>
              <a:picLocks noChangeAspect="1" noChangeArrowheads="1"/>
            </p:cNvPicPr>
            <p:nvPr/>
          </p:nvPicPr>
          <p:blipFill>
            <a:blip r:embed="rId2" cstate="print"/>
            <a:srcRect l="47482" t="1447"/>
            <a:stretch>
              <a:fillRect/>
            </a:stretch>
          </p:blipFill>
          <p:spPr bwMode="auto">
            <a:xfrm>
              <a:off x="7210696" y="0"/>
              <a:ext cx="2695304" cy="3457996"/>
            </a:xfrm>
            <a:prstGeom prst="rect">
              <a:avLst/>
            </a:prstGeom>
            <a:noFill/>
            <a:ln w="9525">
              <a:noFill/>
              <a:miter lim="800000"/>
              <a:headEnd/>
              <a:tailEnd/>
            </a:ln>
          </p:spPr>
        </p:pic>
        <p:sp>
          <p:nvSpPr>
            <p:cNvPr id="6" name="TextBox 5"/>
            <p:cNvSpPr txBox="1"/>
            <p:nvPr/>
          </p:nvSpPr>
          <p:spPr>
            <a:xfrm>
              <a:off x="7205472" y="2987040"/>
              <a:ext cx="2050113" cy="461665"/>
            </a:xfrm>
            <a:prstGeom prst="rect">
              <a:avLst/>
            </a:prstGeom>
            <a:noFill/>
          </p:spPr>
          <p:txBody>
            <a:bodyPr wrap="none" rtlCol="0">
              <a:spAutoFit/>
            </a:bodyPr>
            <a:lstStyle/>
            <a:p>
              <a:r>
                <a:rPr lang="en-GB" dirty="0">
                  <a:solidFill>
                    <a:schemeClr val="bg1"/>
                  </a:solidFill>
                </a:rPr>
                <a:t>Tony Parsons</a:t>
              </a:r>
            </a:p>
          </p:txBody>
        </p:sp>
      </p:grpSp>
      <p:grpSp>
        <p:nvGrpSpPr>
          <p:cNvPr id="4" name="Group 32"/>
          <p:cNvGrpSpPr/>
          <p:nvPr/>
        </p:nvGrpSpPr>
        <p:grpSpPr>
          <a:xfrm>
            <a:off x="4939811" y="3450336"/>
            <a:ext cx="4204190" cy="1342124"/>
            <a:chOff x="5351462" y="3450336"/>
            <a:chExt cx="4554539" cy="1342124"/>
          </a:xfrm>
        </p:grpSpPr>
        <p:pic>
          <p:nvPicPr>
            <p:cNvPr id="7" name="Picture 2" descr="C:\John\Scans\SW USA\Jornada\scan0893.jpg"/>
            <p:cNvPicPr>
              <a:picLocks noChangeAspect="1" noChangeArrowheads="1"/>
            </p:cNvPicPr>
            <p:nvPr/>
          </p:nvPicPr>
          <p:blipFill>
            <a:blip r:embed="rId3" cstate="print"/>
            <a:srcRect l="5748" t="3786" r="5748" b="77604"/>
            <a:stretch>
              <a:fillRect/>
            </a:stretch>
          </p:blipFill>
          <p:spPr bwMode="auto">
            <a:xfrm>
              <a:off x="5351462" y="3450336"/>
              <a:ext cx="4554538" cy="1342124"/>
            </a:xfrm>
            <a:prstGeom prst="rect">
              <a:avLst/>
            </a:prstGeom>
            <a:noFill/>
            <a:ln w="9525">
              <a:noFill/>
              <a:miter lim="800000"/>
              <a:headEnd/>
              <a:tailEnd/>
            </a:ln>
          </p:spPr>
        </p:pic>
        <p:sp>
          <p:nvSpPr>
            <p:cNvPr id="9" name="TextBox 8"/>
            <p:cNvSpPr txBox="1"/>
            <p:nvPr/>
          </p:nvSpPr>
          <p:spPr>
            <a:xfrm>
              <a:off x="8522209" y="3602736"/>
              <a:ext cx="1383792" cy="707886"/>
            </a:xfrm>
            <a:prstGeom prst="rect">
              <a:avLst/>
            </a:prstGeom>
            <a:noFill/>
          </p:spPr>
          <p:txBody>
            <a:bodyPr wrap="square" rtlCol="0">
              <a:spAutoFit/>
            </a:bodyPr>
            <a:lstStyle/>
            <a:p>
              <a:r>
                <a:rPr lang="en-GB" sz="2000" dirty="0">
                  <a:solidFill>
                    <a:schemeClr val="bg1"/>
                  </a:solidFill>
                </a:rPr>
                <a:t>Athol Abrahams</a:t>
              </a:r>
            </a:p>
          </p:txBody>
        </p:sp>
      </p:grpSp>
      <p:grpSp>
        <p:nvGrpSpPr>
          <p:cNvPr id="12" name="Group 34"/>
          <p:cNvGrpSpPr/>
          <p:nvPr/>
        </p:nvGrpSpPr>
        <p:grpSpPr>
          <a:xfrm>
            <a:off x="7225167" y="4764904"/>
            <a:ext cx="1918833" cy="2093096"/>
            <a:chOff x="7827264" y="4764904"/>
            <a:chExt cx="2078736" cy="2093096"/>
          </a:xfrm>
        </p:grpSpPr>
        <p:pic>
          <p:nvPicPr>
            <p:cNvPr id="8" name="Picture 3" descr="E:\JOHN\JORNADA\Poster\06.jpg"/>
            <p:cNvPicPr>
              <a:picLocks noChangeAspect="1" noChangeArrowheads="1"/>
            </p:cNvPicPr>
            <p:nvPr/>
          </p:nvPicPr>
          <p:blipFill>
            <a:blip r:embed="rId4" cstate="print"/>
            <a:srcRect r="48789"/>
            <a:stretch>
              <a:fillRect/>
            </a:stretch>
          </p:blipFill>
          <p:spPr bwMode="auto">
            <a:xfrm>
              <a:off x="7827264" y="4764904"/>
              <a:ext cx="2078736" cy="2093096"/>
            </a:xfrm>
            <a:prstGeom prst="rect">
              <a:avLst/>
            </a:prstGeom>
            <a:noFill/>
            <a:ln w="9525">
              <a:noFill/>
              <a:miter lim="800000"/>
              <a:headEnd/>
              <a:tailEnd/>
            </a:ln>
          </p:spPr>
        </p:pic>
        <p:sp>
          <p:nvSpPr>
            <p:cNvPr id="10" name="TextBox 9"/>
            <p:cNvSpPr txBox="1"/>
            <p:nvPr/>
          </p:nvSpPr>
          <p:spPr>
            <a:xfrm>
              <a:off x="7827264" y="6457890"/>
              <a:ext cx="1463040" cy="400110"/>
            </a:xfrm>
            <a:prstGeom prst="rect">
              <a:avLst/>
            </a:prstGeom>
            <a:solidFill>
              <a:srgbClr val="0099FF">
                <a:alpha val="43000"/>
              </a:srgbClr>
            </a:solidFill>
          </p:spPr>
          <p:txBody>
            <a:bodyPr wrap="square" rtlCol="0">
              <a:spAutoFit/>
            </a:bodyPr>
            <a:lstStyle/>
            <a:p>
              <a:r>
                <a:rPr lang="en-GB" sz="2000" dirty="0">
                  <a:solidFill>
                    <a:schemeClr val="bg1"/>
                  </a:solidFill>
                  <a:effectLst>
                    <a:outerShdw blurRad="38100" dist="38100" dir="2700000" algn="tl">
                      <a:srgbClr val="000000">
                        <a:alpha val="43137"/>
                      </a:srgbClr>
                    </a:outerShdw>
                  </a:effectLst>
                </a:rPr>
                <a:t>Mel </a:t>
              </a:r>
              <a:r>
                <a:rPr lang="en-GB" sz="2000" dirty="0" err="1">
                  <a:solidFill>
                    <a:schemeClr val="bg1"/>
                  </a:solidFill>
                  <a:effectLst>
                    <a:outerShdw blurRad="38100" dist="38100" dir="2700000" algn="tl">
                      <a:srgbClr val="000000">
                        <a:alpha val="43137"/>
                      </a:srgbClr>
                    </a:outerShdw>
                  </a:effectLst>
                </a:rPr>
                <a:t>Neave</a:t>
              </a:r>
              <a:endParaRPr lang="en-GB" sz="2000" dirty="0">
                <a:solidFill>
                  <a:schemeClr val="bg1"/>
                </a:solidFill>
                <a:effectLst>
                  <a:outerShdw blurRad="38100" dist="38100" dir="2700000" algn="tl">
                    <a:srgbClr val="000000">
                      <a:alpha val="43137"/>
                    </a:srgbClr>
                  </a:outerShdw>
                </a:effectLst>
              </a:endParaRPr>
            </a:p>
          </p:txBody>
        </p:sp>
      </p:grpSp>
      <p:grpSp>
        <p:nvGrpSpPr>
          <p:cNvPr id="30" name="Group 33"/>
          <p:cNvGrpSpPr/>
          <p:nvPr/>
        </p:nvGrpSpPr>
        <p:grpSpPr>
          <a:xfrm>
            <a:off x="5019354" y="4801378"/>
            <a:ext cx="2201444" cy="2056623"/>
            <a:chOff x="5437633" y="4801377"/>
            <a:chExt cx="2384898" cy="2056623"/>
          </a:xfrm>
        </p:grpSpPr>
        <p:pic>
          <p:nvPicPr>
            <p:cNvPr id="11" name="Picture 2" descr="C:\John\Scans\SW USA\Jornada\scan1237.jpg"/>
            <p:cNvPicPr>
              <a:picLocks noChangeAspect="1" noChangeArrowheads="1"/>
            </p:cNvPicPr>
            <p:nvPr/>
          </p:nvPicPr>
          <p:blipFill>
            <a:blip r:embed="rId5" cstate="print"/>
            <a:srcRect l="28949" t="18817" r="27984" b="31843"/>
            <a:stretch>
              <a:fillRect/>
            </a:stretch>
          </p:blipFill>
          <p:spPr bwMode="auto">
            <a:xfrm>
              <a:off x="5437633" y="4801377"/>
              <a:ext cx="2384898" cy="2056623"/>
            </a:xfrm>
            <a:prstGeom prst="rect">
              <a:avLst/>
            </a:prstGeom>
            <a:noFill/>
            <a:ln w="9525">
              <a:noFill/>
              <a:miter lim="800000"/>
              <a:headEnd/>
              <a:tailEnd/>
            </a:ln>
          </p:spPr>
        </p:pic>
        <p:sp>
          <p:nvSpPr>
            <p:cNvPr id="13" name="TextBox 12"/>
            <p:cNvSpPr txBox="1"/>
            <p:nvPr/>
          </p:nvSpPr>
          <p:spPr>
            <a:xfrm>
              <a:off x="5803392" y="6430530"/>
              <a:ext cx="1999489" cy="400110"/>
            </a:xfrm>
            <a:prstGeom prst="rect">
              <a:avLst/>
            </a:prstGeom>
            <a:noFill/>
          </p:spPr>
          <p:txBody>
            <a:bodyPr wrap="square" rtlCol="0">
              <a:spAutoFit/>
            </a:bodyPr>
            <a:lstStyle/>
            <a:p>
              <a:r>
                <a:rPr lang="en-GB" sz="2000" dirty="0">
                  <a:solidFill>
                    <a:schemeClr val="bg1"/>
                  </a:solidFill>
                </a:rPr>
                <a:t>Bill Schlesinger</a:t>
              </a:r>
            </a:p>
          </p:txBody>
        </p:sp>
      </p:grpSp>
      <p:grpSp>
        <p:nvGrpSpPr>
          <p:cNvPr id="31" name="Group 29"/>
          <p:cNvGrpSpPr/>
          <p:nvPr/>
        </p:nvGrpSpPr>
        <p:grpSpPr>
          <a:xfrm>
            <a:off x="2843808" y="4509120"/>
            <a:ext cx="1594353" cy="1312863"/>
            <a:chOff x="3706368" y="5545137"/>
            <a:chExt cx="1727216" cy="1312863"/>
          </a:xfrm>
        </p:grpSpPr>
        <p:pic>
          <p:nvPicPr>
            <p:cNvPr id="14" name="Picture 2" descr="C:\John\Scans\SW USA\Walnut Gulch\Large Plots\scan0260.jpg"/>
            <p:cNvPicPr>
              <a:picLocks noChangeAspect="1" noChangeArrowheads="1"/>
            </p:cNvPicPr>
            <p:nvPr/>
          </p:nvPicPr>
          <p:blipFill>
            <a:blip r:embed="rId6" cstate="print"/>
            <a:srcRect l="3917" t="17369" r="79328" b="62239"/>
            <a:stretch>
              <a:fillRect/>
            </a:stretch>
          </p:blipFill>
          <p:spPr bwMode="auto">
            <a:xfrm>
              <a:off x="3706368" y="5545137"/>
              <a:ext cx="1727216" cy="1312863"/>
            </a:xfrm>
            <a:prstGeom prst="rect">
              <a:avLst/>
            </a:prstGeom>
            <a:noFill/>
            <a:ln w="9525">
              <a:noFill/>
              <a:miter lim="800000"/>
              <a:headEnd/>
              <a:tailEnd/>
            </a:ln>
          </p:spPr>
        </p:pic>
        <p:sp>
          <p:nvSpPr>
            <p:cNvPr id="15" name="TextBox 14"/>
            <p:cNvSpPr txBox="1"/>
            <p:nvPr/>
          </p:nvSpPr>
          <p:spPr>
            <a:xfrm>
              <a:off x="3822192" y="6150114"/>
              <a:ext cx="1597153" cy="707886"/>
            </a:xfrm>
            <a:prstGeom prst="rect">
              <a:avLst/>
            </a:prstGeom>
            <a:noFill/>
          </p:spPr>
          <p:txBody>
            <a:bodyPr wrap="square" rtlCol="0">
              <a:spAutoFit/>
            </a:bodyPr>
            <a:lstStyle/>
            <a:p>
              <a:pPr algn="r"/>
              <a:r>
                <a:rPr lang="en-GB" sz="2000" dirty="0">
                  <a:solidFill>
                    <a:schemeClr val="bg1"/>
                  </a:solidFill>
                </a:rPr>
                <a:t>Roger </a:t>
              </a:r>
              <a:r>
                <a:rPr lang="en-GB" sz="2000" dirty="0" err="1">
                  <a:solidFill>
                    <a:schemeClr val="bg1"/>
                  </a:solidFill>
                </a:rPr>
                <a:t>Simanton</a:t>
              </a:r>
              <a:endParaRPr lang="en-GB" sz="2000" dirty="0">
                <a:solidFill>
                  <a:schemeClr val="bg1"/>
                </a:solidFill>
              </a:endParaRPr>
            </a:p>
          </p:txBody>
        </p:sp>
      </p:grpSp>
      <p:pic>
        <p:nvPicPr>
          <p:cNvPr id="16" name="Picture 5" descr="Jornada IV logo"/>
          <p:cNvPicPr>
            <a:picLocks noChangeAspect="1" noChangeArrowheads="1"/>
          </p:cNvPicPr>
          <p:nvPr/>
        </p:nvPicPr>
        <p:blipFill>
          <a:blip r:embed="rId7" cstate="print"/>
          <a:srcRect l="2751" t="4826" r="2751" b="9654"/>
          <a:stretch>
            <a:fillRect/>
          </a:stretch>
        </p:blipFill>
        <p:spPr bwMode="auto">
          <a:xfrm>
            <a:off x="4139952" y="5805264"/>
            <a:ext cx="764931" cy="788987"/>
          </a:xfrm>
          <a:prstGeom prst="rect">
            <a:avLst/>
          </a:prstGeom>
          <a:noFill/>
          <a:ln w="9525">
            <a:noFill/>
            <a:miter lim="800000"/>
            <a:headEnd/>
            <a:tailEnd/>
          </a:ln>
        </p:spPr>
      </p:pic>
      <p:pic>
        <p:nvPicPr>
          <p:cNvPr id="18" name="Picture 15"/>
          <p:cNvPicPr>
            <a:picLocks noChangeAspect="1" noChangeArrowheads="1"/>
          </p:cNvPicPr>
          <p:nvPr/>
        </p:nvPicPr>
        <p:blipFill>
          <a:blip r:embed="rId8" cstate="print"/>
          <a:srcRect l="10497" t="20543" r="14696" b="20543"/>
          <a:stretch>
            <a:fillRect/>
          </a:stretch>
        </p:blipFill>
        <p:spPr bwMode="auto">
          <a:xfrm>
            <a:off x="2461846" y="234950"/>
            <a:ext cx="1296866" cy="520700"/>
          </a:xfrm>
          <a:prstGeom prst="rect">
            <a:avLst/>
          </a:prstGeom>
          <a:noFill/>
          <a:ln w="9525">
            <a:noFill/>
            <a:miter lim="800000"/>
            <a:headEnd/>
            <a:tailEnd/>
          </a:ln>
        </p:spPr>
      </p:pic>
      <p:pic>
        <p:nvPicPr>
          <p:cNvPr id="19" name="Picture 12"/>
          <p:cNvPicPr>
            <a:picLocks noChangeAspect="1" noChangeArrowheads="1"/>
          </p:cNvPicPr>
          <p:nvPr/>
        </p:nvPicPr>
        <p:blipFill>
          <a:blip r:embed="rId9" cstate="print"/>
          <a:srcRect r="57449"/>
          <a:stretch>
            <a:fillRect/>
          </a:stretch>
        </p:blipFill>
        <p:spPr bwMode="auto">
          <a:xfrm>
            <a:off x="0" y="0"/>
            <a:ext cx="2411760" cy="859704"/>
          </a:xfrm>
          <a:prstGeom prst="rect">
            <a:avLst/>
          </a:prstGeom>
          <a:noFill/>
          <a:ln w="9525">
            <a:noFill/>
            <a:miter lim="800000"/>
            <a:headEnd/>
            <a:tailEnd/>
          </a:ln>
        </p:spPr>
      </p:pic>
      <p:pic>
        <p:nvPicPr>
          <p:cNvPr id="20" name="Picture 40" descr="C:\John\Presentations\Jornada\potsdam.gif"/>
          <p:cNvPicPr>
            <a:picLocks noChangeAspect="1" noChangeArrowheads="1"/>
          </p:cNvPicPr>
          <p:nvPr/>
        </p:nvPicPr>
        <p:blipFill>
          <a:blip r:embed="rId10" cstate="print"/>
          <a:srcRect/>
          <a:stretch>
            <a:fillRect/>
          </a:stretch>
        </p:blipFill>
        <p:spPr bwMode="auto">
          <a:xfrm>
            <a:off x="5651989" y="112713"/>
            <a:ext cx="754673" cy="874712"/>
          </a:xfrm>
          <a:prstGeom prst="rect">
            <a:avLst/>
          </a:prstGeom>
          <a:noFill/>
          <a:ln w="9525">
            <a:noFill/>
            <a:miter lim="800000"/>
            <a:headEnd/>
            <a:tailEnd/>
          </a:ln>
        </p:spPr>
      </p:pic>
      <p:pic>
        <p:nvPicPr>
          <p:cNvPr id="21" name="Picture 5"/>
          <p:cNvPicPr>
            <a:picLocks noChangeAspect="1" noChangeArrowheads="1"/>
          </p:cNvPicPr>
          <p:nvPr/>
        </p:nvPicPr>
        <p:blipFill>
          <a:blip r:embed="rId11" cstate="print"/>
          <a:srcRect/>
          <a:stretch>
            <a:fillRect/>
          </a:stretch>
        </p:blipFill>
        <p:spPr bwMode="auto">
          <a:xfrm>
            <a:off x="2339752" y="6093296"/>
            <a:ext cx="1696915" cy="412750"/>
          </a:xfrm>
          <a:prstGeom prst="rect">
            <a:avLst/>
          </a:prstGeom>
          <a:noFill/>
          <a:ln w="9525">
            <a:noFill/>
            <a:miter lim="800000"/>
            <a:headEnd/>
            <a:tailEnd/>
          </a:ln>
        </p:spPr>
      </p:pic>
      <p:pic>
        <p:nvPicPr>
          <p:cNvPr id="22" name="Picture 6"/>
          <p:cNvPicPr>
            <a:picLocks noChangeAspect="1" noChangeArrowheads="1"/>
          </p:cNvPicPr>
          <p:nvPr/>
        </p:nvPicPr>
        <p:blipFill>
          <a:blip r:embed="rId12" cstate="print"/>
          <a:srcRect/>
          <a:stretch>
            <a:fillRect/>
          </a:stretch>
        </p:blipFill>
        <p:spPr bwMode="auto">
          <a:xfrm>
            <a:off x="3834912" y="157163"/>
            <a:ext cx="1715965" cy="730250"/>
          </a:xfrm>
          <a:prstGeom prst="rect">
            <a:avLst/>
          </a:prstGeom>
          <a:noFill/>
          <a:ln w="9525">
            <a:noFill/>
            <a:miter lim="800000"/>
            <a:headEnd/>
            <a:tailEnd/>
          </a:ln>
        </p:spPr>
      </p:pic>
      <p:grpSp>
        <p:nvGrpSpPr>
          <p:cNvPr id="32" name="Group 30"/>
          <p:cNvGrpSpPr/>
          <p:nvPr/>
        </p:nvGrpSpPr>
        <p:grpSpPr>
          <a:xfrm>
            <a:off x="1257945" y="3542173"/>
            <a:ext cx="1611864" cy="2349940"/>
            <a:chOff x="3703638" y="3284997"/>
            <a:chExt cx="1746186" cy="2349940"/>
          </a:xfrm>
        </p:grpSpPr>
        <p:pic>
          <p:nvPicPr>
            <p:cNvPr id="23" name="Picture 30" descr="DSCF0013"/>
            <p:cNvPicPr>
              <a:picLocks noChangeAspect="1" noChangeArrowheads="1"/>
            </p:cNvPicPr>
            <p:nvPr/>
          </p:nvPicPr>
          <p:blipFill>
            <a:blip r:embed="rId13" cstate="print"/>
            <a:srcRect/>
            <a:stretch>
              <a:fillRect/>
            </a:stretch>
          </p:blipFill>
          <p:spPr bwMode="auto">
            <a:xfrm>
              <a:off x="3703638" y="3284997"/>
              <a:ext cx="1746186" cy="2329419"/>
            </a:xfrm>
            <a:prstGeom prst="rect">
              <a:avLst/>
            </a:prstGeom>
            <a:noFill/>
            <a:ln w="9525">
              <a:noFill/>
              <a:miter lim="800000"/>
              <a:headEnd/>
              <a:tailEnd/>
            </a:ln>
          </p:spPr>
        </p:pic>
        <p:sp>
          <p:nvSpPr>
            <p:cNvPr id="24" name="Rectangle 23"/>
            <p:cNvSpPr/>
            <p:nvPr/>
          </p:nvSpPr>
          <p:spPr>
            <a:xfrm>
              <a:off x="3898328" y="5173272"/>
              <a:ext cx="1538964" cy="461665"/>
            </a:xfrm>
            <a:prstGeom prst="rect">
              <a:avLst/>
            </a:prstGeom>
          </p:spPr>
          <p:txBody>
            <a:bodyPr wrap="none">
              <a:spAutoFit/>
            </a:bodyPr>
            <a:lstStyle/>
            <a:p>
              <a:r>
                <a:rPr lang="en-GB" sz="2000" dirty="0">
                  <a:solidFill>
                    <a:schemeClr val="bg1"/>
                  </a:solidFill>
                </a:rPr>
                <a:t>Eva </a:t>
              </a:r>
              <a:r>
                <a:rPr lang="en-GB" sz="2000" dirty="0" err="1">
                  <a:solidFill>
                    <a:schemeClr val="bg1"/>
                  </a:solidFill>
                </a:rPr>
                <a:t>Müller</a:t>
              </a:r>
              <a:r>
                <a:rPr lang="en-GB" dirty="0">
                  <a:solidFill>
                    <a:schemeClr val="bg1"/>
                  </a:solidFill>
                </a:rPr>
                <a:t> </a:t>
              </a:r>
            </a:p>
          </p:txBody>
        </p:sp>
      </p:grpSp>
      <p:grpSp>
        <p:nvGrpSpPr>
          <p:cNvPr id="33" name="Group 36"/>
          <p:cNvGrpSpPr/>
          <p:nvPr/>
        </p:nvGrpSpPr>
        <p:grpSpPr>
          <a:xfrm>
            <a:off x="0" y="1556792"/>
            <a:ext cx="1648139" cy="2390213"/>
            <a:chOff x="0" y="1893751"/>
            <a:chExt cx="1785484" cy="2390213"/>
          </a:xfrm>
        </p:grpSpPr>
        <p:pic>
          <p:nvPicPr>
            <p:cNvPr id="123906" name="Picture 2" descr="E:\John\Scans\Tunisia\scan1866.jpg"/>
            <p:cNvPicPr>
              <a:picLocks noChangeAspect="1" noChangeArrowheads="1"/>
            </p:cNvPicPr>
            <p:nvPr/>
          </p:nvPicPr>
          <p:blipFill>
            <a:blip r:embed="rId14" cstate="print"/>
            <a:srcRect l="27300" t="36401" r="1437"/>
            <a:stretch>
              <a:fillRect/>
            </a:stretch>
          </p:blipFill>
          <p:spPr bwMode="auto">
            <a:xfrm>
              <a:off x="0" y="1893751"/>
              <a:ext cx="1785484" cy="2390213"/>
            </a:xfrm>
            <a:prstGeom prst="rect">
              <a:avLst/>
            </a:prstGeom>
            <a:noFill/>
          </p:spPr>
        </p:pic>
        <p:sp>
          <p:nvSpPr>
            <p:cNvPr id="29" name="Rectangle 28"/>
            <p:cNvSpPr/>
            <p:nvPr/>
          </p:nvSpPr>
          <p:spPr>
            <a:xfrm>
              <a:off x="137076" y="3838248"/>
              <a:ext cx="1610163" cy="400110"/>
            </a:xfrm>
            <a:prstGeom prst="rect">
              <a:avLst/>
            </a:prstGeom>
          </p:spPr>
          <p:txBody>
            <a:bodyPr wrap="none">
              <a:spAutoFit/>
            </a:bodyPr>
            <a:lstStyle/>
            <a:p>
              <a:r>
                <a:rPr lang="en-GB" sz="2000" dirty="0">
                  <a:solidFill>
                    <a:schemeClr val="bg1"/>
                  </a:solidFill>
                </a:rPr>
                <a:t>Rich Brazier</a:t>
              </a:r>
              <a:endParaRPr lang="en-GB" dirty="0">
                <a:solidFill>
                  <a:schemeClr val="bg1"/>
                </a:solidFill>
              </a:endParaRPr>
            </a:p>
          </p:txBody>
        </p:sp>
      </p:grpSp>
      <p:grpSp>
        <p:nvGrpSpPr>
          <p:cNvPr id="34" name="Group 43"/>
          <p:cNvGrpSpPr/>
          <p:nvPr/>
        </p:nvGrpSpPr>
        <p:grpSpPr>
          <a:xfrm>
            <a:off x="35496" y="3933056"/>
            <a:ext cx="1237957" cy="1952513"/>
            <a:chOff x="-85344" y="4905487"/>
            <a:chExt cx="1341120" cy="1952513"/>
          </a:xfrm>
        </p:grpSpPr>
        <p:pic>
          <p:nvPicPr>
            <p:cNvPr id="123909" name="Picture 5"/>
            <p:cNvPicPr>
              <a:picLocks noChangeAspect="1" noChangeArrowheads="1"/>
            </p:cNvPicPr>
            <p:nvPr/>
          </p:nvPicPr>
          <p:blipFill>
            <a:blip r:embed="rId15" cstate="print"/>
            <a:srcRect/>
            <a:stretch>
              <a:fillRect/>
            </a:stretch>
          </p:blipFill>
          <p:spPr bwMode="auto">
            <a:xfrm>
              <a:off x="0" y="4905487"/>
              <a:ext cx="1207008" cy="1952513"/>
            </a:xfrm>
            <a:prstGeom prst="rect">
              <a:avLst/>
            </a:prstGeom>
            <a:noFill/>
            <a:ln w="9525">
              <a:noFill/>
              <a:miter lim="800000"/>
              <a:headEnd/>
              <a:tailEnd/>
            </a:ln>
          </p:spPr>
        </p:pic>
        <p:sp>
          <p:nvSpPr>
            <p:cNvPr id="27" name="Rectangle 26"/>
            <p:cNvSpPr/>
            <p:nvPr/>
          </p:nvSpPr>
          <p:spPr>
            <a:xfrm>
              <a:off x="-85344" y="6229660"/>
              <a:ext cx="1341120" cy="615553"/>
            </a:xfrm>
            <a:prstGeom prst="rect">
              <a:avLst/>
            </a:prstGeom>
            <a:solidFill>
              <a:srgbClr val="0099FF">
                <a:alpha val="50000"/>
              </a:srgbClr>
            </a:solidFill>
          </p:spPr>
          <p:txBody>
            <a:bodyPr wrap="square">
              <a:spAutoFit/>
            </a:bodyPr>
            <a:lstStyle/>
            <a:p>
              <a:r>
                <a:rPr lang="en-GB" sz="1600" dirty="0">
                  <a:solidFill>
                    <a:schemeClr val="bg1"/>
                  </a:solidFill>
                  <a:effectLst>
                    <a:outerShdw blurRad="38100" dist="38100" dir="2700000" algn="tl">
                      <a:srgbClr val="000000">
                        <a:alpha val="43137"/>
                      </a:srgbClr>
                    </a:outerShdw>
                  </a:effectLst>
                </a:rPr>
                <a:t>Brandon </a:t>
              </a:r>
              <a:r>
                <a:rPr lang="en-GB" sz="1600" dirty="0" err="1">
                  <a:solidFill>
                    <a:schemeClr val="bg1"/>
                  </a:solidFill>
                  <a:effectLst>
                    <a:outerShdw blurRad="38100" dist="38100" dir="2700000" algn="tl">
                      <a:srgbClr val="000000">
                        <a:alpha val="43137"/>
                      </a:srgbClr>
                    </a:outerShdw>
                  </a:effectLst>
                </a:rPr>
                <a:t>Bestelmeyer</a:t>
              </a:r>
              <a:r>
                <a:rPr lang="en-GB" sz="1800" dirty="0">
                  <a:solidFill>
                    <a:schemeClr val="bg1"/>
                  </a:solidFill>
                  <a:effectLst>
                    <a:outerShdw blurRad="38100" dist="38100" dir="2700000" algn="tl">
                      <a:srgbClr val="000000">
                        <a:alpha val="43137"/>
                      </a:srgbClr>
                    </a:outerShdw>
                  </a:effectLst>
                </a:rPr>
                <a:t> </a:t>
              </a:r>
            </a:p>
          </p:txBody>
        </p:sp>
      </p:grpSp>
      <p:grpSp>
        <p:nvGrpSpPr>
          <p:cNvPr id="35" name="Group 45"/>
          <p:cNvGrpSpPr/>
          <p:nvPr/>
        </p:nvGrpSpPr>
        <p:grpSpPr>
          <a:xfrm>
            <a:off x="2699792" y="1844824"/>
            <a:ext cx="1768476" cy="2543100"/>
            <a:chOff x="1801329" y="1987295"/>
            <a:chExt cx="1915849" cy="2543100"/>
          </a:xfrm>
        </p:grpSpPr>
        <p:pic>
          <p:nvPicPr>
            <p:cNvPr id="45" name="Picture 44" descr="P7040011.JPG"/>
            <p:cNvPicPr>
              <a:picLocks noChangeAspect="1"/>
            </p:cNvPicPr>
            <p:nvPr/>
          </p:nvPicPr>
          <p:blipFill>
            <a:blip r:embed="rId16" cstate="print"/>
            <a:stretch>
              <a:fillRect/>
            </a:stretch>
          </p:blipFill>
          <p:spPr>
            <a:xfrm rot="16200000">
              <a:off x="1483442" y="2305182"/>
              <a:ext cx="2543100" cy="1907325"/>
            </a:xfrm>
            <a:prstGeom prst="rect">
              <a:avLst/>
            </a:prstGeom>
          </p:spPr>
        </p:pic>
        <p:sp>
          <p:nvSpPr>
            <p:cNvPr id="42" name="Rectangle 41"/>
            <p:cNvSpPr/>
            <p:nvPr/>
          </p:nvSpPr>
          <p:spPr>
            <a:xfrm>
              <a:off x="1843956" y="4082088"/>
              <a:ext cx="1873222" cy="400110"/>
            </a:xfrm>
            <a:prstGeom prst="rect">
              <a:avLst/>
            </a:prstGeom>
            <a:solidFill>
              <a:srgbClr val="0099FF">
                <a:alpha val="50000"/>
              </a:srgbClr>
            </a:solidFill>
          </p:spPr>
          <p:txBody>
            <a:bodyPr wrap="none">
              <a:spAutoFit/>
            </a:bodyPr>
            <a:lstStyle/>
            <a:p>
              <a:r>
                <a:rPr lang="en-GB" sz="2000" dirty="0">
                  <a:solidFill>
                    <a:schemeClr val="bg1"/>
                  </a:solidFill>
                </a:rPr>
                <a:t>Laura Turnbull</a:t>
              </a:r>
              <a:endParaRPr lang="en-GB" dirty="0">
                <a:solidFill>
                  <a:schemeClr val="bg1"/>
                </a:solidFill>
              </a:endParaRPr>
            </a:p>
          </p:txBody>
        </p:sp>
      </p:grpSp>
      <p:grpSp>
        <p:nvGrpSpPr>
          <p:cNvPr id="36" name="Group 38"/>
          <p:cNvGrpSpPr/>
          <p:nvPr/>
        </p:nvGrpSpPr>
        <p:grpSpPr>
          <a:xfrm>
            <a:off x="1612081" y="1873154"/>
            <a:ext cx="1274708" cy="1767302"/>
            <a:chOff x="2331636" y="2492312"/>
            <a:chExt cx="1380933" cy="1767302"/>
          </a:xfrm>
        </p:grpSpPr>
        <p:pic>
          <p:nvPicPr>
            <p:cNvPr id="123907" name="Picture 3"/>
            <p:cNvPicPr>
              <a:picLocks noChangeAspect="1" noChangeArrowheads="1"/>
            </p:cNvPicPr>
            <p:nvPr/>
          </p:nvPicPr>
          <p:blipFill>
            <a:blip r:embed="rId17" cstate="print"/>
            <a:srcRect/>
            <a:stretch>
              <a:fillRect/>
            </a:stretch>
          </p:blipFill>
          <p:spPr bwMode="auto">
            <a:xfrm>
              <a:off x="2356866" y="2492312"/>
              <a:ext cx="1300734" cy="1767302"/>
            </a:xfrm>
            <a:prstGeom prst="rect">
              <a:avLst/>
            </a:prstGeom>
            <a:noFill/>
            <a:ln w="9525">
              <a:noFill/>
              <a:miter lim="800000"/>
              <a:headEnd/>
              <a:tailEnd/>
            </a:ln>
          </p:spPr>
        </p:pic>
        <p:sp>
          <p:nvSpPr>
            <p:cNvPr id="25" name="Rectangle 24"/>
            <p:cNvSpPr/>
            <p:nvPr/>
          </p:nvSpPr>
          <p:spPr>
            <a:xfrm>
              <a:off x="2331636" y="3838248"/>
              <a:ext cx="1380933" cy="400110"/>
            </a:xfrm>
            <a:prstGeom prst="rect">
              <a:avLst/>
            </a:prstGeom>
            <a:solidFill>
              <a:srgbClr val="0099FF">
                <a:alpha val="50000"/>
              </a:srgbClr>
            </a:solidFill>
          </p:spPr>
          <p:txBody>
            <a:bodyPr wrap="none">
              <a:spAutoFit/>
            </a:bodyPr>
            <a:lstStyle/>
            <a:p>
              <a:r>
                <a:rPr lang="en-GB" sz="2000" dirty="0">
                  <a:solidFill>
                    <a:schemeClr val="bg1"/>
                  </a:solidFill>
                  <a:effectLst>
                    <a:outerShdw blurRad="38100" dist="38100" dir="2700000" algn="tl">
                      <a:srgbClr val="000000">
                        <a:alpha val="43137"/>
                      </a:srgbClr>
                    </a:outerShdw>
                  </a:effectLst>
                </a:rPr>
                <a:t>Greg </a:t>
              </a:r>
              <a:r>
                <a:rPr lang="en-GB" sz="2000" dirty="0" err="1">
                  <a:solidFill>
                    <a:schemeClr val="bg1"/>
                  </a:solidFill>
                  <a:effectLst>
                    <a:outerShdw blurRad="38100" dist="38100" dir="2700000" algn="tl">
                      <a:srgbClr val="000000">
                        <a:alpha val="43137"/>
                      </a:srgbClr>
                    </a:outerShdw>
                  </a:effectLst>
                </a:rPr>
                <a:t>Okin</a:t>
              </a:r>
              <a:endParaRPr lang="en-GB" dirty="0">
                <a:solidFill>
                  <a:schemeClr val="bg1"/>
                </a:solidFill>
                <a:effectLst>
                  <a:outerShdw blurRad="38100" dist="38100" dir="2700000" algn="tl">
                    <a:srgbClr val="000000">
                      <a:alpha val="43137"/>
                    </a:srgbClr>
                  </a:outerShdw>
                </a:effectLst>
              </a:endParaRPr>
            </a:p>
          </p:txBody>
        </p:sp>
      </p:grpSp>
      <p:pic>
        <p:nvPicPr>
          <p:cNvPr id="17" name="Picture 6" descr="LTER_LOGO"/>
          <p:cNvPicPr>
            <a:picLocks noChangeAspect="1" noChangeArrowheads="1"/>
          </p:cNvPicPr>
          <p:nvPr/>
        </p:nvPicPr>
        <p:blipFill>
          <a:blip r:embed="rId18" cstate="print"/>
          <a:srcRect/>
          <a:stretch>
            <a:fillRect/>
          </a:stretch>
        </p:blipFill>
        <p:spPr bwMode="auto">
          <a:xfrm>
            <a:off x="4788024" y="980728"/>
            <a:ext cx="710712" cy="900113"/>
          </a:xfrm>
          <a:prstGeom prst="rect">
            <a:avLst/>
          </a:prstGeom>
          <a:noFill/>
          <a:ln w="9525">
            <a:noFill/>
            <a:miter lim="800000"/>
            <a:headEnd/>
            <a:tailEnd/>
          </a:ln>
        </p:spPr>
      </p:pic>
      <p:grpSp>
        <p:nvGrpSpPr>
          <p:cNvPr id="37" name="Group 47"/>
          <p:cNvGrpSpPr/>
          <p:nvPr/>
        </p:nvGrpSpPr>
        <p:grpSpPr>
          <a:xfrm>
            <a:off x="4355359" y="1878788"/>
            <a:ext cx="1418978" cy="2129141"/>
            <a:chOff x="4718304" y="1950795"/>
            <a:chExt cx="1537226" cy="2129141"/>
          </a:xfrm>
        </p:grpSpPr>
        <p:pic>
          <p:nvPicPr>
            <p:cNvPr id="123910" name="Picture 6"/>
            <p:cNvPicPr>
              <a:picLocks noChangeAspect="1" noChangeArrowheads="1"/>
            </p:cNvPicPr>
            <p:nvPr/>
          </p:nvPicPr>
          <p:blipFill>
            <a:blip r:embed="rId19" cstate="print"/>
            <a:srcRect l="6072" r="6072" b="12376"/>
            <a:stretch>
              <a:fillRect/>
            </a:stretch>
          </p:blipFill>
          <p:spPr bwMode="auto">
            <a:xfrm>
              <a:off x="4810644" y="1950795"/>
              <a:ext cx="1339132" cy="2129141"/>
            </a:xfrm>
            <a:prstGeom prst="rect">
              <a:avLst/>
            </a:prstGeom>
            <a:noFill/>
            <a:ln w="9525">
              <a:noFill/>
              <a:miter lim="800000"/>
              <a:headEnd/>
              <a:tailEnd/>
            </a:ln>
          </p:spPr>
        </p:pic>
        <p:sp>
          <p:nvSpPr>
            <p:cNvPr id="26" name="Rectangle 25"/>
            <p:cNvSpPr/>
            <p:nvPr/>
          </p:nvSpPr>
          <p:spPr>
            <a:xfrm>
              <a:off x="4718304" y="3051864"/>
              <a:ext cx="1537226" cy="461665"/>
            </a:xfrm>
            <a:prstGeom prst="rect">
              <a:avLst/>
            </a:prstGeom>
          </p:spPr>
          <p:txBody>
            <a:bodyPr wrap="none">
              <a:spAutoFit/>
            </a:bodyPr>
            <a:lstStyle/>
            <a:p>
              <a:r>
                <a:rPr lang="en-GB" sz="2000" dirty="0">
                  <a:solidFill>
                    <a:schemeClr val="bg1"/>
                  </a:solidFill>
                </a:rPr>
                <a:t>Jill Stewart</a:t>
              </a:r>
              <a:r>
                <a:rPr lang="en-GB" dirty="0">
                  <a:solidFill>
                    <a:schemeClr val="bg1"/>
                  </a:solidFill>
                </a:rPr>
                <a:t> </a:t>
              </a:r>
            </a:p>
          </p:txBody>
        </p:sp>
      </p:grpSp>
      <p:pic>
        <p:nvPicPr>
          <p:cNvPr id="51" name="Picture 50" descr="IMG00128.jpg"/>
          <p:cNvPicPr>
            <a:picLocks noChangeAspect="1"/>
          </p:cNvPicPr>
          <p:nvPr/>
        </p:nvPicPr>
        <p:blipFill>
          <a:blip r:embed="rId20" cstate="print"/>
          <a:srcRect t="4606" r="5906" b="7795"/>
          <a:stretch>
            <a:fillRect/>
          </a:stretch>
        </p:blipFill>
        <p:spPr>
          <a:xfrm>
            <a:off x="4381383" y="3450336"/>
            <a:ext cx="1391998" cy="2113008"/>
          </a:xfrm>
          <a:prstGeom prst="rect">
            <a:avLst/>
          </a:prstGeom>
        </p:spPr>
      </p:pic>
      <p:grpSp>
        <p:nvGrpSpPr>
          <p:cNvPr id="38" name="Group 46"/>
          <p:cNvGrpSpPr/>
          <p:nvPr/>
        </p:nvGrpSpPr>
        <p:grpSpPr>
          <a:xfrm>
            <a:off x="5562290" y="1915288"/>
            <a:ext cx="1268982" cy="1459143"/>
            <a:chOff x="3684949" y="5631229"/>
            <a:chExt cx="1521035" cy="1583453"/>
          </a:xfrm>
        </p:grpSpPr>
        <p:pic>
          <p:nvPicPr>
            <p:cNvPr id="123908" name="Picture 4"/>
            <p:cNvPicPr>
              <a:picLocks noChangeAspect="1" noChangeArrowheads="1"/>
            </p:cNvPicPr>
            <p:nvPr/>
          </p:nvPicPr>
          <p:blipFill>
            <a:blip r:embed="rId21" cstate="print"/>
            <a:srcRect/>
            <a:stretch>
              <a:fillRect/>
            </a:stretch>
          </p:blipFill>
          <p:spPr bwMode="auto">
            <a:xfrm>
              <a:off x="3755136" y="5631229"/>
              <a:ext cx="1270446" cy="1583453"/>
            </a:xfrm>
            <a:prstGeom prst="rect">
              <a:avLst/>
            </a:prstGeom>
            <a:noFill/>
            <a:ln w="9525">
              <a:noFill/>
              <a:miter lim="800000"/>
              <a:headEnd/>
              <a:tailEnd/>
            </a:ln>
          </p:spPr>
        </p:pic>
        <p:sp>
          <p:nvSpPr>
            <p:cNvPr id="28" name="Rectangle 27"/>
            <p:cNvSpPr/>
            <p:nvPr/>
          </p:nvSpPr>
          <p:spPr>
            <a:xfrm>
              <a:off x="3684949" y="6556667"/>
              <a:ext cx="1521035" cy="646331"/>
            </a:xfrm>
            <a:prstGeom prst="rect">
              <a:avLst/>
            </a:prstGeom>
          </p:spPr>
          <p:txBody>
            <a:bodyPr wrap="square">
              <a:spAutoFit/>
            </a:bodyPr>
            <a:lstStyle/>
            <a:p>
              <a:r>
                <a:rPr lang="en-GB" sz="1600" dirty="0">
                  <a:solidFill>
                    <a:schemeClr val="bg1"/>
                  </a:solidFill>
                  <a:effectLst>
                    <a:outerShdw blurRad="38100" dist="38100" dir="2700000" algn="tl">
                      <a:srgbClr val="000000">
                        <a:alpha val="43137"/>
                      </a:srgbClr>
                    </a:outerShdw>
                  </a:effectLst>
                </a:rPr>
                <a:t>Ed Fredrickson</a:t>
              </a:r>
              <a:endParaRPr lang="en-GB" sz="1800" dirty="0">
                <a:solidFill>
                  <a:schemeClr val="bg1"/>
                </a:solidFill>
                <a:effectLst>
                  <a:outerShdw blurRad="38100" dist="38100" dir="2700000" algn="tl">
                    <a:srgbClr val="000000">
                      <a:alpha val="43137"/>
                    </a:srgbClr>
                  </a:outerShdw>
                </a:effectLst>
              </a:endParaRPr>
            </a:p>
          </p:txBody>
        </p:sp>
      </p:grpSp>
      <p:pic>
        <p:nvPicPr>
          <p:cNvPr id="48" name="Picture 26"/>
          <p:cNvPicPr>
            <a:picLocks noChangeAspect="1" noChangeArrowheads="1"/>
          </p:cNvPicPr>
          <p:nvPr/>
        </p:nvPicPr>
        <p:blipFill>
          <a:blip r:embed="rId22" cstate="print"/>
          <a:srcRect l="27452" r="19216"/>
          <a:stretch>
            <a:fillRect/>
          </a:stretch>
        </p:blipFill>
        <p:spPr bwMode="auto">
          <a:xfrm>
            <a:off x="5724128" y="1124744"/>
            <a:ext cx="1116201" cy="581861"/>
          </a:xfrm>
          <a:prstGeom prst="rect">
            <a:avLst/>
          </a:prstGeom>
          <a:noFill/>
          <a:ln w="9525">
            <a:noFill/>
            <a:miter lim="800000"/>
            <a:headEnd/>
            <a:tailEnd/>
          </a:ln>
        </p:spPr>
      </p:pic>
      <p:pic>
        <p:nvPicPr>
          <p:cNvPr id="99330" name="Picture 2" descr="Arizona State University"/>
          <p:cNvPicPr>
            <a:picLocks noChangeAspect="1" noChangeArrowheads="1"/>
          </p:cNvPicPr>
          <p:nvPr/>
        </p:nvPicPr>
        <p:blipFill>
          <a:blip r:embed="rId23" cstate="print"/>
          <a:srcRect/>
          <a:stretch>
            <a:fillRect/>
          </a:stretch>
        </p:blipFill>
        <p:spPr bwMode="auto">
          <a:xfrm>
            <a:off x="2843808" y="1484784"/>
            <a:ext cx="1933575" cy="304801"/>
          </a:xfrm>
          <a:prstGeom prst="rect">
            <a:avLst/>
          </a:prstGeom>
          <a:noFill/>
        </p:spPr>
      </p:pic>
      <p:pic>
        <p:nvPicPr>
          <p:cNvPr id="52" name="Picture 2" descr="http://www.clker.com/cliparts/9/p/J/X/N/f/running-man-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72611" y="224718"/>
            <a:ext cx="199861" cy="18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32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Modelling connectivity</a:t>
            </a:r>
          </a:p>
        </p:txBody>
      </p:sp>
      <p:sp>
        <p:nvSpPr>
          <p:cNvPr id="3" name="Content Placeholder 2"/>
          <p:cNvSpPr>
            <a:spLocks noGrp="1"/>
          </p:cNvSpPr>
          <p:nvPr>
            <p:ph idx="1"/>
          </p:nvPr>
        </p:nvSpPr>
        <p:spPr>
          <a:xfrm>
            <a:off x="685800" y="1752600"/>
            <a:ext cx="5278705" cy="1042573"/>
          </a:xfrm>
        </p:spPr>
        <p:txBody>
          <a:bodyPr/>
          <a:lstStyle/>
          <a:p>
            <a:r>
              <a:rPr lang="en-GB" dirty="0"/>
              <a:t>Three examples:</a:t>
            </a:r>
          </a:p>
          <a:p>
            <a:pPr>
              <a:buAutoNum type="arabicPeriod"/>
            </a:pPr>
            <a:r>
              <a:rPr lang="en-GB" dirty="0"/>
              <a:t>Runoff and sediment connectivity at </a:t>
            </a:r>
            <a:r>
              <a:rPr lang="en-GB" dirty="0" err="1"/>
              <a:t>Sevilleta</a:t>
            </a:r>
            <a:endParaRPr lang="en-GB" dirty="0"/>
          </a:p>
          <a:p>
            <a:pPr>
              <a:buAutoNum type="arabicPeriod"/>
            </a:pPr>
            <a:r>
              <a:rPr lang="en-GB" dirty="0"/>
              <a:t>Integrated landscape modelling at </a:t>
            </a:r>
            <a:r>
              <a:rPr lang="en-GB" dirty="0" err="1"/>
              <a:t>Jornada</a:t>
            </a:r>
            <a:endParaRPr lang="en-GB" dirty="0"/>
          </a:p>
          <a:p>
            <a:pPr>
              <a:buAutoNum type="arabicPeriod"/>
            </a:pPr>
            <a:r>
              <a:rPr lang="en-GB" dirty="0"/>
              <a:t>ABMs and the Mediterranean Neolithic</a:t>
            </a:r>
          </a:p>
        </p:txBody>
      </p:sp>
      <p:pic>
        <p:nvPicPr>
          <p:cNvPr id="4" name="Picture 2" descr="E:\My pictures\New Mexico April 2005\P4240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282" t="33494" r="6502"/>
          <a:stretch/>
        </p:blipFill>
        <p:spPr bwMode="auto">
          <a:xfrm>
            <a:off x="6116243" y="540446"/>
            <a:ext cx="2908385" cy="25321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4878" y="-245689"/>
            <a:ext cx="3987552" cy="400110"/>
          </a:xfrm>
          <a:prstGeom prst="rect">
            <a:avLst/>
          </a:prstGeom>
          <a:noFill/>
        </p:spPr>
        <p:txBody>
          <a:bodyPr wrap="square" rtlCol="0">
            <a:spAutoFit/>
          </a:bodyPr>
          <a:lstStyle/>
          <a:p>
            <a:r>
              <a:rPr lang="en-US" sz="2000" b="1" dirty="0"/>
              <a:t>Grassland, New Mexico, USA </a:t>
            </a:r>
          </a:p>
        </p:txBody>
      </p:sp>
      <p:pic>
        <p:nvPicPr>
          <p:cNvPr id="6" name="Picture 19" descr="http://www.msb.unm.edu/mammals/images/sev_banner_script.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4555" y="2600928"/>
            <a:ext cx="2087414" cy="46618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74875" y="3141796"/>
            <a:ext cx="8591076" cy="3591513"/>
            <a:chOff x="0" y="1177925"/>
            <a:chExt cx="9932988" cy="4308475"/>
          </a:xfrm>
        </p:grpSpPr>
        <p:pic>
          <p:nvPicPr>
            <p:cNvPr id="7" name="Picture 3" descr="location fig_c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77925"/>
              <a:ext cx="993298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p:cNvSpPr txBox="1">
              <a:spLocks noChangeArrowheads="1"/>
            </p:cNvSpPr>
            <p:nvPr/>
          </p:nvSpPr>
          <p:spPr bwMode="auto">
            <a:xfrm>
              <a:off x="2716213" y="322738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UOS Stephenson" pitchFamily="18" charset="0"/>
                  <a:cs typeface="Arial" panose="020B0604020202020204" pitchFamily="34" charset="0"/>
                </a:defRPr>
              </a:lvl1pPr>
              <a:lvl2pPr marL="742950" indent="-285750" eaLnBrk="0" hangingPunct="0">
                <a:defRPr sz="2400">
                  <a:solidFill>
                    <a:schemeClr val="tx1"/>
                  </a:solidFill>
                  <a:latin typeface="TUOS Stephenson" pitchFamily="18" charset="0"/>
                  <a:cs typeface="Arial" panose="020B0604020202020204" pitchFamily="34" charset="0"/>
                </a:defRPr>
              </a:lvl2pPr>
              <a:lvl3pPr marL="1143000" indent="-228600" eaLnBrk="0" hangingPunct="0">
                <a:defRPr sz="2400">
                  <a:solidFill>
                    <a:schemeClr val="tx1"/>
                  </a:solidFill>
                  <a:latin typeface="TUOS Stephenson" pitchFamily="18" charset="0"/>
                  <a:cs typeface="Arial" panose="020B0604020202020204" pitchFamily="34" charset="0"/>
                </a:defRPr>
              </a:lvl3pPr>
              <a:lvl4pPr marL="1600200" indent="-228600" eaLnBrk="0" hangingPunct="0">
                <a:defRPr sz="2400">
                  <a:solidFill>
                    <a:schemeClr val="tx1"/>
                  </a:solidFill>
                  <a:latin typeface="TUOS Stephenson" pitchFamily="18" charset="0"/>
                  <a:cs typeface="Arial" panose="020B0604020202020204" pitchFamily="34" charset="0"/>
                </a:defRPr>
              </a:lvl4pPr>
              <a:lvl5pPr marL="2057400" indent="-228600" eaLnBrk="0" hangingPunct="0">
                <a:defRPr sz="2400">
                  <a:solidFill>
                    <a:schemeClr val="tx1"/>
                  </a:solidFill>
                  <a:latin typeface="TUOS Stephenson"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9pPr>
            </a:lstStyle>
            <a:p>
              <a:pPr eaLnBrk="1" hangingPunct="1"/>
              <a:r>
                <a:rPr lang="en-GB" altLang="en-US" dirty="0">
                  <a:solidFill>
                    <a:srgbClr val="FF0000"/>
                  </a:solidFill>
                </a:rPr>
                <a:t>J</a:t>
              </a:r>
            </a:p>
          </p:txBody>
        </p:sp>
        <p:sp>
          <p:nvSpPr>
            <p:cNvPr id="9" name="TextBox 5"/>
            <p:cNvSpPr txBox="1">
              <a:spLocks noChangeArrowheads="1"/>
            </p:cNvSpPr>
            <p:nvPr/>
          </p:nvSpPr>
          <p:spPr bwMode="auto">
            <a:xfrm>
              <a:off x="2757488" y="2716213"/>
              <a:ext cx="388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UOS Stephenson" pitchFamily="18" charset="0"/>
                  <a:cs typeface="Arial" panose="020B0604020202020204" pitchFamily="34" charset="0"/>
                </a:defRPr>
              </a:lvl1pPr>
              <a:lvl2pPr marL="742950" indent="-285750" eaLnBrk="0" hangingPunct="0">
                <a:defRPr sz="2400">
                  <a:solidFill>
                    <a:schemeClr val="tx1"/>
                  </a:solidFill>
                  <a:latin typeface="TUOS Stephenson" pitchFamily="18" charset="0"/>
                  <a:cs typeface="Arial" panose="020B0604020202020204" pitchFamily="34" charset="0"/>
                </a:defRPr>
              </a:lvl2pPr>
              <a:lvl3pPr marL="1143000" indent="-228600" eaLnBrk="0" hangingPunct="0">
                <a:defRPr sz="2400">
                  <a:solidFill>
                    <a:schemeClr val="tx1"/>
                  </a:solidFill>
                  <a:latin typeface="TUOS Stephenson" pitchFamily="18" charset="0"/>
                  <a:cs typeface="Arial" panose="020B0604020202020204" pitchFamily="34" charset="0"/>
                </a:defRPr>
              </a:lvl3pPr>
              <a:lvl4pPr marL="1600200" indent="-228600" eaLnBrk="0" hangingPunct="0">
                <a:defRPr sz="2400">
                  <a:solidFill>
                    <a:schemeClr val="tx1"/>
                  </a:solidFill>
                  <a:latin typeface="TUOS Stephenson" pitchFamily="18" charset="0"/>
                  <a:cs typeface="Arial" panose="020B0604020202020204" pitchFamily="34" charset="0"/>
                </a:defRPr>
              </a:lvl4pPr>
              <a:lvl5pPr marL="2057400" indent="-228600" eaLnBrk="0" hangingPunct="0">
                <a:defRPr sz="2400">
                  <a:solidFill>
                    <a:schemeClr val="tx1"/>
                  </a:solidFill>
                  <a:latin typeface="TUOS Stephenson"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9pPr>
            </a:lstStyle>
            <a:p>
              <a:pPr eaLnBrk="1" hangingPunct="1"/>
              <a:r>
                <a:rPr lang="en-GB" altLang="en-US">
                  <a:solidFill>
                    <a:srgbClr val="FF0000"/>
                  </a:solidFill>
                </a:rPr>
                <a:t>S</a:t>
              </a:r>
            </a:p>
          </p:txBody>
        </p:sp>
      </p:grpSp>
      <p:sp>
        <p:nvSpPr>
          <p:cNvPr id="11" name="TextBox 7"/>
          <p:cNvSpPr txBox="1">
            <a:spLocks noChangeArrowheads="1"/>
          </p:cNvSpPr>
          <p:nvPr/>
        </p:nvSpPr>
        <p:spPr bwMode="auto">
          <a:xfrm>
            <a:off x="262648" y="6086978"/>
            <a:ext cx="4286430" cy="646331"/>
          </a:xfrm>
          <a:prstGeom prst="rect">
            <a:avLst/>
          </a:prstGeom>
          <a:solidFill>
            <a:schemeClr val="bg1">
              <a:alpha val="50000"/>
            </a:schemeClr>
          </a:solidFill>
          <a:ln>
            <a:noFill/>
          </a:ln>
        </p:spPr>
        <p:txBody>
          <a:bodyPr wrap="none">
            <a:spAutoFit/>
          </a:bodyPr>
          <a:lstStyle>
            <a:lvl1pPr eaLnBrk="0" hangingPunct="0">
              <a:defRPr sz="2400">
                <a:solidFill>
                  <a:schemeClr val="tx1"/>
                </a:solidFill>
                <a:latin typeface="TUOS Stephenson" pitchFamily="18" charset="0"/>
                <a:cs typeface="Arial" panose="020B0604020202020204" pitchFamily="34" charset="0"/>
              </a:defRPr>
            </a:lvl1pPr>
            <a:lvl2pPr marL="742950" indent="-285750" eaLnBrk="0" hangingPunct="0">
              <a:defRPr sz="2400">
                <a:solidFill>
                  <a:schemeClr val="tx1"/>
                </a:solidFill>
                <a:latin typeface="TUOS Stephenson" pitchFamily="18" charset="0"/>
                <a:cs typeface="Arial" panose="020B0604020202020204" pitchFamily="34" charset="0"/>
              </a:defRPr>
            </a:lvl2pPr>
            <a:lvl3pPr marL="1143000" indent="-228600" eaLnBrk="0" hangingPunct="0">
              <a:defRPr sz="2400">
                <a:solidFill>
                  <a:schemeClr val="tx1"/>
                </a:solidFill>
                <a:latin typeface="TUOS Stephenson" pitchFamily="18" charset="0"/>
                <a:cs typeface="Arial" panose="020B0604020202020204" pitchFamily="34" charset="0"/>
              </a:defRPr>
            </a:lvl3pPr>
            <a:lvl4pPr marL="1600200" indent="-228600" eaLnBrk="0" hangingPunct="0">
              <a:defRPr sz="2400">
                <a:solidFill>
                  <a:schemeClr val="tx1"/>
                </a:solidFill>
                <a:latin typeface="TUOS Stephenson" pitchFamily="18" charset="0"/>
                <a:cs typeface="Arial" panose="020B0604020202020204" pitchFamily="34" charset="0"/>
              </a:defRPr>
            </a:lvl4pPr>
            <a:lvl5pPr marL="2057400" indent="-228600" eaLnBrk="0" hangingPunct="0">
              <a:defRPr sz="2400">
                <a:solidFill>
                  <a:schemeClr val="tx1"/>
                </a:solidFill>
                <a:latin typeface="TUOS Stephenson"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UOS Stephenson" pitchFamily="18" charset="0"/>
                <a:cs typeface="Arial" panose="020B0604020202020204" pitchFamily="34" charset="0"/>
              </a:defRPr>
            </a:lvl9pPr>
          </a:lstStyle>
          <a:p>
            <a:pPr eaLnBrk="1" hangingPunct="1"/>
            <a:r>
              <a:rPr lang="en-GB" altLang="en-US" sz="1800" dirty="0"/>
              <a:t>J – </a:t>
            </a:r>
            <a:r>
              <a:rPr lang="en-GB" altLang="en-US" sz="1800" dirty="0" err="1"/>
              <a:t>Jornada</a:t>
            </a:r>
            <a:r>
              <a:rPr lang="en-GB" altLang="en-US" sz="1800" dirty="0"/>
              <a:t> Experimental Range / LTER site</a:t>
            </a:r>
          </a:p>
          <a:p>
            <a:pPr eaLnBrk="1" hangingPunct="1"/>
            <a:r>
              <a:rPr lang="en-GB" altLang="en-US" sz="1800" dirty="0"/>
              <a:t>S – </a:t>
            </a:r>
            <a:r>
              <a:rPr lang="en-GB" altLang="en-US" sz="1800" dirty="0" err="1"/>
              <a:t>Sevilleta</a:t>
            </a:r>
            <a:r>
              <a:rPr lang="en-GB" altLang="en-US" sz="1800" dirty="0"/>
              <a:t> NWR / LTER site</a:t>
            </a:r>
          </a:p>
        </p:txBody>
      </p:sp>
      <p:sp>
        <p:nvSpPr>
          <p:cNvPr id="12" name="Freeform 11"/>
          <p:cNvSpPr/>
          <p:nvPr/>
        </p:nvSpPr>
        <p:spPr bwMode="auto">
          <a:xfrm>
            <a:off x="7138371" y="5255419"/>
            <a:ext cx="81480" cy="145571"/>
          </a:xfrm>
          <a:custGeom>
            <a:avLst/>
            <a:gdLst>
              <a:gd name="connsiteX0" fmla="*/ 12523 w 81480"/>
              <a:gd name="connsiteY0" fmla="*/ 0 h 145571"/>
              <a:gd name="connsiteX1" fmla="*/ 5379 w 81480"/>
              <a:gd name="connsiteY1" fmla="*/ 9525 h 145571"/>
              <a:gd name="connsiteX2" fmla="*/ 2998 w 81480"/>
              <a:gd name="connsiteY2" fmla="*/ 21431 h 145571"/>
              <a:gd name="connsiteX3" fmla="*/ 617 w 81480"/>
              <a:gd name="connsiteY3" fmla="*/ 28575 h 145571"/>
              <a:gd name="connsiteX4" fmla="*/ 2998 w 81480"/>
              <a:gd name="connsiteY4" fmla="*/ 116681 h 145571"/>
              <a:gd name="connsiteX5" fmla="*/ 10142 w 81480"/>
              <a:gd name="connsiteY5" fmla="*/ 121444 h 145571"/>
              <a:gd name="connsiteX6" fmla="*/ 24429 w 81480"/>
              <a:gd name="connsiteY6" fmla="*/ 133350 h 145571"/>
              <a:gd name="connsiteX7" fmla="*/ 36335 w 81480"/>
              <a:gd name="connsiteY7" fmla="*/ 135731 h 145571"/>
              <a:gd name="connsiteX8" fmla="*/ 69673 w 81480"/>
              <a:gd name="connsiteY8" fmla="*/ 138112 h 145571"/>
              <a:gd name="connsiteX9" fmla="*/ 74435 w 81480"/>
              <a:gd name="connsiteY9" fmla="*/ 128587 h 145571"/>
              <a:gd name="connsiteX10" fmla="*/ 74435 w 81480"/>
              <a:gd name="connsiteY10" fmla="*/ 38100 h 145571"/>
              <a:gd name="connsiteX11" fmla="*/ 69673 w 81480"/>
              <a:gd name="connsiteY11" fmla="*/ 30956 h 145571"/>
              <a:gd name="connsiteX12" fmla="*/ 53004 w 81480"/>
              <a:gd name="connsiteY12" fmla="*/ 19050 h 145571"/>
              <a:gd name="connsiteX13" fmla="*/ 38717 w 81480"/>
              <a:gd name="connsiteY13" fmla="*/ 9525 h 145571"/>
              <a:gd name="connsiteX14" fmla="*/ 24429 w 81480"/>
              <a:gd name="connsiteY14" fmla="*/ 4762 h 145571"/>
              <a:gd name="connsiteX15" fmla="*/ 12523 w 81480"/>
              <a:gd name="connsiteY15" fmla="*/ 0 h 1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80" h="145571">
                <a:moveTo>
                  <a:pt x="12523" y="0"/>
                </a:moveTo>
                <a:cubicBezTo>
                  <a:pt x="10142" y="3175"/>
                  <a:pt x="6991" y="5898"/>
                  <a:pt x="5379" y="9525"/>
                </a:cubicBezTo>
                <a:cubicBezTo>
                  <a:pt x="3735" y="13223"/>
                  <a:pt x="3980" y="17505"/>
                  <a:pt x="2998" y="21431"/>
                </a:cubicBezTo>
                <a:cubicBezTo>
                  <a:pt x="2389" y="23866"/>
                  <a:pt x="1411" y="26194"/>
                  <a:pt x="617" y="28575"/>
                </a:cubicBezTo>
                <a:cubicBezTo>
                  <a:pt x="1411" y="57944"/>
                  <a:pt x="0" y="87455"/>
                  <a:pt x="2998" y="116681"/>
                </a:cubicBezTo>
                <a:cubicBezTo>
                  <a:pt x="3290" y="119528"/>
                  <a:pt x="7943" y="119612"/>
                  <a:pt x="10142" y="121444"/>
                </a:cubicBezTo>
                <a:cubicBezTo>
                  <a:pt x="15195" y="125655"/>
                  <a:pt x="17980" y="130932"/>
                  <a:pt x="24429" y="133350"/>
                </a:cubicBezTo>
                <a:cubicBezTo>
                  <a:pt x="28219" y="134771"/>
                  <a:pt x="32366" y="134937"/>
                  <a:pt x="36335" y="135731"/>
                </a:cubicBezTo>
                <a:cubicBezTo>
                  <a:pt x="48792" y="141960"/>
                  <a:pt x="51773" y="145571"/>
                  <a:pt x="69673" y="138112"/>
                </a:cubicBezTo>
                <a:cubicBezTo>
                  <a:pt x="72950" y="136747"/>
                  <a:pt x="72848" y="131762"/>
                  <a:pt x="74435" y="128587"/>
                </a:cubicBezTo>
                <a:cubicBezTo>
                  <a:pt x="81480" y="93372"/>
                  <a:pt x="80032" y="105267"/>
                  <a:pt x="74435" y="38100"/>
                </a:cubicBezTo>
                <a:cubicBezTo>
                  <a:pt x="74197" y="35248"/>
                  <a:pt x="71505" y="33155"/>
                  <a:pt x="69673" y="30956"/>
                </a:cubicBezTo>
                <a:cubicBezTo>
                  <a:pt x="61255" y="20853"/>
                  <a:pt x="64239" y="25791"/>
                  <a:pt x="53004" y="19050"/>
                </a:cubicBezTo>
                <a:cubicBezTo>
                  <a:pt x="48096" y="16105"/>
                  <a:pt x="44147" y="11335"/>
                  <a:pt x="38717" y="9525"/>
                </a:cubicBezTo>
                <a:lnTo>
                  <a:pt x="24429" y="4762"/>
                </a:lnTo>
                <a:lnTo>
                  <a:pt x="12523" y="0"/>
                </a:lnTo>
                <a:close/>
              </a:path>
            </a:pathLst>
          </a:custGeom>
          <a:gradFill flip="none"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13500000" scaled="1"/>
            <a:tileRect/>
          </a:gradFill>
          <a:ln w="9525" cap="flat" cmpd="sng" algn="ctr">
            <a:gradFill flip="none" rotWithShape="1">
              <a:gsLst>
                <a:gs pos="1000">
                  <a:srgbClr val="CBCBCB">
                    <a:alpha val="65000"/>
                  </a:srgbClr>
                </a:gs>
                <a:gs pos="13000">
                  <a:srgbClr val="5F5F5F"/>
                </a:gs>
                <a:gs pos="21001">
                  <a:srgbClr val="5F5F5F"/>
                </a:gs>
                <a:gs pos="63000">
                  <a:srgbClr val="FFFFFF"/>
                </a:gs>
                <a:gs pos="67000">
                  <a:srgbClr val="B2B2B2"/>
                </a:gs>
                <a:gs pos="69000">
                  <a:srgbClr val="292929"/>
                </a:gs>
                <a:gs pos="82001">
                  <a:srgbClr val="777777"/>
                </a:gs>
                <a:gs pos="100000">
                  <a:srgbClr val="EAEAEA"/>
                </a:gs>
              </a:gsLst>
              <a:lin ang="13500000" scaled="1"/>
              <a:tileRect/>
            </a:gradFill>
            <a:prstDash val="solid"/>
            <a:round/>
            <a:headEnd type="none" w="med" len="med"/>
            <a:tailEnd type="none" w="med" len="med"/>
          </a:ln>
          <a:effectLst/>
        </p:spPr>
        <p:txBody>
          <a:bodyPr/>
          <a:lstStyle/>
          <a:p>
            <a:pPr eaLnBrk="0" hangingPunct="0">
              <a:defRPr/>
            </a:pPr>
            <a:endParaRPr lang="en-GB">
              <a:latin typeface="TUOS Stephenson" pitchFamily="-128" charset="0"/>
            </a:endParaRPr>
          </a:p>
        </p:txBody>
      </p:sp>
      <p:grpSp>
        <p:nvGrpSpPr>
          <p:cNvPr id="14" name="Group 13"/>
          <p:cNvGrpSpPr/>
          <p:nvPr/>
        </p:nvGrpSpPr>
        <p:grpSpPr>
          <a:xfrm>
            <a:off x="411793" y="165764"/>
            <a:ext cx="8654933" cy="307777"/>
            <a:chOff x="373157" y="6620651"/>
            <a:chExt cx="8654933" cy="307777"/>
          </a:xfrm>
        </p:grpSpPr>
        <p:pic>
          <p:nvPicPr>
            <p:cNvPr id="15" name="Picture 2" descr="http://www.clker.com/cliparts/9/p/J/X/N/f/running-man-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2432436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228600" y="5715000"/>
            <a:ext cx="2228675" cy="928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sp>
        <p:nvSpPr>
          <p:cNvPr id="2" name="Title 1"/>
          <p:cNvSpPr>
            <a:spLocks noGrp="1"/>
          </p:cNvSpPr>
          <p:nvPr>
            <p:ph type="title"/>
          </p:nvPr>
        </p:nvSpPr>
        <p:spPr/>
        <p:txBody>
          <a:bodyPr/>
          <a:lstStyle/>
          <a:p>
            <a:r>
              <a:rPr lang="en-GB" sz="4000" dirty="0"/>
              <a:t>Connectivity on Dryland Hillslopes</a:t>
            </a:r>
          </a:p>
        </p:txBody>
      </p:sp>
      <p:pic>
        <p:nvPicPr>
          <p:cNvPr id="26" name="Picture 18"/>
          <p:cNvPicPr>
            <a:picLocks noChangeAspect="1" noChangeArrowheads="1"/>
          </p:cNvPicPr>
          <p:nvPr/>
        </p:nvPicPr>
        <p:blipFill>
          <a:blip r:embed="rId2" cstate="print"/>
          <a:srcRect/>
          <a:stretch>
            <a:fillRect/>
          </a:stretch>
        </p:blipFill>
        <p:spPr bwMode="auto">
          <a:xfrm>
            <a:off x="4876800" y="4343400"/>
            <a:ext cx="3108201" cy="2298033"/>
          </a:xfrm>
          <a:prstGeom prst="rect">
            <a:avLst/>
          </a:prstGeom>
          <a:noFill/>
          <a:ln w="9525">
            <a:noFill/>
            <a:miter lim="800000"/>
            <a:headEnd/>
            <a:tailEnd/>
          </a:ln>
        </p:spPr>
      </p:pic>
      <p:sp>
        <p:nvSpPr>
          <p:cNvPr id="27" name="Oval 9"/>
          <p:cNvSpPr>
            <a:spLocks noChangeArrowheads="1"/>
          </p:cNvSpPr>
          <p:nvPr/>
        </p:nvSpPr>
        <p:spPr bwMode="auto">
          <a:xfrm>
            <a:off x="228600" y="4724400"/>
            <a:ext cx="4648200" cy="1762275"/>
          </a:xfrm>
          <a:prstGeom prst="ellipse">
            <a:avLst/>
          </a:prstGeom>
          <a:solidFill>
            <a:schemeClr val="bg1"/>
          </a:solidFill>
          <a:ln w="19050" cap="rnd">
            <a:solidFill>
              <a:srgbClr val="000000"/>
            </a:solidFill>
            <a:round/>
            <a:headEnd/>
            <a:tailEnd/>
          </a:ln>
        </p:spPr>
        <p:txBody>
          <a:bodyPr/>
          <a:lstStyle/>
          <a:p>
            <a:pPr algn="ctr" defTabSz="914400" fontAlgn="base">
              <a:spcBef>
                <a:spcPct val="0"/>
              </a:spcBef>
              <a:spcAft>
                <a:spcPct val="0"/>
              </a:spcAft>
            </a:pPr>
            <a:r>
              <a:rPr lang="en-US" sz="1600" dirty="0">
                <a:solidFill>
                  <a:srgbClr val="000000"/>
                </a:solidFill>
                <a:latin typeface="Arial" charset="0"/>
                <a:ea typeface="ＭＳ Ｐゴシック" charset="0"/>
                <a:cs typeface="ＭＳ Ｐゴシック" charset="0"/>
              </a:rPr>
              <a:t> </a:t>
            </a:r>
          </a:p>
          <a:p>
            <a:pPr algn="ctr" defTabSz="914400" fontAlgn="base">
              <a:spcBef>
                <a:spcPct val="0"/>
              </a:spcBef>
              <a:spcAft>
                <a:spcPct val="0"/>
              </a:spcAft>
            </a:pPr>
            <a:endParaRPr lang="en-US" sz="1600" dirty="0">
              <a:solidFill>
                <a:srgbClr val="000000"/>
              </a:solidFill>
              <a:latin typeface="Arial" charset="0"/>
              <a:ea typeface="ＭＳ Ｐゴシック" charset="0"/>
              <a:cs typeface="ＭＳ Ｐゴシック" charset="0"/>
            </a:endParaRPr>
          </a:p>
          <a:p>
            <a:pPr algn="ctr" defTabSz="914400" fontAlgn="base">
              <a:spcBef>
                <a:spcPct val="0"/>
              </a:spcBef>
              <a:spcAft>
                <a:spcPct val="0"/>
              </a:spcAft>
            </a:pPr>
            <a:endParaRPr lang="en-US" sz="1600" dirty="0">
              <a:solidFill>
                <a:srgbClr val="000000"/>
              </a:solidFill>
              <a:latin typeface="Arial" charset="0"/>
              <a:ea typeface="ＭＳ Ｐゴシック" charset="0"/>
              <a:cs typeface="ＭＳ Ｐゴシック" charset="0"/>
            </a:endParaRPr>
          </a:p>
        </p:txBody>
      </p:sp>
      <p:sp>
        <p:nvSpPr>
          <p:cNvPr id="28" name="Oval 9"/>
          <p:cNvSpPr>
            <a:spLocks noChangeArrowheads="1"/>
          </p:cNvSpPr>
          <p:nvPr/>
        </p:nvSpPr>
        <p:spPr bwMode="auto">
          <a:xfrm>
            <a:off x="228600" y="1676400"/>
            <a:ext cx="4648200" cy="1762275"/>
          </a:xfrm>
          <a:prstGeom prst="ellipse">
            <a:avLst/>
          </a:prstGeom>
          <a:solidFill>
            <a:schemeClr val="bg1"/>
          </a:solidFill>
          <a:ln w="19050" cap="rnd">
            <a:solidFill>
              <a:srgbClr val="000000"/>
            </a:solidFill>
            <a:round/>
            <a:headEnd/>
            <a:tailEnd/>
          </a:ln>
        </p:spPr>
        <p:txBody>
          <a:bodyPr/>
          <a:lstStyle/>
          <a:p>
            <a:pPr algn="ctr" defTabSz="914400" fontAlgn="base">
              <a:spcBef>
                <a:spcPct val="0"/>
              </a:spcBef>
              <a:spcAft>
                <a:spcPct val="0"/>
              </a:spcAft>
            </a:pPr>
            <a:r>
              <a:rPr lang="en-US" sz="1600" dirty="0">
                <a:solidFill>
                  <a:srgbClr val="000000"/>
                </a:solidFill>
                <a:latin typeface="Arial" charset="0"/>
                <a:ea typeface="ＭＳ Ｐゴシック" charset="0"/>
                <a:cs typeface="ＭＳ Ｐゴシック" charset="0"/>
              </a:rPr>
              <a:t> </a:t>
            </a:r>
          </a:p>
          <a:p>
            <a:pPr algn="ctr" defTabSz="914400" fontAlgn="base">
              <a:spcBef>
                <a:spcPct val="0"/>
              </a:spcBef>
              <a:spcAft>
                <a:spcPct val="0"/>
              </a:spcAft>
            </a:pPr>
            <a:endParaRPr lang="en-US" sz="1600" dirty="0">
              <a:solidFill>
                <a:srgbClr val="000000"/>
              </a:solidFill>
              <a:latin typeface="Arial" charset="0"/>
              <a:ea typeface="ＭＳ Ｐゴシック" charset="0"/>
              <a:cs typeface="ＭＳ Ｐゴシック" charset="0"/>
            </a:endParaRPr>
          </a:p>
          <a:p>
            <a:pPr algn="ctr" defTabSz="914400" fontAlgn="base">
              <a:spcBef>
                <a:spcPct val="0"/>
              </a:spcBef>
              <a:spcAft>
                <a:spcPct val="0"/>
              </a:spcAft>
            </a:pPr>
            <a:endParaRPr lang="en-US" sz="1600" dirty="0">
              <a:solidFill>
                <a:srgbClr val="000000"/>
              </a:solidFill>
              <a:latin typeface="Arial" charset="0"/>
              <a:ea typeface="ＭＳ Ｐゴシック" charset="0"/>
              <a:cs typeface="ＭＳ Ｐゴシック" charset="0"/>
            </a:endParaRPr>
          </a:p>
        </p:txBody>
      </p:sp>
      <p:sp>
        <p:nvSpPr>
          <p:cNvPr id="29" name="TextBox 28"/>
          <p:cNvSpPr txBox="1"/>
          <p:nvPr/>
        </p:nvSpPr>
        <p:spPr>
          <a:xfrm>
            <a:off x="787381" y="2096852"/>
            <a:ext cx="3480440" cy="101566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panose="02020603050405020304" pitchFamily="18" charset="0"/>
                <a:ea typeface="+mn-ea"/>
                <a:cs typeface="Arial" panose="020B0604020202020204" pitchFamily="34" charset="0"/>
              </a:rPr>
              <a:t>System Function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panose="02020603050405020304" pitchFamily="18" charset="0"/>
                <a:ea typeface="+mn-ea"/>
                <a:cs typeface="Arial" panose="020B0604020202020204" pitchFamily="34" charset="0"/>
              </a:rPr>
              <a:t>functional connectivity</a:t>
            </a:r>
          </a:p>
        </p:txBody>
      </p:sp>
      <p:sp>
        <p:nvSpPr>
          <p:cNvPr id="30" name="TextBox 29"/>
          <p:cNvSpPr txBox="1"/>
          <p:nvPr/>
        </p:nvSpPr>
        <p:spPr>
          <a:xfrm>
            <a:off x="775852" y="5163723"/>
            <a:ext cx="3600345" cy="1015663"/>
          </a:xfrm>
          <a:prstGeom prst="rect">
            <a:avLst/>
          </a:prstGeom>
          <a:noFill/>
        </p:spPr>
        <p:txBody>
          <a:bodyPr wrap="none" rtlCol="0">
            <a:spAutoFit/>
          </a:bodyPr>
          <a:lstStyle/>
          <a:p>
            <a:pPr lvl="0" algn="ctr"/>
            <a:r>
              <a:rPr lang="en-US" sz="3600" b="1" dirty="0">
                <a:solidFill>
                  <a:srgbClr val="C00000"/>
                </a:solidFill>
              </a:rPr>
              <a:t>System Structure</a:t>
            </a:r>
          </a:p>
          <a:p>
            <a:pPr lvl="0" algn="ctr"/>
            <a:r>
              <a:rPr lang="en-US" b="1" dirty="0">
                <a:solidFill>
                  <a:srgbClr val="C00000"/>
                </a:solidFill>
              </a:rPr>
              <a:t>structural connectivity</a:t>
            </a:r>
            <a:endParaRPr lang="en-US" sz="3600" b="1" dirty="0">
              <a:solidFill>
                <a:srgbClr val="C00000"/>
              </a:solidFill>
            </a:endParaRPr>
          </a:p>
        </p:txBody>
      </p:sp>
      <p:pic>
        <p:nvPicPr>
          <p:cNvPr id="31" name="Picture 4"/>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45826" y="4554110"/>
            <a:ext cx="838200" cy="1067520"/>
          </a:xfrm>
          <a:prstGeom prst="rect">
            <a:avLst/>
          </a:prstGeom>
          <a:noFill/>
          <a:ln w="9525">
            <a:noFill/>
            <a:miter lim="800000"/>
            <a:headEnd/>
            <a:tailEnd/>
          </a:ln>
          <a:effectLst/>
        </p:spPr>
      </p:pic>
      <p:pic>
        <p:nvPicPr>
          <p:cNvPr id="32" name="Picture 55"/>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53400" y="5257800"/>
            <a:ext cx="838200" cy="1066800"/>
          </a:xfrm>
          <a:prstGeom prst="rect">
            <a:avLst/>
          </a:prstGeom>
          <a:noFill/>
          <a:ln w="9525">
            <a:noFill/>
            <a:miter lim="800000"/>
            <a:headEnd/>
            <a:tailEnd/>
          </a:ln>
          <a:effectLst/>
        </p:spPr>
      </p:pic>
      <p:pic>
        <p:nvPicPr>
          <p:cNvPr id="33" name="Picture 9" descr="IMG_0556"/>
          <p:cNvPicPr>
            <a:picLocks noChangeAspect="1" noChangeArrowheads="1"/>
          </p:cNvPicPr>
          <p:nvPr/>
        </p:nvPicPr>
        <p:blipFill>
          <a:blip r:embed="rId5" cstate="print"/>
          <a:srcRect/>
          <a:stretch>
            <a:fillRect/>
          </a:stretch>
        </p:blipFill>
        <p:spPr bwMode="auto">
          <a:xfrm>
            <a:off x="5457825" y="1752600"/>
            <a:ext cx="3253719" cy="1676400"/>
          </a:xfrm>
          <a:prstGeom prst="rect">
            <a:avLst/>
          </a:prstGeom>
          <a:noFill/>
        </p:spPr>
      </p:pic>
      <p:sp>
        <p:nvSpPr>
          <p:cNvPr id="34" name="TextBox 33"/>
          <p:cNvSpPr txBox="1"/>
          <p:nvPr/>
        </p:nvSpPr>
        <p:spPr>
          <a:xfrm>
            <a:off x="6096000" y="4431268"/>
            <a:ext cx="1210588" cy="338554"/>
          </a:xfrm>
          <a:prstGeom prst="rect">
            <a:avLst/>
          </a:prstGeom>
          <a:noFill/>
        </p:spPr>
        <p:txBody>
          <a:bodyPr wrap="none" rtlCol="0">
            <a:spAutoFit/>
          </a:bodyPr>
          <a:lstStyle/>
          <a:p>
            <a:r>
              <a:rPr lang="en-US" sz="1600" dirty="0">
                <a:latin typeface="+mn-lt"/>
              </a:rPr>
              <a:t>topography</a:t>
            </a:r>
          </a:p>
        </p:txBody>
      </p:sp>
      <p:sp>
        <p:nvSpPr>
          <p:cNvPr id="35" name="TextBox 34"/>
          <p:cNvSpPr txBox="1"/>
          <p:nvPr/>
        </p:nvSpPr>
        <p:spPr>
          <a:xfrm>
            <a:off x="7728177" y="4191000"/>
            <a:ext cx="1130438" cy="338554"/>
          </a:xfrm>
          <a:prstGeom prst="rect">
            <a:avLst/>
          </a:prstGeom>
          <a:noFill/>
        </p:spPr>
        <p:txBody>
          <a:bodyPr wrap="none" rtlCol="0">
            <a:spAutoFit/>
          </a:bodyPr>
          <a:lstStyle/>
          <a:p>
            <a:r>
              <a:rPr lang="en-US" sz="1600" dirty="0">
                <a:latin typeface="+mn-lt"/>
              </a:rPr>
              <a:t>vegetation</a:t>
            </a:r>
          </a:p>
        </p:txBody>
      </p:sp>
      <p:sp>
        <p:nvSpPr>
          <p:cNvPr id="36" name="TextBox 35"/>
          <p:cNvSpPr txBox="1"/>
          <p:nvPr/>
        </p:nvSpPr>
        <p:spPr>
          <a:xfrm>
            <a:off x="5848350" y="3343275"/>
            <a:ext cx="1630062" cy="338554"/>
          </a:xfrm>
          <a:prstGeom prst="rect">
            <a:avLst/>
          </a:prstGeom>
          <a:noFill/>
        </p:spPr>
        <p:txBody>
          <a:bodyPr wrap="none" rtlCol="0">
            <a:spAutoFit/>
          </a:bodyPr>
          <a:lstStyle/>
          <a:p>
            <a:r>
              <a:rPr lang="en-US" sz="1600" dirty="0">
                <a:latin typeface="+mn-lt"/>
              </a:rPr>
              <a:t>runoff &amp; erosion</a:t>
            </a:r>
          </a:p>
        </p:txBody>
      </p:sp>
      <p:sp>
        <p:nvSpPr>
          <p:cNvPr id="37" name="Up-Down Arrow 36"/>
          <p:cNvSpPr/>
          <p:nvPr/>
        </p:nvSpPr>
        <p:spPr>
          <a:xfrm>
            <a:off x="2362200" y="3505200"/>
            <a:ext cx="457200" cy="121920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008684" y="6473796"/>
            <a:ext cx="7144841" cy="338554"/>
          </a:xfrm>
          <a:prstGeom prst="rect">
            <a:avLst/>
          </a:prstGeom>
          <a:noFill/>
        </p:spPr>
        <p:txBody>
          <a:bodyPr wrap="none" rtlCol="0">
            <a:spAutoFit/>
          </a:bodyPr>
          <a:lstStyle/>
          <a:p>
            <a:r>
              <a:rPr lang="en-GB" sz="1600" dirty="0">
                <a:latin typeface="+mn-lt"/>
              </a:rPr>
              <a:t>Turnbull </a:t>
            </a:r>
            <a:r>
              <a:rPr lang="en-GB" sz="1600" i="1" dirty="0">
                <a:latin typeface="+mn-lt"/>
              </a:rPr>
              <a:t>et al</a:t>
            </a:r>
            <a:r>
              <a:rPr lang="en-GB" sz="1600" dirty="0">
                <a:latin typeface="+mn-lt"/>
              </a:rPr>
              <a:t>. (2008) </a:t>
            </a:r>
            <a:r>
              <a:rPr lang="en-GB" sz="1600" i="1" dirty="0" err="1">
                <a:latin typeface="+mn-lt"/>
              </a:rPr>
              <a:t>Ecohydrology</a:t>
            </a:r>
            <a:r>
              <a:rPr lang="en-GB" sz="1600" dirty="0">
                <a:latin typeface="+mn-lt"/>
              </a:rPr>
              <a:t>; Wainwright </a:t>
            </a:r>
            <a:r>
              <a:rPr lang="en-GB" sz="1600" i="1" dirty="0">
                <a:latin typeface="+mn-lt"/>
              </a:rPr>
              <a:t>et al</a:t>
            </a:r>
            <a:r>
              <a:rPr lang="en-GB" sz="1600" dirty="0">
                <a:latin typeface="+mn-lt"/>
              </a:rPr>
              <a:t>. (2011) </a:t>
            </a:r>
            <a:r>
              <a:rPr lang="en-GB" sz="1600" i="1" dirty="0">
                <a:latin typeface="+mn-lt"/>
              </a:rPr>
              <a:t>Geomorphology</a:t>
            </a:r>
            <a:endParaRPr lang="en-GB" sz="1600" dirty="0">
              <a:latin typeface="+mn-lt"/>
            </a:endParaRPr>
          </a:p>
        </p:txBody>
      </p:sp>
      <p:grpSp>
        <p:nvGrpSpPr>
          <p:cNvPr id="44" name="Group 43"/>
          <p:cNvGrpSpPr/>
          <p:nvPr/>
        </p:nvGrpSpPr>
        <p:grpSpPr>
          <a:xfrm>
            <a:off x="230661" y="165764"/>
            <a:ext cx="8836065" cy="307777"/>
            <a:chOff x="192025" y="6620651"/>
            <a:chExt cx="8836065" cy="307777"/>
          </a:xfrm>
        </p:grpSpPr>
        <p:pic>
          <p:nvPicPr>
            <p:cNvPr id="45" name="Picture 2" descr="http://www.clker.com/cliparts/9/p/J/X/N/f/running-man-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25" y="6668132"/>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73157" y="6620651"/>
              <a:ext cx="8654933" cy="307777"/>
            </a:xfrm>
            <a:prstGeom prst="rect">
              <a:avLst/>
            </a:prstGeom>
            <a:noFill/>
          </p:spPr>
          <p:txBody>
            <a:bodyPr wrap="none" rtlCol="0">
              <a:spAutoFit/>
            </a:bodyPr>
            <a:lstStyle/>
            <a:p>
              <a:r>
                <a:rPr lang="en-GB" sz="1400" b="1" cap="small" dirty="0">
                  <a:latin typeface="+mn-lt"/>
                </a:rPr>
                <a:t>Introduction	</a:t>
              </a:r>
              <a:r>
                <a:rPr lang="en-GB" sz="1400" b="1" cap="small" dirty="0">
                  <a:solidFill>
                    <a:schemeClr val="bg2">
                      <a:lumMod val="60000"/>
                      <a:lumOff val="40000"/>
                    </a:schemeClr>
                  </a:solidFill>
                  <a:latin typeface="+mn-lt"/>
                </a:rPr>
                <a:t>Modelling Connectivity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200872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4" grpId="0"/>
      <p:bldP spid="35" grpId="0"/>
      <p:bldP spid="36"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7326" y="2605820"/>
            <a:ext cx="4541119" cy="1147916"/>
          </a:xfrm>
          <a:prstGeom prst="rect">
            <a:avLst/>
          </a:prstGeom>
          <a:noFill/>
          <a:ln w="9525">
            <a:noFill/>
            <a:miter lim="800000"/>
            <a:headEnd/>
            <a:tailEnd/>
          </a:ln>
        </p:spPr>
      </p:pic>
      <p:sp>
        <p:nvSpPr>
          <p:cNvPr id="8" name="TextBox 7"/>
          <p:cNvSpPr txBox="1"/>
          <p:nvPr/>
        </p:nvSpPr>
        <p:spPr>
          <a:xfrm>
            <a:off x="1812312" y="4314393"/>
            <a:ext cx="3814923" cy="2123658"/>
          </a:xfrm>
          <a:prstGeom prst="rect">
            <a:avLst/>
          </a:prstGeom>
          <a:noFill/>
        </p:spPr>
        <p:txBody>
          <a:bodyPr wrap="square" rtlCol="0">
            <a:spAutoFit/>
          </a:bodyPr>
          <a:lstStyle/>
          <a:p>
            <a:pPr algn="ctr"/>
            <a:r>
              <a:rPr lang="en-GB" sz="2200" b="1" dirty="0">
                <a:solidFill>
                  <a:srgbClr val="FF0000"/>
                </a:solidFill>
                <a:latin typeface="+mn-lt"/>
              </a:rPr>
              <a:t>STRUCTURAL CONNECTIVITY</a:t>
            </a:r>
          </a:p>
          <a:p>
            <a:pPr algn="ctr"/>
            <a:r>
              <a:rPr lang="en-GB" sz="2200" b="1" dirty="0">
                <a:solidFill>
                  <a:srgbClr val="FF0000"/>
                </a:solidFill>
                <a:latin typeface="+mn-lt"/>
              </a:rPr>
              <a:t>(static over short timescales, dynamic at timescale of structural-functional feedbacks)</a:t>
            </a:r>
          </a:p>
        </p:txBody>
      </p:sp>
      <p:cxnSp>
        <p:nvCxnSpPr>
          <p:cNvPr id="9" name="Straight Arrow Connector 8"/>
          <p:cNvCxnSpPr>
            <a:stCxn id="8" idx="0"/>
          </p:cNvCxnSpPr>
          <p:nvPr/>
        </p:nvCxnSpPr>
        <p:spPr>
          <a:xfrm flipH="1" flipV="1">
            <a:off x="3717287" y="3779528"/>
            <a:ext cx="2487" cy="5348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70750" y="1033135"/>
            <a:ext cx="4860541" cy="1138773"/>
          </a:xfrm>
          <a:prstGeom prst="rect">
            <a:avLst/>
          </a:prstGeom>
          <a:noFill/>
        </p:spPr>
        <p:txBody>
          <a:bodyPr wrap="square" rtlCol="0">
            <a:spAutoFit/>
          </a:bodyPr>
          <a:lstStyle/>
          <a:p>
            <a:pPr algn="ctr"/>
            <a:r>
              <a:rPr lang="en-GB" sz="2200" b="1" dirty="0">
                <a:solidFill>
                  <a:srgbClr val="FF0000"/>
                </a:solidFill>
                <a:latin typeface="+mn-lt"/>
              </a:rPr>
              <a:t>FUNCTIONAL CONNECTIVITY</a:t>
            </a:r>
          </a:p>
          <a:p>
            <a:pPr algn="ctr"/>
            <a:r>
              <a:rPr lang="en-GB" sz="2200" b="1" dirty="0">
                <a:solidFill>
                  <a:srgbClr val="FF0000"/>
                </a:solidFill>
                <a:latin typeface="+mn-lt"/>
              </a:rPr>
              <a:t>(dynamic at timescale of runoff/sediment transport events)</a:t>
            </a:r>
          </a:p>
        </p:txBody>
      </p:sp>
      <p:cxnSp>
        <p:nvCxnSpPr>
          <p:cNvPr id="11" name="Straight Arrow Connector 10"/>
          <p:cNvCxnSpPr>
            <a:cxnSpLocks/>
            <a:stCxn id="10" idx="2"/>
          </p:cNvCxnSpPr>
          <p:nvPr/>
        </p:nvCxnSpPr>
        <p:spPr>
          <a:xfrm>
            <a:off x="3701021" y="2171908"/>
            <a:ext cx="13774" cy="4366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93272" y="2572799"/>
            <a:ext cx="1443401" cy="1120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913" y="2820769"/>
            <a:ext cx="2077462" cy="646331"/>
          </a:xfrm>
          <a:prstGeom prst="rect">
            <a:avLst/>
          </a:prstGeom>
          <a:solidFill>
            <a:schemeClr val="bg1"/>
          </a:solidFill>
        </p:spPr>
        <p:txBody>
          <a:bodyPr wrap="square" rtlCol="0">
            <a:spAutoFit/>
          </a:bodyPr>
          <a:lstStyle/>
          <a:p>
            <a:pPr algn="ctr"/>
            <a:r>
              <a:rPr lang="en-US" sz="1800" b="1" dirty="0">
                <a:latin typeface="+mn-lt"/>
              </a:rPr>
              <a:t>CONNECTIVITY METRIC</a:t>
            </a:r>
          </a:p>
        </p:txBody>
      </p:sp>
      <p:sp>
        <p:nvSpPr>
          <p:cNvPr id="24" name="TextBox 23"/>
          <p:cNvSpPr txBox="1"/>
          <p:nvPr/>
        </p:nvSpPr>
        <p:spPr>
          <a:xfrm>
            <a:off x="5807761" y="2164116"/>
            <a:ext cx="3203848" cy="3477875"/>
          </a:xfrm>
          <a:prstGeom prst="rect">
            <a:avLst/>
          </a:prstGeom>
          <a:noFill/>
        </p:spPr>
        <p:txBody>
          <a:bodyPr wrap="square" rtlCol="0">
            <a:spAutoFit/>
          </a:bodyPr>
          <a:lstStyle/>
          <a:p>
            <a:r>
              <a:rPr lang="en-US" sz="2200" b="1" dirty="0">
                <a:latin typeface="+mn-lt"/>
              </a:rPr>
              <a:t>Hydrological connectivity:</a:t>
            </a:r>
          </a:p>
          <a:p>
            <a:r>
              <a:rPr lang="en-US" sz="2200" dirty="0">
                <a:latin typeface="+mn-lt"/>
              </a:rPr>
              <a:t>Length of connected runoff flow paths</a:t>
            </a:r>
          </a:p>
          <a:p>
            <a:endParaRPr lang="en-US" sz="2200" dirty="0">
              <a:latin typeface="+mn-lt"/>
            </a:endParaRPr>
          </a:p>
          <a:p>
            <a:r>
              <a:rPr lang="en-US" sz="2200" b="1" dirty="0">
                <a:latin typeface="+mn-lt"/>
              </a:rPr>
              <a:t>Sediment connectivity:</a:t>
            </a:r>
          </a:p>
          <a:p>
            <a:r>
              <a:rPr lang="en-US" sz="2200" dirty="0">
                <a:latin typeface="+mn-lt"/>
              </a:rPr>
              <a:t>Length of connected sediment transport pathways</a:t>
            </a:r>
          </a:p>
        </p:txBody>
      </p:sp>
      <p:sp>
        <p:nvSpPr>
          <p:cNvPr id="25" name="Rectangle 24"/>
          <p:cNvSpPr/>
          <p:nvPr/>
        </p:nvSpPr>
        <p:spPr>
          <a:xfrm>
            <a:off x="5807253" y="2128112"/>
            <a:ext cx="3204356" cy="347737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231189" y="3121325"/>
            <a:ext cx="576064" cy="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21971" y="204743"/>
            <a:ext cx="8422783" cy="1143000"/>
          </a:xfrm>
        </p:spPr>
        <p:txBody>
          <a:bodyPr/>
          <a:lstStyle/>
          <a:p>
            <a:r>
              <a:rPr lang="en-GB" sz="3200" dirty="0"/>
              <a:t>1. Runoff and sediment connectivity at </a:t>
            </a:r>
            <a:r>
              <a:rPr lang="en-GB" sz="3200" dirty="0" err="1"/>
              <a:t>Sevilleta</a:t>
            </a:r>
            <a:endParaRPr lang="en-GB" sz="3200" dirty="0"/>
          </a:p>
        </p:txBody>
      </p:sp>
      <p:grpSp>
        <p:nvGrpSpPr>
          <p:cNvPr id="16" name="Group 15"/>
          <p:cNvGrpSpPr/>
          <p:nvPr/>
        </p:nvGrpSpPr>
        <p:grpSpPr>
          <a:xfrm>
            <a:off x="411793" y="165764"/>
            <a:ext cx="8654933" cy="307777"/>
            <a:chOff x="373157" y="6620651"/>
            <a:chExt cx="8654933" cy="307777"/>
          </a:xfrm>
        </p:grpSpPr>
        <p:pic>
          <p:nvPicPr>
            <p:cNvPr id="17" name="Picture 2" descr="http://www.clker.com/cliparts/9/p/J/X/N/f/running-ma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13462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4"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129" y="1407144"/>
            <a:ext cx="2752344" cy="579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857" y="1371792"/>
            <a:ext cx="2752725"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C:\Users\Laura\Documents\PhD\Papers\Ecosystem structure\Figure 3.tif"/>
          <p:cNvPicPr>
            <a:picLocks noChangeAspect="1" noChangeArrowheads="1"/>
          </p:cNvPicPr>
          <p:nvPr/>
        </p:nvPicPr>
        <p:blipFill>
          <a:blip r:embed="rId5" cstate="print"/>
          <a:srcRect r="73675" b="5449"/>
          <a:stretch>
            <a:fillRect/>
          </a:stretch>
        </p:blipFill>
        <p:spPr bwMode="auto">
          <a:xfrm>
            <a:off x="810577" y="1479804"/>
            <a:ext cx="2532835" cy="5148572"/>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a:t>Estimating structural connectivity</a:t>
            </a:r>
          </a:p>
        </p:txBody>
      </p:sp>
      <p:grpSp>
        <p:nvGrpSpPr>
          <p:cNvPr id="8" name="Group 7"/>
          <p:cNvGrpSpPr/>
          <p:nvPr/>
        </p:nvGrpSpPr>
        <p:grpSpPr>
          <a:xfrm>
            <a:off x="411793" y="165764"/>
            <a:ext cx="8654933" cy="307777"/>
            <a:chOff x="373157" y="6620651"/>
            <a:chExt cx="8654933" cy="307777"/>
          </a:xfrm>
        </p:grpSpPr>
        <p:pic>
          <p:nvPicPr>
            <p:cNvPr id="9" name="Picture 2" descr="http://www.clker.com/cliparts/9/p/J/X/N/f/running-man-h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344630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1076" y="1044116"/>
            <a:ext cx="1795669" cy="1872208"/>
          </a:xfrm>
          <a:prstGeom prst="rect">
            <a:avLst/>
          </a:prstGeom>
          <a:noFill/>
          <a:ln w="9525">
            <a:noFill/>
            <a:miter lim="800000"/>
            <a:headEnd/>
            <a:tailEnd/>
          </a:ln>
        </p:spPr>
      </p:pic>
      <p:pic>
        <p:nvPicPr>
          <p:cNvPr id="205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4803" y="944724"/>
            <a:ext cx="1795669" cy="1944216"/>
          </a:xfrm>
          <a:prstGeom prst="rect">
            <a:avLst/>
          </a:prstGeom>
          <a:noFill/>
          <a:ln w="9525">
            <a:noFill/>
            <a:miter lim="800000"/>
            <a:headEnd/>
            <a:tailEnd/>
          </a:ln>
        </p:spPr>
      </p:pic>
      <p:pic>
        <p:nvPicPr>
          <p:cNvPr id="2055" name="Picture 7" descr="C:\Documents and Settings\Laura\My Documents\PhD\Field work\Soil moisture\Box plots\Plot 1 soil moisture 2005 bare and grass and rai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8" y="2434602"/>
            <a:ext cx="4860032" cy="3010622"/>
          </a:xfrm>
          <a:prstGeom prst="rect">
            <a:avLst/>
          </a:prstGeom>
          <a:noFill/>
        </p:spPr>
      </p:pic>
      <p:sp>
        <p:nvSpPr>
          <p:cNvPr id="22" name="TextBox 21"/>
          <p:cNvSpPr txBox="1"/>
          <p:nvPr/>
        </p:nvSpPr>
        <p:spPr>
          <a:xfrm>
            <a:off x="423621" y="5483517"/>
            <a:ext cx="4517455" cy="369332"/>
          </a:xfrm>
          <a:prstGeom prst="rect">
            <a:avLst/>
          </a:prstGeom>
          <a:noFill/>
        </p:spPr>
        <p:txBody>
          <a:bodyPr wrap="none" rtlCol="0">
            <a:spAutoFit/>
          </a:bodyPr>
          <a:lstStyle/>
          <a:p>
            <a:r>
              <a:rPr lang="en-US" sz="1800" dirty="0"/>
              <a:t>Turnbull </a:t>
            </a:r>
            <a:r>
              <a:rPr lang="en-US" sz="1800" i="1" dirty="0"/>
              <a:t>et al</a:t>
            </a:r>
            <a:r>
              <a:rPr lang="en-US" sz="1800" dirty="0"/>
              <a:t>. (2010) </a:t>
            </a:r>
            <a:r>
              <a:rPr lang="en-US" sz="1800" i="1" dirty="0"/>
              <a:t>Hydrological Processes</a:t>
            </a:r>
          </a:p>
        </p:txBody>
      </p:sp>
      <p:sp>
        <p:nvSpPr>
          <p:cNvPr id="25" name="Down Arrow 24"/>
          <p:cNvSpPr/>
          <p:nvPr/>
        </p:nvSpPr>
        <p:spPr>
          <a:xfrm rot="19152687" flipH="1">
            <a:off x="1274533" y="2707131"/>
            <a:ext cx="432048" cy="121727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100653" flipH="1">
            <a:off x="2293311" y="3398891"/>
            <a:ext cx="432048" cy="1217279"/>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9578" y="2153023"/>
            <a:ext cx="4719946" cy="400110"/>
          </a:xfrm>
          <a:prstGeom prst="rect">
            <a:avLst/>
          </a:prstGeom>
          <a:noFill/>
        </p:spPr>
        <p:txBody>
          <a:bodyPr wrap="none" rtlCol="0">
            <a:spAutoFit/>
          </a:bodyPr>
          <a:lstStyle/>
          <a:p>
            <a:r>
              <a:rPr lang="en-GB" sz="2000" b="1" dirty="0">
                <a:solidFill>
                  <a:schemeClr val="tx1">
                    <a:lumMod val="50000"/>
                    <a:lumOff val="50000"/>
                  </a:schemeClr>
                </a:solidFill>
              </a:rPr>
              <a:t>Measured surface soil-moisture dynamics</a:t>
            </a:r>
          </a:p>
        </p:txBody>
      </p:sp>
      <p:grpSp>
        <p:nvGrpSpPr>
          <p:cNvPr id="13" name="Group 12"/>
          <p:cNvGrpSpPr/>
          <p:nvPr/>
        </p:nvGrpSpPr>
        <p:grpSpPr>
          <a:xfrm>
            <a:off x="4896036" y="1008112"/>
            <a:ext cx="1944216" cy="5949280"/>
            <a:chOff x="4896036" y="1008112"/>
            <a:chExt cx="1944216" cy="5949280"/>
          </a:xfrm>
        </p:grpSpPr>
        <p:grpSp>
          <p:nvGrpSpPr>
            <p:cNvPr id="11" name="Group 10"/>
            <p:cNvGrpSpPr/>
            <p:nvPr/>
          </p:nvGrpSpPr>
          <p:grpSpPr>
            <a:xfrm>
              <a:off x="4915876" y="2833191"/>
              <a:ext cx="1888371" cy="4124201"/>
              <a:chOff x="4915876" y="2833191"/>
              <a:chExt cx="1888371" cy="4124201"/>
            </a:xfrm>
          </p:grpSpPr>
          <p:grpSp>
            <p:nvGrpSpPr>
              <p:cNvPr id="5" name="Group 4"/>
              <p:cNvGrpSpPr/>
              <p:nvPr/>
            </p:nvGrpSpPr>
            <p:grpSpPr>
              <a:xfrm>
                <a:off x="4915876" y="2852936"/>
                <a:ext cx="1708352" cy="4104456"/>
                <a:chOff x="5059892" y="2852936"/>
                <a:chExt cx="1708352" cy="4104456"/>
              </a:xfrm>
            </p:grpSpPr>
            <p:pic>
              <p:nvPicPr>
                <p:cNvPr id="2059"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59892" y="2852936"/>
                  <a:ext cx="1708352" cy="4104456"/>
                </a:xfrm>
                <a:prstGeom prst="rect">
                  <a:avLst/>
                </a:prstGeom>
                <a:noFill/>
                <a:ln w="9525">
                  <a:noFill/>
                  <a:miter lim="800000"/>
                  <a:headEnd/>
                  <a:tailEnd/>
                </a:ln>
              </p:spPr>
            </p:pic>
            <p:sp>
              <p:nvSpPr>
                <p:cNvPr id="2" name="Rectangle 1"/>
                <p:cNvSpPr/>
                <p:nvPr/>
              </p:nvSpPr>
              <p:spPr>
                <a:xfrm>
                  <a:off x="5292080" y="2888940"/>
                  <a:ext cx="100811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p:nvSpPr>
            <p:spPr>
              <a:xfrm>
                <a:off x="5076056" y="2833191"/>
                <a:ext cx="1678858" cy="307777"/>
              </a:xfrm>
              <a:prstGeom prst="rect">
                <a:avLst/>
              </a:prstGeom>
              <a:noFill/>
            </p:spPr>
            <p:txBody>
              <a:bodyPr wrap="none" rtlCol="0">
                <a:spAutoFit/>
              </a:bodyPr>
              <a:lstStyle/>
              <a:p>
                <a:r>
                  <a:rPr lang="en-GB" sz="1400" b="1" dirty="0" err="1"/>
                  <a:t>Kriged</a:t>
                </a:r>
                <a:r>
                  <a:rPr lang="en-GB" sz="1400" b="1" dirty="0"/>
                  <a:t> soil moisture</a:t>
                </a:r>
              </a:p>
            </p:txBody>
          </p:sp>
          <p:sp>
            <p:nvSpPr>
              <p:cNvPr id="8" name="TextBox 7"/>
              <p:cNvSpPr txBox="1"/>
              <p:nvPr/>
            </p:nvSpPr>
            <p:spPr>
              <a:xfrm rot="16200000">
                <a:off x="5989120" y="4723213"/>
                <a:ext cx="135325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Soil moisture (%)</a:t>
                </a:r>
              </a:p>
            </p:txBody>
          </p:sp>
        </p:grpSp>
        <p:sp>
          <p:nvSpPr>
            <p:cNvPr id="24" name="Rectangle 23"/>
            <p:cNvSpPr/>
            <p:nvPr/>
          </p:nvSpPr>
          <p:spPr>
            <a:xfrm>
              <a:off x="4896036" y="1008112"/>
              <a:ext cx="1944216" cy="58498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092280" y="999492"/>
            <a:ext cx="1944216" cy="5957900"/>
            <a:chOff x="7092280" y="999492"/>
            <a:chExt cx="1944216" cy="5957900"/>
          </a:xfrm>
        </p:grpSpPr>
        <p:grpSp>
          <p:nvGrpSpPr>
            <p:cNvPr id="12" name="Group 11"/>
            <p:cNvGrpSpPr/>
            <p:nvPr/>
          </p:nvGrpSpPr>
          <p:grpSpPr>
            <a:xfrm>
              <a:off x="7092280" y="2833191"/>
              <a:ext cx="1897179" cy="4124201"/>
              <a:chOff x="7092280" y="2833191"/>
              <a:chExt cx="1897179" cy="4124201"/>
            </a:xfrm>
          </p:grpSpPr>
          <p:grpSp>
            <p:nvGrpSpPr>
              <p:cNvPr id="4" name="Group 3"/>
              <p:cNvGrpSpPr/>
              <p:nvPr/>
            </p:nvGrpSpPr>
            <p:grpSpPr>
              <a:xfrm>
                <a:off x="7092280" y="2852936"/>
                <a:ext cx="1692188" cy="4104456"/>
                <a:chOff x="7305680" y="2888940"/>
                <a:chExt cx="1658808" cy="4068452"/>
              </a:xfrm>
            </p:grpSpPr>
            <p:pic>
              <p:nvPicPr>
                <p:cNvPr id="2058"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5680" y="2888940"/>
                  <a:ext cx="1658808" cy="4068452"/>
                </a:xfrm>
                <a:prstGeom prst="rect">
                  <a:avLst/>
                </a:prstGeom>
                <a:noFill/>
                <a:ln w="9525">
                  <a:noFill/>
                  <a:miter lim="800000"/>
                  <a:headEnd/>
                  <a:tailEnd/>
                </a:ln>
              </p:spPr>
            </p:pic>
            <p:sp>
              <p:nvSpPr>
                <p:cNvPr id="18" name="Rectangle 17"/>
                <p:cNvSpPr/>
                <p:nvPr/>
              </p:nvSpPr>
              <p:spPr>
                <a:xfrm>
                  <a:off x="7560332" y="2939911"/>
                  <a:ext cx="100811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p:cNvSpPr txBox="1"/>
              <p:nvPr/>
            </p:nvSpPr>
            <p:spPr>
              <a:xfrm>
                <a:off x="7249626" y="2833191"/>
                <a:ext cx="1724831" cy="307777"/>
              </a:xfrm>
              <a:prstGeom prst="rect">
                <a:avLst/>
              </a:prstGeom>
              <a:noFill/>
            </p:spPr>
            <p:txBody>
              <a:bodyPr wrap="none" rtlCol="0">
                <a:spAutoFit/>
              </a:bodyPr>
              <a:lstStyle/>
              <a:p>
                <a:r>
                  <a:rPr lang="en-GB" sz="1400" b="1" dirty="0" err="1"/>
                  <a:t>Kriged</a:t>
                </a:r>
                <a:r>
                  <a:rPr lang="en-GB" sz="1400" b="1" dirty="0"/>
                  <a:t> soil moisture</a:t>
                </a:r>
              </a:p>
            </p:txBody>
          </p:sp>
          <p:sp>
            <p:nvSpPr>
              <p:cNvPr id="30" name="TextBox 29"/>
              <p:cNvSpPr txBox="1"/>
              <p:nvPr/>
            </p:nvSpPr>
            <p:spPr>
              <a:xfrm rot="16200000">
                <a:off x="8174332" y="4723213"/>
                <a:ext cx="135325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Soil moisture (%)</a:t>
                </a:r>
              </a:p>
            </p:txBody>
          </p:sp>
        </p:grpSp>
        <p:sp>
          <p:nvSpPr>
            <p:cNvPr id="27" name="Rectangle 26"/>
            <p:cNvSpPr/>
            <p:nvPr/>
          </p:nvSpPr>
          <p:spPr>
            <a:xfrm>
              <a:off x="7092280" y="999492"/>
              <a:ext cx="1944216" cy="58498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6624228" y="2852936"/>
            <a:ext cx="112517"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p:cNvSpPr>
            <a:spLocks noGrp="1"/>
          </p:cNvSpPr>
          <p:nvPr>
            <p:ph type="title"/>
          </p:nvPr>
        </p:nvSpPr>
        <p:spPr>
          <a:xfrm>
            <a:off x="685800" y="609600"/>
            <a:ext cx="4390256" cy="1143000"/>
          </a:xfrm>
        </p:spPr>
        <p:txBody>
          <a:bodyPr/>
          <a:lstStyle/>
          <a:p>
            <a:r>
              <a:rPr lang="en-GB" dirty="0"/>
              <a:t>Initial soil moisture</a:t>
            </a:r>
          </a:p>
        </p:txBody>
      </p:sp>
      <p:grpSp>
        <p:nvGrpSpPr>
          <p:cNvPr id="29" name="Group 28"/>
          <p:cNvGrpSpPr/>
          <p:nvPr/>
        </p:nvGrpSpPr>
        <p:grpSpPr>
          <a:xfrm>
            <a:off x="411793" y="165764"/>
            <a:ext cx="8654933" cy="307777"/>
            <a:chOff x="373157" y="6620651"/>
            <a:chExt cx="8654933" cy="307777"/>
          </a:xfrm>
        </p:grpSpPr>
        <p:pic>
          <p:nvPicPr>
            <p:cNvPr id="33" name="Picture 2" descr="http://www.clker.com/cliparts/9/p/J/X/N/f/running-man-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20825" y="6677079"/>
              <a:ext cx="199861" cy="1898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73157" y="6620651"/>
              <a:ext cx="8654933" cy="307777"/>
            </a:xfrm>
            <a:prstGeom prst="rect">
              <a:avLst/>
            </a:prstGeom>
            <a:noFill/>
          </p:spPr>
          <p:txBody>
            <a:bodyPr wrap="none" rtlCol="0">
              <a:spAutoFit/>
            </a:bodyPr>
            <a:lstStyle/>
            <a:p>
              <a:r>
                <a:rPr lang="en-GB" sz="1400" b="1" cap="small" dirty="0">
                  <a:solidFill>
                    <a:schemeClr val="bg2">
                      <a:lumMod val="60000"/>
                      <a:lumOff val="40000"/>
                    </a:schemeClr>
                  </a:solidFill>
                  <a:latin typeface="+mn-lt"/>
                </a:rPr>
                <a:t>Introduction</a:t>
              </a:r>
              <a:r>
                <a:rPr lang="en-GB" sz="1400" b="1" cap="small" dirty="0">
                  <a:latin typeface="+mn-lt"/>
                </a:rPr>
                <a:t>	Modelling Connectivity</a:t>
              </a:r>
              <a:r>
                <a:rPr lang="en-GB" sz="1400" b="1" cap="small" dirty="0">
                  <a:solidFill>
                    <a:schemeClr val="bg2">
                      <a:lumMod val="60000"/>
                      <a:lumOff val="40000"/>
                    </a:schemeClr>
                  </a:solidFill>
                  <a:latin typeface="+mn-lt"/>
                </a:rPr>
                <a:t>	What Modelling Tells Us	Conclusions</a:t>
              </a:r>
              <a:endParaRPr lang="en-GB" sz="1800" b="1" cap="small" dirty="0">
                <a:solidFill>
                  <a:schemeClr val="bg2">
                    <a:lumMod val="60000"/>
                    <a:lumOff val="40000"/>
                  </a:schemeClr>
                </a:solidFill>
                <a:latin typeface="+mn-lt"/>
              </a:endParaRPr>
            </a:p>
          </p:txBody>
        </p:sp>
      </p:grpSp>
    </p:spTree>
    <p:extLst>
      <p:ext uri="{BB962C8B-B14F-4D97-AF65-F5344CB8AC3E}">
        <p14:creationId xmlns:p14="http://schemas.microsoft.com/office/powerpoint/2010/main" val="40813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11351</TotalTime>
  <Words>3044</Words>
  <Application>Microsoft Office PowerPoint</Application>
  <PresentationFormat>On-screen Show (4:3)</PresentationFormat>
  <Paragraphs>374</Paragraphs>
  <Slides>49</Slides>
  <Notes>17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Times</vt:lpstr>
      <vt:lpstr>TUOS Stephenson</vt:lpstr>
      <vt:lpstr>Verdana,Italic</vt:lpstr>
      <vt:lpstr>Blank</vt:lpstr>
      <vt:lpstr>PowerPoint Presentation</vt:lpstr>
      <vt:lpstr>Outline</vt:lpstr>
      <vt:lpstr>What is Connectivity?</vt:lpstr>
      <vt:lpstr>LOCOP</vt:lpstr>
      <vt:lpstr>Modelling connectivity</vt:lpstr>
      <vt:lpstr>Connectivity on Dryland Hillslopes</vt:lpstr>
      <vt:lpstr>1. Runoff and sediment connectivity at Sevilleta</vt:lpstr>
      <vt:lpstr>Estimating structural connectivity</vt:lpstr>
      <vt:lpstr>Initial soil moisture</vt:lpstr>
      <vt:lpstr>Estimating functional connectivity</vt:lpstr>
      <vt:lpstr>Evaluating functional connectivity</vt:lpstr>
      <vt:lpstr>Results: Spatial Connectivity Metrics</vt:lpstr>
      <vt:lpstr>Results: Mean hydrological connectivity metrics</vt:lpstr>
      <vt:lpstr>Results: Mean sediment connectivity metrics</vt:lpstr>
      <vt:lpstr>Results: Mean connectivity metrics </vt:lpstr>
      <vt:lpstr>How useful are connectivity metrics?</vt:lpstr>
      <vt:lpstr>PowerPoint Presentation</vt:lpstr>
      <vt:lpstr>2. Integrated landscape modelling at Jornada</vt:lpstr>
      <vt:lpstr>Structure of cellular model</vt:lpstr>
      <vt:lpstr>Two species response to drought</vt:lpstr>
      <vt:lpstr>Initial species distribution</vt:lpstr>
      <vt:lpstr>Year 10</vt:lpstr>
      <vt:lpstr>Year 20</vt:lpstr>
      <vt:lpstr>Year 30</vt:lpstr>
      <vt:lpstr>Year 40</vt:lpstr>
      <vt:lpstr>Year 50</vt:lpstr>
      <vt:lpstr>Year 60</vt:lpstr>
      <vt:lpstr>Year 70</vt:lpstr>
      <vt:lpstr>Year 80</vt:lpstr>
      <vt:lpstr>Year 90</vt:lpstr>
      <vt:lpstr>Year 100</vt:lpstr>
      <vt:lpstr>PowerPoint Presentation</vt:lpstr>
      <vt:lpstr>PowerPoint Presentation</vt:lpstr>
      <vt:lpstr>Model evaluation</vt:lpstr>
      <vt:lpstr>Model evaluation</vt:lpstr>
      <vt:lpstr>Model evaluation</vt:lpstr>
      <vt:lpstr>Model evaluation</vt:lpstr>
      <vt:lpstr>3. ABMs and the Mediterranean Neolithic </vt:lpstr>
      <vt:lpstr>CybErosioneAg</vt:lpstr>
      <vt:lpstr>CybErosioneAg</vt:lpstr>
      <vt:lpstr>CybErosioneAg</vt:lpstr>
      <vt:lpstr>CybErosioneAg</vt:lpstr>
      <vt:lpstr>PowerPoint Presentation</vt:lpstr>
      <vt:lpstr>PowerPoint Presentation</vt:lpstr>
      <vt:lpstr>Whither connectivity?</vt:lpstr>
      <vt:lpstr>Models and explanation</vt:lpstr>
      <vt:lpstr>Conclusions</vt:lpstr>
      <vt:lpstr>Thank you for your attention!</vt:lpstr>
      <vt:lpstr>Only connect! </vt:lpstr>
    </vt:vector>
  </TitlesOfParts>
  <Company>MUFC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style for title slide</dc:title>
  <dc:creator>Eric</dc:creator>
  <cp:lastModifiedBy>WAINWRIGHT, JOHN</cp:lastModifiedBy>
  <cp:revision>198</cp:revision>
  <dcterms:created xsi:type="dcterms:W3CDTF">2005-05-25T16:21:13Z</dcterms:created>
  <dcterms:modified xsi:type="dcterms:W3CDTF">2023-05-02T14:36:23Z</dcterms:modified>
</cp:coreProperties>
</file>