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645" r:id="rId2"/>
    <p:sldId id="644" r:id="rId3"/>
    <p:sldId id="647" r:id="rId4"/>
    <p:sldId id="648" r:id="rId5"/>
    <p:sldId id="649" r:id="rId6"/>
    <p:sldId id="650" r:id="rId7"/>
    <p:sldId id="377" r:id="rId8"/>
    <p:sldId id="417" r:id="rId9"/>
    <p:sldId id="420" r:id="rId10"/>
    <p:sldId id="652" r:id="rId11"/>
    <p:sldId id="641" r:id="rId12"/>
    <p:sldId id="655" r:id="rId13"/>
    <p:sldId id="329" r:id="rId14"/>
    <p:sldId id="657" r:id="rId15"/>
    <p:sldId id="65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85493"/>
  </p:normalViewPr>
  <p:slideViewPr>
    <p:cSldViewPr snapToGrid="0">
      <p:cViewPr varScale="1">
        <p:scale>
          <a:sx n="90" d="100"/>
          <a:sy n="90" d="100"/>
        </p:scale>
        <p:origin x="232" y="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D0CD6A-2896-7F44-9EB1-B4BD53BDF804}" type="datetimeFigureOut">
              <a:rPr lang="en-US" smtClean="0"/>
              <a:t>5/1/23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F52BE7-8E15-9C40-BB16-B9937AA06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068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Calcium imaging recording from zebra fish</a:t>
            </a:r>
          </a:p>
          <a:p>
            <a:r>
              <a:rPr lang="en-US" dirty="0"/>
              <a:t>MEG recording</a:t>
            </a:r>
          </a:p>
          <a:p>
            <a:r>
              <a:rPr lang="en-US" dirty="0"/>
              <a:t>fMRI structural scan </a:t>
            </a:r>
          </a:p>
          <a:p>
            <a:r>
              <a:rPr lang="en-US" dirty="0" err="1"/>
              <a:t>Behaviour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52BE7-8E15-9C40-BB16-B9937AA060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488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Calcium imaging recording from zebra fish</a:t>
            </a:r>
          </a:p>
          <a:p>
            <a:r>
              <a:rPr lang="en-US" dirty="0"/>
              <a:t>MEG recording</a:t>
            </a:r>
          </a:p>
          <a:p>
            <a:r>
              <a:rPr lang="en-US" dirty="0"/>
              <a:t>fMRI structural scan </a:t>
            </a:r>
          </a:p>
          <a:p>
            <a:r>
              <a:rPr lang="en-US" dirty="0" err="1"/>
              <a:t>Behaviour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52BE7-8E15-9C40-BB16-B9937AA060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479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Calcium imaging recording from zebra fish</a:t>
            </a:r>
          </a:p>
          <a:p>
            <a:r>
              <a:rPr lang="en-US" dirty="0"/>
              <a:t>MEG recording</a:t>
            </a:r>
          </a:p>
          <a:p>
            <a:r>
              <a:rPr lang="en-US" dirty="0"/>
              <a:t>fMRI structural scan </a:t>
            </a:r>
          </a:p>
          <a:p>
            <a:r>
              <a:rPr lang="en-US" dirty="0" err="1"/>
              <a:t>Behaviour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52BE7-8E15-9C40-BB16-B9937AA060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481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Calcium imaging recording from zebra fish</a:t>
            </a:r>
          </a:p>
          <a:p>
            <a:r>
              <a:rPr lang="en-US" dirty="0"/>
              <a:t>MEG recording</a:t>
            </a:r>
          </a:p>
          <a:p>
            <a:r>
              <a:rPr lang="en-US" dirty="0"/>
              <a:t>fMRI structural scan </a:t>
            </a:r>
          </a:p>
          <a:p>
            <a:r>
              <a:rPr lang="en-US" dirty="0" err="1"/>
              <a:t>Behaviour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52BE7-8E15-9C40-BB16-B9937AA060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785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Calcium imaging recording from zebra fish</a:t>
            </a:r>
          </a:p>
          <a:p>
            <a:r>
              <a:rPr lang="en-US" dirty="0"/>
              <a:t>MEG recording</a:t>
            </a:r>
          </a:p>
          <a:p>
            <a:r>
              <a:rPr lang="en-US" dirty="0"/>
              <a:t>fMRI structural scan </a:t>
            </a:r>
          </a:p>
          <a:p>
            <a:r>
              <a:rPr lang="en-US" dirty="0" err="1"/>
              <a:t>Behaviour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52BE7-8E15-9C40-BB16-B9937AA060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224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 dirty="0">
                <a:ea typeface="ＭＳ Ｐゴシック" charset="-128"/>
              </a:rPr>
              <a:t>Brain has to build statistical models </a:t>
            </a: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39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39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39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39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C0F1F568-812E-6341-B312-750BA68CB4D2}" type="slidenum">
              <a:rPr lang="en-US" altLang="x-none" sz="1200"/>
              <a:pPr eaLnBrk="1" hangingPunct="1"/>
              <a:t>8</a:t>
            </a:fld>
            <a:endParaRPr lang="en-US" altLang="x-none" sz="1200"/>
          </a:p>
        </p:txBody>
      </p:sp>
    </p:spTree>
    <p:extLst>
      <p:ext uri="{BB962C8B-B14F-4D97-AF65-F5344CB8AC3E}">
        <p14:creationId xmlns:p14="http://schemas.microsoft.com/office/powerpoint/2010/main" val="2127963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942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x-none" dirty="0">
              <a:latin typeface="Times New Roman" charset="0"/>
              <a:ea typeface="ＭＳ Ｐゴシック" charset="-128"/>
            </a:endParaRPr>
          </a:p>
        </p:txBody>
      </p:sp>
      <p:sp>
        <p:nvSpPr>
          <p:cNvPr id="94211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69925" algn="l"/>
                <a:tab pos="1341438" algn="l"/>
                <a:tab pos="2011363" algn="l"/>
                <a:tab pos="268287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eaLnBrk="0">
              <a:tabLst>
                <a:tab pos="669925" algn="l"/>
                <a:tab pos="1341438" algn="l"/>
                <a:tab pos="2011363" algn="l"/>
                <a:tab pos="268287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>
              <a:tabLst>
                <a:tab pos="669925" algn="l"/>
                <a:tab pos="1341438" algn="l"/>
                <a:tab pos="2011363" algn="l"/>
                <a:tab pos="268287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>
              <a:tabLst>
                <a:tab pos="669925" algn="l"/>
                <a:tab pos="1341438" algn="l"/>
                <a:tab pos="2011363" algn="l"/>
                <a:tab pos="268287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>
              <a:tabLst>
                <a:tab pos="669925" algn="l"/>
                <a:tab pos="1341438" algn="l"/>
                <a:tab pos="2011363" algn="l"/>
                <a:tab pos="268287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69925" algn="l"/>
                <a:tab pos="1341438" algn="l"/>
                <a:tab pos="2011363" algn="l"/>
                <a:tab pos="268287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69925" algn="l"/>
                <a:tab pos="1341438" algn="l"/>
                <a:tab pos="2011363" algn="l"/>
                <a:tab pos="268287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69925" algn="l"/>
                <a:tab pos="1341438" algn="l"/>
                <a:tab pos="2011363" algn="l"/>
                <a:tab pos="268287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69925" algn="l"/>
                <a:tab pos="1341438" algn="l"/>
                <a:tab pos="2011363" algn="l"/>
                <a:tab pos="268287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/>
            <a:fld id="{45F4D8AE-DCC9-9444-9953-5221E206234C}" type="slidenum">
              <a:rPr lang="en-US" altLang="x-none" sz="1300">
                <a:solidFill>
                  <a:srgbClr val="000000"/>
                </a:solidFill>
                <a:latin typeface="Times New Roman" charset="0"/>
              </a:rPr>
              <a:pPr eaLnBrk="1"/>
              <a:t>9</a:t>
            </a:fld>
            <a:endParaRPr lang="en-US" altLang="x-none" sz="13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823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 have done work with Colin Lever on neural recordings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451A91E2-3DDB-4447-AB4C-E3736AB12A6F}" type="slidenum">
              <a:rPr lang="en-US" altLang="x-none" smtClean="0"/>
              <a:pPr/>
              <a:t>11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588715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FF037-4F15-216E-B3DF-73DF758ED5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AB0515-C40A-3CA8-3733-1B10F96679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60B85C-69FA-AB88-A2A3-E001D2B12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AAA6A-494C-A141-843C-E817C92C997C}" type="datetimeFigureOut">
              <a:rPr lang="en-US" smtClean="0"/>
              <a:t>5/1/23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E82C0-BA4D-0FBB-872F-60E6A7A0D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0DFE6-FE7B-6AD9-6097-919F81F15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84F81-BBC0-AD46-B90D-2940B88D9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586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74D32-1EE5-59F5-7979-49AAC9A38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1E90BA-CD41-25B9-1D62-FB24623E8F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96555-334B-F9AA-4E74-38E5BAA77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AAA6A-494C-A141-843C-E817C92C997C}" type="datetimeFigureOut">
              <a:rPr lang="en-US" smtClean="0"/>
              <a:t>5/1/23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CB54F3-C756-149B-B973-2AD5BB714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02FD8-EBF6-FE41-A466-BC0D50D06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84F81-BBC0-AD46-B90D-2940B88D9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455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BD0AFA-39F1-13BB-25EF-3710CF55B4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4E29C2-7060-FAC9-1B05-EE9179C317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560E3-CAFD-2C11-4787-2A695A553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AAA6A-494C-A141-843C-E817C92C997C}" type="datetimeFigureOut">
              <a:rPr lang="en-US" smtClean="0"/>
              <a:t>5/1/23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C405D-20BF-E6CF-7057-A81EAA6E2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AD4E8-B8F8-E89E-5314-B28F3A207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84F81-BBC0-AD46-B90D-2940B88D9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390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19CFC-0C86-5F23-C664-AA4790422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A205A-EB50-7C15-0D67-4BBAA5EEC6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ECECD-88A5-5854-2190-79CC8EA35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AAA6A-494C-A141-843C-E817C92C997C}" type="datetimeFigureOut">
              <a:rPr lang="en-US" smtClean="0"/>
              <a:t>5/1/23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B4120C-70F6-C527-7A35-C2656485F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81EE6B-7392-B66B-97F8-8D225AD6A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84F81-BBC0-AD46-B90D-2940B88D9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732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710F6-22D0-D358-2879-0E30AFC63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B71509-B89F-F211-3212-6DC0DA6F6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8C31A1-EA18-C2A8-077F-1F753DCCE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AAA6A-494C-A141-843C-E817C92C997C}" type="datetimeFigureOut">
              <a:rPr lang="en-US" smtClean="0"/>
              <a:t>5/1/23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3CFB5-19E3-22AD-F0FB-381A5C356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2B7EEF-3757-C0EC-DD80-5D09FAE74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84F81-BBC0-AD46-B90D-2940B88D9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943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F0DA-9D65-4B74-7EFB-25AE8A209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5B2C2-9F75-1CA5-F05F-2FB9DB9B85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A0375D-8280-00F4-4B3C-CDC40745BE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1FA466-4169-A425-BD35-FE1125BE6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AAA6A-494C-A141-843C-E817C92C997C}" type="datetimeFigureOut">
              <a:rPr lang="en-US" smtClean="0"/>
              <a:t>5/1/23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553796-0F80-D48D-D443-6869CE103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D4A189-3EBA-B358-5FA0-059628D4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84F81-BBC0-AD46-B90D-2940B88D9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74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0F856-9B4A-B3C1-38D8-A26FF3253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450962-36A3-39B0-1339-0763509F74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70C986-6F5E-9B47-8817-3DA7E94552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09B42A-01B1-23D5-2926-BDD3EC4E4D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72C178-AA43-FD11-1220-05E439A52C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7A71E2-56C0-F269-A163-876902EC7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AAA6A-494C-A141-843C-E817C92C997C}" type="datetimeFigureOut">
              <a:rPr lang="en-US" smtClean="0"/>
              <a:t>5/1/23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AD28A0-703A-C370-39A6-3FF5529CE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F9FBC1-AD5E-3147-8E01-8D7C3C21C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84F81-BBC0-AD46-B90D-2940B88D9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30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AA569-E12D-2279-2F23-ED49AA613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82A629-8DDA-9442-DE50-90BC42039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AAA6A-494C-A141-843C-E817C92C997C}" type="datetimeFigureOut">
              <a:rPr lang="en-US" smtClean="0"/>
              <a:t>5/1/23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B8CCF5-61D4-B78E-7DE7-A8FFB7831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9CF79B-8E31-49FC-0440-D1E80ACF5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84F81-BBC0-AD46-B90D-2940B88D9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024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913BA9-5D99-7B85-7173-2D44AA198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AAA6A-494C-A141-843C-E817C92C997C}" type="datetimeFigureOut">
              <a:rPr lang="en-US" smtClean="0"/>
              <a:t>5/1/23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9D6AD9-C977-BF76-3496-57381476A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DD74D-E971-92D5-BCF9-2901150E6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84F81-BBC0-AD46-B90D-2940B88D9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03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C682D-F8BD-1BFF-0E41-02A21377D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7CDD1-7DD0-60F6-75EC-B6D7175ED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CDBBF6-180C-7E9E-0A13-D9797C05B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BDCABB-6D31-801D-A2B8-F814E7AEB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AAA6A-494C-A141-843C-E817C92C997C}" type="datetimeFigureOut">
              <a:rPr lang="en-US" smtClean="0"/>
              <a:t>5/1/23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126BC2-33E7-DF54-D1C8-98DFEB5F0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E46979-9F02-CE31-6C94-4EE2BAAA3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84F81-BBC0-AD46-B90D-2940B88D9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9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2A53C-C987-EABC-1A1D-7317BDBCE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064767-9E46-1B04-1DEA-686802C744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CFA8EB-1EE8-EDA5-03AF-6E2288FE81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6B3D23-1D77-C108-C638-A33034AAE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AAA6A-494C-A141-843C-E817C92C997C}" type="datetimeFigureOut">
              <a:rPr lang="en-US" smtClean="0"/>
              <a:t>5/1/23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9D87A6-07A6-3BC2-CCFA-115EE4D0C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54E2A0-F439-8E67-5249-FD3241119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84F81-BBC0-AD46-B90D-2940B88D9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358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82A36D-B15C-B9FC-2967-7E6D31B5E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2B2E3-F98E-3787-3230-58C44F36D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6DE059-B8C6-333D-E95A-440F1F3807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AAA6A-494C-A141-843C-E817C92C997C}" type="datetimeFigureOut">
              <a:rPr lang="en-US" smtClean="0"/>
              <a:t>5/1/23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75A6E-7E40-02D2-550B-04CD9E5695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DA2EB7-421E-76D4-7074-D1612887F2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B84F81-BBC0-AD46-B90D-2940B88D9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31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2xisQWhLN_Y?feature=oembed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video" Target="https://www.youtube.com/embed/147BJFVLHXU?feature=oembed" TargetMode="External"/><Relationship Id="rId7" Type="http://schemas.openxmlformats.org/officeDocument/2006/relationships/image" Target="../media/image3.jpeg"/><Relationship Id="rId2" Type="http://schemas.openxmlformats.org/officeDocument/2006/relationships/video" Target="https://www.youtube.com/embed/Nxa19uWC_oA?feature=oembed" TargetMode="External"/><Relationship Id="rId1" Type="http://schemas.openxmlformats.org/officeDocument/2006/relationships/video" Target="https://www.youtube.com/embed/M5yjKpMXChI?feature=oembed" TargetMode="Externa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.jpeg"/><Relationship Id="rId4" Type="http://schemas.openxmlformats.org/officeDocument/2006/relationships/video" Target="https://www.youtube.com/embed/BBJTlHcSwJ0?feature=oembed" TargetMode="External"/><Relationship Id="rId9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video" Target="https://www.youtube.com/embed/BBJTlHcSwJ0?feature=oembed" TargetMode="External"/><Relationship Id="rId7" Type="http://schemas.openxmlformats.org/officeDocument/2006/relationships/image" Target="../media/image5.jpeg"/><Relationship Id="rId2" Type="http://schemas.openxmlformats.org/officeDocument/2006/relationships/video" Target="https://www.youtube.com/embed/147BJFVLHXU?feature=oembed" TargetMode="External"/><Relationship Id="rId1" Type="http://schemas.openxmlformats.org/officeDocument/2006/relationships/video" Target="https://www.youtube.com/embed/M5yjKpMXChI?feature=oembed" TargetMode="Externa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BBJTlHcSwJ0?feature=oembed" TargetMode="External"/><Relationship Id="rId1" Type="http://schemas.openxmlformats.org/officeDocument/2006/relationships/video" Target="https://www.youtube.com/embed/M5yjKpMXChI?feature=oembed" TargetMode="External"/><Relationship Id="rId6" Type="http://schemas.openxmlformats.org/officeDocument/2006/relationships/image" Target="../media/image6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5yjKpMXChI?feature=oembed" TargetMode="Externa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13" Type="http://schemas.openxmlformats.org/officeDocument/2006/relationships/image" Target="../media/image15.emf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4.em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oleObject" Target="../embeddings/oleObject2.bin"/><Relationship Id="rId5" Type="http://schemas.openxmlformats.org/officeDocument/2006/relationships/tags" Target="../tags/tag6.xml"/><Relationship Id="rId15" Type="http://schemas.openxmlformats.org/officeDocument/2006/relationships/image" Target="../media/image17.tiff"/><Relationship Id="rId10" Type="http://schemas.openxmlformats.org/officeDocument/2006/relationships/image" Target="../media/image13.emf"/><Relationship Id="rId4" Type="http://schemas.openxmlformats.org/officeDocument/2006/relationships/tags" Target="../tags/tag5.xml"/><Relationship Id="rId9" Type="http://schemas.openxmlformats.org/officeDocument/2006/relationships/oleObject" Target="../embeddings/oleObject1.bin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">
            <a:extLst>
              <a:ext uri="{FF2B5EF4-FFF2-40B4-BE49-F238E27FC236}">
                <a16:creationId xmlns:a16="http://schemas.microsoft.com/office/drawing/2014/main" id="{E9BFC942-C639-8645-A4A0-5DC2FD0227A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09090" y="95130"/>
            <a:ext cx="8614984" cy="5857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5604" rIns="0" bIns="0" anchor="ctr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/>
            <a:r>
              <a:rPr lang="en-US" altLang="x-none" sz="4400" dirty="0">
                <a:solidFill>
                  <a:srgbClr val="000000"/>
                </a:solidFill>
                <a:latin typeface="+mj-lt"/>
              </a:rPr>
              <a:t>IAS and IDAS discussion on modeling</a:t>
            </a:r>
          </a:p>
          <a:p>
            <a:pPr algn="ctr" eaLnBrk="1"/>
            <a:endParaRPr lang="en-US" altLang="x-none" sz="4400" dirty="0">
              <a:solidFill>
                <a:srgbClr val="000000"/>
              </a:solidFill>
              <a:latin typeface="+mj-lt"/>
            </a:endParaRPr>
          </a:p>
          <a:p>
            <a:pPr algn="ctr" eaLnBrk="1"/>
            <a:r>
              <a:rPr lang="en-US" altLang="x-none" sz="3600" dirty="0" err="1">
                <a:solidFill>
                  <a:srgbClr val="000000"/>
                </a:solidFill>
                <a:latin typeface="+mj-lt"/>
              </a:rPr>
              <a:t>Ulrik</a:t>
            </a:r>
            <a:r>
              <a:rPr lang="en-US" altLang="x-none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x-none" sz="3600" dirty="0" err="1">
                <a:solidFill>
                  <a:srgbClr val="000000"/>
                </a:solidFill>
                <a:latin typeface="+mj-lt"/>
              </a:rPr>
              <a:t>Beierholm</a:t>
            </a:r>
            <a:endParaRPr lang="en-US" altLang="x-none" sz="3600" dirty="0">
              <a:solidFill>
                <a:srgbClr val="000000"/>
              </a:solidFill>
              <a:latin typeface="+mj-lt"/>
            </a:endParaRPr>
          </a:p>
          <a:p>
            <a:pPr algn="ctr" eaLnBrk="1"/>
            <a:r>
              <a:rPr lang="en-US" altLang="x-none" sz="3600" dirty="0">
                <a:solidFill>
                  <a:srgbClr val="000000"/>
                </a:solidFill>
                <a:latin typeface="+mj-lt"/>
              </a:rPr>
              <a:t>Psychology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B95E3A-EE9C-4D81-70BC-AE47E22CF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228" y="477952"/>
            <a:ext cx="2149531" cy="93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A24536B9-6502-27D1-8517-2032B6F14D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74" y="4450117"/>
            <a:ext cx="2959063" cy="1972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D099DB-327E-B599-C0C1-61E40B28482A}"/>
              </a:ext>
            </a:extLst>
          </p:cNvPr>
          <p:cNvSpPr txBox="1"/>
          <p:nvPr/>
        </p:nvSpPr>
        <p:spPr>
          <a:xfrm>
            <a:off x="10716894" y="6380048"/>
            <a:ext cx="12766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x-none" sz="1800" dirty="0">
                <a:solidFill>
                  <a:srgbClr val="000000"/>
                </a:solidFill>
                <a:latin typeface="+mj-lt"/>
              </a:rPr>
              <a:t>3 May 2023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567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6262E-AF37-A2DA-F673-533C5556E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Online Media 5" descr="Reinforcement Learning: Q-Learning on Puddle Gridworld C">
            <a:hlinkClick r:id="" action="ppaction://media"/>
            <a:extLst>
              <a:ext uri="{FF2B5EF4-FFF2-40B4-BE49-F238E27FC236}">
                <a16:creationId xmlns:a16="http://schemas.microsoft.com/office/drawing/2014/main" id="{FBC14C85-613F-8390-A091-E922BCF649DF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195638" y="1825625"/>
            <a:ext cx="58023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60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452679-93C8-D64F-A191-867D7B6E8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1117" y="3306517"/>
            <a:ext cx="3330897" cy="325196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11AACDE-8AC6-124E-A791-DB30C81400B1}"/>
              </a:ext>
            </a:extLst>
          </p:cNvPr>
          <p:cNvSpPr txBox="1">
            <a:spLocks/>
          </p:cNvSpPr>
          <p:nvPr/>
        </p:nvSpPr>
        <p:spPr>
          <a:xfrm>
            <a:off x="1980049" y="152656"/>
            <a:ext cx="8231904" cy="99082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500" kern="12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Bookman Old Style" pitchFamily="18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Bookman Old Style" pitchFamily="18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Bookman Old Style" pitchFamily="18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Bookman Old Style" pitchFamily="18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Bookman Old Style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Bookman Old Style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Bookman Old Style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Bookman Old Style" pitchFamily="18" charset="0"/>
              </a:defRPr>
            </a:lvl9pPr>
          </a:lstStyle>
          <a:p>
            <a:pPr defTabSz="829544"/>
            <a:r>
              <a:rPr lang="en-US" sz="4400" dirty="0">
                <a:solidFill>
                  <a:schemeClr val="tx1"/>
                </a:solidFill>
              </a:rPr>
              <a:t>Decoding EEG</a:t>
            </a:r>
            <a:endParaRPr lang="en-US" sz="44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43C032B-BA9A-EF46-ACEE-600B297AE500}"/>
              </a:ext>
            </a:extLst>
          </p:cNvPr>
          <p:cNvSpPr txBox="1">
            <a:spLocks/>
          </p:cNvSpPr>
          <p:nvPr/>
        </p:nvSpPr>
        <p:spPr>
          <a:xfrm>
            <a:off x="1980768" y="1219200"/>
            <a:ext cx="8230465" cy="4937760"/>
          </a:xfrm>
          <a:prstGeom prst="rect">
            <a:avLst/>
          </a:prstGeom>
        </p:spPr>
        <p:txBody>
          <a:bodyPr/>
          <a:lstStyle>
            <a:lvl1pPr marL="301625" indent="-301625" algn="l" rtl="0" eaLnBrk="0" fontAlgn="base" hangingPunct="0">
              <a:spcBef>
                <a:spcPts val="663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charset="2"/>
              <a:buChar char=""/>
              <a:defRPr sz="29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03250" indent="-301625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charset="2"/>
              <a:buChar char=""/>
              <a:defRPr sz="2500" kern="12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2pPr>
            <a:lvl3pPr marL="906463" indent="-250825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charset="2"/>
              <a:buChar char=""/>
              <a:defRPr sz="2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208088" indent="-250825" algn="l" rtl="0" eaLnBrk="0" fontAlgn="base" hangingPunct="0">
              <a:spcBef>
                <a:spcPts val="438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511300" indent="-250825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814298" indent="-201589" algn="l" rtl="0" eaLnBrk="1" latinLnBrk="0" hangingPunct="1">
              <a:spcBef>
                <a:spcPts val="331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5886" indent="-201589" algn="l" rtl="0" eaLnBrk="1" latinLnBrk="0" hangingPunct="1">
              <a:spcBef>
                <a:spcPts val="331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5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17475" indent="-201589" algn="l" rtl="0" eaLnBrk="1" latinLnBrk="0" hangingPunct="1">
              <a:spcBef>
                <a:spcPts val="331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5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19063" indent="-201589" algn="l" rtl="0" eaLnBrk="1" latinLnBrk="0" hangingPunct="1">
              <a:spcBef>
                <a:spcPts val="331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3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29544"/>
            <a:r>
              <a:rPr lang="en-US" sz="2631" dirty="0"/>
              <a:t>Decoding familiarity from visual</a:t>
            </a:r>
          </a:p>
          <a:p>
            <a:pPr lvl="1" defTabSz="829544"/>
            <a:r>
              <a:rPr lang="en-US" sz="2268" dirty="0"/>
              <a:t>Can we train an EEG classifier to tell if</a:t>
            </a:r>
          </a:p>
          <a:p>
            <a:pPr lvl="2" defTabSz="829544"/>
            <a:r>
              <a:rPr lang="en-US" sz="1996" dirty="0"/>
              <a:t>Face is familiar</a:t>
            </a:r>
          </a:p>
          <a:p>
            <a:pPr lvl="2" defTabSz="829544"/>
            <a:r>
              <a:rPr lang="en-US" sz="1996" dirty="0"/>
              <a:t>Face is unfamiliar</a:t>
            </a:r>
          </a:p>
          <a:p>
            <a:pPr lvl="1" defTabSz="829544"/>
            <a:r>
              <a:rPr lang="en-US" sz="2268" dirty="0"/>
              <a:t>with Holger Wiese</a:t>
            </a:r>
          </a:p>
          <a:p>
            <a:pPr defTabSz="829544"/>
            <a:endParaRPr lang="en-US" sz="2631" dirty="0"/>
          </a:p>
          <a:p>
            <a:pPr defTabSz="829544"/>
            <a:r>
              <a:rPr lang="en-US" sz="2631" dirty="0"/>
              <a:t>BCI decoding for communication</a:t>
            </a:r>
          </a:p>
          <a:p>
            <a:pPr lvl="1" defTabSz="829544"/>
            <a:r>
              <a:rPr lang="en-US" sz="2268" dirty="0"/>
              <a:t>Can we train an EEG classifier to tell </a:t>
            </a:r>
          </a:p>
          <a:p>
            <a:pPr lvl="2" defTabSz="829544"/>
            <a:r>
              <a:rPr lang="en-US" sz="1996" dirty="0"/>
              <a:t>what word/emoji a person is attending to</a:t>
            </a:r>
          </a:p>
          <a:p>
            <a:pPr lvl="1" defTabSz="829544"/>
            <a:r>
              <a:rPr lang="en-US" sz="2268" dirty="0"/>
              <a:t>with Toby Breckon</a:t>
            </a:r>
          </a:p>
          <a:p>
            <a:pPr defTabSz="829544"/>
            <a:r>
              <a:rPr lang="en-US" sz="2631" dirty="0"/>
              <a:t>Decoding </a:t>
            </a:r>
            <a:r>
              <a:rPr lang="en-US" sz="2631" dirty="0" err="1"/>
              <a:t>behaviour</a:t>
            </a:r>
            <a:r>
              <a:rPr lang="en-US" sz="2631" dirty="0"/>
              <a:t> from single cell </a:t>
            </a:r>
          </a:p>
          <a:p>
            <a:pPr lvl="1" defTabSz="829544"/>
            <a:r>
              <a:rPr lang="en-US" sz="2268" dirty="0"/>
              <a:t> with Colin Lever</a:t>
            </a:r>
          </a:p>
        </p:txBody>
      </p:sp>
      <p:pic>
        <p:nvPicPr>
          <p:cNvPr id="138242" name="Picture 2" descr="Monitoring the Brain Outside the Lab | Evolving Science">
            <a:extLst>
              <a:ext uri="{FF2B5EF4-FFF2-40B4-BE49-F238E27FC236}">
                <a16:creationId xmlns:a16="http://schemas.microsoft.com/office/drawing/2014/main" id="{33B0BFE4-ECF2-8346-B359-3E95539EB9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5" r="18574"/>
          <a:stretch/>
        </p:blipFill>
        <p:spPr bwMode="auto">
          <a:xfrm>
            <a:off x="7898400" y="930714"/>
            <a:ext cx="3143734" cy="245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8EE6F8-3A99-4B4D-B487-C443BDD301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9457"/>
          <a:stretch/>
        </p:blipFill>
        <p:spPr>
          <a:xfrm>
            <a:off x="4949069" y="2036784"/>
            <a:ext cx="1062090" cy="15468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A60985-73E0-A94B-9D08-BFFE6823DC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0208" b="-751"/>
          <a:stretch/>
        </p:blipFill>
        <p:spPr>
          <a:xfrm>
            <a:off x="6007971" y="2045507"/>
            <a:ext cx="1062090" cy="154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92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465C9-073C-F782-2AAF-35204EF14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 – robot grasping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E21330-05D6-17D0-1227-FBA88DD529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 </a:t>
            </a:r>
            <a:r>
              <a:rPr lang="en-US" sz="2800" dirty="0"/>
              <a:t>Toby Breckon and Magnus </a:t>
            </a:r>
            <a:r>
              <a:rPr lang="en-US" sz="2800" dirty="0" err="1"/>
              <a:t>Bordewich</a:t>
            </a:r>
            <a:r>
              <a:rPr lang="en-US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45D7CA-E18B-8E4B-72B9-F24F41127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528" y="2668993"/>
            <a:ext cx="11058144" cy="41538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AAC8C3-D301-4D69-7BDE-60B5A974A9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294" b="50625"/>
          <a:stretch/>
        </p:blipFill>
        <p:spPr>
          <a:xfrm>
            <a:off x="8890301" y="248016"/>
            <a:ext cx="2582371" cy="251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185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C6070-4431-EDDF-7D26-F5FF8F8F2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- Similarity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4A9EAE-02E0-62DF-CC16-0FBE8A668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87FA65-2555-1196-60AD-D8DE094ED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142" y="1335947"/>
            <a:ext cx="9195717" cy="51569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6FB34C-A54C-DF96-0962-CA34FBA85A98}"/>
              </a:ext>
            </a:extLst>
          </p:cNvPr>
          <p:cNvSpPr txBox="1"/>
          <p:nvPr/>
        </p:nvSpPr>
        <p:spPr>
          <a:xfrm>
            <a:off x="8732875" y="6492876"/>
            <a:ext cx="3009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Yamins</a:t>
            </a:r>
            <a:r>
              <a:rPr lang="en-US" sz="2400" dirty="0"/>
              <a:t> &amp; DiCarlo 2016</a:t>
            </a:r>
          </a:p>
        </p:txBody>
      </p:sp>
    </p:spTree>
    <p:extLst>
      <p:ext uri="{BB962C8B-B14F-4D97-AF65-F5344CB8AC3E}">
        <p14:creationId xmlns:p14="http://schemas.microsoft.com/office/powerpoint/2010/main" val="1724459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CC947-2DAB-2DB6-7D2C-48EBEC0E4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 as model of vision</a:t>
            </a:r>
          </a:p>
        </p:txBody>
      </p:sp>
      <p:pic>
        <p:nvPicPr>
          <p:cNvPr id="5" name="Content Placeholder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FCBB49D-3413-B237-D9AE-182E930A42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05508"/>
            <a:ext cx="10515600" cy="379157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9604E5-3EEC-62A7-53C6-2825A5688A66}"/>
              </a:ext>
            </a:extLst>
          </p:cNvPr>
          <p:cNvSpPr txBox="1"/>
          <p:nvPr/>
        </p:nvSpPr>
        <p:spPr>
          <a:xfrm>
            <a:off x="8458200" y="6415088"/>
            <a:ext cx="2293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Beierholm</a:t>
            </a:r>
            <a:r>
              <a:rPr lang="en-US" dirty="0"/>
              <a:t>, in progress</a:t>
            </a:r>
          </a:p>
        </p:txBody>
      </p:sp>
    </p:spTree>
    <p:extLst>
      <p:ext uri="{BB962C8B-B14F-4D97-AF65-F5344CB8AC3E}">
        <p14:creationId xmlns:p14="http://schemas.microsoft.com/office/powerpoint/2010/main" val="8074545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Computation</a:t>
            </a:r>
            <a:r>
              <a:rPr lang="en-US" dirty="0"/>
              <a:t>al Neuroscience &amp; </a:t>
            </a:r>
            <a:br>
              <a:rPr lang="en-US" dirty="0"/>
            </a:br>
            <a:r>
              <a:rPr lang="en-US" dirty="0"/>
              <a:t>Cognitive Psychology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Given complexity of data now available, computational modeling is crucial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Neuroscientists often lack computational training</a:t>
            </a:r>
          </a:p>
          <a:p>
            <a:r>
              <a:rPr lang="en-US" dirty="0"/>
              <a:t>Collaborations across scientific boundaries are important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Content Placeholder 3" descr="wall-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748" y="3013972"/>
            <a:ext cx="1679216" cy="1275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621" y="3110463"/>
            <a:ext cx="1322059" cy="1179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ncr mal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07"/>
          <a:stretch>
            <a:fillRect/>
          </a:stretch>
        </p:blipFill>
        <p:spPr bwMode="auto">
          <a:xfrm>
            <a:off x="7858357" y="2732922"/>
            <a:ext cx="1347315" cy="1838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6189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48FD1-858E-D795-E1CB-BA3F70890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and space in neuroscience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A032BC-C33C-82E0-4B7C-E87F7D396C41}"/>
              </a:ext>
            </a:extLst>
          </p:cNvPr>
          <p:cNvSpPr txBox="1"/>
          <p:nvPr/>
        </p:nvSpPr>
        <p:spPr>
          <a:xfrm>
            <a:off x="2176040" y="2790557"/>
            <a:ext cx="24382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Single cell modeling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Hudgkin-huxley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Integrate and fire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D46E86-4FE6-CFB4-B239-E8616835068A}"/>
              </a:ext>
            </a:extLst>
          </p:cNvPr>
          <p:cNvSpPr txBox="1"/>
          <p:nvPr/>
        </p:nvSpPr>
        <p:spPr>
          <a:xfrm>
            <a:off x="6773119" y="2790557"/>
            <a:ext cx="2391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Spiking neural network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32A9F9-AB50-4F62-0700-A7E77527AC57}"/>
              </a:ext>
            </a:extLst>
          </p:cNvPr>
          <p:cNvSpPr txBox="1"/>
          <p:nvPr/>
        </p:nvSpPr>
        <p:spPr>
          <a:xfrm>
            <a:off x="2176040" y="5181175"/>
            <a:ext cx="21784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 neural network</a:t>
            </a:r>
          </a:p>
          <a:p>
            <a:pPr marL="285750" indent="-285750">
              <a:buFontTx/>
              <a:buChar char="-"/>
            </a:pPr>
            <a:r>
              <a:rPr lang="en-US" dirty="0"/>
              <a:t>Convolutional NN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DED6DA-BF52-A594-1EBD-ED713101FA9E}"/>
              </a:ext>
            </a:extLst>
          </p:cNvPr>
          <p:cNvSpPr txBox="1"/>
          <p:nvPr/>
        </p:nvSpPr>
        <p:spPr>
          <a:xfrm>
            <a:off x="6773119" y="5181175"/>
            <a:ext cx="31248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Cognitive models</a:t>
            </a:r>
          </a:p>
          <a:p>
            <a:r>
              <a:rPr lang="en-US" dirty="0"/>
              <a:t>Bayesian models</a:t>
            </a:r>
          </a:p>
          <a:p>
            <a:r>
              <a:rPr lang="en-US" dirty="0"/>
              <a:t>Reinforcement learning models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AD61A3-378F-0B36-AFB7-04F8D9EF57E9}"/>
              </a:ext>
            </a:extLst>
          </p:cNvPr>
          <p:cNvSpPr txBox="1"/>
          <p:nvPr/>
        </p:nvSpPr>
        <p:spPr>
          <a:xfrm>
            <a:off x="373970" y="2790557"/>
            <a:ext cx="11144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Single cell</a:t>
            </a:r>
          </a:p>
          <a:p>
            <a:r>
              <a:rPr lang="en-US" dirty="0"/>
              <a:t>~1 </a:t>
            </a:r>
            <a:r>
              <a:rPr lang="en-US" dirty="0" err="1"/>
              <a:t>ms</a:t>
            </a:r>
            <a:endParaRPr lang="en-US" dirty="0"/>
          </a:p>
          <a:p>
            <a:r>
              <a:rPr lang="en-US" dirty="0"/>
              <a:t>~ 1 um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198A49-5720-44FD-C49F-F1851B12BBE8}"/>
              </a:ext>
            </a:extLst>
          </p:cNvPr>
          <p:cNvSpPr txBox="1"/>
          <p:nvPr/>
        </p:nvSpPr>
        <p:spPr>
          <a:xfrm>
            <a:off x="10352207" y="2790557"/>
            <a:ext cx="10945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EEG/MEG</a:t>
            </a:r>
          </a:p>
          <a:p>
            <a:r>
              <a:rPr lang="en-US" dirty="0"/>
              <a:t>~100 </a:t>
            </a:r>
            <a:r>
              <a:rPr lang="en-US" dirty="0" err="1"/>
              <a:t>ms</a:t>
            </a:r>
            <a:endParaRPr lang="en-US" dirty="0"/>
          </a:p>
          <a:p>
            <a:r>
              <a:rPr lang="en-US" dirty="0"/>
              <a:t>~ 1 cm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FFEC25-841F-F9FE-7C0C-808276BD4CE2}"/>
              </a:ext>
            </a:extLst>
          </p:cNvPr>
          <p:cNvSpPr txBox="1"/>
          <p:nvPr/>
        </p:nvSpPr>
        <p:spPr>
          <a:xfrm>
            <a:off x="466143" y="5273508"/>
            <a:ext cx="8915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fMRI </a:t>
            </a:r>
          </a:p>
          <a:p>
            <a:r>
              <a:rPr lang="en-US" dirty="0"/>
              <a:t>~1 s</a:t>
            </a:r>
          </a:p>
          <a:p>
            <a:r>
              <a:rPr lang="en-US" dirty="0"/>
              <a:t>~ 1 mm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A8DB80-64FD-CB99-5EBF-2F401D2E1FB1}"/>
              </a:ext>
            </a:extLst>
          </p:cNvPr>
          <p:cNvSpPr txBox="1"/>
          <p:nvPr/>
        </p:nvSpPr>
        <p:spPr>
          <a:xfrm>
            <a:off x="10561398" y="5273508"/>
            <a:ext cx="11346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Behaviour</a:t>
            </a:r>
            <a:endParaRPr lang="en-US" dirty="0"/>
          </a:p>
          <a:p>
            <a:r>
              <a:rPr lang="en-US" dirty="0"/>
              <a:t>1 s +</a:t>
            </a:r>
          </a:p>
          <a:p>
            <a:r>
              <a:rPr lang="en-US" dirty="0"/>
              <a:t>1 cm +</a:t>
            </a:r>
          </a:p>
        </p:txBody>
      </p:sp>
      <p:pic>
        <p:nvPicPr>
          <p:cNvPr id="18" name="Online Media 3" descr="Rubik's Cube World Record 4.73 Feliks Zemdegs Slow Motion">
            <a:hlinkClick r:id="" action="ppaction://media"/>
            <a:extLst>
              <a:ext uri="{FF2B5EF4-FFF2-40B4-BE49-F238E27FC236}">
                <a16:creationId xmlns:a16="http://schemas.microsoft.com/office/drawing/2014/main" id="{87C6A534-F92B-C937-6052-7CFD0FE3AA3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5833640" y="4526066"/>
            <a:ext cx="3953184" cy="2233549"/>
          </a:xfrm>
          <a:prstGeom prst="rect">
            <a:avLst/>
          </a:prstGeom>
        </p:spPr>
      </p:pic>
      <p:pic>
        <p:nvPicPr>
          <p:cNvPr id="19" name="Online Media 4" descr="Whole-brain Imaging of Neuronal Activity with Cellular Resolution">
            <a:hlinkClick r:id="" action="ppaction://media"/>
            <a:extLst>
              <a:ext uri="{FF2B5EF4-FFF2-40B4-BE49-F238E27FC236}">
                <a16:creationId xmlns:a16="http://schemas.microsoft.com/office/drawing/2014/main" id="{C0C90099-3BFF-BD41-9B51-B18669FAF633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8"/>
          <a:stretch>
            <a:fillRect/>
          </a:stretch>
        </p:blipFill>
        <p:spPr>
          <a:xfrm>
            <a:off x="1879340" y="1560341"/>
            <a:ext cx="3954300" cy="2965725"/>
          </a:xfrm>
          <a:prstGeom prst="rect">
            <a:avLst/>
          </a:prstGeom>
        </p:spPr>
      </p:pic>
      <p:pic>
        <p:nvPicPr>
          <p:cNvPr id="20" name="Online Media 5" descr="60 seconds in the life of brain">
            <a:hlinkClick r:id="" action="ppaction://media"/>
            <a:extLst>
              <a:ext uri="{FF2B5EF4-FFF2-40B4-BE49-F238E27FC236}">
                <a16:creationId xmlns:a16="http://schemas.microsoft.com/office/drawing/2014/main" id="{2276AB26-B843-7861-0C6C-4B984F780BDE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9"/>
          <a:stretch>
            <a:fillRect/>
          </a:stretch>
        </p:blipFill>
        <p:spPr>
          <a:xfrm>
            <a:off x="5833640" y="1560341"/>
            <a:ext cx="3954300" cy="2965725"/>
          </a:xfrm>
          <a:prstGeom prst="rect">
            <a:avLst/>
          </a:prstGeom>
        </p:spPr>
      </p:pic>
      <p:pic>
        <p:nvPicPr>
          <p:cNvPr id="22" name="Online Media 3" descr="ub brain">
            <a:hlinkClick r:id="" action="ppaction://media"/>
            <a:extLst>
              <a:ext uri="{FF2B5EF4-FFF2-40B4-BE49-F238E27FC236}">
                <a16:creationId xmlns:a16="http://schemas.microsoft.com/office/drawing/2014/main" id="{ADAE1FA4-1289-A529-0BBE-EAA1D9E79B89}"/>
              </a:ext>
            </a:extLst>
          </p:cNvPr>
          <p:cNvPicPr>
            <a:picLocks noGrp="1" noRot="1" noChangeAspect="1"/>
          </p:cNvPicPr>
          <p:nvPr>
            <p:ph idx="1"/>
            <a:videoFile r:link="rId4"/>
          </p:nvPr>
        </p:nvPicPr>
        <p:blipFill>
          <a:blip r:embed="rId10"/>
          <a:stretch>
            <a:fillRect/>
          </a:stretch>
        </p:blipFill>
        <p:spPr>
          <a:xfrm>
            <a:off x="2310686" y="4526066"/>
            <a:ext cx="3002384" cy="225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81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48FD1-858E-D795-E1CB-BA3F70890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and space in neuroscience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A032BC-C33C-82E0-4B7C-E87F7D396C41}"/>
              </a:ext>
            </a:extLst>
          </p:cNvPr>
          <p:cNvSpPr txBox="1"/>
          <p:nvPr/>
        </p:nvSpPr>
        <p:spPr>
          <a:xfrm>
            <a:off x="2176040" y="2790557"/>
            <a:ext cx="24382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Single cell modeling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Hudgkin-huxley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Integrate and fire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D46E86-4FE6-CFB4-B239-E8616835068A}"/>
              </a:ext>
            </a:extLst>
          </p:cNvPr>
          <p:cNvSpPr txBox="1"/>
          <p:nvPr/>
        </p:nvSpPr>
        <p:spPr>
          <a:xfrm>
            <a:off x="6773119" y="2790557"/>
            <a:ext cx="2391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Spiking neural network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32A9F9-AB50-4F62-0700-A7E77527AC57}"/>
              </a:ext>
            </a:extLst>
          </p:cNvPr>
          <p:cNvSpPr txBox="1"/>
          <p:nvPr/>
        </p:nvSpPr>
        <p:spPr>
          <a:xfrm>
            <a:off x="2176040" y="5181175"/>
            <a:ext cx="21784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 neural network</a:t>
            </a:r>
          </a:p>
          <a:p>
            <a:pPr marL="285750" indent="-285750">
              <a:buFontTx/>
              <a:buChar char="-"/>
            </a:pPr>
            <a:r>
              <a:rPr lang="en-US" dirty="0"/>
              <a:t>Convolutional NN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DED6DA-BF52-A594-1EBD-ED713101FA9E}"/>
              </a:ext>
            </a:extLst>
          </p:cNvPr>
          <p:cNvSpPr txBox="1"/>
          <p:nvPr/>
        </p:nvSpPr>
        <p:spPr>
          <a:xfrm>
            <a:off x="6773119" y="5181175"/>
            <a:ext cx="31248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Cognitive models</a:t>
            </a:r>
          </a:p>
          <a:p>
            <a:r>
              <a:rPr lang="en-US" dirty="0"/>
              <a:t>Bayesian models</a:t>
            </a:r>
          </a:p>
          <a:p>
            <a:r>
              <a:rPr lang="en-US" dirty="0"/>
              <a:t>Reinforcement learning models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AD61A3-378F-0B36-AFB7-04F8D9EF57E9}"/>
              </a:ext>
            </a:extLst>
          </p:cNvPr>
          <p:cNvSpPr txBox="1"/>
          <p:nvPr/>
        </p:nvSpPr>
        <p:spPr>
          <a:xfrm>
            <a:off x="373970" y="2790557"/>
            <a:ext cx="11144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Single cell</a:t>
            </a:r>
          </a:p>
          <a:p>
            <a:r>
              <a:rPr lang="en-US" dirty="0"/>
              <a:t>~1 </a:t>
            </a:r>
            <a:r>
              <a:rPr lang="en-US" dirty="0" err="1"/>
              <a:t>ms</a:t>
            </a:r>
            <a:endParaRPr lang="en-US" dirty="0"/>
          </a:p>
          <a:p>
            <a:r>
              <a:rPr lang="en-US" dirty="0"/>
              <a:t>~ 1 um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198A49-5720-44FD-C49F-F1851B12BBE8}"/>
              </a:ext>
            </a:extLst>
          </p:cNvPr>
          <p:cNvSpPr txBox="1"/>
          <p:nvPr/>
        </p:nvSpPr>
        <p:spPr>
          <a:xfrm>
            <a:off x="10352207" y="2790557"/>
            <a:ext cx="10945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EEG/MEG</a:t>
            </a:r>
          </a:p>
          <a:p>
            <a:r>
              <a:rPr lang="en-US" dirty="0"/>
              <a:t>~100 </a:t>
            </a:r>
            <a:r>
              <a:rPr lang="en-US" dirty="0" err="1"/>
              <a:t>ms</a:t>
            </a:r>
            <a:endParaRPr lang="en-US" dirty="0"/>
          </a:p>
          <a:p>
            <a:r>
              <a:rPr lang="en-US" dirty="0"/>
              <a:t>~ 1 cm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FFEC25-841F-F9FE-7C0C-808276BD4CE2}"/>
              </a:ext>
            </a:extLst>
          </p:cNvPr>
          <p:cNvSpPr txBox="1"/>
          <p:nvPr/>
        </p:nvSpPr>
        <p:spPr>
          <a:xfrm>
            <a:off x="466143" y="5273508"/>
            <a:ext cx="8915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fMRI </a:t>
            </a:r>
          </a:p>
          <a:p>
            <a:r>
              <a:rPr lang="en-US" dirty="0"/>
              <a:t>~1 s</a:t>
            </a:r>
          </a:p>
          <a:p>
            <a:r>
              <a:rPr lang="en-US" dirty="0"/>
              <a:t>~ 1 mm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A8DB80-64FD-CB99-5EBF-2F401D2E1FB1}"/>
              </a:ext>
            </a:extLst>
          </p:cNvPr>
          <p:cNvSpPr txBox="1"/>
          <p:nvPr/>
        </p:nvSpPr>
        <p:spPr>
          <a:xfrm>
            <a:off x="10561398" y="5273508"/>
            <a:ext cx="11346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Behaviour</a:t>
            </a:r>
            <a:endParaRPr lang="en-US" dirty="0"/>
          </a:p>
          <a:p>
            <a:r>
              <a:rPr lang="en-US" dirty="0"/>
              <a:t>1 s +</a:t>
            </a:r>
          </a:p>
          <a:p>
            <a:r>
              <a:rPr lang="en-US" dirty="0"/>
              <a:t>1 cm +</a:t>
            </a:r>
          </a:p>
        </p:txBody>
      </p:sp>
      <p:pic>
        <p:nvPicPr>
          <p:cNvPr id="18" name="Online Media 3" descr="Rubik's Cube World Record 4.73 Feliks Zemdegs Slow Motion">
            <a:hlinkClick r:id="" action="ppaction://media"/>
            <a:extLst>
              <a:ext uri="{FF2B5EF4-FFF2-40B4-BE49-F238E27FC236}">
                <a16:creationId xmlns:a16="http://schemas.microsoft.com/office/drawing/2014/main" id="{87C6A534-F92B-C937-6052-7CFD0FE3AA3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5833640" y="4526066"/>
            <a:ext cx="3953184" cy="2233549"/>
          </a:xfrm>
          <a:prstGeom prst="rect">
            <a:avLst/>
          </a:prstGeom>
        </p:spPr>
      </p:pic>
      <p:pic>
        <p:nvPicPr>
          <p:cNvPr id="20" name="Online Media 5" descr="60 seconds in the life of brain">
            <a:hlinkClick r:id="" action="ppaction://media"/>
            <a:extLst>
              <a:ext uri="{FF2B5EF4-FFF2-40B4-BE49-F238E27FC236}">
                <a16:creationId xmlns:a16="http://schemas.microsoft.com/office/drawing/2014/main" id="{2276AB26-B843-7861-0C6C-4B984F780BDE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5833640" y="1560341"/>
            <a:ext cx="3954300" cy="2965725"/>
          </a:xfrm>
          <a:prstGeom prst="rect">
            <a:avLst/>
          </a:prstGeom>
        </p:spPr>
      </p:pic>
      <p:pic>
        <p:nvPicPr>
          <p:cNvPr id="22" name="Online Media 3" descr="ub brain">
            <a:hlinkClick r:id="" action="ppaction://media"/>
            <a:extLst>
              <a:ext uri="{FF2B5EF4-FFF2-40B4-BE49-F238E27FC236}">
                <a16:creationId xmlns:a16="http://schemas.microsoft.com/office/drawing/2014/main" id="{ADAE1FA4-1289-A529-0BBE-EAA1D9E79B89}"/>
              </a:ext>
            </a:extLst>
          </p:cNvPr>
          <p:cNvPicPr>
            <a:picLocks noGrp="1" noRot="1" noChangeAspect="1"/>
          </p:cNvPicPr>
          <p:nvPr>
            <p:ph idx="1"/>
            <a:videoFile r:link="rId3"/>
          </p:nvPr>
        </p:nvPicPr>
        <p:blipFill>
          <a:blip r:embed="rId8"/>
          <a:stretch>
            <a:fillRect/>
          </a:stretch>
        </p:blipFill>
        <p:spPr>
          <a:xfrm>
            <a:off x="2310686" y="4526066"/>
            <a:ext cx="3002384" cy="225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10388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80000">
                <p:cTn id="4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48FD1-858E-D795-E1CB-BA3F70890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and space in neuroscience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A032BC-C33C-82E0-4B7C-E87F7D396C41}"/>
              </a:ext>
            </a:extLst>
          </p:cNvPr>
          <p:cNvSpPr txBox="1"/>
          <p:nvPr/>
        </p:nvSpPr>
        <p:spPr>
          <a:xfrm>
            <a:off x="2176040" y="2790557"/>
            <a:ext cx="24382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Single cell modeling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Hudgkin-huxley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Integrate and fire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D46E86-4FE6-CFB4-B239-E8616835068A}"/>
              </a:ext>
            </a:extLst>
          </p:cNvPr>
          <p:cNvSpPr txBox="1"/>
          <p:nvPr/>
        </p:nvSpPr>
        <p:spPr>
          <a:xfrm>
            <a:off x="6773119" y="2790557"/>
            <a:ext cx="2391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Spiking neural network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32A9F9-AB50-4F62-0700-A7E77527AC57}"/>
              </a:ext>
            </a:extLst>
          </p:cNvPr>
          <p:cNvSpPr txBox="1"/>
          <p:nvPr/>
        </p:nvSpPr>
        <p:spPr>
          <a:xfrm>
            <a:off x="2176040" y="5181175"/>
            <a:ext cx="21784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 neural network</a:t>
            </a:r>
          </a:p>
          <a:p>
            <a:pPr marL="285750" indent="-285750">
              <a:buFontTx/>
              <a:buChar char="-"/>
            </a:pPr>
            <a:r>
              <a:rPr lang="en-US" dirty="0"/>
              <a:t>Convolutional NN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DED6DA-BF52-A594-1EBD-ED713101FA9E}"/>
              </a:ext>
            </a:extLst>
          </p:cNvPr>
          <p:cNvSpPr txBox="1"/>
          <p:nvPr/>
        </p:nvSpPr>
        <p:spPr>
          <a:xfrm>
            <a:off x="6773119" y="5181175"/>
            <a:ext cx="31248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Cognitive models</a:t>
            </a:r>
          </a:p>
          <a:p>
            <a:r>
              <a:rPr lang="en-US" dirty="0"/>
              <a:t>Bayesian models</a:t>
            </a:r>
          </a:p>
          <a:p>
            <a:r>
              <a:rPr lang="en-US" dirty="0"/>
              <a:t>Reinforcement learning models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AD61A3-378F-0B36-AFB7-04F8D9EF57E9}"/>
              </a:ext>
            </a:extLst>
          </p:cNvPr>
          <p:cNvSpPr txBox="1"/>
          <p:nvPr/>
        </p:nvSpPr>
        <p:spPr>
          <a:xfrm>
            <a:off x="373970" y="2790557"/>
            <a:ext cx="11144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Single cell</a:t>
            </a:r>
          </a:p>
          <a:p>
            <a:r>
              <a:rPr lang="en-US" dirty="0"/>
              <a:t>~1 </a:t>
            </a:r>
            <a:r>
              <a:rPr lang="en-US" dirty="0" err="1"/>
              <a:t>ms</a:t>
            </a:r>
            <a:endParaRPr lang="en-US" dirty="0"/>
          </a:p>
          <a:p>
            <a:r>
              <a:rPr lang="en-US" dirty="0"/>
              <a:t>~ 1 um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198A49-5720-44FD-C49F-F1851B12BBE8}"/>
              </a:ext>
            </a:extLst>
          </p:cNvPr>
          <p:cNvSpPr txBox="1"/>
          <p:nvPr/>
        </p:nvSpPr>
        <p:spPr>
          <a:xfrm>
            <a:off x="10352207" y="2790557"/>
            <a:ext cx="10945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EEG/MEG</a:t>
            </a:r>
          </a:p>
          <a:p>
            <a:r>
              <a:rPr lang="en-US" dirty="0"/>
              <a:t>~100 </a:t>
            </a:r>
            <a:r>
              <a:rPr lang="en-US" dirty="0" err="1"/>
              <a:t>ms</a:t>
            </a:r>
            <a:endParaRPr lang="en-US" dirty="0"/>
          </a:p>
          <a:p>
            <a:r>
              <a:rPr lang="en-US" dirty="0"/>
              <a:t>~ 1 cm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FFEC25-841F-F9FE-7C0C-808276BD4CE2}"/>
              </a:ext>
            </a:extLst>
          </p:cNvPr>
          <p:cNvSpPr txBox="1"/>
          <p:nvPr/>
        </p:nvSpPr>
        <p:spPr>
          <a:xfrm>
            <a:off x="466143" y="5273508"/>
            <a:ext cx="8915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fMRI </a:t>
            </a:r>
          </a:p>
          <a:p>
            <a:r>
              <a:rPr lang="en-US" dirty="0"/>
              <a:t>~1 s</a:t>
            </a:r>
          </a:p>
          <a:p>
            <a:r>
              <a:rPr lang="en-US" dirty="0"/>
              <a:t>~ 1 mm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A8DB80-64FD-CB99-5EBF-2F401D2E1FB1}"/>
              </a:ext>
            </a:extLst>
          </p:cNvPr>
          <p:cNvSpPr txBox="1"/>
          <p:nvPr/>
        </p:nvSpPr>
        <p:spPr>
          <a:xfrm>
            <a:off x="10561398" y="5273508"/>
            <a:ext cx="11346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Behaviour</a:t>
            </a:r>
            <a:endParaRPr lang="en-US" dirty="0"/>
          </a:p>
          <a:p>
            <a:r>
              <a:rPr lang="en-US" dirty="0"/>
              <a:t>1 s +</a:t>
            </a:r>
          </a:p>
          <a:p>
            <a:r>
              <a:rPr lang="en-US" dirty="0"/>
              <a:t>1 cm +</a:t>
            </a:r>
          </a:p>
        </p:txBody>
      </p:sp>
      <p:pic>
        <p:nvPicPr>
          <p:cNvPr id="18" name="Online Media 3" descr="Rubik's Cube World Record 4.73 Feliks Zemdegs Slow Motion">
            <a:hlinkClick r:id="" action="ppaction://media"/>
            <a:extLst>
              <a:ext uri="{FF2B5EF4-FFF2-40B4-BE49-F238E27FC236}">
                <a16:creationId xmlns:a16="http://schemas.microsoft.com/office/drawing/2014/main" id="{87C6A534-F92B-C937-6052-7CFD0FE3AA3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833640" y="4526066"/>
            <a:ext cx="3953184" cy="2233549"/>
          </a:xfrm>
          <a:prstGeom prst="rect">
            <a:avLst/>
          </a:prstGeom>
        </p:spPr>
      </p:pic>
      <p:pic>
        <p:nvPicPr>
          <p:cNvPr id="22" name="Online Media 3" descr="ub brain">
            <a:hlinkClick r:id="" action="ppaction://media"/>
            <a:extLst>
              <a:ext uri="{FF2B5EF4-FFF2-40B4-BE49-F238E27FC236}">
                <a16:creationId xmlns:a16="http://schemas.microsoft.com/office/drawing/2014/main" id="{ADAE1FA4-1289-A529-0BBE-EAA1D9E79B89}"/>
              </a:ext>
            </a:extLst>
          </p:cNvPr>
          <p:cNvPicPr>
            <a:picLocks noGrp="1" noRot="1" noChangeAspect="1"/>
          </p:cNvPicPr>
          <p:nvPr>
            <p:ph idx="1"/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2310686" y="4526066"/>
            <a:ext cx="3002384" cy="225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86438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48FD1-858E-D795-E1CB-BA3F70890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and space in neuroscience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A032BC-C33C-82E0-4B7C-E87F7D396C41}"/>
              </a:ext>
            </a:extLst>
          </p:cNvPr>
          <p:cNvSpPr txBox="1"/>
          <p:nvPr/>
        </p:nvSpPr>
        <p:spPr>
          <a:xfrm>
            <a:off x="2176040" y="2790557"/>
            <a:ext cx="24382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Single cell modeling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Hudgkin-huxley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Integrate and fire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D46E86-4FE6-CFB4-B239-E8616835068A}"/>
              </a:ext>
            </a:extLst>
          </p:cNvPr>
          <p:cNvSpPr txBox="1"/>
          <p:nvPr/>
        </p:nvSpPr>
        <p:spPr>
          <a:xfrm>
            <a:off x="6773119" y="2790557"/>
            <a:ext cx="2391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Spiking neural network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32A9F9-AB50-4F62-0700-A7E77527AC57}"/>
              </a:ext>
            </a:extLst>
          </p:cNvPr>
          <p:cNvSpPr txBox="1"/>
          <p:nvPr/>
        </p:nvSpPr>
        <p:spPr>
          <a:xfrm>
            <a:off x="2176040" y="5181175"/>
            <a:ext cx="21784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 neural network</a:t>
            </a:r>
          </a:p>
          <a:p>
            <a:pPr marL="285750" indent="-285750">
              <a:buFontTx/>
              <a:buChar char="-"/>
            </a:pPr>
            <a:r>
              <a:rPr lang="en-US" dirty="0"/>
              <a:t>Convolutional NN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DED6DA-BF52-A594-1EBD-ED713101FA9E}"/>
              </a:ext>
            </a:extLst>
          </p:cNvPr>
          <p:cNvSpPr txBox="1"/>
          <p:nvPr/>
        </p:nvSpPr>
        <p:spPr>
          <a:xfrm>
            <a:off x="6773119" y="5181175"/>
            <a:ext cx="31248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Cognitive models</a:t>
            </a:r>
          </a:p>
          <a:p>
            <a:r>
              <a:rPr lang="en-US" dirty="0"/>
              <a:t>Bayesian models</a:t>
            </a:r>
          </a:p>
          <a:p>
            <a:r>
              <a:rPr lang="en-US" dirty="0"/>
              <a:t>Reinforcement learning models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AD61A3-378F-0B36-AFB7-04F8D9EF57E9}"/>
              </a:ext>
            </a:extLst>
          </p:cNvPr>
          <p:cNvSpPr txBox="1"/>
          <p:nvPr/>
        </p:nvSpPr>
        <p:spPr>
          <a:xfrm>
            <a:off x="373970" y="2790557"/>
            <a:ext cx="11144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Single cell</a:t>
            </a:r>
          </a:p>
          <a:p>
            <a:r>
              <a:rPr lang="en-US" dirty="0"/>
              <a:t>~1 </a:t>
            </a:r>
            <a:r>
              <a:rPr lang="en-US" dirty="0" err="1"/>
              <a:t>ms</a:t>
            </a:r>
            <a:endParaRPr lang="en-US" dirty="0"/>
          </a:p>
          <a:p>
            <a:r>
              <a:rPr lang="en-US" dirty="0"/>
              <a:t>~ 1 um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198A49-5720-44FD-C49F-F1851B12BBE8}"/>
              </a:ext>
            </a:extLst>
          </p:cNvPr>
          <p:cNvSpPr txBox="1"/>
          <p:nvPr/>
        </p:nvSpPr>
        <p:spPr>
          <a:xfrm>
            <a:off x="10352207" y="2790557"/>
            <a:ext cx="10945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EEG/MEG</a:t>
            </a:r>
          </a:p>
          <a:p>
            <a:r>
              <a:rPr lang="en-US" dirty="0"/>
              <a:t>~100 </a:t>
            </a:r>
            <a:r>
              <a:rPr lang="en-US" dirty="0" err="1"/>
              <a:t>ms</a:t>
            </a:r>
            <a:endParaRPr lang="en-US" dirty="0"/>
          </a:p>
          <a:p>
            <a:r>
              <a:rPr lang="en-US" dirty="0"/>
              <a:t>~ 1 cm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FFEC25-841F-F9FE-7C0C-808276BD4CE2}"/>
              </a:ext>
            </a:extLst>
          </p:cNvPr>
          <p:cNvSpPr txBox="1"/>
          <p:nvPr/>
        </p:nvSpPr>
        <p:spPr>
          <a:xfrm>
            <a:off x="466143" y="5273508"/>
            <a:ext cx="8915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fMRI </a:t>
            </a:r>
          </a:p>
          <a:p>
            <a:r>
              <a:rPr lang="en-US" dirty="0"/>
              <a:t>~1 s</a:t>
            </a:r>
          </a:p>
          <a:p>
            <a:r>
              <a:rPr lang="en-US" dirty="0"/>
              <a:t>~ 1 mm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A8DB80-64FD-CB99-5EBF-2F401D2E1FB1}"/>
              </a:ext>
            </a:extLst>
          </p:cNvPr>
          <p:cNvSpPr txBox="1"/>
          <p:nvPr/>
        </p:nvSpPr>
        <p:spPr>
          <a:xfrm>
            <a:off x="10561398" y="5273508"/>
            <a:ext cx="11346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Behaviour</a:t>
            </a:r>
            <a:endParaRPr lang="en-US" dirty="0"/>
          </a:p>
          <a:p>
            <a:r>
              <a:rPr lang="en-US" dirty="0"/>
              <a:t>1 s +</a:t>
            </a:r>
          </a:p>
          <a:p>
            <a:r>
              <a:rPr lang="en-US" dirty="0"/>
              <a:t>1 cm +</a:t>
            </a:r>
          </a:p>
        </p:txBody>
      </p:sp>
      <p:pic>
        <p:nvPicPr>
          <p:cNvPr id="18" name="Online Media 3" descr="Rubik's Cube World Record 4.73 Feliks Zemdegs Slow Motion">
            <a:hlinkClick r:id="" action="ppaction://media"/>
            <a:extLst>
              <a:ext uri="{FF2B5EF4-FFF2-40B4-BE49-F238E27FC236}">
                <a16:creationId xmlns:a16="http://schemas.microsoft.com/office/drawing/2014/main" id="{87C6A534-F92B-C937-6052-7CFD0FE3AA3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833640" y="4526066"/>
            <a:ext cx="3953184" cy="2233549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056AEB-EBC7-8C05-9C7C-D999FEA2F2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43325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48FD1-858E-D795-E1CB-BA3F70890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and space in neuroscience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A032BC-C33C-82E0-4B7C-E87F7D396C41}"/>
              </a:ext>
            </a:extLst>
          </p:cNvPr>
          <p:cNvSpPr txBox="1"/>
          <p:nvPr/>
        </p:nvSpPr>
        <p:spPr>
          <a:xfrm>
            <a:off x="2176040" y="2790557"/>
            <a:ext cx="24382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Single cell modeling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Hudgkin-huxley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Integrate and fire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D46E86-4FE6-CFB4-B239-E8616835068A}"/>
              </a:ext>
            </a:extLst>
          </p:cNvPr>
          <p:cNvSpPr txBox="1"/>
          <p:nvPr/>
        </p:nvSpPr>
        <p:spPr>
          <a:xfrm>
            <a:off x="6773119" y="2790557"/>
            <a:ext cx="2391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Spiking neural network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32A9F9-AB50-4F62-0700-A7E77527AC57}"/>
              </a:ext>
            </a:extLst>
          </p:cNvPr>
          <p:cNvSpPr txBox="1"/>
          <p:nvPr/>
        </p:nvSpPr>
        <p:spPr>
          <a:xfrm>
            <a:off x="2176040" y="5181175"/>
            <a:ext cx="21784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 neural network</a:t>
            </a:r>
          </a:p>
          <a:p>
            <a:pPr marL="285750" indent="-285750">
              <a:buFontTx/>
              <a:buChar char="-"/>
            </a:pPr>
            <a:r>
              <a:rPr lang="en-US" dirty="0"/>
              <a:t>Convolutional NN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DED6DA-BF52-A594-1EBD-ED713101FA9E}"/>
              </a:ext>
            </a:extLst>
          </p:cNvPr>
          <p:cNvSpPr txBox="1"/>
          <p:nvPr/>
        </p:nvSpPr>
        <p:spPr>
          <a:xfrm>
            <a:off x="6773119" y="5181175"/>
            <a:ext cx="31248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Cognitive models</a:t>
            </a:r>
          </a:p>
          <a:p>
            <a:r>
              <a:rPr lang="en-US" dirty="0"/>
              <a:t>Bayesian models</a:t>
            </a:r>
          </a:p>
          <a:p>
            <a:r>
              <a:rPr lang="en-US" dirty="0"/>
              <a:t>Reinforcement learning models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AD61A3-378F-0B36-AFB7-04F8D9EF57E9}"/>
              </a:ext>
            </a:extLst>
          </p:cNvPr>
          <p:cNvSpPr txBox="1"/>
          <p:nvPr/>
        </p:nvSpPr>
        <p:spPr>
          <a:xfrm>
            <a:off x="373970" y="2790557"/>
            <a:ext cx="11144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Single cell</a:t>
            </a:r>
          </a:p>
          <a:p>
            <a:r>
              <a:rPr lang="en-US" dirty="0"/>
              <a:t>~1 </a:t>
            </a:r>
            <a:r>
              <a:rPr lang="en-US" dirty="0" err="1"/>
              <a:t>ms</a:t>
            </a:r>
            <a:endParaRPr lang="en-US" dirty="0"/>
          </a:p>
          <a:p>
            <a:r>
              <a:rPr lang="en-US" dirty="0"/>
              <a:t>~ 1 um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198A49-5720-44FD-C49F-F1851B12BBE8}"/>
              </a:ext>
            </a:extLst>
          </p:cNvPr>
          <p:cNvSpPr txBox="1"/>
          <p:nvPr/>
        </p:nvSpPr>
        <p:spPr>
          <a:xfrm>
            <a:off x="10352207" y="2790557"/>
            <a:ext cx="10945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EEG/MEG</a:t>
            </a:r>
          </a:p>
          <a:p>
            <a:r>
              <a:rPr lang="en-US" dirty="0"/>
              <a:t>~100 </a:t>
            </a:r>
            <a:r>
              <a:rPr lang="en-US" dirty="0" err="1"/>
              <a:t>ms</a:t>
            </a:r>
            <a:endParaRPr lang="en-US" dirty="0"/>
          </a:p>
          <a:p>
            <a:r>
              <a:rPr lang="en-US" dirty="0"/>
              <a:t>~ 1 cm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FFEC25-841F-F9FE-7C0C-808276BD4CE2}"/>
              </a:ext>
            </a:extLst>
          </p:cNvPr>
          <p:cNvSpPr txBox="1"/>
          <p:nvPr/>
        </p:nvSpPr>
        <p:spPr>
          <a:xfrm>
            <a:off x="466143" y="5273508"/>
            <a:ext cx="8915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fMRI </a:t>
            </a:r>
          </a:p>
          <a:p>
            <a:r>
              <a:rPr lang="en-US" dirty="0"/>
              <a:t>~1 s</a:t>
            </a:r>
          </a:p>
          <a:p>
            <a:r>
              <a:rPr lang="en-US" dirty="0"/>
              <a:t>~ 1 mm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A8DB80-64FD-CB99-5EBF-2F401D2E1FB1}"/>
              </a:ext>
            </a:extLst>
          </p:cNvPr>
          <p:cNvSpPr txBox="1"/>
          <p:nvPr/>
        </p:nvSpPr>
        <p:spPr>
          <a:xfrm>
            <a:off x="10561398" y="5273508"/>
            <a:ext cx="11346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Behaviour</a:t>
            </a:r>
            <a:endParaRPr lang="en-US" dirty="0"/>
          </a:p>
          <a:p>
            <a:r>
              <a:rPr lang="en-US" dirty="0"/>
              <a:t>1 s +</a:t>
            </a:r>
          </a:p>
          <a:p>
            <a:r>
              <a:rPr lang="en-US" dirty="0"/>
              <a:t>1 cm +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3AE361-4743-CBC2-CCAE-0A4E05EC11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997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Computation</a:t>
            </a:r>
            <a:r>
              <a:rPr lang="en-US" dirty="0"/>
              <a:t>al Neuroscience &amp; </a:t>
            </a:r>
            <a:br>
              <a:rPr lang="en-US" dirty="0"/>
            </a:br>
            <a:r>
              <a:rPr lang="en-US" dirty="0"/>
              <a:t>Cognitive Psychology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Develop models of neurons, cognition, learning and </a:t>
            </a:r>
            <a:r>
              <a:rPr lang="en-US" dirty="0" err="1"/>
              <a:t>behaviour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Models for machine learning can be tested on animals/humans</a:t>
            </a:r>
          </a:p>
          <a:p>
            <a:r>
              <a:rPr lang="en-US" dirty="0"/>
              <a:t>Models for animals/humans can inform machine learning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Content Placeholder 3" descr="wall-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748" y="3013972"/>
            <a:ext cx="1679216" cy="1275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621" y="3110463"/>
            <a:ext cx="1322059" cy="1179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ncr mal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07"/>
          <a:stretch>
            <a:fillRect/>
          </a:stretch>
        </p:blipFill>
        <p:spPr bwMode="auto">
          <a:xfrm>
            <a:off x="7858357" y="2732922"/>
            <a:ext cx="1347315" cy="1838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877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upload.wikimedia.org/wikipedia/commons/6/60/Grey_square_optical_illusion.PNG">
            <a:extLst>
              <a:ext uri="{FF2B5EF4-FFF2-40B4-BE49-F238E27FC236}">
                <a16:creationId xmlns:a16="http://schemas.microsoft.com/office/drawing/2014/main" id="{ED1D9338-B070-F551-B396-13EEDFC19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940" y="480555"/>
            <a:ext cx="3857452" cy="350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E6B667F-356A-2505-54B8-90388EA59205}"/>
              </a:ext>
            </a:extLst>
          </p:cNvPr>
          <p:cNvGrpSpPr/>
          <p:nvPr/>
        </p:nvGrpSpPr>
        <p:grpSpPr>
          <a:xfrm>
            <a:off x="9146923" y="1110627"/>
            <a:ext cx="1088753" cy="1799788"/>
            <a:chOff x="7067550" y="1905000"/>
            <a:chExt cx="762000" cy="1295400"/>
          </a:xfrm>
        </p:grpSpPr>
        <p:sp>
          <p:nvSpPr>
            <p:cNvPr id="4" name="Frame 3">
              <a:extLst>
                <a:ext uri="{FF2B5EF4-FFF2-40B4-BE49-F238E27FC236}">
                  <a16:creationId xmlns:a16="http://schemas.microsoft.com/office/drawing/2014/main" id="{8037A6D6-A993-874C-EE23-91135081CA93}"/>
                </a:ext>
              </a:extLst>
            </p:cNvPr>
            <p:cNvSpPr/>
            <p:nvPr/>
          </p:nvSpPr>
          <p:spPr>
            <a:xfrm>
              <a:off x="7067550" y="1905000"/>
              <a:ext cx="762000" cy="762000"/>
            </a:xfrm>
            <a:prstGeom prst="frame">
              <a:avLst>
                <a:gd name="adj1" fmla="val 35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25">
                <a:solidFill>
                  <a:schemeClr val="tx1"/>
                </a:solidFill>
              </a:endParaRPr>
            </a:p>
          </p:txBody>
        </p:sp>
        <p:sp>
          <p:nvSpPr>
            <p:cNvPr id="5" name="Frame 4">
              <a:extLst>
                <a:ext uri="{FF2B5EF4-FFF2-40B4-BE49-F238E27FC236}">
                  <a16:creationId xmlns:a16="http://schemas.microsoft.com/office/drawing/2014/main" id="{040D4FDF-6994-06CB-A93A-085C2E7EA16D}"/>
                </a:ext>
              </a:extLst>
            </p:cNvPr>
            <p:cNvSpPr/>
            <p:nvPr/>
          </p:nvSpPr>
          <p:spPr>
            <a:xfrm>
              <a:off x="7067550" y="2438400"/>
              <a:ext cx="762000" cy="762000"/>
            </a:xfrm>
            <a:prstGeom prst="frame">
              <a:avLst>
                <a:gd name="adj1" fmla="val 35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25">
                <a:solidFill>
                  <a:schemeClr val="tx1"/>
                </a:solidFill>
              </a:endParaRPr>
            </a:p>
          </p:txBody>
        </p:sp>
      </p:grpSp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dirty="0">
                <a:ea typeface="Gill Sans MT" charset="0"/>
                <a:cs typeface="Gill Sans MT" charset="0"/>
              </a:rPr>
              <a:t>Bayesian inference in perception</a:t>
            </a:r>
          </a:p>
        </p:txBody>
      </p:sp>
      <p:pic>
        <p:nvPicPr>
          <p:cNvPr id="26626" name="Picture 3" descr="prior_above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3612" y="1464626"/>
            <a:ext cx="3102907" cy="2517942"/>
          </a:xfrm>
          <a:noFill/>
        </p:spPr>
      </p:pic>
      <p:pic>
        <p:nvPicPr>
          <p:cNvPr id="6" name="Picture 5" descr="BayesIV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702" y="2194247"/>
            <a:ext cx="2632596" cy="76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E8C0F35E-170C-A24E-8EF5-0DC11F0E73EC}"/>
              </a:ext>
            </a:extLst>
          </p:cNvPr>
          <p:cNvSpPr txBox="1">
            <a:spLocks/>
          </p:cNvSpPr>
          <p:nvPr/>
        </p:nvSpPr>
        <p:spPr bwMode="auto">
          <a:xfrm>
            <a:off x="2000391" y="3948560"/>
            <a:ext cx="7789727" cy="493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marL="301625" indent="-301625" algn="l" rtl="0" eaLnBrk="0" fontAlgn="base" hangingPunct="0">
              <a:spcBef>
                <a:spcPts val="663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charset="2"/>
              <a:buChar char=""/>
              <a:defRPr sz="29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03250" indent="-301625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charset="2"/>
              <a:buChar char=""/>
              <a:defRPr sz="2500" kern="12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2pPr>
            <a:lvl3pPr marL="906463" indent="-250825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charset="2"/>
              <a:buChar char=""/>
              <a:defRPr sz="2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208088" indent="-250825" algn="l" rtl="0" eaLnBrk="0" fontAlgn="base" hangingPunct="0">
              <a:spcBef>
                <a:spcPts val="438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511300" indent="-250825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814298" indent="-201589" algn="l" rtl="0" eaLnBrk="1" latinLnBrk="0" hangingPunct="1">
              <a:spcBef>
                <a:spcPts val="331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5886" indent="-201589" algn="l" rtl="0" eaLnBrk="1" latinLnBrk="0" hangingPunct="1">
              <a:spcBef>
                <a:spcPts val="331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5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17475" indent="-201589" algn="l" rtl="0" eaLnBrk="1" latinLnBrk="0" hangingPunct="1">
              <a:spcBef>
                <a:spcPts val="331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5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19063" indent="-201589" algn="l" rtl="0" eaLnBrk="1" latinLnBrk="0" hangingPunct="1">
              <a:spcBef>
                <a:spcPts val="331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3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x-none" sz="2540" dirty="0"/>
              <a:t>Prior knowledge provides a way to disambiguate stimuli</a:t>
            </a:r>
          </a:p>
          <a:p>
            <a:pPr eaLnBrk="1" hangingPunct="1"/>
            <a:r>
              <a:rPr lang="en-US" sz="2540" dirty="0"/>
              <a:t>Perceptual Bayesian inference:</a:t>
            </a:r>
          </a:p>
          <a:p>
            <a:pPr lvl="1" eaLnBrk="1" hangingPunct="1"/>
            <a:r>
              <a:rPr lang="en-US" sz="2177" dirty="0"/>
              <a:t>Ernst &amp; Banks, 2002, Battaglia, Jacobs, </a:t>
            </a:r>
            <a:r>
              <a:rPr lang="en-US" sz="2177" dirty="0" err="1"/>
              <a:t>Aslin</a:t>
            </a:r>
            <a:r>
              <a:rPr lang="en-US" sz="2177" dirty="0"/>
              <a:t>, 2003, </a:t>
            </a:r>
            <a:r>
              <a:rPr lang="en-US" sz="2177" dirty="0" err="1"/>
              <a:t>Knill</a:t>
            </a:r>
            <a:r>
              <a:rPr lang="en-US" sz="2177" dirty="0"/>
              <a:t>, Saunders, 2002, </a:t>
            </a:r>
            <a:r>
              <a:rPr lang="en-US" sz="2177" dirty="0" err="1"/>
              <a:t>Kording</a:t>
            </a:r>
            <a:r>
              <a:rPr lang="en-US" sz="2177" dirty="0"/>
              <a:t> et al 2007 ….</a:t>
            </a:r>
          </a:p>
          <a:p>
            <a:pPr eaLnBrk="1" hangingPunct="1"/>
            <a:r>
              <a:rPr lang="en-US" sz="2540" dirty="0"/>
              <a:t>“Bayesian Brain Hypothesis”</a:t>
            </a:r>
          </a:p>
          <a:p>
            <a:pPr lvl="1" eaLnBrk="1" hangingPunct="1"/>
            <a:endParaRPr lang="en-US" sz="2177" dirty="0"/>
          </a:p>
          <a:p>
            <a:pPr lvl="1" eaLnBrk="1" hangingPunct="1"/>
            <a:endParaRPr lang="en-US" sz="2540" dirty="0"/>
          </a:p>
          <a:p>
            <a:pPr eaLnBrk="1" hangingPunct="1"/>
            <a:endParaRPr lang="en-US" sz="2540" dirty="0"/>
          </a:p>
        </p:txBody>
      </p:sp>
    </p:spTree>
    <p:extLst>
      <p:ext uri="{BB962C8B-B14F-4D97-AF65-F5344CB8AC3E}">
        <p14:creationId xmlns:p14="http://schemas.microsoft.com/office/powerpoint/2010/main" val="165938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/>
            <a:r>
              <a:rPr lang="en-US" altLang="x-none" dirty="0">
                <a:ea typeface="ＭＳ Ｐゴシック" charset="-128"/>
              </a:rPr>
              <a:t>Reinforcement Learning - Dopamine</a:t>
            </a:r>
          </a:p>
        </p:txBody>
      </p:sp>
      <p:sp>
        <p:nvSpPr>
          <p:cNvPr id="21507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857051" y="5166380"/>
            <a:ext cx="2800447" cy="34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x-none" sz="1633"/>
              <a:t>Schultz, Montague &amp; Dayan 97</a:t>
            </a:r>
          </a:p>
        </p:txBody>
      </p:sp>
      <p:graphicFrame>
        <p:nvGraphicFramePr>
          <p:cNvPr id="21524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3158037"/>
              </p:ext>
            </p:extLst>
          </p:nvPr>
        </p:nvGraphicFramePr>
        <p:xfrm>
          <a:off x="7991214" y="4633378"/>
          <a:ext cx="3022877" cy="347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879600" imgH="215900" progId="Equation.3">
                  <p:embed/>
                </p:oleObj>
              </mc:Choice>
              <mc:Fallback>
                <p:oleObj name="Equation" r:id="rId9" imgW="1879600" imgH="215900" progId="Equation.3">
                  <p:embed/>
                  <p:pic>
                    <p:nvPicPr>
                      <p:cNvPr id="21524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91214" y="4633378"/>
                        <a:ext cx="3022877" cy="3470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2"/>
          <p:cNvSpPr>
            <a:spLocks noGrp="1" noChangeArrowheads="1"/>
          </p:cNvSpPr>
          <p:nvPr>
            <p:ph sz="quarter" idx="1"/>
            <p:custDataLst>
              <p:tags r:id="rId4"/>
            </p:custDataLst>
          </p:nvPr>
        </p:nvSpPr>
        <p:spPr>
          <a:xfrm>
            <a:off x="1980049" y="1316309"/>
            <a:ext cx="5626577" cy="4444307"/>
          </a:xfrm>
        </p:spPr>
        <p:txBody>
          <a:bodyPr/>
          <a:lstStyle/>
          <a:p>
            <a:pPr eaLnBrk="1" hangingPunct="1">
              <a:buFont typeface="Wingdings 3" charset="0"/>
              <a:buChar char=""/>
              <a:defRPr/>
            </a:pPr>
            <a:r>
              <a:rPr lang="en-US" dirty="0"/>
              <a:t>E.g. Temporal Difference (TD) learning</a:t>
            </a:r>
          </a:p>
          <a:p>
            <a:pPr eaLnBrk="1" hangingPunct="1">
              <a:buFont typeface="Wingdings 3" charset="0"/>
              <a:buChar char=""/>
              <a:defRPr/>
            </a:pPr>
            <a:r>
              <a:rPr lang="en-US" dirty="0"/>
              <a:t>Encoded by dopamine neurons </a:t>
            </a:r>
          </a:p>
          <a:p>
            <a:pPr lvl="1" eaLnBrk="1" hangingPunct="1">
              <a:buFont typeface="Wingdings 3" charset="0"/>
              <a:buChar char=""/>
              <a:defRPr/>
            </a:pPr>
            <a:r>
              <a:rPr lang="en-US" dirty="0"/>
              <a:t>Located in mid-brain </a:t>
            </a:r>
          </a:p>
          <a:p>
            <a:pPr eaLnBrk="1" hangingPunct="1">
              <a:buFont typeface="Wingdings 3" charset="0"/>
              <a:buChar char=""/>
              <a:defRPr/>
            </a:pPr>
            <a:r>
              <a:rPr lang="en-US" dirty="0"/>
              <a:t>Examined through decision making studies</a:t>
            </a:r>
          </a:p>
          <a:p>
            <a:pPr eaLnBrk="1" hangingPunct="1">
              <a:buFont typeface="Wingdings 3" charset="0"/>
              <a:buChar char=""/>
              <a:defRPr/>
            </a:pPr>
            <a:endParaRPr lang="en-US" dirty="0"/>
          </a:p>
          <a:p>
            <a:pPr eaLnBrk="1" hangingPunct="1">
              <a:buFont typeface="Wingdings 3" charset="0"/>
              <a:buChar char=""/>
              <a:defRPr/>
            </a:pPr>
            <a:endParaRPr lang="en-US" dirty="0"/>
          </a:p>
          <a:p>
            <a:pPr eaLnBrk="1" hangingPunct="1">
              <a:buFont typeface="Wingdings 3" charset="0"/>
              <a:buChar char=""/>
              <a:defRPr/>
            </a:pPr>
            <a:endParaRPr lang="en-US" dirty="0"/>
          </a:p>
          <a:p>
            <a:pPr eaLnBrk="1" hangingPunct="1">
              <a:buFont typeface="Wingdings 3" charset="0"/>
              <a:buChar char=""/>
              <a:defRPr/>
            </a:pPr>
            <a:endParaRPr lang="en-US" dirty="0"/>
          </a:p>
          <a:p>
            <a:pPr eaLnBrk="1" hangingPunct="1">
              <a:buFont typeface="Wingdings 3" charset="0"/>
              <a:buChar char=""/>
              <a:defRPr/>
            </a:pPr>
            <a:endParaRPr lang="en-US" dirty="0"/>
          </a:p>
          <a:p>
            <a:pPr eaLnBrk="1" hangingPunct="1">
              <a:buFont typeface="Wingdings 3" charset="0"/>
              <a:buChar char=""/>
              <a:defRPr/>
            </a:pPr>
            <a:endParaRPr lang="en-US" dirty="0"/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6468438"/>
              </p:ext>
            </p:extLst>
          </p:nvPr>
        </p:nvGraphicFramePr>
        <p:xfrm>
          <a:off x="8351251" y="4205947"/>
          <a:ext cx="2206312" cy="347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371600" imgH="215900" progId="Equation.3">
                  <p:embed/>
                </p:oleObj>
              </mc:Choice>
              <mc:Fallback>
                <p:oleObj name="Equation" r:id="rId11" imgW="1371600" imgH="215900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51251" y="4205947"/>
                        <a:ext cx="2206312" cy="3470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3">
            <a:extLst>
              <a:ext uri="{FF2B5EF4-FFF2-40B4-BE49-F238E27FC236}">
                <a16:creationId xmlns:a16="http://schemas.microsoft.com/office/drawing/2014/main" id="{76B85B58-3DA3-6A42-A34A-F6118DFBA63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984" y="1762032"/>
            <a:ext cx="3159753" cy="2475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lh4.googleusercontent.com/Nrc_dPHNxPE6Vm5x4E6GmajEfXW09neIzrX9DECQmmMmVaiPmM-v8GtpDh5CkDJB2aMrJDlrv7Lukw_aY1oIIEbnvbjYiZfMdoEhULrsp3IxgKAn2gMsSgjhGymxqMVgbvpLVhYC">
            <a:extLst>
              <a:ext uri="{FF2B5EF4-FFF2-40B4-BE49-F238E27FC236}">
                <a16:creationId xmlns:a16="http://schemas.microsoft.com/office/drawing/2014/main" id="{5EBF6E3B-3C18-F347-909A-C59D407D5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68674" y="3681776"/>
            <a:ext cx="3068334" cy="225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4EE46F-957F-504E-9C8D-3C4CFF95640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2020123" y="3612503"/>
            <a:ext cx="2323045" cy="2323045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9528EEC6-DADF-EB4E-926B-47CF43FDAEAE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020122" y="5933444"/>
            <a:ext cx="8305849" cy="1921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marL="301625" indent="-301625" algn="l" rtl="0" eaLnBrk="0" fontAlgn="base" hangingPunct="0">
              <a:spcBef>
                <a:spcPts val="663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charset="2"/>
              <a:buChar char=""/>
              <a:defRPr sz="29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03250" indent="-301625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charset="2"/>
              <a:buChar char=""/>
              <a:defRPr sz="2500" kern="12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2pPr>
            <a:lvl3pPr marL="906463" indent="-250825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charset="2"/>
              <a:buChar char=""/>
              <a:defRPr sz="2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208088" indent="-250825" algn="l" rtl="0" eaLnBrk="0" fontAlgn="base" hangingPunct="0">
              <a:spcBef>
                <a:spcPts val="438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511300" indent="-250825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814298" indent="-201589" algn="l" rtl="0" eaLnBrk="1" latinLnBrk="0" hangingPunct="1">
              <a:spcBef>
                <a:spcPts val="331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5886" indent="-201589" algn="l" rtl="0" eaLnBrk="1" latinLnBrk="0" hangingPunct="1">
              <a:spcBef>
                <a:spcPts val="331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5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17475" indent="-201589" algn="l" rtl="0" eaLnBrk="1" latinLnBrk="0" hangingPunct="1">
              <a:spcBef>
                <a:spcPts val="331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5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19063" indent="-201589" algn="l" rtl="0" eaLnBrk="1" latinLnBrk="0" hangingPunct="1">
              <a:spcBef>
                <a:spcPts val="331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3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29544" eaLnBrk="1" hangingPunct="1">
              <a:buFont typeface="Wingdings 3" charset="0"/>
              <a:buChar char=""/>
              <a:defRPr/>
            </a:pPr>
            <a:r>
              <a:rPr lang="en-US" sz="2631" dirty="0"/>
              <a:t>Can use Q-learning or TD learning to model human and animal </a:t>
            </a:r>
            <a:r>
              <a:rPr lang="en-US" sz="2631" dirty="0" err="1"/>
              <a:t>behaviours</a:t>
            </a:r>
            <a:endParaRPr lang="en-US" sz="263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181317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q1NBRDaDtssJY8AjO7tr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Tjs0bWtxdlNItyROXTvXsk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8rrXsvVsvqb8LzcdxYRwP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IpxkvKTqtBhBOf2Qt5PqV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1ljX4OjxKHzzE8JFDvOej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hcKRCqjVGlKFzlWebaYkJ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1ljX4OjxKHzzE8JFDvOej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1560</TotalTime>
  <Words>631</Words>
  <Application>Microsoft Macintosh PowerPoint</Application>
  <PresentationFormat>Widescreen</PresentationFormat>
  <Paragraphs>201</Paragraphs>
  <Slides>15</Slides>
  <Notes>8</Notes>
  <HiddenSlides>0</HiddenSlides>
  <MMClips>11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Wingdings 3</vt:lpstr>
      <vt:lpstr>Office Theme</vt:lpstr>
      <vt:lpstr>Equation</vt:lpstr>
      <vt:lpstr>PowerPoint Presentation</vt:lpstr>
      <vt:lpstr>Time and space in neuroscience</vt:lpstr>
      <vt:lpstr>Time and space in neuroscience</vt:lpstr>
      <vt:lpstr>Time and space in neuroscience</vt:lpstr>
      <vt:lpstr>Time and space in neuroscience</vt:lpstr>
      <vt:lpstr>Time and space in neuroscience</vt:lpstr>
      <vt:lpstr>Computational Neuroscience &amp;  Cognitive Psychology</vt:lpstr>
      <vt:lpstr>Bayesian inference in perception</vt:lpstr>
      <vt:lpstr>Reinforcement Learning - Dopamine</vt:lpstr>
      <vt:lpstr>PowerPoint Presentation</vt:lpstr>
      <vt:lpstr>PowerPoint Presentation</vt:lpstr>
      <vt:lpstr>Neural networks – robot grasping</vt:lpstr>
      <vt:lpstr>Neural network - Similarity</vt:lpstr>
      <vt:lpstr>Neural networks as model of vision</vt:lpstr>
      <vt:lpstr>Computational Neuroscience &amp;  Cognitive Psychology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BEIERHOLM, ULRIK</dc:creator>
  <cp:lastModifiedBy>BEIERHOLM, ULRIK</cp:lastModifiedBy>
  <cp:revision>43</cp:revision>
  <dcterms:created xsi:type="dcterms:W3CDTF">2023-05-01T11:38:45Z</dcterms:created>
  <dcterms:modified xsi:type="dcterms:W3CDTF">2023-05-02T13:38:58Z</dcterms:modified>
</cp:coreProperties>
</file>