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3" r:id="rId6"/>
    <p:sldId id="260" r:id="rId7"/>
    <p:sldId id="268" r:id="rId8"/>
    <p:sldId id="262"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5FA1D-B3F7-428D-AEA8-70BB623ED8E1}" v="10" dt="2023-05-02T18:21:42.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75" autoAdjust="0"/>
    <p:restoredTop sz="94660"/>
  </p:normalViewPr>
  <p:slideViewPr>
    <p:cSldViewPr snapToGrid="0">
      <p:cViewPr>
        <p:scale>
          <a:sx n="75" d="100"/>
          <a:sy n="75" d="100"/>
        </p:scale>
        <p:origin x="569" y="1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t Streicher" userId="bd35c7c1-e0d0-4684-bf1b-d58474c26fdc" providerId="ADAL" clId="{3415FA1D-B3F7-428D-AEA8-70BB623ED8E1}"/>
    <pc:docChg chg="custSel addSld modSld">
      <pc:chgData name="Piet Streicher" userId="bd35c7c1-e0d0-4684-bf1b-d58474c26fdc" providerId="ADAL" clId="{3415FA1D-B3F7-428D-AEA8-70BB623ED8E1}" dt="2023-05-02T18:23:12.551" v="551" actId="5793"/>
      <pc:docMkLst>
        <pc:docMk/>
      </pc:docMkLst>
      <pc:sldChg chg="addSp modSp new mod setBg">
        <pc:chgData name="Piet Streicher" userId="bd35c7c1-e0d0-4684-bf1b-d58474c26fdc" providerId="ADAL" clId="{3415FA1D-B3F7-428D-AEA8-70BB623ED8E1}" dt="2023-05-02T18:17:48.180" v="434" actId="26606"/>
        <pc:sldMkLst>
          <pc:docMk/>
          <pc:sldMk cId="800884472" sldId="267"/>
        </pc:sldMkLst>
        <pc:spChg chg="mod">
          <ac:chgData name="Piet Streicher" userId="bd35c7c1-e0d0-4684-bf1b-d58474c26fdc" providerId="ADAL" clId="{3415FA1D-B3F7-428D-AEA8-70BB623ED8E1}" dt="2023-05-02T18:17:48.180" v="434" actId="26606"/>
          <ac:spMkLst>
            <pc:docMk/>
            <pc:sldMk cId="800884472" sldId="267"/>
            <ac:spMk id="2" creationId="{8FEA4441-ADC4-4B64-B581-1B718B2E3B6F}"/>
          </ac:spMkLst>
        </pc:spChg>
        <pc:spChg chg="mod">
          <ac:chgData name="Piet Streicher" userId="bd35c7c1-e0d0-4684-bf1b-d58474c26fdc" providerId="ADAL" clId="{3415FA1D-B3F7-428D-AEA8-70BB623ED8E1}" dt="2023-05-02T18:17:48.180" v="434" actId="26606"/>
          <ac:spMkLst>
            <pc:docMk/>
            <pc:sldMk cId="800884472" sldId="267"/>
            <ac:spMk id="3" creationId="{652C0953-7BA3-4F68-A426-149A14A2D99B}"/>
          </ac:spMkLst>
        </pc:spChg>
        <pc:spChg chg="add">
          <ac:chgData name="Piet Streicher" userId="bd35c7c1-e0d0-4684-bf1b-d58474c26fdc" providerId="ADAL" clId="{3415FA1D-B3F7-428D-AEA8-70BB623ED8E1}" dt="2023-05-02T18:17:48.180" v="434" actId="26606"/>
          <ac:spMkLst>
            <pc:docMk/>
            <pc:sldMk cId="800884472" sldId="267"/>
            <ac:spMk id="8" creationId="{907E470A-25F4-47D0-8FEC-EE9FD606BB34}"/>
          </ac:spMkLst>
        </pc:spChg>
        <pc:grpChg chg="add">
          <ac:chgData name="Piet Streicher" userId="bd35c7c1-e0d0-4684-bf1b-d58474c26fdc" providerId="ADAL" clId="{3415FA1D-B3F7-428D-AEA8-70BB623ED8E1}" dt="2023-05-02T18:17:48.180" v="434" actId="26606"/>
          <ac:grpSpMkLst>
            <pc:docMk/>
            <pc:sldMk cId="800884472" sldId="267"/>
            <ac:grpSpMk id="10" creationId="{66220E63-99E1-482A-A0A6-B47EB4BF8797}"/>
          </ac:grpSpMkLst>
        </pc:grpChg>
        <pc:grpChg chg="add">
          <ac:chgData name="Piet Streicher" userId="bd35c7c1-e0d0-4684-bf1b-d58474c26fdc" providerId="ADAL" clId="{3415FA1D-B3F7-428D-AEA8-70BB623ED8E1}" dt="2023-05-02T18:17:48.180" v="434" actId="26606"/>
          <ac:grpSpMkLst>
            <pc:docMk/>
            <pc:sldMk cId="800884472" sldId="267"/>
            <ac:grpSpMk id="14" creationId="{8618EE54-271A-4FE8-B6B3-D0FCF55A7A01}"/>
          </ac:grpSpMkLst>
        </pc:grpChg>
        <pc:grpChg chg="add">
          <ac:chgData name="Piet Streicher" userId="bd35c7c1-e0d0-4684-bf1b-d58474c26fdc" providerId="ADAL" clId="{3415FA1D-B3F7-428D-AEA8-70BB623ED8E1}" dt="2023-05-02T18:17:48.180" v="434" actId="26606"/>
          <ac:grpSpMkLst>
            <pc:docMk/>
            <pc:sldMk cId="800884472" sldId="267"/>
            <ac:grpSpMk id="18" creationId="{43F5E015-E085-4624-B431-B42414448684}"/>
          </ac:grpSpMkLst>
        </pc:grpChg>
      </pc:sldChg>
      <pc:sldChg chg="addSp delSp modSp new mod setBg">
        <pc:chgData name="Piet Streicher" userId="bd35c7c1-e0d0-4684-bf1b-d58474c26fdc" providerId="ADAL" clId="{3415FA1D-B3F7-428D-AEA8-70BB623ED8E1}" dt="2023-05-02T18:23:12.551" v="551" actId="5793"/>
        <pc:sldMkLst>
          <pc:docMk/>
          <pc:sldMk cId="2896033669" sldId="268"/>
        </pc:sldMkLst>
        <pc:spChg chg="mod">
          <ac:chgData name="Piet Streicher" userId="bd35c7c1-e0d0-4684-bf1b-d58474c26fdc" providerId="ADAL" clId="{3415FA1D-B3F7-428D-AEA8-70BB623ED8E1}" dt="2023-05-02T18:22:07.177" v="476" actId="26606"/>
          <ac:spMkLst>
            <pc:docMk/>
            <pc:sldMk cId="2896033669" sldId="268"/>
            <ac:spMk id="2" creationId="{F9BF9D3C-E026-4758-BFEF-8D0E2959C3EF}"/>
          </ac:spMkLst>
        </pc:spChg>
        <pc:spChg chg="add del mod">
          <ac:chgData name="Piet Streicher" userId="bd35c7c1-e0d0-4684-bf1b-d58474c26fdc" providerId="ADAL" clId="{3415FA1D-B3F7-428D-AEA8-70BB623ED8E1}" dt="2023-05-02T18:23:12.551" v="551" actId="5793"/>
          <ac:spMkLst>
            <pc:docMk/>
            <pc:sldMk cId="2896033669" sldId="268"/>
            <ac:spMk id="3" creationId="{5CDD4688-06F8-4803-8DAD-02847702F5C9}"/>
          </ac:spMkLst>
        </pc:spChg>
        <pc:spChg chg="add del">
          <ac:chgData name="Piet Streicher" userId="bd35c7c1-e0d0-4684-bf1b-d58474c26fdc" providerId="ADAL" clId="{3415FA1D-B3F7-428D-AEA8-70BB623ED8E1}" dt="2023-05-02T18:22:07.177" v="476" actId="26606"/>
          <ac:spMkLst>
            <pc:docMk/>
            <pc:sldMk cId="2896033669" sldId="268"/>
            <ac:spMk id="7177" creationId="{C3420C89-0B09-4632-A4AF-3971D08BF7A8}"/>
          </ac:spMkLst>
        </pc:spChg>
        <pc:spChg chg="add del">
          <ac:chgData name="Piet Streicher" userId="bd35c7c1-e0d0-4684-bf1b-d58474c26fdc" providerId="ADAL" clId="{3415FA1D-B3F7-428D-AEA8-70BB623ED8E1}" dt="2023-05-02T18:22:07.177" v="476" actId="26606"/>
          <ac:spMkLst>
            <pc:docMk/>
            <pc:sldMk cId="2896033669" sldId="268"/>
            <ac:spMk id="7179" creationId="{4E5CBA61-BF74-40B4-A3A8-366BBA626CCF}"/>
          </ac:spMkLst>
        </pc:spChg>
        <pc:spChg chg="add">
          <ac:chgData name="Piet Streicher" userId="bd35c7c1-e0d0-4684-bf1b-d58474c26fdc" providerId="ADAL" clId="{3415FA1D-B3F7-428D-AEA8-70BB623ED8E1}" dt="2023-05-02T18:22:07.177" v="476" actId="26606"/>
          <ac:spMkLst>
            <pc:docMk/>
            <pc:sldMk cId="2896033669" sldId="268"/>
            <ac:spMk id="7197" creationId="{8B3A2D1A-45FC-4F95-B150-1C13EF2F6D09}"/>
          </ac:spMkLst>
        </pc:spChg>
        <pc:spChg chg="add">
          <ac:chgData name="Piet Streicher" userId="bd35c7c1-e0d0-4684-bf1b-d58474c26fdc" providerId="ADAL" clId="{3415FA1D-B3F7-428D-AEA8-70BB623ED8E1}" dt="2023-05-02T18:22:07.177" v="476" actId="26606"/>
          <ac:spMkLst>
            <pc:docMk/>
            <pc:sldMk cId="2896033669" sldId="268"/>
            <ac:spMk id="7199" creationId="{39C3C864-C625-4883-B868-9A4C470F4DD5}"/>
          </ac:spMkLst>
        </pc:spChg>
        <pc:grpChg chg="add del">
          <ac:chgData name="Piet Streicher" userId="bd35c7c1-e0d0-4684-bf1b-d58474c26fdc" providerId="ADAL" clId="{3415FA1D-B3F7-428D-AEA8-70BB623ED8E1}" dt="2023-05-02T18:22:07.177" v="476" actId="26606"/>
          <ac:grpSpMkLst>
            <pc:docMk/>
            <pc:sldMk cId="2896033669" sldId="268"/>
            <ac:grpSpMk id="7181" creationId="{AC27E70C-5470-4262-B9CE-AE52C51CF4C1}"/>
          </ac:grpSpMkLst>
        </pc:grpChg>
        <pc:grpChg chg="add del">
          <ac:chgData name="Piet Streicher" userId="bd35c7c1-e0d0-4684-bf1b-d58474c26fdc" providerId="ADAL" clId="{3415FA1D-B3F7-428D-AEA8-70BB623ED8E1}" dt="2023-05-02T18:22:07.177" v="476" actId="26606"/>
          <ac:grpSpMkLst>
            <pc:docMk/>
            <pc:sldMk cId="2896033669" sldId="268"/>
            <ac:grpSpMk id="7185" creationId="{E27AF472-EAE3-4572-AB69-B92BD10DBC6D}"/>
          </ac:grpSpMkLst>
        </pc:grpChg>
        <pc:picChg chg="add del mod">
          <ac:chgData name="Piet Streicher" userId="bd35c7c1-e0d0-4684-bf1b-d58474c26fdc" providerId="ADAL" clId="{3415FA1D-B3F7-428D-AEA8-70BB623ED8E1}" dt="2023-05-02T18:19:50.850" v="462"/>
          <ac:picMkLst>
            <pc:docMk/>
            <pc:sldMk cId="2896033669" sldId="268"/>
            <ac:picMk id="7170" creationId="{08EAE44C-D9EE-4F6C-A4DE-23301C0BB5DF}"/>
          </ac:picMkLst>
        </pc:picChg>
        <pc:picChg chg="add mod ord">
          <ac:chgData name="Piet Streicher" userId="bd35c7c1-e0d0-4684-bf1b-d58474c26fdc" providerId="ADAL" clId="{3415FA1D-B3F7-428D-AEA8-70BB623ED8E1}" dt="2023-05-02T18:22:07.177" v="476" actId="26606"/>
          <ac:picMkLst>
            <pc:docMk/>
            <pc:sldMk cId="2896033669" sldId="268"/>
            <ac:picMk id="7172" creationId="{5E5AB0FD-326F-4867-B43D-C88EACC16C7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80205-4ECA-4C19-9665-5FBFE6623ED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70ED41-4DE5-457F-BAB2-F87C1EC5DE3F}">
      <dgm:prSet/>
      <dgm:spPr/>
      <dgm:t>
        <a:bodyPr/>
        <a:lstStyle/>
        <a:p>
          <a:r>
            <a:rPr lang="en-GB"/>
            <a:t>Disease modelling moved away from ‘descriptive’ to ‘mechanistic’ modelling in the early 20</a:t>
          </a:r>
          <a:r>
            <a:rPr lang="en-GB" baseline="30000"/>
            <a:t>th</a:t>
          </a:r>
          <a:r>
            <a:rPr lang="en-GB"/>
            <a:t> century.</a:t>
          </a:r>
          <a:endParaRPr lang="en-US"/>
        </a:p>
      </dgm:t>
    </dgm:pt>
    <dgm:pt modelId="{9879A332-37C0-4C28-966C-B73CE4E9EC45}" type="parTrans" cxnId="{588BBF80-31DD-4248-9D14-E42F898FC281}">
      <dgm:prSet/>
      <dgm:spPr/>
      <dgm:t>
        <a:bodyPr/>
        <a:lstStyle/>
        <a:p>
          <a:endParaRPr lang="en-US"/>
        </a:p>
      </dgm:t>
    </dgm:pt>
    <dgm:pt modelId="{B60A5283-5124-4498-8560-AA18FCCC7402}" type="sibTrans" cxnId="{588BBF80-31DD-4248-9D14-E42F898FC281}">
      <dgm:prSet/>
      <dgm:spPr/>
      <dgm:t>
        <a:bodyPr/>
        <a:lstStyle/>
        <a:p>
          <a:endParaRPr lang="en-US"/>
        </a:p>
      </dgm:t>
    </dgm:pt>
    <dgm:pt modelId="{195BBF06-C04E-416E-80CD-693F09756032}">
      <dgm:prSet/>
      <dgm:spPr/>
      <dgm:t>
        <a:bodyPr/>
        <a:lstStyle/>
        <a:p>
          <a:r>
            <a:rPr lang="en-GB"/>
            <a:t>Ronald Ross used ‘mechanistic’ modelling to show that malaria could be eradicated by reducing mosquito numbers.</a:t>
          </a:r>
          <a:endParaRPr lang="en-US"/>
        </a:p>
      </dgm:t>
    </dgm:pt>
    <dgm:pt modelId="{88245A5D-E478-4CC3-AA68-E751D59C0E7D}" type="parTrans" cxnId="{B542DE44-8DB5-4558-82D2-9846593A92DA}">
      <dgm:prSet/>
      <dgm:spPr/>
      <dgm:t>
        <a:bodyPr/>
        <a:lstStyle/>
        <a:p>
          <a:endParaRPr lang="en-US"/>
        </a:p>
      </dgm:t>
    </dgm:pt>
    <dgm:pt modelId="{193FD2DC-6168-449E-BACB-A98782569CB4}" type="sibTrans" cxnId="{B542DE44-8DB5-4558-82D2-9846593A92DA}">
      <dgm:prSet/>
      <dgm:spPr/>
      <dgm:t>
        <a:bodyPr/>
        <a:lstStyle/>
        <a:p>
          <a:endParaRPr lang="en-US"/>
        </a:p>
      </dgm:t>
    </dgm:pt>
    <dgm:pt modelId="{CB640575-E835-443A-80FF-7A3B7200DAB3}">
      <dgm:prSet/>
      <dgm:spPr/>
      <dgm:t>
        <a:bodyPr/>
        <a:lstStyle/>
        <a:p>
          <a:r>
            <a:rPr lang="en-GB"/>
            <a:t>At the time ‘descriptive’ modelling was used, starting with real data and working backwards to identify predictable patterns.</a:t>
          </a:r>
          <a:endParaRPr lang="en-US"/>
        </a:p>
      </dgm:t>
    </dgm:pt>
    <dgm:pt modelId="{DE83B550-54E5-4A78-874E-9A3A8B75B619}" type="parTrans" cxnId="{72D45F37-4545-431A-91BB-D8FEAC16D8E4}">
      <dgm:prSet/>
      <dgm:spPr/>
      <dgm:t>
        <a:bodyPr/>
        <a:lstStyle/>
        <a:p>
          <a:endParaRPr lang="en-US"/>
        </a:p>
      </dgm:t>
    </dgm:pt>
    <dgm:pt modelId="{478BC226-963A-4DD2-9437-9C3C8C80DD2F}" type="sibTrans" cxnId="{72D45F37-4545-431A-91BB-D8FEAC16D8E4}">
      <dgm:prSet/>
      <dgm:spPr/>
      <dgm:t>
        <a:bodyPr/>
        <a:lstStyle/>
        <a:p>
          <a:endParaRPr lang="en-US"/>
        </a:p>
      </dgm:t>
    </dgm:pt>
    <dgm:pt modelId="{106DFA6F-B0B0-47DE-A653-DFC2DA0DAB2C}">
      <dgm:prSet/>
      <dgm:spPr/>
      <dgm:t>
        <a:bodyPr/>
        <a:lstStyle/>
        <a:p>
          <a:r>
            <a:rPr lang="en-GB"/>
            <a:t>Mechanistic modelling helps with better understanding and can be used to run conditional scenarios which help in policy recommendations.</a:t>
          </a:r>
          <a:endParaRPr lang="en-US"/>
        </a:p>
      </dgm:t>
    </dgm:pt>
    <dgm:pt modelId="{78E1EB67-3B52-4B91-AA6F-45A06206C3EA}" type="parTrans" cxnId="{F94EAF1E-0A5F-4F4E-9BB0-FD57858264C6}">
      <dgm:prSet/>
      <dgm:spPr/>
      <dgm:t>
        <a:bodyPr/>
        <a:lstStyle/>
        <a:p>
          <a:endParaRPr lang="en-US"/>
        </a:p>
      </dgm:t>
    </dgm:pt>
    <dgm:pt modelId="{F1E10421-19F2-4502-8715-C76F9EAB0B52}" type="sibTrans" cxnId="{F94EAF1E-0A5F-4F4E-9BB0-FD57858264C6}">
      <dgm:prSet/>
      <dgm:spPr/>
      <dgm:t>
        <a:bodyPr/>
        <a:lstStyle/>
        <a:p>
          <a:endParaRPr lang="en-US"/>
        </a:p>
      </dgm:t>
    </dgm:pt>
    <dgm:pt modelId="{2AA64569-3EA7-4C00-91EB-115D899DB7D7}" type="pres">
      <dgm:prSet presAssocID="{2D680205-4ECA-4C19-9665-5FBFE6623EDD}" presName="linear" presStyleCnt="0">
        <dgm:presLayoutVars>
          <dgm:animLvl val="lvl"/>
          <dgm:resizeHandles val="exact"/>
        </dgm:presLayoutVars>
      </dgm:prSet>
      <dgm:spPr/>
    </dgm:pt>
    <dgm:pt modelId="{AAE11481-AD16-4FA7-B791-F2A889D8626C}" type="pres">
      <dgm:prSet presAssocID="{3870ED41-4DE5-457F-BAB2-F87C1EC5DE3F}" presName="parentText" presStyleLbl="node1" presStyleIdx="0" presStyleCnt="4">
        <dgm:presLayoutVars>
          <dgm:chMax val="0"/>
          <dgm:bulletEnabled val="1"/>
        </dgm:presLayoutVars>
      </dgm:prSet>
      <dgm:spPr/>
    </dgm:pt>
    <dgm:pt modelId="{6FEC25F6-6B1F-418C-877E-4D9CB9FCEA01}" type="pres">
      <dgm:prSet presAssocID="{B60A5283-5124-4498-8560-AA18FCCC7402}" presName="spacer" presStyleCnt="0"/>
      <dgm:spPr/>
    </dgm:pt>
    <dgm:pt modelId="{4B62CAC8-EFC6-4C72-A647-42C6049BC6EC}" type="pres">
      <dgm:prSet presAssocID="{195BBF06-C04E-416E-80CD-693F09756032}" presName="parentText" presStyleLbl="node1" presStyleIdx="1" presStyleCnt="4">
        <dgm:presLayoutVars>
          <dgm:chMax val="0"/>
          <dgm:bulletEnabled val="1"/>
        </dgm:presLayoutVars>
      </dgm:prSet>
      <dgm:spPr/>
    </dgm:pt>
    <dgm:pt modelId="{C1254A92-5FFE-42F8-8D2B-449D27E08731}" type="pres">
      <dgm:prSet presAssocID="{193FD2DC-6168-449E-BACB-A98782569CB4}" presName="spacer" presStyleCnt="0"/>
      <dgm:spPr/>
    </dgm:pt>
    <dgm:pt modelId="{407BCD9A-3B8B-44DE-B0CC-B6B97CE4EE01}" type="pres">
      <dgm:prSet presAssocID="{CB640575-E835-443A-80FF-7A3B7200DAB3}" presName="parentText" presStyleLbl="node1" presStyleIdx="2" presStyleCnt="4">
        <dgm:presLayoutVars>
          <dgm:chMax val="0"/>
          <dgm:bulletEnabled val="1"/>
        </dgm:presLayoutVars>
      </dgm:prSet>
      <dgm:spPr/>
    </dgm:pt>
    <dgm:pt modelId="{C475FF1C-236D-4AFC-87C4-862D83245957}" type="pres">
      <dgm:prSet presAssocID="{478BC226-963A-4DD2-9437-9C3C8C80DD2F}" presName="spacer" presStyleCnt="0"/>
      <dgm:spPr/>
    </dgm:pt>
    <dgm:pt modelId="{55064069-B277-4008-B17B-691E42DF038B}" type="pres">
      <dgm:prSet presAssocID="{106DFA6F-B0B0-47DE-A653-DFC2DA0DAB2C}" presName="parentText" presStyleLbl="node1" presStyleIdx="3" presStyleCnt="4">
        <dgm:presLayoutVars>
          <dgm:chMax val="0"/>
          <dgm:bulletEnabled val="1"/>
        </dgm:presLayoutVars>
      </dgm:prSet>
      <dgm:spPr/>
    </dgm:pt>
  </dgm:ptLst>
  <dgm:cxnLst>
    <dgm:cxn modelId="{F94EAF1E-0A5F-4F4E-9BB0-FD57858264C6}" srcId="{2D680205-4ECA-4C19-9665-5FBFE6623EDD}" destId="{106DFA6F-B0B0-47DE-A653-DFC2DA0DAB2C}" srcOrd="3" destOrd="0" parTransId="{78E1EB67-3B52-4B91-AA6F-45A06206C3EA}" sibTransId="{F1E10421-19F2-4502-8715-C76F9EAB0B52}"/>
    <dgm:cxn modelId="{809AA226-B23B-4D61-8FB2-E11DC463D742}" type="presOf" srcId="{195BBF06-C04E-416E-80CD-693F09756032}" destId="{4B62CAC8-EFC6-4C72-A647-42C6049BC6EC}" srcOrd="0" destOrd="0" presId="urn:microsoft.com/office/officeart/2005/8/layout/vList2"/>
    <dgm:cxn modelId="{72D45F37-4545-431A-91BB-D8FEAC16D8E4}" srcId="{2D680205-4ECA-4C19-9665-5FBFE6623EDD}" destId="{CB640575-E835-443A-80FF-7A3B7200DAB3}" srcOrd="2" destOrd="0" parTransId="{DE83B550-54E5-4A78-874E-9A3A8B75B619}" sibTransId="{478BC226-963A-4DD2-9437-9C3C8C80DD2F}"/>
    <dgm:cxn modelId="{B542DE44-8DB5-4558-82D2-9846593A92DA}" srcId="{2D680205-4ECA-4C19-9665-5FBFE6623EDD}" destId="{195BBF06-C04E-416E-80CD-693F09756032}" srcOrd="1" destOrd="0" parTransId="{88245A5D-E478-4CC3-AA68-E751D59C0E7D}" sibTransId="{193FD2DC-6168-449E-BACB-A98782569CB4}"/>
    <dgm:cxn modelId="{588BBF80-31DD-4248-9D14-E42F898FC281}" srcId="{2D680205-4ECA-4C19-9665-5FBFE6623EDD}" destId="{3870ED41-4DE5-457F-BAB2-F87C1EC5DE3F}" srcOrd="0" destOrd="0" parTransId="{9879A332-37C0-4C28-966C-B73CE4E9EC45}" sibTransId="{B60A5283-5124-4498-8560-AA18FCCC7402}"/>
    <dgm:cxn modelId="{FDB4A39A-1144-4F07-A7EE-9831D1693DC3}" type="presOf" srcId="{2D680205-4ECA-4C19-9665-5FBFE6623EDD}" destId="{2AA64569-3EA7-4C00-91EB-115D899DB7D7}" srcOrd="0" destOrd="0" presId="urn:microsoft.com/office/officeart/2005/8/layout/vList2"/>
    <dgm:cxn modelId="{D885219B-6884-4D06-9822-3BCF4AA80B96}" type="presOf" srcId="{CB640575-E835-443A-80FF-7A3B7200DAB3}" destId="{407BCD9A-3B8B-44DE-B0CC-B6B97CE4EE01}" srcOrd="0" destOrd="0" presId="urn:microsoft.com/office/officeart/2005/8/layout/vList2"/>
    <dgm:cxn modelId="{96C74BCD-EE09-4035-B414-D14EE93C6F57}" type="presOf" srcId="{106DFA6F-B0B0-47DE-A653-DFC2DA0DAB2C}" destId="{55064069-B277-4008-B17B-691E42DF038B}" srcOrd="0" destOrd="0" presId="urn:microsoft.com/office/officeart/2005/8/layout/vList2"/>
    <dgm:cxn modelId="{B5D913EA-8ED5-4F58-929B-606FD4A8BB57}" type="presOf" srcId="{3870ED41-4DE5-457F-BAB2-F87C1EC5DE3F}" destId="{AAE11481-AD16-4FA7-B791-F2A889D8626C}" srcOrd="0" destOrd="0" presId="urn:microsoft.com/office/officeart/2005/8/layout/vList2"/>
    <dgm:cxn modelId="{FCB27720-7202-4367-B461-25D86FCF48C4}" type="presParOf" srcId="{2AA64569-3EA7-4C00-91EB-115D899DB7D7}" destId="{AAE11481-AD16-4FA7-B791-F2A889D8626C}" srcOrd="0" destOrd="0" presId="urn:microsoft.com/office/officeart/2005/8/layout/vList2"/>
    <dgm:cxn modelId="{7763A01F-32F6-4C76-8A1A-8DD3D898431F}" type="presParOf" srcId="{2AA64569-3EA7-4C00-91EB-115D899DB7D7}" destId="{6FEC25F6-6B1F-418C-877E-4D9CB9FCEA01}" srcOrd="1" destOrd="0" presId="urn:microsoft.com/office/officeart/2005/8/layout/vList2"/>
    <dgm:cxn modelId="{5073775C-A0B9-469F-A3C4-067EFE3A6CF8}" type="presParOf" srcId="{2AA64569-3EA7-4C00-91EB-115D899DB7D7}" destId="{4B62CAC8-EFC6-4C72-A647-42C6049BC6EC}" srcOrd="2" destOrd="0" presId="urn:microsoft.com/office/officeart/2005/8/layout/vList2"/>
    <dgm:cxn modelId="{A1C949D2-C236-4E83-9C66-BF19695C33E6}" type="presParOf" srcId="{2AA64569-3EA7-4C00-91EB-115D899DB7D7}" destId="{C1254A92-5FFE-42F8-8D2B-449D27E08731}" srcOrd="3" destOrd="0" presId="urn:microsoft.com/office/officeart/2005/8/layout/vList2"/>
    <dgm:cxn modelId="{74A4D74A-89F9-4FE0-900A-6C7842F451D8}" type="presParOf" srcId="{2AA64569-3EA7-4C00-91EB-115D899DB7D7}" destId="{407BCD9A-3B8B-44DE-B0CC-B6B97CE4EE01}" srcOrd="4" destOrd="0" presId="urn:microsoft.com/office/officeart/2005/8/layout/vList2"/>
    <dgm:cxn modelId="{9BDD596C-5705-4751-BA03-A037E80EB67B}" type="presParOf" srcId="{2AA64569-3EA7-4C00-91EB-115D899DB7D7}" destId="{C475FF1C-236D-4AFC-87C4-862D83245957}" srcOrd="5" destOrd="0" presId="urn:microsoft.com/office/officeart/2005/8/layout/vList2"/>
    <dgm:cxn modelId="{BBE0D0DA-BCCE-4CCD-9432-3F56F0147A49}" type="presParOf" srcId="{2AA64569-3EA7-4C00-91EB-115D899DB7D7}" destId="{55064069-B277-4008-B17B-691E42DF038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11481-AD16-4FA7-B791-F2A889D8626C}">
      <dsp:nvSpPr>
        <dsp:cNvPr id="0" name=""/>
        <dsp:cNvSpPr/>
      </dsp:nvSpPr>
      <dsp:spPr>
        <a:xfrm>
          <a:off x="0" y="5214"/>
          <a:ext cx="7559504" cy="15103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Disease modelling moved away from ‘descriptive’ to ‘mechanistic’ modelling in the early 20</a:t>
          </a:r>
          <a:r>
            <a:rPr lang="en-GB" sz="2700" kern="1200" baseline="30000"/>
            <a:t>th</a:t>
          </a:r>
          <a:r>
            <a:rPr lang="en-GB" sz="2700" kern="1200"/>
            <a:t> century.</a:t>
          </a:r>
          <a:endParaRPr lang="en-US" sz="2700" kern="1200"/>
        </a:p>
      </dsp:txBody>
      <dsp:txXfrm>
        <a:off x="73731" y="78945"/>
        <a:ext cx="7412042" cy="1362934"/>
      </dsp:txXfrm>
    </dsp:sp>
    <dsp:sp modelId="{4B62CAC8-EFC6-4C72-A647-42C6049BC6EC}">
      <dsp:nvSpPr>
        <dsp:cNvPr id="0" name=""/>
        <dsp:cNvSpPr/>
      </dsp:nvSpPr>
      <dsp:spPr>
        <a:xfrm>
          <a:off x="0" y="1593371"/>
          <a:ext cx="7559504" cy="151039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Ronald Ross used ‘mechanistic’ modelling to show that malaria could be eradicated by reducing mosquito numbers.</a:t>
          </a:r>
          <a:endParaRPr lang="en-US" sz="2700" kern="1200"/>
        </a:p>
      </dsp:txBody>
      <dsp:txXfrm>
        <a:off x="73731" y="1667102"/>
        <a:ext cx="7412042" cy="1362934"/>
      </dsp:txXfrm>
    </dsp:sp>
    <dsp:sp modelId="{407BCD9A-3B8B-44DE-B0CC-B6B97CE4EE01}">
      <dsp:nvSpPr>
        <dsp:cNvPr id="0" name=""/>
        <dsp:cNvSpPr/>
      </dsp:nvSpPr>
      <dsp:spPr>
        <a:xfrm>
          <a:off x="0" y="3181528"/>
          <a:ext cx="7559504" cy="151039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At the time ‘descriptive’ modelling was used, starting with real data and working backwards to identify predictable patterns.</a:t>
          </a:r>
          <a:endParaRPr lang="en-US" sz="2700" kern="1200"/>
        </a:p>
      </dsp:txBody>
      <dsp:txXfrm>
        <a:off x="73731" y="3255259"/>
        <a:ext cx="7412042" cy="1362934"/>
      </dsp:txXfrm>
    </dsp:sp>
    <dsp:sp modelId="{55064069-B277-4008-B17B-691E42DF038B}">
      <dsp:nvSpPr>
        <dsp:cNvPr id="0" name=""/>
        <dsp:cNvSpPr/>
      </dsp:nvSpPr>
      <dsp:spPr>
        <a:xfrm>
          <a:off x="0" y="4769685"/>
          <a:ext cx="7559504" cy="151039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Mechanistic modelling helps with better understanding and can be used to run conditional scenarios which help in policy recommendations.</a:t>
          </a:r>
          <a:endParaRPr lang="en-US" sz="2700" kern="1200"/>
        </a:p>
      </dsp:txBody>
      <dsp:txXfrm>
        <a:off x="73731" y="4843416"/>
        <a:ext cx="7412042" cy="13629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0F7C-EA94-428A-9EB8-0051CFEB0D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F41EE0B9-8691-4182-AB78-226829A9D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05140F3-5D59-43BA-864F-A90284E5B0C7}"/>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5" name="Footer Placeholder 4">
            <a:extLst>
              <a:ext uri="{FF2B5EF4-FFF2-40B4-BE49-F238E27FC236}">
                <a16:creationId xmlns:a16="http://schemas.microsoft.com/office/drawing/2014/main" id="{A76BEB7D-0A9D-49D1-B4F5-74F473AB157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6E66A3C-4C0B-4AD4-8C2C-69323CE90931}"/>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106608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EACC-9FBA-48A8-9628-9868DD74B66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335329-023C-4D36-A700-0E8489EDE5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2D81B73-0FA3-4BD4-9759-B756DD7F8B0C}"/>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5" name="Footer Placeholder 4">
            <a:extLst>
              <a:ext uri="{FF2B5EF4-FFF2-40B4-BE49-F238E27FC236}">
                <a16:creationId xmlns:a16="http://schemas.microsoft.com/office/drawing/2014/main" id="{41AA8578-559B-45C3-925D-10AB52D545A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19D05F6-E70C-4413-9A49-795E46BFA156}"/>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393844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169FA-9AA4-4D77-8102-6375F88387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4B4C094-9EA2-4581-8F49-BE928BAA37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AD46780-E831-43A7-AE43-2B955AF5241D}"/>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5" name="Footer Placeholder 4">
            <a:extLst>
              <a:ext uri="{FF2B5EF4-FFF2-40B4-BE49-F238E27FC236}">
                <a16:creationId xmlns:a16="http://schemas.microsoft.com/office/drawing/2014/main" id="{4DE84059-0DD7-4EAE-B70D-5CC43C16C79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72D0A24-FE0F-42F8-A6B7-FBDBABBFDAF8}"/>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314829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03AD-A302-4C7D-88BC-CEEE0C3B763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878B670-6ABD-41E6-A717-3D7350008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DB63BC9-17BF-4E42-958D-A399A9EE86C3}"/>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5" name="Footer Placeholder 4">
            <a:extLst>
              <a:ext uri="{FF2B5EF4-FFF2-40B4-BE49-F238E27FC236}">
                <a16:creationId xmlns:a16="http://schemas.microsoft.com/office/drawing/2014/main" id="{7EB98D50-4AD5-4558-A742-15D259E9D46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964703F-4C41-41A7-85AB-B80F1C36F71E}"/>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267003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C773-0ACF-4253-9863-3BDD491B2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A442636-12A2-4F51-BC0D-9AC763F91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9EA073-6C4A-4F26-9118-C57DB57B8B67}"/>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5" name="Footer Placeholder 4">
            <a:extLst>
              <a:ext uri="{FF2B5EF4-FFF2-40B4-BE49-F238E27FC236}">
                <a16:creationId xmlns:a16="http://schemas.microsoft.com/office/drawing/2014/main" id="{A2951E57-512E-49C6-BB99-D219F899618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F1A470B-1068-4DF8-9F7A-13DBF63C1E7B}"/>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160816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F316-A2CE-4CC6-93F0-E012B25229D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D608211-4D66-4393-B23C-B77C72E83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296234D-BC76-4A39-A023-E691719F7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7706677-D01E-4E7D-8F56-CE8925B80A66}"/>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6" name="Footer Placeholder 5">
            <a:extLst>
              <a:ext uri="{FF2B5EF4-FFF2-40B4-BE49-F238E27FC236}">
                <a16:creationId xmlns:a16="http://schemas.microsoft.com/office/drawing/2014/main" id="{467903D2-40AB-4D9F-AB4C-0B66391855E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3F20F31-503B-4B12-A8B1-974354B8F1AC}"/>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283775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2C435-7194-4579-B241-7B45F4275DB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ADB24F0-4754-41DA-BB91-91C0E9638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ABF77-46EE-4CDB-B08E-53166075C4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DD1A4F8-25FE-422A-97B2-9F43EFDF6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DE1A70-32A5-44B0-AC73-27B92E999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C9B4D1D-A005-4A16-99B7-4220F60EF3D8}"/>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8" name="Footer Placeholder 7">
            <a:extLst>
              <a:ext uri="{FF2B5EF4-FFF2-40B4-BE49-F238E27FC236}">
                <a16:creationId xmlns:a16="http://schemas.microsoft.com/office/drawing/2014/main" id="{5850A7CA-D4D0-49F1-8AC2-A8D024F74F3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A4EF3E1-FD68-4F84-9984-74506CCB3CCE}"/>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172759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3AB4-5952-463C-8C6A-07DA8A6A17E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F21B1FA7-2604-442C-B23B-2835A0AD8BC5}"/>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4" name="Footer Placeholder 3">
            <a:extLst>
              <a:ext uri="{FF2B5EF4-FFF2-40B4-BE49-F238E27FC236}">
                <a16:creationId xmlns:a16="http://schemas.microsoft.com/office/drawing/2014/main" id="{7EC8401D-9702-4F33-B51C-8D51D01EACD9}"/>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927B093-D000-4C3C-B605-C5A97CF045B7}"/>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14567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ABBCFC-3AED-4B88-9E29-8680FF34F47E}"/>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3" name="Footer Placeholder 2">
            <a:extLst>
              <a:ext uri="{FF2B5EF4-FFF2-40B4-BE49-F238E27FC236}">
                <a16:creationId xmlns:a16="http://schemas.microsoft.com/office/drawing/2014/main" id="{3ACD56C1-EBD5-4F53-8FD2-1C392F1CFCDB}"/>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BA0A5F1-2D94-4209-975C-713C14FC8CA1}"/>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138429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EC4A-444C-4942-9AB8-7169F4BF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D03BBAB-954D-49DB-80EC-4F907AAD2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DABA12E0-530B-4289-BB94-B02961C34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74E14-629E-4CC5-937D-9B2C731398E1}"/>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6" name="Footer Placeholder 5">
            <a:extLst>
              <a:ext uri="{FF2B5EF4-FFF2-40B4-BE49-F238E27FC236}">
                <a16:creationId xmlns:a16="http://schemas.microsoft.com/office/drawing/2014/main" id="{56768B69-0FF7-4B3F-AED8-0A392D7F070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D637503-5217-4A4F-BC6B-C6D38B4F67F8}"/>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91616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BFBCD-AE25-4909-8E57-BB497FD9B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AAEEA9B-5F6C-4594-9E7D-5490E9AFBC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9E94DFA-3E3D-4879-8CCA-E807C623F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6002E-E811-4E59-99EA-4ADDBD0219F8}"/>
              </a:ext>
            </a:extLst>
          </p:cNvPr>
          <p:cNvSpPr>
            <a:spLocks noGrp="1"/>
          </p:cNvSpPr>
          <p:nvPr>
            <p:ph type="dt" sz="half" idx="10"/>
          </p:nvPr>
        </p:nvSpPr>
        <p:spPr/>
        <p:txBody>
          <a:bodyPr/>
          <a:lstStyle/>
          <a:p>
            <a:fld id="{21D4B186-7DC9-4619-8D22-19CB5757B758}" type="datetimeFigureOut">
              <a:rPr lang="en-ZA" smtClean="0"/>
              <a:t>02/05/2023</a:t>
            </a:fld>
            <a:endParaRPr lang="en-ZA"/>
          </a:p>
        </p:txBody>
      </p:sp>
      <p:sp>
        <p:nvSpPr>
          <p:cNvPr id="6" name="Footer Placeholder 5">
            <a:extLst>
              <a:ext uri="{FF2B5EF4-FFF2-40B4-BE49-F238E27FC236}">
                <a16:creationId xmlns:a16="http://schemas.microsoft.com/office/drawing/2014/main" id="{5C0B3DCA-73ED-49B6-9611-900DAE2A04B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644A0BD-DF9F-4B56-86BE-A82F0B0DE532}"/>
              </a:ext>
            </a:extLst>
          </p:cNvPr>
          <p:cNvSpPr>
            <a:spLocks noGrp="1"/>
          </p:cNvSpPr>
          <p:nvPr>
            <p:ph type="sldNum" sz="quarter" idx="12"/>
          </p:nvPr>
        </p:nvSpPr>
        <p:spPr/>
        <p:txBody>
          <a:bodyPr/>
          <a:lstStyle/>
          <a:p>
            <a:fld id="{AA471F72-4142-4A75-A4E8-76DB7DD1043A}" type="slidenum">
              <a:rPr lang="en-ZA" smtClean="0"/>
              <a:t>‹#›</a:t>
            </a:fld>
            <a:endParaRPr lang="en-ZA"/>
          </a:p>
        </p:txBody>
      </p:sp>
    </p:spTree>
    <p:extLst>
      <p:ext uri="{BB962C8B-B14F-4D97-AF65-F5344CB8AC3E}">
        <p14:creationId xmlns:p14="http://schemas.microsoft.com/office/powerpoint/2010/main" val="174521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62396-A3F8-4FB0-9764-FBA8F36B9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74B405B-E4EC-4CE0-89D5-620B9EFE5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F7566F9-37DE-4E08-8E49-CE080A3ED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4B186-7DC9-4619-8D22-19CB5757B758}" type="datetimeFigureOut">
              <a:rPr lang="en-ZA" smtClean="0"/>
              <a:t>02/05/2023</a:t>
            </a:fld>
            <a:endParaRPr lang="en-ZA"/>
          </a:p>
        </p:txBody>
      </p:sp>
      <p:sp>
        <p:nvSpPr>
          <p:cNvPr id="5" name="Footer Placeholder 4">
            <a:extLst>
              <a:ext uri="{FF2B5EF4-FFF2-40B4-BE49-F238E27FC236}">
                <a16:creationId xmlns:a16="http://schemas.microsoft.com/office/drawing/2014/main" id="{7E7341BC-F794-4D86-90CA-05BB129D7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BA7D95BC-15C9-45F7-91CB-7DAA26030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71F72-4142-4A75-A4E8-76DB7DD1043A}" type="slidenum">
              <a:rPr lang="en-ZA" smtClean="0"/>
              <a:t>‹#›</a:t>
            </a:fld>
            <a:endParaRPr lang="en-ZA"/>
          </a:p>
        </p:txBody>
      </p:sp>
    </p:spTree>
    <p:extLst>
      <p:ext uri="{BB962C8B-B14F-4D97-AF65-F5344CB8AC3E}">
        <p14:creationId xmlns:p14="http://schemas.microsoft.com/office/powerpoint/2010/main" val="55284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3"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87541F3-F46C-4631-857C-2505CE38D828}"/>
              </a:ext>
            </a:extLst>
          </p:cNvPr>
          <p:cNvSpPr>
            <a:spLocks noGrp="1"/>
          </p:cNvSpPr>
          <p:nvPr>
            <p:ph type="ctrTitle"/>
          </p:nvPr>
        </p:nvSpPr>
        <p:spPr>
          <a:xfrm>
            <a:off x="789708" y="1014574"/>
            <a:ext cx="9725730" cy="2226769"/>
          </a:xfrm>
        </p:spPr>
        <p:txBody>
          <a:bodyPr anchor="ctr">
            <a:normAutofit/>
          </a:bodyPr>
          <a:lstStyle/>
          <a:p>
            <a:pPr algn="l"/>
            <a:r>
              <a:rPr lang="en-GB" sz="4800">
                <a:solidFill>
                  <a:schemeClr val="bg1"/>
                </a:solidFill>
              </a:rPr>
              <a:t>Modelling accuracy during the pandemic – descriptive vs mechanistic models</a:t>
            </a:r>
            <a:endParaRPr lang="en-ZA" sz="4800">
              <a:solidFill>
                <a:schemeClr val="bg1"/>
              </a:solidFill>
            </a:endParaRPr>
          </a:p>
        </p:txBody>
      </p:sp>
      <p:sp>
        <p:nvSpPr>
          <p:cNvPr id="3" name="Subtitle 2">
            <a:extLst>
              <a:ext uri="{FF2B5EF4-FFF2-40B4-BE49-F238E27FC236}">
                <a16:creationId xmlns:a16="http://schemas.microsoft.com/office/drawing/2014/main" id="{1689A114-AD7C-4A40-AADF-801907785657}"/>
              </a:ext>
            </a:extLst>
          </p:cNvPr>
          <p:cNvSpPr>
            <a:spLocks noGrp="1"/>
          </p:cNvSpPr>
          <p:nvPr>
            <p:ph type="subTitle" idx="1"/>
          </p:nvPr>
        </p:nvSpPr>
        <p:spPr>
          <a:xfrm>
            <a:off x="789708" y="3640633"/>
            <a:ext cx="9725730" cy="2487212"/>
          </a:xfrm>
        </p:spPr>
        <p:txBody>
          <a:bodyPr anchor="ctr">
            <a:normAutofit/>
          </a:bodyPr>
          <a:lstStyle/>
          <a:p>
            <a:pPr algn="l"/>
            <a:r>
              <a:rPr lang="en-GB">
                <a:solidFill>
                  <a:schemeClr val="tx2"/>
                </a:solidFill>
              </a:rPr>
              <a:t>Pieter Streicher – PhD Engineering</a:t>
            </a:r>
          </a:p>
          <a:p>
            <a:pPr algn="l"/>
            <a:r>
              <a:rPr lang="en-GB">
                <a:solidFill>
                  <a:schemeClr val="tx2"/>
                </a:solidFill>
              </a:rPr>
              <a:t>Research Associate at the University of Johannesburg – Department of Philosophy</a:t>
            </a:r>
            <a:endParaRPr lang="en-ZA">
              <a:solidFill>
                <a:schemeClr val="tx2"/>
              </a:solidFill>
            </a:endParaRPr>
          </a:p>
        </p:txBody>
      </p:sp>
    </p:spTree>
    <p:extLst>
      <p:ext uri="{BB962C8B-B14F-4D97-AF65-F5344CB8AC3E}">
        <p14:creationId xmlns:p14="http://schemas.microsoft.com/office/powerpoint/2010/main" val="2369791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66D48-5C4E-4B8A-AD3C-6DD1297964F3}"/>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a:t>Descriptive modelling – curve fitting approaches</a:t>
            </a:r>
          </a:p>
        </p:txBody>
      </p:sp>
      <p:sp>
        <p:nvSpPr>
          <p:cNvPr id="615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4663587A-C1B5-4A54-8E63-8800759904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42385" y="2642616"/>
            <a:ext cx="3569725" cy="36057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C900FD6-34EA-4AA6-994B-B8B207EDC0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2669949"/>
            <a:ext cx="5614416" cy="35511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C11E14FF-30F2-46D9-8B55-1289D4BCF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699" y="1868971"/>
            <a:ext cx="2034222" cy="55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8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9CAD762-A94B-466F-A936-5C362BBC39BE}"/>
              </a:ext>
            </a:extLst>
          </p:cNvPr>
          <p:cNvSpPr>
            <a:spLocks noGrp="1"/>
          </p:cNvSpPr>
          <p:nvPr>
            <p:ph type="title"/>
          </p:nvPr>
        </p:nvSpPr>
        <p:spPr>
          <a:xfrm>
            <a:off x="1014984" y="891712"/>
            <a:ext cx="5309616" cy="5160789"/>
          </a:xfrm>
        </p:spPr>
        <p:txBody>
          <a:bodyPr anchor="ctr">
            <a:normAutofit/>
          </a:bodyPr>
          <a:lstStyle/>
          <a:p>
            <a:r>
              <a:rPr lang="en-GB" sz="4800">
                <a:solidFill>
                  <a:schemeClr val="bg1"/>
                </a:solidFill>
              </a:rPr>
              <a:t>Ongoing evaluation and calibration</a:t>
            </a:r>
            <a:endParaRPr lang="en-ZA" sz="4800">
              <a:solidFill>
                <a:schemeClr val="bg1"/>
              </a:solidFill>
            </a:endParaRPr>
          </a:p>
        </p:txBody>
      </p:sp>
      <p:sp>
        <p:nvSpPr>
          <p:cNvPr id="3" name="Content Placeholder 2">
            <a:extLst>
              <a:ext uri="{FF2B5EF4-FFF2-40B4-BE49-F238E27FC236}">
                <a16:creationId xmlns:a16="http://schemas.microsoft.com/office/drawing/2014/main" id="{CD68A3DA-BD46-475E-A13F-4C73EBAAA219}"/>
              </a:ext>
            </a:extLst>
          </p:cNvPr>
          <p:cNvSpPr>
            <a:spLocks noGrp="1"/>
          </p:cNvSpPr>
          <p:nvPr>
            <p:ph idx="1"/>
          </p:nvPr>
        </p:nvSpPr>
        <p:spPr>
          <a:xfrm>
            <a:off x="6412302" y="891713"/>
            <a:ext cx="4584882" cy="5160790"/>
          </a:xfrm>
        </p:spPr>
        <p:txBody>
          <a:bodyPr anchor="ctr">
            <a:normAutofit/>
          </a:bodyPr>
          <a:lstStyle/>
          <a:p>
            <a:pPr marL="0" indent="0">
              <a:buNone/>
            </a:pPr>
            <a:r>
              <a:rPr lang="en-GB" sz="1100" b="1" i="0">
                <a:solidFill>
                  <a:schemeClr val="bg1"/>
                </a:solidFill>
                <a:effectLst/>
                <a:latin typeface="Arial" panose="020B0604020202020204" pitchFamily="34" charset="0"/>
              </a:rPr>
              <a:t>South African Covid-19 Modelling Consortium</a:t>
            </a:r>
          </a:p>
          <a:p>
            <a:pPr marL="0" indent="0">
              <a:buNone/>
            </a:pPr>
            <a:r>
              <a:rPr lang="en-GB" sz="1100" b="0" i="0">
                <a:solidFill>
                  <a:schemeClr val="bg1"/>
                </a:solidFill>
                <a:effectLst/>
                <a:latin typeface="Arial" panose="020B0604020202020204" pitchFamily="34" charset="0"/>
              </a:rPr>
              <a:t>“The model now incorporates behavioural heterogeneity as a mechanism to explain the lower- and earlier-than-expected peak in cases, deaths, and admissions in the Western and Eastern Cape in particular. This acknowledges the fact that some members of society experience different risks and exhibit different behavioural patterns, with highly connected individuals becoming infected earlier in the epidemic and infecting more contacts. It is modelled through altering the transmission function (force of infection) to decrease as immunity builds up in the most connected individuals early on.” </a:t>
            </a:r>
          </a:p>
          <a:p>
            <a:pPr marL="0" indent="0">
              <a:buNone/>
            </a:pPr>
            <a:endParaRPr lang="en-GB" sz="1100">
              <a:solidFill>
                <a:schemeClr val="bg1"/>
              </a:solidFill>
              <a:latin typeface="Arial" panose="020B0604020202020204" pitchFamily="34" charset="0"/>
            </a:endParaRPr>
          </a:p>
          <a:p>
            <a:pPr marL="0" indent="0">
              <a:buNone/>
            </a:pPr>
            <a:r>
              <a:rPr lang="en-ZA" sz="1100" b="0" i="0">
                <a:solidFill>
                  <a:schemeClr val="bg1"/>
                </a:solidFill>
                <a:effectLst/>
                <a:latin typeface="Arial" panose="020B0604020202020204" pitchFamily="34" charset="0"/>
              </a:rPr>
              <a:t>Several pandemic commentators have noted that new variant (and sub-variant) growth rates and epidemic sizes are </a:t>
            </a:r>
            <a:r>
              <a:rPr lang="en-ZA" sz="1100" b="0" i="1">
                <a:solidFill>
                  <a:schemeClr val="bg1"/>
                </a:solidFill>
                <a:effectLst/>
                <a:latin typeface="Arial" panose="020B0604020202020204" pitchFamily="34" charset="0"/>
              </a:rPr>
              <a:t>always</a:t>
            </a:r>
            <a:r>
              <a:rPr lang="en-ZA" sz="1100" b="0" i="0">
                <a:solidFill>
                  <a:schemeClr val="bg1"/>
                </a:solidFill>
                <a:effectLst/>
                <a:latin typeface="Arial" panose="020B0604020202020204" pitchFamily="34" charset="0"/>
              </a:rPr>
              <a:t> over-estimated. It is not sometimes high, or sometimes low. It is always an over-estimate, often statistically significant. This appears to be a systematic issue in disease modelling.</a:t>
            </a:r>
            <a:endParaRPr lang="en-GB" sz="1100">
              <a:solidFill>
                <a:schemeClr val="bg1"/>
              </a:solidFill>
              <a:latin typeface="Arial" panose="020B0604020202020204" pitchFamily="34" charset="0"/>
            </a:endParaRPr>
          </a:p>
          <a:p>
            <a:pPr marL="0" indent="0" rtl="0" fontAlgn="base">
              <a:buNone/>
            </a:pPr>
            <a:r>
              <a:rPr lang="en-GB" sz="1100" i="0">
                <a:solidFill>
                  <a:schemeClr val="bg1"/>
                </a:solidFill>
                <a:effectLst/>
                <a:latin typeface="Arial" panose="020B0604020202020204" pitchFamily="34" charset="0"/>
              </a:rPr>
              <a:t>Professor Michael S Fuhrer explains why this might be the case:</a:t>
            </a:r>
            <a:endParaRPr lang="en-GB" sz="1100" i="0">
              <a:solidFill>
                <a:schemeClr val="bg1"/>
              </a:solidFill>
              <a:effectLst/>
              <a:latin typeface="Segoe UI" panose="020B0502040204020203" pitchFamily="34" charset="0"/>
            </a:endParaRPr>
          </a:p>
          <a:p>
            <a:pPr marL="0" indent="0" rtl="0" fontAlgn="base">
              <a:buNone/>
            </a:pPr>
            <a:r>
              <a:rPr lang="en-GB" sz="1100" b="0" i="0">
                <a:solidFill>
                  <a:schemeClr val="bg1"/>
                </a:solidFill>
                <a:effectLst/>
                <a:latin typeface="Arial" panose="020B0604020202020204" pitchFamily="34" charset="0"/>
              </a:rPr>
              <a:t>“In a highly heterogeneous population, a new variant will find a niche to grow rapidly, and it is this rapid growth that will be observed. Any models that extrapolate from this early growth will </a:t>
            </a:r>
            <a:r>
              <a:rPr lang="en-GB" sz="1100" b="0" i="1">
                <a:solidFill>
                  <a:schemeClr val="bg1"/>
                </a:solidFill>
                <a:effectLst/>
                <a:latin typeface="Arial" panose="020B0604020202020204" pitchFamily="34" charset="0"/>
              </a:rPr>
              <a:t>systematically</a:t>
            </a:r>
            <a:r>
              <a:rPr lang="en-GB" sz="1100" b="0" i="0">
                <a:solidFill>
                  <a:schemeClr val="bg1"/>
                </a:solidFill>
                <a:effectLst/>
                <a:latin typeface="Arial" panose="020B0604020202020204" pitchFamily="34" charset="0"/>
              </a:rPr>
              <a:t> overestimate the epidemic size.” </a:t>
            </a:r>
            <a:endParaRPr lang="en-GB" sz="1100" b="0" i="0">
              <a:solidFill>
                <a:schemeClr val="bg1"/>
              </a:solidFill>
              <a:effectLst/>
              <a:latin typeface="Segoe UI" panose="020B0502040204020203" pitchFamily="34" charset="0"/>
            </a:endParaRPr>
          </a:p>
          <a:p>
            <a:pPr marL="0" indent="0">
              <a:buNone/>
            </a:pPr>
            <a:endParaRPr lang="en-ZA" sz="1100">
              <a:solidFill>
                <a:schemeClr val="bg1"/>
              </a:solidFill>
            </a:endParaRPr>
          </a:p>
        </p:txBody>
      </p:sp>
    </p:spTree>
    <p:extLst>
      <p:ext uri="{BB962C8B-B14F-4D97-AF65-F5344CB8AC3E}">
        <p14:creationId xmlns:p14="http://schemas.microsoft.com/office/powerpoint/2010/main" val="366858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FEA4441-ADC4-4B64-B581-1B718B2E3B6F}"/>
              </a:ext>
            </a:extLst>
          </p:cNvPr>
          <p:cNvSpPr>
            <a:spLocks noGrp="1"/>
          </p:cNvSpPr>
          <p:nvPr>
            <p:ph type="title"/>
          </p:nvPr>
        </p:nvSpPr>
        <p:spPr>
          <a:xfrm>
            <a:off x="1014984" y="891712"/>
            <a:ext cx="5309616" cy="5160789"/>
          </a:xfrm>
        </p:spPr>
        <p:txBody>
          <a:bodyPr anchor="ctr">
            <a:normAutofit/>
          </a:bodyPr>
          <a:lstStyle/>
          <a:p>
            <a:r>
              <a:rPr lang="en-GB" sz="4800">
                <a:solidFill>
                  <a:schemeClr val="bg1"/>
                </a:solidFill>
              </a:rPr>
              <a:t>Summary</a:t>
            </a:r>
            <a:endParaRPr lang="en-ZA" sz="4800">
              <a:solidFill>
                <a:schemeClr val="bg1"/>
              </a:solidFill>
            </a:endParaRPr>
          </a:p>
        </p:txBody>
      </p:sp>
      <p:sp>
        <p:nvSpPr>
          <p:cNvPr id="3" name="Content Placeholder 2">
            <a:extLst>
              <a:ext uri="{FF2B5EF4-FFF2-40B4-BE49-F238E27FC236}">
                <a16:creationId xmlns:a16="http://schemas.microsoft.com/office/drawing/2014/main" id="{652C0953-7BA3-4F68-A426-149A14A2D99B}"/>
              </a:ext>
            </a:extLst>
          </p:cNvPr>
          <p:cNvSpPr>
            <a:spLocks noGrp="1"/>
          </p:cNvSpPr>
          <p:nvPr>
            <p:ph idx="1"/>
          </p:nvPr>
        </p:nvSpPr>
        <p:spPr>
          <a:xfrm>
            <a:off x="6412302" y="891713"/>
            <a:ext cx="4584882" cy="5160790"/>
          </a:xfrm>
        </p:spPr>
        <p:txBody>
          <a:bodyPr anchor="ctr">
            <a:normAutofit/>
          </a:bodyPr>
          <a:lstStyle/>
          <a:p>
            <a:r>
              <a:rPr lang="en-GB" sz="1800" dirty="0">
                <a:solidFill>
                  <a:schemeClr val="bg1"/>
                </a:solidFill>
              </a:rPr>
              <a:t>Different models have different purposes.</a:t>
            </a:r>
          </a:p>
          <a:p>
            <a:r>
              <a:rPr lang="en-GB" sz="1800" dirty="0">
                <a:solidFill>
                  <a:schemeClr val="bg1"/>
                </a:solidFill>
              </a:rPr>
              <a:t>During a pandemic, both accurate forecasting and conditional modelling is needed.</a:t>
            </a:r>
          </a:p>
          <a:p>
            <a:r>
              <a:rPr lang="en-GB" sz="1800" dirty="0">
                <a:solidFill>
                  <a:schemeClr val="bg1"/>
                </a:solidFill>
              </a:rPr>
              <a:t>Complex problems can benefit from multiple approaches – a model provides but one perspective.</a:t>
            </a:r>
          </a:p>
          <a:p>
            <a:r>
              <a:rPr lang="en-GB" sz="1800" dirty="0">
                <a:solidFill>
                  <a:schemeClr val="bg1"/>
                </a:solidFill>
              </a:rPr>
              <a:t>Accurate modelling requires ongoing evaluation and calibration.</a:t>
            </a:r>
          </a:p>
          <a:p>
            <a:r>
              <a:rPr lang="en-GB" sz="1800" dirty="0">
                <a:solidFill>
                  <a:schemeClr val="bg1"/>
                </a:solidFill>
              </a:rPr>
              <a:t>Sanity checks should be used to assess if the answer provided by a complex mathematical model could possibly be true.</a:t>
            </a:r>
            <a:endParaRPr lang="en-ZA" sz="1800" dirty="0">
              <a:solidFill>
                <a:schemeClr val="bg1"/>
              </a:solidFill>
            </a:endParaRPr>
          </a:p>
        </p:txBody>
      </p:sp>
    </p:spTree>
    <p:extLst>
      <p:ext uri="{BB962C8B-B14F-4D97-AF65-F5344CB8AC3E}">
        <p14:creationId xmlns:p14="http://schemas.microsoft.com/office/powerpoint/2010/main" val="80088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82BD6CD-B96F-47F8-B702-CBEB8F71F600}"/>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The preference of ‘mechanistic’ modelling</a:t>
            </a:r>
            <a:endParaRPr lang="en-ZA" sz="4800">
              <a:solidFill>
                <a:schemeClr val="bg1"/>
              </a:solidFill>
            </a:endParaRPr>
          </a:p>
        </p:txBody>
      </p:sp>
      <p:graphicFrame>
        <p:nvGraphicFramePr>
          <p:cNvPr id="5" name="Content Placeholder 2">
            <a:extLst>
              <a:ext uri="{FF2B5EF4-FFF2-40B4-BE49-F238E27FC236}">
                <a16:creationId xmlns:a16="http://schemas.microsoft.com/office/drawing/2014/main" id="{B7B6583B-4C56-EB94-BC65-22345D599465}"/>
              </a:ext>
            </a:extLst>
          </p:cNvPr>
          <p:cNvGraphicFramePr>
            <a:graphicFrameLocks noGrp="1"/>
          </p:cNvGraphicFramePr>
          <p:nvPr>
            <p:ph idx="1"/>
            <p:extLst>
              <p:ext uri="{D42A27DB-BD31-4B8C-83A1-F6EECF244321}">
                <p14:modId xmlns:p14="http://schemas.microsoft.com/office/powerpoint/2010/main" val="222275706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91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93A1094-35E3-4AF4-A6A1-59FD3CFBEC38}"/>
              </a:ext>
            </a:extLst>
          </p:cNvPr>
          <p:cNvSpPr>
            <a:spLocks noGrp="1"/>
          </p:cNvSpPr>
          <p:nvPr>
            <p:ph type="title"/>
          </p:nvPr>
        </p:nvSpPr>
        <p:spPr>
          <a:xfrm>
            <a:off x="1014984" y="891712"/>
            <a:ext cx="5309616" cy="5160789"/>
          </a:xfrm>
        </p:spPr>
        <p:txBody>
          <a:bodyPr anchor="ctr">
            <a:normAutofit/>
          </a:bodyPr>
          <a:lstStyle/>
          <a:p>
            <a:r>
              <a:rPr lang="en-GB" sz="4800">
                <a:solidFill>
                  <a:schemeClr val="bg1"/>
                </a:solidFill>
              </a:rPr>
              <a:t>Better understanding vs accurate forecasts</a:t>
            </a:r>
            <a:endParaRPr lang="en-ZA" sz="4800">
              <a:solidFill>
                <a:schemeClr val="bg1"/>
              </a:solidFill>
            </a:endParaRPr>
          </a:p>
        </p:txBody>
      </p:sp>
      <p:sp>
        <p:nvSpPr>
          <p:cNvPr id="3" name="Content Placeholder 2">
            <a:extLst>
              <a:ext uri="{FF2B5EF4-FFF2-40B4-BE49-F238E27FC236}">
                <a16:creationId xmlns:a16="http://schemas.microsoft.com/office/drawing/2014/main" id="{13DFE674-2904-4B39-9DA3-1B922B92DD0B}"/>
              </a:ext>
            </a:extLst>
          </p:cNvPr>
          <p:cNvSpPr>
            <a:spLocks noGrp="1"/>
          </p:cNvSpPr>
          <p:nvPr>
            <p:ph idx="1"/>
          </p:nvPr>
        </p:nvSpPr>
        <p:spPr>
          <a:xfrm>
            <a:off x="6412302" y="891713"/>
            <a:ext cx="4584882" cy="5160790"/>
          </a:xfrm>
        </p:spPr>
        <p:txBody>
          <a:bodyPr anchor="ctr">
            <a:normAutofit/>
          </a:bodyPr>
          <a:lstStyle/>
          <a:p>
            <a:pPr marL="0" indent="0">
              <a:buNone/>
            </a:pPr>
            <a:r>
              <a:rPr lang="en-ZA" sz="1800" b="0" i="0" dirty="0">
                <a:solidFill>
                  <a:schemeClr val="bg1"/>
                </a:solidFill>
                <a:effectLst/>
                <a:latin typeface="WordVisi_MSFontService"/>
              </a:rPr>
              <a:t>Chris Witty, Chief Medical Officer for England, </a:t>
            </a:r>
          </a:p>
          <a:p>
            <a:pPr marL="0" indent="0">
              <a:buNone/>
            </a:pPr>
            <a:r>
              <a:rPr lang="en-ZA" sz="1800" dirty="0">
                <a:solidFill>
                  <a:schemeClr val="bg1"/>
                </a:solidFill>
                <a:latin typeface="WordVisi_MSFontService"/>
              </a:rPr>
              <a:t>“</a:t>
            </a:r>
            <a:r>
              <a:rPr lang="en-ZA" sz="1800" b="0" i="0" dirty="0">
                <a:solidFill>
                  <a:schemeClr val="bg1"/>
                </a:solidFill>
                <a:effectLst/>
                <a:latin typeface="WordVisi_MSFontService"/>
              </a:rPr>
              <a:t>the best mathematical models are not necessarily the ones that try to make an accurate forecast about the future. What matters is having analysis that can reveal gaps in our understanding of a situation.”</a:t>
            </a:r>
          </a:p>
          <a:p>
            <a:pPr marL="0" indent="0">
              <a:buNone/>
            </a:pPr>
            <a:endParaRPr lang="en-ZA" sz="1800" dirty="0">
              <a:solidFill>
                <a:schemeClr val="bg1"/>
              </a:solidFill>
              <a:latin typeface="WordVisi_MSFontService"/>
            </a:endParaRPr>
          </a:p>
          <a:p>
            <a:pPr marL="0" indent="0">
              <a:buNone/>
            </a:pPr>
            <a:r>
              <a:rPr lang="en-ZA" sz="1800" dirty="0">
                <a:solidFill>
                  <a:schemeClr val="bg1"/>
                </a:solidFill>
                <a:latin typeface="WordVisi_MSFontService"/>
              </a:rPr>
              <a:t>However, during a pandemic, you also need accurate forecasts!</a:t>
            </a:r>
          </a:p>
          <a:p>
            <a:pPr marL="0" indent="0">
              <a:buNone/>
            </a:pPr>
            <a:r>
              <a:rPr lang="en-ZA" sz="1800" dirty="0">
                <a:solidFill>
                  <a:schemeClr val="bg1"/>
                </a:solidFill>
                <a:effectLst/>
                <a:latin typeface="WordVisi_MSFontService"/>
                <a:ea typeface="Calibri" panose="020F0502020204030204" pitchFamily="34" charset="0"/>
              </a:rPr>
              <a:t>Antony Fauci,</a:t>
            </a:r>
          </a:p>
          <a:p>
            <a:pPr marL="0" indent="0">
              <a:buNone/>
            </a:pPr>
            <a:r>
              <a:rPr lang="en-ZA" sz="1800" dirty="0">
                <a:solidFill>
                  <a:schemeClr val="bg1"/>
                </a:solidFill>
                <a:latin typeface="WordVisi_MSFontService"/>
                <a:ea typeface="Calibri" panose="020F0502020204030204" pitchFamily="34" charset="0"/>
              </a:rPr>
              <a:t>“</a:t>
            </a:r>
            <a:r>
              <a:rPr lang="en-ZA" sz="1800" dirty="0">
                <a:solidFill>
                  <a:schemeClr val="bg1"/>
                </a:solidFill>
                <a:effectLst/>
                <a:latin typeface="Calibri" panose="020F0502020204030204" pitchFamily="34" charset="0"/>
                <a:ea typeface="Calibri" panose="020F0502020204030204" pitchFamily="34" charset="0"/>
              </a:rPr>
              <a:t>we need to know today what’s going on. We’ve got to know day by day: How many people are getting infected? Instead, we were blind.”</a:t>
            </a:r>
          </a:p>
          <a:p>
            <a:pPr marL="0" indent="0">
              <a:buNone/>
            </a:pPr>
            <a:endParaRPr lang="en-ZA" sz="1800" dirty="0">
              <a:solidFill>
                <a:schemeClr val="bg1"/>
              </a:solidFill>
              <a:latin typeface="Calibri" panose="020F0502020204030204" pitchFamily="34" charset="0"/>
              <a:ea typeface="Calibri" panose="020F0502020204030204" pitchFamily="34" charset="0"/>
            </a:endParaRPr>
          </a:p>
          <a:p>
            <a:pPr marL="0" indent="0">
              <a:buNone/>
            </a:pPr>
            <a:endParaRPr lang="en-ZA" sz="1800" dirty="0">
              <a:solidFill>
                <a:schemeClr val="bg1"/>
              </a:solidFill>
              <a:effectLst/>
              <a:latin typeface="Calibri" panose="020F0502020204030204" pitchFamily="34" charset="0"/>
              <a:ea typeface="Calibri" panose="020F0502020204030204" pitchFamily="34" charset="0"/>
            </a:endParaRPr>
          </a:p>
          <a:p>
            <a:pPr marL="0" indent="0">
              <a:buNone/>
            </a:pPr>
            <a:endParaRPr lang="en-ZA" sz="1800" dirty="0">
              <a:solidFill>
                <a:schemeClr val="bg1"/>
              </a:solidFill>
            </a:endParaRPr>
          </a:p>
        </p:txBody>
      </p:sp>
    </p:spTree>
    <p:extLst>
      <p:ext uri="{BB962C8B-B14F-4D97-AF65-F5344CB8AC3E}">
        <p14:creationId xmlns:p14="http://schemas.microsoft.com/office/powerpoint/2010/main" val="369371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9"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3"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a:extLst>
              <a:ext uri="{FF2B5EF4-FFF2-40B4-BE49-F238E27FC236}">
                <a16:creationId xmlns:a16="http://schemas.microsoft.com/office/drawing/2014/main" id="{71E2D8A6-C47A-44B8-AB28-4EB9C57BCA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026" y="1782875"/>
            <a:ext cx="4571936" cy="3268933"/>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7" name="Freeform: Shape 4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A1E742B-41DA-4E9F-A668-619C7956018C}"/>
              </a:ext>
            </a:extLst>
          </p:cNvPr>
          <p:cNvSpPr>
            <a:spLocks noGrp="1"/>
          </p:cNvSpPr>
          <p:nvPr>
            <p:ph type="title"/>
          </p:nvPr>
        </p:nvSpPr>
        <p:spPr>
          <a:xfrm>
            <a:off x="1014985" y="819015"/>
            <a:ext cx="5501548" cy="2353362"/>
          </a:xfrm>
        </p:spPr>
        <p:txBody>
          <a:bodyPr anchor="b">
            <a:normAutofit/>
          </a:bodyPr>
          <a:lstStyle/>
          <a:p>
            <a:r>
              <a:rPr lang="en-GB" sz="4800">
                <a:solidFill>
                  <a:schemeClr val="bg1"/>
                </a:solidFill>
              </a:rPr>
              <a:t>Modelling Accuracy</a:t>
            </a:r>
            <a:endParaRPr lang="en-ZA" sz="4800">
              <a:solidFill>
                <a:schemeClr val="bg1"/>
              </a:solidFill>
            </a:endParaRPr>
          </a:p>
        </p:txBody>
      </p:sp>
      <p:sp>
        <p:nvSpPr>
          <p:cNvPr id="3" name="Content Placeholder 2">
            <a:extLst>
              <a:ext uri="{FF2B5EF4-FFF2-40B4-BE49-F238E27FC236}">
                <a16:creationId xmlns:a16="http://schemas.microsoft.com/office/drawing/2014/main" id="{8DF1AD48-8061-4864-83CA-E2D2DAD3E96D}"/>
              </a:ext>
            </a:extLst>
          </p:cNvPr>
          <p:cNvSpPr>
            <a:spLocks noGrp="1"/>
          </p:cNvSpPr>
          <p:nvPr>
            <p:ph idx="1"/>
          </p:nvPr>
        </p:nvSpPr>
        <p:spPr>
          <a:xfrm>
            <a:off x="1014985" y="3442089"/>
            <a:ext cx="5501548" cy="2573579"/>
          </a:xfrm>
        </p:spPr>
        <p:txBody>
          <a:bodyPr anchor="t">
            <a:normAutofit/>
          </a:bodyPr>
          <a:lstStyle/>
          <a:p>
            <a:r>
              <a:rPr lang="en-GB" sz="1800" dirty="0">
                <a:solidFill>
                  <a:schemeClr val="bg1"/>
                </a:solidFill>
              </a:rPr>
              <a:t>The lockdown saved 470,000 lives in the UK – BBC</a:t>
            </a:r>
          </a:p>
          <a:p>
            <a:pPr marL="0" indent="0">
              <a:buNone/>
            </a:pPr>
            <a:r>
              <a:rPr lang="en-GB" sz="1800" dirty="0">
                <a:solidFill>
                  <a:schemeClr val="bg1"/>
                </a:solidFill>
              </a:rPr>
              <a:t>510,000 – 40,000 = 470,000</a:t>
            </a:r>
          </a:p>
          <a:p>
            <a:pPr marL="0" indent="0">
              <a:buNone/>
            </a:pPr>
            <a:r>
              <a:rPr lang="en-GB" sz="1800" dirty="0">
                <a:solidFill>
                  <a:schemeClr val="bg1"/>
                </a:solidFill>
              </a:rPr>
              <a:t>(510,000 deaths corresponds to an attack rate of 81%)</a:t>
            </a:r>
          </a:p>
          <a:p>
            <a:pPr marL="0" indent="0">
              <a:buNone/>
            </a:pPr>
            <a:endParaRPr lang="en-GB" sz="1800" dirty="0">
              <a:solidFill>
                <a:schemeClr val="bg1"/>
              </a:solidFill>
            </a:endParaRPr>
          </a:p>
          <a:p>
            <a:pPr marL="0" indent="0">
              <a:buNone/>
            </a:pPr>
            <a:r>
              <a:rPr lang="en-GB" sz="1800" dirty="0">
                <a:solidFill>
                  <a:schemeClr val="bg1"/>
                </a:solidFill>
              </a:rPr>
              <a:t>However, countries that did not lock down had first wave attack rates of below 12%, some as low as 6%?</a:t>
            </a:r>
          </a:p>
          <a:p>
            <a:pPr marL="0" indent="0">
              <a:buNone/>
            </a:pPr>
            <a:endParaRPr lang="en-GB" sz="1800" dirty="0">
              <a:solidFill>
                <a:schemeClr val="bg1"/>
              </a:solidFill>
            </a:endParaRPr>
          </a:p>
          <a:p>
            <a:pPr marL="0" indent="0">
              <a:buNone/>
            </a:pPr>
            <a:endParaRPr lang="en-GB" sz="1800" dirty="0">
              <a:solidFill>
                <a:schemeClr val="bg1"/>
              </a:solidFill>
            </a:endParaRPr>
          </a:p>
          <a:p>
            <a:pPr marL="0" indent="0">
              <a:buNone/>
            </a:pPr>
            <a:endParaRPr lang="en-ZA" sz="1800" dirty="0">
              <a:solidFill>
                <a:schemeClr val="bg1"/>
              </a:solidFill>
            </a:endParaRPr>
          </a:p>
        </p:txBody>
      </p:sp>
    </p:spTree>
    <p:extLst>
      <p:ext uri="{BB962C8B-B14F-4D97-AF65-F5344CB8AC3E}">
        <p14:creationId xmlns:p14="http://schemas.microsoft.com/office/powerpoint/2010/main" val="228216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606FD18-BCA8-4837-A830-C84EF2B34A98}"/>
              </a:ext>
            </a:extLst>
          </p:cNvPr>
          <p:cNvSpPr>
            <a:spLocks noGrp="1"/>
          </p:cNvSpPr>
          <p:nvPr>
            <p:ph type="title"/>
          </p:nvPr>
        </p:nvSpPr>
        <p:spPr>
          <a:xfrm>
            <a:off x="1014984" y="891712"/>
            <a:ext cx="5309616" cy="5160789"/>
          </a:xfrm>
        </p:spPr>
        <p:txBody>
          <a:bodyPr anchor="ctr">
            <a:normAutofit/>
          </a:bodyPr>
          <a:lstStyle/>
          <a:p>
            <a:r>
              <a:rPr lang="en-GB" sz="4800" dirty="0">
                <a:solidFill>
                  <a:schemeClr val="bg1"/>
                </a:solidFill>
              </a:rPr>
              <a:t>Questions?</a:t>
            </a:r>
            <a:endParaRPr lang="en-ZA" sz="4800" dirty="0">
              <a:solidFill>
                <a:schemeClr val="bg1"/>
              </a:solidFill>
            </a:endParaRPr>
          </a:p>
        </p:txBody>
      </p:sp>
      <p:sp>
        <p:nvSpPr>
          <p:cNvPr id="3" name="Content Placeholder 2">
            <a:extLst>
              <a:ext uri="{FF2B5EF4-FFF2-40B4-BE49-F238E27FC236}">
                <a16:creationId xmlns:a16="http://schemas.microsoft.com/office/drawing/2014/main" id="{AFD76C2A-DCE5-49C4-B249-F36329F946C0}"/>
              </a:ext>
            </a:extLst>
          </p:cNvPr>
          <p:cNvSpPr>
            <a:spLocks noGrp="1"/>
          </p:cNvSpPr>
          <p:nvPr>
            <p:ph idx="1"/>
          </p:nvPr>
        </p:nvSpPr>
        <p:spPr>
          <a:xfrm>
            <a:off x="6412302" y="891713"/>
            <a:ext cx="4584882" cy="5160790"/>
          </a:xfrm>
        </p:spPr>
        <p:txBody>
          <a:bodyPr anchor="ctr">
            <a:normAutofit/>
          </a:bodyPr>
          <a:lstStyle/>
          <a:p>
            <a:pPr rtl="0" fontAlgn="base">
              <a:buFont typeface="+mj-lt"/>
              <a:buAutoNum type="arabicPeriod"/>
            </a:pPr>
            <a:r>
              <a:rPr lang="en-GB" sz="1800" b="0" i="0">
                <a:solidFill>
                  <a:schemeClr val="bg1"/>
                </a:solidFill>
                <a:effectLst/>
                <a:latin typeface="Arial" panose="020B0604020202020204" pitchFamily="34" charset="0"/>
              </a:rPr>
              <a:t>How do we know whether the counterfactual unmitigated scenario for the first wave of 510,000 deaths was accurate? </a:t>
            </a:r>
          </a:p>
          <a:p>
            <a:pPr rtl="0" fontAlgn="base">
              <a:buFont typeface="+mj-lt"/>
              <a:buAutoNum type="arabicPeriod" startAt="2"/>
            </a:pPr>
            <a:r>
              <a:rPr lang="en-GB" sz="1800" b="0" i="0">
                <a:solidFill>
                  <a:schemeClr val="bg1"/>
                </a:solidFill>
                <a:effectLst/>
                <a:latin typeface="Arial" panose="020B0604020202020204" pitchFamily="34" charset="0"/>
              </a:rPr>
              <a:t>What would the outcome have been with mitigation (without the lockdown) instead of the unmitigated scenario? </a:t>
            </a:r>
          </a:p>
          <a:p>
            <a:pPr rtl="0" fontAlgn="base">
              <a:buFont typeface="+mj-lt"/>
              <a:buAutoNum type="arabicPeriod" startAt="3"/>
            </a:pPr>
            <a:r>
              <a:rPr lang="en-GB" sz="1800" b="0" i="0">
                <a:solidFill>
                  <a:schemeClr val="bg1"/>
                </a:solidFill>
                <a:effectLst/>
                <a:latin typeface="Arial" panose="020B0604020202020204" pitchFamily="34" charset="0"/>
              </a:rPr>
              <a:t>A significant portion (30%) of the lives claimed to be saved by 8 June 2020 were lost by January 2022, begging the question, to what extent did the lockdown postpone pandemic deaths as opposed to having saved lives? </a:t>
            </a:r>
          </a:p>
        </p:txBody>
      </p:sp>
    </p:spTree>
    <p:extLst>
      <p:ext uri="{BB962C8B-B14F-4D97-AF65-F5344CB8AC3E}">
        <p14:creationId xmlns:p14="http://schemas.microsoft.com/office/powerpoint/2010/main" val="305623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6" name="Group 2065">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067"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70" name="Group 2069">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071"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2"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2" name="Picture 4">
            <a:extLst>
              <a:ext uri="{FF2B5EF4-FFF2-40B4-BE49-F238E27FC236}">
                <a16:creationId xmlns:a16="http://schemas.microsoft.com/office/drawing/2014/main" id="{68AF19EE-CF66-409F-B65D-21653385D6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0572" y="980141"/>
            <a:ext cx="5645414" cy="4967963"/>
          </a:xfrm>
          <a:prstGeom prst="rect">
            <a:avLst/>
          </a:prstGeom>
          <a:noFill/>
          <a:extLst>
            <a:ext uri="{909E8E84-426E-40DD-AFC4-6F175D3DCCD1}">
              <a14:hiddenFill xmlns:a14="http://schemas.microsoft.com/office/drawing/2010/main">
                <a:solidFill>
                  <a:srgbClr val="FFFFFF"/>
                </a:solidFill>
              </a14:hiddenFill>
            </a:ext>
          </a:extLst>
        </p:spPr>
      </p:pic>
      <p:grpSp>
        <p:nvGrpSpPr>
          <p:cNvPr id="2074" name="Group 207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75" name="Freeform: Shape 2074">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6" name="Freeform: Shape 2075">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7" name="Freeform: Shape 2076">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8" name="Freeform: Shape 2077">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9" name="Freeform: Shape 2078">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80" name="Freeform: Shape 2079">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81" name="Freeform: Shape 2080">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F282DC4-1401-48AA-98CE-145433D4B057}"/>
              </a:ext>
            </a:extLst>
          </p:cNvPr>
          <p:cNvSpPr>
            <a:spLocks noGrp="1"/>
          </p:cNvSpPr>
          <p:nvPr>
            <p:ph type="title"/>
          </p:nvPr>
        </p:nvSpPr>
        <p:spPr>
          <a:xfrm>
            <a:off x="1014985" y="819015"/>
            <a:ext cx="3907535" cy="2353362"/>
          </a:xfrm>
        </p:spPr>
        <p:txBody>
          <a:bodyPr anchor="b">
            <a:normAutofit/>
          </a:bodyPr>
          <a:lstStyle/>
          <a:p>
            <a:r>
              <a:rPr lang="en-GB" sz="4800">
                <a:solidFill>
                  <a:schemeClr val="bg1"/>
                </a:solidFill>
              </a:rPr>
              <a:t>Modelling Accuracy</a:t>
            </a:r>
            <a:endParaRPr lang="en-ZA" sz="4800">
              <a:solidFill>
                <a:schemeClr val="bg1"/>
              </a:solidFill>
            </a:endParaRPr>
          </a:p>
        </p:txBody>
      </p:sp>
      <p:sp>
        <p:nvSpPr>
          <p:cNvPr id="4" name="Content Placeholder 3">
            <a:extLst>
              <a:ext uri="{FF2B5EF4-FFF2-40B4-BE49-F238E27FC236}">
                <a16:creationId xmlns:a16="http://schemas.microsoft.com/office/drawing/2014/main" id="{69E05B4F-21D7-4E4A-A7AB-9E3B3562F9E9}"/>
              </a:ext>
            </a:extLst>
          </p:cNvPr>
          <p:cNvSpPr>
            <a:spLocks noGrp="1"/>
          </p:cNvSpPr>
          <p:nvPr>
            <p:ph idx="1"/>
          </p:nvPr>
        </p:nvSpPr>
        <p:spPr>
          <a:xfrm>
            <a:off x="1014985" y="3442089"/>
            <a:ext cx="2982975" cy="2573579"/>
          </a:xfrm>
        </p:spPr>
        <p:txBody>
          <a:bodyPr anchor="t">
            <a:normAutofit/>
          </a:bodyPr>
          <a:lstStyle/>
          <a:p>
            <a:pPr marL="0" indent="0">
              <a:buNone/>
            </a:pPr>
            <a:r>
              <a:rPr lang="en-GB" sz="1800" dirty="0">
                <a:solidFill>
                  <a:schemeClr val="bg1"/>
                </a:solidFill>
              </a:rPr>
              <a:t>When the intended counterfactual scenario became the actual scenario – Omicron December 2021.</a:t>
            </a:r>
          </a:p>
          <a:p>
            <a:pPr marL="0" indent="0">
              <a:buNone/>
            </a:pPr>
            <a:endParaRPr lang="en-GB" sz="1800" dirty="0">
              <a:solidFill>
                <a:schemeClr val="bg1"/>
              </a:solidFill>
            </a:endParaRPr>
          </a:p>
          <a:p>
            <a:pPr marL="0" indent="0">
              <a:buNone/>
            </a:pPr>
            <a:endParaRPr lang="en-ZA" sz="1800" dirty="0">
              <a:solidFill>
                <a:schemeClr val="bg1"/>
              </a:solidFill>
            </a:endParaRPr>
          </a:p>
        </p:txBody>
      </p:sp>
    </p:spTree>
    <p:extLst>
      <p:ext uri="{BB962C8B-B14F-4D97-AF65-F5344CB8AC3E}">
        <p14:creationId xmlns:p14="http://schemas.microsoft.com/office/powerpoint/2010/main" val="189159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7" name="Rectangle 719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9" name="Freeform: Shape 7198">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BF9D3C-E026-4758-BFEF-8D0E2959C3EF}"/>
              </a:ext>
            </a:extLst>
          </p:cNvPr>
          <p:cNvSpPr>
            <a:spLocks noGrp="1"/>
          </p:cNvSpPr>
          <p:nvPr>
            <p:ph type="title"/>
          </p:nvPr>
        </p:nvSpPr>
        <p:spPr>
          <a:xfrm>
            <a:off x="838200" y="3905833"/>
            <a:ext cx="4215063" cy="2398713"/>
          </a:xfrm>
        </p:spPr>
        <p:txBody>
          <a:bodyPr>
            <a:normAutofit/>
          </a:bodyPr>
          <a:lstStyle/>
          <a:p>
            <a:r>
              <a:rPr lang="en-GB"/>
              <a:t>Do basic sanity checks!</a:t>
            </a:r>
            <a:endParaRPr lang="en-ZA"/>
          </a:p>
        </p:txBody>
      </p:sp>
      <p:pic>
        <p:nvPicPr>
          <p:cNvPr id="7172" name="Picture 4">
            <a:extLst>
              <a:ext uri="{FF2B5EF4-FFF2-40B4-BE49-F238E27FC236}">
                <a16:creationId xmlns:a16="http://schemas.microsoft.com/office/drawing/2014/main" id="{5E5AB0FD-326F-4867-B43D-C88EACC16C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8955" y="837600"/>
            <a:ext cx="9875259" cy="19009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CDD4688-06F8-4803-8DAD-02847702F5C9}"/>
              </a:ext>
            </a:extLst>
          </p:cNvPr>
          <p:cNvSpPr>
            <a:spLocks noGrp="1"/>
          </p:cNvSpPr>
          <p:nvPr>
            <p:ph idx="1"/>
          </p:nvPr>
        </p:nvSpPr>
        <p:spPr>
          <a:xfrm>
            <a:off x="5630779" y="3884452"/>
            <a:ext cx="5723021" cy="2398713"/>
          </a:xfrm>
        </p:spPr>
        <p:txBody>
          <a:bodyPr anchor="ctr">
            <a:normAutofit fontScale="92500" lnSpcReduction="10000"/>
          </a:bodyPr>
          <a:lstStyle/>
          <a:p>
            <a:endParaRPr lang="en-GB" sz="2000" b="0" i="0" dirty="0">
              <a:effectLst/>
              <a:latin typeface="Arial" panose="020B0604020202020204" pitchFamily="34" charset="0"/>
            </a:endParaRPr>
          </a:p>
          <a:p>
            <a:pPr marL="0" indent="0">
              <a:buNone/>
            </a:pPr>
            <a:r>
              <a:rPr lang="en-GB" sz="2000" dirty="0">
                <a:latin typeface="Arial" panose="020B0604020202020204" pitchFamily="34" charset="0"/>
              </a:rPr>
              <a:t>SAGE Plan B modelled a 60% hospital fatality rate </a:t>
            </a:r>
            <a:r>
              <a:rPr lang="en-GB" sz="2000">
                <a:latin typeface="Arial" panose="020B0604020202020204" pitchFamily="34" charset="0"/>
              </a:rPr>
              <a:t>for Omicron!</a:t>
            </a:r>
            <a:endParaRPr lang="en-GB" sz="2000" dirty="0">
              <a:latin typeface="Arial" panose="020B0604020202020204" pitchFamily="34" charset="0"/>
            </a:endParaRPr>
          </a:p>
          <a:p>
            <a:endParaRPr lang="en-GB" sz="2000" b="0" i="0" dirty="0">
              <a:effectLst/>
              <a:latin typeface="Arial" panose="020B0604020202020204" pitchFamily="34" charset="0"/>
            </a:endParaRPr>
          </a:p>
          <a:p>
            <a:r>
              <a:rPr lang="en-GB" sz="2000" b="0" i="0" dirty="0">
                <a:effectLst/>
                <a:latin typeface="Arial" panose="020B0604020202020204" pitchFamily="34" charset="0"/>
              </a:rPr>
              <a:t>In the first wave in England the ratio at the peak was 43%, in the second Alpha wave it was 32%, in the third Delta wave it was 16% and for the fourth Omicron BA.1 wave it was 10%.</a:t>
            </a:r>
          </a:p>
          <a:p>
            <a:endParaRPr lang="en-GB" sz="2000" dirty="0">
              <a:latin typeface="Arial" panose="020B0604020202020204" pitchFamily="34" charset="0"/>
            </a:endParaRPr>
          </a:p>
          <a:p>
            <a:endParaRPr lang="en-ZA" sz="2000" dirty="0"/>
          </a:p>
        </p:txBody>
      </p:sp>
    </p:spTree>
    <p:extLst>
      <p:ext uri="{BB962C8B-B14F-4D97-AF65-F5344CB8AC3E}">
        <p14:creationId xmlns:p14="http://schemas.microsoft.com/office/powerpoint/2010/main" val="289603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14" name="Group 4113">
            <a:extLst>
              <a:ext uri="{FF2B5EF4-FFF2-40B4-BE49-F238E27FC236}">
                <a16:creationId xmlns:a16="http://schemas.microsoft.com/office/drawing/2014/main" id="{519334DB-EC8F-4050-9C6E-F92B6A72D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115" name="Color Cover">
              <a:extLst>
                <a:ext uri="{FF2B5EF4-FFF2-40B4-BE49-F238E27FC236}">
                  <a16:creationId xmlns:a16="http://schemas.microsoft.com/office/drawing/2014/main" id="{EA01B1DD-00B6-4407-827C-3F408B773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6" name="Color Cover">
              <a:extLst>
                <a:ext uri="{FF2B5EF4-FFF2-40B4-BE49-F238E27FC236}">
                  <a16:creationId xmlns:a16="http://schemas.microsoft.com/office/drawing/2014/main" id="{AF1D500A-77DB-437E-A54D-45B239D6D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18" name="Group 4117">
            <a:extLst>
              <a:ext uri="{FF2B5EF4-FFF2-40B4-BE49-F238E27FC236}">
                <a16:creationId xmlns:a16="http://schemas.microsoft.com/office/drawing/2014/main" id="{3F87BA2A-0B66-4DEF-A04F-2CC1722572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119" name="Color">
              <a:extLst>
                <a:ext uri="{FF2B5EF4-FFF2-40B4-BE49-F238E27FC236}">
                  <a16:creationId xmlns:a16="http://schemas.microsoft.com/office/drawing/2014/main" id="{522B2F8C-7861-41DA-AB7F-C621655E4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0" name="Color">
              <a:extLst>
                <a:ext uri="{FF2B5EF4-FFF2-40B4-BE49-F238E27FC236}">
                  <a16:creationId xmlns:a16="http://schemas.microsoft.com/office/drawing/2014/main" id="{90AE996F-5C1A-4DD0-B66D-9C837744A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a:extLst>
              <a:ext uri="{FF2B5EF4-FFF2-40B4-BE49-F238E27FC236}">
                <a16:creationId xmlns:a16="http://schemas.microsoft.com/office/drawing/2014/main" id="{7F3F7DDC-1BFF-4BEB-85CC-C1A4386132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100008" y="1173129"/>
            <a:ext cx="3967546" cy="24003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77C34D2-599C-4CE2-A9C6-B212041E56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3544" y="3627220"/>
            <a:ext cx="3984010" cy="2400366"/>
          </a:xfrm>
          <a:prstGeom prst="rect">
            <a:avLst/>
          </a:prstGeom>
          <a:noFill/>
          <a:extLst>
            <a:ext uri="{909E8E84-426E-40DD-AFC4-6F175D3DCCD1}">
              <a14:hiddenFill xmlns:a14="http://schemas.microsoft.com/office/drawing/2010/main">
                <a:solidFill>
                  <a:srgbClr val="FFFFFF"/>
                </a:solidFill>
              </a14:hiddenFill>
            </a:ext>
          </a:extLst>
        </p:spPr>
      </p:pic>
      <p:grpSp>
        <p:nvGrpSpPr>
          <p:cNvPr id="4122" name="Group 4121">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4123" name="Freeform: Shape 4122">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24" name="Freeform: Shape 4123">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25" name="Freeform: Shape 4124">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26" name="Freeform: Shape 4125">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27" name="Freeform: Shape 4126">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28" name="Freeform: Shape 4127">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29" name="Freeform: Shape 4128">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25A4AE7-7594-4778-ADED-C34A058A311B}"/>
              </a:ext>
            </a:extLst>
          </p:cNvPr>
          <p:cNvSpPr>
            <a:spLocks noGrp="1"/>
          </p:cNvSpPr>
          <p:nvPr>
            <p:ph type="title"/>
          </p:nvPr>
        </p:nvSpPr>
        <p:spPr>
          <a:xfrm>
            <a:off x="1012644" y="1197809"/>
            <a:ext cx="5203990" cy="2349622"/>
          </a:xfrm>
        </p:spPr>
        <p:txBody>
          <a:bodyPr vert="horz" lIns="91440" tIns="45720" rIns="91440" bIns="45720" rtlCol="0" anchor="b">
            <a:normAutofit/>
          </a:bodyPr>
          <a:lstStyle/>
          <a:p>
            <a:r>
              <a:rPr lang="en-US" sz="4100">
                <a:solidFill>
                  <a:schemeClr val="bg1"/>
                </a:solidFill>
              </a:rPr>
              <a:t>Comparing ICL Rep 9 to the modelling of the Swedish PHA</a:t>
            </a:r>
            <a:br>
              <a:rPr lang="en-US" sz="4100">
                <a:solidFill>
                  <a:schemeClr val="bg1"/>
                </a:solidFill>
              </a:rPr>
            </a:br>
            <a:endParaRPr lang="en-US" sz="4100">
              <a:solidFill>
                <a:schemeClr val="bg1"/>
              </a:solidFill>
            </a:endParaRPr>
          </a:p>
        </p:txBody>
      </p:sp>
    </p:spTree>
    <p:extLst>
      <p:ext uri="{BB962C8B-B14F-4D97-AF65-F5344CB8AC3E}">
        <p14:creationId xmlns:p14="http://schemas.microsoft.com/office/powerpoint/2010/main" val="98299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33" name="Group 5132">
            <a:extLst>
              <a:ext uri="{FF2B5EF4-FFF2-40B4-BE49-F238E27FC236}">
                <a16:creationId xmlns:a16="http://schemas.microsoft.com/office/drawing/2014/main" id="{4F0CCC29-1ADF-400B-B2E2-87AE5F0F3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5134" name="Color">
              <a:extLst>
                <a:ext uri="{FF2B5EF4-FFF2-40B4-BE49-F238E27FC236}">
                  <a16:creationId xmlns:a16="http://schemas.microsoft.com/office/drawing/2014/main" id="{BD9615F1-E1A8-4B27-A6A8-4F50A77B2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Color">
              <a:extLst>
                <a:ext uri="{FF2B5EF4-FFF2-40B4-BE49-F238E27FC236}">
                  <a16:creationId xmlns:a16="http://schemas.microsoft.com/office/drawing/2014/main" id="{BE138890-F764-4F96-86CE-30B4D8713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22" name="Picture 2">
            <a:extLst>
              <a:ext uri="{FF2B5EF4-FFF2-40B4-BE49-F238E27FC236}">
                <a16:creationId xmlns:a16="http://schemas.microsoft.com/office/drawing/2014/main" id="{A50A8137-9747-449F-9A6F-9B9112B336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12779" y="373296"/>
            <a:ext cx="4646127" cy="28109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9CB9664-559D-4F6A-B25A-F933262010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41141" y="3561080"/>
            <a:ext cx="7454004" cy="3018870"/>
          </a:xfrm>
          <a:prstGeom prst="rect">
            <a:avLst/>
          </a:prstGeom>
          <a:noFill/>
          <a:extLst>
            <a:ext uri="{909E8E84-426E-40DD-AFC4-6F175D3DCCD1}">
              <a14:hiddenFill xmlns:a14="http://schemas.microsoft.com/office/drawing/2010/main">
                <a:solidFill>
                  <a:srgbClr val="FFFFFF"/>
                </a:solidFill>
              </a14:hiddenFill>
            </a:ext>
          </a:extLst>
        </p:spPr>
      </p:pic>
      <p:grpSp>
        <p:nvGrpSpPr>
          <p:cNvPr id="5137" name="Group 513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138" name="Freeform: Shape 513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39" name="Freeform: Shape 513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0" name="Freeform: Shape 513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1" name="Freeform: Shape 514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2" name="Freeform: Shape 514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3" name="Freeform: Shape 514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4" name="Freeform: Shape 514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03EDFEB-47DE-4873-AC11-7FB9F3D128DE}"/>
              </a:ext>
            </a:extLst>
          </p:cNvPr>
          <p:cNvSpPr>
            <a:spLocks noGrp="1"/>
          </p:cNvSpPr>
          <p:nvPr>
            <p:ph type="title"/>
          </p:nvPr>
        </p:nvSpPr>
        <p:spPr>
          <a:xfrm>
            <a:off x="786385" y="841249"/>
            <a:ext cx="3064255" cy="2229172"/>
          </a:xfrm>
        </p:spPr>
        <p:txBody>
          <a:bodyPr anchor="b">
            <a:normAutofit/>
          </a:bodyPr>
          <a:lstStyle/>
          <a:p>
            <a:r>
              <a:rPr lang="en-GB" sz="4800" dirty="0">
                <a:solidFill>
                  <a:schemeClr val="bg1"/>
                </a:solidFill>
              </a:rPr>
              <a:t>Temporal accuracy of models</a:t>
            </a:r>
            <a:endParaRPr lang="en-ZA" sz="4800" dirty="0">
              <a:solidFill>
                <a:schemeClr val="bg1"/>
              </a:solidFill>
            </a:endParaRPr>
          </a:p>
        </p:txBody>
      </p:sp>
      <p:sp>
        <p:nvSpPr>
          <p:cNvPr id="5128" name="Content Placeholder 5127">
            <a:extLst>
              <a:ext uri="{FF2B5EF4-FFF2-40B4-BE49-F238E27FC236}">
                <a16:creationId xmlns:a16="http://schemas.microsoft.com/office/drawing/2014/main" id="{1189A20D-3808-AE5F-4284-CF6891349E54}"/>
              </a:ext>
            </a:extLst>
          </p:cNvPr>
          <p:cNvSpPr>
            <a:spLocks noGrp="1"/>
          </p:cNvSpPr>
          <p:nvPr>
            <p:ph idx="1"/>
          </p:nvPr>
        </p:nvSpPr>
        <p:spPr>
          <a:xfrm>
            <a:off x="786383" y="3952172"/>
            <a:ext cx="2896617" cy="2229172"/>
          </a:xfrm>
        </p:spPr>
        <p:txBody>
          <a:bodyPr anchor="t">
            <a:normAutofit/>
          </a:bodyPr>
          <a:lstStyle/>
          <a:p>
            <a:r>
              <a:rPr lang="en-US" sz="1800" dirty="0">
                <a:solidFill>
                  <a:schemeClr val="bg1"/>
                </a:solidFill>
              </a:rPr>
              <a:t>Perception vs reality</a:t>
            </a:r>
          </a:p>
          <a:p>
            <a:r>
              <a:rPr lang="en-US" sz="1800" dirty="0">
                <a:solidFill>
                  <a:schemeClr val="bg1"/>
                </a:solidFill>
              </a:rPr>
              <a:t>Balancing loop problem – shower with delay between turning warm water tap and warm water arriving.</a:t>
            </a:r>
          </a:p>
        </p:txBody>
      </p:sp>
    </p:spTree>
    <p:extLst>
      <p:ext uri="{BB962C8B-B14F-4D97-AF65-F5344CB8AC3E}">
        <p14:creationId xmlns:p14="http://schemas.microsoft.com/office/powerpoint/2010/main" val="3928435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739</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Segoe UI</vt:lpstr>
      <vt:lpstr>WordVisi_MSFontService</vt:lpstr>
      <vt:lpstr>Office Theme</vt:lpstr>
      <vt:lpstr>Modelling accuracy during the pandemic – descriptive vs mechanistic models</vt:lpstr>
      <vt:lpstr>The preference of ‘mechanistic’ modelling</vt:lpstr>
      <vt:lpstr>Better understanding vs accurate forecasts</vt:lpstr>
      <vt:lpstr>Modelling Accuracy</vt:lpstr>
      <vt:lpstr>Questions?</vt:lpstr>
      <vt:lpstr>Modelling Accuracy</vt:lpstr>
      <vt:lpstr>Do basic sanity checks!</vt:lpstr>
      <vt:lpstr>Comparing ICL Rep 9 to the modelling of the Swedish PHA </vt:lpstr>
      <vt:lpstr>Temporal accuracy of models</vt:lpstr>
      <vt:lpstr>Descriptive modelling – curve fitting approaches</vt:lpstr>
      <vt:lpstr>Ongoing evaluation and calibration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accuracy during the pandemic – descriptive vs mechanistic models</dc:title>
  <dc:creator>Piet Streicher</dc:creator>
  <cp:lastModifiedBy>Piet Streicher</cp:lastModifiedBy>
  <cp:revision>1</cp:revision>
  <dcterms:created xsi:type="dcterms:W3CDTF">2023-05-02T17:10:45Z</dcterms:created>
  <dcterms:modified xsi:type="dcterms:W3CDTF">2023-05-02T18:23:14Z</dcterms:modified>
</cp:coreProperties>
</file>