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92" r:id="rId3"/>
    <p:sldId id="276" r:id="rId4"/>
    <p:sldId id="257" r:id="rId5"/>
    <p:sldId id="260" r:id="rId6"/>
    <p:sldId id="293" r:id="rId7"/>
    <p:sldId id="279" r:id="rId8"/>
    <p:sldId id="261" r:id="rId9"/>
    <p:sldId id="280" r:id="rId10"/>
    <p:sldId id="281" r:id="rId11"/>
    <p:sldId id="277" r:id="rId12"/>
    <p:sldId id="262" r:id="rId13"/>
    <p:sldId id="263" r:id="rId14"/>
    <p:sldId id="264" r:id="rId15"/>
    <p:sldId id="265" r:id="rId16"/>
    <p:sldId id="266" r:id="rId17"/>
    <p:sldId id="282" r:id="rId18"/>
    <p:sldId id="283" r:id="rId19"/>
    <p:sldId id="284" r:id="rId20"/>
    <p:sldId id="285" r:id="rId21"/>
    <p:sldId id="286" r:id="rId22"/>
    <p:sldId id="287" r:id="rId23"/>
    <p:sldId id="288" r:id="rId24"/>
    <p:sldId id="290" r:id="rId25"/>
    <p:sldId id="291" r:id="rId26"/>
    <p:sldId id="294" r:id="rId27"/>
    <p:sldId id="295" r:id="rId28"/>
    <p:sldId id="296" r:id="rId29"/>
    <p:sldId id="297" r:id="rId30"/>
    <p:sldId id="298" r:id="rId31"/>
    <p:sldId id="299" r:id="rId32"/>
    <p:sldId id="300" r:id="rId33"/>
    <p:sldId id="301" r:id="rId34"/>
    <p:sldId id="274" r:id="rId3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4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46"/>
    <p:restoredTop sz="94648"/>
  </p:normalViewPr>
  <p:slideViewPr>
    <p:cSldViewPr>
      <p:cViewPr varScale="1">
        <p:scale>
          <a:sx n="92" d="100"/>
          <a:sy n="92" d="100"/>
        </p:scale>
        <p:origin x="192" y="71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08306" y="1396491"/>
            <a:ext cx="5602605" cy="452119"/>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3" name="Holder 3"/>
          <p:cNvSpPr>
            <a:spLocks noGrp="1"/>
          </p:cNvSpPr>
          <p:nvPr>
            <p:ph type="body" idx="1"/>
          </p:nvPr>
        </p:nvSpPr>
        <p:spPr>
          <a:xfrm>
            <a:off x="1508306" y="2800603"/>
            <a:ext cx="5356225" cy="2229485"/>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4/26/23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89460" cy="6858000"/>
            <a:chOff x="0" y="0"/>
            <a:chExt cx="12189460" cy="6858000"/>
          </a:xfrm>
        </p:grpSpPr>
        <p:pic>
          <p:nvPicPr>
            <p:cNvPr id="3" name="object 3"/>
            <p:cNvPicPr/>
            <p:nvPr/>
          </p:nvPicPr>
          <p:blipFill>
            <a:blip r:embed="rId2" cstate="print"/>
            <a:stretch>
              <a:fillRect/>
            </a:stretch>
          </p:blipFill>
          <p:spPr>
            <a:xfrm>
              <a:off x="0" y="0"/>
              <a:ext cx="12188952" cy="6857999"/>
            </a:xfrm>
            <a:prstGeom prst="rect">
              <a:avLst/>
            </a:prstGeom>
          </p:spPr>
        </p:pic>
        <p:pic>
          <p:nvPicPr>
            <p:cNvPr id="4" name="object 4"/>
            <p:cNvPicPr/>
            <p:nvPr/>
          </p:nvPicPr>
          <p:blipFill>
            <a:blip r:embed="rId3" cstate="print"/>
            <a:stretch>
              <a:fillRect/>
            </a:stretch>
          </p:blipFill>
          <p:spPr>
            <a:xfrm>
              <a:off x="1645920" y="0"/>
              <a:ext cx="8900160" cy="6857999"/>
            </a:xfrm>
            <a:prstGeom prst="rect">
              <a:avLst/>
            </a:prstGeom>
          </p:spPr>
        </p:pic>
      </p:grpSp>
      <p:sp>
        <p:nvSpPr>
          <p:cNvPr id="5" name="object 5"/>
          <p:cNvSpPr txBox="1">
            <a:spLocks noGrp="1"/>
          </p:cNvSpPr>
          <p:nvPr>
            <p:ph type="title"/>
          </p:nvPr>
        </p:nvSpPr>
        <p:spPr>
          <a:xfrm>
            <a:off x="495340" y="349503"/>
            <a:ext cx="6422390" cy="939800"/>
          </a:xfrm>
          <a:prstGeom prst="rect">
            <a:avLst/>
          </a:prstGeom>
        </p:spPr>
        <p:txBody>
          <a:bodyPr vert="horz" wrap="square" lIns="0" tIns="88900" rIns="0" bIns="0" rtlCol="0">
            <a:spAutoFit/>
          </a:bodyPr>
          <a:lstStyle/>
          <a:p>
            <a:pPr marL="12700">
              <a:lnSpc>
                <a:spcPct val="100000"/>
              </a:lnSpc>
              <a:spcBef>
                <a:spcPts val="700"/>
              </a:spcBef>
              <a:tabLst>
                <a:tab pos="1572895" algn="l"/>
                <a:tab pos="3726815" algn="l"/>
              </a:tabLst>
            </a:pPr>
            <a:r>
              <a:rPr sz="2500" spc="-225" dirty="0">
                <a:solidFill>
                  <a:srgbClr val="FFFFFF"/>
                </a:solidFill>
              </a:rPr>
              <a:t>S</a:t>
            </a:r>
            <a:r>
              <a:rPr sz="2500" spc="-100" dirty="0">
                <a:solidFill>
                  <a:srgbClr val="FFFFFF"/>
                </a:solidFill>
              </a:rPr>
              <a:t> </a:t>
            </a:r>
            <a:r>
              <a:rPr sz="2500" dirty="0">
                <a:solidFill>
                  <a:srgbClr val="FFFFFF"/>
                </a:solidFill>
              </a:rPr>
              <a:t>M</a:t>
            </a:r>
            <a:r>
              <a:rPr sz="2500" spc="-175" dirty="0">
                <a:solidFill>
                  <a:srgbClr val="FFFFFF"/>
                </a:solidFill>
              </a:rPr>
              <a:t> </a:t>
            </a:r>
            <a:r>
              <a:rPr sz="2500" dirty="0">
                <a:solidFill>
                  <a:srgbClr val="FFFFFF"/>
                </a:solidFill>
              </a:rPr>
              <a:t>A</a:t>
            </a:r>
            <a:r>
              <a:rPr sz="2500" spc="-140" dirty="0">
                <a:solidFill>
                  <a:srgbClr val="FFFFFF"/>
                </a:solidFill>
              </a:rPr>
              <a:t> </a:t>
            </a:r>
            <a:r>
              <a:rPr sz="2500" spc="-225" dirty="0">
                <a:solidFill>
                  <a:srgbClr val="FFFFFF"/>
                </a:solidFill>
              </a:rPr>
              <a:t>R</a:t>
            </a:r>
            <a:r>
              <a:rPr sz="2500" spc="-95" dirty="0">
                <a:solidFill>
                  <a:srgbClr val="FFFFFF"/>
                </a:solidFill>
              </a:rPr>
              <a:t> </a:t>
            </a:r>
            <a:r>
              <a:rPr sz="2500" spc="-50" dirty="0">
                <a:solidFill>
                  <a:srgbClr val="FFFFFF"/>
                </a:solidFill>
              </a:rPr>
              <a:t>T</a:t>
            </a:r>
            <a:r>
              <a:rPr sz="2500" dirty="0">
                <a:solidFill>
                  <a:srgbClr val="FFFFFF"/>
                </a:solidFill>
              </a:rPr>
              <a:t>	M</a:t>
            </a:r>
            <a:r>
              <a:rPr sz="2500" spc="-175" dirty="0">
                <a:solidFill>
                  <a:srgbClr val="FFFFFF"/>
                </a:solidFill>
              </a:rPr>
              <a:t> </a:t>
            </a:r>
            <a:r>
              <a:rPr sz="2500" spc="-225" dirty="0">
                <a:solidFill>
                  <a:srgbClr val="FFFFFF"/>
                </a:solidFill>
              </a:rPr>
              <a:t>E</a:t>
            </a:r>
            <a:r>
              <a:rPr sz="2500" spc="-90" dirty="0">
                <a:solidFill>
                  <a:srgbClr val="FFFFFF"/>
                </a:solidFill>
              </a:rPr>
              <a:t> </a:t>
            </a:r>
            <a:r>
              <a:rPr sz="2500" spc="-114" dirty="0">
                <a:solidFill>
                  <a:srgbClr val="FFFFFF"/>
                </a:solidFill>
              </a:rPr>
              <a:t>T</a:t>
            </a:r>
            <a:r>
              <a:rPr sz="2500" spc="-100" dirty="0">
                <a:solidFill>
                  <a:srgbClr val="FFFFFF"/>
                </a:solidFill>
              </a:rPr>
              <a:t> </a:t>
            </a:r>
            <a:r>
              <a:rPr sz="2500" dirty="0">
                <a:solidFill>
                  <a:srgbClr val="FFFFFF"/>
                </a:solidFill>
              </a:rPr>
              <a:t>H</a:t>
            </a:r>
            <a:r>
              <a:rPr sz="2500" spc="-110" dirty="0">
                <a:solidFill>
                  <a:srgbClr val="FFFFFF"/>
                </a:solidFill>
              </a:rPr>
              <a:t> </a:t>
            </a:r>
            <a:r>
              <a:rPr sz="2500" spc="-185" dirty="0">
                <a:solidFill>
                  <a:srgbClr val="FFFFFF"/>
                </a:solidFill>
              </a:rPr>
              <a:t>O</a:t>
            </a:r>
            <a:r>
              <a:rPr sz="2500" spc="-90" dirty="0">
                <a:solidFill>
                  <a:srgbClr val="FFFFFF"/>
                </a:solidFill>
              </a:rPr>
              <a:t> </a:t>
            </a:r>
            <a:r>
              <a:rPr sz="2500" spc="-150" dirty="0">
                <a:solidFill>
                  <a:srgbClr val="FFFFFF"/>
                </a:solidFill>
              </a:rPr>
              <a:t>D</a:t>
            </a:r>
            <a:r>
              <a:rPr sz="2500" spc="-100" dirty="0">
                <a:solidFill>
                  <a:srgbClr val="FFFFFF"/>
                </a:solidFill>
              </a:rPr>
              <a:t> </a:t>
            </a:r>
            <a:r>
              <a:rPr sz="2500" spc="-50" dirty="0">
                <a:solidFill>
                  <a:srgbClr val="FFFFFF"/>
                </a:solidFill>
              </a:rPr>
              <a:t>S</a:t>
            </a:r>
            <a:r>
              <a:rPr sz="2500" dirty="0">
                <a:solidFill>
                  <a:srgbClr val="FFFFFF"/>
                </a:solidFill>
              </a:rPr>
              <a:t>	</a:t>
            </a:r>
            <a:r>
              <a:rPr sz="2500" spc="-145" dirty="0">
                <a:solidFill>
                  <a:srgbClr val="FFFFFF"/>
                </a:solidFill>
              </a:rPr>
              <a:t>F</a:t>
            </a:r>
            <a:r>
              <a:rPr sz="2500" spc="-90" dirty="0">
                <a:solidFill>
                  <a:srgbClr val="FFFFFF"/>
                </a:solidFill>
              </a:rPr>
              <a:t> </a:t>
            </a:r>
            <a:r>
              <a:rPr sz="2500" spc="-185" dirty="0">
                <a:solidFill>
                  <a:srgbClr val="FFFFFF"/>
                </a:solidFill>
              </a:rPr>
              <a:t>O</a:t>
            </a:r>
            <a:r>
              <a:rPr sz="2500" spc="-80" dirty="0">
                <a:solidFill>
                  <a:srgbClr val="FFFFFF"/>
                </a:solidFill>
              </a:rPr>
              <a:t> </a:t>
            </a:r>
            <a:r>
              <a:rPr sz="2500" spc="-50" dirty="0">
                <a:solidFill>
                  <a:srgbClr val="FFFFFF"/>
                </a:solidFill>
              </a:rPr>
              <a:t>R</a:t>
            </a:r>
            <a:endParaRPr sz="2500"/>
          </a:p>
          <a:p>
            <a:pPr marL="12700">
              <a:lnSpc>
                <a:spcPct val="100000"/>
              </a:lnSpc>
              <a:spcBef>
                <a:spcPts val="600"/>
              </a:spcBef>
              <a:tabLst>
                <a:tab pos="2107565" algn="l"/>
                <a:tab pos="3804920" algn="l"/>
              </a:tabLst>
            </a:pPr>
            <a:r>
              <a:rPr sz="2500" spc="-275" dirty="0">
                <a:solidFill>
                  <a:srgbClr val="FFFFFF"/>
                </a:solidFill>
              </a:rPr>
              <a:t>C</a:t>
            </a:r>
            <a:r>
              <a:rPr sz="2500" spc="-100" dirty="0">
                <a:solidFill>
                  <a:srgbClr val="FFFFFF"/>
                </a:solidFill>
              </a:rPr>
              <a:t> </a:t>
            </a:r>
            <a:r>
              <a:rPr sz="2500" spc="-185" dirty="0">
                <a:solidFill>
                  <a:srgbClr val="FFFFFF"/>
                </a:solidFill>
              </a:rPr>
              <a:t>O</a:t>
            </a:r>
            <a:r>
              <a:rPr sz="2500" spc="-90" dirty="0">
                <a:solidFill>
                  <a:srgbClr val="FFFFFF"/>
                </a:solidFill>
              </a:rPr>
              <a:t> </a:t>
            </a:r>
            <a:r>
              <a:rPr sz="2500" dirty="0">
                <a:solidFill>
                  <a:srgbClr val="FFFFFF"/>
                </a:solidFill>
              </a:rPr>
              <a:t>M</a:t>
            </a:r>
            <a:r>
              <a:rPr sz="2500" spc="-135" dirty="0">
                <a:solidFill>
                  <a:srgbClr val="FFFFFF"/>
                </a:solidFill>
              </a:rPr>
              <a:t> </a:t>
            </a:r>
            <a:r>
              <a:rPr sz="2500" spc="-175" dirty="0">
                <a:solidFill>
                  <a:srgbClr val="FFFFFF"/>
                </a:solidFill>
              </a:rPr>
              <a:t>P</a:t>
            </a:r>
            <a:r>
              <a:rPr sz="2500" spc="-100" dirty="0">
                <a:solidFill>
                  <a:srgbClr val="FFFFFF"/>
                </a:solidFill>
              </a:rPr>
              <a:t> </a:t>
            </a:r>
            <a:r>
              <a:rPr sz="2500" spc="-140" dirty="0">
                <a:solidFill>
                  <a:srgbClr val="FFFFFF"/>
                </a:solidFill>
              </a:rPr>
              <a:t>L</a:t>
            </a:r>
            <a:r>
              <a:rPr sz="2500" spc="-100" dirty="0">
                <a:solidFill>
                  <a:srgbClr val="FFFFFF"/>
                </a:solidFill>
              </a:rPr>
              <a:t> </a:t>
            </a:r>
            <a:r>
              <a:rPr sz="2500" spc="-225" dirty="0">
                <a:solidFill>
                  <a:srgbClr val="FFFFFF"/>
                </a:solidFill>
              </a:rPr>
              <a:t>E</a:t>
            </a:r>
            <a:r>
              <a:rPr sz="2500" spc="-90" dirty="0">
                <a:solidFill>
                  <a:srgbClr val="FFFFFF"/>
                </a:solidFill>
              </a:rPr>
              <a:t> </a:t>
            </a:r>
            <a:r>
              <a:rPr sz="2500" spc="-50" dirty="0">
                <a:solidFill>
                  <a:srgbClr val="FFFFFF"/>
                </a:solidFill>
              </a:rPr>
              <a:t>X</a:t>
            </a:r>
            <a:r>
              <a:rPr sz="2500" dirty="0">
                <a:solidFill>
                  <a:srgbClr val="FFFFFF"/>
                </a:solidFill>
              </a:rPr>
              <a:t>	</a:t>
            </a:r>
            <a:r>
              <a:rPr sz="2500" spc="-175" dirty="0">
                <a:solidFill>
                  <a:srgbClr val="FFFFFF"/>
                </a:solidFill>
              </a:rPr>
              <a:t>P</a:t>
            </a:r>
            <a:r>
              <a:rPr sz="2500" spc="-95" dirty="0">
                <a:solidFill>
                  <a:srgbClr val="FFFFFF"/>
                </a:solidFill>
              </a:rPr>
              <a:t> </a:t>
            </a:r>
            <a:r>
              <a:rPr sz="2500" spc="-185" dirty="0">
                <a:solidFill>
                  <a:srgbClr val="FFFFFF"/>
                </a:solidFill>
              </a:rPr>
              <a:t>O</a:t>
            </a:r>
            <a:r>
              <a:rPr sz="2500" spc="-85" dirty="0">
                <a:solidFill>
                  <a:srgbClr val="FFFFFF"/>
                </a:solidFill>
              </a:rPr>
              <a:t> </a:t>
            </a:r>
            <a:r>
              <a:rPr sz="2500" spc="-140" dirty="0">
                <a:solidFill>
                  <a:srgbClr val="FFFFFF"/>
                </a:solidFill>
              </a:rPr>
              <a:t>L</a:t>
            </a:r>
            <a:r>
              <a:rPr sz="2500" spc="-95" dirty="0">
                <a:solidFill>
                  <a:srgbClr val="FFFFFF"/>
                </a:solidFill>
              </a:rPr>
              <a:t> </a:t>
            </a:r>
            <a:r>
              <a:rPr sz="2500" spc="295" dirty="0">
                <a:solidFill>
                  <a:srgbClr val="FFFFFF"/>
                </a:solidFill>
              </a:rPr>
              <a:t>I</a:t>
            </a:r>
            <a:r>
              <a:rPr sz="2500" spc="-90" dirty="0">
                <a:solidFill>
                  <a:srgbClr val="FFFFFF"/>
                </a:solidFill>
              </a:rPr>
              <a:t> </a:t>
            </a:r>
            <a:r>
              <a:rPr sz="2500" spc="-275" dirty="0">
                <a:solidFill>
                  <a:srgbClr val="FFFFFF"/>
                </a:solidFill>
              </a:rPr>
              <a:t>C</a:t>
            </a:r>
            <a:r>
              <a:rPr sz="2500" spc="-95" dirty="0">
                <a:solidFill>
                  <a:srgbClr val="FFFFFF"/>
                </a:solidFill>
              </a:rPr>
              <a:t> </a:t>
            </a:r>
            <a:r>
              <a:rPr sz="2500" spc="-50" dirty="0">
                <a:solidFill>
                  <a:srgbClr val="FFFFFF"/>
                </a:solidFill>
              </a:rPr>
              <a:t>Y</a:t>
            </a:r>
            <a:r>
              <a:rPr sz="2500" dirty="0">
                <a:solidFill>
                  <a:srgbClr val="FFFFFF"/>
                </a:solidFill>
              </a:rPr>
              <a:t>	</a:t>
            </a:r>
            <a:r>
              <a:rPr sz="2500" spc="-225" dirty="0">
                <a:solidFill>
                  <a:srgbClr val="FFFFFF"/>
                </a:solidFill>
              </a:rPr>
              <a:t>E</a:t>
            </a:r>
            <a:r>
              <a:rPr sz="2500" spc="-90" dirty="0">
                <a:solidFill>
                  <a:srgbClr val="FFFFFF"/>
                </a:solidFill>
              </a:rPr>
              <a:t> </a:t>
            </a:r>
            <a:r>
              <a:rPr sz="2500" spc="-160" dirty="0">
                <a:solidFill>
                  <a:srgbClr val="FFFFFF"/>
                </a:solidFill>
              </a:rPr>
              <a:t>V</a:t>
            </a:r>
            <a:r>
              <a:rPr sz="2500" spc="-95" dirty="0">
                <a:solidFill>
                  <a:srgbClr val="FFFFFF"/>
                </a:solidFill>
              </a:rPr>
              <a:t> </a:t>
            </a:r>
            <a:r>
              <a:rPr sz="2500" dirty="0">
                <a:solidFill>
                  <a:srgbClr val="FFFFFF"/>
                </a:solidFill>
              </a:rPr>
              <a:t>A</a:t>
            </a:r>
            <a:r>
              <a:rPr sz="2500" spc="-170" dirty="0">
                <a:solidFill>
                  <a:srgbClr val="FFFFFF"/>
                </a:solidFill>
              </a:rPr>
              <a:t> </a:t>
            </a:r>
            <a:r>
              <a:rPr sz="2500" spc="-140" dirty="0">
                <a:solidFill>
                  <a:srgbClr val="FFFFFF"/>
                </a:solidFill>
              </a:rPr>
              <a:t>L</a:t>
            </a:r>
            <a:r>
              <a:rPr sz="2500" spc="-100" dirty="0">
                <a:solidFill>
                  <a:srgbClr val="FFFFFF"/>
                </a:solidFill>
              </a:rPr>
              <a:t> </a:t>
            </a:r>
            <a:r>
              <a:rPr sz="2500" spc="-130" dirty="0">
                <a:solidFill>
                  <a:srgbClr val="FFFFFF"/>
                </a:solidFill>
              </a:rPr>
              <a:t>U</a:t>
            </a:r>
            <a:r>
              <a:rPr sz="2500" spc="-90" dirty="0">
                <a:solidFill>
                  <a:srgbClr val="FFFFFF"/>
                </a:solidFill>
              </a:rPr>
              <a:t> </a:t>
            </a:r>
            <a:r>
              <a:rPr sz="2500" dirty="0">
                <a:solidFill>
                  <a:srgbClr val="FFFFFF"/>
                </a:solidFill>
              </a:rPr>
              <a:t>A</a:t>
            </a:r>
            <a:r>
              <a:rPr sz="2500" spc="-110" dirty="0">
                <a:solidFill>
                  <a:srgbClr val="FFFFFF"/>
                </a:solidFill>
              </a:rPr>
              <a:t> </a:t>
            </a:r>
            <a:r>
              <a:rPr sz="2500" spc="-114" dirty="0">
                <a:solidFill>
                  <a:srgbClr val="FFFFFF"/>
                </a:solidFill>
              </a:rPr>
              <a:t>T</a:t>
            </a:r>
            <a:r>
              <a:rPr sz="2500" spc="-100" dirty="0">
                <a:solidFill>
                  <a:srgbClr val="FFFFFF"/>
                </a:solidFill>
              </a:rPr>
              <a:t> </a:t>
            </a:r>
            <a:r>
              <a:rPr sz="2500" spc="295" dirty="0">
                <a:solidFill>
                  <a:srgbClr val="FFFFFF"/>
                </a:solidFill>
              </a:rPr>
              <a:t>I</a:t>
            </a:r>
            <a:r>
              <a:rPr sz="2500" spc="-105" dirty="0">
                <a:solidFill>
                  <a:srgbClr val="FFFFFF"/>
                </a:solidFill>
              </a:rPr>
              <a:t> </a:t>
            </a:r>
            <a:r>
              <a:rPr sz="2500" spc="-185" dirty="0">
                <a:solidFill>
                  <a:srgbClr val="FFFFFF"/>
                </a:solidFill>
              </a:rPr>
              <a:t>O</a:t>
            </a:r>
            <a:r>
              <a:rPr sz="2500" spc="-90" dirty="0">
                <a:solidFill>
                  <a:srgbClr val="FFFFFF"/>
                </a:solidFill>
              </a:rPr>
              <a:t> </a:t>
            </a:r>
            <a:r>
              <a:rPr sz="2500" spc="-50" dirty="0">
                <a:solidFill>
                  <a:srgbClr val="FFFFFF"/>
                </a:solidFill>
              </a:rPr>
              <a:t>N</a:t>
            </a:r>
            <a:endParaRPr sz="2500"/>
          </a:p>
        </p:txBody>
      </p:sp>
      <p:sp>
        <p:nvSpPr>
          <p:cNvPr id="6" name="object 6"/>
          <p:cNvSpPr txBox="1"/>
          <p:nvPr/>
        </p:nvSpPr>
        <p:spPr>
          <a:xfrm>
            <a:off x="495340" y="4139184"/>
            <a:ext cx="6435725" cy="1955164"/>
          </a:xfrm>
          <a:prstGeom prst="rect">
            <a:avLst/>
          </a:prstGeom>
        </p:spPr>
        <p:txBody>
          <a:bodyPr vert="horz" wrap="square" lIns="0" tIns="12700" rIns="0" bIns="0" rtlCol="0">
            <a:spAutoFit/>
          </a:bodyPr>
          <a:lstStyle/>
          <a:p>
            <a:pPr marL="12700" marR="3489960">
              <a:lnSpc>
                <a:spcPct val="147100"/>
              </a:lnSpc>
              <a:spcBef>
                <a:spcPts val="100"/>
              </a:spcBef>
            </a:pPr>
            <a:r>
              <a:rPr sz="1700" b="1" spc="-20" dirty="0">
                <a:solidFill>
                  <a:srgbClr val="FFFFFF"/>
                </a:solidFill>
                <a:latin typeface="Arial"/>
                <a:cs typeface="Arial"/>
              </a:rPr>
              <a:t>Brian</a:t>
            </a:r>
            <a:r>
              <a:rPr sz="1700" b="1" spc="-75" dirty="0">
                <a:solidFill>
                  <a:srgbClr val="FFFFFF"/>
                </a:solidFill>
                <a:latin typeface="Arial"/>
                <a:cs typeface="Arial"/>
              </a:rPr>
              <a:t> </a:t>
            </a:r>
            <a:r>
              <a:rPr sz="1700" b="1" dirty="0">
                <a:solidFill>
                  <a:srgbClr val="FFFFFF"/>
                </a:solidFill>
                <a:latin typeface="Arial"/>
                <a:cs typeface="Arial"/>
              </a:rPr>
              <a:t>Castellani,</a:t>
            </a:r>
            <a:r>
              <a:rPr sz="1700" b="1" spc="-75" dirty="0">
                <a:solidFill>
                  <a:srgbClr val="FFFFFF"/>
                </a:solidFill>
                <a:latin typeface="Arial"/>
                <a:cs typeface="Arial"/>
              </a:rPr>
              <a:t> </a:t>
            </a:r>
            <a:r>
              <a:rPr sz="1700" b="1" spc="-10" dirty="0">
                <a:solidFill>
                  <a:srgbClr val="FFFFFF"/>
                </a:solidFill>
                <a:latin typeface="Arial"/>
                <a:cs typeface="Arial"/>
              </a:rPr>
              <a:t>PhD.</a:t>
            </a:r>
            <a:r>
              <a:rPr sz="1700" b="1" spc="-75" dirty="0">
                <a:solidFill>
                  <a:srgbClr val="FFFFFF"/>
                </a:solidFill>
                <a:latin typeface="Arial"/>
                <a:cs typeface="Arial"/>
              </a:rPr>
              <a:t> </a:t>
            </a:r>
            <a:r>
              <a:rPr sz="1700" b="1" spc="-60" dirty="0">
                <a:solidFill>
                  <a:srgbClr val="FFFFFF"/>
                </a:solidFill>
                <a:latin typeface="Arial"/>
                <a:cs typeface="Arial"/>
              </a:rPr>
              <a:t>FAcSS </a:t>
            </a:r>
            <a:r>
              <a:rPr sz="1700" b="1" spc="-35" dirty="0">
                <a:solidFill>
                  <a:srgbClr val="FFFFFF"/>
                </a:solidFill>
                <a:latin typeface="Arial"/>
                <a:cs typeface="Arial"/>
              </a:rPr>
              <a:t>Professor</a:t>
            </a:r>
            <a:r>
              <a:rPr sz="1700" b="1" spc="-85" dirty="0">
                <a:solidFill>
                  <a:srgbClr val="FFFFFF"/>
                </a:solidFill>
                <a:latin typeface="Arial"/>
                <a:cs typeface="Arial"/>
              </a:rPr>
              <a:t> </a:t>
            </a:r>
            <a:r>
              <a:rPr sz="1700" b="1" dirty="0">
                <a:solidFill>
                  <a:srgbClr val="FFFFFF"/>
                </a:solidFill>
                <a:latin typeface="Arial"/>
                <a:cs typeface="Arial"/>
              </a:rPr>
              <a:t>of</a:t>
            </a:r>
            <a:r>
              <a:rPr sz="1700" b="1" spc="-80" dirty="0">
                <a:solidFill>
                  <a:srgbClr val="FFFFFF"/>
                </a:solidFill>
                <a:latin typeface="Arial"/>
                <a:cs typeface="Arial"/>
              </a:rPr>
              <a:t> </a:t>
            </a:r>
            <a:r>
              <a:rPr sz="1700" b="1" spc="-10" dirty="0">
                <a:solidFill>
                  <a:srgbClr val="FFFFFF"/>
                </a:solidFill>
                <a:latin typeface="Arial"/>
                <a:cs typeface="Arial"/>
              </a:rPr>
              <a:t>Sociology</a:t>
            </a:r>
            <a:endParaRPr sz="1700" dirty="0">
              <a:latin typeface="Arial"/>
              <a:cs typeface="Arial"/>
            </a:endParaRPr>
          </a:p>
          <a:p>
            <a:pPr marL="12700">
              <a:lnSpc>
                <a:spcPct val="100000"/>
              </a:lnSpc>
              <a:spcBef>
                <a:spcPts val="1055"/>
              </a:spcBef>
            </a:pPr>
            <a:r>
              <a:rPr sz="1700" b="1" dirty="0">
                <a:solidFill>
                  <a:srgbClr val="FFFFFF"/>
                </a:solidFill>
                <a:latin typeface="Arial"/>
                <a:cs typeface="Arial"/>
              </a:rPr>
              <a:t>Director,</a:t>
            </a:r>
            <a:r>
              <a:rPr sz="1700" b="1" spc="-90" dirty="0">
                <a:solidFill>
                  <a:srgbClr val="FFFFFF"/>
                </a:solidFill>
                <a:latin typeface="Arial"/>
                <a:cs typeface="Arial"/>
              </a:rPr>
              <a:t> </a:t>
            </a:r>
            <a:r>
              <a:rPr sz="1700" b="1" spc="-10" dirty="0">
                <a:solidFill>
                  <a:srgbClr val="FFFFFF"/>
                </a:solidFill>
                <a:latin typeface="Arial"/>
                <a:cs typeface="Arial"/>
              </a:rPr>
              <a:t>Durham</a:t>
            </a:r>
            <a:r>
              <a:rPr sz="1700" b="1" spc="-80" dirty="0">
                <a:solidFill>
                  <a:srgbClr val="FFFFFF"/>
                </a:solidFill>
                <a:latin typeface="Arial"/>
                <a:cs typeface="Arial"/>
              </a:rPr>
              <a:t> </a:t>
            </a:r>
            <a:r>
              <a:rPr sz="1700" b="1" spc="-35" dirty="0">
                <a:solidFill>
                  <a:srgbClr val="FFFFFF"/>
                </a:solidFill>
                <a:latin typeface="Arial"/>
                <a:cs typeface="Arial"/>
              </a:rPr>
              <a:t>Research</a:t>
            </a:r>
            <a:r>
              <a:rPr sz="1700" b="1" spc="-85" dirty="0">
                <a:solidFill>
                  <a:srgbClr val="FFFFFF"/>
                </a:solidFill>
                <a:latin typeface="Arial"/>
                <a:cs typeface="Arial"/>
              </a:rPr>
              <a:t> </a:t>
            </a:r>
            <a:r>
              <a:rPr sz="1700" b="1" spc="-25" dirty="0">
                <a:solidFill>
                  <a:srgbClr val="FFFFFF"/>
                </a:solidFill>
                <a:latin typeface="Arial"/>
                <a:cs typeface="Arial"/>
              </a:rPr>
              <a:t>Methods</a:t>
            </a:r>
            <a:r>
              <a:rPr sz="1700" b="1" spc="-80" dirty="0">
                <a:solidFill>
                  <a:srgbClr val="FFFFFF"/>
                </a:solidFill>
                <a:latin typeface="Arial"/>
                <a:cs typeface="Arial"/>
              </a:rPr>
              <a:t> </a:t>
            </a:r>
            <a:r>
              <a:rPr sz="1700" b="1" spc="-10" dirty="0">
                <a:solidFill>
                  <a:srgbClr val="FFFFFF"/>
                </a:solidFill>
                <a:latin typeface="Arial"/>
                <a:cs typeface="Arial"/>
              </a:rPr>
              <a:t>Centre</a:t>
            </a:r>
            <a:endParaRPr sz="1700" dirty="0">
              <a:latin typeface="Arial"/>
              <a:cs typeface="Arial"/>
            </a:endParaRPr>
          </a:p>
          <a:p>
            <a:pPr marL="12700" marR="5080">
              <a:lnSpc>
                <a:spcPts val="3100"/>
              </a:lnSpc>
            </a:pPr>
            <a:r>
              <a:rPr sz="1700" b="1" spc="-35" dirty="0">
                <a:solidFill>
                  <a:srgbClr val="FFFFFF"/>
                </a:solidFill>
                <a:latin typeface="Arial"/>
                <a:cs typeface="Arial"/>
              </a:rPr>
              <a:t>Co-</a:t>
            </a:r>
            <a:r>
              <a:rPr sz="1700" b="1" dirty="0">
                <a:solidFill>
                  <a:srgbClr val="FFFFFF"/>
                </a:solidFill>
                <a:latin typeface="Arial"/>
                <a:cs typeface="Arial"/>
              </a:rPr>
              <a:t>Director,</a:t>
            </a:r>
            <a:r>
              <a:rPr sz="1700" b="1" spc="-10" dirty="0">
                <a:solidFill>
                  <a:srgbClr val="FFFFFF"/>
                </a:solidFill>
                <a:latin typeface="Arial"/>
                <a:cs typeface="Arial"/>
              </a:rPr>
              <a:t> </a:t>
            </a:r>
            <a:r>
              <a:rPr sz="1700" b="1" spc="-30" dirty="0">
                <a:solidFill>
                  <a:srgbClr val="FFFFFF"/>
                </a:solidFill>
                <a:latin typeface="Arial"/>
                <a:cs typeface="Arial"/>
              </a:rPr>
              <a:t>Wolfson</a:t>
            </a:r>
            <a:r>
              <a:rPr sz="1700" b="1" spc="-10" dirty="0">
                <a:solidFill>
                  <a:srgbClr val="FFFFFF"/>
                </a:solidFill>
                <a:latin typeface="Arial"/>
                <a:cs typeface="Arial"/>
              </a:rPr>
              <a:t> </a:t>
            </a:r>
            <a:r>
              <a:rPr sz="1700" b="1" spc="-35" dirty="0">
                <a:solidFill>
                  <a:srgbClr val="FFFFFF"/>
                </a:solidFill>
                <a:latin typeface="Arial"/>
                <a:cs typeface="Arial"/>
              </a:rPr>
              <a:t>Research</a:t>
            </a:r>
            <a:r>
              <a:rPr sz="1700" b="1" spc="-10" dirty="0">
                <a:solidFill>
                  <a:srgbClr val="FFFFFF"/>
                </a:solidFill>
                <a:latin typeface="Arial"/>
                <a:cs typeface="Arial"/>
              </a:rPr>
              <a:t> </a:t>
            </a:r>
            <a:r>
              <a:rPr sz="1700" b="1" dirty="0">
                <a:solidFill>
                  <a:srgbClr val="FFFFFF"/>
                </a:solidFill>
                <a:latin typeface="Arial"/>
                <a:cs typeface="Arial"/>
              </a:rPr>
              <a:t>Institute</a:t>
            </a:r>
            <a:r>
              <a:rPr sz="1700" b="1" spc="-15" dirty="0">
                <a:solidFill>
                  <a:srgbClr val="FFFFFF"/>
                </a:solidFill>
                <a:latin typeface="Arial"/>
                <a:cs typeface="Arial"/>
              </a:rPr>
              <a:t> </a:t>
            </a:r>
            <a:r>
              <a:rPr sz="1700" b="1" dirty="0">
                <a:solidFill>
                  <a:srgbClr val="FFFFFF"/>
                </a:solidFill>
                <a:latin typeface="Arial"/>
                <a:cs typeface="Arial"/>
              </a:rPr>
              <a:t>for</a:t>
            </a:r>
            <a:r>
              <a:rPr sz="1700" b="1" spc="-10" dirty="0">
                <a:solidFill>
                  <a:srgbClr val="FFFFFF"/>
                </a:solidFill>
                <a:latin typeface="Arial"/>
                <a:cs typeface="Arial"/>
              </a:rPr>
              <a:t> </a:t>
            </a:r>
            <a:r>
              <a:rPr sz="1700" b="1" dirty="0">
                <a:solidFill>
                  <a:srgbClr val="FFFFFF"/>
                </a:solidFill>
                <a:latin typeface="Arial"/>
                <a:cs typeface="Arial"/>
              </a:rPr>
              <a:t>Health</a:t>
            </a:r>
            <a:r>
              <a:rPr sz="1700" b="1" spc="-10" dirty="0">
                <a:solidFill>
                  <a:srgbClr val="FFFFFF"/>
                </a:solidFill>
                <a:latin typeface="Arial"/>
                <a:cs typeface="Arial"/>
              </a:rPr>
              <a:t> </a:t>
            </a:r>
            <a:r>
              <a:rPr sz="1700" b="1" dirty="0">
                <a:solidFill>
                  <a:srgbClr val="FFFFFF"/>
                </a:solidFill>
                <a:latin typeface="Arial"/>
                <a:cs typeface="Arial"/>
              </a:rPr>
              <a:t>&amp;</a:t>
            </a:r>
            <a:r>
              <a:rPr sz="1700" b="1" spc="-10" dirty="0">
                <a:solidFill>
                  <a:srgbClr val="FFFFFF"/>
                </a:solidFill>
                <a:latin typeface="Arial"/>
                <a:cs typeface="Arial"/>
              </a:rPr>
              <a:t> Wellbeing Durham</a:t>
            </a:r>
            <a:r>
              <a:rPr sz="1700" b="1" spc="-80" dirty="0">
                <a:solidFill>
                  <a:srgbClr val="FFFFFF"/>
                </a:solidFill>
                <a:latin typeface="Arial"/>
                <a:cs typeface="Arial"/>
              </a:rPr>
              <a:t> </a:t>
            </a:r>
            <a:r>
              <a:rPr sz="1700" b="1" spc="-10" dirty="0">
                <a:solidFill>
                  <a:srgbClr val="FFFFFF"/>
                </a:solidFill>
                <a:latin typeface="Arial"/>
                <a:cs typeface="Arial"/>
              </a:rPr>
              <a:t>University,</a:t>
            </a:r>
            <a:r>
              <a:rPr sz="1700" b="1" spc="-85" dirty="0">
                <a:solidFill>
                  <a:srgbClr val="FFFFFF"/>
                </a:solidFill>
                <a:latin typeface="Arial"/>
                <a:cs typeface="Arial"/>
              </a:rPr>
              <a:t> </a:t>
            </a:r>
            <a:r>
              <a:rPr sz="1700" b="1" spc="-25" dirty="0">
                <a:solidFill>
                  <a:srgbClr val="FFFFFF"/>
                </a:solidFill>
                <a:latin typeface="Arial"/>
                <a:cs typeface="Arial"/>
              </a:rPr>
              <a:t>UK</a:t>
            </a:r>
            <a:endParaRPr sz="1700" dirty="0">
              <a:latin typeface="Arial"/>
              <a:cs typeface="Arial"/>
            </a:endParaRPr>
          </a:p>
        </p:txBody>
      </p:sp>
      <p:sp>
        <p:nvSpPr>
          <p:cNvPr id="7" name="object 7"/>
          <p:cNvSpPr/>
          <p:nvPr/>
        </p:nvSpPr>
        <p:spPr>
          <a:xfrm>
            <a:off x="5563227" y="3795163"/>
            <a:ext cx="971550" cy="0"/>
          </a:xfrm>
          <a:custGeom>
            <a:avLst/>
            <a:gdLst/>
            <a:ahLst/>
            <a:cxnLst/>
            <a:rect l="l" t="t" r="r" b="b"/>
            <a:pathLst>
              <a:path w="971550">
                <a:moveTo>
                  <a:pt x="0" y="0"/>
                </a:moveTo>
                <a:lnTo>
                  <a:pt x="971155" y="1"/>
                </a:lnTo>
              </a:path>
            </a:pathLst>
          </a:custGeom>
          <a:ln w="31750">
            <a:solidFill>
              <a:srgbClr val="FFFFFF"/>
            </a:solidFill>
          </a:ln>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8306" y="609600"/>
            <a:ext cx="6051550" cy="452120"/>
          </a:xfrm>
          <a:prstGeom prst="rect">
            <a:avLst/>
          </a:prstGeom>
        </p:spPr>
        <p:txBody>
          <a:bodyPr vert="horz" wrap="square" lIns="0" tIns="12700" rIns="0" bIns="0" rtlCol="0">
            <a:spAutoFit/>
          </a:bodyPr>
          <a:lstStyle/>
          <a:p>
            <a:pPr marL="12700">
              <a:lnSpc>
                <a:spcPct val="100000"/>
              </a:lnSpc>
              <a:spcBef>
                <a:spcPts val="100"/>
              </a:spcBef>
              <a:tabLst>
                <a:tab pos="2987675" algn="l"/>
              </a:tabLst>
            </a:pPr>
            <a:r>
              <a:rPr lang="en-GB" spc="-70" dirty="0"/>
              <a:t>CATALOGING AM-Smart Methods</a:t>
            </a:r>
            <a:endParaRPr spc="-50" dirty="0"/>
          </a:p>
        </p:txBody>
      </p:sp>
      <p:sp>
        <p:nvSpPr>
          <p:cNvPr id="3" name="object 3"/>
          <p:cNvSpPr/>
          <p:nvPr/>
        </p:nvSpPr>
        <p:spPr>
          <a:xfrm>
            <a:off x="1524000" y="1499109"/>
            <a:ext cx="971550" cy="0"/>
          </a:xfrm>
          <a:custGeom>
            <a:avLst/>
            <a:gdLst/>
            <a:ahLst/>
            <a:cxnLst/>
            <a:rect l="l" t="t" r="r" b="b"/>
            <a:pathLst>
              <a:path w="971550">
                <a:moveTo>
                  <a:pt x="0" y="0"/>
                </a:moveTo>
                <a:lnTo>
                  <a:pt x="971155" y="1"/>
                </a:lnTo>
              </a:path>
            </a:pathLst>
          </a:custGeom>
          <a:ln w="31750">
            <a:solidFill>
              <a:srgbClr val="000000"/>
            </a:solidFill>
          </a:ln>
        </p:spPr>
        <p:txBody>
          <a:bodyPr wrap="square" lIns="0" tIns="0" rIns="0" bIns="0" rtlCol="0"/>
          <a:lstStyle/>
          <a:p>
            <a:endParaRPr/>
          </a:p>
        </p:txBody>
      </p:sp>
      <p:sp>
        <p:nvSpPr>
          <p:cNvPr id="4" name="object 4"/>
          <p:cNvSpPr txBox="1"/>
          <p:nvPr/>
        </p:nvSpPr>
        <p:spPr>
          <a:xfrm>
            <a:off x="1521558" y="1671998"/>
            <a:ext cx="9756042" cy="4629472"/>
          </a:xfrm>
          <a:prstGeom prst="rect">
            <a:avLst/>
          </a:prstGeom>
        </p:spPr>
        <p:txBody>
          <a:bodyPr vert="horz" wrap="square" lIns="0" tIns="12700" rIns="0" bIns="0" rtlCol="0">
            <a:spAutoFit/>
          </a:bodyPr>
          <a:lstStyle/>
          <a:p>
            <a:r>
              <a:rPr lang="en-GB" sz="2000" dirty="0">
                <a:effectLst/>
                <a:latin typeface="Arial" panose="020B0604020202020204" pitchFamily="34" charset="0"/>
              </a:rPr>
              <a:t>Based on our initial survey, we identified a handful of ‘best example’ platforms</a:t>
            </a:r>
            <a:r>
              <a:rPr lang="en-GB" sz="2000" dirty="0">
                <a:solidFill>
                  <a:srgbClr val="00007F"/>
                </a:solidFill>
                <a:latin typeface="Arial" panose="020B0604020202020204" pitchFamily="34" charset="0"/>
              </a:rPr>
              <a:t> </a:t>
            </a:r>
            <a:r>
              <a:rPr lang="en-GB" sz="2000" dirty="0">
                <a:effectLst/>
                <a:latin typeface="Arial" panose="020B0604020202020204" pitchFamily="34" charset="0"/>
              </a:rPr>
              <a:t>for social inquiry and, along with them, the nine key design features we listed earlier. </a:t>
            </a:r>
          </a:p>
          <a:p>
            <a:endParaRPr lang="en-GB" sz="2000" dirty="0">
              <a:latin typeface="Arial" panose="020B0604020202020204" pitchFamily="34" charset="0"/>
            </a:endParaRPr>
          </a:p>
          <a:p>
            <a:pPr marL="342900" indent="-342900">
              <a:buFont typeface="Arial" panose="020B0604020202020204" pitchFamily="34" charset="0"/>
              <a:buChar char="•"/>
            </a:pPr>
            <a:r>
              <a:rPr lang="en-GB" sz="2000" dirty="0">
                <a:solidFill>
                  <a:srgbClr val="00B050"/>
                </a:solidFill>
                <a:effectLst/>
                <a:latin typeface="Arial" panose="020B0604020202020204" pitchFamily="34" charset="0"/>
              </a:rPr>
              <a:t>COMPLEX-IT</a:t>
            </a:r>
            <a:r>
              <a:rPr lang="en-GB" sz="2000" dirty="0">
                <a:solidFill>
                  <a:srgbClr val="00007F"/>
                </a:solidFill>
                <a:effectLst/>
                <a:latin typeface="Arial" panose="020B0604020202020204" pitchFamily="34" charset="0"/>
              </a:rPr>
              <a:t> </a:t>
            </a:r>
            <a:r>
              <a:rPr lang="en-GB" sz="2000" dirty="0">
                <a:effectLst/>
                <a:latin typeface="Arial" panose="020B0604020202020204" pitchFamily="34" charset="0"/>
              </a:rPr>
              <a:t>for computational modelling and data visualization</a:t>
            </a:r>
          </a:p>
          <a:p>
            <a:pPr marL="342900" indent="-342900">
              <a:buFont typeface="Arial" panose="020B0604020202020204" pitchFamily="34" charset="0"/>
              <a:buChar char="•"/>
            </a:pPr>
            <a:r>
              <a:rPr lang="en-GB" sz="2000" dirty="0">
                <a:solidFill>
                  <a:srgbClr val="CD40FF"/>
                </a:solidFill>
                <a:effectLst/>
                <a:latin typeface="Arial" panose="020B0604020202020204" pitchFamily="34" charset="0"/>
              </a:rPr>
              <a:t>Radiant </a:t>
            </a:r>
            <a:r>
              <a:rPr lang="en-GB" sz="2000" dirty="0">
                <a:effectLst/>
                <a:latin typeface="Arial" panose="020B0604020202020204" pitchFamily="34" charset="0"/>
              </a:rPr>
              <a:t>for statistics and machine learning</a:t>
            </a:r>
          </a:p>
          <a:p>
            <a:pPr marL="342900" indent="-342900">
              <a:buFont typeface="Arial" panose="020B0604020202020204" pitchFamily="34" charset="0"/>
              <a:buChar char="•"/>
            </a:pPr>
            <a:r>
              <a:rPr lang="en-GB" sz="2000" dirty="0">
                <a:solidFill>
                  <a:srgbClr val="00B050"/>
                </a:solidFill>
                <a:effectLst/>
                <a:latin typeface="Arial" panose="020B0604020202020204" pitchFamily="34" charset="0"/>
              </a:rPr>
              <a:t>JASP</a:t>
            </a:r>
            <a:r>
              <a:rPr lang="en-GB" sz="2000" dirty="0">
                <a:solidFill>
                  <a:srgbClr val="00007F"/>
                </a:solidFill>
                <a:latin typeface="Arial" panose="020B0604020202020204" pitchFamily="34" charset="0"/>
              </a:rPr>
              <a:t> </a:t>
            </a:r>
            <a:r>
              <a:rPr lang="en-GB" sz="2000" dirty="0">
                <a:effectLst/>
                <a:latin typeface="Arial" panose="020B0604020202020204" pitchFamily="34" charset="0"/>
              </a:rPr>
              <a:t>for Bayesian statistical modelling </a:t>
            </a:r>
          </a:p>
          <a:p>
            <a:pPr marL="342900" indent="-342900">
              <a:buFont typeface="Arial" panose="020B0604020202020204" pitchFamily="34" charset="0"/>
              <a:buChar char="•"/>
            </a:pPr>
            <a:r>
              <a:rPr lang="en-GB" sz="2000" dirty="0">
                <a:solidFill>
                  <a:srgbClr val="CD40FF"/>
                </a:solidFill>
                <a:effectLst/>
                <a:latin typeface="Arial" panose="020B0604020202020204" pitchFamily="34" charset="0"/>
              </a:rPr>
              <a:t>PRSM </a:t>
            </a:r>
            <a:r>
              <a:rPr lang="en-GB" sz="2000" dirty="0">
                <a:effectLst/>
                <a:latin typeface="Arial" panose="020B0604020202020204" pitchFamily="34" charset="0"/>
              </a:rPr>
              <a:t>for participatory systems mapping</a:t>
            </a:r>
          </a:p>
          <a:p>
            <a:pPr marL="342900" indent="-342900">
              <a:buFont typeface="Arial" panose="020B0604020202020204" pitchFamily="34" charset="0"/>
              <a:buChar char="•"/>
            </a:pPr>
            <a:r>
              <a:rPr lang="en-GB" sz="2000" dirty="0">
                <a:solidFill>
                  <a:srgbClr val="00B050"/>
                </a:solidFill>
                <a:effectLst/>
                <a:latin typeface="Arial" panose="020B0604020202020204" pitchFamily="34" charset="0"/>
              </a:rPr>
              <a:t>SAGEMODELER</a:t>
            </a:r>
            <a:r>
              <a:rPr lang="en-GB" sz="2000" dirty="0">
                <a:solidFill>
                  <a:srgbClr val="00007F"/>
                </a:solidFill>
                <a:latin typeface="Arial" panose="020B0604020202020204" pitchFamily="34" charset="0"/>
              </a:rPr>
              <a:t> </a:t>
            </a:r>
            <a:r>
              <a:rPr lang="en-GB" sz="2000" dirty="0">
                <a:effectLst/>
                <a:latin typeface="Arial" panose="020B0604020202020204" pitchFamily="34" charset="0"/>
              </a:rPr>
              <a:t>for learning systems dynamics through designing models</a:t>
            </a:r>
          </a:p>
          <a:p>
            <a:pPr marL="342900" indent="-342900">
              <a:buFont typeface="Arial" panose="020B0604020202020204" pitchFamily="34" charset="0"/>
              <a:buChar char="•"/>
            </a:pPr>
            <a:r>
              <a:rPr lang="en-GB" sz="2000" dirty="0">
                <a:solidFill>
                  <a:srgbClr val="CD40FF"/>
                </a:solidFill>
                <a:effectLst/>
                <a:latin typeface="Arial" panose="020B0604020202020204" pitchFamily="34" charset="0"/>
              </a:rPr>
              <a:t>MAIA</a:t>
            </a:r>
            <a:endParaRPr lang="en-GB" sz="2000" dirty="0">
              <a:solidFill>
                <a:srgbClr val="CD40FF"/>
              </a:solidFill>
              <a:latin typeface="Arial" panose="020B0604020202020204" pitchFamily="34" charset="0"/>
            </a:endParaRPr>
          </a:p>
          <a:p>
            <a:pPr marL="342900" indent="-342900">
              <a:buFont typeface="Arial" panose="020B0604020202020204" pitchFamily="34" charset="0"/>
              <a:buChar char="•"/>
            </a:pPr>
            <a:r>
              <a:rPr lang="en-GB" sz="2000" dirty="0" err="1">
                <a:solidFill>
                  <a:srgbClr val="00B050"/>
                </a:solidFill>
                <a:effectLst/>
                <a:latin typeface="Arial" panose="020B0604020202020204" pitchFamily="34" charset="0"/>
              </a:rPr>
              <a:t>NetLogo</a:t>
            </a:r>
            <a:r>
              <a:rPr lang="en-GB" sz="2000" dirty="0">
                <a:solidFill>
                  <a:srgbClr val="00007F"/>
                </a:solidFill>
                <a:latin typeface="Arial" panose="020B0604020202020204" pitchFamily="34" charset="0"/>
              </a:rPr>
              <a:t> </a:t>
            </a:r>
            <a:r>
              <a:rPr lang="en-GB" sz="2000" dirty="0">
                <a:effectLst/>
                <a:latin typeface="Arial" panose="020B0604020202020204" pitchFamily="34" charset="0"/>
              </a:rPr>
              <a:t>for designing and exploring agent-based models</a:t>
            </a:r>
          </a:p>
          <a:p>
            <a:pPr marL="342900" indent="-342900">
              <a:buFont typeface="Arial" panose="020B0604020202020204" pitchFamily="34" charset="0"/>
              <a:buChar char="•"/>
            </a:pPr>
            <a:r>
              <a:rPr lang="en-GB" sz="2000" dirty="0" err="1">
                <a:solidFill>
                  <a:srgbClr val="CD40FF"/>
                </a:solidFill>
                <a:effectLst/>
                <a:latin typeface="Arial" panose="020B0604020202020204" pitchFamily="34" charset="0"/>
              </a:rPr>
              <a:t>Cytoscape</a:t>
            </a:r>
            <a:r>
              <a:rPr lang="en-GB" sz="2000" dirty="0">
                <a:solidFill>
                  <a:srgbClr val="00007F"/>
                </a:solidFill>
                <a:effectLst/>
                <a:latin typeface="Arial" panose="020B0604020202020204" pitchFamily="34" charset="0"/>
              </a:rPr>
              <a:t> </a:t>
            </a:r>
            <a:r>
              <a:rPr lang="en-GB" sz="2000" dirty="0">
                <a:effectLst/>
                <a:latin typeface="Arial" panose="020B0604020202020204" pitchFamily="34" charset="0"/>
              </a:rPr>
              <a:t>for modelling complex networks</a:t>
            </a:r>
          </a:p>
          <a:p>
            <a:pPr marL="342900" indent="-342900">
              <a:buFont typeface="Arial" panose="020B0604020202020204" pitchFamily="34" charset="0"/>
              <a:buChar char="•"/>
            </a:pPr>
            <a:r>
              <a:rPr lang="en-GB" sz="2000" dirty="0" err="1">
                <a:solidFill>
                  <a:srgbClr val="00B050"/>
                </a:solidFill>
                <a:effectLst/>
                <a:latin typeface="Arial" panose="020B0604020202020204" pitchFamily="34" charset="0"/>
              </a:rPr>
              <a:t>ExPanD</a:t>
            </a:r>
            <a:r>
              <a:rPr lang="en-GB" sz="2000" dirty="0">
                <a:solidFill>
                  <a:srgbClr val="00007F"/>
                </a:solidFill>
                <a:effectLst/>
                <a:latin typeface="Arial" panose="020B0604020202020204" pitchFamily="34" charset="0"/>
              </a:rPr>
              <a:t> </a:t>
            </a:r>
            <a:r>
              <a:rPr lang="en-GB" sz="2000" dirty="0">
                <a:effectLst/>
                <a:latin typeface="Arial" panose="020B0604020202020204" pitchFamily="34" charset="0"/>
              </a:rPr>
              <a:t>for visually exploring your data. </a:t>
            </a:r>
          </a:p>
          <a:p>
            <a:pPr marL="342900" indent="-342900">
              <a:buFont typeface="Arial" panose="020B0604020202020204" pitchFamily="34" charset="0"/>
              <a:buChar char="•"/>
            </a:pPr>
            <a:endParaRPr lang="en-GB" sz="2000" dirty="0">
              <a:latin typeface="Arial" panose="020B0604020202020204" pitchFamily="34" charset="0"/>
            </a:endParaRPr>
          </a:p>
          <a:p>
            <a:pPr marL="342900" indent="-342900">
              <a:buFont typeface="Arial" panose="020B0604020202020204" pitchFamily="34" charset="0"/>
              <a:buChar char="•"/>
            </a:pPr>
            <a:r>
              <a:rPr lang="en-GB" sz="2000" dirty="0">
                <a:effectLst/>
                <a:latin typeface="Arial" panose="020B0604020202020204" pitchFamily="34" charset="0"/>
              </a:rPr>
              <a:t>All these platforms are online and include tutorials, datasets, and published examples to explore</a:t>
            </a:r>
            <a:endParaRPr sz="1800" dirty="0">
              <a:latin typeface="Arial"/>
              <a:cs typeface="Arial"/>
            </a:endParaRPr>
          </a:p>
        </p:txBody>
      </p:sp>
    </p:spTree>
    <p:extLst>
      <p:ext uri="{BB962C8B-B14F-4D97-AF65-F5344CB8AC3E}">
        <p14:creationId xmlns:p14="http://schemas.microsoft.com/office/powerpoint/2010/main" val="77647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8306" y="1396491"/>
            <a:ext cx="6051550" cy="452120"/>
          </a:xfrm>
          <a:prstGeom prst="rect">
            <a:avLst/>
          </a:prstGeom>
        </p:spPr>
        <p:txBody>
          <a:bodyPr vert="horz" wrap="square" lIns="0" tIns="12700" rIns="0" bIns="0" rtlCol="0">
            <a:spAutoFit/>
          </a:bodyPr>
          <a:lstStyle/>
          <a:p>
            <a:pPr marL="12700">
              <a:lnSpc>
                <a:spcPct val="100000"/>
              </a:lnSpc>
              <a:spcBef>
                <a:spcPts val="100"/>
              </a:spcBef>
              <a:tabLst>
                <a:tab pos="2987675" algn="l"/>
              </a:tabLst>
            </a:pPr>
            <a:r>
              <a:rPr spc="-70" dirty="0"/>
              <a:t>H</a:t>
            </a:r>
            <a:r>
              <a:rPr spc="-180" dirty="0"/>
              <a:t> </a:t>
            </a:r>
            <a:r>
              <a:rPr spc="330" dirty="0"/>
              <a:t>I</a:t>
            </a:r>
            <a:r>
              <a:rPr spc="-170" dirty="0"/>
              <a:t> </a:t>
            </a:r>
            <a:r>
              <a:rPr spc="-250" dirty="0"/>
              <a:t>S</a:t>
            </a:r>
            <a:r>
              <a:rPr spc="-175" dirty="0"/>
              <a:t> </a:t>
            </a:r>
            <a:r>
              <a:rPr spc="-125" dirty="0"/>
              <a:t>T</a:t>
            </a:r>
            <a:r>
              <a:rPr spc="-175" dirty="0"/>
              <a:t> </a:t>
            </a:r>
            <a:r>
              <a:rPr spc="-204" dirty="0"/>
              <a:t>O</a:t>
            </a:r>
            <a:r>
              <a:rPr spc="-165" dirty="0"/>
              <a:t> </a:t>
            </a:r>
            <a:r>
              <a:rPr spc="-250" dirty="0"/>
              <a:t>R</a:t>
            </a:r>
            <a:r>
              <a:rPr spc="-180" dirty="0"/>
              <a:t> </a:t>
            </a:r>
            <a:r>
              <a:rPr spc="330" dirty="0"/>
              <a:t>I</a:t>
            </a:r>
            <a:r>
              <a:rPr spc="-170" dirty="0"/>
              <a:t> </a:t>
            </a:r>
            <a:r>
              <a:rPr spc="-305" dirty="0"/>
              <a:t>C</a:t>
            </a:r>
            <a:r>
              <a:rPr spc="-175" dirty="0"/>
              <a:t> </a:t>
            </a:r>
            <a:r>
              <a:rPr spc="-80" dirty="0"/>
              <a:t>A</a:t>
            </a:r>
            <a:r>
              <a:rPr spc="-170" dirty="0"/>
              <a:t> </a:t>
            </a:r>
            <a:r>
              <a:rPr spc="-50" dirty="0"/>
              <a:t>L</a:t>
            </a:r>
            <a:r>
              <a:rPr dirty="0"/>
              <a:t>	</a:t>
            </a:r>
            <a:r>
              <a:rPr spc="-65" dirty="0"/>
              <a:t>B</a:t>
            </a:r>
            <a:r>
              <a:rPr spc="-175" dirty="0"/>
              <a:t> </a:t>
            </a:r>
            <a:r>
              <a:rPr spc="-80" dirty="0"/>
              <a:t>A</a:t>
            </a:r>
            <a:r>
              <a:rPr spc="-170" dirty="0"/>
              <a:t> </a:t>
            </a:r>
            <a:r>
              <a:rPr spc="-305" dirty="0"/>
              <a:t>C</a:t>
            </a:r>
            <a:r>
              <a:rPr spc="-170" dirty="0"/>
              <a:t> </a:t>
            </a:r>
            <a:r>
              <a:rPr spc="-100" dirty="0"/>
              <a:t>K</a:t>
            </a:r>
            <a:r>
              <a:rPr spc="-175" dirty="0"/>
              <a:t> </a:t>
            </a:r>
            <a:r>
              <a:rPr spc="-245" dirty="0"/>
              <a:t>G</a:t>
            </a:r>
            <a:r>
              <a:rPr spc="-170" dirty="0"/>
              <a:t> </a:t>
            </a:r>
            <a:r>
              <a:rPr spc="-250" dirty="0"/>
              <a:t>R</a:t>
            </a:r>
            <a:r>
              <a:rPr spc="-175" dirty="0"/>
              <a:t> </a:t>
            </a:r>
            <a:r>
              <a:rPr spc="-204" dirty="0"/>
              <a:t>O</a:t>
            </a:r>
            <a:r>
              <a:rPr spc="-170" dirty="0"/>
              <a:t> </a:t>
            </a:r>
            <a:r>
              <a:rPr spc="-150" dirty="0"/>
              <a:t>U</a:t>
            </a:r>
            <a:r>
              <a:rPr spc="-170" dirty="0"/>
              <a:t> </a:t>
            </a:r>
            <a:r>
              <a:rPr spc="-70" dirty="0"/>
              <a:t>N</a:t>
            </a:r>
            <a:r>
              <a:rPr spc="-180" dirty="0"/>
              <a:t> </a:t>
            </a:r>
            <a:r>
              <a:rPr spc="-50" dirty="0"/>
              <a:t>D</a:t>
            </a:r>
          </a:p>
        </p:txBody>
      </p:sp>
      <p:sp>
        <p:nvSpPr>
          <p:cNvPr id="3" name="object 3"/>
          <p:cNvSpPr/>
          <p:nvPr/>
        </p:nvSpPr>
        <p:spPr>
          <a:xfrm>
            <a:off x="1524000" y="2286000"/>
            <a:ext cx="971550" cy="0"/>
          </a:xfrm>
          <a:custGeom>
            <a:avLst/>
            <a:gdLst/>
            <a:ahLst/>
            <a:cxnLst/>
            <a:rect l="l" t="t" r="r" b="b"/>
            <a:pathLst>
              <a:path w="971550">
                <a:moveTo>
                  <a:pt x="0" y="0"/>
                </a:moveTo>
                <a:lnTo>
                  <a:pt x="971155" y="1"/>
                </a:lnTo>
              </a:path>
            </a:pathLst>
          </a:custGeom>
          <a:ln w="31750">
            <a:solidFill>
              <a:srgbClr val="000000"/>
            </a:solidFill>
          </a:ln>
        </p:spPr>
        <p:txBody>
          <a:bodyPr wrap="square" lIns="0" tIns="0" rIns="0" bIns="0" rtlCol="0"/>
          <a:lstStyle/>
          <a:p>
            <a:endParaRPr/>
          </a:p>
        </p:txBody>
      </p:sp>
      <p:sp>
        <p:nvSpPr>
          <p:cNvPr id="4" name="object 4"/>
          <p:cNvSpPr txBox="1"/>
          <p:nvPr/>
        </p:nvSpPr>
        <p:spPr>
          <a:xfrm>
            <a:off x="1508306" y="2718307"/>
            <a:ext cx="9083494" cy="2628284"/>
          </a:xfrm>
          <a:prstGeom prst="rect">
            <a:avLst/>
          </a:prstGeom>
        </p:spPr>
        <p:txBody>
          <a:bodyPr vert="horz" wrap="square" lIns="0" tIns="12700" rIns="0" bIns="0" rtlCol="0">
            <a:spAutoFit/>
          </a:bodyPr>
          <a:lstStyle/>
          <a:p>
            <a:pPr marL="286385" marR="621665" indent="-274320">
              <a:lnSpc>
                <a:spcPct val="130000"/>
              </a:lnSpc>
              <a:spcBef>
                <a:spcPts val="100"/>
              </a:spcBef>
              <a:buSzPct val="83333"/>
              <a:buChar char="•"/>
              <a:tabLst>
                <a:tab pos="286385" algn="l"/>
                <a:tab pos="287020" algn="l"/>
              </a:tabLst>
            </a:pPr>
            <a:r>
              <a:rPr sz="2000" spc="-10" dirty="0">
                <a:latin typeface="Arial"/>
                <a:cs typeface="Arial"/>
              </a:rPr>
              <a:t>AM-</a:t>
            </a:r>
            <a:r>
              <a:rPr sz="2000" dirty="0">
                <a:latin typeface="Arial"/>
                <a:cs typeface="Arial"/>
              </a:rPr>
              <a:t>Smart</a:t>
            </a:r>
            <a:r>
              <a:rPr sz="2000" spc="-20" dirty="0">
                <a:latin typeface="Arial"/>
                <a:cs typeface="Arial"/>
              </a:rPr>
              <a:t> </a:t>
            </a:r>
            <a:r>
              <a:rPr sz="2000" dirty="0">
                <a:latin typeface="Arial"/>
                <a:cs typeface="Arial"/>
              </a:rPr>
              <a:t>methods</a:t>
            </a:r>
            <a:r>
              <a:rPr sz="2000" spc="-15" dirty="0">
                <a:latin typeface="Arial"/>
                <a:cs typeface="Arial"/>
              </a:rPr>
              <a:t> </a:t>
            </a:r>
            <a:r>
              <a:rPr sz="2000" spc="-10" dirty="0">
                <a:latin typeface="Arial"/>
                <a:cs typeface="Arial"/>
              </a:rPr>
              <a:t>are</a:t>
            </a:r>
            <a:r>
              <a:rPr sz="2000" spc="-20" dirty="0">
                <a:latin typeface="Arial"/>
                <a:cs typeface="Arial"/>
              </a:rPr>
              <a:t> </a:t>
            </a:r>
            <a:r>
              <a:rPr sz="2000" dirty="0">
                <a:latin typeface="Arial"/>
                <a:cs typeface="Arial"/>
              </a:rPr>
              <a:t>part</a:t>
            </a:r>
            <a:r>
              <a:rPr sz="2000" spc="-20" dirty="0">
                <a:latin typeface="Arial"/>
                <a:cs typeface="Arial"/>
              </a:rPr>
              <a:t> </a:t>
            </a:r>
            <a:r>
              <a:rPr sz="2000" dirty="0">
                <a:latin typeface="Arial"/>
                <a:cs typeface="Arial"/>
              </a:rPr>
              <a:t>of</a:t>
            </a:r>
            <a:r>
              <a:rPr sz="2000" spc="-25" dirty="0">
                <a:latin typeface="Arial"/>
                <a:cs typeface="Arial"/>
              </a:rPr>
              <a:t> </a:t>
            </a:r>
            <a:r>
              <a:rPr sz="2000" dirty="0">
                <a:latin typeface="Arial"/>
                <a:cs typeface="Arial"/>
              </a:rPr>
              <a:t>the</a:t>
            </a:r>
            <a:r>
              <a:rPr sz="2000" spc="-20" dirty="0">
                <a:latin typeface="Arial"/>
                <a:cs typeface="Arial"/>
              </a:rPr>
              <a:t> </a:t>
            </a:r>
            <a:r>
              <a:rPr sz="2000" dirty="0">
                <a:latin typeface="Arial"/>
                <a:cs typeface="Arial"/>
              </a:rPr>
              <a:t>wider</a:t>
            </a:r>
            <a:r>
              <a:rPr sz="2000" spc="-20" dirty="0">
                <a:latin typeface="Arial"/>
                <a:cs typeface="Arial"/>
              </a:rPr>
              <a:t> </a:t>
            </a:r>
            <a:r>
              <a:rPr sz="2000" dirty="0">
                <a:latin typeface="Arial"/>
                <a:cs typeface="Arial"/>
              </a:rPr>
              <a:t>shift</a:t>
            </a:r>
            <a:r>
              <a:rPr sz="2000" spc="-20" dirty="0">
                <a:latin typeface="Arial"/>
                <a:cs typeface="Arial"/>
              </a:rPr>
              <a:t> </a:t>
            </a:r>
            <a:r>
              <a:rPr sz="2000" dirty="0">
                <a:latin typeface="Arial"/>
                <a:cs typeface="Arial"/>
              </a:rPr>
              <a:t>in</a:t>
            </a:r>
            <a:r>
              <a:rPr sz="2000" spc="-20" dirty="0">
                <a:latin typeface="Arial"/>
                <a:cs typeface="Arial"/>
              </a:rPr>
              <a:t> </a:t>
            </a:r>
            <a:r>
              <a:rPr sz="2000" dirty="0">
                <a:latin typeface="Arial"/>
                <a:cs typeface="Arial"/>
              </a:rPr>
              <a:t>the</a:t>
            </a:r>
            <a:r>
              <a:rPr sz="2000" spc="-25" dirty="0">
                <a:latin typeface="Arial"/>
                <a:cs typeface="Arial"/>
              </a:rPr>
              <a:t> </a:t>
            </a:r>
            <a:r>
              <a:rPr sz="2000" i="1" spc="-35" dirty="0">
                <a:latin typeface="Arial"/>
                <a:cs typeface="Arial"/>
              </a:rPr>
              <a:t>knowledge</a:t>
            </a:r>
            <a:r>
              <a:rPr sz="2000" i="1" spc="-20" dirty="0">
                <a:latin typeface="Arial"/>
                <a:cs typeface="Arial"/>
              </a:rPr>
              <a:t> </a:t>
            </a:r>
            <a:r>
              <a:rPr sz="2000" i="1" spc="-10" dirty="0">
                <a:latin typeface="Arial"/>
                <a:cs typeface="Arial"/>
              </a:rPr>
              <a:t>economy</a:t>
            </a:r>
            <a:r>
              <a:rPr sz="2000" spc="-10" dirty="0">
                <a:latin typeface="Arial"/>
                <a:cs typeface="Arial"/>
              </a:rPr>
              <a:t>, </a:t>
            </a:r>
            <a:r>
              <a:rPr sz="2000" dirty="0">
                <a:latin typeface="Arial"/>
                <a:cs typeface="Arial"/>
              </a:rPr>
              <a:t>particularly</a:t>
            </a:r>
            <a:r>
              <a:rPr sz="2000" spc="35" dirty="0">
                <a:latin typeface="Arial"/>
                <a:cs typeface="Arial"/>
              </a:rPr>
              <a:t> </a:t>
            </a:r>
            <a:r>
              <a:rPr sz="2000" dirty="0">
                <a:latin typeface="Arial"/>
                <a:cs typeface="Arial"/>
              </a:rPr>
              <a:t>in</a:t>
            </a:r>
            <a:r>
              <a:rPr sz="2000" spc="30" dirty="0">
                <a:latin typeface="Arial"/>
                <a:cs typeface="Arial"/>
              </a:rPr>
              <a:t> </a:t>
            </a:r>
            <a:r>
              <a:rPr sz="2000" dirty="0">
                <a:latin typeface="Arial"/>
                <a:cs typeface="Arial"/>
              </a:rPr>
              <a:t>the</a:t>
            </a:r>
            <a:r>
              <a:rPr sz="2000" spc="30" dirty="0">
                <a:latin typeface="Arial"/>
                <a:cs typeface="Arial"/>
              </a:rPr>
              <a:t> </a:t>
            </a:r>
            <a:r>
              <a:rPr sz="2000" dirty="0">
                <a:latin typeface="Arial"/>
                <a:cs typeface="Arial"/>
              </a:rPr>
              <a:t>last</a:t>
            </a:r>
            <a:r>
              <a:rPr sz="2000" spc="30" dirty="0">
                <a:latin typeface="Arial"/>
                <a:cs typeface="Arial"/>
              </a:rPr>
              <a:t> </a:t>
            </a:r>
            <a:r>
              <a:rPr sz="2000" dirty="0">
                <a:latin typeface="Arial"/>
                <a:cs typeface="Arial"/>
              </a:rPr>
              <a:t>two</a:t>
            </a:r>
            <a:r>
              <a:rPr sz="2000" spc="30" dirty="0">
                <a:latin typeface="Arial"/>
                <a:cs typeface="Arial"/>
              </a:rPr>
              <a:t> </a:t>
            </a:r>
            <a:r>
              <a:rPr sz="2000" spc="-25" dirty="0">
                <a:latin typeface="Arial"/>
                <a:cs typeface="Arial"/>
              </a:rPr>
              <a:t>decades,</a:t>
            </a:r>
            <a:r>
              <a:rPr sz="2000" spc="20" dirty="0">
                <a:latin typeface="Arial"/>
                <a:cs typeface="Arial"/>
              </a:rPr>
              <a:t> </a:t>
            </a:r>
            <a:r>
              <a:rPr sz="2000" dirty="0">
                <a:latin typeface="Arial"/>
                <a:cs typeface="Arial"/>
              </a:rPr>
              <a:t>toward</a:t>
            </a:r>
            <a:r>
              <a:rPr sz="2000" spc="40" dirty="0">
                <a:latin typeface="Arial"/>
                <a:cs typeface="Arial"/>
              </a:rPr>
              <a:t> </a:t>
            </a:r>
            <a:r>
              <a:rPr sz="2000" dirty="0">
                <a:latin typeface="Arial"/>
                <a:cs typeface="Arial"/>
              </a:rPr>
              <a:t>smart</a:t>
            </a:r>
            <a:r>
              <a:rPr sz="2000" spc="45" dirty="0">
                <a:latin typeface="Arial"/>
                <a:cs typeface="Arial"/>
              </a:rPr>
              <a:t> </a:t>
            </a:r>
            <a:r>
              <a:rPr sz="2000" spc="-10" dirty="0">
                <a:latin typeface="Arial"/>
                <a:cs typeface="Arial"/>
              </a:rPr>
              <a:t>technology.</a:t>
            </a:r>
            <a:endParaRPr sz="2000" dirty="0">
              <a:latin typeface="Arial"/>
              <a:cs typeface="Arial"/>
            </a:endParaRPr>
          </a:p>
          <a:p>
            <a:pPr marL="286385" marR="5080" indent="-274320">
              <a:lnSpc>
                <a:spcPct val="130000"/>
              </a:lnSpc>
              <a:spcBef>
                <a:spcPts val="985"/>
              </a:spcBef>
              <a:buSzPct val="85714"/>
              <a:buChar char="•"/>
              <a:tabLst>
                <a:tab pos="286385" algn="l"/>
                <a:tab pos="287020" algn="l"/>
              </a:tabLst>
            </a:pPr>
            <a:r>
              <a:rPr sz="2000" dirty="0">
                <a:latin typeface="Arial"/>
                <a:cs typeface="Arial"/>
              </a:rPr>
              <a:t>Smart</a:t>
            </a:r>
            <a:r>
              <a:rPr sz="2000" spc="-15" dirty="0">
                <a:latin typeface="Arial"/>
                <a:cs typeface="Arial"/>
              </a:rPr>
              <a:t> </a:t>
            </a:r>
            <a:r>
              <a:rPr sz="2000" dirty="0">
                <a:latin typeface="Arial"/>
                <a:cs typeface="Arial"/>
              </a:rPr>
              <a:t>technology</a:t>
            </a:r>
            <a:r>
              <a:rPr sz="2000" spc="-10" dirty="0">
                <a:latin typeface="Arial"/>
                <a:cs typeface="Arial"/>
              </a:rPr>
              <a:t> </a:t>
            </a:r>
            <a:r>
              <a:rPr sz="2000" dirty="0">
                <a:latin typeface="Arial"/>
                <a:cs typeface="Arial"/>
              </a:rPr>
              <a:t>builds</a:t>
            </a:r>
            <a:r>
              <a:rPr sz="2000" spc="-25" dirty="0">
                <a:latin typeface="Arial"/>
                <a:cs typeface="Arial"/>
              </a:rPr>
              <a:t> </a:t>
            </a:r>
            <a:r>
              <a:rPr sz="2000" spc="-10" dirty="0">
                <a:latin typeface="Arial"/>
                <a:cs typeface="Arial"/>
              </a:rPr>
              <a:t>on,</a:t>
            </a:r>
            <a:r>
              <a:rPr sz="2000" spc="-35" dirty="0">
                <a:latin typeface="Arial"/>
                <a:cs typeface="Arial"/>
              </a:rPr>
              <a:t> </a:t>
            </a:r>
            <a:r>
              <a:rPr sz="2000" dirty="0">
                <a:latin typeface="Arial"/>
                <a:cs typeface="Arial"/>
              </a:rPr>
              <a:t>extends,</a:t>
            </a:r>
            <a:r>
              <a:rPr sz="2000" spc="-35" dirty="0">
                <a:latin typeface="Arial"/>
                <a:cs typeface="Arial"/>
              </a:rPr>
              <a:t> </a:t>
            </a:r>
            <a:r>
              <a:rPr sz="2000" dirty="0">
                <a:latin typeface="Arial"/>
                <a:cs typeface="Arial"/>
              </a:rPr>
              <a:t>and</a:t>
            </a:r>
            <a:r>
              <a:rPr sz="2000" spc="-25" dirty="0">
                <a:latin typeface="Arial"/>
                <a:cs typeface="Arial"/>
              </a:rPr>
              <a:t> </a:t>
            </a:r>
            <a:r>
              <a:rPr sz="2000" spc="-10" dirty="0">
                <a:latin typeface="Arial"/>
                <a:cs typeface="Arial"/>
              </a:rPr>
              <a:t>adds</a:t>
            </a:r>
            <a:r>
              <a:rPr sz="2000" spc="-25" dirty="0">
                <a:latin typeface="Arial"/>
                <a:cs typeface="Arial"/>
              </a:rPr>
              <a:t> </a:t>
            </a:r>
            <a:r>
              <a:rPr sz="2000" dirty="0">
                <a:latin typeface="Arial"/>
                <a:cs typeface="Arial"/>
              </a:rPr>
              <a:t>to</a:t>
            </a:r>
            <a:r>
              <a:rPr sz="2000" spc="-30" dirty="0">
                <a:latin typeface="Arial"/>
                <a:cs typeface="Arial"/>
              </a:rPr>
              <a:t> advances</a:t>
            </a:r>
            <a:r>
              <a:rPr sz="2000" spc="-20" dirty="0">
                <a:latin typeface="Arial"/>
                <a:cs typeface="Arial"/>
              </a:rPr>
              <a:t> </a:t>
            </a:r>
            <a:r>
              <a:rPr sz="2000" dirty="0">
                <a:latin typeface="Arial"/>
                <a:cs typeface="Arial"/>
              </a:rPr>
              <a:t>in</a:t>
            </a:r>
            <a:r>
              <a:rPr sz="2000" spc="-30" dirty="0">
                <a:latin typeface="Arial"/>
                <a:cs typeface="Arial"/>
              </a:rPr>
              <a:t> </a:t>
            </a:r>
            <a:r>
              <a:rPr sz="2000" spc="-10" dirty="0">
                <a:latin typeface="Arial"/>
                <a:cs typeface="Arial"/>
              </a:rPr>
              <a:t>smart </a:t>
            </a:r>
            <a:r>
              <a:rPr sz="2000" dirty="0">
                <a:latin typeface="Arial"/>
                <a:cs typeface="Arial"/>
              </a:rPr>
              <a:t>environments,</a:t>
            </a:r>
            <a:r>
              <a:rPr sz="2000" spc="-15" dirty="0">
                <a:latin typeface="Arial"/>
                <a:cs typeface="Arial"/>
              </a:rPr>
              <a:t> </a:t>
            </a:r>
            <a:r>
              <a:rPr sz="2000" dirty="0">
                <a:latin typeface="Arial"/>
                <a:cs typeface="Arial"/>
              </a:rPr>
              <a:t>ubiquitous computing,</a:t>
            </a:r>
            <a:r>
              <a:rPr sz="2000" spc="-15" dirty="0">
                <a:latin typeface="Arial"/>
                <a:cs typeface="Arial"/>
              </a:rPr>
              <a:t> </a:t>
            </a:r>
            <a:r>
              <a:rPr sz="2000" dirty="0">
                <a:latin typeface="Arial"/>
                <a:cs typeface="Arial"/>
              </a:rPr>
              <a:t>smart</a:t>
            </a:r>
            <a:r>
              <a:rPr sz="2000" spc="-5" dirty="0">
                <a:latin typeface="Arial"/>
                <a:cs typeface="Arial"/>
              </a:rPr>
              <a:t> </a:t>
            </a:r>
            <a:r>
              <a:rPr sz="2000" spc="-20" dirty="0">
                <a:latin typeface="Arial"/>
                <a:cs typeface="Arial"/>
              </a:rPr>
              <a:t>devices,</a:t>
            </a:r>
            <a:r>
              <a:rPr sz="2000" spc="-15" dirty="0">
                <a:latin typeface="Arial"/>
                <a:cs typeface="Arial"/>
              </a:rPr>
              <a:t> </a:t>
            </a:r>
            <a:r>
              <a:rPr sz="2000" dirty="0">
                <a:latin typeface="Arial"/>
                <a:cs typeface="Arial"/>
              </a:rPr>
              <a:t>and the</a:t>
            </a:r>
            <a:r>
              <a:rPr sz="2000" spc="-5" dirty="0">
                <a:latin typeface="Arial"/>
                <a:cs typeface="Arial"/>
              </a:rPr>
              <a:t> </a:t>
            </a:r>
            <a:r>
              <a:rPr sz="2000" dirty="0">
                <a:latin typeface="Arial"/>
                <a:cs typeface="Arial"/>
              </a:rPr>
              <a:t>internet</a:t>
            </a:r>
            <a:r>
              <a:rPr sz="2000" spc="-10" dirty="0">
                <a:latin typeface="Arial"/>
                <a:cs typeface="Arial"/>
              </a:rPr>
              <a:t> </a:t>
            </a:r>
            <a:r>
              <a:rPr sz="2000" dirty="0">
                <a:latin typeface="Arial"/>
                <a:cs typeface="Arial"/>
              </a:rPr>
              <a:t>of</a:t>
            </a:r>
            <a:r>
              <a:rPr sz="2000" spc="-10" dirty="0">
                <a:latin typeface="Arial"/>
                <a:cs typeface="Arial"/>
              </a:rPr>
              <a:t> things.</a:t>
            </a:r>
            <a:endParaRPr sz="2000" dirty="0">
              <a:latin typeface="Arial"/>
              <a:cs typeface="Arial"/>
            </a:endParaRPr>
          </a:p>
          <a:p>
            <a:pPr marL="286385" marR="82550" indent="-274320">
              <a:lnSpc>
                <a:spcPct val="130000"/>
              </a:lnSpc>
              <a:spcBef>
                <a:spcPts val="980"/>
              </a:spcBef>
              <a:buSzPct val="83333"/>
              <a:buChar char="•"/>
              <a:tabLst>
                <a:tab pos="286385" algn="l"/>
                <a:tab pos="287020" algn="l"/>
              </a:tabLst>
            </a:pPr>
            <a:r>
              <a:rPr sz="2000" spc="-10" dirty="0">
                <a:latin typeface="Arial"/>
                <a:cs typeface="Arial"/>
              </a:rPr>
              <a:t>AM-</a:t>
            </a:r>
            <a:r>
              <a:rPr sz="2000" dirty="0">
                <a:latin typeface="Arial"/>
                <a:cs typeface="Arial"/>
              </a:rPr>
              <a:t>Smart</a:t>
            </a:r>
            <a:r>
              <a:rPr sz="2000" spc="25" dirty="0">
                <a:latin typeface="Arial"/>
                <a:cs typeface="Arial"/>
              </a:rPr>
              <a:t> </a:t>
            </a:r>
            <a:r>
              <a:rPr sz="2000" dirty="0">
                <a:latin typeface="Arial"/>
                <a:cs typeface="Arial"/>
              </a:rPr>
              <a:t>platforms</a:t>
            </a:r>
            <a:r>
              <a:rPr sz="2000" spc="30" dirty="0">
                <a:latin typeface="Arial"/>
                <a:cs typeface="Arial"/>
              </a:rPr>
              <a:t> </a:t>
            </a:r>
            <a:r>
              <a:rPr sz="2000" dirty="0">
                <a:latin typeface="Arial"/>
                <a:cs typeface="Arial"/>
              </a:rPr>
              <a:t>draw</a:t>
            </a:r>
            <a:r>
              <a:rPr sz="2000" spc="30" dirty="0">
                <a:latin typeface="Arial"/>
                <a:cs typeface="Arial"/>
              </a:rPr>
              <a:t> </a:t>
            </a:r>
            <a:r>
              <a:rPr sz="2000" dirty="0">
                <a:latin typeface="Arial"/>
                <a:cs typeface="Arial"/>
              </a:rPr>
              <a:t>more</a:t>
            </a:r>
            <a:r>
              <a:rPr sz="2000" spc="25" dirty="0">
                <a:latin typeface="Arial"/>
                <a:cs typeface="Arial"/>
              </a:rPr>
              <a:t> </a:t>
            </a:r>
            <a:r>
              <a:rPr sz="2000" dirty="0">
                <a:latin typeface="Arial"/>
                <a:cs typeface="Arial"/>
              </a:rPr>
              <a:t>specifically</a:t>
            </a:r>
            <a:r>
              <a:rPr sz="2000" spc="30" dirty="0">
                <a:latin typeface="Arial"/>
                <a:cs typeface="Arial"/>
              </a:rPr>
              <a:t> </a:t>
            </a:r>
            <a:r>
              <a:rPr sz="2000" dirty="0">
                <a:latin typeface="Arial"/>
                <a:cs typeface="Arial"/>
              </a:rPr>
              <a:t>from</a:t>
            </a:r>
            <a:r>
              <a:rPr sz="2000" spc="30" dirty="0">
                <a:latin typeface="Arial"/>
                <a:cs typeface="Arial"/>
              </a:rPr>
              <a:t> </a:t>
            </a:r>
            <a:r>
              <a:rPr sz="2000" dirty="0">
                <a:latin typeface="Arial"/>
                <a:cs typeface="Arial"/>
              </a:rPr>
              <a:t>two</a:t>
            </a:r>
            <a:r>
              <a:rPr sz="2000" spc="25" dirty="0">
                <a:latin typeface="Arial"/>
                <a:cs typeface="Arial"/>
              </a:rPr>
              <a:t> </a:t>
            </a:r>
            <a:r>
              <a:rPr sz="2000" dirty="0">
                <a:latin typeface="Arial"/>
                <a:cs typeface="Arial"/>
              </a:rPr>
              <a:t>interdisciplinary</a:t>
            </a:r>
            <a:r>
              <a:rPr sz="2000" spc="35" dirty="0">
                <a:latin typeface="Arial"/>
                <a:cs typeface="Arial"/>
              </a:rPr>
              <a:t> </a:t>
            </a:r>
            <a:r>
              <a:rPr sz="2000" dirty="0">
                <a:latin typeface="Arial"/>
                <a:cs typeface="Arial"/>
              </a:rPr>
              <a:t>fields</a:t>
            </a:r>
            <a:r>
              <a:rPr sz="2000" spc="30" dirty="0">
                <a:latin typeface="Arial"/>
                <a:cs typeface="Arial"/>
              </a:rPr>
              <a:t> </a:t>
            </a:r>
            <a:r>
              <a:rPr sz="2000" spc="-25" dirty="0">
                <a:latin typeface="Arial"/>
                <a:cs typeface="Arial"/>
              </a:rPr>
              <a:t>of </a:t>
            </a:r>
            <a:r>
              <a:rPr sz="2000" dirty="0">
                <a:latin typeface="Arial"/>
                <a:cs typeface="Arial"/>
              </a:rPr>
              <a:t>study:</a:t>
            </a:r>
            <a:r>
              <a:rPr sz="2000" spc="25"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learning</a:t>
            </a:r>
            <a:r>
              <a:rPr sz="2000" spc="45" dirty="0">
                <a:latin typeface="Arial"/>
                <a:cs typeface="Arial"/>
              </a:rPr>
              <a:t> </a:t>
            </a:r>
            <a:r>
              <a:rPr sz="2000" dirty="0">
                <a:latin typeface="Arial"/>
                <a:cs typeface="Arial"/>
              </a:rPr>
              <a:t>sciences</a:t>
            </a:r>
            <a:r>
              <a:rPr sz="2000" spc="45" dirty="0">
                <a:latin typeface="Arial"/>
                <a:cs typeface="Arial"/>
              </a:rPr>
              <a:t> </a:t>
            </a:r>
            <a:r>
              <a:rPr sz="2000" dirty="0">
                <a:latin typeface="Arial"/>
                <a:cs typeface="Arial"/>
              </a:rPr>
              <a:t>and</a:t>
            </a:r>
            <a:r>
              <a:rPr sz="2000" spc="35" dirty="0">
                <a:latin typeface="Arial"/>
                <a:cs typeface="Arial"/>
              </a:rPr>
              <a:t> </a:t>
            </a:r>
            <a:r>
              <a:rPr sz="2000" dirty="0">
                <a:latin typeface="Arial"/>
                <a:cs typeface="Arial"/>
              </a:rPr>
              <a:t>human-</a:t>
            </a:r>
            <a:r>
              <a:rPr sz="2000" spc="45" dirty="0">
                <a:latin typeface="Arial"/>
                <a:cs typeface="Arial"/>
              </a:rPr>
              <a:t>computer</a:t>
            </a:r>
            <a:r>
              <a:rPr sz="2000" spc="55" dirty="0">
                <a:latin typeface="Arial"/>
                <a:cs typeface="Arial"/>
              </a:rPr>
              <a:t> </a:t>
            </a:r>
            <a:r>
              <a:rPr sz="2000" spc="-10" dirty="0">
                <a:latin typeface="Arial"/>
                <a:cs typeface="Arial"/>
              </a:rPr>
              <a:t>interaction.</a:t>
            </a:r>
            <a:endParaRPr sz="2000" dirty="0">
              <a:latin typeface="Arial"/>
              <a:cs typeface="Arial"/>
            </a:endParaRPr>
          </a:p>
        </p:txBody>
      </p:sp>
    </p:spTree>
    <p:extLst>
      <p:ext uri="{BB962C8B-B14F-4D97-AF65-F5344CB8AC3E}">
        <p14:creationId xmlns:p14="http://schemas.microsoft.com/office/powerpoint/2010/main" val="1227282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8306" y="1396491"/>
            <a:ext cx="6051550" cy="452120"/>
          </a:xfrm>
          <a:prstGeom prst="rect">
            <a:avLst/>
          </a:prstGeom>
        </p:spPr>
        <p:txBody>
          <a:bodyPr vert="horz" wrap="square" lIns="0" tIns="12700" rIns="0" bIns="0" rtlCol="0">
            <a:spAutoFit/>
          </a:bodyPr>
          <a:lstStyle/>
          <a:p>
            <a:pPr marL="12700">
              <a:lnSpc>
                <a:spcPct val="100000"/>
              </a:lnSpc>
              <a:spcBef>
                <a:spcPts val="100"/>
              </a:spcBef>
              <a:tabLst>
                <a:tab pos="2987675" algn="l"/>
              </a:tabLst>
            </a:pPr>
            <a:r>
              <a:rPr spc="-70" dirty="0"/>
              <a:t>H</a:t>
            </a:r>
            <a:r>
              <a:rPr spc="-180" dirty="0"/>
              <a:t> </a:t>
            </a:r>
            <a:r>
              <a:rPr spc="330" dirty="0"/>
              <a:t>I</a:t>
            </a:r>
            <a:r>
              <a:rPr spc="-170" dirty="0"/>
              <a:t> </a:t>
            </a:r>
            <a:r>
              <a:rPr spc="-250" dirty="0"/>
              <a:t>S</a:t>
            </a:r>
            <a:r>
              <a:rPr spc="-175" dirty="0"/>
              <a:t> </a:t>
            </a:r>
            <a:r>
              <a:rPr spc="-125" dirty="0"/>
              <a:t>T</a:t>
            </a:r>
            <a:r>
              <a:rPr spc="-175" dirty="0"/>
              <a:t> </a:t>
            </a:r>
            <a:r>
              <a:rPr spc="-204" dirty="0"/>
              <a:t>O</a:t>
            </a:r>
            <a:r>
              <a:rPr spc="-165" dirty="0"/>
              <a:t> </a:t>
            </a:r>
            <a:r>
              <a:rPr spc="-250" dirty="0"/>
              <a:t>R</a:t>
            </a:r>
            <a:r>
              <a:rPr spc="-180" dirty="0"/>
              <a:t> </a:t>
            </a:r>
            <a:r>
              <a:rPr spc="330" dirty="0"/>
              <a:t>I</a:t>
            </a:r>
            <a:r>
              <a:rPr spc="-170" dirty="0"/>
              <a:t> </a:t>
            </a:r>
            <a:r>
              <a:rPr spc="-305" dirty="0"/>
              <a:t>C</a:t>
            </a:r>
            <a:r>
              <a:rPr spc="-175" dirty="0"/>
              <a:t> </a:t>
            </a:r>
            <a:r>
              <a:rPr spc="-80" dirty="0"/>
              <a:t>A</a:t>
            </a:r>
            <a:r>
              <a:rPr spc="-170" dirty="0"/>
              <a:t> </a:t>
            </a:r>
            <a:r>
              <a:rPr spc="-50" dirty="0"/>
              <a:t>L</a:t>
            </a:r>
            <a:r>
              <a:rPr dirty="0"/>
              <a:t>	</a:t>
            </a:r>
            <a:r>
              <a:rPr spc="-65" dirty="0"/>
              <a:t>B</a:t>
            </a:r>
            <a:r>
              <a:rPr spc="-175" dirty="0"/>
              <a:t> </a:t>
            </a:r>
            <a:r>
              <a:rPr spc="-80" dirty="0"/>
              <a:t>A</a:t>
            </a:r>
            <a:r>
              <a:rPr spc="-170" dirty="0"/>
              <a:t> </a:t>
            </a:r>
            <a:r>
              <a:rPr spc="-305" dirty="0"/>
              <a:t>C</a:t>
            </a:r>
            <a:r>
              <a:rPr spc="-170" dirty="0"/>
              <a:t> </a:t>
            </a:r>
            <a:r>
              <a:rPr spc="-100" dirty="0"/>
              <a:t>K</a:t>
            </a:r>
            <a:r>
              <a:rPr spc="-175" dirty="0"/>
              <a:t> </a:t>
            </a:r>
            <a:r>
              <a:rPr spc="-245" dirty="0"/>
              <a:t>G</a:t>
            </a:r>
            <a:r>
              <a:rPr spc="-170" dirty="0"/>
              <a:t> </a:t>
            </a:r>
            <a:r>
              <a:rPr spc="-250" dirty="0"/>
              <a:t>R</a:t>
            </a:r>
            <a:r>
              <a:rPr spc="-175" dirty="0"/>
              <a:t> </a:t>
            </a:r>
            <a:r>
              <a:rPr spc="-204" dirty="0"/>
              <a:t>O</a:t>
            </a:r>
            <a:r>
              <a:rPr spc="-170" dirty="0"/>
              <a:t> </a:t>
            </a:r>
            <a:r>
              <a:rPr spc="-150" dirty="0"/>
              <a:t>U</a:t>
            </a:r>
            <a:r>
              <a:rPr spc="-170" dirty="0"/>
              <a:t> </a:t>
            </a:r>
            <a:r>
              <a:rPr spc="-70" dirty="0"/>
              <a:t>N</a:t>
            </a:r>
            <a:r>
              <a:rPr spc="-180" dirty="0"/>
              <a:t> </a:t>
            </a:r>
            <a:r>
              <a:rPr spc="-50" dirty="0"/>
              <a:t>D</a:t>
            </a:r>
          </a:p>
        </p:txBody>
      </p:sp>
      <p:sp>
        <p:nvSpPr>
          <p:cNvPr id="3" name="object 3"/>
          <p:cNvSpPr/>
          <p:nvPr/>
        </p:nvSpPr>
        <p:spPr>
          <a:xfrm>
            <a:off x="1524000" y="2286000"/>
            <a:ext cx="971550" cy="0"/>
          </a:xfrm>
          <a:custGeom>
            <a:avLst/>
            <a:gdLst/>
            <a:ahLst/>
            <a:cxnLst/>
            <a:rect l="l" t="t" r="r" b="b"/>
            <a:pathLst>
              <a:path w="971550">
                <a:moveTo>
                  <a:pt x="0" y="0"/>
                </a:moveTo>
                <a:lnTo>
                  <a:pt x="971155" y="1"/>
                </a:lnTo>
              </a:path>
            </a:pathLst>
          </a:custGeom>
          <a:ln w="31750">
            <a:solidFill>
              <a:srgbClr val="000000"/>
            </a:solidFill>
          </a:ln>
        </p:spPr>
        <p:txBody>
          <a:bodyPr wrap="square" lIns="0" tIns="0" rIns="0" bIns="0" rtlCol="0"/>
          <a:lstStyle/>
          <a:p>
            <a:endParaRPr/>
          </a:p>
        </p:txBody>
      </p:sp>
      <p:sp>
        <p:nvSpPr>
          <p:cNvPr id="4" name="object 4"/>
          <p:cNvSpPr txBox="1"/>
          <p:nvPr/>
        </p:nvSpPr>
        <p:spPr>
          <a:xfrm>
            <a:off x="1508306" y="2805086"/>
            <a:ext cx="7947025" cy="2537874"/>
          </a:xfrm>
          <a:prstGeom prst="rect">
            <a:avLst/>
          </a:prstGeom>
        </p:spPr>
        <p:txBody>
          <a:bodyPr vert="horz" wrap="square" lIns="0" tIns="14605" rIns="0" bIns="0" rtlCol="0">
            <a:spAutoFit/>
          </a:bodyPr>
          <a:lstStyle/>
          <a:p>
            <a:pPr marL="287020" indent="-274320">
              <a:lnSpc>
                <a:spcPct val="100000"/>
              </a:lnSpc>
              <a:spcBef>
                <a:spcPts val="115"/>
              </a:spcBef>
              <a:buSzPct val="85714"/>
              <a:buChar char="•"/>
              <a:tabLst>
                <a:tab pos="286385" algn="l"/>
                <a:tab pos="287020" algn="l"/>
              </a:tabLst>
            </a:pPr>
            <a:r>
              <a:rPr sz="2000" spc="-45" dirty="0">
                <a:latin typeface="Arial"/>
                <a:cs typeface="Arial"/>
              </a:rPr>
              <a:t>LEARNING</a:t>
            </a:r>
            <a:r>
              <a:rPr sz="2000" spc="-60" dirty="0">
                <a:latin typeface="Arial"/>
                <a:cs typeface="Arial"/>
              </a:rPr>
              <a:t> </a:t>
            </a:r>
            <a:r>
              <a:rPr sz="2000" spc="-10" dirty="0">
                <a:latin typeface="Arial"/>
                <a:cs typeface="Arial"/>
              </a:rPr>
              <a:t>SCIENCES</a:t>
            </a:r>
            <a:endParaRPr sz="2000" dirty="0">
              <a:latin typeface="Arial"/>
              <a:cs typeface="Arial"/>
            </a:endParaRPr>
          </a:p>
          <a:p>
            <a:pPr marL="286385" marR="5080" indent="-274320" algn="just">
              <a:lnSpc>
                <a:spcPct val="130000"/>
              </a:lnSpc>
              <a:spcBef>
                <a:spcPts val="990"/>
              </a:spcBef>
              <a:buSzPct val="83333"/>
              <a:buChar char="•"/>
              <a:tabLst>
                <a:tab pos="287020" algn="l"/>
              </a:tabLst>
            </a:pPr>
            <a:r>
              <a:rPr sz="2000" dirty="0">
                <a:latin typeface="Arial"/>
                <a:cs typeface="Arial"/>
              </a:rPr>
              <a:t>Support</a:t>
            </a:r>
            <a:r>
              <a:rPr sz="2000" spc="-40" dirty="0">
                <a:latin typeface="Arial"/>
                <a:cs typeface="Arial"/>
              </a:rPr>
              <a:t> </a:t>
            </a:r>
            <a:r>
              <a:rPr sz="2000" dirty="0">
                <a:latin typeface="Arial"/>
                <a:cs typeface="Arial"/>
              </a:rPr>
              <a:t>the</a:t>
            </a:r>
            <a:r>
              <a:rPr sz="2000" spc="-40" dirty="0">
                <a:latin typeface="Arial"/>
                <a:cs typeface="Arial"/>
              </a:rPr>
              <a:t> </a:t>
            </a:r>
            <a:r>
              <a:rPr sz="2000" dirty="0">
                <a:latin typeface="Arial"/>
                <a:cs typeface="Arial"/>
              </a:rPr>
              <a:t>development</a:t>
            </a:r>
            <a:r>
              <a:rPr sz="2000" spc="-40" dirty="0">
                <a:latin typeface="Arial"/>
                <a:cs typeface="Arial"/>
              </a:rPr>
              <a:t> </a:t>
            </a:r>
            <a:r>
              <a:rPr sz="2000" dirty="0">
                <a:latin typeface="Arial"/>
                <a:cs typeface="Arial"/>
              </a:rPr>
              <a:t>of</a:t>
            </a:r>
            <a:r>
              <a:rPr sz="2000" spc="-45" dirty="0">
                <a:latin typeface="Arial"/>
                <a:cs typeface="Arial"/>
              </a:rPr>
              <a:t> </a:t>
            </a:r>
            <a:r>
              <a:rPr sz="2000" dirty="0">
                <a:latin typeface="Arial"/>
                <a:cs typeface="Arial"/>
              </a:rPr>
              <a:t>the</a:t>
            </a:r>
            <a:r>
              <a:rPr sz="2000" spc="-35" dirty="0">
                <a:latin typeface="Arial"/>
                <a:cs typeface="Arial"/>
              </a:rPr>
              <a:t> </a:t>
            </a:r>
            <a:r>
              <a:rPr sz="2000" dirty="0">
                <a:latin typeface="Arial"/>
                <a:cs typeface="Arial"/>
              </a:rPr>
              <a:t>complex</a:t>
            </a:r>
            <a:r>
              <a:rPr sz="2000" spc="-35" dirty="0">
                <a:latin typeface="Arial"/>
                <a:cs typeface="Arial"/>
              </a:rPr>
              <a:t> </a:t>
            </a:r>
            <a:r>
              <a:rPr sz="2000" dirty="0">
                <a:latin typeface="Arial"/>
                <a:cs typeface="Arial"/>
              </a:rPr>
              <a:t>and</a:t>
            </a:r>
            <a:r>
              <a:rPr sz="2000" spc="-35" dirty="0">
                <a:latin typeface="Arial"/>
                <a:cs typeface="Arial"/>
              </a:rPr>
              <a:t> </a:t>
            </a:r>
            <a:r>
              <a:rPr sz="2000" dirty="0">
                <a:latin typeface="Arial"/>
                <a:cs typeface="Arial"/>
              </a:rPr>
              <a:t>adaptive</a:t>
            </a:r>
            <a:r>
              <a:rPr sz="2000" spc="-35" dirty="0">
                <a:latin typeface="Arial"/>
                <a:cs typeface="Arial"/>
              </a:rPr>
              <a:t> </a:t>
            </a:r>
            <a:r>
              <a:rPr sz="2000" dirty="0">
                <a:latin typeface="Arial"/>
                <a:cs typeface="Arial"/>
              </a:rPr>
              <a:t>skills</a:t>
            </a:r>
            <a:r>
              <a:rPr sz="2000" spc="-35" dirty="0">
                <a:latin typeface="Arial"/>
                <a:cs typeface="Arial"/>
              </a:rPr>
              <a:t> </a:t>
            </a:r>
            <a:r>
              <a:rPr sz="2000" dirty="0">
                <a:latin typeface="Arial"/>
                <a:cs typeface="Arial"/>
              </a:rPr>
              <a:t>and</a:t>
            </a:r>
            <a:r>
              <a:rPr sz="2000" spc="-35" dirty="0">
                <a:latin typeface="Arial"/>
                <a:cs typeface="Arial"/>
              </a:rPr>
              <a:t> </a:t>
            </a:r>
            <a:r>
              <a:rPr sz="2000" spc="-10" dirty="0">
                <a:latin typeface="Arial"/>
                <a:cs typeface="Arial"/>
              </a:rPr>
              <a:t>knowledge </a:t>
            </a:r>
            <a:r>
              <a:rPr sz="2000" dirty="0">
                <a:latin typeface="Arial"/>
                <a:cs typeface="Arial"/>
              </a:rPr>
              <a:t>needed</a:t>
            </a:r>
            <a:r>
              <a:rPr sz="2000" spc="-25" dirty="0">
                <a:latin typeface="Arial"/>
                <a:cs typeface="Arial"/>
              </a:rPr>
              <a:t> </a:t>
            </a:r>
            <a:r>
              <a:rPr sz="2000" dirty="0">
                <a:latin typeface="Arial"/>
                <a:cs typeface="Arial"/>
              </a:rPr>
              <a:t>for</a:t>
            </a:r>
            <a:r>
              <a:rPr sz="2000" spc="-35" dirty="0">
                <a:latin typeface="Arial"/>
                <a:cs typeface="Arial"/>
              </a:rPr>
              <a:t> </a:t>
            </a:r>
            <a:r>
              <a:rPr sz="2000" dirty="0">
                <a:latin typeface="Arial"/>
                <a:cs typeface="Arial"/>
              </a:rPr>
              <a:t>the</a:t>
            </a:r>
            <a:r>
              <a:rPr sz="2000" spc="-35" dirty="0">
                <a:latin typeface="Arial"/>
                <a:cs typeface="Arial"/>
              </a:rPr>
              <a:t> </a:t>
            </a:r>
            <a:r>
              <a:rPr sz="2000" dirty="0">
                <a:latin typeface="Arial"/>
                <a:cs typeface="Arial"/>
              </a:rPr>
              <a:t>knowledge</a:t>
            </a:r>
            <a:r>
              <a:rPr sz="2000" spc="-35" dirty="0">
                <a:latin typeface="Arial"/>
                <a:cs typeface="Arial"/>
              </a:rPr>
              <a:t> </a:t>
            </a:r>
            <a:r>
              <a:rPr sz="2000" spc="-10" dirty="0">
                <a:latin typeface="Arial"/>
                <a:cs typeface="Arial"/>
              </a:rPr>
              <a:t>economy</a:t>
            </a:r>
            <a:r>
              <a:rPr sz="2000" spc="-25" dirty="0">
                <a:latin typeface="Arial"/>
                <a:cs typeface="Arial"/>
              </a:rPr>
              <a:t> </a:t>
            </a:r>
            <a:r>
              <a:rPr sz="2000" dirty="0">
                <a:latin typeface="Arial"/>
                <a:cs typeface="Arial"/>
              </a:rPr>
              <a:t>and</a:t>
            </a:r>
            <a:r>
              <a:rPr sz="2000" spc="-25" dirty="0">
                <a:latin typeface="Arial"/>
                <a:cs typeface="Arial"/>
              </a:rPr>
              <a:t> </a:t>
            </a:r>
            <a:r>
              <a:rPr sz="2000" dirty="0">
                <a:latin typeface="Arial"/>
                <a:cs typeface="Arial"/>
              </a:rPr>
              <a:t>smart</a:t>
            </a:r>
            <a:r>
              <a:rPr sz="2000" spc="-35" dirty="0">
                <a:latin typeface="Arial"/>
                <a:cs typeface="Arial"/>
              </a:rPr>
              <a:t> </a:t>
            </a:r>
            <a:r>
              <a:rPr sz="2000" dirty="0">
                <a:latin typeface="Arial"/>
                <a:cs typeface="Arial"/>
              </a:rPr>
              <a:t>globalised</a:t>
            </a:r>
            <a:r>
              <a:rPr sz="2000" spc="-25" dirty="0">
                <a:latin typeface="Arial"/>
                <a:cs typeface="Arial"/>
              </a:rPr>
              <a:t> </a:t>
            </a:r>
            <a:r>
              <a:rPr sz="2000" dirty="0">
                <a:latin typeface="Arial"/>
                <a:cs typeface="Arial"/>
              </a:rPr>
              <a:t>world</a:t>
            </a:r>
            <a:r>
              <a:rPr sz="2000" spc="-20" dirty="0">
                <a:latin typeface="Arial"/>
                <a:cs typeface="Arial"/>
              </a:rPr>
              <a:t> </a:t>
            </a:r>
            <a:r>
              <a:rPr sz="2000" dirty="0">
                <a:latin typeface="Arial"/>
                <a:cs typeface="Arial"/>
              </a:rPr>
              <a:t>in</a:t>
            </a:r>
            <a:r>
              <a:rPr sz="2000" spc="-35" dirty="0">
                <a:latin typeface="Arial"/>
                <a:cs typeface="Arial"/>
              </a:rPr>
              <a:t> </a:t>
            </a:r>
            <a:r>
              <a:rPr sz="2000" dirty="0">
                <a:latin typeface="Arial"/>
                <a:cs typeface="Arial"/>
              </a:rPr>
              <a:t>which</a:t>
            </a:r>
            <a:r>
              <a:rPr sz="2000" spc="-35" dirty="0">
                <a:latin typeface="Arial"/>
                <a:cs typeface="Arial"/>
              </a:rPr>
              <a:t> </a:t>
            </a:r>
            <a:r>
              <a:rPr sz="2000" spc="-25" dirty="0">
                <a:latin typeface="Arial"/>
                <a:cs typeface="Arial"/>
              </a:rPr>
              <a:t>we </a:t>
            </a:r>
            <a:r>
              <a:rPr sz="2000" dirty="0">
                <a:latin typeface="Arial"/>
                <a:cs typeface="Arial"/>
              </a:rPr>
              <a:t>now</a:t>
            </a:r>
            <a:r>
              <a:rPr sz="2000" spc="-40" dirty="0">
                <a:latin typeface="Arial"/>
                <a:cs typeface="Arial"/>
              </a:rPr>
              <a:t> </a:t>
            </a:r>
            <a:r>
              <a:rPr sz="2000" spc="-10" dirty="0">
                <a:latin typeface="Arial"/>
                <a:cs typeface="Arial"/>
              </a:rPr>
              <a:t>live.</a:t>
            </a:r>
            <a:endParaRPr sz="2000" dirty="0">
              <a:latin typeface="Arial"/>
              <a:cs typeface="Arial"/>
            </a:endParaRPr>
          </a:p>
          <a:p>
            <a:pPr marL="286385" marR="282575" indent="-274320" algn="just">
              <a:lnSpc>
                <a:spcPct val="130000"/>
              </a:lnSpc>
              <a:spcBef>
                <a:spcPts val="985"/>
              </a:spcBef>
              <a:buSzPct val="83333"/>
              <a:buChar char="•"/>
              <a:tabLst>
                <a:tab pos="287020" algn="l"/>
              </a:tabLst>
            </a:pPr>
            <a:r>
              <a:rPr sz="2000" spc="-20" dirty="0">
                <a:latin typeface="Arial"/>
                <a:cs typeface="Arial"/>
              </a:rPr>
              <a:t>Extensively</a:t>
            </a:r>
            <a:r>
              <a:rPr sz="2000" spc="-50" dirty="0">
                <a:latin typeface="Arial"/>
                <a:cs typeface="Arial"/>
              </a:rPr>
              <a:t> </a:t>
            </a:r>
            <a:r>
              <a:rPr sz="2000" dirty="0">
                <a:latin typeface="Arial"/>
                <a:cs typeface="Arial"/>
              </a:rPr>
              <a:t>studies</a:t>
            </a:r>
            <a:r>
              <a:rPr sz="2000" spc="-45" dirty="0">
                <a:latin typeface="Arial"/>
                <a:cs typeface="Arial"/>
              </a:rPr>
              <a:t> </a:t>
            </a:r>
            <a:r>
              <a:rPr sz="2000" dirty="0">
                <a:latin typeface="Arial"/>
                <a:cs typeface="Arial"/>
              </a:rPr>
              <a:t>how</a:t>
            </a:r>
            <a:r>
              <a:rPr sz="2000" spc="-55" dirty="0">
                <a:latin typeface="Arial"/>
                <a:cs typeface="Arial"/>
              </a:rPr>
              <a:t> </a:t>
            </a:r>
            <a:r>
              <a:rPr sz="2000" dirty="0">
                <a:latin typeface="Arial"/>
                <a:cs typeface="Arial"/>
              </a:rPr>
              <a:t>computational</a:t>
            </a:r>
            <a:r>
              <a:rPr sz="2000" spc="-50" dirty="0">
                <a:latin typeface="Arial"/>
                <a:cs typeface="Arial"/>
              </a:rPr>
              <a:t> </a:t>
            </a:r>
            <a:r>
              <a:rPr sz="2000" dirty="0">
                <a:latin typeface="Arial"/>
                <a:cs typeface="Arial"/>
              </a:rPr>
              <a:t>technologies</a:t>
            </a:r>
            <a:r>
              <a:rPr sz="2000" spc="-50" dirty="0">
                <a:latin typeface="Arial"/>
                <a:cs typeface="Arial"/>
              </a:rPr>
              <a:t> </a:t>
            </a:r>
            <a:r>
              <a:rPr sz="2000" dirty="0">
                <a:latin typeface="Arial"/>
                <a:cs typeface="Arial"/>
              </a:rPr>
              <a:t>may</a:t>
            </a:r>
            <a:r>
              <a:rPr sz="2000" spc="-45" dirty="0">
                <a:latin typeface="Arial"/>
                <a:cs typeface="Arial"/>
              </a:rPr>
              <a:t> </a:t>
            </a:r>
            <a:r>
              <a:rPr sz="2000" dirty="0">
                <a:latin typeface="Arial"/>
                <a:cs typeface="Arial"/>
              </a:rPr>
              <a:t>be</a:t>
            </a:r>
            <a:r>
              <a:rPr sz="2000" spc="-55" dirty="0">
                <a:latin typeface="Arial"/>
                <a:cs typeface="Arial"/>
              </a:rPr>
              <a:t> </a:t>
            </a:r>
            <a:r>
              <a:rPr sz="2000" spc="-10" dirty="0">
                <a:latin typeface="Arial"/>
                <a:cs typeface="Arial"/>
              </a:rPr>
              <a:t>leveraged</a:t>
            </a:r>
            <a:r>
              <a:rPr sz="2000" spc="-45" dirty="0">
                <a:latin typeface="Arial"/>
                <a:cs typeface="Arial"/>
              </a:rPr>
              <a:t> </a:t>
            </a:r>
            <a:r>
              <a:rPr sz="2000" spc="-25" dirty="0">
                <a:latin typeface="Arial"/>
                <a:cs typeface="Arial"/>
              </a:rPr>
              <a:t>to </a:t>
            </a:r>
            <a:r>
              <a:rPr sz="2000" dirty="0">
                <a:latin typeface="Arial"/>
                <a:cs typeface="Arial"/>
              </a:rPr>
              <a:t>support</a:t>
            </a:r>
            <a:r>
              <a:rPr sz="2000" spc="35" dirty="0">
                <a:latin typeface="Arial"/>
                <a:cs typeface="Arial"/>
              </a:rPr>
              <a:t> </a:t>
            </a:r>
            <a:r>
              <a:rPr sz="2000" spc="-10" dirty="0">
                <a:latin typeface="Arial"/>
                <a:cs typeface="Arial"/>
              </a:rPr>
              <a:t>learning</a:t>
            </a:r>
            <a:endParaRPr sz="20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8306" y="1396491"/>
            <a:ext cx="6051550" cy="452120"/>
          </a:xfrm>
          <a:prstGeom prst="rect">
            <a:avLst/>
          </a:prstGeom>
        </p:spPr>
        <p:txBody>
          <a:bodyPr vert="horz" wrap="square" lIns="0" tIns="12700" rIns="0" bIns="0" rtlCol="0">
            <a:spAutoFit/>
          </a:bodyPr>
          <a:lstStyle/>
          <a:p>
            <a:pPr marL="12700">
              <a:lnSpc>
                <a:spcPct val="100000"/>
              </a:lnSpc>
              <a:spcBef>
                <a:spcPts val="100"/>
              </a:spcBef>
              <a:tabLst>
                <a:tab pos="2987675" algn="l"/>
              </a:tabLst>
            </a:pPr>
            <a:r>
              <a:rPr spc="-70" dirty="0"/>
              <a:t>H</a:t>
            </a:r>
            <a:r>
              <a:rPr spc="-180" dirty="0"/>
              <a:t> </a:t>
            </a:r>
            <a:r>
              <a:rPr spc="330" dirty="0"/>
              <a:t>I</a:t>
            </a:r>
            <a:r>
              <a:rPr spc="-170" dirty="0"/>
              <a:t> </a:t>
            </a:r>
            <a:r>
              <a:rPr spc="-250" dirty="0"/>
              <a:t>S</a:t>
            </a:r>
            <a:r>
              <a:rPr spc="-175" dirty="0"/>
              <a:t> </a:t>
            </a:r>
            <a:r>
              <a:rPr spc="-125" dirty="0"/>
              <a:t>T</a:t>
            </a:r>
            <a:r>
              <a:rPr spc="-175" dirty="0"/>
              <a:t> </a:t>
            </a:r>
            <a:r>
              <a:rPr spc="-204" dirty="0"/>
              <a:t>O</a:t>
            </a:r>
            <a:r>
              <a:rPr spc="-165" dirty="0"/>
              <a:t> </a:t>
            </a:r>
            <a:r>
              <a:rPr spc="-250" dirty="0"/>
              <a:t>R</a:t>
            </a:r>
            <a:r>
              <a:rPr spc="-180" dirty="0"/>
              <a:t> </a:t>
            </a:r>
            <a:r>
              <a:rPr spc="330" dirty="0"/>
              <a:t>I</a:t>
            </a:r>
            <a:r>
              <a:rPr spc="-170" dirty="0"/>
              <a:t> </a:t>
            </a:r>
            <a:r>
              <a:rPr spc="-305" dirty="0"/>
              <a:t>C</a:t>
            </a:r>
            <a:r>
              <a:rPr spc="-175" dirty="0"/>
              <a:t> </a:t>
            </a:r>
            <a:r>
              <a:rPr spc="-80" dirty="0"/>
              <a:t>A</a:t>
            </a:r>
            <a:r>
              <a:rPr spc="-170" dirty="0"/>
              <a:t> </a:t>
            </a:r>
            <a:r>
              <a:rPr spc="-50" dirty="0"/>
              <a:t>L</a:t>
            </a:r>
            <a:r>
              <a:rPr dirty="0"/>
              <a:t>	</a:t>
            </a:r>
            <a:r>
              <a:rPr spc="-65" dirty="0"/>
              <a:t>B</a:t>
            </a:r>
            <a:r>
              <a:rPr spc="-175" dirty="0"/>
              <a:t> </a:t>
            </a:r>
            <a:r>
              <a:rPr spc="-80" dirty="0"/>
              <a:t>A</a:t>
            </a:r>
            <a:r>
              <a:rPr spc="-170" dirty="0"/>
              <a:t> </a:t>
            </a:r>
            <a:r>
              <a:rPr spc="-305" dirty="0"/>
              <a:t>C</a:t>
            </a:r>
            <a:r>
              <a:rPr spc="-170" dirty="0"/>
              <a:t> </a:t>
            </a:r>
            <a:r>
              <a:rPr spc="-100" dirty="0"/>
              <a:t>K</a:t>
            </a:r>
            <a:r>
              <a:rPr spc="-175" dirty="0"/>
              <a:t> </a:t>
            </a:r>
            <a:r>
              <a:rPr spc="-245" dirty="0"/>
              <a:t>G</a:t>
            </a:r>
            <a:r>
              <a:rPr spc="-170" dirty="0"/>
              <a:t> </a:t>
            </a:r>
            <a:r>
              <a:rPr spc="-250" dirty="0"/>
              <a:t>R</a:t>
            </a:r>
            <a:r>
              <a:rPr spc="-175" dirty="0"/>
              <a:t> </a:t>
            </a:r>
            <a:r>
              <a:rPr spc="-204" dirty="0"/>
              <a:t>O</a:t>
            </a:r>
            <a:r>
              <a:rPr spc="-170" dirty="0"/>
              <a:t> </a:t>
            </a:r>
            <a:r>
              <a:rPr spc="-150" dirty="0"/>
              <a:t>U</a:t>
            </a:r>
            <a:r>
              <a:rPr spc="-170" dirty="0"/>
              <a:t> </a:t>
            </a:r>
            <a:r>
              <a:rPr spc="-70" dirty="0"/>
              <a:t>N</a:t>
            </a:r>
            <a:r>
              <a:rPr spc="-180" dirty="0"/>
              <a:t> </a:t>
            </a:r>
            <a:r>
              <a:rPr spc="-50" dirty="0"/>
              <a:t>D</a:t>
            </a:r>
          </a:p>
        </p:txBody>
      </p:sp>
      <p:sp>
        <p:nvSpPr>
          <p:cNvPr id="3" name="object 3"/>
          <p:cNvSpPr/>
          <p:nvPr/>
        </p:nvSpPr>
        <p:spPr>
          <a:xfrm>
            <a:off x="1524000" y="2286000"/>
            <a:ext cx="971550" cy="0"/>
          </a:xfrm>
          <a:custGeom>
            <a:avLst/>
            <a:gdLst/>
            <a:ahLst/>
            <a:cxnLst/>
            <a:rect l="l" t="t" r="r" b="b"/>
            <a:pathLst>
              <a:path w="971550">
                <a:moveTo>
                  <a:pt x="0" y="0"/>
                </a:moveTo>
                <a:lnTo>
                  <a:pt x="971155" y="1"/>
                </a:lnTo>
              </a:path>
            </a:pathLst>
          </a:custGeom>
          <a:ln w="31750">
            <a:solidFill>
              <a:srgbClr val="000000"/>
            </a:solidFill>
          </a:ln>
        </p:spPr>
        <p:txBody>
          <a:bodyPr wrap="square" lIns="0" tIns="0" rIns="0" bIns="0" rtlCol="0"/>
          <a:lstStyle/>
          <a:p>
            <a:endParaRPr/>
          </a:p>
        </p:txBody>
      </p:sp>
      <p:sp>
        <p:nvSpPr>
          <p:cNvPr id="4" name="object 4"/>
          <p:cNvSpPr txBox="1"/>
          <p:nvPr/>
        </p:nvSpPr>
        <p:spPr>
          <a:xfrm>
            <a:off x="1676400" y="2723390"/>
            <a:ext cx="8839200" cy="3074944"/>
          </a:xfrm>
          <a:prstGeom prst="rect">
            <a:avLst/>
          </a:prstGeom>
        </p:spPr>
        <p:txBody>
          <a:bodyPr vert="horz" wrap="square" lIns="0" tIns="14605" rIns="0" bIns="0" rtlCol="0">
            <a:spAutoFit/>
          </a:bodyPr>
          <a:lstStyle/>
          <a:p>
            <a:pPr marL="287020" indent="-274320">
              <a:lnSpc>
                <a:spcPct val="100000"/>
              </a:lnSpc>
              <a:spcBef>
                <a:spcPts val="115"/>
              </a:spcBef>
              <a:buSzPct val="85714"/>
              <a:buChar char="•"/>
              <a:tabLst>
                <a:tab pos="286385" algn="l"/>
                <a:tab pos="287020" algn="l"/>
              </a:tabLst>
            </a:pPr>
            <a:r>
              <a:rPr sz="2000" spc="-10" dirty="0">
                <a:latin typeface="Arial"/>
                <a:cs typeface="Arial"/>
              </a:rPr>
              <a:t>HUMAN-</a:t>
            </a:r>
            <a:r>
              <a:rPr sz="2000" spc="-95" dirty="0">
                <a:latin typeface="Arial"/>
                <a:cs typeface="Arial"/>
              </a:rPr>
              <a:t>COMPUTER</a:t>
            </a:r>
            <a:r>
              <a:rPr sz="2000" spc="-25" dirty="0">
                <a:latin typeface="Arial"/>
                <a:cs typeface="Arial"/>
              </a:rPr>
              <a:t> </a:t>
            </a:r>
            <a:r>
              <a:rPr sz="2000" spc="-10" dirty="0">
                <a:latin typeface="Arial"/>
                <a:cs typeface="Arial"/>
              </a:rPr>
              <a:t>INTERACTION</a:t>
            </a:r>
            <a:endParaRPr sz="2000" dirty="0">
              <a:latin typeface="Arial"/>
              <a:cs typeface="Arial"/>
            </a:endParaRPr>
          </a:p>
          <a:p>
            <a:pPr marL="286385" marR="5080" indent="-274320">
              <a:lnSpc>
                <a:spcPct val="130000"/>
              </a:lnSpc>
              <a:spcBef>
                <a:spcPts val="990"/>
              </a:spcBef>
              <a:buSzPct val="83333"/>
              <a:buChar char="•"/>
              <a:tabLst>
                <a:tab pos="286385" algn="l"/>
                <a:tab pos="287020" algn="l"/>
              </a:tabLst>
            </a:pPr>
            <a:r>
              <a:rPr sz="2000" dirty="0">
                <a:latin typeface="Arial"/>
                <a:cs typeface="Arial"/>
              </a:rPr>
              <a:t>Interdisciplinary</a:t>
            </a:r>
            <a:r>
              <a:rPr sz="2000" spc="-30" dirty="0">
                <a:latin typeface="Arial"/>
                <a:cs typeface="Arial"/>
              </a:rPr>
              <a:t> </a:t>
            </a:r>
            <a:r>
              <a:rPr sz="2000" dirty="0">
                <a:latin typeface="Arial"/>
                <a:cs typeface="Arial"/>
              </a:rPr>
              <a:t>field</a:t>
            </a:r>
            <a:r>
              <a:rPr sz="2000" spc="-25" dirty="0">
                <a:latin typeface="Arial"/>
                <a:cs typeface="Arial"/>
              </a:rPr>
              <a:t> </a:t>
            </a:r>
            <a:r>
              <a:rPr sz="2000" dirty="0">
                <a:latin typeface="Arial"/>
                <a:cs typeface="Arial"/>
              </a:rPr>
              <a:t>focused</a:t>
            </a:r>
            <a:r>
              <a:rPr sz="2000" spc="-20" dirty="0">
                <a:latin typeface="Arial"/>
                <a:cs typeface="Arial"/>
              </a:rPr>
              <a:t> </a:t>
            </a:r>
            <a:r>
              <a:rPr sz="2000" dirty="0">
                <a:latin typeface="Arial"/>
                <a:cs typeface="Arial"/>
              </a:rPr>
              <a:t>on</a:t>
            </a:r>
            <a:r>
              <a:rPr sz="2000" spc="-30" dirty="0">
                <a:latin typeface="Arial"/>
                <a:cs typeface="Arial"/>
              </a:rPr>
              <a:t> </a:t>
            </a:r>
            <a:r>
              <a:rPr sz="2000" dirty="0">
                <a:latin typeface="Arial"/>
                <a:cs typeface="Arial"/>
              </a:rPr>
              <a:t>understanding,</a:t>
            </a:r>
            <a:r>
              <a:rPr sz="2000" spc="-30" dirty="0">
                <a:latin typeface="Arial"/>
                <a:cs typeface="Arial"/>
              </a:rPr>
              <a:t> </a:t>
            </a:r>
            <a:r>
              <a:rPr sz="2000" spc="-10" dirty="0">
                <a:latin typeface="Arial"/>
                <a:cs typeface="Arial"/>
              </a:rPr>
              <a:t>designing,</a:t>
            </a:r>
            <a:r>
              <a:rPr sz="2000" spc="-35" dirty="0">
                <a:latin typeface="Arial"/>
                <a:cs typeface="Arial"/>
              </a:rPr>
              <a:t> </a:t>
            </a:r>
            <a:r>
              <a:rPr sz="2000" dirty="0">
                <a:latin typeface="Arial"/>
                <a:cs typeface="Arial"/>
              </a:rPr>
              <a:t>and</a:t>
            </a:r>
            <a:r>
              <a:rPr sz="2000" spc="-20" dirty="0">
                <a:latin typeface="Arial"/>
                <a:cs typeface="Arial"/>
              </a:rPr>
              <a:t> </a:t>
            </a:r>
            <a:r>
              <a:rPr sz="2000" dirty="0">
                <a:latin typeface="Arial"/>
                <a:cs typeface="Arial"/>
              </a:rPr>
              <a:t>evaluating</a:t>
            </a:r>
            <a:r>
              <a:rPr sz="2000" spc="-30" dirty="0">
                <a:latin typeface="Arial"/>
                <a:cs typeface="Arial"/>
              </a:rPr>
              <a:t> </a:t>
            </a:r>
            <a:r>
              <a:rPr sz="2000" spc="-25" dirty="0">
                <a:latin typeface="Arial"/>
                <a:cs typeface="Arial"/>
              </a:rPr>
              <a:t>the </a:t>
            </a:r>
            <a:r>
              <a:rPr sz="2000" dirty="0">
                <a:latin typeface="Arial"/>
                <a:cs typeface="Arial"/>
              </a:rPr>
              <a:t>interface</a:t>
            </a:r>
            <a:r>
              <a:rPr sz="2000" spc="-10" dirty="0">
                <a:latin typeface="Arial"/>
                <a:cs typeface="Arial"/>
              </a:rPr>
              <a:t> </a:t>
            </a:r>
            <a:r>
              <a:rPr sz="2000" dirty="0">
                <a:latin typeface="Arial"/>
                <a:cs typeface="Arial"/>
              </a:rPr>
              <a:t>between</a:t>
            </a:r>
            <a:r>
              <a:rPr sz="2000" spc="-5" dirty="0">
                <a:latin typeface="Arial"/>
                <a:cs typeface="Arial"/>
              </a:rPr>
              <a:t> </a:t>
            </a:r>
            <a:r>
              <a:rPr sz="2000" dirty="0">
                <a:latin typeface="Arial"/>
                <a:cs typeface="Arial"/>
              </a:rPr>
              <a:t>people</a:t>
            </a:r>
            <a:r>
              <a:rPr sz="2000" spc="-5" dirty="0">
                <a:latin typeface="Arial"/>
                <a:cs typeface="Arial"/>
              </a:rPr>
              <a:t> </a:t>
            </a:r>
            <a:r>
              <a:rPr sz="2000" dirty="0">
                <a:latin typeface="Arial"/>
                <a:cs typeface="Arial"/>
              </a:rPr>
              <a:t>and</a:t>
            </a:r>
            <a:r>
              <a:rPr sz="2000" spc="5" dirty="0">
                <a:latin typeface="Arial"/>
                <a:cs typeface="Arial"/>
              </a:rPr>
              <a:t> </a:t>
            </a:r>
            <a:r>
              <a:rPr sz="2000" dirty="0">
                <a:latin typeface="Arial"/>
                <a:cs typeface="Arial"/>
              </a:rPr>
              <a:t>computational </a:t>
            </a:r>
            <a:r>
              <a:rPr sz="2000" spc="-10" dirty="0">
                <a:latin typeface="Arial"/>
                <a:cs typeface="Arial"/>
              </a:rPr>
              <a:t>technologies.</a:t>
            </a:r>
            <a:endParaRPr sz="2000" dirty="0">
              <a:latin typeface="Arial"/>
              <a:cs typeface="Arial"/>
            </a:endParaRPr>
          </a:p>
          <a:p>
            <a:pPr marL="286385" marR="164465" indent="-274320">
              <a:lnSpc>
                <a:spcPct val="130000"/>
              </a:lnSpc>
              <a:spcBef>
                <a:spcPts val="985"/>
              </a:spcBef>
              <a:buSzPct val="83333"/>
              <a:buChar char="•"/>
              <a:tabLst>
                <a:tab pos="286385" algn="l"/>
                <a:tab pos="287020" algn="l"/>
              </a:tabLst>
            </a:pPr>
            <a:r>
              <a:rPr sz="2000" spc="-20" dirty="0">
                <a:latin typeface="Arial"/>
                <a:cs typeface="Arial"/>
              </a:rPr>
              <a:t>Extensively</a:t>
            </a:r>
            <a:r>
              <a:rPr sz="2000" spc="-45" dirty="0">
                <a:latin typeface="Arial"/>
                <a:cs typeface="Arial"/>
              </a:rPr>
              <a:t> </a:t>
            </a:r>
            <a:r>
              <a:rPr sz="2000" dirty="0">
                <a:latin typeface="Arial"/>
                <a:cs typeface="Arial"/>
              </a:rPr>
              <a:t>involved</a:t>
            </a:r>
            <a:r>
              <a:rPr sz="2000" spc="-40" dirty="0">
                <a:latin typeface="Arial"/>
                <a:cs typeface="Arial"/>
              </a:rPr>
              <a:t> </a:t>
            </a:r>
            <a:r>
              <a:rPr sz="2000" dirty="0">
                <a:latin typeface="Arial"/>
                <a:cs typeface="Arial"/>
              </a:rPr>
              <a:t>in</a:t>
            </a:r>
            <a:r>
              <a:rPr sz="2000" spc="-45" dirty="0">
                <a:latin typeface="Arial"/>
                <a:cs typeface="Arial"/>
              </a:rPr>
              <a:t> </a:t>
            </a:r>
            <a:r>
              <a:rPr sz="2000" dirty="0">
                <a:latin typeface="Arial"/>
                <a:cs typeface="Arial"/>
              </a:rPr>
              <a:t>the</a:t>
            </a:r>
            <a:r>
              <a:rPr sz="2000" spc="-50" dirty="0">
                <a:latin typeface="Arial"/>
                <a:cs typeface="Arial"/>
              </a:rPr>
              <a:t> </a:t>
            </a:r>
            <a:r>
              <a:rPr sz="2000" dirty="0">
                <a:latin typeface="Arial"/>
                <a:cs typeface="Arial"/>
              </a:rPr>
              <a:t>development</a:t>
            </a:r>
            <a:r>
              <a:rPr sz="2000" spc="-45" dirty="0">
                <a:latin typeface="Arial"/>
                <a:cs typeface="Arial"/>
              </a:rPr>
              <a:t> </a:t>
            </a:r>
            <a:r>
              <a:rPr sz="2000" dirty="0">
                <a:latin typeface="Arial"/>
                <a:cs typeface="Arial"/>
              </a:rPr>
              <a:t>of</a:t>
            </a:r>
            <a:r>
              <a:rPr sz="2000" spc="-55" dirty="0">
                <a:latin typeface="Arial"/>
                <a:cs typeface="Arial"/>
              </a:rPr>
              <a:t> </a:t>
            </a:r>
            <a:r>
              <a:rPr sz="2000" dirty="0">
                <a:latin typeface="Arial"/>
                <a:cs typeface="Arial"/>
              </a:rPr>
              <a:t>many</a:t>
            </a:r>
            <a:r>
              <a:rPr sz="2000" spc="-40" dirty="0">
                <a:latin typeface="Arial"/>
                <a:cs typeface="Arial"/>
              </a:rPr>
              <a:t> </a:t>
            </a:r>
            <a:r>
              <a:rPr sz="2000" dirty="0">
                <a:latin typeface="Arial"/>
                <a:cs typeface="Arial"/>
              </a:rPr>
              <a:t>types</a:t>
            </a:r>
            <a:r>
              <a:rPr sz="2000" spc="-40" dirty="0">
                <a:latin typeface="Arial"/>
                <a:cs typeface="Arial"/>
              </a:rPr>
              <a:t> </a:t>
            </a:r>
            <a:r>
              <a:rPr sz="2000" dirty="0">
                <a:latin typeface="Arial"/>
                <a:cs typeface="Arial"/>
              </a:rPr>
              <a:t>of</a:t>
            </a:r>
            <a:r>
              <a:rPr sz="2000" spc="-55" dirty="0">
                <a:latin typeface="Arial"/>
                <a:cs typeface="Arial"/>
              </a:rPr>
              <a:t> </a:t>
            </a:r>
            <a:r>
              <a:rPr sz="2000" dirty="0">
                <a:latin typeface="Arial"/>
                <a:cs typeface="Arial"/>
              </a:rPr>
              <a:t>software,</a:t>
            </a:r>
            <a:r>
              <a:rPr sz="2000" spc="-50" dirty="0">
                <a:latin typeface="Arial"/>
                <a:cs typeface="Arial"/>
              </a:rPr>
              <a:t> </a:t>
            </a:r>
            <a:r>
              <a:rPr sz="2000" spc="-10" dirty="0">
                <a:latin typeface="Arial"/>
                <a:cs typeface="Arial"/>
              </a:rPr>
              <a:t>including </a:t>
            </a:r>
            <a:r>
              <a:rPr sz="2000" dirty="0">
                <a:latin typeface="Arial"/>
                <a:cs typeface="Arial"/>
              </a:rPr>
              <a:t>those</a:t>
            </a:r>
            <a:r>
              <a:rPr sz="2000" spc="-45" dirty="0">
                <a:latin typeface="Arial"/>
                <a:cs typeface="Arial"/>
              </a:rPr>
              <a:t> </a:t>
            </a:r>
            <a:r>
              <a:rPr sz="2000" dirty="0">
                <a:latin typeface="Arial"/>
                <a:cs typeface="Arial"/>
              </a:rPr>
              <a:t>dedicated</a:t>
            </a:r>
            <a:r>
              <a:rPr sz="2000" spc="-40" dirty="0">
                <a:latin typeface="Arial"/>
                <a:cs typeface="Arial"/>
              </a:rPr>
              <a:t> </a:t>
            </a:r>
            <a:r>
              <a:rPr sz="2000" dirty="0">
                <a:latin typeface="Arial"/>
                <a:cs typeface="Arial"/>
              </a:rPr>
              <a:t>to</a:t>
            </a:r>
            <a:r>
              <a:rPr sz="2000" spc="-40" dirty="0">
                <a:latin typeface="Arial"/>
                <a:cs typeface="Arial"/>
              </a:rPr>
              <a:t> </a:t>
            </a:r>
            <a:r>
              <a:rPr sz="2000" spc="-10" dirty="0">
                <a:latin typeface="Arial"/>
                <a:cs typeface="Arial"/>
              </a:rPr>
              <a:t>research</a:t>
            </a:r>
            <a:r>
              <a:rPr sz="2000" spc="-45" dirty="0">
                <a:latin typeface="Arial"/>
                <a:cs typeface="Arial"/>
              </a:rPr>
              <a:t> </a:t>
            </a:r>
            <a:r>
              <a:rPr sz="2000" spc="-10" dirty="0">
                <a:latin typeface="Arial"/>
                <a:cs typeface="Arial"/>
              </a:rPr>
              <a:t>methods</a:t>
            </a:r>
            <a:endParaRPr sz="2000" dirty="0">
              <a:latin typeface="Arial"/>
              <a:cs typeface="Arial"/>
            </a:endParaRPr>
          </a:p>
          <a:p>
            <a:pPr marL="286385" marR="690245" indent="-274320">
              <a:lnSpc>
                <a:spcPct val="134400"/>
              </a:lnSpc>
              <a:spcBef>
                <a:spcPts val="890"/>
              </a:spcBef>
              <a:buSzPct val="83333"/>
              <a:buChar char="•"/>
              <a:tabLst>
                <a:tab pos="286385" algn="l"/>
                <a:tab pos="287020" algn="l"/>
              </a:tabLst>
            </a:pPr>
            <a:r>
              <a:rPr sz="2000" spc="80" dirty="0">
                <a:latin typeface="Arial"/>
                <a:cs typeface="Arial"/>
              </a:rPr>
              <a:t>Its</a:t>
            </a:r>
            <a:r>
              <a:rPr sz="2000" spc="5" dirty="0">
                <a:latin typeface="Arial"/>
                <a:cs typeface="Arial"/>
              </a:rPr>
              <a:t> </a:t>
            </a:r>
            <a:r>
              <a:rPr sz="2000" dirty="0">
                <a:latin typeface="Arial"/>
                <a:cs typeface="Arial"/>
              </a:rPr>
              <a:t>integration with the learning </a:t>
            </a:r>
            <a:r>
              <a:rPr sz="2000" spc="-20" dirty="0">
                <a:latin typeface="Arial"/>
                <a:cs typeface="Arial"/>
              </a:rPr>
              <a:t>sciences</a:t>
            </a:r>
            <a:r>
              <a:rPr sz="2000" spc="5" dirty="0">
                <a:latin typeface="Arial"/>
                <a:cs typeface="Arial"/>
              </a:rPr>
              <a:t> </a:t>
            </a:r>
            <a:r>
              <a:rPr sz="2000" dirty="0">
                <a:latin typeface="Arial"/>
                <a:cs typeface="Arial"/>
              </a:rPr>
              <a:t>to support the development </a:t>
            </a:r>
            <a:r>
              <a:rPr sz="2000" spc="-25" dirty="0">
                <a:latin typeface="Arial"/>
                <a:cs typeface="Arial"/>
              </a:rPr>
              <a:t>of </a:t>
            </a:r>
            <a:r>
              <a:rPr sz="2000" dirty="0">
                <a:latin typeface="Arial"/>
                <a:cs typeface="Arial"/>
              </a:rPr>
              <a:t>methods</a:t>
            </a:r>
            <a:r>
              <a:rPr sz="2000" spc="-35" dirty="0">
                <a:latin typeface="Arial"/>
                <a:cs typeface="Arial"/>
              </a:rPr>
              <a:t> </a:t>
            </a:r>
            <a:r>
              <a:rPr sz="2000" dirty="0">
                <a:latin typeface="Arial"/>
                <a:cs typeface="Arial"/>
              </a:rPr>
              <a:t>software</a:t>
            </a:r>
            <a:r>
              <a:rPr sz="2000" spc="-40" dirty="0">
                <a:latin typeface="Arial"/>
                <a:cs typeface="Arial"/>
              </a:rPr>
              <a:t> </a:t>
            </a:r>
            <a:r>
              <a:rPr sz="2000" dirty="0">
                <a:latin typeface="Arial"/>
                <a:cs typeface="Arial"/>
              </a:rPr>
              <a:t>is</a:t>
            </a:r>
            <a:r>
              <a:rPr sz="2000" spc="-35" dirty="0">
                <a:latin typeface="Arial"/>
                <a:cs typeface="Arial"/>
              </a:rPr>
              <a:t> </a:t>
            </a:r>
            <a:r>
              <a:rPr sz="2000" spc="-10" dirty="0">
                <a:latin typeface="Arial"/>
                <a:cs typeface="Arial"/>
              </a:rPr>
              <a:t>less</a:t>
            </a:r>
            <a:r>
              <a:rPr sz="2000" spc="-35" dirty="0">
                <a:latin typeface="Arial"/>
                <a:cs typeface="Arial"/>
              </a:rPr>
              <a:t> </a:t>
            </a:r>
            <a:r>
              <a:rPr sz="2000" spc="-10" dirty="0">
                <a:latin typeface="Arial"/>
                <a:cs typeface="Arial"/>
              </a:rPr>
              <a:t>common.</a:t>
            </a:r>
            <a:endParaRPr sz="2000"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8306" y="1396491"/>
            <a:ext cx="6127750" cy="452120"/>
          </a:xfrm>
          <a:prstGeom prst="rect">
            <a:avLst/>
          </a:prstGeom>
        </p:spPr>
        <p:txBody>
          <a:bodyPr vert="horz" wrap="square" lIns="0" tIns="12700" rIns="0" bIns="0" rtlCol="0">
            <a:spAutoFit/>
          </a:bodyPr>
          <a:lstStyle/>
          <a:p>
            <a:pPr marL="12700">
              <a:lnSpc>
                <a:spcPct val="100000"/>
              </a:lnSpc>
              <a:spcBef>
                <a:spcPts val="100"/>
              </a:spcBef>
              <a:tabLst>
                <a:tab pos="1180465" algn="l"/>
                <a:tab pos="3763645" algn="l"/>
              </a:tabLst>
            </a:pPr>
            <a:r>
              <a:rPr spc="-165" dirty="0"/>
              <a:t>W</a:t>
            </a:r>
            <a:r>
              <a:rPr spc="-170" dirty="0"/>
              <a:t> </a:t>
            </a:r>
            <a:r>
              <a:rPr spc="-70" dirty="0"/>
              <a:t>H</a:t>
            </a:r>
            <a:r>
              <a:rPr spc="-175" dirty="0"/>
              <a:t> </a:t>
            </a:r>
            <a:r>
              <a:rPr spc="-50" dirty="0"/>
              <a:t>Y</a:t>
            </a:r>
            <a:r>
              <a:rPr dirty="0"/>
              <a:t>	</a:t>
            </a:r>
            <a:r>
              <a:rPr spc="-80" dirty="0"/>
              <a:t>A</a:t>
            </a:r>
            <a:r>
              <a:rPr spc="-175" dirty="0"/>
              <a:t> </a:t>
            </a:r>
            <a:r>
              <a:rPr spc="-70" dirty="0"/>
              <a:t>M</a:t>
            </a:r>
            <a:r>
              <a:rPr spc="-175" dirty="0"/>
              <a:t> </a:t>
            </a:r>
            <a:r>
              <a:rPr spc="175" dirty="0"/>
              <a:t>-</a:t>
            </a:r>
            <a:r>
              <a:rPr spc="-180" dirty="0"/>
              <a:t> </a:t>
            </a:r>
            <a:r>
              <a:rPr spc="-250" dirty="0"/>
              <a:t>S</a:t>
            </a:r>
            <a:r>
              <a:rPr spc="-175" dirty="0"/>
              <a:t> </a:t>
            </a:r>
            <a:r>
              <a:rPr spc="-70" dirty="0"/>
              <a:t>M</a:t>
            </a:r>
            <a:r>
              <a:rPr spc="-180" dirty="0"/>
              <a:t> </a:t>
            </a:r>
            <a:r>
              <a:rPr spc="-80" dirty="0"/>
              <a:t>A</a:t>
            </a:r>
            <a:r>
              <a:rPr spc="-170" dirty="0"/>
              <a:t> </a:t>
            </a:r>
            <a:r>
              <a:rPr spc="-250" dirty="0"/>
              <a:t>R</a:t>
            </a:r>
            <a:r>
              <a:rPr spc="-180" dirty="0"/>
              <a:t> </a:t>
            </a:r>
            <a:r>
              <a:rPr spc="-50" dirty="0"/>
              <a:t>T</a:t>
            </a:r>
            <a:r>
              <a:rPr dirty="0"/>
              <a:t>	</a:t>
            </a:r>
            <a:r>
              <a:rPr spc="-70" dirty="0"/>
              <a:t>M</a:t>
            </a:r>
            <a:r>
              <a:rPr spc="-175" dirty="0"/>
              <a:t> </a:t>
            </a:r>
            <a:r>
              <a:rPr spc="-250" dirty="0"/>
              <a:t>E</a:t>
            </a:r>
            <a:r>
              <a:rPr spc="-170" dirty="0"/>
              <a:t> </a:t>
            </a:r>
            <a:r>
              <a:rPr spc="-125" dirty="0"/>
              <a:t>T</a:t>
            </a:r>
            <a:r>
              <a:rPr spc="-175" dirty="0"/>
              <a:t> </a:t>
            </a:r>
            <a:r>
              <a:rPr spc="-70" dirty="0"/>
              <a:t>H</a:t>
            </a:r>
            <a:r>
              <a:rPr spc="-175" dirty="0"/>
              <a:t> </a:t>
            </a:r>
            <a:r>
              <a:rPr spc="-204" dirty="0"/>
              <a:t>O</a:t>
            </a:r>
            <a:r>
              <a:rPr spc="-170" dirty="0"/>
              <a:t> D</a:t>
            </a:r>
            <a:r>
              <a:rPr spc="-180" dirty="0"/>
              <a:t> </a:t>
            </a:r>
            <a:r>
              <a:rPr spc="-250" dirty="0"/>
              <a:t>S</a:t>
            </a:r>
            <a:r>
              <a:rPr spc="-170" dirty="0"/>
              <a:t> </a:t>
            </a:r>
            <a:r>
              <a:rPr spc="-90" dirty="0"/>
              <a:t>?</a:t>
            </a:r>
          </a:p>
        </p:txBody>
      </p:sp>
      <p:sp>
        <p:nvSpPr>
          <p:cNvPr id="3" name="object 3"/>
          <p:cNvSpPr/>
          <p:nvPr/>
        </p:nvSpPr>
        <p:spPr>
          <a:xfrm>
            <a:off x="1524000" y="2286000"/>
            <a:ext cx="971550" cy="0"/>
          </a:xfrm>
          <a:custGeom>
            <a:avLst/>
            <a:gdLst/>
            <a:ahLst/>
            <a:cxnLst/>
            <a:rect l="l" t="t" r="r" b="b"/>
            <a:pathLst>
              <a:path w="971550">
                <a:moveTo>
                  <a:pt x="0" y="0"/>
                </a:moveTo>
                <a:lnTo>
                  <a:pt x="971155" y="1"/>
                </a:lnTo>
              </a:path>
            </a:pathLst>
          </a:custGeom>
          <a:ln w="31750">
            <a:solidFill>
              <a:srgbClr val="000000"/>
            </a:solidFill>
          </a:ln>
        </p:spPr>
        <p:txBody>
          <a:bodyPr wrap="square" lIns="0" tIns="0" rIns="0" bIns="0" rtlCol="0"/>
          <a:lstStyle/>
          <a:p>
            <a:endParaRPr/>
          </a:p>
        </p:txBody>
      </p:sp>
      <p:sp>
        <p:nvSpPr>
          <p:cNvPr id="4" name="object 4"/>
          <p:cNvSpPr txBox="1"/>
          <p:nvPr/>
        </p:nvSpPr>
        <p:spPr>
          <a:xfrm>
            <a:off x="1508306" y="2800603"/>
            <a:ext cx="7483294" cy="2118529"/>
          </a:xfrm>
          <a:prstGeom prst="rect">
            <a:avLst/>
          </a:prstGeom>
        </p:spPr>
        <p:txBody>
          <a:bodyPr vert="horz" wrap="square" lIns="0" tIns="12700" rIns="0" bIns="0" rtlCol="0">
            <a:spAutoFit/>
          </a:bodyPr>
          <a:lstStyle/>
          <a:p>
            <a:pPr marL="287020" indent="-274320">
              <a:lnSpc>
                <a:spcPct val="100000"/>
              </a:lnSpc>
              <a:spcBef>
                <a:spcPts val="100"/>
              </a:spcBef>
              <a:buSzPct val="83333"/>
              <a:buChar char="•"/>
              <a:tabLst>
                <a:tab pos="286385" algn="l"/>
                <a:tab pos="287020" algn="l"/>
              </a:tabLst>
            </a:pPr>
            <a:r>
              <a:rPr sz="2400" spc="75" dirty="0">
                <a:latin typeface="Arial"/>
                <a:cs typeface="Arial"/>
              </a:rPr>
              <a:t>IN</a:t>
            </a:r>
            <a:r>
              <a:rPr sz="2400" spc="-60" dirty="0">
                <a:latin typeface="Arial"/>
                <a:cs typeface="Arial"/>
              </a:rPr>
              <a:t> </a:t>
            </a:r>
            <a:r>
              <a:rPr sz="2400" spc="-105" dirty="0">
                <a:latin typeface="Arial"/>
                <a:cs typeface="Arial"/>
              </a:rPr>
              <a:t>THE</a:t>
            </a:r>
            <a:r>
              <a:rPr sz="2400" spc="-55" dirty="0">
                <a:latin typeface="Arial"/>
                <a:cs typeface="Arial"/>
              </a:rPr>
              <a:t> </a:t>
            </a:r>
            <a:r>
              <a:rPr sz="2400" spc="-90" dirty="0">
                <a:latin typeface="Arial"/>
                <a:cs typeface="Arial"/>
              </a:rPr>
              <a:t>SOCIAL</a:t>
            </a:r>
            <a:r>
              <a:rPr sz="2400" spc="-60" dirty="0">
                <a:latin typeface="Arial"/>
                <a:cs typeface="Arial"/>
              </a:rPr>
              <a:t> </a:t>
            </a:r>
            <a:r>
              <a:rPr sz="2400" spc="-110" dirty="0">
                <a:latin typeface="Arial"/>
                <a:cs typeface="Arial"/>
              </a:rPr>
              <a:t>SCIENCES,</a:t>
            </a:r>
            <a:r>
              <a:rPr sz="2400" spc="-65" dirty="0">
                <a:latin typeface="Arial"/>
                <a:cs typeface="Arial"/>
              </a:rPr>
              <a:t> </a:t>
            </a:r>
            <a:r>
              <a:rPr sz="2400" spc="-130" dirty="0">
                <a:latin typeface="Arial"/>
                <a:cs typeface="Arial"/>
              </a:rPr>
              <a:t>THREE</a:t>
            </a:r>
            <a:r>
              <a:rPr sz="2400" spc="-60" dirty="0">
                <a:latin typeface="Arial"/>
                <a:cs typeface="Arial"/>
              </a:rPr>
              <a:t> </a:t>
            </a:r>
            <a:r>
              <a:rPr sz="2400" spc="-100" dirty="0">
                <a:latin typeface="Arial"/>
                <a:cs typeface="Arial"/>
              </a:rPr>
              <a:t>REASONS:</a:t>
            </a:r>
            <a:endParaRPr sz="2400" dirty="0">
              <a:latin typeface="Arial"/>
              <a:cs typeface="Arial"/>
            </a:endParaRPr>
          </a:p>
          <a:p>
            <a:pPr marL="287020" indent="-274320">
              <a:lnSpc>
                <a:spcPct val="100000"/>
              </a:lnSpc>
              <a:spcBef>
                <a:spcPts val="1630"/>
              </a:spcBef>
              <a:buSzPct val="83333"/>
              <a:buChar char="•"/>
              <a:tabLst>
                <a:tab pos="286385" algn="l"/>
                <a:tab pos="287020" algn="l"/>
              </a:tabLst>
            </a:pPr>
            <a:r>
              <a:rPr sz="2400" spc="-35" dirty="0">
                <a:latin typeface="Arial"/>
                <a:cs typeface="Arial"/>
              </a:rPr>
              <a:t>Massive</a:t>
            </a:r>
            <a:r>
              <a:rPr sz="2400" spc="5" dirty="0">
                <a:latin typeface="Arial"/>
                <a:cs typeface="Arial"/>
              </a:rPr>
              <a:t> </a:t>
            </a:r>
            <a:r>
              <a:rPr sz="2400" dirty="0">
                <a:latin typeface="Arial"/>
                <a:cs typeface="Arial"/>
              </a:rPr>
              <a:t>growth</a:t>
            </a:r>
            <a:r>
              <a:rPr sz="2400" spc="10" dirty="0">
                <a:latin typeface="Arial"/>
                <a:cs typeface="Arial"/>
              </a:rPr>
              <a:t> </a:t>
            </a:r>
            <a:r>
              <a:rPr sz="2400" dirty="0">
                <a:latin typeface="Arial"/>
                <a:cs typeface="Arial"/>
              </a:rPr>
              <a:t>in</a:t>
            </a:r>
            <a:r>
              <a:rPr sz="2400" spc="10" dirty="0">
                <a:latin typeface="Arial"/>
                <a:cs typeface="Arial"/>
              </a:rPr>
              <a:t> </a:t>
            </a:r>
            <a:r>
              <a:rPr sz="2400" dirty="0">
                <a:latin typeface="Arial"/>
                <a:cs typeface="Arial"/>
              </a:rPr>
              <a:t>computational</a:t>
            </a:r>
            <a:r>
              <a:rPr sz="2400" spc="5" dirty="0">
                <a:latin typeface="Arial"/>
                <a:cs typeface="Arial"/>
              </a:rPr>
              <a:t> </a:t>
            </a:r>
            <a:r>
              <a:rPr sz="2400" spc="-10" dirty="0">
                <a:latin typeface="Arial"/>
                <a:cs typeface="Arial"/>
              </a:rPr>
              <a:t>methods.</a:t>
            </a:r>
            <a:endParaRPr sz="2400" dirty="0">
              <a:latin typeface="Arial"/>
              <a:cs typeface="Arial"/>
            </a:endParaRPr>
          </a:p>
          <a:p>
            <a:pPr marL="287020" indent="-274320">
              <a:lnSpc>
                <a:spcPct val="100000"/>
              </a:lnSpc>
              <a:spcBef>
                <a:spcPts val="1655"/>
              </a:spcBef>
              <a:buSzPct val="83333"/>
              <a:buChar char="•"/>
              <a:tabLst>
                <a:tab pos="286385" algn="l"/>
                <a:tab pos="287020" algn="l"/>
              </a:tabLst>
            </a:pPr>
            <a:r>
              <a:rPr sz="2400" spc="-20" dirty="0">
                <a:latin typeface="Arial"/>
                <a:cs typeface="Arial"/>
              </a:rPr>
              <a:t>Big</a:t>
            </a:r>
            <a:r>
              <a:rPr sz="2400" spc="-50" dirty="0">
                <a:latin typeface="Arial"/>
                <a:cs typeface="Arial"/>
              </a:rPr>
              <a:t> </a:t>
            </a:r>
            <a:r>
              <a:rPr sz="2400" dirty="0">
                <a:latin typeface="Arial"/>
                <a:cs typeface="Arial"/>
              </a:rPr>
              <a:t>data</a:t>
            </a:r>
            <a:r>
              <a:rPr sz="2400" spc="-40" dirty="0">
                <a:latin typeface="Arial"/>
                <a:cs typeface="Arial"/>
              </a:rPr>
              <a:t> </a:t>
            </a:r>
            <a:r>
              <a:rPr sz="2400" dirty="0">
                <a:latin typeface="Arial"/>
                <a:cs typeface="Arial"/>
              </a:rPr>
              <a:t>and</a:t>
            </a:r>
            <a:r>
              <a:rPr sz="2400" spc="-40" dirty="0">
                <a:latin typeface="Arial"/>
                <a:cs typeface="Arial"/>
              </a:rPr>
              <a:t> </a:t>
            </a:r>
            <a:r>
              <a:rPr sz="2400" dirty="0">
                <a:latin typeface="Arial"/>
                <a:cs typeface="Arial"/>
              </a:rPr>
              <a:t>the</a:t>
            </a:r>
            <a:r>
              <a:rPr sz="2400" spc="-45" dirty="0">
                <a:latin typeface="Arial"/>
                <a:cs typeface="Arial"/>
              </a:rPr>
              <a:t> </a:t>
            </a:r>
            <a:r>
              <a:rPr sz="2400" dirty="0">
                <a:latin typeface="Arial"/>
                <a:cs typeface="Arial"/>
              </a:rPr>
              <a:t>datafication</a:t>
            </a:r>
            <a:r>
              <a:rPr sz="2400" spc="-50" dirty="0">
                <a:latin typeface="Arial"/>
                <a:cs typeface="Arial"/>
              </a:rPr>
              <a:t> </a:t>
            </a:r>
            <a:r>
              <a:rPr sz="2400" dirty="0">
                <a:latin typeface="Arial"/>
                <a:cs typeface="Arial"/>
              </a:rPr>
              <a:t>of</a:t>
            </a:r>
            <a:r>
              <a:rPr sz="2400" spc="-50" dirty="0">
                <a:latin typeface="Arial"/>
                <a:cs typeface="Arial"/>
              </a:rPr>
              <a:t> </a:t>
            </a:r>
            <a:r>
              <a:rPr sz="2400" spc="-10" dirty="0">
                <a:latin typeface="Arial"/>
                <a:cs typeface="Arial"/>
              </a:rPr>
              <a:t>everything.</a:t>
            </a:r>
            <a:endParaRPr sz="2400" dirty="0">
              <a:latin typeface="Arial"/>
              <a:cs typeface="Arial"/>
            </a:endParaRPr>
          </a:p>
          <a:p>
            <a:pPr marL="287020" indent="-274320">
              <a:lnSpc>
                <a:spcPct val="100000"/>
              </a:lnSpc>
              <a:spcBef>
                <a:spcPts val="1635"/>
              </a:spcBef>
              <a:buSzPct val="83333"/>
              <a:buChar char="•"/>
              <a:tabLst>
                <a:tab pos="286385" algn="l"/>
                <a:tab pos="287020" algn="l"/>
              </a:tabLst>
            </a:pPr>
            <a:r>
              <a:rPr sz="2400" dirty="0">
                <a:latin typeface="Arial"/>
                <a:cs typeface="Arial"/>
              </a:rPr>
              <a:t>Complexity</a:t>
            </a:r>
            <a:r>
              <a:rPr sz="2400" spc="-70" dirty="0">
                <a:latin typeface="Arial"/>
                <a:cs typeface="Arial"/>
              </a:rPr>
              <a:t> </a:t>
            </a:r>
            <a:r>
              <a:rPr sz="2400" dirty="0">
                <a:latin typeface="Arial"/>
                <a:cs typeface="Arial"/>
              </a:rPr>
              <a:t>and</a:t>
            </a:r>
            <a:r>
              <a:rPr sz="2400" spc="-65" dirty="0">
                <a:latin typeface="Arial"/>
                <a:cs typeface="Arial"/>
              </a:rPr>
              <a:t> </a:t>
            </a:r>
            <a:r>
              <a:rPr sz="2400" dirty="0">
                <a:latin typeface="Arial"/>
                <a:cs typeface="Arial"/>
              </a:rPr>
              <a:t>wicked</a:t>
            </a:r>
            <a:r>
              <a:rPr sz="2400" spc="-65" dirty="0">
                <a:latin typeface="Arial"/>
                <a:cs typeface="Arial"/>
              </a:rPr>
              <a:t> </a:t>
            </a:r>
            <a:r>
              <a:rPr sz="2400" spc="-10" dirty="0">
                <a:latin typeface="Arial"/>
                <a:cs typeface="Arial"/>
              </a:rPr>
              <a:t>problems.</a:t>
            </a:r>
            <a:endParaRPr sz="2400" dirty="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8306" y="1396491"/>
            <a:ext cx="7596505" cy="452120"/>
          </a:xfrm>
          <a:prstGeom prst="rect">
            <a:avLst/>
          </a:prstGeom>
        </p:spPr>
        <p:txBody>
          <a:bodyPr vert="horz" wrap="square" lIns="0" tIns="12700" rIns="0" bIns="0" rtlCol="0">
            <a:spAutoFit/>
          </a:bodyPr>
          <a:lstStyle/>
          <a:p>
            <a:pPr marL="12700">
              <a:lnSpc>
                <a:spcPct val="100000"/>
              </a:lnSpc>
              <a:spcBef>
                <a:spcPts val="100"/>
              </a:spcBef>
              <a:tabLst>
                <a:tab pos="1477645" algn="l"/>
                <a:tab pos="2139315" algn="l"/>
                <a:tab pos="2931795" algn="l"/>
                <a:tab pos="5514340" algn="l"/>
              </a:tabLst>
            </a:pPr>
            <a:r>
              <a:rPr spc="-165" dirty="0"/>
              <a:t>W</a:t>
            </a:r>
            <a:r>
              <a:rPr spc="-170" dirty="0"/>
              <a:t> </a:t>
            </a:r>
            <a:r>
              <a:rPr spc="-70" dirty="0"/>
              <a:t>H</a:t>
            </a:r>
            <a:r>
              <a:rPr spc="-180" dirty="0"/>
              <a:t> </a:t>
            </a:r>
            <a:r>
              <a:rPr spc="-80" dirty="0"/>
              <a:t>A</a:t>
            </a:r>
            <a:r>
              <a:rPr spc="-165" dirty="0"/>
              <a:t> </a:t>
            </a:r>
            <a:r>
              <a:rPr spc="-50" dirty="0"/>
              <a:t>T</a:t>
            </a:r>
            <a:r>
              <a:rPr dirty="0"/>
              <a:t>	</a:t>
            </a:r>
            <a:r>
              <a:rPr spc="330" dirty="0"/>
              <a:t>I</a:t>
            </a:r>
            <a:r>
              <a:rPr spc="-175" dirty="0"/>
              <a:t> </a:t>
            </a:r>
            <a:r>
              <a:rPr spc="-50" dirty="0"/>
              <a:t>S</a:t>
            </a:r>
            <a:r>
              <a:rPr dirty="0"/>
              <a:t>	</a:t>
            </a:r>
            <a:r>
              <a:rPr spc="-80" dirty="0"/>
              <a:t>A</a:t>
            </a:r>
            <a:r>
              <a:rPr spc="-170" dirty="0"/>
              <a:t> </a:t>
            </a:r>
            <a:r>
              <a:rPr spc="-50" dirty="0"/>
              <a:t>N</a:t>
            </a:r>
            <a:r>
              <a:rPr dirty="0"/>
              <a:t>	</a:t>
            </a:r>
            <a:r>
              <a:rPr spc="-80" dirty="0"/>
              <a:t>A</a:t>
            </a:r>
            <a:r>
              <a:rPr spc="-175" dirty="0"/>
              <a:t> </a:t>
            </a:r>
            <a:r>
              <a:rPr spc="-70" dirty="0"/>
              <a:t>M</a:t>
            </a:r>
            <a:r>
              <a:rPr spc="-170" dirty="0"/>
              <a:t> </a:t>
            </a:r>
            <a:r>
              <a:rPr spc="175" dirty="0"/>
              <a:t>-</a:t>
            </a:r>
            <a:r>
              <a:rPr spc="-180" dirty="0"/>
              <a:t> </a:t>
            </a:r>
            <a:r>
              <a:rPr spc="-250" dirty="0"/>
              <a:t>S</a:t>
            </a:r>
            <a:r>
              <a:rPr spc="-175" dirty="0"/>
              <a:t> </a:t>
            </a:r>
            <a:r>
              <a:rPr spc="-70" dirty="0"/>
              <a:t>M</a:t>
            </a:r>
            <a:r>
              <a:rPr spc="-180" dirty="0"/>
              <a:t> </a:t>
            </a:r>
            <a:r>
              <a:rPr spc="-80" dirty="0"/>
              <a:t>A</a:t>
            </a:r>
            <a:r>
              <a:rPr spc="-170" dirty="0"/>
              <a:t> </a:t>
            </a:r>
            <a:r>
              <a:rPr spc="-250" dirty="0"/>
              <a:t>R</a:t>
            </a:r>
            <a:r>
              <a:rPr spc="-180" dirty="0"/>
              <a:t> </a:t>
            </a:r>
            <a:r>
              <a:rPr spc="-50" dirty="0"/>
              <a:t>T</a:t>
            </a:r>
            <a:r>
              <a:rPr dirty="0"/>
              <a:t>	</a:t>
            </a:r>
            <a:r>
              <a:rPr spc="-70" dirty="0"/>
              <a:t>M</a:t>
            </a:r>
            <a:r>
              <a:rPr spc="-175" dirty="0"/>
              <a:t> </a:t>
            </a:r>
            <a:r>
              <a:rPr spc="-250" dirty="0"/>
              <a:t>E</a:t>
            </a:r>
            <a:r>
              <a:rPr spc="-170" dirty="0"/>
              <a:t> </a:t>
            </a:r>
            <a:r>
              <a:rPr spc="-125" dirty="0"/>
              <a:t>T</a:t>
            </a:r>
            <a:r>
              <a:rPr spc="-175" dirty="0"/>
              <a:t> </a:t>
            </a:r>
            <a:r>
              <a:rPr spc="-70" dirty="0"/>
              <a:t>H</a:t>
            </a:r>
            <a:r>
              <a:rPr spc="-175" dirty="0"/>
              <a:t> </a:t>
            </a:r>
            <a:r>
              <a:rPr spc="-204" dirty="0"/>
              <a:t>O</a:t>
            </a:r>
            <a:r>
              <a:rPr spc="-170" dirty="0"/>
              <a:t> D</a:t>
            </a:r>
            <a:r>
              <a:rPr spc="-180" dirty="0"/>
              <a:t> </a:t>
            </a:r>
            <a:r>
              <a:rPr spc="-90" dirty="0"/>
              <a:t>?</a:t>
            </a:r>
          </a:p>
        </p:txBody>
      </p:sp>
      <p:sp>
        <p:nvSpPr>
          <p:cNvPr id="3" name="object 3"/>
          <p:cNvSpPr/>
          <p:nvPr/>
        </p:nvSpPr>
        <p:spPr>
          <a:xfrm>
            <a:off x="1524000" y="2286000"/>
            <a:ext cx="971550" cy="0"/>
          </a:xfrm>
          <a:custGeom>
            <a:avLst/>
            <a:gdLst/>
            <a:ahLst/>
            <a:cxnLst/>
            <a:rect l="l" t="t" r="r" b="b"/>
            <a:pathLst>
              <a:path w="971550">
                <a:moveTo>
                  <a:pt x="0" y="0"/>
                </a:moveTo>
                <a:lnTo>
                  <a:pt x="971155" y="1"/>
                </a:lnTo>
              </a:path>
            </a:pathLst>
          </a:custGeom>
          <a:ln w="31750">
            <a:solidFill>
              <a:srgbClr val="000000"/>
            </a:solidFill>
          </a:ln>
        </p:spPr>
        <p:txBody>
          <a:bodyPr wrap="square" lIns="0" tIns="0" rIns="0" bIns="0" rtlCol="0"/>
          <a:lstStyle/>
          <a:p>
            <a:endParaRPr/>
          </a:p>
        </p:txBody>
      </p:sp>
      <p:sp>
        <p:nvSpPr>
          <p:cNvPr id="4" name="object 4"/>
          <p:cNvSpPr txBox="1"/>
          <p:nvPr/>
        </p:nvSpPr>
        <p:spPr>
          <a:xfrm>
            <a:off x="1508306" y="2718307"/>
            <a:ext cx="8306434" cy="3063146"/>
          </a:xfrm>
          <a:prstGeom prst="rect">
            <a:avLst/>
          </a:prstGeom>
        </p:spPr>
        <p:txBody>
          <a:bodyPr vert="horz" wrap="square" lIns="0" tIns="13970" rIns="0" bIns="0" rtlCol="0">
            <a:spAutoFit/>
          </a:bodyPr>
          <a:lstStyle/>
          <a:p>
            <a:pPr marL="286385" marR="149225" indent="-274320" algn="just">
              <a:lnSpc>
                <a:spcPct val="129400"/>
              </a:lnSpc>
              <a:spcBef>
                <a:spcPts val="110"/>
              </a:spcBef>
              <a:buSzPct val="83333"/>
              <a:buChar char="•"/>
              <a:tabLst>
                <a:tab pos="287020" algn="l"/>
              </a:tabLst>
            </a:pPr>
            <a:r>
              <a:rPr sz="2000" spc="-45" dirty="0">
                <a:latin typeface="Arial"/>
                <a:cs typeface="Arial"/>
              </a:rPr>
              <a:t>They</a:t>
            </a:r>
            <a:r>
              <a:rPr sz="2000" spc="-75" dirty="0">
                <a:latin typeface="Arial"/>
                <a:cs typeface="Arial"/>
              </a:rPr>
              <a:t> </a:t>
            </a:r>
            <a:r>
              <a:rPr sz="2000" spc="10" dirty="0">
                <a:latin typeface="Arial"/>
                <a:cs typeface="Arial"/>
              </a:rPr>
              <a:t>employ</a:t>
            </a:r>
            <a:r>
              <a:rPr sz="2000" spc="-75" dirty="0">
                <a:latin typeface="Arial"/>
                <a:cs typeface="Arial"/>
              </a:rPr>
              <a:t> </a:t>
            </a:r>
            <a:r>
              <a:rPr sz="2000" spc="20" dirty="0">
                <a:latin typeface="Arial"/>
                <a:cs typeface="Arial"/>
              </a:rPr>
              <a:t>the</a:t>
            </a:r>
            <a:r>
              <a:rPr sz="2000" spc="-80" dirty="0">
                <a:latin typeface="Arial"/>
                <a:cs typeface="Arial"/>
              </a:rPr>
              <a:t> </a:t>
            </a:r>
            <a:r>
              <a:rPr sz="2000" spc="20" dirty="0">
                <a:latin typeface="Arial"/>
                <a:cs typeface="Arial"/>
              </a:rPr>
              <a:t>latest</a:t>
            </a:r>
            <a:r>
              <a:rPr sz="2000" spc="-80" dirty="0">
                <a:latin typeface="Arial"/>
                <a:cs typeface="Arial"/>
              </a:rPr>
              <a:t> </a:t>
            </a:r>
            <a:r>
              <a:rPr sz="2000" spc="-30" dirty="0">
                <a:latin typeface="Arial"/>
                <a:cs typeface="Arial"/>
              </a:rPr>
              <a:t>advances</a:t>
            </a:r>
            <a:r>
              <a:rPr sz="2000" spc="-75" dirty="0">
                <a:latin typeface="Arial"/>
                <a:cs typeface="Arial"/>
              </a:rPr>
              <a:t> </a:t>
            </a:r>
            <a:r>
              <a:rPr sz="2000" spc="20" dirty="0">
                <a:latin typeface="Arial"/>
                <a:cs typeface="Arial"/>
              </a:rPr>
              <a:t>in</a:t>
            </a:r>
            <a:r>
              <a:rPr sz="2000" spc="-80" dirty="0">
                <a:latin typeface="Arial"/>
                <a:cs typeface="Arial"/>
              </a:rPr>
              <a:t> </a:t>
            </a:r>
            <a:r>
              <a:rPr sz="2000" spc="-15" dirty="0">
                <a:latin typeface="Arial"/>
                <a:cs typeface="Arial"/>
              </a:rPr>
              <a:t>nonconscious</a:t>
            </a:r>
            <a:r>
              <a:rPr sz="2000" spc="-75" dirty="0">
                <a:latin typeface="Arial"/>
                <a:cs typeface="Arial"/>
              </a:rPr>
              <a:t> </a:t>
            </a:r>
            <a:r>
              <a:rPr sz="2000" dirty="0">
                <a:latin typeface="Arial"/>
                <a:cs typeface="Arial"/>
              </a:rPr>
              <a:t>machine</a:t>
            </a:r>
            <a:r>
              <a:rPr sz="2000" spc="-80" dirty="0">
                <a:latin typeface="Arial"/>
                <a:cs typeface="Arial"/>
              </a:rPr>
              <a:t> </a:t>
            </a:r>
            <a:r>
              <a:rPr sz="2000" spc="5" dirty="0">
                <a:latin typeface="Arial"/>
                <a:cs typeface="Arial"/>
              </a:rPr>
              <a:t>cognition</a:t>
            </a:r>
            <a:r>
              <a:rPr sz="2000" spc="-80" dirty="0">
                <a:latin typeface="Arial"/>
                <a:cs typeface="Arial"/>
              </a:rPr>
              <a:t> </a:t>
            </a:r>
            <a:r>
              <a:rPr sz="2000" spc="35" dirty="0">
                <a:latin typeface="Arial"/>
                <a:cs typeface="Arial"/>
              </a:rPr>
              <a:t>to</a:t>
            </a:r>
            <a:r>
              <a:rPr sz="2000" spc="-80" dirty="0">
                <a:latin typeface="Arial"/>
                <a:cs typeface="Arial"/>
              </a:rPr>
              <a:t> </a:t>
            </a:r>
            <a:r>
              <a:rPr sz="2000" spc="-5" dirty="0">
                <a:latin typeface="Arial"/>
                <a:cs typeface="Arial"/>
              </a:rPr>
              <a:t>create</a:t>
            </a:r>
            <a:r>
              <a:rPr sz="2000" spc="-15" dirty="0">
                <a:latin typeface="Arial"/>
                <a:cs typeface="Arial"/>
              </a:rPr>
              <a:t> </a:t>
            </a:r>
            <a:r>
              <a:rPr sz="2000" spc="-65" dirty="0">
                <a:latin typeface="Arial"/>
                <a:cs typeface="Arial"/>
              </a:rPr>
              <a:t>a</a:t>
            </a:r>
            <a:r>
              <a:rPr sz="2000" spc="-75" dirty="0">
                <a:latin typeface="Arial"/>
                <a:cs typeface="Arial"/>
              </a:rPr>
              <a:t> </a:t>
            </a:r>
            <a:r>
              <a:rPr sz="2000" spc="10" dirty="0">
                <a:latin typeface="Arial"/>
                <a:cs typeface="Arial"/>
              </a:rPr>
              <a:t>methods</a:t>
            </a:r>
            <a:r>
              <a:rPr sz="2000" spc="-75" dirty="0">
                <a:latin typeface="Arial"/>
                <a:cs typeface="Arial"/>
              </a:rPr>
              <a:t> </a:t>
            </a:r>
            <a:r>
              <a:rPr sz="2000" spc="10" dirty="0">
                <a:latin typeface="Arial"/>
                <a:cs typeface="Arial"/>
              </a:rPr>
              <a:t>environment</a:t>
            </a:r>
            <a:r>
              <a:rPr sz="2000" spc="-80" dirty="0">
                <a:latin typeface="Arial"/>
                <a:cs typeface="Arial"/>
              </a:rPr>
              <a:t> </a:t>
            </a:r>
            <a:r>
              <a:rPr sz="2000" spc="20" dirty="0">
                <a:latin typeface="Arial"/>
                <a:cs typeface="Arial"/>
              </a:rPr>
              <a:t>in</a:t>
            </a:r>
            <a:r>
              <a:rPr sz="2000" spc="-80" dirty="0">
                <a:latin typeface="Arial"/>
                <a:cs typeface="Arial"/>
              </a:rPr>
              <a:t> </a:t>
            </a:r>
            <a:r>
              <a:rPr sz="2000" spc="10" dirty="0">
                <a:latin typeface="Arial"/>
                <a:cs typeface="Arial"/>
              </a:rPr>
              <a:t>which</a:t>
            </a:r>
            <a:r>
              <a:rPr sz="2000" spc="-80" dirty="0">
                <a:latin typeface="Arial"/>
                <a:cs typeface="Arial"/>
              </a:rPr>
              <a:t> </a:t>
            </a:r>
            <a:r>
              <a:rPr sz="2000" spc="20" dirty="0">
                <a:latin typeface="Arial"/>
                <a:cs typeface="Arial"/>
              </a:rPr>
              <a:t>the</a:t>
            </a:r>
            <a:r>
              <a:rPr sz="2000" spc="-80" dirty="0">
                <a:latin typeface="Arial"/>
                <a:cs typeface="Arial"/>
              </a:rPr>
              <a:t> </a:t>
            </a:r>
            <a:r>
              <a:rPr sz="2000" spc="20" dirty="0">
                <a:latin typeface="Arial"/>
                <a:cs typeface="Arial"/>
              </a:rPr>
              <a:t>method</a:t>
            </a:r>
            <a:r>
              <a:rPr sz="2000" spc="-75" dirty="0">
                <a:latin typeface="Arial"/>
                <a:cs typeface="Arial"/>
              </a:rPr>
              <a:t> </a:t>
            </a:r>
            <a:r>
              <a:rPr sz="2000" spc="-10" dirty="0">
                <a:latin typeface="Arial"/>
                <a:cs typeface="Arial"/>
              </a:rPr>
              <a:t>acts</a:t>
            </a:r>
            <a:r>
              <a:rPr sz="2000" spc="-75" dirty="0">
                <a:latin typeface="Arial"/>
                <a:cs typeface="Arial"/>
              </a:rPr>
              <a:t> </a:t>
            </a:r>
            <a:r>
              <a:rPr sz="2000" spc="-50" dirty="0">
                <a:latin typeface="Arial"/>
                <a:cs typeface="Arial"/>
              </a:rPr>
              <a:t>as</a:t>
            </a:r>
            <a:r>
              <a:rPr sz="2000" spc="-75" dirty="0">
                <a:latin typeface="Arial"/>
                <a:cs typeface="Arial"/>
              </a:rPr>
              <a:t> </a:t>
            </a:r>
            <a:r>
              <a:rPr sz="2000" spc="-30" dirty="0">
                <a:latin typeface="Arial"/>
                <a:cs typeface="Arial"/>
              </a:rPr>
              <a:t>an</a:t>
            </a:r>
            <a:r>
              <a:rPr sz="2000" spc="-80" dirty="0">
                <a:latin typeface="Arial"/>
                <a:cs typeface="Arial"/>
              </a:rPr>
              <a:t> </a:t>
            </a:r>
            <a:r>
              <a:rPr sz="2000" spc="10" dirty="0">
                <a:latin typeface="Arial"/>
                <a:cs typeface="Arial"/>
              </a:rPr>
              <a:t>expert</a:t>
            </a:r>
            <a:r>
              <a:rPr sz="2000" spc="-80" dirty="0">
                <a:latin typeface="Arial"/>
                <a:cs typeface="Arial"/>
              </a:rPr>
              <a:t> </a:t>
            </a:r>
            <a:r>
              <a:rPr sz="2000" spc="-5" dirty="0">
                <a:latin typeface="Arial"/>
                <a:cs typeface="Arial"/>
              </a:rPr>
              <a:t>guide</a:t>
            </a:r>
            <a:r>
              <a:rPr sz="2000" spc="-80" dirty="0">
                <a:latin typeface="Arial"/>
                <a:cs typeface="Arial"/>
              </a:rPr>
              <a:t> </a:t>
            </a:r>
            <a:r>
              <a:rPr sz="2000" spc="20" dirty="0">
                <a:latin typeface="Arial"/>
                <a:cs typeface="Arial"/>
              </a:rPr>
              <a:t>for</a:t>
            </a:r>
            <a:r>
              <a:rPr sz="2000" spc="-85" dirty="0">
                <a:latin typeface="Arial"/>
                <a:cs typeface="Arial"/>
              </a:rPr>
              <a:t> </a:t>
            </a:r>
            <a:r>
              <a:rPr sz="2000" spc="-10" dirty="0">
                <a:latin typeface="Arial"/>
                <a:cs typeface="Arial"/>
              </a:rPr>
              <a:t>social</a:t>
            </a:r>
            <a:r>
              <a:rPr sz="2000" spc="5" dirty="0">
                <a:latin typeface="Arial"/>
                <a:cs typeface="Arial"/>
              </a:rPr>
              <a:t> inquiry.</a:t>
            </a:r>
            <a:endParaRPr sz="2000" dirty="0">
              <a:latin typeface="Arial"/>
              <a:cs typeface="Arial"/>
            </a:endParaRPr>
          </a:p>
          <a:p>
            <a:pPr marL="286385" marR="5080" indent="-274320" algn="just">
              <a:lnSpc>
                <a:spcPct val="129400"/>
              </a:lnSpc>
              <a:spcBef>
                <a:spcPts val="1019"/>
              </a:spcBef>
              <a:buSzPct val="85714"/>
              <a:buChar char="•"/>
              <a:tabLst>
                <a:tab pos="287020" algn="l"/>
              </a:tabLst>
            </a:pPr>
            <a:r>
              <a:rPr sz="2000" dirty="0">
                <a:solidFill>
                  <a:srgbClr val="0070C0"/>
                </a:solidFill>
                <a:latin typeface="Arial"/>
                <a:cs typeface="Arial"/>
              </a:rPr>
              <a:t>They</a:t>
            </a:r>
            <a:r>
              <a:rPr sz="2000" spc="-10" dirty="0">
                <a:solidFill>
                  <a:srgbClr val="0070C0"/>
                </a:solidFill>
                <a:latin typeface="Arial"/>
                <a:cs typeface="Arial"/>
              </a:rPr>
              <a:t> </a:t>
            </a:r>
            <a:r>
              <a:rPr sz="2000" dirty="0">
                <a:solidFill>
                  <a:srgbClr val="0070C0"/>
                </a:solidFill>
                <a:latin typeface="Arial"/>
                <a:cs typeface="Arial"/>
              </a:rPr>
              <a:t>do</a:t>
            </a:r>
            <a:r>
              <a:rPr sz="2000" spc="-20" dirty="0">
                <a:solidFill>
                  <a:srgbClr val="0070C0"/>
                </a:solidFill>
                <a:latin typeface="Arial"/>
                <a:cs typeface="Arial"/>
              </a:rPr>
              <a:t> </a:t>
            </a:r>
            <a:r>
              <a:rPr sz="2000" dirty="0">
                <a:solidFill>
                  <a:srgbClr val="0070C0"/>
                </a:solidFill>
                <a:latin typeface="Arial"/>
                <a:cs typeface="Arial"/>
              </a:rPr>
              <a:t>this</a:t>
            </a:r>
            <a:r>
              <a:rPr sz="2000" spc="-5" dirty="0">
                <a:solidFill>
                  <a:srgbClr val="0070C0"/>
                </a:solidFill>
                <a:latin typeface="Arial"/>
                <a:cs typeface="Arial"/>
              </a:rPr>
              <a:t> </a:t>
            </a:r>
            <a:r>
              <a:rPr sz="2000" dirty="0">
                <a:solidFill>
                  <a:srgbClr val="0070C0"/>
                </a:solidFill>
                <a:latin typeface="Arial"/>
                <a:cs typeface="Arial"/>
              </a:rPr>
              <a:t>by</a:t>
            </a:r>
            <a:r>
              <a:rPr sz="2000" spc="-10" dirty="0">
                <a:solidFill>
                  <a:srgbClr val="0070C0"/>
                </a:solidFill>
                <a:latin typeface="Arial"/>
                <a:cs typeface="Arial"/>
              </a:rPr>
              <a:t> </a:t>
            </a:r>
            <a:r>
              <a:rPr sz="2000" dirty="0">
                <a:solidFill>
                  <a:srgbClr val="0070C0"/>
                </a:solidFill>
                <a:latin typeface="Arial"/>
                <a:cs typeface="Arial"/>
              </a:rPr>
              <a:t>design</a:t>
            </a:r>
            <a:r>
              <a:rPr sz="2000" dirty="0">
                <a:latin typeface="Arial"/>
                <a:cs typeface="Arial"/>
              </a:rPr>
              <a:t>:</a:t>
            </a:r>
            <a:r>
              <a:rPr sz="2000" spc="-35" dirty="0">
                <a:latin typeface="Arial"/>
                <a:cs typeface="Arial"/>
              </a:rPr>
              <a:t> </a:t>
            </a:r>
            <a:r>
              <a:rPr sz="2000" dirty="0">
                <a:latin typeface="Arial"/>
                <a:cs typeface="Arial"/>
              </a:rPr>
              <a:t>by</a:t>
            </a:r>
            <a:r>
              <a:rPr sz="2000" spc="-30" dirty="0">
                <a:latin typeface="Arial"/>
                <a:cs typeface="Arial"/>
              </a:rPr>
              <a:t> </a:t>
            </a:r>
            <a:r>
              <a:rPr sz="2000" dirty="0">
                <a:latin typeface="Arial"/>
                <a:cs typeface="Arial"/>
              </a:rPr>
              <a:t>allowing</a:t>
            </a:r>
            <a:r>
              <a:rPr sz="2000" spc="-30" dirty="0">
                <a:latin typeface="Arial"/>
                <a:cs typeface="Arial"/>
              </a:rPr>
              <a:t> </a:t>
            </a:r>
            <a:r>
              <a:rPr sz="2000" spc="-10" dirty="0">
                <a:latin typeface="Arial"/>
                <a:cs typeface="Arial"/>
              </a:rPr>
              <a:t>users</a:t>
            </a:r>
            <a:r>
              <a:rPr sz="2000" spc="-25" dirty="0">
                <a:latin typeface="Arial"/>
                <a:cs typeface="Arial"/>
              </a:rPr>
              <a:t> </a:t>
            </a:r>
            <a:r>
              <a:rPr sz="2000" dirty="0">
                <a:latin typeface="Arial"/>
                <a:cs typeface="Arial"/>
              </a:rPr>
              <a:t>to</a:t>
            </a:r>
            <a:r>
              <a:rPr sz="2000" spc="-25" dirty="0">
                <a:latin typeface="Arial"/>
                <a:cs typeface="Arial"/>
              </a:rPr>
              <a:t> </a:t>
            </a:r>
            <a:r>
              <a:rPr sz="2000" i="1" spc="-20" dirty="0">
                <a:latin typeface="Arial"/>
                <a:cs typeface="Arial"/>
              </a:rPr>
              <a:t>cognitively</a:t>
            </a:r>
            <a:r>
              <a:rPr sz="2000" i="1" spc="-35" dirty="0">
                <a:latin typeface="Arial"/>
                <a:cs typeface="Arial"/>
              </a:rPr>
              <a:t> </a:t>
            </a:r>
            <a:r>
              <a:rPr sz="2000" i="1" dirty="0">
                <a:latin typeface="Arial"/>
                <a:cs typeface="Arial"/>
              </a:rPr>
              <a:t>offload</a:t>
            </a:r>
            <a:r>
              <a:rPr sz="2000" i="1" spc="-30" dirty="0">
                <a:latin typeface="Arial"/>
                <a:cs typeface="Arial"/>
              </a:rPr>
              <a:t> </a:t>
            </a:r>
            <a:r>
              <a:rPr sz="2000" dirty="0">
                <a:latin typeface="Arial"/>
                <a:cs typeface="Arial"/>
              </a:rPr>
              <a:t>the</a:t>
            </a:r>
            <a:r>
              <a:rPr sz="2000" spc="-30" dirty="0">
                <a:latin typeface="Arial"/>
                <a:cs typeface="Arial"/>
              </a:rPr>
              <a:t> </a:t>
            </a:r>
            <a:r>
              <a:rPr sz="2000" spc="-10" dirty="0">
                <a:latin typeface="Arial"/>
                <a:cs typeface="Arial"/>
              </a:rPr>
              <a:t>challenges</a:t>
            </a:r>
            <a:r>
              <a:rPr sz="2000" spc="-25" dirty="0">
                <a:latin typeface="Arial"/>
                <a:cs typeface="Arial"/>
              </a:rPr>
              <a:t> of </a:t>
            </a:r>
            <a:r>
              <a:rPr sz="2000" dirty="0">
                <a:latin typeface="Arial"/>
                <a:cs typeface="Arial"/>
              </a:rPr>
              <a:t>running</a:t>
            </a:r>
            <a:r>
              <a:rPr sz="2000" spc="-25" dirty="0">
                <a:latin typeface="Arial"/>
                <a:cs typeface="Arial"/>
              </a:rPr>
              <a:t> </a:t>
            </a:r>
            <a:r>
              <a:rPr sz="2000" dirty="0">
                <a:latin typeface="Arial"/>
                <a:cs typeface="Arial"/>
              </a:rPr>
              <a:t>otherwise</a:t>
            </a:r>
            <a:r>
              <a:rPr sz="2000" spc="-20" dirty="0">
                <a:latin typeface="Arial"/>
                <a:cs typeface="Arial"/>
              </a:rPr>
              <a:t> </a:t>
            </a:r>
            <a:r>
              <a:rPr sz="2000" dirty="0">
                <a:latin typeface="Arial"/>
                <a:cs typeface="Arial"/>
              </a:rPr>
              <a:t>complex</a:t>
            </a:r>
            <a:r>
              <a:rPr sz="2000" spc="-15" dirty="0">
                <a:latin typeface="Arial"/>
                <a:cs typeface="Arial"/>
              </a:rPr>
              <a:t> </a:t>
            </a:r>
            <a:r>
              <a:rPr sz="2000" dirty="0">
                <a:latin typeface="Arial"/>
                <a:cs typeface="Arial"/>
              </a:rPr>
              <a:t>methods,</a:t>
            </a:r>
            <a:r>
              <a:rPr sz="2000" spc="-25" dirty="0">
                <a:latin typeface="Arial"/>
                <a:cs typeface="Arial"/>
              </a:rPr>
              <a:t> </a:t>
            </a:r>
            <a:r>
              <a:rPr sz="2000" dirty="0">
                <a:latin typeface="Arial"/>
                <a:cs typeface="Arial"/>
              </a:rPr>
              <a:t>they</a:t>
            </a:r>
            <a:r>
              <a:rPr sz="2000" spc="-15" dirty="0">
                <a:latin typeface="Arial"/>
                <a:cs typeface="Arial"/>
              </a:rPr>
              <a:t> </a:t>
            </a:r>
            <a:r>
              <a:rPr sz="2000" spc="-10" dirty="0">
                <a:latin typeface="Arial"/>
                <a:cs typeface="Arial"/>
              </a:rPr>
              <a:t>increase</a:t>
            </a:r>
            <a:r>
              <a:rPr sz="2000" spc="-20" dirty="0">
                <a:latin typeface="Arial"/>
                <a:cs typeface="Arial"/>
              </a:rPr>
              <a:t> </a:t>
            </a:r>
            <a:r>
              <a:rPr sz="2000" dirty="0">
                <a:latin typeface="Arial"/>
                <a:cs typeface="Arial"/>
              </a:rPr>
              <a:t>non-expert</a:t>
            </a:r>
            <a:r>
              <a:rPr sz="2000" spc="-20" dirty="0">
                <a:latin typeface="Arial"/>
                <a:cs typeface="Arial"/>
              </a:rPr>
              <a:t> </a:t>
            </a:r>
            <a:r>
              <a:rPr sz="2000" spc="-35" dirty="0">
                <a:latin typeface="Arial"/>
                <a:cs typeface="Arial"/>
              </a:rPr>
              <a:t>access</a:t>
            </a:r>
            <a:r>
              <a:rPr sz="2000" spc="-15" dirty="0">
                <a:latin typeface="Arial"/>
                <a:cs typeface="Arial"/>
              </a:rPr>
              <a:t> </a:t>
            </a:r>
            <a:r>
              <a:rPr sz="2000" dirty="0">
                <a:latin typeface="Arial"/>
                <a:cs typeface="Arial"/>
              </a:rPr>
              <a:t>to</a:t>
            </a:r>
            <a:r>
              <a:rPr sz="2000" spc="-25" dirty="0">
                <a:latin typeface="Arial"/>
                <a:cs typeface="Arial"/>
              </a:rPr>
              <a:t> </a:t>
            </a:r>
            <a:r>
              <a:rPr sz="2000" spc="-10" dirty="0">
                <a:latin typeface="Arial"/>
                <a:cs typeface="Arial"/>
              </a:rPr>
              <a:t>highly </a:t>
            </a:r>
            <a:r>
              <a:rPr sz="2000" dirty="0">
                <a:latin typeface="Arial"/>
                <a:cs typeface="Arial"/>
              </a:rPr>
              <a:t>novel</a:t>
            </a:r>
            <a:r>
              <a:rPr sz="2000" spc="5" dirty="0">
                <a:latin typeface="Arial"/>
                <a:cs typeface="Arial"/>
              </a:rPr>
              <a:t> </a:t>
            </a:r>
            <a:r>
              <a:rPr sz="2000" dirty="0">
                <a:latin typeface="Arial"/>
                <a:cs typeface="Arial"/>
              </a:rPr>
              <a:t>forms</a:t>
            </a:r>
            <a:r>
              <a:rPr sz="2000" spc="15" dirty="0">
                <a:latin typeface="Arial"/>
                <a:cs typeface="Arial"/>
              </a:rPr>
              <a:t> </a:t>
            </a:r>
            <a:r>
              <a:rPr sz="2000" dirty="0">
                <a:latin typeface="Arial"/>
                <a:cs typeface="Arial"/>
              </a:rPr>
              <a:t>of methods-driven</a:t>
            </a:r>
            <a:r>
              <a:rPr sz="2000" spc="5" dirty="0">
                <a:latin typeface="Arial"/>
                <a:cs typeface="Arial"/>
              </a:rPr>
              <a:t> </a:t>
            </a:r>
            <a:r>
              <a:rPr sz="2000" spc="-10" dirty="0">
                <a:latin typeface="Arial"/>
                <a:cs typeface="Arial"/>
              </a:rPr>
              <a:t>inquiry.</a:t>
            </a:r>
            <a:endParaRPr sz="2000" dirty="0">
              <a:latin typeface="Arial"/>
              <a:cs typeface="Arial"/>
            </a:endParaRPr>
          </a:p>
          <a:p>
            <a:pPr marL="287020" indent="-274320">
              <a:lnSpc>
                <a:spcPct val="100000"/>
              </a:lnSpc>
              <a:spcBef>
                <a:spcPts val="1755"/>
              </a:spcBef>
              <a:buSzPct val="83333"/>
              <a:buChar char="•"/>
              <a:tabLst>
                <a:tab pos="286385" algn="l"/>
                <a:tab pos="287020" algn="l"/>
              </a:tabLst>
            </a:pPr>
            <a:r>
              <a:rPr sz="2000" spc="-10" dirty="0">
                <a:latin typeface="Arial"/>
                <a:cs typeface="Arial"/>
              </a:rPr>
              <a:t>Expertise</a:t>
            </a:r>
            <a:r>
              <a:rPr sz="2000" spc="-20" dirty="0">
                <a:latin typeface="Arial"/>
                <a:cs typeface="Arial"/>
              </a:rPr>
              <a:t> </a:t>
            </a:r>
            <a:r>
              <a:rPr sz="2000" dirty="0">
                <a:latin typeface="Arial"/>
                <a:cs typeface="Arial"/>
              </a:rPr>
              <a:t>is</a:t>
            </a:r>
            <a:r>
              <a:rPr sz="2000" spc="-10" dirty="0">
                <a:latin typeface="Arial"/>
                <a:cs typeface="Arial"/>
              </a:rPr>
              <a:t> </a:t>
            </a:r>
            <a:r>
              <a:rPr sz="2000" dirty="0">
                <a:latin typeface="Arial"/>
                <a:cs typeface="Arial"/>
              </a:rPr>
              <a:t>built</a:t>
            </a:r>
            <a:r>
              <a:rPr sz="2000" spc="-15" dirty="0">
                <a:latin typeface="Arial"/>
                <a:cs typeface="Arial"/>
              </a:rPr>
              <a:t> </a:t>
            </a:r>
            <a:r>
              <a:rPr sz="2000" dirty="0">
                <a:latin typeface="Arial"/>
                <a:cs typeface="Arial"/>
              </a:rPr>
              <a:t>into</a:t>
            </a:r>
            <a:r>
              <a:rPr sz="2000" spc="-20" dirty="0">
                <a:latin typeface="Arial"/>
                <a:cs typeface="Arial"/>
              </a:rPr>
              <a:t> </a:t>
            </a:r>
            <a:r>
              <a:rPr sz="2000" dirty="0">
                <a:latin typeface="Arial"/>
                <a:cs typeface="Arial"/>
              </a:rPr>
              <a:t>the</a:t>
            </a:r>
            <a:r>
              <a:rPr sz="2000" spc="-15" dirty="0">
                <a:latin typeface="Arial"/>
                <a:cs typeface="Arial"/>
              </a:rPr>
              <a:t> </a:t>
            </a:r>
            <a:r>
              <a:rPr sz="2000" dirty="0">
                <a:latin typeface="Arial"/>
                <a:cs typeface="Arial"/>
              </a:rPr>
              <a:t>smart</a:t>
            </a:r>
            <a:r>
              <a:rPr sz="2000" spc="-15" dirty="0">
                <a:latin typeface="Arial"/>
                <a:cs typeface="Arial"/>
              </a:rPr>
              <a:t> </a:t>
            </a:r>
            <a:r>
              <a:rPr sz="2000" dirty="0">
                <a:latin typeface="Arial"/>
                <a:cs typeface="Arial"/>
              </a:rPr>
              <a:t>technology</a:t>
            </a:r>
            <a:r>
              <a:rPr sz="2000" spc="-10" dirty="0">
                <a:latin typeface="Arial"/>
                <a:cs typeface="Arial"/>
              </a:rPr>
              <a:t> </a:t>
            </a:r>
            <a:r>
              <a:rPr sz="2000" dirty="0">
                <a:latin typeface="Arial"/>
                <a:cs typeface="Arial"/>
              </a:rPr>
              <a:t>of</a:t>
            </a:r>
            <a:r>
              <a:rPr sz="2000" spc="-25" dirty="0">
                <a:latin typeface="Arial"/>
                <a:cs typeface="Arial"/>
              </a:rPr>
              <a:t> </a:t>
            </a:r>
            <a:r>
              <a:rPr sz="2000" dirty="0">
                <a:latin typeface="Arial"/>
                <a:cs typeface="Arial"/>
              </a:rPr>
              <a:t>the</a:t>
            </a:r>
            <a:r>
              <a:rPr sz="2000" spc="-15" dirty="0">
                <a:latin typeface="Arial"/>
                <a:cs typeface="Arial"/>
              </a:rPr>
              <a:t> </a:t>
            </a:r>
            <a:r>
              <a:rPr sz="2000" spc="-10" dirty="0">
                <a:latin typeface="Arial"/>
                <a:cs typeface="Arial"/>
              </a:rPr>
              <a:t>platform.</a:t>
            </a:r>
            <a:endParaRPr sz="2000" dirty="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685800"/>
            <a:ext cx="5602605" cy="452119"/>
          </a:xfrm>
          <a:prstGeom prst="rect">
            <a:avLst/>
          </a:prstGeom>
        </p:spPr>
        <p:txBody>
          <a:bodyPr vert="horz" wrap="square" lIns="0" tIns="12700" rIns="0" bIns="0" rtlCol="0">
            <a:spAutoFit/>
          </a:bodyPr>
          <a:lstStyle/>
          <a:p>
            <a:pPr marL="12700">
              <a:lnSpc>
                <a:spcPct val="100000"/>
              </a:lnSpc>
              <a:spcBef>
                <a:spcPts val="100"/>
              </a:spcBef>
              <a:tabLst>
                <a:tab pos="1385570" algn="l"/>
              </a:tabLst>
            </a:pPr>
            <a:r>
              <a:rPr spc="-305" dirty="0"/>
              <a:t>C</a:t>
            </a:r>
            <a:r>
              <a:rPr spc="-175" dirty="0"/>
              <a:t> </a:t>
            </a:r>
            <a:r>
              <a:rPr spc="-204" dirty="0"/>
              <a:t>O</a:t>
            </a:r>
            <a:r>
              <a:rPr spc="-170" dirty="0"/>
              <a:t> </a:t>
            </a:r>
            <a:r>
              <a:rPr spc="-250" dirty="0"/>
              <a:t>R</a:t>
            </a:r>
            <a:r>
              <a:rPr spc="-180" dirty="0"/>
              <a:t> </a:t>
            </a:r>
            <a:r>
              <a:rPr spc="-50" dirty="0"/>
              <a:t>E</a:t>
            </a:r>
            <a:r>
              <a:rPr dirty="0"/>
              <a:t>	</a:t>
            </a:r>
            <a:r>
              <a:rPr spc="-305" dirty="0"/>
              <a:t>C</a:t>
            </a:r>
            <a:r>
              <a:rPr spc="-175" dirty="0"/>
              <a:t> </a:t>
            </a:r>
            <a:r>
              <a:rPr spc="-70" dirty="0"/>
              <a:t>H</a:t>
            </a:r>
            <a:r>
              <a:rPr spc="-180" dirty="0"/>
              <a:t> </a:t>
            </a:r>
            <a:r>
              <a:rPr spc="-80" dirty="0"/>
              <a:t>A</a:t>
            </a:r>
            <a:r>
              <a:rPr spc="-170" dirty="0"/>
              <a:t> </a:t>
            </a:r>
            <a:r>
              <a:rPr spc="-250" dirty="0"/>
              <a:t>R</a:t>
            </a:r>
            <a:r>
              <a:rPr spc="-180" dirty="0"/>
              <a:t> </a:t>
            </a:r>
            <a:r>
              <a:rPr spc="-80" dirty="0"/>
              <a:t>A</a:t>
            </a:r>
            <a:r>
              <a:rPr spc="-170" dirty="0"/>
              <a:t> </a:t>
            </a:r>
            <a:r>
              <a:rPr spc="-305" dirty="0"/>
              <a:t>C</a:t>
            </a:r>
            <a:r>
              <a:rPr spc="-175" dirty="0"/>
              <a:t> </a:t>
            </a:r>
            <a:r>
              <a:rPr spc="-125" dirty="0"/>
              <a:t>T</a:t>
            </a:r>
            <a:r>
              <a:rPr spc="-175" dirty="0"/>
              <a:t> </a:t>
            </a:r>
            <a:r>
              <a:rPr spc="-250" dirty="0"/>
              <a:t>E</a:t>
            </a:r>
            <a:r>
              <a:rPr spc="-170" dirty="0"/>
              <a:t> </a:t>
            </a:r>
            <a:r>
              <a:rPr spc="-250" dirty="0"/>
              <a:t>R</a:t>
            </a:r>
            <a:r>
              <a:rPr spc="-180" dirty="0"/>
              <a:t> </a:t>
            </a:r>
            <a:r>
              <a:rPr spc="330" dirty="0"/>
              <a:t>I</a:t>
            </a:r>
            <a:r>
              <a:rPr spc="-170" dirty="0"/>
              <a:t> </a:t>
            </a:r>
            <a:r>
              <a:rPr spc="-250" dirty="0"/>
              <a:t>S</a:t>
            </a:r>
            <a:r>
              <a:rPr spc="-175" dirty="0"/>
              <a:t> </a:t>
            </a:r>
            <a:r>
              <a:rPr spc="-125" dirty="0"/>
              <a:t>T</a:t>
            </a:r>
            <a:r>
              <a:rPr spc="-175" dirty="0"/>
              <a:t> </a:t>
            </a:r>
            <a:r>
              <a:rPr spc="330" dirty="0"/>
              <a:t>I</a:t>
            </a:r>
            <a:r>
              <a:rPr spc="-170" dirty="0"/>
              <a:t> </a:t>
            </a:r>
            <a:r>
              <a:rPr spc="-305" dirty="0"/>
              <a:t>C</a:t>
            </a:r>
            <a:r>
              <a:rPr spc="-175" dirty="0"/>
              <a:t> </a:t>
            </a:r>
            <a:r>
              <a:rPr spc="-50" dirty="0"/>
              <a:t>S</a:t>
            </a:r>
          </a:p>
        </p:txBody>
      </p:sp>
      <p:sp>
        <p:nvSpPr>
          <p:cNvPr id="3" name="object 3"/>
          <p:cNvSpPr/>
          <p:nvPr/>
        </p:nvSpPr>
        <p:spPr>
          <a:xfrm>
            <a:off x="1387294" y="1575309"/>
            <a:ext cx="971550" cy="0"/>
          </a:xfrm>
          <a:custGeom>
            <a:avLst/>
            <a:gdLst/>
            <a:ahLst/>
            <a:cxnLst/>
            <a:rect l="l" t="t" r="r" b="b"/>
            <a:pathLst>
              <a:path w="971550">
                <a:moveTo>
                  <a:pt x="0" y="0"/>
                </a:moveTo>
                <a:lnTo>
                  <a:pt x="971155" y="1"/>
                </a:lnTo>
              </a:path>
            </a:pathLst>
          </a:custGeom>
          <a:ln w="31750">
            <a:solidFill>
              <a:srgbClr val="000000"/>
            </a:solidFill>
          </a:ln>
        </p:spPr>
        <p:txBody>
          <a:bodyPr wrap="square" lIns="0" tIns="0" rIns="0" bIns="0" rtlCol="0"/>
          <a:lstStyle/>
          <a:p>
            <a:endParaRPr/>
          </a:p>
        </p:txBody>
      </p:sp>
      <p:sp>
        <p:nvSpPr>
          <p:cNvPr id="7" name="TextBox 6">
            <a:extLst>
              <a:ext uri="{FF2B5EF4-FFF2-40B4-BE49-F238E27FC236}">
                <a16:creationId xmlns:a16="http://schemas.microsoft.com/office/drawing/2014/main" id="{6E6ACA9D-AFCC-FF58-0484-A8E3E7776B6E}"/>
              </a:ext>
            </a:extLst>
          </p:cNvPr>
          <p:cNvSpPr txBox="1"/>
          <p:nvPr/>
        </p:nvSpPr>
        <p:spPr>
          <a:xfrm>
            <a:off x="1355035" y="2036686"/>
            <a:ext cx="7924800" cy="2031325"/>
          </a:xfrm>
          <a:prstGeom prst="rect">
            <a:avLst/>
          </a:prstGeom>
          <a:noFill/>
        </p:spPr>
        <p:txBody>
          <a:bodyPr wrap="square">
            <a:spAutoFit/>
          </a:bodyPr>
          <a:lstStyle/>
          <a:p>
            <a:r>
              <a:rPr lang="en-GB" dirty="0">
                <a:solidFill>
                  <a:srgbClr val="10137D"/>
                </a:solidFill>
                <a:effectLst/>
                <a:latin typeface="Arial" panose="020B0604020202020204" pitchFamily="34" charset="0"/>
              </a:rPr>
              <a:t>Features 1 and 2: Bespoke methods </a:t>
            </a:r>
          </a:p>
          <a:p>
            <a:r>
              <a:rPr lang="en-GB" dirty="0">
                <a:effectLst/>
                <a:latin typeface="Arial" panose="020B0604020202020204" pitchFamily="34" charset="0"/>
              </a:rPr>
              <a:t>AM-Smart platforms are not like statistical packages such as SPSS or wide-breadth platforms such as MATLAB. </a:t>
            </a:r>
          </a:p>
          <a:p>
            <a:endParaRPr lang="en-GB" dirty="0">
              <a:latin typeface="Arial" panose="020B0604020202020204" pitchFamily="34" charset="0"/>
            </a:endParaRPr>
          </a:p>
          <a:p>
            <a:r>
              <a:rPr lang="en-GB" dirty="0">
                <a:effectLst/>
                <a:latin typeface="Arial" panose="020B0604020202020204" pitchFamily="34" charset="0"/>
              </a:rPr>
              <a:t>AM-Smart platforms are bespoke tools that increase access and approachability by focusing on a single method or small network of closely interrelated methods.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685800"/>
            <a:ext cx="5602605" cy="452119"/>
          </a:xfrm>
          <a:prstGeom prst="rect">
            <a:avLst/>
          </a:prstGeom>
        </p:spPr>
        <p:txBody>
          <a:bodyPr vert="horz" wrap="square" lIns="0" tIns="12700" rIns="0" bIns="0" rtlCol="0">
            <a:spAutoFit/>
          </a:bodyPr>
          <a:lstStyle/>
          <a:p>
            <a:pPr marL="12700">
              <a:lnSpc>
                <a:spcPct val="100000"/>
              </a:lnSpc>
              <a:spcBef>
                <a:spcPts val="100"/>
              </a:spcBef>
              <a:tabLst>
                <a:tab pos="1385570" algn="l"/>
              </a:tabLst>
            </a:pPr>
            <a:r>
              <a:rPr spc="-305" dirty="0"/>
              <a:t>C</a:t>
            </a:r>
            <a:r>
              <a:rPr spc="-175" dirty="0"/>
              <a:t> </a:t>
            </a:r>
            <a:r>
              <a:rPr spc="-204" dirty="0"/>
              <a:t>O</a:t>
            </a:r>
            <a:r>
              <a:rPr spc="-170" dirty="0"/>
              <a:t> </a:t>
            </a:r>
            <a:r>
              <a:rPr spc="-250" dirty="0"/>
              <a:t>R</a:t>
            </a:r>
            <a:r>
              <a:rPr spc="-180" dirty="0"/>
              <a:t> </a:t>
            </a:r>
            <a:r>
              <a:rPr spc="-50" dirty="0"/>
              <a:t>E</a:t>
            </a:r>
            <a:r>
              <a:rPr dirty="0"/>
              <a:t>	</a:t>
            </a:r>
            <a:r>
              <a:rPr spc="-305" dirty="0"/>
              <a:t>C</a:t>
            </a:r>
            <a:r>
              <a:rPr spc="-175" dirty="0"/>
              <a:t> </a:t>
            </a:r>
            <a:r>
              <a:rPr spc="-70" dirty="0"/>
              <a:t>H</a:t>
            </a:r>
            <a:r>
              <a:rPr spc="-180" dirty="0"/>
              <a:t> </a:t>
            </a:r>
            <a:r>
              <a:rPr spc="-80" dirty="0"/>
              <a:t>A</a:t>
            </a:r>
            <a:r>
              <a:rPr spc="-170" dirty="0"/>
              <a:t> </a:t>
            </a:r>
            <a:r>
              <a:rPr spc="-250" dirty="0"/>
              <a:t>R</a:t>
            </a:r>
            <a:r>
              <a:rPr spc="-180" dirty="0"/>
              <a:t> </a:t>
            </a:r>
            <a:r>
              <a:rPr spc="-80" dirty="0"/>
              <a:t>A</a:t>
            </a:r>
            <a:r>
              <a:rPr spc="-170" dirty="0"/>
              <a:t> </a:t>
            </a:r>
            <a:r>
              <a:rPr spc="-305" dirty="0"/>
              <a:t>C</a:t>
            </a:r>
            <a:r>
              <a:rPr spc="-175" dirty="0"/>
              <a:t> </a:t>
            </a:r>
            <a:r>
              <a:rPr spc="-125" dirty="0"/>
              <a:t>T</a:t>
            </a:r>
            <a:r>
              <a:rPr spc="-175" dirty="0"/>
              <a:t> </a:t>
            </a:r>
            <a:r>
              <a:rPr spc="-250" dirty="0"/>
              <a:t>E</a:t>
            </a:r>
            <a:r>
              <a:rPr spc="-170" dirty="0"/>
              <a:t> </a:t>
            </a:r>
            <a:r>
              <a:rPr spc="-250" dirty="0"/>
              <a:t>R</a:t>
            </a:r>
            <a:r>
              <a:rPr spc="-180" dirty="0"/>
              <a:t> </a:t>
            </a:r>
            <a:r>
              <a:rPr spc="330" dirty="0"/>
              <a:t>I</a:t>
            </a:r>
            <a:r>
              <a:rPr spc="-170" dirty="0"/>
              <a:t> </a:t>
            </a:r>
            <a:r>
              <a:rPr spc="-250" dirty="0"/>
              <a:t>S</a:t>
            </a:r>
            <a:r>
              <a:rPr spc="-175" dirty="0"/>
              <a:t> </a:t>
            </a:r>
            <a:r>
              <a:rPr spc="-125" dirty="0"/>
              <a:t>T</a:t>
            </a:r>
            <a:r>
              <a:rPr spc="-175" dirty="0"/>
              <a:t> </a:t>
            </a:r>
            <a:r>
              <a:rPr spc="330" dirty="0"/>
              <a:t>I</a:t>
            </a:r>
            <a:r>
              <a:rPr spc="-170" dirty="0"/>
              <a:t> </a:t>
            </a:r>
            <a:r>
              <a:rPr spc="-305" dirty="0"/>
              <a:t>C</a:t>
            </a:r>
            <a:r>
              <a:rPr spc="-175" dirty="0"/>
              <a:t> </a:t>
            </a:r>
            <a:r>
              <a:rPr spc="-50" dirty="0"/>
              <a:t>S</a:t>
            </a:r>
          </a:p>
        </p:txBody>
      </p:sp>
      <p:sp>
        <p:nvSpPr>
          <p:cNvPr id="3" name="object 3"/>
          <p:cNvSpPr/>
          <p:nvPr/>
        </p:nvSpPr>
        <p:spPr>
          <a:xfrm>
            <a:off x="1387294" y="1575309"/>
            <a:ext cx="971550" cy="0"/>
          </a:xfrm>
          <a:custGeom>
            <a:avLst/>
            <a:gdLst/>
            <a:ahLst/>
            <a:cxnLst/>
            <a:rect l="l" t="t" r="r" b="b"/>
            <a:pathLst>
              <a:path w="971550">
                <a:moveTo>
                  <a:pt x="0" y="0"/>
                </a:moveTo>
                <a:lnTo>
                  <a:pt x="971155" y="1"/>
                </a:lnTo>
              </a:path>
            </a:pathLst>
          </a:custGeom>
          <a:ln w="31750">
            <a:solidFill>
              <a:srgbClr val="000000"/>
            </a:solidFill>
          </a:ln>
        </p:spPr>
        <p:txBody>
          <a:bodyPr wrap="square" lIns="0" tIns="0" rIns="0" bIns="0" rtlCol="0"/>
          <a:lstStyle/>
          <a:p>
            <a:endParaRPr/>
          </a:p>
        </p:txBody>
      </p:sp>
      <p:sp>
        <p:nvSpPr>
          <p:cNvPr id="6" name="TextBox 5">
            <a:extLst>
              <a:ext uri="{FF2B5EF4-FFF2-40B4-BE49-F238E27FC236}">
                <a16:creationId xmlns:a16="http://schemas.microsoft.com/office/drawing/2014/main" id="{2BFDBCC7-4C94-B22D-4911-AED32CBE0DF5}"/>
              </a:ext>
            </a:extLst>
          </p:cNvPr>
          <p:cNvSpPr txBox="1"/>
          <p:nvPr/>
        </p:nvSpPr>
        <p:spPr>
          <a:xfrm>
            <a:off x="1371600" y="2555150"/>
            <a:ext cx="8305800" cy="1754326"/>
          </a:xfrm>
          <a:prstGeom prst="rect">
            <a:avLst/>
          </a:prstGeom>
          <a:noFill/>
        </p:spPr>
        <p:txBody>
          <a:bodyPr wrap="square">
            <a:spAutoFit/>
          </a:bodyPr>
          <a:lstStyle/>
          <a:p>
            <a:r>
              <a:rPr lang="en-GB" dirty="0">
                <a:solidFill>
                  <a:srgbClr val="10137D"/>
                </a:solidFill>
                <a:effectLst/>
                <a:latin typeface="Arial" panose="020B0604020202020204" pitchFamily="34" charset="0"/>
              </a:rPr>
              <a:t>Feature 3: Building distributed expertise systems </a:t>
            </a:r>
          </a:p>
          <a:p>
            <a:r>
              <a:rPr lang="en-GB" dirty="0">
                <a:effectLst/>
                <a:latin typeface="Arial" panose="020B0604020202020204" pitchFamily="34" charset="0"/>
              </a:rPr>
              <a:t>Most computational methods require a high level of user expertise. </a:t>
            </a:r>
          </a:p>
          <a:p>
            <a:endParaRPr lang="en-GB" dirty="0">
              <a:latin typeface="Arial" panose="020B0604020202020204" pitchFamily="34" charset="0"/>
            </a:endParaRPr>
          </a:p>
          <a:p>
            <a:r>
              <a:rPr lang="en-GB" dirty="0">
                <a:effectLst/>
                <a:latin typeface="Arial" panose="020B0604020202020204" pitchFamily="34" charset="0"/>
              </a:rPr>
              <a:t>AM-Smart platforms address this issue by building expertise into the software, allowing the platform to become part of the user’s distributed cognition system, primarily by acting as a skilled guide for social inquiry </a:t>
            </a:r>
          </a:p>
        </p:txBody>
      </p:sp>
    </p:spTree>
    <p:extLst>
      <p:ext uri="{BB962C8B-B14F-4D97-AF65-F5344CB8AC3E}">
        <p14:creationId xmlns:p14="http://schemas.microsoft.com/office/powerpoint/2010/main" val="340012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685800"/>
            <a:ext cx="5602605" cy="452119"/>
          </a:xfrm>
          <a:prstGeom prst="rect">
            <a:avLst/>
          </a:prstGeom>
        </p:spPr>
        <p:txBody>
          <a:bodyPr vert="horz" wrap="square" lIns="0" tIns="12700" rIns="0" bIns="0" rtlCol="0">
            <a:spAutoFit/>
          </a:bodyPr>
          <a:lstStyle/>
          <a:p>
            <a:pPr marL="12700">
              <a:lnSpc>
                <a:spcPct val="100000"/>
              </a:lnSpc>
              <a:spcBef>
                <a:spcPts val="100"/>
              </a:spcBef>
              <a:tabLst>
                <a:tab pos="1385570" algn="l"/>
              </a:tabLst>
            </a:pPr>
            <a:r>
              <a:rPr spc="-305" dirty="0"/>
              <a:t>C</a:t>
            </a:r>
            <a:r>
              <a:rPr spc="-175" dirty="0"/>
              <a:t> </a:t>
            </a:r>
            <a:r>
              <a:rPr spc="-204" dirty="0"/>
              <a:t>O</a:t>
            </a:r>
            <a:r>
              <a:rPr spc="-170" dirty="0"/>
              <a:t> </a:t>
            </a:r>
            <a:r>
              <a:rPr spc="-250" dirty="0"/>
              <a:t>R</a:t>
            </a:r>
            <a:r>
              <a:rPr spc="-180" dirty="0"/>
              <a:t> </a:t>
            </a:r>
            <a:r>
              <a:rPr spc="-50" dirty="0"/>
              <a:t>E</a:t>
            </a:r>
            <a:r>
              <a:rPr dirty="0"/>
              <a:t>	</a:t>
            </a:r>
            <a:r>
              <a:rPr spc="-305" dirty="0"/>
              <a:t>C</a:t>
            </a:r>
            <a:r>
              <a:rPr spc="-175" dirty="0"/>
              <a:t> </a:t>
            </a:r>
            <a:r>
              <a:rPr spc="-70" dirty="0"/>
              <a:t>H</a:t>
            </a:r>
            <a:r>
              <a:rPr spc="-180" dirty="0"/>
              <a:t> </a:t>
            </a:r>
            <a:r>
              <a:rPr spc="-80" dirty="0"/>
              <a:t>A</a:t>
            </a:r>
            <a:r>
              <a:rPr spc="-170" dirty="0"/>
              <a:t> </a:t>
            </a:r>
            <a:r>
              <a:rPr spc="-250" dirty="0"/>
              <a:t>R</a:t>
            </a:r>
            <a:r>
              <a:rPr spc="-180" dirty="0"/>
              <a:t> </a:t>
            </a:r>
            <a:r>
              <a:rPr spc="-80" dirty="0"/>
              <a:t>A</a:t>
            </a:r>
            <a:r>
              <a:rPr spc="-170" dirty="0"/>
              <a:t> </a:t>
            </a:r>
            <a:r>
              <a:rPr spc="-305" dirty="0"/>
              <a:t>C</a:t>
            </a:r>
            <a:r>
              <a:rPr spc="-175" dirty="0"/>
              <a:t> </a:t>
            </a:r>
            <a:r>
              <a:rPr spc="-125" dirty="0"/>
              <a:t>T</a:t>
            </a:r>
            <a:r>
              <a:rPr spc="-175" dirty="0"/>
              <a:t> </a:t>
            </a:r>
            <a:r>
              <a:rPr spc="-250" dirty="0"/>
              <a:t>E</a:t>
            </a:r>
            <a:r>
              <a:rPr spc="-170" dirty="0"/>
              <a:t> </a:t>
            </a:r>
            <a:r>
              <a:rPr spc="-250" dirty="0"/>
              <a:t>R</a:t>
            </a:r>
            <a:r>
              <a:rPr spc="-180" dirty="0"/>
              <a:t> </a:t>
            </a:r>
            <a:r>
              <a:rPr spc="330" dirty="0"/>
              <a:t>I</a:t>
            </a:r>
            <a:r>
              <a:rPr spc="-170" dirty="0"/>
              <a:t> </a:t>
            </a:r>
            <a:r>
              <a:rPr spc="-250" dirty="0"/>
              <a:t>S</a:t>
            </a:r>
            <a:r>
              <a:rPr spc="-175" dirty="0"/>
              <a:t> </a:t>
            </a:r>
            <a:r>
              <a:rPr spc="-125" dirty="0"/>
              <a:t>T</a:t>
            </a:r>
            <a:r>
              <a:rPr spc="-175" dirty="0"/>
              <a:t> </a:t>
            </a:r>
            <a:r>
              <a:rPr spc="330" dirty="0"/>
              <a:t>I</a:t>
            </a:r>
            <a:r>
              <a:rPr spc="-170" dirty="0"/>
              <a:t> </a:t>
            </a:r>
            <a:r>
              <a:rPr spc="-305" dirty="0"/>
              <a:t>C</a:t>
            </a:r>
            <a:r>
              <a:rPr spc="-175" dirty="0"/>
              <a:t> </a:t>
            </a:r>
            <a:r>
              <a:rPr spc="-50" dirty="0"/>
              <a:t>S</a:t>
            </a:r>
          </a:p>
        </p:txBody>
      </p:sp>
      <p:sp>
        <p:nvSpPr>
          <p:cNvPr id="3" name="object 3"/>
          <p:cNvSpPr/>
          <p:nvPr/>
        </p:nvSpPr>
        <p:spPr>
          <a:xfrm>
            <a:off x="1387294" y="1575309"/>
            <a:ext cx="971550" cy="0"/>
          </a:xfrm>
          <a:custGeom>
            <a:avLst/>
            <a:gdLst/>
            <a:ahLst/>
            <a:cxnLst/>
            <a:rect l="l" t="t" r="r" b="b"/>
            <a:pathLst>
              <a:path w="971550">
                <a:moveTo>
                  <a:pt x="0" y="0"/>
                </a:moveTo>
                <a:lnTo>
                  <a:pt x="971155" y="1"/>
                </a:lnTo>
              </a:path>
            </a:pathLst>
          </a:custGeom>
          <a:ln w="31750">
            <a:solidFill>
              <a:srgbClr val="000000"/>
            </a:solidFill>
          </a:ln>
        </p:spPr>
        <p:txBody>
          <a:bodyPr wrap="square" lIns="0" tIns="0" rIns="0" bIns="0" rtlCol="0"/>
          <a:lstStyle/>
          <a:p>
            <a:endParaRPr/>
          </a:p>
        </p:txBody>
      </p:sp>
      <p:sp>
        <p:nvSpPr>
          <p:cNvPr id="5" name="TextBox 4">
            <a:extLst>
              <a:ext uri="{FF2B5EF4-FFF2-40B4-BE49-F238E27FC236}">
                <a16:creationId xmlns:a16="http://schemas.microsoft.com/office/drawing/2014/main" id="{A36DA986-5082-054E-5AB5-1D2EF99D2482}"/>
              </a:ext>
            </a:extLst>
          </p:cNvPr>
          <p:cNvSpPr txBox="1"/>
          <p:nvPr/>
        </p:nvSpPr>
        <p:spPr>
          <a:xfrm>
            <a:off x="1371600" y="1752600"/>
            <a:ext cx="9220200" cy="4801314"/>
          </a:xfrm>
          <a:prstGeom prst="rect">
            <a:avLst/>
          </a:prstGeom>
          <a:noFill/>
        </p:spPr>
        <p:txBody>
          <a:bodyPr wrap="square">
            <a:spAutoFit/>
          </a:bodyPr>
          <a:lstStyle/>
          <a:p>
            <a:r>
              <a:rPr lang="en-GB" dirty="0">
                <a:solidFill>
                  <a:srgbClr val="10137D"/>
                </a:solidFill>
                <a:effectLst/>
                <a:latin typeface="Arial" panose="020B0604020202020204" pitchFamily="34" charset="0"/>
              </a:rPr>
              <a:t>Feature 4: Scaffolding practice </a:t>
            </a:r>
          </a:p>
          <a:p>
            <a:r>
              <a:rPr lang="en-GB" dirty="0">
                <a:effectLst/>
                <a:latin typeface="Arial" panose="020B0604020202020204" pitchFamily="34" charset="0"/>
              </a:rPr>
              <a:t>AM-Smart platforms are designed to increase effective usage of new methods. </a:t>
            </a:r>
          </a:p>
          <a:p>
            <a:endParaRPr lang="en-GB" dirty="0">
              <a:latin typeface="Arial" panose="020B0604020202020204" pitchFamily="34" charset="0"/>
            </a:endParaRPr>
          </a:p>
          <a:p>
            <a:r>
              <a:rPr lang="en-GB" dirty="0">
                <a:effectLst/>
                <a:latin typeface="Arial" panose="020B0604020202020204" pitchFamily="34" charset="0"/>
              </a:rPr>
              <a:t>To do so, AM-Smart methods employ guides or supports, referred to as scaffolding in the learning sciences.</a:t>
            </a:r>
          </a:p>
          <a:p>
            <a:endParaRPr lang="en-GB" dirty="0">
              <a:latin typeface="Arial" panose="020B0604020202020204" pitchFamily="34" charset="0"/>
            </a:endParaRPr>
          </a:p>
          <a:p>
            <a:r>
              <a:rPr lang="en-GB" dirty="0">
                <a:effectLst/>
                <a:latin typeface="Arial" panose="020B0604020202020204" pitchFamily="34" charset="0"/>
              </a:rPr>
              <a:t>Scaffolding involves a more knowledgeable entity (e.g. teacher, peers, or a tool) supporting a novice or new user to engage in practices or processes they may not otherwise be able to perform. </a:t>
            </a:r>
          </a:p>
          <a:p>
            <a:endParaRPr lang="en-GB" dirty="0">
              <a:latin typeface="Arial" panose="020B0604020202020204" pitchFamily="34" charset="0"/>
            </a:endParaRPr>
          </a:p>
          <a:p>
            <a:r>
              <a:rPr lang="en-GB" dirty="0">
                <a:effectLst/>
                <a:latin typeface="Arial" panose="020B0604020202020204" pitchFamily="34" charset="0"/>
              </a:rPr>
              <a:t>The first type of scaffolding – which overlaps with Embedding Expertise – minimizes or removes low-level, tedious, routine, or overly complicated tasks.</a:t>
            </a:r>
          </a:p>
          <a:p>
            <a:endParaRPr lang="en-GB" dirty="0">
              <a:latin typeface="Arial" panose="020B0604020202020204" pitchFamily="34" charset="0"/>
            </a:endParaRPr>
          </a:p>
          <a:p>
            <a:r>
              <a:rPr lang="en-GB" dirty="0">
                <a:effectLst/>
                <a:latin typeface="Arial" panose="020B0604020202020204" pitchFamily="34" charset="0"/>
              </a:rPr>
              <a:t>The second type is procedural scaffolding, which guides users through the operational aspects of a platform.</a:t>
            </a:r>
          </a:p>
          <a:p>
            <a:endParaRPr lang="en-GB" dirty="0">
              <a:effectLst/>
              <a:latin typeface="Arial" panose="020B0604020202020204" pitchFamily="34" charset="0"/>
            </a:endParaRPr>
          </a:p>
          <a:p>
            <a:endParaRPr lang="en-GB" dirty="0">
              <a:effectLst/>
              <a:latin typeface="Arial" panose="020B0604020202020204" pitchFamily="34" charset="0"/>
            </a:endParaRPr>
          </a:p>
        </p:txBody>
      </p:sp>
    </p:spTree>
    <p:extLst>
      <p:ext uri="{BB962C8B-B14F-4D97-AF65-F5344CB8AC3E}">
        <p14:creationId xmlns:p14="http://schemas.microsoft.com/office/powerpoint/2010/main" val="1385840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685800"/>
            <a:ext cx="5602605" cy="452119"/>
          </a:xfrm>
          <a:prstGeom prst="rect">
            <a:avLst/>
          </a:prstGeom>
        </p:spPr>
        <p:txBody>
          <a:bodyPr vert="horz" wrap="square" lIns="0" tIns="12700" rIns="0" bIns="0" rtlCol="0">
            <a:spAutoFit/>
          </a:bodyPr>
          <a:lstStyle/>
          <a:p>
            <a:pPr marL="12700">
              <a:lnSpc>
                <a:spcPct val="100000"/>
              </a:lnSpc>
              <a:spcBef>
                <a:spcPts val="100"/>
              </a:spcBef>
              <a:tabLst>
                <a:tab pos="1385570" algn="l"/>
              </a:tabLst>
            </a:pPr>
            <a:r>
              <a:rPr spc="-305" dirty="0"/>
              <a:t>C</a:t>
            </a:r>
            <a:r>
              <a:rPr spc="-175" dirty="0"/>
              <a:t> </a:t>
            </a:r>
            <a:r>
              <a:rPr spc="-204" dirty="0"/>
              <a:t>O</a:t>
            </a:r>
            <a:r>
              <a:rPr spc="-170" dirty="0"/>
              <a:t> </a:t>
            </a:r>
            <a:r>
              <a:rPr spc="-250" dirty="0"/>
              <a:t>R</a:t>
            </a:r>
            <a:r>
              <a:rPr spc="-180" dirty="0"/>
              <a:t> </a:t>
            </a:r>
            <a:r>
              <a:rPr spc="-50" dirty="0"/>
              <a:t>E</a:t>
            </a:r>
            <a:r>
              <a:rPr dirty="0"/>
              <a:t>	</a:t>
            </a:r>
            <a:r>
              <a:rPr spc="-305" dirty="0"/>
              <a:t>C</a:t>
            </a:r>
            <a:r>
              <a:rPr spc="-175" dirty="0"/>
              <a:t> </a:t>
            </a:r>
            <a:r>
              <a:rPr spc="-70" dirty="0"/>
              <a:t>H</a:t>
            </a:r>
            <a:r>
              <a:rPr spc="-180" dirty="0"/>
              <a:t> </a:t>
            </a:r>
            <a:r>
              <a:rPr spc="-80" dirty="0"/>
              <a:t>A</a:t>
            </a:r>
            <a:r>
              <a:rPr spc="-170" dirty="0"/>
              <a:t> </a:t>
            </a:r>
            <a:r>
              <a:rPr spc="-250" dirty="0"/>
              <a:t>R</a:t>
            </a:r>
            <a:r>
              <a:rPr spc="-180" dirty="0"/>
              <a:t> </a:t>
            </a:r>
            <a:r>
              <a:rPr spc="-80" dirty="0"/>
              <a:t>A</a:t>
            </a:r>
            <a:r>
              <a:rPr spc="-170" dirty="0"/>
              <a:t> </a:t>
            </a:r>
            <a:r>
              <a:rPr spc="-305" dirty="0"/>
              <a:t>C</a:t>
            </a:r>
            <a:r>
              <a:rPr spc="-175" dirty="0"/>
              <a:t> </a:t>
            </a:r>
            <a:r>
              <a:rPr spc="-125" dirty="0"/>
              <a:t>T</a:t>
            </a:r>
            <a:r>
              <a:rPr spc="-175" dirty="0"/>
              <a:t> </a:t>
            </a:r>
            <a:r>
              <a:rPr spc="-250" dirty="0"/>
              <a:t>E</a:t>
            </a:r>
            <a:r>
              <a:rPr spc="-170" dirty="0"/>
              <a:t> </a:t>
            </a:r>
            <a:r>
              <a:rPr spc="-250" dirty="0"/>
              <a:t>R</a:t>
            </a:r>
            <a:r>
              <a:rPr spc="-180" dirty="0"/>
              <a:t> </a:t>
            </a:r>
            <a:r>
              <a:rPr spc="330" dirty="0"/>
              <a:t>I</a:t>
            </a:r>
            <a:r>
              <a:rPr spc="-170" dirty="0"/>
              <a:t> </a:t>
            </a:r>
            <a:r>
              <a:rPr spc="-250" dirty="0"/>
              <a:t>S</a:t>
            </a:r>
            <a:r>
              <a:rPr spc="-175" dirty="0"/>
              <a:t> </a:t>
            </a:r>
            <a:r>
              <a:rPr spc="-125" dirty="0"/>
              <a:t>T</a:t>
            </a:r>
            <a:r>
              <a:rPr spc="-175" dirty="0"/>
              <a:t> </a:t>
            </a:r>
            <a:r>
              <a:rPr spc="330" dirty="0"/>
              <a:t>I</a:t>
            </a:r>
            <a:r>
              <a:rPr spc="-170" dirty="0"/>
              <a:t> </a:t>
            </a:r>
            <a:r>
              <a:rPr spc="-305" dirty="0"/>
              <a:t>C</a:t>
            </a:r>
            <a:r>
              <a:rPr spc="-175" dirty="0"/>
              <a:t> </a:t>
            </a:r>
            <a:r>
              <a:rPr spc="-50" dirty="0"/>
              <a:t>S</a:t>
            </a:r>
          </a:p>
        </p:txBody>
      </p:sp>
      <p:sp>
        <p:nvSpPr>
          <p:cNvPr id="3" name="object 3"/>
          <p:cNvSpPr/>
          <p:nvPr/>
        </p:nvSpPr>
        <p:spPr>
          <a:xfrm>
            <a:off x="1387294" y="1575309"/>
            <a:ext cx="971550" cy="0"/>
          </a:xfrm>
          <a:custGeom>
            <a:avLst/>
            <a:gdLst/>
            <a:ahLst/>
            <a:cxnLst/>
            <a:rect l="l" t="t" r="r" b="b"/>
            <a:pathLst>
              <a:path w="971550">
                <a:moveTo>
                  <a:pt x="0" y="0"/>
                </a:moveTo>
                <a:lnTo>
                  <a:pt x="971155" y="1"/>
                </a:lnTo>
              </a:path>
            </a:pathLst>
          </a:custGeom>
          <a:ln w="31750">
            <a:solidFill>
              <a:srgbClr val="000000"/>
            </a:solidFill>
          </a:ln>
        </p:spPr>
        <p:txBody>
          <a:bodyPr wrap="square" lIns="0" tIns="0" rIns="0" bIns="0" rtlCol="0"/>
          <a:lstStyle/>
          <a:p>
            <a:endParaRPr/>
          </a:p>
        </p:txBody>
      </p:sp>
      <p:sp>
        <p:nvSpPr>
          <p:cNvPr id="5" name="TextBox 4">
            <a:extLst>
              <a:ext uri="{FF2B5EF4-FFF2-40B4-BE49-F238E27FC236}">
                <a16:creationId xmlns:a16="http://schemas.microsoft.com/office/drawing/2014/main" id="{F7A93D0A-E618-04AD-3115-A350EA7E0BA0}"/>
              </a:ext>
            </a:extLst>
          </p:cNvPr>
          <p:cNvSpPr txBox="1"/>
          <p:nvPr/>
        </p:nvSpPr>
        <p:spPr>
          <a:xfrm>
            <a:off x="1371600" y="2042663"/>
            <a:ext cx="7756706" cy="1200329"/>
          </a:xfrm>
          <a:prstGeom prst="rect">
            <a:avLst/>
          </a:prstGeom>
          <a:noFill/>
        </p:spPr>
        <p:txBody>
          <a:bodyPr wrap="square">
            <a:spAutoFit/>
          </a:bodyPr>
          <a:lstStyle/>
          <a:p>
            <a:r>
              <a:rPr lang="en-GB" dirty="0">
                <a:solidFill>
                  <a:srgbClr val="10137D"/>
                </a:solidFill>
                <a:effectLst/>
                <a:latin typeface="Arial" panose="020B0604020202020204" pitchFamily="34" charset="0"/>
              </a:rPr>
              <a:t>Feature 5: Rapid and formative feedback </a:t>
            </a:r>
          </a:p>
          <a:p>
            <a:r>
              <a:rPr lang="en-GB" dirty="0">
                <a:effectLst/>
                <a:latin typeface="Arial" panose="020B0604020202020204" pitchFamily="34" charset="0"/>
              </a:rPr>
              <a:t>AM-Smart platforms employ learning science strategies to provide rapid feedback that facilitates user understanding – what scholars call formative, as opposed to summative, feedback </a:t>
            </a:r>
          </a:p>
        </p:txBody>
      </p:sp>
    </p:spTree>
    <p:extLst>
      <p:ext uri="{BB962C8B-B14F-4D97-AF65-F5344CB8AC3E}">
        <p14:creationId xmlns:p14="http://schemas.microsoft.com/office/powerpoint/2010/main" val="1067203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Graphical user interface, application, Teams&#10;&#10;Description automatically generated">
            <a:extLst>
              <a:ext uri="{FF2B5EF4-FFF2-40B4-BE49-F238E27FC236}">
                <a16:creationId xmlns:a16="http://schemas.microsoft.com/office/drawing/2014/main" id="{AD346203-D640-9080-10EE-0FCB5D26CDDB}"/>
              </a:ext>
            </a:extLst>
          </p:cNvPr>
          <p:cNvPicPr>
            <a:picLocks noChangeAspect="1"/>
          </p:cNvPicPr>
          <p:nvPr/>
        </p:nvPicPr>
        <p:blipFill rotWithShape="1">
          <a:blip r:embed="rId2">
            <a:extLst>
              <a:ext uri="{28A0092B-C50C-407E-A947-70E740481C1C}">
                <a14:useLocalDpi xmlns:a14="http://schemas.microsoft.com/office/drawing/2010/main" val="0"/>
              </a:ext>
            </a:extLst>
          </a:blip>
          <a:srcRect r="-1" b="6412"/>
          <a:stretch/>
        </p:blipFill>
        <p:spPr>
          <a:xfrm>
            <a:off x="321733" y="321733"/>
            <a:ext cx="11548534" cy="6214534"/>
          </a:xfrm>
          <a:prstGeom prst="rect">
            <a:avLst/>
          </a:prstGeom>
        </p:spPr>
      </p:pic>
    </p:spTree>
    <p:extLst>
      <p:ext uri="{BB962C8B-B14F-4D97-AF65-F5344CB8AC3E}">
        <p14:creationId xmlns:p14="http://schemas.microsoft.com/office/powerpoint/2010/main" val="324689805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685800"/>
            <a:ext cx="5602605" cy="452119"/>
          </a:xfrm>
          <a:prstGeom prst="rect">
            <a:avLst/>
          </a:prstGeom>
        </p:spPr>
        <p:txBody>
          <a:bodyPr vert="horz" wrap="square" lIns="0" tIns="12700" rIns="0" bIns="0" rtlCol="0">
            <a:spAutoFit/>
          </a:bodyPr>
          <a:lstStyle/>
          <a:p>
            <a:pPr marL="12700">
              <a:lnSpc>
                <a:spcPct val="100000"/>
              </a:lnSpc>
              <a:spcBef>
                <a:spcPts val="100"/>
              </a:spcBef>
              <a:tabLst>
                <a:tab pos="1385570" algn="l"/>
              </a:tabLst>
            </a:pPr>
            <a:r>
              <a:rPr spc="-305" dirty="0"/>
              <a:t>C</a:t>
            </a:r>
            <a:r>
              <a:rPr spc="-175" dirty="0"/>
              <a:t> </a:t>
            </a:r>
            <a:r>
              <a:rPr spc="-204" dirty="0"/>
              <a:t>O</a:t>
            </a:r>
            <a:r>
              <a:rPr spc="-170" dirty="0"/>
              <a:t> </a:t>
            </a:r>
            <a:r>
              <a:rPr spc="-250" dirty="0"/>
              <a:t>R</a:t>
            </a:r>
            <a:r>
              <a:rPr spc="-180" dirty="0"/>
              <a:t> </a:t>
            </a:r>
            <a:r>
              <a:rPr spc="-50" dirty="0"/>
              <a:t>E</a:t>
            </a:r>
            <a:r>
              <a:rPr dirty="0"/>
              <a:t>	</a:t>
            </a:r>
            <a:r>
              <a:rPr spc="-305" dirty="0"/>
              <a:t>C</a:t>
            </a:r>
            <a:r>
              <a:rPr spc="-175" dirty="0"/>
              <a:t> </a:t>
            </a:r>
            <a:r>
              <a:rPr spc="-70" dirty="0"/>
              <a:t>H</a:t>
            </a:r>
            <a:r>
              <a:rPr spc="-180" dirty="0"/>
              <a:t> </a:t>
            </a:r>
            <a:r>
              <a:rPr spc="-80" dirty="0"/>
              <a:t>A</a:t>
            </a:r>
            <a:r>
              <a:rPr spc="-170" dirty="0"/>
              <a:t> </a:t>
            </a:r>
            <a:r>
              <a:rPr spc="-250" dirty="0"/>
              <a:t>R</a:t>
            </a:r>
            <a:r>
              <a:rPr spc="-180" dirty="0"/>
              <a:t> </a:t>
            </a:r>
            <a:r>
              <a:rPr spc="-80" dirty="0"/>
              <a:t>A</a:t>
            </a:r>
            <a:r>
              <a:rPr spc="-170" dirty="0"/>
              <a:t> </a:t>
            </a:r>
            <a:r>
              <a:rPr spc="-305" dirty="0"/>
              <a:t>C</a:t>
            </a:r>
            <a:r>
              <a:rPr spc="-175" dirty="0"/>
              <a:t> </a:t>
            </a:r>
            <a:r>
              <a:rPr spc="-125" dirty="0"/>
              <a:t>T</a:t>
            </a:r>
            <a:r>
              <a:rPr spc="-175" dirty="0"/>
              <a:t> </a:t>
            </a:r>
            <a:r>
              <a:rPr spc="-250" dirty="0"/>
              <a:t>E</a:t>
            </a:r>
            <a:r>
              <a:rPr spc="-170" dirty="0"/>
              <a:t> </a:t>
            </a:r>
            <a:r>
              <a:rPr spc="-250" dirty="0"/>
              <a:t>R</a:t>
            </a:r>
            <a:r>
              <a:rPr spc="-180" dirty="0"/>
              <a:t> </a:t>
            </a:r>
            <a:r>
              <a:rPr spc="330" dirty="0"/>
              <a:t>I</a:t>
            </a:r>
            <a:r>
              <a:rPr spc="-170" dirty="0"/>
              <a:t> </a:t>
            </a:r>
            <a:r>
              <a:rPr spc="-250" dirty="0"/>
              <a:t>S</a:t>
            </a:r>
            <a:r>
              <a:rPr spc="-175" dirty="0"/>
              <a:t> </a:t>
            </a:r>
            <a:r>
              <a:rPr spc="-125" dirty="0"/>
              <a:t>T</a:t>
            </a:r>
            <a:r>
              <a:rPr spc="-175" dirty="0"/>
              <a:t> </a:t>
            </a:r>
            <a:r>
              <a:rPr spc="330" dirty="0"/>
              <a:t>I</a:t>
            </a:r>
            <a:r>
              <a:rPr spc="-170" dirty="0"/>
              <a:t> </a:t>
            </a:r>
            <a:r>
              <a:rPr spc="-305" dirty="0"/>
              <a:t>C</a:t>
            </a:r>
            <a:r>
              <a:rPr spc="-175" dirty="0"/>
              <a:t> </a:t>
            </a:r>
            <a:r>
              <a:rPr spc="-50" dirty="0"/>
              <a:t>S</a:t>
            </a:r>
          </a:p>
        </p:txBody>
      </p:sp>
      <p:sp>
        <p:nvSpPr>
          <p:cNvPr id="3" name="object 3"/>
          <p:cNvSpPr/>
          <p:nvPr/>
        </p:nvSpPr>
        <p:spPr>
          <a:xfrm>
            <a:off x="1387294" y="1575309"/>
            <a:ext cx="971550" cy="0"/>
          </a:xfrm>
          <a:custGeom>
            <a:avLst/>
            <a:gdLst/>
            <a:ahLst/>
            <a:cxnLst/>
            <a:rect l="l" t="t" r="r" b="b"/>
            <a:pathLst>
              <a:path w="971550">
                <a:moveTo>
                  <a:pt x="0" y="0"/>
                </a:moveTo>
                <a:lnTo>
                  <a:pt x="971155" y="1"/>
                </a:lnTo>
              </a:path>
            </a:pathLst>
          </a:custGeom>
          <a:ln w="31750">
            <a:solidFill>
              <a:srgbClr val="000000"/>
            </a:solidFill>
          </a:ln>
        </p:spPr>
        <p:txBody>
          <a:bodyPr wrap="square" lIns="0" tIns="0" rIns="0" bIns="0" rtlCol="0"/>
          <a:lstStyle/>
          <a:p>
            <a:endParaRPr/>
          </a:p>
        </p:txBody>
      </p:sp>
      <p:sp>
        <p:nvSpPr>
          <p:cNvPr id="5" name="TextBox 4">
            <a:extLst>
              <a:ext uri="{FF2B5EF4-FFF2-40B4-BE49-F238E27FC236}">
                <a16:creationId xmlns:a16="http://schemas.microsoft.com/office/drawing/2014/main" id="{9B541DBB-8537-975F-C34D-6E0041595434}"/>
              </a:ext>
            </a:extLst>
          </p:cNvPr>
          <p:cNvSpPr txBox="1"/>
          <p:nvPr/>
        </p:nvSpPr>
        <p:spPr>
          <a:xfrm>
            <a:off x="1387294" y="1828800"/>
            <a:ext cx="7772400" cy="3693319"/>
          </a:xfrm>
          <a:prstGeom prst="rect">
            <a:avLst/>
          </a:prstGeom>
          <a:noFill/>
        </p:spPr>
        <p:txBody>
          <a:bodyPr wrap="square">
            <a:spAutoFit/>
          </a:bodyPr>
          <a:lstStyle/>
          <a:p>
            <a:r>
              <a:rPr lang="en-GB" dirty="0">
                <a:solidFill>
                  <a:srgbClr val="10137D"/>
                </a:solidFill>
                <a:effectLst/>
                <a:latin typeface="Arial" panose="020B0604020202020204" pitchFamily="34" charset="0"/>
              </a:rPr>
              <a:t>Feature 6: Leveraging visual reasoning </a:t>
            </a:r>
          </a:p>
          <a:p>
            <a:r>
              <a:rPr lang="en-GB" dirty="0">
                <a:effectLst/>
                <a:latin typeface="Arial" panose="020B0604020202020204" pitchFamily="34" charset="0"/>
              </a:rPr>
              <a:t>People often excel at processing and analysing visual information over other information formats. </a:t>
            </a:r>
          </a:p>
          <a:p>
            <a:endParaRPr lang="en-GB" dirty="0">
              <a:latin typeface="Arial" panose="020B0604020202020204" pitchFamily="34" charset="0"/>
            </a:endParaRPr>
          </a:p>
          <a:p>
            <a:r>
              <a:rPr lang="en-GB" dirty="0">
                <a:effectLst/>
                <a:latin typeface="Arial" panose="020B0604020202020204" pitchFamily="34" charset="0"/>
              </a:rPr>
              <a:t>In our present data saturated world, visualisation has become a core area of methods study, contributing to several fields including data visualization, software design, visual complexity, and data science. </a:t>
            </a:r>
          </a:p>
          <a:p>
            <a:endParaRPr lang="en-GB" dirty="0">
              <a:latin typeface="Arial" panose="020B0604020202020204" pitchFamily="34" charset="0"/>
            </a:endParaRPr>
          </a:p>
          <a:p>
            <a:r>
              <a:rPr lang="en-GB" dirty="0">
                <a:effectLst/>
                <a:latin typeface="Arial" panose="020B0604020202020204" pitchFamily="34" charset="0"/>
              </a:rPr>
              <a:t>Computational methods are intentionally visual in output – from fractals and complex network diagrams to systems maps and agent-based model simulations. </a:t>
            </a:r>
          </a:p>
          <a:p>
            <a:endParaRPr lang="en-GB" dirty="0">
              <a:latin typeface="Arial" panose="020B0604020202020204" pitchFamily="34" charset="0"/>
            </a:endParaRPr>
          </a:p>
          <a:p>
            <a:r>
              <a:rPr lang="en-GB" dirty="0">
                <a:effectLst/>
                <a:latin typeface="Arial" panose="020B0604020202020204" pitchFamily="34" charset="0"/>
              </a:rPr>
              <a:t>Visualizations tap strongly into distributed cognition. </a:t>
            </a:r>
          </a:p>
        </p:txBody>
      </p:sp>
    </p:spTree>
    <p:extLst>
      <p:ext uri="{BB962C8B-B14F-4D97-AF65-F5344CB8AC3E}">
        <p14:creationId xmlns:p14="http://schemas.microsoft.com/office/powerpoint/2010/main" val="212561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685800"/>
            <a:ext cx="5602605" cy="452119"/>
          </a:xfrm>
          <a:prstGeom prst="rect">
            <a:avLst/>
          </a:prstGeom>
        </p:spPr>
        <p:txBody>
          <a:bodyPr vert="horz" wrap="square" lIns="0" tIns="12700" rIns="0" bIns="0" rtlCol="0">
            <a:spAutoFit/>
          </a:bodyPr>
          <a:lstStyle/>
          <a:p>
            <a:pPr marL="12700">
              <a:lnSpc>
                <a:spcPct val="100000"/>
              </a:lnSpc>
              <a:spcBef>
                <a:spcPts val="100"/>
              </a:spcBef>
              <a:tabLst>
                <a:tab pos="1385570" algn="l"/>
              </a:tabLst>
            </a:pPr>
            <a:r>
              <a:rPr spc="-305" dirty="0"/>
              <a:t>C</a:t>
            </a:r>
            <a:r>
              <a:rPr spc="-175" dirty="0"/>
              <a:t> </a:t>
            </a:r>
            <a:r>
              <a:rPr spc="-204" dirty="0"/>
              <a:t>O</a:t>
            </a:r>
            <a:r>
              <a:rPr spc="-170" dirty="0"/>
              <a:t> </a:t>
            </a:r>
            <a:r>
              <a:rPr spc="-250" dirty="0"/>
              <a:t>R</a:t>
            </a:r>
            <a:r>
              <a:rPr spc="-180" dirty="0"/>
              <a:t> </a:t>
            </a:r>
            <a:r>
              <a:rPr spc="-50" dirty="0"/>
              <a:t>E</a:t>
            </a:r>
            <a:r>
              <a:rPr dirty="0"/>
              <a:t>	</a:t>
            </a:r>
            <a:r>
              <a:rPr spc="-305" dirty="0"/>
              <a:t>C</a:t>
            </a:r>
            <a:r>
              <a:rPr spc="-175" dirty="0"/>
              <a:t> </a:t>
            </a:r>
            <a:r>
              <a:rPr spc="-70" dirty="0"/>
              <a:t>H</a:t>
            </a:r>
            <a:r>
              <a:rPr spc="-180" dirty="0"/>
              <a:t> </a:t>
            </a:r>
            <a:r>
              <a:rPr spc="-80" dirty="0"/>
              <a:t>A</a:t>
            </a:r>
            <a:r>
              <a:rPr spc="-170" dirty="0"/>
              <a:t> </a:t>
            </a:r>
            <a:r>
              <a:rPr spc="-250" dirty="0"/>
              <a:t>R</a:t>
            </a:r>
            <a:r>
              <a:rPr spc="-180" dirty="0"/>
              <a:t> </a:t>
            </a:r>
            <a:r>
              <a:rPr spc="-80" dirty="0"/>
              <a:t>A</a:t>
            </a:r>
            <a:r>
              <a:rPr spc="-170" dirty="0"/>
              <a:t> </a:t>
            </a:r>
            <a:r>
              <a:rPr spc="-305" dirty="0"/>
              <a:t>C</a:t>
            </a:r>
            <a:r>
              <a:rPr spc="-175" dirty="0"/>
              <a:t> </a:t>
            </a:r>
            <a:r>
              <a:rPr spc="-125" dirty="0"/>
              <a:t>T</a:t>
            </a:r>
            <a:r>
              <a:rPr spc="-175" dirty="0"/>
              <a:t> </a:t>
            </a:r>
            <a:r>
              <a:rPr spc="-250" dirty="0"/>
              <a:t>E</a:t>
            </a:r>
            <a:r>
              <a:rPr spc="-170" dirty="0"/>
              <a:t> </a:t>
            </a:r>
            <a:r>
              <a:rPr spc="-250" dirty="0"/>
              <a:t>R</a:t>
            </a:r>
            <a:r>
              <a:rPr spc="-180" dirty="0"/>
              <a:t> </a:t>
            </a:r>
            <a:r>
              <a:rPr spc="330" dirty="0"/>
              <a:t>I</a:t>
            </a:r>
            <a:r>
              <a:rPr spc="-170" dirty="0"/>
              <a:t> </a:t>
            </a:r>
            <a:r>
              <a:rPr spc="-250" dirty="0"/>
              <a:t>S</a:t>
            </a:r>
            <a:r>
              <a:rPr spc="-175" dirty="0"/>
              <a:t> </a:t>
            </a:r>
            <a:r>
              <a:rPr spc="-125" dirty="0"/>
              <a:t>T</a:t>
            </a:r>
            <a:r>
              <a:rPr spc="-175" dirty="0"/>
              <a:t> </a:t>
            </a:r>
            <a:r>
              <a:rPr spc="330" dirty="0"/>
              <a:t>I</a:t>
            </a:r>
            <a:r>
              <a:rPr spc="-170" dirty="0"/>
              <a:t> </a:t>
            </a:r>
            <a:r>
              <a:rPr spc="-305" dirty="0"/>
              <a:t>C</a:t>
            </a:r>
            <a:r>
              <a:rPr spc="-175" dirty="0"/>
              <a:t> </a:t>
            </a:r>
            <a:r>
              <a:rPr spc="-50" dirty="0"/>
              <a:t>S</a:t>
            </a:r>
          </a:p>
        </p:txBody>
      </p:sp>
      <p:sp>
        <p:nvSpPr>
          <p:cNvPr id="3" name="object 3"/>
          <p:cNvSpPr/>
          <p:nvPr/>
        </p:nvSpPr>
        <p:spPr>
          <a:xfrm>
            <a:off x="1387294" y="1575309"/>
            <a:ext cx="971550" cy="0"/>
          </a:xfrm>
          <a:custGeom>
            <a:avLst/>
            <a:gdLst/>
            <a:ahLst/>
            <a:cxnLst/>
            <a:rect l="l" t="t" r="r" b="b"/>
            <a:pathLst>
              <a:path w="971550">
                <a:moveTo>
                  <a:pt x="0" y="0"/>
                </a:moveTo>
                <a:lnTo>
                  <a:pt x="971155" y="1"/>
                </a:lnTo>
              </a:path>
            </a:pathLst>
          </a:custGeom>
          <a:ln w="31750">
            <a:solidFill>
              <a:srgbClr val="000000"/>
            </a:solidFill>
          </a:ln>
        </p:spPr>
        <p:txBody>
          <a:bodyPr wrap="square" lIns="0" tIns="0" rIns="0" bIns="0" rtlCol="0"/>
          <a:lstStyle/>
          <a:p>
            <a:endParaRPr/>
          </a:p>
        </p:txBody>
      </p:sp>
      <p:sp>
        <p:nvSpPr>
          <p:cNvPr id="5" name="TextBox 4">
            <a:extLst>
              <a:ext uri="{FF2B5EF4-FFF2-40B4-BE49-F238E27FC236}">
                <a16:creationId xmlns:a16="http://schemas.microsoft.com/office/drawing/2014/main" id="{D179376D-0D13-05B8-5C21-DA2E2844655A}"/>
              </a:ext>
            </a:extLst>
          </p:cNvPr>
          <p:cNvSpPr txBox="1"/>
          <p:nvPr/>
        </p:nvSpPr>
        <p:spPr>
          <a:xfrm>
            <a:off x="1371600" y="1828800"/>
            <a:ext cx="9525000" cy="4524315"/>
          </a:xfrm>
          <a:prstGeom prst="rect">
            <a:avLst/>
          </a:prstGeom>
          <a:noFill/>
        </p:spPr>
        <p:txBody>
          <a:bodyPr wrap="square">
            <a:spAutoFit/>
          </a:bodyPr>
          <a:lstStyle/>
          <a:p>
            <a:r>
              <a:rPr lang="en-GB" dirty="0">
                <a:solidFill>
                  <a:srgbClr val="10137D"/>
                </a:solidFill>
                <a:effectLst/>
                <a:latin typeface="Arial" panose="020B0604020202020204" pitchFamily="34" charset="0"/>
              </a:rPr>
              <a:t>Feature 7: Enabling productive failure </a:t>
            </a:r>
          </a:p>
          <a:p>
            <a:r>
              <a:rPr lang="en-GB" dirty="0">
                <a:effectLst/>
                <a:latin typeface="Arial" panose="020B0604020202020204" pitchFamily="34" charset="0"/>
              </a:rPr>
              <a:t>Within a research methods platform, ‘failure’ could entail incorrectly specifying method parameters, selecting inappropriate factor types (e.g. categorical versus numerical), executing method-steps out of order, or misinterpreting results. </a:t>
            </a:r>
          </a:p>
          <a:p>
            <a:endParaRPr lang="en-GB" dirty="0">
              <a:latin typeface="Arial" panose="020B0604020202020204" pitchFamily="34" charset="0"/>
            </a:endParaRPr>
          </a:p>
          <a:p>
            <a:r>
              <a:rPr lang="en-GB" dirty="0">
                <a:effectLst/>
                <a:latin typeface="Arial" panose="020B0604020202020204" pitchFamily="34" charset="0"/>
              </a:rPr>
              <a:t>While it may be tempting to scaffold these possible missteps, over-scaffolding can create an inauthentic and unrepresentative interaction with a method, where users are able to execute a method but not really learn how to use it correctly. </a:t>
            </a:r>
          </a:p>
          <a:p>
            <a:endParaRPr lang="en-GB" dirty="0">
              <a:latin typeface="Arial" panose="020B0604020202020204" pitchFamily="34" charset="0"/>
            </a:endParaRPr>
          </a:p>
          <a:p>
            <a:r>
              <a:rPr lang="en-GB" dirty="0">
                <a:effectLst/>
                <a:latin typeface="Arial" panose="020B0604020202020204" pitchFamily="34" charset="0"/>
              </a:rPr>
              <a:t>AM-Smart platforms balance scaffolding with productive failure. </a:t>
            </a:r>
          </a:p>
          <a:p>
            <a:endParaRPr lang="en-GB" dirty="0">
              <a:latin typeface="Arial" panose="020B0604020202020204" pitchFamily="34" charset="0"/>
            </a:endParaRPr>
          </a:p>
          <a:p>
            <a:r>
              <a:rPr lang="en-GB" dirty="0">
                <a:effectLst/>
                <a:latin typeface="Arial" panose="020B0604020202020204" pitchFamily="34" charset="0"/>
              </a:rPr>
              <a:t>Users can run a method-step with limited guidance, for example, and receive formative feedback if the results are outside typical ranges or expectations. </a:t>
            </a:r>
          </a:p>
          <a:p>
            <a:endParaRPr lang="en-GB" dirty="0">
              <a:latin typeface="Arial" panose="020B0604020202020204" pitchFamily="34" charset="0"/>
            </a:endParaRPr>
          </a:p>
          <a:p>
            <a:r>
              <a:rPr lang="en-GB" dirty="0">
                <a:effectLst/>
                <a:latin typeface="Arial" panose="020B0604020202020204" pitchFamily="34" charset="0"/>
              </a:rPr>
              <a:t>By striking a balance, users recognize gaps in their knowledge of a method and begin to develop their mental model of it</a:t>
            </a:r>
          </a:p>
        </p:txBody>
      </p:sp>
    </p:spTree>
    <p:extLst>
      <p:ext uri="{BB962C8B-B14F-4D97-AF65-F5344CB8AC3E}">
        <p14:creationId xmlns:p14="http://schemas.microsoft.com/office/powerpoint/2010/main" val="3809557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685800"/>
            <a:ext cx="5602605" cy="452119"/>
          </a:xfrm>
          <a:prstGeom prst="rect">
            <a:avLst/>
          </a:prstGeom>
        </p:spPr>
        <p:txBody>
          <a:bodyPr vert="horz" wrap="square" lIns="0" tIns="12700" rIns="0" bIns="0" rtlCol="0">
            <a:spAutoFit/>
          </a:bodyPr>
          <a:lstStyle/>
          <a:p>
            <a:pPr marL="12700">
              <a:lnSpc>
                <a:spcPct val="100000"/>
              </a:lnSpc>
              <a:spcBef>
                <a:spcPts val="100"/>
              </a:spcBef>
              <a:tabLst>
                <a:tab pos="1385570" algn="l"/>
              </a:tabLst>
            </a:pPr>
            <a:r>
              <a:rPr spc="-305" dirty="0"/>
              <a:t>C</a:t>
            </a:r>
            <a:r>
              <a:rPr spc="-175" dirty="0"/>
              <a:t> </a:t>
            </a:r>
            <a:r>
              <a:rPr spc="-204" dirty="0"/>
              <a:t>O</a:t>
            </a:r>
            <a:r>
              <a:rPr spc="-170" dirty="0"/>
              <a:t> </a:t>
            </a:r>
            <a:r>
              <a:rPr spc="-250" dirty="0"/>
              <a:t>R</a:t>
            </a:r>
            <a:r>
              <a:rPr spc="-180" dirty="0"/>
              <a:t> </a:t>
            </a:r>
            <a:r>
              <a:rPr spc="-50" dirty="0"/>
              <a:t>E</a:t>
            </a:r>
            <a:r>
              <a:rPr dirty="0"/>
              <a:t>	</a:t>
            </a:r>
            <a:r>
              <a:rPr spc="-305" dirty="0"/>
              <a:t>C</a:t>
            </a:r>
            <a:r>
              <a:rPr spc="-175" dirty="0"/>
              <a:t> </a:t>
            </a:r>
            <a:r>
              <a:rPr spc="-70" dirty="0"/>
              <a:t>H</a:t>
            </a:r>
            <a:r>
              <a:rPr spc="-180" dirty="0"/>
              <a:t> </a:t>
            </a:r>
            <a:r>
              <a:rPr spc="-80" dirty="0"/>
              <a:t>A</a:t>
            </a:r>
            <a:r>
              <a:rPr spc="-170" dirty="0"/>
              <a:t> </a:t>
            </a:r>
            <a:r>
              <a:rPr spc="-250" dirty="0"/>
              <a:t>R</a:t>
            </a:r>
            <a:r>
              <a:rPr spc="-180" dirty="0"/>
              <a:t> </a:t>
            </a:r>
            <a:r>
              <a:rPr spc="-80" dirty="0"/>
              <a:t>A</a:t>
            </a:r>
            <a:r>
              <a:rPr spc="-170" dirty="0"/>
              <a:t> </a:t>
            </a:r>
            <a:r>
              <a:rPr spc="-305" dirty="0"/>
              <a:t>C</a:t>
            </a:r>
            <a:r>
              <a:rPr spc="-175" dirty="0"/>
              <a:t> </a:t>
            </a:r>
            <a:r>
              <a:rPr spc="-125" dirty="0"/>
              <a:t>T</a:t>
            </a:r>
            <a:r>
              <a:rPr spc="-175" dirty="0"/>
              <a:t> </a:t>
            </a:r>
            <a:r>
              <a:rPr spc="-250" dirty="0"/>
              <a:t>E</a:t>
            </a:r>
            <a:r>
              <a:rPr spc="-170" dirty="0"/>
              <a:t> </a:t>
            </a:r>
            <a:r>
              <a:rPr spc="-250" dirty="0"/>
              <a:t>R</a:t>
            </a:r>
            <a:r>
              <a:rPr spc="-180" dirty="0"/>
              <a:t> </a:t>
            </a:r>
            <a:r>
              <a:rPr spc="330" dirty="0"/>
              <a:t>I</a:t>
            </a:r>
            <a:r>
              <a:rPr spc="-170" dirty="0"/>
              <a:t> </a:t>
            </a:r>
            <a:r>
              <a:rPr spc="-250" dirty="0"/>
              <a:t>S</a:t>
            </a:r>
            <a:r>
              <a:rPr spc="-175" dirty="0"/>
              <a:t> </a:t>
            </a:r>
            <a:r>
              <a:rPr spc="-125" dirty="0"/>
              <a:t>T</a:t>
            </a:r>
            <a:r>
              <a:rPr spc="-175" dirty="0"/>
              <a:t> </a:t>
            </a:r>
            <a:r>
              <a:rPr spc="330" dirty="0"/>
              <a:t>I</a:t>
            </a:r>
            <a:r>
              <a:rPr spc="-170" dirty="0"/>
              <a:t> </a:t>
            </a:r>
            <a:r>
              <a:rPr spc="-305" dirty="0"/>
              <a:t>C</a:t>
            </a:r>
            <a:r>
              <a:rPr spc="-175" dirty="0"/>
              <a:t> </a:t>
            </a:r>
            <a:r>
              <a:rPr spc="-50" dirty="0"/>
              <a:t>S</a:t>
            </a:r>
          </a:p>
        </p:txBody>
      </p:sp>
      <p:sp>
        <p:nvSpPr>
          <p:cNvPr id="3" name="object 3"/>
          <p:cNvSpPr/>
          <p:nvPr/>
        </p:nvSpPr>
        <p:spPr>
          <a:xfrm>
            <a:off x="1387294" y="1575309"/>
            <a:ext cx="971550" cy="0"/>
          </a:xfrm>
          <a:custGeom>
            <a:avLst/>
            <a:gdLst/>
            <a:ahLst/>
            <a:cxnLst/>
            <a:rect l="l" t="t" r="r" b="b"/>
            <a:pathLst>
              <a:path w="971550">
                <a:moveTo>
                  <a:pt x="0" y="0"/>
                </a:moveTo>
                <a:lnTo>
                  <a:pt x="971155" y="1"/>
                </a:lnTo>
              </a:path>
            </a:pathLst>
          </a:custGeom>
          <a:ln w="31750">
            <a:solidFill>
              <a:srgbClr val="000000"/>
            </a:solidFill>
          </a:ln>
        </p:spPr>
        <p:txBody>
          <a:bodyPr wrap="square" lIns="0" tIns="0" rIns="0" bIns="0" rtlCol="0"/>
          <a:lstStyle/>
          <a:p>
            <a:endParaRPr/>
          </a:p>
        </p:txBody>
      </p:sp>
      <p:sp>
        <p:nvSpPr>
          <p:cNvPr id="5" name="TextBox 4">
            <a:extLst>
              <a:ext uri="{FF2B5EF4-FFF2-40B4-BE49-F238E27FC236}">
                <a16:creationId xmlns:a16="http://schemas.microsoft.com/office/drawing/2014/main" id="{26B8D176-3C2B-570A-F3B5-D1CD6ED68FFF}"/>
              </a:ext>
            </a:extLst>
          </p:cNvPr>
          <p:cNvSpPr txBox="1"/>
          <p:nvPr/>
        </p:nvSpPr>
        <p:spPr>
          <a:xfrm>
            <a:off x="1387294" y="2012700"/>
            <a:ext cx="7772400" cy="1754326"/>
          </a:xfrm>
          <a:prstGeom prst="rect">
            <a:avLst/>
          </a:prstGeom>
          <a:noFill/>
        </p:spPr>
        <p:txBody>
          <a:bodyPr wrap="square">
            <a:spAutoFit/>
          </a:bodyPr>
          <a:lstStyle/>
          <a:p>
            <a:r>
              <a:rPr lang="en-GB" dirty="0">
                <a:solidFill>
                  <a:srgbClr val="10137D"/>
                </a:solidFill>
                <a:effectLst/>
                <a:latin typeface="Arial" panose="020B0604020202020204" pitchFamily="34" charset="0"/>
              </a:rPr>
              <a:t>Feature 8: Supports user-driven learning and inquiry </a:t>
            </a:r>
          </a:p>
          <a:p>
            <a:r>
              <a:rPr lang="en-GB" dirty="0">
                <a:effectLst/>
                <a:latin typeface="Arial" panose="020B0604020202020204" pitchFamily="34" charset="0"/>
              </a:rPr>
              <a:t>While multiple models for guiding learning through scientific inquiry exist, synthesized them into a meta-model involving five stages. </a:t>
            </a:r>
          </a:p>
          <a:p>
            <a:endParaRPr lang="en-GB" dirty="0">
              <a:latin typeface="Arial" panose="020B0604020202020204" pitchFamily="34" charset="0"/>
            </a:endParaRPr>
          </a:p>
          <a:p>
            <a:r>
              <a:rPr lang="en-GB" dirty="0">
                <a:effectLst/>
                <a:latin typeface="Arial" panose="020B0604020202020204" pitchFamily="34" charset="0"/>
              </a:rPr>
              <a:t>They are orientation, conceptualization, investigation, conclusions, and discussion. </a:t>
            </a:r>
          </a:p>
        </p:txBody>
      </p:sp>
    </p:spTree>
    <p:extLst>
      <p:ext uri="{BB962C8B-B14F-4D97-AF65-F5344CB8AC3E}">
        <p14:creationId xmlns:p14="http://schemas.microsoft.com/office/powerpoint/2010/main" val="2176394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685800"/>
            <a:ext cx="5602605" cy="452119"/>
          </a:xfrm>
          <a:prstGeom prst="rect">
            <a:avLst/>
          </a:prstGeom>
        </p:spPr>
        <p:txBody>
          <a:bodyPr vert="horz" wrap="square" lIns="0" tIns="12700" rIns="0" bIns="0" rtlCol="0">
            <a:spAutoFit/>
          </a:bodyPr>
          <a:lstStyle/>
          <a:p>
            <a:pPr marL="12700">
              <a:lnSpc>
                <a:spcPct val="100000"/>
              </a:lnSpc>
              <a:spcBef>
                <a:spcPts val="100"/>
              </a:spcBef>
              <a:tabLst>
                <a:tab pos="1385570" algn="l"/>
              </a:tabLst>
            </a:pPr>
            <a:r>
              <a:rPr spc="-305" dirty="0"/>
              <a:t>C</a:t>
            </a:r>
            <a:r>
              <a:rPr spc="-175" dirty="0"/>
              <a:t> </a:t>
            </a:r>
            <a:r>
              <a:rPr spc="-204" dirty="0"/>
              <a:t>O</a:t>
            </a:r>
            <a:r>
              <a:rPr spc="-170" dirty="0"/>
              <a:t> </a:t>
            </a:r>
            <a:r>
              <a:rPr spc="-250" dirty="0"/>
              <a:t>R</a:t>
            </a:r>
            <a:r>
              <a:rPr spc="-180" dirty="0"/>
              <a:t> </a:t>
            </a:r>
            <a:r>
              <a:rPr spc="-50" dirty="0"/>
              <a:t>E</a:t>
            </a:r>
            <a:r>
              <a:rPr dirty="0"/>
              <a:t>	</a:t>
            </a:r>
            <a:r>
              <a:rPr spc="-305" dirty="0"/>
              <a:t>C</a:t>
            </a:r>
            <a:r>
              <a:rPr spc="-175" dirty="0"/>
              <a:t> </a:t>
            </a:r>
            <a:r>
              <a:rPr spc="-70" dirty="0"/>
              <a:t>H</a:t>
            </a:r>
            <a:r>
              <a:rPr spc="-180" dirty="0"/>
              <a:t> </a:t>
            </a:r>
            <a:r>
              <a:rPr spc="-80" dirty="0"/>
              <a:t>A</a:t>
            </a:r>
            <a:r>
              <a:rPr spc="-170" dirty="0"/>
              <a:t> </a:t>
            </a:r>
            <a:r>
              <a:rPr spc="-250" dirty="0"/>
              <a:t>R</a:t>
            </a:r>
            <a:r>
              <a:rPr spc="-180" dirty="0"/>
              <a:t> </a:t>
            </a:r>
            <a:r>
              <a:rPr spc="-80" dirty="0"/>
              <a:t>A</a:t>
            </a:r>
            <a:r>
              <a:rPr spc="-170" dirty="0"/>
              <a:t> </a:t>
            </a:r>
            <a:r>
              <a:rPr spc="-305" dirty="0"/>
              <a:t>C</a:t>
            </a:r>
            <a:r>
              <a:rPr spc="-175" dirty="0"/>
              <a:t> </a:t>
            </a:r>
            <a:r>
              <a:rPr spc="-125" dirty="0"/>
              <a:t>T</a:t>
            </a:r>
            <a:r>
              <a:rPr spc="-175" dirty="0"/>
              <a:t> </a:t>
            </a:r>
            <a:r>
              <a:rPr spc="-250" dirty="0"/>
              <a:t>E</a:t>
            </a:r>
            <a:r>
              <a:rPr spc="-170" dirty="0"/>
              <a:t> </a:t>
            </a:r>
            <a:r>
              <a:rPr spc="-250" dirty="0"/>
              <a:t>R</a:t>
            </a:r>
            <a:r>
              <a:rPr spc="-180" dirty="0"/>
              <a:t> </a:t>
            </a:r>
            <a:r>
              <a:rPr spc="330" dirty="0"/>
              <a:t>I</a:t>
            </a:r>
            <a:r>
              <a:rPr spc="-170" dirty="0"/>
              <a:t> </a:t>
            </a:r>
            <a:r>
              <a:rPr spc="-250" dirty="0"/>
              <a:t>S</a:t>
            </a:r>
            <a:r>
              <a:rPr spc="-175" dirty="0"/>
              <a:t> </a:t>
            </a:r>
            <a:r>
              <a:rPr spc="-125" dirty="0"/>
              <a:t>T</a:t>
            </a:r>
            <a:r>
              <a:rPr spc="-175" dirty="0"/>
              <a:t> </a:t>
            </a:r>
            <a:r>
              <a:rPr spc="330" dirty="0"/>
              <a:t>I</a:t>
            </a:r>
            <a:r>
              <a:rPr spc="-170" dirty="0"/>
              <a:t> </a:t>
            </a:r>
            <a:r>
              <a:rPr spc="-305" dirty="0"/>
              <a:t>C</a:t>
            </a:r>
            <a:r>
              <a:rPr spc="-175" dirty="0"/>
              <a:t> </a:t>
            </a:r>
            <a:r>
              <a:rPr spc="-50" dirty="0"/>
              <a:t>S</a:t>
            </a:r>
          </a:p>
        </p:txBody>
      </p:sp>
      <p:sp>
        <p:nvSpPr>
          <p:cNvPr id="3" name="object 3"/>
          <p:cNvSpPr/>
          <p:nvPr/>
        </p:nvSpPr>
        <p:spPr>
          <a:xfrm>
            <a:off x="1387294" y="1575309"/>
            <a:ext cx="971550" cy="0"/>
          </a:xfrm>
          <a:custGeom>
            <a:avLst/>
            <a:gdLst/>
            <a:ahLst/>
            <a:cxnLst/>
            <a:rect l="l" t="t" r="r" b="b"/>
            <a:pathLst>
              <a:path w="971550">
                <a:moveTo>
                  <a:pt x="0" y="0"/>
                </a:moveTo>
                <a:lnTo>
                  <a:pt x="971155" y="1"/>
                </a:lnTo>
              </a:path>
            </a:pathLst>
          </a:custGeom>
          <a:ln w="31750">
            <a:solidFill>
              <a:srgbClr val="000000"/>
            </a:solidFill>
          </a:ln>
        </p:spPr>
        <p:txBody>
          <a:bodyPr wrap="square" lIns="0" tIns="0" rIns="0" bIns="0" rtlCol="0"/>
          <a:lstStyle/>
          <a:p>
            <a:endParaRPr/>
          </a:p>
        </p:txBody>
      </p:sp>
      <p:sp>
        <p:nvSpPr>
          <p:cNvPr id="5" name="TextBox 4">
            <a:extLst>
              <a:ext uri="{FF2B5EF4-FFF2-40B4-BE49-F238E27FC236}">
                <a16:creationId xmlns:a16="http://schemas.microsoft.com/office/drawing/2014/main" id="{12E67133-3CC1-2425-97E3-E9E3FBBCE4CB}"/>
              </a:ext>
            </a:extLst>
          </p:cNvPr>
          <p:cNvSpPr txBox="1"/>
          <p:nvPr/>
        </p:nvSpPr>
        <p:spPr>
          <a:xfrm>
            <a:off x="1371600" y="1828800"/>
            <a:ext cx="9982200" cy="4524315"/>
          </a:xfrm>
          <a:prstGeom prst="rect">
            <a:avLst/>
          </a:prstGeom>
          <a:noFill/>
        </p:spPr>
        <p:txBody>
          <a:bodyPr wrap="square">
            <a:spAutoFit/>
          </a:bodyPr>
          <a:lstStyle/>
          <a:p>
            <a:r>
              <a:rPr lang="en-GB" dirty="0">
                <a:solidFill>
                  <a:srgbClr val="10137D"/>
                </a:solidFill>
                <a:effectLst/>
                <a:latin typeface="Arial" panose="020B0604020202020204" pitchFamily="34" charset="0"/>
              </a:rPr>
              <a:t>Feature 9: Rigorous, authentic, and reliable method platforms</a:t>
            </a:r>
          </a:p>
          <a:p>
            <a:r>
              <a:rPr lang="en-GB" dirty="0">
                <a:effectLst/>
                <a:latin typeface="Arial" panose="020B0604020202020204" pitchFamily="34" charset="0"/>
              </a:rPr>
              <a:t>Whenever a method is simplified for non-expert usage, there is the immediate tension around issues of rigor and reliability. </a:t>
            </a:r>
          </a:p>
          <a:p>
            <a:endParaRPr lang="en-GB" dirty="0">
              <a:latin typeface="Arial" panose="020B0604020202020204" pitchFamily="34" charset="0"/>
            </a:endParaRPr>
          </a:p>
          <a:p>
            <a:pPr marL="285750" indent="-285750">
              <a:buFont typeface="Arial" panose="020B0604020202020204" pitchFamily="34" charset="0"/>
              <a:buChar char="•"/>
            </a:pPr>
            <a:r>
              <a:rPr lang="en-GB" dirty="0">
                <a:effectLst/>
                <a:latin typeface="Arial" panose="020B0604020202020204" pitchFamily="34" charset="0"/>
              </a:rPr>
              <a:t>While useful, is the platform dependable? </a:t>
            </a:r>
          </a:p>
          <a:p>
            <a:pPr marL="285750" indent="-285750">
              <a:buFont typeface="Arial" panose="020B0604020202020204" pitchFamily="34" charset="0"/>
              <a:buChar char="•"/>
            </a:pPr>
            <a:r>
              <a:rPr lang="en-GB" dirty="0">
                <a:effectLst/>
                <a:latin typeface="Arial" panose="020B0604020202020204" pitchFamily="34" charset="0"/>
              </a:rPr>
              <a:t>While informative, are its algorithms accurate? </a:t>
            </a:r>
          </a:p>
          <a:p>
            <a:pPr marL="285750" indent="-285750">
              <a:buFont typeface="Arial" panose="020B0604020202020204" pitchFamily="34" charset="0"/>
              <a:buChar char="•"/>
            </a:pPr>
            <a:r>
              <a:rPr lang="en-GB" dirty="0">
                <a:effectLst/>
                <a:latin typeface="Arial" panose="020B0604020202020204" pitchFamily="34" charset="0"/>
              </a:rPr>
              <a:t>While its results lead to new insights, can they be published or shared with others? </a:t>
            </a:r>
          </a:p>
          <a:p>
            <a:pPr marL="285750" indent="-285750">
              <a:buFont typeface="Arial" panose="020B0604020202020204" pitchFamily="34" charset="0"/>
              <a:buChar char="•"/>
            </a:pPr>
            <a:r>
              <a:rPr lang="en-GB" dirty="0">
                <a:effectLst/>
                <a:latin typeface="Arial" panose="020B0604020202020204" pitchFamily="34" charset="0"/>
              </a:rPr>
              <a:t>And, while it facilitates learning, can the platform actually be used to guide decision making? </a:t>
            </a:r>
          </a:p>
          <a:p>
            <a:endParaRPr lang="en-GB" dirty="0">
              <a:latin typeface="Arial" panose="020B0604020202020204" pitchFamily="34" charset="0"/>
            </a:endParaRPr>
          </a:p>
          <a:p>
            <a:r>
              <a:rPr lang="en-GB" dirty="0">
                <a:effectLst/>
                <a:latin typeface="Arial" panose="020B0604020202020204" pitchFamily="34" charset="0"/>
              </a:rPr>
              <a:t>AM-Smart platforms actively embrace this tension, seeking to support accessibility with highly rigorous programming. Case in point are the R packages and programming out of which many AM-Smart methods are built. </a:t>
            </a:r>
          </a:p>
          <a:p>
            <a:endParaRPr lang="en-GB" dirty="0">
              <a:latin typeface="Arial" panose="020B0604020202020204" pitchFamily="34" charset="0"/>
            </a:endParaRPr>
          </a:p>
          <a:p>
            <a:r>
              <a:rPr lang="en-GB" dirty="0">
                <a:effectLst/>
                <a:latin typeface="Arial" panose="020B0604020202020204" pitchFamily="34" charset="0"/>
              </a:rPr>
              <a:t>Still, given the field is just emerging, unevenness does exist, making it critical that any AM-Smart app be vetted and field tested by experts in those methods.</a:t>
            </a:r>
          </a:p>
          <a:p>
            <a:endParaRPr lang="en-GB" dirty="0">
              <a:effectLst/>
              <a:latin typeface="Arial" panose="020B0604020202020204" pitchFamily="34" charset="0"/>
            </a:endParaRPr>
          </a:p>
        </p:txBody>
      </p:sp>
    </p:spTree>
    <p:extLst>
      <p:ext uri="{BB962C8B-B14F-4D97-AF65-F5344CB8AC3E}">
        <p14:creationId xmlns:p14="http://schemas.microsoft.com/office/powerpoint/2010/main" val="3115373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685800"/>
            <a:ext cx="5602605" cy="452119"/>
          </a:xfrm>
          <a:prstGeom prst="rect">
            <a:avLst/>
          </a:prstGeom>
        </p:spPr>
        <p:txBody>
          <a:bodyPr vert="horz" wrap="square" lIns="0" tIns="12700" rIns="0" bIns="0" rtlCol="0">
            <a:spAutoFit/>
          </a:bodyPr>
          <a:lstStyle/>
          <a:p>
            <a:pPr marL="12700">
              <a:lnSpc>
                <a:spcPct val="100000"/>
              </a:lnSpc>
              <a:spcBef>
                <a:spcPts val="100"/>
              </a:spcBef>
              <a:tabLst>
                <a:tab pos="1385570" algn="l"/>
              </a:tabLst>
            </a:pPr>
            <a:r>
              <a:rPr spc="-305" dirty="0"/>
              <a:t>C</a:t>
            </a:r>
            <a:r>
              <a:rPr spc="-175" dirty="0"/>
              <a:t> </a:t>
            </a:r>
            <a:r>
              <a:rPr spc="-204" dirty="0"/>
              <a:t>O</a:t>
            </a:r>
            <a:r>
              <a:rPr spc="-170" dirty="0"/>
              <a:t> </a:t>
            </a:r>
            <a:r>
              <a:rPr spc="-250" dirty="0"/>
              <a:t>R</a:t>
            </a:r>
            <a:r>
              <a:rPr spc="-180" dirty="0"/>
              <a:t> </a:t>
            </a:r>
            <a:r>
              <a:rPr spc="-50" dirty="0"/>
              <a:t>E</a:t>
            </a:r>
            <a:r>
              <a:rPr dirty="0"/>
              <a:t>	</a:t>
            </a:r>
            <a:r>
              <a:rPr spc="-305" dirty="0"/>
              <a:t>C</a:t>
            </a:r>
            <a:r>
              <a:rPr spc="-175" dirty="0"/>
              <a:t> </a:t>
            </a:r>
            <a:r>
              <a:rPr spc="-70" dirty="0"/>
              <a:t>H</a:t>
            </a:r>
            <a:r>
              <a:rPr spc="-180" dirty="0"/>
              <a:t> </a:t>
            </a:r>
            <a:r>
              <a:rPr spc="-80" dirty="0"/>
              <a:t>A</a:t>
            </a:r>
            <a:r>
              <a:rPr spc="-170" dirty="0"/>
              <a:t> </a:t>
            </a:r>
            <a:r>
              <a:rPr spc="-250" dirty="0"/>
              <a:t>R</a:t>
            </a:r>
            <a:r>
              <a:rPr spc="-180" dirty="0"/>
              <a:t> </a:t>
            </a:r>
            <a:r>
              <a:rPr spc="-80" dirty="0"/>
              <a:t>A</a:t>
            </a:r>
            <a:r>
              <a:rPr spc="-170" dirty="0"/>
              <a:t> </a:t>
            </a:r>
            <a:r>
              <a:rPr spc="-305" dirty="0"/>
              <a:t>C</a:t>
            </a:r>
            <a:r>
              <a:rPr spc="-175" dirty="0"/>
              <a:t> </a:t>
            </a:r>
            <a:r>
              <a:rPr spc="-125" dirty="0"/>
              <a:t>T</a:t>
            </a:r>
            <a:r>
              <a:rPr spc="-175" dirty="0"/>
              <a:t> </a:t>
            </a:r>
            <a:r>
              <a:rPr spc="-250" dirty="0"/>
              <a:t>E</a:t>
            </a:r>
            <a:r>
              <a:rPr spc="-170" dirty="0"/>
              <a:t> </a:t>
            </a:r>
            <a:r>
              <a:rPr spc="-250" dirty="0"/>
              <a:t>R</a:t>
            </a:r>
            <a:r>
              <a:rPr spc="-180" dirty="0"/>
              <a:t> </a:t>
            </a:r>
            <a:r>
              <a:rPr spc="330" dirty="0"/>
              <a:t>I</a:t>
            </a:r>
            <a:r>
              <a:rPr spc="-170" dirty="0"/>
              <a:t> </a:t>
            </a:r>
            <a:r>
              <a:rPr spc="-250" dirty="0"/>
              <a:t>S</a:t>
            </a:r>
            <a:r>
              <a:rPr spc="-175" dirty="0"/>
              <a:t> </a:t>
            </a:r>
            <a:r>
              <a:rPr spc="-125" dirty="0"/>
              <a:t>T</a:t>
            </a:r>
            <a:r>
              <a:rPr spc="-175" dirty="0"/>
              <a:t> </a:t>
            </a:r>
            <a:r>
              <a:rPr spc="330" dirty="0"/>
              <a:t>I</a:t>
            </a:r>
            <a:r>
              <a:rPr spc="-170" dirty="0"/>
              <a:t> </a:t>
            </a:r>
            <a:r>
              <a:rPr spc="-305" dirty="0"/>
              <a:t>C</a:t>
            </a:r>
            <a:r>
              <a:rPr spc="-175" dirty="0"/>
              <a:t> </a:t>
            </a:r>
            <a:r>
              <a:rPr spc="-50" dirty="0"/>
              <a:t>S</a:t>
            </a:r>
          </a:p>
        </p:txBody>
      </p:sp>
      <p:sp>
        <p:nvSpPr>
          <p:cNvPr id="3" name="object 3"/>
          <p:cNvSpPr/>
          <p:nvPr/>
        </p:nvSpPr>
        <p:spPr>
          <a:xfrm>
            <a:off x="1387294" y="1575309"/>
            <a:ext cx="971550" cy="0"/>
          </a:xfrm>
          <a:custGeom>
            <a:avLst/>
            <a:gdLst/>
            <a:ahLst/>
            <a:cxnLst/>
            <a:rect l="l" t="t" r="r" b="b"/>
            <a:pathLst>
              <a:path w="971550">
                <a:moveTo>
                  <a:pt x="0" y="0"/>
                </a:moveTo>
                <a:lnTo>
                  <a:pt x="971155" y="1"/>
                </a:lnTo>
              </a:path>
            </a:pathLst>
          </a:custGeom>
          <a:ln w="31750">
            <a:solidFill>
              <a:srgbClr val="000000"/>
            </a:solidFill>
          </a:ln>
        </p:spPr>
        <p:txBody>
          <a:bodyPr wrap="square" lIns="0" tIns="0" rIns="0" bIns="0" rtlCol="0"/>
          <a:lstStyle/>
          <a:p>
            <a:endParaRPr/>
          </a:p>
        </p:txBody>
      </p:sp>
      <p:sp>
        <p:nvSpPr>
          <p:cNvPr id="5" name="TextBox 4">
            <a:extLst>
              <a:ext uri="{FF2B5EF4-FFF2-40B4-BE49-F238E27FC236}">
                <a16:creationId xmlns:a16="http://schemas.microsoft.com/office/drawing/2014/main" id="{12E67133-3CC1-2425-97E3-E9E3FBBCE4CB}"/>
              </a:ext>
            </a:extLst>
          </p:cNvPr>
          <p:cNvSpPr txBox="1"/>
          <p:nvPr/>
        </p:nvSpPr>
        <p:spPr>
          <a:xfrm>
            <a:off x="1371600" y="1828800"/>
            <a:ext cx="9982200" cy="2031325"/>
          </a:xfrm>
          <a:prstGeom prst="rect">
            <a:avLst/>
          </a:prstGeom>
          <a:noFill/>
        </p:spPr>
        <p:txBody>
          <a:bodyPr wrap="square">
            <a:spAutoFit/>
          </a:bodyPr>
          <a:lstStyle/>
          <a:p>
            <a:r>
              <a:rPr lang="en-GB" dirty="0">
                <a:solidFill>
                  <a:srgbClr val="10137D"/>
                </a:solidFill>
                <a:effectLst/>
                <a:latin typeface="Arial" panose="020B0604020202020204" pitchFamily="34" charset="0"/>
              </a:rPr>
              <a:t>Feature 9: Rigorous, authentic, and reliable method platforms</a:t>
            </a:r>
          </a:p>
          <a:p>
            <a:endParaRPr lang="en-GB" dirty="0">
              <a:effectLst/>
              <a:latin typeface="Arial" panose="020B0604020202020204" pitchFamily="34" charset="0"/>
            </a:endParaRPr>
          </a:p>
          <a:p>
            <a:r>
              <a:rPr lang="en-GB" dirty="0">
                <a:effectLst/>
                <a:latin typeface="Arial" panose="020B0604020202020204" pitchFamily="34" charset="0"/>
              </a:rPr>
              <a:t>The other issue is </a:t>
            </a:r>
            <a:r>
              <a:rPr lang="en-GB" dirty="0">
                <a:solidFill>
                  <a:srgbClr val="00B050"/>
                </a:solidFill>
                <a:effectLst/>
                <a:latin typeface="Arial" panose="020B0604020202020204" pitchFamily="34" charset="0"/>
              </a:rPr>
              <a:t>task authenticity</a:t>
            </a:r>
            <a:r>
              <a:rPr lang="en-GB" dirty="0">
                <a:effectLst/>
                <a:latin typeface="Arial" panose="020B0604020202020204" pitchFamily="34" charset="0"/>
              </a:rPr>
              <a:t>, which is particularly important to applied researchers and public sector analysts. </a:t>
            </a:r>
          </a:p>
          <a:p>
            <a:endParaRPr lang="en-GB" dirty="0">
              <a:latin typeface="Arial" panose="020B0604020202020204" pitchFamily="34" charset="0"/>
            </a:endParaRPr>
          </a:p>
          <a:p>
            <a:r>
              <a:rPr lang="en-GB" dirty="0">
                <a:effectLst/>
                <a:latin typeface="Arial" panose="020B0604020202020204" pitchFamily="34" charset="0"/>
              </a:rPr>
              <a:t>Task authenticity refers to the degree to which a learning environment is sufficient complex to effectively model the real-world problem being studied </a:t>
            </a:r>
          </a:p>
        </p:txBody>
      </p:sp>
    </p:spTree>
    <p:extLst>
      <p:ext uri="{BB962C8B-B14F-4D97-AF65-F5344CB8AC3E}">
        <p14:creationId xmlns:p14="http://schemas.microsoft.com/office/powerpoint/2010/main" val="2853474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685800"/>
            <a:ext cx="5602605" cy="452119"/>
          </a:xfrm>
          <a:prstGeom prst="rect">
            <a:avLst/>
          </a:prstGeom>
        </p:spPr>
        <p:txBody>
          <a:bodyPr vert="horz" wrap="square" lIns="0" tIns="12700" rIns="0" bIns="0" rtlCol="0">
            <a:spAutoFit/>
          </a:bodyPr>
          <a:lstStyle/>
          <a:p>
            <a:pPr marL="12700">
              <a:lnSpc>
                <a:spcPct val="100000"/>
              </a:lnSpc>
              <a:spcBef>
                <a:spcPts val="100"/>
              </a:spcBef>
              <a:tabLst>
                <a:tab pos="1385570" algn="l"/>
              </a:tabLst>
            </a:pPr>
            <a:r>
              <a:rPr spc="-50" dirty="0"/>
              <a:t>E</a:t>
            </a:r>
            <a:r>
              <a:rPr lang="en-GB" spc="-50" dirty="0"/>
              <a:t>XAMPLE</a:t>
            </a:r>
            <a:r>
              <a:rPr spc="-50" dirty="0"/>
              <a:t>S</a:t>
            </a:r>
          </a:p>
        </p:txBody>
      </p:sp>
      <p:sp>
        <p:nvSpPr>
          <p:cNvPr id="3" name="object 3"/>
          <p:cNvSpPr/>
          <p:nvPr/>
        </p:nvSpPr>
        <p:spPr>
          <a:xfrm>
            <a:off x="1387294" y="1575309"/>
            <a:ext cx="971550" cy="0"/>
          </a:xfrm>
          <a:custGeom>
            <a:avLst/>
            <a:gdLst/>
            <a:ahLst/>
            <a:cxnLst/>
            <a:rect l="l" t="t" r="r" b="b"/>
            <a:pathLst>
              <a:path w="971550">
                <a:moveTo>
                  <a:pt x="0" y="0"/>
                </a:moveTo>
                <a:lnTo>
                  <a:pt x="971155" y="1"/>
                </a:lnTo>
              </a:path>
            </a:pathLst>
          </a:custGeom>
          <a:ln w="31750">
            <a:solidFill>
              <a:srgbClr val="000000"/>
            </a:solidFill>
          </a:ln>
        </p:spPr>
        <p:txBody>
          <a:bodyPr wrap="square" lIns="0" tIns="0" rIns="0" bIns="0" rtlCol="0"/>
          <a:lstStyle/>
          <a:p>
            <a:endParaRPr/>
          </a:p>
        </p:txBody>
      </p:sp>
      <p:sp>
        <p:nvSpPr>
          <p:cNvPr id="4" name="TextBox 3">
            <a:extLst>
              <a:ext uri="{FF2B5EF4-FFF2-40B4-BE49-F238E27FC236}">
                <a16:creationId xmlns:a16="http://schemas.microsoft.com/office/drawing/2014/main" id="{008D3658-F659-8F4B-E988-C551BFC4EAF1}"/>
              </a:ext>
            </a:extLst>
          </p:cNvPr>
          <p:cNvSpPr txBox="1"/>
          <p:nvPr/>
        </p:nvSpPr>
        <p:spPr>
          <a:xfrm>
            <a:off x="1524000" y="1624984"/>
            <a:ext cx="9677400" cy="6463308"/>
          </a:xfrm>
          <a:prstGeom prst="rect">
            <a:avLst/>
          </a:prstGeom>
          <a:noFill/>
        </p:spPr>
        <p:txBody>
          <a:bodyPr wrap="square" rtlCol="0">
            <a:spAutoFit/>
          </a:bodyPr>
          <a:lstStyle/>
          <a:p>
            <a:pPr marL="285750" indent="-285750">
              <a:buFont typeface="Arial" panose="020B0604020202020204" pitchFamily="34" charset="0"/>
              <a:buChar char="•"/>
            </a:pPr>
            <a:r>
              <a:rPr lang="en-GB" dirty="0"/>
              <a:t>How do AM-Smart methods impact learning due to the speed at which we they work?</a:t>
            </a:r>
          </a:p>
          <a:p>
            <a:pPr marL="285750" lvl="1" indent="-285750">
              <a:buFont typeface="Arial" panose="020B0604020202020204" pitchFamily="34" charset="0"/>
              <a:buChar char="•"/>
            </a:pPr>
            <a:r>
              <a:rPr lang="en-GB" dirty="0"/>
              <a:t>The value or ramifications of datasets that have not been understood?</a:t>
            </a:r>
          </a:p>
          <a:p>
            <a:pPr marL="285750" lvl="1" indent="-285750">
              <a:buFont typeface="Arial" panose="020B0604020202020204" pitchFamily="34" charset="0"/>
              <a:buChar char="•"/>
            </a:pPr>
            <a:r>
              <a:rPr lang="en-GB" dirty="0"/>
              <a:t>The value of pausing and slow science.</a:t>
            </a:r>
          </a:p>
          <a:p>
            <a:pPr marL="285750" lvl="1" indent="-285750">
              <a:buFont typeface="Arial" panose="020B0604020202020204" pitchFamily="34" charset="0"/>
              <a:buChar char="•"/>
            </a:pPr>
            <a:r>
              <a:rPr lang="en-GB" dirty="0"/>
              <a:t>When is it good to have slow versus fast science?</a:t>
            </a:r>
          </a:p>
          <a:p>
            <a:pPr marL="285750" lvl="1" indent="-285750">
              <a:buFont typeface="Arial" panose="020B0604020202020204" pitchFamily="34" charset="0"/>
              <a:buChar char="•"/>
            </a:pPr>
            <a:r>
              <a:rPr lang="en-GB" dirty="0"/>
              <a:t>In terms of scaffolding how do we make sure of not cutting corners.</a:t>
            </a:r>
          </a:p>
          <a:p>
            <a:pPr marL="285750" lvl="1" indent="-285750">
              <a:buFont typeface="Arial" panose="020B0604020202020204" pitchFamily="34" charset="0"/>
              <a:buChar char="•"/>
            </a:pPr>
            <a:r>
              <a:rPr lang="en-GB" dirty="0"/>
              <a:t>How do we decide what to use based on different context and users and different levels of expertise.</a:t>
            </a:r>
          </a:p>
          <a:p>
            <a:pPr marL="285750" lvl="1" indent="-285750">
              <a:buFont typeface="Arial" panose="020B0604020202020204" pitchFamily="34" charset="0"/>
              <a:buChar char="•"/>
            </a:pPr>
            <a:r>
              <a:rPr lang="en-GB" dirty="0"/>
              <a:t>The importance of co-production.</a:t>
            </a:r>
          </a:p>
          <a:p>
            <a:pPr marL="285750" indent="-285750">
              <a:buFont typeface="Arial" panose="020B0604020202020204" pitchFamily="34" charset="0"/>
              <a:buChar char="•"/>
            </a:pPr>
            <a:r>
              <a:rPr lang="en-GB" dirty="0"/>
              <a:t>How could AM-Smart methods </a:t>
            </a:r>
          </a:p>
          <a:p>
            <a:pPr marL="285750" indent="-285750">
              <a:buFont typeface="Arial" panose="020B0604020202020204" pitchFamily="34" charset="0"/>
              <a:buChar char="•"/>
            </a:pPr>
            <a:r>
              <a:rPr lang="en-GB" dirty="0"/>
              <a:t>Throwing the baby out with the bathwater by critiquing conventional methods without being as critical of AM-Smart method. Are they actually learning what we want them to learn?</a:t>
            </a:r>
          </a:p>
          <a:p>
            <a:pPr marL="285750" indent="-285750">
              <a:buFont typeface="Arial" panose="020B0604020202020204" pitchFamily="34" charset="0"/>
              <a:buChar char="•"/>
            </a:pPr>
            <a:r>
              <a:rPr lang="en-GB" dirty="0"/>
              <a:t>Where is the learning taking place or not taking place?</a:t>
            </a:r>
          </a:p>
          <a:p>
            <a:pPr marL="285750" indent="-285750">
              <a:buFont typeface="Arial" panose="020B0604020202020204" pitchFamily="34" charset="0"/>
              <a:buChar char="•"/>
            </a:pPr>
            <a:r>
              <a:rPr lang="en-GB" dirty="0"/>
              <a:t>Are we smart enough for AM-Smart methods?</a:t>
            </a:r>
          </a:p>
          <a:p>
            <a:pPr marL="285750" indent="-285750">
              <a:buFont typeface="Arial" panose="020B0604020202020204" pitchFamily="34" charset="0"/>
              <a:buChar char="•"/>
            </a:pPr>
            <a:r>
              <a:rPr lang="en-GB" dirty="0"/>
              <a:t>The value of gaming environments for AM-Smart environments?</a:t>
            </a:r>
          </a:p>
          <a:p>
            <a:pPr marL="285750" lvl="1" indent="-285750">
              <a:buFont typeface="Arial" panose="020B0604020202020204" pitchFamily="34" charset="0"/>
              <a:buChar char="•"/>
            </a:pPr>
            <a:r>
              <a:rPr lang="en-GB" dirty="0"/>
              <a:t>This tends to favour fast processing.</a:t>
            </a:r>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TextBox 6">
            <a:extLst>
              <a:ext uri="{FF2B5EF4-FFF2-40B4-BE49-F238E27FC236}">
                <a16:creationId xmlns:a16="http://schemas.microsoft.com/office/drawing/2014/main" id="{40ED7ECD-AC21-88F4-8CED-1896C69C5569}"/>
              </a:ext>
            </a:extLst>
          </p:cNvPr>
          <p:cNvSpPr txBox="1"/>
          <p:nvPr/>
        </p:nvSpPr>
        <p:spPr>
          <a:xfrm>
            <a:off x="4648200" y="911859"/>
            <a:ext cx="4876800" cy="461665"/>
          </a:xfrm>
          <a:prstGeom prst="rect">
            <a:avLst/>
          </a:prstGeom>
          <a:noFill/>
        </p:spPr>
        <p:txBody>
          <a:bodyPr wrap="square">
            <a:spAutoFit/>
          </a:bodyPr>
          <a:lstStyle/>
          <a:p>
            <a:r>
              <a:rPr lang="en-US" sz="2400" dirty="0" err="1"/>
              <a:t>brian.c.castellani@durham.ac.uk</a:t>
            </a:r>
            <a:endParaRPr lang="en-US" sz="2400" dirty="0"/>
          </a:p>
        </p:txBody>
      </p:sp>
    </p:spTree>
    <p:extLst>
      <p:ext uri="{BB962C8B-B14F-4D97-AF65-F5344CB8AC3E}">
        <p14:creationId xmlns:p14="http://schemas.microsoft.com/office/powerpoint/2010/main" val="1931852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C748EAA6-863F-DA2B-D5A3-8F366BBFAAF8}"/>
              </a:ext>
            </a:extLst>
          </p:cNvPr>
          <p:cNvPicPr>
            <a:picLocks noChangeAspect="1"/>
          </p:cNvPicPr>
          <p:nvPr/>
        </p:nvPicPr>
        <p:blipFill rotWithShape="1">
          <a:blip r:embed="rId2">
            <a:extLst>
              <a:ext uri="{28A0092B-C50C-407E-A947-70E740481C1C}">
                <a14:useLocalDpi xmlns:a14="http://schemas.microsoft.com/office/drawing/2010/main" val="0"/>
              </a:ext>
            </a:extLst>
          </a:blip>
          <a:srcRect r="-1" b="27280"/>
          <a:stretch/>
        </p:blipFill>
        <p:spPr>
          <a:xfrm>
            <a:off x="321733" y="321733"/>
            <a:ext cx="11548534" cy="6214534"/>
          </a:xfrm>
          <a:prstGeom prst="rect">
            <a:avLst/>
          </a:prstGeom>
        </p:spPr>
      </p:pic>
    </p:spTree>
    <p:extLst>
      <p:ext uri="{BB962C8B-B14F-4D97-AF65-F5344CB8AC3E}">
        <p14:creationId xmlns:p14="http://schemas.microsoft.com/office/powerpoint/2010/main" val="93186231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C4E2E7AA-03F8-A9C2-9E4A-F6CAB934214A}"/>
              </a:ext>
            </a:extLst>
          </p:cNvPr>
          <p:cNvPicPr>
            <a:picLocks noChangeAspect="1"/>
          </p:cNvPicPr>
          <p:nvPr/>
        </p:nvPicPr>
        <p:blipFill rotWithShape="1">
          <a:blip r:embed="rId2">
            <a:extLst>
              <a:ext uri="{28A0092B-C50C-407E-A947-70E740481C1C}">
                <a14:useLocalDpi xmlns:a14="http://schemas.microsoft.com/office/drawing/2010/main" val="0"/>
              </a:ext>
            </a:extLst>
          </a:blip>
          <a:srcRect r="-1" b="1261"/>
          <a:stretch/>
        </p:blipFill>
        <p:spPr>
          <a:xfrm>
            <a:off x="321733" y="321733"/>
            <a:ext cx="11548534" cy="6214534"/>
          </a:xfrm>
          <a:prstGeom prst="rect">
            <a:avLst/>
          </a:prstGeom>
        </p:spPr>
      </p:pic>
    </p:spTree>
    <p:extLst>
      <p:ext uri="{BB962C8B-B14F-4D97-AF65-F5344CB8AC3E}">
        <p14:creationId xmlns:p14="http://schemas.microsoft.com/office/powerpoint/2010/main" val="1436486745"/>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Graphical user interface, application, PowerPoint&#10;&#10;Description automatically generated">
            <a:extLst>
              <a:ext uri="{FF2B5EF4-FFF2-40B4-BE49-F238E27FC236}">
                <a16:creationId xmlns:a16="http://schemas.microsoft.com/office/drawing/2014/main" id="{B7293FF9-046B-0290-3CC5-72EC3DF0DA55}"/>
              </a:ext>
            </a:extLst>
          </p:cNvPr>
          <p:cNvPicPr>
            <a:picLocks noChangeAspect="1"/>
          </p:cNvPicPr>
          <p:nvPr/>
        </p:nvPicPr>
        <p:blipFill rotWithShape="1">
          <a:blip r:embed="rId2">
            <a:extLst>
              <a:ext uri="{28A0092B-C50C-407E-A947-70E740481C1C}">
                <a14:useLocalDpi xmlns:a14="http://schemas.microsoft.com/office/drawing/2010/main" val="0"/>
              </a:ext>
            </a:extLst>
          </a:blip>
          <a:srcRect r="-1" b="4756"/>
          <a:stretch/>
        </p:blipFill>
        <p:spPr>
          <a:xfrm>
            <a:off x="321733" y="321733"/>
            <a:ext cx="11548534" cy="6214534"/>
          </a:xfrm>
          <a:prstGeom prst="rect">
            <a:avLst/>
          </a:prstGeom>
        </p:spPr>
      </p:pic>
    </p:spTree>
    <p:extLst>
      <p:ext uri="{BB962C8B-B14F-4D97-AF65-F5344CB8AC3E}">
        <p14:creationId xmlns:p14="http://schemas.microsoft.com/office/powerpoint/2010/main" val="3715145378"/>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Graphical user interface, application, PowerPoint&#10;&#10;Description automatically generated">
            <a:extLst>
              <a:ext uri="{FF2B5EF4-FFF2-40B4-BE49-F238E27FC236}">
                <a16:creationId xmlns:a16="http://schemas.microsoft.com/office/drawing/2014/main" id="{DEDD3061-82A3-8480-40AD-FB2A095C5C6F}"/>
              </a:ext>
            </a:extLst>
          </p:cNvPr>
          <p:cNvPicPr>
            <a:picLocks noChangeAspect="1"/>
          </p:cNvPicPr>
          <p:nvPr/>
        </p:nvPicPr>
        <p:blipFill rotWithShape="1">
          <a:blip r:embed="rId2">
            <a:extLst>
              <a:ext uri="{28A0092B-C50C-407E-A947-70E740481C1C}">
                <a14:useLocalDpi xmlns:a14="http://schemas.microsoft.com/office/drawing/2010/main" val="0"/>
              </a:ext>
            </a:extLst>
          </a:blip>
          <a:srcRect r="1510" b="1"/>
          <a:stretch/>
        </p:blipFill>
        <p:spPr>
          <a:xfrm>
            <a:off x="321733" y="321733"/>
            <a:ext cx="11548534" cy="6214534"/>
          </a:xfrm>
          <a:prstGeom prst="rect">
            <a:avLst/>
          </a:prstGeom>
        </p:spPr>
      </p:pic>
    </p:spTree>
    <p:extLst>
      <p:ext uri="{BB962C8B-B14F-4D97-AF65-F5344CB8AC3E}">
        <p14:creationId xmlns:p14="http://schemas.microsoft.com/office/powerpoint/2010/main" val="180870995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A7F93A-1715-8F69-B52C-F8DB25943968}"/>
              </a:ext>
            </a:extLst>
          </p:cNvPr>
          <p:cNvSpPr txBox="1"/>
          <p:nvPr/>
        </p:nvSpPr>
        <p:spPr>
          <a:xfrm>
            <a:off x="762000" y="728790"/>
            <a:ext cx="9448800" cy="2308324"/>
          </a:xfrm>
          <a:prstGeom prst="rect">
            <a:avLst/>
          </a:prstGeom>
          <a:noFill/>
        </p:spPr>
        <p:txBody>
          <a:bodyPr wrap="square">
            <a:spAutoFit/>
          </a:bodyPr>
          <a:lstStyle/>
          <a:p>
            <a:pPr marL="285750" indent="-285750">
              <a:buFont typeface="Arial" panose="020B0604020202020204" pitchFamily="34" charset="0"/>
              <a:buChar char="•"/>
            </a:pPr>
            <a:r>
              <a:rPr lang="en-GB" dirty="0"/>
              <a:t>Advances in the integration of smart technology with interdisciplinary methods has created a new genre, </a:t>
            </a:r>
            <a:r>
              <a:rPr lang="en-GB" dirty="0">
                <a:solidFill>
                  <a:srgbClr val="CD40FF"/>
                </a:solidFill>
              </a:rPr>
              <a:t>approachable modelling and smart methods </a:t>
            </a:r>
            <a:r>
              <a:rPr lang="en-GB" dirty="0"/>
              <a:t>– AM-Smart for short.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AM-Smart platforms address a major challenge for applied and public sector analysts, educators and those trained in traditional methods: accessing the latest advances in interdisciplinary (particularly computational) methods.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AM-Smart platforms do so through nine design features. They are </a:t>
            </a:r>
          </a:p>
        </p:txBody>
      </p:sp>
      <p:sp>
        <p:nvSpPr>
          <p:cNvPr id="3" name="TextBox 2">
            <a:extLst>
              <a:ext uri="{FF2B5EF4-FFF2-40B4-BE49-F238E27FC236}">
                <a16:creationId xmlns:a16="http://schemas.microsoft.com/office/drawing/2014/main" id="{B69B2C50-6370-7096-AD01-387495114766}"/>
              </a:ext>
            </a:extLst>
          </p:cNvPr>
          <p:cNvSpPr txBox="1"/>
          <p:nvPr/>
        </p:nvSpPr>
        <p:spPr>
          <a:xfrm>
            <a:off x="1257300" y="3276600"/>
            <a:ext cx="8191500" cy="2862322"/>
          </a:xfrm>
          <a:prstGeom prst="rect">
            <a:avLst/>
          </a:prstGeom>
          <a:noFill/>
        </p:spPr>
        <p:txBody>
          <a:bodyPr wrap="square">
            <a:spAutoFit/>
          </a:bodyPr>
          <a:lstStyle/>
          <a:p>
            <a:pPr marL="285750" lvl="4" indent="-285750">
              <a:buFont typeface="Arial" panose="020B0604020202020204" pitchFamily="34" charset="0"/>
              <a:buChar char="•"/>
            </a:pPr>
            <a:r>
              <a:rPr lang="en-GB" dirty="0"/>
              <a:t>(1) bespoke tools that </a:t>
            </a:r>
          </a:p>
          <a:p>
            <a:pPr marL="285750" lvl="4" indent="-285750">
              <a:buFont typeface="Arial" panose="020B0604020202020204" pitchFamily="34" charset="0"/>
              <a:buChar char="•"/>
            </a:pPr>
            <a:r>
              <a:rPr lang="en-GB" dirty="0"/>
              <a:t>(2) involve a single or small network of interrelated (mostly computational) methods</a:t>
            </a:r>
          </a:p>
          <a:p>
            <a:pPr marL="285750" lvl="4" indent="-285750">
              <a:buFont typeface="Arial" panose="020B0604020202020204" pitchFamily="34" charset="0"/>
              <a:buChar char="•"/>
            </a:pPr>
            <a:r>
              <a:rPr lang="en-GB" dirty="0"/>
              <a:t>(3) they also embed distributed expertise </a:t>
            </a:r>
          </a:p>
          <a:p>
            <a:pPr marL="285750" lvl="4" indent="-285750">
              <a:buFont typeface="Arial" panose="020B0604020202020204" pitchFamily="34" charset="0"/>
              <a:buChar char="•"/>
            </a:pPr>
            <a:r>
              <a:rPr lang="en-GB" dirty="0"/>
              <a:t>(4) scaffold methods use</a:t>
            </a:r>
          </a:p>
          <a:p>
            <a:pPr marL="285750" lvl="4" indent="-285750">
              <a:buFont typeface="Arial" panose="020B0604020202020204" pitchFamily="34" charset="0"/>
              <a:buChar char="•"/>
            </a:pPr>
            <a:r>
              <a:rPr lang="en-GB" dirty="0"/>
              <a:t>(5) provide rapid and formative feedback </a:t>
            </a:r>
          </a:p>
          <a:p>
            <a:pPr marL="285750" lvl="4" indent="-285750">
              <a:buFont typeface="Arial" panose="020B0604020202020204" pitchFamily="34" charset="0"/>
              <a:buChar char="•"/>
            </a:pPr>
            <a:r>
              <a:rPr lang="en-GB" dirty="0"/>
              <a:t>(6) leverage visual reasoning </a:t>
            </a:r>
          </a:p>
          <a:p>
            <a:pPr marL="285750" lvl="4" indent="-285750">
              <a:buFont typeface="Arial" panose="020B0604020202020204" pitchFamily="34" charset="0"/>
              <a:buChar char="•"/>
            </a:pPr>
            <a:r>
              <a:rPr lang="en-GB" dirty="0"/>
              <a:t>(7) enable productive failure </a:t>
            </a:r>
          </a:p>
          <a:p>
            <a:pPr marL="285750" lvl="4" indent="-285750">
              <a:buFont typeface="Arial" panose="020B0604020202020204" pitchFamily="34" charset="0"/>
              <a:buChar char="•"/>
            </a:pPr>
            <a:r>
              <a:rPr lang="en-GB" dirty="0"/>
              <a:t>(8) promote user-driven inquiry</a:t>
            </a:r>
          </a:p>
          <a:p>
            <a:pPr marL="285750" lvl="4" indent="-285750">
              <a:buFont typeface="Arial" panose="020B0604020202020204" pitchFamily="34" charset="0"/>
              <a:buChar char="•"/>
            </a:pPr>
            <a:r>
              <a:rPr lang="en-GB" dirty="0"/>
              <a:t>(9) while counting as rigorous and reliable tools</a:t>
            </a:r>
            <a:endParaRPr lang="en-US" dirty="0"/>
          </a:p>
        </p:txBody>
      </p:sp>
    </p:spTree>
    <p:extLst>
      <p:ext uri="{BB962C8B-B14F-4D97-AF65-F5344CB8AC3E}">
        <p14:creationId xmlns:p14="http://schemas.microsoft.com/office/powerpoint/2010/main" val="159401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89067C8B-5A94-A6B5-54DA-B1DDC125D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92950"/>
            <a:ext cx="9249307" cy="6672100"/>
          </a:xfrm>
          <a:prstGeom prst="rect">
            <a:avLst/>
          </a:prstGeom>
        </p:spPr>
      </p:pic>
    </p:spTree>
    <p:extLst>
      <p:ext uri="{BB962C8B-B14F-4D97-AF65-F5344CB8AC3E}">
        <p14:creationId xmlns:p14="http://schemas.microsoft.com/office/powerpoint/2010/main" val="3764647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F2DAF1FB-04D7-2B8C-24E1-FC210B800C7D}"/>
              </a:ext>
            </a:extLst>
          </p:cNvPr>
          <p:cNvPicPr>
            <a:picLocks noChangeAspect="1"/>
          </p:cNvPicPr>
          <p:nvPr/>
        </p:nvPicPr>
        <p:blipFill rotWithShape="1">
          <a:blip r:embed="rId2">
            <a:extLst>
              <a:ext uri="{28A0092B-C50C-407E-A947-70E740481C1C}">
                <a14:useLocalDpi xmlns:a14="http://schemas.microsoft.com/office/drawing/2010/main" val="0"/>
              </a:ext>
            </a:extLst>
          </a:blip>
          <a:srcRect t="10765" r="1" b="1"/>
          <a:stretch/>
        </p:blipFill>
        <p:spPr>
          <a:xfrm>
            <a:off x="643467" y="643467"/>
            <a:ext cx="10905066" cy="5571066"/>
          </a:xfrm>
          <a:prstGeom prst="rect">
            <a:avLst/>
          </a:prstGeom>
        </p:spPr>
      </p:pic>
    </p:spTree>
    <p:extLst>
      <p:ext uri="{BB962C8B-B14F-4D97-AF65-F5344CB8AC3E}">
        <p14:creationId xmlns:p14="http://schemas.microsoft.com/office/powerpoint/2010/main" val="2176167792"/>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D3C83934-93A3-F3D2-6112-B832F1CE3634}"/>
              </a:ext>
            </a:extLst>
          </p:cNvPr>
          <p:cNvPicPr>
            <a:picLocks noChangeAspect="1"/>
          </p:cNvPicPr>
          <p:nvPr/>
        </p:nvPicPr>
        <p:blipFill rotWithShape="1">
          <a:blip r:embed="rId2">
            <a:extLst>
              <a:ext uri="{28A0092B-C50C-407E-A947-70E740481C1C}">
                <a14:useLocalDpi xmlns:a14="http://schemas.microsoft.com/office/drawing/2010/main" val="0"/>
              </a:ext>
            </a:extLst>
          </a:blip>
          <a:srcRect l="16376" r="-1" b="-1"/>
          <a:stretch/>
        </p:blipFill>
        <p:spPr>
          <a:xfrm>
            <a:off x="321733" y="321733"/>
            <a:ext cx="11548534" cy="6214534"/>
          </a:xfrm>
          <a:prstGeom prst="rect">
            <a:avLst/>
          </a:prstGeom>
        </p:spPr>
      </p:pic>
    </p:spTree>
    <p:extLst>
      <p:ext uri="{BB962C8B-B14F-4D97-AF65-F5344CB8AC3E}">
        <p14:creationId xmlns:p14="http://schemas.microsoft.com/office/powerpoint/2010/main" val="358313103"/>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11A233A5-3BB1-6397-2502-D2579929F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411564"/>
            <a:ext cx="10905066" cy="4034872"/>
          </a:xfrm>
          <a:prstGeom prst="rect">
            <a:avLst/>
          </a:prstGeom>
        </p:spPr>
      </p:pic>
    </p:spTree>
    <p:extLst>
      <p:ext uri="{BB962C8B-B14F-4D97-AF65-F5344CB8AC3E}">
        <p14:creationId xmlns:p14="http://schemas.microsoft.com/office/powerpoint/2010/main" val="3156693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43449" y="35952"/>
            <a:ext cx="8273641" cy="67950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A7F93A-1715-8F69-B52C-F8DB25943968}"/>
              </a:ext>
            </a:extLst>
          </p:cNvPr>
          <p:cNvSpPr txBox="1"/>
          <p:nvPr/>
        </p:nvSpPr>
        <p:spPr>
          <a:xfrm>
            <a:off x="1752600" y="705177"/>
            <a:ext cx="8077200" cy="5447645"/>
          </a:xfrm>
          <a:prstGeom prst="rect">
            <a:avLst/>
          </a:prstGeom>
          <a:noFill/>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Critical reflection on AM-Smart platforms, however, reveals considerable unevenness in these design features, which hamper their effectiveness.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solidFill>
                  <a:srgbClr val="CD40FF"/>
                </a:solidFill>
                <a:latin typeface="Arial" panose="020B0604020202020204" pitchFamily="34" charset="0"/>
                <a:cs typeface="Arial" panose="020B0604020202020204" pitchFamily="34" charset="0"/>
              </a:rPr>
              <a:t>A rigorous research agenda is vital.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solidFill>
                  <a:srgbClr val="00B050"/>
                </a:solidFill>
                <a:latin typeface="Arial" panose="020B0604020202020204" pitchFamily="34" charset="0"/>
                <a:cs typeface="Arial" panose="020B0604020202020204" pitchFamily="34" charset="0"/>
              </a:rPr>
              <a:t>PURPOSE OF PRESENTATION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This session will BRIEFLY introduce this newly emerging field, provide some examples, and then explore with attendees how to critically engage and develop new smart methods for social science and health research.</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goal is to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Examine the utility of this field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Identify key concerns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Sketch out ideas for possible AM-Smart methods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Explore possible collaborations or venues for future research</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6928A0A-3F3C-BBAF-323D-0D7309DC516F}"/>
              </a:ext>
            </a:extLst>
          </p:cNvPr>
          <p:cNvSpPr/>
          <p:nvPr/>
        </p:nvSpPr>
        <p:spPr>
          <a:xfrm>
            <a:off x="643550" y="807211"/>
            <a:ext cx="5029200" cy="4876800"/>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latin typeface="Arial" panose="020B0604020202020204" pitchFamily="34" charset="0"/>
            </a:endParaRPr>
          </a:p>
        </p:txBody>
      </p:sp>
      <p:sp>
        <p:nvSpPr>
          <p:cNvPr id="2" name="object 2"/>
          <p:cNvSpPr txBox="1"/>
          <p:nvPr/>
        </p:nvSpPr>
        <p:spPr>
          <a:xfrm>
            <a:off x="1401423" y="2658508"/>
            <a:ext cx="3513454" cy="391160"/>
          </a:xfrm>
          <a:prstGeom prst="rect">
            <a:avLst/>
          </a:prstGeom>
        </p:spPr>
        <p:txBody>
          <a:bodyPr vert="horz" wrap="square" lIns="0" tIns="12700" rIns="0" bIns="0" rtlCol="0">
            <a:spAutoFit/>
          </a:bodyPr>
          <a:lstStyle/>
          <a:p>
            <a:pPr marL="12700">
              <a:lnSpc>
                <a:spcPct val="100000"/>
              </a:lnSpc>
              <a:spcBef>
                <a:spcPts val="100"/>
              </a:spcBef>
            </a:pPr>
            <a:r>
              <a:rPr sz="2400" b="1" spc="-505" dirty="0">
                <a:solidFill>
                  <a:schemeClr val="bg1"/>
                </a:solidFill>
                <a:latin typeface="Arial"/>
                <a:cs typeface="Arial"/>
              </a:rPr>
              <a:t>A</a:t>
            </a:r>
            <a:r>
              <a:rPr sz="2400" b="1" spc="-90" dirty="0">
                <a:solidFill>
                  <a:schemeClr val="bg1"/>
                </a:solidFill>
                <a:latin typeface="Arial"/>
                <a:cs typeface="Arial"/>
              </a:rPr>
              <a:t> </a:t>
            </a:r>
            <a:r>
              <a:rPr sz="2400" b="1" spc="-520" dirty="0">
                <a:solidFill>
                  <a:schemeClr val="bg1"/>
                </a:solidFill>
                <a:latin typeface="Arial"/>
                <a:cs typeface="Arial"/>
              </a:rPr>
              <a:t>C</a:t>
            </a:r>
            <a:r>
              <a:rPr sz="2400" b="1" spc="-70" dirty="0">
                <a:solidFill>
                  <a:schemeClr val="bg1"/>
                </a:solidFill>
                <a:latin typeface="Arial"/>
                <a:cs typeface="Arial"/>
              </a:rPr>
              <a:t> </a:t>
            </a:r>
            <a:r>
              <a:rPr sz="2400" b="1" spc="-520" dirty="0">
                <a:solidFill>
                  <a:schemeClr val="bg1"/>
                </a:solidFill>
                <a:latin typeface="Arial"/>
                <a:cs typeface="Arial"/>
              </a:rPr>
              <a:t>K</a:t>
            </a:r>
            <a:r>
              <a:rPr sz="2400" b="1" spc="-60" dirty="0">
                <a:solidFill>
                  <a:schemeClr val="bg1"/>
                </a:solidFill>
                <a:latin typeface="Arial"/>
                <a:cs typeface="Arial"/>
              </a:rPr>
              <a:t> </a:t>
            </a:r>
            <a:r>
              <a:rPr sz="2400" b="1" spc="-385" dirty="0">
                <a:solidFill>
                  <a:schemeClr val="bg1"/>
                </a:solidFill>
                <a:latin typeface="Arial"/>
                <a:cs typeface="Arial"/>
              </a:rPr>
              <a:t>N</a:t>
            </a:r>
            <a:r>
              <a:rPr sz="2400" b="1" spc="-70" dirty="0">
                <a:solidFill>
                  <a:schemeClr val="bg1"/>
                </a:solidFill>
                <a:latin typeface="Arial"/>
                <a:cs typeface="Arial"/>
              </a:rPr>
              <a:t> </a:t>
            </a:r>
            <a:r>
              <a:rPr sz="2400" b="1" spc="-580" dirty="0">
                <a:solidFill>
                  <a:schemeClr val="bg1"/>
                </a:solidFill>
                <a:latin typeface="Arial"/>
                <a:cs typeface="Arial"/>
              </a:rPr>
              <a:t>O</a:t>
            </a:r>
            <a:r>
              <a:rPr sz="2400" b="1" spc="-95" dirty="0">
                <a:solidFill>
                  <a:schemeClr val="bg1"/>
                </a:solidFill>
                <a:latin typeface="Arial"/>
                <a:cs typeface="Arial"/>
              </a:rPr>
              <a:t> </a:t>
            </a:r>
            <a:r>
              <a:rPr sz="2400" b="1" spc="-590" dirty="0">
                <a:solidFill>
                  <a:schemeClr val="bg1"/>
                </a:solidFill>
                <a:latin typeface="Arial"/>
                <a:cs typeface="Arial"/>
              </a:rPr>
              <a:t>W</a:t>
            </a:r>
            <a:r>
              <a:rPr sz="2400" b="1" spc="-70" dirty="0">
                <a:solidFill>
                  <a:schemeClr val="bg1"/>
                </a:solidFill>
                <a:latin typeface="Arial"/>
                <a:cs typeface="Arial"/>
              </a:rPr>
              <a:t> </a:t>
            </a:r>
            <a:r>
              <a:rPr sz="2400" b="1" spc="-440" dirty="0">
                <a:solidFill>
                  <a:schemeClr val="bg1"/>
                </a:solidFill>
                <a:latin typeface="Arial"/>
                <a:cs typeface="Arial"/>
              </a:rPr>
              <a:t>L</a:t>
            </a:r>
            <a:r>
              <a:rPr sz="2400" b="1" spc="-65" dirty="0">
                <a:solidFill>
                  <a:schemeClr val="bg1"/>
                </a:solidFill>
                <a:latin typeface="Arial"/>
                <a:cs typeface="Arial"/>
              </a:rPr>
              <a:t> </a:t>
            </a:r>
            <a:r>
              <a:rPr sz="2400" b="1" spc="-500" dirty="0">
                <a:solidFill>
                  <a:schemeClr val="bg1"/>
                </a:solidFill>
                <a:latin typeface="Arial"/>
                <a:cs typeface="Arial"/>
              </a:rPr>
              <a:t>E</a:t>
            </a:r>
            <a:r>
              <a:rPr sz="2400" b="1" spc="-70" dirty="0">
                <a:solidFill>
                  <a:schemeClr val="bg1"/>
                </a:solidFill>
                <a:latin typeface="Arial"/>
                <a:cs typeface="Arial"/>
              </a:rPr>
              <a:t> </a:t>
            </a:r>
            <a:r>
              <a:rPr sz="2400" b="1" spc="-420" dirty="0">
                <a:solidFill>
                  <a:schemeClr val="bg1"/>
                </a:solidFill>
                <a:latin typeface="Arial"/>
                <a:cs typeface="Arial"/>
              </a:rPr>
              <a:t>D</a:t>
            </a:r>
            <a:r>
              <a:rPr sz="2400" b="1" spc="-65" dirty="0">
                <a:solidFill>
                  <a:schemeClr val="bg1"/>
                </a:solidFill>
                <a:latin typeface="Arial"/>
                <a:cs typeface="Arial"/>
              </a:rPr>
              <a:t> </a:t>
            </a:r>
            <a:r>
              <a:rPr sz="2400" b="1" spc="-580" dirty="0">
                <a:solidFill>
                  <a:schemeClr val="bg1"/>
                </a:solidFill>
                <a:latin typeface="Arial"/>
                <a:cs typeface="Arial"/>
              </a:rPr>
              <a:t>G</a:t>
            </a:r>
            <a:r>
              <a:rPr sz="2400" b="1" spc="-65" dirty="0">
                <a:solidFill>
                  <a:schemeClr val="bg1"/>
                </a:solidFill>
                <a:latin typeface="Arial"/>
                <a:cs typeface="Arial"/>
              </a:rPr>
              <a:t> </a:t>
            </a:r>
            <a:r>
              <a:rPr sz="2400" b="1" spc="-500" dirty="0">
                <a:solidFill>
                  <a:schemeClr val="bg1"/>
                </a:solidFill>
                <a:latin typeface="Arial"/>
                <a:cs typeface="Arial"/>
              </a:rPr>
              <a:t>E</a:t>
            </a:r>
            <a:r>
              <a:rPr sz="2400" b="1" spc="-75" dirty="0">
                <a:solidFill>
                  <a:schemeClr val="bg1"/>
                </a:solidFill>
                <a:latin typeface="Arial"/>
                <a:cs typeface="Arial"/>
              </a:rPr>
              <a:t> </a:t>
            </a:r>
            <a:r>
              <a:rPr sz="2400" b="1" spc="-360" dirty="0">
                <a:solidFill>
                  <a:schemeClr val="bg1"/>
                </a:solidFill>
                <a:latin typeface="Arial"/>
                <a:cs typeface="Arial"/>
              </a:rPr>
              <a:t>M</a:t>
            </a:r>
            <a:r>
              <a:rPr sz="2400" b="1" spc="-65" dirty="0">
                <a:solidFill>
                  <a:schemeClr val="bg1"/>
                </a:solidFill>
                <a:latin typeface="Arial"/>
                <a:cs typeface="Arial"/>
              </a:rPr>
              <a:t> </a:t>
            </a:r>
            <a:r>
              <a:rPr sz="2400" b="1" spc="-500" dirty="0">
                <a:solidFill>
                  <a:schemeClr val="bg1"/>
                </a:solidFill>
                <a:latin typeface="Arial"/>
                <a:cs typeface="Arial"/>
              </a:rPr>
              <a:t>E</a:t>
            </a:r>
            <a:r>
              <a:rPr sz="2400" b="1" spc="-70" dirty="0">
                <a:solidFill>
                  <a:schemeClr val="bg1"/>
                </a:solidFill>
                <a:latin typeface="Arial"/>
                <a:cs typeface="Arial"/>
              </a:rPr>
              <a:t> </a:t>
            </a:r>
            <a:r>
              <a:rPr sz="2400" b="1" spc="-385" dirty="0">
                <a:solidFill>
                  <a:schemeClr val="bg1"/>
                </a:solidFill>
                <a:latin typeface="Arial"/>
                <a:cs typeface="Arial"/>
              </a:rPr>
              <a:t>N</a:t>
            </a:r>
            <a:r>
              <a:rPr sz="2400" b="1" spc="-70" dirty="0">
                <a:solidFill>
                  <a:schemeClr val="bg1"/>
                </a:solidFill>
                <a:latin typeface="Arial"/>
                <a:cs typeface="Arial"/>
              </a:rPr>
              <a:t> </a:t>
            </a:r>
            <a:r>
              <a:rPr sz="2400" b="1" spc="-465" dirty="0">
                <a:solidFill>
                  <a:schemeClr val="bg1"/>
                </a:solidFill>
                <a:latin typeface="Arial"/>
                <a:cs typeface="Arial"/>
              </a:rPr>
              <a:t>T</a:t>
            </a:r>
            <a:endParaRPr sz="2400" dirty="0">
              <a:solidFill>
                <a:schemeClr val="bg1"/>
              </a:solidFill>
              <a:latin typeface="Arial"/>
              <a:cs typeface="Arial"/>
            </a:endParaRPr>
          </a:p>
        </p:txBody>
      </p:sp>
      <p:sp>
        <p:nvSpPr>
          <p:cNvPr id="3" name="object 3"/>
          <p:cNvSpPr txBox="1"/>
          <p:nvPr/>
        </p:nvSpPr>
        <p:spPr>
          <a:xfrm>
            <a:off x="2133864" y="3237922"/>
            <a:ext cx="2048572" cy="382156"/>
          </a:xfrm>
          <a:prstGeom prst="rect">
            <a:avLst/>
          </a:prstGeom>
        </p:spPr>
        <p:txBody>
          <a:bodyPr vert="horz" wrap="square" lIns="0" tIns="12700" rIns="0" bIns="0" rtlCol="0">
            <a:spAutoFit/>
          </a:bodyPr>
          <a:lstStyle/>
          <a:p>
            <a:pPr marL="12700">
              <a:lnSpc>
                <a:spcPct val="100000"/>
              </a:lnSpc>
              <a:spcBef>
                <a:spcPts val="100"/>
              </a:spcBef>
            </a:pPr>
            <a:r>
              <a:rPr sz="2400" spc="-90" dirty="0">
                <a:solidFill>
                  <a:schemeClr val="bg1"/>
                </a:solidFill>
                <a:latin typeface="Arial"/>
                <a:cs typeface="Arial"/>
              </a:rPr>
              <a:t>Corey</a:t>
            </a:r>
            <a:r>
              <a:rPr sz="2400" spc="-80" dirty="0">
                <a:solidFill>
                  <a:schemeClr val="bg1"/>
                </a:solidFill>
                <a:latin typeface="Arial"/>
                <a:cs typeface="Arial"/>
              </a:rPr>
              <a:t> </a:t>
            </a:r>
            <a:r>
              <a:rPr sz="2400" spc="-10" dirty="0">
                <a:solidFill>
                  <a:schemeClr val="bg1"/>
                </a:solidFill>
                <a:latin typeface="Arial"/>
                <a:cs typeface="Arial"/>
              </a:rPr>
              <a:t>Schimpf</a:t>
            </a:r>
            <a:endParaRPr sz="2400" dirty="0">
              <a:solidFill>
                <a:schemeClr val="bg1"/>
              </a:solidFill>
              <a:latin typeface="Arial"/>
              <a:cs typeface="Arial"/>
            </a:endParaRPr>
          </a:p>
        </p:txBody>
      </p:sp>
      <p:pic>
        <p:nvPicPr>
          <p:cNvPr id="4" name="object 4"/>
          <p:cNvPicPr/>
          <p:nvPr/>
        </p:nvPicPr>
        <p:blipFill>
          <a:blip r:embed="rId2" cstate="print"/>
          <a:stretch>
            <a:fillRect/>
          </a:stretch>
        </p:blipFill>
        <p:spPr>
          <a:xfrm>
            <a:off x="5897134" y="5181600"/>
            <a:ext cx="5345363" cy="734986"/>
          </a:xfrm>
          <a:prstGeom prst="rect">
            <a:avLst/>
          </a:prstGeom>
        </p:spPr>
      </p:pic>
      <p:pic>
        <p:nvPicPr>
          <p:cNvPr id="5" name="object 5"/>
          <p:cNvPicPr/>
          <p:nvPr/>
        </p:nvPicPr>
        <p:blipFill>
          <a:blip r:embed="rId3" cstate="print"/>
          <a:stretch>
            <a:fillRect/>
          </a:stretch>
        </p:blipFill>
        <p:spPr>
          <a:xfrm>
            <a:off x="6345903" y="733776"/>
            <a:ext cx="4447824" cy="44478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AA2E5DD4-C991-AEB9-2539-725DEEA6A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602401"/>
            <a:ext cx="10905066" cy="3653197"/>
          </a:xfrm>
          <a:prstGeom prst="rect">
            <a:avLst/>
          </a:prstGeom>
        </p:spPr>
      </p:pic>
    </p:spTree>
    <p:extLst>
      <p:ext uri="{BB962C8B-B14F-4D97-AF65-F5344CB8AC3E}">
        <p14:creationId xmlns:p14="http://schemas.microsoft.com/office/powerpoint/2010/main" val="3532381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8306" y="685800"/>
            <a:ext cx="6051550" cy="452120"/>
          </a:xfrm>
          <a:prstGeom prst="rect">
            <a:avLst/>
          </a:prstGeom>
        </p:spPr>
        <p:txBody>
          <a:bodyPr vert="horz" wrap="square" lIns="0" tIns="12700" rIns="0" bIns="0" rtlCol="0">
            <a:spAutoFit/>
          </a:bodyPr>
          <a:lstStyle/>
          <a:p>
            <a:pPr marL="12700">
              <a:lnSpc>
                <a:spcPct val="100000"/>
              </a:lnSpc>
              <a:spcBef>
                <a:spcPts val="100"/>
              </a:spcBef>
              <a:tabLst>
                <a:tab pos="2987675" algn="l"/>
              </a:tabLst>
            </a:pPr>
            <a:r>
              <a:rPr lang="en-GB" spc="-70" dirty="0"/>
              <a:t>CATALOGING AM-Smart Methods</a:t>
            </a:r>
            <a:endParaRPr spc="-50" dirty="0"/>
          </a:p>
        </p:txBody>
      </p:sp>
      <p:sp>
        <p:nvSpPr>
          <p:cNvPr id="3" name="object 3"/>
          <p:cNvSpPr/>
          <p:nvPr/>
        </p:nvSpPr>
        <p:spPr>
          <a:xfrm>
            <a:off x="1524000" y="1575309"/>
            <a:ext cx="971550" cy="0"/>
          </a:xfrm>
          <a:custGeom>
            <a:avLst/>
            <a:gdLst/>
            <a:ahLst/>
            <a:cxnLst/>
            <a:rect l="l" t="t" r="r" b="b"/>
            <a:pathLst>
              <a:path w="971550">
                <a:moveTo>
                  <a:pt x="0" y="0"/>
                </a:moveTo>
                <a:lnTo>
                  <a:pt x="971155" y="1"/>
                </a:lnTo>
              </a:path>
            </a:pathLst>
          </a:custGeom>
          <a:ln w="31750">
            <a:solidFill>
              <a:srgbClr val="000000"/>
            </a:solidFill>
          </a:ln>
        </p:spPr>
        <p:txBody>
          <a:bodyPr wrap="square" lIns="0" tIns="0" rIns="0" bIns="0" rtlCol="0"/>
          <a:lstStyle/>
          <a:p>
            <a:endParaRPr/>
          </a:p>
        </p:txBody>
      </p:sp>
      <p:sp>
        <p:nvSpPr>
          <p:cNvPr id="4" name="object 4"/>
          <p:cNvSpPr txBox="1"/>
          <p:nvPr/>
        </p:nvSpPr>
        <p:spPr>
          <a:xfrm>
            <a:off x="1508306" y="2007616"/>
            <a:ext cx="8931094" cy="3574761"/>
          </a:xfrm>
          <a:prstGeom prst="rect">
            <a:avLst/>
          </a:prstGeom>
        </p:spPr>
        <p:txBody>
          <a:bodyPr vert="horz" wrap="square" lIns="0" tIns="12700" rIns="0" bIns="0" rtlCol="0">
            <a:spAutoFit/>
          </a:bodyPr>
          <a:lstStyle/>
          <a:p>
            <a:pPr marL="286385" marR="621665" indent="-274320">
              <a:lnSpc>
                <a:spcPct val="130000"/>
              </a:lnSpc>
              <a:spcBef>
                <a:spcPts val="100"/>
              </a:spcBef>
              <a:buSzPct val="83333"/>
              <a:buFontTx/>
              <a:buChar char="•"/>
              <a:tabLst>
                <a:tab pos="286385" algn="l"/>
                <a:tab pos="287020" algn="l"/>
              </a:tabLst>
            </a:pPr>
            <a:r>
              <a:rPr lang="en-GB" sz="2000" dirty="0">
                <a:effectLst/>
                <a:latin typeface="Arial" panose="020B0604020202020204" pitchFamily="34" charset="0"/>
              </a:rPr>
              <a:t>Given the fast-changing, endemic nature of smart app life today, it is presently difficult to bracket, count, or create a definitive catalogue of the AM-Smart methods currently in play. </a:t>
            </a:r>
          </a:p>
          <a:p>
            <a:pPr marL="286385" marR="621665" indent="-274320">
              <a:lnSpc>
                <a:spcPct val="130000"/>
              </a:lnSpc>
              <a:spcBef>
                <a:spcPts val="100"/>
              </a:spcBef>
              <a:buSzPct val="83333"/>
              <a:buFontTx/>
              <a:buChar char="•"/>
              <a:tabLst>
                <a:tab pos="286385" algn="l"/>
                <a:tab pos="287020" algn="l"/>
              </a:tabLst>
            </a:pPr>
            <a:endParaRPr lang="en-GB" sz="2000" dirty="0">
              <a:latin typeface="Arial" panose="020B0604020202020204" pitchFamily="34" charset="0"/>
            </a:endParaRPr>
          </a:p>
          <a:p>
            <a:pPr marL="286385" marR="621665" indent="-274320">
              <a:lnSpc>
                <a:spcPct val="130000"/>
              </a:lnSpc>
              <a:spcBef>
                <a:spcPts val="100"/>
              </a:spcBef>
              <a:buSzPct val="83333"/>
              <a:buFontTx/>
              <a:buChar char="•"/>
              <a:tabLst>
                <a:tab pos="286385" algn="l"/>
                <a:tab pos="287020" algn="l"/>
              </a:tabLst>
            </a:pPr>
            <a:r>
              <a:rPr lang="en-GB" sz="2000" dirty="0">
                <a:effectLst/>
                <a:latin typeface="Arial" panose="020B0604020202020204" pitchFamily="34" charset="0"/>
              </a:rPr>
              <a:t>Examples range from computational modelling suites and statistical apps to digital research environments and smart phone apps to public-sector data management platforms and visualisation tools, such as those that flourished during the COVID pandemic</a:t>
            </a:r>
          </a:p>
          <a:p>
            <a:pPr marL="286385" marR="621665" indent="-274320">
              <a:lnSpc>
                <a:spcPct val="130000"/>
              </a:lnSpc>
              <a:spcBef>
                <a:spcPts val="100"/>
              </a:spcBef>
              <a:buSzPct val="83333"/>
              <a:buChar char="•"/>
              <a:tabLst>
                <a:tab pos="286385" algn="l"/>
                <a:tab pos="287020" algn="l"/>
              </a:tabLst>
            </a:pPr>
            <a:endParaRPr sz="1800" dirty="0">
              <a:latin typeface="Arial"/>
              <a:cs typeface="Arial"/>
            </a:endParaRPr>
          </a:p>
        </p:txBody>
      </p:sp>
    </p:spTree>
    <p:extLst>
      <p:ext uri="{BB962C8B-B14F-4D97-AF65-F5344CB8AC3E}">
        <p14:creationId xmlns:p14="http://schemas.microsoft.com/office/powerpoint/2010/main" val="2310863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8306" y="609600"/>
            <a:ext cx="6051550" cy="452120"/>
          </a:xfrm>
          <a:prstGeom prst="rect">
            <a:avLst/>
          </a:prstGeom>
        </p:spPr>
        <p:txBody>
          <a:bodyPr vert="horz" wrap="square" lIns="0" tIns="12700" rIns="0" bIns="0" rtlCol="0">
            <a:spAutoFit/>
          </a:bodyPr>
          <a:lstStyle/>
          <a:p>
            <a:pPr marL="12700">
              <a:lnSpc>
                <a:spcPct val="100000"/>
              </a:lnSpc>
              <a:spcBef>
                <a:spcPts val="100"/>
              </a:spcBef>
              <a:tabLst>
                <a:tab pos="2987675" algn="l"/>
              </a:tabLst>
            </a:pPr>
            <a:r>
              <a:rPr lang="en-GB" spc="-70" dirty="0"/>
              <a:t>CATALOGING AM-Smart Methods</a:t>
            </a:r>
            <a:endParaRPr spc="-50" dirty="0"/>
          </a:p>
        </p:txBody>
      </p:sp>
      <p:sp>
        <p:nvSpPr>
          <p:cNvPr id="3" name="object 3"/>
          <p:cNvSpPr/>
          <p:nvPr/>
        </p:nvSpPr>
        <p:spPr>
          <a:xfrm>
            <a:off x="1524000" y="1499109"/>
            <a:ext cx="971550" cy="0"/>
          </a:xfrm>
          <a:custGeom>
            <a:avLst/>
            <a:gdLst/>
            <a:ahLst/>
            <a:cxnLst/>
            <a:rect l="l" t="t" r="r" b="b"/>
            <a:pathLst>
              <a:path w="971550">
                <a:moveTo>
                  <a:pt x="0" y="0"/>
                </a:moveTo>
                <a:lnTo>
                  <a:pt x="971155" y="1"/>
                </a:lnTo>
              </a:path>
            </a:pathLst>
          </a:custGeom>
          <a:ln w="31750">
            <a:solidFill>
              <a:srgbClr val="000000"/>
            </a:solidFill>
          </a:ln>
        </p:spPr>
        <p:txBody>
          <a:bodyPr wrap="square" lIns="0" tIns="0" rIns="0" bIns="0" rtlCol="0"/>
          <a:lstStyle/>
          <a:p>
            <a:endParaRPr/>
          </a:p>
        </p:txBody>
      </p:sp>
      <p:sp>
        <p:nvSpPr>
          <p:cNvPr id="4" name="object 4"/>
          <p:cNvSpPr txBox="1"/>
          <p:nvPr/>
        </p:nvSpPr>
        <p:spPr>
          <a:xfrm>
            <a:off x="1521558" y="1671998"/>
            <a:ext cx="9235894" cy="4964885"/>
          </a:xfrm>
          <a:prstGeom prst="rect">
            <a:avLst/>
          </a:prstGeom>
        </p:spPr>
        <p:txBody>
          <a:bodyPr vert="horz" wrap="square" lIns="0" tIns="12700" rIns="0" bIns="0" rtlCol="0">
            <a:spAutoFit/>
          </a:bodyPr>
          <a:lstStyle/>
          <a:p>
            <a:r>
              <a:rPr lang="en-GB" sz="2000" dirty="0">
                <a:effectLst/>
                <a:latin typeface="Arial" panose="020B0604020202020204" pitchFamily="34" charset="0"/>
              </a:rPr>
              <a:t>To gain a basic impression of the field, we did the following. </a:t>
            </a:r>
          </a:p>
          <a:p>
            <a:endParaRPr lang="en-GB" sz="2000" dirty="0">
              <a:latin typeface="Arial" panose="020B0604020202020204" pitchFamily="34" charset="0"/>
            </a:endParaRPr>
          </a:p>
          <a:p>
            <a:r>
              <a:rPr lang="en-GB" sz="2000" dirty="0">
                <a:solidFill>
                  <a:srgbClr val="CD40FF"/>
                </a:solidFill>
                <a:effectLst/>
                <a:latin typeface="Arial" panose="020B0604020202020204" pitchFamily="34" charset="0"/>
              </a:rPr>
              <a:t>First, </a:t>
            </a:r>
            <a:r>
              <a:rPr lang="en-GB" sz="2000" dirty="0">
                <a:effectLst/>
                <a:latin typeface="Arial" panose="020B0604020202020204" pitchFamily="34" charset="0"/>
              </a:rPr>
              <a:t>we reviewed the gallery of apps on R Shiny.</a:t>
            </a:r>
            <a:r>
              <a:rPr lang="en-GB" sz="2000" dirty="0">
                <a:solidFill>
                  <a:srgbClr val="00007F"/>
                </a:solidFill>
                <a:effectLst/>
                <a:latin typeface="Arial" panose="020B0604020202020204" pitchFamily="34" charset="0"/>
              </a:rPr>
              <a:t>2 </a:t>
            </a:r>
            <a:r>
              <a:rPr lang="en-GB" sz="2000" dirty="0">
                <a:effectLst/>
                <a:latin typeface="Arial" panose="020B0604020202020204" pitchFamily="34" charset="0"/>
              </a:rPr>
              <a:t>‘Shiny is an R package that makes it easy to build interactive web apps straight from R. Given its open-source flexibility, a significant number of AM-Smart apps are made using R. </a:t>
            </a:r>
          </a:p>
          <a:p>
            <a:endParaRPr lang="en-GB" sz="2000" dirty="0">
              <a:latin typeface="Arial" panose="020B0604020202020204" pitchFamily="34" charset="0"/>
            </a:endParaRPr>
          </a:p>
          <a:p>
            <a:r>
              <a:rPr lang="en-GB" sz="2000" dirty="0">
                <a:solidFill>
                  <a:srgbClr val="CD40FF"/>
                </a:solidFill>
                <a:effectLst/>
                <a:latin typeface="Arial" panose="020B0604020202020204" pitchFamily="34" charset="0"/>
              </a:rPr>
              <a:t>Second, </a:t>
            </a:r>
            <a:r>
              <a:rPr lang="en-GB" sz="2000" dirty="0">
                <a:effectLst/>
                <a:latin typeface="Arial" panose="020B0604020202020204" pitchFamily="34" charset="0"/>
              </a:rPr>
              <a:t>we did a Google search, using such terms as ‘computational modelling and app’ and ‘shiny and machine learning,’ which yielded most platforms we found. </a:t>
            </a:r>
          </a:p>
          <a:p>
            <a:endParaRPr lang="en-GB" sz="2000" dirty="0">
              <a:latin typeface="Arial" panose="020B0604020202020204" pitchFamily="34" charset="0"/>
            </a:endParaRPr>
          </a:p>
          <a:p>
            <a:r>
              <a:rPr lang="en-GB" sz="2000" dirty="0">
                <a:solidFill>
                  <a:srgbClr val="CD40FF"/>
                </a:solidFill>
                <a:effectLst/>
                <a:latin typeface="Arial" panose="020B0604020202020204" pitchFamily="34" charset="0"/>
              </a:rPr>
              <a:t>Third, </a:t>
            </a:r>
            <a:r>
              <a:rPr lang="en-GB" sz="2000" dirty="0">
                <a:effectLst/>
                <a:latin typeface="Arial" panose="020B0604020202020204" pitchFamily="34" charset="0"/>
              </a:rPr>
              <a:t>we searched for AM-Smart platforms on the Apple App Store, which were primarily statistical or data management in nature. </a:t>
            </a:r>
          </a:p>
          <a:p>
            <a:endParaRPr lang="en-GB" sz="2000" dirty="0">
              <a:latin typeface="Arial" panose="020B0604020202020204" pitchFamily="34" charset="0"/>
            </a:endParaRPr>
          </a:p>
          <a:p>
            <a:r>
              <a:rPr lang="en-GB" sz="2000" dirty="0">
                <a:solidFill>
                  <a:srgbClr val="CD40FF"/>
                </a:solidFill>
                <a:effectLst/>
                <a:latin typeface="Arial" panose="020B0604020202020204" pitchFamily="34" charset="0"/>
              </a:rPr>
              <a:t>Finally, </a:t>
            </a:r>
            <a:r>
              <a:rPr lang="en-GB" sz="2000" dirty="0">
                <a:effectLst/>
                <a:latin typeface="Arial" panose="020B0604020202020204" pitchFamily="34" charset="0"/>
              </a:rPr>
              <a:t>we put out a call on Twitter asking colleagues for examples, to which we received a handful of replies. </a:t>
            </a:r>
          </a:p>
          <a:p>
            <a:pPr marL="286385" marR="621665" indent="-274320">
              <a:lnSpc>
                <a:spcPct val="130000"/>
              </a:lnSpc>
              <a:spcBef>
                <a:spcPts val="100"/>
              </a:spcBef>
              <a:buSzPct val="83333"/>
              <a:buChar char="•"/>
              <a:tabLst>
                <a:tab pos="286385" algn="l"/>
                <a:tab pos="287020" algn="l"/>
              </a:tabLst>
            </a:pPr>
            <a:endParaRPr sz="18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8306" y="609600"/>
            <a:ext cx="6051550" cy="452120"/>
          </a:xfrm>
          <a:prstGeom prst="rect">
            <a:avLst/>
          </a:prstGeom>
        </p:spPr>
        <p:txBody>
          <a:bodyPr vert="horz" wrap="square" lIns="0" tIns="12700" rIns="0" bIns="0" rtlCol="0">
            <a:spAutoFit/>
          </a:bodyPr>
          <a:lstStyle/>
          <a:p>
            <a:pPr marL="12700">
              <a:lnSpc>
                <a:spcPct val="100000"/>
              </a:lnSpc>
              <a:spcBef>
                <a:spcPts val="100"/>
              </a:spcBef>
              <a:tabLst>
                <a:tab pos="2987675" algn="l"/>
              </a:tabLst>
            </a:pPr>
            <a:r>
              <a:rPr lang="en-GB" spc="-70" dirty="0"/>
              <a:t>CATALOGING AM-Smart Methods</a:t>
            </a:r>
            <a:endParaRPr spc="-50" dirty="0"/>
          </a:p>
        </p:txBody>
      </p:sp>
      <p:sp>
        <p:nvSpPr>
          <p:cNvPr id="3" name="object 3"/>
          <p:cNvSpPr/>
          <p:nvPr/>
        </p:nvSpPr>
        <p:spPr>
          <a:xfrm>
            <a:off x="1524000" y="1499109"/>
            <a:ext cx="971550" cy="0"/>
          </a:xfrm>
          <a:custGeom>
            <a:avLst/>
            <a:gdLst/>
            <a:ahLst/>
            <a:cxnLst/>
            <a:rect l="l" t="t" r="r" b="b"/>
            <a:pathLst>
              <a:path w="971550">
                <a:moveTo>
                  <a:pt x="0" y="0"/>
                </a:moveTo>
                <a:lnTo>
                  <a:pt x="971155" y="1"/>
                </a:lnTo>
              </a:path>
            </a:pathLst>
          </a:custGeom>
          <a:ln w="31750">
            <a:solidFill>
              <a:srgbClr val="000000"/>
            </a:solidFill>
          </a:ln>
        </p:spPr>
        <p:txBody>
          <a:bodyPr wrap="square" lIns="0" tIns="0" rIns="0" bIns="0" rtlCol="0"/>
          <a:lstStyle/>
          <a:p>
            <a:endParaRPr/>
          </a:p>
        </p:txBody>
      </p:sp>
      <p:sp>
        <p:nvSpPr>
          <p:cNvPr id="4" name="object 4"/>
          <p:cNvSpPr txBox="1"/>
          <p:nvPr/>
        </p:nvSpPr>
        <p:spPr>
          <a:xfrm>
            <a:off x="1521558" y="1671998"/>
            <a:ext cx="8613042" cy="4657109"/>
          </a:xfrm>
          <a:prstGeom prst="rect">
            <a:avLst/>
          </a:prstGeom>
        </p:spPr>
        <p:txBody>
          <a:bodyPr vert="horz" wrap="square" lIns="0" tIns="12700" rIns="0" bIns="0" rtlCol="0">
            <a:spAutoFit/>
          </a:bodyPr>
          <a:lstStyle/>
          <a:p>
            <a:r>
              <a:rPr lang="en-GB" sz="2000" dirty="0">
                <a:effectLst/>
                <a:latin typeface="Arial" panose="020B0604020202020204" pitchFamily="34" charset="0"/>
              </a:rPr>
              <a:t>Two caveats are important to note from our basic review. </a:t>
            </a:r>
          </a:p>
          <a:p>
            <a:endParaRPr lang="en-GB" sz="2000" dirty="0">
              <a:latin typeface="Arial" panose="020B0604020202020204" pitchFamily="34" charset="0"/>
            </a:endParaRPr>
          </a:p>
          <a:p>
            <a:r>
              <a:rPr lang="en-GB" sz="2000" dirty="0">
                <a:effectLst/>
                <a:latin typeface="Arial" panose="020B0604020202020204" pitchFamily="34" charset="0"/>
              </a:rPr>
              <a:t>First, the majority of AM-Smart platforms are in the natural, engineering and computational sciences and applied mathematics. </a:t>
            </a:r>
          </a:p>
          <a:p>
            <a:endParaRPr lang="en-GB" sz="2000" dirty="0">
              <a:latin typeface="Arial" panose="020B0604020202020204" pitchFamily="34" charset="0"/>
            </a:endParaRPr>
          </a:p>
          <a:p>
            <a:r>
              <a:rPr lang="en-GB" sz="2000" dirty="0">
                <a:effectLst/>
                <a:latin typeface="Arial" panose="020B0604020202020204" pitchFamily="34" charset="0"/>
              </a:rPr>
              <a:t>Second, we could not find a rigorous AM-Smart platform for qualitative inquiry. </a:t>
            </a:r>
          </a:p>
          <a:p>
            <a:endParaRPr lang="en-GB" sz="2000" dirty="0">
              <a:latin typeface="Arial" panose="020B0604020202020204" pitchFamily="34" charset="0"/>
            </a:endParaRPr>
          </a:p>
          <a:p>
            <a:r>
              <a:rPr lang="en-GB" sz="2000" dirty="0">
                <a:effectLst/>
                <a:latin typeface="Arial" panose="020B0604020202020204" pitchFamily="34" charset="0"/>
              </a:rPr>
              <a:t>The closest we found were some of the R COMPASSS</a:t>
            </a:r>
            <a:r>
              <a:rPr lang="en-GB" sz="2000" dirty="0">
                <a:solidFill>
                  <a:srgbClr val="00007F"/>
                </a:solidFill>
                <a:effectLst/>
                <a:latin typeface="Arial" panose="020B0604020202020204" pitchFamily="34" charset="0"/>
              </a:rPr>
              <a:t> </a:t>
            </a:r>
            <a:r>
              <a:rPr lang="en-GB" sz="2000" dirty="0">
                <a:effectLst/>
                <a:latin typeface="Arial" panose="020B0604020202020204" pitchFamily="34" charset="0"/>
              </a:rPr>
              <a:t>packages for running qualitative comparative analyses. But these were rather conventional. </a:t>
            </a:r>
          </a:p>
          <a:p>
            <a:endParaRPr lang="en-GB" sz="2000" dirty="0">
              <a:latin typeface="Arial" panose="020B0604020202020204" pitchFamily="34" charset="0"/>
            </a:endParaRPr>
          </a:p>
          <a:p>
            <a:r>
              <a:rPr lang="en-GB" sz="2000" dirty="0">
                <a:solidFill>
                  <a:srgbClr val="00B050"/>
                </a:solidFill>
                <a:effectLst/>
                <a:latin typeface="Arial" panose="020B0604020202020204" pitchFamily="34" charset="0"/>
              </a:rPr>
              <a:t>The development of qualitative AM-Smart methods could be a major avenue for anyone here today to pursue.</a:t>
            </a:r>
          </a:p>
          <a:p>
            <a:pPr marL="286385" marR="621665" indent="-274320">
              <a:lnSpc>
                <a:spcPct val="130000"/>
              </a:lnSpc>
              <a:spcBef>
                <a:spcPts val="100"/>
              </a:spcBef>
              <a:buSzPct val="83333"/>
              <a:buChar char="•"/>
              <a:tabLst>
                <a:tab pos="286385" algn="l"/>
                <a:tab pos="287020" algn="l"/>
              </a:tabLst>
            </a:pPr>
            <a:endParaRPr sz="1800" dirty="0">
              <a:latin typeface="Arial"/>
              <a:cs typeface="Arial"/>
            </a:endParaRPr>
          </a:p>
        </p:txBody>
      </p:sp>
    </p:spTree>
    <p:extLst>
      <p:ext uri="{BB962C8B-B14F-4D97-AF65-F5344CB8AC3E}">
        <p14:creationId xmlns:p14="http://schemas.microsoft.com/office/powerpoint/2010/main" val="40495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dissolve">
                                      <p:cBhvr>
                                        <p:cTn id="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B86A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TotalTime>
  <Words>2173</Words>
  <Application>Microsoft Macintosh PowerPoint</Application>
  <PresentationFormat>Widescreen</PresentationFormat>
  <Paragraphs>183</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S M A R T M E T H O D S F O R C O M P L E X P O L I C Y E V A L U A T I O N</vt:lpstr>
      <vt:lpstr>PowerPoint Presentation</vt:lpstr>
      <vt:lpstr>PowerPoint Presentation</vt:lpstr>
      <vt:lpstr>PowerPoint Presentation</vt:lpstr>
      <vt:lpstr>PowerPoint Presentation</vt:lpstr>
      <vt:lpstr>PowerPoint Presentation</vt:lpstr>
      <vt:lpstr>CATALOGING AM-Smart Methods</vt:lpstr>
      <vt:lpstr>CATALOGING AM-Smart Methods</vt:lpstr>
      <vt:lpstr>CATALOGING AM-Smart Methods</vt:lpstr>
      <vt:lpstr>CATALOGING AM-Smart Methods</vt:lpstr>
      <vt:lpstr>H I S T O R I C A L B A C K G R O U N D</vt:lpstr>
      <vt:lpstr>H I S T O R I C A L B A C K G R O U N D</vt:lpstr>
      <vt:lpstr>H I S T O R I C A L B A C K G R O U N D</vt:lpstr>
      <vt:lpstr>W H Y A M - S M A R T M E T H O D S ?</vt:lpstr>
      <vt:lpstr>W H A T I S A N A M - S M A R T M E T H O D ?</vt:lpstr>
      <vt:lpstr>C O R E C H A R A C T E R I S T I C S</vt:lpstr>
      <vt:lpstr>C O R E C H A R A C T E R I S T I C S</vt:lpstr>
      <vt:lpstr>C O R E C H A R A C T E R I S T I C S</vt:lpstr>
      <vt:lpstr>C O R E C H A R A C T E R I S T I C S</vt:lpstr>
      <vt:lpstr>C O R E C H A R A C T E R I S T I C S</vt:lpstr>
      <vt:lpstr>C O R E C H A R A C T E R I S T I C S</vt:lpstr>
      <vt:lpstr>C O R E C H A R A C T E R I S T I C S</vt:lpstr>
      <vt:lpstr>C O R E C H A R A C T E R I S T I C S</vt:lpstr>
      <vt:lpstr>C O R E C H A R A C T E R I S T I C S</vt:lpstr>
      <vt:lpstr>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 M A R T M E T H O D S F O R C O M P L E X P O L I C Y E V A L U A T I O N</dc:title>
  <cp:lastModifiedBy>CASTELLANI, BRIAN C.</cp:lastModifiedBy>
  <cp:revision>28</cp:revision>
  <dcterms:created xsi:type="dcterms:W3CDTF">2022-09-14T07:17:04Z</dcterms:created>
  <dcterms:modified xsi:type="dcterms:W3CDTF">2023-04-26T14:52:19Z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2022-03-08T00:00:00Z</vt:filetime>
  </property>
  <property fmtid="{D5CDD505-2E9C-101B-9397-08002B2CF9AE}" pid="3" name="LastSaved">
    <vt:filetime>2022-09-14T00:00:00Z</vt:filetime>
  </property>
  <property fmtid="{D5CDD505-2E9C-101B-9397-08002B2CF9AE}" pid="4" name="Producer">
    <vt:lpwstr>macOS Version 10.15.7 (Build 19H15) Quartz PDFContext</vt:lpwstr>
  </property>
</Properties>
</file>