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61" r:id="rId2"/>
    <p:sldId id="430" r:id="rId3"/>
    <p:sldId id="371" r:id="rId4"/>
    <p:sldId id="443" r:id="rId5"/>
    <p:sldId id="444" r:id="rId6"/>
    <p:sldId id="270" r:id="rId7"/>
    <p:sldId id="374" r:id="rId8"/>
    <p:sldId id="260" r:id="rId9"/>
    <p:sldId id="333" r:id="rId10"/>
    <p:sldId id="275" r:id="rId11"/>
    <p:sldId id="466" r:id="rId12"/>
    <p:sldId id="470" r:id="rId13"/>
    <p:sldId id="471" r:id="rId14"/>
    <p:sldId id="469" r:id="rId15"/>
    <p:sldId id="313" r:id="rId16"/>
    <p:sldId id="289" r:id="rId17"/>
    <p:sldId id="311" r:id="rId18"/>
    <p:sldId id="312" r:id="rId19"/>
    <p:sldId id="447" r:id="rId20"/>
    <p:sldId id="271" r:id="rId21"/>
    <p:sldId id="282" r:id="rId22"/>
    <p:sldId id="482" r:id="rId23"/>
    <p:sldId id="285" r:id="rId24"/>
    <p:sldId id="348" r:id="rId25"/>
    <p:sldId id="284" r:id="rId26"/>
    <p:sldId id="340" r:id="rId27"/>
    <p:sldId id="341" r:id="rId28"/>
    <p:sldId id="342" r:id="rId29"/>
    <p:sldId id="307" r:id="rId30"/>
    <p:sldId id="4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24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B10B6E-FF3E-4A1D-9FF2-A9D3C5AB4B09}" type="datetimeFigureOut">
              <a:rPr lang="en-GB" smtClean="0"/>
              <a:t>03/05/2023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A955D-FAD1-4E62-9394-7319DCC1436E}" type="slidenum">
              <a:rPr lang="en-GB" smtClean="0"/>
              <a:t>‹#›</a:t>
            </a:fld>
            <a:endParaRPr lang="en-GB"/>
          </a:p>
        </p:txBody>
      </p:sp>
    </p:spTree>
    <p:extLst>
      <p:ext uri="{BB962C8B-B14F-4D97-AF65-F5344CB8AC3E}">
        <p14:creationId xmlns:p14="http://schemas.microsoft.com/office/powerpoint/2010/main" val="247459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1993 paper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85AC88-42CE-4E9E-A760-D8A61126E10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71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scanning</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electron microscope image of a single white blood cell (yellow/right) engulfing anthrax bacteria (orange/left).</a:t>
            </a:r>
            <a:r>
              <a:rPr lang="en-GB" sz="1200" b="1" kern="1200" dirty="0">
                <a:solidFill>
                  <a:schemeClr val="tx1"/>
                </a:solidFill>
                <a:effectLst/>
                <a:latin typeface="+mn-lt"/>
                <a:ea typeface="+mn-ea"/>
                <a:cs typeface="+mn-cs"/>
              </a:rPr>
              <a:t> (2005)</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B6647-6B3B-4CD8-B805-9A3F99AEAA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746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endParaRPr lang="en-GB" altLang="en-US" dirty="0"/>
          </a:p>
        </p:txBody>
      </p:sp>
      <p:sp>
        <p:nvSpPr>
          <p:cNvPr id="819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546BB8C-2D21-4DA1-8A3A-04312FB542B3}" type="slidenum">
              <a:rPr kumimoji="0" lang="en-GB"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24</a:t>
            </a:fld>
            <a:endParaRPr kumimoji="0" lang="en-GB"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7157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r>
              <a:rPr lang="en-GB" altLang="en-US">
                <a:latin typeface="Arial" panose="020B0604020202020204" pitchFamily="34" charset="0"/>
              </a:rPr>
              <a:t>Approximately retained, anyway.</a:t>
            </a:r>
          </a:p>
        </p:txBody>
      </p:sp>
      <p:sp>
        <p:nvSpPr>
          <p:cNvPr id="768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067167-47C6-43DB-8EC5-B22FE6DFD1F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6519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endParaRPr lang="en-GB" altLang="en-US" dirty="0"/>
          </a:p>
        </p:txBody>
      </p:sp>
      <p:sp>
        <p:nvSpPr>
          <p:cNvPr id="839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444FD5D-9A77-48F0-AC9C-19275935A161}" type="slidenum">
              <a:rPr lang="en-GB" altLang="en-US" smtClean="0"/>
              <a:pPr eaLnBrk="1" hangingPunct="1">
                <a:spcBef>
                  <a:spcPct val="0"/>
                </a:spcBef>
              </a:pPr>
              <a:t>29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2401-4432-04D9-62F7-5AFAD5B8F0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ED9775-CE85-E626-7052-86737FCBB4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928285-16E4-2517-6D46-C207B1BC40CA}"/>
              </a:ext>
            </a:extLst>
          </p:cNvPr>
          <p:cNvSpPr>
            <a:spLocks noGrp="1"/>
          </p:cNvSpPr>
          <p:nvPr>
            <p:ph type="dt" sz="half" idx="10"/>
          </p:nvPr>
        </p:nvSpPr>
        <p:spPr/>
        <p:txBody>
          <a:bodyPr/>
          <a:lstStyle/>
          <a:p>
            <a:fld id="{A8F51AF9-2A10-4D5C-AAC8-0CEFF021C736}" type="datetimeFigureOut">
              <a:rPr lang="en-GB" smtClean="0"/>
              <a:t>03/05/2023</a:t>
            </a:fld>
            <a:endParaRPr lang="en-GB"/>
          </a:p>
        </p:txBody>
      </p:sp>
      <p:sp>
        <p:nvSpPr>
          <p:cNvPr id="5" name="Footer Placeholder 4">
            <a:extLst>
              <a:ext uri="{FF2B5EF4-FFF2-40B4-BE49-F238E27FC236}">
                <a16:creationId xmlns:a16="http://schemas.microsoft.com/office/drawing/2014/main" id="{3D522E5B-D4D0-D95B-AA68-38C68CF049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28CDE9-BC9B-2732-6314-13F342886DF1}"/>
              </a:ext>
            </a:extLst>
          </p:cNvPr>
          <p:cNvSpPr>
            <a:spLocks noGrp="1"/>
          </p:cNvSpPr>
          <p:nvPr>
            <p:ph type="sldNum" sz="quarter" idx="12"/>
          </p:nvPr>
        </p:nvSpPr>
        <p:spPr/>
        <p:txBody>
          <a:bodyPr/>
          <a:lstStyle/>
          <a:p>
            <a:fld id="{A7521221-CFD3-4A75-AACD-32A419FEFCDE}" type="slidenum">
              <a:rPr lang="en-GB" smtClean="0"/>
              <a:t>‹#›</a:t>
            </a:fld>
            <a:endParaRPr lang="en-GB"/>
          </a:p>
        </p:txBody>
      </p:sp>
    </p:spTree>
    <p:extLst>
      <p:ext uri="{BB962C8B-B14F-4D97-AF65-F5344CB8AC3E}">
        <p14:creationId xmlns:p14="http://schemas.microsoft.com/office/powerpoint/2010/main" val="1798354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97A36-F3E6-A80A-EB72-E45B8DA182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0C966F-2F85-B165-B30F-2581E479D7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029A21-5B5E-281D-C1A6-403DA42A326C}"/>
              </a:ext>
            </a:extLst>
          </p:cNvPr>
          <p:cNvSpPr>
            <a:spLocks noGrp="1"/>
          </p:cNvSpPr>
          <p:nvPr>
            <p:ph type="dt" sz="half" idx="10"/>
          </p:nvPr>
        </p:nvSpPr>
        <p:spPr/>
        <p:txBody>
          <a:bodyPr/>
          <a:lstStyle/>
          <a:p>
            <a:fld id="{A8F51AF9-2A10-4D5C-AAC8-0CEFF021C736}" type="datetimeFigureOut">
              <a:rPr lang="en-GB" smtClean="0"/>
              <a:t>03/05/2023</a:t>
            </a:fld>
            <a:endParaRPr lang="en-GB"/>
          </a:p>
        </p:txBody>
      </p:sp>
      <p:sp>
        <p:nvSpPr>
          <p:cNvPr id="5" name="Footer Placeholder 4">
            <a:extLst>
              <a:ext uri="{FF2B5EF4-FFF2-40B4-BE49-F238E27FC236}">
                <a16:creationId xmlns:a16="http://schemas.microsoft.com/office/drawing/2014/main" id="{EF715433-68E6-AF9E-3425-5068CBFC8C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7E8416-11DD-A5BB-1430-C285FABA2356}"/>
              </a:ext>
            </a:extLst>
          </p:cNvPr>
          <p:cNvSpPr>
            <a:spLocks noGrp="1"/>
          </p:cNvSpPr>
          <p:nvPr>
            <p:ph type="sldNum" sz="quarter" idx="12"/>
          </p:nvPr>
        </p:nvSpPr>
        <p:spPr/>
        <p:txBody>
          <a:bodyPr/>
          <a:lstStyle/>
          <a:p>
            <a:fld id="{A7521221-CFD3-4A75-AACD-32A419FEFCDE}" type="slidenum">
              <a:rPr lang="en-GB" smtClean="0"/>
              <a:t>‹#›</a:t>
            </a:fld>
            <a:endParaRPr lang="en-GB"/>
          </a:p>
        </p:txBody>
      </p:sp>
    </p:spTree>
    <p:extLst>
      <p:ext uri="{BB962C8B-B14F-4D97-AF65-F5344CB8AC3E}">
        <p14:creationId xmlns:p14="http://schemas.microsoft.com/office/powerpoint/2010/main" val="1906931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DFD9BE-89DA-BCF7-92D1-F28AE1A4CA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AE4819-46A2-71D0-C4F8-7299DAED16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75985A-1B5B-6E44-80B7-32B6339306A4}"/>
              </a:ext>
            </a:extLst>
          </p:cNvPr>
          <p:cNvSpPr>
            <a:spLocks noGrp="1"/>
          </p:cNvSpPr>
          <p:nvPr>
            <p:ph type="dt" sz="half" idx="10"/>
          </p:nvPr>
        </p:nvSpPr>
        <p:spPr/>
        <p:txBody>
          <a:bodyPr/>
          <a:lstStyle/>
          <a:p>
            <a:fld id="{A8F51AF9-2A10-4D5C-AAC8-0CEFF021C736}" type="datetimeFigureOut">
              <a:rPr lang="en-GB" smtClean="0"/>
              <a:t>03/05/2023</a:t>
            </a:fld>
            <a:endParaRPr lang="en-GB"/>
          </a:p>
        </p:txBody>
      </p:sp>
      <p:sp>
        <p:nvSpPr>
          <p:cNvPr id="5" name="Footer Placeholder 4">
            <a:extLst>
              <a:ext uri="{FF2B5EF4-FFF2-40B4-BE49-F238E27FC236}">
                <a16:creationId xmlns:a16="http://schemas.microsoft.com/office/drawing/2014/main" id="{D24A673B-8138-957A-C55E-5660D3174F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139383-3AC8-30FD-1471-E8BB086EE8B4}"/>
              </a:ext>
            </a:extLst>
          </p:cNvPr>
          <p:cNvSpPr>
            <a:spLocks noGrp="1"/>
          </p:cNvSpPr>
          <p:nvPr>
            <p:ph type="sldNum" sz="quarter" idx="12"/>
          </p:nvPr>
        </p:nvSpPr>
        <p:spPr/>
        <p:txBody>
          <a:bodyPr/>
          <a:lstStyle/>
          <a:p>
            <a:fld id="{A7521221-CFD3-4A75-AACD-32A419FEFCDE}" type="slidenum">
              <a:rPr lang="en-GB" smtClean="0"/>
              <a:t>‹#›</a:t>
            </a:fld>
            <a:endParaRPr lang="en-GB"/>
          </a:p>
        </p:txBody>
      </p:sp>
    </p:spTree>
    <p:extLst>
      <p:ext uri="{BB962C8B-B14F-4D97-AF65-F5344CB8AC3E}">
        <p14:creationId xmlns:p14="http://schemas.microsoft.com/office/powerpoint/2010/main" val="282603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55056-94A6-6032-A8EF-6B66EDD52A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D7EF49-F644-118C-1154-9CDE36ABE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B80D18-FD1B-F63C-4B5F-EB315956E552}"/>
              </a:ext>
            </a:extLst>
          </p:cNvPr>
          <p:cNvSpPr>
            <a:spLocks noGrp="1"/>
          </p:cNvSpPr>
          <p:nvPr>
            <p:ph type="dt" sz="half" idx="10"/>
          </p:nvPr>
        </p:nvSpPr>
        <p:spPr/>
        <p:txBody>
          <a:bodyPr/>
          <a:lstStyle/>
          <a:p>
            <a:fld id="{A8F51AF9-2A10-4D5C-AAC8-0CEFF021C736}" type="datetimeFigureOut">
              <a:rPr lang="en-GB" smtClean="0"/>
              <a:t>03/05/2023</a:t>
            </a:fld>
            <a:endParaRPr lang="en-GB"/>
          </a:p>
        </p:txBody>
      </p:sp>
      <p:sp>
        <p:nvSpPr>
          <p:cNvPr id="5" name="Footer Placeholder 4">
            <a:extLst>
              <a:ext uri="{FF2B5EF4-FFF2-40B4-BE49-F238E27FC236}">
                <a16:creationId xmlns:a16="http://schemas.microsoft.com/office/drawing/2014/main" id="{43D43C02-49C6-E876-62DD-B8794404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90632-0271-DAFC-93DE-13409968F1A6}"/>
              </a:ext>
            </a:extLst>
          </p:cNvPr>
          <p:cNvSpPr>
            <a:spLocks noGrp="1"/>
          </p:cNvSpPr>
          <p:nvPr>
            <p:ph type="sldNum" sz="quarter" idx="12"/>
          </p:nvPr>
        </p:nvSpPr>
        <p:spPr/>
        <p:txBody>
          <a:bodyPr/>
          <a:lstStyle/>
          <a:p>
            <a:fld id="{A7521221-CFD3-4A75-AACD-32A419FEFCDE}" type="slidenum">
              <a:rPr lang="en-GB" smtClean="0"/>
              <a:t>‹#›</a:t>
            </a:fld>
            <a:endParaRPr lang="en-GB"/>
          </a:p>
        </p:txBody>
      </p:sp>
    </p:spTree>
    <p:extLst>
      <p:ext uri="{BB962C8B-B14F-4D97-AF65-F5344CB8AC3E}">
        <p14:creationId xmlns:p14="http://schemas.microsoft.com/office/powerpoint/2010/main" val="2117762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27CC2-C788-0B54-4BAF-C0A7A2C2B8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FD8614-28CA-C409-880F-96E31DC47B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3A360C-FAD1-8FEB-749C-5AFFA1651646}"/>
              </a:ext>
            </a:extLst>
          </p:cNvPr>
          <p:cNvSpPr>
            <a:spLocks noGrp="1"/>
          </p:cNvSpPr>
          <p:nvPr>
            <p:ph type="dt" sz="half" idx="10"/>
          </p:nvPr>
        </p:nvSpPr>
        <p:spPr/>
        <p:txBody>
          <a:bodyPr/>
          <a:lstStyle/>
          <a:p>
            <a:fld id="{A8F51AF9-2A10-4D5C-AAC8-0CEFF021C736}" type="datetimeFigureOut">
              <a:rPr lang="en-GB" smtClean="0"/>
              <a:t>03/05/2023</a:t>
            </a:fld>
            <a:endParaRPr lang="en-GB"/>
          </a:p>
        </p:txBody>
      </p:sp>
      <p:sp>
        <p:nvSpPr>
          <p:cNvPr id="5" name="Footer Placeholder 4">
            <a:extLst>
              <a:ext uri="{FF2B5EF4-FFF2-40B4-BE49-F238E27FC236}">
                <a16:creationId xmlns:a16="http://schemas.microsoft.com/office/drawing/2014/main" id="{58E35D3F-B58B-8890-E511-9C5EB4A8C2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EB8A28-3499-5CFC-A7E2-06D59A55D3EC}"/>
              </a:ext>
            </a:extLst>
          </p:cNvPr>
          <p:cNvSpPr>
            <a:spLocks noGrp="1"/>
          </p:cNvSpPr>
          <p:nvPr>
            <p:ph type="sldNum" sz="quarter" idx="12"/>
          </p:nvPr>
        </p:nvSpPr>
        <p:spPr/>
        <p:txBody>
          <a:bodyPr/>
          <a:lstStyle/>
          <a:p>
            <a:fld id="{A7521221-CFD3-4A75-AACD-32A419FEFCDE}" type="slidenum">
              <a:rPr lang="en-GB" smtClean="0"/>
              <a:t>‹#›</a:t>
            </a:fld>
            <a:endParaRPr lang="en-GB"/>
          </a:p>
        </p:txBody>
      </p:sp>
    </p:spTree>
    <p:extLst>
      <p:ext uri="{BB962C8B-B14F-4D97-AF65-F5344CB8AC3E}">
        <p14:creationId xmlns:p14="http://schemas.microsoft.com/office/powerpoint/2010/main" val="89910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D721-F0D0-AAAF-0238-42BE1A75BC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FE7936-7359-815D-B956-B2C89ACCB2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6048EFE-0724-40CD-1F38-E6790C3B12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70B83E-8ECA-496B-1859-6D33B5B8BC0A}"/>
              </a:ext>
            </a:extLst>
          </p:cNvPr>
          <p:cNvSpPr>
            <a:spLocks noGrp="1"/>
          </p:cNvSpPr>
          <p:nvPr>
            <p:ph type="dt" sz="half" idx="10"/>
          </p:nvPr>
        </p:nvSpPr>
        <p:spPr/>
        <p:txBody>
          <a:bodyPr/>
          <a:lstStyle/>
          <a:p>
            <a:fld id="{A8F51AF9-2A10-4D5C-AAC8-0CEFF021C736}" type="datetimeFigureOut">
              <a:rPr lang="en-GB" smtClean="0"/>
              <a:t>03/05/2023</a:t>
            </a:fld>
            <a:endParaRPr lang="en-GB"/>
          </a:p>
        </p:txBody>
      </p:sp>
      <p:sp>
        <p:nvSpPr>
          <p:cNvPr id="6" name="Footer Placeholder 5">
            <a:extLst>
              <a:ext uri="{FF2B5EF4-FFF2-40B4-BE49-F238E27FC236}">
                <a16:creationId xmlns:a16="http://schemas.microsoft.com/office/drawing/2014/main" id="{CA060041-323D-E2FD-B65E-EB69044092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465F8A-65B6-0814-B449-A507A70A6079}"/>
              </a:ext>
            </a:extLst>
          </p:cNvPr>
          <p:cNvSpPr>
            <a:spLocks noGrp="1"/>
          </p:cNvSpPr>
          <p:nvPr>
            <p:ph type="sldNum" sz="quarter" idx="12"/>
          </p:nvPr>
        </p:nvSpPr>
        <p:spPr/>
        <p:txBody>
          <a:bodyPr/>
          <a:lstStyle/>
          <a:p>
            <a:fld id="{A7521221-CFD3-4A75-AACD-32A419FEFCDE}" type="slidenum">
              <a:rPr lang="en-GB" smtClean="0"/>
              <a:t>‹#›</a:t>
            </a:fld>
            <a:endParaRPr lang="en-GB"/>
          </a:p>
        </p:txBody>
      </p:sp>
    </p:spTree>
    <p:extLst>
      <p:ext uri="{BB962C8B-B14F-4D97-AF65-F5344CB8AC3E}">
        <p14:creationId xmlns:p14="http://schemas.microsoft.com/office/powerpoint/2010/main" val="3079886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4FAD-FCD6-BA75-9399-FDCAF7A802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83DE7A-66D7-C14E-8024-79EBA00456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F147FE-42B2-8594-CCEC-077F5CFF9B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AF7F2CB-0252-C042-BAE1-4BBE8D3604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2E6007-1072-664C-838B-69A5D9E86F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F5551C2-5D4B-9D40-A3BB-E57D0611C71C}"/>
              </a:ext>
            </a:extLst>
          </p:cNvPr>
          <p:cNvSpPr>
            <a:spLocks noGrp="1"/>
          </p:cNvSpPr>
          <p:nvPr>
            <p:ph type="dt" sz="half" idx="10"/>
          </p:nvPr>
        </p:nvSpPr>
        <p:spPr/>
        <p:txBody>
          <a:bodyPr/>
          <a:lstStyle/>
          <a:p>
            <a:fld id="{A8F51AF9-2A10-4D5C-AAC8-0CEFF021C736}" type="datetimeFigureOut">
              <a:rPr lang="en-GB" smtClean="0"/>
              <a:t>03/05/2023</a:t>
            </a:fld>
            <a:endParaRPr lang="en-GB"/>
          </a:p>
        </p:txBody>
      </p:sp>
      <p:sp>
        <p:nvSpPr>
          <p:cNvPr id="8" name="Footer Placeholder 7">
            <a:extLst>
              <a:ext uri="{FF2B5EF4-FFF2-40B4-BE49-F238E27FC236}">
                <a16:creationId xmlns:a16="http://schemas.microsoft.com/office/drawing/2014/main" id="{412EA3B7-4881-E513-BEFF-D59C657F68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404369-9B3D-D144-7AB4-8DEF67B10D9D}"/>
              </a:ext>
            </a:extLst>
          </p:cNvPr>
          <p:cNvSpPr>
            <a:spLocks noGrp="1"/>
          </p:cNvSpPr>
          <p:nvPr>
            <p:ph type="sldNum" sz="quarter" idx="12"/>
          </p:nvPr>
        </p:nvSpPr>
        <p:spPr/>
        <p:txBody>
          <a:bodyPr/>
          <a:lstStyle/>
          <a:p>
            <a:fld id="{A7521221-CFD3-4A75-AACD-32A419FEFCDE}" type="slidenum">
              <a:rPr lang="en-GB" smtClean="0"/>
              <a:t>‹#›</a:t>
            </a:fld>
            <a:endParaRPr lang="en-GB"/>
          </a:p>
        </p:txBody>
      </p:sp>
    </p:spTree>
    <p:extLst>
      <p:ext uri="{BB962C8B-B14F-4D97-AF65-F5344CB8AC3E}">
        <p14:creationId xmlns:p14="http://schemas.microsoft.com/office/powerpoint/2010/main" val="4989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B0548-3985-B9B7-18DB-B32CA91819F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FB9AA0-85EA-FAD5-FF4F-31F0E4E1B7F8}"/>
              </a:ext>
            </a:extLst>
          </p:cNvPr>
          <p:cNvSpPr>
            <a:spLocks noGrp="1"/>
          </p:cNvSpPr>
          <p:nvPr>
            <p:ph type="dt" sz="half" idx="10"/>
          </p:nvPr>
        </p:nvSpPr>
        <p:spPr/>
        <p:txBody>
          <a:bodyPr/>
          <a:lstStyle/>
          <a:p>
            <a:fld id="{A8F51AF9-2A10-4D5C-AAC8-0CEFF021C736}" type="datetimeFigureOut">
              <a:rPr lang="en-GB" smtClean="0"/>
              <a:t>03/05/2023</a:t>
            </a:fld>
            <a:endParaRPr lang="en-GB"/>
          </a:p>
        </p:txBody>
      </p:sp>
      <p:sp>
        <p:nvSpPr>
          <p:cNvPr id="4" name="Footer Placeholder 3">
            <a:extLst>
              <a:ext uri="{FF2B5EF4-FFF2-40B4-BE49-F238E27FC236}">
                <a16:creationId xmlns:a16="http://schemas.microsoft.com/office/drawing/2014/main" id="{8305890E-9A43-B2C0-3C5D-1C2AB0508E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00BBB1-509D-1156-3F8E-7E38906BF583}"/>
              </a:ext>
            </a:extLst>
          </p:cNvPr>
          <p:cNvSpPr>
            <a:spLocks noGrp="1"/>
          </p:cNvSpPr>
          <p:nvPr>
            <p:ph type="sldNum" sz="quarter" idx="12"/>
          </p:nvPr>
        </p:nvSpPr>
        <p:spPr/>
        <p:txBody>
          <a:bodyPr/>
          <a:lstStyle/>
          <a:p>
            <a:fld id="{A7521221-CFD3-4A75-AACD-32A419FEFCDE}" type="slidenum">
              <a:rPr lang="en-GB" smtClean="0"/>
              <a:t>‹#›</a:t>
            </a:fld>
            <a:endParaRPr lang="en-GB"/>
          </a:p>
        </p:txBody>
      </p:sp>
    </p:spTree>
    <p:extLst>
      <p:ext uri="{BB962C8B-B14F-4D97-AF65-F5344CB8AC3E}">
        <p14:creationId xmlns:p14="http://schemas.microsoft.com/office/powerpoint/2010/main" val="2844431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01F53-430F-78AC-424E-2F60928CFCE3}"/>
              </a:ext>
            </a:extLst>
          </p:cNvPr>
          <p:cNvSpPr>
            <a:spLocks noGrp="1"/>
          </p:cNvSpPr>
          <p:nvPr>
            <p:ph type="dt" sz="half" idx="10"/>
          </p:nvPr>
        </p:nvSpPr>
        <p:spPr/>
        <p:txBody>
          <a:bodyPr/>
          <a:lstStyle/>
          <a:p>
            <a:fld id="{A8F51AF9-2A10-4D5C-AAC8-0CEFF021C736}" type="datetimeFigureOut">
              <a:rPr lang="en-GB" smtClean="0"/>
              <a:t>03/05/2023</a:t>
            </a:fld>
            <a:endParaRPr lang="en-GB"/>
          </a:p>
        </p:txBody>
      </p:sp>
      <p:sp>
        <p:nvSpPr>
          <p:cNvPr id="3" name="Footer Placeholder 2">
            <a:extLst>
              <a:ext uri="{FF2B5EF4-FFF2-40B4-BE49-F238E27FC236}">
                <a16:creationId xmlns:a16="http://schemas.microsoft.com/office/drawing/2014/main" id="{2A1AAA4F-2B43-9B15-407E-567BCBEB6C6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4C81FD-E8E8-5E9D-82C1-D851F7539253}"/>
              </a:ext>
            </a:extLst>
          </p:cNvPr>
          <p:cNvSpPr>
            <a:spLocks noGrp="1"/>
          </p:cNvSpPr>
          <p:nvPr>
            <p:ph type="sldNum" sz="quarter" idx="12"/>
          </p:nvPr>
        </p:nvSpPr>
        <p:spPr/>
        <p:txBody>
          <a:bodyPr/>
          <a:lstStyle/>
          <a:p>
            <a:fld id="{A7521221-CFD3-4A75-AACD-32A419FEFCDE}" type="slidenum">
              <a:rPr lang="en-GB" smtClean="0"/>
              <a:t>‹#›</a:t>
            </a:fld>
            <a:endParaRPr lang="en-GB"/>
          </a:p>
        </p:txBody>
      </p:sp>
    </p:spTree>
    <p:extLst>
      <p:ext uri="{BB962C8B-B14F-4D97-AF65-F5344CB8AC3E}">
        <p14:creationId xmlns:p14="http://schemas.microsoft.com/office/powerpoint/2010/main" val="230011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E6A7F-66AF-9E2E-4636-FE1C12B69B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6C5125-1204-47F5-69B4-428B675E9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A43EAE-D9E3-BC0C-56BD-7DF10C3E44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7DDD73-E93D-0477-30AF-F326EDA2CB4D}"/>
              </a:ext>
            </a:extLst>
          </p:cNvPr>
          <p:cNvSpPr>
            <a:spLocks noGrp="1"/>
          </p:cNvSpPr>
          <p:nvPr>
            <p:ph type="dt" sz="half" idx="10"/>
          </p:nvPr>
        </p:nvSpPr>
        <p:spPr/>
        <p:txBody>
          <a:bodyPr/>
          <a:lstStyle/>
          <a:p>
            <a:fld id="{A8F51AF9-2A10-4D5C-AAC8-0CEFF021C736}" type="datetimeFigureOut">
              <a:rPr lang="en-GB" smtClean="0"/>
              <a:t>03/05/2023</a:t>
            </a:fld>
            <a:endParaRPr lang="en-GB"/>
          </a:p>
        </p:txBody>
      </p:sp>
      <p:sp>
        <p:nvSpPr>
          <p:cNvPr id="6" name="Footer Placeholder 5">
            <a:extLst>
              <a:ext uri="{FF2B5EF4-FFF2-40B4-BE49-F238E27FC236}">
                <a16:creationId xmlns:a16="http://schemas.microsoft.com/office/drawing/2014/main" id="{EA720B37-1BA8-C9A3-CD79-03D0FB3889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9E8893-4F35-3CF5-C97F-F92DA8489163}"/>
              </a:ext>
            </a:extLst>
          </p:cNvPr>
          <p:cNvSpPr>
            <a:spLocks noGrp="1"/>
          </p:cNvSpPr>
          <p:nvPr>
            <p:ph type="sldNum" sz="quarter" idx="12"/>
          </p:nvPr>
        </p:nvSpPr>
        <p:spPr/>
        <p:txBody>
          <a:bodyPr/>
          <a:lstStyle/>
          <a:p>
            <a:fld id="{A7521221-CFD3-4A75-AACD-32A419FEFCDE}" type="slidenum">
              <a:rPr lang="en-GB" smtClean="0"/>
              <a:t>‹#›</a:t>
            </a:fld>
            <a:endParaRPr lang="en-GB"/>
          </a:p>
        </p:txBody>
      </p:sp>
    </p:spTree>
    <p:extLst>
      <p:ext uri="{BB962C8B-B14F-4D97-AF65-F5344CB8AC3E}">
        <p14:creationId xmlns:p14="http://schemas.microsoft.com/office/powerpoint/2010/main" val="243006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86708-6225-C310-1286-EB3271D9C3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0F965BB-5890-4210-43E4-710B008EAB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325738-9119-3934-10C5-6B9BC1D18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EA974C-DE33-BB5B-310B-8620A8D484C5}"/>
              </a:ext>
            </a:extLst>
          </p:cNvPr>
          <p:cNvSpPr>
            <a:spLocks noGrp="1"/>
          </p:cNvSpPr>
          <p:nvPr>
            <p:ph type="dt" sz="half" idx="10"/>
          </p:nvPr>
        </p:nvSpPr>
        <p:spPr/>
        <p:txBody>
          <a:bodyPr/>
          <a:lstStyle/>
          <a:p>
            <a:fld id="{A8F51AF9-2A10-4D5C-AAC8-0CEFF021C736}" type="datetimeFigureOut">
              <a:rPr lang="en-GB" smtClean="0"/>
              <a:t>03/05/2023</a:t>
            </a:fld>
            <a:endParaRPr lang="en-GB"/>
          </a:p>
        </p:txBody>
      </p:sp>
      <p:sp>
        <p:nvSpPr>
          <p:cNvPr id="6" name="Footer Placeholder 5">
            <a:extLst>
              <a:ext uri="{FF2B5EF4-FFF2-40B4-BE49-F238E27FC236}">
                <a16:creationId xmlns:a16="http://schemas.microsoft.com/office/drawing/2014/main" id="{366F4889-FDED-0154-532D-C0908F9453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96A9F9-9B69-35C6-F482-26929C665CDC}"/>
              </a:ext>
            </a:extLst>
          </p:cNvPr>
          <p:cNvSpPr>
            <a:spLocks noGrp="1"/>
          </p:cNvSpPr>
          <p:nvPr>
            <p:ph type="sldNum" sz="quarter" idx="12"/>
          </p:nvPr>
        </p:nvSpPr>
        <p:spPr/>
        <p:txBody>
          <a:bodyPr/>
          <a:lstStyle/>
          <a:p>
            <a:fld id="{A7521221-CFD3-4A75-AACD-32A419FEFCDE}" type="slidenum">
              <a:rPr lang="en-GB" smtClean="0"/>
              <a:t>‹#›</a:t>
            </a:fld>
            <a:endParaRPr lang="en-GB"/>
          </a:p>
        </p:txBody>
      </p:sp>
    </p:spTree>
    <p:extLst>
      <p:ext uri="{BB962C8B-B14F-4D97-AF65-F5344CB8AC3E}">
        <p14:creationId xmlns:p14="http://schemas.microsoft.com/office/powerpoint/2010/main" val="132712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1DB530-255E-3A0B-0891-B9C910AB58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95C1F7-701E-D260-CB13-3FC11E106A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81AD6D-F879-79E8-6A04-133FC43F7D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51AF9-2A10-4D5C-AAC8-0CEFF021C736}" type="datetimeFigureOut">
              <a:rPr lang="en-GB" smtClean="0"/>
              <a:t>03/05/2023</a:t>
            </a:fld>
            <a:endParaRPr lang="en-GB"/>
          </a:p>
        </p:txBody>
      </p:sp>
      <p:sp>
        <p:nvSpPr>
          <p:cNvPr id="5" name="Footer Placeholder 4">
            <a:extLst>
              <a:ext uri="{FF2B5EF4-FFF2-40B4-BE49-F238E27FC236}">
                <a16:creationId xmlns:a16="http://schemas.microsoft.com/office/drawing/2014/main" id="{F741F920-B64A-A7A8-514C-ADBD95AFE7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62EC7FF-9646-159F-EDD4-47697B6C37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21221-CFD3-4A75-AACD-32A419FEFCDE}" type="slidenum">
              <a:rPr lang="en-GB" smtClean="0"/>
              <a:t>‹#›</a:t>
            </a:fld>
            <a:endParaRPr lang="en-GB"/>
          </a:p>
        </p:txBody>
      </p:sp>
    </p:spTree>
    <p:extLst>
      <p:ext uri="{BB962C8B-B14F-4D97-AF65-F5344CB8AC3E}">
        <p14:creationId xmlns:p14="http://schemas.microsoft.com/office/powerpoint/2010/main" val="3663600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ideshow.jpl.nasa.gov/post/series.html"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2.jpeg"/><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 Id="rId1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oleObject" Target="../embeddings/oleObject2.bin"/><Relationship Id="rId4" Type="http://schemas.openxmlformats.org/officeDocument/2006/relationships/image" Target="../media/image30.wmf"/><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2.jpeg"/><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 Id="rId1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E6EC69-0E60-48D5-B1BB-30254A474EA4}"/>
              </a:ext>
            </a:extLst>
          </p:cNvPr>
          <p:cNvSpPr>
            <a:spLocks noGrp="1"/>
          </p:cNvSpPr>
          <p:nvPr>
            <p:ph type="ctrTitle"/>
          </p:nvPr>
        </p:nvSpPr>
        <p:spPr>
          <a:xfrm>
            <a:off x="1359613" y="1044717"/>
            <a:ext cx="4866526" cy="3167687"/>
          </a:xfrm>
          <a:ln w="38100">
            <a:solidFill>
              <a:srgbClr val="FFC000"/>
            </a:solidFill>
          </a:ln>
        </p:spPr>
        <p:txBody>
          <a:bodyPr>
            <a:normAutofit fontScale="90000"/>
          </a:bodyPr>
          <a:lstStyle/>
          <a:p>
            <a:r>
              <a:rPr lang="en-GB" dirty="0">
                <a:solidFill>
                  <a:schemeClr val="bg1"/>
                </a:solidFill>
              </a:rPr>
              <a:t>Identifying Future-Proof Science</a:t>
            </a:r>
            <a:br>
              <a:rPr lang="en-GB" dirty="0">
                <a:solidFill>
                  <a:schemeClr val="bg1"/>
                </a:solidFill>
              </a:rPr>
            </a:br>
            <a:r>
              <a:rPr lang="en-GB" dirty="0">
                <a:solidFill>
                  <a:schemeClr val="bg1"/>
                </a:solidFill>
              </a:rPr>
              <a:t>(even in models)</a:t>
            </a:r>
          </a:p>
        </p:txBody>
      </p:sp>
      <p:pic>
        <p:nvPicPr>
          <p:cNvPr id="7" name="Picture 6">
            <a:extLst>
              <a:ext uri="{FF2B5EF4-FFF2-40B4-BE49-F238E27FC236}">
                <a16:creationId xmlns:a16="http://schemas.microsoft.com/office/drawing/2014/main" id="{49E6195E-953D-4394-87A7-3C5FB9ED0489}"/>
              </a:ext>
            </a:extLst>
          </p:cNvPr>
          <p:cNvPicPr>
            <a:picLocks noChangeAspect="1"/>
          </p:cNvPicPr>
          <p:nvPr/>
        </p:nvPicPr>
        <p:blipFill>
          <a:blip r:embed="rId2"/>
          <a:stretch>
            <a:fillRect/>
          </a:stretch>
        </p:blipFill>
        <p:spPr>
          <a:xfrm>
            <a:off x="6750121" y="102740"/>
            <a:ext cx="4354528" cy="6564255"/>
          </a:xfrm>
          <a:prstGeom prst="rect">
            <a:avLst/>
          </a:prstGeom>
          <a:ln w="34925">
            <a:solidFill>
              <a:srgbClr val="FFC000"/>
            </a:solidFill>
          </a:ln>
        </p:spPr>
      </p:pic>
      <p:sp>
        <p:nvSpPr>
          <p:cNvPr id="8" name="TextBox 7">
            <a:extLst>
              <a:ext uri="{FF2B5EF4-FFF2-40B4-BE49-F238E27FC236}">
                <a16:creationId xmlns:a16="http://schemas.microsoft.com/office/drawing/2014/main" id="{F6BC9159-0DD2-4BDD-8F6C-4D757985FB80}"/>
              </a:ext>
            </a:extLst>
          </p:cNvPr>
          <p:cNvSpPr txBox="1"/>
          <p:nvPr/>
        </p:nvSpPr>
        <p:spPr>
          <a:xfrm>
            <a:off x="1359613" y="5167902"/>
            <a:ext cx="1897295" cy="830997"/>
          </a:xfrm>
          <a:prstGeom prst="rect">
            <a:avLst/>
          </a:prstGeom>
          <a:noFill/>
          <a:ln w="38100">
            <a:solidFill>
              <a:srgbClr val="FFC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Durham, IAS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white"/>
                </a:solidFill>
                <a:latin typeface="Calibri" panose="020F0502020204030204"/>
              </a:rPr>
              <a:t>4</a:t>
            </a:r>
            <a:r>
              <a:rPr lang="en-GB" sz="2400" baseline="30000" dirty="0">
                <a:solidFill>
                  <a:prstClr val="white"/>
                </a:solidFill>
                <a:latin typeface="Calibri" panose="020F0502020204030204"/>
              </a:rPr>
              <a:t>th</a:t>
            </a:r>
            <a:r>
              <a:rPr lang="en-GB" sz="2400" dirty="0">
                <a:solidFill>
                  <a:prstClr val="white"/>
                </a:solidFill>
                <a:latin typeface="Calibri" panose="020F0502020204030204"/>
              </a:rPr>
              <a:t> May</a:t>
            </a: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 2023</a:t>
            </a:r>
          </a:p>
        </p:txBody>
      </p:sp>
    </p:spTree>
    <p:extLst>
      <p:ext uri="{BB962C8B-B14F-4D97-AF65-F5344CB8AC3E}">
        <p14:creationId xmlns:p14="http://schemas.microsoft.com/office/powerpoint/2010/main" val="3269214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EEB9A-A859-411A-807B-414182A1D5ED}"/>
              </a:ext>
            </a:extLst>
          </p:cNvPr>
          <p:cNvSpPr>
            <a:spLocks noGrp="1"/>
          </p:cNvSpPr>
          <p:nvPr>
            <p:ph idx="1"/>
          </p:nvPr>
        </p:nvSpPr>
        <p:spPr>
          <a:xfrm>
            <a:off x="838200" y="708918"/>
            <a:ext cx="10515600" cy="5661060"/>
          </a:xfrm>
        </p:spPr>
        <p:txBody>
          <a:bodyPr>
            <a:normAutofit fontScale="92500" lnSpcReduction="10000"/>
          </a:bodyPr>
          <a:lstStyle/>
          <a:p>
            <a:pPr marL="0" indent="0">
              <a:buNone/>
            </a:pPr>
            <a:r>
              <a:rPr lang="en-GB" sz="3600" dirty="0"/>
              <a:t>Criteria for (future-proof) scientific facts:</a:t>
            </a:r>
          </a:p>
          <a:p>
            <a:pPr marL="0" indent="0">
              <a:buNone/>
            </a:pPr>
            <a:endParaRPr lang="en-GB" sz="1200" dirty="0"/>
          </a:p>
          <a:p>
            <a:pPr lvl="1"/>
            <a:r>
              <a:rPr lang="en-GB" sz="4400" dirty="0"/>
              <a:t>There exists a 95% consensus that </a:t>
            </a:r>
            <a:r>
              <a:rPr lang="en-GB" sz="4400" i="1" dirty="0"/>
              <a:t>X</a:t>
            </a:r>
            <a:r>
              <a:rPr lang="en-GB" sz="4400" dirty="0"/>
              <a:t> is an established scientific fact, in a scientific community that is large, international, and diverse.</a:t>
            </a:r>
          </a:p>
          <a:p>
            <a:pPr marL="0" indent="0">
              <a:buNone/>
            </a:pPr>
            <a:endParaRPr lang="en-GB" sz="2400" dirty="0"/>
          </a:p>
          <a:p>
            <a:r>
              <a:rPr lang="en-GB" sz="3900" dirty="0"/>
              <a:t>Key point: </a:t>
            </a:r>
          </a:p>
          <a:p>
            <a:pPr lvl="1"/>
            <a:r>
              <a:rPr lang="en-GB" sz="3500" dirty="0"/>
              <a:t>In the entire history of science, there has never been a case where these criteria have been met, and then we’ve backtracked, despite enormous opportunity for that to happen (if it were ever going to happen).</a:t>
            </a:r>
          </a:p>
          <a:p>
            <a:endParaRPr lang="en-GB" sz="1400" dirty="0"/>
          </a:p>
        </p:txBody>
      </p:sp>
    </p:spTree>
    <p:extLst>
      <p:ext uri="{BB962C8B-B14F-4D97-AF65-F5344CB8AC3E}">
        <p14:creationId xmlns:p14="http://schemas.microsoft.com/office/powerpoint/2010/main" val="29828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4C266C-3B76-49D2-92D1-566E89F32913}"/>
              </a:ext>
            </a:extLst>
          </p:cNvPr>
          <p:cNvPicPr>
            <a:picLocks noChangeAspect="1"/>
          </p:cNvPicPr>
          <p:nvPr/>
        </p:nvPicPr>
        <p:blipFill>
          <a:blip r:embed="rId2"/>
          <a:stretch>
            <a:fillRect/>
          </a:stretch>
        </p:blipFill>
        <p:spPr>
          <a:xfrm>
            <a:off x="474587" y="287676"/>
            <a:ext cx="11242826" cy="6095299"/>
          </a:xfrm>
          <a:prstGeom prst="rect">
            <a:avLst/>
          </a:prstGeom>
        </p:spPr>
      </p:pic>
      <p:sp>
        <p:nvSpPr>
          <p:cNvPr id="9" name="Rectangle 8">
            <a:extLst>
              <a:ext uri="{FF2B5EF4-FFF2-40B4-BE49-F238E27FC236}">
                <a16:creationId xmlns:a16="http://schemas.microsoft.com/office/drawing/2014/main" id="{744C11E9-0B3C-476C-BE54-888E34061449}"/>
              </a:ext>
            </a:extLst>
          </p:cNvPr>
          <p:cNvSpPr/>
          <p:nvPr/>
        </p:nvSpPr>
        <p:spPr>
          <a:xfrm>
            <a:off x="474587" y="3719245"/>
            <a:ext cx="11546177" cy="3046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91E58AC-F844-4727-93B0-9DB8868BEF5D}"/>
              </a:ext>
            </a:extLst>
          </p:cNvPr>
          <p:cNvSpPr/>
          <p:nvPr/>
        </p:nvSpPr>
        <p:spPr>
          <a:xfrm>
            <a:off x="3760342" y="287677"/>
            <a:ext cx="7957071" cy="3791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0121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4C266C-3B76-49D2-92D1-566E89F32913}"/>
              </a:ext>
            </a:extLst>
          </p:cNvPr>
          <p:cNvPicPr>
            <a:picLocks noChangeAspect="1"/>
          </p:cNvPicPr>
          <p:nvPr/>
        </p:nvPicPr>
        <p:blipFill>
          <a:blip r:embed="rId2"/>
          <a:stretch>
            <a:fillRect/>
          </a:stretch>
        </p:blipFill>
        <p:spPr>
          <a:xfrm>
            <a:off x="474587" y="287676"/>
            <a:ext cx="11242826" cy="6095299"/>
          </a:xfrm>
          <a:prstGeom prst="rect">
            <a:avLst/>
          </a:prstGeom>
        </p:spPr>
      </p:pic>
      <p:sp>
        <p:nvSpPr>
          <p:cNvPr id="9" name="Rectangle 8">
            <a:extLst>
              <a:ext uri="{FF2B5EF4-FFF2-40B4-BE49-F238E27FC236}">
                <a16:creationId xmlns:a16="http://schemas.microsoft.com/office/drawing/2014/main" id="{744C11E9-0B3C-476C-BE54-888E34061449}"/>
              </a:ext>
            </a:extLst>
          </p:cNvPr>
          <p:cNvSpPr/>
          <p:nvPr/>
        </p:nvSpPr>
        <p:spPr>
          <a:xfrm>
            <a:off x="6482993" y="3719245"/>
            <a:ext cx="5537771" cy="3046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91E58AC-F844-4727-93B0-9DB8868BEF5D}"/>
              </a:ext>
            </a:extLst>
          </p:cNvPr>
          <p:cNvSpPr/>
          <p:nvPr/>
        </p:nvSpPr>
        <p:spPr>
          <a:xfrm>
            <a:off x="5219272" y="287677"/>
            <a:ext cx="6498141" cy="3791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8068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4C266C-3B76-49D2-92D1-566E89F32913}"/>
              </a:ext>
            </a:extLst>
          </p:cNvPr>
          <p:cNvPicPr>
            <a:picLocks noChangeAspect="1"/>
          </p:cNvPicPr>
          <p:nvPr/>
        </p:nvPicPr>
        <p:blipFill>
          <a:blip r:embed="rId2"/>
          <a:stretch>
            <a:fillRect/>
          </a:stretch>
        </p:blipFill>
        <p:spPr>
          <a:xfrm>
            <a:off x="474587" y="287676"/>
            <a:ext cx="11242826" cy="6095299"/>
          </a:xfrm>
          <a:prstGeom prst="rect">
            <a:avLst/>
          </a:prstGeom>
        </p:spPr>
      </p:pic>
      <p:sp>
        <p:nvSpPr>
          <p:cNvPr id="9" name="Rectangle 8">
            <a:extLst>
              <a:ext uri="{FF2B5EF4-FFF2-40B4-BE49-F238E27FC236}">
                <a16:creationId xmlns:a16="http://schemas.microsoft.com/office/drawing/2014/main" id="{744C11E9-0B3C-476C-BE54-888E34061449}"/>
              </a:ext>
            </a:extLst>
          </p:cNvPr>
          <p:cNvSpPr/>
          <p:nvPr/>
        </p:nvSpPr>
        <p:spPr>
          <a:xfrm>
            <a:off x="6482993" y="3719245"/>
            <a:ext cx="5537771" cy="3046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91E58AC-F844-4727-93B0-9DB8868BEF5D}"/>
              </a:ext>
            </a:extLst>
          </p:cNvPr>
          <p:cNvSpPr/>
          <p:nvPr/>
        </p:nvSpPr>
        <p:spPr>
          <a:xfrm>
            <a:off x="8876872" y="287677"/>
            <a:ext cx="2840541" cy="3791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3857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4C266C-3B76-49D2-92D1-566E89F32913}"/>
              </a:ext>
            </a:extLst>
          </p:cNvPr>
          <p:cNvPicPr>
            <a:picLocks noChangeAspect="1"/>
          </p:cNvPicPr>
          <p:nvPr/>
        </p:nvPicPr>
        <p:blipFill>
          <a:blip r:embed="rId2"/>
          <a:stretch>
            <a:fillRect/>
          </a:stretch>
        </p:blipFill>
        <p:spPr>
          <a:xfrm>
            <a:off x="474587" y="287676"/>
            <a:ext cx="11242826" cy="6095299"/>
          </a:xfrm>
          <a:prstGeom prst="rect">
            <a:avLst/>
          </a:prstGeom>
        </p:spPr>
      </p:pic>
    </p:spTree>
    <p:extLst>
      <p:ext uri="{BB962C8B-B14F-4D97-AF65-F5344CB8AC3E}">
        <p14:creationId xmlns:p14="http://schemas.microsoft.com/office/powerpoint/2010/main" val="3544182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4247" y="136174"/>
            <a:ext cx="11803505" cy="5813667"/>
          </a:xfrm>
          <a:prstGeom prst="rect">
            <a:avLst/>
          </a:prstGeom>
          <a:solidFill>
            <a:schemeClr val="accent4">
              <a:lumMod val="40000"/>
              <a:lumOff val="60000"/>
              <a:alpha val="49000"/>
            </a:schemeClr>
          </a:solidFill>
        </p:spPr>
      </p:pic>
      <p:sp>
        <p:nvSpPr>
          <p:cNvPr id="3" name="Content Placeholder 2"/>
          <p:cNvSpPr>
            <a:spLocks noGrp="1"/>
          </p:cNvSpPr>
          <p:nvPr>
            <p:ph idx="1"/>
          </p:nvPr>
        </p:nvSpPr>
        <p:spPr>
          <a:xfrm>
            <a:off x="3413021" y="6157606"/>
            <a:ext cx="5365955" cy="479169"/>
          </a:xfrm>
        </p:spPr>
        <p:txBody>
          <a:bodyPr>
            <a:normAutofit/>
          </a:bodyPr>
          <a:lstStyle/>
          <a:p>
            <a:r>
              <a:rPr lang="en-GB" sz="2000" dirty="0">
                <a:hlinkClick r:id="rId3"/>
              </a:rPr>
              <a:t>https://sideshow.jpl.nasa.gov/post/series.html</a:t>
            </a:r>
            <a:r>
              <a:rPr lang="en-GB" sz="2000" dirty="0"/>
              <a:t> </a:t>
            </a:r>
          </a:p>
        </p:txBody>
      </p:sp>
      <p:sp>
        <p:nvSpPr>
          <p:cNvPr id="6" name="Title 3">
            <a:extLst>
              <a:ext uri="{FF2B5EF4-FFF2-40B4-BE49-F238E27FC236}">
                <a16:creationId xmlns:a16="http://schemas.microsoft.com/office/drawing/2014/main" id="{597F33D6-31CD-40C7-AB4A-38B52FD29DF5}"/>
              </a:ext>
            </a:extLst>
          </p:cNvPr>
          <p:cNvSpPr txBox="1">
            <a:spLocks/>
          </p:cNvSpPr>
          <p:nvPr/>
        </p:nvSpPr>
        <p:spPr>
          <a:xfrm>
            <a:off x="2428124" y="1440951"/>
            <a:ext cx="7335748" cy="3976098"/>
          </a:xfrm>
          <a:prstGeom prst="rect">
            <a:avLst/>
          </a:prstGeom>
          <a:solidFill>
            <a:schemeClr val="accent4">
              <a:lumMod val="40000"/>
              <a:lumOff val="60000"/>
              <a:alpha val="32000"/>
            </a:schemeClr>
          </a:solidFill>
          <a:ln w="38100">
            <a:solidFill>
              <a:srgbClr val="FFC000"/>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2000" b="1" dirty="0"/>
              <a:t>Proof by observation</a:t>
            </a:r>
          </a:p>
        </p:txBody>
      </p:sp>
    </p:spTree>
    <p:extLst>
      <p:ext uri="{BB962C8B-B14F-4D97-AF65-F5344CB8AC3E}">
        <p14:creationId xmlns:p14="http://schemas.microsoft.com/office/powerpoint/2010/main" val="333688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59" y="5170170"/>
            <a:ext cx="3539490" cy="1027748"/>
          </a:xfrm>
        </p:spPr>
        <p:txBody>
          <a:bodyPr>
            <a:normAutofit/>
          </a:bodyPr>
          <a:lstStyle/>
          <a:p>
            <a:r>
              <a:rPr lang="en-GB" sz="2800" dirty="0" err="1"/>
              <a:t>Ernan</a:t>
            </a:r>
            <a:r>
              <a:rPr lang="en-GB" sz="2800" dirty="0"/>
              <a:t> </a:t>
            </a:r>
            <a:r>
              <a:rPr lang="en-GB" sz="2800" dirty="0" err="1"/>
              <a:t>McMullin</a:t>
            </a:r>
            <a:r>
              <a:rPr lang="en-GB" sz="2800" dirty="0"/>
              <a:t>, 1984</a:t>
            </a:r>
          </a:p>
        </p:txBody>
      </p:sp>
      <p:sp>
        <p:nvSpPr>
          <p:cNvPr id="3" name="Content Placeholder 2"/>
          <p:cNvSpPr>
            <a:spLocks noGrp="1"/>
          </p:cNvSpPr>
          <p:nvPr>
            <p:ph idx="1"/>
          </p:nvPr>
        </p:nvSpPr>
        <p:spPr>
          <a:xfrm>
            <a:off x="670559" y="762000"/>
            <a:ext cx="6140717" cy="4270375"/>
          </a:xfrm>
          <a:solidFill>
            <a:schemeClr val="accent1">
              <a:lumMod val="60000"/>
              <a:lumOff val="40000"/>
              <a:alpha val="31000"/>
            </a:schemeClr>
          </a:solidFill>
          <a:ln>
            <a:solidFill>
              <a:schemeClr val="accent1">
                <a:lumMod val="40000"/>
                <a:lumOff val="60000"/>
              </a:schemeClr>
            </a:solidFill>
          </a:ln>
        </p:spPr>
        <p:txBody>
          <a:bodyPr>
            <a:noAutofit/>
          </a:bodyPr>
          <a:lstStyle/>
          <a:p>
            <a:r>
              <a:rPr lang="en-GB" sz="3600" dirty="0"/>
              <a:t>“Here, as so often in science, theoretical entities previously unobserved, or in some cases even thought to be unobservable, are in fact observed and the expectations of theory are borne out, to no one's surprise.”</a:t>
            </a:r>
          </a:p>
        </p:txBody>
      </p:sp>
      <p:pic>
        <p:nvPicPr>
          <p:cNvPr id="3074" name="Picture 2" descr="Boston Colloquium for Philosophy of Science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7623" y="762000"/>
            <a:ext cx="4006001" cy="300450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8030315" y="3662362"/>
            <a:ext cx="2380615" cy="1027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Calibri Light" panose="020F0302020204030204"/>
                <a:ea typeface="+mj-ea"/>
                <a:cs typeface="+mj-cs"/>
              </a:rPr>
              <a:t>McMullin</a:t>
            </a:r>
            <a:r>
              <a:rPr kumimoji="0" lang="en-GB" sz="2400" b="0" i="0" u="none" strike="noStrike" kern="1200" cap="none" spc="0" normalizeH="0" baseline="0" noProof="0" dirty="0">
                <a:ln>
                  <a:noFill/>
                </a:ln>
                <a:solidFill>
                  <a:prstClr val="black"/>
                </a:solidFill>
                <a:effectLst/>
                <a:uLnTx/>
                <a:uFillTx/>
                <a:latin typeface="Calibri Light" panose="020F0302020204030204"/>
                <a:ea typeface="+mj-ea"/>
                <a:cs typeface="+mj-cs"/>
              </a:rPr>
              <a:t> in 2010</a:t>
            </a:r>
          </a:p>
        </p:txBody>
      </p:sp>
    </p:spTree>
    <p:extLst>
      <p:ext uri="{BB962C8B-B14F-4D97-AF65-F5344CB8AC3E}">
        <p14:creationId xmlns:p14="http://schemas.microsoft.com/office/powerpoint/2010/main" val="3066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697" y="521110"/>
            <a:ext cx="10515600" cy="1730477"/>
          </a:xfrm>
          <a:solidFill>
            <a:schemeClr val="accent1">
              <a:alpha val="54000"/>
            </a:schemeClr>
          </a:solidFill>
          <a:ln w="31750">
            <a:solidFill>
              <a:schemeClr val="accent1"/>
            </a:solidFill>
          </a:ln>
        </p:spPr>
        <p:txBody>
          <a:bodyPr>
            <a:normAutofit fontScale="90000"/>
          </a:bodyPr>
          <a:lstStyle/>
          <a:p>
            <a:r>
              <a:rPr lang="en-GB" dirty="0"/>
              <a:t>Gentile, F. </a:t>
            </a:r>
            <a:r>
              <a:rPr lang="en-GB" i="1" dirty="0"/>
              <a:t>et al.</a:t>
            </a:r>
            <a:r>
              <a:rPr lang="en-GB" dirty="0"/>
              <a:t> (2012): ‘Direct Imaging of DNA </a:t>
            </a:r>
            <a:r>
              <a:rPr lang="en-GB" dirty="0" err="1"/>
              <a:t>Fibers</a:t>
            </a:r>
            <a:r>
              <a:rPr lang="en-GB" dirty="0"/>
              <a:t>: The Visage of Double Helix’, </a:t>
            </a:r>
            <a:r>
              <a:rPr lang="en-GB" i="1" dirty="0"/>
              <a:t>Nano Letters</a:t>
            </a:r>
            <a:r>
              <a:rPr lang="en-GB" dirty="0"/>
              <a:t> </a:t>
            </a:r>
            <a:r>
              <a:rPr lang="en-GB" b="1" dirty="0"/>
              <a:t>12</a:t>
            </a:r>
            <a:r>
              <a:rPr lang="en-GB" dirty="0"/>
              <a:t>(12): pp. 6453-8.</a:t>
            </a:r>
          </a:p>
        </p:txBody>
      </p:sp>
      <p:pic>
        <p:nvPicPr>
          <p:cNvPr id="4" name="Content Placeholder 3" descr="First Electron Microscope Image of DNA Double Helix"/>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6052" y="2779022"/>
            <a:ext cx="6130413" cy="3405469"/>
          </a:xfrm>
          <a:prstGeom prst="rect">
            <a:avLst/>
          </a:prstGeom>
          <a:noFill/>
          <a:ln>
            <a:noFill/>
          </a:ln>
        </p:spPr>
      </p:pic>
    </p:spTree>
    <p:extLst>
      <p:ext uri="{BB962C8B-B14F-4D97-AF65-F5344CB8AC3E}">
        <p14:creationId xmlns:p14="http://schemas.microsoft.com/office/powerpoint/2010/main" val="113326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4161"/>
            <a:ext cx="10515600" cy="1757680"/>
          </a:xfrm>
          <a:solidFill>
            <a:schemeClr val="accent1">
              <a:lumMod val="60000"/>
              <a:lumOff val="40000"/>
              <a:alpha val="51000"/>
            </a:schemeClr>
          </a:solidFill>
          <a:ln w="28575">
            <a:solidFill>
              <a:schemeClr val="accent1"/>
            </a:solidFill>
          </a:ln>
        </p:spPr>
        <p:txBody>
          <a:bodyPr>
            <a:normAutofit fontScale="90000"/>
          </a:bodyPr>
          <a:lstStyle/>
          <a:p>
            <a:r>
              <a:rPr lang="en-GB" dirty="0"/>
              <a:t>Hu, B. et al. (2013): ‘The Bacteriophage T7 </a:t>
            </a:r>
            <a:r>
              <a:rPr lang="en-GB" dirty="0" err="1"/>
              <a:t>Virion</a:t>
            </a:r>
            <a:r>
              <a:rPr lang="en-GB" dirty="0"/>
              <a:t> Undergoes Extensive Structural </a:t>
            </a:r>
            <a:r>
              <a:rPr lang="en-GB" dirty="0" err="1"/>
              <a:t>Remodeling</a:t>
            </a:r>
            <a:r>
              <a:rPr lang="en-GB" dirty="0"/>
              <a:t> During Infection’, </a:t>
            </a:r>
            <a:r>
              <a:rPr lang="en-GB" i="1" dirty="0"/>
              <a:t>Science </a:t>
            </a:r>
            <a:r>
              <a:rPr lang="en-GB" b="1" dirty="0"/>
              <a:t>339</a:t>
            </a:r>
            <a:r>
              <a:rPr lang="en-GB" dirty="0"/>
              <a:t>(6119).</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2104" y="2221866"/>
            <a:ext cx="6292215" cy="4351337"/>
          </a:xfrm>
          <a:prstGeom prst="rect">
            <a:avLst/>
          </a:prstGeom>
          <a:noFill/>
          <a:ln>
            <a:noFill/>
          </a:ln>
        </p:spPr>
      </p:pic>
    </p:spTree>
    <p:extLst>
      <p:ext uri="{BB962C8B-B14F-4D97-AF65-F5344CB8AC3E}">
        <p14:creationId xmlns:p14="http://schemas.microsoft.com/office/powerpoint/2010/main" val="261041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2C64B49-CBC9-490C-9CDC-F0C13C010854}"/>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l="5006" r="2087" b="-1"/>
          <a:stretch/>
        </p:blipFill>
        <p:spPr bwMode="auto">
          <a:xfrm>
            <a:off x="20" y="1282"/>
            <a:ext cx="12191980" cy="6856718"/>
          </a:xfrm>
          <a:prstGeom prst="rect">
            <a:avLst/>
          </a:prstGeom>
          <a:noFill/>
        </p:spPr>
      </p:pic>
      <p:sp>
        <p:nvSpPr>
          <p:cNvPr id="5" name="TextBox 4">
            <a:extLst>
              <a:ext uri="{FF2B5EF4-FFF2-40B4-BE49-F238E27FC236}">
                <a16:creationId xmlns:a16="http://schemas.microsoft.com/office/drawing/2014/main" id="{E8B67E25-7611-4E96-96BB-35B90568CE2F}"/>
              </a:ext>
            </a:extLst>
          </p:cNvPr>
          <p:cNvSpPr txBox="1"/>
          <p:nvPr/>
        </p:nvSpPr>
        <p:spPr>
          <a:xfrm>
            <a:off x="124998" y="144142"/>
            <a:ext cx="17688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Gross et al. 2009</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047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CC554-12D1-4FED-911E-2F20F6A1AB7C}"/>
              </a:ext>
            </a:extLst>
          </p:cNvPr>
          <p:cNvSpPr>
            <a:spLocks noGrp="1"/>
          </p:cNvSpPr>
          <p:nvPr>
            <p:ph type="title"/>
          </p:nvPr>
        </p:nvSpPr>
        <p:spPr>
          <a:xfrm>
            <a:off x="2842812" y="118545"/>
            <a:ext cx="6400337" cy="757701"/>
          </a:xfrm>
        </p:spPr>
        <p:txBody>
          <a:bodyPr>
            <a:normAutofit fontScale="90000"/>
          </a:bodyPr>
          <a:lstStyle/>
          <a:p>
            <a:r>
              <a:rPr lang="en-GB" dirty="0"/>
              <a:t>The “scientific realism debate”</a:t>
            </a:r>
          </a:p>
        </p:txBody>
      </p:sp>
      <p:cxnSp>
        <p:nvCxnSpPr>
          <p:cNvPr id="5" name="Straight Connector 4">
            <a:extLst>
              <a:ext uri="{FF2B5EF4-FFF2-40B4-BE49-F238E27FC236}">
                <a16:creationId xmlns:a16="http://schemas.microsoft.com/office/drawing/2014/main" id="{A158D2D2-0FFA-4384-B93D-F64CB322B19C}"/>
              </a:ext>
            </a:extLst>
          </p:cNvPr>
          <p:cNvCxnSpPr/>
          <p:nvPr/>
        </p:nvCxnSpPr>
        <p:spPr>
          <a:xfrm>
            <a:off x="6096000" y="1099335"/>
            <a:ext cx="0" cy="5537771"/>
          </a:xfrm>
          <a:prstGeom prst="line">
            <a:avLst/>
          </a:prstGeom>
          <a:ln w="123825"/>
        </p:spPr>
        <p:style>
          <a:lnRef idx="1">
            <a:schemeClr val="accent1"/>
          </a:lnRef>
          <a:fillRef idx="0">
            <a:schemeClr val="accent1"/>
          </a:fillRef>
          <a:effectRef idx="0">
            <a:schemeClr val="accent1"/>
          </a:effectRef>
          <a:fontRef idx="minor">
            <a:schemeClr val="tx1"/>
          </a:fontRef>
        </p:style>
      </p:cxnSp>
      <p:pic>
        <p:nvPicPr>
          <p:cNvPr id="6" name="Picture 4" descr="http://www.filosoficas.unam.mx/~laudan/laudan.jpg">
            <a:extLst>
              <a:ext uri="{FF2B5EF4-FFF2-40B4-BE49-F238E27FC236}">
                <a16:creationId xmlns:a16="http://schemas.microsoft.com/office/drawing/2014/main" id="{E7E912D5-A53C-4440-955D-74B6B968ADA0}"/>
              </a:ext>
            </a:extLst>
          </p:cNvPr>
          <p:cNvPicPr>
            <a:picLocks noChangeAspect="1" noChangeArrowheads="1"/>
          </p:cNvPicPr>
          <p:nvPr/>
        </p:nvPicPr>
        <p:blipFill>
          <a:blip r:embed="rId2" cstate="print"/>
          <a:srcRect/>
          <a:stretch>
            <a:fillRect/>
          </a:stretch>
        </p:blipFill>
        <p:spPr bwMode="auto">
          <a:xfrm>
            <a:off x="9080006" y="1050816"/>
            <a:ext cx="1076052" cy="1138822"/>
          </a:xfrm>
          <a:prstGeom prst="rect">
            <a:avLst/>
          </a:prstGeom>
          <a:noFill/>
        </p:spPr>
      </p:pic>
      <p:pic>
        <p:nvPicPr>
          <p:cNvPr id="7" name="Picture 6">
            <a:extLst>
              <a:ext uri="{FF2B5EF4-FFF2-40B4-BE49-F238E27FC236}">
                <a16:creationId xmlns:a16="http://schemas.microsoft.com/office/drawing/2014/main" id="{8FEE80E1-78F2-4A04-B5DA-0C1790B20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1022" y="980902"/>
            <a:ext cx="1086383" cy="1333500"/>
          </a:xfrm>
          <a:prstGeom prst="rect">
            <a:avLst/>
          </a:prstGeom>
        </p:spPr>
      </p:pic>
      <p:pic>
        <p:nvPicPr>
          <p:cNvPr id="8" name="Picture 7">
            <a:extLst>
              <a:ext uri="{FF2B5EF4-FFF2-40B4-BE49-F238E27FC236}">
                <a16:creationId xmlns:a16="http://schemas.microsoft.com/office/drawing/2014/main" id="{48A4D7EA-B62B-452D-BD2F-DE93082632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5937" y="1050943"/>
            <a:ext cx="1912712" cy="1075028"/>
          </a:xfrm>
          <a:prstGeom prst="rect">
            <a:avLst/>
          </a:prstGeom>
        </p:spPr>
      </p:pic>
      <p:pic>
        <p:nvPicPr>
          <p:cNvPr id="9" name="Picture 8">
            <a:extLst>
              <a:ext uri="{FF2B5EF4-FFF2-40B4-BE49-F238E27FC236}">
                <a16:creationId xmlns:a16="http://schemas.microsoft.com/office/drawing/2014/main" id="{91595D1E-8B95-4D61-A6F5-50765EF254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7778" y="2547097"/>
            <a:ext cx="2084708" cy="1386331"/>
          </a:xfrm>
          <a:prstGeom prst="rect">
            <a:avLst/>
          </a:prstGeom>
        </p:spPr>
      </p:pic>
      <p:pic>
        <p:nvPicPr>
          <p:cNvPr id="10" name="Picture 9">
            <a:extLst>
              <a:ext uri="{FF2B5EF4-FFF2-40B4-BE49-F238E27FC236}">
                <a16:creationId xmlns:a16="http://schemas.microsoft.com/office/drawing/2014/main" id="{1283C0E8-B38A-4994-B910-6E030B9EE1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4607" y="4381844"/>
            <a:ext cx="1230349" cy="1722191"/>
          </a:xfrm>
          <a:prstGeom prst="rect">
            <a:avLst/>
          </a:prstGeom>
        </p:spPr>
      </p:pic>
      <p:pic>
        <p:nvPicPr>
          <p:cNvPr id="11" name="Picture 10">
            <a:extLst>
              <a:ext uri="{FF2B5EF4-FFF2-40B4-BE49-F238E27FC236}">
                <a16:creationId xmlns:a16="http://schemas.microsoft.com/office/drawing/2014/main" id="{17736291-D7D1-4796-8DF7-B7F2D962AECD}"/>
              </a:ext>
            </a:extLst>
          </p:cNvPr>
          <p:cNvPicPr>
            <a:picLocks noChangeAspect="1"/>
          </p:cNvPicPr>
          <p:nvPr/>
        </p:nvPicPr>
        <p:blipFill>
          <a:blip r:embed="rId7"/>
          <a:stretch>
            <a:fillRect/>
          </a:stretch>
        </p:blipFill>
        <p:spPr>
          <a:xfrm>
            <a:off x="8041953" y="4310903"/>
            <a:ext cx="1333500" cy="2004164"/>
          </a:xfrm>
          <a:prstGeom prst="rect">
            <a:avLst/>
          </a:prstGeom>
        </p:spPr>
      </p:pic>
      <p:pic>
        <p:nvPicPr>
          <p:cNvPr id="12" name="Picture 11">
            <a:extLst>
              <a:ext uri="{FF2B5EF4-FFF2-40B4-BE49-F238E27FC236}">
                <a16:creationId xmlns:a16="http://schemas.microsoft.com/office/drawing/2014/main" id="{FF91858C-7585-4F22-A538-71A8381283D6}"/>
              </a:ext>
            </a:extLst>
          </p:cNvPr>
          <p:cNvPicPr>
            <a:picLocks noChangeAspect="1"/>
          </p:cNvPicPr>
          <p:nvPr/>
        </p:nvPicPr>
        <p:blipFill>
          <a:blip r:embed="rId8"/>
          <a:stretch>
            <a:fillRect/>
          </a:stretch>
        </p:blipFill>
        <p:spPr>
          <a:xfrm>
            <a:off x="10845627" y="4488948"/>
            <a:ext cx="1230349" cy="1596473"/>
          </a:xfrm>
          <a:prstGeom prst="rect">
            <a:avLst/>
          </a:prstGeom>
        </p:spPr>
      </p:pic>
      <p:pic>
        <p:nvPicPr>
          <p:cNvPr id="13" name="Picture 12">
            <a:extLst>
              <a:ext uri="{FF2B5EF4-FFF2-40B4-BE49-F238E27FC236}">
                <a16:creationId xmlns:a16="http://schemas.microsoft.com/office/drawing/2014/main" id="{BBB49300-A62A-48A2-816A-30B2B15DCF13}"/>
              </a:ext>
            </a:extLst>
          </p:cNvPr>
          <p:cNvPicPr>
            <a:picLocks noChangeAspect="1"/>
          </p:cNvPicPr>
          <p:nvPr/>
        </p:nvPicPr>
        <p:blipFill>
          <a:blip r:embed="rId9"/>
          <a:stretch>
            <a:fillRect/>
          </a:stretch>
        </p:blipFill>
        <p:spPr>
          <a:xfrm>
            <a:off x="10598229" y="2595487"/>
            <a:ext cx="1333500" cy="1333500"/>
          </a:xfrm>
          <a:prstGeom prst="rect">
            <a:avLst/>
          </a:prstGeom>
        </p:spPr>
      </p:pic>
      <p:pic>
        <p:nvPicPr>
          <p:cNvPr id="2052" name="Picture 4" descr="Professor Bas Van Fraassen FBA | The British Academy">
            <a:extLst>
              <a:ext uri="{FF2B5EF4-FFF2-40B4-BE49-F238E27FC236}">
                <a16:creationId xmlns:a16="http://schemas.microsoft.com/office/drawing/2014/main" id="{D3D095AD-3607-44FA-B96F-F82B1EE2CE1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80006" y="2583520"/>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asok Chang - Wikipedia">
            <a:extLst>
              <a:ext uri="{FF2B5EF4-FFF2-40B4-BE49-F238E27FC236}">
                <a16:creationId xmlns:a16="http://schemas.microsoft.com/office/drawing/2014/main" id="{6B0A30E0-2608-4BE4-9DFB-72E7E33089C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38580" y="4360936"/>
            <a:ext cx="1476311" cy="179841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tathis Psillos • PERITIA">
            <a:extLst>
              <a:ext uri="{FF2B5EF4-FFF2-40B4-BE49-F238E27FC236}">
                <a16:creationId xmlns:a16="http://schemas.microsoft.com/office/drawing/2014/main" id="{4F57B1A8-6B5C-450D-9870-A0EE4442AE4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7841" y="1283617"/>
            <a:ext cx="1794942" cy="134620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urham Emergence Project : Juha Saatsi - Durham University">
            <a:extLst>
              <a:ext uri="{FF2B5EF4-FFF2-40B4-BE49-F238E27FC236}">
                <a16:creationId xmlns:a16="http://schemas.microsoft.com/office/drawing/2014/main" id="{FC0D0481-2D36-43ED-AD61-A91B7F50CDC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52783" y="2976277"/>
            <a:ext cx="1630957" cy="1647431"/>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a:extLst>
              <a:ext uri="{FF2B5EF4-FFF2-40B4-BE49-F238E27FC236}">
                <a16:creationId xmlns:a16="http://schemas.microsoft.com/office/drawing/2014/main" id="{C4660D53-9D22-41FE-990A-F645EC975BEE}"/>
              </a:ext>
            </a:extLst>
          </p:cNvPr>
          <p:cNvSpPr txBox="1">
            <a:spLocks/>
          </p:cNvSpPr>
          <p:nvPr/>
        </p:nvSpPr>
        <p:spPr>
          <a:xfrm>
            <a:off x="2842812" y="932820"/>
            <a:ext cx="1464705" cy="20434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1500" b="0" i="0" u="none" strike="noStrike" kern="1200" cap="none" spc="0" normalizeH="0" baseline="0" noProof="0" dirty="0">
                <a:ln>
                  <a:noFill/>
                </a:ln>
                <a:solidFill>
                  <a:prstClr val="black"/>
                </a:solidFill>
                <a:effectLst/>
                <a:uLnTx/>
                <a:uFillTx/>
                <a:latin typeface="Calibri Light" panose="020F0302020204030204"/>
                <a:ea typeface="+mj-ea"/>
                <a:cs typeface="+mj-cs"/>
              </a:rPr>
              <a:t>?</a:t>
            </a:r>
          </a:p>
        </p:txBody>
      </p:sp>
      <p:sp>
        <p:nvSpPr>
          <p:cNvPr id="23" name="Title 1">
            <a:extLst>
              <a:ext uri="{FF2B5EF4-FFF2-40B4-BE49-F238E27FC236}">
                <a16:creationId xmlns:a16="http://schemas.microsoft.com/office/drawing/2014/main" id="{6F6C2172-D0B9-4DCC-AB38-69A0CC02CB8D}"/>
              </a:ext>
            </a:extLst>
          </p:cNvPr>
          <p:cNvSpPr txBox="1">
            <a:spLocks/>
          </p:cNvSpPr>
          <p:nvPr/>
        </p:nvSpPr>
        <p:spPr>
          <a:xfrm>
            <a:off x="4566718" y="2803945"/>
            <a:ext cx="1464705" cy="20434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1500" b="0" i="0" u="none" strike="noStrike" kern="1200" cap="none" spc="0" normalizeH="0" baseline="0" noProof="0" dirty="0">
                <a:ln>
                  <a:noFill/>
                </a:ln>
                <a:solidFill>
                  <a:prstClr val="black"/>
                </a:solidFill>
                <a:effectLst/>
                <a:uLnTx/>
                <a:uFillTx/>
                <a:latin typeface="Calibri Light" panose="020F0302020204030204"/>
                <a:ea typeface="+mj-ea"/>
                <a:cs typeface="+mj-cs"/>
              </a:rPr>
              <a:t>?</a:t>
            </a:r>
          </a:p>
        </p:txBody>
      </p:sp>
      <p:sp>
        <p:nvSpPr>
          <p:cNvPr id="26" name="Title 1">
            <a:extLst>
              <a:ext uri="{FF2B5EF4-FFF2-40B4-BE49-F238E27FC236}">
                <a16:creationId xmlns:a16="http://schemas.microsoft.com/office/drawing/2014/main" id="{92A01B9F-8E7C-4FE1-AD32-37422437081B}"/>
              </a:ext>
            </a:extLst>
          </p:cNvPr>
          <p:cNvSpPr txBox="1">
            <a:spLocks/>
          </p:cNvSpPr>
          <p:nvPr/>
        </p:nvSpPr>
        <p:spPr>
          <a:xfrm>
            <a:off x="2716747" y="4619620"/>
            <a:ext cx="1464705" cy="20434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1500" b="0" i="0" u="none" strike="noStrike" kern="1200" cap="none" spc="0" normalizeH="0" baseline="0" noProof="0" dirty="0">
                <a:ln>
                  <a:noFill/>
                </a:ln>
                <a:solidFill>
                  <a:prstClr val="black"/>
                </a:solidFill>
                <a:effectLst/>
                <a:uLnTx/>
                <a:uFillTx/>
                <a:latin typeface="Calibri Light" panose="020F0302020204030204"/>
                <a:ea typeface="+mj-ea"/>
                <a:cs typeface="+mj-cs"/>
              </a:rPr>
              <a:t>?</a:t>
            </a:r>
          </a:p>
        </p:txBody>
      </p:sp>
      <p:pic>
        <p:nvPicPr>
          <p:cNvPr id="1026" name="Picture 2" descr="Wendy Parker | College of Liberal Arts and Human Sciences | Virginia Tech">
            <a:extLst>
              <a:ext uri="{FF2B5EF4-FFF2-40B4-BE49-F238E27FC236}">
                <a16:creationId xmlns:a16="http://schemas.microsoft.com/office/drawing/2014/main" id="{32653676-247E-4CEC-8168-8AD7AF2B47C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0591" y="5050459"/>
            <a:ext cx="1974505" cy="13155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ter Vickers (@petejvickers) / Twitter">
            <a:extLst>
              <a:ext uri="{FF2B5EF4-FFF2-40B4-BE49-F238E27FC236}">
                <a16:creationId xmlns:a16="http://schemas.microsoft.com/office/drawing/2014/main" id="{1AF86095-D64A-46DA-A8F5-1CD515A3094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84764" y="1283617"/>
            <a:ext cx="1614755" cy="16147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0279859-01B2-468A-8F48-CEE0D7D4FDA8}"/>
              </a:ext>
            </a:extLst>
          </p:cNvPr>
          <p:cNvSpPr txBox="1"/>
          <p:nvPr/>
        </p:nvSpPr>
        <p:spPr>
          <a:xfrm>
            <a:off x="134071" y="157522"/>
            <a:ext cx="847540" cy="369332"/>
          </a:xfrm>
          <a:prstGeom prst="rect">
            <a:avLst/>
          </a:prstGeom>
          <a:solidFill>
            <a:schemeClr val="accent5">
              <a:lumMod val="60000"/>
              <a:lumOff val="40000"/>
              <a:alpha val="29000"/>
            </a:schemeClr>
          </a:solidFill>
          <a:ln w="34925">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realists</a:t>
            </a:r>
          </a:p>
        </p:txBody>
      </p:sp>
      <p:sp>
        <p:nvSpPr>
          <p:cNvPr id="4" name="Arrow: Right 3">
            <a:extLst>
              <a:ext uri="{FF2B5EF4-FFF2-40B4-BE49-F238E27FC236}">
                <a16:creationId xmlns:a16="http://schemas.microsoft.com/office/drawing/2014/main" id="{EEEF74E7-8FE2-450D-AC87-EA0824F1295F}"/>
              </a:ext>
            </a:extLst>
          </p:cNvPr>
          <p:cNvSpPr/>
          <p:nvPr/>
        </p:nvSpPr>
        <p:spPr>
          <a:xfrm rot="2848441">
            <a:off x="804134" y="578771"/>
            <a:ext cx="689893" cy="242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6FADEAD5-AB4B-47C2-BCDD-CC29E11EBBBF}"/>
              </a:ext>
            </a:extLst>
          </p:cNvPr>
          <p:cNvSpPr txBox="1"/>
          <p:nvPr/>
        </p:nvSpPr>
        <p:spPr>
          <a:xfrm>
            <a:off x="10993553" y="-12909"/>
            <a:ext cx="1207703" cy="369332"/>
          </a:xfrm>
          <a:prstGeom prst="rect">
            <a:avLst/>
          </a:prstGeom>
          <a:solidFill>
            <a:schemeClr val="accent5">
              <a:lumMod val="60000"/>
              <a:lumOff val="40000"/>
              <a:alpha val="29000"/>
            </a:schemeClr>
          </a:solidFill>
          <a:ln w="34925">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antirealists</a:t>
            </a:r>
          </a:p>
        </p:txBody>
      </p:sp>
      <p:sp>
        <p:nvSpPr>
          <p:cNvPr id="27" name="Arrow: Right 26">
            <a:extLst>
              <a:ext uri="{FF2B5EF4-FFF2-40B4-BE49-F238E27FC236}">
                <a16:creationId xmlns:a16="http://schemas.microsoft.com/office/drawing/2014/main" id="{FA6F005C-7C50-4D04-9506-800C1DBF6DC6}"/>
              </a:ext>
            </a:extLst>
          </p:cNvPr>
          <p:cNvSpPr/>
          <p:nvPr/>
        </p:nvSpPr>
        <p:spPr>
          <a:xfrm rot="8100926">
            <a:off x="11017893" y="414536"/>
            <a:ext cx="497407" cy="213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Home - Michela Massimi - Professor of Philosophy of Science">
            <a:extLst>
              <a:ext uri="{FF2B5EF4-FFF2-40B4-BE49-F238E27FC236}">
                <a16:creationId xmlns:a16="http://schemas.microsoft.com/office/drawing/2014/main" id="{3699BAC4-3766-4CBB-BACB-BDF07651233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55387" y="4858545"/>
            <a:ext cx="1618067" cy="1699340"/>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AD785717-8712-46D3-858B-C84074855945}"/>
              </a:ext>
            </a:extLst>
          </p:cNvPr>
          <p:cNvSpPr txBox="1">
            <a:spLocks/>
          </p:cNvSpPr>
          <p:nvPr/>
        </p:nvSpPr>
        <p:spPr>
          <a:xfrm>
            <a:off x="896860" y="2820936"/>
            <a:ext cx="1464705" cy="20434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1500" b="0" i="0" u="none" strike="noStrike" kern="1200" cap="none" spc="0" normalizeH="0" baseline="0" noProof="0" dirty="0">
                <a:ln>
                  <a:noFill/>
                </a:ln>
                <a:solidFill>
                  <a:prstClr val="black"/>
                </a:solidFill>
                <a:effectLst/>
                <a:uLnTx/>
                <a:uFillTx/>
                <a:latin typeface="Calibri Light" panose="020F0302020204030204"/>
                <a:ea typeface="+mj-ea"/>
                <a:cs typeface="+mj-cs"/>
              </a:rPr>
              <a:t>?</a:t>
            </a:r>
          </a:p>
        </p:txBody>
      </p:sp>
    </p:spTree>
    <p:extLst>
      <p:ext uri="{BB962C8B-B14F-4D97-AF65-F5344CB8AC3E}">
        <p14:creationId xmlns:p14="http://schemas.microsoft.com/office/powerpoint/2010/main" val="241739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5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6"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77440" y="122952"/>
            <a:ext cx="6534287" cy="6815058"/>
          </a:xfrm>
        </p:spPr>
      </p:pic>
    </p:spTree>
    <p:extLst>
      <p:ext uri="{BB962C8B-B14F-4D97-AF65-F5344CB8AC3E}">
        <p14:creationId xmlns:p14="http://schemas.microsoft.com/office/powerpoint/2010/main" val="1557570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78A42-7EF8-4E78-A5AF-90D4201DC0B1}"/>
              </a:ext>
            </a:extLst>
          </p:cNvPr>
          <p:cNvSpPr>
            <a:spLocks noGrp="1"/>
          </p:cNvSpPr>
          <p:nvPr>
            <p:ph idx="1"/>
          </p:nvPr>
        </p:nvSpPr>
        <p:spPr>
          <a:xfrm>
            <a:off x="320040" y="365760"/>
            <a:ext cx="11510010" cy="5977890"/>
          </a:xfrm>
          <a:solidFill>
            <a:schemeClr val="accent1">
              <a:alpha val="17000"/>
            </a:schemeClr>
          </a:solidFill>
          <a:ln>
            <a:solidFill>
              <a:schemeClr val="accent1"/>
            </a:solidFill>
          </a:ln>
        </p:spPr>
        <p:txBody>
          <a:bodyPr>
            <a:normAutofit/>
          </a:bodyPr>
          <a:lstStyle/>
          <a:p>
            <a:r>
              <a:rPr lang="en-GB" sz="4000" dirty="0"/>
              <a:t>It is highly non-trivial that there is </a:t>
            </a:r>
            <a:r>
              <a:rPr lang="en-GB" sz="4000" i="1" dirty="0"/>
              <a:t>any</a:t>
            </a:r>
            <a:r>
              <a:rPr lang="en-GB" sz="4000" dirty="0"/>
              <a:t> threshold that can be defined, where we have lots of examples, and no counterexamples.</a:t>
            </a:r>
          </a:p>
          <a:p>
            <a:r>
              <a:rPr lang="en-GB" sz="4000" dirty="0"/>
              <a:t>It could have been the case that, in order to rule out all counterexamples from history, we would need to raise the bar so high that there are </a:t>
            </a:r>
            <a:r>
              <a:rPr lang="en-GB" sz="4000" u="sng" dirty="0"/>
              <a:t>no examples</a:t>
            </a:r>
            <a:r>
              <a:rPr lang="en-GB" sz="4000" dirty="0"/>
              <a:t>.</a:t>
            </a:r>
          </a:p>
          <a:p>
            <a:r>
              <a:rPr lang="en-GB" sz="4000" dirty="0"/>
              <a:t>This definitely did not happen. The stated criteria rule out all potential counterexamples from history, and leave us with hundreds of examples of ‘future-proof science’.</a:t>
            </a:r>
          </a:p>
          <a:p>
            <a:endParaRPr lang="en-GB" sz="4000" dirty="0"/>
          </a:p>
        </p:txBody>
      </p:sp>
    </p:spTree>
    <p:extLst>
      <p:ext uri="{BB962C8B-B14F-4D97-AF65-F5344CB8AC3E}">
        <p14:creationId xmlns:p14="http://schemas.microsoft.com/office/powerpoint/2010/main" val="34977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159" y="472611"/>
            <a:ext cx="11322121" cy="6151709"/>
          </a:xfrm>
          <a:ln w="22225">
            <a:solidFill>
              <a:srgbClr val="FFC000"/>
            </a:solidFill>
          </a:ln>
        </p:spPr>
        <p:txBody>
          <a:bodyPr>
            <a:normAutofit fontScale="92500" lnSpcReduction="20000"/>
          </a:bodyPr>
          <a:lstStyle/>
          <a:p>
            <a:pPr marL="514350" lvl="0" indent="-514350">
              <a:buFont typeface="+mj-lt"/>
              <a:buAutoNum type="arabicPeriod"/>
            </a:pPr>
            <a:endParaRPr lang="en-GB" sz="100" dirty="0"/>
          </a:p>
          <a:p>
            <a:pPr marL="514350" lvl="0" indent="-514350">
              <a:buFont typeface="+mj-lt"/>
              <a:buAutoNum type="arabicPeriod"/>
            </a:pPr>
            <a:r>
              <a:rPr lang="en-GB" dirty="0"/>
              <a:t>The sun is a star.</a:t>
            </a:r>
          </a:p>
          <a:p>
            <a:pPr marL="514350" lvl="0" indent="-514350">
              <a:buFont typeface="+mj-lt"/>
              <a:buAutoNum type="arabicPeriod"/>
            </a:pPr>
            <a:r>
              <a:rPr lang="en-GB" dirty="0"/>
              <a:t>The Milky Way is a spiral galaxy.</a:t>
            </a:r>
          </a:p>
          <a:p>
            <a:pPr marL="514350" lvl="0" indent="-514350">
              <a:buFont typeface="+mj-lt"/>
              <a:buAutoNum type="arabicPeriod"/>
            </a:pPr>
            <a:r>
              <a:rPr lang="en-GB" dirty="0"/>
              <a:t>Smoking causes cancer.</a:t>
            </a:r>
          </a:p>
          <a:p>
            <a:pPr marL="514350" lvl="0" indent="-514350">
              <a:buFont typeface="+mj-lt"/>
              <a:buAutoNum type="arabicPeriod"/>
            </a:pPr>
            <a:r>
              <a:rPr lang="en-GB" dirty="0"/>
              <a:t>The Earth is a slightly tilted, spinning, oblate spheroid.</a:t>
            </a:r>
          </a:p>
          <a:p>
            <a:pPr marL="514350" lvl="0" indent="-514350">
              <a:buFont typeface="+mj-lt"/>
              <a:buAutoNum type="arabicPeriod"/>
            </a:pPr>
            <a:r>
              <a:rPr lang="en-GB" dirty="0"/>
              <a:t>The Moon causes the tides.</a:t>
            </a:r>
          </a:p>
          <a:p>
            <a:pPr marL="514350" lvl="0" indent="-514350">
              <a:buFont typeface="+mj-lt"/>
              <a:buAutoNum type="arabicPeriod"/>
            </a:pPr>
            <a:r>
              <a:rPr lang="en-GB" dirty="0"/>
              <a:t>The water cycle.</a:t>
            </a:r>
          </a:p>
          <a:p>
            <a:pPr marL="514350" lvl="0" indent="-514350">
              <a:buFont typeface="+mj-lt"/>
              <a:buAutoNum type="arabicPeriod"/>
            </a:pPr>
            <a:r>
              <a:rPr lang="en-GB" dirty="0"/>
              <a:t>DNA has a double helix structure.</a:t>
            </a:r>
          </a:p>
          <a:p>
            <a:pPr marL="514350" lvl="0" indent="-514350">
              <a:buFont typeface="+mj-lt"/>
              <a:buAutoNum type="arabicPeriod"/>
            </a:pPr>
            <a:r>
              <a:rPr lang="en-GB" dirty="0"/>
              <a:t>Red blood cells carry oxygen around the body.</a:t>
            </a:r>
          </a:p>
          <a:p>
            <a:pPr marL="514350" lvl="0" indent="-514350">
              <a:buFont typeface="+mj-lt"/>
              <a:buAutoNum type="arabicPeriod"/>
            </a:pPr>
            <a:r>
              <a:rPr lang="en-GB" dirty="0"/>
              <a:t>Normal person-to-person speech travels as a longitudinal compression wave through the particles in the air.</a:t>
            </a:r>
          </a:p>
          <a:p>
            <a:pPr marL="514350" indent="-514350">
              <a:buFont typeface="+mj-lt"/>
              <a:buAutoNum type="arabicPeriod"/>
            </a:pPr>
            <a:r>
              <a:rPr lang="en-GB" dirty="0"/>
              <a:t>The outer core of the Earth is liquid metal.</a:t>
            </a:r>
          </a:p>
          <a:p>
            <a:pPr marL="514350" indent="-514350">
              <a:buFont typeface="+mj-lt"/>
              <a:buAutoNum type="arabicPeriod"/>
            </a:pPr>
            <a:r>
              <a:rPr lang="en-GB" dirty="0"/>
              <a:t>S. America and Africa used to fit together like jigsaw pieces.</a:t>
            </a:r>
          </a:p>
          <a:p>
            <a:pPr marL="514350" indent="-514350">
              <a:buFont typeface="+mj-lt"/>
              <a:buAutoNum type="arabicPeriod"/>
            </a:pPr>
            <a:r>
              <a:rPr lang="en-GB" dirty="0"/>
              <a:t>Fish living in the world’s oceans 100s of millions of years ago ultimately evolved into modern-day human beings.</a:t>
            </a:r>
          </a:p>
          <a:p>
            <a:pPr marL="514350" indent="-514350">
              <a:buFont typeface="+mj-lt"/>
              <a:buAutoNum type="arabicPeriod"/>
            </a:pPr>
            <a:r>
              <a:rPr lang="en-GB" dirty="0"/>
              <a:t>Anthropogenic climate change.</a:t>
            </a:r>
          </a:p>
          <a:p>
            <a:pPr marL="514350" lvl="0" indent="-514350">
              <a:buFont typeface="+mj-lt"/>
              <a:buAutoNum type="arabicPeriod"/>
            </a:pPr>
            <a:endParaRPr lang="en-GB" dirty="0"/>
          </a:p>
        </p:txBody>
      </p:sp>
    </p:spTree>
    <p:extLst>
      <p:ext uri="{BB962C8B-B14F-4D97-AF65-F5344CB8AC3E}">
        <p14:creationId xmlns:p14="http://schemas.microsoft.com/office/powerpoint/2010/main" val="3085232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Bohr’s model of the atom</a:t>
            </a:r>
          </a:p>
        </p:txBody>
      </p:sp>
      <p:pic>
        <p:nvPicPr>
          <p:cNvPr id="12297" name="Picture 9" descr="Diagram of an electron dropping from a higher orbital to a lower one and emitting a photon. Image Credit: Wikicom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417639"/>
            <a:ext cx="5486400" cy="522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23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9" name="Object 4"/>
          <p:cNvGraphicFramePr>
            <a:graphicFrameLocks noGrp="1" noChangeAspect="1"/>
          </p:cNvGraphicFramePr>
          <p:nvPr>
            <p:ph sz="half" idx="1"/>
          </p:nvPr>
        </p:nvGraphicFramePr>
        <p:xfrm>
          <a:off x="7896226" y="1557338"/>
          <a:ext cx="2303463" cy="1035050"/>
        </p:xfrm>
        <a:graphic>
          <a:graphicData uri="http://schemas.openxmlformats.org/presentationml/2006/ole">
            <mc:AlternateContent xmlns:mc="http://schemas.openxmlformats.org/markup-compatibility/2006">
              <mc:Choice xmlns:v="urn:schemas-microsoft-com:vml" Requires="v">
                <p:oleObj name="Equation" r:id="rId3" imgW="1130300" imgH="508000" progId="Equation.3">
                  <p:embed/>
                </p:oleObj>
              </mc:Choice>
              <mc:Fallback>
                <p:oleObj name="Equation" r:id="rId3" imgW="1130300" imgH="508000" progId="Equation.3">
                  <p:embed/>
                  <p:pic>
                    <p:nvPicPr>
                      <p:cNvPr id="19459"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226" y="1557338"/>
                        <a:ext cx="2303463" cy="103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0" name="Object 7"/>
          <p:cNvGraphicFramePr>
            <a:graphicFrameLocks noGrp="1" noChangeAspect="1"/>
          </p:cNvGraphicFramePr>
          <p:nvPr>
            <p:ph sz="half" idx="2"/>
          </p:nvPr>
        </p:nvGraphicFramePr>
        <p:xfrm>
          <a:off x="3380915" y="4191000"/>
          <a:ext cx="5616575" cy="4570412"/>
        </p:xfrm>
        <a:graphic>
          <a:graphicData uri="http://schemas.openxmlformats.org/presentationml/2006/ole">
            <mc:AlternateContent xmlns:mc="http://schemas.openxmlformats.org/markup-compatibility/2006">
              <mc:Choice xmlns:v="urn:schemas-microsoft-com:vml" Requires="v">
                <p:oleObj name="Bitmap Image" r:id="rId5" imgW="4038095" imgH="3285714" progId="Paint.Picture">
                  <p:embed/>
                </p:oleObj>
              </mc:Choice>
              <mc:Fallback>
                <p:oleObj name="Bitmap Image" r:id="rId5" imgW="4038095" imgH="3285714" progId="Paint.Picture">
                  <p:embed/>
                  <p:pic>
                    <p:nvPicPr>
                      <p:cNvPr id="1946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0915" y="4191000"/>
                        <a:ext cx="5616575" cy="457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1" name="Rectangle 10"/>
          <p:cNvSpPr>
            <a:spLocks noChangeArrowheads="1"/>
          </p:cNvSpPr>
          <p:nvPr/>
        </p:nvSpPr>
        <p:spPr bwMode="auto">
          <a:xfrm>
            <a:off x="1524001" y="30300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defRPr/>
            </a:pPr>
            <a:endParaRPr lang="en-US" altLang="en-US" sz="1800">
              <a:solidFill>
                <a:prstClr val="black"/>
              </a:solidFill>
            </a:endParaRPr>
          </a:p>
        </p:txBody>
      </p:sp>
      <p:sp>
        <p:nvSpPr>
          <p:cNvPr id="19463" name="Rectangle 12"/>
          <p:cNvSpPr>
            <a:spLocks noChangeArrowheads="1"/>
          </p:cNvSpPr>
          <p:nvPr/>
        </p:nvSpPr>
        <p:spPr bwMode="auto">
          <a:xfrm>
            <a:off x="1524001" y="30443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defRPr/>
            </a:pPr>
            <a:endParaRPr lang="en-US" altLang="en-US" sz="1800">
              <a:solidFill>
                <a:prstClr val="black"/>
              </a:solidFill>
            </a:endParaRPr>
          </a:p>
        </p:txBody>
      </p:sp>
      <p:graphicFrame>
        <p:nvGraphicFramePr>
          <p:cNvPr id="19464" name="Object 11"/>
          <p:cNvGraphicFramePr>
            <a:graphicFrameLocks noChangeAspect="1"/>
          </p:cNvGraphicFramePr>
          <p:nvPr/>
        </p:nvGraphicFramePr>
        <p:xfrm>
          <a:off x="7680326" y="5229225"/>
          <a:ext cx="2551113" cy="996950"/>
        </p:xfrm>
        <a:graphic>
          <a:graphicData uri="http://schemas.openxmlformats.org/presentationml/2006/ole">
            <mc:AlternateContent xmlns:mc="http://schemas.openxmlformats.org/markup-compatibility/2006">
              <mc:Choice xmlns:v="urn:schemas-microsoft-com:vml" Requires="v">
                <p:oleObj name="Equation" r:id="rId7" imgW="1016000" imgH="419100" progId="Equation.3">
                  <p:embed/>
                </p:oleObj>
              </mc:Choice>
              <mc:Fallback>
                <p:oleObj name="Equation" r:id="rId7" imgW="1016000" imgH="419100" progId="Equation.3">
                  <p:embed/>
                  <p:pic>
                    <p:nvPicPr>
                      <p:cNvPr id="19464"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0326" y="5229225"/>
                        <a:ext cx="2551113"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5" name="Rectangle 14"/>
          <p:cNvSpPr>
            <a:spLocks noChangeArrowheads="1"/>
          </p:cNvSpPr>
          <p:nvPr/>
        </p:nvSpPr>
        <p:spPr bwMode="auto">
          <a:xfrm>
            <a:off x="1524001" y="3058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defRPr/>
            </a:pPr>
            <a:endParaRPr lang="en-US" altLang="en-US" sz="1800">
              <a:solidFill>
                <a:prstClr val="black"/>
              </a:solidFill>
            </a:endParaRPr>
          </a:p>
        </p:txBody>
      </p:sp>
      <p:sp>
        <p:nvSpPr>
          <p:cNvPr id="2" name="Rectangle 1"/>
          <p:cNvSpPr/>
          <p:nvPr/>
        </p:nvSpPr>
        <p:spPr>
          <a:xfrm>
            <a:off x="1703388" y="5229226"/>
            <a:ext cx="8785225" cy="3960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3" name="Rectangle 2"/>
          <p:cNvSpPr/>
          <p:nvPr/>
        </p:nvSpPr>
        <p:spPr>
          <a:xfrm>
            <a:off x="7751764" y="1484313"/>
            <a:ext cx="2592387" cy="1439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4" name="Rectangle 3"/>
          <p:cNvSpPr/>
          <p:nvPr/>
        </p:nvSpPr>
        <p:spPr>
          <a:xfrm>
            <a:off x="1703389" y="2492376"/>
            <a:ext cx="583247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Calibri"/>
            </a:endParaRPr>
          </a:p>
        </p:txBody>
      </p:sp>
      <p:pic>
        <p:nvPicPr>
          <p:cNvPr id="7" name="Picture 6"/>
          <p:cNvPicPr>
            <a:picLocks noChangeAspect="1"/>
          </p:cNvPicPr>
          <p:nvPr/>
        </p:nvPicPr>
        <p:blipFill>
          <a:blip r:embed="rId9"/>
          <a:stretch>
            <a:fillRect/>
          </a:stretch>
        </p:blipFill>
        <p:spPr>
          <a:xfrm>
            <a:off x="3529961" y="1710532"/>
            <a:ext cx="5318480" cy="1763712"/>
          </a:xfrm>
          <a:prstGeom prst="rect">
            <a:avLst/>
          </a:prstGeom>
        </p:spPr>
      </p:pic>
    </p:spTree>
    <p:extLst>
      <p:ext uri="{BB962C8B-B14F-4D97-AF65-F5344CB8AC3E}">
        <p14:creationId xmlns:p14="http://schemas.microsoft.com/office/powerpoint/2010/main" val="81148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Bohr was right that:</a:t>
            </a:r>
          </a:p>
        </p:txBody>
      </p:sp>
      <p:sp>
        <p:nvSpPr>
          <p:cNvPr id="3" name="Content Placeholder 2"/>
          <p:cNvSpPr>
            <a:spLocks noGrp="1"/>
          </p:cNvSpPr>
          <p:nvPr>
            <p:ph idx="1"/>
          </p:nvPr>
        </p:nvSpPr>
        <p:spPr>
          <a:xfrm>
            <a:off x="1981200" y="1905000"/>
            <a:ext cx="8229600" cy="4724400"/>
          </a:xfrm>
        </p:spPr>
        <p:txBody>
          <a:bodyPr>
            <a:normAutofit/>
          </a:bodyPr>
          <a:lstStyle/>
          <a:p>
            <a:pPr marL="571500" indent="-571500">
              <a:buAutoNum type="romanLcParenBoth"/>
            </a:pPr>
            <a:r>
              <a:rPr lang="en-GB" dirty="0"/>
              <a:t>hydrogen atoms consist of one proton and one electron</a:t>
            </a:r>
          </a:p>
          <a:p>
            <a:pPr marL="571500" indent="-571500">
              <a:buAutoNum type="romanLcParenBoth"/>
            </a:pPr>
            <a:r>
              <a:rPr lang="en-GB" dirty="0"/>
              <a:t>there is a Coulomb potential caused by the positive charge of the proton nucleus</a:t>
            </a:r>
          </a:p>
          <a:p>
            <a:pPr marL="571500" indent="-571500">
              <a:buAutoNum type="romanLcParenBoth"/>
            </a:pPr>
            <a:r>
              <a:rPr lang="en-GB" dirty="0"/>
              <a:t>the energies of the possible electron states are quantized</a:t>
            </a:r>
          </a:p>
          <a:p>
            <a:pPr marL="571500" indent="-571500">
              <a:buAutoNum type="romanLcParenBoth"/>
            </a:pPr>
            <a:r>
              <a:rPr lang="en-GB" dirty="0"/>
              <a:t>photon emission is caused by transitions between electron states</a:t>
            </a:r>
          </a:p>
        </p:txBody>
      </p:sp>
    </p:spTree>
    <p:extLst>
      <p:ext uri="{BB962C8B-B14F-4D97-AF65-F5344CB8AC3E}">
        <p14:creationId xmlns:p14="http://schemas.microsoft.com/office/powerpoint/2010/main" val="336708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91000" y="1752600"/>
            <a:ext cx="17526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8" name="Oval 7"/>
          <p:cNvSpPr/>
          <p:nvPr/>
        </p:nvSpPr>
        <p:spPr>
          <a:xfrm>
            <a:off x="6934200" y="2590800"/>
            <a:ext cx="2209800" cy="2057400"/>
          </a:xfrm>
          <a:prstGeom prst="ellipse">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9" name="Content Placeholder 2"/>
          <p:cNvSpPr txBox="1">
            <a:spLocks/>
          </p:cNvSpPr>
          <p:nvPr/>
        </p:nvSpPr>
        <p:spPr>
          <a:xfrm>
            <a:off x="6934200" y="3276600"/>
            <a:ext cx="1905000" cy="914400"/>
          </a:xfrm>
          <a:prstGeom prst="rect">
            <a:avLst/>
          </a:prstGeom>
        </p:spPr>
        <p:txBody>
          <a:bodyPr>
            <a:normAutofit fontScale="70000" lnSpcReduction="20000"/>
          </a:bodyPr>
          <a:lstStyle/>
          <a:p>
            <a:pPr marL="342900" indent="-342900">
              <a:spcBef>
                <a:spcPct val="20000"/>
              </a:spcBef>
              <a:defRPr/>
            </a:pPr>
            <a:r>
              <a:rPr lang="en-GB" sz="3200" dirty="0">
                <a:solidFill>
                  <a:srgbClr val="000000"/>
                </a:solidFill>
                <a:latin typeface="Arial" charset="0"/>
              </a:rPr>
              <a:t>	Successful Prediction</a:t>
            </a:r>
            <a:endParaRPr lang="en-GB" sz="3200" dirty="0">
              <a:solidFill>
                <a:srgbClr val="000000"/>
              </a:solidFill>
              <a:latin typeface="Arial"/>
            </a:endParaRPr>
          </a:p>
        </p:txBody>
      </p:sp>
      <p:sp>
        <p:nvSpPr>
          <p:cNvPr id="10" name="Oval 9"/>
          <p:cNvSpPr/>
          <p:nvPr/>
        </p:nvSpPr>
        <p:spPr>
          <a:xfrm>
            <a:off x="4572000" y="2667000"/>
            <a:ext cx="838200" cy="190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12" name="Right Arrow 11"/>
          <p:cNvSpPr/>
          <p:nvPr/>
        </p:nvSpPr>
        <p:spPr>
          <a:xfrm>
            <a:off x="5029200" y="3124200"/>
            <a:ext cx="2133600" cy="990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15" name="Title 1"/>
          <p:cNvSpPr txBox="1">
            <a:spLocks/>
          </p:cNvSpPr>
          <p:nvPr/>
        </p:nvSpPr>
        <p:spPr>
          <a:xfrm>
            <a:off x="2133600" y="5638800"/>
            <a:ext cx="1524000" cy="457200"/>
          </a:xfrm>
          <a:prstGeom prst="rect">
            <a:avLst/>
          </a:prstGeom>
        </p:spPr>
        <p:txBody>
          <a:bodyPr anchor="ctr">
            <a:normAutofit fontScale="67500" lnSpcReduction="20000"/>
          </a:bodyPr>
          <a:lstStyle/>
          <a:p>
            <a:pPr algn="ctr">
              <a:spcBef>
                <a:spcPct val="0"/>
              </a:spcBef>
              <a:defRPr/>
            </a:pPr>
            <a:r>
              <a:rPr lang="en-GB" sz="4400" dirty="0">
                <a:solidFill>
                  <a:srgbClr val="000000"/>
                </a:solidFill>
                <a:latin typeface="Arial"/>
              </a:rPr>
              <a:t>Theory</a:t>
            </a:r>
          </a:p>
        </p:txBody>
      </p:sp>
      <p:cxnSp>
        <p:nvCxnSpPr>
          <p:cNvPr id="17" name="Straight Arrow Connector 16"/>
          <p:cNvCxnSpPr/>
          <p:nvPr/>
        </p:nvCxnSpPr>
        <p:spPr>
          <a:xfrm flipV="1">
            <a:off x="3352800" y="5181600"/>
            <a:ext cx="685800" cy="457200"/>
          </a:xfrm>
          <a:prstGeom prst="straightConnector1">
            <a:avLst/>
          </a:prstGeom>
          <a:ln w="317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6781800" y="5257800"/>
            <a:ext cx="2743200" cy="838200"/>
          </a:xfrm>
          <a:prstGeom prst="rect">
            <a:avLst/>
          </a:prstGeom>
        </p:spPr>
        <p:txBody>
          <a:bodyPr anchor="ctr">
            <a:normAutofit fontScale="52500" lnSpcReduction="20000"/>
          </a:bodyPr>
          <a:lstStyle/>
          <a:p>
            <a:pPr algn="ctr">
              <a:spcBef>
                <a:spcPct val="0"/>
              </a:spcBef>
              <a:defRPr/>
            </a:pPr>
            <a:r>
              <a:rPr lang="en-GB" sz="4400" dirty="0">
                <a:solidFill>
                  <a:srgbClr val="000000"/>
                </a:solidFill>
                <a:latin typeface="Arial"/>
              </a:rPr>
              <a:t>Hypotheses which fuel the success</a:t>
            </a:r>
          </a:p>
        </p:txBody>
      </p:sp>
      <p:cxnSp>
        <p:nvCxnSpPr>
          <p:cNvPr id="19" name="Straight Arrow Connector 18"/>
          <p:cNvCxnSpPr/>
          <p:nvPr/>
        </p:nvCxnSpPr>
        <p:spPr>
          <a:xfrm flipH="1" flipV="1">
            <a:off x="5181600" y="4114800"/>
            <a:ext cx="1752600" cy="1219200"/>
          </a:xfrm>
          <a:prstGeom prst="straightConnector1">
            <a:avLst/>
          </a:prstGeom>
          <a:ln w="317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6934200" y="5943600"/>
            <a:ext cx="2438400" cy="609600"/>
          </a:xfrm>
          <a:prstGeom prst="rect">
            <a:avLst/>
          </a:prstGeom>
        </p:spPr>
        <p:txBody>
          <a:bodyPr anchor="ctr">
            <a:normAutofit fontScale="52500" lnSpcReduction="20000"/>
          </a:bodyPr>
          <a:lstStyle/>
          <a:p>
            <a:pPr algn="ctr">
              <a:spcBef>
                <a:spcPct val="0"/>
              </a:spcBef>
              <a:defRPr/>
            </a:pPr>
            <a:r>
              <a:rPr lang="en-GB" sz="4400" dirty="0">
                <a:solidFill>
                  <a:srgbClr val="000000"/>
                </a:solidFill>
                <a:latin typeface="Arial"/>
              </a:rPr>
              <a:t>(working posits)</a:t>
            </a:r>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3394706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animBg="1"/>
      <p:bldP spid="12" grpId="0" animBg="1"/>
      <p:bldP spid="15" grpId="0"/>
      <p:bldP spid="18"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267200" y="5029200"/>
            <a:ext cx="3124200" cy="135255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9220" name="Content Placeholder 2"/>
          <p:cNvSpPr txBox="1">
            <a:spLocks/>
          </p:cNvSpPr>
          <p:nvPr/>
        </p:nvSpPr>
        <p:spPr bwMode="auto">
          <a:xfrm>
            <a:off x="1981200" y="5334000"/>
            <a:ext cx="1905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Aft>
                <a:spcPct val="0"/>
              </a:spcAft>
              <a:buNone/>
              <a:defRPr/>
            </a:pPr>
            <a:r>
              <a:rPr lang="en-GB" altLang="en-US">
                <a:solidFill>
                  <a:srgbClr val="000000"/>
                </a:solidFill>
              </a:rPr>
              <a:t>Theory 1</a:t>
            </a:r>
          </a:p>
        </p:txBody>
      </p:sp>
      <p:sp>
        <p:nvSpPr>
          <p:cNvPr id="16" name="Content Placeholder 2"/>
          <p:cNvSpPr txBox="1">
            <a:spLocks/>
          </p:cNvSpPr>
          <p:nvPr/>
        </p:nvSpPr>
        <p:spPr>
          <a:xfrm>
            <a:off x="8382000" y="5410200"/>
            <a:ext cx="1905000" cy="914400"/>
          </a:xfrm>
          <a:prstGeom prst="rect">
            <a:avLst/>
          </a:prstGeom>
        </p:spPr>
        <p:txBody>
          <a:bodyPr>
            <a:normAutofit/>
          </a:bodyPr>
          <a:lstStyle/>
          <a:p>
            <a:pPr marL="342900" indent="-342900">
              <a:spcBef>
                <a:spcPct val="20000"/>
              </a:spcBef>
              <a:defRPr/>
            </a:pPr>
            <a:r>
              <a:rPr lang="en-GB" sz="3200" dirty="0">
                <a:solidFill>
                  <a:srgbClr val="000000"/>
                </a:solidFill>
                <a:latin typeface="Arial"/>
              </a:rPr>
              <a:t>Theory 2</a:t>
            </a:r>
          </a:p>
        </p:txBody>
      </p:sp>
      <p:sp>
        <p:nvSpPr>
          <p:cNvPr id="17" name="Rectangle 16"/>
          <p:cNvSpPr/>
          <p:nvPr/>
        </p:nvSpPr>
        <p:spPr>
          <a:xfrm>
            <a:off x="1981200" y="1676400"/>
            <a:ext cx="17526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18" name="Cross 17"/>
          <p:cNvSpPr/>
          <p:nvPr/>
        </p:nvSpPr>
        <p:spPr>
          <a:xfrm>
            <a:off x="7924800" y="1752600"/>
            <a:ext cx="2362200" cy="34290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19" name="Oval 18"/>
          <p:cNvSpPr/>
          <p:nvPr/>
        </p:nvSpPr>
        <p:spPr>
          <a:xfrm>
            <a:off x="4724400" y="2514600"/>
            <a:ext cx="2209800" cy="2057400"/>
          </a:xfrm>
          <a:prstGeom prst="ellipse">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20" name="Content Placeholder 2"/>
          <p:cNvSpPr txBox="1">
            <a:spLocks/>
          </p:cNvSpPr>
          <p:nvPr/>
        </p:nvSpPr>
        <p:spPr>
          <a:xfrm>
            <a:off x="4724400" y="3200400"/>
            <a:ext cx="1905000" cy="914400"/>
          </a:xfrm>
          <a:prstGeom prst="rect">
            <a:avLst/>
          </a:prstGeom>
        </p:spPr>
        <p:txBody>
          <a:bodyPr>
            <a:normAutofit fontScale="70000" lnSpcReduction="20000"/>
          </a:bodyPr>
          <a:lstStyle/>
          <a:p>
            <a:pPr marL="342900" indent="-342900">
              <a:spcBef>
                <a:spcPct val="20000"/>
              </a:spcBef>
              <a:defRPr/>
            </a:pPr>
            <a:r>
              <a:rPr lang="en-GB" sz="3200" dirty="0">
                <a:solidFill>
                  <a:srgbClr val="000000"/>
                </a:solidFill>
                <a:latin typeface="Arial" charset="0"/>
              </a:rPr>
              <a:t>	Successful Prediction</a:t>
            </a:r>
            <a:endParaRPr lang="en-GB" sz="3200" dirty="0">
              <a:solidFill>
                <a:srgbClr val="000000"/>
              </a:solidFill>
              <a:latin typeface="Arial"/>
            </a:endParaRPr>
          </a:p>
        </p:txBody>
      </p:sp>
      <p:sp>
        <p:nvSpPr>
          <p:cNvPr id="21" name="Oval 20"/>
          <p:cNvSpPr/>
          <p:nvPr/>
        </p:nvSpPr>
        <p:spPr>
          <a:xfrm>
            <a:off x="2362200" y="2590800"/>
            <a:ext cx="838200" cy="190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22" name="Oval 21"/>
          <p:cNvSpPr/>
          <p:nvPr/>
        </p:nvSpPr>
        <p:spPr>
          <a:xfrm>
            <a:off x="8382000" y="2667000"/>
            <a:ext cx="838200" cy="190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23" name="Right Arrow 22"/>
          <p:cNvSpPr/>
          <p:nvPr/>
        </p:nvSpPr>
        <p:spPr>
          <a:xfrm>
            <a:off x="2819400" y="3048000"/>
            <a:ext cx="2133600" cy="990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24" name="Right Arrow 23"/>
          <p:cNvSpPr/>
          <p:nvPr/>
        </p:nvSpPr>
        <p:spPr>
          <a:xfrm rot="10800000">
            <a:off x="6629400" y="3124200"/>
            <a:ext cx="2133600" cy="990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25" name="Title 1"/>
          <p:cNvSpPr txBox="1">
            <a:spLocks/>
          </p:cNvSpPr>
          <p:nvPr/>
        </p:nvSpPr>
        <p:spPr>
          <a:xfrm>
            <a:off x="4419600" y="5105400"/>
            <a:ext cx="2743200" cy="1219200"/>
          </a:xfrm>
          <a:prstGeom prst="rect">
            <a:avLst/>
          </a:prstGeom>
        </p:spPr>
        <p:txBody>
          <a:bodyPr anchor="ctr">
            <a:normAutofit fontScale="52500" lnSpcReduction="20000"/>
          </a:bodyPr>
          <a:lstStyle/>
          <a:p>
            <a:pPr algn="ctr">
              <a:spcBef>
                <a:spcPct val="0"/>
              </a:spcBef>
              <a:defRPr/>
            </a:pPr>
            <a:r>
              <a:rPr lang="en-GB" sz="4400" dirty="0">
                <a:solidFill>
                  <a:srgbClr val="000000"/>
                </a:solidFill>
                <a:latin typeface="Arial"/>
              </a:rPr>
              <a:t>Working posits are retained through theory change</a:t>
            </a:r>
          </a:p>
        </p:txBody>
      </p:sp>
      <p:sp>
        <p:nvSpPr>
          <p:cNvPr id="26" name="Up Arrow 25"/>
          <p:cNvSpPr/>
          <p:nvPr/>
        </p:nvSpPr>
        <p:spPr>
          <a:xfrm rot="17835877">
            <a:off x="3567113" y="3835400"/>
            <a:ext cx="381000" cy="165735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27" name="Up Arrow 26"/>
          <p:cNvSpPr/>
          <p:nvPr/>
        </p:nvSpPr>
        <p:spPr>
          <a:xfrm rot="3812012">
            <a:off x="7718425" y="3965575"/>
            <a:ext cx="381000" cy="165735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9233" name="Content Placeholder 2"/>
          <p:cNvSpPr txBox="1">
            <a:spLocks/>
          </p:cNvSpPr>
          <p:nvPr/>
        </p:nvSpPr>
        <p:spPr bwMode="auto">
          <a:xfrm>
            <a:off x="1752600" y="5791200"/>
            <a:ext cx="2362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Aft>
                <a:spcPct val="0"/>
              </a:spcAft>
              <a:buNone/>
              <a:defRPr/>
            </a:pPr>
            <a:r>
              <a:rPr lang="en-GB" altLang="en-US" sz="2400">
                <a:solidFill>
                  <a:srgbClr val="000000"/>
                </a:solidFill>
              </a:rPr>
              <a:t>(current theory)</a:t>
            </a:r>
          </a:p>
        </p:txBody>
      </p:sp>
      <p:sp>
        <p:nvSpPr>
          <p:cNvPr id="29" name="Content Placeholder 2"/>
          <p:cNvSpPr txBox="1">
            <a:spLocks/>
          </p:cNvSpPr>
          <p:nvPr/>
        </p:nvSpPr>
        <p:spPr bwMode="auto">
          <a:xfrm>
            <a:off x="8153400" y="5943600"/>
            <a:ext cx="2362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Aft>
                <a:spcPct val="0"/>
              </a:spcAft>
              <a:buNone/>
              <a:defRPr/>
            </a:pPr>
            <a:r>
              <a:rPr lang="en-GB" altLang="en-US" sz="2400">
                <a:solidFill>
                  <a:srgbClr val="000000"/>
                </a:solidFill>
              </a:rPr>
              <a:t>(future theory)</a:t>
            </a:r>
          </a:p>
        </p:txBody>
      </p:sp>
      <p:sp>
        <p:nvSpPr>
          <p:cNvPr id="3" name="Curved Down Arrow 2"/>
          <p:cNvSpPr/>
          <p:nvPr/>
        </p:nvSpPr>
        <p:spPr>
          <a:xfrm>
            <a:off x="3429000" y="228600"/>
            <a:ext cx="5306652" cy="1219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p:cNvSpPr txBox="1"/>
          <p:nvPr/>
        </p:nvSpPr>
        <p:spPr>
          <a:xfrm>
            <a:off x="4361633" y="576590"/>
            <a:ext cx="2809167" cy="523220"/>
          </a:xfrm>
          <a:prstGeom prst="rect">
            <a:avLst/>
          </a:prstGeom>
          <a:noFill/>
        </p:spPr>
        <p:txBody>
          <a:bodyPr wrap="none" rtlCol="0">
            <a:spAutoFit/>
          </a:bodyPr>
          <a:lstStyle/>
          <a:p>
            <a:r>
              <a:rPr lang="en-GB" sz="2800" dirty="0"/>
              <a:t>BIG REVOLUTION!</a:t>
            </a:r>
          </a:p>
        </p:txBody>
      </p:sp>
    </p:spTree>
    <p:extLst>
      <p:ext uri="{BB962C8B-B14F-4D97-AF65-F5344CB8AC3E}">
        <p14:creationId xmlns:p14="http://schemas.microsoft.com/office/powerpoint/2010/main" val="2388643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animBg="1"/>
      <p:bldP spid="19" grpId="0" animBg="1"/>
      <p:bldP spid="20" grpId="0"/>
      <p:bldP spid="21" grpId="0" animBg="1"/>
      <p:bldP spid="22" grpId="0" animBg="1"/>
      <p:bldP spid="23" grpId="0" animBg="1"/>
      <p:bldP spid="24" grpId="0" animBg="1"/>
      <p:bldP spid="25" grpId="0"/>
      <p:bldP spid="26" grpId="0" animBg="1"/>
      <p:bldP spid="27" grpId="0" animBg="1"/>
      <p:bldP spid="29" grpId="0"/>
      <p:bldP spid="3"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267200" y="5029200"/>
            <a:ext cx="3124200" cy="135255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10244" name="Content Placeholder 2"/>
          <p:cNvSpPr txBox="1">
            <a:spLocks/>
          </p:cNvSpPr>
          <p:nvPr/>
        </p:nvSpPr>
        <p:spPr bwMode="auto">
          <a:xfrm>
            <a:off x="1981200" y="5257800"/>
            <a:ext cx="1905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lnSpc>
                <a:spcPct val="90000"/>
              </a:lnSpc>
              <a:spcAft>
                <a:spcPct val="0"/>
              </a:spcAft>
              <a:buNone/>
              <a:defRPr/>
            </a:pPr>
            <a:r>
              <a:rPr lang="en-GB" altLang="en-US" sz="3000">
                <a:solidFill>
                  <a:srgbClr val="000000"/>
                </a:solidFill>
              </a:rPr>
              <a:t>Bohr’s theory</a:t>
            </a:r>
          </a:p>
        </p:txBody>
      </p:sp>
      <p:sp>
        <p:nvSpPr>
          <p:cNvPr id="16" name="Content Placeholder 2"/>
          <p:cNvSpPr txBox="1">
            <a:spLocks/>
          </p:cNvSpPr>
          <p:nvPr/>
        </p:nvSpPr>
        <p:spPr>
          <a:xfrm>
            <a:off x="8305800" y="5257800"/>
            <a:ext cx="1905000" cy="914400"/>
          </a:xfrm>
          <a:prstGeom prst="rect">
            <a:avLst/>
          </a:prstGeom>
        </p:spPr>
        <p:txBody>
          <a:bodyPr>
            <a:normAutofit fontScale="92500" lnSpcReduction="10000"/>
          </a:bodyPr>
          <a:lstStyle/>
          <a:p>
            <a:pPr marL="342900" indent="-342900">
              <a:spcBef>
                <a:spcPct val="20000"/>
              </a:spcBef>
              <a:defRPr/>
            </a:pPr>
            <a:r>
              <a:rPr lang="en-GB" sz="3200" dirty="0">
                <a:solidFill>
                  <a:srgbClr val="000000"/>
                </a:solidFill>
                <a:latin typeface="Arial" charset="0"/>
              </a:rPr>
              <a:t>Current theory</a:t>
            </a:r>
            <a:endParaRPr lang="en-GB" sz="3200" dirty="0">
              <a:solidFill>
                <a:srgbClr val="000000"/>
              </a:solidFill>
              <a:latin typeface="Arial"/>
            </a:endParaRPr>
          </a:p>
        </p:txBody>
      </p:sp>
      <p:sp>
        <p:nvSpPr>
          <p:cNvPr id="17" name="Rectangle 16"/>
          <p:cNvSpPr/>
          <p:nvPr/>
        </p:nvSpPr>
        <p:spPr>
          <a:xfrm>
            <a:off x="1981200" y="1676400"/>
            <a:ext cx="17526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18" name="Cross 17"/>
          <p:cNvSpPr/>
          <p:nvPr/>
        </p:nvSpPr>
        <p:spPr>
          <a:xfrm>
            <a:off x="7924800" y="1752600"/>
            <a:ext cx="2362200" cy="34290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19" name="Oval 18"/>
          <p:cNvSpPr/>
          <p:nvPr/>
        </p:nvSpPr>
        <p:spPr>
          <a:xfrm>
            <a:off x="4724400" y="2514600"/>
            <a:ext cx="2209800" cy="2057400"/>
          </a:xfrm>
          <a:prstGeom prst="ellipse">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20" name="Content Placeholder 2"/>
          <p:cNvSpPr txBox="1">
            <a:spLocks/>
          </p:cNvSpPr>
          <p:nvPr/>
        </p:nvSpPr>
        <p:spPr>
          <a:xfrm>
            <a:off x="4724400" y="3200400"/>
            <a:ext cx="1905000" cy="914400"/>
          </a:xfrm>
          <a:prstGeom prst="rect">
            <a:avLst/>
          </a:prstGeom>
        </p:spPr>
        <p:txBody>
          <a:bodyPr>
            <a:normAutofit fontScale="70000" lnSpcReduction="20000"/>
          </a:bodyPr>
          <a:lstStyle/>
          <a:p>
            <a:pPr marL="342900" indent="-342900">
              <a:spcBef>
                <a:spcPct val="20000"/>
              </a:spcBef>
              <a:defRPr/>
            </a:pPr>
            <a:r>
              <a:rPr lang="en-GB" sz="3200" dirty="0">
                <a:solidFill>
                  <a:srgbClr val="000000"/>
                </a:solidFill>
                <a:latin typeface="Arial" charset="0"/>
              </a:rPr>
              <a:t>	Successful Prediction</a:t>
            </a:r>
            <a:endParaRPr lang="en-GB" sz="3200" dirty="0">
              <a:solidFill>
                <a:srgbClr val="000000"/>
              </a:solidFill>
              <a:latin typeface="Arial"/>
            </a:endParaRPr>
          </a:p>
        </p:txBody>
      </p:sp>
      <p:sp>
        <p:nvSpPr>
          <p:cNvPr id="21" name="Oval 20"/>
          <p:cNvSpPr/>
          <p:nvPr/>
        </p:nvSpPr>
        <p:spPr>
          <a:xfrm>
            <a:off x="2362200" y="2590800"/>
            <a:ext cx="838200" cy="190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22" name="Oval 21"/>
          <p:cNvSpPr/>
          <p:nvPr/>
        </p:nvSpPr>
        <p:spPr>
          <a:xfrm>
            <a:off x="8382000" y="2667000"/>
            <a:ext cx="838200" cy="190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23" name="Right Arrow 22"/>
          <p:cNvSpPr/>
          <p:nvPr/>
        </p:nvSpPr>
        <p:spPr>
          <a:xfrm>
            <a:off x="2819400" y="3048000"/>
            <a:ext cx="2133600" cy="990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24" name="Right Arrow 23"/>
          <p:cNvSpPr/>
          <p:nvPr/>
        </p:nvSpPr>
        <p:spPr>
          <a:xfrm rot="10800000">
            <a:off x="6629400" y="3124200"/>
            <a:ext cx="2133600" cy="990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25" name="Title 1"/>
          <p:cNvSpPr txBox="1">
            <a:spLocks/>
          </p:cNvSpPr>
          <p:nvPr/>
        </p:nvSpPr>
        <p:spPr>
          <a:xfrm>
            <a:off x="4419600" y="5105400"/>
            <a:ext cx="2743200" cy="1219200"/>
          </a:xfrm>
          <a:prstGeom prst="rect">
            <a:avLst/>
          </a:prstGeom>
        </p:spPr>
        <p:txBody>
          <a:bodyPr anchor="ctr">
            <a:normAutofit fontScale="75000" lnSpcReduction="20000"/>
          </a:bodyPr>
          <a:lstStyle/>
          <a:p>
            <a:pPr algn="ctr">
              <a:spcBef>
                <a:spcPct val="0"/>
              </a:spcBef>
              <a:defRPr/>
            </a:pPr>
            <a:r>
              <a:rPr lang="en-GB" sz="4400" dirty="0">
                <a:solidFill>
                  <a:srgbClr val="000000"/>
                </a:solidFill>
                <a:latin typeface="Arial"/>
              </a:rPr>
              <a:t>The bits Bohr got right</a:t>
            </a:r>
          </a:p>
        </p:txBody>
      </p:sp>
      <p:sp>
        <p:nvSpPr>
          <p:cNvPr id="26" name="Up Arrow 25"/>
          <p:cNvSpPr/>
          <p:nvPr/>
        </p:nvSpPr>
        <p:spPr>
          <a:xfrm rot="17835877">
            <a:off x="3567113" y="3835400"/>
            <a:ext cx="381000" cy="165735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27" name="Up Arrow 26"/>
          <p:cNvSpPr/>
          <p:nvPr/>
        </p:nvSpPr>
        <p:spPr>
          <a:xfrm rot="3812012">
            <a:off x="7718425" y="3965575"/>
            <a:ext cx="381000" cy="165735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10257" name="Content Placeholder 2"/>
          <p:cNvSpPr txBox="1">
            <a:spLocks/>
          </p:cNvSpPr>
          <p:nvPr/>
        </p:nvSpPr>
        <p:spPr bwMode="auto">
          <a:xfrm>
            <a:off x="1752600" y="5791200"/>
            <a:ext cx="2362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Aft>
                <a:spcPct val="0"/>
              </a:spcAft>
              <a:buNone/>
              <a:defRPr/>
            </a:pPr>
            <a:endParaRPr lang="en-US" altLang="en-US" sz="2400">
              <a:solidFill>
                <a:srgbClr val="000000"/>
              </a:solidFill>
            </a:endParaRPr>
          </a:p>
        </p:txBody>
      </p:sp>
      <p:sp>
        <p:nvSpPr>
          <p:cNvPr id="6" name="Right Arrow 5"/>
          <p:cNvSpPr/>
          <p:nvPr/>
        </p:nvSpPr>
        <p:spPr>
          <a:xfrm rot="16200000">
            <a:off x="5468144" y="2637632"/>
            <a:ext cx="792163"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29" name="Content Placeholder 2"/>
          <p:cNvSpPr txBox="1">
            <a:spLocks/>
          </p:cNvSpPr>
          <p:nvPr/>
        </p:nvSpPr>
        <p:spPr>
          <a:xfrm>
            <a:off x="4872039" y="1484313"/>
            <a:ext cx="2212975" cy="914400"/>
          </a:xfrm>
          <a:prstGeom prst="rect">
            <a:avLst/>
          </a:prstGeom>
          <a:ln>
            <a:solidFill>
              <a:schemeClr val="accent1"/>
            </a:solidFill>
          </a:ln>
        </p:spPr>
        <p:txBody>
          <a:bodyPr>
            <a:normAutofit fontScale="62500" lnSpcReduction="20000"/>
          </a:bodyPr>
          <a:lstStyle/>
          <a:p>
            <a:pPr>
              <a:spcBef>
                <a:spcPct val="20000"/>
              </a:spcBef>
              <a:defRPr/>
            </a:pPr>
            <a:r>
              <a:rPr lang="en-GB" sz="3200" dirty="0">
                <a:solidFill>
                  <a:srgbClr val="000000"/>
                </a:solidFill>
                <a:latin typeface="Arial" charset="0"/>
              </a:rPr>
              <a:t>Frequencies of the spectral lines of ionised helium</a:t>
            </a:r>
            <a:endParaRPr lang="en-GB" sz="3200" dirty="0">
              <a:solidFill>
                <a:srgbClr val="000000"/>
              </a:solidFill>
              <a:latin typeface="Arial"/>
            </a:endParaRPr>
          </a:p>
        </p:txBody>
      </p:sp>
      <p:sp>
        <p:nvSpPr>
          <p:cNvPr id="28" name="Content Placeholder 2"/>
          <p:cNvSpPr txBox="1">
            <a:spLocks/>
          </p:cNvSpPr>
          <p:nvPr/>
        </p:nvSpPr>
        <p:spPr>
          <a:xfrm>
            <a:off x="2525660" y="152400"/>
            <a:ext cx="3570340" cy="355278"/>
          </a:xfrm>
          <a:prstGeom prst="rect">
            <a:avLst/>
          </a:prstGeom>
          <a:ln>
            <a:solidFill>
              <a:schemeClr val="accent1"/>
            </a:solidFill>
          </a:ln>
        </p:spPr>
        <p:txBody>
          <a:bodyPr>
            <a:normAutofit lnSpcReduction="10000"/>
          </a:bodyPr>
          <a:lstStyle/>
          <a:p>
            <a:pPr>
              <a:spcBef>
                <a:spcPct val="20000"/>
              </a:spcBef>
              <a:defRPr/>
            </a:pPr>
            <a:r>
              <a:rPr lang="en-GB" dirty="0">
                <a:solidFill>
                  <a:srgbClr val="000000"/>
                </a:solidFill>
                <a:latin typeface="Arial" charset="0"/>
              </a:rPr>
              <a:t>Bohr’s biggest predictive success</a:t>
            </a:r>
            <a:endParaRPr lang="en-GB" dirty="0">
              <a:solidFill>
                <a:srgbClr val="000000"/>
              </a:solidFill>
              <a:latin typeface="Arial"/>
            </a:endParaRPr>
          </a:p>
        </p:txBody>
      </p:sp>
      <p:cxnSp>
        <p:nvCxnSpPr>
          <p:cNvPr id="3" name="Straight Arrow Connector 2"/>
          <p:cNvCxnSpPr>
            <a:stCxn id="28" idx="2"/>
          </p:cNvCxnSpPr>
          <p:nvPr/>
        </p:nvCxnSpPr>
        <p:spPr>
          <a:xfrm>
            <a:off x="4310830" y="507678"/>
            <a:ext cx="642170" cy="914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068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6" grpId="0" animBg="1"/>
      <p:bldP spid="27" grpId="0" animBg="1"/>
      <p:bldP spid="6" grpId="0" animBg="1"/>
      <p:bldP spid="29"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4 Everyday Items Einstein Helped Cre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6569" y="0"/>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9939" name="Rectangle 3"/>
          <p:cNvSpPr>
            <a:spLocks noGrp="1" noChangeArrowheads="1"/>
          </p:cNvSpPr>
          <p:nvPr>
            <p:ph type="body" idx="1"/>
          </p:nvPr>
        </p:nvSpPr>
        <p:spPr>
          <a:xfrm>
            <a:off x="2286000" y="4648200"/>
            <a:ext cx="7772400" cy="1905000"/>
          </a:xfrm>
          <a:solidFill>
            <a:schemeClr val="tx1">
              <a:lumMod val="65000"/>
              <a:lumOff val="35000"/>
              <a:alpha val="87000"/>
            </a:schemeClr>
          </a:solidFill>
          <a:ln>
            <a:solidFill>
              <a:schemeClr val="tx1"/>
            </a:solidFill>
          </a:ln>
        </p:spPr>
        <p:txBody>
          <a:bodyPr>
            <a:normAutofit lnSpcReduction="10000"/>
          </a:bodyPr>
          <a:lstStyle/>
          <a:p>
            <a:pPr eaLnBrk="1" hangingPunct="1">
              <a:defRPr/>
            </a:pPr>
            <a:endParaRPr lang="en-GB" altLang="en-US" sz="1200" dirty="0">
              <a:solidFill>
                <a:schemeClr val="bg1"/>
              </a:solidFill>
            </a:endParaRPr>
          </a:p>
          <a:p>
            <a:pPr marL="0" indent="0">
              <a:buNone/>
              <a:defRPr/>
            </a:pPr>
            <a:r>
              <a:rPr lang="en-GB" altLang="en-US" dirty="0">
                <a:solidFill>
                  <a:schemeClr val="bg1"/>
                </a:solidFill>
              </a:rPr>
              <a:t>“Very remarkable! There must be something behind it. I do not believe that the derivation of the absolute value of the Rydberg constant is purely fortuitous.”</a:t>
            </a:r>
          </a:p>
        </p:txBody>
      </p:sp>
    </p:spTree>
    <p:extLst>
      <p:ext uri="{BB962C8B-B14F-4D97-AF65-F5344CB8AC3E}">
        <p14:creationId xmlns:p14="http://schemas.microsoft.com/office/powerpoint/2010/main" val="2679634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888905" y="182561"/>
            <a:ext cx="6934456" cy="6492875"/>
          </a:xfrm>
          <a:prstGeom prst="rect">
            <a:avLst/>
          </a:prstGeom>
        </p:spPr>
      </p:pic>
      <p:pic>
        <p:nvPicPr>
          <p:cNvPr id="2" name="Picture 1">
            <a:extLst>
              <a:ext uri="{FF2B5EF4-FFF2-40B4-BE49-F238E27FC236}">
                <a16:creationId xmlns:a16="http://schemas.microsoft.com/office/drawing/2014/main" id="{F04FE005-4DCE-D833-E663-33B0C85E8F00}"/>
              </a:ext>
            </a:extLst>
          </p:cNvPr>
          <p:cNvPicPr>
            <a:picLocks noChangeAspect="1"/>
          </p:cNvPicPr>
          <p:nvPr/>
        </p:nvPicPr>
        <p:blipFill>
          <a:blip r:embed="rId3"/>
          <a:stretch>
            <a:fillRect/>
          </a:stretch>
        </p:blipFill>
        <p:spPr>
          <a:xfrm>
            <a:off x="1358349" y="1047749"/>
            <a:ext cx="3124200" cy="4762500"/>
          </a:xfrm>
          <a:prstGeom prst="rect">
            <a:avLst/>
          </a:prstGeom>
        </p:spPr>
      </p:pic>
    </p:spTree>
    <p:extLst>
      <p:ext uri="{BB962C8B-B14F-4D97-AF65-F5344CB8AC3E}">
        <p14:creationId xmlns:p14="http://schemas.microsoft.com/office/powerpoint/2010/main" val="2657185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FA0D8-4506-1A39-AC37-EA7F24B9CABE}"/>
              </a:ext>
            </a:extLst>
          </p:cNvPr>
          <p:cNvSpPr>
            <a:spLocks noGrp="1"/>
          </p:cNvSpPr>
          <p:nvPr>
            <p:ph type="title"/>
          </p:nvPr>
        </p:nvSpPr>
        <p:spPr>
          <a:xfrm>
            <a:off x="838200" y="190465"/>
            <a:ext cx="10515600" cy="1325563"/>
          </a:xfrm>
        </p:spPr>
        <p:txBody>
          <a:bodyPr/>
          <a:lstStyle/>
          <a:p>
            <a:r>
              <a:rPr lang="en-GB" dirty="0"/>
              <a:t>Abstract from details/specifics</a:t>
            </a:r>
          </a:p>
        </p:txBody>
      </p:sp>
      <p:sp>
        <p:nvSpPr>
          <p:cNvPr id="3" name="Content Placeholder 2">
            <a:extLst>
              <a:ext uri="{FF2B5EF4-FFF2-40B4-BE49-F238E27FC236}">
                <a16:creationId xmlns:a16="http://schemas.microsoft.com/office/drawing/2014/main" id="{2AC59B89-85A3-CB34-A23F-E5BFB77A7C7A}"/>
              </a:ext>
            </a:extLst>
          </p:cNvPr>
          <p:cNvSpPr>
            <a:spLocks noGrp="1"/>
          </p:cNvSpPr>
          <p:nvPr>
            <p:ph idx="1"/>
          </p:nvPr>
        </p:nvSpPr>
        <p:spPr>
          <a:xfrm>
            <a:off x="647273" y="1516028"/>
            <a:ext cx="11147460" cy="4982967"/>
          </a:xfrm>
          <a:solidFill>
            <a:schemeClr val="accent1">
              <a:alpha val="14000"/>
            </a:schemeClr>
          </a:solidFill>
          <a:ln>
            <a:solidFill>
              <a:schemeClr val="accent1"/>
            </a:solidFill>
          </a:ln>
        </p:spPr>
        <p:txBody>
          <a:bodyPr>
            <a:normAutofit/>
          </a:bodyPr>
          <a:lstStyle/>
          <a:p>
            <a:endParaRPr lang="en-GB" sz="800" b="1" dirty="0"/>
          </a:p>
          <a:p>
            <a:r>
              <a:rPr lang="en-GB" sz="3600" b="1" dirty="0"/>
              <a:t>To identify facts:</a:t>
            </a:r>
          </a:p>
          <a:p>
            <a:pPr lvl="1"/>
            <a:r>
              <a:rPr lang="en-GB" sz="2800" dirty="0"/>
              <a:t>Alice </a:t>
            </a:r>
            <a:r>
              <a:rPr lang="en-GB" sz="2800" u="sng" dirty="0"/>
              <a:t>travelled</a:t>
            </a:r>
            <a:r>
              <a:rPr lang="en-GB" sz="2800" dirty="0"/>
              <a:t> to Durham.</a:t>
            </a:r>
          </a:p>
          <a:p>
            <a:pPr lvl="1"/>
            <a:r>
              <a:rPr lang="en-GB" sz="2800" dirty="0"/>
              <a:t>A </a:t>
            </a:r>
            <a:r>
              <a:rPr lang="en-GB" sz="2800" u="sng" dirty="0"/>
              <a:t>bolide</a:t>
            </a:r>
            <a:r>
              <a:rPr lang="en-GB" sz="2800" dirty="0"/>
              <a:t> impact </a:t>
            </a:r>
            <a:r>
              <a:rPr lang="en-GB" sz="2800" u="sng" dirty="0"/>
              <a:t>triggered</a:t>
            </a:r>
            <a:r>
              <a:rPr lang="en-GB" sz="2800" dirty="0"/>
              <a:t> the extinction of the non-avian dinosaurs.</a:t>
            </a:r>
          </a:p>
          <a:p>
            <a:pPr lvl="1"/>
            <a:r>
              <a:rPr lang="en-GB" sz="2800" dirty="0"/>
              <a:t>Planets in our solar system orbit in </a:t>
            </a:r>
            <a:r>
              <a:rPr lang="en-GB" sz="2800" u="sng" dirty="0"/>
              <a:t>near-ellipses</a:t>
            </a:r>
            <a:r>
              <a:rPr lang="en-GB" sz="2800" dirty="0"/>
              <a:t>.</a:t>
            </a:r>
          </a:p>
          <a:p>
            <a:pPr lvl="1"/>
            <a:endParaRPr lang="en-GB" sz="2000" dirty="0"/>
          </a:p>
          <a:p>
            <a:r>
              <a:rPr lang="en-GB" sz="3600" b="1" dirty="0"/>
              <a:t>To find truth within models:</a:t>
            </a:r>
          </a:p>
          <a:p>
            <a:pPr lvl="1"/>
            <a:r>
              <a:rPr lang="en-GB" sz="2800" dirty="0"/>
              <a:t>Bohr said: “Electrons in a hydrogen atom jump between allowed orbits”</a:t>
            </a:r>
          </a:p>
          <a:p>
            <a:pPr lvl="1"/>
            <a:r>
              <a:rPr lang="en-GB" sz="2800" dirty="0"/>
              <a:t>Abstracting: “Electrons in a hydrogen atom </a:t>
            </a:r>
            <a:r>
              <a:rPr lang="en-GB" sz="2800" u="sng" dirty="0"/>
              <a:t>transition</a:t>
            </a:r>
            <a:r>
              <a:rPr lang="en-GB" sz="2800" dirty="0"/>
              <a:t> between allowed </a:t>
            </a:r>
            <a:r>
              <a:rPr lang="en-GB" sz="2800" u="sng" dirty="0"/>
              <a:t>energy states</a:t>
            </a:r>
            <a:r>
              <a:rPr lang="en-GB" sz="2800" dirty="0"/>
              <a:t>.”</a:t>
            </a:r>
          </a:p>
        </p:txBody>
      </p:sp>
    </p:spTree>
    <p:extLst>
      <p:ext uri="{BB962C8B-B14F-4D97-AF65-F5344CB8AC3E}">
        <p14:creationId xmlns:p14="http://schemas.microsoft.com/office/powerpoint/2010/main" val="123479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CC554-12D1-4FED-911E-2F20F6A1AB7C}"/>
              </a:ext>
            </a:extLst>
          </p:cNvPr>
          <p:cNvSpPr>
            <a:spLocks noGrp="1"/>
          </p:cNvSpPr>
          <p:nvPr>
            <p:ph type="title"/>
          </p:nvPr>
        </p:nvSpPr>
        <p:spPr>
          <a:xfrm>
            <a:off x="1936083" y="126461"/>
            <a:ext cx="8538835" cy="757701"/>
          </a:xfrm>
        </p:spPr>
        <p:txBody>
          <a:bodyPr>
            <a:normAutofit fontScale="90000"/>
          </a:bodyPr>
          <a:lstStyle/>
          <a:p>
            <a:r>
              <a:rPr lang="en-GB" dirty="0"/>
              <a:t>An alternative ‘science and truth’ debate</a:t>
            </a:r>
          </a:p>
        </p:txBody>
      </p:sp>
    </p:spTree>
    <p:extLst>
      <p:ext uri="{BB962C8B-B14F-4D97-AF65-F5344CB8AC3E}">
        <p14:creationId xmlns:p14="http://schemas.microsoft.com/office/powerpoint/2010/main" val="2346596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CC554-12D1-4FED-911E-2F20F6A1AB7C}"/>
              </a:ext>
            </a:extLst>
          </p:cNvPr>
          <p:cNvSpPr>
            <a:spLocks noGrp="1"/>
          </p:cNvSpPr>
          <p:nvPr>
            <p:ph type="title"/>
          </p:nvPr>
        </p:nvSpPr>
        <p:spPr>
          <a:xfrm>
            <a:off x="1936083" y="126461"/>
            <a:ext cx="8538835" cy="757701"/>
          </a:xfrm>
        </p:spPr>
        <p:txBody>
          <a:bodyPr>
            <a:normAutofit fontScale="90000"/>
          </a:bodyPr>
          <a:lstStyle/>
          <a:p>
            <a:r>
              <a:rPr lang="en-GB" dirty="0"/>
              <a:t>An alternative ‘science and truth’ debate</a:t>
            </a:r>
          </a:p>
        </p:txBody>
      </p:sp>
      <p:cxnSp>
        <p:nvCxnSpPr>
          <p:cNvPr id="5" name="Straight Connector 4">
            <a:extLst>
              <a:ext uri="{FF2B5EF4-FFF2-40B4-BE49-F238E27FC236}">
                <a16:creationId xmlns:a16="http://schemas.microsoft.com/office/drawing/2014/main" id="{A158D2D2-0FFA-4384-B93D-F64CB322B19C}"/>
              </a:ext>
            </a:extLst>
          </p:cNvPr>
          <p:cNvCxnSpPr/>
          <p:nvPr/>
        </p:nvCxnSpPr>
        <p:spPr>
          <a:xfrm>
            <a:off x="6096000" y="1099335"/>
            <a:ext cx="0" cy="5537771"/>
          </a:xfrm>
          <a:prstGeom prst="line">
            <a:avLst/>
          </a:prstGeom>
          <a:ln w="123825"/>
        </p:spPr>
        <p:style>
          <a:lnRef idx="1">
            <a:schemeClr val="accent1"/>
          </a:lnRef>
          <a:fillRef idx="0">
            <a:schemeClr val="accent1"/>
          </a:fillRef>
          <a:effectRef idx="0">
            <a:schemeClr val="accent1"/>
          </a:effectRef>
          <a:fontRef idx="minor">
            <a:schemeClr val="tx1"/>
          </a:fontRef>
        </p:style>
      </p:cxnSp>
      <p:pic>
        <p:nvPicPr>
          <p:cNvPr id="6" name="Picture 4" descr="http://www.filosoficas.unam.mx/~laudan/laudan.jpg">
            <a:extLst>
              <a:ext uri="{FF2B5EF4-FFF2-40B4-BE49-F238E27FC236}">
                <a16:creationId xmlns:a16="http://schemas.microsoft.com/office/drawing/2014/main" id="{E7E912D5-A53C-4440-955D-74B6B968ADA0}"/>
              </a:ext>
            </a:extLst>
          </p:cNvPr>
          <p:cNvPicPr>
            <a:picLocks noChangeAspect="1" noChangeArrowheads="1"/>
          </p:cNvPicPr>
          <p:nvPr/>
        </p:nvPicPr>
        <p:blipFill>
          <a:blip r:embed="rId2" cstate="print"/>
          <a:srcRect/>
          <a:stretch>
            <a:fillRect/>
          </a:stretch>
        </p:blipFill>
        <p:spPr bwMode="auto">
          <a:xfrm>
            <a:off x="9080006" y="1050816"/>
            <a:ext cx="1076052" cy="1138822"/>
          </a:xfrm>
          <a:prstGeom prst="rect">
            <a:avLst/>
          </a:prstGeom>
          <a:noFill/>
        </p:spPr>
      </p:pic>
      <p:pic>
        <p:nvPicPr>
          <p:cNvPr id="7" name="Picture 6">
            <a:extLst>
              <a:ext uri="{FF2B5EF4-FFF2-40B4-BE49-F238E27FC236}">
                <a16:creationId xmlns:a16="http://schemas.microsoft.com/office/drawing/2014/main" id="{8FEE80E1-78F2-4A04-B5DA-0C1790B20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1022" y="980902"/>
            <a:ext cx="1086383" cy="1333500"/>
          </a:xfrm>
          <a:prstGeom prst="rect">
            <a:avLst/>
          </a:prstGeom>
        </p:spPr>
      </p:pic>
      <p:pic>
        <p:nvPicPr>
          <p:cNvPr id="8" name="Picture 7">
            <a:extLst>
              <a:ext uri="{FF2B5EF4-FFF2-40B4-BE49-F238E27FC236}">
                <a16:creationId xmlns:a16="http://schemas.microsoft.com/office/drawing/2014/main" id="{48A4D7EA-B62B-452D-BD2F-DE93082632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5937" y="1050943"/>
            <a:ext cx="1912712" cy="1075028"/>
          </a:xfrm>
          <a:prstGeom prst="rect">
            <a:avLst/>
          </a:prstGeom>
        </p:spPr>
      </p:pic>
      <p:pic>
        <p:nvPicPr>
          <p:cNvPr id="9" name="Picture 8">
            <a:extLst>
              <a:ext uri="{FF2B5EF4-FFF2-40B4-BE49-F238E27FC236}">
                <a16:creationId xmlns:a16="http://schemas.microsoft.com/office/drawing/2014/main" id="{91595D1E-8B95-4D61-A6F5-50765EF254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7778" y="2547097"/>
            <a:ext cx="2084708" cy="1386331"/>
          </a:xfrm>
          <a:prstGeom prst="rect">
            <a:avLst/>
          </a:prstGeom>
        </p:spPr>
      </p:pic>
      <p:pic>
        <p:nvPicPr>
          <p:cNvPr id="10" name="Picture 9">
            <a:extLst>
              <a:ext uri="{FF2B5EF4-FFF2-40B4-BE49-F238E27FC236}">
                <a16:creationId xmlns:a16="http://schemas.microsoft.com/office/drawing/2014/main" id="{1283C0E8-B38A-4994-B910-6E030B9EE1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4607" y="4381844"/>
            <a:ext cx="1230349" cy="1722191"/>
          </a:xfrm>
          <a:prstGeom prst="rect">
            <a:avLst/>
          </a:prstGeom>
        </p:spPr>
      </p:pic>
      <p:pic>
        <p:nvPicPr>
          <p:cNvPr id="11" name="Picture 10">
            <a:extLst>
              <a:ext uri="{FF2B5EF4-FFF2-40B4-BE49-F238E27FC236}">
                <a16:creationId xmlns:a16="http://schemas.microsoft.com/office/drawing/2014/main" id="{17736291-D7D1-4796-8DF7-B7F2D962AECD}"/>
              </a:ext>
            </a:extLst>
          </p:cNvPr>
          <p:cNvPicPr>
            <a:picLocks noChangeAspect="1"/>
          </p:cNvPicPr>
          <p:nvPr/>
        </p:nvPicPr>
        <p:blipFill>
          <a:blip r:embed="rId7"/>
          <a:stretch>
            <a:fillRect/>
          </a:stretch>
        </p:blipFill>
        <p:spPr>
          <a:xfrm>
            <a:off x="8041953" y="4310903"/>
            <a:ext cx="1333500" cy="2004164"/>
          </a:xfrm>
          <a:prstGeom prst="rect">
            <a:avLst/>
          </a:prstGeom>
        </p:spPr>
      </p:pic>
      <p:pic>
        <p:nvPicPr>
          <p:cNvPr id="12" name="Picture 11">
            <a:extLst>
              <a:ext uri="{FF2B5EF4-FFF2-40B4-BE49-F238E27FC236}">
                <a16:creationId xmlns:a16="http://schemas.microsoft.com/office/drawing/2014/main" id="{FF91858C-7585-4F22-A538-71A8381283D6}"/>
              </a:ext>
            </a:extLst>
          </p:cNvPr>
          <p:cNvPicPr>
            <a:picLocks noChangeAspect="1"/>
          </p:cNvPicPr>
          <p:nvPr/>
        </p:nvPicPr>
        <p:blipFill>
          <a:blip r:embed="rId8"/>
          <a:stretch>
            <a:fillRect/>
          </a:stretch>
        </p:blipFill>
        <p:spPr>
          <a:xfrm>
            <a:off x="10845627" y="4488948"/>
            <a:ext cx="1230349" cy="1596473"/>
          </a:xfrm>
          <a:prstGeom prst="rect">
            <a:avLst/>
          </a:prstGeom>
        </p:spPr>
      </p:pic>
      <p:pic>
        <p:nvPicPr>
          <p:cNvPr id="13" name="Picture 12">
            <a:extLst>
              <a:ext uri="{FF2B5EF4-FFF2-40B4-BE49-F238E27FC236}">
                <a16:creationId xmlns:a16="http://schemas.microsoft.com/office/drawing/2014/main" id="{BBB49300-A62A-48A2-816A-30B2B15DCF13}"/>
              </a:ext>
            </a:extLst>
          </p:cNvPr>
          <p:cNvPicPr>
            <a:picLocks noChangeAspect="1"/>
          </p:cNvPicPr>
          <p:nvPr/>
        </p:nvPicPr>
        <p:blipFill>
          <a:blip r:embed="rId9"/>
          <a:stretch>
            <a:fillRect/>
          </a:stretch>
        </p:blipFill>
        <p:spPr>
          <a:xfrm>
            <a:off x="10598229" y="2595487"/>
            <a:ext cx="1333500" cy="1333500"/>
          </a:xfrm>
          <a:prstGeom prst="rect">
            <a:avLst/>
          </a:prstGeom>
        </p:spPr>
      </p:pic>
      <p:pic>
        <p:nvPicPr>
          <p:cNvPr id="2052" name="Picture 4" descr="Professor Bas Van Fraassen FBA | The British Academy">
            <a:extLst>
              <a:ext uri="{FF2B5EF4-FFF2-40B4-BE49-F238E27FC236}">
                <a16:creationId xmlns:a16="http://schemas.microsoft.com/office/drawing/2014/main" id="{D3D095AD-3607-44FA-B96F-F82B1EE2CE1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80006" y="2583520"/>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asok Chang - Wikipedia">
            <a:extLst>
              <a:ext uri="{FF2B5EF4-FFF2-40B4-BE49-F238E27FC236}">
                <a16:creationId xmlns:a16="http://schemas.microsoft.com/office/drawing/2014/main" id="{6B0A30E0-2608-4BE4-9DFB-72E7E33089C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38580" y="4360936"/>
            <a:ext cx="1476311" cy="179841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tathis Psillos • PERITIA">
            <a:extLst>
              <a:ext uri="{FF2B5EF4-FFF2-40B4-BE49-F238E27FC236}">
                <a16:creationId xmlns:a16="http://schemas.microsoft.com/office/drawing/2014/main" id="{4F57B1A8-6B5C-450D-9870-A0EE4442AE4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7841" y="1283617"/>
            <a:ext cx="1794942" cy="134620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urham Emergence Project : Juha Saatsi - Durham University">
            <a:extLst>
              <a:ext uri="{FF2B5EF4-FFF2-40B4-BE49-F238E27FC236}">
                <a16:creationId xmlns:a16="http://schemas.microsoft.com/office/drawing/2014/main" id="{FC0D0481-2D36-43ED-AD61-A91B7F50CDC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52783" y="2976277"/>
            <a:ext cx="1630957" cy="16474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endy Parker | College of Liberal Arts and Human Sciences | Virginia Tech">
            <a:extLst>
              <a:ext uri="{FF2B5EF4-FFF2-40B4-BE49-F238E27FC236}">
                <a16:creationId xmlns:a16="http://schemas.microsoft.com/office/drawing/2014/main" id="{32653676-247E-4CEC-8168-8AD7AF2B47C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0591" y="5050459"/>
            <a:ext cx="1974505" cy="13155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ter Vickers (@petejvickers) / Twitter">
            <a:extLst>
              <a:ext uri="{FF2B5EF4-FFF2-40B4-BE49-F238E27FC236}">
                <a16:creationId xmlns:a16="http://schemas.microsoft.com/office/drawing/2014/main" id="{1AF86095-D64A-46DA-A8F5-1CD515A3094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84764" y="1283617"/>
            <a:ext cx="1614755" cy="16147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ome - Michela Massimi - Professor of Philosophy of Science">
            <a:extLst>
              <a:ext uri="{FF2B5EF4-FFF2-40B4-BE49-F238E27FC236}">
                <a16:creationId xmlns:a16="http://schemas.microsoft.com/office/drawing/2014/main" id="{5DF17FAF-2148-4D4D-8DD9-7EB6E340DE3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55387" y="4858545"/>
            <a:ext cx="1618067" cy="1699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72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2.59259E-6 L -0.70039 0.07871 " pathEditMode="relative" rAng="0" ptsTypes="AA">
                                      <p:cBhvr>
                                        <p:cTn id="6" dur="2000" fill="hold"/>
                                        <p:tgtEl>
                                          <p:spTgt spid="2052"/>
                                        </p:tgtEl>
                                        <p:attrNameLst>
                                          <p:attrName>ppt_x</p:attrName>
                                          <p:attrName>ppt_y</p:attrName>
                                        </p:attrNameLst>
                                      </p:cBhvr>
                                      <p:rCtr x="-35026" y="3935"/>
                                    </p:animMotion>
                                  </p:childTnLst>
                                </p:cTn>
                              </p:par>
                              <p:par>
                                <p:cTn id="7" presetID="42" presetClass="path" presetSubtype="0" accel="50000" decel="50000" fill="hold" nodeType="withEffect">
                                  <p:stCondLst>
                                    <p:cond delay="0"/>
                                  </p:stCondLst>
                                  <p:childTnLst>
                                    <p:animMotion origin="layout" path="M 2.08333E-6 -1.85185E-6 L -0.56198 -0.49329 " pathEditMode="relative" rAng="0" ptsTypes="AA">
                                      <p:cBhvr>
                                        <p:cTn id="8" dur="2000" fill="hold"/>
                                        <p:tgtEl>
                                          <p:spTgt spid="10"/>
                                        </p:tgtEl>
                                        <p:attrNameLst>
                                          <p:attrName>ppt_x</p:attrName>
                                          <p:attrName>ppt_y</p:attrName>
                                        </p:attrNameLst>
                                      </p:cBhvr>
                                      <p:rCtr x="-28099" y="-24676"/>
                                    </p:animMotion>
                                  </p:childTnLst>
                                </p:cTn>
                              </p:par>
                              <p:par>
                                <p:cTn id="9" presetID="42" presetClass="path" presetSubtype="0" accel="50000" decel="50000" fill="hold" nodeType="withEffect">
                                  <p:stCondLst>
                                    <p:cond delay="0"/>
                                  </p:stCondLst>
                                  <p:childTnLst>
                                    <p:animMotion origin="layout" path="M -3.95833E-6 -3.33333E-6 L -0.52708 -0.2037 " pathEditMode="relative" rAng="0" ptsTypes="AA">
                                      <p:cBhvr>
                                        <p:cTn id="10" dur="2000" fill="hold"/>
                                        <p:tgtEl>
                                          <p:spTgt spid="12"/>
                                        </p:tgtEl>
                                        <p:attrNameLst>
                                          <p:attrName>ppt_x</p:attrName>
                                          <p:attrName>ppt_y</p:attrName>
                                        </p:attrNameLst>
                                      </p:cBhvr>
                                      <p:rCtr x="-26354" y="-10185"/>
                                    </p:animMotion>
                                  </p:childTnLst>
                                </p:cTn>
                              </p:par>
                              <p:par>
                                <p:cTn id="11" presetID="42" presetClass="path" presetSubtype="0" accel="50000" decel="50000" fill="hold" nodeType="withEffect">
                                  <p:stCondLst>
                                    <p:cond delay="0"/>
                                  </p:stCondLst>
                                  <p:childTnLst>
                                    <p:animMotion origin="layout" path="M 1.66667E-6 -4.44444E-6 L -0.66016 0.35371 " pathEditMode="relative" rAng="0" ptsTypes="AA">
                                      <p:cBhvr>
                                        <p:cTn id="12" dur="2000" fill="hold"/>
                                        <p:tgtEl>
                                          <p:spTgt spid="13"/>
                                        </p:tgtEl>
                                        <p:attrNameLst>
                                          <p:attrName>ppt_x</p:attrName>
                                          <p:attrName>ppt_y</p:attrName>
                                        </p:attrNameLst>
                                      </p:cBhvr>
                                      <p:rCtr x="-33008" y="17685"/>
                                    </p:animMotion>
                                  </p:childTnLst>
                                </p:cTn>
                              </p:par>
                              <p:par>
                                <p:cTn id="13" presetID="42" presetClass="path" presetSubtype="0" accel="50000" decel="50000" fill="hold" nodeType="withEffect">
                                  <p:stCondLst>
                                    <p:cond delay="0"/>
                                  </p:stCondLst>
                                  <p:childTnLst>
                                    <p:animMotion origin="layout" path="M -2.91667E-6 1.48148E-6 L 0.13985 -0.29213 " pathEditMode="relative" rAng="0" ptsTypes="AA">
                                      <p:cBhvr>
                                        <p:cTn id="14" dur="2000" fill="hold"/>
                                        <p:tgtEl>
                                          <p:spTgt spid="11"/>
                                        </p:tgtEl>
                                        <p:attrNameLst>
                                          <p:attrName>ppt_x</p:attrName>
                                          <p:attrName>ppt_y</p:attrName>
                                        </p:attrNameLst>
                                      </p:cBhvr>
                                      <p:rCtr x="6992" y="-14606"/>
                                    </p:animMotion>
                                  </p:childTnLst>
                                </p:cTn>
                              </p:par>
                              <p:par>
                                <p:cTn id="15" presetID="42" presetClass="path" presetSubtype="0" accel="50000" decel="50000" fill="hold" nodeType="withEffect">
                                  <p:stCondLst>
                                    <p:cond delay="0"/>
                                  </p:stCondLst>
                                  <p:childTnLst>
                                    <p:animMotion origin="layout" path="M 3.54167E-6 -3.7037E-6 L -0.0543 0.0801 " pathEditMode="relative" rAng="0" ptsTypes="AA">
                                      <p:cBhvr>
                                        <p:cTn id="16" dur="2000" fill="hold"/>
                                        <p:tgtEl>
                                          <p:spTgt spid="9"/>
                                        </p:tgtEl>
                                        <p:attrNameLst>
                                          <p:attrName>ppt_x</p:attrName>
                                          <p:attrName>ppt_y</p:attrName>
                                        </p:attrNameLst>
                                      </p:cBhvr>
                                      <p:rCtr x="-2721" y="4005"/>
                                    </p:animMotion>
                                  </p:childTnLst>
                                </p:cTn>
                              </p:par>
                              <p:par>
                                <p:cTn id="17" presetID="42" presetClass="path" presetSubtype="0" accel="50000" decel="50000" fill="hold" nodeType="withEffect">
                                  <p:stCondLst>
                                    <p:cond delay="0"/>
                                  </p:stCondLst>
                                  <p:childTnLst>
                                    <p:animMotion origin="layout" path="M 1.875E-6 -1.48148E-6 L -0.05807 0.04653 " pathEditMode="relative" rAng="0" ptsTypes="AA">
                                      <p:cBhvr>
                                        <p:cTn id="18" dur="2000" fill="hold"/>
                                        <p:tgtEl>
                                          <p:spTgt spid="8"/>
                                        </p:tgtEl>
                                        <p:attrNameLst>
                                          <p:attrName>ppt_x</p:attrName>
                                          <p:attrName>ppt_y</p:attrName>
                                        </p:attrNameLst>
                                      </p:cBhvr>
                                      <p:rCtr x="-2904" y="2315"/>
                                    </p:animMotion>
                                  </p:childTnLst>
                                </p:cTn>
                              </p:par>
                              <p:par>
                                <p:cTn id="19" presetID="42" presetClass="path" presetSubtype="0" accel="50000" decel="50000" fill="hold" nodeType="withEffect">
                                  <p:stCondLst>
                                    <p:cond delay="0"/>
                                  </p:stCondLst>
                                  <p:childTnLst>
                                    <p:animMotion origin="layout" path="M -2.29167E-6 -1.11111E-6 L -0.07435 0.04028 " pathEditMode="relative" rAng="0" ptsTypes="AA">
                                      <p:cBhvr>
                                        <p:cTn id="20" dur="2000" fill="hold"/>
                                        <p:tgtEl>
                                          <p:spTgt spid="6"/>
                                        </p:tgtEl>
                                        <p:attrNameLst>
                                          <p:attrName>ppt_x</p:attrName>
                                          <p:attrName>ppt_y</p:attrName>
                                        </p:attrNameLst>
                                      </p:cBhvr>
                                      <p:rCtr x="-3724" y="2014"/>
                                    </p:animMotion>
                                  </p:childTnLst>
                                </p:cTn>
                              </p:par>
                              <p:par>
                                <p:cTn id="21" presetID="42" presetClass="path" presetSubtype="0" accel="50000" decel="50000" fill="hold" nodeType="withEffect">
                                  <p:stCondLst>
                                    <p:cond delay="0"/>
                                  </p:stCondLst>
                                  <p:childTnLst>
                                    <p:animMotion origin="layout" path="M -6.25E-7 2.22222E-6 L -0.18294 0.2787 " pathEditMode="relative" rAng="0" ptsTypes="AA">
                                      <p:cBhvr>
                                        <p:cTn id="22" dur="2000" fill="hold"/>
                                        <p:tgtEl>
                                          <p:spTgt spid="7"/>
                                        </p:tgtEl>
                                        <p:attrNameLst>
                                          <p:attrName>ppt_x</p:attrName>
                                          <p:attrName>ppt_y</p:attrName>
                                        </p:attrNameLst>
                                      </p:cBhvr>
                                      <p:rCtr x="-9154" y="13935"/>
                                    </p:animMotion>
                                  </p:childTnLst>
                                </p:cTn>
                              </p:par>
                              <p:par>
                                <p:cTn id="23" presetID="42" presetClass="path" presetSubtype="0" accel="50000" decel="50000" fill="hold" nodeType="withEffect">
                                  <p:stCondLst>
                                    <p:cond delay="0"/>
                                  </p:stCondLst>
                                  <p:childTnLst>
                                    <p:animMotion origin="layout" path="M 0 1.11111E-6 L 0.27956 0.02407 " pathEditMode="relative" rAng="0" ptsTypes="AA">
                                      <p:cBhvr>
                                        <p:cTn id="24" dur="2000" fill="hold"/>
                                        <p:tgtEl>
                                          <p:spTgt spid="5"/>
                                        </p:tgtEl>
                                        <p:attrNameLst>
                                          <p:attrName>ppt_x</p:attrName>
                                          <p:attrName>ppt_y</p:attrName>
                                        </p:attrNameLst>
                                      </p:cBhvr>
                                      <p:rCtr x="13971" y="1204"/>
                                    </p:animMotion>
                                  </p:childTnLst>
                                </p:cTn>
                              </p:par>
                              <p:par>
                                <p:cTn id="25" presetID="6" presetClass="emph" presetSubtype="0" fill="hold" nodeType="withEffect">
                                  <p:stCondLst>
                                    <p:cond delay="0"/>
                                  </p:stCondLst>
                                  <p:childTnLst>
                                    <p:animScale>
                                      <p:cBhvr>
                                        <p:cTn id="26" dur="2000" fill="hold"/>
                                        <p:tgtEl>
                                          <p:spTgt spid="2054"/>
                                        </p:tgtEl>
                                      </p:cBhvr>
                                      <p:by x="90000" y="90000"/>
                                    </p:animScale>
                                  </p:childTnLst>
                                </p:cTn>
                              </p:par>
                              <p:par>
                                <p:cTn id="27" presetID="42" presetClass="path" presetSubtype="0" accel="50000" decel="50000" fill="hold" nodeType="withEffect">
                                  <p:stCondLst>
                                    <p:cond delay="0"/>
                                  </p:stCondLst>
                                  <p:childTnLst>
                                    <p:animMotion origin="layout" path="M 1.25E-6 1.85185E-6 L 0.06849 0.07986 " pathEditMode="relative" rAng="0" ptsTypes="AA">
                                      <p:cBhvr>
                                        <p:cTn id="28" dur="2000" fill="hold"/>
                                        <p:tgtEl>
                                          <p:spTgt spid="2054"/>
                                        </p:tgtEl>
                                        <p:attrNameLst>
                                          <p:attrName>ppt_x</p:attrName>
                                          <p:attrName>ppt_y</p:attrName>
                                        </p:attrNameLst>
                                      </p:cBhvr>
                                      <p:rCtr x="3424" y="3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95929" y="770561"/>
            <a:ext cx="7654246" cy="5469471"/>
          </a:xfrm>
          <a:prstGeom prst="rect">
            <a:avLst/>
          </a:prstGeom>
          <a:ln w="31750">
            <a:solidFill>
              <a:schemeClr val="accent4"/>
            </a:solidFill>
          </a:ln>
        </p:spPr>
      </p:pic>
    </p:spTree>
    <p:extLst>
      <p:ext uri="{BB962C8B-B14F-4D97-AF65-F5344CB8AC3E}">
        <p14:creationId xmlns:p14="http://schemas.microsoft.com/office/powerpoint/2010/main" val="86868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159" y="472611"/>
            <a:ext cx="11322121" cy="6151709"/>
          </a:xfrm>
          <a:ln w="22225">
            <a:solidFill>
              <a:srgbClr val="FFC000"/>
            </a:solidFill>
          </a:ln>
        </p:spPr>
        <p:txBody>
          <a:bodyPr>
            <a:normAutofit fontScale="92500" lnSpcReduction="20000"/>
          </a:bodyPr>
          <a:lstStyle/>
          <a:p>
            <a:pPr marL="514350" lvl="0" indent="-514350">
              <a:buFont typeface="+mj-lt"/>
              <a:buAutoNum type="arabicPeriod"/>
            </a:pPr>
            <a:endParaRPr lang="en-GB" sz="100" dirty="0"/>
          </a:p>
          <a:p>
            <a:pPr marL="514350" lvl="0" indent="-514350">
              <a:buFont typeface="+mj-lt"/>
              <a:buAutoNum type="arabicPeriod"/>
            </a:pPr>
            <a:r>
              <a:rPr lang="en-GB" dirty="0"/>
              <a:t>The sun is a star.</a:t>
            </a:r>
          </a:p>
          <a:p>
            <a:pPr marL="514350" lvl="0" indent="-514350">
              <a:buFont typeface="+mj-lt"/>
              <a:buAutoNum type="arabicPeriod"/>
            </a:pPr>
            <a:r>
              <a:rPr lang="en-GB" dirty="0"/>
              <a:t>The Milky Way is a spiral galaxy.</a:t>
            </a:r>
          </a:p>
          <a:p>
            <a:pPr marL="514350" lvl="0" indent="-514350">
              <a:buFont typeface="+mj-lt"/>
              <a:buAutoNum type="arabicPeriod"/>
            </a:pPr>
            <a:r>
              <a:rPr lang="en-GB" dirty="0"/>
              <a:t>Smoking causes cancer.</a:t>
            </a:r>
          </a:p>
          <a:p>
            <a:pPr marL="514350" lvl="0" indent="-514350">
              <a:buFont typeface="+mj-lt"/>
              <a:buAutoNum type="arabicPeriod"/>
            </a:pPr>
            <a:r>
              <a:rPr lang="en-GB" dirty="0"/>
              <a:t>The Earth is a slightly tilted, spinning, oblate spheroid.</a:t>
            </a:r>
          </a:p>
          <a:p>
            <a:pPr marL="514350" lvl="0" indent="-514350">
              <a:buFont typeface="+mj-lt"/>
              <a:buAutoNum type="arabicPeriod"/>
            </a:pPr>
            <a:r>
              <a:rPr lang="en-GB" dirty="0"/>
              <a:t>The Moon causes the tides.</a:t>
            </a:r>
          </a:p>
          <a:p>
            <a:pPr marL="514350" lvl="0" indent="-514350">
              <a:buFont typeface="+mj-lt"/>
              <a:buAutoNum type="arabicPeriod"/>
            </a:pPr>
            <a:r>
              <a:rPr lang="en-GB" dirty="0"/>
              <a:t>The water cycle.</a:t>
            </a:r>
          </a:p>
          <a:p>
            <a:pPr marL="514350" lvl="0" indent="-514350">
              <a:buFont typeface="+mj-lt"/>
              <a:buAutoNum type="arabicPeriod"/>
            </a:pPr>
            <a:r>
              <a:rPr lang="en-GB" dirty="0"/>
              <a:t>DNA has a double helix structure.</a:t>
            </a:r>
          </a:p>
          <a:p>
            <a:pPr marL="514350" lvl="0" indent="-514350">
              <a:buFont typeface="+mj-lt"/>
              <a:buAutoNum type="arabicPeriod"/>
            </a:pPr>
            <a:r>
              <a:rPr lang="en-GB" dirty="0"/>
              <a:t>Red blood cells carry oxygen around the body.</a:t>
            </a:r>
          </a:p>
          <a:p>
            <a:pPr marL="514350" lvl="0" indent="-514350">
              <a:buFont typeface="+mj-lt"/>
              <a:buAutoNum type="arabicPeriod"/>
            </a:pPr>
            <a:r>
              <a:rPr lang="en-GB" dirty="0"/>
              <a:t>Normal person-to-person speech travels as a longitudinal compression wave through the particles in the air.</a:t>
            </a:r>
          </a:p>
          <a:p>
            <a:pPr marL="514350" indent="-514350">
              <a:buFont typeface="+mj-lt"/>
              <a:buAutoNum type="arabicPeriod"/>
            </a:pPr>
            <a:r>
              <a:rPr lang="en-GB" dirty="0"/>
              <a:t>The outer core of the Earth is liquid metal.</a:t>
            </a:r>
          </a:p>
          <a:p>
            <a:pPr marL="514350" indent="-514350">
              <a:buFont typeface="+mj-lt"/>
              <a:buAutoNum type="arabicPeriod"/>
            </a:pPr>
            <a:r>
              <a:rPr lang="en-GB" dirty="0"/>
              <a:t>S. America and Africa used to fit together like jigsaw pieces.</a:t>
            </a:r>
          </a:p>
          <a:p>
            <a:pPr marL="514350" indent="-514350">
              <a:buFont typeface="+mj-lt"/>
              <a:buAutoNum type="arabicPeriod"/>
            </a:pPr>
            <a:r>
              <a:rPr lang="en-GB" dirty="0"/>
              <a:t>Fish living in the world’s oceans 100s of millions of years ago ultimately evolved into modern-day human beings.</a:t>
            </a:r>
          </a:p>
          <a:p>
            <a:pPr marL="514350" indent="-514350">
              <a:buFont typeface="+mj-lt"/>
              <a:buAutoNum type="arabicPeriod"/>
            </a:pPr>
            <a:r>
              <a:rPr lang="en-GB" dirty="0"/>
              <a:t>Anthropogenic climate change.</a:t>
            </a:r>
          </a:p>
          <a:p>
            <a:pPr marL="514350" lvl="0" indent="-514350">
              <a:buFont typeface="+mj-lt"/>
              <a:buAutoNum type="arabicPeriod"/>
            </a:pPr>
            <a:endParaRPr lang="en-GB" dirty="0"/>
          </a:p>
        </p:txBody>
      </p:sp>
    </p:spTree>
    <p:extLst>
      <p:ext uri="{BB962C8B-B14F-4D97-AF65-F5344CB8AC3E}">
        <p14:creationId xmlns:p14="http://schemas.microsoft.com/office/powerpoint/2010/main" val="1987541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3B507-C905-4213-9D06-433860BEC1E4}"/>
              </a:ext>
            </a:extLst>
          </p:cNvPr>
          <p:cNvSpPr>
            <a:spLocks noGrp="1"/>
          </p:cNvSpPr>
          <p:nvPr>
            <p:ph type="title"/>
          </p:nvPr>
        </p:nvSpPr>
        <p:spPr>
          <a:xfrm>
            <a:off x="419742" y="131209"/>
            <a:ext cx="6151179" cy="1080904"/>
          </a:xfrm>
          <a:solidFill>
            <a:schemeClr val="accent5">
              <a:lumMod val="60000"/>
              <a:lumOff val="40000"/>
              <a:alpha val="39000"/>
            </a:schemeClr>
          </a:solidFill>
          <a:ln w="31750">
            <a:solidFill>
              <a:schemeClr val="accent1"/>
            </a:solidFill>
          </a:ln>
        </p:spPr>
        <p:txBody>
          <a:bodyPr/>
          <a:lstStyle/>
          <a:p>
            <a:r>
              <a:rPr lang="en-GB" dirty="0"/>
              <a:t>What are ‘scientific facts’?</a:t>
            </a:r>
          </a:p>
        </p:txBody>
      </p:sp>
      <p:sp>
        <p:nvSpPr>
          <p:cNvPr id="3" name="Content Placeholder 2">
            <a:extLst>
              <a:ext uri="{FF2B5EF4-FFF2-40B4-BE49-F238E27FC236}">
                <a16:creationId xmlns:a16="http://schemas.microsoft.com/office/drawing/2014/main" id="{29988FB9-02BA-4B52-ACDD-6621FD09A3BD}"/>
              </a:ext>
            </a:extLst>
          </p:cNvPr>
          <p:cNvSpPr>
            <a:spLocks noGrp="1"/>
          </p:cNvSpPr>
          <p:nvPr>
            <p:ph idx="1"/>
          </p:nvPr>
        </p:nvSpPr>
        <p:spPr>
          <a:xfrm>
            <a:off x="995650" y="4730521"/>
            <a:ext cx="10603874" cy="1670280"/>
          </a:xfrm>
          <a:solidFill>
            <a:schemeClr val="accent5">
              <a:lumMod val="60000"/>
              <a:lumOff val="40000"/>
              <a:alpha val="42000"/>
            </a:schemeClr>
          </a:solidFill>
          <a:ln>
            <a:noFill/>
          </a:ln>
        </p:spPr>
        <p:txBody>
          <a:bodyPr>
            <a:normAutofit lnSpcReduction="10000"/>
          </a:bodyPr>
          <a:lstStyle/>
          <a:p>
            <a:pPr marL="0" indent="0">
              <a:buNone/>
            </a:pPr>
            <a:r>
              <a:rPr lang="en-GB" sz="4000" b="0" i="0" u="none" strike="noStrike" kern="1200" baseline="0" dirty="0">
                <a:solidFill>
                  <a:schemeClr val="tx1"/>
                </a:solidFill>
                <a:latin typeface="+mn-lt"/>
                <a:ea typeface="+mn-ea"/>
                <a:cs typeface="+mn-cs"/>
              </a:rPr>
              <a:t>“[T]here are truths out there to be discovered, truths that once discovered will form a permanent part of human knowledge.”</a:t>
            </a:r>
            <a:endParaRPr lang="en-GB" sz="4000" dirty="0"/>
          </a:p>
        </p:txBody>
      </p:sp>
      <p:pic>
        <p:nvPicPr>
          <p:cNvPr id="1026" name="Picture 2" descr="Steven Weinberg 1933–2021 – CERN Courier">
            <a:extLst>
              <a:ext uri="{FF2B5EF4-FFF2-40B4-BE49-F238E27FC236}">
                <a16:creationId xmlns:a16="http://schemas.microsoft.com/office/drawing/2014/main" id="{CCA1EEEF-2E19-4E86-ABEA-7CF85F7AD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738" y="131209"/>
            <a:ext cx="5435702" cy="4317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cing Up: Science and Its Cultural Adversaries by Steven Weinberg">
            <a:extLst>
              <a:ext uri="{FF2B5EF4-FFF2-40B4-BE49-F238E27FC236}">
                <a16:creationId xmlns:a16="http://schemas.microsoft.com/office/drawing/2014/main" id="{F55B9F41-950D-45D2-ADC7-3419F4E1A5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938" y="1493924"/>
            <a:ext cx="2954786" cy="2954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26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82B3CCC2-30A4-4807-BFB0-31900307D305}"/>
              </a:ext>
            </a:extLst>
          </p:cNvPr>
          <p:cNvSpPr/>
          <p:nvPr/>
        </p:nvSpPr>
        <p:spPr>
          <a:xfrm>
            <a:off x="7563853" y="625641"/>
            <a:ext cx="3737811" cy="2298032"/>
          </a:xfrm>
          <a:prstGeom prst="ellipse">
            <a:avLst/>
          </a:prstGeom>
          <a:solidFill>
            <a:srgbClr val="92D05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416AC86E-9306-4FF7-8D95-43F3839DF279}"/>
              </a:ext>
            </a:extLst>
          </p:cNvPr>
          <p:cNvSpPr/>
          <p:nvPr/>
        </p:nvSpPr>
        <p:spPr>
          <a:xfrm>
            <a:off x="517358" y="541421"/>
            <a:ext cx="3737811" cy="2298032"/>
          </a:xfrm>
          <a:prstGeom prst="ellipse">
            <a:avLst/>
          </a:prstGeom>
          <a:solidFill>
            <a:srgbClr val="92D05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D31987-B49A-4305-A459-32CEF7AF34AD}"/>
              </a:ext>
            </a:extLst>
          </p:cNvPr>
          <p:cNvSpPr>
            <a:spLocks noGrp="1"/>
          </p:cNvSpPr>
          <p:nvPr>
            <p:ph type="title"/>
          </p:nvPr>
        </p:nvSpPr>
        <p:spPr>
          <a:xfrm>
            <a:off x="7936832" y="902368"/>
            <a:ext cx="3240505" cy="1600200"/>
          </a:xfrm>
        </p:spPr>
        <p:txBody>
          <a:bodyPr/>
          <a:lstStyle/>
          <a:p>
            <a:r>
              <a:rPr lang="en-GB" dirty="0"/>
              <a:t>Established scientific fact</a:t>
            </a:r>
          </a:p>
        </p:txBody>
      </p:sp>
      <p:sp>
        <p:nvSpPr>
          <p:cNvPr id="3" name="Content Placeholder 2">
            <a:extLst>
              <a:ext uri="{FF2B5EF4-FFF2-40B4-BE49-F238E27FC236}">
                <a16:creationId xmlns:a16="http://schemas.microsoft.com/office/drawing/2014/main" id="{57D6EDFC-247E-4EFE-A26F-8EE4CCE4220E}"/>
              </a:ext>
            </a:extLst>
          </p:cNvPr>
          <p:cNvSpPr>
            <a:spLocks noGrp="1"/>
          </p:cNvSpPr>
          <p:nvPr>
            <p:ph idx="1"/>
          </p:nvPr>
        </p:nvSpPr>
        <p:spPr>
          <a:xfrm>
            <a:off x="264695" y="3176340"/>
            <a:ext cx="11927305" cy="3657599"/>
          </a:xfrm>
          <a:solidFill>
            <a:schemeClr val="accent1">
              <a:alpha val="25000"/>
            </a:schemeClr>
          </a:solidFill>
          <a:ln>
            <a:solidFill>
              <a:schemeClr val="accent1"/>
            </a:solidFill>
          </a:ln>
        </p:spPr>
        <p:txBody>
          <a:bodyPr>
            <a:noAutofit/>
          </a:bodyPr>
          <a:lstStyle/>
          <a:p>
            <a:r>
              <a:rPr lang="en-GB" sz="3600" dirty="0">
                <a:effectLst/>
                <a:latin typeface="Calibri" panose="020F0502020204030204" pitchFamily="34" charset="0"/>
                <a:ea typeface="Calibri" panose="020F0502020204030204" pitchFamily="34" charset="0"/>
                <a:cs typeface="Times New Roman" panose="02020603050405020304" pitchFamily="18" charset="0"/>
              </a:rPr>
              <a:t>Ernst Mayr “</a:t>
            </a:r>
            <a:r>
              <a:rPr lang="en-GB" sz="3600" dirty="0">
                <a:solidFill>
                  <a:srgbClr val="000000"/>
                </a:solidFill>
                <a:effectLst/>
                <a:latin typeface="Calibri" panose="020F0502020204030204" pitchFamily="34" charset="0"/>
                <a:ea typeface="Calibri" panose="020F0502020204030204" pitchFamily="34" charset="0"/>
              </a:rPr>
              <a:t>often deplored that he was not aware that philosophers of science have investigated this transition from theory to fact”</a:t>
            </a:r>
            <a:r>
              <a:rPr lang="en-GB" dirty="0">
                <a:solidFill>
                  <a:srgbClr val="000000"/>
                </a:solidFill>
                <a:effectLst/>
                <a:latin typeface="Calibri" panose="020F0502020204030204" pitchFamily="34" charset="0"/>
                <a:ea typeface="Calibri" panose="020F0502020204030204" pitchFamily="34" charset="0"/>
              </a:rPr>
              <a:t> (</a:t>
            </a:r>
            <a:r>
              <a:rPr lang="en-GB" dirty="0" err="1">
                <a:solidFill>
                  <a:srgbClr val="000000"/>
                </a:solidFill>
                <a:effectLst/>
                <a:latin typeface="Calibri" panose="020F0502020204030204" pitchFamily="34" charset="0"/>
                <a:ea typeface="Calibri" panose="020F0502020204030204" pitchFamily="34" charset="0"/>
              </a:rPr>
              <a:t>Hoyningen</a:t>
            </a:r>
            <a:r>
              <a:rPr lang="en-GB" dirty="0">
                <a:solidFill>
                  <a:srgbClr val="000000"/>
                </a:solidFill>
                <a:effectLst/>
                <a:latin typeface="Calibri" panose="020F0502020204030204" pitchFamily="34" charset="0"/>
                <a:ea typeface="Calibri" panose="020F0502020204030204" pitchFamily="34" charset="0"/>
              </a:rPr>
              <a:t>-Huene, 2022)</a:t>
            </a:r>
            <a:r>
              <a:rPr lang="en-GB" sz="3600" dirty="0">
                <a:solidFill>
                  <a:srgbClr val="000000"/>
                </a:solidFill>
                <a:effectLst/>
                <a:latin typeface="Calibri" panose="020F0502020204030204" pitchFamily="34" charset="0"/>
                <a:ea typeface="Calibri" panose="020F0502020204030204" pitchFamily="34" charset="0"/>
              </a:rPr>
              <a:t> </a:t>
            </a:r>
          </a:p>
          <a:p>
            <a:pPr marL="0" indent="0">
              <a:buNone/>
            </a:pPr>
            <a:endParaRPr lang="en-GB" sz="1600" dirty="0">
              <a:solidFill>
                <a:srgbClr val="000000"/>
              </a:solidFill>
              <a:effectLst/>
              <a:latin typeface="Calibri" panose="020F0502020204030204" pitchFamily="34" charset="0"/>
              <a:ea typeface="Calibri" panose="020F0502020204030204" pitchFamily="34" charset="0"/>
            </a:endParaRPr>
          </a:p>
          <a:p>
            <a:r>
              <a:rPr lang="en-GB" sz="3600" dirty="0">
                <a:solidFill>
                  <a:srgbClr val="000000"/>
                </a:solidFill>
                <a:effectLst/>
                <a:latin typeface="Calibri" panose="020F0502020204030204" pitchFamily="34" charset="0"/>
                <a:ea typeface="Calibri" panose="020F0502020204030204" pitchFamily="34" charset="0"/>
              </a:rPr>
              <a:t>“Where is the boundary between “established fact” and “very high confidence”?’ </a:t>
            </a:r>
          </a:p>
          <a:p>
            <a:pPr marL="0" indent="0">
              <a:buNone/>
            </a:pPr>
            <a:r>
              <a:rPr lang="en-GB" dirty="0">
                <a:solidFill>
                  <a:srgbClr val="000000"/>
                </a:solidFill>
                <a:effectLst/>
                <a:latin typeface="Calibri" panose="020F0502020204030204" pitchFamily="34" charset="0"/>
                <a:ea typeface="Calibri" panose="020F0502020204030204" pitchFamily="34" charset="0"/>
              </a:rPr>
              <a:t>(IPCC report writer; quoted in </a:t>
            </a:r>
            <a:r>
              <a:rPr lang="en-GB" dirty="0" err="1">
                <a:solidFill>
                  <a:srgbClr val="000000"/>
                </a:solidFill>
                <a:effectLst/>
                <a:latin typeface="Calibri" panose="020F0502020204030204" pitchFamily="34" charset="0"/>
                <a:ea typeface="Calibri" panose="020F0502020204030204" pitchFamily="34" charset="0"/>
              </a:rPr>
              <a:t>Janzwood</a:t>
            </a:r>
            <a:r>
              <a:rPr lang="en-GB" dirty="0">
                <a:solidFill>
                  <a:srgbClr val="000000"/>
                </a:solidFill>
                <a:effectLst/>
                <a:latin typeface="Calibri" panose="020F0502020204030204" pitchFamily="34" charset="0"/>
                <a:ea typeface="Calibri" panose="020F0502020204030204" pitchFamily="34" charset="0"/>
              </a:rPr>
              <a:t> 2020). </a:t>
            </a:r>
            <a:endParaRPr lang="en-GB" sz="4000" dirty="0"/>
          </a:p>
        </p:txBody>
      </p:sp>
      <p:sp>
        <p:nvSpPr>
          <p:cNvPr id="4" name="Title 1">
            <a:extLst>
              <a:ext uri="{FF2B5EF4-FFF2-40B4-BE49-F238E27FC236}">
                <a16:creationId xmlns:a16="http://schemas.microsoft.com/office/drawing/2014/main" id="{3A072EC9-E48A-497B-98F1-9B8728EDBB6A}"/>
              </a:ext>
            </a:extLst>
          </p:cNvPr>
          <p:cNvSpPr txBox="1">
            <a:spLocks/>
          </p:cNvSpPr>
          <p:nvPr/>
        </p:nvSpPr>
        <p:spPr>
          <a:xfrm>
            <a:off x="1014663" y="1140993"/>
            <a:ext cx="2727158" cy="112294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Hypothesis/theory</a:t>
            </a:r>
          </a:p>
        </p:txBody>
      </p:sp>
      <p:sp>
        <p:nvSpPr>
          <p:cNvPr id="9" name="Arrow: Notched Right 8">
            <a:extLst>
              <a:ext uri="{FF2B5EF4-FFF2-40B4-BE49-F238E27FC236}">
                <a16:creationId xmlns:a16="http://schemas.microsoft.com/office/drawing/2014/main" id="{39357C1B-59CB-40EE-8402-76BC58CD2C77}"/>
              </a:ext>
            </a:extLst>
          </p:cNvPr>
          <p:cNvSpPr/>
          <p:nvPr/>
        </p:nvSpPr>
        <p:spPr>
          <a:xfrm>
            <a:off x="4592053" y="1485898"/>
            <a:ext cx="2634916" cy="43313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EA03EC68-6871-42F1-95A1-35009D9B991F}"/>
              </a:ext>
            </a:extLst>
          </p:cNvPr>
          <p:cNvSpPr txBox="1">
            <a:spLocks/>
          </p:cNvSpPr>
          <p:nvPr/>
        </p:nvSpPr>
        <p:spPr>
          <a:xfrm>
            <a:off x="5133472" y="204536"/>
            <a:ext cx="2987843" cy="32244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900" b="1" i="0" u="none" strike="noStrike" kern="1200" cap="none" spc="0" normalizeH="0" baseline="0" noProof="0" dirty="0">
                <a:ln>
                  <a:noFill/>
                </a:ln>
                <a:solidFill>
                  <a:srgbClr val="FF0000"/>
                </a:solidFill>
                <a:effectLst/>
                <a:uLnTx/>
                <a:uFillTx/>
                <a:latin typeface="Calibri Light" panose="020F0302020204030204"/>
                <a:ea typeface="+mj-ea"/>
                <a:cs typeface="+mj-cs"/>
              </a:rPr>
              <a:t>?</a:t>
            </a:r>
          </a:p>
        </p:txBody>
      </p:sp>
    </p:spTree>
    <p:extLst>
      <p:ext uri="{BB962C8B-B14F-4D97-AF65-F5344CB8AC3E}">
        <p14:creationId xmlns:p14="http://schemas.microsoft.com/office/powerpoint/2010/main" val="119638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uiExpand="1" build="p" animBg="1"/>
      <p:bldP spid="9" grpId="0" animBg="1"/>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916</Words>
  <Application>Microsoft Office PowerPoint</Application>
  <PresentationFormat>Widescreen</PresentationFormat>
  <Paragraphs>109</Paragraphs>
  <Slides>30</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6" baseType="lpstr">
      <vt:lpstr>Arial</vt:lpstr>
      <vt:lpstr>Calibri</vt:lpstr>
      <vt:lpstr>Calibri Light</vt:lpstr>
      <vt:lpstr>Office Theme</vt:lpstr>
      <vt:lpstr>Equation</vt:lpstr>
      <vt:lpstr>Bitmap Image</vt:lpstr>
      <vt:lpstr>Identifying Future-Proof Science (even in models)</vt:lpstr>
      <vt:lpstr>The “scientific realism debate”</vt:lpstr>
      <vt:lpstr>PowerPoint Presentation</vt:lpstr>
      <vt:lpstr>An alternative ‘science and truth’ debate</vt:lpstr>
      <vt:lpstr>An alternative ‘science and truth’ debate</vt:lpstr>
      <vt:lpstr>PowerPoint Presentation</vt:lpstr>
      <vt:lpstr>PowerPoint Presentation</vt:lpstr>
      <vt:lpstr>What are ‘scientific facts’?</vt:lpstr>
      <vt:lpstr>Established scientific fact</vt:lpstr>
      <vt:lpstr>PowerPoint Presentation</vt:lpstr>
      <vt:lpstr>PowerPoint Presentation</vt:lpstr>
      <vt:lpstr>PowerPoint Presentation</vt:lpstr>
      <vt:lpstr>PowerPoint Presentation</vt:lpstr>
      <vt:lpstr>PowerPoint Presentation</vt:lpstr>
      <vt:lpstr>PowerPoint Presentation</vt:lpstr>
      <vt:lpstr>Ernan McMullin, 1984</vt:lpstr>
      <vt:lpstr>Gentile, F. et al. (2012): ‘Direct Imaging of DNA Fibers: The Visage of Double Helix’, Nano Letters 12(12): pp. 6453-8.</vt:lpstr>
      <vt:lpstr>Hu, B. et al. (2013): ‘The Bacteriophage T7 Virion Undergoes Extensive Structural Remodeling During Infection’, Science 339(6119).</vt:lpstr>
      <vt:lpstr>PowerPoint Presentation</vt:lpstr>
      <vt:lpstr>PowerPoint Presentation</vt:lpstr>
      <vt:lpstr>PowerPoint Presentation</vt:lpstr>
      <vt:lpstr>PowerPoint Presentation</vt:lpstr>
      <vt:lpstr>Bohr’s model of the atom</vt:lpstr>
      <vt:lpstr>PowerPoint Presentation</vt:lpstr>
      <vt:lpstr>Bohr was right that:</vt:lpstr>
      <vt:lpstr>PowerPoint Presentation</vt:lpstr>
      <vt:lpstr>PowerPoint Presentation</vt:lpstr>
      <vt:lpstr>PowerPoint Presentation</vt:lpstr>
      <vt:lpstr>PowerPoint Presentation</vt:lpstr>
      <vt:lpstr>Abstract from details/specifics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Future-Proof Science (even in models)</dc:title>
  <dc:creator>VICKERS, PETER J.</dc:creator>
  <cp:lastModifiedBy>VICKERS, PETER J.</cp:lastModifiedBy>
  <cp:revision>7</cp:revision>
  <dcterms:created xsi:type="dcterms:W3CDTF">2023-05-02T11:58:00Z</dcterms:created>
  <dcterms:modified xsi:type="dcterms:W3CDTF">2023-05-03T10:54:00Z</dcterms:modified>
</cp:coreProperties>
</file>