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4" r:id="rId4"/>
    <p:sldId id="315" r:id="rId5"/>
    <p:sldId id="261" r:id="rId6"/>
    <p:sldId id="316" r:id="rId7"/>
    <p:sldId id="306" r:id="rId8"/>
    <p:sldId id="259" r:id="rId9"/>
    <p:sldId id="260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28"/>
  </p:normalViewPr>
  <p:slideViewPr>
    <p:cSldViewPr snapToGrid="0">
      <p:cViewPr>
        <p:scale>
          <a:sx n="90" d="100"/>
          <a:sy n="90" d="100"/>
        </p:scale>
        <p:origin x="23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9FEF-993D-F462-F30E-04A7156F9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41696-5ED3-CEAF-00E9-0C321A2C5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53C8E-AA6B-A44E-AF09-05F58D3C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A6FB-900C-6E45-9D9F-E9994C347442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65B09-BCA3-634F-FF4C-EF6E095D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5DBA1-2FFD-EAFA-0653-222EF7BE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0F2-0915-D94F-90DC-48883510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F4DE-84CD-4798-833D-198B8AA7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25BC5-EBB9-A97C-3263-B570C3092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FB87E-33C6-983F-F35A-B6385FCD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A6FB-900C-6E45-9D9F-E9994C347442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73842-995B-A28A-7B02-E12AB85D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BCF96-78E5-B482-1278-5ADEA897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0F2-0915-D94F-90DC-48883510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4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2A85F-6153-6B33-E67D-813A853D9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FF3E2-8E09-2370-D562-391B4CD1A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43E07-56F5-F417-EB49-11943B93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A6FB-900C-6E45-9D9F-E9994C347442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292F7-B643-25D8-441B-7E1C09B0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F1F15-7335-1EA5-FF69-F8ED50F1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0F2-0915-D94F-90DC-48883510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6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2F1D-804C-2A89-4AA3-75BBBD3E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EE376-7958-DE21-62A8-336B6130A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7E089-7493-3433-5642-88AD616C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A6FB-900C-6E45-9D9F-E9994C347442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E3573-E3CE-3415-AABF-182A7E55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9D6A8-9313-F502-3B85-D6C654FE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0F2-0915-D94F-90DC-48883510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3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9572-6C43-9939-CC45-80C839EA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C21D1-CC47-4A49-AC89-C645A0F5C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C3E6B-AC8D-A1F2-9956-C193B726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A6FB-900C-6E45-9D9F-E9994C347442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C143B-71B4-6980-120B-5EACE32F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AECE8-7EDB-10C5-093F-61B344B1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0F2-0915-D94F-90DC-48883510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FEA1-E2BA-5DF5-E35A-4AB9407F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CFAB-FE2F-C553-D699-F23869EE8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D6DB2-E374-D73A-031F-7BF5A34A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8EA42-CE4C-B571-BCE9-07BE4AF0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A6FB-900C-6E45-9D9F-E9994C347442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77E93-54E7-649F-13C3-644E684B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02DCA-B683-3C20-5C85-02451CC1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0F2-0915-D94F-90DC-48883510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1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1188-0DAE-DD55-55DF-BC67C16A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EC0E6-5D16-D973-2389-DE7212067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DC65C-62E9-DF50-00EA-8ED9C6C9D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0ABB1-9516-36E2-EF97-D156D7F35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0C06E-78DD-448F-4100-B8BC893C5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29DD9-15C5-49B0-47E7-406B5DBD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A6FB-900C-6E45-9D9F-E9994C347442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25502-E99E-5D3A-AE08-5982DAD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8F80AD-3CDC-5849-8AD5-FBBD98F4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0F2-0915-D94F-90DC-48883510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0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5A8F-C237-62E5-82E3-AA318E5A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90679-E6C7-6E89-05DD-9445EFB4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A6FB-900C-6E45-9D9F-E9994C347442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11E95-0EB1-949A-A5FC-624A4795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622F7-2553-3F22-4410-BA77754A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0F2-0915-D94F-90DC-48883510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2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951E2-F5B7-263C-8AFE-3FA3976A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A6FB-900C-6E45-9D9F-E9994C347442}" type="datetimeFigureOut">
              <a:rPr lang="en-US" smtClean="0"/>
              <a:t>5/3/23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D7B2A-01C6-AD95-6DB6-D68BE4B4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2F426-FF3C-BCEC-8CC7-1D90E978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0F2-0915-D94F-90DC-48883510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9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6BB1-D624-B40E-DCD7-2104AD1D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E802-A3DD-ECE4-5F57-1B2094CE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C18AE-9B27-540E-F3F3-20F7C6F46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379DC-9FBE-073B-444F-7AF4D794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A6FB-900C-6E45-9D9F-E9994C347442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A449C-1B64-F811-69EA-E1E6445F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9812F-802E-506B-3BF0-617799A1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0F2-0915-D94F-90DC-48883510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9D40-3C4D-57F0-6CA0-9296658A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6ACDD-3951-739E-91A9-66CF9E559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B6EC4-F593-A91D-91F4-C60758F03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44B7B-6609-D0AB-5C9C-B653BEA7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A6FB-900C-6E45-9D9F-E9994C347442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8B074-593E-BF22-FA30-DDA6495D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75415-CE8F-E55B-3B28-6A0BA825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0F2-0915-D94F-90DC-48883510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2876FE-41AF-47C7-C31A-21BF84DF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461A7-20FB-B1BD-3BC5-28E2A1C9B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4868F-889B-2E14-A7FE-C16D234A6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A6FB-900C-6E45-9D9F-E9994C347442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F3EBE-9737-F518-0DFE-BB002A675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5806C-2B98-C86C-EDD1-D4DF2A609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920F2-0915-D94F-90DC-48883510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tep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F122-6F44-B1D8-0CB3-D152E36857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Designing New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08FA3-7EAD-E4F3-DD72-1C6BED447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Stewart Clark</a:t>
            </a:r>
          </a:p>
          <a:p>
            <a:r>
              <a:rPr lang="en-US" dirty="0"/>
              <a:t>Department of Physics</a:t>
            </a:r>
          </a:p>
        </p:txBody>
      </p:sp>
    </p:spTree>
    <p:extLst>
      <p:ext uri="{BB962C8B-B14F-4D97-AF65-F5344CB8AC3E}">
        <p14:creationId xmlns:p14="http://schemas.microsoft.com/office/powerpoint/2010/main" val="273788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81200" y="141763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/>
            </a:pPr>
            <a:r>
              <a:rPr lang="en-US" sz="2800" kern="0" dirty="0"/>
              <a:t>First principles electronic structure calculations: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w"/>
              <a:defRPr/>
            </a:pPr>
            <a:r>
              <a:rPr lang="en-US" sz="2400" kern="0" dirty="0">
                <a:ea typeface="ＭＳ Ｐゴシック" charset="-128"/>
              </a:rPr>
              <a:t>Extremely powerful technique in condensed matter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/>
            </a:pPr>
            <a:r>
              <a:rPr lang="en-US" sz="2800" kern="0" dirty="0"/>
              <a:t>Applicable to many different sciences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w"/>
              <a:defRPr/>
            </a:pPr>
            <a:r>
              <a:rPr lang="en-US" sz="2400" kern="0" dirty="0">
                <a:ea typeface="ＭＳ Ｐゴシック" charset="-128"/>
              </a:rPr>
              <a:t>Condensed Matter Physics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w"/>
              <a:defRPr/>
            </a:pPr>
            <a:r>
              <a:rPr lang="en-US" sz="2400" kern="0" dirty="0">
                <a:ea typeface="ＭＳ Ｐゴシック" charset="-128"/>
              </a:rPr>
              <a:t>Chemistry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w"/>
              <a:defRPr/>
            </a:pPr>
            <a:r>
              <a:rPr lang="en-US" sz="2400" kern="0" dirty="0">
                <a:ea typeface="ＭＳ Ｐゴシック" charset="-128"/>
              </a:rPr>
              <a:t>Biology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w"/>
              <a:defRPr/>
            </a:pPr>
            <a:r>
              <a:rPr lang="en-US" sz="2400" kern="0" dirty="0">
                <a:ea typeface="ＭＳ Ｐゴシック" charset="-128"/>
              </a:rPr>
              <a:t>Material Science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w"/>
              <a:defRPr/>
            </a:pPr>
            <a:r>
              <a:rPr lang="en-US" sz="2400" kern="0" dirty="0">
                <a:ea typeface="ＭＳ Ｐゴシック" charset="-128"/>
              </a:rPr>
              <a:t>Surfaces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w"/>
              <a:defRPr/>
            </a:pPr>
            <a:r>
              <a:rPr lang="en-US" sz="2400" kern="0" dirty="0">
                <a:ea typeface="ＭＳ Ｐゴシック" charset="-128"/>
              </a:rPr>
              <a:t>Geology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/>
            </a:pPr>
            <a:r>
              <a:rPr lang="en-US" sz="2800" kern="0" dirty="0"/>
              <a:t>Simulate experiment (extreme conditions)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/>
            </a:pPr>
            <a:r>
              <a:rPr lang="en-US" sz="2800" kern="0" dirty="0"/>
              <a:t>Computationally possible, but still requires good computer resources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lang="en-US" sz="2800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3C72-27EE-EAD1-D32A-0B72055B2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material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8223-8E81-6E4C-FB1B-C4722D14A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8000-6000BC: Copper, Silk, Beer</a:t>
            </a:r>
          </a:p>
          <a:p>
            <a:r>
              <a:rPr lang="en-US" sz="3600" dirty="0"/>
              <a:t>5000-1000BC: Glass, Bronze, Iron</a:t>
            </a:r>
          </a:p>
          <a:p>
            <a:r>
              <a:rPr lang="en-US" sz="3600" dirty="0"/>
              <a:t>1000-1900AD: Magnetism, Metal conductivity, Gasses, Periodic Table, classical physics and chemistry</a:t>
            </a:r>
          </a:p>
          <a:p>
            <a:r>
              <a:rPr lang="en-US" sz="3600" dirty="0"/>
              <a:t>Now – modern physics meets chemistry...</a:t>
            </a:r>
          </a:p>
        </p:txBody>
      </p:sp>
    </p:spTree>
    <p:extLst>
      <p:ext uri="{BB962C8B-B14F-4D97-AF65-F5344CB8AC3E}">
        <p14:creationId xmlns:p14="http://schemas.microsoft.com/office/powerpoint/2010/main" val="289556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we like to achieve?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sz="3200" dirty="0"/>
              <a:t>Computers get cheaper and more powerful every year.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3200" dirty="0"/>
              <a:t>Experiments tend to get more expensive each year.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3200" dirty="0"/>
              <a:t>Computer simulation now offers </a:t>
            </a:r>
            <a:r>
              <a:rPr lang="en-US" sz="3200" u="sng" dirty="0">
                <a:solidFill>
                  <a:srgbClr val="FF3300"/>
                </a:solidFill>
              </a:rPr>
              <a:t>acceptable accuracy,</a:t>
            </a:r>
            <a:r>
              <a:rPr lang="en-US" sz="3200" dirty="0"/>
              <a:t> often it is now cheaper than experiment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3200" dirty="0"/>
              <a:t>Functional materials – designed for a specific function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CA16-E547-5997-4A5C-DBD11FA9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86427-D784-03CE-1CC2-B25514D2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0" y="1688160"/>
            <a:ext cx="2881045" cy="1899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1A9091-A1E5-6308-06CF-FE22F72A1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318" y="1688160"/>
            <a:ext cx="2638903" cy="1899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47D00-AE7B-CCF9-F21C-96453C23B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003" y="1648998"/>
            <a:ext cx="2640014" cy="1970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D9B8E-DE27-A8C1-D4E7-707AA775E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318" y="4043400"/>
            <a:ext cx="2881045" cy="2068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0999D2-4A7E-437F-3C12-94906C297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003" y="4112786"/>
            <a:ext cx="3131705" cy="2068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4C61EE-3C54-F632-B7D6-81B412DD2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112786"/>
            <a:ext cx="3744439" cy="17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8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and time scales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42473" y="1779584"/>
            <a:ext cx="8839200" cy="3816350"/>
            <a:chOff x="-55" y="672"/>
            <a:chExt cx="6108" cy="341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rot="3350240">
              <a:off x="2709" y="-724"/>
              <a:ext cx="579" cy="6108"/>
            </a:xfrm>
            <a:prstGeom prst="upArrow">
              <a:avLst>
                <a:gd name="adj1" fmla="val 50000"/>
                <a:gd name="adj2" fmla="val 263731"/>
              </a:avLst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 bwMode="auto">
            <a:xfrm>
              <a:off x="2686" y="1874"/>
              <a:ext cx="614" cy="999"/>
              <a:chOff x="2542" y="1919"/>
              <a:chExt cx="818" cy="1331"/>
            </a:xfrm>
          </p:grpSpPr>
          <p:grpSp>
            <p:nvGrpSpPr>
              <p:cNvPr id="66" name="Group 7"/>
              <p:cNvGrpSpPr>
                <a:grpSpLocks noChangeAspect="1"/>
              </p:cNvGrpSpPr>
              <p:nvPr/>
            </p:nvGrpSpPr>
            <p:grpSpPr bwMode="auto">
              <a:xfrm>
                <a:off x="2544" y="2160"/>
                <a:ext cx="768" cy="672"/>
                <a:chOff x="2688" y="2976"/>
                <a:chExt cx="768" cy="672"/>
              </a:xfrm>
            </p:grpSpPr>
            <p:sp>
              <p:nvSpPr>
                <p:cNvPr id="69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2688" y="2976"/>
                  <a:ext cx="768" cy="67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3216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" y="3024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" y="3216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3120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3072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3408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3120" y="3312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3456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3408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3168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216" y="3456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3024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7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2542" y="1919"/>
                <a:ext cx="818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GB" sz="1400">
                    <a:latin typeface="Times New Roman" charset="0"/>
                  </a:rPr>
                  <a:t>Diffusion</a:t>
                </a:r>
              </a:p>
            </p:txBody>
          </p:sp>
          <p:sp>
            <p:nvSpPr>
              <p:cNvPr id="68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2735" y="2849"/>
                <a:ext cx="584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GB" sz="1600">
                    <a:latin typeface="Times New Roman" charset="0"/>
                  </a:rPr>
                  <a:t>10</a:t>
                </a:r>
                <a:r>
                  <a:rPr lang="en-GB" sz="1600" baseline="30000">
                    <a:latin typeface="Times New Roman" charset="0"/>
                  </a:rPr>
                  <a:t>-9</a:t>
                </a:r>
                <a:r>
                  <a:rPr lang="en-GB" sz="1600">
                    <a:latin typeface="Times New Roman" charset="0"/>
                  </a:rPr>
                  <a:t> s</a:t>
                </a:r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912" y="2976"/>
              <a:ext cx="879" cy="1027"/>
              <a:chOff x="192" y="3100"/>
              <a:chExt cx="879" cy="1027"/>
            </a:xfrm>
          </p:grpSpPr>
          <p:pic>
            <p:nvPicPr>
              <p:cNvPr id="62" name="Picture 24"/>
              <p:cNvPicPr>
                <a:picLocks noChangeAspect="1" noChangeArrowheads="1"/>
              </p:cNvPicPr>
              <p:nvPr/>
            </p:nvPicPr>
            <p:blipFill>
              <a:blip r:embed="rId2"/>
              <a:srcRect l="24805" t="11546" r="31537" b="22621"/>
              <a:stretch>
                <a:fillRect/>
              </a:stretch>
            </p:blipFill>
            <p:spPr bwMode="auto">
              <a:xfrm>
                <a:off x="264" y="3315"/>
                <a:ext cx="645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3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56" y="3826"/>
                <a:ext cx="486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GB" sz="1600">
                    <a:latin typeface="Times New Roman" charset="0"/>
                  </a:rPr>
                  <a:t>10</a:t>
                </a:r>
                <a:r>
                  <a:rPr lang="en-GB" sz="1600" baseline="30000">
                    <a:latin typeface="Times New Roman" charset="0"/>
                  </a:rPr>
                  <a:t>-15</a:t>
                </a:r>
                <a:r>
                  <a:rPr lang="en-GB" sz="1600">
                    <a:latin typeface="Times New Roman" charset="0"/>
                  </a:rPr>
                  <a:t> s</a:t>
                </a:r>
              </a:p>
            </p:txBody>
          </p:sp>
          <p:sp>
            <p:nvSpPr>
              <p:cNvPr id="64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198" y="3100"/>
                <a:ext cx="87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GB" sz="1600">
                    <a:latin typeface="Times New Roman" charset="0"/>
                  </a:rPr>
                  <a:t>Bond motion</a:t>
                </a:r>
              </a:p>
            </p:txBody>
          </p:sp>
          <p:sp>
            <p:nvSpPr>
              <p:cNvPr id="65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192" y="3230"/>
                <a:ext cx="79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GB" sz="1600">
                  <a:latin typeface="Times New Roman" charset="0"/>
                </a:endParaRPr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144" y="2162"/>
              <a:ext cx="2225" cy="433"/>
              <a:chOff x="144" y="2162"/>
              <a:chExt cx="2225" cy="433"/>
            </a:xfrm>
          </p:grpSpPr>
          <p:sp>
            <p:nvSpPr>
              <p:cNvPr id="60" name="AutoShape 29"/>
              <p:cNvSpPr>
                <a:spLocks/>
              </p:cNvSpPr>
              <p:nvPr/>
            </p:nvSpPr>
            <p:spPr bwMode="auto">
              <a:xfrm rot="3328970">
                <a:off x="1147" y="1373"/>
                <a:ext cx="219" cy="2225"/>
              </a:xfrm>
              <a:prstGeom prst="leftBrace">
                <a:avLst>
                  <a:gd name="adj1" fmla="val 8466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GB" sz="2400">
                  <a:solidFill>
                    <a:srgbClr val="FFFF66"/>
                  </a:solidFill>
                  <a:latin typeface="Times New Roman" charset="0"/>
                </a:endParaRPr>
              </a:p>
            </p:txBody>
          </p:sp>
          <p:sp>
            <p:nvSpPr>
              <p:cNvPr id="61" name="Text Box 30"/>
              <p:cNvSpPr txBox="1">
                <a:spLocks noChangeArrowheads="1"/>
              </p:cNvSpPr>
              <p:nvPr/>
            </p:nvSpPr>
            <p:spPr bwMode="auto">
              <a:xfrm rot="-2028038">
                <a:off x="161" y="2162"/>
                <a:ext cx="1853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GB" sz="2400">
                    <a:latin typeface="Times New Roman" charset="0"/>
                  </a:rPr>
                  <a:t>Quantum mechanics</a:t>
                </a:r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1632" y="2293"/>
              <a:ext cx="1002" cy="1205"/>
              <a:chOff x="960" y="2466"/>
              <a:chExt cx="1002" cy="1205"/>
            </a:xfrm>
          </p:grpSpPr>
          <p:pic>
            <p:nvPicPr>
              <p:cNvPr id="57" name="Picture 32"/>
              <p:cNvPicPr>
                <a:picLocks noChangeAspect="1" noChangeArrowheads="1"/>
              </p:cNvPicPr>
              <p:nvPr/>
            </p:nvPicPr>
            <p:blipFill>
              <a:blip r:embed="rId3"/>
              <a:srcRect l="17044" t="7700" r="17297" b="7700"/>
              <a:stretch>
                <a:fillRect/>
              </a:stretch>
            </p:blipFill>
            <p:spPr bwMode="auto">
              <a:xfrm>
                <a:off x="1150" y="2829"/>
                <a:ext cx="649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8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1294" y="3370"/>
                <a:ext cx="486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GB" sz="1600">
                    <a:latin typeface="Times New Roman" charset="0"/>
                  </a:rPr>
                  <a:t>10</a:t>
                </a:r>
                <a:r>
                  <a:rPr lang="en-GB" sz="1600" baseline="30000">
                    <a:latin typeface="Times New Roman" charset="0"/>
                  </a:rPr>
                  <a:t>-14</a:t>
                </a:r>
                <a:r>
                  <a:rPr lang="en-GB" sz="1600">
                    <a:latin typeface="Times New Roman" charset="0"/>
                  </a:rPr>
                  <a:t> s</a:t>
                </a:r>
              </a:p>
            </p:txBody>
          </p:sp>
          <p:sp>
            <p:nvSpPr>
              <p:cNvPr id="59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960" y="2466"/>
                <a:ext cx="100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GB" sz="1600" dirty="0">
                    <a:latin typeface="Times New Roman" charset="0"/>
                  </a:rPr>
                  <a:t>Intermolecular </a:t>
                </a:r>
              </a:p>
              <a:p>
                <a:pPr algn="ctr" eaLnBrk="0" hangingPunct="0"/>
                <a:r>
                  <a:rPr lang="en-GB" sz="1600" dirty="0">
                    <a:latin typeface="Times New Roman" charset="0"/>
                  </a:rPr>
                  <a:t>motion</a:t>
                </a:r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584" y="2805"/>
              <a:ext cx="3179" cy="1162"/>
              <a:chOff x="1584" y="2805"/>
              <a:chExt cx="3179" cy="1162"/>
            </a:xfrm>
          </p:grpSpPr>
          <p:sp>
            <p:nvSpPr>
              <p:cNvPr id="55" name="AutoShape 36"/>
              <p:cNvSpPr>
                <a:spLocks/>
              </p:cNvSpPr>
              <p:nvPr/>
            </p:nvSpPr>
            <p:spPr bwMode="auto">
              <a:xfrm rot="3328970" flipH="1" flipV="1">
                <a:off x="2958" y="1431"/>
                <a:ext cx="432" cy="3179"/>
              </a:xfrm>
              <a:prstGeom prst="leftBrace">
                <a:avLst>
                  <a:gd name="adj1" fmla="val 6132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GB" sz="2400">
                  <a:solidFill>
                    <a:srgbClr val="FFFF66"/>
                  </a:solidFill>
                  <a:latin typeface="Times New Roman" charset="0"/>
                </a:endParaRPr>
              </a:p>
            </p:txBody>
          </p:sp>
          <p:sp>
            <p:nvSpPr>
              <p:cNvPr id="56" name="Text Box 37"/>
              <p:cNvSpPr txBox="1">
                <a:spLocks noChangeArrowheads="1"/>
              </p:cNvSpPr>
              <p:nvPr/>
            </p:nvSpPr>
            <p:spPr bwMode="auto">
              <a:xfrm rot="19571962">
                <a:off x="2866" y="3224"/>
                <a:ext cx="1013" cy="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GB" sz="2400">
                    <a:latin typeface="Times New Roman" charset="0"/>
                  </a:rPr>
                  <a:t>Atomistic</a:t>
                </a:r>
              </a:p>
              <a:p>
                <a:pPr eaLnBrk="0" hangingPunct="0"/>
                <a:r>
                  <a:rPr lang="en-GB" sz="2400">
                    <a:latin typeface="Times New Roman" charset="0"/>
                  </a:rPr>
                  <a:t>Modelling</a:t>
                </a:r>
              </a:p>
            </p:txBody>
          </p: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3458" y="1296"/>
              <a:ext cx="708" cy="1140"/>
              <a:chOff x="3312" y="1026"/>
              <a:chExt cx="708" cy="1140"/>
            </a:xfrm>
          </p:grpSpPr>
          <p:sp>
            <p:nvSpPr>
              <p:cNvPr id="36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3516" y="1865"/>
                <a:ext cx="437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GB" sz="1600">
                    <a:latin typeface="Times New Roman" charset="0"/>
                  </a:rPr>
                  <a:t>10</a:t>
                </a:r>
                <a:r>
                  <a:rPr lang="en-GB" sz="1600" baseline="30000">
                    <a:latin typeface="Times New Roman" charset="0"/>
                  </a:rPr>
                  <a:t>-8</a:t>
                </a:r>
                <a:r>
                  <a:rPr lang="en-GB" sz="1600">
                    <a:latin typeface="Times New Roman" charset="0"/>
                  </a:rPr>
                  <a:t> s</a:t>
                </a:r>
              </a:p>
            </p:txBody>
          </p:sp>
          <p:sp>
            <p:nvSpPr>
              <p:cNvPr id="37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3312" y="1026"/>
                <a:ext cx="708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GB" sz="1600">
                    <a:latin typeface="Times New Roman" charset="0"/>
                  </a:rPr>
                  <a:t>Molecular</a:t>
                </a:r>
              </a:p>
              <a:p>
                <a:pPr algn="ctr" eaLnBrk="0" hangingPunct="0"/>
                <a:r>
                  <a:rPr lang="en-GB" sz="1600">
                    <a:latin typeface="Times New Roman" charset="0"/>
                  </a:rPr>
                  <a:t>alignment</a:t>
                </a:r>
              </a:p>
            </p:txBody>
          </p:sp>
          <p:grpSp>
            <p:nvGrpSpPr>
              <p:cNvPr id="38" name="Group 41"/>
              <p:cNvGrpSpPr>
                <a:grpSpLocks noChangeAspect="1"/>
              </p:cNvGrpSpPr>
              <p:nvPr/>
            </p:nvGrpSpPr>
            <p:grpSpPr bwMode="auto">
              <a:xfrm>
                <a:off x="3516" y="1380"/>
                <a:ext cx="360" cy="469"/>
                <a:chOff x="2016" y="1056"/>
                <a:chExt cx="720" cy="864"/>
              </a:xfrm>
            </p:grpSpPr>
            <p:sp>
              <p:nvSpPr>
                <p:cNvPr id="39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1056"/>
                  <a:ext cx="720" cy="864"/>
                </a:xfrm>
                <a:prstGeom prst="rect">
                  <a:avLst/>
                </a:prstGeom>
                <a:noFill/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0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2108" y="1103"/>
                  <a:ext cx="562" cy="787"/>
                  <a:chOff x="2785" y="704"/>
                  <a:chExt cx="1356" cy="2099"/>
                </a:xfrm>
              </p:grpSpPr>
              <p:sp>
                <p:nvSpPr>
                  <p:cNvPr id="41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97" y="1240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7" y="1360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Oval 46"/>
                  <p:cNvSpPr>
                    <a:spLocks noChangeAspect="1" noChangeArrowheads="1"/>
                  </p:cNvSpPr>
                  <p:nvPr/>
                </p:nvSpPr>
                <p:spPr bwMode="auto">
                  <a:xfrm rot="320029">
                    <a:off x="3425" y="1816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Oval 47"/>
                  <p:cNvSpPr>
                    <a:spLocks noChangeAspect="1" noChangeArrowheads="1"/>
                  </p:cNvSpPr>
                  <p:nvPr/>
                </p:nvSpPr>
                <p:spPr bwMode="auto">
                  <a:xfrm rot="-777812">
                    <a:off x="3145" y="1408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93" y="2088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3" y="904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1" y="1808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Oval 51"/>
                  <p:cNvSpPr>
                    <a:spLocks noChangeAspect="1" noChangeArrowheads="1"/>
                  </p:cNvSpPr>
                  <p:nvPr/>
                </p:nvSpPr>
                <p:spPr bwMode="auto">
                  <a:xfrm rot="715779">
                    <a:off x="3593" y="2128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5" y="704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3" y="1624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Oval 54"/>
                  <p:cNvSpPr>
                    <a:spLocks noChangeAspect="1" noChangeArrowheads="1"/>
                  </p:cNvSpPr>
                  <p:nvPr/>
                </p:nvSpPr>
                <p:spPr bwMode="auto">
                  <a:xfrm rot="-222451">
                    <a:off x="2937" y="936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Oval 55"/>
                  <p:cNvSpPr>
                    <a:spLocks noChangeAspect="1" noChangeArrowheads="1"/>
                  </p:cNvSpPr>
                  <p:nvPr/>
                </p:nvSpPr>
                <p:spPr bwMode="auto">
                  <a:xfrm rot="-634563">
                    <a:off x="3777" y="856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Oval 56"/>
                  <p:cNvSpPr>
                    <a:spLocks noChangeAspect="1" noChangeArrowheads="1"/>
                  </p:cNvSpPr>
                  <p:nvPr/>
                </p:nvSpPr>
                <p:spPr bwMode="auto">
                  <a:xfrm rot="310651">
                    <a:off x="2785" y="1472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7" y="1256"/>
                    <a:ext cx="164" cy="67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" name="AutoShape 58"/>
            <p:cNvSpPr>
              <a:spLocks/>
            </p:cNvSpPr>
            <p:nvPr/>
          </p:nvSpPr>
          <p:spPr bwMode="auto">
            <a:xfrm rot="-7471030" flipH="1" flipV="1">
              <a:off x="3677" y="-29"/>
              <a:ext cx="395" cy="2277"/>
            </a:xfrm>
            <a:prstGeom prst="leftBrace">
              <a:avLst>
                <a:gd name="adj1" fmla="val 480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GB" sz="2400">
                <a:solidFill>
                  <a:srgbClr val="FFFF66"/>
                </a:solidFill>
                <a:latin typeface="Times New Roman" charset="0"/>
              </a:endParaRPr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 rot="-2028038">
              <a:off x="2949" y="726"/>
              <a:ext cx="141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400">
                  <a:latin typeface="Times New Roman" charset="0"/>
                </a:rPr>
                <a:t>Coarse-grained</a:t>
              </a:r>
            </a:p>
          </p:txBody>
        </p:sp>
        <p:sp>
          <p:nvSpPr>
            <p:cNvPr id="14" name="Rectangle 60"/>
            <p:cNvSpPr>
              <a:spLocks noChangeArrowheads="1"/>
            </p:cNvSpPr>
            <p:nvPr/>
          </p:nvSpPr>
          <p:spPr bwMode="auto">
            <a:xfrm>
              <a:off x="4489" y="890"/>
              <a:ext cx="480" cy="641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61"/>
            <p:cNvSpPr txBox="1">
              <a:spLocks noChangeArrowheads="1"/>
            </p:cNvSpPr>
            <p:nvPr/>
          </p:nvSpPr>
          <p:spPr bwMode="auto">
            <a:xfrm>
              <a:off x="4344" y="672"/>
              <a:ext cx="81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600">
                  <a:latin typeface="Times New Roman" charset="0"/>
                </a:rPr>
                <a:t>Polymers</a:t>
              </a:r>
            </a:p>
          </p:txBody>
        </p:sp>
        <p:sp>
          <p:nvSpPr>
            <p:cNvPr id="16" name="Text Box 62"/>
            <p:cNvSpPr txBox="1">
              <a:spLocks noChangeArrowheads="1"/>
            </p:cNvSpPr>
            <p:nvPr/>
          </p:nvSpPr>
          <p:spPr bwMode="auto">
            <a:xfrm>
              <a:off x="4473" y="1508"/>
              <a:ext cx="59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1600">
                  <a:latin typeface="Times New Roman" charset="0"/>
                </a:rPr>
                <a:t>&gt;&gt;10</a:t>
              </a:r>
              <a:r>
                <a:rPr lang="en-GB" sz="1600" baseline="30000">
                  <a:latin typeface="Times New Roman" charset="0"/>
                </a:rPr>
                <a:t>-7</a:t>
              </a:r>
              <a:r>
                <a:rPr lang="en-GB" sz="1600">
                  <a:latin typeface="Times New Roman" charset="0"/>
                </a:rPr>
                <a:t> s</a:t>
              </a:r>
            </a:p>
          </p:txBody>
        </p:sp>
        <p:grpSp>
          <p:nvGrpSpPr>
            <p:cNvPr id="17" name="Group 63"/>
            <p:cNvGrpSpPr>
              <a:grpSpLocks noChangeAspect="1"/>
            </p:cNvGrpSpPr>
            <p:nvPr/>
          </p:nvGrpSpPr>
          <p:grpSpPr bwMode="auto">
            <a:xfrm rot="3017669">
              <a:off x="4394" y="1128"/>
              <a:ext cx="667" cy="204"/>
              <a:chOff x="2544" y="1824"/>
              <a:chExt cx="3216" cy="864"/>
            </a:xfrm>
          </p:grpSpPr>
          <p:sp>
            <p:nvSpPr>
              <p:cNvPr id="20" name="Oval 64"/>
              <p:cNvSpPr>
                <a:spLocks noChangeAspect="1" noChangeArrowheads="1"/>
              </p:cNvSpPr>
              <p:nvPr/>
            </p:nvSpPr>
            <p:spPr bwMode="auto">
              <a:xfrm rot="-4155280">
                <a:off x="3197" y="2110"/>
                <a:ext cx="381" cy="1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65"/>
              <p:cNvSpPr>
                <a:spLocks noChangeAspect="1" noChangeArrowheads="1"/>
              </p:cNvSpPr>
              <p:nvPr/>
            </p:nvSpPr>
            <p:spPr bwMode="auto">
              <a:xfrm rot="-1220277">
                <a:off x="2544" y="1977"/>
                <a:ext cx="436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66"/>
              <p:cNvSpPr>
                <a:spLocks noChangeAspect="1" noChangeArrowheads="1"/>
              </p:cNvSpPr>
              <p:nvPr/>
            </p:nvSpPr>
            <p:spPr bwMode="auto">
              <a:xfrm rot="-1220277">
                <a:off x="3533" y="2155"/>
                <a:ext cx="437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67"/>
              <p:cNvSpPr>
                <a:spLocks noChangeAspect="1" noChangeArrowheads="1"/>
              </p:cNvSpPr>
              <p:nvPr/>
            </p:nvSpPr>
            <p:spPr bwMode="auto">
              <a:xfrm rot="-4064466">
                <a:off x="5350" y="2338"/>
                <a:ext cx="381" cy="1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68"/>
              <p:cNvSpPr>
                <a:spLocks noChangeAspect="1" noChangeArrowheads="1"/>
              </p:cNvSpPr>
              <p:nvPr/>
            </p:nvSpPr>
            <p:spPr bwMode="auto">
              <a:xfrm rot="-1220277">
                <a:off x="4814" y="2205"/>
                <a:ext cx="436" cy="1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69"/>
              <p:cNvSpPr>
                <a:spLocks noChangeAspect="1" noChangeArrowheads="1"/>
              </p:cNvSpPr>
              <p:nvPr/>
            </p:nvSpPr>
            <p:spPr bwMode="auto">
              <a:xfrm rot="-6555354">
                <a:off x="4390" y="2288"/>
                <a:ext cx="381" cy="1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0"/>
              <p:cNvSpPr>
                <a:spLocks noChangeAspect="1"/>
              </p:cNvSpPr>
              <p:nvPr/>
            </p:nvSpPr>
            <p:spPr bwMode="auto">
              <a:xfrm>
                <a:off x="2614" y="1824"/>
                <a:ext cx="3146" cy="2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3" y="28"/>
                  </a:cxn>
                  <a:cxn ang="0">
                    <a:pos x="309" y="146"/>
                  </a:cxn>
                  <a:cxn ang="0">
                    <a:pos x="490" y="146"/>
                  </a:cxn>
                  <a:cxn ang="0">
                    <a:pos x="563" y="209"/>
                  </a:cxn>
                  <a:cxn ang="0">
                    <a:pos x="745" y="182"/>
                  </a:cxn>
                  <a:cxn ang="0">
                    <a:pos x="781" y="155"/>
                  </a:cxn>
                  <a:cxn ang="0">
                    <a:pos x="809" y="91"/>
                  </a:cxn>
                  <a:cxn ang="0">
                    <a:pos x="936" y="64"/>
                  </a:cxn>
                  <a:cxn ang="0">
                    <a:pos x="1027" y="9"/>
                  </a:cxn>
                  <a:cxn ang="0">
                    <a:pos x="1063" y="19"/>
                  </a:cxn>
                  <a:cxn ang="0">
                    <a:pos x="1145" y="137"/>
                  </a:cxn>
                  <a:cxn ang="0">
                    <a:pos x="1618" y="28"/>
                  </a:cxn>
                  <a:cxn ang="0">
                    <a:pos x="1945" y="37"/>
                  </a:cxn>
                  <a:cxn ang="0">
                    <a:pos x="2072" y="209"/>
                  </a:cxn>
                  <a:cxn ang="0">
                    <a:pos x="2108" y="228"/>
                  </a:cxn>
                  <a:cxn ang="0">
                    <a:pos x="2672" y="246"/>
                  </a:cxn>
                  <a:cxn ang="0">
                    <a:pos x="2736" y="228"/>
                  </a:cxn>
                  <a:cxn ang="0">
                    <a:pos x="2745" y="173"/>
                  </a:cxn>
                  <a:cxn ang="0">
                    <a:pos x="2826" y="128"/>
                  </a:cxn>
                  <a:cxn ang="0">
                    <a:pos x="2854" y="200"/>
                  </a:cxn>
                  <a:cxn ang="0">
                    <a:pos x="2863" y="228"/>
                  </a:cxn>
                  <a:cxn ang="0">
                    <a:pos x="2917" y="246"/>
                  </a:cxn>
                  <a:cxn ang="0">
                    <a:pos x="3336" y="237"/>
                  </a:cxn>
                  <a:cxn ang="0">
                    <a:pos x="3408" y="255"/>
                  </a:cxn>
                  <a:cxn ang="0">
                    <a:pos x="3472" y="300"/>
                  </a:cxn>
                  <a:cxn ang="0">
                    <a:pos x="3690" y="255"/>
                  </a:cxn>
                  <a:cxn ang="0">
                    <a:pos x="3908" y="155"/>
                  </a:cxn>
                  <a:cxn ang="0">
                    <a:pos x="3945" y="128"/>
                  </a:cxn>
                  <a:cxn ang="0">
                    <a:pos x="4063" y="237"/>
                  </a:cxn>
                  <a:cxn ang="0">
                    <a:pos x="4163" y="282"/>
                  </a:cxn>
                  <a:cxn ang="0">
                    <a:pos x="4326" y="173"/>
                  </a:cxn>
                  <a:cxn ang="0">
                    <a:pos x="4372" y="182"/>
                  </a:cxn>
                  <a:cxn ang="0">
                    <a:pos x="4454" y="291"/>
                  </a:cxn>
                  <a:cxn ang="0">
                    <a:pos x="4654" y="328"/>
                  </a:cxn>
                  <a:cxn ang="0">
                    <a:pos x="4799" y="482"/>
                  </a:cxn>
                  <a:cxn ang="0">
                    <a:pos x="5072" y="437"/>
                  </a:cxn>
                  <a:cxn ang="0">
                    <a:pos x="5144" y="419"/>
                  </a:cxn>
                  <a:cxn ang="0">
                    <a:pos x="5163" y="446"/>
                  </a:cxn>
                  <a:cxn ang="0">
                    <a:pos x="5190" y="455"/>
                  </a:cxn>
                </a:cxnLst>
                <a:rect l="0" t="0" r="r" b="b"/>
                <a:pathLst>
                  <a:path w="5190" h="482">
                    <a:moveTo>
                      <a:pt x="0" y="0"/>
                    </a:moveTo>
                    <a:cubicBezTo>
                      <a:pt x="92" y="7"/>
                      <a:pt x="172" y="20"/>
                      <a:pt x="263" y="28"/>
                    </a:cubicBezTo>
                    <a:cubicBezTo>
                      <a:pt x="284" y="69"/>
                      <a:pt x="276" y="115"/>
                      <a:pt x="309" y="146"/>
                    </a:cubicBezTo>
                    <a:cubicBezTo>
                      <a:pt x="324" y="145"/>
                      <a:pt x="461" y="126"/>
                      <a:pt x="490" y="146"/>
                    </a:cubicBezTo>
                    <a:cubicBezTo>
                      <a:pt x="610" y="229"/>
                      <a:pt x="463" y="184"/>
                      <a:pt x="563" y="209"/>
                    </a:cubicBezTo>
                    <a:cubicBezTo>
                      <a:pt x="624" y="197"/>
                      <a:pt x="685" y="197"/>
                      <a:pt x="745" y="182"/>
                    </a:cubicBezTo>
                    <a:cubicBezTo>
                      <a:pt x="757" y="173"/>
                      <a:pt x="772" y="167"/>
                      <a:pt x="781" y="155"/>
                    </a:cubicBezTo>
                    <a:cubicBezTo>
                      <a:pt x="794" y="136"/>
                      <a:pt x="791" y="106"/>
                      <a:pt x="809" y="91"/>
                    </a:cubicBezTo>
                    <a:cubicBezTo>
                      <a:pt x="821" y="81"/>
                      <a:pt x="915" y="67"/>
                      <a:pt x="936" y="64"/>
                    </a:cubicBezTo>
                    <a:cubicBezTo>
                      <a:pt x="967" y="41"/>
                      <a:pt x="991" y="22"/>
                      <a:pt x="1027" y="9"/>
                    </a:cubicBezTo>
                    <a:cubicBezTo>
                      <a:pt x="1039" y="12"/>
                      <a:pt x="1053" y="12"/>
                      <a:pt x="1063" y="19"/>
                    </a:cubicBezTo>
                    <a:cubicBezTo>
                      <a:pt x="1097" y="43"/>
                      <a:pt x="1094" y="103"/>
                      <a:pt x="1145" y="137"/>
                    </a:cubicBezTo>
                    <a:cubicBezTo>
                      <a:pt x="1286" y="66"/>
                      <a:pt x="1462" y="41"/>
                      <a:pt x="1618" y="28"/>
                    </a:cubicBezTo>
                    <a:cubicBezTo>
                      <a:pt x="1725" y="1"/>
                      <a:pt x="1838" y="11"/>
                      <a:pt x="1945" y="37"/>
                    </a:cubicBezTo>
                    <a:cubicBezTo>
                      <a:pt x="1974" y="80"/>
                      <a:pt x="2035" y="182"/>
                      <a:pt x="2072" y="209"/>
                    </a:cubicBezTo>
                    <a:cubicBezTo>
                      <a:pt x="2083" y="217"/>
                      <a:pt x="2095" y="227"/>
                      <a:pt x="2108" y="228"/>
                    </a:cubicBezTo>
                    <a:cubicBezTo>
                      <a:pt x="2295" y="247"/>
                      <a:pt x="2484" y="241"/>
                      <a:pt x="2672" y="246"/>
                    </a:cubicBezTo>
                    <a:cubicBezTo>
                      <a:pt x="2683" y="243"/>
                      <a:pt x="2734" y="231"/>
                      <a:pt x="2736" y="228"/>
                    </a:cubicBezTo>
                    <a:cubicBezTo>
                      <a:pt x="2745" y="212"/>
                      <a:pt x="2734" y="188"/>
                      <a:pt x="2745" y="173"/>
                    </a:cubicBezTo>
                    <a:cubicBezTo>
                      <a:pt x="2764" y="146"/>
                      <a:pt x="2797" y="138"/>
                      <a:pt x="2826" y="128"/>
                    </a:cubicBezTo>
                    <a:cubicBezTo>
                      <a:pt x="2860" y="160"/>
                      <a:pt x="2839" y="133"/>
                      <a:pt x="2854" y="200"/>
                    </a:cubicBezTo>
                    <a:cubicBezTo>
                      <a:pt x="2856" y="210"/>
                      <a:pt x="2855" y="222"/>
                      <a:pt x="2863" y="228"/>
                    </a:cubicBezTo>
                    <a:cubicBezTo>
                      <a:pt x="2878" y="239"/>
                      <a:pt x="2917" y="246"/>
                      <a:pt x="2917" y="246"/>
                    </a:cubicBezTo>
                    <a:cubicBezTo>
                      <a:pt x="3203" y="223"/>
                      <a:pt x="3063" y="225"/>
                      <a:pt x="3336" y="237"/>
                    </a:cubicBezTo>
                    <a:cubicBezTo>
                      <a:pt x="3360" y="243"/>
                      <a:pt x="3384" y="249"/>
                      <a:pt x="3408" y="255"/>
                    </a:cubicBezTo>
                    <a:cubicBezTo>
                      <a:pt x="3433" y="261"/>
                      <a:pt x="3472" y="300"/>
                      <a:pt x="3472" y="300"/>
                    </a:cubicBezTo>
                    <a:cubicBezTo>
                      <a:pt x="3550" y="292"/>
                      <a:pt x="3616" y="279"/>
                      <a:pt x="3690" y="255"/>
                    </a:cubicBezTo>
                    <a:cubicBezTo>
                      <a:pt x="3787" y="177"/>
                      <a:pt x="3794" y="174"/>
                      <a:pt x="3908" y="155"/>
                    </a:cubicBezTo>
                    <a:cubicBezTo>
                      <a:pt x="3920" y="146"/>
                      <a:pt x="3930" y="130"/>
                      <a:pt x="3945" y="128"/>
                    </a:cubicBezTo>
                    <a:cubicBezTo>
                      <a:pt x="4022" y="120"/>
                      <a:pt x="4008" y="202"/>
                      <a:pt x="4063" y="237"/>
                    </a:cubicBezTo>
                    <a:cubicBezTo>
                      <a:pt x="4091" y="294"/>
                      <a:pt x="4099" y="293"/>
                      <a:pt x="4163" y="282"/>
                    </a:cubicBezTo>
                    <a:cubicBezTo>
                      <a:pt x="4253" y="191"/>
                      <a:pt x="4230" y="221"/>
                      <a:pt x="4326" y="173"/>
                    </a:cubicBezTo>
                    <a:cubicBezTo>
                      <a:pt x="4341" y="176"/>
                      <a:pt x="4358" y="175"/>
                      <a:pt x="4372" y="182"/>
                    </a:cubicBezTo>
                    <a:cubicBezTo>
                      <a:pt x="4410" y="201"/>
                      <a:pt x="4423" y="261"/>
                      <a:pt x="4454" y="291"/>
                    </a:cubicBezTo>
                    <a:cubicBezTo>
                      <a:pt x="4520" y="275"/>
                      <a:pt x="4590" y="307"/>
                      <a:pt x="4654" y="328"/>
                    </a:cubicBezTo>
                    <a:cubicBezTo>
                      <a:pt x="4678" y="399"/>
                      <a:pt x="4723" y="463"/>
                      <a:pt x="4799" y="482"/>
                    </a:cubicBezTo>
                    <a:cubicBezTo>
                      <a:pt x="4890" y="471"/>
                      <a:pt x="4981" y="452"/>
                      <a:pt x="5072" y="437"/>
                    </a:cubicBezTo>
                    <a:cubicBezTo>
                      <a:pt x="5100" y="416"/>
                      <a:pt x="5108" y="395"/>
                      <a:pt x="5144" y="419"/>
                    </a:cubicBezTo>
                    <a:cubicBezTo>
                      <a:pt x="5153" y="425"/>
                      <a:pt x="5154" y="439"/>
                      <a:pt x="5163" y="446"/>
                    </a:cubicBezTo>
                    <a:cubicBezTo>
                      <a:pt x="5170" y="452"/>
                      <a:pt x="5190" y="455"/>
                      <a:pt x="5190" y="455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1"/>
              <p:cNvSpPr>
                <a:spLocks noChangeAspect="1"/>
              </p:cNvSpPr>
              <p:nvPr/>
            </p:nvSpPr>
            <p:spPr bwMode="auto">
              <a:xfrm>
                <a:off x="5605" y="2060"/>
                <a:ext cx="61" cy="178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82" y="36"/>
                  </a:cxn>
                  <a:cxn ang="0">
                    <a:pos x="46" y="64"/>
                  </a:cxn>
                  <a:cxn ang="0">
                    <a:pos x="19" y="136"/>
                  </a:cxn>
                  <a:cxn ang="0">
                    <a:pos x="28" y="327"/>
                  </a:cxn>
                  <a:cxn ang="0">
                    <a:pos x="0" y="336"/>
                  </a:cxn>
                </a:cxnLst>
                <a:rect l="0" t="0" r="r" b="b"/>
                <a:pathLst>
                  <a:path w="100" h="336">
                    <a:moveTo>
                      <a:pt x="100" y="0"/>
                    </a:moveTo>
                    <a:cubicBezTo>
                      <a:pt x="94" y="12"/>
                      <a:pt x="91" y="26"/>
                      <a:pt x="82" y="36"/>
                    </a:cubicBezTo>
                    <a:cubicBezTo>
                      <a:pt x="72" y="48"/>
                      <a:pt x="54" y="51"/>
                      <a:pt x="46" y="64"/>
                    </a:cubicBezTo>
                    <a:cubicBezTo>
                      <a:pt x="32" y="86"/>
                      <a:pt x="28" y="112"/>
                      <a:pt x="19" y="136"/>
                    </a:cubicBezTo>
                    <a:cubicBezTo>
                      <a:pt x="7" y="201"/>
                      <a:pt x="7" y="263"/>
                      <a:pt x="28" y="327"/>
                    </a:cubicBezTo>
                    <a:cubicBezTo>
                      <a:pt x="19" y="330"/>
                      <a:pt x="0" y="336"/>
                      <a:pt x="0" y="33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2"/>
              <p:cNvSpPr>
                <a:spLocks noChangeAspect="1"/>
              </p:cNvSpPr>
              <p:nvPr/>
            </p:nvSpPr>
            <p:spPr bwMode="auto">
              <a:xfrm>
                <a:off x="5205" y="1935"/>
                <a:ext cx="70" cy="255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61" y="110"/>
                  </a:cxn>
                  <a:cxn ang="0">
                    <a:pos x="98" y="191"/>
                  </a:cxn>
                  <a:cxn ang="0">
                    <a:pos x="116" y="246"/>
                  </a:cxn>
                  <a:cxn ang="0">
                    <a:pos x="61" y="319"/>
                  </a:cxn>
                  <a:cxn ang="0">
                    <a:pos x="34" y="355"/>
                  </a:cxn>
                  <a:cxn ang="0">
                    <a:pos x="7" y="373"/>
                  </a:cxn>
                  <a:cxn ang="0">
                    <a:pos x="25" y="482"/>
                  </a:cxn>
                </a:cxnLst>
                <a:rect l="0" t="0" r="r" b="b"/>
                <a:pathLst>
                  <a:path w="116" h="482">
                    <a:moveTo>
                      <a:pt x="116" y="0"/>
                    </a:moveTo>
                    <a:cubicBezTo>
                      <a:pt x="83" y="34"/>
                      <a:pt x="73" y="65"/>
                      <a:pt x="61" y="110"/>
                    </a:cubicBezTo>
                    <a:cubicBezTo>
                      <a:pt x="87" y="248"/>
                      <a:pt x="49" y="101"/>
                      <a:pt x="98" y="191"/>
                    </a:cubicBezTo>
                    <a:cubicBezTo>
                      <a:pt x="107" y="208"/>
                      <a:pt x="116" y="246"/>
                      <a:pt x="116" y="246"/>
                    </a:cubicBezTo>
                    <a:cubicBezTo>
                      <a:pt x="105" y="289"/>
                      <a:pt x="98" y="295"/>
                      <a:pt x="61" y="319"/>
                    </a:cubicBezTo>
                    <a:cubicBezTo>
                      <a:pt x="52" y="331"/>
                      <a:pt x="45" y="344"/>
                      <a:pt x="34" y="355"/>
                    </a:cubicBezTo>
                    <a:cubicBezTo>
                      <a:pt x="26" y="363"/>
                      <a:pt x="10" y="362"/>
                      <a:pt x="7" y="373"/>
                    </a:cubicBezTo>
                    <a:cubicBezTo>
                      <a:pt x="0" y="402"/>
                      <a:pt x="25" y="450"/>
                      <a:pt x="25" y="48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3"/>
              <p:cNvSpPr>
                <a:spLocks noChangeAspect="1"/>
              </p:cNvSpPr>
              <p:nvPr/>
            </p:nvSpPr>
            <p:spPr bwMode="auto">
              <a:xfrm>
                <a:off x="4497" y="1968"/>
                <a:ext cx="370" cy="232"/>
              </a:xfrm>
              <a:custGeom>
                <a:avLst/>
                <a:gdLst/>
                <a:ahLst/>
                <a:cxnLst>
                  <a:cxn ang="0">
                    <a:pos x="610" y="0"/>
                  </a:cxn>
                  <a:cxn ang="0">
                    <a:pos x="347" y="100"/>
                  </a:cxn>
                  <a:cxn ang="0">
                    <a:pos x="38" y="327"/>
                  </a:cxn>
                  <a:cxn ang="0">
                    <a:pos x="29" y="437"/>
                  </a:cxn>
                </a:cxnLst>
                <a:rect l="0" t="0" r="r" b="b"/>
                <a:pathLst>
                  <a:path w="610" h="437">
                    <a:moveTo>
                      <a:pt x="610" y="0"/>
                    </a:moveTo>
                    <a:cubicBezTo>
                      <a:pt x="496" y="73"/>
                      <a:pt x="471" y="69"/>
                      <a:pt x="347" y="100"/>
                    </a:cubicBezTo>
                    <a:cubicBezTo>
                      <a:pt x="247" y="200"/>
                      <a:pt x="180" y="303"/>
                      <a:pt x="38" y="327"/>
                    </a:cubicBezTo>
                    <a:cubicBezTo>
                      <a:pt x="0" y="365"/>
                      <a:pt x="29" y="388"/>
                      <a:pt x="29" y="437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4"/>
              <p:cNvSpPr>
                <a:spLocks noChangeAspect="1"/>
              </p:cNvSpPr>
              <p:nvPr/>
            </p:nvSpPr>
            <p:spPr bwMode="auto">
              <a:xfrm>
                <a:off x="4404" y="1959"/>
                <a:ext cx="48" cy="3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7" y="91"/>
                  </a:cxn>
                  <a:cxn ang="0">
                    <a:pos x="45" y="118"/>
                  </a:cxn>
                  <a:cxn ang="0">
                    <a:pos x="63" y="173"/>
                  </a:cxn>
                  <a:cxn ang="0">
                    <a:pos x="27" y="255"/>
                  </a:cxn>
                  <a:cxn ang="0">
                    <a:pos x="63" y="345"/>
                  </a:cxn>
                  <a:cxn ang="0">
                    <a:pos x="0" y="691"/>
                  </a:cxn>
                </a:cxnLst>
                <a:rect l="0" t="0" r="r" b="b"/>
                <a:pathLst>
                  <a:path w="78" h="691">
                    <a:moveTo>
                      <a:pt x="36" y="0"/>
                    </a:moveTo>
                    <a:cubicBezTo>
                      <a:pt x="21" y="47"/>
                      <a:pt x="9" y="49"/>
                      <a:pt x="27" y="91"/>
                    </a:cubicBezTo>
                    <a:cubicBezTo>
                      <a:pt x="31" y="101"/>
                      <a:pt x="41" y="108"/>
                      <a:pt x="45" y="118"/>
                    </a:cubicBezTo>
                    <a:cubicBezTo>
                      <a:pt x="53" y="136"/>
                      <a:pt x="63" y="173"/>
                      <a:pt x="63" y="173"/>
                    </a:cubicBezTo>
                    <a:cubicBezTo>
                      <a:pt x="53" y="203"/>
                      <a:pt x="37" y="225"/>
                      <a:pt x="27" y="255"/>
                    </a:cubicBezTo>
                    <a:cubicBezTo>
                      <a:pt x="36" y="289"/>
                      <a:pt x="52" y="312"/>
                      <a:pt x="63" y="345"/>
                    </a:cubicBezTo>
                    <a:cubicBezTo>
                      <a:pt x="59" y="430"/>
                      <a:pt x="78" y="613"/>
                      <a:pt x="0" y="691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5"/>
              <p:cNvSpPr>
                <a:spLocks noChangeAspect="1"/>
              </p:cNvSpPr>
              <p:nvPr/>
            </p:nvSpPr>
            <p:spPr bwMode="auto">
              <a:xfrm>
                <a:off x="3941" y="1959"/>
                <a:ext cx="69" cy="18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38" y="209"/>
                  </a:cxn>
                  <a:cxn ang="0">
                    <a:pos x="19" y="236"/>
                  </a:cxn>
                  <a:cxn ang="0">
                    <a:pos x="1" y="291"/>
                  </a:cxn>
                  <a:cxn ang="0">
                    <a:pos x="28" y="345"/>
                  </a:cxn>
                </a:cxnLst>
                <a:rect l="0" t="0" r="r" b="b"/>
                <a:pathLst>
                  <a:path w="115" h="348">
                    <a:moveTo>
                      <a:pt x="110" y="0"/>
                    </a:moveTo>
                    <a:cubicBezTo>
                      <a:pt x="33" y="51"/>
                      <a:pt x="115" y="158"/>
                      <a:pt x="38" y="209"/>
                    </a:cubicBezTo>
                    <a:cubicBezTo>
                      <a:pt x="32" y="218"/>
                      <a:pt x="24" y="226"/>
                      <a:pt x="19" y="236"/>
                    </a:cubicBezTo>
                    <a:cubicBezTo>
                      <a:pt x="11" y="254"/>
                      <a:pt x="1" y="291"/>
                      <a:pt x="1" y="291"/>
                    </a:cubicBezTo>
                    <a:cubicBezTo>
                      <a:pt x="20" y="348"/>
                      <a:pt x="0" y="345"/>
                      <a:pt x="28" y="345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6"/>
              <p:cNvSpPr>
                <a:spLocks noChangeAspect="1"/>
              </p:cNvSpPr>
              <p:nvPr/>
            </p:nvSpPr>
            <p:spPr bwMode="auto">
              <a:xfrm>
                <a:off x="3445" y="1839"/>
                <a:ext cx="105" cy="178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5" y="145"/>
                  </a:cxn>
                  <a:cxn ang="0">
                    <a:pos x="0" y="300"/>
                  </a:cxn>
                  <a:cxn ang="0">
                    <a:pos x="9" y="336"/>
                  </a:cxn>
                </a:cxnLst>
                <a:rect l="0" t="0" r="r" b="b"/>
                <a:pathLst>
                  <a:path w="173" h="336">
                    <a:moveTo>
                      <a:pt x="173" y="0"/>
                    </a:moveTo>
                    <a:cubicBezTo>
                      <a:pt x="158" y="60"/>
                      <a:pt x="55" y="145"/>
                      <a:pt x="55" y="145"/>
                    </a:cubicBezTo>
                    <a:cubicBezTo>
                      <a:pt x="6" y="281"/>
                      <a:pt x="23" y="229"/>
                      <a:pt x="0" y="300"/>
                    </a:cubicBezTo>
                    <a:cubicBezTo>
                      <a:pt x="10" y="330"/>
                      <a:pt x="9" y="318"/>
                      <a:pt x="9" y="33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7"/>
              <p:cNvSpPr>
                <a:spLocks noChangeAspect="1"/>
              </p:cNvSpPr>
              <p:nvPr/>
            </p:nvSpPr>
            <p:spPr bwMode="auto">
              <a:xfrm>
                <a:off x="3087" y="1911"/>
                <a:ext cx="94" cy="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91"/>
                  </a:cxn>
                  <a:cxn ang="0">
                    <a:pos x="155" y="173"/>
                  </a:cxn>
                  <a:cxn ang="0">
                    <a:pos x="137" y="236"/>
                  </a:cxn>
                  <a:cxn ang="0">
                    <a:pos x="91" y="309"/>
                  </a:cxn>
                  <a:cxn ang="0">
                    <a:pos x="82" y="473"/>
                  </a:cxn>
                </a:cxnLst>
                <a:rect l="0" t="0" r="r" b="b"/>
                <a:pathLst>
                  <a:path w="155" h="473">
                    <a:moveTo>
                      <a:pt x="0" y="0"/>
                    </a:moveTo>
                    <a:cubicBezTo>
                      <a:pt x="18" y="55"/>
                      <a:pt x="59" y="58"/>
                      <a:pt x="100" y="91"/>
                    </a:cubicBezTo>
                    <a:cubicBezTo>
                      <a:pt x="129" y="115"/>
                      <a:pt x="143" y="138"/>
                      <a:pt x="155" y="173"/>
                    </a:cubicBezTo>
                    <a:cubicBezTo>
                      <a:pt x="153" y="179"/>
                      <a:pt x="142" y="227"/>
                      <a:pt x="137" y="236"/>
                    </a:cubicBezTo>
                    <a:cubicBezTo>
                      <a:pt x="121" y="263"/>
                      <a:pt x="102" y="277"/>
                      <a:pt x="91" y="309"/>
                    </a:cubicBezTo>
                    <a:cubicBezTo>
                      <a:pt x="81" y="442"/>
                      <a:pt x="82" y="388"/>
                      <a:pt x="82" y="47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78"/>
              <p:cNvSpPr>
                <a:spLocks noChangeAspect="1" noChangeArrowheads="1"/>
              </p:cNvSpPr>
              <p:nvPr/>
            </p:nvSpPr>
            <p:spPr bwMode="auto">
              <a:xfrm rot="-4799524">
                <a:off x="4186" y="2440"/>
                <a:ext cx="381" cy="1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9"/>
              <p:cNvSpPr>
                <a:spLocks noChangeAspect="1" noChangeArrowheads="1"/>
              </p:cNvSpPr>
              <p:nvPr/>
            </p:nvSpPr>
            <p:spPr bwMode="auto">
              <a:xfrm rot="-4155280">
                <a:off x="2877" y="2262"/>
                <a:ext cx="381" cy="1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8" name="Picture 8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600"/>
              <a:ext cx="672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tangle 81"/>
            <p:cNvSpPr>
              <a:spLocks noChangeArrowheads="1"/>
            </p:cNvSpPr>
            <p:nvPr/>
          </p:nvSpPr>
          <p:spPr bwMode="auto">
            <a:xfrm>
              <a:off x="192" y="3169"/>
              <a:ext cx="71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1600">
                  <a:latin typeface="Times New Roman" charset="0"/>
                </a:rPr>
                <a:t>Electronic</a:t>
              </a:r>
            </a:p>
            <a:p>
              <a:pPr eaLnBrk="0" hangingPunct="0"/>
              <a:r>
                <a:rPr lang="en-GB" sz="1600">
                  <a:latin typeface="Times New Roman" charset="0"/>
                </a:rPr>
                <a:t>transition</a:t>
              </a:r>
              <a:endParaRPr lang="en-US" sz="1600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 Dirac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“The underlying physical laws necessary for the mathematical theory of a large part of Physics and the whole of Chemistry are completely known and the difficulty is only the exact application of these laws </a:t>
            </a:r>
            <a:r>
              <a:rPr lang="en-US" sz="3600" b="1" dirty="0">
                <a:solidFill>
                  <a:srgbClr val="FF0000"/>
                </a:solidFill>
              </a:rPr>
              <a:t>which leads to equations too complicated to be soluble</a:t>
            </a:r>
            <a:r>
              <a:rPr lang="en-US" sz="36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1813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areas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Developing </a:t>
            </a:r>
            <a:r>
              <a:rPr lang="en-GB" i="1" dirty="0" err="1">
                <a:latin typeface="Arial" charset="0"/>
                <a:ea typeface="ＭＳ Ｐゴシック" charset="0"/>
                <a:cs typeface="ＭＳ Ｐゴシック" charset="0"/>
              </a:rPr>
              <a:t>ab</a:t>
            </a:r>
            <a:r>
              <a:rPr lang="en-GB" i="1" dirty="0">
                <a:latin typeface="Arial" charset="0"/>
                <a:ea typeface="ＭＳ Ｐゴシック" charset="0"/>
                <a:cs typeface="ＭＳ Ｐゴシック" charset="0"/>
              </a:rPr>
              <a:t> initio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 methods for computational solution of electronic structure of materials</a:t>
            </a:r>
          </a:p>
          <a:p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Electronic structure leads to </a:t>
            </a:r>
            <a:r>
              <a:rPr lang="en-GB" dirty="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Material Properties</a:t>
            </a:r>
          </a:p>
          <a:p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Implementation of methods: </a:t>
            </a:r>
            <a:r>
              <a:rPr lang="en-GB" dirty="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CASTEP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 electronic structure code (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www.castep.org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2"/>
            <a:r>
              <a:rPr lang="en-GB" dirty="0">
                <a:latin typeface="Arial" charset="0"/>
                <a:ea typeface="ＭＳ Ｐゴシック" charset="0"/>
              </a:rPr>
              <a:t>For use small to giant computers (many CPUs)</a:t>
            </a:r>
          </a:p>
          <a:p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Applications to many areas of physics, chemistry and materials science</a:t>
            </a:r>
          </a:p>
        </p:txBody>
      </p:sp>
    </p:spTree>
    <p:extLst>
      <p:ext uri="{BB962C8B-B14F-4D97-AF65-F5344CB8AC3E}">
        <p14:creationId xmlns:p14="http://schemas.microsoft.com/office/powerpoint/2010/main" val="133635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</a:t>
            </a:r>
            <a:r>
              <a:rPr lang="en-US" i="1" dirty="0"/>
              <a:t>ab initio (parameter free) </a:t>
            </a:r>
            <a:r>
              <a:rPr lang="en-US" dirty="0"/>
              <a:t>calculations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752601" y="1676400"/>
            <a:ext cx="7343775" cy="1752600"/>
            <a:chOff x="144" y="1056"/>
            <a:chExt cx="4626" cy="1104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784" y="1344"/>
              <a:ext cx="1986" cy="365"/>
            </a:xfrm>
            <a:prstGeom prst="rect">
              <a:avLst/>
            </a:prstGeom>
            <a:noFill/>
            <a:ln w="76200">
              <a:noFill/>
              <a:miter lim="800000"/>
              <a:headEnd type="none" w="sm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defTabSz="762000" eaLnBrk="0" hangingPunct="0"/>
              <a:r>
                <a:rPr lang="en-US" sz="3200" b="1" dirty="0">
                  <a:solidFill>
                    <a:srgbClr val="339933"/>
                  </a:solidFill>
                  <a:latin typeface="Times" charset="0"/>
                </a:rPr>
                <a:t>Atomic Numbers</a:t>
              </a:r>
              <a:endParaRPr lang="en-US" sz="6600" b="1" dirty="0">
                <a:solidFill>
                  <a:schemeClr val="accent2"/>
                </a:solidFill>
                <a:latin typeface="Times" charset="0"/>
              </a:endParaRPr>
            </a:p>
          </p:txBody>
        </p:sp>
        <p:pic>
          <p:nvPicPr>
            <p:cNvPr id="8" name="Picture 9" descr="periodic-tab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056"/>
              <a:ext cx="1920" cy="1104"/>
            </a:xfrm>
            <a:prstGeom prst="rect">
              <a:avLst/>
            </a:prstGeom>
            <a:noFill/>
          </p:spPr>
        </p:pic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2133601" y="2667001"/>
            <a:ext cx="7851775" cy="1731963"/>
            <a:chOff x="384" y="1680"/>
            <a:chExt cx="4946" cy="1091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241" y="2092"/>
              <a:ext cx="3089" cy="679"/>
            </a:xfrm>
            <a:prstGeom prst="rect">
              <a:avLst/>
            </a:prstGeom>
            <a:noFill/>
            <a:ln w="76200">
              <a:noFill/>
              <a:miter lim="800000"/>
              <a:headEnd type="none" w="sm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defTabSz="762000" eaLnBrk="0" hangingPunct="0"/>
              <a:r>
                <a:rPr lang="en-US" sz="3200" b="1" dirty="0">
                  <a:solidFill>
                    <a:srgbClr val="CC00CC"/>
                  </a:solidFill>
                  <a:latin typeface="Times" charset="0"/>
                </a:rPr>
                <a:t>Solve quantum mechanics </a:t>
              </a:r>
            </a:p>
            <a:p>
              <a:pPr algn="ctr" defTabSz="762000" eaLnBrk="0" hangingPunct="0"/>
              <a:r>
                <a:rPr lang="en-US" sz="3200" b="1" dirty="0">
                  <a:solidFill>
                    <a:srgbClr val="CC00CC"/>
                  </a:solidFill>
                  <a:latin typeface="Times" charset="0"/>
                </a:rPr>
                <a:t>for the material</a:t>
              </a:r>
              <a:endParaRPr lang="en-US" sz="6600" b="1" dirty="0">
                <a:solidFill>
                  <a:schemeClr val="accent2"/>
                </a:solidFill>
                <a:latin typeface="Times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792" y="1680"/>
              <a:ext cx="2" cy="5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2208"/>
              <a:ext cx="14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3352800" y="4267201"/>
            <a:ext cx="6635750" cy="2312987"/>
            <a:chOff x="1152" y="2671"/>
            <a:chExt cx="4180" cy="1457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304" y="3216"/>
              <a:ext cx="3028" cy="596"/>
            </a:xfrm>
            <a:prstGeom prst="rect">
              <a:avLst/>
            </a:prstGeom>
            <a:noFill/>
            <a:ln w="76200">
              <a:noFill/>
              <a:miter lim="800000"/>
              <a:headEnd type="none" w="sm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defTabSz="762000" eaLnBrk="0" hangingPunct="0"/>
              <a:r>
                <a:rPr lang="en-US" sz="2800" b="1">
                  <a:latin typeface="Times" charset="0"/>
                </a:rPr>
                <a:t>Predict physical and chemical </a:t>
              </a:r>
            </a:p>
            <a:p>
              <a:pPr algn="ctr" defTabSz="762000" eaLnBrk="0" hangingPunct="0"/>
              <a:r>
                <a:rPr lang="en-US" sz="2800" b="1">
                  <a:latin typeface="Times" charset="0"/>
                </a:rPr>
                <a:t>properties of systems</a:t>
              </a:r>
              <a:endParaRPr lang="en-US" sz="6000" b="1">
                <a:latin typeface="Times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780" y="2671"/>
              <a:ext cx="12" cy="59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6" name="Object 16"/>
            <p:cNvGraphicFramePr>
              <a:graphicFrameLocks noChangeAspect="1"/>
            </p:cNvGraphicFramePr>
            <p:nvPr/>
          </p:nvGraphicFramePr>
          <p:xfrm>
            <a:off x="1152" y="2832"/>
            <a:ext cx="967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585276" imgH="6120624" progId="">
                    <p:embed/>
                  </p:oleObj>
                </mc:Choice>
                <mc:Fallback>
                  <p:oleObj r:id="rId4" imgW="4585276" imgH="6120624" progId="">
                    <p:embed/>
                    <p:pic>
                      <p:nvPicPr>
                        <p:cNvPr id="1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832"/>
                          <a:ext cx="967" cy="1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first principles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859839" y="3857626"/>
            <a:ext cx="1241425" cy="714375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000" b="1">
                <a:solidFill>
                  <a:srgbClr val="FFFF00"/>
                </a:solidFill>
                <a:latin typeface="Palatino" charset="0"/>
              </a:rPr>
              <a:t>Research</a:t>
            </a:r>
            <a:br>
              <a:rPr lang="en-GB" sz="2000" b="1">
                <a:solidFill>
                  <a:srgbClr val="FFFF00"/>
                </a:solidFill>
                <a:latin typeface="Palatino" charset="0"/>
              </a:rPr>
            </a:br>
            <a:r>
              <a:rPr lang="en-GB" sz="2000" b="1">
                <a:solidFill>
                  <a:srgbClr val="FFFF00"/>
                </a:solidFill>
                <a:latin typeface="Palatino" charset="0"/>
              </a:rPr>
              <a:t>output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8229600" y="4267200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6096000" y="1676400"/>
            <a:ext cx="0" cy="4419600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859088" y="1601789"/>
            <a:ext cx="225895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400">
                <a:latin typeface="Palatino" charset="0"/>
              </a:rPr>
              <a:t>The equipment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050088" y="1617663"/>
            <a:ext cx="1784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400">
                <a:latin typeface="Palatino" charset="0"/>
              </a:rPr>
              <a:t>Application</a:t>
            </a: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2119313" y="2362200"/>
            <a:ext cx="5999162" cy="3581400"/>
            <a:chOff x="375" y="1488"/>
            <a:chExt cx="3779" cy="2256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1152" y="2688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75" y="2323"/>
              <a:ext cx="729" cy="642"/>
            </a:xfrm>
            <a:prstGeom prst="rect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“Base</a:t>
              </a:r>
              <a:br>
                <a:rPr lang="en-GB" sz="2000" b="1">
                  <a:solidFill>
                    <a:srgbClr val="FFFF00"/>
                  </a:solidFill>
                  <a:latin typeface="Palatino" charset="0"/>
                </a:rPr>
              </a:br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Theory”</a:t>
              </a:r>
              <a:br>
                <a:rPr lang="en-GB" sz="2000" b="1">
                  <a:solidFill>
                    <a:srgbClr val="FFFF00"/>
                  </a:solidFill>
                  <a:latin typeface="Palatino" charset="0"/>
                </a:rPr>
              </a:br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(DFT)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427" y="2334"/>
              <a:ext cx="1306" cy="642"/>
            </a:xfrm>
            <a:prstGeom prst="rect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Implementation</a:t>
              </a:r>
              <a:br>
                <a:rPr lang="en-GB" sz="2000" b="1">
                  <a:solidFill>
                    <a:srgbClr val="FFFF00"/>
                  </a:solidFill>
                  <a:latin typeface="Palatino" charset="0"/>
                </a:rPr>
              </a:br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(the algorithms</a:t>
              </a:r>
              <a:br>
                <a:rPr lang="en-GB" sz="2000" b="1">
                  <a:solidFill>
                    <a:srgbClr val="FFFF00"/>
                  </a:solidFill>
                  <a:latin typeface="Palatino" charset="0"/>
                </a:rPr>
              </a:br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and program)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061" y="2430"/>
              <a:ext cx="1093" cy="450"/>
            </a:xfrm>
            <a:prstGeom prst="rect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Setup model,</a:t>
              </a:r>
              <a:br>
                <a:rPr lang="en-GB" sz="2000" b="1">
                  <a:solidFill>
                    <a:srgbClr val="FFFF00"/>
                  </a:solidFill>
                  <a:latin typeface="Palatino" charset="0"/>
                </a:rPr>
              </a:br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run the code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037" y="1488"/>
              <a:ext cx="815" cy="640"/>
            </a:xfrm>
            <a:prstGeom prst="rect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Scientific</a:t>
              </a:r>
              <a:br>
                <a:rPr lang="en-GB" sz="2000" b="1">
                  <a:solidFill>
                    <a:srgbClr val="FFFF00"/>
                  </a:solidFill>
                  <a:latin typeface="Palatino" charset="0"/>
                </a:rPr>
              </a:br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problem-</a:t>
              </a:r>
              <a:br>
                <a:rPr lang="en-GB" sz="2000" b="1">
                  <a:solidFill>
                    <a:srgbClr val="FFFF00"/>
                  </a:solidFill>
                  <a:latin typeface="Palatino" charset="0"/>
                </a:rPr>
              </a:br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solving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037" y="3294"/>
              <a:ext cx="844" cy="450"/>
            </a:xfrm>
            <a:prstGeom prst="rect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“Analysis</a:t>
              </a:r>
            </a:p>
            <a:p>
              <a:pPr eaLnBrk="0" hangingPunct="0"/>
              <a:r>
                <a:rPr lang="en-GB" sz="2000" b="1">
                  <a:solidFill>
                    <a:srgbClr val="FFFF00"/>
                  </a:solidFill>
                  <a:latin typeface="Palatino" charset="0"/>
                </a:rPr>
                <a:t>Theory”</a:t>
              </a: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2800" y="2688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3408" y="2896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3408" y="2140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 flipV="1">
              <a:off x="2112" y="3024"/>
              <a:ext cx="86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2112" y="1824"/>
              <a:ext cx="912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9067800" y="1524000"/>
            <a:ext cx="1074738" cy="4800600"/>
            <a:chOff x="4752" y="960"/>
            <a:chExt cx="677" cy="3024"/>
          </a:xfrm>
        </p:grpSpPr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4848" y="1968"/>
              <a:ext cx="432" cy="33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52" y="960"/>
              <a:ext cx="677" cy="9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6" name="Picture 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32" y="3384"/>
              <a:ext cx="496" cy="6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4848" y="2976"/>
              <a:ext cx="432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344</Words>
  <Application>Microsoft Macintosh PowerPoint</Application>
  <PresentationFormat>Widescreen</PresentationFormat>
  <Paragraphs>69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Palatino</vt:lpstr>
      <vt:lpstr>Times</vt:lpstr>
      <vt:lpstr>Times New Roman</vt:lpstr>
      <vt:lpstr>Wingdings</vt:lpstr>
      <vt:lpstr>Office Theme</vt:lpstr>
      <vt:lpstr>Designing New Materials</vt:lpstr>
      <vt:lpstr>A brief history of material science</vt:lpstr>
      <vt:lpstr>What would we like to achieve?</vt:lpstr>
      <vt:lpstr>Functional materials</vt:lpstr>
      <vt:lpstr>Length and time scales</vt:lpstr>
      <vt:lpstr>Paul Dirac</vt:lpstr>
      <vt:lpstr>My areas of research</vt:lpstr>
      <vt:lpstr>Aim of ab initio (parameter free) calculations</vt:lpstr>
      <vt:lpstr>From first principles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New Materials</dc:title>
  <dc:creator>CLARK, STEWART J.</dc:creator>
  <cp:lastModifiedBy>CLARK, STEWART J.</cp:lastModifiedBy>
  <cp:revision>9</cp:revision>
  <dcterms:created xsi:type="dcterms:W3CDTF">2023-05-03T10:40:05Z</dcterms:created>
  <dcterms:modified xsi:type="dcterms:W3CDTF">2023-05-04T10:37:05Z</dcterms:modified>
</cp:coreProperties>
</file>