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58" r:id="rId4"/>
    <p:sldId id="259" r:id="rId5"/>
    <p:sldId id="263" r:id="rId6"/>
    <p:sldId id="260" r:id="rId7"/>
    <p:sldId id="261" r:id="rId8"/>
    <p:sldId id="262" r:id="rId9"/>
    <p:sldId id="264" r:id="rId10"/>
    <p:sldId id="281" r:id="rId11"/>
    <p:sldId id="282" r:id="rId12"/>
    <p:sldId id="283" r:id="rId13"/>
    <p:sldId id="284" r:id="rId14"/>
    <p:sldId id="285" r:id="rId15"/>
    <p:sldId id="286" r:id="rId16"/>
    <p:sldId id="287" r:id="rId17"/>
    <p:sldId id="288" r:id="rId18"/>
    <p:sldId id="289" r:id="rId19"/>
    <p:sldId id="265" r:id="rId20"/>
    <p:sldId id="266" r:id="rId21"/>
    <p:sldId id="267" r:id="rId22"/>
    <p:sldId id="268" r:id="rId23"/>
    <p:sldId id="269" r:id="rId24"/>
    <p:sldId id="270" r:id="rId25"/>
    <p:sldId id="271" r:id="rId26"/>
    <p:sldId id="272" r:id="rId27"/>
    <p:sldId id="274" r:id="rId28"/>
    <p:sldId id="275" r:id="rId29"/>
    <p:sldId id="276" r:id="rId30"/>
    <p:sldId id="291" r:id="rId31"/>
    <p:sldId id="277" r:id="rId32"/>
    <p:sldId id="278" r:id="rId33"/>
    <p:sldId id="279" r:id="rId34"/>
    <p:sldId id="280" r:id="rId35"/>
    <p:sldId id="292" r:id="rId36"/>
    <p:sldId id="290" r:id="rId3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lvl1pPr>
    <a:lvl2pPr marL="0" marR="0" indent="3429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lvl2pPr>
    <a:lvl3pPr marL="0" marR="0" indent="6858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lvl3pPr>
    <a:lvl4pPr marL="0" marR="0" indent="10287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lvl4pPr>
    <a:lvl5pPr marL="0" marR="0" indent="13716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lvl5pPr>
    <a:lvl6pPr marL="0" marR="0" indent="17145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lvl6pPr>
    <a:lvl7pPr marL="0" marR="0" indent="20574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lvl7pPr>
    <a:lvl8pPr marL="0" marR="0" indent="24003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lvl8pPr>
    <a:lvl9pPr marL="0" marR="0" indent="27432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Bold"/>
          <a:ea typeface="DIN Alternate Bold"/>
          <a:cs typeface="DIN Alternate Bold"/>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Bold"/>
          <a:ea typeface="DIN Alternate Bold"/>
          <a:cs typeface="DIN Alternate Bold"/>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Bold"/>
          <a:ea typeface="DIN Alternate Bold"/>
          <a:cs typeface="DIN Alternate Bold"/>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Bold"/>
          <a:ea typeface="DIN Alternate Bold"/>
          <a:cs typeface="DIN Alternate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Bold"/>
          <a:ea typeface="DIN Alternate Bold"/>
          <a:cs typeface="DIN Alternate Bold"/>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Bold"/>
          <a:ea typeface="DIN Alternate Bold"/>
          <a:cs typeface="DIN Alternate Bold"/>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680" y="4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0543824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Line"/>
          <p:cNvSpPr/>
          <p:nvPr/>
        </p:nvSpPr>
        <p:spPr>
          <a:xfrm>
            <a:off x="571500" y="5588000"/>
            <a:ext cx="11875780" cy="3"/>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2"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13" name="Body Level One…"/>
          <p:cNvSpPr txBox="1">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i="1">
                <a:solidFill>
                  <a:srgbClr val="747676"/>
                </a:solidFill>
              </a:defRPr>
            </a:lvl1pPr>
            <a:lvl2pPr marL="0" indent="0" algn="ctr">
              <a:lnSpc>
                <a:spcPct val="70000"/>
              </a:lnSpc>
              <a:spcBef>
                <a:spcPts val="0"/>
              </a:spcBef>
              <a:buSzTx/>
              <a:buFontTx/>
              <a:buNone/>
              <a:defRPr sz="4800" i="1">
                <a:solidFill>
                  <a:srgbClr val="747676"/>
                </a:solidFill>
              </a:defRPr>
            </a:lvl2pPr>
            <a:lvl3pPr marL="0" indent="0" algn="ctr">
              <a:lnSpc>
                <a:spcPct val="70000"/>
              </a:lnSpc>
              <a:spcBef>
                <a:spcPts val="0"/>
              </a:spcBef>
              <a:buSzTx/>
              <a:buFontTx/>
              <a:buNone/>
              <a:defRPr sz="4800" i="1">
                <a:solidFill>
                  <a:srgbClr val="747676"/>
                </a:solidFill>
              </a:defRPr>
            </a:lvl3pPr>
            <a:lvl4pPr marL="0" indent="0" algn="ctr">
              <a:lnSpc>
                <a:spcPct val="70000"/>
              </a:lnSpc>
              <a:spcBef>
                <a:spcPts val="0"/>
              </a:spcBef>
              <a:buSzTx/>
              <a:buFontTx/>
              <a:buNone/>
              <a:defRPr sz="4800" i="1">
                <a:solidFill>
                  <a:srgbClr val="747676"/>
                </a:solidFill>
              </a:defRPr>
            </a:lvl4pPr>
            <a:lvl5pPr marL="0" indent="0" algn="ctr">
              <a:lnSpc>
                <a:spcPct val="70000"/>
              </a:lnSpc>
              <a:spcBef>
                <a:spcPts val="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14" name="01"/>
          <p:cNvSpPr txBox="1">
            <a:spLocks noGrp="1"/>
          </p:cNvSpPr>
          <p:nvPr>
            <p:ph type="sldNum" sz="quarter" idx="2"/>
          </p:nvPr>
        </p:nvSpPr>
        <p:spPr>
          <a:xfrm>
            <a:off x="12088552"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
          <p:cNvSpPr txBox="1"/>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b="1" i="0" spc="0">
                <a:solidFill>
                  <a:srgbClr val="E4E4E4"/>
                </a:solidFill>
                <a:latin typeface="Baskerville"/>
                <a:ea typeface="Baskerville"/>
                <a:cs typeface="Baskerville"/>
                <a:sym typeface="Baskerville"/>
              </a:defRPr>
            </a:lvl1pPr>
          </a:lstStyle>
          <a:p>
            <a:r>
              <a:t>“</a:t>
            </a:r>
          </a:p>
        </p:txBody>
      </p:sp>
      <p:sp>
        <p:nvSpPr>
          <p:cNvPr id="102" name="Type a quote here."/>
          <p:cNvSpPr txBox="1">
            <a:spLocks noGrp="1"/>
          </p:cNvSpPr>
          <p:nvPr>
            <p:ph type="body" sz="quarter" idx="21"/>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Type a quote here.</a:t>
            </a:r>
          </a:p>
        </p:txBody>
      </p:sp>
      <p:sp>
        <p:nvSpPr>
          <p:cNvPr id="103" name="-Johnny Appleseed"/>
          <p:cNvSpPr txBox="1">
            <a:spLocks noGrp="1"/>
          </p:cNvSpPr>
          <p:nvPr>
            <p:ph type="body" sz="quarter" idx="22"/>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i="1">
                <a:solidFill>
                  <a:srgbClr val="6B6D6D"/>
                </a:solidFill>
              </a:defRPr>
            </a:lvl1pPr>
          </a:lstStyle>
          <a:p>
            <a:r>
              <a:t>-Johnny Appleseed</a:t>
            </a:r>
          </a:p>
        </p:txBody>
      </p:sp>
      <p:sp>
        <p:nvSpPr>
          <p:cNvPr id="104"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118295074_2675x2907.jpeg"/>
          <p:cNvSpPr>
            <a:spLocks noGrp="1"/>
          </p:cNvSpPr>
          <p:nvPr>
            <p:ph type="pic" idx="21"/>
          </p:nvPr>
        </p:nvSpPr>
        <p:spPr>
          <a:xfrm>
            <a:off x="-63500" y="-139700"/>
            <a:ext cx="13144500" cy="14280952"/>
          </a:xfrm>
          <a:prstGeom prst="rect">
            <a:avLst/>
          </a:prstGeom>
        </p:spPr>
        <p:txBody>
          <a:bodyPr lIns="91439" tIns="45719" rIns="91439" bIns="45719">
            <a:noAutofit/>
          </a:bodyPr>
          <a:lstStyle/>
          <a:p>
            <a:endParaRPr/>
          </a:p>
        </p:txBody>
      </p:sp>
      <p:sp>
        <p:nvSpPr>
          <p:cNvPr id="112" name="01"/>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118295074_2675x2907.jpeg"/>
          <p:cNvSpPr>
            <a:spLocks noGrp="1"/>
          </p:cNvSpPr>
          <p:nvPr>
            <p:ph type="pic" idx="21"/>
          </p:nvPr>
        </p:nvSpPr>
        <p:spPr>
          <a:xfrm>
            <a:off x="-25400" y="-1130300"/>
            <a:ext cx="13045441" cy="14173329"/>
          </a:xfrm>
          <a:prstGeom prst="rect">
            <a:avLst/>
          </a:prstGeom>
        </p:spPr>
        <p:txBody>
          <a:bodyPr lIns="91439" tIns="45719" rIns="91439" bIns="45719">
            <a:noAutofit/>
          </a:bodyPr>
          <a:lstStyle/>
          <a:p>
            <a:endParaRPr/>
          </a:p>
        </p:txBody>
      </p:sp>
      <p:sp>
        <p:nvSpPr>
          <p:cNvPr id="22" name="Rectangle"/>
          <p:cNvSpPr>
            <a:spLocks noGrp="1"/>
          </p:cNvSpPr>
          <p:nvPr>
            <p:ph type="body" sz="half" idx="22"/>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Bold"/>
                <a:ea typeface="DIN Alternate Bold"/>
                <a:cs typeface="DIN Alternate Bold"/>
                <a:sym typeface="DIN Alternate Bold"/>
              </a:defRPr>
            </a:pPr>
            <a:endParaRPr/>
          </a:p>
        </p:txBody>
      </p:sp>
      <p:sp>
        <p:nvSpPr>
          <p:cNvPr id="23" name="Line"/>
          <p:cNvSpPr/>
          <p:nvPr/>
        </p:nvSpPr>
        <p:spPr>
          <a:xfrm flipV="1">
            <a:off x="571500" y="7619996"/>
            <a:ext cx="11874500" cy="4"/>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25" name="Body Level One…"/>
          <p:cNvSpPr txBox="1">
            <a:spLocks noGrp="1"/>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0" algn="r">
              <a:lnSpc>
                <a:spcPct val="70000"/>
              </a:lnSpc>
              <a:spcBef>
                <a:spcPts val="600"/>
              </a:spcBef>
              <a:buSzTx/>
              <a:buFontTx/>
              <a:buNone/>
              <a:defRPr sz="4800" i="1">
                <a:solidFill>
                  <a:srgbClr val="747676"/>
                </a:solidFill>
              </a:defRPr>
            </a:lvl2pPr>
            <a:lvl3pPr marL="0" indent="0" algn="r">
              <a:lnSpc>
                <a:spcPct val="70000"/>
              </a:lnSpc>
              <a:spcBef>
                <a:spcPts val="600"/>
              </a:spcBef>
              <a:buSzTx/>
              <a:buFontTx/>
              <a:buNone/>
              <a:defRPr sz="4800" i="1">
                <a:solidFill>
                  <a:srgbClr val="747676"/>
                </a:solidFill>
              </a:defRPr>
            </a:lvl3pPr>
            <a:lvl4pPr marL="0" indent="0" algn="r">
              <a:lnSpc>
                <a:spcPct val="70000"/>
              </a:lnSpc>
              <a:spcBef>
                <a:spcPts val="600"/>
              </a:spcBef>
              <a:buSzTx/>
              <a:buFontTx/>
              <a:buNone/>
              <a:defRPr sz="4800" i="1">
                <a:solidFill>
                  <a:srgbClr val="747676"/>
                </a:solidFill>
              </a:defRPr>
            </a:lvl4pPr>
            <a:lvl5pPr marL="0" indent="0" algn="r">
              <a:lnSpc>
                <a:spcPct val="70000"/>
              </a:lnSpc>
              <a:spcBef>
                <a:spcPts val="60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26" name="01"/>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34" name="01"/>
          <p:cNvSpPr txBox="1">
            <a:spLocks noGrp="1"/>
          </p:cNvSpPr>
          <p:nvPr>
            <p:ph type="sldNum" sz="quarter" idx="2"/>
          </p:nvPr>
        </p:nvSpPr>
        <p:spPr>
          <a:xfrm>
            <a:off x="12083465"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182429520_1646x1646.jpeg"/>
          <p:cNvSpPr>
            <a:spLocks noGrp="1"/>
          </p:cNvSpPr>
          <p:nvPr>
            <p:ph type="pic" idx="21"/>
          </p:nvPr>
        </p:nvSpPr>
        <p:spPr>
          <a:xfrm>
            <a:off x="4191000" y="-12700"/>
            <a:ext cx="9779000" cy="9779000"/>
          </a:xfrm>
          <a:prstGeom prst="rect">
            <a:avLst/>
          </a:prstGeom>
        </p:spPr>
        <p:txBody>
          <a:bodyPr lIns="91439" tIns="45719" rIns="91439" bIns="45719">
            <a:noAutofit/>
          </a:bodyPr>
          <a:lstStyle/>
          <a:p>
            <a:endParaRPr/>
          </a:p>
        </p:txBody>
      </p:sp>
      <p:sp>
        <p:nvSpPr>
          <p:cNvPr id="42" name="Line"/>
          <p:cNvSpPr/>
          <p:nvPr/>
        </p:nvSpPr>
        <p:spPr>
          <a:xfrm flipV="1">
            <a:off x="571500" y="7619998"/>
            <a:ext cx="6451600" cy="3"/>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43" name="Title Text"/>
          <p:cNvSpPr txBox="1">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44" name="Body Level One…"/>
          <p:cNvSpPr txBox="1">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0" algn="r">
              <a:lnSpc>
                <a:spcPct val="70000"/>
              </a:lnSpc>
              <a:spcBef>
                <a:spcPts val="600"/>
              </a:spcBef>
              <a:buSzTx/>
              <a:buFontTx/>
              <a:buNone/>
              <a:defRPr sz="4800" i="1">
                <a:solidFill>
                  <a:srgbClr val="747676"/>
                </a:solidFill>
              </a:defRPr>
            </a:lvl2pPr>
            <a:lvl3pPr marL="0" indent="0" algn="r">
              <a:lnSpc>
                <a:spcPct val="70000"/>
              </a:lnSpc>
              <a:spcBef>
                <a:spcPts val="600"/>
              </a:spcBef>
              <a:buSzTx/>
              <a:buFontTx/>
              <a:buNone/>
              <a:defRPr sz="4800" i="1">
                <a:solidFill>
                  <a:srgbClr val="747676"/>
                </a:solidFill>
              </a:defRPr>
            </a:lvl3pPr>
            <a:lvl4pPr marL="0" indent="0" algn="r">
              <a:lnSpc>
                <a:spcPct val="70000"/>
              </a:lnSpc>
              <a:spcBef>
                <a:spcPts val="600"/>
              </a:spcBef>
              <a:buSzTx/>
              <a:buFontTx/>
              <a:buNone/>
              <a:defRPr sz="4800" i="1">
                <a:solidFill>
                  <a:srgbClr val="747676"/>
                </a:solidFill>
              </a:defRPr>
            </a:lvl4pPr>
            <a:lvl5pPr marL="0" indent="0" algn="r">
              <a:lnSpc>
                <a:spcPct val="70000"/>
              </a:lnSpc>
              <a:spcBef>
                <a:spcPts val="60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45" name="01"/>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53" name="Title Text"/>
          <p:cNvSpPr txBox="1">
            <a:spLocks noGrp="1"/>
          </p:cNvSpPr>
          <p:nvPr>
            <p:ph type="title"/>
          </p:nvPr>
        </p:nvSpPr>
        <p:spPr>
          <a:prstGeom prst="rect">
            <a:avLst/>
          </a:prstGeom>
        </p:spPr>
        <p:txBody>
          <a:bodyPr/>
          <a:lstStyle/>
          <a:p>
            <a:r>
              <a:t>Title Text</a:t>
            </a:r>
          </a:p>
        </p:txBody>
      </p:sp>
      <p:sp>
        <p:nvSpPr>
          <p:cNvPr id="54"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62" name="Title Text"/>
          <p:cNvSpPr txBox="1">
            <a:spLocks noGrp="1"/>
          </p:cNvSpPr>
          <p:nvPr>
            <p:ph type="title"/>
          </p:nvPr>
        </p:nvSpPr>
        <p:spPr>
          <a:prstGeom prst="rect">
            <a:avLst/>
          </a:prstGeom>
        </p:spPr>
        <p:txBody>
          <a:bodyPr/>
          <a:lstStyle/>
          <a:p>
            <a:r>
              <a:t>Title Text</a:t>
            </a:r>
          </a:p>
        </p:txBody>
      </p:sp>
      <p:sp>
        <p:nvSpPr>
          <p:cNvPr id="6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118295074_2675x2907.jpeg"/>
          <p:cNvSpPr>
            <a:spLocks noGrp="1"/>
          </p:cNvSpPr>
          <p:nvPr>
            <p:ph type="pic" idx="21"/>
          </p:nvPr>
        </p:nvSpPr>
        <p:spPr>
          <a:xfrm>
            <a:off x="-203200" y="-12700"/>
            <a:ext cx="9000805" cy="9779000"/>
          </a:xfrm>
          <a:prstGeom prst="rect">
            <a:avLst/>
          </a:prstGeom>
        </p:spPr>
        <p:txBody>
          <a:bodyPr lIns="91439" tIns="45719" rIns="91439" bIns="45719">
            <a:noAutofit/>
          </a:bodyPr>
          <a:lstStyle/>
          <a:p>
            <a:endParaRPr/>
          </a:p>
        </p:txBody>
      </p:sp>
      <p:sp>
        <p:nvSpPr>
          <p:cNvPr id="72" name="Line"/>
          <p:cNvSpPr/>
          <p:nvPr/>
        </p:nvSpPr>
        <p:spPr>
          <a:xfrm>
            <a:off x="7023100" y="1574800"/>
            <a:ext cx="53975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73" name="Title Text"/>
          <p:cNvSpPr txBox="1">
            <a:spLocks noGrp="1"/>
          </p:cNvSpPr>
          <p:nvPr>
            <p:ph type="title"/>
          </p:nvPr>
        </p:nvSpPr>
        <p:spPr>
          <a:xfrm>
            <a:off x="7023100" y="723900"/>
            <a:ext cx="5397500" cy="723900"/>
          </a:xfrm>
          <a:prstGeom prst="rect">
            <a:avLst/>
          </a:prstGeom>
        </p:spPr>
        <p:txBody>
          <a:bodyPr/>
          <a:lstStyle/>
          <a:p>
            <a:r>
              <a:t>Title Text</a:t>
            </a:r>
          </a:p>
        </p:txBody>
      </p:sp>
      <p:sp>
        <p:nvSpPr>
          <p:cNvPr id="74" name="Body Level One…"/>
          <p:cNvSpPr txBox="1">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Body Level One</a:t>
            </a:r>
          </a:p>
          <a:p>
            <a:pPr lvl="1"/>
            <a:r>
              <a:t>Body Level Two</a:t>
            </a:r>
          </a:p>
          <a:p>
            <a:pPr lvl="2"/>
            <a:r>
              <a:t>Body Level Three</a:t>
            </a:r>
          </a:p>
          <a:p>
            <a:pPr lvl="3"/>
            <a:r>
              <a:t>Body Level Four</a:t>
            </a:r>
          </a:p>
          <a:p>
            <a:pPr lvl="4"/>
            <a:r>
              <a:t>Body Level Five</a:t>
            </a:r>
          </a:p>
        </p:txBody>
      </p:sp>
      <p:sp>
        <p:nvSpPr>
          <p:cNvPr id="75"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118295074_2675x2907.jpeg"/>
          <p:cNvSpPr>
            <a:spLocks noGrp="1"/>
          </p:cNvSpPr>
          <p:nvPr>
            <p:ph type="pic" idx="21"/>
          </p:nvPr>
        </p:nvSpPr>
        <p:spPr>
          <a:xfrm>
            <a:off x="571500" y="508000"/>
            <a:ext cx="7454900" cy="8099439"/>
          </a:xfrm>
          <a:prstGeom prst="rect">
            <a:avLst/>
          </a:prstGeom>
        </p:spPr>
        <p:txBody>
          <a:bodyPr lIns="91439" tIns="45719" rIns="91439" bIns="45719">
            <a:noAutofit/>
          </a:bodyPr>
          <a:lstStyle/>
          <a:p>
            <a:endParaRPr/>
          </a:p>
        </p:txBody>
      </p:sp>
      <p:sp>
        <p:nvSpPr>
          <p:cNvPr id="91" name="182741592_1098x949.jpeg"/>
          <p:cNvSpPr>
            <a:spLocks noGrp="1"/>
          </p:cNvSpPr>
          <p:nvPr>
            <p:ph type="pic" sz="quarter" idx="22"/>
          </p:nvPr>
        </p:nvSpPr>
        <p:spPr>
          <a:xfrm>
            <a:off x="7944067" y="424462"/>
            <a:ext cx="5275146" cy="4559301"/>
          </a:xfrm>
          <a:prstGeom prst="rect">
            <a:avLst/>
          </a:prstGeom>
        </p:spPr>
        <p:txBody>
          <a:bodyPr lIns="91439" tIns="45719" rIns="91439" bIns="45719">
            <a:noAutofit/>
          </a:bodyPr>
          <a:lstStyle/>
          <a:p>
            <a:endParaRPr/>
          </a:p>
        </p:txBody>
      </p:sp>
      <p:sp>
        <p:nvSpPr>
          <p:cNvPr id="92" name="182429520_1646x1646.jpeg"/>
          <p:cNvSpPr>
            <a:spLocks noGrp="1"/>
          </p:cNvSpPr>
          <p:nvPr>
            <p:ph type="pic" sz="quarter" idx="23"/>
          </p:nvPr>
        </p:nvSpPr>
        <p:spPr>
          <a:xfrm>
            <a:off x="8102600" y="4267200"/>
            <a:ext cx="4470400" cy="4470400"/>
          </a:xfrm>
          <a:prstGeom prst="rect">
            <a:avLst/>
          </a:prstGeom>
        </p:spPr>
        <p:txBody>
          <a:bodyPr lIns="91439" tIns="45719" rIns="91439" bIns="45719">
            <a:noAutofit/>
          </a:bodyPr>
          <a:lstStyle/>
          <a:p>
            <a:endParaRPr/>
          </a:p>
        </p:txBody>
      </p:sp>
      <p:sp>
        <p:nvSpPr>
          <p:cNvPr id="93" name="Body Level One…"/>
          <p:cNvSpPr txBox="1">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i="1" spc="28"/>
            </a:lvl1pPr>
            <a:lvl2pPr marL="0" indent="0">
              <a:spcBef>
                <a:spcPts val="1400"/>
              </a:spcBef>
              <a:buSzTx/>
              <a:buFontTx/>
              <a:buNone/>
              <a:defRPr sz="2800" i="1" spc="28"/>
            </a:lvl2pPr>
            <a:lvl3pPr marL="0" indent="0">
              <a:spcBef>
                <a:spcPts val="1400"/>
              </a:spcBef>
              <a:buSzTx/>
              <a:buFontTx/>
              <a:buNone/>
              <a:defRPr sz="2800" i="1" spc="28"/>
            </a:lvl3pPr>
            <a:lvl4pPr marL="0" indent="0">
              <a:spcBef>
                <a:spcPts val="1400"/>
              </a:spcBef>
              <a:buSzTx/>
              <a:buFontTx/>
              <a:buNone/>
              <a:defRPr sz="2800" i="1" spc="28"/>
            </a:lvl4pPr>
            <a:lvl5pPr marL="0" indent="0">
              <a:spcBef>
                <a:spcPts val="1400"/>
              </a:spcBef>
              <a:buSzTx/>
              <a:buFontTx/>
              <a:buNone/>
              <a:defRPr sz="2800" i="1" spc="28"/>
            </a:lvl5pPr>
          </a:lstStyle>
          <a:p>
            <a:r>
              <a:t>Body Level One</a:t>
            </a:r>
          </a:p>
          <a:p>
            <a:pPr lvl="1"/>
            <a:r>
              <a:t>Body Level Two</a:t>
            </a:r>
          </a:p>
          <a:p>
            <a:pPr lvl="2"/>
            <a:r>
              <a:t>Body Level Three</a:t>
            </a:r>
          </a:p>
          <a:p>
            <a:pPr lvl="3"/>
            <a:r>
              <a:t>Body Level Four</a:t>
            </a:r>
          </a:p>
          <a:p>
            <a:pPr lvl="4"/>
            <a:r>
              <a:t>Body Level Five</a:t>
            </a:r>
          </a:p>
        </p:txBody>
      </p:sp>
      <p:sp>
        <p:nvSpPr>
          <p:cNvPr id="94"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01"/>
          <p:cNvSpPr txBox="1">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i="0" spc="0">
                <a:solidFill>
                  <a:srgbClr val="747676"/>
                </a:solidFill>
                <a:latin typeface="DIN Alternate Bold"/>
                <a:ea typeface="DIN Alternate Bold"/>
                <a:cs typeface="DIN Alternate Bold"/>
                <a:sym typeface="DIN Alternate Bol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Bold"/>
        </a:defRPr>
      </a:lvl1pPr>
      <a:lvl2pPr marL="0" marR="0" indent="3429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Bold"/>
        </a:defRPr>
      </a:lvl2pPr>
      <a:lvl3pPr marL="0" marR="0" indent="6858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Bold"/>
        </a:defRPr>
      </a:lvl3pPr>
      <a:lvl4pPr marL="0" marR="0" indent="10287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Bold"/>
        </a:defRPr>
      </a:lvl4pPr>
      <a:lvl5pPr marL="0" marR="0" indent="13716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Bold"/>
        </a:defRPr>
      </a:lvl5pPr>
      <a:lvl6pPr marL="0" marR="0" indent="17145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Bold"/>
        </a:defRPr>
      </a:lvl6pPr>
      <a:lvl7pPr marL="0" marR="0" indent="20574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Bold"/>
        </a:defRPr>
      </a:lvl7pPr>
      <a:lvl8pPr marL="0" marR="0" indent="24003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Bold"/>
        </a:defRPr>
      </a:lvl8pPr>
      <a:lvl9pPr marL="0" marR="0" indent="27432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Bol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Roman"/>
          <a:ea typeface="Iowan Old Style Roman"/>
          <a:cs typeface="Iowan Old Style Roman"/>
          <a:sym typeface="Iowan Old Style Roman"/>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Roman"/>
          <a:ea typeface="Iowan Old Style Roman"/>
          <a:cs typeface="Iowan Old Style Roman"/>
          <a:sym typeface="Iowan Old Style Roman"/>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Roman"/>
          <a:ea typeface="Iowan Old Style Roman"/>
          <a:cs typeface="Iowan Old Style Roman"/>
          <a:sym typeface="Iowan Old Style Roman"/>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Roman"/>
          <a:ea typeface="Iowan Old Style Roman"/>
          <a:cs typeface="Iowan Old Style Roman"/>
          <a:sym typeface="Iowan Old Style Roman"/>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Roman"/>
          <a:ea typeface="Iowan Old Style Roman"/>
          <a:cs typeface="Iowan Old Style Roman"/>
          <a:sym typeface="Iowan Old Style Roman"/>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Roman"/>
          <a:ea typeface="Iowan Old Style Roman"/>
          <a:cs typeface="Iowan Old Style Roman"/>
          <a:sym typeface="Iowan Old Style Roman"/>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Roman"/>
          <a:ea typeface="Iowan Old Style Roman"/>
          <a:cs typeface="Iowan Old Style Roman"/>
          <a:sym typeface="Iowan Old Style Roman"/>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Roman"/>
          <a:ea typeface="Iowan Old Style Roman"/>
          <a:cs typeface="Iowan Old Style Roman"/>
          <a:sym typeface="Iowan Old Style Roman"/>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Bold"/>
        </a:defRPr>
      </a:lvl1pPr>
      <a:lvl2pPr marL="0" marR="0" indent="2286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Bold"/>
        </a:defRPr>
      </a:lvl2pPr>
      <a:lvl3pPr marL="0" marR="0" indent="4572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Bold"/>
        </a:defRPr>
      </a:lvl3pPr>
      <a:lvl4pPr marL="0" marR="0" indent="6858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Bold"/>
        </a:defRPr>
      </a:lvl4pPr>
      <a:lvl5pPr marL="0" marR="0" indent="9144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Bold"/>
        </a:defRPr>
      </a:lvl5pPr>
      <a:lvl6pPr marL="0" marR="0" indent="11430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Bold"/>
        </a:defRPr>
      </a:lvl6pPr>
      <a:lvl7pPr marL="0" marR="0" indent="13716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Bold"/>
        </a:defRPr>
      </a:lvl7pPr>
      <a:lvl8pPr marL="0" marR="0" indent="16002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Bold"/>
        </a:defRPr>
      </a:lvl8pPr>
      <a:lvl9pPr marL="0" marR="0" indent="18288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Bol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118295074_2675x2907.jpeg" descr="118295074_2675x2907.jpeg"/>
          <p:cNvPicPr>
            <a:picLocks noGrp="1" noChangeAspect="1"/>
          </p:cNvPicPr>
          <p:nvPr>
            <p:ph type="pic" idx="21"/>
          </p:nvPr>
        </p:nvPicPr>
        <p:blipFill>
          <a:blip r:embed="rId2">
            <a:extLst/>
          </a:blip>
          <a:srcRect l="194" t="7974" r="116" b="23208"/>
          <a:stretch>
            <a:fillRect/>
          </a:stretch>
        </p:blipFill>
        <p:spPr>
          <a:xfrm>
            <a:off x="0" y="0"/>
            <a:ext cx="13004800" cy="9753600"/>
          </a:xfrm>
          <a:prstGeom prst="rect">
            <a:avLst/>
          </a:prstGeom>
        </p:spPr>
      </p:pic>
      <p:sp>
        <p:nvSpPr>
          <p:cNvPr id="130" name="Line"/>
          <p:cNvSpPr/>
          <p:nvPr/>
        </p:nvSpPr>
        <p:spPr>
          <a:xfrm flipV="1">
            <a:off x="571500" y="7619996"/>
            <a:ext cx="11874500" cy="4"/>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31" name="Value judgments in modeling and causal inference for decision-making"/>
          <p:cNvSpPr txBox="1">
            <a:spLocks noGrp="1"/>
          </p:cNvSpPr>
          <p:nvPr>
            <p:ph type="title"/>
          </p:nvPr>
        </p:nvSpPr>
        <p:spPr>
          <a:xfrm>
            <a:off x="915076" y="3384067"/>
            <a:ext cx="11518224" cy="2001481"/>
          </a:xfrm>
          <a:prstGeom prst="rect">
            <a:avLst/>
          </a:prstGeom>
        </p:spPr>
        <p:txBody>
          <a:bodyPr>
            <a:normAutofit fontScale="90000"/>
          </a:bodyPr>
          <a:lstStyle>
            <a:lvl1pPr defTabSz="332993">
              <a:defRPr sz="6897"/>
            </a:lvl1pPr>
          </a:lstStyle>
          <a:p>
            <a:r>
              <a:rPr lang="en-US" dirty="0">
                <a:solidFill>
                  <a:schemeClr val="bg1"/>
                </a:solidFill>
              </a:rPr>
              <a:t>What can </a:t>
            </a:r>
            <a:r>
              <a:rPr lang="en-US" dirty="0" err="1">
                <a:solidFill>
                  <a:schemeClr val="bg1"/>
                </a:solidFill>
              </a:rPr>
              <a:t>Covid</a:t>
            </a:r>
            <a:r>
              <a:rPr lang="en-US" dirty="0">
                <a:solidFill>
                  <a:schemeClr val="bg1"/>
                </a:solidFill>
              </a:rPr>
              <a:t> Modeling Teach us about public Participation in Science?</a:t>
            </a:r>
            <a:endParaRPr dirty="0">
              <a:solidFill>
                <a:schemeClr val="bg1"/>
              </a:solidFill>
            </a:endParaRPr>
          </a:p>
        </p:txBody>
      </p:sp>
      <p:sp>
        <p:nvSpPr>
          <p:cNvPr id="132" name="Eric Winsberg"/>
          <p:cNvSpPr txBox="1">
            <a:spLocks noGrp="1"/>
          </p:cNvSpPr>
          <p:nvPr>
            <p:ph type="body" sz="quarter" idx="1"/>
          </p:nvPr>
        </p:nvSpPr>
        <p:spPr>
          <a:xfrm>
            <a:off x="1143000" y="7620000"/>
            <a:ext cx="11861800" cy="1231900"/>
          </a:xfrm>
          <a:prstGeom prst="rect">
            <a:avLst/>
          </a:prstGeom>
        </p:spPr>
        <p:txBody>
          <a:bodyPr/>
          <a:lstStyle>
            <a:lvl1pPr defTabSz="438150">
              <a:spcBef>
                <a:spcPts val="400"/>
              </a:spcBef>
              <a:defRPr sz="3600"/>
            </a:lvl1pPr>
          </a:lstStyle>
          <a:p>
            <a:r>
              <a:rPr dirty="0">
                <a:solidFill>
                  <a:srgbClr val="FFFFFF"/>
                </a:solidFill>
              </a:rPr>
              <a:t>Eric Winsberg</a:t>
            </a:r>
            <a:endParaRPr lang="en-US" dirty="0">
              <a:solidFill>
                <a:srgbClr val="FFFFFF"/>
              </a:solidFill>
            </a:endParaRPr>
          </a:p>
          <a:p>
            <a:r>
              <a:rPr lang="en-US" dirty="0">
                <a:solidFill>
                  <a:srgbClr val="FFFFFF"/>
                </a:solidFill>
              </a:rPr>
              <a:t>British Academy Global Professor, University of Cambridge</a:t>
            </a:r>
            <a:endParaRPr dirty="0">
              <a:solidFill>
                <a:srgbClr val="FFFFFF"/>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29" name="Imperial College London: RePort 9"/>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Imperial College London: RePort 9</a:t>
            </a:r>
          </a:p>
        </p:txBody>
      </p:sp>
      <p:pic>
        <p:nvPicPr>
          <p:cNvPr id="130" name="image.png" descr="image.png"/>
          <p:cNvPicPr>
            <a:picLocks noChangeAspect="1"/>
          </p:cNvPicPr>
          <p:nvPr/>
        </p:nvPicPr>
        <p:blipFill>
          <a:blip r:embed="rId2">
            <a:extLst/>
          </a:blip>
          <a:stretch>
            <a:fillRect/>
          </a:stretch>
        </p:blipFill>
        <p:spPr>
          <a:xfrm>
            <a:off x="901700" y="2349737"/>
            <a:ext cx="10494621" cy="6210301"/>
          </a:xfrm>
          <a:prstGeom prst="rect">
            <a:avLst/>
          </a:prstGeom>
          <a:ln w="12700">
            <a:miter lim="400000"/>
          </a:ln>
        </p:spPr>
      </p:pic>
    </p:spTree>
    <p:extLst>
      <p:ext uri="{BB962C8B-B14F-4D97-AF65-F5344CB8AC3E}">
        <p14:creationId xmlns:p14="http://schemas.microsoft.com/office/powerpoint/2010/main" val="80885951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33" name="report 9 Purpose"/>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report 9 Purpose</a:t>
            </a:r>
          </a:p>
        </p:txBody>
      </p:sp>
      <p:sp>
        <p:nvSpPr>
          <p:cNvPr id="134" name="Decide what level of infection mitigation is best? Projection under different policy choices"/>
          <p:cNvSpPr txBox="1">
            <a:spLocks noGrp="1"/>
          </p:cNvSpPr>
          <p:nvPr>
            <p:ph type="body" idx="1"/>
          </p:nvPr>
        </p:nvSpPr>
        <p:spPr>
          <a:prstGeom prst="rect">
            <a:avLst/>
          </a:prstGeom>
        </p:spPr>
        <p:txBody>
          <a:bodyPr/>
          <a:lstStyle/>
          <a:p>
            <a:r>
              <a:t>Decide what level of infection mitigation is best? Projection under different policy choices</a:t>
            </a:r>
          </a:p>
        </p:txBody>
      </p:sp>
      <p:pic>
        <p:nvPicPr>
          <p:cNvPr id="135" name="policy choices.jpg" descr="policy choices.jpg"/>
          <p:cNvPicPr>
            <a:picLocks noChangeAspect="1"/>
          </p:cNvPicPr>
          <p:nvPr/>
        </p:nvPicPr>
        <p:blipFill>
          <a:blip r:embed="rId2">
            <a:extLst/>
          </a:blip>
          <a:stretch>
            <a:fillRect/>
          </a:stretch>
        </p:blipFill>
        <p:spPr>
          <a:xfrm>
            <a:off x="2204277" y="3444230"/>
            <a:ext cx="7683501" cy="6020160"/>
          </a:xfrm>
          <a:prstGeom prst="rect">
            <a:avLst/>
          </a:prstGeom>
          <a:ln w="12700">
            <a:miter lim="400000"/>
          </a:ln>
        </p:spPr>
      </p:pic>
    </p:spTree>
    <p:extLst>
      <p:ext uri="{BB962C8B-B14F-4D97-AF65-F5344CB8AC3E}">
        <p14:creationId xmlns:p14="http://schemas.microsoft.com/office/powerpoint/2010/main" val="32647102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38" name="Different Policy Options"/>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Different Policy Options</a:t>
            </a:r>
          </a:p>
        </p:txBody>
      </p:sp>
      <p:pic>
        <p:nvPicPr>
          <p:cNvPr id="139" name="combinations.jpg" descr="combinations.jpg"/>
          <p:cNvPicPr>
            <a:picLocks noChangeAspect="1"/>
          </p:cNvPicPr>
          <p:nvPr/>
        </p:nvPicPr>
        <p:blipFill>
          <a:blip r:embed="rId2">
            <a:extLst/>
          </a:blip>
          <a:stretch>
            <a:fillRect/>
          </a:stretch>
        </p:blipFill>
        <p:spPr>
          <a:xfrm>
            <a:off x="1346200" y="1968500"/>
            <a:ext cx="10312400" cy="5816600"/>
          </a:xfrm>
          <a:prstGeom prst="rect">
            <a:avLst/>
          </a:prstGeom>
          <a:ln w="12700">
            <a:miter lim="400000"/>
          </a:ln>
        </p:spPr>
      </p:pic>
    </p:spTree>
    <p:extLst>
      <p:ext uri="{BB962C8B-B14F-4D97-AF65-F5344CB8AC3E}">
        <p14:creationId xmlns:p14="http://schemas.microsoft.com/office/powerpoint/2010/main" val="300096557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42" name="ICL Report 9"/>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ICL Report 9</a:t>
            </a:r>
          </a:p>
        </p:txBody>
      </p:sp>
      <p:pic>
        <p:nvPicPr>
          <p:cNvPr id="143" name="image.png" descr="image.png"/>
          <p:cNvPicPr>
            <a:picLocks noChangeAspect="1"/>
          </p:cNvPicPr>
          <p:nvPr/>
        </p:nvPicPr>
        <p:blipFill>
          <a:blip r:embed="rId2">
            <a:extLst/>
          </a:blip>
          <a:stretch>
            <a:fillRect/>
          </a:stretch>
        </p:blipFill>
        <p:spPr>
          <a:xfrm>
            <a:off x="2489200" y="2768600"/>
            <a:ext cx="7353300" cy="4953000"/>
          </a:xfrm>
          <a:prstGeom prst="rect">
            <a:avLst/>
          </a:prstGeom>
          <a:ln w="12700">
            <a:miter lim="400000"/>
          </a:ln>
        </p:spPr>
      </p:pic>
    </p:spTree>
    <p:extLst>
      <p:ext uri="{BB962C8B-B14F-4D97-AF65-F5344CB8AC3E}">
        <p14:creationId xmlns:p14="http://schemas.microsoft.com/office/powerpoint/2010/main" val="23723921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46" name="ICU demand in the UK"/>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ICU demand in the UK</a:t>
            </a:r>
          </a:p>
        </p:txBody>
      </p:sp>
      <p:pic>
        <p:nvPicPr>
          <p:cNvPr id="147" name="image.png" descr="image.png"/>
          <p:cNvPicPr>
            <a:picLocks noChangeAspect="1"/>
          </p:cNvPicPr>
          <p:nvPr/>
        </p:nvPicPr>
        <p:blipFill>
          <a:blip r:embed="rId2">
            <a:extLst/>
          </a:blip>
          <a:stretch>
            <a:fillRect/>
          </a:stretch>
        </p:blipFill>
        <p:spPr>
          <a:xfrm>
            <a:off x="2755900" y="2590800"/>
            <a:ext cx="7505700" cy="4572000"/>
          </a:xfrm>
          <a:prstGeom prst="rect">
            <a:avLst/>
          </a:prstGeom>
          <a:ln w="12700">
            <a:miter lim="400000"/>
          </a:ln>
        </p:spPr>
      </p:pic>
    </p:spTree>
    <p:extLst>
      <p:ext uri="{BB962C8B-B14F-4D97-AF65-F5344CB8AC3E}">
        <p14:creationId xmlns:p14="http://schemas.microsoft.com/office/powerpoint/2010/main" val="187430572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50" name="Representational Choices in Report 9 model"/>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Representational Choices in Report 9 model</a:t>
            </a:r>
          </a:p>
        </p:txBody>
      </p:sp>
      <p:sp>
        <p:nvSpPr>
          <p:cNvPr id="151" name="Basic model structure.…"/>
          <p:cNvSpPr txBox="1">
            <a:spLocks noGrp="1"/>
          </p:cNvSpPr>
          <p:nvPr>
            <p:ph type="body" sz="half" idx="1"/>
          </p:nvPr>
        </p:nvSpPr>
        <p:spPr>
          <a:xfrm>
            <a:off x="1016000" y="1600200"/>
            <a:ext cx="11417300" cy="3606800"/>
          </a:xfrm>
          <a:prstGeom prst="rect">
            <a:avLst/>
          </a:prstGeom>
        </p:spPr>
        <p:txBody>
          <a:bodyPr>
            <a:normAutofit lnSpcReduction="10000"/>
          </a:bodyPr>
          <a:lstStyle/>
          <a:p>
            <a:r>
              <a:rPr dirty="0"/>
              <a:t>Basic model structure.</a:t>
            </a:r>
          </a:p>
          <a:p>
            <a:pPr marL="992414" lvl="1" indent="-522514">
              <a:buClr>
                <a:schemeClr val="accent6">
                  <a:hueOff val="268956"/>
                  <a:satOff val="-2801"/>
                  <a:lumOff val="-18156"/>
                </a:schemeClr>
              </a:buClr>
              <a:defRPr>
                <a:solidFill>
                  <a:schemeClr val="accent6">
                    <a:hueOff val="268956"/>
                    <a:satOff val="-2801"/>
                    <a:lumOff val="-18156"/>
                  </a:schemeClr>
                </a:solidFill>
              </a:defRPr>
            </a:pPr>
            <a:r>
              <a:rPr dirty="0"/>
              <a:t>The choice to use an individual-based model rather than a network model with potential for heterogeneity.</a:t>
            </a:r>
          </a:p>
          <a:p>
            <a:pPr marL="992414" lvl="1" indent="-522514">
              <a:buClr>
                <a:schemeClr val="accent6">
                  <a:hueOff val="268956"/>
                  <a:satOff val="-2801"/>
                  <a:lumOff val="-18156"/>
                </a:schemeClr>
              </a:buClr>
              <a:defRPr>
                <a:solidFill>
                  <a:schemeClr val="accent6">
                    <a:hueOff val="268956"/>
                    <a:satOff val="-2801"/>
                    <a:lumOff val="-18156"/>
                  </a:schemeClr>
                </a:solidFill>
              </a:defRPr>
            </a:pPr>
            <a:r>
              <a:rPr dirty="0"/>
              <a:t>The choice to not consider seasonality, animal reservoirs, etc.  </a:t>
            </a:r>
            <a:endParaRPr lang="en-GB" dirty="0"/>
          </a:p>
          <a:p>
            <a:pPr marL="992414" lvl="1" indent="-522514">
              <a:buClr>
                <a:schemeClr val="accent6">
                  <a:hueOff val="268956"/>
                  <a:satOff val="-2801"/>
                  <a:lumOff val="-18156"/>
                </a:schemeClr>
              </a:buClr>
              <a:defRPr>
                <a:solidFill>
                  <a:schemeClr val="accent6">
                    <a:hueOff val="268956"/>
                    <a:satOff val="-2801"/>
                    <a:lumOff val="-18156"/>
                  </a:schemeClr>
                </a:solidFill>
              </a:defRPr>
            </a:pPr>
            <a:r>
              <a:rPr lang="en-GB" dirty="0"/>
              <a:t>(W</a:t>
            </a:r>
            <a:r>
              <a:rPr dirty="0"/>
              <a:t>here do waves come from?</a:t>
            </a:r>
            <a:r>
              <a:rPr lang="en-GB" dirty="0"/>
              <a:t> Why are they not in the model?</a:t>
            </a:r>
            <a:r>
              <a:rPr dirty="0"/>
              <a:t>)</a:t>
            </a:r>
          </a:p>
        </p:txBody>
      </p:sp>
      <p:pic>
        <p:nvPicPr>
          <p:cNvPr id="152" name="ferguson equations.jpg" descr="ferguson equations.jpg"/>
          <p:cNvPicPr>
            <a:picLocks noChangeAspect="1"/>
          </p:cNvPicPr>
          <p:nvPr/>
        </p:nvPicPr>
        <p:blipFill>
          <a:blip r:embed="rId2">
            <a:extLst/>
          </a:blip>
          <a:stretch>
            <a:fillRect/>
          </a:stretch>
        </p:blipFill>
        <p:spPr>
          <a:xfrm>
            <a:off x="3328290" y="5211145"/>
            <a:ext cx="6339808" cy="2815255"/>
          </a:xfrm>
          <a:prstGeom prst="rect">
            <a:avLst/>
          </a:prstGeom>
          <a:ln w="12700">
            <a:miter lim="400000"/>
          </a:ln>
        </p:spPr>
      </p:pic>
    </p:spTree>
    <p:extLst>
      <p:ext uri="{BB962C8B-B14F-4D97-AF65-F5344CB8AC3E}">
        <p14:creationId xmlns:p14="http://schemas.microsoft.com/office/powerpoint/2010/main" val="69383633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55" name="Crucial modeling choices"/>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Crucial modeling choices</a:t>
            </a:r>
          </a:p>
        </p:txBody>
      </p:sp>
      <p:sp>
        <p:nvSpPr>
          <p:cNvPr id="156" name="Verity et al…"/>
          <p:cNvSpPr txBox="1">
            <a:spLocks noGrp="1"/>
          </p:cNvSpPr>
          <p:nvPr>
            <p:ph type="body" sz="half" idx="1"/>
          </p:nvPr>
        </p:nvSpPr>
        <p:spPr>
          <a:xfrm>
            <a:off x="571500" y="1803400"/>
            <a:ext cx="3835400" cy="6921500"/>
          </a:xfrm>
          <a:prstGeom prst="rect">
            <a:avLst/>
          </a:prstGeom>
        </p:spPr>
        <p:txBody>
          <a:bodyPr/>
          <a:lstStyle/>
          <a:p>
            <a:pPr marL="413512" indent="-413512" defTabSz="514095">
              <a:spcBef>
                <a:spcPts val="1500"/>
              </a:spcBef>
              <a:defRPr sz="2816"/>
            </a:pPr>
            <a:r>
              <a:rPr dirty="0"/>
              <a:t>Verity et al</a:t>
            </a:r>
          </a:p>
          <a:p>
            <a:pPr marL="413512" indent="-413512" defTabSz="514095">
              <a:spcBef>
                <a:spcPts val="1500"/>
              </a:spcBef>
              <a:defRPr sz="2816"/>
            </a:pPr>
            <a:endParaRPr dirty="0"/>
          </a:p>
          <a:p>
            <a:pPr marL="413512" indent="-413512" defTabSz="514095">
              <a:spcBef>
                <a:spcPts val="1500"/>
              </a:spcBef>
              <a:defRPr sz="2816"/>
            </a:pPr>
            <a:r>
              <a:rPr dirty="0"/>
              <a:t>Other parameters</a:t>
            </a:r>
          </a:p>
          <a:p>
            <a:pPr marL="827024" lvl="1" indent="-413512" defTabSz="514095">
              <a:spcBef>
                <a:spcPts val="1500"/>
              </a:spcBef>
              <a:defRPr sz="2816"/>
            </a:pPr>
            <a:r>
              <a:rPr dirty="0"/>
              <a:t>3 crucial ones:  latency, time to self-quarantine, reduction in social contact rate.</a:t>
            </a:r>
          </a:p>
          <a:p>
            <a:pPr marL="827024" lvl="1" indent="-413512" defTabSz="514095">
              <a:spcBef>
                <a:spcPts val="1500"/>
              </a:spcBef>
              <a:defRPr sz="2816"/>
            </a:pPr>
            <a:r>
              <a:rPr dirty="0"/>
              <a:t>900 others</a:t>
            </a:r>
          </a:p>
          <a:p>
            <a:pPr marL="413512" indent="-413512" defTabSz="514095">
              <a:spcBef>
                <a:spcPts val="1500"/>
              </a:spcBef>
              <a:defRPr sz="2816"/>
            </a:pPr>
            <a:r>
              <a:rPr dirty="0"/>
              <a:t>Nothing about costs.</a:t>
            </a:r>
          </a:p>
        </p:txBody>
      </p:sp>
      <p:pic>
        <p:nvPicPr>
          <p:cNvPr id="157" name="ferguson table.jpg" descr="ferguson table.jpg"/>
          <p:cNvPicPr>
            <a:picLocks noChangeAspect="1"/>
          </p:cNvPicPr>
          <p:nvPr/>
        </p:nvPicPr>
        <p:blipFill>
          <a:blip r:embed="rId2">
            <a:extLst/>
          </a:blip>
          <a:stretch>
            <a:fillRect/>
          </a:stretch>
        </p:blipFill>
        <p:spPr>
          <a:xfrm>
            <a:off x="5224898" y="3029031"/>
            <a:ext cx="6446402" cy="3701969"/>
          </a:xfrm>
          <a:prstGeom prst="rect">
            <a:avLst/>
          </a:prstGeom>
          <a:ln w="12700">
            <a:miter lim="400000"/>
          </a:ln>
        </p:spPr>
      </p:pic>
    </p:spTree>
    <p:extLst>
      <p:ext uri="{BB962C8B-B14F-4D97-AF65-F5344CB8AC3E}">
        <p14:creationId xmlns:p14="http://schemas.microsoft.com/office/powerpoint/2010/main" val="404989172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60" name="How should we Evaluate Report 9"/>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How should we Evaluate Report 9</a:t>
            </a:r>
          </a:p>
        </p:txBody>
      </p:sp>
      <p:sp>
        <p:nvSpPr>
          <p:cNvPr id="161" name="In model development:…"/>
          <p:cNvSpPr txBox="1">
            <a:spLocks noGrp="1"/>
          </p:cNvSpPr>
          <p:nvPr>
            <p:ph type="body" sz="half" idx="1"/>
          </p:nvPr>
        </p:nvSpPr>
        <p:spPr>
          <a:xfrm>
            <a:off x="571500" y="1803400"/>
            <a:ext cx="6083300" cy="7188200"/>
          </a:xfrm>
          <a:prstGeom prst="rect">
            <a:avLst/>
          </a:prstGeom>
        </p:spPr>
        <p:txBody>
          <a:bodyPr/>
          <a:lstStyle/>
          <a:p>
            <a:pPr marL="366521" indent="-366521" defTabSz="455675">
              <a:spcBef>
                <a:spcPts val="1400"/>
              </a:spcBef>
              <a:defRPr sz="2496"/>
            </a:pPr>
            <a:r>
              <a:t>In model development:</a:t>
            </a:r>
          </a:p>
          <a:p>
            <a:pPr marL="733043" lvl="1" indent="-366521" defTabSz="455675">
              <a:spcBef>
                <a:spcPts val="1400"/>
              </a:spcBef>
              <a:defRPr sz="2496"/>
            </a:pPr>
            <a:r>
              <a:t>In ‘the (unlikely) absence of any control measures or spontaneous changes in individual behaviour’.</a:t>
            </a:r>
          </a:p>
          <a:p>
            <a:pPr marL="1099565" lvl="2" indent="-366521" defTabSz="455675">
              <a:spcBef>
                <a:spcPts val="1400"/>
              </a:spcBef>
              <a:defRPr sz="2496"/>
            </a:pPr>
            <a:r>
              <a:t>is this good for decision making?</a:t>
            </a:r>
          </a:p>
          <a:p>
            <a:pPr marL="733043" lvl="1" indent="-366521" defTabSz="455675">
              <a:spcBef>
                <a:spcPts val="1400"/>
              </a:spcBef>
              <a:defRPr sz="2496"/>
            </a:pPr>
            <a:r>
              <a:t>Management of uncertainty (Edeling, 2020)</a:t>
            </a:r>
          </a:p>
          <a:p>
            <a:pPr marL="733043" lvl="1" indent="-366521" defTabSz="455675">
              <a:spcBef>
                <a:spcPts val="1400"/>
              </a:spcBef>
              <a:defRPr sz="2496"/>
            </a:pPr>
            <a:r>
              <a:t>What's not included that is relevant to the decision:</a:t>
            </a:r>
          </a:p>
          <a:p>
            <a:pPr marL="1099565" lvl="2" indent="-366521" defTabSz="455675">
              <a:spcBef>
                <a:spcPts val="1400"/>
              </a:spcBef>
              <a:defRPr sz="2496"/>
            </a:pPr>
            <a:r>
              <a:t>learning loss, economic loss, mental health, loss of freedoms, loneliness and isolation at end of life, health effects of averted health care services.</a:t>
            </a:r>
          </a:p>
        </p:txBody>
      </p:sp>
      <p:pic>
        <p:nvPicPr>
          <p:cNvPr id="162" name="edeling.jpg" descr="edeling.jpg"/>
          <p:cNvPicPr>
            <a:picLocks noChangeAspect="1"/>
          </p:cNvPicPr>
          <p:nvPr/>
        </p:nvPicPr>
        <p:blipFill>
          <a:blip r:embed="rId2">
            <a:extLst/>
          </a:blip>
          <a:stretch>
            <a:fillRect/>
          </a:stretch>
        </p:blipFill>
        <p:spPr>
          <a:xfrm>
            <a:off x="7089017" y="3835400"/>
            <a:ext cx="5346701" cy="3127097"/>
          </a:xfrm>
          <a:prstGeom prst="rect">
            <a:avLst/>
          </a:prstGeom>
          <a:ln w="12700">
            <a:miter lim="400000"/>
          </a:ln>
        </p:spPr>
      </p:pic>
    </p:spTree>
    <p:extLst>
      <p:ext uri="{BB962C8B-B14F-4D97-AF65-F5344CB8AC3E}">
        <p14:creationId xmlns:p14="http://schemas.microsoft.com/office/powerpoint/2010/main" val="35880635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65" name="Evaluating Report 9: OUTcomes"/>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Evaluating Report 9: OUTcomes</a:t>
            </a:r>
          </a:p>
        </p:txBody>
      </p:sp>
      <p:sp>
        <p:nvSpPr>
          <p:cNvPr id="166" name="Not correct to evaluate as a prediction model…"/>
          <p:cNvSpPr txBox="1">
            <a:spLocks noGrp="1"/>
          </p:cNvSpPr>
          <p:nvPr>
            <p:ph type="body" idx="1"/>
          </p:nvPr>
        </p:nvSpPr>
        <p:spPr>
          <a:xfrm>
            <a:off x="571500" y="1714500"/>
            <a:ext cx="12014200" cy="4775200"/>
          </a:xfrm>
          <a:prstGeom prst="rect">
            <a:avLst/>
          </a:prstGeom>
        </p:spPr>
        <p:txBody>
          <a:bodyPr/>
          <a:lstStyle/>
          <a:p>
            <a:pPr marL="460502" indent="-460502" defTabSz="572516">
              <a:spcBef>
                <a:spcPts val="1700"/>
              </a:spcBef>
              <a:defRPr sz="3136"/>
            </a:pPr>
            <a:r>
              <a:t>Not correct to evaluate as a prediction model</a:t>
            </a:r>
          </a:p>
          <a:p>
            <a:pPr marL="921004" lvl="1" indent="-460502" defTabSz="572516">
              <a:spcBef>
                <a:spcPts val="1700"/>
              </a:spcBef>
              <a:defRPr sz="3136"/>
            </a:pPr>
            <a:r>
              <a:t>Counterfactual claims are being made</a:t>
            </a:r>
          </a:p>
          <a:p>
            <a:pPr marL="460502" indent="-460502" defTabSz="572516">
              <a:spcBef>
                <a:spcPts val="1700"/>
              </a:spcBef>
              <a:defRPr sz="3136"/>
            </a:pPr>
            <a:r>
              <a:t>Possibility of compensating errors.</a:t>
            </a:r>
          </a:p>
          <a:p>
            <a:pPr marL="460502" indent="-460502" defTabSz="572516">
              <a:spcBef>
                <a:spcPts val="1700"/>
              </a:spcBef>
              <a:defRPr sz="3136"/>
            </a:pPr>
            <a:r>
              <a:t>Look at Sweden (report 12, Gardner, Flaxman), US states that remained open.</a:t>
            </a:r>
          </a:p>
          <a:p>
            <a:pPr marL="921004" lvl="1" indent="-460502" defTabSz="572516">
              <a:spcBef>
                <a:spcPts val="1700"/>
              </a:spcBef>
              <a:defRPr sz="3136"/>
            </a:pPr>
            <a:r>
              <a:t>important to look at pace and tempo as well as final numbers.</a:t>
            </a:r>
          </a:p>
        </p:txBody>
      </p:sp>
      <p:pic>
        <p:nvPicPr>
          <p:cNvPr id="167" name="image.png" descr="image.png"/>
          <p:cNvPicPr>
            <a:picLocks noChangeAspect="1"/>
          </p:cNvPicPr>
          <p:nvPr/>
        </p:nvPicPr>
        <p:blipFill>
          <a:blip r:embed="rId2">
            <a:extLst/>
          </a:blip>
          <a:stretch>
            <a:fillRect/>
          </a:stretch>
        </p:blipFill>
        <p:spPr>
          <a:xfrm>
            <a:off x="5778500" y="6305255"/>
            <a:ext cx="4902200" cy="2953045"/>
          </a:xfrm>
          <a:prstGeom prst="rect">
            <a:avLst/>
          </a:prstGeom>
          <a:ln w="12700">
            <a:miter lim="400000"/>
          </a:ln>
        </p:spPr>
      </p:pic>
    </p:spTree>
    <p:extLst>
      <p:ext uri="{BB962C8B-B14F-4D97-AF65-F5344CB8AC3E}">
        <p14:creationId xmlns:p14="http://schemas.microsoft.com/office/powerpoint/2010/main" val="257917544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72" name="Title 1"/>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WHAT TO REPRESENT</a:t>
            </a:r>
          </a:p>
        </p:txBody>
      </p:sp>
      <p:sp>
        <p:nvSpPr>
          <p:cNvPr id="173" name="Content Placeholder 2"/>
          <p:cNvSpPr txBox="1">
            <a:spLocks noGrp="1"/>
          </p:cNvSpPr>
          <p:nvPr>
            <p:ph type="body" idx="1"/>
          </p:nvPr>
        </p:nvSpPr>
        <p:spPr>
          <a:xfrm>
            <a:off x="571500" y="1809750"/>
            <a:ext cx="11861800" cy="7226300"/>
          </a:xfrm>
          <a:prstGeom prst="rect">
            <a:avLst/>
          </a:prstGeom>
        </p:spPr>
        <p:txBody>
          <a:bodyPr/>
          <a:lstStyle/>
          <a:p>
            <a:pPr marL="314325" indent="-314325">
              <a:defRPr b="1"/>
            </a:pPr>
            <a:r>
              <a:rPr dirty="0"/>
              <a:t>Consider three people whose views on NPIs differ:</a:t>
            </a:r>
          </a:p>
          <a:p>
            <a:pPr marL="1254125" lvl="2" indent="-314325">
              <a:defRPr>
                <a:solidFill>
                  <a:schemeClr val="accent6">
                    <a:hueOff val="268956"/>
                    <a:satOff val="-2801"/>
                    <a:lumOff val="-18156"/>
                  </a:schemeClr>
                </a:solidFill>
              </a:defRPr>
            </a:pPr>
            <a:r>
              <a:rPr dirty="0"/>
              <a:t>All suppression mechanisms should be employed (on ethical grounds, given current evidence)</a:t>
            </a:r>
          </a:p>
          <a:p>
            <a:pPr marL="1254125" lvl="2" indent="-314325">
              <a:defRPr>
                <a:solidFill>
                  <a:schemeClr val="accent6">
                    <a:hueOff val="268956"/>
                    <a:satOff val="-2801"/>
                    <a:lumOff val="-18156"/>
                  </a:schemeClr>
                </a:solidFill>
              </a:defRPr>
            </a:pPr>
            <a:r>
              <a:rPr lang="en-GB" dirty="0"/>
              <a:t>All</a:t>
            </a:r>
            <a:r>
              <a:rPr dirty="0"/>
              <a:t> suppression mechanisms should be terminated (on ethical grounds, given current evidence).</a:t>
            </a:r>
          </a:p>
          <a:p>
            <a:pPr marL="1254125" lvl="2" indent="-314325">
              <a:defRPr>
                <a:solidFill>
                  <a:schemeClr val="accent6">
                    <a:hueOff val="268956"/>
                    <a:satOff val="-2801"/>
                    <a:lumOff val="-18156"/>
                  </a:schemeClr>
                </a:solidFill>
              </a:defRPr>
            </a:pPr>
            <a:r>
              <a:rPr dirty="0"/>
              <a:t>More information about each subset of mechanisms is required, and supports building a model for the purpose of reasoning about the effects of their continuation. </a:t>
            </a:r>
            <a:endParaRPr lang="en-GB" dirty="0"/>
          </a:p>
          <a:p>
            <a:pPr marL="1254125" lvl="2" indent="-314325">
              <a:defRPr>
                <a:solidFill>
                  <a:schemeClr val="accent6">
                    <a:hueOff val="268956"/>
                    <a:satOff val="-2801"/>
                    <a:lumOff val="-18156"/>
                  </a:schemeClr>
                </a:solidFill>
              </a:defRPr>
            </a:pPr>
            <a:r>
              <a:rPr lang="en-GB" dirty="0"/>
              <a:t>Same as above, but only with a model that adequately does X.</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182429520_1646x1646.jpeg" descr="182429520_1646x1646.jpeg"/>
          <p:cNvPicPr>
            <a:picLocks noGrp="1" noChangeAspect="1"/>
          </p:cNvPicPr>
          <p:nvPr>
            <p:ph type="pic" idx="21"/>
          </p:nvPr>
        </p:nvPicPr>
        <p:blipFill>
          <a:blip r:embed="rId2">
            <a:extLst/>
          </a:blip>
          <a:srcRect l="34155" t="129" r="9870" b="129"/>
          <a:stretch>
            <a:fillRect/>
          </a:stretch>
        </p:blipFill>
        <p:spPr>
          <a:xfrm>
            <a:off x="7531100" y="0"/>
            <a:ext cx="5473700" cy="9753600"/>
          </a:xfrm>
          <a:prstGeom prst="rect">
            <a:avLst/>
          </a:prstGeom>
        </p:spPr>
      </p:pic>
      <p:sp>
        <p:nvSpPr>
          <p:cNvPr id="135" name="Line"/>
          <p:cNvSpPr/>
          <p:nvPr/>
        </p:nvSpPr>
        <p:spPr>
          <a:xfrm flipV="1">
            <a:off x="571500" y="7619998"/>
            <a:ext cx="6451600" cy="3"/>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36" name="TWO KINDS OF RISK"/>
          <p:cNvSpPr txBox="1">
            <a:spLocks noGrp="1"/>
          </p:cNvSpPr>
          <p:nvPr>
            <p:ph type="title"/>
          </p:nvPr>
        </p:nvSpPr>
        <p:spPr>
          <a:prstGeom prst="rect">
            <a:avLst/>
          </a:prstGeom>
        </p:spPr>
        <p:txBody>
          <a:bodyPr/>
          <a:lstStyle/>
          <a:p>
            <a:r>
              <a:t>TWO KINDS OF RISK</a:t>
            </a:r>
          </a:p>
        </p:txBody>
      </p:sp>
      <p:sp>
        <p:nvSpPr>
          <p:cNvPr id="137" name="Two Roles for Values"/>
          <p:cNvSpPr txBox="1">
            <a:spLocks noGrp="1"/>
          </p:cNvSpPr>
          <p:nvPr>
            <p:ph type="body" sz="quarter" idx="1"/>
          </p:nvPr>
        </p:nvSpPr>
        <p:spPr>
          <a:prstGeom prst="rect">
            <a:avLst/>
          </a:prstGeom>
        </p:spPr>
        <p:txBody>
          <a:bodyPr/>
          <a:lstStyle/>
          <a:p>
            <a:r>
              <a:t>Two Roles for Values </a:t>
            </a:r>
          </a:p>
        </p:txBody>
      </p:sp>
      <p:sp>
        <p:nvSpPr>
          <p:cNvPr id="138" name="Harvard &amp; Winsberg, 2021"/>
          <p:cNvSpPr txBox="1"/>
          <p:nvPr/>
        </p:nvSpPr>
        <p:spPr>
          <a:xfrm>
            <a:off x="4698547" y="9296237"/>
            <a:ext cx="2390331" cy="38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spc="16"/>
            </a:lvl1pPr>
          </a:lstStyle>
          <a:p>
            <a:r>
              <a:t>Harvard &amp; Winsberg, 2021</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76" name="Title 1"/>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WHAT TO REPRESENT</a:t>
            </a:r>
          </a:p>
        </p:txBody>
      </p:sp>
      <p:sp>
        <p:nvSpPr>
          <p:cNvPr id="177" name="Content Placeholder 2"/>
          <p:cNvSpPr txBox="1">
            <a:spLocks noGrp="1"/>
          </p:cNvSpPr>
          <p:nvPr>
            <p:ph type="body" idx="1"/>
          </p:nvPr>
        </p:nvSpPr>
        <p:spPr>
          <a:xfrm>
            <a:off x="571500" y="1809750"/>
            <a:ext cx="11861800" cy="7226300"/>
          </a:xfrm>
          <a:prstGeom prst="rect">
            <a:avLst/>
          </a:prstGeom>
        </p:spPr>
        <p:txBody>
          <a:bodyPr/>
          <a:lstStyle/>
          <a:p>
            <a:pPr marL="323850" indent="-323850">
              <a:defRPr b="1">
                <a:solidFill>
                  <a:schemeClr val="accent6">
                    <a:hueOff val="268956"/>
                    <a:satOff val="-2801"/>
                    <a:lumOff val="-18156"/>
                  </a:schemeClr>
                </a:solidFill>
              </a:defRPr>
            </a:pPr>
            <a:r>
              <a:rPr dirty="0"/>
              <a:t>A core value judgment in building the ICL model, then, is that it is an ethically-defensible project</a:t>
            </a:r>
          </a:p>
          <a:p>
            <a:pPr marL="793750" lvl="1" indent="-323850">
              <a:defRPr i="1">
                <a:solidFill>
                  <a:schemeClr val="accent6">
                    <a:hueOff val="268956"/>
                    <a:satOff val="-2801"/>
                    <a:lumOff val="-18156"/>
                  </a:schemeClr>
                </a:solidFill>
              </a:defRPr>
            </a:pPr>
            <a:r>
              <a:rPr dirty="0"/>
              <a:t>E.g., more worthwhile than (for example) holding a public demonstration to protest the (dis)continuation of the lockdowns. </a:t>
            </a:r>
          </a:p>
          <a:p>
            <a:pPr marL="312821" indent="-312821">
              <a:lnSpc>
                <a:spcPct val="72000"/>
              </a:lnSpc>
            </a:pPr>
            <a:r>
              <a:rPr dirty="0"/>
              <a:t>One question to ask members of the public is whether building the ICL model is a good and worthwhile thing to do, making explicit the model's intended purpose</a:t>
            </a:r>
            <a:r>
              <a:rPr lang="en-GB" dirty="0"/>
              <a:t> and the epistemic situation of the modelers. </a:t>
            </a:r>
            <a:endParaRPr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80" name="Title 1"/>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What to represent</a:t>
            </a:r>
          </a:p>
        </p:txBody>
      </p:sp>
      <p:sp>
        <p:nvSpPr>
          <p:cNvPr id="181" name="Content Placeholder 2"/>
          <p:cNvSpPr txBox="1">
            <a:spLocks noGrp="1"/>
          </p:cNvSpPr>
          <p:nvPr>
            <p:ph type="body" idx="1"/>
          </p:nvPr>
        </p:nvSpPr>
        <p:spPr>
          <a:xfrm>
            <a:off x="876300" y="1568450"/>
            <a:ext cx="11861800" cy="7226300"/>
          </a:xfrm>
          <a:prstGeom prst="rect">
            <a:avLst/>
          </a:prstGeom>
        </p:spPr>
        <p:txBody>
          <a:bodyPr>
            <a:normAutofit fontScale="92500"/>
          </a:bodyPr>
          <a:lstStyle/>
          <a:p>
            <a:pPr marL="312821" indent="-312821">
              <a:lnSpc>
                <a:spcPct val="72000"/>
              </a:lnSpc>
              <a:defRPr b="1"/>
            </a:pPr>
            <a:r>
              <a:rPr dirty="0"/>
              <a:t>What outcomes to represent:</a:t>
            </a:r>
          </a:p>
          <a:p>
            <a:pPr marL="1254125" lvl="2" indent="-314325">
              <a:lnSpc>
                <a:spcPct val="72000"/>
              </a:lnSpc>
              <a:defRPr i="1"/>
            </a:pPr>
            <a:r>
              <a:rPr dirty="0"/>
              <a:t>E.g., COVID-19 infections, hospitalizations, ICU beds and deaths. </a:t>
            </a:r>
          </a:p>
          <a:p>
            <a:pPr marL="314325" indent="-314325">
              <a:lnSpc>
                <a:spcPct val="72000"/>
              </a:lnSpc>
              <a:defRPr b="1"/>
            </a:pPr>
            <a:r>
              <a:rPr dirty="0"/>
              <a:t>Including these outcomes in the ICL model signifies an ethical judgment: </a:t>
            </a:r>
          </a:p>
          <a:p>
            <a:pPr marL="1254125" lvl="2" indent="-314325">
              <a:lnSpc>
                <a:spcPct val="72000"/>
              </a:lnSpc>
            </a:pPr>
            <a:r>
              <a:rPr dirty="0"/>
              <a:t>These are the important outcomes to consider when reasoning about lockdowns</a:t>
            </a:r>
          </a:p>
          <a:p>
            <a:pPr marL="1254125" lvl="2" indent="-314325">
              <a:lnSpc>
                <a:spcPct val="72000"/>
              </a:lnSpc>
            </a:pPr>
            <a:r>
              <a:rPr dirty="0"/>
              <a:t>More important than (indeed completely trumps) costs of lockdowns, which are not represented in the ICL model</a:t>
            </a:r>
          </a:p>
          <a:p>
            <a:pPr marL="1254125" lvl="2" indent="-314325">
              <a:lnSpc>
                <a:spcPct val="72000"/>
              </a:lnSpc>
            </a:pPr>
            <a:endParaRPr dirty="0"/>
          </a:p>
          <a:p>
            <a:pPr marL="1254125" lvl="2" indent="-314325">
              <a:lnSpc>
                <a:spcPct val="72000"/>
              </a:lnSpc>
            </a:pPr>
            <a:r>
              <a:rPr dirty="0"/>
              <a:t>or alternatively, in order to avoid signifying that: to clearly represent that the intended purpose of the model </a:t>
            </a:r>
            <a:r>
              <a:rPr i="1" dirty="0"/>
              <a:t>is to be used in synergy with tools that estimate costs.</a:t>
            </a:r>
            <a:endParaRPr lang="en-GB" i="1" dirty="0"/>
          </a:p>
          <a:p>
            <a:pPr marL="1724025" lvl="3" indent="-314325">
              <a:lnSpc>
                <a:spcPct val="72000"/>
              </a:lnSpc>
            </a:pPr>
            <a:r>
              <a:rPr lang="en-GB" i="1" dirty="0"/>
              <a:t>“</a:t>
            </a:r>
            <a:r>
              <a:rPr lang="en-GB" dirty="0"/>
              <a:t>We do not consider the ethical or economic implications of either strategy here, except to note that there is no easy policy decision to be made.”</a:t>
            </a:r>
          </a:p>
          <a:p>
            <a:pPr marL="1724025" lvl="3" indent="-314325">
              <a:lnSpc>
                <a:spcPct val="72000"/>
              </a:lnSpc>
            </a:pPr>
            <a:r>
              <a:rPr lang="en-GB" dirty="0"/>
              <a:t>“We therefore conclude that epidemic suppression is the only viable strategy at the current time.”</a:t>
            </a:r>
            <a:endParaRPr i="1"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84" name="Title 1"/>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What to represent</a:t>
            </a:r>
          </a:p>
        </p:txBody>
      </p:sp>
      <p:sp>
        <p:nvSpPr>
          <p:cNvPr id="185" name="Content Placeholder 2"/>
          <p:cNvSpPr txBox="1">
            <a:spLocks noGrp="1"/>
          </p:cNvSpPr>
          <p:nvPr>
            <p:ph type="body" idx="1"/>
          </p:nvPr>
        </p:nvSpPr>
        <p:spPr>
          <a:xfrm>
            <a:off x="571500" y="1809750"/>
            <a:ext cx="11861800" cy="7226300"/>
          </a:xfrm>
          <a:prstGeom prst="rect">
            <a:avLst/>
          </a:prstGeom>
        </p:spPr>
        <p:txBody>
          <a:bodyPr/>
          <a:lstStyle/>
          <a:p>
            <a:pPr marL="312821" indent="-312821">
              <a:lnSpc>
                <a:spcPct val="72000"/>
              </a:lnSpc>
              <a:defRPr b="1"/>
            </a:pPr>
            <a:r>
              <a:t>What variables to include</a:t>
            </a:r>
          </a:p>
          <a:p>
            <a:pPr marL="1254125" lvl="2" indent="-314325">
              <a:lnSpc>
                <a:spcPct val="72000"/>
              </a:lnSpc>
            </a:pPr>
            <a:r>
              <a:t>When variables are represented (or not) in a model, it means that understanding their influence on outcomes is part (or not) of the research question. </a:t>
            </a:r>
          </a:p>
          <a:p>
            <a:pPr marL="1254125" lvl="2" indent="-314325">
              <a:lnSpc>
                <a:spcPct val="72000"/>
              </a:lnSpc>
            </a:pPr>
            <a:r>
              <a:t>In this case: people's age</a:t>
            </a:r>
          </a:p>
          <a:p>
            <a:pPr marL="1724025" lvl="3" indent="-314325">
              <a:lnSpc>
                <a:spcPct val="72000"/>
              </a:lnSpc>
              <a:defRPr i="1"/>
            </a:pPr>
            <a:r>
              <a:t> But </a:t>
            </a:r>
            <a:r>
              <a:rPr b="1"/>
              <a:t>not</a:t>
            </a:r>
            <a:r>
              <a:t> their race, income, postal code, occupation, or household size.</a:t>
            </a:r>
          </a:p>
          <a:p>
            <a:pPr marL="1724025" lvl="3" indent="-314325">
              <a:lnSpc>
                <a:spcPct val="72000"/>
              </a:lnSpc>
              <a:defRPr i="1"/>
            </a:pPr>
            <a:r>
              <a:t>No mechanisms for generating waves in the absence of policy variations. </a:t>
            </a:r>
          </a:p>
          <a:p>
            <a:pPr marL="1724025" lvl="3" indent="-314325">
              <a:lnSpc>
                <a:spcPct val="72000"/>
              </a:lnSpc>
              <a:defRPr i="1"/>
            </a:pPr>
            <a:r>
              <a:t>Nothing about what suppression mechanisms do to any other outcomes (i.e. costs)</a:t>
            </a:r>
          </a:p>
          <a:p>
            <a:pPr marL="312821" indent="-312821">
              <a:lnSpc>
                <a:spcPct val="72000"/>
              </a:lnSpc>
              <a:defRPr b="1"/>
            </a:pPr>
            <a:r>
              <a:t>This make the model inadequate for many possible purposes-does the public still want?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88" name="Title 1"/>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What to represent</a:t>
            </a:r>
          </a:p>
        </p:txBody>
      </p:sp>
      <p:sp>
        <p:nvSpPr>
          <p:cNvPr id="189" name="Content Placeholder 2"/>
          <p:cNvSpPr txBox="1">
            <a:spLocks noGrp="1"/>
          </p:cNvSpPr>
          <p:nvPr>
            <p:ph type="body" idx="1"/>
          </p:nvPr>
        </p:nvSpPr>
        <p:spPr>
          <a:xfrm>
            <a:off x="571500" y="1809750"/>
            <a:ext cx="11861800" cy="7226300"/>
          </a:xfrm>
          <a:prstGeom prst="rect">
            <a:avLst/>
          </a:prstGeom>
        </p:spPr>
        <p:txBody>
          <a:bodyPr/>
          <a:lstStyle/>
          <a:p>
            <a:pPr marL="312821" indent="-312821">
              <a:lnSpc>
                <a:spcPct val="72000"/>
              </a:lnSpc>
              <a:defRPr b="1"/>
            </a:pPr>
            <a:r>
              <a:rPr dirty="0"/>
              <a:t>Suppose there are no data on race. Does that eliminate the ethical implications of not including race?  </a:t>
            </a:r>
          </a:p>
          <a:p>
            <a:pPr marL="782721" lvl="1" indent="-312821">
              <a:lnSpc>
                <a:spcPct val="72000"/>
              </a:lnSpc>
            </a:pPr>
            <a:r>
              <a:rPr dirty="0"/>
              <a:t>No. Because you could include bad data, or decline to model without race data.  </a:t>
            </a:r>
          </a:p>
          <a:p>
            <a:pPr marL="782721" lvl="1" indent="-312821">
              <a:lnSpc>
                <a:spcPct val="72000"/>
              </a:lnSpc>
            </a:pPr>
            <a:r>
              <a:rPr dirty="0"/>
              <a:t>These are value judgments not scientific ones.</a:t>
            </a:r>
          </a:p>
          <a:p>
            <a:pPr marL="782721" lvl="1" indent="-312821">
              <a:lnSpc>
                <a:spcPct val="72000"/>
              </a:lnSpc>
            </a:pPr>
            <a:endParaRPr dirty="0"/>
          </a:p>
          <a:p>
            <a:pPr marL="782721" lvl="1" indent="-312821">
              <a:lnSpc>
                <a:spcPct val="72000"/>
              </a:lnSpc>
            </a:pPr>
            <a:endParaRPr dirty="0"/>
          </a:p>
          <a:p>
            <a:pPr marL="782721" lvl="1" indent="-312821">
              <a:lnSpc>
                <a:spcPct val="72000"/>
              </a:lnSpc>
            </a:pPr>
            <a:r>
              <a:rPr dirty="0"/>
              <a:t>Do you represent uncertainty? if so how?</a:t>
            </a:r>
          </a:p>
          <a:p>
            <a:pPr marL="782721" lvl="1" indent="-312821">
              <a:lnSpc>
                <a:spcPct val="72000"/>
              </a:lnSpc>
            </a:pPr>
            <a:r>
              <a:rPr dirty="0"/>
              <a:t>What counterfactual scenarios do you include?</a:t>
            </a:r>
          </a:p>
          <a:p>
            <a:pPr marL="1397000" lvl="2" indent="-457200">
              <a:lnSpc>
                <a:spcPct val="72000"/>
              </a:lnSpc>
            </a:pPr>
            <a:r>
              <a:rPr dirty="0"/>
              <a:t>Not hard to make the case that NF et al made their choices with an eye towards a certain kind of rhetorical force.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92" name="Title 1"/>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How to represent it</a:t>
            </a:r>
          </a:p>
        </p:txBody>
      </p:sp>
      <p:sp>
        <p:nvSpPr>
          <p:cNvPr id="193" name="Content Placeholder 2"/>
          <p:cNvSpPr txBox="1">
            <a:spLocks noGrp="1"/>
          </p:cNvSpPr>
          <p:nvPr>
            <p:ph type="body" idx="1"/>
          </p:nvPr>
        </p:nvSpPr>
        <p:spPr>
          <a:xfrm>
            <a:off x="571500" y="1944477"/>
            <a:ext cx="11861800" cy="7226301"/>
          </a:xfrm>
          <a:prstGeom prst="rect">
            <a:avLst/>
          </a:prstGeom>
        </p:spPr>
        <p:txBody>
          <a:bodyPr/>
          <a:lstStyle/>
          <a:p>
            <a:pPr marL="323850" indent="-323850">
              <a:buClr>
                <a:schemeClr val="accent6">
                  <a:hueOff val="268956"/>
                  <a:satOff val="-2801"/>
                  <a:lumOff val="-18156"/>
                </a:schemeClr>
              </a:buClr>
              <a:defRPr b="1">
                <a:solidFill>
                  <a:schemeClr val="accent6">
                    <a:hueOff val="268956"/>
                    <a:satOff val="-2801"/>
                    <a:lumOff val="-18156"/>
                  </a:schemeClr>
                </a:solidFill>
              </a:defRPr>
            </a:pPr>
            <a:r>
              <a:t>There is always a risk that a representational decision will be inadequate for the purpose to which it is put </a:t>
            </a:r>
          </a:p>
          <a:p>
            <a:pPr marL="323850" indent="-323850">
              <a:buClr>
                <a:schemeClr val="accent6">
                  <a:hueOff val="268956"/>
                  <a:satOff val="-2801"/>
                  <a:lumOff val="-18156"/>
                </a:schemeClr>
              </a:buClr>
              <a:defRPr>
                <a:solidFill>
                  <a:schemeClr val="accent6">
                    <a:hueOff val="268956"/>
                    <a:satOff val="-2801"/>
                    <a:lumOff val="-18156"/>
                  </a:schemeClr>
                </a:solidFill>
              </a:defRPr>
            </a:pPr>
            <a:r>
              <a:t>When this happens, a number of social harms can result:</a:t>
            </a:r>
          </a:p>
          <a:p>
            <a:pPr marL="793750" lvl="1" indent="-323850">
              <a:buClr>
                <a:schemeClr val="accent6">
                  <a:hueOff val="268956"/>
                  <a:satOff val="-2801"/>
                  <a:lumOff val="-18156"/>
                </a:schemeClr>
              </a:buClr>
              <a:defRPr>
                <a:solidFill>
                  <a:schemeClr val="accent6">
                    <a:hueOff val="268956"/>
                    <a:satOff val="-2801"/>
                    <a:lumOff val="-18156"/>
                  </a:schemeClr>
                </a:solidFill>
              </a:defRPr>
            </a:pPr>
            <a:r>
              <a:t>e.g., pernicious gaps in knowledge, damage to public trust, downstream endorsements of false claims. </a:t>
            </a:r>
          </a:p>
          <a:p>
            <a:pPr marL="323850" indent="-323850">
              <a:buClr>
                <a:schemeClr val="accent6">
                  <a:hueOff val="268956"/>
                  <a:satOff val="-2801"/>
                  <a:lumOff val="-18156"/>
                </a:schemeClr>
              </a:buClr>
              <a:defRPr i="1">
                <a:solidFill>
                  <a:schemeClr val="accent6">
                    <a:hueOff val="268956"/>
                    <a:satOff val="-2801"/>
                    <a:lumOff val="-18156"/>
                  </a:schemeClr>
                </a:solidFill>
              </a:defRPr>
            </a:pPr>
            <a:r>
              <a:t>This is representational risk (Harvard and Winsberg, 2022)</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96" name="Title 1"/>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How to represent it</a:t>
            </a:r>
          </a:p>
        </p:txBody>
      </p:sp>
      <p:sp>
        <p:nvSpPr>
          <p:cNvPr id="197" name="Content Placeholder 2"/>
          <p:cNvSpPr txBox="1">
            <a:spLocks noGrp="1"/>
          </p:cNvSpPr>
          <p:nvPr>
            <p:ph type="body" idx="1"/>
          </p:nvPr>
        </p:nvSpPr>
        <p:spPr>
          <a:xfrm>
            <a:off x="571500" y="1944477"/>
            <a:ext cx="11861800" cy="7226301"/>
          </a:xfrm>
          <a:prstGeom prst="rect">
            <a:avLst/>
          </a:prstGeom>
        </p:spPr>
        <p:txBody>
          <a:bodyPr/>
          <a:lstStyle/>
          <a:p>
            <a:pPr marL="1462314" lvl="2" indent="-522514">
              <a:buClr>
                <a:schemeClr val="accent6">
                  <a:hueOff val="268956"/>
                  <a:satOff val="-2801"/>
                  <a:lumOff val="-18156"/>
                </a:schemeClr>
              </a:buClr>
              <a:defRPr b="1" i="1">
                <a:solidFill>
                  <a:schemeClr val="accent6">
                    <a:hueOff val="268956"/>
                    <a:satOff val="-2801"/>
                    <a:lumOff val="-18156"/>
                  </a:schemeClr>
                </a:solidFill>
              </a:defRPr>
            </a:pPr>
            <a:r>
              <a:t>Hubei data vs. Diamond Princess data.</a:t>
            </a:r>
          </a:p>
          <a:p>
            <a:pPr marL="522514" indent="-522514">
              <a:buClr>
                <a:schemeClr val="accent6">
                  <a:hueOff val="268956"/>
                  <a:satOff val="-2801"/>
                  <a:lumOff val="-18156"/>
                </a:schemeClr>
              </a:buClr>
              <a:defRPr>
                <a:solidFill>
                  <a:schemeClr val="accent6">
                    <a:hueOff val="268956"/>
                    <a:satOff val="-2801"/>
                    <a:lumOff val="-18156"/>
                  </a:schemeClr>
                </a:solidFill>
              </a:defRPr>
            </a:pPr>
            <a:r>
              <a:t>The choice to use an SIR model with an R rather than agent-based model</a:t>
            </a:r>
          </a:p>
          <a:p>
            <a:pPr marL="522514" indent="-522514">
              <a:buClr>
                <a:schemeClr val="accent6">
                  <a:hueOff val="268956"/>
                  <a:satOff val="-2801"/>
                  <a:lumOff val="-18156"/>
                </a:schemeClr>
              </a:buClr>
              <a:defRPr>
                <a:solidFill>
                  <a:schemeClr val="accent6">
                    <a:hueOff val="268956"/>
                    <a:satOff val="-2801"/>
                    <a:lumOff val="-18156"/>
                  </a:schemeClr>
                </a:solidFill>
              </a:defRPr>
            </a:pPr>
            <a:r>
              <a:t>The choice to not consider seasonality.</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200" name="Title 1"/>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REPRESENTATIONAL DECISIONS</a:t>
            </a:r>
          </a:p>
        </p:txBody>
      </p:sp>
      <p:sp>
        <p:nvSpPr>
          <p:cNvPr id="201" name="Content Placeholder 2"/>
          <p:cNvSpPr txBox="1">
            <a:spLocks noGrp="1"/>
          </p:cNvSpPr>
          <p:nvPr>
            <p:ph type="body" idx="1"/>
          </p:nvPr>
        </p:nvSpPr>
        <p:spPr>
          <a:xfrm>
            <a:off x="571500" y="1944477"/>
            <a:ext cx="11861800" cy="7226301"/>
          </a:xfrm>
          <a:prstGeom prst="rect">
            <a:avLst/>
          </a:prstGeom>
        </p:spPr>
        <p:txBody>
          <a:bodyPr/>
          <a:lstStyle/>
          <a:p>
            <a:pPr marL="323850" indent="-323850">
              <a:buClr>
                <a:schemeClr val="accent6">
                  <a:hueOff val="268956"/>
                  <a:satOff val="-2801"/>
                  <a:lumOff val="-18156"/>
                </a:schemeClr>
              </a:buClr>
              <a:defRPr b="1">
                <a:solidFill>
                  <a:schemeClr val="accent6">
                    <a:hueOff val="268956"/>
                    <a:satOff val="-2801"/>
                    <a:lumOff val="-18156"/>
                  </a:schemeClr>
                </a:solidFill>
              </a:defRPr>
            </a:pPr>
            <a:r>
              <a:t>'How to represent' and 'what to represent' overlap</a:t>
            </a:r>
          </a:p>
          <a:p>
            <a:pPr marL="323850" indent="-323850">
              <a:buClr>
                <a:schemeClr val="accent6">
                  <a:hueOff val="268956"/>
                  <a:satOff val="-2801"/>
                  <a:lumOff val="-18156"/>
                </a:schemeClr>
              </a:buClr>
              <a:defRPr b="1">
                <a:solidFill>
                  <a:schemeClr val="accent6">
                    <a:hueOff val="268956"/>
                    <a:satOff val="-2801"/>
                    <a:lumOff val="-18156"/>
                  </a:schemeClr>
                </a:solidFill>
              </a:defRPr>
            </a:pPr>
            <a:r>
              <a:t>All representational decisions affect what questions can be asked, and they reflect risk preferences.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209" name="Title 4"/>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Cost benefit vs. duty analysis</a:t>
            </a:r>
          </a:p>
        </p:txBody>
      </p:sp>
      <p:sp>
        <p:nvSpPr>
          <p:cNvPr id="210" name="Content Placeholder 5"/>
          <p:cNvSpPr txBox="1">
            <a:spLocks noGrp="1"/>
          </p:cNvSpPr>
          <p:nvPr>
            <p:ph type="body" idx="1"/>
          </p:nvPr>
        </p:nvSpPr>
        <p:spPr>
          <a:xfrm>
            <a:off x="571500" y="1995778"/>
            <a:ext cx="11861800" cy="7226301"/>
          </a:xfrm>
          <a:prstGeom prst="rect">
            <a:avLst/>
          </a:prstGeom>
        </p:spPr>
        <p:txBody>
          <a:bodyPr/>
          <a:lstStyle/>
          <a:p>
            <a:r>
              <a:t>When good inference is not available, policy makers can revert to “duty analysis” rather than CBA</a:t>
            </a:r>
          </a:p>
          <a:p>
            <a:r>
              <a:t>Should not use poor models as propaganda tools when doing duty analysis. And scientists should not abet this.</a:t>
            </a:r>
          </a:p>
          <a:p>
            <a:pPr marL="969168" lvl="1" indent="-499268">
              <a:defRPr sz="3400" i="1"/>
            </a:pPr>
            <a:r>
              <a:t>Smoking gun for this in Germany, but seems clear in other cases</a:t>
            </a:r>
          </a:p>
          <a:p>
            <a:pPr marL="969168" lvl="1" indent="-499268">
              <a:defRPr sz="3400"/>
            </a:pPr>
            <a:r>
              <a:t>Sometimes all choices will appear to violate one or another duty.</a:t>
            </a:r>
          </a:p>
          <a:p>
            <a:pPr marL="969168" lvl="1" indent="-499268">
              <a:defRPr sz="3400"/>
            </a:pPr>
            <a:r>
              <a:t>If so maybe reparations are in order. Bad inferences can obscure this.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213" name="WhAT's the PRobLEM with values?"/>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WhAT's the PRobLEM with values?</a:t>
            </a:r>
          </a:p>
        </p:txBody>
      </p:sp>
      <p:sp>
        <p:nvSpPr>
          <p:cNvPr id="214" name="Values vary by social position and most model builders come from the same social position.…"/>
          <p:cNvSpPr txBox="1">
            <a:spLocks noGrp="1"/>
          </p:cNvSpPr>
          <p:nvPr>
            <p:ph type="body" idx="1"/>
          </p:nvPr>
        </p:nvSpPr>
        <p:spPr>
          <a:prstGeom prst="rect">
            <a:avLst/>
          </a:prstGeom>
        </p:spPr>
        <p:txBody>
          <a:bodyPr/>
          <a:lstStyle/>
          <a:p>
            <a:pPr marL="465201" indent="-465201" defTabSz="578358">
              <a:spcBef>
                <a:spcPts val="1700"/>
              </a:spcBef>
              <a:defRPr sz="3168"/>
            </a:pPr>
            <a:r>
              <a:t>Values vary by social position and most model builders come from the same social position.</a:t>
            </a:r>
          </a:p>
          <a:p>
            <a:pPr marL="930402" lvl="1" indent="-465201" defTabSz="578358">
              <a:spcBef>
                <a:spcPts val="1700"/>
              </a:spcBef>
              <a:defRPr sz="3168"/>
            </a:pPr>
            <a:r>
              <a:t>education</a:t>
            </a:r>
          </a:p>
          <a:p>
            <a:pPr marL="930402" lvl="1" indent="-465201" defTabSz="578358">
              <a:spcBef>
                <a:spcPts val="1700"/>
              </a:spcBef>
              <a:defRPr sz="3168"/>
            </a:pPr>
            <a:r>
              <a:t>race</a:t>
            </a:r>
          </a:p>
          <a:p>
            <a:pPr marL="930402" lvl="1" indent="-465201" defTabSz="578358">
              <a:spcBef>
                <a:spcPts val="1700"/>
              </a:spcBef>
              <a:defRPr sz="3168"/>
            </a:pPr>
            <a:r>
              <a:t>class</a:t>
            </a:r>
          </a:p>
          <a:p>
            <a:pPr marL="930402" lvl="1" indent="-465201" defTabSz="578358">
              <a:spcBef>
                <a:spcPts val="1700"/>
              </a:spcBef>
              <a:defRPr sz="3168"/>
            </a:pPr>
            <a:r>
              <a:t>occupation</a:t>
            </a:r>
          </a:p>
          <a:p>
            <a:pPr marL="930402" lvl="1" indent="-465201" defTabSz="578358">
              <a:spcBef>
                <a:spcPts val="1700"/>
              </a:spcBef>
              <a:defRPr sz="3168"/>
            </a:pPr>
            <a:r>
              <a:t>(Gender identity?)</a:t>
            </a:r>
          </a:p>
          <a:p>
            <a:pPr marL="930402" lvl="1" indent="-465201" defTabSz="578358">
              <a:spcBef>
                <a:spcPts val="1700"/>
              </a:spcBef>
              <a:defRPr sz="3168"/>
            </a:pPr>
            <a:r>
              <a:t>urban/rural</a:t>
            </a:r>
          </a:p>
          <a:p>
            <a:pPr marL="930402" lvl="1" indent="-465201" defTabSz="578358">
              <a:spcBef>
                <a:spcPts val="1700"/>
              </a:spcBef>
              <a:defRPr sz="3168"/>
            </a:pPr>
            <a:r>
              <a:t>standpoint theory is relevant if you believe in it, but not necessary.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217" name="What to do? Transparency"/>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What to do? Transparency</a:t>
            </a:r>
          </a:p>
        </p:txBody>
      </p:sp>
      <p:sp>
        <p:nvSpPr>
          <p:cNvPr id="218" name="Douglas, Elliot, Elliot and McKaughan…"/>
          <p:cNvSpPr txBox="1">
            <a:spLocks noGrp="1"/>
          </p:cNvSpPr>
          <p:nvPr>
            <p:ph type="body" idx="1"/>
          </p:nvPr>
        </p:nvSpPr>
        <p:spPr>
          <a:prstGeom prst="rect">
            <a:avLst/>
          </a:prstGeom>
        </p:spPr>
        <p:txBody>
          <a:bodyPr/>
          <a:lstStyle/>
          <a:p>
            <a:endParaRPr dirty="0"/>
          </a:p>
          <a:p>
            <a:r>
              <a:rPr dirty="0"/>
              <a:t>Douglas, Elliot, Elliot and McKaughan</a:t>
            </a:r>
          </a:p>
          <a:p>
            <a:endParaRPr dirty="0"/>
          </a:p>
          <a:p>
            <a:r>
              <a:rPr dirty="0"/>
              <a:t>Can this satisfy our primary goal</a:t>
            </a:r>
            <a:endParaRPr lang="en-US" dirty="0"/>
          </a:p>
          <a:p>
            <a:pPr marL="0" indent="0">
              <a:buNone/>
            </a:pPr>
            <a:endParaRPr dirty="0"/>
          </a:p>
          <a:p>
            <a:r>
              <a:rPr dirty="0"/>
              <a:t>Congruence criterion:  to answer "if they had *my* values, is this the model they would have built?  Or would they have built a very different one?"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41" name="Title 1"/>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Inductive Risk</a:t>
            </a:r>
          </a:p>
        </p:txBody>
      </p:sp>
      <p:sp>
        <p:nvSpPr>
          <p:cNvPr id="142" name="Content Placeholder 2"/>
          <p:cNvSpPr txBox="1">
            <a:spLocks noGrp="1"/>
          </p:cNvSpPr>
          <p:nvPr>
            <p:ph type="body" idx="1"/>
          </p:nvPr>
        </p:nvSpPr>
        <p:spPr>
          <a:xfrm>
            <a:off x="571500" y="2059904"/>
            <a:ext cx="11861800" cy="7226301"/>
          </a:xfrm>
          <a:prstGeom prst="rect">
            <a:avLst/>
          </a:prstGeom>
        </p:spPr>
        <p:txBody>
          <a:bodyPr/>
          <a:lstStyle/>
          <a:p>
            <a:pPr>
              <a:defRPr b="1"/>
            </a:pPr>
            <a:r>
              <a:t>The risk in deciding to declare something a fact:</a:t>
            </a:r>
          </a:p>
          <a:p>
            <a:pPr lvl="1"/>
            <a:r>
              <a:t>We can never be 100% sure that a factual claim is true.</a:t>
            </a:r>
          </a:p>
          <a:p>
            <a:pPr marL="969168" lvl="1" indent="-499268">
              <a:defRPr sz="3400"/>
            </a:pPr>
            <a:r>
              <a:t>Whether the evidence is strong enough to warrant endorsing it depends on our appraisal of how serious it would be to make either a type 1 or type 2 error.</a:t>
            </a:r>
          </a:p>
          <a:p>
            <a:pPr marL="969168" lvl="1" indent="-499268">
              <a:defRPr sz="3400" i="1"/>
            </a:pPr>
            <a:r>
              <a:t>Consider the case of declaring a vaccine safe and effective.</a:t>
            </a:r>
          </a:p>
          <a:p>
            <a:pPr marL="1439068" lvl="2" indent="-499268">
              <a:defRPr sz="3400"/>
            </a:pPr>
            <a:r>
              <a:t>It helps some, but not all the way, to moderate the claim to “The vaccine is at least *so much* effective.”</a:t>
            </a:r>
          </a:p>
          <a:p>
            <a:pPr marL="1439068" lvl="2" indent="-499268">
              <a:defRPr sz="3400"/>
            </a:pPr>
            <a:r>
              <a:t>(Consider the claim that it is 80% effective at preventing hospitalization.)</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Inarticulability</a:t>
            </a:r>
            <a:endParaRPr lang="en-US" dirty="0"/>
          </a:p>
        </p:txBody>
      </p:sp>
      <p:sp>
        <p:nvSpPr>
          <p:cNvPr id="3" name="Text Placeholder 2"/>
          <p:cNvSpPr>
            <a:spLocks noGrp="1"/>
          </p:cNvSpPr>
          <p:nvPr>
            <p:ph type="body" idx="1"/>
          </p:nvPr>
        </p:nvSpPr>
        <p:spPr/>
        <p:txBody>
          <a:bodyPr/>
          <a:lstStyle/>
          <a:p>
            <a:r>
              <a:rPr lang="en-US" dirty="0"/>
              <a:t>Suppose that the members of the ICL group had one and only one binary choice to make: use the DP data or the Hubei data. And suppose that they had in mind exact probability distributions that they assigned to each dataset overestimating and underestimating the effectiveness of each intervention to various degrees, say P(DP) and P(H).  And suppose they had a complicated function of utilities over the space of each of those degrees of over and under-estimation.  Even articulating just this amount of information would be overwhelming.   But the situation is far worse than this: they have over 900 representational choices to make (just regarding the items they chose to represent, excluding those they chose to ignore!), and most of those choices are not in fact binary. </a:t>
            </a:r>
          </a:p>
        </p:txBody>
      </p:sp>
    </p:spTree>
    <p:extLst>
      <p:ext uri="{BB962C8B-B14F-4D97-AF65-F5344CB8AC3E}">
        <p14:creationId xmlns:p14="http://schemas.microsoft.com/office/powerpoint/2010/main" val="138895814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118295074_2675x2907.jpeg" descr="118295074_2675x2907.jpeg"/>
          <p:cNvPicPr>
            <a:picLocks noGrp="1" noChangeAspect="1"/>
          </p:cNvPicPr>
          <p:nvPr>
            <p:ph type="pic" idx="21"/>
          </p:nvPr>
        </p:nvPicPr>
        <p:blipFill>
          <a:blip r:embed="rId2">
            <a:extLst/>
          </a:blip>
          <a:srcRect l="2257" t="129" r="26205" b="129"/>
          <a:stretch>
            <a:fillRect/>
          </a:stretch>
        </p:blipFill>
        <p:spPr>
          <a:xfrm>
            <a:off x="0" y="0"/>
            <a:ext cx="6438900" cy="9753600"/>
          </a:xfrm>
          <a:prstGeom prst="rect">
            <a:avLst/>
          </a:prstGeom>
        </p:spPr>
      </p:pic>
      <p:sp>
        <p:nvSpPr>
          <p:cNvPr id="221" name="Line"/>
          <p:cNvSpPr/>
          <p:nvPr/>
        </p:nvSpPr>
        <p:spPr>
          <a:xfrm>
            <a:off x="7023100" y="1574800"/>
            <a:ext cx="53975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222" name="WHAT TO DO? Using the Right Values"/>
          <p:cNvSpPr txBox="1">
            <a:spLocks noGrp="1"/>
          </p:cNvSpPr>
          <p:nvPr>
            <p:ph type="title"/>
          </p:nvPr>
        </p:nvSpPr>
        <p:spPr>
          <a:prstGeom prst="rect">
            <a:avLst/>
          </a:prstGeom>
        </p:spPr>
        <p:txBody>
          <a:bodyPr>
            <a:normAutofit fontScale="90000"/>
          </a:bodyPr>
          <a:lstStyle>
            <a:lvl1pPr defTabSz="385572">
              <a:spcBef>
                <a:spcPts val="1500"/>
              </a:spcBef>
              <a:defRPr sz="3432"/>
            </a:lvl1pPr>
          </a:lstStyle>
          <a:p>
            <a:r>
              <a:t>WHAT TO DO? Using the Right Values</a:t>
            </a:r>
          </a:p>
        </p:txBody>
      </p:sp>
      <p:sp>
        <p:nvSpPr>
          <p:cNvPr id="223" name="what could this mean?…"/>
          <p:cNvSpPr txBox="1">
            <a:spLocks noGrp="1"/>
          </p:cNvSpPr>
          <p:nvPr>
            <p:ph type="body" sz="half" idx="1"/>
          </p:nvPr>
        </p:nvSpPr>
        <p:spPr>
          <a:prstGeom prst="rect">
            <a:avLst/>
          </a:prstGeom>
        </p:spPr>
        <p:txBody>
          <a:bodyPr/>
          <a:lstStyle/>
          <a:p>
            <a:r>
              <a:t>what could this mean?</a:t>
            </a:r>
          </a:p>
          <a:p>
            <a:r>
              <a:t>Who is an expert on this?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226" name="Public Participation"/>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Public Participation</a:t>
            </a:r>
          </a:p>
        </p:txBody>
      </p:sp>
      <p:sp>
        <p:nvSpPr>
          <p:cNvPr id="227" name="This will be hard!…"/>
          <p:cNvSpPr txBox="1">
            <a:spLocks noGrp="1"/>
          </p:cNvSpPr>
          <p:nvPr>
            <p:ph type="body" idx="1"/>
          </p:nvPr>
        </p:nvSpPr>
        <p:spPr>
          <a:prstGeom prst="rect">
            <a:avLst/>
          </a:prstGeom>
        </p:spPr>
        <p:txBody>
          <a:bodyPr/>
          <a:lstStyle/>
          <a:p>
            <a:r>
              <a:rPr dirty="0"/>
              <a:t>This will be hard!</a:t>
            </a:r>
          </a:p>
          <a:p>
            <a:endParaRPr dirty="0"/>
          </a:p>
          <a:p>
            <a:r>
              <a:rPr dirty="0"/>
              <a:t>Who should participate?  (stakeholders? or everyone?)</a:t>
            </a:r>
          </a:p>
          <a:p>
            <a:r>
              <a:rPr dirty="0"/>
              <a:t>What training should they receive and how should they receive it?</a:t>
            </a:r>
          </a:p>
          <a:p>
            <a:r>
              <a:rPr dirty="0"/>
              <a:t>What goals are reasonable to strive for, given practical constraints</a:t>
            </a:r>
            <a:r>
              <a:rPr lang="en-US" dirty="0"/>
              <a:t>?</a:t>
            </a:r>
            <a:endParaRPr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230" name="Some (extremely optimistic) but *maybe* realistic"/>
          <p:cNvSpPr txBox="1">
            <a:spLocks noGrp="1"/>
          </p:cNvSpPr>
          <p:nvPr>
            <p:ph type="title"/>
          </p:nvPr>
        </p:nvSpPr>
        <p:spPr>
          <a:prstGeom prst="rect">
            <a:avLst/>
          </a:prstGeom>
        </p:spPr>
        <p:txBody>
          <a:bodyPr>
            <a:normAutofit/>
          </a:bodyPr>
          <a:lstStyle>
            <a:lvl1pPr defTabSz="543305">
              <a:spcBef>
                <a:spcPts val="2100"/>
              </a:spcBef>
              <a:defRPr sz="4836"/>
            </a:lvl1pPr>
          </a:lstStyle>
          <a:p>
            <a:r>
              <a:rPr sz="3200" dirty="0"/>
              <a:t>Some (extremely optimistic) but *maybe* realistic</a:t>
            </a:r>
            <a:r>
              <a:rPr lang="en-GB" sz="3200" dirty="0"/>
              <a:t>…</a:t>
            </a:r>
            <a:endParaRPr sz="3200" dirty="0"/>
          </a:p>
        </p:txBody>
      </p:sp>
      <p:sp>
        <p:nvSpPr>
          <p:cNvPr id="231" name="Goals in an alternative history of the ICL model…"/>
          <p:cNvSpPr txBox="1">
            <a:spLocks noGrp="1"/>
          </p:cNvSpPr>
          <p:nvPr>
            <p:ph type="body" idx="1"/>
          </p:nvPr>
        </p:nvSpPr>
        <p:spPr>
          <a:prstGeom prst="rect">
            <a:avLst/>
          </a:prstGeom>
        </p:spPr>
        <p:txBody>
          <a:bodyPr/>
          <a:lstStyle/>
          <a:p>
            <a:pPr marL="0" indent="0" defTabSz="356362">
              <a:spcBef>
                <a:spcPts val="1000"/>
              </a:spcBef>
              <a:buNone/>
              <a:defRPr sz="1952"/>
            </a:pPr>
            <a:r>
              <a:rPr lang="en-GB" dirty="0"/>
              <a:t>g</a:t>
            </a:r>
            <a:r>
              <a:rPr dirty="0" err="1"/>
              <a:t>oals</a:t>
            </a:r>
            <a:r>
              <a:rPr dirty="0"/>
              <a:t> in an alternative history of the ICL model</a:t>
            </a:r>
          </a:p>
          <a:p>
            <a:pPr marL="286638" indent="-286638" defTabSz="356362">
              <a:spcBef>
                <a:spcPts val="1000"/>
              </a:spcBef>
              <a:defRPr sz="1952"/>
            </a:pPr>
            <a:endParaRPr dirty="0"/>
          </a:p>
          <a:p>
            <a:pPr marL="286638" indent="-286638" defTabSz="356362">
              <a:spcBef>
                <a:spcPts val="1000"/>
              </a:spcBef>
              <a:defRPr sz="1952"/>
            </a:pPr>
            <a:r>
              <a:rPr dirty="0"/>
              <a:t>Maybe the public could have been able to weigh in on:</a:t>
            </a:r>
          </a:p>
          <a:p>
            <a:pPr marL="573277" lvl="1" indent="-286638" defTabSz="356362">
              <a:spcBef>
                <a:spcPts val="1000"/>
              </a:spcBef>
              <a:defRPr sz="1952"/>
            </a:pPr>
            <a:r>
              <a:rPr dirty="0"/>
              <a:t>Do we have enough knowledge to made a model useful?</a:t>
            </a:r>
          </a:p>
          <a:p>
            <a:pPr marL="573277" lvl="1" indent="-286638" defTabSz="356362">
              <a:spcBef>
                <a:spcPts val="1000"/>
              </a:spcBef>
              <a:defRPr sz="1952"/>
            </a:pPr>
            <a:r>
              <a:rPr dirty="0"/>
              <a:t>Are the projection scenarios reasonable?</a:t>
            </a:r>
          </a:p>
          <a:p>
            <a:pPr marL="573277" lvl="1" indent="-286638" defTabSz="356362">
              <a:spcBef>
                <a:spcPts val="1000"/>
              </a:spcBef>
              <a:defRPr sz="1952"/>
            </a:pPr>
            <a:r>
              <a:rPr dirty="0"/>
              <a:t>Is the Hubei data set really better than the DP set or an average of the two?</a:t>
            </a:r>
          </a:p>
          <a:p>
            <a:pPr marL="573277" lvl="1" indent="-286638" defTabSz="356362">
              <a:spcBef>
                <a:spcPts val="1000"/>
              </a:spcBef>
              <a:defRPr sz="1952"/>
            </a:pPr>
            <a:r>
              <a:rPr dirty="0"/>
              <a:t>Is it fair for the model to say nothing about how it will shift burden of disease from one class (or race, </a:t>
            </a:r>
            <a:r>
              <a:rPr dirty="0" err="1"/>
              <a:t>etc</a:t>
            </a:r>
            <a:r>
              <a:rPr dirty="0"/>
              <a:t>) of people to another.</a:t>
            </a:r>
          </a:p>
          <a:p>
            <a:pPr marL="573277" lvl="1" indent="-286638" defTabSz="356362">
              <a:spcBef>
                <a:spcPts val="1000"/>
              </a:spcBef>
              <a:defRPr sz="1952"/>
            </a:pPr>
            <a:r>
              <a:rPr dirty="0"/>
              <a:t>"Sensitivity analysis will take too long!"  Better to wait?</a:t>
            </a:r>
          </a:p>
          <a:p>
            <a:pPr marL="859916" lvl="2" indent="-286638" defTabSz="356362">
              <a:spcBef>
                <a:spcPts val="1000"/>
              </a:spcBef>
              <a:defRPr sz="1952"/>
            </a:pPr>
            <a:r>
              <a:rPr dirty="0"/>
              <a:t>“The difference between locking down at 0.2 deaths per 100,000 population per week and doing so at 1.6 is the difference between 1,858,000 and 10,452,000 deaths globally over 250 days.”</a:t>
            </a:r>
          </a:p>
          <a:p>
            <a:pPr marL="573277" lvl="1" indent="-286638" defTabSz="356362">
              <a:spcBef>
                <a:spcPts val="1000"/>
              </a:spcBef>
              <a:defRPr sz="1952"/>
            </a:pPr>
            <a:r>
              <a:rPr dirty="0"/>
              <a:t>Not include costs at all while not making this weakness much more clear.  </a:t>
            </a:r>
          </a:p>
          <a:p>
            <a:pPr marL="859916" lvl="2" indent="-286638" defTabSz="356362">
              <a:spcBef>
                <a:spcPts val="1000"/>
              </a:spcBef>
              <a:defRPr sz="1952"/>
            </a:pPr>
            <a:r>
              <a:rPr dirty="0"/>
              <a:t>(some lip service but nothing like: this model is not decision relevant without knowledge of costs.)</a:t>
            </a:r>
          </a:p>
          <a:p>
            <a:pPr marL="859916" lvl="2" indent="-286638" defTabSz="356362">
              <a:spcBef>
                <a:spcPts val="1000"/>
              </a:spcBef>
              <a:defRPr sz="1952"/>
            </a:pPr>
            <a:r>
              <a:rPr dirty="0"/>
              <a:t>Does this look like science or rhetoric?</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118295074_2675x2907.jpeg" descr="118295074_2675x2907.jpeg"/>
          <p:cNvPicPr>
            <a:picLocks noGrp="1" noChangeAspect="1"/>
          </p:cNvPicPr>
          <p:nvPr>
            <p:ph type="pic" idx="21"/>
          </p:nvPr>
        </p:nvPicPr>
        <p:blipFill>
          <a:blip r:embed="rId2">
            <a:extLst/>
          </a:blip>
          <a:srcRect l="2257" t="129" r="26205" b="129"/>
          <a:stretch>
            <a:fillRect/>
          </a:stretch>
        </p:blipFill>
        <p:spPr>
          <a:xfrm>
            <a:off x="0" y="0"/>
            <a:ext cx="6438900" cy="9753600"/>
          </a:xfrm>
          <a:prstGeom prst="rect">
            <a:avLst/>
          </a:prstGeom>
        </p:spPr>
      </p:pic>
      <p:sp>
        <p:nvSpPr>
          <p:cNvPr id="234" name="Line"/>
          <p:cNvSpPr/>
          <p:nvPr/>
        </p:nvSpPr>
        <p:spPr>
          <a:xfrm>
            <a:off x="7023100" y="1574800"/>
            <a:ext cx="53975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235" name="The ICL Example"/>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The ICL Example</a:t>
            </a:r>
          </a:p>
        </p:txBody>
      </p:sp>
      <p:sp>
        <p:nvSpPr>
          <p:cNvPr id="236" name="Along with the goals of the last slide:…"/>
          <p:cNvSpPr txBox="1">
            <a:spLocks noGrp="1"/>
          </p:cNvSpPr>
          <p:nvPr>
            <p:ph type="body" sz="half" idx="1"/>
          </p:nvPr>
        </p:nvSpPr>
        <p:spPr>
          <a:prstGeom prst="rect">
            <a:avLst/>
          </a:prstGeom>
        </p:spPr>
        <p:txBody>
          <a:bodyPr/>
          <a:lstStyle/>
          <a:p>
            <a:r>
              <a:t>Along with the goals of the last slide:</a:t>
            </a:r>
          </a:p>
          <a:p>
            <a:endParaRPr/>
          </a:p>
          <a:p>
            <a:r>
              <a:t>Seem like an excellent test case for thinking about how public participation should work.</a:t>
            </a:r>
          </a:p>
          <a:p>
            <a:endParaRPr/>
          </a:p>
          <a:p>
            <a:r>
              <a:t>What kind of process would lead to confidence that these minimal goals would be met?</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4A40F6C-B48F-4751-8D13-DA62B2FEA5E4}"/>
              </a:ext>
            </a:extLst>
          </p:cNvPr>
          <p:cNvPicPr>
            <a:picLocks noGrp="1" noChangeAspect="1"/>
          </p:cNvPicPr>
          <p:nvPr>
            <p:ph type="pic" idx="21"/>
          </p:nvPr>
        </p:nvPicPr>
        <p:blipFill rotWithShape="1">
          <a:blip r:embed="rId2">
            <a:extLst>
              <a:ext uri="{28A0092B-C50C-407E-A947-70E740481C1C}">
                <a14:useLocalDpi xmlns:a14="http://schemas.microsoft.com/office/drawing/2010/main" val="0"/>
              </a:ext>
            </a:extLst>
          </a:blip>
          <a:srcRect t="-46659" b="-46659"/>
          <a:stretch/>
        </p:blipFill>
        <p:spPr>
          <a:xfrm>
            <a:off x="-139700" y="-2168916"/>
            <a:ext cx="13144500" cy="14280952"/>
          </a:xfrm>
        </p:spPr>
      </p:pic>
    </p:spTree>
    <p:extLst>
      <p:ext uri="{BB962C8B-B14F-4D97-AF65-F5344CB8AC3E}">
        <p14:creationId xmlns:p14="http://schemas.microsoft.com/office/powerpoint/2010/main" val="3044621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70" name="Other Evaluations points? 'Performativity'"/>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Other Evaluations points? 'Performativity'</a:t>
            </a:r>
          </a:p>
        </p:txBody>
      </p:sp>
      <p:sp>
        <p:nvSpPr>
          <p:cNvPr id="171" name="Biggs and Littlejohn: ‘Initial projections (of the ICL model) built in worst-case scenarios that would never happen as a means of spurring leadership into action’…"/>
          <p:cNvSpPr txBox="1">
            <a:spLocks noGrp="1"/>
          </p:cNvSpPr>
          <p:nvPr>
            <p:ph type="body" idx="1"/>
          </p:nvPr>
        </p:nvSpPr>
        <p:spPr>
          <a:prstGeom prst="rect">
            <a:avLst/>
          </a:prstGeom>
        </p:spPr>
        <p:txBody>
          <a:bodyPr/>
          <a:lstStyle/>
          <a:p>
            <a:pPr marL="300736" indent="-300736" defTabSz="373887">
              <a:spcBef>
                <a:spcPts val="1100"/>
              </a:spcBef>
              <a:defRPr sz="2048"/>
            </a:pPr>
            <a:r>
              <a:t>Biggs and Littlejohn: ‘Initial projections (of the ICL model) built in worst-case scenarios that would never happen as a means of spurring leadership into action’</a:t>
            </a:r>
          </a:p>
          <a:p>
            <a:pPr marL="300736" indent="-300736" defTabSz="373887">
              <a:spcBef>
                <a:spcPts val="1100"/>
              </a:spcBef>
              <a:defRPr sz="2048"/>
            </a:pPr>
            <a:r>
              <a:t> Ioannidis et al:  ‘In fact, erroneous predictions may have even been useful. A wrong, doomsday prediction may incentivise people towards better personal hygiene’</a:t>
            </a:r>
          </a:p>
          <a:p>
            <a:pPr marL="300736" indent="-300736" defTabSz="373887">
              <a:spcBef>
                <a:spcPts val="1100"/>
              </a:spcBef>
              <a:defRPr sz="2048"/>
            </a:pPr>
            <a:r>
              <a:t>Van Basshuysen et al: ‘performativity may impair models’ ability to successfully predict the course of an epidemic; but it may provide an additional sense in which these models can be successful, namely by changing the course of an epidemic’</a:t>
            </a:r>
          </a:p>
          <a:p>
            <a:pPr marL="300736" indent="-300736" defTabSz="373887">
              <a:spcBef>
                <a:spcPts val="1100"/>
              </a:spcBef>
              <a:defRPr sz="2048"/>
            </a:pPr>
            <a:endParaRPr/>
          </a:p>
          <a:p>
            <a:pPr marL="300736" indent="-300736" defTabSz="373887">
              <a:spcBef>
                <a:spcPts val="1100"/>
              </a:spcBef>
              <a:defRPr sz="2048"/>
            </a:pPr>
            <a:endParaRPr/>
          </a:p>
          <a:p>
            <a:pPr marL="300736" indent="-300736" defTabSz="373887">
              <a:spcBef>
                <a:spcPts val="1100"/>
              </a:spcBef>
              <a:defRPr sz="2048"/>
            </a:pPr>
            <a:r>
              <a:t>Changes in behavior away from what people would have done in the absence of the“doomsday predictions” typically </a:t>
            </a:r>
            <a:r>
              <a:rPr b="1">
                <a:solidFill>
                  <a:schemeClr val="accent5"/>
                </a:solidFill>
              </a:rPr>
              <a:t>have costs</a:t>
            </a:r>
            <a:r>
              <a:t>. And one of the most important functions of models for policy making is that we expect them to facilitate cost benefit analysis. Somewhat crudely, (but only somewhat) we need accurate and reliable models to determine which behaviors are in fact the best ones to carry out. If the very purpose of the model is constituted in part by a prior assumption of what the best course of action is, then things have become unacceptably circular, and the whole enterprise risks undermining both the credibility of science and the rights of the public to have policy choices that reflect their own values, rather than simply those of the model makers.</a:t>
            </a:r>
          </a:p>
        </p:txBody>
      </p:sp>
    </p:spTree>
    <p:extLst>
      <p:ext uri="{BB962C8B-B14F-4D97-AF65-F5344CB8AC3E}">
        <p14:creationId xmlns:p14="http://schemas.microsoft.com/office/powerpoint/2010/main" val="425780478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45" name="Title 1"/>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Representational Risk</a:t>
            </a:r>
          </a:p>
        </p:txBody>
      </p:sp>
      <p:sp>
        <p:nvSpPr>
          <p:cNvPr id="146" name="Content Placeholder 2"/>
          <p:cNvSpPr txBox="1">
            <a:spLocks noGrp="1"/>
          </p:cNvSpPr>
          <p:nvPr>
            <p:ph type="body" idx="1"/>
          </p:nvPr>
        </p:nvSpPr>
        <p:spPr>
          <a:xfrm>
            <a:off x="571500" y="1976478"/>
            <a:ext cx="11861800" cy="7226301"/>
          </a:xfrm>
          <a:prstGeom prst="rect">
            <a:avLst/>
          </a:prstGeom>
        </p:spPr>
        <p:txBody>
          <a:bodyPr>
            <a:normAutofit fontScale="92500" lnSpcReduction="20000"/>
          </a:bodyPr>
          <a:lstStyle/>
          <a:p>
            <a:pPr marL="446404" indent="-446404" defTabSz="554990">
              <a:spcBef>
                <a:spcPts val="1700"/>
              </a:spcBef>
              <a:defRPr sz="3040" b="1"/>
            </a:pPr>
            <a:r>
              <a:rPr dirty="0"/>
              <a:t>The risk in deciding how to build a representational tool</a:t>
            </a:r>
          </a:p>
          <a:p>
            <a:pPr marL="892809" lvl="1" indent="-446404" defTabSz="554990">
              <a:spcBef>
                <a:spcPts val="1700"/>
              </a:spcBef>
              <a:defRPr sz="3040"/>
            </a:pPr>
            <a:r>
              <a:rPr dirty="0"/>
              <a:t>Choosing a methodology, adopting a data set, making a model.</a:t>
            </a:r>
          </a:p>
          <a:p>
            <a:pPr marL="892809" lvl="1" indent="-446404" defTabSz="554990">
              <a:spcBef>
                <a:spcPts val="1700"/>
              </a:spcBef>
              <a:defRPr sz="3040"/>
            </a:pPr>
            <a:r>
              <a:rPr dirty="0"/>
              <a:t>Involves choosing what to represent, and how to represent it.</a:t>
            </a:r>
          </a:p>
          <a:p>
            <a:pPr marL="446404" indent="-446404" defTabSz="554990">
              <a:spcBef>
                <a:spcPts val="1700"/>
              </a:spcBef>
              <a:defRPr sz="3040" b="1"/>
            </a:pPr>
            <a:r>
              <a:rPr dirty="0"/>
              <a:t>Why is this value laden?</a:t>
            </a:r>
          </a:p>
          <a:p>
            <a:pPr marL="892809" lvl="1" indent="-446404" defTabSz="554990">
              <a:spcBef>
                <a:spcPts val="1700"/>
              </a:spcBef>
              <a:defRPr sz="3040"/>
            </a:pPr>
            <a:r>
              <a:rPr dirty="0"/>
              <a:t>Can influence what facts will be adopted downstream.</a:t>
            </a:r>
          </a:p>
          <a:p>
            <a:pPr marL="892809" lvl="1" indent="-446404" defTabSz="554990">
              <a:spcBef>
                <a:spcPts val="1700"/>
              </a:spcBef>
              <a:defRPr sz="3040"/>
            </a:pPr>
            <a:r>
              <a:rPr dirty="0"/>
              <a:t>Can provide answers to irrelevant or harmful questions.</a:t>
            </a:r>
          </a:p>
          <a:p>
            <a:pPr marL="1339214" lvl="2" indent="-446404" defTabSz="554990">
              <a:spcBef>
                <a:spcPts val="1700"/>
              </a:spcBef>
              <a:defRPr sz="3040" i="1"/>
            </a:pPr>
            <a:r>
              <a:rPr dirty="0"/>
              <a:t>Consider: should schools be closed for a whole year in the Covid-19 pandemic? </a:t>
            </a:r>
          </a:p>
          <a:p>
            <a:pPr marL="892809" lvl="1" indent="-446404" defTabSz="554990">
              <a:spcBef>
                <a:spcPts val="1700"/>
              </a:spcBef>
              <a:defRPr sz="3040"/>
            </a:pPr>
            <a:r>
              <a:rPr dirty="0"/>
              <a:t>Can obscure desired information.</a:t>
            </a:r>
          </a:p>
          <a:p>
            <a:pPr marL="1339214" lvl="2" indent="-446404" defTabSz="554990">
              <a:spcBef>
                <a:spcPts val="1700"/>
              </a:spcBef>
              <a:defRPr sz="3040" i="1"/>
            </a:pPr>
            <a:r>
              <a:rPr lang="en-GB" dirty="0"/>
              <a:t>Pfizer vaccine clinical trial—three possible endpoints</a:t>
            </a:r>
          </a:p>
          <a:p>
            <a:pPr marL="1877060" lvl="3" indent="-514350" defTabSz="554990">
              <a:spcBef>
                <a:spcPts val="1700"/>
              </a:spcBef>
              <a:buFont typeface="+mj-lt"/>
              <a:buAutoNum type="arabicPeriod"/>
              <a:defRPr sz="3040" i="1"/>
            </a:pPr>
            <a:r>
              <a:rPr lang="en-GB" dirty="0"/>
              <a:t>Serious disease</a:t>
            </a:r>
          </a:p>
          <a:p>
            <a:pPr marL="1877060" lvl="3" indent="-514350" defTabSz="554990">
              <a:spcBef>
                <a:spcPts val="1700"/>
              </a:spcBef>
              <a:buFont typeface="+mj-lt"/>
              <a:buAutoNum type="arabicPeriod"/>
              <a:defRPr sz="3040" i="1"/>
            </a:pPr>
            <a:r>
              <a:rPr lang="en-GB" dirty="0"/>
              <a:t>Infection</a:t>
            </a:r>
          </a:p>
          <a:p>
            <a:pPr marL="1877060" lvl="3" indent="-514350" defTabSz="554990">
              <a:spcBef>
                <a:spcPts val="1700"/>
              </a:spcBef>
              <a:buFont typeface="+mj-lt"/>
              <a:buAutoNum type="arabicPeriod"/>
              <a:defRPr sz="3040" i="1"/>
            </a:pPr>
            <a:r>
              <a:rPr lang="en-GB" dirty="0"/>
              <a:t>Household infection</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Footer Placeholder 2"/>
          <p:cNvSpPr txBox="1"/>
          <p:nvPr/>
        </p:nvSpPr>
        <p:spPr>
          <a:xfrm>
            <a:off x="4356607" y="7863840"/>
            <a:ext cx="4291585" cy="660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600" spc="16">
                <a:solidFill>
                  <a:srgbClr val="888888"/>
                </a:solidFill>
              </a:defRPr>
            </a:lvl1pPr>
          </a:lstStyle>
          <a:p>
            <a:r>
              <a:t>Causal inference in complex non-linear systems: a cautionary tale</a:t>
            </a:r>
          </a:p>
        </p:txBody>
      </p:sp>
      <p:pic>
        <p:nvPicPr>
          <p:cNvPr id="164" name="Picture 7" descr="Picture 7"/>
          <p:cNvPicPr>
            <a:picLocks noChangeAspect="1"/>
          </p:cNvPicPr>
          <p:nvPr/>
        </p:nvPicPr>
        <p:blipFill>
          <a:blip r:embed="rId2">
            <a:extLst/>
          </a:blip>
          <a:stretch>
            <a:fillRect/>
          </a:stretch>
        </p:blipFill>
        <p:spPr>
          <a:xfrm>
            <a:off x="2300653" y="1818213"/>
            <a:ext cx="8403494" cy="611717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49" name="Title 4"/>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 Who cares about values?</a:t>
            </a:r>
          </a:p>
        </p:txBody>
      </p:sp>
      <p:sp>
        <p:nvSpPr>
          <p:cNvPr id="150" name="Content Placeholder 5"/>
          <p:cNvSpPr txBox="1">
            <a:spLocks noGrp="1"/>
          </p:cNvSpPr>
          <p:nvPr>
            <p:ph type="body" idx="1"/>
          </p:nvPr>
        </p:nvSpPr>
        <p:spPr>
          <a:xfrm>
            <a:off x="456072" y="1809750"/>
            <a:ext cx="11861801" cy="7226300"/>
          </a:xfrm>
          <a:prstGeom prst="rect">
            <a:avLst/>
          </a:prstGeom>
        </p:spPr>
        <p:txBody>
          <a:bodyPr/>
          <a:lstStyle/>
          <a:p>
            <a:pPr marL="320039" indent="-320039">
              <a:defRPr b="1">
                <a:solidFill>
                  <a:schemeClr val="accent6">
                    <a:hueOff val="268956"/>
                    <a:satOff val="-2801"/>
                    <a:lumOff val="-18156"/>
                  </a:schemeClr>
                </a:solidFill>
              </a:defRPr>
            </a:pPr>
            <a:r>
              <a:t>We argue for taking greater care in managing value judgments in modelling:</a:t>
            </a:r>
          </a:p>
          <a:p>
            <a:pPr marL="789939" lvl="1" indent="-320039">
              <a:defRPr>
                <a:solidFill>
                  <a:schemeClr val="accent6">
                    <a:hueOff val="268956"/>
                    <a:satOff val="-2801"/>
                    <a:lumOff val="-18156"/>
                  </a:schemeClr>
                </a:solidFill>
              </a:defRPr>
            </a:pPr>
            <a:r>
              <a:t>Make value judgments explicit and interpretable by non-experts</a:t>
            </a:r>
          </a:p>
          <a:p>
            <a:pPr marL="789939" lvl="1" indent="-320039">
              <a:defRPr>
                <a:solidFill>
                  <a:schemeClr val="accent6">
                    <a:hueOff val="268956"/>
                    <a:satOff val="-2801"/>
                    <a:lumOff val="-18156"/>
                  </a:schemeClr>
                </a:solidFill>
              </a:defRPr>
            </a:pPr>
            <a:r>
              <a:t>Invite public involvement in making those value judgments.</a:t>
            </a:r>
          </a:p>
        </p:txBody>
      </p:sp>
      <p:sp>
        <p:nvSpPr>
          <p:cNvPr id="151" name="Harvard, Winsberg, Symons, &amp; Adibi 2021"/>
          <p:cNvSpPr txBox="1"/>
          <p:nvPr/>
        </p:nvSpPr>
        <p:spPr>
          <a:xfrm>
            <a:off x="8533296" y="8962780"/>
            <a:ext cx="3690216" cy="38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spc="16"/>
            </a:lvl1pPr>
          </a:lstStyle>
          <a:p>
            <a:r>
              <a:t>Harvard, Winsberg, Symons, &amp; Adibi 2021</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Line"/>
          <p:cNvSpPr/>
          <p:nvPr/>
        </p:nvSpPr>
        <p:spPr>
          <a:xfrm>
            <a:off x="571500" y="1574800"/>
            <a:ext cx="118618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54" name="Title 4"/>
          <p:cNvSpPr txBox="1">
            <a:spLocks noGrp="1"/>
          </p:cNvSpPr>
          <p:nvPr>
            <p:ph type="title"/>
          </p:nvPr>
        </p:nvSpPr>
        <p:spPr>
          <a:prstGeom prst="rect">
            <a:avLst/>
          </a:prstGeom>
        </p:spPr>
        <p:txBody>
          <a:bodyPr>
            <a:normAutofit fontScale="90000"/>
          </a:bodyPr>
          <a:lstStyle>
            <a:lvl1pPr defTabSz="543305">
              <a:spcBef>
                <a:spcPts val="2100"/>
              </a:spcBef>
              <a:defRPr sz="4836"/>
            </a:lvl1pPr>
          </a:lstStyle>
          <a:p>
            <a:r>
              <a:t> Who cares about values?</a:t>
            </a:r>
          </a:p>
        </p:txBody>
      </p:sp>
      <p:sp>
        <p:nvSpPr>
          <p:cNvPr id="155" name="Content Placeholder 5"/>
          <p:cNvSpPr txBox="1">
            <a:spLocks noGrp="1"/>
          </p:cNvSpPr>
          <p:nvPr>
            <p:ph type="body" idx="1"/>
          </p:nvPr>
        </p:nvSpPr>
        <p:spPr>
          <a:xfrm>
            <a:off x="456072" y="1809750"/>
            <a:ext cx="11861801" cy="7226300"/>
          </a:xfrm>
          <a:prstGeom prst="rect">
            <a:avLst/>
          </a:prstGeom>
        </p:spPr>
        <p:txBody>
          <a:bodyPr/>
          <a:lstStyle/>
          <a:p>
            <a:pPr marL="320039" indent="-320039">
              <a:defRPr b="1">
                <a:solidFill>
                  <a:schemeClr val="accent6">
                    <a:hueOff val="268956"/>
                    <a:satOff val="-2801"/>
                    <a:lumOff val="-18156"/>
                  </a:schemeClr>
                </a:solidFill>
              </a:defRPr>
            </a:pPr>
            <a:r>
              <a:t>We understand the goal of public involvement in modelling in terms of managing value judgments: </a:t>
            </a:r>
          </a:p>
          <a:p>
            <a:pPr marL="789939" lvl="1" indent="-320039">
              <a:defRPr>
                <a:solidFill>
                  <a:schemeClr val="accent6">
                    <a:hueOff val="268956"/>
                    <a:satOff val="-2801"/>
                    <a:lumOff val="-18156"/>
                  </a:schemeClr>
                </a:solidFill>
              </a:defRPr>
            </a:pPr>
            <a:r>
              <a:t>This gives us a clear reason for public involvement </a:t>
            </a:r>
            <a:r>
              <a:rPr i="1"/>
              <a:t>throughout</a:t>
            </a:r>
            <a:r>
              <a:t> the modelling process, not just in decision-making based on model results.</a:t>
            </a:r>
          </a:p>
          <a:p>
            <a:pPr marL="789939" lvl="1" indent="-320039">
              <a:defRPr>
                <a:solidFill>
                  <a:schemeClr val="accent6">
                    <a:hueOff val="268956"/>
                    <a:satOff val="-2801"/>
                    <a:lumOff val="-18156"/>
                  </a:schemeClr>
                </a:solidFill>
              </a:defRPr>
            </a:pPr>
            <a:r>
              <a:t>Also gives us a clear reason to involve patients and other members of the general public in modelling, not just clinicians and/or policymakers.</a:t>
            </a:r>
          </a:p>
          <a:p>
            <a:pPr marL="1259839" lvl="2" indent="-320039">
              <a:defRPr i="1">
                <a:solidFill>
                  <a:schemeClr val="accent6">
                    <a:hueOff val="268956"/>
                    <a:satOff val="-2801"/>
                    <a:lumOff val="-18156"/>
                  </a:schemeClr>
                </a:solidFill>
              </a:defRPr>
            </a:pPr>
            <a:r>
              <a:t>That is, if we agree that no one is better equipped to make social and ethical value judgments than anyone else.</a:t>
            </a:r>
          </a:p>
        </p:txBody>
      </p:sp>
      <p:sp>
        <p:nvSpPr>
          <p:cNvPr id="156" name="Harvard, Winsberg, Symons, &amp; Adibi 2021"/>
          <p:cNvSpPr txBox="1"/>
          <p:nvPr/>
        </p:nvSpPr>
        <p:spPr>
          <a:xfrm>
            <a:off x="8533296" y="8962780"/>
            <a:ext cx="3690216" cy="381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600" spc="16"/>
            </a:lvl1pPr>
          </a:lstStyle>
          <a:p>
            <a:r>
              <a:t>Harvard, Winsberg, Symons, &amp; Adibi 2021</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118295074_2675x2907.jpeg" descr="118295074_2675x2907.jpeg"/>
          <p:cNvPicPr>
            <a:picLocks noGrp="1" noChangeAspect="1"/>
          </p:cNvPicPr>
          <p:nvPr>
            <p:ph type="pic" idx="21"/>
          </p:nvPr>
        </p:nvPicPr>
        <p:blipFill>
          <a:blip r:embed="rId2">
            <a:extLst/>
          </a:blip>
          <a:srcRect l="2257" t="129" r="26205" b="129"/>
          <a:stretch>
            <a:fillRect/>
          </a:stretch>
        </p:blipFill>
        <p:spPr>
          <a:xfrm>
            <a:off x="0" y="0"/>
            <a:ext cx="6438900" cy="9753600"/>
          </a:xfrm>
          <a:prstGeom prst="rect">
            <a:avLst/>
          </a:prstGeom>
        </p:spPr>
      </p:pic>
      <p:sp>
        <p:nvSpPr>
          <p:cNvPr id="159" name="Line"/>
          <p:cNvSpPr/>
          <p:nvPr/>
        </p:nvSpPr>
        <p:spPr>
          <a:xfrm>
            <a:off x="7023100" y="1574800"/>
            <a:ext cx="53975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60" name="Goal of Public Participation"/>
          <p:cNvSpPr txBox="1">
            <a:spLocks noGrp="1"/>
          </p:cNvSpPr>
          <p:nvPr>
            <p:ph type="title"/>
          </p:nvPr>
        </p:nvSpPr>
        <p:spPr>
          <a:prstGeom prst="rect">
            <a:avLst/>
          </a:prstGeom>
        </p:spPr>
        <p:txBody>
          <a:bodyPr>
            <a:normAutofit/>
          </a:bodyPr>
          <a:lstStyle>
            <a:lvl1pPr defTabSz="479044">
              <a:spcBef>
                <a:spcPts val="1800"/>
              </a:spcBef>
              <a:defRPr sz="4264"/>
            </a:lvl1pPr>
          </a:lstStyle>
          <a:p>
            <a:r>
              <a:rPr sz="2800" dirty="0"/>
              <a:t>Goal of Public Participation</a:t>
            </a:r>
          </a:p>
        </p:txBody>
      </p:sp>
      <p:sp>
        <p:nvSpPr>
          <p:cNvPr id="161" name="If scientists and policy makers put forward a model, the public should be in a position to  know the answer to this question:…"/>
          <p:cNvSpPr txBox="1">
            <a:spLocks noGrp="1"/>
          </p:cNvSpPr>
          <p:nvPr>
            <p:ph type="body" sz="half" idx="1"/>
          </p:nvPr>
        </p:nvSpPr>
        <p:spPr>
          <a:xfrm>
            <a:off x="7112000" y="1905000"/>
            <a:ext cx="5397500" cy="7226300"/>
          </a:xfrm>
          <a:prstGeom prst="rect">
            <a:avLst/>
          </a:prstGeom>
        </p:spPr>
        <p:txBody>
          <a:bodyPr/>
          <a:lstStyle/>
          <a:p>
            <a:r>
              <a:rPr dirty="0"/>
              <a:t>If scientists and policy makers put forward a model, the public should be in a position to  know the answer to this question:</a:t>
            </a:r>
          </a:p>
          <a:p>
            <a:endParaRPr dirty="0"/>
          </a:p>
          <a:p>
            <a:pPr lvl="1"/>
            <a:r>
              <a:rPr lang="en-US" dirty="0"/>
              <a:t>Congruence Criterion: Ability to answer: </a:t>
            </a:r>
            <a:r>
              <a:rPr dirty="0"/>
              <a:t>If they had *my* values, is this the model they would have built?  Or would they have built a very different one?</a:t>
            </a:r>
            <a:r>
              <a:rPr lang="en-US" dirty="0"/>
              <a:t>  Would policy choices have been different?</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118295074_2675x2907.jpeg" descr="118295074_2675x2907.jpeg"/>
          <p:cNvPicPr>
            <a:picLocks noGrp="1" noChangeAspect="1"/>
          </p:cNvPicPr>
          <p:nvPr>
            <p:ph type="pic" idx="21"/>
          </p:nvPr>
        </p:nvPicPr>
        <p:blipFill>
          <a:blip r:embed="rId2">
            <a:extLst/>
          </a:blip>
          <a:srcRect l="2257" t="129" r="26205" b="129"/>
          <a:stretch>
            <a:fillRect/>
          </a:stretch>
        </p:blipFill>
        <p:spPr>
          <a:xfrm>
            <a:off x="0" y="0"/>
            <a:ext cx="6438900" cy="9753600"/>
          </a:xfrm>
          <a:prstGeom prst="rect">
            <a:avLst/>
          </a:prstGeom>
        </p:spPr>
      </p:pic>
      <p:sp>
        <p:nvSpPr>
          <p:cNvPr id="167" name="Line"/>
          <p:cNvSpPr/>
          <p:nvPr/>
        </p:nvSpPr>
        <p:spPr>
          <a:xfrm>
            <a:off x="7023100" y="1574800"/>
            <a:ext cx="5397500" cy="0"/>
          </a:xfrm>
          <a:prstGeom prst="line">
            <a:avLst/>
          </a:prstGeom>
          <a:ln w="38100" cap="rnd">
            <a:solidFill>
              <a:srgbClr val="747676"/>
            </a:solidFill>
            <a:custDash>
              <a:ds d="100000" sp="200000"/>
            </a:custDash>
          </a:ln>
        </p:spPr>
        <p:txBody>
          <a:bodyPr lIns="50800" tIns="50800" rIns="50800" bIns="50800" anchor="ctr"/>
          <a:lstStyle/>
          <a:p>
            <a:pPr defTabSz="457200">
              <a:spcBef>
                <a:spcPts val="0"/>
              </a:spcBef>
              <a:defRPr sz="1200" i="0" spc="0">
                <a:solidFill>
                  <a:srgbClr val="000000"/>
                </a:solidFill>
                <a:latin typeface="Helvetica"/>
                <a:ea typeface="Helvetica"/>
                <a:cs typeface="Helvetica"/>
                <a:sym typeface="Helvetica"/>
              </a:defRPr>
            </a:pPr>
            <a:endParaRPr/>
          </a:p>
        </p:txBody>
      </p:sp>
      <p:sp>
        <p:nvSpPr>
          <p:cNvPr id="168" name="REPRESENTATIONAL DECISIONS"/>
          <p:cNvSpPr txBox="1">
            <a:spLocks noGrp="1"/>
          </p:cNvSpPr>
          <p:nvPr>
            <p:ph type="title"/>
          </p:nvPr>
        </p:nvSpPr>
        <p:spPr>
          <a:prstGeom prst="rect">
            <a:avLst/>
          </a:prstGeom>
        </p:spPr>
        <p:txBody>
          <a:bodyPr>
            <a:normAutofit/>
          </a:bodyPr>
          <a:lstStyle>
            <a:lvl1pPr defTabSz="490727">
              <a:spcBef>
                <a:spcPts val="1900"/>
              </a:spcBef>
              <a:defRPr sz="4368"/>
            </a:lvl1pPr>
          </a:lstStyle>
          <a:p>
            <a:r>
              <a:rPr sz="3200" dirty="0"/>
              <a:t>REPRESENTATIONAL DECISIONS</a:t>
            </a:r>
          </a:p>
        </p:txBody>
      </p:sp>
      <p:sp>
        <p:nvSpPr>
          <p:cNvPr id="169" name="What to represent?…"/>
          <p:cNvSpPr txBox="1">
            <a:spLocks noGrp="1"/>
          </p:cNvSpPr>
          <p:nvPr>
            <p:ph type="body" sz="half" idx="1"/>
          </p:nvPr>
        </p:nvSpPr>
        <p:spPr>
          <a:prstGeom prst="rect">
            <a:avLst/>
          </a:prstGeom>
        </p:spPr>
        <p:txBody>
          <a:bodyPr/>
          <a:lstStyle/>
          <a:p>
            <a:pPr marL="261257" indent="-261257">
              <a:defRPr sz="3200"/>
            </a:pPr>
            <a:r>
              <a:rPr dirty="0"/>
              <a:t>What to represent?</a:t>
            </a:r>
          </a:p>
          <a:p>
            <a:pPr marL="261257" indent="-261257">
              <a:defRPr sz="3200"/>
            </a:pPr>
            <a:r>
              <a:rPr dirty="0"/>
              <a:t>How to represent it?</a:t>
            </a:r>
          </a:p>
        </p:txBody>
      </p:sp>
    </p:spTree>
  </p:cSld>
  <p:clrMapOvr>
    <a:masterClrMapping/>
  </p:clrMapOvr>
  <p:transition spd="med"/>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Bold"/>
        <a:ea typeface="DIN Condensed Bold"/>
        <a:cs typeface="DIN Condensed Bold"/>
      </a:majorFont>
      <a:minorFont>
        <a:latin typeface="DIN Condensed Bold"/>
        <a:ea typeface="DIN Condensed Bold"/>
        <a:cs typeface="DIN Condensed Bol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Bold"/>
            <a:ea typeface="DIN Alternate Bold"/>
            <a:cs typeface="DIN Alternate Bold"/>
            <a:sym typeface="DIN Alternate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Bold"/>
        <a:ea typeface="DIN Condensed Bold"/>
        <a:cs typeface="DIN Condensed Bold"/>
      </a:majorFont>
      <a:minorFont>
        <a:latin typeface="DIN Condensed Bold"/>
        <a:ea typeface="DIN Condensed Bold"/>
        <a:cs typeface="DIN Condensed Bol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Bold"/>
            <a:ea typeface="DIN Alternate Bold"/>
            <a:cs typeface="DIN Alternate Bold"/>
            <a:sym typeface="DIN Alternate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Roman"/>
            <a:ea typeface="Iowan Old Style Roman"/>
            <a:cs typeface="Iowan Old Style Roman"/>
            <a:sym typeface="Iowan Old Style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25554</TotalTime>
  <Words>2232</Words>
  <Application>Microsoft Office PowerPoint</Application>
  <PresentationFormat>Custom</PresentationFormat>
  <Paragraphs>184</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Baskerville</vt:lpstr>
      <vt:lpstr>DIN Alternate Bold</vt:lpstr>
      <vt:lpstr>DIN Condensed Bold</vt:lpstr>
      <vt:lpstr>Helvetica</vt:lpstr>
      <vt:lpstr>Helvetica Neue</vt:lpstr>
      <vt:lpstr>Iowan Old Style Roman</vt:lpstr>
      <vt:lpstr>Zapf Dingbats</vt:lpstr>
      <vt:lpstr>New_Template9</vt:lpstr>
      <vt:lpstr>What can Covid Modeling Teach us about public Participation in Science?</vt:lpstr>
      <vt:lpstr>TWO KINDS OF RISK</vt:lpstr>
      <vt:lpstr>Inductive Risk</vt:lpstr>
      <vt:lpstr>Representational Risk</vt:lpstr>
      <vt:lpstr>PowerPoint Presentation</vt:lpstr>
      <vt:lpstr> Who cares about values?</vt:lpstr>
      <vt:lpstr> Who cares about values?</vt:lpstr>
      <vt:lpstr>Goal of Public Participation</vt:lpstr>
      <vt:lpstr>REPRESENTATIONAL DECISIONS</vt:lpstr>
      <vt:lpstr>Imperial College London: RePort 9</vt:lpstr>
      <vt:lpstr>report 9 Purpose</vt:lpstr>
      <vt:lpstr>Different Policy Options</vt:lpstr>
      <vt:lpstr>ICL Report 9</vt:lpstr>
      <vt:lpstr>ICU demand in the UK</vt:lpstr>
      <vt:lpstr>Representational Choices in Report 9 model</vt:lpstr>
      <vt:lpstr>Crucial modeling choices</vt:lpstr>
      <vt:lpstr>How should we Evaluate Report 9</vt:lpstr>
      <vt:lpstr>Evaluating Report 9: OUTcomes</vt:lpstr>
      <vt:lpstr>WHAT TO REPRESENT</vt:lpstr>
      <vt:lpstr>WHAT TO REPRESENT</vt:lpstr>
      <vt:lpstr>What to represent</vt:lpstr>
      <vt:lpstr>What to represent</vt:lpstr>
      <vt:lpstr>What to represent</vt:lpstr>
      <vt:lpstr>How to represent it</vt:lpstr>
      <vt:lpstr>How to represent it</vt:lpstr>
      <vt:lpstr>REPRESENTATIONAL DECISIONS</vt:lpstr>
      <vt:lpstr>Cost benefit vs. duty analysis</vt:lpstr>
      <vt:lpstr>WhAT's the PRobLEM with values?</vt:lpstr>
      <vt:lpstr>What to do? Transparency</vt:lpstr>
      <vt:lpstr>Inarticulability</vt:lpstr>
      <vt:lpstr>WHAT TO DO? Using the Right Values</vt:lpstr>
      <vt:lpstr>Public Participation</vt:lpstr>
      <vt:lpstr>Some (extremely optimistic) but *maybe* realistic…</vt:lpstr>
      <vt:lpstr>The ICL Example</vt:lpstr>
      <vt:lpstr>PowerPoint Presentation</vt:lpstr>
      <vt:lpstr>Other Evaluations points? 'Performativity'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judgments in modeling and causal inference for decision-making</dc:title>
  <dc:creator>ew652</dc:creator>
  <cp:lastModifiedBy>Eric Winsberg</cp:lastModifiedBy>
  <cp:revision>10</cp:revision>
  <dcterms:modified xsi:type="dcterms:W3CDTF">2023-04-27T12:18:45Z</dcterms:modified>
</cp:coreProperties>
</file>