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48" r:id="rId5"/>
  </p:sldMasterIdLst>
  <p:notesMasterIdLst>
    <p:notesMasterId r:id="rId38"/>
  </p:notesMasterIdLst>
  <p:sldIdLst>
    <p:sldId id="256" r:id="rId6"/>
    <p:sldId id="257" r:id="rId7"/>
    <p:sldId id="269" r:id="rId8"/>
    <p:sldId id="270" r:id="rId9"/>
    <p:sldId id="268" r:id="rId10"/>
    <p:sldId id="271" r:id="rId11"/>
    <p:sldId id="272" r:id="rId12"/>
    <p:sldId id="274" r:id="rId13"/>
    <p:sldId id="273" r:id="rId14"/>
    <p:sldId id="286" r:id="rId15"/>
    <p:sldId id="295" r:id="rId16"/>
    <p:sldId id="293" r:id="rId17"/>
    <p:sldId id="294" r:id="rId18"/>
    <p:sldId id="264" r:id="rId19"/>
    <p:sldId id="281" r:id="rId20"/>
    <p:sldId id="265" r:id="rId21"/>
    <p:sldId id="283" r:id="rId22"/>
    <p:sldId id="284" r:id="rId23"/>
    <p:sldId id="285" r:id="rId24"/>
    <p:sldId id="258" r:id="rId25"/>
    <p:sldId id="287" r:id="rId26"/>
    <p:sldId id="288" r:id="rId27"/>
    <p:sldId id="289" r:id="rId28"/>
    <p:sldId id="290" r:id="rId29"/>
    <p:sldId id="291" r:id="rId30"/>
    <p:sldId id="278" r:id="rId31"/>
    <p:sldId id="263" r:id="rId32"/>
    <p:sldId id="2448" r:id="rId33"/>
    <p:sldId id="266" r:id="rId34"/>
    <p:sldId id="292" r:id="rId35"/>
    <p:sldId id="282" r:id="rId36"/>
    <p:sldId id="244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46A63-4CB3-6529-626F-72A86804EAF2}" v="184" dt="2023-07-05T07:16:06.240"/>
    <p1510:client id="{19DAFE04-7C7D-F760-5DC4-84F1E539200E}" v="455" dt="2023-07-04T12:35:34.221"/>
    <p1510:client id="{254D5715-8A81-49FB-FB27-FE8CC22F575D}" v="18" dt="2023-07-05T15:40:27.098"/>
    <p1510:client id="{384C36E9-6903-A05F-B148-F5322ADEBE10}" v="16" dt="2023-07-06T06:19:36.326"/>
    <p1510:client id="{66E8837A-8A2D-8F89-2633-7A2C8191983F}" v="211" dt="2023-07-05T09:03:19.814"/>
    <p1510:client id="{682D6299-529C-E3D5-DEB1-8C2336BD5F55}" v="103" dt="2023-07-04T14:58:52.458"/>
    <p1510:client id="{73739DD9-56D4-1D61-04A5-E60EBEE34B5C}" v="82" dt="2023-07-05T17:27:56.453"/>
    <p1510:client id="{76956A34-C402-4892-AE57-7012963B08BE}" v="1" vWet="3" dt="2023-07-05T11:04:24.665"/>
    <p1510:client id="{809AE570-3E1E-7C5F-91E9-4690DF7C5331}" v="10" dt="2023-07-04T12:56:46.570"/>
    <p1510:client id="{AB5F4A4A-DC4C-ABFF-27B4-2CFEF13534CB}" v="314" dt="2023-07-04T12:20:32.750"/>
    <p1510:client id="{B8C7B99E-53FB-2F54-A314-A1EFFBD738E8}" v="1028" dt="2023-07-05T21:32:58.188"/>
    <p1510:client id="{D58C85E5-135C-1DFC-7A92-06EBEB966C4E}" v="3" dt="2023-07-05T11:03:15.322"/>
    <p1510:client id="{DB92B982-5D3B-BF08-7E1D-B7E80FFF8288}" v="318" dt="2023-07-05T16:49:31.246"/>
    <p1510:client id="{DC013C4B-48B5-6503-59FA-DA05A18F85C6}" v="13" dt="2023-07-06T05:03:23.184"/>
    <p1510:client id="{E72286AC-578C-B9D3-2AC4-D85413A377F1}" v="118" dt="2023-07-04T12:13:22.674"/>
    <p1510:client id="{F0B8398B-D87A-7152-6713-413FEB0DB6DD}" v="30" dt="2023-07-05T11:14:53.128"/>
    <p1510:client id="{F5383A5D-FBED-EEA1-2561-6ED756C0AA19}" v="574" dt="2023-07-05T10:42:17.1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8"/>
  </p:normalViewPr>
  <p:slideViewPr>
    <p:cSldViewPr snapToGrid="0">
      <p:cViewPr varScale="1">
        <p:scale>
          <a:sx n="109" d="100"/>
          <a:sy n="109" d="100"/>
        </p:scale>
        <p:origin x="6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C682DD-BADD-4A97-A5B1-67500E72CA1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499882B-6DF2-4358-9051-FAAE8297A0F7}">
      <dgm:prSet phldrT="[Text]"/>
      <dgm:spPr/>
      <dgm:t>
        <a:bodyPr/>
        <a:lstStyle/>
        <a:p>
          <a:r>
            <a:rPr lang="en-US"/>
            <a:t>QFT</a:t>
          </a:r>
          <a:endParaRPr lang="en-GB"/>
        </a:p>
      </dgm:t>
    </dgm:pt>
    <dgm:pt modelId="{D39B6B5F-7663-481B-97CE-70C070B469D1}" type="parTrans" cxnId="{C2B7AA42-671D-468A-AE82-B3DEC1D42B13}">
      <dgm:prSet/>
      <dgm:spPr/>
      <dgm:t>
        <a:bodyPr/>
        <a:lstStyle/>
        <a:p>
          <a:endParaRPr lang="en-GB"/>
        </a:p>
      </dgm:t>
    </dgm:pt>
    <dgm:pt modelId="{DBE6273D-9A91-46C4-AAA1-F10197114917}" type="sibTrans" cxnId="{C2B7AA42-671D-468A-AE82-B3DEC1D42B13}">
      <dgm:prSet/>
      <dgm:spPr/>
      <dgm:t>
        <a:bodyPr/>
        <a:lstStyle/>
        <a:p>
          <a:endParaRPr lang="en-GB"/>
        </a:p>
      </dgm:t>
    </dgm:pt>
    <dgm:pt modelId="{77D4077A-80DB-490E-9E94-3758F5F9B472}">
      <dgm:prSet phldrT="[Text]"/>
      <dgm:spPr/>
      <dgm:t>
        <a:bodyPr/>
        <a:lstStyle/>
        <a:p>
          <a:r>
            <a:rPr lang="en-US" err="1"/>
            <a:t>Pheno</a:t>
          </a:r>
          <a:endParaRPr lang="en-GB"/>
        </a:p>
      </dgm:t>
    </dgm:pt>
    <dgm:pt modelId="{BA8D8F40-5592-4B46-858A-798768B69B72}" type="parTrans" cxnId="{6E61D440-D044-4F4E-90DE-1B828F7385D6}">
      <dgm:prSet/>
      <dgm:spPr/>
      <dgm:t>
        <a:bodyPr/>
        <a:lstStyle/>
        <a:p>
          <a:endParaRPr lang="en-GB"/>
        </a:p>
      </dgm:t>
    </dgm:pt>
    <dgm:pt modelId="{D803295E-1C25-476D-8D83-CDC61807E58D}" type="sibTrans" cxnId="{6E61D440-D044-4F4E-90DE-1B828F7385D6}">
      <dgm:prSet/>
      <dgm:spPr/>
      <dgm:t>
        <a:bodyPr/>
        <a:lstStyle/>
        <a:p>
          <a:endParaRPr lang="en-GB"/>
        </a:p>
      </dgm:t>
    </dgm:pt>
    <dgm:pt modelId="{DFA0C5A7-60C4-4ED5-A005-C49F0CDC672A}">
      <dgm:prSet phldrT="[Text]"/>
      <dgm:spPr/>
      <dgm:t>
        <a:bodyPr/>
        <a:lstStyle/>
        <a:p>
          <a:r>
            <a:rPr lang="en-US"/>
            <a:t>Cosmo </a:t>
          </a:r>
          <a:r>
            <a:rPr lang="en-US" err="1"/>
            <a:t>Astroparticles</a:t>
          </a:r>
          <a:endParaRPr lang="en-GB"/>
        </a:p>
      </dgm:t>
    </dgm:pt>
    <dgm:pt modelId="{B0E776B1-D4D8-4122-927B-14A917B578DE}" type="parTrans" cxnId="{97496E0B-6381-49BE-9CCE-4BFC0E2B792B}">
      <dgm:prSet/>
      <dgm:spPr/>
      <dgm:t>
        <a:bodyPr/>
        <a:lstStyle/>
        <a:p>
          <a:endParaRPr lang="en-GB"/>
        </a:p>
      </dgm:t>
    </dgm:pt>
    <dgm:pt modelId="{251C8303-C970-49CB-9BF8-66BADC97D002}" type="sibTrans" cxnId="{97496E0B-6381-49BE-9CCE-4BFC0E2B792B}">
      <dgm:prSet/>
      <dgm:spPr/>
      <dgm:t>
        <a:bodyPr/>
        <a:lstStyle/>
        <a:p>
          <a:endParaRPr lang="en-GB"/>
        </a:p>
      </dgm:t>
    </dgm:pt>
    <dgm:pt modelId="{395DED83-B064-420A-99D3-0F06EA9E143B}">
      <dgm:prSet phldrT="[Text]"/>
      <dgm:spPr/>
      <dgm:t>
        <a:bodyPr/>
        <a:lstStyle/>
        <a:p>
          <a:r>
            <a:rPr lang="en-US"/>
            <a:t>String Theory &amp; Quantum Gravity</a:t>
          </a:r>
          <a:endParaRPr lang="en-GB"/>
        </a:p>
      </dgm:t>
    </dgm:pt>
    <dgm:pt modelId="{769F131C-EAEA-4077-98C7-959FD7E1F421}" type="parTrans" cxnId="{55AE8EA1-9EFC-49A8-84CA-21BBA3366B57}">
      <dgm:prSet/>
      <dgm:spPr/>
      <dgm:t>
        <a:bodyPr/>
        <a:lstStyle/>
        <a:p>
          <a:endParaRPr lang="en-GB"/>
        </a:p>
      </dgm:t>
    </dgm:pt>
    <dgm:pt modelId="{C98737B7-8132-44D7-9A46-71E0B6E917E9}" type="sibTrans" cxnId="{55AE8EA1-9EFC-49A8-84CA-21BBA3366B57}">
      <dgm:prSet/>
      <dgm:spPr/>
      <dgm:t>
        <a:bodyPr/>
        <a:lstStyle/>
        <a:p>
          <a:endParaRPr lang="en-GB"/>
        </a:p>
      </dgm:t>
    </dgm:pt>
    <dgm:pt modelId="{B6A49B7E-95D1-4DB5-9EB9-8B11CA6CF176}">
      <dgm:prSet phldrT="[Text]"/>
      <dgm:spPr/>
      <dgm:t>
        <a:bodyPr/>
        <a:lstStyle/>
        <a:p>
          <a:r>
            <a:rPr lang="en-US"/>
            <a:t>Lattice QCD</a:t>
          </a:r>
          <a:endParaRPr lang="en-GB"/>
        </a:p>
      </dgm:t>
    </dgm:pt>
    <dgm:pt modelId="{0C0A0E5B-F1BE-4B1D-967D-6C51887B5002}" type="parTrans" cxnId="{47E26866-D756-4A11-8AF6-5EF2F51F9346}">
      <dgm:prSet/>
      <dgm:spPr/>
      <dgm:t>
        <a:bodyPr/>
        <a:lstStyle/>
        <a:p>
          <a:endParaRPr lang="en-GB"/>
        </a:p>
      </dgm:t>
    </dgm:pt>
    <dgm:pt modelId="{EEEC30FB-16D4-41DD-A7B7-128069F1AB2B}" type="sibTrans" cxnId="{47E26866-D756-4A11-8AF6-5EF2F51F9346}">
      <dgm:prSet/>
      <dgm:spPr/>
      <dgm:t>
        <a:bodyPr/>
        <a:lstStyle/>
        <a:p>
          <a:endParaRPr lang="en-GB"/>
        </a:p>
      </dgm:t>
    </dgm:pt>
    <dgm:pt modelId="{763E5C51-6E85-4C43-AA5E-CB6FF9090254}" type="pres">
      <dgm:prSet presAssocID="{6AC682DD-BADD-4A97-A5B1-67500E72CA12}" presName="cycle" presStyleCnt="0">
        <dgm:presLayoutVars>
          <dgm:dir/>
          <dgm:resizeHandles val="exact"/>
        </dgm:presLayoutVars>
      </dgm:prSet>
      <dgm:spPr/>
    </dgm:pt>
    <dgm:pt modelId="{63C5E08D-74CA-4143-93F2-3B3A839273CF}" type="pres">
      <dgm:prSet presAssocID="{8499882B-6DF2-4358-9051-FAAE8297A0F7}" presName="node" presStyleLbl="node1" presStyleIdx="0" presStyleCnt="5">
        <dgm:presLayoutVars>
          <dgm:bulletEnabled val="1"/>
        </dgm:presLayoutVars>
      </dgm:prSet>
      <dgm:spPr/>
    </dgm:pt>
    <dgm:pt modelId="{082F0059-3D24-49C7-B733-535EAD82ED12}" type="pres">
      <dgm:prSet presAssocID="{8499882B-6DF2-4358-9051-FAAE8297A0F7}" presName="spNode" presStyleCnt="0"/>
      <dgm:spPr/>
    </dgm:pt>
    <dgm:pt modelId="{52FEED78-0615-4B18-9A60-BAE2A0B83452}" type="pres">
      <dgm:prSet presAssocID="{DBE6273D-9A91-46C4-AAA1-F10197114917}" presName="sibTrans" presStyleLbl="sibTrans1D1" presStyleIdx="0" presStyleCnt="5"/>
      <dgm:spPr/>
    </dgm:pt>
    <dgm:pt modelId="{5DDF0150-5001-4B33-A6EC-884FE545F2F5}" type="pres">
      <dgm:prSet presAssocID="{77D4077A-80DB-490E-9E94-3758F5F9B472}" presName="node" presStyleLbl="node1" presStyleIdx="1" presStyleCnt="5">
        <dgm:presLayoutVars>
          <dgm:bulletEnabled val="1"/>
        </dgm:presLayoutVars>
      </dgm:prSet>
      <dgm:spPr/>
    </dgm:pt>
    <dgm:pt modelId="{77FEE577-56E8-4DE7-9ED6-A517B50BA655}" type="pres">
      <dgm:prSet presAssocID="{77D4077A-80DB-490E-9E94-3758F5F9B472}" presName="spNode" presStyleCnt="0"/>
      <dgm:spPr/>
    </dgm:pt>
    <dgm:pt modelId="{1FED5CAD-A74D-4B9E-8479-7FFD5705AEEB}" type="pres">
      <dgm:prSet presAssocID="{D803295E-1C25-476D-8D83-CDC61807E58D}" presName="sibTrans" presStyleLbl="sibTrans1D1" presStyleIdx="1" presStyleCnt="5"/>
      <dgm:spPr/>
    </dgm:pt>
    <dgm:pt modelId="{A1A46810-D4A0-49C4-B773-F98D1EBED68D}" type="pres">
      <dgm:prSet presAssocID="{DFA0C5A7-60C4-4ED5-A005-C49F0CDC672A}" presName="node" presStyleLbl="node1" presStyleIdx="2" presStyleCnt="5">
        <dgm:presLayoutVars>
          <dgm:bulletEnabled val="1"/>
        </dgm:presLayoutVars>
      </dgm:prSet>
      <dgm:spPr/>
    </dgm:pt>
    <dgm:pt modelId="{AEAF6057-2CB9-497B-BA88-E6DD5DC51FC4}" type="pres">
      <dgm:prSet presAssocID="{DFA0C5A7-60C4-4ED5-A005-C49F0CDC672A}" presName="spNode" presStyleCnt="0"/>
      <dgm:spPr/>
    </dgm:pt>
    <dgm:pt modelId="{1460B6BA-C793-41FB-AFAE-BBB541F8FA0F}" type="pres">
      <dgm:prSet presAssocID="{251C8303-C970-49CB-9BF8-66BADC97D002}" presName="sibTrans" presStyleLbl="sibTrans1D1" presStyleIdx="2" presStyleCnt="5"/>
      <dgm:spPr/>
    </dgm:pt>
    <dgm:pt modelId="{F8465420-60D3-4B60-BBA7-D64E37D85D6A}" type="pres">
      <dgm:prSet presAssocID="{395DED83-B064-420A-99D3-0F06EA9E143B}" presName="node" presStyleLbl="node1" presStyleIdx="3" presStyleCnt="5">
        <dgm:presLayoutVars>
          <dgm:bulletEnabled val="1"/>
        </dgm:presLayoutVars>
      </dgm:prSet>
      <dgm:spPr/>
    </dgm:pt>
    <dgm:pt modelId="{ACA099B9-B77C-4BFC-9D7B-DF9E518BED74}" type="pres">
      <dgm:prSet presAssocID="{395DED83-B064-420A-99D3-0F06EA9E143B}" presName="spNode" presStyleCnt="0"/>
      <dgm:spPr/>
    </dgm:pt>
    <dgm:pt modelId="{C5EDE983-258C-4532-BBD1-5076040B6E77}" type="pres">
      <dgm:prSet presAssocID="{C98737B7-8132-44D7-9A46-71E0B6E917E9}" presName="sibTrans" presStyleLbl="sibTrans1D1" presStyleIdx="3" presStyleCnt="5"/>
      <dgm:spPr/>
    </dgm:pt>
    <dgm:pt modelId="{855B8338-F0F6-47C6-92A0-564D282307DD}" type="pres">
      <dgm:prSet presAssocID="{B6A49B7E-95D1-4DB5-9EB9-8B11CA6CF176}" presName="node" presStyleLbl="node1" presStyleIdx="4" presStyleCnt="5">
        <dgm:presLayoutVars>
          <dgm:bulletEnabled val="1"/>
        </dgm:presLayoutVars>
      </dgm:prSet>
      <dgm:spPr/>
    </dgm:pt>
    <dgm:pt modelId="{B4AD570E-1268-4EF3-838A-DE607B898E86}" type="pres">
      <dgm:prSet presAssocID="{B6A49B7E-95D1-4DB5-9EB9-8B11CA6CF176}" presName="spNode" presStyleCnt="0"/>
      <dgm:spPr/>
    </dgm:pt>
    <dgm:pt modelId="{655F0900-9552-475F-BFE9-208E8A864C0E}" type="pres">
      <dgm:prSet presAssocID="{EEEC30FB-16D4-41DD-A7B7-128069F1AB2B}" presName="sibTrans" presStyleLbl="sibTrans1D1" presStyleIdx="4" presStyleCnt="5"/>
      <dgm:spPr/>
    </dgm:pt>
  </dgm:ptLst>
  <dgm:cxnLst>
    <dgm:cxn modelId="{FC1C8C05-5398-446B-A9F5-671923576106}" type="presOf" srcId="{DFA0C5A7-60C4-4ED5-A005-C49F0CDC672A}" destId="{A1A46810-D4A0-49C4-B773-F98D1EBED68D}" srcOrd="0" destOrd="0" presId="urn:microsoft.com/office/officeart/2005/8/layout/cycle6"/>
    <dgm:cxn modelId="{7CFAC60A-DE31-4424-8BD3-7831095E4FDF}" type="presOf" srcId="{6AC682DD-BADD-4A97-A5B1-67500E72CA12}" destId="{763E5C51-6E85-4C43-AA5E-CB6FF9090254}" srcOrd="0" destOrd="0" presId="urn:microsoft.com/office/officeart/2005/8/layout/cycle6"/>
    <dgm:cxn modelId="{97496E0B-6381-49BE-9CCE-4BFC0E2B792B}" srcId="{6AC682DD-BADD-4A97-A5B1-67500E72CA12}" destId="{DFA0C5A7-60C4-4ED5-A005-C49F0CDC672A}" srcOrd="2" destOrd="0" parTransId="{B0E776B1-D4D8-4122-927B-14A917B578DE}" sibTransId="{251C8303-C970-49CB-9BF8-66BADC97D002}"/>
    <dgm:cxn modelId="{A1F86C2B-80ED-455C-B9AD-2BFC9157A88E}" type="presOf" srcId="{77D4077A-80DB-490E-9E94-3758F5F9B472}" destId="{5DDF0150-5001-4B33-A6EC-884FE545F2F5}" srcOrd="0" destOrd="0" presId="urn:microsoft.com/office/officeart/2005/8/layout/cycle6"/>
    <dgm:cxn modelId="{5CE60935-BFF8-4721-9735-2904D9A3EEA6}" type="presOf" srcId="{EEEC30FB-16D4-41DD-A7B7-128069F1AB2B}" destId="{655F0900-9552-475F-BFE9-208E8A864C0E}" srcOrd="0" destOrd="0" presId="urn:microsoft.com/office/officeart/2005/8/layout/cycle6"/>
    <dgm:cxn modelId="{AE78413F-A72C-4FF8-A080-F7240A1BD20C}" type="presOf" srcId="{D803295E-1C25-476D-8D83-CDC61807E58D}" destId="{1FED5CAD-A74D-4B9E-8479-7FFD5705AEEB}" srcOrd="0" destOrd="0" presId="urn:microsoft.com/office/officeart/2005/8/layout/cycle6"/>
    <dgm:cxn modelId="{6E61D440-D044-4F4E-90DE-1B828F7385D6}" srcId="{6AC682DD-BADD-4A97-A5B1-67500E72CA12}" destId="{77D4077A-80DB-490E-9E94-3758F5F9B472}" srcOrd="1" destOrd="0" parTransId="{BA8D8F40-5592-4B46-858A-798768B69B72}" sibTransId="{D803295E-1C25-476D-8D83-CDC61807E58D}"/>
    <dgm:cxn modelId="{C2B7AA42-671D-468A-AE82-B3DEC1D42B13}" srcId="{6AC682DD-BADD-4A97-A5B1-67500E72CA12}" destId="{8499882B-6DF2-4358-9051-FAAE8297A0F7}" srcOrd="0" destOrd="0" parTransId="{D39B6B5F-7663-481B-97CE-70C070B469D1}" sibTransId="{DBE6273D-9A91-46C4-AAA1-F10197114917}"/>
    <dgm:cxn modelId="{47E26866-D756-4A11-8AF6-5EF2F51F9346}" srcId="{6AC682DD-BADD-4A97-A5B1-67500E72CA12}" destId="{B6A49B7E-95D1-4DB5-9EB9-8B11CA6CF176}" srcOrd="4" destOrd="0" parTransId="{0C0A0E5B-F1BE-4B1D-967D-6C51887B5002}" sibTransId="{EEEC30FB-16D4-41DD-A7B7-128069F1AB2B}"/>
    <dgm:cxn modelId="{33E16484-7310-4EA5-8958-F47C6A5FBD99}" type="presOf" srcId="{395DED83-B064-420A-99D3-0F06EA9E143B}" destId="{F8465420-60D3-4B60-BBA7-D64E37D85D6A}" srcOrd="0" destOrd="0" presId="urn:microsoft.com/office/officeart/2005/8/layout/cycle6"/>
    <dgm:cxn modelId="{6DD94D9F-D6E9-4C21-A3A7-E211FE611620}" type="presOf" srcId="{8499882B-6DF2-4358-9051-FAAE8297A0F7}" destId="{63C5E08D-74CA-4143-93F2-3B3A839273CF}" srcOrd="0" destOrd="0" presId="urn:microsoft.com/office/officeart/2005/8/layout/cycle6"/>
    <dgm:cxn modelId="{ECCD6BA1-0A22-40AF-961D-0E8BBF6D19F1}" type="presOf" srcId="{251C8303-C970-49CB-9BF8-66BADC97D002}" destId="{1460B6BA-C793-41FB-AFAE-BBB541F8FA0F}" srcOrd="0" destOrd="0" presId="urn:microsoft.com/office/officeart/2005/8/layout/cycle6"/>
    <dgm:cxn modelId="{55AE8EA1-9EFC-49A8-84CA-21BBA3366B57}" srcId="{6AC682DD-BADD-4A97-A5B1-67500E72CA12}" destId="{395DED83-B064-420A-99D3-0F06EA9E143B}" srcOrd="3" destOrd="0" parTransId="{769F131C-EAEA-4077-98C7-959FD7E1F421}" sibTransId="{C98737B7-8132-44D7-9A46-71E0B6E917E9}"/>
    <dgm:cxn modelId="{001C22A2-8C3F-48E8-ACF3-564485A636CE}" type="presOf" srcId="{B6A49B7E-95D1-4DB5-9EB9-8B11CA6CF176}" destId="{855B8338-F0F6-47C6-92A0-564D282307DD}" srcOrd="0" destOrd="0" presId="urn:microsoft.com/office/officeart/2005/8/layout/cycle6"/>
    <dgm:cxn modelId="{222693C7-28D0-40B6-A031-9930CDA6C0DA}" type="presOf" srcId="{DBE6273D-9A91-46C4-AAA1-F10197114917}" destId="{52FEED78-0615-4B18-9A60-BAE2A0B83452}" srcOrd="0" destOrd="0" presId="urn:microsoft.com/office/officeart/2005/8/layout/cycle6"/>
    <dgm:cxn modelId="{C87274E3-E051-409D-8B48-E1289C5FDF39}" type="presOf" srcId="{C98737B7-8132-44D7-9A46-71E0B6E917E9}" destId="{C5EDE983-258C-4532-BBD1-5076040B6E77}" srcOrd="0" destOrd="0" presId="urn:microsoft.com/office/officeart/2005/8/layout/cycle6"/>
    <dgm:cxn modelId="{B4F3C884-8D6F-4B39-9738-B681245BCF51}" type="presParOf" srcId="{763E5C51-6E85-4C43-AA5E-CB6FF9090254}" destId="{63C5E08D-74CA-4143-93F2-3B3A839273CF}" srcOrd="0" destOrd="0" presId="urn:microsoft.com/office/officeart/2005/8/layout/cycle6"/>
    <dgm:cxn modelId="{427816B7-4A66-4AA8-BAAB-F6EBD26B2DEA}" type="presParOf" srcId="{763E5C51-6E85-4C43-AA5E-CB6FF9090254}" destId="{082F0059-3D24-49C7-B733-535EAD82ED12}" srcOrd="1" destOrd="0" presId="urn:microsoft.com/office/officeart/2005/8/layout/cycle6"/>
    <dgm:cxn modelId="{0E234ACD-893D-4513-86FE-7079F7F643E4}" type="presParOf" srcId="{763E5C51-6E85-4C43-AA5E-CB6FF9090254}" destId="{52FEED78-0615-4B18-9A60-BAE2A0B83452}" srcOrd="2" destOrd="0" presId="urn:microsoft.com/office/officeart/2005/8/layout/cycle6"/>
    <dgm:cxn modelId="{98FD0CDD-E0B9-45E1-A9D4-F0F80AD77D5A}" type="presParOf" srcId="{763E5C51-6E85-4C43-AA5E-CB6FF9090254}" destId="{5DDF0150-5001-4B33-A6EC-884FE545F2F5}" srcOrd="3" destOrd="0" presId="urn:microsoft.com/office/officeart/2005/8/layout/cycle6"/>
    <dgm:cxn modelId="{BFEA943E-D74A-4A1F-9FE8-1F52BC2C6463}" type="presParOf" srcId="{763E5C51-6E85-4C43-AA5E-CB6FF9090254}" destId="{77FEE577-56E8-4DE7-9ED6-A517B50BA655}" srcOrd="4" destOrd="0" presId="urn:microsoft.com/office/officeart/2005/8/layout/cycle6"/>
    <dgm:cxn modelId="{4EB90914-65D7-407A-A1FA-D0FFDB9291F4}" type="presParOf" srcId="{763E5C51-6E85-4C43-AA5E-CB6FF9090254}" destId="{1FED5CAD-A74D-4B9E-8479-7FFD5705AEEB}" srcOrd="5" destOrd="0" presId="urn:microsoft.com/office/officeart/2005/8/layout/cycle6"/>
    <dgm:cxn modelId="{63CE3AC1-66D8-4C1E-AC4D-0E71A74424EE}" type="presParOf" srcId="{763E5C51-6E85-4C43-AA5E-CB6FF9090254}" destId="{A1A46810-D4A0-49C4-B773-F98D1EBED68D}" srcOrd="6" destOrd="0" presId="urn:microsoft.com/office/officeart/2005/8/layout/cycle6"/>
    <dgm:cxn modelId="{C9400E18-77EC-4BE3-88A8-8DBC631B007A}" type="presParOf" srcId="{763E5C51-6E85-4C43-AA5E-CB6FF9090254}" destId="{AEAF6057-2CB9-497B-BA88-E6DD5DC51FC4}" srcOrd="7" destOrd="0" presId="urn:microsoft.com/office/officeart/2005/8/layout/cycle6"/>
    <dgm:cxn modelId="{FFBA7432-58D5-4462-82FD-2DBC1FA760D2}" type="presParOf" srcId="{763E5C51-6E85-4C43-AA5E-CB6FF9090254}" destId="{1460B6BA-C793-41FB-AFAE-BBB541F8FA0F}" srcOrd="8" destOrd="0" presId="urn:microsoft.com/office/officeart/2005/8/layout/cycle6"/>
    <dgm:cxn modelId="{0563FB41-0522-45C4-B9CE-947BED123159}" type="presParOf" srcId="{763E5C51-6E85-4C43-AA5E-CB6FF9090254}" destId="{F8465420-60D3-4B60-BBA7-D64E37D85D6A}" srcOrd="9" destOrd="0" presId="urn:microsoft.com/office/officeart/2005/8/layout/cycle6"/>
    <dgm:cxn modelId="{282D9A4D-BB0F-4D05-B421-411370FAC294}" type="presParOf" srcId="{763E5C51-6E85-4C43-AA5E-CB6FF9090254}" destId="{ACA099B9-B77C-4BFC-9D7B-DF9E518BED74}" srcOrd="10" destOrd="0" presId="urn:microsoft.com/office/officeart/2005/8/layout/cycle6"/>
    <dgm:cxn modelId="{0376A14C-ABBF-4653-9A8D-000969F31542}" type="presParOf" srcId="{763E5C51-6E85-4C43-AA5E-CB6FF9090254}" destId="{C5EDE983-258C-4532-BBD1-5076040B6E77}" srcOrd="11" destOrd="0" presId="urn:microsoft.com/office/officeart/2005/8/layout/cycle6"/>
    <dgm:cxn modelId="{84888DF9-089B-47C2-8C0A-58B24D680A30}" type="presParOf" srcId="{763E5C51-6E85-4C43-AA5E-CB6FF9090254}" destId="{855B8338-F0F6-47C6-92A0-564D282307DD}" srcOrd="12" destOrd="0" presId="urn:microsoft.com/office/officeart/2005/8/layout/cycle6"/>
    <dgm:cxn modelId="{826B42EF-79E6-49B4-96E1-353079745CD1}" type="presParOf" srcId="{763E5C51-6E85-4C43-AA5E-CB6FF9090254}" destId="{B4AD570E-1268-4EF3-838A-DE607B898E86}" srcOrd="13" destOrd="0" presId="urn:microsoft.com/office/officeart/2005/8/layout/cycle6"/>
    <dgm:cxn modelId="{362EF184-8119-424F-817B-FB48BF0E0DFD}" type="presParOf" srcId="{763E5C51-6E85-4C43-AA5E-CB6FF9090254}" destId="{655F0900-9552-475F-BFE9-208E8A864C0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5E08D-74CA-4143-93F2-3B3A839273CF}">
      <dsp:nvSpPr>
        <dsp:cNvPr id="0" name=""/>
        <dsp:cNvSpPr/>
      </dsp:nvSpPr>
      <dsp:spPr>
        <a:xfrm>
          <a:off x="2863784" y="1192"/>
          <a:ext cx="1368657" cy="889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QFT</a:t>
          </a:r>
          <a:endParaRPr lang="en-GB" sz="1600" kern="1200"/>
        </a:p>
      </dsp:txBody>
      <dsp:txXfrm>
        <a:off x="2907212" y="44620"/>
        <a:ext cx="1281801" cy="802771"/>
      </dsp:txXfrm>
    </dsp:sp>
    <dsp:sp modelId="{52FEED78-0615-4B18-9A60-BAE2A0B83452}">
      <dsp:nvSpPr>
        <dsp:cNvPr id="0" name=""/>
        <dsp:cNvSpPr/>
      </dsp:nvSpPr>
      <dsp:spPr>
        <a:xfrm>
          <a:off x="1769106" y="446006"/>
          <a:ext cx="3558013" cy="3558013"/>
        </a:xfrm>
        <a:custGeom>
          <a:avLst/>
          <a:gdLst/>
          <a:ahLst/>
          <a:cxnLst/>
          <a:rect l="0" t="0" r="0" b="0"/>
          <a:pathLst>
            <a:path>
              <a:moveTo>
                <a:pt x="2472757" y="140844"/>
              </a:moveTo>
              <a:arcTo wR="1779006" hR="1779006" stAng="17577141" swAng="196369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F0150-5001-4B33-A6EC-884FE545F2F5}">
      <dsp:nvSpPr>
        <dsp:cNvPr id="0" name=""/>
        <dsp:cNvSpPr/>
      </dsp:nvSpPr>
      <dsp:spPr>
        <a:xfrm>
          <a:off x="4555720" y="1230456"/>
          <a:ext cx="1368657" cy="889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Pheno</a:t>
          </a:r>
          <a:endParaRPr lang="en-GB" sz="1600" kern="1200"/>
        </a:p>
      </dsp:txBody>
      <dsp:txXfrm>
        <a:off x="4599148" y="1273884"/>
        <a:ext cx="1281801" cy="802771"/>
      </dsp:txXfrm>
    </dsp:sp>
    <dsp:sp modelId="{1FED5CAD-A74D-4B9E-8479-7FFD5705AEEB}">
      <dsp:nvSpPr>
        <dsp:cNvPr id="0" name=""/>
        <dsp:cNvSpPr/>
      </dsp:nvSpPr>
      <dsp:spPr>
        <a:xfrm>
          <a:off x="1769106" y="446006"/>
          <a:ext cx="3558013" cy="3558013"/>
        </a:xfrm>
        <a:custGeom>
          <a:avLst/>
          <a:gdLst/>
          <a:ahLst/>
          <a:cxnLst/>
          <a:rect l="0" t="0" r="0" b="0"/>
          <a:pathLst>
            <a:path>
              <a:moveTo>
                <a:pt x="3555551" y="1685456"/>
              </a:moveTo>
              <a:arcTo wR="1779006" hR="1779006" stAng="21419141" swAng="21979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A46810-D4A0-49C4-B773-F98D1EBED68D}">
      <dsp:nvSpPr>
        <dsp:cNvPr id="0" name=""/>
        <dsp:cNvSpPr/>
      </dsp:nvSpPr>
      <dsp:spPr>
        <a:xfrm>
          <a:off x="3909458" y="3219445"/>
          <a:ext cx="1368657" cy="889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Cosmo </a:t>
          </a:r>
          <a:r>
            <a:rPr lang="en-US" sz="1600" kern="1200" err="1"/>
            <a:t>Astroparticles</a:t>
          </a:r>
          <a:endParaRPr lang="en-GB" sz="1600" kern="1200"/>
        </a:p>
      </dsp:txBody>
      <dsp:txXfrm>
        <a:off x="3952886" y="3262873"/>
        <a:ext cx="1281801" cy="802771"/>
      </dsp:txXfrm>
    </dsp:sp>
    <dsp:sp modelId="{1460B6BA-C793-41FB-AFAE-BBB541F8FA0F}">
      <dsp:nvSpPr>
        <dsp:cNvPr id="0" name=""/>
        <dsp:cNvSpPr/>
      </dsp:nvSpPr>
      <dsp:spPr>
        <a:xfrm>
          <a:off x="1769106" y="446006"/>
          <a:ext cx="3558013" cy="3558013"/>
        </a:xfrm>
        <a:custGeom>
          <a:avLst/>
          <a:gdLst/>
          <a:ahLst/>
          <a:cxnLst/>
          <a:rect l="0" t="0" r="0" b="0"/>
          <a:pathLst>
            <a:path>
              <a:moveTo>
                <a:pt x="2133272" y="3522382"/>
              </a:moveTo>
              <a:arcTo wR="1779006" hR="1779006" stAng="4710810" swAng="137838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65420-60D3-4B60-BBA7-D64E37D85D6A}">
      <dsp:nvSpPr>
        <dsp:cNvPr id="0" name=""/>
        <dsp:cNvSpPr/>
      </dsp:nvSpPr>
      <dsp:spPr>
        <a:xfrm>
          <a:off x="1818111" y="3219445"/>
          <a:ext cx="1368657" cy="889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String Theory &amp; Quantum Gravity</a:t>
          </a:r>
          <a:endParaRPr lang="en-GB" sz="1600" kern="1200"/>
        </a:p>
      </dsp:txBody>
      <dsp:txXfrm>
        <a:off x="1861539" y="3262873"/>
        <a:ext cx="1281801" cy="802771"/>
      </dsp:txXfrm>
    </dsp:sp>
    <dsp:sp modelId="{C5EDE983-258C-4532-BBD1-5076040B6E77}">
      <dsp:nvSpPr>
        <dsp:cNvPr id="0" name=""/>
        <dsp:cNvSpPr/>
      </dsp:nvSpPr>
      <dsp:spPr>
        <a:xfrm>
          <a:off x="1769106" y="446006"/>
          <a:ext cx="3558013" cy="3558013"/>
        </a:xfrm>
        <a:custGeom>
          <a:avLst/>
          <a:gdLst/>
          <a:ahLst/>
          <a:cxnLst/>
          <a:rect l="0" t="0" r="0" b="0"/>
          <a:pathLst>
            <a:path>
              <a:moveTo>
                <a:pt x="297549" y="2763968"/>
              </a:moveTo>
              <a:arcTo wR="1779006" hR="1779006" stAng="8782898" swAng="21979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B8338-F0F6-47C6-92A0-564D282307DD}">
      <dsp:nvSpPr>
        <dsp:cNvPr id="0" name=""/>
        <dsp:cNvSpPr/>
      </dsp:nvSpPr>
      <dsp:spPr>
        <a:xfrm>
          <a:off x="1171849" y="1230456"/>
          <a:ext cx="1368657" cy="889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Lattice QCD</a:t>
          </a:r>
          <a:endParaRPr lang="en-GB" sz="1600" kern="1200"/>
        </a:p>
      </dsp:txBody>
      <dsp:txXfrm>
        <a:off x="1215277" y="1273884"/>
        <a:ext cx="1281801" cy="802771"/>
      </dsp:txXfrm>
    </dsp:sp>
    <dsp:sp modelId="{655F0900-9552-475F-BFE9-208E8A864C0E}">
      <dsp:nvSpPr>
        <dsp:cNvPr id="0" name=""/>
        <dsp:cNvSpPr/>
      </dsp:nvSpPr>
      <dsp:spPr>
        <a:xfrm>
          <a:off x="1769106" y="446006"/>
          <a:ext cx="3558013" cy="3558013"/>
        </a:xfrm>
        <a:custGeom>
          <a:avLst/>
          <a:gdLst/>
          <a:ahLst/>
          <a:cxnLst/>
          <a:rect l="0" t="0" r="0" b="0"/>
          <a:pathLst>
            <a:path>
              <a:moveTo>
                <a:pt x="309711" y="775992"/>
              </a:moveTo>
              <a:arcTo wR="1779006" hR="1779006" stAng="12859165" swAng="196369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6D1F-DBCB-42EA-9A5C-891CF61CFB1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EB578-F2B5-443D-9CCF-DB18241853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3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24CEB-7BE9-436C-A952-E639FED694BA}" type="slidenum">
              <a:rPr kumimoji="1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4891-F2CB-ABBE-C0AA-31B14EF10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80EB6C-E845-E5EE-CA95-D6899FF77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0CD28-AA88-A4E0-04A3-6AFF44E2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31A19-BD87-955F-51FE-57AA0A76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A4ED6-6483-A956-D9AD-778C20A5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09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6F18B-FA89-4A40-6600-1F941FE4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C5719-4FAA-96C7-5EB0-98A1FDDF8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14534-3035-B278-3F15-75DD15303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FC351-D9E0-FCEE-9F93-F953F4FD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9B19C-CC2A-A2A5-B6B9-43C9A53C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4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ADF487-9C20-B452-56E7-65693F936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E3512-7023-0007-C6FE-9A11E4D5C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596FB-DF73-84B1-00F4-5FF274D3A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31743-B016-4C56-370F-B2A072C1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4D04D-16BD-3EEE-4515-EDBE371AD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42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73BA0-F79D-E298-3FB0-7C7D8CA4B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8B45C-252F-D802-FCC5-466DA9BF5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901D3-A845-3998-5F1B-AA1931D0C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A964F-B989-1596-BAC2-4B763B459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CE2BF-867A-DAC3-E90C-B41B15B6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53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8C6F-4947-C272-0D88-733BA9AC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3CA8B-E56B-5DB1-2083-6F47A296B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479AF-796A-323A-6DFF-1A2576C9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190C9-3CAC-DC07-A7CA-596C3FA9D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40418-147B-A43B-2FE2-43E38C1C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971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EEFDC-2676-7638-0953-DB95ADB6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5EF73-37AA-6B5F-4B25-524FBA29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E43F7-E40D-EBA3-7F8D-8BE5A179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12D48-F884-68D7-9C02-AEC67048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3C53-67DC-43F5-1533-9AA4DAE8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4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8029-3B95-C796-60A4-A339DF51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A8BE4-6D04-D565-C1D9-2E3076538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31B3D-CF17-464C-F57A-FD4713B0A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F960-80E9-797C-4AA9-4AD2873F3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2AC72-AA84-CDDB-4731-F56897C1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A0392-2823-210B-D221-50926CC7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355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5A519-EB3B-2A3A-47B8-5B13AED3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35CDD-F280-B054-686B-00B21E94A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A6219-84BB-FCDE-895C-A437C8DA0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6966F-1480-A1F6-793D-4707B3CC7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D36D76-2716-9C2A-9195-1B3D11E5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37847-DF37-461B-2CF3-069458652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E4ED1-2C56-9024-7832-663BFE328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AAECF-4B9A-59E3-14DE-9F785F7B7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2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2BA4-F8D2-2B8E-1A70-67529DC5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16189-4CC3-EA60-FAD9-F7F42673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1D91-B051-C48D-B774-3152BF701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45ACF-32EF-2F16-47C9-43B083A4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526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9E41E-5B95-2FF6-4EBB-DDF256AD1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A7BE-86AF-949B-9C27-07A02BDA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11764-48EF-5477-A9D5-6D315E8C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919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72E7-CC34-72AD-933F-C4FD3047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D8D6C-FB9B-C580-9C36-C5A1D2A50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52B2B-E394-031A-3D94-52FA6058B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44DD2-4CF3-CB6F-6615-FF18FF60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A6211-42E2-2CF1-C823-EA8EB093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9AC70-F788-71E3-D287-DB32C9F5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C7458-7FB7-0458-8672-B23190EA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EC34-39C9-01B5-8844-945B950D1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DBAFF-8E06-7762-5690-B0FF5299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C5617-B999-E99B-AA92-89FB91D2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81DC3-4D7B-3EBC-5326-46F4BB1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30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96BA-B506-723C-520B-0F97FDF2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2AA3C-8C89-729B-E4A4-019179C8C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38E92-7A56-6DF2-1AEA-2E814277C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DCA20-A621-FD2C-8BA3-99F8484F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C6C56-44A7-C3EE-C642-F41A6890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23420-6D72-A85C-28B0-CAFF7AF0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22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08FF-499E-866F-0647-2179434D9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A6511-F89D-E765-A21D-6997952E4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A1462-59E4-8047-EB8A-8A0E5A19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B99F-95A4-23E0-D2EE-9421D665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3F7E7-7F43-9F85-F994-849C317B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336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E5CDA7-5EE8-C13A-E819-A4E7FBDFA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FBC9F-80AC-0711-B206-E81F46154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53FB1-8BD1-A6C0-4A4A-8988E328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DA8EC-4AF3-4942-2AE2-C8024F01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2A6E7-3B0B-F8C1-169C-1DF36ACB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16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5778-FFBF-2AB3-B4BD-33705E4A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4835F-8A4B-C6A3-8888-A01022856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05E0-62A5-79CB-8928-CB8DF791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1548-89C0-3DF0-9266-4FA7C807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60204-A0D7-AF1F-D3F4-D2EF035E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5C57-BF63-3257-B1CB-8DF0EC8F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B86A3-329D-2284-ED6E-419E08825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F011B-55ED-67D7-9365-F4980C76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C6839-18FB-525C-BA4A-B53FCC6C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4A0AB-417A-A35B-B6B4-2435254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6CE22-3136-9954-7FCF-B437B6B1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8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87D1-AAEC-263A-D2DA-0BE56B7D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13015-5CC7-5119-4FA2-748E6D02B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B8C4E-29D9-0875-3470-A461F2E18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B3011-9074-11D3-1F03-566E601AB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18A1C-C3D1-2ED5-1769-691457308C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F07EAA-1FA3-F27D-BF4B-C48A16E7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C884C9-4ED2-0172-7971-CED232E1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1669A-0B30-720F-F642-93191AA7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1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2E98-1824-11BB-5D6B-263B57B0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010A1-379A-F8AE-E1D2-29020A30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ADD9F-CE09-2AF9-1E6C-47F85FDE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A0764-868D-A429-F56B-D2B00C68C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49CB2-9771-BF5A-1B17-47820B84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B0DB7-9143-D496-19BB-007ED9E3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02100-C621-6BB7-29CC-79903749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6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8C3E-3DAD-2B97-274F-8E48378B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8700-863B-9C9E-9C28-5FBCB5787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8B65-41D3-580D-19C2-AADC7D359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33CE7-5093-A9CA-A908-16327C97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D97E2-7BE4-A345-CF50-3C35B892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382AC-2BD5-36A3-607C-C28ED52A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1AE0F-23E4-EFE5-2D8C-7DC4BBFC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95585-E38D-3E4F-EF08-818AF90B1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A121D-8014-4531-F3A2-46D6F7D04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EF149-4D5E-129C-8DAC-73E52775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F27EA-45CD-13D7-F0CB-68980D5E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0140D-2A27-8FF9-531E-8F60AABC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7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DF5B9-7F28-9CF0-3FAC-385FBFB1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40EE5-E52F-9E94-E282-AEE5D48CD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867F6-0FEC-5A1E-B4E2-0E028D312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9F02C-8DC1-5C46-944B-BC4F10B920C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77711-4027-11EE-6D25-C901BAAF1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3E5F6-3D13-AD9C-7E7C-233724916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EB2AD-D8A4-DD49-888E-320AB5F0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6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97C71-9E4D-2988-0AE9-E9B85F25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ACA6C-C114-1E12-9FCB-EF660C8B5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4C8D9-0ED0-FC49-B953-7367F450A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4723E-6502-E040-89CF-04FA80ED74D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7609F-C7F6-CD0B-FF18-4FA2B3803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39D49-ACCE-EB9A-219E-92E7C4C7A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3AD50-3AB4-BF4D-B65B-034403823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78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yc3d8c28" TargetMode="External"/><Relationship Id="rId4" Type="http://schemas.openxmlformats.org/officeDocument/2006/relationships/hyperlink" Target="https://tinyurl.com/ypv7vs6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pv7vs6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pv7vs6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tlas.web.cern.ch/Atlas/GROUPS/PHYSICS/CONFNOTES/ATLAS-CONF-2023-004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atlas.web.cern.ch/Atlas/GROUPS/PHYSICS/PAPERS/EXOT-2022-37/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hyperlink" Target="https://atlas.web.cern.ch/Atlas/GROUPS/PHYSICS/CONFNOTES/ATLAS-CONF-2023-032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ms-results.web.cern.ch/cms-results/public-results/preliminary-results/TOP-22-008/index.html" TargetMode="External"/><Relationship Id="rId3" Type="http://schemas.openxmlformats.org/officeDocument/2006/relationships/hyperlink" Target="https://cms.cern/news/problems-and-solutions-ecal-leak-story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1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ms-results.web.cern.ch/cms-results/public-results/preliminary-results/SMP-22-001/index.html" TargetMode="External"/><Relationship Id="rId11" Type="http://schemas.openxmlformats.org/officeDocument/2006/relationships/hyperlink" Target="https://cms-results.web.cern.ch/cms-results/public-results/preliminary-results/BPH-22-002/index.html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0.tiff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hyperlink" Target="https://arxiv.org/abs/2305.09383" TargetMode="External"/><Relationship Id="rId3" Type="http://schemas.openxmlformats.org/officeDocument/2006/relationships/image" Target="../media/image31.jpeg"/><Relationship Id="rId7" Type="http://schemas.openxmlformats.org/officeDocument/2006/relationships/hyperlink" Target="https://cds.cern.ch/record/2853210" TargetMode="External"/><Relationship Id="rId12" Type="http://schemas.openxmlformats.org/officeDocument/2006/relationships/image" Target="../media/image3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303.14185" TargetMode="External"/><Relationship Id="rId11" Type="http://schemas.openxmlformats.org/officeDocument/2006/relationships/image" Target="../media/image37.emf"/><Relationship Id="rId5" Type="http://schemas.openxmlformats.org/officeDocument/2006/relationships/image" Target="../media/image33.svg"/><Relationship Id="rId10" Type="http://schemas.openxmlformats.org/officeDocument/2006/relationships/image" Target="../media/image36.emf"/><Relationship Id="rId4" Type="http://schemas.openxmlformats.org/officeDocument/2006/relationships/image" Target="../media/image32.png"/><Relationship Id="rId9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gif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77.png"/><Relationship Id="rId3" Type="http://schemas.openxmlformats.org/officeDocument/2006/relationships/image" Target="../media/image72.emf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5.png"/><Relationship Id="rId5" Type="http://schemas.openxmlformats.org/officeDocument/2006/relationships/diagramData" Target="../diagrams/data1.xml"/><Relationship Id="rId10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microsoft.com/office/2007/relationships/diagramDrawing" Target="../diagrams/drawing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23-025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6.11933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kri.org/wp-content/uploads/2020/06/STFC-210322-PPAP-2021-Roadmap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55625-E401-5A53-3350-E9E1B672F5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PPAP Community Meeting: Where we are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FBE9A-7227-54E5-9A6E-522E859C9F4E}"/>
              </a:ext>
            </a:extLst>
          </p:cNvPr>
          <p:cNvSpPr txBox="1"/>
          <p:nvPr/>
        </p:nvSpPr>
        <p:spPr>
          <a:xfrm>
            <a:off x="2466110" y="3823854"/>
            <a:ext cx="75091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M. Needham, A. Banfi, A, Buckley, A. Bevan, T. Berry, M. </a:t>
            </a:r>
            <a:r>
              <a:rPr lang="en-US" err="1"/>
              <a:t>Gersabeck</a:t>
            </a:r>
            <a:r>
              <a:rPr lang="en-US"/>
              <a:t>,  </a:t>
            </a:r>
          </a:p>
          <a:p>
            <a:r>
              <a:rPr lang="en-US"/>
              <a:t>H. O’Keeffe, M. D’Onofrio, K. Palladino, J. </a:t>
            </a:r>
            <a:r>
              <a:rPr lang="en-US" err="1"/>
              <a:t>Pastenak</a:t>
            </a:r>
            <a:r>
              <a:rPr lang="en-US"/>
              <a:t>, A. </a:t>
            </a:r>
            <a:r>
              <a:rPr lang="en-US" err="1"/>
              <a:t>Rajantie</a:t>
            </a:r>
            <a:r>
              <a:rPr lang="en-US"/>
              <a:t>,  R. Saakyan, </a:t>
            </a:r>
          </a:p>
          <a:p>
            <a:r>
              <a:rPr lang="en-US"/>
              <a:t>R. Seviour </a:t>
            </a:r>
            <a:endParaRPr lang="en-US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4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333D-B7EC-E627-CA1A-5C7C3D90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Current program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949F8-0D2D-9CD9-FE3B-0C8E445A1C38}"/>
              </a:ext>
            </a:extLst>
          </p:cNvPr>
          <p:cNvSpPr txBox="1"/>
          <p:nvPr/>
        </p:nvSpPr>
        <p:spPr>
          <a:xfrm>
            <a:off x="7366000" y="382077"/>
            <a:ext cx="44473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Evolution of the program judged from % FTE per area from the CG</a:t>
            </a:r>
          </a:p>
        </p:txBody>
      </p:sp>
      <p:pic>
        <p:nvPicPr>
          <p:cNvPr id="3" name="Picture 5" descr="A graph of numbers and a number of different colored bars&#10;&#10;Description automatically generated">
            <a:extLst>
              <a:ext uri="{FF2B5EF4-FFF2-40B4-BE49-F238E27FC236}">
                <a16:creationId xmlns:a16="http://schemas.microsoft.com/office/drawing/2014/main" id="{110F6F63-F358-0451-B4A2-6751CDDE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641967"/>
            <a:ext cx="5181599" cy="4317594"/>
          </a:xfrm>
          <a:prstGeom prst="rect">
            <a:avLst/>
          </a:prstGeom>
        </p:spPr>
      </p:pic>
      <p:pic>
        <p:nvPicPr>
          <p:cNvPr id="6" name="Picture 6" descr="A graph with numbers and a number of text&#10;&#10;Description automatically generated">
            <a:extLst>
              <a:ext uri="{FF2B5EF4-FFF2-40B4-BE49-F238E27FC236}">
                <a16:creationId xmlns:a16="http://schemas.microsoft.com/office/drawing/2014/main" id="{F820C179-A51B-60DD-B6CE-C7F13210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509" y="1770759"/>
            <a:ext cx="6331527" cy="3864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4EFEDB-78AD-F7BF-3065-29DA1B87218D}"/>
              </a:ext>
            </a:extLst>
          </p:cNvPr>
          <p:cNvSpPr txBox="1"/>
          <p:nvPr/>
        </p:nvSpPr>
        <p:spPr>
          <a:xfrm>
            <a:off x="329431" y="6025188"/>
            <a:ext cx="53370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Talk of Helen O'Keeffe IOP Town Meeting April 2022</a:t>
            </a:r>
            <a:endParaRPr lang="en-US"/>
          </a:p>
          <a:p>
            <a:r>
              <a:rPr lang="en-US">
                <a:hlinkClick r:id="rId4"/>
              </a:rPr>
              <a:t>https://tinyurl.com/ypv7vs64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C2BD6-7597-6428-E2E9-708335AB576D}"/>
              </a:ext>
            </a:extLst>
          </p:cNvPr>
          <p:cNvSpPr txBox="1"/>
          <p:nvPr/>
        </p:nvSpPr>
        <p:spPr>
          <a:xfrm>
            <a:off x="6096000" y="5957455"/>
            <a:ext cx="50569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Talk of Nick Evans PPAP meeting September 2023</a:t>
            </a:r>
            <a:endParaRPr lang="en-US"/>
          </a:p>
          <a:p>
            <a:r>
              <a:rPr lang="en-US">
                <a:hlinkClick r:id="rId5"/>
              </a:rPr>
              <a:t>https://tinyurl.com/yc3d8c28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993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B061A-32BA-67D3-67E9-3A001E95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Current Program: 2022 Experimental Uplift</a:t>
            </a:r>
            <a:endParaRPr lang="en-GB"/>
          </a:p>
        </p:txBody>
      </p:sp>
      <p:pic>
        <p:nvPicPr>
          <p:cNvPr id="4" name="Picture 4" descr="A graph with blue and white bars&#10;&#10;Description automatically generated">
            <a:extLst>
              <a:ext uri="{FF2B5EF4-FFF2-40B4-BE49-F238E27FC236}">
                <a16:creationId xmlns:a16="http://schemas.microsoft.com/office/drawing/2014/main" id="{20D15CB5-84FE-D826-2C11-5CC83334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09" y="1545308"/>
            <a:ext cx="9407236" cy="51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31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83978-D2BC-1034-489D-08E598799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Current Program</a:t>
            </a:r>
            <a:endParaRPr lang="en-GB"/>
          </a:p>
        </p:txBody>
      </p:sp>
      <p:pic>
        <p:nvPicPr>
          <p:cNvPr id="4" name="Picture 4" descr="A graph of different colored columns&#10;&#10;Description automatically generated">
            <a:extLst>
              <a:ext uri="{FF2B5EF4-FFF2-40B4-BE49-F238E27FC236}">
                <a16:creationId xmlns:a16="http://schemas.microsoft.com/office/drawing/2014/main" id="{C314DD87-322E-A869-7A94-F1044023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2" y="1440705"/>
            <a:ext cx="10449405" cy="52311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1DAB74-A2D0-DF07-FA2D-FB4E1FCC4644}"/>
              </a:ext>
            </a:extLst>
          </p:cNvPr>
          <p:cNvSpPr txBox="1"/>
          <p:nvPr/>
        </p:nvSpPr>
        <p:spPr>
          <a:xfrm>
            <a:off x="6733309" y="96982"/>
            <a:ext cx="622069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Talk of Helen O'Keeffe IOP Town Meeting April 2022​</a:t>
            </a:r>
          </a:p>
          <a:p>
            <a:r>
              <a:rPr lang="en-US">
                <a:solidFill>
                  <a:srgbClr val="0563C1"/>
                </a:solidFill>
                <a:cs typeface="Segoe UI"/>
                <a:hlinkClick r:id="rId3"/>
              </a:rPr>
              <a:t>https://tinyurl.com/ypv7vs64</a:t>
            </a:r>
            <a:r>
              <a:rPr lang="en-US">
                <a:cs typeface="Segoe UI"/>
              </a:rPr>
              <a:t>​</a:t>
            </a:r>
          </a:p>
          <a:p>
            <a:r>
              <a:rPr lang="en-US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546369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A3718-40B3-CD2A-9D8C-D2467EFC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Current Program</a:t>
            </a:r>
            <a:endParaRPr lang="en-GB"/>
          </a:p>
        </p:txBody>
      </p:sp>
      <p:pic>
        <p:nvPicPr>
          <p:cNvPr id="4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C05481F8-539B-9E2F-B697-A3ED734B3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1710460"/>
            <a:ext cx="9850581" cy="4974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470101-EE91-E0AE-7B4B-2E3145CE7E2A}"/>
              </a:ext>
            </a:extLst>
          </p:cNvPr>
          <p:cNvSpPr txBox="1"/>
          <p:nvPr/>
        </p:nvSpPr>
        <p:spPr>
          <a:xfrm>
            <a:off x="7065818" y="41564"/>
            <a:ext cx="649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Talk of Helen O'Keeffe IOP Town Meeting April 2022</a:t>
            </a:r>
          </a:p>
          <a:p>
            <a:r>
              <a:rPr lang="en-US">
                <a:solidFill>
                  <a:srgbClr val="0563C1"/>
                </a:solidFill>
                <a:cs typeface="Segoe UI"/>
                <a:hlinkClick r:id="rId3"/>
              </a:rPr>
              <a:t>https://tinyurl.com/ypv7vs64</a:t>
            </a:r>
            <a:r>
              <a:rPr lang="en-US">
                <a:cs typeface="Segoe UI"/>
              </a:rPr>
              <a:t>​​</a:t>
            </a:r>
            <a:endParaRPr lang="en-US"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09543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5FF69-06F9-E146-89C6-7FC68C56F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031" y="199117"/>
            <a:ext cx="9144000" cy="856640"/>
          </a:xfrm>
        </p:spPr>
        <p:txBody>
          <a:bodyPr>
            <a:normAutofit fontScale="90000"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Energy frontier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FDA620-B79E-5841-8275-DFB8839C2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r="45471" b="70318"/>
          <a:stretch/>
        </p:blipFill>
        <p:spPr bwMode="auto">
          <a:xfrm>
            <a:off x="9107984" y="107362"/>
            <a:ext cx="3036278" cy="12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rge Hadron Collider work at UW-EE">
            <a:extLst>
              <a:ext uri="{FF2B5EF4-FFF2-40B4-BE49-F238E27FC236}">
                <a16:creationId xmlns:a16="http://schemas.microsoft.com/office/drawing/2014/main" id="{2A4E597A-F6AD-1346-B6D7-82E1B5D8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2" y="1409699"/>
            <a:ext cx="6193562" cy="47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DB8B5-5B5A-6342-8C68-757FDA02B9A8}"/>
              </a:ext>
            </a:extLst>
          </p:cNvPr>
          <p:cNvSpPr txBox="1"/>
          <p:nvPr/>
        </p:nvSpPr>
        <p:spPr>
          <a:xfrm>
            <a:off x="2796159" y="6277059"/>
            <a:ext cx="369389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/>
              <a:t>But also FASER, SND@LHC, </a:t>
            </a:r>
            <a:r>
              <a:rPr lang="en-GB" err="1"/>
              <a:t>MOeDAL</a:t>
            </a:r>
            <a:r>
              <a:rPr lang="en-GB"/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B6A75-285F-0F46-9F94-E76B95549B0F}"/>
              </a:ext>
            </a:extLst>
          </p:cNvPr>
          <p:cNvSpPr txBox="1"/>
          <p:nvPr/>
        </p:nvSpPr>
        <p:spPr>
          <a:xfrm>
            <a:off x="7514490" y="1744882"/>
            <a:ext cx="396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LHC restarted in July 2022 for its Run 3 at a com energy of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13.6 </a:t>
            </a:r>
            <a:r>
              <a:rPr lang="en-GB" b="1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23547-EF7F-8F41-99D9-3652E127F802}"/>
              </a:ext>
            </a:extLst>
          </p:cNvPr>
          <p:cNvSpPr txBox="1"/>
          <p:nvPr/>
        </p:nvSpPr>
        <p:spPr>
          <a:xfrm>
            <a:off x="7243362" y="5503929"/>
            <a:ext cx="4900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800">
                <a:solidFill>
                  <a:srgbClr val="961128"/>
                </a:solidFill>
                <a:effectLst/>
                <a:latin typeface="ArialMT"/>
              </a:rPr>
              <a:t>~ 60/fb delivered so far (Run 2: ~140/fb)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>
                <a:solidFill>
                  <a:srgbClr val="961128"/>
                </a:solidFill>
                <a:effectLst/>
                <a:latin typeface="ArialMT"/>
              </a:rPr>
              <a:t>Hit by </a:t>
            </a:r>
            <a:r>
              <a:rPr lang="en-GB">
                <a:solidFill>
                  <a:srgbClr val="961128"/>
                </a:solidFill>
                <a:latin typeface="ArialMT"/>
              </a:rPr>
              <a:t>cost of energy crisis in all EU..</a:t>
            </a:r>
            <a:endParaRPr lang="en-GB">
              <a:effectLst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E417158-4CC4-6E45-B06A-3404906F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756" y="2441707"/>
            <a:ext cx="4173027" cy="29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1D89C13B-5835-980A-5A47-67B96E3AF09E}"/>
              </a:ext>
            </a:extLst>
          </p:cNvPr>
          <p:cNvSpPr/>
          <p:nvPr/>
        </p:nvSpPr>
        <p:spPr>
          <a:xfrm rot="-1080000">
            <a:off x="4134786" y="5421441"/>
            <a:ext cx="612098" cy="77449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8FA950B5-D57E-D067-02F4-388B1FC90A1A}"/>
              </a:ext>
            </a:extLst>
          </p:cNvPr>
          <p:cNvSpPr/>
          <p:nvPr/>
        </p:nvSpPr>
        <p:spPr>
          <a:xfrm>
            <a:off x="6008557" y="4646951"/>
            <a:ext cx="487180" cy="154898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77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0325A-637C-334C-BFCB-D2AE5B20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7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26C60-91E8-2848-A1CC-12669BF8F6DA}"/>
              </a:ext>
            </a:extLst>
          </p:cNvPr>
          <p:cNvSpPr txBox="1"/>
          <p:nvPr/>
        </p:nvSpPr>
        <p:spPr>
          <a:xfrm>
            <a:off x="229712" y="1543859"/>
            <a:ext cx="11405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In UK: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15 Institutes, ~ 400 active members,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           ~ 150 students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3C38C-BD08-E241-9EED-3B617CD33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961" y="180540"/>
            <a:ext cx="5792312" cy="964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42359-F36D-0346-B4A4-8FAC94632B74}"/>
              </a:ext>
            </a:extLst>
          </p:cNvPr>
          <p:cNvSpPr txBox="1"/>
          <p:nvPr/>
        </p:nvSpPr>
        <p:spPr>
          <a:xfrm>
            <a:off x="5410041" y="1546899"/>
            <a:ext cx="6470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Large involvement from UK community in key areas and leadership</a:t>
            </a:r>
            <a:r>
              <a:rPr lang="en-GB">
                <a:solidFill>
                  <a:schemeClr val="accent6">
                    <a:lumMod val="75000"/>
                  </a:schemeClr>
                </a:solidFill>
                <a:latin typeface="ArialMT"/>
              </a:rPr>
              <a:t> </a:t>
            </a:r>
            <a:r>
              <a:rPr lang="en-GB">
                <a:solidFill>
                  <a:schemeClr val="accent6">
                    <a:lumMod val="75000"/>
                  </a:schemeClr>
                </a:solidFill>
                <a:latin typeface="ArialMT"/>
                <a:sym typeface="Wingdings" pitchFamily="2" charset="2"/>
              </a:rPr>
              <a:t> </a:t>
            </a:r>
            <a:r>
              <a:rPr lang="en-GB" sz="180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continues to be integral part of the collaboration </a:t>
            </a:r>
            <a:endParaRPr lang="en-GB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42F23-B980-714F-B27D-17E5E2AF87DD}"/>
              </a:ext>
            </a:extLst>
          </p:cNvPr>
          <p:cNvSpPr txBox="1"/>
          <p:nvPr/>
        </p:nvSpPr>
        <p:spPr>
          <a:xfrm>
            <a:off x="229712" y="2190315"/>
            <a:ext cx="31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recent highlights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EECD5D-4388-9746-BA07-45E253C2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44" y="2250444"/>
            <a:ext cx="4374720" cy="302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DE40C29-CB7A-314A-9925-82255209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0" y="2778369"/>
            <a:ext cx="3561476" cy="257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D3F929B-BC4E-1F4F-98D2-46459F64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67" y="4063839"/>
            <a:ext cx="3475464" cy="232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3D4674-12EC-EF4C-8B43-AD7918262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419" y="-6012"/>
            <a:ext cx="2140304" cy="1449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EE9195-9C70-4F48-89B9-354D8C62B0C6}"/>
              </a:ext>
            </a:extLst>
          </p:cNvPr>
          <p:cNvSpPr txBox="1"/>
          <p:nvPr/>
        </p:nvSpPr>
        <p:spPr>
          <a:xfrm>
            <a:off x="3985468" y="2733647"/>
            <a:ext cx="3561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Novel</a:t>
            </a:r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searches for new physics – e.g. signature sensitive to </a:t>
            </a:r>
            <a:r>
              <a:rPr lang="en-GB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dark-matter</a:t>
            </a:r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possibly produced inside a normal SM jet: semi-visible jets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BDC48-7313-DB47-82DC-64C0D9BE2E2B}"/>
              </a:ext>
            </a:extLst>
          </p:cNvPr>
          <p:cNvSpPr txBox="1"/>
          <p:nvPr/>
        </p:nvSpPr>
        <p:spPr>
          <a:xfrm>
            <a:off x="153037" y="5265690"/>
            <a:ext cx="3561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Dedicated </a:t>
            </a:r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precision studies </a:t>
            </a:r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reduce further uncertainties on the W mass: 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56A961-996D-EB49-AFCD-36A8F69D7515}"/>
              </a:ext>
            </a:extLst>
          </p:cNvPr>
          <p:cNvSpPr txBox="1"/>
          <p:nvPr/>
        </p:nvSpPr>
        <p:spPr>
          <a:xfrm>
            <a:off x="337077" y="6162943"/>
            <a:ext cx="321684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0" i="0" err="1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m</a:t>
            </a:r>
            <a:r>
              <a:rPr lang="en-GB" b="0" i="0" baseline="-25000" err="1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W</a:t>
            </a:r>
            <a:r>
              <a:rPr lang="en-GB" b="0" i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 = 80360 MeV+/-16 MeV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91892E-AEAC-F349-A67A-A451AB797683}"/>
              </a:ext>
            </a:extLst>
          </p:cNvPr>
          <p:cNvSpPr txBox="1"/>
          <p:nvPr/>
        </p:nvSpPr>
        <p:spPr>
          <a:xfrm>
            <a:off x="8021358" y="5414597"/>
            <a:ext cx="40176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Fantastic results </a:t>
            </a:r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achieved using Run 3 data to measure the </a:t>
            </a:r>
            <a:r>
              <a:rPr lang="en-GB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Higgs boson production cross section</a:t>
            </a:r>
            <a:r>
              <a:rPr lang="en-GB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13.6 </a:t>
            </a:r>
            <a:r>
              <a:rPr lang="en-GB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285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0325A-637C-334C-BFCB-D2AE5B20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7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CMS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26C60-91E8-2848-A1CC-12669BF8F6DA}"/>
              </a:ext>
            </a:extLst>
          </p:cNvPr>
          <p:cNvSpPr txBox="1"/>
          <p:nvPr/>
        </p:nvSpPr>
        <p:spPr>
          <a:xfrm>
            <a:off x="160992" y="1584273"/>
            <a:ext cx="38968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In UK: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24E40-E931-BE47-BCCC-CB7F1CF2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698" y="101283"/>
            <a:ext cx="6108089" cy="1047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61A18-5BBF-F844-80C4-EE7EF1759DA8}"/>
              </a:ext>
            </a:extLst>
          </p:cNvPr>
          <p:cNvSpPr txBox="1"/>
          <p:nvPr/>
        </p:nvSpPr>
        <p:spPr>
          <a:xfrm>
            <a:off x="1081167" y="1595712"/>
            <a:ext cx="358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4 Institutes, ~120 active members and ~25 students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3B692-8F25-604D-B286-AD6F1E3F216B}"/>
              </a:ext>
            </a:extLst>
          </p:cNvPr>
          <p:cNvSpPr txBox="1"/>
          <p:nvPr/>
        </p:nvSpPr>
        <p:spPr>
          <a:xfrm>
            <a:off x="5433328" y="1487812"/>
            <a:ext cx="6470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6">
                    <a:lumMod val="75000"/>
                  </a:schemeClr>
                </a:solidFill>
                <a:latin typeface="ArialMT"/>
                <a:sym typeface="Wingdings" pitchFamily="2" charset="2"/>
              </a:rPr>
              <a:t>Dedicated community working on data analysis and detector maintenance, with crucial expertise in key areas, e.g. ECAL:</a:t>
            </a:r>
            <a:endParaRPr lang="en-GB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A8C417-9A78-204D-A6FA-F02F05C52BB3}"/>
              </a:ext>
            </a:extLst>
          </p:cNvPr>
          <p:cNvSpPr txBox="1"/>
          <p:nvPr/>
        </p:nvSpPr>
        <p:spPr>
          <a:xfrm>
            <a:off x="5393727" y="2278974"/>
            <a:ext cx="25254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hlinkClick r:id="rId3"/>
              </a:rPr>
              <a:t>https://cms.cern/news/problems-and-solutions-ecal-leak-story</a:t>
            </a:r>
            <a:endParaRPr lang="en-GB" sz="1400"/>
          </a:p>
          <a:p>
            <a:endParaRPr lang="en-GB" sz="140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D373E08-24CF-7448-9EF2-DB6E4C21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601" y="2165350"/>
            <a:ext cx="3580289" cy="201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74CF3F-E101-CD4A-AC5A-E1CCEA67C9FC}"/>
              </a:ext>
            </a:extLst>
          </p:cNvPr>
          <p:cNvSpPr txBox="1"/>
          <p:nvPr/>
        </p:nvSpPr>
        <p:spPr>
          <a:xfrm>
            <a:off x="5410041" y="2841008"/>
            <a:ext cx="2754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effectLst/>
                <a:latin typeface="ArialMT"/>
              </a:rPr>
              <a:t>UK experts able to patch up the problem and guarantee data taking in 2023</a:t>
            </a:r>
            <a:endParaRPr lang="en-GB" sz="160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046FF9-830E-BC42-AF41-9124E645CFC8}"/>
              </a:ext>
            </a:extLst>
          </p:cNvPr>
          <p:cNvSpPr txBox="1"/>
          <p:nvPr/>
        </p:nvSpPr>
        <p:spPr>
          <a:xfrm>
            <a:off x="92145" y="2674085"/>
            <a:ext cx="31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recent highlights  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623968EC-3704-0044-9BAF-7CE067BE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9" y="3761898"/>
            <a:ext cx="2786867" cy="27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F1073C-CF6E-FA41-AC8C-8596A90EA1AF}"/>
              </a:ext>
            </a:extLst>
          </p:cNvPr>
          <p:cNvSpPr txBox="1"/>
          <p:nvPr/>
        </p:nvSpPr>
        <p:spPr>
          <a:xfrm>
            <a:off x="92145" y="3304027"/>
            <a:ext cx="2343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err="1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ZZ+jets</a:t>
            </a:r>
            <a:r>
              <a:rPr lang="en-GB" b="0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production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4E60638B-C524-0E49-B4CA-D1797DDD1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12" y="4070703"/>
            <a:ext cx="2936388" cy="28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BE9C86-3BDC-0A42-BCB1-92BA0DD8A5BB}"/>
              </a:ext>
            </a:extLst>
          </p:cNvPr>
          <p:cNvSpPr txBox="1"/>
          <p:nvPr/>
        </p:nvSpPr>
        <p:spPr>
          <a:xfrm>
            <a:off x="3047829" y="3695176"/>
            <a:ext cx="3519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Evidence</a:t>
            </a:r>
            <a:r>
              <a:rPr lang="en-GB" b="0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GB" b="0" i="0" err="1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tWZ</a:t>
            </a:r>
            <a:r>
              <a:rPr lang="en-GB" b="0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8377B77B-4F74-9045-8558-30FF3B3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20" y="4349543"/>
            <a:ext cx="3478481" cy="24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8950C7-D61F-6E42-B122-5BC605D9C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6897" y="5276676"/>
            <a:ext cx="1692819" cy="4071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469B32-2725-8044-BF18-071B6A94C612}"/>
              </a:ext>
            </a:extLst>
          </p:cNvPr>
          <p:cNvSpPr txBox="1"/>
          <p:nvPr/>
        </p:nvSpPr>
        <p:spPr>
          <a:xfrm>
            <a:off x="10109897" y="490734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Observation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</a:p>
        </p:txBody>
      </p:sp>
      <p:pic>
        <p:nvPicPr>
          <p:cNvPr id="4110" name="Picture 14" descr="CMS Phase 2 Tracker, Service Channels and Services">
            <a:extLst>
              <a:ext uri="{FF2B5EF4-FFF2-40B4-BE49-F238E27FC236}">
                <a16:creationId xmlns:a16="http://schemas.microsoft.com/office/drawing/2014/main" id="{494987A4-D9F8-194D-A610-5E9436F5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82" y="62706"/>
            <a:ext cx="16954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2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0325A-637C-334C-BFCB-D2AE5B20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" y="0"/>
            <a:ext cx="11493364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Towards HL-LHC: </a:t>
            </a:r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ATLAS and CMS upgrades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26C60-91E8-2848-A1CC-12669BF8F6DA}"/>
              </a:ext>
            </a:extLst>
          </p:cNvPr>
          <p:cNvSpPr txBox="1"/>
          <p:nvPr/>
        </p:nvSpPr>
        <p:spPr>
          <a:xfrm>
            <a:off x="159373" y="2569566"/>
            <a:ext cx="11849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Phase II upgrades of the ATLAS and CMS detectors for HL-LHC on-going at full steam - and LS3 is fast approaching (~ 2 years) as well as construction, commissioning and integration before 2029.</a:t>
            </a: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A457-2FE2-1B4C-A70A-D2B9C3B7494C}"/>
              </a:ext>
            </a:extLst>
          </p:cNvPr>
          <p:cNvSpPr txBox="1"/>
          <p:nvPr/>
        </p:nvSpPr>
        <p:spPr>
          <a:xfrm>
            <a:off x="135927" y="1141854"/>
            <a:ext cx="7502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HL-LHC is </a:t>
            </a:r>
            <a:r>
              <a:rPr lang="en-GB" sz="200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key part of both European and UK forward strategy </a:t>
            </a:r>
            <a:endParaRPr lang="en-GB" sz="2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3CD7E-D64F-9B46-BD3E-7D418A9C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089" y="1562465"/>
            <a:ext cx="9601200" cy="87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B81908-CEED-494E-A90A-A516F60CB8B3}"/>
              </a:ext>
            </a:extLst>
          </p:cNvPr>
          <p:cNvSpPr txBox="1"/>
          <p:nvPr/>
        </p:nvSpPr>
        <p:spPr>
          <a:xfrm>
            <a:off x="596500" y="1774920"/>
            <a:ext cx="166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70C0"/>
                </a:solidFill>
              </a:rPr>
              <a:t>PPAP Roadmap: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3D114E-14EB-4942-8209-3994FDE28C83}"/>
              </a:ext>
            </a:extLst>
          </p:cNvPr>
          <p:cNvGrpSpPr/>
          <p:nvPr/>
        </p:nvGrpSpPr>
        <p:grpSpPr>
          <a:xfrm>
            <a:off x="952500" y="3452447"/>
            <a:ext cx="10287000" cy="2921000"/>
            <a:chOff x="952500" y="3452447"/>
            <a:chExt cx="10287000" cy="2921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260C84-7EF5-3A44-9300-D08A4271B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500" y="3452447"/>
              <a:ext cx="10287000" cy="2921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7F1ACE-E9E9-9A48-A38E-C6696878F48E}"/>
                </a:ext>
              </a:extLst>
            </p:cNvPr>
            <p:cNvSpPr/>
            <p:nvPr/>
          </p:nvSpPr>
          <p:spPr>
            <a:xfrm>
              <a:off x="6411412" y="4496779"/>
              <a:ext cx="433754" cy="4044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9704760D-1BE9-9F46-BDE2-A26FF326FF8B}"/>
                </a:ext>
              </a:extLst>
            </p:cNvPr>
            <p:cNvSpPr/>
            <p:nvPr/>
          </p:nvSpPr>
          <p:spPr>
            <a:xfrm>
              <a:off x="6845166" y="4490917"/>
              <a:ext cx="316523" cy="40444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4ED3D85-C8BD-CD49-8DD9-9FA4937A5D8E}"/>
              </a:ext>
            </a:extLst>
          </p:cNvPr>
          <p:cNvSpPr txBox="1"/>
          <p:nvPr/>
        </p:nvSpPr>
        <p:spPr>
          <a:xfrm>
            <a:off x="8638063" y="23332"/>
            <a:ext cx="35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solidFill>
                  <a:schemeClr val="bg1">
                    <a:lumMod val="50000"/>
                  </a:schemeClr>
                </a:solidFill>
              </a:rPr>
              <a:t>See also Jon's talk  CERN up to 2040</a:t>
            </a:r>
          </a:p>
        </p:txBody>
      </p:sp>
    </p:spTree>
    <p:extLst>
      <p:ext uri="{BB962C8B-B14F-4D97-AF65-F5344CB8AC3E}">
        <p14:creationId xmlns:p14="http://schemas.microsoft.com/office/powerpoint/2010/main" val="55543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0325A-637C-334C-BFCB-D2AE5B20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49" y="0"/>
            <a:ext cx="11493364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Towards HL-LHC: </a:t>
            </a:r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ATLAS and CMS upgrades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DB29D-A721-A84B-B159-BA775B5D0509}"/>
              </a:ext>
            </a:extLst>
          </p:cNvPr>
          <p:cNvSpPr txBox="1"/>
          <p:nvPr/>
        </p:nvSpPr>
        <p:spPr>
          <a:xfrm>
            <a:off x="135927" y="1019909"/>
            <a:ext cx="5863465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/>
              <a:t>ATLAS</a:t>
            </a:r>
            <a:r>
              <a:rPr lang="en-GB"/>
              <a:t> (major </a:t>
            </a: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UK deliverables</a:t>
            </a:r>
            <a:r>
              <a:rPr lang="en-GB"/>
              <a:t>):</a:t>
            </a:r>
            <a:r>
              <a:rPr lang="en-GB" b="1"/>
              <a:t> </a:t>
            </a:r>
          </a:p>
          <a:p>
            <a:pPr marL="285750" indent="-285750">
              <a:buFontTx/>
              <a:buChar char="-"/>
            </a:pP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All new inner tracking detector ITK (strips and pixel) </a:t>
            </a:r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r>
              <a:rPr lang="en-GB"/>
              <a:t>Upgrades of Muon, </a:t>
            </a:r>
            <a:r>
              <a:rPr lang="en-GB" err="1"/>
              <a:t>LAr</a:t>
            </a:r>
            <a:r>
              <a:rPr lang="en-GB"/>
              <a:t> and Tile Calorimeters</a:t>
            </a:r>
          </a:p>
          <a:p>
            <a:pPr marL="285750" indent="-285750">
              <a:buFontTx/>
              <a:buChar char="-"/>
            </a:pP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Upgrade TDAQ System (DAQ, Event trigger &amp; filter)</a:t>
            </a:r>
          </a:p>
          <a:p>
            <a:pPr marL="285750" indent="-285750">
              <a:buFontTx/>
              <a:buChar char="-"/>
            </a:pP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Computing (offline software, simulation, reconstruction)</a:t>
            </a:r>
          </a:p>
          <a:p>
            <a:pPr marL="285750" indent="-285750">
              <a:buFontTx/>
              <a:buChar char="-"/>
            </a:pPr>
            <a:r>
              <a:rPr lang="en-GB"/>
              <a:t>High Granularity Timing Detector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B4F7E-6CC1-154D-BD51-4D867CE26B66}"/>
              </a:ext>
            </a:extLst>
          </p:cNvPr>
          <p:cNvSpPr txBox="1"/>
          <p:nvPr/>
        </p:nvSpPr>
        <p:spPr>
          <a:xfrm>
            <a:off x="135927" y="4360984"/>
            <a:ext cx="58634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CMS</a:t>
            </a:r>
            <a:r>
              <a:rPr lang="en-GB"/>
              <a:t> (major </a:t>
            </a: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UK deliverables</a:t>
            </a:r>
            <a:r>
              <a:rPr lang="en-GB"/>
              <a:t>):</a:t>
            </a:r>
            <a:r>
              <a:rPr lang="en-GB" b="1"/>
              <a:t> </a:t>
            </a:r>
          </a:p>
          <a:p>
            <a:pPr marL="285750" indent="-285750">
              <a:buFontTx/>
              <a:buChar char="-"/>
            </a:pPr>
            <a:r>
              <a:rPr lang="en-GB"/>
              <a:t>Tracking detector to be completely replaced (UK developed idea of L1 tracking, frontend ASIC and FPGA)</a:t>
            </a:r>
          </a:p>
          <a:p>
            <a:pPr marL="285750" indent="-285750">
              <a:buFontTx/>
              <a:buChar char="-"/>
            </a:pPr>
            <a:r>
              <a:rPr lang="en-GB"/>
              <a:t>Upgrades of the Calorimeters (</a:t>
            </a: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Barrel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/>
              <a:t>and Endcap)</a:t>
            </a:r>
          </a:p>
          <a:p>
            <a:pPr marL="285750" indent="-285750">
              <a:buFontTx/>
              <a:buChar char="-"/>
            </a:pP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L1-Trigger/HLT/DAQ</a:t>
            </a:r>
          </a:p>
          <a:p>
            <a:pPr marL="285750" indent="-285750">
              <a:buFontTx/>
              <a:buChar char="-"/>
            </a:pPr>
            <a:r>
              <a:rPr lang="en-GB"/>
              <a:t>Muon system </a:t>
            </a:r>
          </a:p>
          <a:p>
            <a:pPr marL="285750" indent="-285750">
              <a:buFontTx/>
              <a:buChar char="-"/>
            </a:pPr>
            <a:r>
              <a:rPr lang="en-GB"/>
              <a:t>MIP Detector System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B9152-77E0-8545-A786-3541036F5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350" y="3988671"/>
            <a:ext cx="2706319" cy="2794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AC0A6B-0B2D-944D-9878-11F97CCAE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984" y="5540894"/>
            <a:ext cx="4535258" cy="13171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95A7F9-F77D-0647-BAB4-4115FC816E90}"/>
              </a:ext>
            </a:extLst>
          </p:cNvPr>
          <p:cNvSpPr txBox="1"/>
          <p:nvPr/>
        </p:nvSpPr>
        <p:spPr>
          <a:xfrm>
            <a:off x="6201969" y="4977482"/>
            <a:ext cx="28968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0230FF"/>
                </a:solidFill>
                <a:effectLst/>
                <a:latin typeface="ArialMT"/>
              </a:rPr>
              <a:t>UK part of Serenity, used for L1 Trigger, HGC and tracker</a:t>
            </a:r>
            <a:br>
              <a:rPr lang="en-GB" sz="1400">
                <a:solidFill>
                  <a:srgbClr val="0230FF"/>
                </a:solidFill>
                <a:effectLst/>
                <a:latin typeface="ArialMT"/>
              </a:rPr>
            </a:br>
            <a:endParaRPr lang="en-GB" sz="140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00AB7-4B9C-5B46-BB3D-94581DE0F9A8}"/>
              </a:ext>
            </a:extLst>
          </p:cNvPr>
          <p:cNvSpPr txBox="1"/>
          <p:nvPr/>
        </p:nvSpPr>
        <p:spPr>
          <a:xfrm>
            <a:off x="8254758" y="4303978"/>
            <a:ext cx="2896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0230FF"/>
                </a:solidFill>
                <a:effectLst/>
                <a:latin typeface="ArialMT"/>
              </a:rPr>
              <a:t>Barrel ECAL</a:t>
            </a:r>
            <a:endParaRPr lang="en-GB" sz="1400">
              <a:effectLst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8075D3-A214-4F41-AA29-F582BE287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500" y="1357867"/>
            <a:ext cx="3719322" cy="24601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BEC0CE-5DA4-C94A-9E9D-0BECEAAC8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650" y="1755213"/>
            <a:ext cx="2896850" cy="11716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2C88A2-875A-B44E-8A43-C77118A9C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57" y="1923495"/>
            <a:ext cx="2311400" cy="889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D11288-3DC0-B944-9CCD-3C6B255C9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1265" y="1321989"/>
            <a:ext cx="2384404" cy="2254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9EC1E0-6155-CA46-ACE5-B2A458E69EB4}"/>
              </a:ext>
            </a:extLst>
          </p:cNvPr>
          <p:cNvSpPr txBox="1"/>
          <p:nvPr/>
        </p:nvSpPr>
        <p:spPr>
          <a:xfrm>
            <a:off x="7659161" y="1019909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70C0"/>
                </a:solidFill>
              </a:rPr>
              <a:t>ITK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7B5A7C-A9C5-D84D-A084-30B7061AF632}"/>
              </a:ext>
            </a:extLst>
          </p:cNvPr>
          <p:cNvSpPr txBox="1"/>
          <p:nvPr/>
        </p:nvSpPr>
        <p:spPr>
          <a:xfrm>
            <a:off x="10642509" y="972383"/>
            <a:ext cx="72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70C0"/>
                </a:solidFill>
              </a:rPr>
              <a:t>TDAQ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29E02B-AAB4-2842-B1E5-5132D4E5F5CC}"/>
              </a:ext>
            </a:extLst>
          </p:cNvPr>
          <p:cNvSpPr txBox="1"/>
          <p:nvPr/>
        </p:nvSpPr>
        <p:spPr>
          <a:xfrm>
            <a:off x="8638063" y="23332"/>
            <a:ext cx="35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solidFill>
                  <a:schemeClr val="bg1">
                    <a:lumMod val="50000"/>
                  </a:schemeClr>
                </a:solidFill>
              </a:rPr>
              <a:t>See also Jon's talk  CERN up to 2040</a:t>
            </a:r>
          </a:p>
        </p:txBody>
      </p:sp>
    </p:spTree>
    <p:extLst>
      <p:ext uri="{BB962C8B-B14F-4D97-AF65-F5344CB8AC3E}">
        <p14:creationId xmlns:p14="http://schemas.microsoft.com/office/powerpoint/2010/main" val="2950523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2793-CAC4-0C4D-A956-30FAA349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9" y="-164123"/>
            <a:ext cx="10515600" cy="1325563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Beyond GPDs: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FASER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SND@LHC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91DA3-A5BE-F442-BD5C-CD0FDE447737}"/>
              </a:ext>
            </a:extLst>
          </p:cNvPr>
          <p:cNvSpPr txBox="1"/>
          <p:nvPr/>
        </p:nvSpPr>
        <p:spPr>
          <a:xfrm>
            <a:off x="1913617" y="438108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In UK: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UCL, Imperial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E52E9-1638-1347-8C41-84607674DA4C}"/>
              </a:ext>
            </a:extLst>
          </p:cNvPr>
          <p:cNvSpPr txBox="1"/>
          <p:nvPr/>
        </p:nvSpPr>
        <p:spPr>
          <a:xfrm>
            <a:off x="50148" y="892685"/>
            <a:ext cx="274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 + </a:t>
            </a:r>
            <a:r>
              <a:rPr lang="en-GB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</a:t>
            </a:r>
            <a:r>
              <a:rPr lang="en-GB" sz="2400" b="1" err="1">
                <a:solidFill>
                  <a:srgbClr val="0070C0"/>
                </a:solidFill>
                <a:latin typeface="Symbol" pitchFamily="2" charset="2"/>
              </a:rPr>
              <a:t>n</a:t>
            </a:r>
            <a:endParaRPr lang="en-GB" sz="2400" b="1">
              <a:solidFill>
                <a:srgbClr val="0070C0"/>
              </a:solidFill>
              <a:latin typeface="Symbol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CB0A1-D1E4-324C-80AD-0E69DCA45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89" y="1102032"/>
            <a:ext cx="3676526" cy="269980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08B9A5C-13C7-284C-B258-B995B1C5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11" y="732839"/>
            <a:ext cx="3253523" cy="21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35C712-AFB7-1F4F-88C7-B1C0DEC78894}"/>
              </a:ext>
            </a:extLst>
          </p:cNvPr>
          <p:cNvSpPr txBox="1"/>
          <p:nvPr/>
        </p:nvSpPr>
        <p:spPr>
          <a:xfrm>
            <a:off x="7176465" y="1282189"/>
            <a:ext cx="1004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-</a:t>
            </a:r>
            <a:r>
              <a:rPr lang="en-GB" err="1"/>
              <a:t>ve</a:t>
            </a:r>
            <a:r>
              <a:rPr lang="en-GB"/>
              <a:t> muons </a:t>
            </a:r>
          </a:p>
          <a:p>
            <a:r>
              <a:rPr lang="en-GB">
                <a:sym typeface="Wingdings" pitchFamily="2" charset="2"/>
              </a:rPr>
              <a:t> </a:t>
            </a:r>
            <a:r>
              <a:rPr lang="el-GR" err="1">
                <a:sym typeface="Wingdings" pitchFamily="2" charset="2"/>
              </a:rPr>
              <a:t>ν</a:t>
            </a:r>
            <a:r>
              <a:rPr lang="el-GR" baseline="-25000" err="1">
                <a:sym typeface="Wingdings" pitchFamily="2" charset="2"/>
              </a:rPr>
              <a:t>μ</a:t>
            </a:r>
            <a:endParaRPr lang="en-GB" baseline="-25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02D45-422C-7D46-8511-20B7659BE0C7}"/>
              </a:ext>
            </a:extLst>
          </p:cNvPr>
          <p:cNvSpPr txBox="1"/>
          <p:nvPr/>
        </p:nvSpPr>
        <p:spPr>
          <a:xfrm>
            <a:off x="8663041" y="1456669"/>
            <a:ext cx="104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+</a:t>
            </a:r>
            <a:r>
              <a:rPr lang="en-GB" err="1"/>
              <a:t>ve</a:t>
            </a:r>
            <a:r>
              <a:rPr lang="en-GB"/>
              <a:t> muons </a:t>
            </a:r>
          </a:p>
          <a:p>
            <a:r>
              <a:rPr lang="en-GB">
                <a:sym typeface="Wingdings" pitchFamily="2" charset="2"/>
              </a:rPr>
              <a:t> anti </a:t>
            </a:r>
            <a:r>
              <a:rPr lang="el-GR" err="1">
                <a:sym typeface="Wingdings" pitchFamily="2" charset="2"/>
              </a:rPr>
              <a:t>ν</a:t>
            </a:r>
            <a:r>
              <a:rPr lang="el-GR" baseline="-25000" err="1">
                <a:sym typeface="Wingdings" pitchFamily="2" charset="2"/>
              </a:rPr>
              <a:t>μ</a:t>
            </a:r>
            <a:endParaRPr lang="en-GB" baseline="-25000"/>
          </a:p>
        </p:txBody>
      </p:sp>
      <p:pic>
        <p:nvPicPr>
          <p:cNvPr id="9" name="コンテンツ プレースホルダー 23">
            <a:extLst>
              <a:ext uri="{FF2B5EF4-FFF2-40B4-BE49-F238E27FC236}">
                <a16:creationId xmlns:a16="http://schemas.microsoft.com/office/drawing/2014/main" id="{E68D44EE-61B8-CB4A-B59A-71FAE9665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2392" y="2844267"/>
            <a:ext cx="2848498" cy="1690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038C01-3B2C-714B-B31E-B455591F80C9}"/>
              </a:ext>
            </a:extLst>
          </p:cNvPr>
          <p:cNvSpPr txBox="1"/>
          <p:nvPr/>
        </p:nvSpPr>
        <p:spPr>
          <a:xfrm>
            <a:off x="10098674" y="1091101"/>
            <a:ext cx="2069878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GB" i="1"/>
              <a:t>direct</a:t>
            </a:r>
            <a:r>
              <a:rPr lang="en-GB"/>
              <a:t> detection of collider neutrinos: </a:t>
            </a:r>
          </a:p>
          <a:p>
            <a:endParaRPr lang="en-GB"/>
          </a:p>
          <a:p>
            <a:r>
              <a:rPr lang="en-GB"/>
              <a:t>153 events </a:t>
            </a:r>
            <a:r>
              <a:rPr lang="en-GB">
                <a:sym typeface="Wingdings" pitchFamily="2" charset="2"/>
              </a:rPr>
              <a:t></a:t>
            </a:r>
            <a:r>
              <a:rPr lang="en-GB"/>
              <a:t> </a:t>
            </a:r>
            <a:r>
              <a:rPr lang="en-GB" sz="100"/>
              <a:t>, ,</a:t>
            </a:r>
            <a:r>
              <a:rPr lang="en-GB"/>
              <a:t>16</a:t>
            </a:r>
            <a:r>
              <a:rPr lang="el-GR"/>
              <a:t>σ</a:t>
            </a:r>
            <a:r>
              <a:rPr lang="en-GB"/>
              <a:t> </a:t>
            </a:r>
          </a:p>
          <a:p>
            <a:r>
              <a:rPr lang="en-GB"/>
              <a:t> </a:t>
            </a:r>
            <a:r>
              <a:rPr lang="en-GB">
                <a:hlinkClick r:id="rId6"/>
              </a:rPr>
              <a:t>arXiv:2303.14185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875BE9-8A6F-224A-9E02-8BE6FEDBB372}"/>
              </a:ext>
            </a:extLst>
          </p:cNvPr>
          <p:cNvSpPr txBox="1">
            <a:spLocks/>
          </p:cNvSpPr>
          <p:nvPr/>
        </p:nvSpPr>
        <p:spPr>
          <a:xfrm>
            <a:off x="6827983" y="3166238"/>
            <a:ext cx="2356895" cy="6446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Analysis of FASER</a:t>
            </a:r>
            <a:r>
              <a:rPr lang="el-GR" sz="180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emulsion detector underway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220536-9BE1-054F-A117-0B6E7FED1964}"/>
              </a:ext>
            </a:extLst>
          </p:cNvPr>
          <p:cNvSpPr txBox="1"/>
          <p:nvPr/>
        </p:nvSpPr>
        <p:spPr>
          <a:xfrm>
            <a:off x="10379597" y="2844225"/>
            <a:ext cx="1824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e-like candidate CC event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645B4-2006-9647-81B5-E2969D1E48D9}"/>
              </a:ext>
            </a:extLst>
          </p:cNvPr>
          <p:cNvSpPr txBox="1"/>
          <p:nvPr/>
        </p:nvSpPr>
        <p:spPr>
          <a:xfrm>
            <a:off x="3636656" y="3714034"/>
            <a:ext cx="292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CERN-FASER-CONF-2023-001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384749-CB9C-9A45-9CD5-0FA7DF017359}"/>
              </a:ext>
            </a:extLst>
          </p:cNvPr>
          <p:cNvSpPr txBox="1"/>
          <p:nvPr/>
        </p:nvSpPr>
        <p:spPr>
          <a:xfrm>
            <a:off x="3832836" y="9713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Dark photon search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DF5E0D-AAE0-B94D-B9FD-C4F6C166A195}"/>
              </a:ext>
            </a:extLst>
          </p:cNvPr>
          <p:cNvSpPr txBox="1"/>
          <p:nvPr/>
        </p:nvSpPr>
        <p:spPr>
          <a:xfrm>
            <a:off x="50148" y="1380490"/>
            <a:ext cx="290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 UK: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Liverpool, Sussex,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RHUL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Manchester </a:t>
            </a:r>
          </a:p>
        </p:txBody>
      </p:sp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A4583EE2-3225-7048-BFDD-FC5A0D11B9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997" b="4937"/>
          <a:stretch/>
        </p:blipFill>
        <p:spPr>
          <a:xfrm>
            <a:off x="106149" y="2103000"/>
            <a:ext cx="3058257" cy="16988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31C04A-DDAD-E742-AB07-F547456C8B90}"/>
              </a:ext>
            </a:extLst>
          </p:cNvPr>
          <p:cNvSpPr txBox="1"/>
          <p:nvPr/>
        </p:nvSpPr>
        <p:spPr>
          <a:xfrm>
            <a:off x="146533" y="4318470"/>
            <a:ext cx="1981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SND@LHC</a:t>
            </a:r>
            <a:endParaRPr lang="en-GB" sz="240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AE4631-F900-5548-921F-82602AA984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264" y="4813036"/>
            <a:ext cx="3184645" cy="1821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9A359C-087C-C740-B837-B66376B40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989" y="4677893"/>
            <a:ext cx="2294177" cy="21657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0F3E86-51B1-6D4C-B5F8-F91A4C9232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8647" y="4944022"/>
            <a:ext cx="2730500" cy="5842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D5C73C-6DA8-A340-B59D-1F6B02D4CB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7727" y="5189092"/>
            <a:ext cx="3473992" cy="13952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533E810-E8AA-0241-AC72-3C82D7D90EF7}"/>
              </a:ext>
            </a:extLst>
          </p:cNvPr>
          <p:cNvSpPr txBox="1"/>
          <p:nvPr/>
        </p:nvSpPr>
        <p:spPr>
          <a:xfrm>
            <a:off x="5916166" y="4744826"/>
            <a:ext cx="3297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13"/>
              </a:rPr>
              <a:t>https://arxiv.org/abs/2305.09383</a:t>
            </a:r>
            <a:endParaRPr lang="en-GB"/>
          </a:p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E48181-A5A9-034F-81DC-9BE333802E24}"/>
              </a:ext>
            </a:extLst>
          </p:cNvPr>
          <p:cNvSpPr txBox="1"/>
          <p:nvPr/>
        </p:nvSpPr>
        <p:spPr>
          <a:xfrm>
            <a:off x="9509700" y="5889345"/>
            <a:ext cx="268197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i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See also Jon's talk for </a:t>
            </a:r>
            <a:r>
              <a:rPr lang="en-GB" b="1" i="1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MOedal</a:t>
            </a:r>
            <a:r>
              <a:rPr lang="en-GB" b="1" i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, future Facility and more beyond GPDs </a:t>
            </a:r>
          </a:p>
        </p:txBody>
      </p:sp>
    </p:spTree>
    <p:extLst>
      <p:ext uri="{BB962C8B-B14F-4D97-AF65-F5344CB8AC3E}">
        <p14:creationId xmlns:p14="http://schemas.microsoft.com/office/powerpoint/2010/main" val="380635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DA75-06B2-C753-76D7-1764620B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651BA-EBE3-793F-25C9-CD5F96EB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49" y="1825625"/>
            <a:ext cx="11398312" cy="4636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Several of the Strategic Review recommendations, directly touched on the role of PPAP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Review identified need for the development of a prioritized roadmap to feed into the next European Strategy update which will be completed ~2027. Suggested new committee to fulfill this role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Following the review STFC decided to split Science Board into PPAN and Facilities from later this year. Part of the Science Board (PPAN) remit roadmap prioritization</a:t>
            </a:r>
          </a:p>
        </p:txBody>
      </p:sp>
    </p:spTree>
    <p:extLst>
      <p:ext uri="{BB962C8B-B14F-4D97-AF65-F5344CB8AC3E}">
        <p14:creationId xmlns:p14="http://schemas.microsoft.com/office/powerpoint/2010/main" val="564781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CDA75-06B2-C753-76D7-1764620B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anchor="b">
            <a:normAutofit/>
          </a:bodyPr>
          <a:lstStyle/>
          <a:p>
            <a:r>
              <a:rPr lang="en-US" sz="5200"/>
              <a:t>Flavour physics</a:t>
            </a:r>
            <a:endParaRPr lang="en-US" sz="5200"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B8730DD7-5B15-6FD6-753B-21D234C51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651BA-EBE3-793F-25C9-CD5F96EB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51" y="3355848"/>
            <a:ext cx="6796659" cy="28254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UK involved in main quark and charged lepton flavour experiments</a:t>
            </a:r>
          </a:p>
          <a:p>
            <a:pPr lvl="1"/>
            <a:r>
              <a:rPr lang="en-US" sz="1900">
                <a:ea typeface="Calibri"/>
                <a:cs typeface="Calibri"/>
              </a:rPr>
              <a:t>Mostly funded through STFC PPGP/PPRP with significant additions from fellowships and other grants (esp. BESIII and NA62)</a:t>
            </a:r>
          </a:p>
          <a:p>
            <a:r>
              <a:rPr lang="en-US" sz="1900">
                <a:ea typeface="Calibri"/>
                <a:cs typeface="Calibri"/>
              </a:rPr>
              <a:t>Recent top-level leadership in several experiments</a:t>
            </a:r>
          </a:p>
          <a:p>
            <a:pPr lvl="1"/>
            <a:r>
              <a:rPr lang="en-US" sz="1900">
                <a:ea typeface="Calibri"/>
                <a:cs typeface="Calibri"/>
              </a:rPr>
              <a:t>Muon g-2 Spokesperson 2018-20: Mark Lancaster</a:t>
            </a:r>
          </a:p>
          <a:p>
            <a:pPr lvl="1"/>
            <a:r>
              <a:rPr lang="en-US" sz="1900">
                <a:ea typeface="Calibri"/>
                <a:cs typeface="Calibri"/>
              </a:rPr>
              <a:t>NA62 Spokesperson 2019-22: Cristina Lazzeroni</a:t>
            </a:r>
          </a:p>
          <a:p>
            <a:pPr lvl="1"/>
            <a:r>
              <a:rPr lang="en-US" sz="1900">
                <a:ea typeface="Calibri"/>
                <a:cs typeface="Calibri"/>
              </a:rPr>
              <a:t>LHCb Spokesperson 2020-23: Chris Parkes</a:t>
            </a:r>
          </a:p>
          <a:p>
            <a:pPr marL="457200" lvl="1" indent="0">
              <a:buNone/>
            </a:pPr>
            <a:endParaRPr lang="en-US" sz="1900">
              <a:ea typeface="Calibri"/>
              <a:cs typeface="Calibri"/>
            </a:endParaRPr>
          </a:p>
        </p:txBody>
      </p:sp>
      <p:pic>
        <p:nvPicPr>
          <p:cNvPr id="4" name="Picture 4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4A151B6D-A75B-8FB1-4DFF-CEDA55504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05" b="11934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5" name="Picture 5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66F97819-8913-E501-D276-27CCE4AA3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7" r="14705" b="3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5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CE33-A5EA-6B6A-A009-D50500B5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4" y="365125"/>
            <a:ext cx="2244438" cy="1339417"/>
          </a:xfrm>
        </p:spPr>
        <p:txBody>
          <a:bodyPr/>
          <a:lstStyle/>
          <a:p>
            <a:r>
              <a:rPr lang="en-GB" err="1">
                <a:ea typeface="Calibri Light"/>
                <a:cs typeface="Calibri Light"/>
              </a:rPr>
              <a:t>LHCb</a:t>
            </a:r>
            <a:r>
              <a:rPr lang="en-GB">
                <a:ea typeface="Calibri Light"/>
                <a:cs typeface="Calibri Light"/>
              </a:rPr>
              <a:t> physics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C6A9-551E-EFF5-83F6-473DD3F77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79" y="2088861"/>
            <a:ext cx="2692736" cy="191293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>
                <a:ea typeface="+mn-lt"/>
                <a:cs typeface="+mn-lt"/>
              </a:rPr>
              <a:t>11 institutes in UK</a:t>
            </a:r>
          </a:p>
          <a:p>
            <a:pPr lvl="1"/>
            <a:r>
              <a:rPr lang="en-GB">
                <a:ea typeface="+mn-lt"/>
                <a:cs typeface="+mn-lt"/>
              </a:rPr>
              <a:t>+2 joining for Upgrade 2</a:t>
            </a:r>
          </a:p>
          <a:p>
            <a:r>
              <a:rPr lang="en-GB">
                <a:ea typeface="+mn-lt"/>
                <a:cs typeface="+mn-lt"/>
              </a:rPr>
              <a:t>Many </a:t>
            </a:r>
            <a:r>
              <a:rPr lang="en-GB" err="1">
                <a:ea typeface="+mn-lt"/>
                <a:cs typeface="+mn-lt"/>
              </a:rPr>
              <a:t>LHCb</a:t>
            </a:r>
            <a:r>
              <a:rPr lang="en-GB">
                <a:ea typeface="+mn-lt"/>
                <a:cs typeface="+mn-lt"/>
              </a:rPr>
              <a:t> analyses now on full dataset</a:t>
            </a:r>
            <a:endParaRPr lang="en-US">
              <a:cs typeface="Calibri"/>
            </a:endParaRPr>
          </a:p>
        </p:txBody>
      </p:sp>
      <p:pic>
        <p:nvPicPr>
          <p:cNvPr id="5" name="Picture 5" descr="A picture containing text, screenshot, circle, diagram&#10;&#10;Description automatically generated">
            <a:extLst>
              <a:ext uri="{FF2B5EF4-FFF2-40B4-BE49-F238E27FC236}">
                <a16:creationId xmlns:a16="http://schemas.microsoft.com/office/drawing/2014/main" id="{4BAB10B8-E368-59BC-9C15-750B0E735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576" y="322"/>
            <a:ext cx="3073879" cy="2301823"/>
          </a:xfrm>
          <a:prstGeom prst="rect">
            <a:avLst/>
          </a:prstGeom>
        </p:spPr>
      </p:pic>
      <p:pic>
        <p:nvPicPr>
          <p:cNvPr id="6" name="Picture 6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8332F554-888F-AEBE-E85C-4EF1B54B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76" y="4646547"/>
            <a:ext cx="3073879" cy="2028423"/>
          </a:xfrm>
          <a:prstGeom prst="rect">
            <a:avLst/>
          </a:prstGeom>
        </p:spPr>
      </p:pic>
      <p:pic>
        <p:nvPicPr>
          <p:cNvPr id="7" name="Picture 7" descr="A picture containing text, screenshot, diagram, circle&#10;&#10;Description automatically generated">
            <a:extLst>
              <a:ext uri="{FF2B5EF4-FFF2-40B4-BE49-F238E27FC236}">
                <a16:creationId xmlns:a16="http://schemas.microsoft.com/office/drawing/2014/main" id="{FED8307F-4A7E-D4BD-5593-23F13DB4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369" y="4445829"/>
            <a:ext cx="3533954" cy="2301768"/>
          </a:xfrm>
          <a:prstGeom prst="rect">
            <a:avLst/>
          </a:prstGeom>
        </p:spPr>
      </p:pic>
      <p:pic>
        <p:nvPicPr>
          <p:cNvPr id="8" name="Picture 8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35A9A469-35DC-8768-6F24-7FE14330C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201" y="370544"/>
            <a:ext cx="5907525" cy="3327183"/>
          </a:xfrm>
          <a:prstGeom prst="rect">
            <a:avLst/>
          </a:prstGeom>
        </p:spPr>
      </p:pic>
      <p:pic>
        <p:nvPicPr>
          <p:cNvPr id="9" name="Picture 9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793E9859-8050-619F-E179-557A47FA9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099" y="2301103"/>
            <a:ext cx="3073879" cy="2212661"/>
          </a:xfrm>
          <a:prstGeom prst="rect">
            <a:avLst/>
          </a:prstGeom>
        </p:spPr>
      </p:pic>
      <p:pic>
        <p:nvPicPr>
          <p:cNvPr id="11" name="Picture 11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7C2312CF-9ED5-D1B5-EB1F-2368DFE93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100" y="4512152"/>
            <a:ext cx="2915728" cy="21756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BBDCE-D321-7B4C-8F14-5FC0E3E2F6AD}"/>
              </a:ext>
            </a:extLst>
          </p:cNvPr>
          <p:cNvSpPr txBox="1"/>
          <p:nvPr/>
        </p:nvSpPr>
        <p:spPr>
          <a:xfrm>
            <a:off x="10460181" y="96981"/>
            <a:ext cx="14270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CKM: sin(2β)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42C87-BDCF-9FC9-D59B-F1FBAD8754CB}"/>
              </a:ext>
            </a:extLst>
          </p:cNvPr>
          <p:cNvSpPr txBox="1"/>
          <p:nvPr/>
        </p:nvSpPr>
        <p:spPr>
          <a:xfrm>
            <a:off x="10764981" y="3699163"/>
            <a:ext cx="14270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CKM: 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A95E7-9D7E-3C09-75FE-FAE61CC9969F}"/>
              </a:ext>
            </a:extLst>
          </p:cNvPr>
          <p:cNvSpPr txBox="1"/>
          <p:nvPr/>
        </p:nvSpPr>
        <p:spPr>
          <a:xfrm>
            <a:off x="9379526" y="4641271"/>
            <a:ext cx="14270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B</a:t>
            </a:r>
            <a:r>
              <a:rPr lang="en-GB" baseline="-25000">
                <a:cs typeface="Calibri"/>
              </a:rPr>
              <a:t>s</a:t>
            </a:r>
            <a:r>
              <a:rPr lang="en-GB">
                <a:cs typeface="Calibri"/>
              </a:rPr>
              <a:t> time-dep. CP violation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ADE74-1539-4B61-F038-B02327E22A09}"/>
              </a:ext>
            </a:extLst>
          </p:cNvPr>
          <p:cNvSpPr txBox="1"/>
          <p:nvPr/>
        </p:nvSpPr>
        <p:spPr>
          <a:xfrm>
            <a:off x="5001489" y="4142508"/>
            <a:ext cx="3144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Lepton universality: tree level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9D8EAE-E57D-5A38-80CC-F909550F3BCB}"/>
              </a:ext>
            </a:extLst>
          </p:cNvPr>
          <p:cNvSpPr txBox="1"/>
          <p:nvPr/>
        </p:nvSpPr>
        <p:spPr>
          <a:xfrm>
            <a:off x="1440870" y="4197926"/>
            <a:ext cx="3144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Lepton universality: loop level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4E90E-C979-30AE-32EA-DB2BD23D24BD}"/>
              </a:ext>
            </a:extLst>
          </p:cNvPr>
          <p:cNvSpPr txBox="1"/>
          <p:nvPr/>
        </p:nvSpPr>
        <p:spPr>
          <a:xfrm>
            <a:off x="5777343" y="720436"/>
            <a:ext cx="27709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64 new hadrons by </a:t>
            </a:r>
            <a:r>
              <a:rPr lang="en-GB" err="1">
                <a:cs typeface="Calibri"/>
              </a:rPr>
              <a:t>LHCb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749784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4646-E1FF-946C-F96F-80ABAAC6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7636"/>
          </a:xfrm>
        </p:spPr>
        <p:txBody>
          <a:bodyPr/>
          <a:lstStyle/>
          <a:p>
            <a:r>
              <a:rPr lang="en-GB" err="1">
                <a:ea typeface="Calibri Light"/>
                <a:cs typeface="Calibri Light"/>
              </a:rPr>
              <a:t>LHCb</a:t>
            </a:r>
            <a:r>
              <a:rPr lang="en-GB">
                <a:ea typeface="Calibri Light"/>
                <a:cs typeface="Calibri Light"/>
              </a:rPr>
              <a:t> Upgrade 1</a:t>
            </a: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3CEA14B-2AC0-90A6-9DFD-17D3601B9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290" y="2322485"/>
            <a:ext cx="3629891" cy="1741975"/>
          </a:xfrm>
          <a:prstGeom prst="rect">
            <a:avLst/>
          </a:prstGeom>
        </p:spPr>
      </p:pic>
      <p:pic>
        <p:nvPicPr>
          <p:cNvPr id="6" name="Picture 6" descr="A picture containing steel, indoor, industry, engineering&#10;&#10;Description automatically generated">
            <a:extLst>
              <a:ext uri="{FF2B5EF4-FFF2-40B4-BE49-F238E27FC236}">
                <a16:creationId xmlns:a16="http://schemas.microsoft.com/office/drawing/2014/main" id="{F94F1DB8-6946-F32F-A086-C6F5FE993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1" y="176920"/>
            <a:ext cx="3629891" cy="2029141"/>
          </a:xfrm>
          <a:prstGeom prst="rect">
            <a:avLst/>
          </a:prstGeom>
        </p:spPr>
      </p:pic>
      <p:pic>
        <p:nvPicPr>
          <p:cNvPr id="7" name="Picture 7" descr="A picture containing machine, engineering, indoor, plane&#10;&#10;Description automatically generated">
            <a:extLst>
              <a:ext uri="{FF2B5EF4-FFF2-40B4-BE49-F238E27FC236}">
                <a16:creationId xmlns:a16="http://schemas.microsoft.com/office/drawing/2014/main" id="{6AD09B38-17B7-80BB-2001-CA9C6114D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291" y="4176351"/>
            <a:ext cx="3629891" cy="253697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23CF1E-FFD4-7EDE-4B21-DC5190F0C230}"/>
              </a:ext>
            </a:extLst>
          </p:cNvPr>
          <p:cNvSpPr txBox="1">
            <a:spLocks/>
          </p:cNvSpPr>
          <p:nvPr/>
        </p:nvSpPr>
        <p:spPr>
          <a:xfrm>
            <a:off x="852054" y="1409989"/>
            <a:ext cx="6982691" cy="264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ea typeface="+mn-lt"/>
                <a:cs typeface="+mn-lt"/>
              </a:rPr>
              <a:t>Upgrade affecting all subdetectors  to read out at 40 MHz</a:t>
            </a:r>
            <a:endParaRPr lang="en-US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Detector with higher granularity  to maintain/improve performance with higher collision rate</a:t>
            </a:r>
            <a:endParaRPr lang="en-GB"/>
          </a:p>
          <a:p>
            <a:pPr lvl="1"/>
            <a:r>
              <a:rPr lang="en-GB">
                <a:ea typeface="+mn-lt"/>
                <a:cs typeface="+mn-lt"/>
              </a:rPr>
              <a:t>VELO and RICH with major UK construction contribution</a:t>
            </a:r>
          </a:p>
          <a:p>
            <a:r>
              <a:rPr lang="en-GB">
                <a:ea typeface="+mn-lt"/>
                <a:cs typeface="+mn-lt"/>
              </a:rPr>
              <a:t>Full software trigger on GPU/CPU</a:t>
            </a:r>
            <a:endParaRPr lang="en-GB"/>
          </a:p>
          <a:p>
            <a:pPr lvl="1"/>
            <a:r>
              <a:rPr lang="en-GB">
                <a:ea typeface="+mn-lt"/>
                <a:cs typeface="+mn-lt"/>
              </a:rPr>
              <a:t>Avoids inefficient hardware trigger</a:t>
            </a:r>
            <a:endParaRPr lang="en-GB">
              <a:cs typeface="Calibri"/>
            </a:endParaRPr>
          </a:p>
          <a:p>
            <a:r>
              <a:rPr lang="en-GB">
                <a:ea typeface="+mn-lt"/>
                <a:cs typeface="+mn-lt"/>
              </a:rPr>
              <a:t>Installation complete and commissioning progressing well</a:t>
            </a:r>
          </a:p>
          <a:p>
            <a:r>
              <a:rPr lang="en-GB">
                <a:cs typeface="Calibri"/>
              </a:rPr>
              <a:t>VELO RF foil to be replaced in year-end technical stop</a:t>
            </a:r>
          </a:p>
        </p:txBody>
      </p:sp>
      <p:pic>
        <p:nvPicPr>
          <p:cNvPr id="11" name="Picture 11" descr="A graph of a diagram&#10;&#10;Description automatically generated">
            <a:extLst>
              <a:ext uri="{FF2B5EF4-FFF2-40B4-BE49-F238E27FC236}">
                <a16:creationId xmlns:a16="http://schemas.microsoft.com/office/drawing/2014/main" id="{A4A94DD9-78C2-BA27-6C89-1953418F2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82675" y="4178022"/>
            <a:ext cx="3154450" cy="2541588"/>
          </a:xfrm>
        </p:spPr>
      </p:pic>
      <p:pic>
        <p:nvPicPr>
          <p:cNvPr id="14" name="Picture 14" descr="A wireframe of a machine&#10;&#10;Description automatically generated">
            <a:extLst>
              <a:ext uri="{FF2B5EF4-FFF2-40B4-BE49-F238E27FC236}">
                <a16:creationId xmlns:a16="http://schemas.microsoft.com/office/drawing/2014/main" id="{30B444D3-3FB3-5849-2111-524043670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36" y="4170317"/>
            <a:ext cx="3913414" cy="2436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2CF197-E57B-FA2B-8C67-DC89E944231B}"/>
              </a:ext>
            </a:extLst>
          </p:cNvPr>
          <p:cNvSpPr txBox="1"/>
          <p:nvPr/>
        </p:nvSpPr>
        <p:spPr>
          <a:xfrm>
            <a:off x="2054678" y="4170588"/>
            <a:ext cx="1905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  <a:cs typeface="Calibri"/>
              </a:rPr>
              <a:t>Proton-</a:t>
            </a:r>
            <a:r>
              <a:rPr lang="en-GB" err="1">
                <a:solidFill>
                  <a:schemeClr val="bg1"/>
                </a:solidFill>
                <a:cs typeface="Calibri"/>
              </a:rPr>
              <a:t>Ar</a:t>
            </a:r>
            <a:r>
              <a:rPr lang="en-GB">
                <a:solidFill>
                  <a:schemeClr val="bg1"/>
                </a:solidFill>
                <a:cs typeface="Calibri"/>
              </a:rPr>
              <a:t> collisions with SMOG2 injection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AA8454-DA4B-D2FC-C747-984E0AD981A9}"/>
              </a:ext>
            </a:extLst>
          </p:cNvPr>
          <p:cNvSpPr txBox="1"/>
          <p:nvPr/>
        </p:nvSpPr>
        <p:spPr>
          <a:xfrm>
            <a:off x="10688410" y="3415392"/>
            <a:ext cx="12926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  <a:cs typeface="Calibri"/>
              </a:rPr>
              <a:t>VELO installation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7413C8-BCEA-63F4-1ED2-4DE2DD7FB709}"/>
              </a:ext>
            </a:extLst>
          </p:cNvPr>
          <p:cNvSpPr txBox="1"/>
          <p:nvPr/>
        </p:nvSpPr>
        <p:spPr>
          <a:xfrm>
            <a:off x="10708821" y="6075587"/>
            <a:ext cx="12926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  <a:cs typeface="Calibri"/>
              </a:rPr>
              <a:t>UT installation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D82B4-2095-859C-0AC7-8CC0163E9629}"/>
              </a:ext>
            </a:extLst>
          </p:cNvPr>
          <p:cNvSpPr txBox="1"/>
          <p:nvPr/>
        </p:nvSpPr>
        <p:spPr>
          <a:xfrm>
            <a:off x="8837839" y="1782534"/>
            <a:ext cx="31432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  <a:cs typeface="Calibri"/>
              </a:rPr>
              <a:t>Complete Upgrade 1 detector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5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EA2D-4474-F803-1736-EFC68C02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NA62 and BESIII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4DB58-DD4B-1188-D616-2F45E2E01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0386" cy="199730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>
                <a:cs typeface="Calibri"/>
              </a:rPr>
              <a:t>NA62: Fixed target ultra-rare kaon experiment at CERN SPS</a:t>
            </a:r>
          </a:p>
          <a:p>
            <a:r>
              <a:rPr lang="en-GB">
                <a:cs typeface="Calibri"/>
              </a:rPr>
              <a:t>Obtained evidence for K</a:t>
            </a:r>
            <a:r>
              <a:rPr lang="en-GB" baseline="30000">
                <a:cs typeface="Calibri"/>
              </a:rPr>
              <a:t>+</a:t>
            </a:r>
            <a:r>
              <a:rPr lang="en-GB">
                <a:cs typeface="Calibri"/>
              </a:rPr>
              <a:t>→π</a:t>
            </a:r>
            <a:r>
              <a:rPr lang="en-GB" baseline="30000">
                <a:cs typeface="Calibri"/>
              </a:rPr>
              <a:t>+</a:t>
            </a:r>
            <a:r>
              <a:rPr lang="en-GB" err="1">
                <a:cs typeface="Calibri"/>
              </a:rPr>
              <a:t>νν</a:t>
            </a:r>
            <a:r>
              <a:rPr lang="en-GB">
                <a:cs typeface="Calibri"/>
              </a:rPr>
              <a:t>̅ with 2016-18 data</a:t>
            </a:r>
          </a:p>
          <a:p>
            <a:pPr lvl="1"/>
            <a:r>
              <a:rPr lang="en-GB">
                <a:cs typeface="Calibri"/>
              </a:rPr>
              <a:t>Aim to collect 100 events assuming SM BF</a:t>
            </a:r>
          </a:p>
          <a:p>
            <a:r>
              <a:rPr lang="en-GB">
                <a:cs typeface="Calibri"/>
              </a:rPr>
              <a:t>Many other analyses of rare K</a:t>
            </a:r>
            <a:r>
              <a:rPr lang="en-GB" baseline="30000">
                <a:cs typeface="Calibri"/>
              </a:rPr>
              <a:t>+</a:t>
            </a:r>
            <a:r>
              <a:rPr lang="en-GB">
                <a:cs typeface="Calibri"/>
              </a:rPr>
              <a:t> decays</a:t>
            </a:r>
          </a:p>
          <a:p>
            <a:r>
              <a:rPr lang="en-GB">
                <a:cs typeface="Calibri"/>
              </a:rPr>
              <a:t>In UK: Birmingham, Bristol, Glasgow, Lancaster, Liverpool</a:t>
            </a:r>
          </a:p>
        </p:txBody>
      </p:sp>
      <p:pic>
        <p:nvPicPr>
          <p:cNvPr id="6" name="Picture 6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B9A3C5B7-8C59-EA98-332B-CD0A2041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439" y="111152"/>
            <a:ext cx="3459501" cy="3890134"/>
          </a:xfrm>
          <a:prstGeom prst="rect">
            <a:avLst/>
          </a:prstGeom>
        </p:spPr>
      </p:pic>
      <p:pic>
        <p:nvPicPr>
          <p:cNvPr id="5" name="Picture 6" descr="A picture containing screenshot, diagram, circle&#10;&#10;Description automatically generated">
            <a:extLst>
              <a:ext uri="{FF2B5EF4-FFF2-40B4-BE49-F238E27FC236}">
                <a16:creationId xmlns:a16="http://schemas.microsoft.com/office/drawing/2014/main" id="{81DB2492-9DF6-4DD9-E5E4-09F96702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2" y="3881863"/>
            <a:ext cx="5762445" cy="294021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37F88D-A5C8-FB31-6027-97A9DC0E8AE8}"/>
              </a:ext>
            </a:extLst>
          </p:cNvPr>
          <p:cNvSpPr txBox="1">
            <a:spLocks/>
          </p:cNvSpPr>
          <p:nvPr/>
        </p:nvSpPr>
        <p:spPr>
          <a:xfrm>
            <a:off x="6365421" y="4352471"/>
            <a:ext cx="5589815" cy="22642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cs typeface="Calibri"/>
              </a:rPr>
              <a:t>BESIII: Charm threshold </a:t>
            </a:r>
            <a:r>
              <a:rPr lang="en-GB" err="1">
                <a:cs typeface="Calibri"/>
              </a:rPr>
              <a:t>e</a:t>
            </a:r>
            <a:r>
              <a:rPr lang="en-GB" baseline="30000" err="1">
                <a:cs typeface="Calibri"/>
              </a:rPr>
              <a:t>+</a:t>
            </a:r>
            <a:r>
              <a:rPr lang="en-GB" err="1">
                <a:cs typeface="Calibri"/>
              </a:rPr>
              <a:t>e</a:t>
            </a:r>
            <a:r>
              <a:rPr lang="en-GB" baseline="30000">
                <a:cs typeface="Calibri"/>
              </a:rPr>
              <a:t>-</a:t>
            </a:r>
            <a:r>
              <a:rPr lang="en-GB">
                <a:cs typeface="Calibri"/>
              </a:rPr>
              <a:t> collider experiment in Beijing</a:t>
            </a:r>
          </a:p>
          <a:p>
            <a:r>
              <a:rPr lang="en-GB">
                <a:cs typeface="Calibri"/>
              </a:rPr>
              <a:t>Unique access to quantum-entangled charm mesons</a:t>
            </a:r>
          </a:p>
          <a:p>
            <a:pPr lvl="1"/>
            <a:r>
              <a:rPr lang="en-GB">
                <a:cs typeface="Calibri"/>
              </a:rPr>
              <a:t>Important input to </a:t>
            </a:r>
            <a:r>
              <a:rPr lang="en-GB" err="1">
                <a:cs typeface="Calibri"/>
              </a:rPr>
              <a:t>LHCb</a:t>
            </a:r>
            <a:r>
              <a:rPr lang="en-GB">
                <a:cs typeface="Calibri"/>
              </a:rPr>
              <a:t> analyses of charm mixing and CKM angle γ</a:t>
            </a:r>
          </a:p>
          <a:p>
            <a:r>
              <a:rPr lang="en-GB">
                <a:cs typeface="Calibri"/>
              </a:rPr>
              <a:t>Recent measurement probing CP violation in phase difference of baryon decay amplitudes</a:t>
            </a:r>
          </a:p>
          <a:p>
            <a:r>
              <a:rPr lang="en-GB">
                <a:cs typeface="Calibri"/>
              </a:rPr>
              <a:t>In UK: Manchester, Oxford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7C1CB-6FF0-D938-A083-36360BE1ED57}"/>
              </a:ext>
            </a:extLst>
          </p:cNvPr>
          <p:cNvSpPr txBox="1"/>
          <p:nvPr/>
        </p:nvSpPr>
        <p:spPr>
          <a:xfrm>
            <a:off x="3755571" y="6408964"/>
            <a:ext cx="26125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222222"/>
                </a:solidFill>
                <a:latin typeface="-apple-system"/>
              </a:rPr>
              <a:t>Nature 606 (2022) 64.</a:t>
            </a:r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96536-0B12-E788-1A06-A05D3A426FDA}"/>
              </a:ext>
            </a:extLst>
          </p:cNvPr>
          <p:cNvSpPr txBox="1"/>
          <p:nvPr/>
        </p:nvSpPr>
        <p:spPr>
          <a:xfrm>
            <a:off x="8366505" y="3722497"/>
            <a:ext cx="261257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>
                <a:latin typeface="-apple-system"/>
              </a:rPr>
              <a:t>JHEP 06 (2023) 040</a:t>
            </a:r>
            <a:endParaRPr lang="en-US" i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3471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EDA1-AF25-D354-BB4A-71B3F6CB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Muon physics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D4293-8F82-28A5-AD3C-8BD5761E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236" y="2926115"/>
            <a:ext cx="10782578" cy="37951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b="1">
                <a:ea typeface="Calibri"/>
                <a:cs typeface="Calibri"/>
              </a:rPr>
              <a:t>Muon g-2 </a:t>
            </a:r>
            <a:r>
              <a:rPr lang="en-GB">
                <a:ea typeface="Calibri"/>
                <a:cs typeface="Calibri"/>
              </a:rPr>
              <a:t>(FNAL): First result triggered major theory work and auxiliary measurements. Analysis of further runs ongoing with next release anticipated in late summer 2023.</a:t>
            </a:r>
          </a:p>
          <a:p>
            <a:r>
              <a:rPr lang="en-GB" b="1">
                <a:ea typeface="Calibri"/>
                <a:cs typeface="Calibri"/>
              </a:rPr>
              <a:t>COMET</a:t>
            </a:r>
            <a:r>
              <a:rPr lang="en-GB" b="1">
                <a:ea typeface="+mn-lt"/>
                <a:cs typeface="+mn-lt"/>
              </a:rPr>
              <a:t> </a:t>
            </a:r>
            <a:r>
              <a:rPr lang="en-GB">
                <a:ea typeface="+mn-lt"/>
                <a:cs typeface="+mn-lt"/>
              </a:rPr>
              <a:t>(J-PARC)</a:t>
            </a:r>
            <a:r>
              <a:rPr lang="en-GB">
                <a:ea typeface="Calibri"/>
                <a:cs typeface="Calibri"/>
              </a:rPr>
              <a:t>: First Phase-α data taking in March 2023. Phase-1 physics run to follow in JFY 2024.</a:t>
            </a:r>
          </a:p>
          <a:p>
            <a:r>
              <a:rPr lang="en-GB" b="1">
                <a:latin typeface="Calibri"/>
                <a:ea typeface="Calibri"/>
                <a:cs typeface="Arial"/>
              </a:rPr>
              <a:t>Mu2e</a:t>
            </a:r>
            <a:r>
              <a:rPr lang="en-GB" b="1">
                <a:ea typeface="+mn-lt"/>
                <a:cs typeface="+mn-lt"/>
              </a:rPr>
              <a:t> </a:t>
            </a:r>
            <a:r>
              <a:rPr lang="en-GB">
                <a:ea typeface="+mn-lt"/>
                <a:cs typeface="+mn-lt"/>
              </a:rPr>
              <a:t>(FNAL)</a:t>
            </a:r>
            <a:r>
              <a:rPr lang="en-GB">
                <a:latin typeface="Calibri"/>
                <a:ea typeface="Calibri"/>
                <a:cs typeface="Arial"/>
              </a:rPr>
              <a:t>: UK-led Stopping Target Monitor development and integration ongoing with aim of physics run starting in 2026.</a:t>
            </a:r>
            <a:endParaRPr lang="en-US">
              <a:latin typeface="Calibri"/>
              <a:ea typeface="Calibri"/>
              <a:cs typeface="Arial"/>
            </a:endParaRPr>
          </a:p>
          <a:p>
            <a:r>
              <a:rPr lang="en-GB" b="1">
                <a:ea typeface="Calibri"/>
                <a:cs typeface="Calibri"/>
              </a:rPr>
              <a:t>Mu3e</a:t>
            </a:r>
            <a:r>
              <a:rPr lang="en-GB" b="1">
                <a:ea typeface="+mn-lt"/>
                <a:cs typeface="+mn-lt"/>
              </a:rPr>
              <a:t> </a:t>
            </a:r>
            <a:r>
              <a:rPr lang="en-GB">
                <a:ea typeface="+mn-lt"/>
                <a:cs typeface="+mn-lt"/>
              </a:rPr>
              <a:t>(PSI)</a:t>
            </a:r>
            <a:r>
              <a:rPr lang="en-GB">
                <a:ea typeface="Calibri"/>
                <a:cs typeface="Calibri"/>
              </a:rPr>
              <a:t>: Recent beam test of MuPix11 sensors. Detector installation beginning this year with aim of physics run starting in 2025.</a:t>
            </a:r>
            <a:endParaRPr lang="en-GB">
              <a:ea typeface="+mn-lt"/>
              <a:cs typeface="+mn-lt"/>
            </a:endParaRPr>
          </a:p>
        </p:txBody>
      </p:sp>
      <p:pic>
        <p:nvPicPr>
          <p:cNvPr id="4" name="Picture 4" descr="A diagram of a model&#10;&#10;Description automatically generated">
            <a:extLst>
              <a:ext uri="{FF2B5EF4-FFF2-40B4-BE49-F238E27FC236}">
                <a16:creationId xmlns:a16="http://schemas.microsoft.com/office/drawing/2014/main" id="{A01A8BBD-DCFA-F2B7-2B06-381DB08CE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08" y="260827"/>
            <a:ext cx="3736521" cy="2553559"/>
          </a:xfrm>
          <a:prstGeom prst="rect">
            <a:avLst/>
          </a:prstGeom>
        </p:spPr>
      </p:pic>
      <p:pic>
        <p:nvPicPr>
          <p:cNvPr id="6" name="Picture 6" descr="A graph with blue and yellow lines&#10;&#10;Description automatically generated">
            <a:extLst>
              <a:ext uri="{FF2B5EF4-FFF2-40B4-BE49-F238E27FC236}">
                <a16:creationId xmlns:a16="http://schemas.microsoft.com/office/drawing/2014/main" id="{D92F73FE-585E-B0F1-5C69-212CA027C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079" y="259763"/>
            <a:ext cx="3369128" cy="2555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426E1-C7D6-A3DE-5C67-F356802826AB}"/>
              </a:ext>
            </a:extLst>
          </p:cNvPr>
          <p:cNvSpPr txBox="1"/>
          <p:nvPr/>
        </p:nvSpPr>
        <p:spPr>
          <a:xfrm>
            <a:off x="13607" y="4176201"/>
            <a:ext cx="10749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Imperial, RAL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3C3B8-DE92-8551-A5F3-69E0CF48EE2C}"/>
              </a:ext>
            </a:extLst>
          </p:cNvPr>
          <p:cNvSpPr txBox="1"/>
          <p:nvPr/>
        </p:nvSpPr>
        <p:spPr>
          <a:xfrm>
            <a:off x="12366" y="4822540"/>
            <a:ext cx="136751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Liverpool, Manchester, UCL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A33EB-583E-99AC-B52D-7FE855F0C922}"/>
              </a:ext>
            </a:extLst>
          </p:cNvPr>
          <p:cNvSpPr txBox="1"/>
          <p:nvPr/>
        </p:nvSpPr>
        <p:spPr>
          <a:xfrm>
            <a:off x="13607" y="5700201"/>
            <a:ext cx="136751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Bristol, Liverpool, Oxford, UCL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4CB99-5417-52D7-C9A0-F5F39EFAB130}"/>
              </a:ext>
            </a:extLst>
          </p:cNvPr>
          <p:cNvSpPr txBox="1"/>
          <p:nvPr/>
        </p:nvSpPr>
        <p:spPr>
          <a:xfrm>
            <a:off x="13607" y="2877363"/>
            <a:ext cx="13675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Lancaster, Liverpool, Manchester, UCL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16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EDA1-AF25-D354-BB4A-71B3F6CB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1275"/>
            <a:ext cx="6962775" cy="16303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>
                <a:ea typeface="+mj-lt"/>
                <a:cs typeface="+mj-lt"/>
              </a:rPr>
              <a:t>Long (and short)-Baseline Neutrino Experiments</a:t>
            </a:r>
            <a:endParaRPr lang="en-GB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D4293-8F82-28A5-AD3C-8BD5761E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716087"/>
            <a:ext cx="48387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1600">
                <a:latin typeface="Arial"/>
                <a:cs typeface="Arial"/>
              </a:rPr>
              <a:t>Use neutrino and antineutrino beams to make measurements of</a:t>
            </a:r>
            <a:endParaRPr lang="en-US" sz="1600">
              <a:solidFill>
                <a:srgbClr val="FF0000"/>
              </a:solidFill>
              <a:latin typeface="Arial"/>
              <a:cs typeface="Arial"/>
            </a:endParaRPr>
          </a:p>
          <a:p>
            <a:pPr marL="742950" lvl="1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1600">
                <a:latin typeface="Arial"/>
                <a:cs typeface="Arial"/>
              </a:rPr>
              <a:t>PMNS matrix elements (including </a:t>
            </a:r>
            <a:r>
              <a:rPr lang="en-GB" sz="1600" err="1">
                <a:latin typeface="Arial"/>
                <a:cs typeface="Arial"/>
              </a:rPr>
              <a:t>δ</a:t>
            </a:r>
            <a:r>
              <a:rPr lang="en-GB" sz="1600" baseline="-25000" err="1">
                <a:latin typeface="Arial"/>
                <a:cs typeface="Arial"/>
              </a:rPr>
              <a:t>CP</a:t>
            </a:r>
            <a:r>
              <a:rPr lang="en-GB" sz="1600">
                <a:latin typeface="Arial"/>
                <a:cs typeface="Arial"/>
              </a:rPr>
              <a:t>)</a:t>
            </a:r>
            <a:endParaRPr lang="en-US" sz="1200">
              <a:latin typeface="Arial"/>
              <a:cs typeface="Arial"/>
            </a:endParaRPr>
          </a:p>
          <a:p>
            <a:pPr marL="742950" lvl="1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1600">
                <a:latin typeface="Arial"/>
                <a:cs typeface="Arial"/>
              </a:rPr>
              <a:t>interaction cross-sections </a:t>
            </a:r>
            <a:endParaRPr lang="en-US" sz="1200">
              <a:latin typeface="Arial"/>
              <a:cs typeface="Arial"/>
            </a:endParaRPr>
          </a:p>
          <a:p>
            <a:pPr marL="742950" lvl="1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1600">
                <a:latin typeface="Arial"/>
                <a:cs typeface="Arial"/>
              </a:rPr>
              <a:t>mass ordering...</a:t>
            </a:r>
            <a:r>
              <a:rPr lang="en-GB" sz="1200">
                <a:latin typeface="Arial"/>
                <a:cs typeface="Arial"/>
              </a:rPr>
              <a:t> </a:t>
            </a:r>
            <a:endParaRPr lang="en-US" sz="1200">
              <a:latin typeface="Arial"/>
              <a:cs typeface="Arial"/>
            </a:endParaRPr>
          </a:p>
          <a:p>
            <a:pPr marL="51435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20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1600">
                <a:latin typeface="Arial"/>
                <a:cs typeface="Arial"/>
              </a:rPr>
              <a:t>Searches for</a:t>
            </a:r>
            <a:r>
              <a:rPr lang="en-GB" sz="1600" b="1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GB" sz="1600">
                <a:latin typeface="Arial"/>
                <a:cs typeface="Arial"/>
              </a:rPr>
              <a:t>sterile neutrinos, other exotic phenomena.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1600">
                <a:latin typeface="Arial"/>
                <a:cs typeface="Arial"/>
              </a:rPr>
              <a:t>Physics exploitation:</a:t>
            </a:r>
            <a:r>
              <a:rPr lang="en-GB" sz="1600" b="1">
                <a:solidFill>
                  <a:srgbClr val="FF0000"/>
                </a:solidFill>
                <a:latin typeface="Arial"/>
                <a:cs typeface="Arial"/>
              </a:rPr>
              <a:t> T2K, </a:t>
            </a:r>
            <a:r>
              <a:rPr lang="en-GB" sz="1600" b="1" err="1">
                <a:solidFill>
                  <a:srgbClr val="FF0000"/>
                </a:solidFill>
                <a:latin typeface="Arial"/>
                <a:cs typeface="Arial"/>
              </a:rPr>
              <a:t>NOvA</a:t>
            </a:r>
            <a:r>
              <a:rPr lang="en-GB" sz="1600" b="1">
                <a:solidFill>
                  <a:srgbClr val="FF0000"/>
                </a:solidFill>
                <a:latin typeface="Arial"/>
                <a:cs typeface="Arial"/>
              </a:rPr>
              <a:t>, </a:t>
            </a:r>
            <a:r>
              <a:rPr lang="en-GB" sz="1600" b="1" err="1">
                <a:solidFill>
                  <a:srgbClr val="FF0000"/>
                </a:solidFill>
                <a:latin typeface="Arial"/>
                <a:cs typeface="Arial"/>
              </a:rPr>
              <a:t>MicroBooNE</a:t>
            </a:r>
            <a:r>
              <a:rPr lang="en-GB" sz="1600" b="1">
                <a:solidFill>
                  <a:srgbClr val="FF0000"/>
                </a:solidFill>
                <a:latin typeface="Arial"/>
                <a:cs typeface="Arial"/>
              </a:rPr>
              <a:t> (and soon SBND)</a:t>
            </a:r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Construction of next-generation experiments is in progress: </a:t>
            </a:r>
            <a:r>
              <a:rPr lang="en-US" sz="1600" b="1">
                <a:solidFill>
                  <a:srgbClr val="FF0000"/>
                </a:solidFill>
                <a:latin typeface="Arial"/>
                <a:cs typeface="Arial"/>
              </a:rPr>
              <a:t>DUNE and Hyper-</a:t>
            </a:r>
            <a:r>
              <a:rPr lang="en-US" sz="1600" b="1" err="1">
                <a:solidFill>
                  <a:srgbClr val="FF0000"/>
                </a:solidFill>
                <a:latin typeface="Arial"/>
                <a:cs typeface="Arial"/>
              </a:rPr>
              <a:t>Kamiokande</a:t>
            </a:r>
            <a:endParaRPr lang="en-GB" sz="1600" b="1" err="1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1600">
                <a:latin typeface="Arial"/>
                <a:cs typeface="Arial"/>
              </a:rPr>
              <a:t>UK members hold top-level (international) and numerous other leadership roles in these current and future experiments.</a:t>
            </a:r>
            <a:endParaRPr lang="en-GB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F8BB8E-8EA0-6768-119B-C3E687F167F0}"/>
              </a:ext>
            </a:extLst>
          </p:cNvPr>
          <p:cNvSpPr txBox="1"/>
          <p:nvPr/>
        </p:nvSpPr>
        <p:spPr>
          <a:xfrm>
            <a:off x="5133147" y="3061010"/>
            <a:ext cx="2997964" cy="6463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i="1">
                <a:latin typeface="Euclid"/>
              </a:rPr>
              <a:t>See talk by Jeanne Wilson 7th July </a:t>
            </a:r>
            <a:endParaRPr lang="en-GB" i="1">
              <a:latin typeface="Euclid" panose="02020503060505020303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DAB836-128F-92D2-A851-30E8D7717829}"/>
              </a:ext>
            </a:extLst>
          </p:cNvPr>
          <p:cNvGrpSpPr/>
          <p:nvPr/>
        </p:nvGrpSpPr>
        <p:grpSpPr>
          <a:xfrm>
            <a:off x="8286469" y="754408"/>
            <a:ext cx="3662644" cy="1969309"/>
            <a:chOff x="7353019" y="306733"/>
            <a:chExt cx="4119844" cy="233067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68C052-F8FB-08CC-AB80-81388D83DC6A}"/>
                </a:ext>
              </a:extLst>
            </p:cNvPr>
            <p:cNvGrpSpPr/>
            <p:nvPr/>
          </p:nvGrpSpPr>
          <p:grpSpPr>
            <a:xfrm>
              <a:off x="7353019" y="306733"/>
              <a:ext cx="4081060" cy="2330672"/>
              <a:chOff x="4652682" y="216246"/>
              <a:chExt cx="3096064" cy="1917933"/>
            </a:xfrm>
          </p:grpSpPr>
          <p:pic>
            <p:nvPicPr>
              <p:cNvPr id="18" name="Picture 17" descr="A picture containing text, diagram, line, plot&#10;&#10;Description automatically generated">
                <a:extLst>
                  <a:ext uri="{FF2B5EF4-FFF2-40B4-BE49-F238E27FC236}">
                    <a16:creationId xmlns:a16="http://schemas.microsoft.com/office/drawing/2014/main" id="{CC0DBF2C-1C7E-482A-DE0A-50738477F5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54" b="23723"/>
              <a:stretch/>
            </p:blipFill>
            <p:spPr>
              <a:xfrm>
                <a:off x="4652682" y="216246"/>
                <a:ext cx="3096064" cy="1870491"/>
              </a:xfrm>
              <a:prstGeom prst="rect">
                <a:avLst/>
              </a:prstGeom>
            </p:spPr>
          </p:pic>
          <p:sp>
            <p:nvSpPr>
              <p:cNvPr id="19" name="TextBox 3">
                <a:extLst>
                  <a:ext uri="{FF2B5EF4-FFF2-40B4-BE49-F238E27FC236}">
                    <a16:creationId xmlns:a16="http://schemas.microsoft.com/office/drawing/2014/main" id="{001485EA-CFFA-EF31-6FD6-54959CA340B7}"/>
                  </a:ext>
                </a:extLst>
              </p:cNvPr>
              <p:cNvSpPr txBox="1"/>
              <p:nvPr/>
            </p:nvSpPr>
            <p:spPr>
              <a:xfrm rot="5400000">
                <a:off x="6938876" y="1366690"/>
                <a:ext cx="1351131" cy="183847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>
                    <a:latin typeface="Euclid"/>
                  </a:rPr>
                  <a:t>arxiv:2303.03222 [hep-ex]</a:t>
                </a:r>
                <a:endParaRPr lang="en-US"/>
              </a:p>
            </p:txBody>
          </p:sp>
        </p:grpSp>
        <p:pic>
          <p:nvPicPr>
            <p:cNvPr id="4" name="Picture 7" descr="A picture containing graphics, colorfulness, font, graphic design&#10;&#10;Description automatically generated">
              <a:extLst>
                <a:ext uri="{FF2B5EF4-FFF2-40B4-BE49-F238E27FC236}">
                  <a16:creationId xmlns:a16="http://schemas.microsoft.com/office/drawing/2014/main" id="{372CDA8A-9523-850D-C8FD-58F8D2A8E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0987088" y="590550"/>
              <a:ext cx="647700" cy="3238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8DF9E5-1A2C-3601-4A70-6233CF34DF55}"/>
              </a:ext>
            </a:extLst>
          </p:cNvPr>
          <p:cNvGrpSpPr/>
          <p:nvPr/>
        </p:nvGrpSpPr>
        <p:grpSpPr>
          <a:xfrm>
            <a:off x="4867655" y="829310"/>
            <a:ext cx="3471484" cy="1922696"/>
            <a:chOff x="7353680" y="3858260"/>
            <a:chExt cx="4157284" cy="25070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4A6836-0889-A799-D628-EEF16BB1B3C6}"/>
                </a:ext>
              </a:extLst>
            </p:cNvPr>
            <p:cNvGrpSpPr/>
            <p:nvPr/>
          </p:nvGrpSpPr>
          <p:grpSpPr>
            <a:xfrm>
              <a:off x="7353680" y="3858260"/>
              <a:ext cx="4083931" cy="2507079"/>
              <a:chOff x="8846062" y="4058442"/>
              <a:chExt cx="3212909" cy="2038128"/>
            </a:xfrm>
          </p:grpSpPr>
          <p:pic>
            <p:nvPicPr>
              <p:cNvPr id="5" name="Picture 17" descr="A picture containing text, diagram, screenshot&#10;&#10;Description automatically generated">
                <a:extLst>
                  <a:ext uri="{FF2B5EF4-FFF2-40B4-BE49-F238E27FC236}">
                    <a16:creationId xmlns:a16="http://schemas.microsoft.com/office/drawing/2014/main" id="{0FF72958-A515-85C8-2685-A17B3CC78B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5975"/>
              <a:stretch/>
            </p:blipFill>
            <p:spPr>
              <a:xfrm>
                <a:off x="8846062" y="4058442"/>
                <a:ext cx="3111909" cy="197522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BFF02F-4EF2-2735-9D48-DADB7CB5C1D2}"/>
                  </a:ext>
                </a:extLst>
              </p:cNvPr>
              <p:cNvSpPr txBox="1"/>
              <p:nvPr/>
            </p:nvSpPr>
            <p:spPr>
              <a:xfrm rot="5400000">
                <a:off x="11138536" y="5176134"/>
                <a:ext cx="1521906" cy="3189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latin typeface="Euclid"/>
                  </a:rPr>
                  <a:t>Phys. Rev. D 106, 032004 (2022)</a:t>
                </a:r>
              </a:p>
            </p:txBody>
          </p:sp>
        </p:grp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D33B9CCB-E1E9-5E68-BC6D-96430E98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0948989" y="3967163"/>
              <a:ext cx="561975" cy="56197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14A438-D697-0F5A-99F3-2D4C6A656D4B}"/>
              </a:ext>
            </a:extLst>
          </p:cNvPr>
          <p:cNvGrpSpPr/>
          <p:nvPr/>
        </p:nvGrpSpPr>
        <p:grpSpPr>
          <a:xfrm>
            <a:off x="8929689" y="2676525"/>
            <a:ext cx="2369686" cy="1870940"/>
            <a:chOff x="4424362" y="4338637"/>
            <a:chExt cx="2956907" cy="2593882"/>
          </a:xfrm>
        </p:grpSpPr>
        <p:pic>
          <p:nvPicPr>
            <p:cNvPr id="14" name="Picture 14" descr="A graph of data and equations&#10;&#10;Description automatically generated">
              <a:extLst>
                <a:ext uri="{FF2B5EF4-FFF2-40B4-BE49-F238E27FC236}">
                  <a16:creationId xmlns:a16="http://schemas.microsoft.com/office/drawing/2014/main" id="{D3DC0344-B354-7F7A-90E2-D0F7A418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4362" y="4341159"/>
              <a:ext cx="2743200" cy="2480982"/>
            </a:xfrm>
            <a:prstGeom prst="rect">
              <a:avLst/>
            </a:prstGeom>
          </p:spPr>
        </p:pic>
        <p:pic>
          <p:nvPicPr>
            <p:cNvPr id="21" name="Picture 21" descr="A logo with black letters and blue swoosh&#10;&#10;Description automatically generated">
              <a:extLst>
                <a:ext uri="{FF2B5EF4-FFF2-40B4-BE49-F238E27FC236}">
                  <a16:creationId xmlns:a16="http://schemas.microsoft.com/office/drawing/2014/main" id="{56E7F535-1585-BD2B-70E9-1422E71FF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6579395" y="4679070"/>
              <a:ext cx="1019175" cy="3383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72E67B-75D0-A8C7-1BD5-35A2136FA06B}"/>
                </a:ext>
              </a:extLst>
            </p:cNvPr>
            <p:cNvSpPr txBox="1"/>
            <p:nvPr/>
          </p:nvSpPr>
          <p:spPr>
            <a:xfrm rot="5400000">
              <a:off x="6333383" y="5884634"/>
              <a:ext cx="1669897" cy="42587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latin typeface="Euclid"/>
                </a:rPr>
                <a:t>Phys. Rev. D 105, L051102 (2022)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9598DF-806E-EA75-F93E-B381FC5E31B3}"/>
              </a:ext>
            </a:extLst>
          </p:cNvPr>
          <p:cNvGrpSpPr/>
          <p:nvPr/>
        </p:nvGrpSpPr>
        <p:grpSpPr>
          <a:xfrm>
            <a:off x="8986840" y="4596377"/>
            <a:ext cx="2554804" cy="2080562"/>
            <a:chOff x="4333875" y="3958203"/>
            <a:chExt cx="3112293" cy="2796742"/>
          </a:xfrm>
        </p:grpSpPr>
        <p:pic>
          <p:nvPicPr>
            <p:cNvPr id="11" name="Picture 11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A0000269-769D-0C44-0069-7106DF4FB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33875" y="3958203"/>
              <a:ext cx="2743200" cy="2789695"/>
            </a:xfrm>
            <a:prstGeom prst="rect">
              <a:avLst/>
            </a:prstGeom>
          </p:spPr>
        </p:pic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B4D2CB20-C005-A699-FE69-9DD538622E6C}"/>
                </a:ext>
              </a:extLst>
            </p:cNvPr>
            <p:cNvSpPr txBox="1"/>
            <p:nvPr/>
          </p:nvSpPr>
          <p:spPr>
            <a:xfrm rot="5400000">
              <a:off x="6227917" y="5551331"/>
              <a:ext cx="2144770" cy="26245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>
                  <a:latin typeface="Euclid"/>
                </a:rPr>
                <a:t>Neutrino 2022 conference talk</a:t>
              </a:r>
              <a:endParaRPr lang="en-US"/>
            </a:p>
          </p:txBody>
        </p:sp>
        <p:pic>
          <p:nvPicPr>
            <p:cNvPr id="20" name="Picture 22" descr="A blue and orange logo&#10;&#10;Description automatically generated">
              <a:extLst>
                <a:ext uri="{FF2B5EF4-FFF2-40B4-BE49-F238E27FC236}">
                  <a16:creationId xmlns:a16="http://schemas.microsoft.com/office/drawing/2014/main" id="{0B958B20-4DE1-03D8-0812-3E342ECC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6998493" y="4145757"/>
              <a:ext cx="528638" cy="36671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8506F6-B609-05DF-ADAD-5387105F0E84}"/>
              </a:ext>
            </a:extLst>
          </p:cNvPr>
          <p:cNvGrpSpPr/>
          <p:nvPr/>
        </p:nvGrpSpPr>
        <p:grpSpPr>
          <a:xfrm>
            <a:off x="5048250" y="4508408"/>
            <a:ext cx="3567114" cy="2165495"/>
            <a:chOff x="3705225" y="793657"/>
            <a:chExt cx="4014789" cy="2439856"/>
          </a:xfrm>
        </p:grpSpPr>
        <p:pic>
          <p:nvPicPr>
            <p:cNvPr id="24" name="Picture 24" descr="A graph of a function&#10;&#10;Description automatically generated">
              <a:extLst>
                <a:ext uri="{FF2B5EF4-FFF2-40B4-BE49-F238E27FC236}">
                  <a16:creationId xmlns:a16="http://schemas.microsoft.com/office/drawing/2014/main" id="{4AD759A5-99A9-638B-B926-1221FE56C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05225" y="793657"/>
              <a:ext cx="3438525" cy="2227449"/>
            </a:xfrm>
            <a:prstGeom prst="rect">
              <a:avLst/>
            </a:prstGeom>
          </p:spPr>
        </p:pic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EB36D423-72C9-6346-203A-CADC9237C3AF}"/>
                </a:ext>
              </a:extLst>
            </p:cNvPr>
            <p:cNvSpPr txBox="1"/>
            <p:nvPr/>
          </p:nvSpPr>
          <p:spPr>
            <a:xfrm rot="5400000">
              <a:off x="6493844" y="2140588"/>
              <a:ext cx="1785568" cy="40028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>
                  <a:latin typeface="Euclid"/>
                </a:rPr>
                <a:t>Neutrino 2022 conference talk</a:t>
              </a:r>
              <a:endParaRPr lang="en-US"/>
            </a:p>
          </p:txBody>
        </p:sp>
        <p:pic>
          <p:nvPicPr>
            <p:cNvPr id="27" name="Picture 27" descr="A logo with a light and a light beam&#10;&#10;Description automatically generated">
              <a:extLst>
                <a:ext uri="{FF2B5EF4-FFF2-40B4-BE49-F238E27FC236}">
                  <a16:creationId xmlns:a16="http://schemas.microsoft.com/office/drawing/2014/main" id="{4F29168D-83DE-FDCF-3227-5FB7C29C4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7131845" y="859631"/>
              <a:ext cx="600075" cy="576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4937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5" name="Rectangle 1064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Latest results from NEMO-3 and commissionning status of the SuperNEMO  demonstrator">
            <a:extLst>
              <a:ext uri="{FF2B5EF4-FFF2-40B4-BE49-F238E27FC236}">
                <a16:creationId xmlns:a16="http://schemas.microsoft.com/office/drawing/2014/main" id="{A3F14FF6-A871-5A1A-E299-0C2F91BD2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 r="2" b="2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P Probes of New Physics from De... | U.S. DOE Office of Science(SC)">
            <a:extLst>
              <a:ext uri="{FF2B5EF4-FFF2-40B4-BE49-F238E27FC236}">
                <a16:creationId xmlns:a16="http://schemas.microsoft.com/office/drawing/2014/main" id="{267B0EBE-5548-E2EB-CEE1-6C4AE5B63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13151" b="1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67" name="Freeform: Shape 1066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69" name="Freeform: Shape 1068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F95BD-FFC7-546A-9AC5-3969AE7C9C79}"/>
              </a:ext>
            </a:extLst>
          </p:cNvPr>
          <p:cNvSpPr txBox="1"/>
          <p:nvPr/>
        </p:nvSpPr>
        <p:spPr>
          <a:xfrm>
            <a:off x="219457" y="600878"/>
            <a:ext cx="3138305" cy="16485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Euclid" panose="02020503060505020303" pitchFamily="18" charset="77"/>
                <a:ea typeface="+mj-ea"/>
                <a:cs typeface="+mj-cs"/>
              </a:rPr>
              <a:t>Neutrinoless Double Beta Decay, 0𝜈𝛽𝛽</a:t>
            </a: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church, metal, indoor, pipe&#10;&#10;Description automatically generated">
            <a:extLst>
              <a:ext uri="{FF2B5EF4-FFF2-40B4-BE49-F238E27FC236}">
                <a16:creationId xmlns:a16="http://schemas.microsoft.com/office/drawing/2014/main" id="{1AA4916E-10BB-AD33-4499-DEAF549B5F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13" b="29368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073" name="Rectangle 1072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460BB2D-D71E-A0E9-40B6-AE92020DCA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C18D3538-1BCC-0885-ADB3-0044C440B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3545711" cy="35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4" name="Picture 20" descr="UCL NEMO Group">
            <a:extLst>
              <a:ext uri="{FF2B5EF4-FFF2-40B4-BE49-F238E27FC236}">
                <a16:creationId xmlns:a16="http://schemas.microsoft.com/office/drawing/2014/main" id="{EC8CBCF2-702D-E40C-54FA-5B612F76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59" y="3685031"/>
            <a:ext cx="1581645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AF7E23-CF1A-3633-29D3-FAD4AAFB559E}"/>
              </a:ext>
            </a:extLst>
          </p:cNvPr>
          <p:cNvSpPr txBox="1"/>
          <p:nvPr/>
        </p:nvSpPr>
        <p:spPr>
          <a:xfrm>
            <a:off x="112090" y="2730704"/>
            <a:ext cx="4068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Euclid" panose="02020503060505020303" pitchFamily="18" charset="77"/>
              </a:rPr>
              <a:t>Best probe for </a:t>
            </a:r>
            <a:r>
              <a:rPr lang="en-GB" sz="2000" b="1">
                <a:solidFill>
                  <a:srgbClr val="FF0000"/>
                </a:solidFill>
                <a:latin typeface="Euclid" panose="02020503060505020303" pitchFamily="18" charset="77"/>
              </a:rPr>
              <a:t>Lepton Number Violation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Euclid" panose="02020503060505020303" pitchFamily="18" charset="77"/>
              </a:rPr>
              <a:t>Sensitive to </a:t>
            </a:r>
            <a:r>
              <a:rPr lang="en-GB" sz="2000" b="1">
                <a:solidFill>
                  <a:srgbClr val="FF0000"/>
                </a:solidFill>
                <a:latin typeface="Euclid" panose="02020503060505020303" pitchFamily="18" charset="77"/>
              </a:rPr>
              <a:t>absolute neutrino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7FE635-AFDF-2AA9-6B82-6D8EFAFC6D01}"/>
              </a:ext>
            </a:extLst>
          </p:cNvPr>
          <p:cNvSpPr txBox="1"/>
          <p:nvPr/>
        </p:nvSpPr>
        <p:spPr>
          <a:xfrm>
            <a:off x="137208" y="4582223"/>
            <a:ext cx="4979304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FF0000"/>
                </a:solidFill>
                <a:latin typeface="Euclid"/>
              </a:rPr>
              <a:t>Physics exploitation </a:t>
            </a:r>
            <a:r>
              <a:rPr lang="en-GB" sz="2000">
                <a:latin typeface="Euclid"/>
              </a:rPr>
              <a:t>of LEGEND-200, SNO+, </a:t>
            </a:r>
            <a:r>
              <a:rPr lang="en-GB" sz="2000" err="1">
                <a:latin typeface="Euclid"/>
              </a:rPr>
              <a:t>SuperNEMO</a:t>
            </a:r>
            <a:r>
              <a:rPr lang="en-GB" sz="2000">
                <a:latin typeface="Euclid"/>
              </a:rPr>
              <a:t>-D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Euclid"/>
              </a:rPr>
              <a:t>UK community comes together to </a:t>
            </a:r>
            <a:r>
              <a:rPr lang="en-GB" sz="2000" b="1">
                <a:solidFill>
                  <a:srgbClr val="FF0000"/>
                </a:solidFill>
                <a:latin typeface="Euclid"/>
              </a:rPr>
              <a:t>define strategy </a:t>
            </a:r>
            <a:r>
              <a:rPr lang="en-GB" sz="2000">
                <a:latin typeface="Euclid"/>
              </a:rPr>
              <a:t>to probe </a:t>
            </a:r>
            <a:r>
              <a:rPr lang="en-GB" sz="2000" b="1">
                <a:solidFill>
                  <a:srgbClr val="FF0000"/>
                </a:solidFill>
                <a:latin typeface="Euclid"/>
              </a:rPr>
              <a:t>Majorana neutrino masses</a:t>
            </a:r>
            <a:r>
              <a:rPr lang="en-GB" sz="2000">
                <a:latin typeface="Euclid"/>
              </a:rPr>
              <a:t> in I.O and N.O parameter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E25E3-8337-0CC7-BB90-5453556AB13D}"/>
              </a:ext>
            </a:extLst>
          </p:cNvPr>
          <p:cNvSpPr txBox="1"/>
          <p:nvPr/>
        </p:nvSpPr>
        <p:spPr>
          <a:xfrm>
            <a:off x="5599718" y="5488876"/>
            <a:ext cx="2245489" cy="6463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i="1">
                <a:latin typeface="Euclid"/>
              </a:rPr>
              <a:t>See Jeanne Wilson talk on 7 July </a:t>
            </a:r>
            <a:endParaRPr lang="en-GB" i="1">
              <a:latin typeface="Euclid" panose="02020503060505020303" pitchFamily="18" charset="77"/>
            </a:endParaRPr>
          </a:p>
        </p:txBody>
      </p: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7E458CD4-91B6-D87A-D5DC-5AB347957C78}"/>
              </a:ext>
            </a:extLst>
          </p:cNvPr>
          <p:cNvSpPr/>
          <p:nvPr/>
        </p:nvSpPr>
        <p:spPr>
          <a:xfrm>
            <a:off x="4930815" y="5812041"/>
            <a:ext cx="509286" cy="183645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549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close-up of a chart&#10;&#10;Description automatically generated">
            <a:extLst>
              <a:ext uri="{FF2B5EF4-FFF2-40B4-BE49-F238E27FC236}">
                <a16:creationId xmlns:a16="http://schemas.microsoft.com/office/drawing/2014/main" id="{D10A4FA2-A2AC-AF0B-383A-53C0DF93E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434C18-E5B9-7956-5B19-766551EB417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92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70C92F-6F04-99EF-D1D5-7B43849978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49" y="2979061"/>
            <a:ext cx="2817538" cy="1036735"/>
          </a:xfrm>
          <a:prstGeom prst="rect">
            <a:avLst/>
          </a:prstGeom>
        </p:spPr>
      </p:pic>
      <p:pic>
        <p:nvPicPr>
          <p:cNvPr id="8" name="Picture 2" descr="https://encrypted-tbn1.gstatic.com/images?q=tbn:ANd9GcTGjxuMK2XZ3cZ1Dz5-MiHYueIfn5ob4Wg_-r5QMwNxYTOzfGntQQ">
            <a:extLst>
              <a:ext uri="{FF2B5EF4-FFF2-40B4-BE49-F238E27FC236}">
                <a16:creationId xmlns:a16="http://schemas.microsoft.com/office/drawing/2014/main" id="{EC871D0B-C627-6327-005C-1236EA51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7" y="1715256"/>
            <a:ext cx="2715557" cy="79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3C44615-0B86-E0B1-864B-E0F9570FA917}"/>
              </a:ext>
            </a:extLst>
          </p:cNvPr>
          <p:cNvGraphicFramePr/>
          <p:nvPr/>
        </p:nvGraphicFramePr>
        <p:xfrm>
          <a:off x="2437349" y="1043957"/>
          <a:ext cx="7096227" cy="416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46CBEA7-54EF-A246-C32F-57EB3E0D6DC6}"/>
              </a:ext>
            </a:extLst>
          </p:cNvPr>
          <p:cNvSpPr txBox="1"/>
          <p:nvPr/>
        </p:nvSpPr>
        <p:spPr>
          <a:xfrm>
            <a:off x="4236066" y="2448481"/>
            <a:ext cx="3719869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3969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4">
                <a:solidFill>
                  <a:srgbClr val="0070C0"/>
                </a:solidFill>
              </a:rPr>
              <a:t>…</a:t>
            </a:r>
          </a:p>
          <a:p>
            <a:pPr algn="ctr" defTabSz="83969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4">
                <a:solidFill>
                  <a:srgbClr val="0070C0"/>
                </a:solidFill>
              </a:rPr>
              <a:t>s</a:t>
            </a:r>
            <a:r>
              <a:rPr lang="en-US" sz="2204">
                <a:solidFill>
                  <a:srgbClr val="0070C0"/>
                </a:solidFill>
                <a:latin typeface="Times New Roman" pitchFamily="18" charset="0"/>
                <a:ea typeface="ＭＳ Ｐゴシック" pitchFamily="34" charset="-128"/>
              </a:rPr>
              <a:t>o what are </a:t>
            </a:r>
            <a:br>
              <a:rPr lang="en-US" sz="2204">
                <a:solidFill>
                  <a:srgbClr val="0070C0"/>
                </a:solidFill>
                <a:latin typeface="Times New Roman" pitchFamily="18" charset="0"/>
                <a:ea typeface="ＭＳ Ｐゴシック" pitchFamily="34" charset="-128"/>
              </a:rPr>
            </a:br>
            <a:r>
              <a:rPr lang="en-US" sz="2204">
                <a:solidFill>
                  <a:srgbClr val="0070C0"/>
                </a:solidFill>
                <a:latin typeface="Times New Roman" pitchFamily="18" charset="0"/>
                <a:ea typeface="ＭＳ Ｐゴシック" pitchFamily="34" charset="-128"/>
              </a:rPr>
              <a:t>formal</a:t>
            </a:r>
            <a:r>
              <a:rPr lang="en-US" sz="2204">
                <a:solidFill>
                  <a:srgbClr val="0070C0"/>
                </a:solidFill>
              </a:rPr>
              <a:t> </a:t>
            </a:r>
            <a:r>
              <a:rPr lang="en-US" sz="2204">
                <a:solidFill>
                  <a:srgbClr val="0070C0"/>
                </a:solidFill>
                <a:latin typeface="Times New Roman" pitchFamily="18" charset="0"/>
                <a:ea typeface="ＭＳ Ｐゴシック" pitchFamily="34" charset="-128"/>
              </a:rPr>
              <a:t>theorists </a:t>
            </a:r>
          </a:p>
          <a:p>
            <a:pPr algn="ctr" defTabSz="83969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4">
                <a:solidFill>
                  <a:srgbClr val="0070C0"/>
                </a:solidFill>
                <a:latin typeface="Times New Roman" pitchFamily="18" charset="0"/>
                <a:ea typeface="ＭＳ Ｐゴシック" pitchFamily="34" charset="-128"/>
              </a:rPr>
              <a:t>up to…?</a:t>
            </a:r>
          </a:p>
        </p:txBody>
      </p:sp>
      <p:pic>
        <p:nvPicPr>
          <p:cNvPr id="15" name="Picture 2" descr="http://philosophy-of-cosmology.ox.ac.uk/images/cft-correspondence.jpg">
            <a:extLst>
              <a:ext uri="{FF2B5EF4-FFF2-40B4-BE49-F238E27FC236}">
                <a16:creationId xmlns:a16="http://schemas.microsoft.com/office/drawing/2014/main" id="{9C3AF812-5831-AFFA-B5ED-A0060AB79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58" y="5027114"/>
            <a:ext cx="1652550" cy="157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40A726-6A34-513E-8EA6-66A72B2B0CD5}"/>
              </a:ext>
            </a:extLst>
          </p:cNvPr>
          <p:cNvSpPr/>
          <p:nvPr/>
        </p:nvSpPr>
        <p:spPr>
          <a:xfrm>
            <a:off x="5119765" y="5367968"/>
            <a:ext cx="1731393" cy="9079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3">
                <a:solidFill>
                  <a:schemeClr val="tx1"/>
                </a:solidFill>
              </a:rPr>
              <a:t>Gauge/gravity duality</a:t>
            </a:r>
            <a:endParaRPr lang="en-GB" sz="1653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69CCDC-2DB2-E906-36BE-A5C50E5B9866}"/>
              </a:ext>
            </a:extLst>
          </p:cNvPr>
          <p:cNvSpPr/>
          <p:nvPr/>
        </p:nvSpPr>
        <p:spPr>
          <a:xfrm>
            <a:off x="7209965" y="956388"/>
            <a:ext cx="1731393" cy="9079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3">
                <a:solidFill>
                  <a:schemeClr val="tx1"/>
                </a:solidFill>
              </a:rPr>
              <a:t>SM </a:t>
            </a:r>
          </a:p>
          <a:p>
            <a:pPr algn="ctr"/>
            <a:r>
              <a:rPr lang="en-US" sz="1653">
                <a:solidFill>
                  <a:schemeClr val="tx1"/>
                </a:solidFill>
              </a:rPr>
              <a:t>anomalies</a:t>
            </a:r>
            <a:endParaRPr lang="en-GB" sz="1653">
              <a:solidFill>
                <a:schemeClr val="tx1"/>
              </a:solidFill>
            </a:endParaRPr>
          </a:p>
        </p:txBody>
      </p:sp>
      <p:pic>
        <p:nvPicPr>
          <p:cNvPr id="19" name="Picture 4" descr="http://blogs-images.forbes.com/startswithabang/files/2016/02/signal.png">
            <a:extLst>
              <a:ext uri="{FF2B5EF4-FFF2-40B4-BE49-F238E27FC236}">
                <a16:creationId xmlns:a16="http://schemas.microsoft.com/office/drawing/2014/main" id="{212B6A75-3C3F-CDFE-E711-1D250C3B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1611"/>
            <a:ext cx="2777341" cy="223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07AFD7-1003-2F71-9569-181CAE2E3A1F}"/>
              </a:ext>
            </a:extLst>
          </p:cNvPr>
          <p:cNvSpPr/>
          <p:nvPr/>
        </p:nvSpPr>
        <p:spPr>
          <a:xfrm>
            <a:off x="8200584" y="3456416"/>
            <a:ext cx="1731393" cy="9079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3">
                <a:solidFill>
                  <a:schemeClr val="tx1"/>
                </a:solidFill>
              </a:rPr>
              <a:t>Dark Matter/Dark Energy</a:t>
            </a:r>
            <a:endParaRPr lang="en-GB" sz="1653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FC3919-E1FB-8062-0226-AAFCECC1E4DB}"/>
              </a:ext>
            </a:extLst>
          </p:cNvPr>
          <p:cNvSpPr/>
          <p:nvPr/>
        </p:nvSpPr>
        <p:spPr>
          <a:xfrm>
            <a:off x="2382348" y="3605617"/>
            <a:ext cx="1731393" cy="9079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3">
                <a:solidFill>
                  <a:schemeClr val="tx1"/>
                </a:solidFill>
              </a:rPr>
              <a:t>Bootstrapping&amp; Amplitude for Gravity</a:t>
            </a:r>
            <a:endParaRPr lang="en-GB" sz="1653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20E35F-723E-8038-438F-9FDA27CADD3F}"/>
              </a:ext>
            </a:extLst>
          </p:cNvPr>
          <p:cNvSpPr/>
          <p:nvPr/>
        </p:nvSpPr>
        <p:spPr>
          <a:xfrm>
            <a:off x="2777341" y="987958"/>
            <a:ext cx="1731393" cy="9079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3">
                <a:solidFill>
                  <a:schemeClr val="tx1"/>
                </a:solidFill>
              </a:rPr>
              <a:t>CFT &amp; QCD amplitude</a:t>
            </a:r>
            <a:endParaRPr lang="en-GB" sz="1653">
              <a:solidFill>
                <a:schemeClr val="tx1"/>
              </a:solidFill>
            </a:endParaRPr>
          </a:p>
        </p:txBody>
      </p:sp>
      <p:pic>
        <p:nvPicPr>
          <p:cNvPr id="1026" name="Picture 2" descr="What's In The Dark">
            <a:extLst>
              <a:ext uri="{FF2B5EF4-FFF2-40B4-BE49-F238E27FC236}">
                <a16:creationId xmlns:a16="http://schemas.microsoft.com/office/drawing/2014/main" id="{EE5579B2-34A8-2270-6BF0-9D421A2F1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7"/>
          <a:stretch/>
        </p:blipFill>
        <p:spPr bwMode="auto">
          <a:xfrm>
            <a:off x="9164760" y="1605082"/>
            <a:ext cx="1731394" cy="13620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692A0A-0434-B2BE-A7A2-9245A0CCB59E}"/>
              </a:ext>
            </a:extLst>
          </p:cNvPr>
          <p:cNvSpPr txBox="1"/>
          <p:nvPr/>
        </p:nvSpPr>
        <p:spPr>
          <a:xfrm>
            <a:off x="1" y="54627"/>
            <a:ext cx="12151181" cy="536286"/>
          </a:xfrm>
          <a:prstGeom prst="rect">
            <a:avLst/>
          </a:prstGeom>
          <a:solidFill>
            <a:schemeClr val="bg1"/>
          </a:solidFill>
        </p:spPr>
        <p:txBody>
          <a:bodyPr wrap="square" lIns="83170" tIns="41585" rIns="83170" bIns="41585" rtlCol="0">
            <a:spAutoFit/>
          </a:bodyPr>
          <a:lstStyle/>
          <a:p>
            <a:pPr algn="ctr"/>
            <a:r>
              <a:rPr lang="en-GB" sz="2939">
                <a:solidFill>
                  <a:srgbClr val="0070C0"/>
                </a:solidFill>
              </a:rPr>
              <a:t>Experiment is still busy confirming the Standard Model…</a:t>
            </a:r>
          </a:p>
        </p:txBody>
      </p:sp>
      <p:pic>
        <p:nvPicPr>
          <p:cNvPr id="1028" name="Picture 4" descr="Centre for Theoretical Cosmology: The Origins of the Universe: Types of  instanton">
            <a:extLst>
              <a:ext uri="{FF2B5EF4-FFF2-40B4-BE49-F238E27FC236}">
                <a16:creationId xmlns:a16="http://schemas.microsoft.com/office/drawing/2014/main" id="{BC287E8D-1F63-748D-BC4B-842C060F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188" y="222221"/>
            <a:ext cx="1714687" cy="11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606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DA75-06B2-C753-76D7-1764620B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651BA-EBE3-793F-25C9-CD5F96EB1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This meeting has been designed to be forward looking – begin the process of preparing the roadmap and to look ahead to future opportunities</a:t>
            </a:r>
          </a:p>
          <a:p>
            <a:r>
              <a:rPr lang="en-US">
                <a:cs typeface="Calibri"/>
              </a:rPr>
              <a:t>For each area we have asked speakers for short talks and then scheduled time for moderated discussion</a:t>
            </a:r>
          </a:p>
          <a:p>
            <a:r>
              <a:rPr lang="en-US">
                <a:cs typeface="Calibri"/>
              </a:rPr>
              <a:t>We have a vibrant and varied current program and there a lot of excellent future opportunities available to the field. Strategic Review has highlighted that we need to prioritize as a community what we want to do for the next road map.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1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E54EF-00D5-7181-6AE1-1032E509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Strategic Review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A45C-58BE-9CFB-FD90-94ADD6025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37" y="1546477"/>
            <a:ext cx="11813261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Calibri"/>
                <a:cs typeface="Times New Roman"/>
              </a:rPr>
              <a:t>No immediate change to PPAP role, but may evolve with establishment of Science Board (PPAN)</a:t>
            </a:r>
            <a:endParaRPr lang="en-GB">
              <a:latin typeface="Calibri"/>
              <a:cs typeface="Calibri"/>
            </a:endParaRPr>
          </a:p>
          <a:p>
            <a:pPr marL="0" indent="0">
              <a:buNone/>
            </a:pPr>
            <a:endParaRPr lang="en-GB">
              <a:cs typeface="Times New Roman"/>
            </a:endParaRPr>
          </a:p>
          <a:p>
            <a:pPr marL="0" indent="0">
              <a:buNone/>
            </a:pPr>
            <a:r>
              <a:rPr lang="en-GB">
                <a:cs typeface="Times New Roman"/>
              </a:rPr>
              <a:t>It’s part of the charge of Science Board (PPAN) to produce a </a:t>
            </a:r>
            <a:r>
              <a:rPr lang="en-GB">
                <a:ea typeface="+mn-lt"/>
                <a:cs typeface="+mn-lt"/>
              </a:rPr>
              <a:t>prioritized roadmap</a:t>
            </a:r>
          </a:p>
          <a:p>
            <a:pPr marL="0" indent="0">
              <a:buNone/>
            </a:pPr>
            <a:endParaRPr lang="en-GB">
              <a:cs typeface="Times New Roman"/>
            </a:endParaRPr>
          </a:p>
          <a:p>
            <a:pPr marL="0" indent="0">
              <a:buNone/>
            </a:pPr>
            <a:r>
              <a:rPr lang="en-GB">
                <a:cs typeface="Times New Roman"/>
              </a:rPr>
              <a:t>Review recommended completion of a prioritized roadmap by the end of 2023</a:t>
            </a:r>
            <a:endParaRPr lang="en-GB">
              <a:ea typeface="Calibri"/>
              <a:cs typeface="Times New Roman"/>
            </a:endParaRPr>
          </a:p>
          <a:p>
            <a:pPr marL="457200" indent="-457200"/>
            <a:r>
              <a:rPr lang="en-GB">
                <a:cs typeface="Times New Roman"/>
              </a:rPr>
              <a:t>That timescale seems ambitious and it's is up to Science Board to steer the process, but likely new roadmap process will happen on a short timescale</a:t>
            </a:r>
            <a:endParaRPr lang="en-GB">
              <a:cs typeface="Calibri" panose="020F0502020204030204"/>
            </a:endParaRPr>
          </a:p>
          <a:p>
            <a:pPr marL="0" indent="0">
              <a:buNone/>
            </a:pPr>
            <a:endParaRPr lang="en-GB">
              <a:cs typeface="Times New Roman"/>
            </a:endParaRPr>
          </a:p>
          <a:p>
            <a:pPr marL="0" indent="0">
              <a:buNone/>
            </a:pPr>
            <a:r>
              <a:rPr lang="en-GB">
                <a:cs typeface="Times New Roman"/>
              </a:rPr>
              <a:t>PPAP wants to start preparing the community for the development of a new roadmap: hence the structure of this meeting in looking towards the future</a:t>
            </a: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108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31D2-6610-FEF0-1931-CF0BDB4DD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Backup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E7B8-54B9-5E0B-56F0-2C88442B5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537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0325A-637C-334C-BFCB-D2AE5B20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7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Combining ATLAS and CMS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26C60-91E8-2848-A1CC-12669BF8F6DA}"/>
              </a:ext>
            </a:extLst>
          </p:cNvPr>
          <p:cNvSpPr txBox="1"/>
          <p:nvPr/>
        </p:nvSpPr>
        <p:spPr>
          <a:xfrm>
            <a:off x="147650" y="1099466"/>
            <a:ext cx="10649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Amazing results achieved combining Run 2 ATLAS and CMS searches – an example  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621123-7EF5-0049-AD93-CD6AA30DF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6" y="2218500"/>
            <a:ext cx="5205046" cy="39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CA9EB7-35C5-6C43-8199-4B27586D311D}"/>
              </a:ext>
            </a:extLst>
          </p:cNvPr>
          <p:cNvSpPr txBox="1"/>
          <p:nvPr/>
        </p:nvSpPr>
        <p:spPr>
          <a:xfrm>
            <a:off x="876726" y="1765845"/>
            <a:ext cx="6137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GB" b="0" i="0">
                <a:solidFill>
                  <a:srgbClr val="000000"/>
                </a:solidFill>
                <a:effectLst/>
                <a:latin typeface="Helvetica" pitchFamily="2" charset="0"/>
              </a:rPr>
              <a:t>Higgs boson decay into </a:t>
            </a:r>
            <a:r>
              <a:rPr lang="en-GB">
                <a:solidFill>
                  <a:srgbClr val="000000"/>
                </a:solidFill>
                <a:latin typeface="Helvetica" pitchFamily="2" charset="0"/>
              </a:rPr>
              <a:t>a Z boson and a photon</a:t>
            </a:r>
            <a:endParaRPr lang="en-GB" b="0" i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62E1D-24B6-2242-B534-12133978F086}"/>
              </a:ext>
            </a:extLst>
          </p:cNvPr>
          <p:cNvSpPr txBox="1"/>
          <p:nvPr/>
        </p:nvSpPr>
        <p:spPr>
          <a:xfrm>
            <a:off x="6822570" y="4637916"/>
            <a:ext cx="4806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Independent searches from ATLAS and CMS have been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combined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to give first evidence of H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Z</a:t>
            </a:r>
            <a:r>
              <a:rPr lang="en-GB" err="1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at 3.4 </a:t>
            </a:r>
            <a:r>
              <a:rPr lang="en-GB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s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38E7D29-30B3-1C42-87B8-A1C36CB27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55" y="1747114"/>
            <a:ext cx="3405672" cy="27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061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49B2A-763F-90E6-E0A5-E182DC36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15" y="215223"/>
            <a:ext cx="10515600" cy="1325563"/>
          </a:xfrm>
        </p:spPr>
        <p:txBody>
          <a:bodyPr/>
          <a:lstStyle/>
          <a:p>
            <a:r>
              <a:rPr lang="en-GB" err="1">
                <a:latin typeface="Arial"/>
                <a:cs typeface="Calibri Light"/>
              </a:rPr>
              <a:t>MOeDAL</a:t>
            </a:r>
            <a:r>
              <a:rPr lang="en-GB">
                <a:latin typeface="Arial"/>
                <a:cs typeface="Calibri Light"/>
              </a:rPr>
              <a:t>-MAPP</a:t>
            </a:r>
            <a:endParaRPr lang="en-GB">
              <a:latin typeface="Arial"/>
              <a:cs typeface="Arial"/>
            </a:endParaRPr>
          </a:p>
        </p:txBody>
      </p:sp>
      <p:pic>
        <p:nvPicPr>
          <p:cNvPr id="3" name="Picture 3" descr="A computer tower with a diagram&#10;&#10;Description automatically generated">
            <a:extLst>
              <a:ext uri="{FF2B5EF4-FFF2-40B4-BE49-F238E27FC236}">
                <a16:creationId xmlns:a16="http://schemas.microsoft.com/office/drawing/2014/main" id="{AF9B3DDB-8DD4-FBFA-1BDD-855C0C7F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74" y="1386138"/>
            <a:ext cx="7417962" cy="2050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41F15-5412-EEC7-6EC5-64263163CB13}"/>
              </a:ext>
            </a:extLst>
          </p:cNvPr>
          <p:cNvSpPr txBox="1"/>
          <p:nvPr/>
        </p:nvSpPr>
        <p:spPr>
          <a:xfrm>
            <a:off x="287311" y="4209737"/>
            <a:ext cx="318041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Interesting new results from searches for monopoles. E.g.: </a:t>
            </a:r>
            <a:endParaRPr lang="en-GB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  <a:hlinkClick r:id="rId3"/>
              </a:rPr>
              <a:t>https://arxiv.org/pdf/2106.11933.pdf</a:t>
            </a:r>
            <a:endParaRPr lang="en-GB">
              <a:ea typeface="+mn-lt"/>
              <a:cs typeface="+mn-lt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5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2A274749-BB5A-DA0F-7713-0B02A200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154" y="3532541"/>
            <a:ext cx="4442085" cy="3328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A18A0-AB9E-0057-7131-3B0578E77C4D}"/>
              </a:ext>
            </a:extLst>
          </p:cNvPr>
          <p:cNvSpPr txBox="1"/>
          <p:nvPr/>
        </p:nvSpPr>
        <p:spPr>
          <a:xfrm>
            <a:off x="8384498" y="3050499"/>
            <a:ext cx="340526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292929"/>
                </a:solidFill>
                <a:latin typeface="sourcesans-regular"/>
              </a:rPr>
              <a:t>MoEDAL</a:t>
            </a:r>
            <a:r>
              <a:rPr lang="en-US">
                <a:solidFill>
                  <a:srgbClr val="292929"/>
                </a:solidFill>
                <a:latin typeface="sourcesans-regular"/>
              </a:rPr>
              <a:t>-MAPP detector employs unconventional methodologies tuned to the prospect of discovery physics.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endParaRPr lang="en-US">
              <a:solidFill>
                <a:srgbClr val="292929"/>
              </a:solidFill>
              <a:latin typeface="sourcesans-regular"/>
            </a:endParaRPr>
          </a:p>
          <a:p>
            <a:r>
              <a:rPr lang="en-US">
                <a:solidFill>
                  <a:srgbClr val="242424"/>
                </a:solidFill>
                <a:latin typeface="Arial"/>
                <a:ea typeface="+mn-lt"/>
                <a:cs typeface="+mn-lt"/>
              </a:rPr>
              <a:t>MAPP will allow to explore new regions of the parameter space and search for LLP’s </a:t>
            </a:r>
            <a:endParaRPr lang="en-US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57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906A6-BA93-70CB-B9C7-C1EC51A8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The role of PPAP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B390C-1602-C165-1F73-07782DD7D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72" y="2655526"/>
            <a:ext cx="11511480" cy="413254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cs typeface="Calibri"/>
              </a:rPr>
              <a:t>In helping Science Board to develop a prioritized roadmap, we can imagine two models for PPAPs role</a:t>
            </a:r>
            <a:endParaRPr lang="en-US"/>
          </a:p>
          <a:p>
            <a:pPr marL="514350" indent="-514350">
              <a:buAutoNum type="alphaUcPeriod"/>
            </a:pPr>
            <a:r>
              <a:rPr lang="en-GB">
                <a:cs typeface="Calibri"/>
              </a:rPr>
              <a:t>PPAP collects information from the community and provides unprioritized roadmap to Science Board who prioritize/tension to produce the roadmap</a:t>
            </a:r>
          </a:p>
          <a:p>
            <a:pPr marL="514350" indent="-514350">
              <a:buAutoNum type="alphaUcPeriod"/>
            </a:pPr>
            <a:r>
              <a:rPr lang="en-GB">
                <a:cs typeface="Calibri"/>
              </a:rPr>
              <a:t>PPAP collects information and already tries to prioritize, e.g. prioritizing within a field</a:t>
            </a:r>
          </a:p>
          <a:p>
            <a:pPr marL="514350" indent="-514350">
              <a:buAutoNum type="alphaUcPeriod"/>
            </a:pPr>
            <a:endParaRPr lang="en-GB">
              <a:cs typeface="Calibri"/>
            </a:endParaRPr>
          </a:p>
          <a:p>
            <a:pPr marL="0" indent="0">
              <a:buNone/>
            </a:pPr>
            <a:r>
              <a:rPr lang="en-GB">
                <a:cs typeface="Calibri"/>
              </a:rPr>
              <a:t>Option B means the way that PPAP represents the community is changed</a:t>
            </a:r>
          </a:p>
          <a:p>
            <a:pPr marL="0" indent="0">
              <a:buNone/>
            </a:pPr>
            <a:endParaRPr lang="en-GB">
              <a:cs typeface="Calibri"/>
            </a:endParaRPr>
          </a:p>
          <a:p>
            <a:pPr marL="0" indent="0">
              <a:buNone/>
            </a:pPr>
            <a:r>
              <a:rPr lang="en-GB">
                <a:cs typeface="Calibri"/>
              </a:rPr>
              <a:t>What does the community want ? We want to reflect on this in the discussions over the next days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9597D9-822B-31E0-249D-4C3338060174}"/>
              </a:ext>
            </a:extLst>
          </p:cNvPr>
          <p:cNvSpPr txBox="1"/>
          <p:nvPr/>
        </p:nvSpPr>
        <p:spPr>
          <a:xfrm>
            <a:off x="294834" y="1425449"/>
            <a:ext cx="11940009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latin typeface="Times New Roman"/>
                <a:cs typeface="Times New Roman"/>
              </a:rPr>
              <a:t>‘</a:t>
            </a:r>
            <a:r>
              <a:rPr lang="en-GB" sz="2800" i="1">
                <a:latin typeface="Times New Roman"/>
                <a:cs typeface="Times New Roman"/>
              </a:rPr>
              <a:t>The purpose of the Advisory Panel is to provide a link between Science Board and the community, and represent the needs of the community to STFC.’</a:t>
            </a:r>
          </a:p>
          <a:p>
            <a:endParaRPr lang="en-GB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96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DA75-06B2-C753-76D7-1764620B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651BA-EBE3-793F-25C9-CD5F96EB1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The Wave 4 infrastructure call for preliminary activities is ongoing.</a:t>
            </a:r>
          </a:p>
          <a:p>
            <a:pPr marL="457200" indent="-457200"/>
            <a:r>
              <a:rPr lang="en-US">
                <a:cs typeface="Calibri"/>
              </a:rPr>
              <a:t>We received 5 new proposals + 4 resubmissions</a:t>
            </a:r>
          </a:p>
          <a:p>
            <a:pPr marL="457200" indent="-457200"/>
            <a:r>
              <a:rPr lang="en-US">
                <a:cs typeface="Calibri"/>
              </a:rPr>
              <a:t>We are asked to provide select up to 3 projects. Resubmitted projects do not count towards the 3 but we are asked to comment + rank if able</a:t>
            </a:r>
          </a:p>
          <a:p>
            <a:pPr marL="457200" indent="-457200"/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Projects looking to go in should provide PPAP with the call documentation by 10th July. We will rank the projects on the 17th July (timeline aligned with PAAP)</a:t>
            </a:r>
          </a:p>
        </p:txBody>
      </p:sp>
    </p:spTree>
    <p:extLst>
      <p:ext uri="{BB962C8B-B14F-4D97-AF65-F5344CB8AC3E}">
        <p14:creationId xmlns:p14="http://schemas.microsoft.com/office/powerpoint/2010/main" val="2497755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0284-6FE4-0E98-49FE-FF09BDB3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Infrastructure Call: Wave 4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8C979-A11B-453D-1738-F50A249A7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93263" cy="41853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cs typeface="Calibri"/>
              </a:rPr>
              <a:t>New projects:</a:t>
            </a:r>
            <a:endParaRPr lang="en-US"/>
          </a:p>
          <a:p>
            <a:pPr marL="457200" indent="-457200"/>
            <a:r>
              <a:rPr lang="en-GB">
                <a:cs typeface="Calibri"/>
              </a:rPr>
              <a:t>HALHF</a:t>
            </a:r>
          </a:p>
          <a:p>
            <a:pPr marL="457200" indent="-457200"/>
            <a:r>
              <a:rPr lang="en-GB">
                <a:cs typeface="Calibri"/>
              </a:rPr>
              <a:t>Precision muons </a:t>
            </a:r>
          </a:p>
          <a:p>
            <a:pPr marL="457200" indent="-457200"/>
            <a:r>
              <a:rPr lang="en-GB">
                <a:cs typeface="Calibri"/>
              </a:rPr>
              <a:t>Particle Beamline</a:t>
            </a:r>
          </a:p>
          <a:p>
            <a:pPr marL="457200" indent="-457200"/>
            <a:r>
              <a:rPr lang="en-GB">
                <a:cs typeface="Calibri"/>
              </a:rPr>
              <a:t>XLZD</a:t>
            </a:r>
          </a:p>
          <a:p>
            <a:pPr marL="457200" indent="-457200"/>
            <a:r>
              <a:rPr lang="en-GB">
                <a:cs typeface="Calibri"/>
              </a:rPr>
              <a:t>QUEST-DMC</a:t>
            </a:r>
          </a:p>
          <a:p>
            <a:pPr marL="0" indent="0">
              <a:buNone/>
            </a:pPr>
            <a:endParaRPr lang="en-GB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3CC92-E5F4-53F1-06E3-6D44B9C6E179}"/>
              </a:ext>
            </a:extLst>
          </p:cNvPr>
          <p:cNvSpPr txBox="1"/>
          <p:nvPr/>
        </p:nvSpPr>
        <p:spPr>
          <a:xfrm>
            <a:off x="6534150" y="1835150"/>
            <a:ext cx="494453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cs typeface="Segoe UI"/>
              </a:rPr>
              <a:t>Resubmissions</a:t>
            </a:r>
          </a:p>
          <a:p>
            <a:pPr>
              <a:buFontTx/>
              <a:buChar char="•"/>
            </a:pPr>
            <a:r>
              <a:rPr lang="en-GB" sz="2800">
                <a:cs typeface="Arial"/>
              </a:rPr>
              <a:t> AION    (selected by PAAP)</a:t>
            </a:r>
          </a:p>
          <a:p>
            <a:pPr>
              <a:buChar char="•"/>
            </a:pPr>
            <a:r>
              <a:rPr lang="en-GB" sz="2800">
                <a:cs typeface="Arial"/>
              </a:rPr>
              <a:t> DATUM </a:t>
            </a:r>
            <a:r>
              <a:rPr lang="en-US" sz="2800">
                <a:cs typeface="Arial"/>
              </a:rPr>
              <a:t>​</a:t>
            </a:r>
          </a:p>
          <a:p>
            <a:pPr>
              <a:buChar char="•"/>
            </a:pPr>
            <a:r>
              <a:rPr lang="en-US" sz="2800">
                <a:cs typeface="Arial"/>
              </a:rPr>
              <a:t> SOLAIRE​</a:t>
            </a:r>
          </a:p>
          <a:p>
            <a:pPr>
              <a:buFont typeface="Arial"/>
              <a:buChar char="•"/>
            </a:pPr>
            <a:r>
              <a:rPr lang="en-GB" sz="2800">
                <a:cs typeface="Arial"/>
              </a:rPr>
              <a:t> TRITON (selected by QTFP)</a:t>
            </a:r>
          </a:p>
          <a:p>
            <a:r>
              <a:rPr lang="en-GB" sz="2800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42590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870B3-8DD1-3573-BAA7-AD7424E1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Infrastructure Call: Next rounds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4FDE-2B16-FD01-37D6-0FA45A131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37" y="2526050"/>
            <a:ext cx="1107747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cs typeface="Calibri"/>
              </a:rPr>
              <a:t>Caveat: future is uncertain (spending review, general election)</a:t>
            </a:r>
          </a:p>
          <a:p>
            <a:r>
              <a:rPr lang="en-GB">
                <a:cs typeface="Calibri"/>
              </a:rPr>
              <a:t>Expect another preliminary proposal infrastructure call in 2024 (Wave 5) for submission in Spring 2025</a:t>
            </a:r>
            <a:endParaRPr lang="en-GB"/>
          </a:p>
          <a:p>
            <a:r>
              <a:rPr lang="en-GB">
                <a:cs typeface="Calibri"/>
              </a:rPr>
              <a:t>Next full project proposals round expected Spring 2025: Would require preparation in Spring/Summer 2024</a:t>
            </a:r>
          </a:p>
          <a:p>
            <a:r>
              <a:rPr lang="en-GB">
                <a:cs typeface="Calibri"/>
              </a:rPr>
              <a:t>New science board will play a role in future infrastructure calls</a:t>
            </a:r>
          </a:p>
          <a:p>
            <a:r>
              <a:rPr lang="en-GB">
                <a:cs typeface="Calibri"/>
              </a:rPr>
              <a:t>Projects can be proposed to Visions at any time. Visions is a useful route to identify projects ready for infrastructure call: XLZD went through Visions process.</a:t>
            </a:r>
          </a:p>
          <a:p>
            <a:endParaRPr lang="en-GB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46A20-C781-C42D-F5B9-20BE2E0AB6E1}"/>
              </a:ext>
            </a:extLst>
          </p:cNvPr>
          <p:cNvSpPr txBox="1"/>
          <p:nvPr/>
        </p:nvSpPr>
        <p:spPr>
          <a:xfrm>
            <a:off x="354060" y="1571721"/>
            <a:ext cx="112175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cs typeface="Calibri"/>
              </a:rPr>
              <a:t>Current infrastructure round has felt rushed. Can we be better prepared in the future? This my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93525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42F9E-7088-CCB5-54C0-4973DC08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The current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34844-71AB-FFCC-1192-32DD64D27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Calibri"/>
                <a:cs typeface="Calibri"/>
              </a:rPr>
              <a:t>Described in the last roadmap exercise completed in 2021</a:t>
            </a:r>
          </a:p>
          <a:p>
            <a:r>
              <a:rPr lang="en-GB">
                <a:ea typeface="+mn-lt"/>
                <a:cs typeface="+mn-lt"/>
                <a:hlinkClick r:id="rId2"/>
              </a:rPr>
              <a:t>https://www.ukri.org/wp-content/uploads/2020/06/STFC-210322-PPAP-2021-Roadmap.pdf</a:t>
            </a:r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Roadmap followed on from the 2020 European Strategy update and endorsed its recommendations</a:t>
            </a:r>
          </a:p>
          <a:p>
            <a:r>
              <a:rPr lang="en-GB">
                <a:ea typeface="Calibri"/>
                <a:cs typeface="Calibri"/>
              </a:rPr>
              <a:t>Described the current program and future opportunities</a:t>
            </a:r>
          </a:p>
          <a:p>
            <a:pPr lvl="1"/>
            <a:r>
              <a:rPr lang="en-GB">
                <a:ea typeface="Calibri"/>
                <a:cs typeface="Calibri"/>
              </a:rPr>
              <a:t>Since then evolution in several areas of the program</a:t>
            </a:r>
          </a:p>
        </p:txBody>
      </p:sp>
    </p:spTree>
    <p:extLst>
      <p:ext uri="{BB962C8B-B14F-4D97-AF65-F5344CB8AC3E}">
        <p14:creationId xmlns:p14="http://schemas.microsoft.com/office/powerpoint/2010/main" val="1676630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2E7-C0F3-028D-8F2A-95A23B2F7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The current program</a:t>
            </a:r>
            <a:endParaRPr lang="en-GB"/>
          </a:p>
        </p:txBody>
      </p:sp>
      <p:pic>
        <p:nvPicPr>
          <p:cNvPr id="4" name="Picture 4" descr="A picture containing text, screenshot, circle, font&#10;&#10;Description automatically generated">
            <a:extLst>
              <a:ext uri="{FF2B5EF4-FFF2-40B4-BE49-F238E27FC236}">
                <a16:creationId xmlns:a16="http://schemas.microsoft.com/office/drawing/2014/main" id="{E8100675-D967-DACF-E9F2-8F5C83FB5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84" y="1819811"/>
            <a:ext cx="10437282" cy="4742376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3E088-2711-A0CA-095C-E63749519CE7}"/>
              </a:ext>
            </a:extLst>
          </p:cNvPr>
          <p:cNvSpPr txBox="1"/>
          <p:nvPr/>
        </p:nvSpPr>
        <p:spPr>
          <a:xfrm>
            <a:off x="9450102" y="42984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cs typeface="Calibri"/>
              </a:rPr>
              <a:t>LEGEND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515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79119EB4C6E41A825368E41852985" ma:contentTypeVersion="4" ma:contentTypeDescription="Create a new document." ma:contentTypeScope="" ma:versionID="d79726d59a7f91d4970e21a15ecbf9f2">
  <xsd:schema xmlns:xsd="http://www.w3.org/2001/XMLSchema" xmlns:xs="http://www.w3.org/2001/XMLSchema" xmlns:p="http://schemas.microsoft.com/office/2006/metadata/properties" xmlns:ns2="060ac7b1-825f-48d9-aea1-747f5d058fcb" targetNamespace="http://schemas.microsoft.com/office/2006/metadata/properties" ma:root="true" ma:fieldsID="eab0e28445f8f180925515ba857af718" ns2:_="">
    <xsd:import namespace="060ac7b1-825f-48d9-aea1-747f5d058f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ac7b1-825f-48d9-aea1-747f5d058f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CE6039-9C68-48FC-AC27-B7AEC9AF70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1BC039-0ECB-4D3E-B3E0-B570160B3240}">
  <ds:schemaRefs>
    <ds:schemaRef ds:uri="060ac7b1-825f-48d9-aea1-747f5d058fc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FEAD47-4437-494D-BBAF-7569A2057419}">
  <ds:schemaRefs>
    <ds:schemaRef ds:uri="060ac7b1-825f-48d9-aea1-747f5d058f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2087</Words>
  <Application>Microsoft Macintosh PowerPoint</Application>
  <PresentationFormat>Widescreen</PresentationFormat>
  <Paragraphs>265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-apple-system</vt:lpstr>
      <vt:lpstr>Arial</vt:lpstr>
      <vt:lpstr>Arial,Sans-Serif</vt:lpstr>
      <vt:lpstr>ArialMT</vt:lpstr>
      <vt:lpstr>Calibri</vt:lpstr>
      <vt:lpstr>Calibri Light</vt:lpstr>
      <vt:lpstr>Euclid</vt:lpstr>
      <vt:lpstr>Helvetica</vt:lpstr>
      <vt:lpstr>Open Sans</vt:lpstr>
      <vt:lpstr>sourcesans-regular</vt:lpstr>
      <vt:lpstr>Symbol</vt:lpstr>
      <vt:lpstr>Times New Roman</vt:lpstr>
      <vt:lpstr>Wingdings</vt:lpstr>
      <vt:lpstr>Office Theme</vt:lpstr>
      <vt:lpstr>Office Theme</vt:lpstr>
      <vt:lpstr>PPAP Community Meeting: Where we are </vt:lpstr>
      <vt:lpstr>Strategic Review</vt:lpstr>
      <vt:lpstr>Strategic Review</vt:lpstr>
      <vt:lpstr>The role of PPAP</vt:lpstr>
      <vt:lpstr>Infrastructure call</vt:lpstr>
      <vt:lpstr>Infrastructure Call: Wave 4</vt:lpstr>
      <vt:lpstr>Infrastructure Call: Next rounds</vt:lpstr>
      <vt:lpstr>The current program</vt:lpstr>
      <vt:lpstr>The current program</vt:lpstr>
      <vt:lpstr>Current program</vt:lpstr>
      <vt:lpstr>Current Program: 2022 Experimental Uplift</vt:lpstr>
      <vt:lpstr>Current Program</vt:lpstr>
      <vt:lpstr>Current Program</vt:lpstr>
      <vt:lpstr>Energy frontier</vt:lpstr>
      <vt:lpstr>ATLAS</vt:lpstr>
      <vt:lpstr>CMS</vt:lpstr>
      <vt:lpstr>Towards HL-LHC: ATLAS and CMS upgrades</vt:lpstr>
      <vt:lpstr>Towards HL-LHC: ATLAS and CMS upgrades</vt:lpstr>
      <vt:lpstr>Beyond GPDs: FASER and SND@LHC</vt:lpstr>
      <vt:lpstr>Flavour physics</vt:lpstr>
      <vt:lpstr>LHCb physics</vt:lpstr>
      <vt:lpstr>LHCb Upgrade 1</vt:lpstr>
      <vt:lpstr>NA62 and BESIII</vt:lpstr>
      <vt:lpstr>Muon physics</vt:lpstr>
      <vt:lpstr>Long (and short)-Baseline Neutrino Experiments</vt:lpstr>
      <vt:lpstr>PowerPoint Presentation</vt:lpstr>
      <vt:lpstr>PowerPoint Presentation</vt:lpstr>
      <vt:lpstr>PowerPoint Presentation</vt:lpstr>
      <vt:lpstr>Summary</vt:lpstr>
      <vt:lpstr>Backup</vt:lpstr>
      <vt:lpstr>Combining ATLAS and CMS</vt:lpstr>
      <vt:lpstr>MOeDAL-MAPP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PPAP Community Meeting: Where we are </dc:title>
  <dc:creator>Matthew Needham</dc:creator>
  <cp:lastModifiedBy>Matthew Needham</cp:lastModifiedBy>
  <cp:revision>3</cp:revision>
  <dcterms:created xsi:type="dcterms:W3CDTF">2023-06-22T06:58:10Z</dcterms:created>
  <dcterms:modified xsi:type="dcterms:W3CDTF">2023-07-06T13:37:24Z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0x01010088B79119EB4C6E41A825368E41852985</vt:lpwstr>
  </property>
</Properties>
</file>