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67" r:id="rId2"/>
    <p:sldId id="275" r:id="rId3"/>
    <p:sldId id="276" r:id="rId4"/>
    <p:sldId id="277" r:id="rId5"/>
    <p:sldId id="278" r:id="rId6"/>
    <p:sldId id="273" r:id="rId7"/>
    <p:sldId id="280" r:id="rId8"/>
    <p:sldId id="281" r:id="rId9"/>
    <p:sldId id="282" r:id="rId10"/>
    <p:sldId id="279" r:id="rId11"/>
    <p:sldId id="270" r:id="rId12"/>
    <p:sldId id="271" r:id="rId13"/>
    <p:sldId id="272" r:id="rId14"/>
    <p:sldId id="269" r:id="rId15"/>
    <p:sldId id="256" r:id="rId16"/>
    <p:sldId id="257" r:id="rId17"/>
    <p:sldId id="258" r:id="rId18"/>
    <p:sldId id="259" r:id="rId19"/>
    <p:sldId id="260" r:id="rId20"/>
    <p:sldId id="268" r:id="rId21"/>
    <p:sldId id="422" r:id="rId22"/>
    <p:sldId id="374" r:id="rId23"/>
    <p:sldId id="378" r:id="rId24"/>
    <p:sldId id="404" r:id="rId25"/>
    <p:sldId id="402" r:id="rId26"/>
    <p:sldId id="423" r:id="rId27"/>
    <p:sldId id="421" r:id="rId28"/>
    <p:sldId id="419" r:id="rId29"/>
    <p:sldId id="286" r:id="rId30"/>
    <p:sldId id="261" r:id="rId31"/>
    <p:sldId id="262" r:id="rId32"/>
    <p:sldId id="263" r:id="rId33"/>
    <p:sldId id="264" r:id="rId34"/>
    <p:sldId id="265" r:id="rId35"/>
    <p:sldId id="266" r:id="rId36"/>
    <p:sldId id="283" r:id="rId37"/>
    <p:sldId id="284" r:id="rId38"/>
    <p:sldId id="285"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611"/>
  </p:normalViewPr>
  <p:slideViewPr>
    <p:cSldViewPr snapToGrid="0">
      <p:cViewPr varScale="1">
        <p:scale>
          <a:sx n="140" d="100"/>
          <a:sy n="140" d="100"/>
        </p:scale>
        <p:origin x="536"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1T10:21:23.459"/>
    </inkml:context>
    <inkml:brush xml:id="br0">
      <inkml:brushProperty name="width" value="0.1" units="cm"/>
      <inkml:brushProperty name="height" value="0.1" units="cm"/>
      <inkml:brushProperty name="color" value="#AE198D"/>
      <inkml:brushProperty name="inkEffects" value="galaxy"/>
      <inkml:brushProperty name="anchorX" value="-75733.67969"/>
      <inkml:brushProperty name="anchorY" value="-104492.48438"/>
      <inkml:brushProperty name="scaleFactor" value="0.5"/>
    </inkml:brush>
  </inkml:definitions>
  <inkml:trace contextRef="#ctx0" brushRef="#br0">1189 12 24575,'-13'0'0,"0"0"0,1 0 0,5 0 0,-1 0 0,5 0 0,-1 0 0,1 0 0,-2 0 0,-1 0 0,0 2 0,1-1 0,0 1 0,0 1 0,2 1 0,-1 1 0,3 0 0,-1-2 0,-1-2 0,1 2 0,-1-1 0,0 1 0,-1 3 0,1 1 0,-2 2 0,0-3 0,-1 1 0,0-3 0,0 0 0,2-1 0,1 0 0,0 0 0,0 0 0,-1 1 0,1 2 0,-6 6 0,-3 2 0,-2 0 0,-2 2 0,8-9 0,-2 3 0,5-6 0,1 1 0,-2 2 0,-5 5 0,-4 6 0,-1 3 0,1-2 0,-3 2 0,0-1 0,2-2 0,-1-1 0,5-5-6784,1 2 6784,1-1-2016,4-4 2016,1-2 0,1-1 0,1 0 0,-2 0 0,4-2 5786,-2 0-5786,1-3 0,1 0 3014,-4 3-3014,1 0 0,-5 3 0,1-1 0,0 2 0,0 0 0,-10 6 0,-4 4 0,1-1 0,-4 2 0,9-5 0,-2 0 0,3-1 0,4-3 0,4-2 0,-1-1 0,3-1 0,1-2 0,1-1 0,0 0 0,0 0 0,0 0 0,0-1 0,-3 2 0,-1-1 0,-1 0 0,1 0 0,3 1 0,-2-1 0,-2 1 0,-1 0 0,-3 1 0,-1 0 0,-1 1 0,-1 0 0,3 0 0,0 1 0,1-1 0,4-1 0,4-2 0,0-1 0,0-2 0,0 0 0,0 1 0,0 0 0,0 1 0,0 1 0,1-1 0,-4 0 0,0 0 0,-2 2 0,-3 1 0,-1 1 0,-1 1 0,2 0 0,2 1 0,0 0 0,1 1 0,-2 0 0,1 1 0,-3 1 0,-1 5 0,-1 1 0,2-2 0,1-2 0,4-7 0,2 0 0,-1-1 0,4-2 0,-1 2 0,2-2 0,0 0 0,-3 1 0,1 2 0,-2 2 0,1-1 0,-1 5 0,1 0 0,-2 10 0,0 6 0,-2 0 0,2-3 0,0 2 0,0 0 0,-1 5-496,-1-1 496,2 1-1088,-3 8 1088,0 1 0,0 7 0,3-23 0,0 0 0,2 2 0,-1 0 0,2-2 0,0-1 0,-1 15 0,4-15 0,0-8 0,0 0 0,0 0 0,0-1-407,0 0 407,0-1 0,0-2 0,0-2 459,0-2-459,0 2 0,0 2 0,0 0 0,0 0 0,0 0 0,0 0 0,0 1 0,0-2 0,0 1 0,0 0 0,0 4 0,0 0 0,0-1 0,0 1 0,0-1 0,0 5 0,0-3 1090,0 6-1090,3 5 442,3 5-442,2 4 0,3-5 0,-4-9 0,-2-2 0,-2-6 0,2 8 0,-2-8 0,3 4 0,-3-7 0,-2 0 0,1 0 0,1 0 0,0-3 0,1-1 0,-1 1 0,-1-2 0,-2 2 0,0-1 0,1-1 0,1-1 0,-1-3 0,1 0 0,-2 0 0,0 0 0,0 0 0,0 2 0,0-1 0,1 0 0,1 0 0,-1-2 0,1 0 0,-2 1 0,0-1 0,0 2 0,0-1 0,0 3 0,0 3 0,0-3 0,0 4 0,0-2 0,0-2 0,0-1 0,0-1 0,0-1 0,0 0 0,0-1 0,0 1 0,0-1 0,0 0 0,3 7 0,0-1 0,12 27 0,-8-17 0,8 15 0,-8-22 0,-1-2 0,1-2 0,-2-1 0,0-1 0,-2 1 0,0 0 0,1-1 0,-1-1 0,0-1 0,0 0 0,0 0 0,0 0 0,0 0 0,0 0 0,0 0 0,0 0 0,0 0 0,0 2 0,1-1 0,0 2 0,-1-2 0,1 2 0,0-1 0,0 1 0,1 3 0,-1-1 0,2-1 0,-1 0 0,-2-2 0,0-2 0,0-1 0,0 1 0,0 0 0,-1 0 0,-1-1 0,0 0 0,2-1 0,0 1 0,0 1 0,2 1 0,1 4 0,4 5 0,-1-2 0,3 3 0,0-2 0,-3-3 0,0 3 0,-3-4 0,0 0 0,2 1 0,0-1 0,0 0 0,1 0 0,-3-2 0,0 0 0,-1 0 0,1 0 0,0 0 0,-1-1 0,-1-1 0,-1-1 0,1 0 0,-1 1 0,2 1 0,2 1 0,2 0 0,0 0 0,-3-1 0,0 0 0,-1 1 0,2 0 0,-1 0 0,-1-1 0,2 1 0,-1 1 0,0 0 0,1 0 0,-1-1 0,2 0 0,0 0 0,-1-1 0,-2-2 0,0 2 0,1 0 0,2 1 0,0 0 0,1-1 0,-2-1 0,2 2 0,-1 1 0,1-1 0,-2 0 0,2-1 0,3 0 0,0-1 0,4 3 0,4 2 0,3 3 0,9 2 0,-6-3 0,0-3 0,-13-3 0,-1 0 0,0 0 0,0 0 0,1-1 0,-2 1 0,1 0 0,0-1 0,0 1 0,0-1 0,0-1 0,0-1 0,1 0 0,-2 0 0,1 1 0,0-1 0,1-1 0,-2 2 0,1-1 0,0-1 0,15 5 0,-9-6 0,9 7 0,-8-5 0,1 1 0,1 2 0,-3-2 0,-6 0 0,-1-2 0,1-1 0,1 1 0,-1 1 0,-3 1 0,-1-2 0,0 0 0,0-1 0,1 1 0,-1 2 0,0-2 0,0 1 0,1-1 0,-1-1 0,0 2 0,0-1 0,1 2 0,-1-1 0,4-2 0,0 0 0,0 0 0,0 0 0,-4 0 0,3 1 0,-2 1 0,6 0 0,0 0 0,4-1 0,1 0 0,-4 2 0,-2 0 0,-2 0 0,-2-3 0,-2 0 0,3 0 0,1 0 0,1 0 0,-2 0 0,-1 0 0,-3 0 0,0 0 0,-2 0 0,1 1 0,-1 2 0,1-1 0,0 0 0,0-1 0,-1-1 0,1 0 0,0 0 0,-3 0 0,0 0 0,0 0 0,0 3 0,0-2 0,1 0 0,-1 0 0,1-1 0,1 3 0,0 2 0,1-1 0,1-1 0,2 0 0,3 1 0,-3 1 0,2-1 0,-3 1 0,0 1 0,1 2 0,-1-1 0,0 1 0,1-4 0,-3-1 0,-1 0 0,-1 0 0,-1 0 0,0 0 0,0 0 0,0 0 0,0 0 0,0 0 0,0 0 0,0 0 0,0 0 0,0-1 0,1 0 0,-1 0 0,0 1 0,0 0 0,-1 0 0,1 2 0,-1-1 0,1 0 0,-1 0 0,-1-1 0,0-1 0,0 1 0,0 2 0,-1-2 0,2 1 0,-1-1 0,1-1 0,-2 1 0,0 0 0,1 0 0,1 0 0,-1 0 0,1 0 0,-1 0 0,1 0 0,-1 0 0,1 0 0,-1 3 0,2 0 0,1 0 0,0 3 0,-3-1 0,2 2 0,0 1 0,0-4 0,0-1 0,0 0 0,0 0 0,-1 0 0,0 0 0,-1-2 0,-1-1 0,1 2 0,1 0 0,1 1 0,-2 0 0,0-1 0,-1 1 0,0 0 0,0-1 0,2 1 0,0 0 0,0 0 0,0-1 0,-2 0 0,0 0 0,0 1 0,0 0 0,0-2 0,0 1 0,0 1 0,0 3 0,0-1 0,0-2 0,0 0 0,0-1 0,0 0 0,0 1 0,0-2 0,0-1 0,0 0 0,0 0 0,0 0 0,0 0 0,1 2 0,2 0 0,-1 1 0,0 0 0,-1-3 0,-1 0 0,0 0 0,0 0 0,0 1 0,0-1 0,0 1 0,0 2 0,0 0 0,0-1 0,0-2 0,0 1 0,0-1 0,0 2 0,0 1 0,0 3 0,0-1 0,0 2 0,0 0 0,0 0 0,0-1 0,2-3 0,-1-1 0,1 0 0,-2 1 0,0 0 0,0-3 0,0 3 0,0 0 0,0 2 0,0-3 0,0-1 0,0-1 0,1 0 0,1 0 0,-1 2 0,1 0 0,-2 2 0,2 1 0,-1-2 0,1 3 0,0 1 0,2 4 0,1-3 0,-1-1 0,1 0 0,-2-2 0,1 2 0,-1-2 0,-1 1 0,1 1 0,0 2 0,0 1 0,2-2 0,-1-1 0,0-3 0,1 2 0,-1 0 0,0-1 0,0 0 0,0 0 0,0 1 0,-1-1 0,-2 0 0,2 0 0,0 2 0,1-1 0,2 4 0,0-1 0,2 2 0,0 3 0,-2-3 0,-2-1 0,-1-3 0,-1-2 0,2 2 0,0 2 0,1 1 0,-1-2 0,1-1 0,-1-2 0,0-1 0,0-2 0,-3 1 0,1-1 0,-1 1 0,1 0 0,1-3 0,0 0 0,-2 0 0,1 0 0,-2 0 0,0 0 0,1-1 0,1-1 0,-2 1 0,1-1 0,1 1 0,0 1 0,2-2 0,1 1 0,-1 0 0,-1 0 0,0-2 0,-2 2 0,1-1 0,-2 1 0,3-1 0,-2 1 0,1-1 0,0 0 0,-1 1 0,1 0 0,-1 0 0,1 1 0,1-1 0,-1 0 0,0-1 0,1 2 0,0 0 0,0 1 0,1 0 0,-1-1 0,-1 0 0,1-2 0,-1 1 0,-1-1 0,0 1 0,1-1 0,-2 1 0,2-1 0,-1 1 0,1-1 0,0 1 0,1-1 0,0 1 0,0-1 0,0 0 0,0 1 0,0 1 0,0 0 0,0-1 0,1 0 0,-1 0 0,1-1 0,1 1 0,-1 1 0,2 0 0,0 0 0,0-2 0,0 1 0,-2 0 0,1-1 0,-2 1 0,1-1 0,0-1 0,-1 2 0,2-1 0,0 1 0,1-1 0,0 1 0,-3-1 0,0 1 0,0-2 0,0 0 0,2 0 0,0 0 0,3 2 0,-2 0 0,0 0 0,-2-2 0,2 1 0,0 1 0,-1-1 0,1 0 0,-1 1 0,-2-1 0,0 1 0,-1-1 0,0-1 0,1 2 0,0-1 0,0 1 0,0 1 0,-1 0 0,1 0 0,0-1 0,0-1 0,0 0 0,1 1 0,-1 1 0,1 2 0,1-2 0,0 1 0,1 0 0,-1 0 0,0 0 0,-2 0 0,0-1 0,0 0 0,0 0 0,0-1 0,0 0 0,1 0 0,1 0 0,2 3 0,-1-2 0,-1 1 0,-1-1 0,-1 0 0,2 2 0,1 1 0,0-1 0,-1 1 0,-1-3 0,-1 0 0,0 0 0,0 0 0,1 2 0,-1-2 0,2 2 0,-2-2 0,3 2 0,2 0 0,-1 0 0,0 0 0,-2 0 0,0-2 0,1 1 0,3 2 0,-2 1 0,0-1 0,-2-1 0,1 0 0,0 1 0,0 0 0,0 0 0,-2-3 0,2 1 0,0 1 0,0 1 0,1 1 0,-1-1 0,0-1 0,-1-2 0,-1 0 0,-1 0 0,0 0 0,1 0 0,-1 0 0,1 2 0,1-1 0,0 2 0,1 0 0,-1 0 0,0-2 0,0 0 0,0 0 0,1-1 0,-1 0 0,1 2 0,0 1 0,-1-1 0,1 1 0,-1-2 0,0 0 0,2 1 0,-1 2 0,-2-1 0,0-1 0,-1-1 0,0-2 0,2 2 0,1-1 0,0 1 0,-1 0 0,-2-1 0,0 0 0,-1 0 0,0 0 0,-1 0 0,1 1 0,1-1 0,-1 1 0,0 0 0,-1-1 0,0 1 0,0-1 0,1 0 0,-1 0 0,1 0 0,0 3 0,0 0 0,1 0 0,-3-1 0,0 1 0,0 0 0,0-1 0,0 1 0,0-1 0,0 1 0,0 0 0,1-1 0,1 1 0,1 0 0,-2-1 0,0-2 0,-1 2 0,0-2 0,1 1 0,1 0 0,-1 0 0,1-1 0,-2 2 0,0 0 0,0 0 0,0-1 0,1-1 0,0 1 0,1-1 0,-2 1 0,0-1 0,0 0 0,0 0 0,0 0 0,0 0 0,0 0 0,0 0 0,0 0 0,0 0 0,0 0 0,0 0 0,0 0 0,0 0 0,0 0 0,0 0 0,0 0 0,0 1 0,0-2 0,1 1 0,1 0 0,-1-1 0,1 4 0,-2-3 0,0 4 0,0-3 0,0 1 0,0 1 0,0 0 0,0-2 0,0 0 0,0-1 0,0 0 0,0 0 0,0 0 0,0 0 0,0 0 0,0 0 0,0 1 0,0-1 0,0 1 0,0-1 0,0 0 0,0-1 0,0 1 0,0 0 0,0 0 0,0 0 0,0 2 0,0-1 0,0 1 0,0-1 0,0-1 0,0 0 0,0 0 0,0-1 0,0 0 0,0 0 0,0 1 0,0 0 0,0 0 0,0 0 0,0 1 0,0 3 0,0-2 0,0 3 0,0 2 0,0-1 0,2 3 0,1 0 0,1 3 0,2 2 0,-1-4 0,0-4 0,-2-3 0,-2-4 0,-1 1 0,1 0 0,0 1 0,1 1 0,-2-1 0,2 0 0,-1-1 0,1 0 0,-1 0 0,2 1 0,-3-1 0,3 2 0,-1-1 0,-1 2 0,3 2 0,0-1 0,-1 5 0,1-2 0,-2 1 0,0-2 0,0 0 0,0-1 0,0 0 0,0 0 0,0 1 0,0 0 0,0 0 0,1 0 0,0 0 0,-1 1 0,-1 1 0,1 2 0,-2-1 0,0-1 0,0-3 0,1-1 0,1 2 0,0-1 0,0 1 0,-1-2 0,-1 2 0,1-2 0,0-2 0,1 1 0,-1 0 0,-1-1 0,0 0 0,0-1 0,0-1 0,0 0 0,0 0 0,0 0 0,0 0 0,0 0 0,0 0 0,0 0 0,0 0 0,0 0 0,0 1 0,0 1 0,0 2 0,0 0 0,0 3 0,0 2 0,0 0 0,0-2 0,0 17 0,0-12 0,0 19 0,0-17 0,0 10 0,0 3 0,0 0 0,0-3 0,0-12 0,2-6 0,0 0 0,1-3 0,0 0 0,1-1 0,0 0 0,-1 1 0,2 2 0,-2-5 0,2 3 0,1 3 0,1-3 0,2 3 0,-2-5 0,2 1 0,-3-2 0,0 3 0,-3-3 0,5 3 0,-4-2 0,2 1 0,-2-3 0,1 0 0,-1 0 0,1 1 0,-2-2 0,0 0 0,-1 0 0,1 1 0,1 2 0,-1-1 0,2 1 0,-2-1 0,0 0 0,1 1 0,2-1 0,0 1 0,0-1 0,-1 0 0,1 1 0,-1 0 0,1 0 0,-2-1 0,0 0 0,1 0 0,0 0 0,1-2 0,-2 1 0,0-2 0,-1 3 0,0-3 0,1 3 0,-1-2 0,2 1 0,1-1 0,1 1 0,1 1 0,1-2 0,-1 1 0,0 1 0,0-2 0,1 2 0,0 0 0,-2-1 0,2-1 0,-4 1 0,4-2 0,-1 0 0,-1 1 0,-1 1 0,-3-1 0,3 1 0,2-2 0,0 1 0,1 1 0,-2-1 0,0 1 0,-2-2 0,0 0 0,1 3 0,2-1 0,-1 0 0,0-2 0,-1 0 0,-1 2 0,0 0 0,1 0 0,0 0 0,0-1 0,-1-1 0,2 1 0,2 1 0,-3 0 0,0 1 0,-1-3 0,1 0 0,1 0 0,2 0 0,-3 0 0,0 0 0,0 0 0,1 0 0,1 0 0,2 0 0,-1 0 0,1 0 0,0 0 0,-1 0 0,-3 0 0,0 0 0,-1 0 0,1 0 0,0 0 0,-1 0 0,-1 0 0,-1 0 0,1 0 0,2 0 0,2 0 0,0 0 0,-1 0 0,0 0 0,1 0 0,-1 0 0,-1 0 0,-1 0 0,1 0 0,2 0 0,0 0 0,-2 0 0,-1 0 0,-1 0 0,-1 0 0,1 0 0,1 0 0,-1 0 0,1 0 0,0 0 0,0 0 0,0 0 0,-2 0 0,0 0 0,0 0 0,0 0 0,2 0 0,1 0 0,1 0 0,2 0 0,2 0 0,-4 0 0,2 0 0,-3 0 0,0 0 0,5-3 0,2 1 0,9-1 0,-5 2 0,4 0 0,-6-1 0,1-1 0,-2 1 0,-1 2 0,-2-1 0,-3-1 0,-2 0 0,0 0 0,-1 1 0,0 1 0,3-1 0,0-2 0,-1 2 0,-1-2 0,-2 3 0,-1 0 0,1 0 0,1 0 0,2 0 0,-2 0 0,1 0 0,-3 0 0,0 0 0,0 0 0,0 0 0,0 0 0,0 0 0,0 0 0,1 0 0,1 0 0,0-2 0,2 1 0,0-1 0,-1 1 0,0 1 0,-1 0 0,1 0 0,2-2 0,-1 1 0,2-2 0,-1 1 0,0 1 0,0-2 0,1 1 0,-1 0 0,-1 0 0,-2 1 0,0-1 0,1 1 0,2-1 0,1-1 0,-3 1 0,-1 1 0,0-2 0,1 1 0,0 0 0,0-1 0,-3 1 0,2 1 0,-2-1 0,1-1 0,1 2 0,0-2 0,1 1 0,1-2 0,-1 1 0,-3 1 0,0 0 0,0 1 0,0-1 0,0 0 0,0-1 0,0 0 0,0 0 0,2-1 0,0 0 0,1 1 0,-1 2 0,-1-1 0,-1 1 0,0-2 0,0 0 0,0 0 0,0 0 0,0 0 0,0 0 0,0 1 0,1 0 0,-1 1 0,1-2 0,1-2 0,0-1 0,0 1 0,-2 0 0,-1 0 0,0 0 0,1-1 0,0 1 0,0 0 0,0 2 0,1-1 0,0-2 0,-1-1 0,1-1 0,0 1 0,0 2 0,0-1 0,2 0 0,-1 0 0,1 0 0,-2 1 0,-1-1 0,2 1 0,-2-1 0,2-3 0,-1 1 0,2-3 0,-2 5 0,1-1 0,-2 1 0,3-4 0,0-2 0,0-2 0,3-6 0,-2 1 0,-2 2 0,-2 3 0,0 6 0,0-2 0,2-2 0,-2-1 0,0 2 0,-1-1 0,1 0 0,2-1 0,-1 1 0,-1 0 0,-1 0 0,0-3 0,1-1 0,-1 1 0,1-1 0,-1-1 0,1 2 0,0 2 0,0 1 0,-3 0 0,0 0 0,0-1 0,0-2 0,0 2 0,0-2 0,0-5 0,0-1 0,0 1 0,0 2 0,0 7 0,0-1 0,0 0 0,0 0 0,0 0 0,0 0 0,0 0 0,0 0 0,0 0 0,0 0 0,0 0 0,0-10 0,0 4 0,0-5 0,0 7 0,0 1 0,0-8 0,0 5 0,0-5 0,0 7 0,0 1 0,0-2 0,0-2 0,0 2 0,-3-5 0,-1 1 0,-4-3 0,-1 0 0,0 3 0,-2 2 0,3 4 0,0 3 0,2 1 0,2-1 0,-2-1 0,0 2 0,-2-1 0,2 0 0,-1-1 0,0 2 0,0 1 0,1 2 0,0-1 0,0 1 0,-2 0 0,0 0 0,0-1 0,-1 1 0,1 1 0,-1 1 0,2-1 0,0 0 0,0 0 0,-3-2 0,-2 0 0,-3 0 0,-1 0 0,2 4 0,2 1 0,2 0 0,2-1 0,-7-1 0,6 2 0,-6-3 0,7 3 0,-1 0 0,1 0 0,-3-1 0,-1 0 0,0 0 0,-1 1 0,1-1 0,0 1 0,0-2 0,0 2 0,1-1 0,-1 0 0,-1 1 0,-1-2 0,5 1 0,-3-1 0,0 0 0,-3-1 0,0-2 0,3 1 0,2 1 0,2 1 0,-1 0 0,1 3 0,1-1 0,1 0 0,1 0 0,0 1 0,-3-2 0,0-2 0,1 1 0,1 1 0,3 1 0,0 1 0,-2-2 0,-1-1 0,0 0 0,1 1 0,1 1 0,1 1 0,-1-1 0,1-2 0,-1-3 0,-1 0 0,1 3 0,-1-3 0,1 0 0,-1-5 0,1-2 0,2 0 0,-1 1 0,1 3 0,-1 3 0,2 0 0,0 1 0,1-1 0,0 1 0,0 0 0,0 1 0,0 2 0,0 0 0,0-1 0,0-2 0,0 0 0,0 0 0,0-1 0,0 1 0,0-1 0,0 2 0,0 2 0,0 0 0,0-1 0,0-6 0,1 3 0,2-5 0,2 5 0,1-3 0,0 0 0,1-3 0,0 0 0,-1 3 0,0 2 0,-2 2 0,0-1 0,0 1 0,1-2 0,0-1 0,0 1 0,1-2 0,-1 1 0,1 1 0,-3-1 0,0 3 0,-1 0 0,-1-1 0,3 1 0,1-4 0,-3 3 0,2-4 0,-2 5 0,0 0 0,0-2 0,-2 1 0,0-3 0,2 2 0,-1-2 0,1 1 0,-1 3 0,-1 0 0,0 5 0,0 0 0,0-1 0,0-2 0,0 0 0,0 1 0,0 1 0,0 1 0,0 0 0,0 0 0,0 0 0,0 0 0,0 0 0,0 0 0,0-2 0,0-1 0,0 0 0,0 0 0,0 1 0,0-1 0,0 0 0,0 0 0,0 1 0,0-2 0,0 1 0,0-3 0,0-1 0,0-1 0,0-1 0,0 2 0,0 4 0,0-3 0,0 2 0,-1 0 0,-2 0 0,0 3 0,-2-1 0,-1-1 0,0 0 0,0 0 0,3 1 0,-1-1 0,-1-1 0,-1-2 0,-3 1 0,1 0 0,0 0 0,0-1 0,-4 0 0,0 0 0,-2-5 0,1 1 0,3 0 0,-2-2 0,3 2 0,-5-3 0,1 0 0,-2 0 0,-5-8 0,6 8 0,1-3 0,8 9 0,1 2 0,-1 0 0,1-1 0,0 0 0,0 2 0,0-2 0,0 1 0,-1-1 0,2 2 0,0-2 0,0 1 0,0-4 0,0 3 0,-3-3 0,4 5 0,0 2 0,0 2 0,1 0 0,-2 0 0,0-2 0,1 2 0,-1-1 0,2-1 0,-1 1 0,1-2 0,1 2 0,0 0 0,0 0 0,0 1 0,0-3 0,0 0 0,0-2 0,0-3 0,0 0 0,0 1 0,0 1 0,0-2 0,0-1 0,0 0 0,0 0 0,0 3 0,0 1 0,0-1 0,0 1 0,0 0 0,0-1 0,0 1 0,0-7 0,0 2 0,0-4 0,1 4 0,1 4 0,5-6 0,5-5 0,3-5 0,3-4 0,2-10-6784,-6 11 6784,5-10 0,-4 14 0,1 2 0,-2-1 0,-2 1 0,-2 1 0,-2 0 0,1 4 0,-2 1 0,-1 0 0,0 1 0,-2 3 0,0 3 0,0 3 0,-1 1 0,0-1 0,-2 0 6784,-1 0-6784,0 0 0,0 0 0,0-1 0,0 2 0,0-2 0,0-3 0,0 0 0,0-2 0,0 0 0,0-3 0,0 0 0,0-1 0,0 0 0,0 0 0,0 1 0,0-2 0,0 2 0,0 2 0,0 1 0,0 3 0,0 0 0,0 1 0,0-1 0,0 3 0,0 0 0,0 3 0,0-1 0,0 1 0,0 0 0,0-6 0,0 2 0,-1-11 0,-5-8 0,0-2 0,-3 1 0,2 7 0,3 9 0,1-1 0,0 0 0,-1-1 0,0 1 0,-1 3 0,1 0 0,1 0 0,0-4 0,-1-1 0,0-1 0,0 3 0,-1 3 0,1 0 0,1 1 0,1 0 0,0 0 0,0 0 0,-1-1 0,-2 1 0,2 0-6784,2-1 6784,-1 0 0,-1 2 0,1-5 0,0 0 0,0-5 0,-1 0 0,0 4 0,0-5 0,1-2 0,-1-3 0,-1 1 0,0 6 0,2 2 0,-1 4 0,0-1 6784,0-1-6784,1 2 0,1-1 0,1 3 0,-3-1 0,1 1 0,0-1 0,1-2 0,1-1 0,0 0 0,0 0 0,0 1 0,0-2-6784,0 1 6784,0 0-154,0-1 154,0 1 0,0-3 0,0-5 0,0 3 0,0-9 0,0-4 0,2-3 0,4-2 0,2 4 6708,1 3-6708,-1 4 0,-3 7 0,-2 5 0,-1 2 230,-1 2-230,2-1 0,-1 1 0,-1-1 0,-1 1 0,0 2 0,0 0 0,0 2 0,0 1 0,0 0 0,0 0 0,0 0 0,0 0 0,0 0 0,0 1 0,0-3 0,0-2 0,0-1 0,0-2 0,0 1 0,0-4 0,0 0 0,0 1 0,0 0 0,0 0 0,-1-1 0,-1 2 0,-4-1 0,-1-1 0,-1 1 0,1 0 0,2 3 0,0 0 0,0 1 0,-1-1 0,-1 1 0,1 0 0,2 0 0,-1-1 0,-1 3 0,0 0 0,2 1 0,-1 2 0,1-1 0,1 1 0,-3-2 0,0 1 0,3 1 0,1-1 0,-1-1 0,-2 0 0,-3-2 0,-1 1 0,3 1 0,-3 2 0,2 0 0,0 2 0,0-2 0,1 0 0,-1-3 0,-2 3 0,1-1 0,-1-1 0,1 1 0,0 0 0,0 0-6784,-1 0 6784,1-1 0,0 2 0,0-2 0,-4-1 0,2 2 0,-2-2 0,4 1 0,-1 1 0,-1 0 0,1 2 6784,-3-2-6784,0 2 0,-2-3 0,-3 1 0,2 1 0,3-1 0,-7 2 0,5-1 0,-8 3 0,6 0 0,1 0 0,-2 0 0,2 0 0,-3 0 0,-3 0-6784,-3 0 6784,-2 0-2060,0 0 2060,0 0-3855,1 0 3855,-1 0 0,1 0 0,-1 0 0,0 0 0,1 0 0,-1 0 0,1 0 0,-2 0 0,-4 0 0,3 0 3855,-5 0-3855,5 0 0,1 0 2060,0-3-2060,3 0 0,5 0 6784,3 1-6784,1 0 0,0-2 0,1-1 0,-4-2 0,0 3 0,0-1 0,-5 1 0,2-1 0,2 0 0,-6-3 0,-10-1 0,1 2 0,-10-1 0,13 4 0,3 1 0,2 0 0,0-4 0,-5 0 0,3 0 0,-4-2 0,-1 3 0,-3-1 0,0 0 0,3 0 0,10-1 0,5 1 0,6 2 0,1 1 0,-1-1 0,-1-1 0,1 0 0,2 0 0,3 2 0,-5-1 0,0 0 0,0-2 0,0 0 0,3 2 0,0 0 0,3 2 0,0-1 0,1 1 0,-1 0 0,-2-2 0,0 1 0,1-2 0,-1-2 0,2 1 0,-4 0 0,-3-1 0,0-4 0,-1 0 0,2-1 0,2 3 0,-1 2 0,3-1 0,0 2 0,-1 1 0,3 0 0,-1-1 0,1 1 0,0 0 0,0 1 0,0 2 0,3 0 0,1 0 0,1 0 0,-1 0 0,1 0 0,-1 0 0,1 0 0,-1 0 0,1 0 0,-1 0 0,1-2 0,-3-3 0,0-1 0,-2-3 0,0 0 0,0 0 0,-1-1 0,3-1 0,2 7 0,-1-3 0,-2 1 0,2 4 0,0-3 0,1 3 0,1 2 0,-1 0 0,1 1 0,0-1 0,1 1 0,0-3 0,0-1 0,0 0 0,0-1 0,0 1 0,-1-3 0,-1 0 0,0 1 0,1 1 0,1 4 0,-1 0 0,0 2 0,-1-1 0,1 1 0,1-1 0,-2 0 0,-2-1 0,1 2 0,0-4 0,0 4 0,-2-2 0,2 2 0,-1-2 0,1-2 0,-1 2 0,0 0 0,1 1 0,-1 2 0,1 0 0,1 0 0,-1 0 0,1 0 0,-2 0 0,1 0 0,-1 0 0,0 0 0,1 0 0,0 0 0,-2 0 0,-1 0 0,-2 0 0,0 0 0,2 0 0,-2 0 0,2 0 0,-3 0 0,-3 0 0,-1 0 0,0 0 0,2 0 0,3 0 0,2 0 0,2 0 0,1 0 0,0 0 0,1 0 0,-3 0 0,-1 0 0,0 0 0,1 0 0,1 0 0,1 0 0,-1 0 0,-2 0 0,0 0 0,0 0 0,3 0 0,0 0 0,0 0 0,0 0 0,0 0 0,0 0 0,0 0 0,-1 0 0,2 0 0,-2 0 0,2 0 0,-1 0 0,-1 0 0,-4 0 0,0 1 0,1 0 0,1 1 0,3-1 0,0 0 0,0 0 0,2 0 0,-2 1 0,1-1 0,-1-1 0,1 0 0,-2 3 0,1-2 0,-3 1 0,2-2 0,-1 0 0,2 0 0,-2 0 0,1 0 0,0 0 0,1 0 0,0 2 0,1-1 0,-1 1 0,0-1 0,0-1 0,0 0 0,0 0 0,1 0 0,-1 0 0,0 0 0,0 0 0,-1 0 0,1 0 0,0 0 0,1 0 0,-1 0 0,-2 0 0,2 0 0,-2 0 0,-3 0 0,3 0 0,-4 0 0,6 0 0,0 0 0,1 0 0,-1 0 0,0 0 0,2 0 0,-1 0 0,-1 0 0,1 0 0,0 0 0,0 0 0,2-1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562064fb26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562064fb26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61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4641f72f0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4641f72f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525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662cdc5a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5662cdc5a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5662cdc5a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5662cdc5a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54641f72f0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54641f72f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54641f72f0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54641f72f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96510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256f1fa10a5_0_9:notes"/>
          <p:cNvSpPr txBox="1">
            <a:spLocks noGrp="1"/>
          </p:cNvSpPr>
          <p:nvPr>
            <p:ph type="body" idx="1"/>
          </p:nvPr>
        </p:nvSpPr>
        <p:spPr>
          <a:xfrm>
            <a:off x="685803" y="4400557"/>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 name="Google Shape;54;g256f1fa10a5_0_9:notes"/>
          <p:cNvSpPr>
            <a:spLocks noGrp="1" noRot="1" noChangeAspect="1"/>
          </p:cNvSpPr>
          <p:nvPr>
            <p:ph type="sldImg" idx="2"/>
          </p:nvPr>
        </p:nvSpPr>
        <p:spPr>
          <a:xfrm>
            <a:off x="467418" y="1143179"/>
            <a:ext cx="5923200" cy="3084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56f1fa10a5_0_1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g256f1fa10a5_0_17:notes"/>
          <p:cNvSpPr txBox="1">
            <a:spLocks noGrp="1"/>
          </p:cNvSpPr>
          <p:nvPr>
            <p:ph type="body" idx="1"/>
          </p:nvPr>
        </p:nvSpPr>
        <p:spPr>
          <a:xfrm>
            <a:off x="685803" y="4400557"/>
            <a:ext cx="5486400" cy="3600600"/>
          </a:xfrm>
          <a:prstGeom prst="rect">
            <a:avLst/>
          </a:prstGeom>
          <a:noFill/>
          <a:ln>
            <a:noFill/>
          </a:ln>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64" name="Google Shape;64;g256f1fa10a5_0_17:notes"/>
          <p:cNvSpPr txBox="1">
            <a:spLocks noGrp="1"/>
          </p:cNvSpPr>
          <p:nvPr>
            <p:ph type="sldNum" idx="12"/>
          </p:nvPr>
        </p:nvSpPr>
        <p:spPr>
          <a:xfrm>
            <a:off x="3884623" y="8685226"/>
            <a:ext cx="2971800" cy="459000"/>
          </a:xfrm>
          <a:prstGeom prst="rect">
            <a:avLst/>
          </a:prstGeom>
          <a:noFill/>
          <a:ln>
            <a:noFill/>
          </a:ln>
        </p:spPr>
        <p:txBody>
          <a:bodyPr spcFirstLastPara="1" wrap="square" lIns="92300" tIns="46150" rIns="92300" bIns="46150" anchor="b" anchorCtr="0">
            <a:noAutofit/>
          </a:bodyPr>
          <a:lstStyle/>
          <a:p>
            <a:pPr marL="0" lvl="0" indent="0" algn="r" rtl="0">
              <a:spcBef>
                <a:spcPts val="0"/>
              </a:spcBef>
              <a:spcAft>
                <a:spcPts val="0"/>
              </a:spcAft>
              <a:buNone/>
            </a:pPr>
            <a:fld id="{00000000-1234-1234-1234-123412341234}" type="slidenum">
              <a:rPr lang="en-GB" sz="1300"/>
              <a:t>31</a:t>
            </a:fld>
            <a:endParaRPr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56f1fa10a5_0_3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g256f1fa10a5_0_36:notes"/>
          <p:cNvSpPr txBox="1">
            <a:spLocks noGrp="1"/>
          </p:cNvSpPr>
          <p:nvPr>
            <p:ph type="body" idx="1"/>
          </p:nvPr>
        </p:nvSpPr>
        <p:spPr>
          <a:xfrm>
            <a:off x="685803" y="4400557"/>
            <a:ext cx="5486400" cy="3600600"/>
          </a:xfrm>
          <a:prstGeom prst="rect">
            <a:avLst/>
          </a:prstGeom>
          <a:noFill/>
          <a:ln>
            <a:noFill/>
          </a:ln>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84" name="Google Shape;84;g256f1fa10a5_0_36:notes"/>
          <p:cNvSpPr txBox="1">
            <a:spLocks noGrp="1"/>
          </p:cNvSpPr>
          <p:nvPr>
            <p:ph type="sldNum" idx="12"/>
          </p:nvPr>
        </p:nvSpPr>
        <p:spPr>
          <a:xfrm>
            <a:off x="3884623" y="8685226"/>
            <a:ext cx="2971800" cy="459000"/>
          </a:xfrm>
          <a:prstGeom prst="rect">
            <a:avLst/>
          </a:prstGeom>
          <a:noFill/>
          <a:ln>
            <a:noFill/>
          </a:ln>
        </p:spPr>
        <p:txBody>
          <a:bodyPr spcFirstLastPara="1" wrap="square" lIns="92300" tIns="46150" rIns="92300" bIns="46150" anchor="b" anchorCtr="0">
            <a:noAutofit/>
          </a:bodyPr>
          <a:lstStyle/>
          <a:p>
            <a:pPr marL="0" lvl="0" indent="0" algn="r" rtl="0">
              <a:spcBef>
                <a:spcPts val="0"/>
              </a:spcBef>
              <a:spcAft>
                <a:spcPts val="0"/>
              </a:spcAft>
              <a:buNone/>
            </a:pPr>
            <a:fld id="{00000000-1234-1234-1234-123412341234}" type="slidenum">
              <a:rPr lang="en-GB" sz="1300"/>
              <a:t>32</a:t>
            </a:fld>
            <a:endParaRP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561a8d51a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561a8d51a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81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56f1fa10a5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56f1fa10a5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54641f72f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54641f72f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56f1fa10a5_0_16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56f1fa10a5_0_160:notes"/>
          <p:cNvSpPr txBox="1">
            <a:spLocks noGrp="1"/>
          </p:cNvSpPr>
          <p:nvPr>
            <p:ph type="body" idx="1"/>
          </p:nvPr>
        </p:nvSpPr>
        <p:spPr>
          <a:xfrm>
            <a:off x="685803" y="4400557"/>
            <a:ext cx="5486400" cy="3600600"/>
          </a:xfrm>
          <a:prstGeom prst="rect">
            <a:avLst/>
          </a:prstGeom>
          <a:noFill/>
          <a:ln>
            <a:noFill/>
          </a:ln>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128" name="Google Shape;128;g256f1fa10a5_0_160:notes"/>
          <p:cNvSpPr txBox="1">
            <a:spLocks noGrp="1"/>
          </p:cNvSpPr>
          <p:nvPr>
            <p:ph type="sldNum" idx="12"/>
          </p:nvPr>
        </p:nvSpPr>
        <p:spPr>
          <a:xfrm>
            <a:off x="3884623" y="8685226"/>
            <a:ext cx="2971800" cy="459000"/>
          </a:xfrm>
          <a:prstGeom prst="rect">
            <a:avLst/>
          </a:prstGeom>
          <a:noFill/>
          <a:ln>
            <a:noFill/>
          </a:ln>
        </p:spPr>
        <p:txBody>
          <a:bodyPr spcFirstLastPara="1" wrap="square" lIns="92300" tIns="46150" rIns="92300" bIns="46150" anchor="b" anchorCtr="0">
            <a:noAutofit/>
          </a:bodyPr>
          <a:lstStyle/>
          <a:p>
            <a:pPr marL="0" lvl="0" indent="0" algn="r" rtl="0">
              <a:spcBef>
                <a:spcPts val="0"/>
              </a:spcBef>
              <a:spcAft>
                <a:spcPts val="0"/>
              </a:spcAft>
              <a:buNone/>
            </a:pPr>
            <a:fld id="{00000000-1234-1234-1234-123412341234}" type="slidenum">
              <a:rPr lang="en-GB" sz="1300"/>
              <a:t>35</a:t>
            </a:fld>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559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4641f72f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54641f72f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973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562064fb2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562064fb26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27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562064fb26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562064fb2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67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635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4641f72f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54641f72f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3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54641f72f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54641f72f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14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Which group am I forgetting, check notes from Bmgh meeting</a:t>
            </a:r>
            <a:endParaRPr/>
          </a:p>
        </p:txBody>
      </p:sp>
    </p:spTree>
    <p:extLst>
      <p:ext uri="{BB962C8B-B14F-4D97-AF65-F5344CB8AC3E}">
        <p14:creationId xmlns:p14="http://schemas.microsoft.com/office/powerpoint/2010/main" val="321616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4641f72f0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54641f72f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302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6941684" y="70757"/>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900">
                <a:solidFill>
                  <a:srgbClr val="8C8C9C"/>
                </a:solidFill>
                <a:latin typeface="Calibri"/>
                <a:ea typeface="Calibri"/>
                <a:cs typeface="Calibri"/>
                <a:sym typeface="Calibri"/>
              </a:defRPr>
            </a:lvl1pPr>
            <a:lvl2pPr marL="0" lvl="1" indent="0" algn="r" rtl="0">
              <a:spcBef>
                <a:spcPts val="0"/>
              </a:spcBef>
              <a:buNone/>
              <a:defRPr sz="900">
                <a:solidFill>
                  <a:srgbClr val="8C8C9C"/>
                </a:solidFill>
                <a:latin typeface="Calibri"/>
                <a:ea typeface="Calibri"/>
                <a:cs typeface="Calibri"/>
                <a:sym typeface="Calibri"/>
              </a:defRPr>
            </a:lvl2pPr>
            <a:lvl3pPr marL="0" lvl="2" indent="0" algn="r" rtl="0">
              <a:spcBef>
                <a:spcPts val="0"/>
              </a:spcBef>
              <a:buNone/>
              <a:defRPr sz="900">
                <a:solidFill>
                  <a:srgbClr val="8C8C9C"/>
                </a:solidFill>
                <a:latin typeface="Calibri"/>
                <a:ea typeface="Calibri"/>
                <a:cs typeface="Calibri"/>
                <a:sym typeface="Calibri"/>
              </a:defRPr>
            </a:lvl3pPr>
            <a:lvl4pPr marL="0" lvl="3" indent="0" algn="r" rtl="0">
              <a:spcBef>
                <a:spcPts val="0"/>
              </a:spcBef>
              <a:buNone/>
              <a:defRPr sz="900">
                <a:solidFill>
                  <a:srgbClr val="8C8C9C"/>
                </a:solidFill>
                <a:latin typeface="Calibri"/>
                <a:ea typeface="Calibri"/>
                <a:cs typeface="Calibri"/>
                <a:sym typeface="Calibri"/>
              </a:defRPr>
            </a:lvl4pPr>
            <a:lvl5pPr marL="0" lvl="4" indent="0" algn="r" rtl="0">
              <a:spcBef>
                <a:spcPts val="0"/>
              </a:spcBef>
              <a:buNone/>
              <a:defRPr sz="900">
                <a:solidFill>
                  <a:srgbClr val="8C8C9C"/>
                </a:solidFill>
                <a:latin typeface="Calibri"/>
                <a:ea typeface="Calibri"/>
                <a:cs typeface="Calibri"/>
                <a:sym typeface="Calibri"/>
              </a:defRPr>
            </a:lvl5pPr>
            <a:lvl6pPr marL="0" lvl="5" indent="0" algn="r" rtl="0">
              <a:spcBef>
                <a:spcPts val="0"/>
              </a:spcBef>
              <a:buNone/>
              <a:defRPr sz="900">
                <a:solidFill>
                  <a:srgbClr val="8C8C9C"/>
                </a:solidFill>
                <a:latin typeface="Calibri"/>
                <a:ea typeface="Calibri"/>
                <a:cs typeface="Calibri"/>
                <a:sym typeface="Calibri"/>
              </a:defRPr>
            </a:lvl6pPr>
            <a:lvl7pPr marL="0" lvl="6" indent="0" algn="r" rtl="0">
              <a:spcBef>
                <a:spcPts val="0"/>
              </a:spcBef>
              <a:buNone/>
              <a:defRPr sz="900">
                <a:solidFill>
                  <a:srgbClr val="8C8C9C"/>
                </a:solidFill>
                <a:latin typeface="Calibri"/>
                <a:ea typeface="Calibri"/>
                <a:cs typeface="Calibri"/>
                <a:sym typeface="Calibri"/>
              </a:defRPr>
            </a:lvl7pPr>
            <a:lvl8pPr marL="0" lvl="7" indent="0" algn="r" rtl="0">
              <a:spcBef>
                <a:spcPts val="0"/>
              </a:spcBef>
              <a:buNone/>
              <a:defRPr sz="900">
                <a:solidFill>
                  <a:srgbClr val="8C8C9C"/>
                </a:solidFill>
                <a:latin typeface="Calibri"/>
                <a:ea typeface="Calibri"/>
                <a:cs typeface="Calibri"/>
                <a:sym typeface="Calibri"/>
              </a:defRPr>
            </a:lvl8pPr>
            <a:lvl9pPr marL="0" lvl="8" indent="0" algn="r" rtl="0">
              <a:spcBef>
                <a:spcPts val="0"/>
              </a:spcBef>
              <a:buNone/>
              <a:defRPr sz="900">
                <a:solidFill>
                  <a:srgbClr val="8C8C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r>
              <a:rPr lang="en-GB"/>
              <a:t> of 19</a:t>
            </a:r>
            <a:endParaRPr sz="1000">
              <a:solidFill>
                <a:schemeClr val="lt2"/>
              </a:solidFill>
              <a:latin typeface="Arial"/>
              <a:ea typeface="Arial"/>
              <a:cs typeface="Arial"/>
              <a:sym typeface="Arial"/>
            </a:endParaRPr>
          </a:p>
        </p:txBody>
      </p:sp>
    </p:spTree>
    <p:extLst>
      <p:ext uri="{BB962C8B-B14F-4D97-AF65-F5344CB8AC3E}">
        <p14:creationId xmlns:p14="http://schemas.microsoft.com/office/powerpoint/2010/main" val="1654897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3_Title and Content">
    <p:spTree>
      <p:nvGrpSpPr>
        <p:cNvPr id="1" name=""/>
        <p:cNvGrpSpPr/>
        <p:nvPr/>
      </p:nvGrpSpPr>
      <p:grpSpPr bwMode="auto">
        <a:xfrm>
          <a:off x="0" y="0"/>
          <a:ext cx="0" cy="0"/>
          <a:chOff x="0" y="0"/>
          <a:chExt cx="0" cy="0"/>
        </a:xfrm>
      </p:grpSpPr>
      <p:sp>
        <p:nvSpPr>
          <p:cNvPr id="4" name="Footer Placeholder 3"/>
          <p:cNvSpPr>
            <a:spLocks noGrp="1"/>
          </p:cNvSpPr>
          <p:nvPr>
            <p:ph type="ftr" sz="quarter" idx="10"/>
          </p:nvPr>
        </p:nvSpPr>
        <p:spPr bwMode="auto">
          <a:xfrm>
            <a:off x="2944555" y="4913286"/>
            <a:ext cx="3254892" cy="273843"/>
          </a:xfrm>
          <a:prstGeom prst="rect">
            <a:avLst/>
          </a:prstGeom>
        </p:spPr>
        <p:txBody>
          <a:bodyPr/>
          <a:lstStyle/>
          <a:p>
            <a:pPr>
              <a:defRPr/>
            </a:pPr>
            <a:r>
              <a:rPr lang="en-US">
                <a:solidFill>
                  <a:prstClr val="white"/>
                </a:solidFill>
              </a:rPr>
              <a:t>PPAP 06-Jul-2023</a:t>
            </a:r>
            <a:endParaRPr/>
          </a:p>
        </p:txBody>
      </p:sp>
      <p:sp>
        <p:nvSpPr>
          <p:cNvPr id="5" name="Slide Number Placeholder 4"/>
          <p:cNvSpPr>
            <a:spLocks noGrp="1"/>
          </p:cNvSpPr>
          <p:nvPr>
            <p:ph type="sldNum" sz="quarter" idx="11"/>
          </p:nvPr>
        </p:nvSpPr>
        <p:spPr bwMode="auto">
          <a:xfrm>
            <a:off x="7095743" y="4904143"/>
            <a:ext cx="2057400" cy="273843"/>
          </a:xfrm>
        </p:spPr>
        <p:txBody>
          <a:bodyPr/>
          <a:lstStyle/>
          <a:p>
            <a:pPr>
              <a:defRPr/>
            </a:pPr>
            <a:fld id="{DEF62AA5-A9F9-344C-9738-C68EB5A8EDFF}" type="slidenum">
              <a:rPr lang="en-US">
                <a:solidFill>
                  <a:prstClr val="white"/>
                </a:solidFill>
              </a:rPr>
              <a:t>‹#›</a:t>
            </a:fld>
            <a:endParaRPr lang="en-US">
              <a:solidFill>
                <a:prstClr val="white"/>
              </a:solidFill>
            </a:endParaRPr>
          </a:p>
        </p:txBody>
      </p:sp>
      <p:sp>
        <p:nvSpPr>
          <p:cNvPr id="6" name="Date Placeholder 5"/>
          <p:cNvSpPr>
            <a:spLocks noGrp="1"/>
          </p:cNvSpPr>
          <p:nvPr>
            <p:ph type="dt" sz="half" idx="12"/>
          </p:nvPr>
        </p:nvSpPr>
        <p:spPr bwMode="auto">
          <a:xfrm>
            <a:off x="16002" y="4904424"/>
            <a:ext cx="2057400" cy="273843"/>
          </a:xfrm>
          <a:prstGeom prst="rect">
            <a:avLst/>
          </a:prstGeom>
        </p:spPr>
        <p:txBody>
          <a:bodyPr/>
          <a:lstStyle/>
          <a:p>
            <a:pPr>
              <a:defRPr/>
            </a:pPr>
            <a:r>
              <a:rPr lang="en-GB">
                <a:solidFill>
                  <a:prstClr val="white"/>
                </a:solidFill>
                <a:latin typeface="Arial"/>
              </a:rPr>
              <a:t>Nigel Watson / Birmingham </a:t>
            </a:r>
            <a:endParaRPr lang="en-US">
              <a:solidFill>
                <a:prstClr val="white"/>
              </a:solidFill>
              <a:latin typeface="Arial"/>
            </a:endParaRPr>
          </a:p>
        </p:txBody>
      </p:sp>
      <p:sp>
        <p:nvSpPr>
          <p:cNvPr id="7" name="Title 1"/>
          <p:cNvSpPr>
            <a:spLocks noGrp="1"/>
          </p:cNvSpPr>
          <p:nvPr>
            <p:ph type="title" hasCustomPrompt="1"/>
          </p:nvPr>
        </p:nvSpPr>
        <p:spPr bwMode="auto">
          <a:xfrm>
            <a:off x="808892" y="132807"/>
            <a:ext cx="7537939" cy="429901"/>
          </a:xfrm>
        </p:spPr>
        <p:txBody>
          <a:bodyPr/>
          <a:lstStyle>
            <a:lvl1pPr>
              <a:defRPr sz="2700"/>
            </a:lvl1pPr>
          </a:lstStyle>
          <a:p>
            <a:pPr>
              <a:defRPr/>
            </a:pPr>
            <a:r>
              <a:rPr lang="en-US"/>
              <a:t>Title</a:t>
            </a:r>
            <a:endParaRPr/>
          </a:p>
        </p:txBody>
      </p:sp>
      <p:sp>
        <p:nvSpPr>
          <p:cNvPr id="8" name="Content Placeholder 3"/>
          <p:cNvSpPr>
            <a:spLocks noGrp="1"/>
          </p:cNvSpPr>
          <p:nvPr>
            <p:ph sz="quarter" idx="13"/>
          </p:nvPr>
        </p:nvSpPr>
        <p:spPr bwMode="auto">
          <a:xfrm>
            <a:off x="628650" y="1273595"/>
            <a:ext cx="7886700" cy="3174308"/>
          </a:xfrm>
          <a:prstGeom prst="rect">
            <a:avLst/>
          </a:prstGeom>
        </p:spPr>
        <p:txBody>
          <a:bodyPr/>
          <a:lstStyle>
            <a:lvl2pPr marL="471483" indent="-214310">
              <a:buClr>
                <a:srgbClr val="00B0F0"/>
              </a:buClr>
              <a:buFont typeface="LucidaGrande"/>
              <a:buChar char="►"/>
              <a:defRPr/>
            </a:lvl2pPr>
            <a:lvl3pPr marL="728655" indent="-214310">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4036925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userDrawn="1">
  <p:cSld name="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095743" y="4904143"/>
            <a:ext cx="2057400" cy="273843"/>
          </a:xfrm>
          <a:prstGeom prst="rect">
            <a:avLst/>
          </a:prstGeom>
        </p:spPr>
        <p:txBody>
          <a:bodyPr vert="horz" lIns="91440" tIns="45720" rIns="91440" bIns="45720" rtlCol="0" anchor="ctr"/>
          <a:lstStyle>
            <a:lvl1pPr algn="r">
              <a:defRPr sz="675"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6002" y="4904424"/>
            <a:ext cx="2057400" cy="273843"/>
          </a:xfrm>
          <a:prstGeom prst="rect">
            <a:avLst/>
          </a:prstGeom>
        </p:spPr>
        <p:txBody>
          <a:bodyPr vert="horz" lIns="91440" tIns="45720" rIns="91440" bIns="45720" rtlCol="0" anchor="ctr"/>
          <a:lstStyle>
            <a:lvl1pPr algn="l">
              <a:defRPr sz="675">
                <a:solidFill>
                  <a:schemeClr val="bg1"/>
                </a:solidFill>
              </a:defRPr>
            </a:lvl1pPr>
          </a:lstStyle>
          <a:p>
            <a:pPr>
              <a:defRPr/>
            </a:pPr>
            <a:r>
              <a:rPr lang="en-GB">
                <a:solidFill>
                  <a:prstClr val="white"/>
                </a:solidFill>
                <a:latin typeface="Arial"/>
              </a:rPr>
              <a:t>Nigel Watson / Birmingham </a:t>
            </a:r>
            <a:endParaRPr lang="en-US">
              <a:solidFill>
                <a:prstClr val="white"/>
              </a:solidFill>
              <a:latin typeface="Arial"/>
            </a:endParaRPr>
          </a:p>
        </p:txBody>
      </p:sp>
      <p:sp>
        <p:nvSpPr>
          <p:cNvPr id="6" name="Footer Placeholder 4"/>
          <p:cNvSpPr>
            <a:spLocks noGrp="1"/>
          </p:cNvSpPr>
          <p:nvPr>
            <p:ph type="ftr" sz="quarter" idx="3"/>
          </p:nvPr>
        </p:nvSpPr>
        <p:spPr bwMode="auto">
          <a:xfrm>
            <a:off x="2944555" y="4913286"/>
            <a:ext cx="3254892" cy="273843"/>
          </a:xfrm>
          <a:prstGeom prst="rect">
            <a:avLst/>
          </a:prstGeom>
        </p:spPr>
        <p:txBody>
          <a:bodyPr vert="horz" lIns="91440" tIns="45720" rIns="91440" bIns="45720" rtlCol="0" anchor="ctr" anchorCtr="0"/>
          <a:lstStyle>
            <a:lvl1pPr algn="ctr">
              <a:defRPr sz="675" b="0" i="0">
                <a:solidFill>
                  <a:schemeClr val="bg1"/>
                </a:solidFill>
                <a:latin typeface="Avenir Book"/>
                <a:ea typeface="Avenir Book"/>
                <a:cs typeface="Avenir Book"/>
              </a:defRPr>
            </a:lvl1pPr>
          </a:lstStyle>
          <a:p>
            <a:pPr>
              <a:defRPr/>
            </a:pPr>
            <a:r>
              <a:rPr lang="en-US">
                <a:solidFill>
                  <a:prstClr val="white"/>
                </a:solidFill>
              </a:rPr>
              <a:t>PPAP 06-Jul-2023</a:t>
            </a:r>
            <a:endParaRPr/>
          </a:p>
        </p:txBody>
      </p:sp>
      <p:sp>
        <p:nvSpPr>
          <p:cNvPr id="7" name="Content Placeholder 3"/>
          <p:cNvSpPr>
            <a:spLocks noGrp="1"/>
          </p:cNvSpPr>
          <p:nvPr>
            <p:ph sz="quarter" idx="14"/>
          </p:nvPr>
        </p:nvSpPr>
        <p:spPr bwMode="auto">
          <a:xfrm>
            <a:off x="4741329" y="968863"/>
            <a:ext cx="3870218" cy="3703876"/>
          </a:xfrm>
          <a:prstGeom prst="rect">
            <a:avLst/>
          </a:prstGeom>
        </p:spPr>
        <p:txBody>
          <a:bodyPr/>
          <a:lstStyle>
            <a:lvl2pPr marL="471483" indent="-214310">
              <a:buClr>
                <a:srgbClr val="00B0F0"/>
              </a:buClr>
              <a:buFont typeface="LucidaGrande"/>
              <a:buChar char="►"/>
              <a:defRPr/>
            </a:lvl2pPr>
            <a:lvl3pPr marL="728655" indent="-214310">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Content Placeholder 3"/>
          <p:cNvSpPr>
            <a:spLocks noGrp="1"/>
          </p:cNvSpPr>
          <p:nvPr>
            <p:ph sz="quarter" idx="15"/>
          </p:nvPr>
        </p:nvSpPr>
        <p:spPr bwMode="auto">
          <a:xfrm>
            <a:off x="667915" y="952520"/>
            <a:ext cx="3870218" cy="3703876"/>
          </a:xfrm>
          <a:prstGeom prst="rect">
            <a:avLst/>
          </a:prstGeom>
        </p:spPr>
        <p:txBody>
          <a:bodyPr/>
          <a:lstStyle>
            <a:lvl2pPr marL="471483" indent="-214310">
              <a:buClr>
                <a:srgbClr val="00B0F0"/>
              </a:buClr>
              <a:buFont typeface="LucidaGrande"/>
              <a:buChar char="►"/>
              <a:defRPr/>
            </a:lvl2pPr>
            <a:lvl3pPr marL="728655" indent="-214310">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Title 1"/>
          <p:cNvSpPr>
            <a:spLocks noGrp="1"/>
          </p:cNvSpPr>
          <p:nvPr>
            <p:ph type="title" hasCustomPrompt="1"/>
          </p:nvPr>
        </p:nvSpPr>
        <p:spPr bwMode="auto">
          <a:xfrm>
            <a:off x="808892" y="132807"/>
            <a:ext cx="7537939" cy="429901"/>
          </a:xfrm>
        </p:spPr>
        <p:txBody>
          <a:bodyPr/>
          <a:lstStyle>
            <a:lvl1pPr>
              <a:defRPr sz="2700"/>
            </a:lvl1pPr>
          </a:lstStyle>
          <a:p>
            <a:pPr>
              <a:defRPr/>
            </a:pPr>
            <a:r>
              <a:rPr lang="en-US"/>
              <a:t>Title</a:t>
            </a:r>
            <a:endParaRPr/>
          </a:p>
        </p:txBody>
      </p:sp>
    </p:spTree>
    <p:extLst>
      <p:ext uri="{BB962C8B-B14F-4D97-AF65-F5344CB8AC3E}">
        <p14:creationId xmlns:p14="http://schemas.microsoft.com/office/powerpoint/2010/main" val="522101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userDrawn="1">
  <p:cSld name="1_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095743" y="4904143"/>
            <a:ext cx="2057400" cy="273843"/>
          </a:xfrm>
          <a:prstGeom prst="rect">
            <a:avLst/>
          </a:prstGeom>
        </p:spPr>
        <p:txBody>
          <a:bodyPr vert="horz" lIns="91440" tIns="45720" rIns="91440" bIns="45720" rtlCol="0" anchor="ctr"/>
          <a:lstStyle>
            <a:lvl1pPr algn="r">
              <a:defRPr sz="675"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6002" y="4895631"/>
            <a:ext cx="2057400" cy="273843"/>
          </a:xfrm>
          <a:prstGeom prst="rect">
            <a:avLst/>
          </a:prstGeom>
        </p:spPr>
        <p:txBody>
          <a:bodyPr vert="horz" lIns="91440" tIns="45720" rIns="91440" bIns="45720" rtlCol="0" anchor="ctr"/>
          <a:lstStyle>
            <a:lvl1pPr algn="l">
              <a:defRPr sz="675">
                <a:solidFill>
                  <a:schemeClr val="bg1"/>
                </a:solidFill>
              </a:defRPr>
            </a:lvl1pPr>
          </a:lstStyle>
          <a:p>
            <a:pPr>
              <a:defRPr/>
            </a:pPr>
            <a:r>
              <a:rPr lang="en-GB">
                <a:solidFill>
                  <a:prstClr val="white"/>
                </a:solidFill>
                <a:latin typeface="Arial"/>
              </a:rPr>
              <a:t>Nigel Watson / Birmingham </a:t>
            </a:r>
            <a:endParaRPr lang="en-US">
              <a:solidFill>
                <a:prstClr val="white"/>
              </a:solidFill>
              <a:latin typeface="Arial"/>
            </a:endParaRPr>
          </a:p>
        </p:txBody>
      </p:sp>
      <p:sp>
        <p:nvSpPr>
          <p:cNvPr id="6" name="Footer Placeholder 4"/>
          <p:cNvSpPr>
            <a:spLocks noGrp="1"/>
          </p:cNvSpPr>
          <p:nvPr>
            <p:ph type="ftr" sz="quarter" idx="3"/>
          </p:nvPr>
        </p:nvSpPr>
        <p:spPr bwMode="auto">
          <a:xfrm>
            <a:off x="2944555" y="4904494"/>
            <a:ext cx="3254892" cy="273843"/>
          </a:xfrm>
          <a:prstGeom prst="rect">
            <a:avLst/>
          </a:prstGeom>
        </p:spPr>
        <p:txBody>
          <a:bodyPr vert="horz" lIns="91440" tIns="45720" rIns="91440" bIns="45720" rtlCol="0" anchor="ctr" anchorCtr="0"/>
          <a:lstStyle>
            <a:lvl1pPr algn="ctr">
              <a:defRPr sz="675" b="0" i="0">
                <a:solidFill>
                  <a:schemeClr val="bg1"/>
                </a:solidFill>
                <a:latin typeface="Avenir Book"/>
                <a:ea typeface="Avenir Book"/>
                <a:cs typeface="Avenir Book"/>
              </a:defRPr>
            </a:lvl1pPr>
          </a:lstStyle>
          <a:p>
            <a:pPr>
              <a:defRPr/>
            </a:pPr>
            <a:r>
              <a:rPr lang="en-US">
                <a:solidFill>
                  <a:prstClr val="white"/>
                </a:solidFill>
              </a:rPr>
              <a:t>PPAP 06-Jul-2023</a:t>
            </a:r>
            <a:endParaRPr/>
          </a:p>
        </p:txBody>
      </p:sp>
      <p:sp>
        <p:nvSpPr>
          <p:cNvPr id="7" name="Content Placeholder 3"/>
          <p:cNvSpPr>
            <a:spLocks noGrp="1"/>
          </p:cNvSpPr>
          <p:nvPr>
            <p:ph sz="quarter" idx="10"/>
          </p:nvPr>
        </p:nvSpPr>
        <p:spPr bwMode="auto">
          <a:xfrm>
            <a:off x="628650" y="1273595"/>
            <a:ext cx="7886700" cy="3174308"/>
          </a:xfrm>
          <a:prstGeom prst="rect">
            <a:avLst/>
          </a:prstGeom>
        </p:spPr>
        <p:txBody>
          <a:bodyPr/>
          <a:lstStyle>
            <a:lvl2pPr marL="471483" indent="-214310">
              <a:buClr>
                <a:srgbClr val="00B0F0"/>
              </a:buClr>
              <a:buFont typeface="LucidaGrande"/>
              <a:buChar char="►"/>
              <a:defRPr/>
            </a:lvl2pPr>
            <a:lvl3pPr marL="728655" indent="-214310">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Title 1"/>
          <p:cNvSpPr>
            <a:spLocks noGrp="1"/>
          </p:cNvSpPr>
          <p:nvPr>
            <p:ph type="title" hasCustomPrompt="1"/>
          </p:nvPr>
        </p:nvSpPr>
        <p:spPr bwMode="auto">
          <a:xfrm>
            <a:off x="808892" y="132807"/>
            <a:ext cx="7537939" cy="429901"/>
          </a:xfrm>
        </p:spPr>
        <p:txBody>
          <a:bodyPr/>
          <a:lstStyle>
            <a:lvl1pPr>
              <a:defRPr sz="2700"/>
            </a:lvl1pPr>
          </a:lstStyle>
          <a:p>
            <a:pPr>
              <a:defRPr/>
            </a:pPr>
            <a:r>
              <a:rPr lang="en-US"/>
              <a:t>Title</a:t>
            </a:r>
            <a:endParaRPr/>
          </a:p>
        </p:txBody>
      </p:sp>
    </p:spTree>
    <p:extLst>
      <p:ext uri="{BB962C8B-B14F-4D97-AF65-F5344CB8AC3E}">
        <p14:creationId xmlns:p14="http://schemas.microsoft.com/office/powerpoint/2010/main" val="93517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indico.cern.ch/event/121441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indico.stfc.ac.uk/event/781/" TargetMode="External"/><Relationship Id="rId5" Type="http://schemas.openxmlformats.org/officeDocument/2006/relationships/hyperlink" Target="https://indico.stfc.ac.uk/event/782/" TargetMode="External"/><Relationship Id="rId4" Type="http://schemas.openxmlformats.org/officeDocument/2006/relationships/hyperlink" Target="https://indico.stfc.ac.uk/e/UKTrackerRnD"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e-groups.cern.ch/e-groups/Egroup.do?egroupId=10563618"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guy.wilkinson@cern.ch"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indico.slac.stanford.edu/event/7467/contributions/6121/" TargetMode="External"/><Relationship Id="rId2" Type="http://schemas.openxmlformats.org/officeDocument/2006/relationships/hyperlink" Target="https://indico.cern.ch/event/1212696/"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2203.04312" TargetMode="External"/><Relationship Id="rId7" Type="http://schemas.openxmlformats.org/officeDocument/2006/relationships/image" Target="../media/image20.png"/><Relationship Id="rId2" Type="http://schemas.openxmlformats.org/officeDocument/2006/relationships/hyperlink" Target="https://indico.cern.ch/event/1212696/contributions/5173760/attachments/2574898/4439868/santoro_ECFA_Jan2023.pdf" TargetMode="Externa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arxiv.org/abs/2202.01474" TargetMode="External"/><Relationship Id="rId4" Type="http://schemas.openxmlformats.org/officeDocument/2006/relationships/hyperlink" Target="https://www.mdpi.com/2410-390X/6/4/5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6.emf"/><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agenda.linearcollider.org/event/8647/" TargetMode="External"/><Relationship Id="rId5" Type="http://schemas.openxmlformats.org/officeDocument/2006/relationships/hyperlink" Target="https://twiki.cern.ch/twiki/pub/CALICE/WebHome/CALICEReport2018_final.pdf" TargetMode="External"/><Relationship Id="rId10" Type="http://schemas.openxmlformats.org/officeDocument/2006/relationships/image" Target="../media/image29.emf"/><Relationship Id="rId4" Type="http://schemas.openxmlformats.org/officeDocument/2006/relationships/hyperlink" Target="https://twiki.cern.ch/twiki/bin/view/CALICE/WebHome" TargetMode="External"/><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4.xml"/><Relationship Id="rId6" Type="http://schemas.openxmlformats.org/officeDocument/2006/relationships/hyperlink" Target="https://doi.org/10.1088/1748-0221/18/01/P01038"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3390/s22186848" TargetMode="External"/><Relationship Id="rId2" Type="http://schemas.openxmlformats.org/officeDocument/2006/relationships/hyperlink" Target="https://doi.org/10.1016/j.nima.2022.166955" TargetMode="Externa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drd7-uk@cern.ch"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mailto:drd7-uk-leads@cern.ch"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indico.cern.ch/event/1293167/"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indico.cern.ch/event/1273991/timetable/?view=standard"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indico.cern.ch/event/1273991/attachments/2668256/4630156/RD_EXTENDED-PROPOSAL__DRD1.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9B15-C157-2569-3A18-FFFE40C28B44}"/>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F3F12764-979E-CE79-D0DD-3449D93DDF4D}"/>
              </a:ext>
            </a:extLst>
          </p:cNvPr>
          <p:cNvSpPr>
            <a:spLocks noGrp="1"/>
          </p:cNvSpPr>
          <p:nvPr>
            <p:ph type="body" idx="1"/>
          </p:nvPr>
        </p:nvSpPr>
        <p:spPr/>
        <p:txBody>
          <a:bodyPr>
            <a:normAutofit/>
          </a:bodyPr>
          <a:lstStyle/>
          <a:p>
            <a:pPr marL="114300" indent="0">
              <a:buNone/>
            </a:pPr>
            <a:r>
              <a:rPr lang="en-GB" sz="8800" dirty="0">
                <a:solidFill>
                  <a:schemeClr val="tx1"/>
                </a:solidFill>
              </a:rPr>
              <a:t>DRD1</a:t>
            </a:r>
          </a:p>
        </p:txBody>
      </p:sp>
    </p:spTree>
    <p:extLst>
      <p:ext uri="{BB962C8B-B14F-4D97-AF65-F5344CB8AC3E}">
        <p14:creationId xmlns:p14="http://schemas.microsoft.com/office/powerpoint/2010/main" val="917152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9B15-C157-2569-3A18-FFFE40C28B44}"/>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F3F12764-979E-CE79-D0DD-3449D93DDF4D}"/>
              </a:ext>
            </a:extLst>
          </p:cNvPr>
          <p:cNvSpPr>
            <a:spLocks noGrp="1"/>
          </p:cNvSpPr>
          <p:nvPr>
            <p:ph type="body" idx="1"/>
          </p:nvPr>
        </p:nvSpPr>
        <p:spPr/>
        <p:txBody>
          <a:bodyPr>
            <a:normAutofit/>
          </a:bodyPr>
          <a:lstStyle/>
          <a:p>
            <a:pPr marL="114300" indent="0">
              <a:buNone/>
            </a:pPr>
            <a:r>
              <a:rPr lang="en-GB" sz="8800" dirty="0">
                <a:solidFill>
                  <a:schemeClr val="tx1"/>
                </a:solidFill>
              </a:rPr>
              <a:t>DRD3</a:t>
            </a:r>
          </a:p>
        </p:txBody>
      </p:sp>
    </p:spTree>
    <p:extLst>
      <p:ext uri="{BB962C8B-B14F-4D97-AF65-F5344CB8AC3E}">
        <p14:creationId xmlns:p14="http://schemas.microsoft.com/office/powerpoint/2010/main" val="879914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3: UK Status / Activity</a:t>
            </a:r>
            <a:endParaRPr/>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GB"/>
              <a:t>TF3 meeting towards formation of DRD3 happened at </a:t>
            </a:r>
            <a:r>
              <a:rPr lang="en-GB" u="sng">
                <a:solidFill>
                  <a:schemeClr val="hlink"/>
                </a:solidFill>
                <a:hlinkClick r:id="rId3"/>
              </a:rPr>
              <a:t>CERN in March</a:t>
            </a:r>
            <a:endParaRPr/>
          </a:p>
          <a:p>
            <a:pPr marL="457200" lvl="0" indent="-334327" algn="l" rtl="0">
              <a:spcBef>
                <a:spcPts val="0"/>
              </a:spcBef>
              <a:spcAft>
                <a:spcPts val="0"/>
              </a:spcAft>
              <a:buSzPct val="100000"/>
              <a:buChar char="●"/>
            </a:pPr>
            <a:r>
              <a:rPr lang="en-GB" b="1">
                <a:solidFill>
                  <a:schemeClr val="accent4"/>
                </a:solidFill>
              </a:rPr>
              <a:t>UK Tracker Community</a:t>
            </a:r>
            <a:r>
              <a:rPr lang="en-GB"/>
              <a:t> (notice this spans a bit further than DRD3) has met a few times over the past year, triggered by FCC UK meetings</a:t>
            </a:r>
            <a:endParaRPr/>
          </a:p>
          <a:p>
            <a:pPr marL="914400" lvl="1" indent="-310832" algn="l" rtl="0">
              <a:spcBef>
                <a:spcPts val="0"/>
              </a:spcBef>
              <a:spcAft>
                <a:spcPts val="0"/>
              </a:spcAft>
              <a:buSzPct val="100000"/>
              <a:buChar char="○"/>
            </a:pPr>
            <a:r>
              <a:rPr lang="en-GB" u="sng">
                <a:solidFill>
                  <a:schemeClr val="hlink"/>
                </a:solidFill>
                <a:hlinkClick r:id="rId4"/>
              </a:rPr>
              <a:t>09/22 in Birmingham</a:t>
            </a:r>
            <a:r>
              <a:rPr lang="en-GB"/>
              <a:t> gathering the tracking community to start talking about the future</a:t>
            </a:r>
            <a:endParaRPr/>
          </a:p>
          <a:p>
            <a:pPr marL="914400" lvl="1" indent="-310832" algn="l" rtl="0">
              <a:spcBef>
                <a:spcPts val="0"/>
              </a:spcBef>
              <a:spcAft>
                <a:spcPts val="0"/>
              </a:spcAft>
              <a:buSzPct val="100000"/>
              <a:buChar char="○"/>
            </a:pPr>
            <a:r>
              <a:rPr lang="en-GB" u="sng">
                <a:solidFill>
                  <a:schemeClr val="hlink"/>
                </a:solidFill>
                <a:hlinkClick r:id="rId5"/>
              </a:rPr>
              <a:t>05/23 we had a brief catch-up</a:t>
            </a:r>
            <a:r>
              <a:rPr lang="en-GB"/>
              <a:t> towards another in-person meeting</a:t>
            </a:r>
            <a:endParaRPr/>
          </a:p>
          <a:p>
            <a:pPr marL="914400" lvl="1" indent="-310832" algn="l" rtl="0">
              <a:spcBef>
                <a:spcPts val="0"/>
              </a:spcBef>
              <a:spcAft>
                <a:spcPts val="0"/>
              </a:spcAft>
              <a:buSzPct val="100000"/>
              <a:buChar char="○"/>
            </a:pPr>
            <a:r>
              <a:rPr lang="en-GB" u="sng">
                <a:solidFill>
                  <a:schemeClr val="hlink"/>
                </a:solidFill>
                <a:hlinkClick r:id="rId6"/>
              </a:rPr>
              <a:t>Last week we gathered in Liverpool</a:t>
            </a:r>
            <a:r>
              <a:rPr lang="en-GB"/>
              <a:t> to flesh out projects that we want to work on</a:t>
            </a:r>
            <a:endParaRPr/>
          </a:p>
          <a:p>
            <a:pPr marL="457200" lvl="0" indent="-334327" algn="l" rtl="0">
              <a:spcBef>
                <a:spcPts val="0"/>
              </a:spcBef>
              <a:spcAft>
                <a:spcPts val="0"/>
              </a:spcAft>
              <a:buSzPct val="100000"/>
              <a:buChar char="●"/>
            </a:pPr>
            <a:r>
              <a:rPr lang="en-GB"/>
              <a:t>Upcoming Meetings:</a:t>
            </a:r>
            <a:endParaRPr/>
          </a:p>
          <a:p>
            <a:pPr marL="914400" lvl="1" indent="-310832" algn="l" rtl="0">
              <a:spcBef>
                <a:spcPts val="0"/>
              </a:spcBef>
              <a:spcAft>
                <a:spcPts val="0"/>
              </a:spcAft>
              <a:buSzPct val="100000"/>
              <a:buChar char="○"/>
            </a:pPr>
            <a:r>
              <a:rPr lang="en-GB"/>
              <a:t>We only just had one and are digesting the minutes of that, hopefully condensing down on projects that the community in the UK would want to follow up on, many of these being in the frame of DRD3</a:t>
            </a:r>
            <a:endParaRPr/>
          </a:p>
          <a:p>
            <a:pPr marL="457200" lvl="0" indent="-334327" algn="l" rtl="0">
              <a:spcBef>
                <a:spcPts val="0"/>
              </a:spcBef>
              <a:spcAft>
                <a:spcPts val="0"/>
              </a:spcAft>
              <a:buSzPct val="100000"/>
              <a:buChar char="●"/>
            </a:pPr>
            <a:r>
              <a:rPr lang="en-GB"/>
              <a:t>Groups currently active:</a:t>
            </a:r>
            <a:br>
              <a:rPr lang="en-GB"/>
            </a:br>
            <a:r>
              <a:rPr lang="en-GB"/>
              <a:t>Birmingham, Bristol, Brunel, Cambridge, DL, Edinburgh, Glasgow, Lancaster, Liverpool, Manchester, QMUL, Open University, Oxford, RAL, Sheffield, UCL, Warwick</a:t>
            </a:r>
            <a:endParaRPr/>
          </a:p>
        </p:txBody>
      </p:sp>
    </p:spTree>
    <p:extLst>
      <p:ext uri="{BB962C8B-B14F-4D97-AF65-F5344CB8AC3E}">
        <p14:creationId xmlns:p14="http://schemas.microsoft.com/office/powerpoint/2010/main" val="225108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3: Highlights</a:t>
            </a:r>
            <a:endParaRPr/>
          </a:p>
        </p:txBody>
      </p:sp>
      <p:sp>
        <p:nvSpPr>
          <p:cNvPr id="61" name="Google Shape;61;p14"/>
          <p:cNvSpPr txBox="1"/>
          <p:nvPr/>
        </p:nvSpPr>
        <p:spPr>
          <a:xfrm>
            <a:off x="167975" y="1530675"/>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Radiation tolerance</a:t>
            </a:r>
            <a:endParaRPr sz="1800">
              <a:solidFill>
                <a:schemeClr val="lt2"/>
              </a:solidFill>
            </a:endParaRPr>
          </a:p>
        </p:txBody>
      </p:sp>
      <p:sp>
        <p:nvSpPr>
          <p:cNvPr id="62" name="Google Shape;62;p14"/>
          <p:cNvSpPr txBox="1"/>
          <p:nvPr/>
        </p:nvSpPr>
        <p:spPr>
          <a:xfrm>
            <a:off x="2021738" y="115260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Monolithic CMOS sensors</a:t>
            </a:r>
            <a:endParaRPr sz="1800">
              <a:solidFill>
                <a:schemeClr val="lt2"/>
              </a:solidFill>
            </a:endParaRPr>
          </a:p>
        </p:txBody>
      </p:sp>
      <p:sp>
        <p:nvSpPr>
          <p:cNvPr id="63" name="Google Shape;63;p14"/>
          <p:cNvSpPr txBox="1"/>
          <p:nvPr/>
        </p:nvSpPr>
        <p:spPr>
          <a:xfrm>
            <a:off x="1779725" y="264400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Monolithic LGADS</a:t>
            </a:r>
            <a:endParaRPr sz="1800">
              <a:solidFill>
                <a:schemeClr val="lt2"/>
              </a:solidFill>
            </a:endParaRPr>
          </a:p>
        </p:txBody>
      </p:sp>
      <p:sp>
        <p:nvSpPr>
          <p:cNvPr id="64" name="Google Shape;64;p14"/>
          <p:cNvSpPr txBox="1"/>
          <p:nvPr/>
        </p:nvSpPr>
        <p:spPr>
          <a:xfrm>
            <a:off x="425775" y="375735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Interconnect technologies</a:t>
            </a:r>
            <a:endParaRPr sz="1800">
              <a:solidFill>
                <a:schemeClr val="lt2"/>
              </a:solidFill>
            </a:endParaRPr>
          </a:p>
        </p:txBody>
      </p:sp>
      <p:sp>
        <p:nvSpPr>
          <p:cNvPr id="65" name="Google Shape;65;p14"/>
          <p:cNvSpPr txBox="1"/>
          <p:nvPr/>
        </p:nvSpPr>
        <p:spPr>
          <a:xfrm>
            <a:off x="2541300" y="371540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3D stacking</a:t>
            </a:r>
            <a:endParaRPr sz="1800">
              <a:solidFill>
                <a:schemeClr val="lt2"/>
              </a:solidFill>
            </a:endParaRPr>
          </a:p>
        </p:txBody>
      </p:sp>
      <p:sp>
        <p:nvSpPr>
          <p:cNvPr id="66" name="Google Shape;66;p14"/>
          <p:cNvSpPr txBox="1"/>
          <p:nvPr/>
        </p:nvSpPr>
        <p:spPr>
          <a:xfrm>
            <a:off x="137325" y="2681825"/>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Extreme</a:t>
            </a:r>
            <a:endParaRPr sz="1800">
              <a:solidFill>
                <a:schemeClr val="lt2"/>
              </a:solidFill>
            </a:endParaRPr>
          </a:p>
          <a:p>
            <a:pPr marL="0" lvl="0" indent="0" algn="ctr" rtl="0">
              <a:spcBef>
                <a:spcPts val="0"/>
              </a:spcBef>
              <a:spcAft>
                <a:spcPts val="0"/>
              </a:spcAft>
              <a:buNone/>
            </a:pPr>
            <a:r>
              <a:rPr lang="en-GB" sz="1800">
                <a:solidFill>
                  <a:schemeClr val="lt2"/>
                </a:solidFill>
              </a:rPr>
              <a:t>fluence</a:t>
            </a:r>
            <a:endParaRPr sz="1800">
              <a:solidFill>
                <a:schemeClr val="lt2"/>
              </a:solidFill>
            </a:endParaRPr>
          </a:p>
        </p:txBody>
      </p:sp>
      <p:sp>
        <p:nvSpPr>
          <p:cNvPr id="67" name="Google Shape;67;p14"/>
          <p:cNvSpPr txBox="1"/>
          <p:nvPr/>
        </p:nvSpPr>
        <p:spPr>
          <a:xfrm>
            <a:off x="4831400" y="1714488"/>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Irradiation</a:t>
            </a:r>
            <a:endParaRPr sz="1800">
              <a:solidFill>
                <a:schemeClr val="lt2"/>
              </a:solidFill>
            </a:endParaRPr>
          </a:p>
          <a:p>
            <a:pPr marL="0" lvl="0" indent="0" algn="ctr" rtl="0">
              <a:spcBef>
                <a:spcPts val="0"/>
              </a:spcBef>
              <a:spcAft>
                <a:spcPts val="0"/>
              </a:spcAft>
              <a:buNone/>
            </a:pPr>
            <a:r>
              <a:rPr lang="en-GB" sz="1800">
                <a:solidFill>
                  <a:schemeClr val="lt2"/>
                </a:solidFill>
              </a:rPr>
              <a:t>facility</a:t>
            </a:r>
            <a:endParaRPr sz="1800">
              <a:solidFill>
                <a:schemeClr val="lt2"/>
              </a:solidFill>
            </a:endParaRPr>
          </a:p>
        </p:txBody>
      </p:sp>
      <p:sp>
        <p:nvSpPr>
          <p:cNvPr id="68" name="Google Shape;68;p14"/>
          <p:cNvSpPr txBox="1"/>
          <p:nvPr/>
        </p:nvSpPr>
        <p:spPr>
          <a:xfrm>
            <a:off x="4418475" y="400690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Diamond sensors</a:t>
            </a:r>
            <a:endParaRPr sz="1800">
              <a:solidFill>
                <a:schemeClr val="lt2"/>
              </a:solidFill>
            </a:endParaRPr>
          </a:p>
        </p:txBody>
      </p:sp>
      <p:sp>
        <p:nvSpPr>
          <p:cNvPr id="69" name="Google Shape;69;p14"/>
          <p:cNvSpPr txBox="1"/>
          <p:nvPr/>
        </p:nvSpPr>
        <p:spPr>
          <a:xfrm>
            <a:off x="6525725" y="364165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Mechanics and cooling</a:t>
            </a:r>
            <a:endParaRPr sz="1800">
              <a:solidFill>
                <a:schemeClr val="lt2"/>
              </a:solidFill>
            </a:endParaRPr>
          </a:p>
          <a:p>
            <a:pPr marL="0" lvl="0" indent="0" algn="ctr" rtl="0">
              <a:spcBef>
                <a:spcPts val="0"/>
              </a:spcBef>
              <a:spcAft>
                <a:spcPts val="0"/>
              </a:spcAft>
              <a:buNone/>
            </a:pPr>
            <a:r>
              <a:rPr lang="en-GB" sz="1800">
                <a:solidFill>
                  <a:schemeClr val="lt2"/>
                </a:solidFill>
              </a:rPr>
              <a:t>(DRD8)</a:t>
            </a:r>
            <a:endParaRPr sz="1800">
              <a:solidFill>
                <a:schemeClr val="lt2"/>
              </a:solidFill>
            </a:endParaRPr>
          </a:p>
        </p:txBody>
      </p:sp>
      <p:sp>
        <p:nvSpPr>
          <p:cNvPr id="70" name="Google Shape;70;p14"/>
          <p:cNvSpPr txBox="1"/>
          <p:nvPr/>
        </p:nvSpPr>
        <p:spPr>
          <a:xfrm>
            <a:off x="6722375" y="232225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DAQ and demonstrator</a:t>
            </a:r>
            <a:endParaRPr sz="1800">
              <a:solidFill>
                <a:schemeClr val="lt2"/>
              </a:solidFill>
            </a:endParaRPr>
          </a:p>
          <a:p>
            <a:pPr marL="0" lvl="0" indent="0" algn="ctr" rtl="0">
              <a:spcBef>
                <a:spcPts val="0"/>
              </a:spcBef>
              <a:spcAft>
                <a:spcPts val="0"/>
              </a:spcAft>
              <a:buNone/>
            </a:pPr>
            <a:r>
              <a:rPr lang="en-GB" sz="1800">
                <a:solidFill>
                  <a:schemeClr val="lt2"/>
                </a:solidFill>
              </a:rPr>
              <a:t>(DRD7)</a:t>
            </a:r>
            <a:endParaRPr sz="1800">
              <a:solidFill>
                <a:schemeClr val="lt2"/>
              </a:solidFill>
            </a:endParaRPr>
          </a:p>
        </p:txBody>
      </p:sp>
      <p:sp>
        <p:nvSpPr>
          <p:cNvPr id="71" name="Google Shape;71;p14"/>
          <p:cNvSpPr txBox="1"/>
          <p:nvPr/>
        </p:nvSpPr>
        <p:spPr>
          <a:xfrm>
            <a:off x="6991350" y="961800"/>
            <a:ext cx="1951500" cy="104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Common interface ASIC (DRD7)</a:t>
            </a:r>
            <a:endParaRPr sz="1800">
              <a:solidFill>
                <a:schemeClr val="lt2"/>
              </a:solidFill>
            </a:endParaRPr>
          </a:p>
        </p:txBody>
      </p:sp>
      <p:sp>
        <p:nvSpPr>
          <p:cNvPr id="72" name="Google Shape;72;p14"/>
          <p:cNvSpPr txBox="1"/>
          <p:nvPr/>
        </p:nvSpPr>
        <p:spPr>
          <a:xfrm>
            <a:off x="4274675" y="66490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UK test beam facility</a:t>
            </a:r>
            <a:endParaRPr sz="1800">
              <a:solidFill>
                <a:schemeClr val="lt2"/>
              </a:solidFill>
            </a:endParaRPr>
          </a:p>
        </p:txBody>
      </p:sp>
      <p:sp>
        <p:nvSpPr>
          <p:cNvPr id="73" name="Google Shape;73;p14"/>
          <p:cNvSpPr txBox="1"/>
          <p:nvPr/>
        </p:nvSpPr>
        <p:spPr>
          <a:xfrm>
            <a:off x="4492800" y="286070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TPA instrumentation</a:t>
            </a:r>
            <a:endParaRPr sz="1800">
              <a:solidFill>
                <a:schemeClr val="lt2"/>
              </a:solidFill>
            </a:endParaRPr>
          </a:p>
        </p:txBody>
      </p:sp>
      <p:sp>
        <p:nvSpPr>
          <p:cNvPr id="74" name="Google Shape;74;p14"/>
          <p:cNvSpPr txBox="1"/>
          <p:nvPr/>
        </p:nvSpPr>
        <p:spPr>
          <a:xfrm>
            <a:off x="3180150" y="2190150"/>
            <a:ext cx="19515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lt2"/>
                </a:solidFill>
              </a:rPr>
              <a:t>CDT training</a:t>
            </a:r>
            <a:endParaRPr sz="1800">
              <a:solidFill>
                <a:schemeClr val="lt2"/>
              </a:solidFill>
            </a:endParaRPr>
          </a:p>
        </p:txBody>
      </p:sp>
    </p:spTree>
    <p:extLst>
      <p:ext uri="{BB962C8B-B14F-4D97-AF65-F5344CB8AC3E}">
        <p14:creationId xmlns:p14="http://schemas.microsoft.com/office/powerpoint/2010/main" val="2568632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3: How to join / Further reading</a:t>
            </a:r>
            <a:endParaRPr/>
          </a:p>
        </p:txBody>
      </p:sp>
      <p:sp>
        <p:nvSpPr>
          <p:cNvPr id="80" name="Google Shape;80;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Contact persons:</a:t>
            </a:r>
            <a:br>
              <a:rPr lang="en-GB"/>
            </a:br>
            <a:r>
              <a:rPr lang="en-GB"/>
              <a:t>Laura Gonella (Birmingham), Eva Vilella (Liverpool), Daniel Hynds (Oxford), Jens Dopke (RAL)</a:t>
            </a:r>
            <a:endParaRPr/>
          </a:p>
          <a:p>
            <a:pPr marL="457200" lvl="0" indent="-342900" algn="l" rtl="0">
              <a:spcBef>
                <a:spcPts val="0"/>
              </a:spcBef>
              <a:spcAft>
                <a:spcPts val="0"/>
              </a:spcAft>
              <a:buSzPts val="1800"/>
              <a:buChar char="●"/>
            </a:pPr>
            <a:r>
              <a:rPr lang="en-GB"/>
              <a:t>Further reading:</a:t>
            </a:r>
            <a:endParaRPr/>
          </a:p>
          <a:p>
            <a:pPr marL="914400" lvl="1" indent="-317500" algn="l" rtl="0">
              <a:spcBef>
                <a:spcPts val="0"/>
              </a:spcBef>
              <a:spcAft>
                <a:spcPts val="0"/>
              </a:spcAft>
              <a:buSzPts val="1400"/>
              <a:buChar char="○"/>
            </a:pPr>
            <a:r>
              <a:rPr lang="en-GB"/>
              <a:t>Meetings linked on the first slide!</a:t>
            </a:r>
            <a:endParaRPr/>
          </a:p>
          <a:p>
            <a:pPr marL="457200" lvl="0" indent="-342900" algn="l" rtl="0">
              <a:spcBef>
                <a:spcPts val="0"/>
              </a:spcBef>
              <a:spcAft>
                <a:spcPts val="0"/>
              </a:spcAft>
              <a:buSzPts val="1800"/>
              <a:buChar char="●"/>
            </a:pPr>
            <a:r>
              <a:rPr lang="en-GB"/>
              <a:t>Started setting up a CERN based mailing list (JISC options were just not right): </a:t>
            </a:r>
            <a:r>
              <a:rPr lang="en-GB" u="sng">
                <a:solidFill>
                  <a:schemeClr val="hlink"/>
                </a:solidFill>
                <a:hlinkClick r:id="rId3"/>
              </a:rPr>
              <a:t>uk-detector-rd@cern.ch</a:t>
            </a:r>
            <a:endParaRPr/>
          </a:p>
          <a:p>
            <a:pPr marL="914400" lvl="1" indent="-317500" algn="l" rtl="0">
              <a:spcBef>
                <a:spcPts val="0"/>
              </a:spcBef>
              <a:spcAft>
                <a:spcPts val="0"/>
              </a:spcAft>
              <a:buSzPts val="1400"/>
              <a:buChar char="○"/>
            </a:pPr>
            <a:r>
              <a:rPr lang="en-GB"/>
              <a:t>We didn't want to call it DRD3 something and it is open to anyone - traffic is very limited as of now!</a:t>
            </a:r>
            <a:endParaRPr/>
          </a:p>
        </p:txBody>
      </p:sp>
    </p:spTree>
    <p:extLst>
      <p:ext uri="{BB962C8B-B14F-4D97-AF65-F5344CB8AC3E}">
        <p14:creationId xmlns:p14="http://schemas.microsoft.com/office/powerpoint/2010/main" val="1739574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9B15-C157-2569-3A18-FFFE40C28B44}"/>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F3F12764-979E-CE79-D0DD-3449D93DDF4D}"/>
              </a:ext>
            </a:extLst>
          </p:cNvPr>
          <p:cNvSpPr>
            <a:spLocks noGrp="1"/>
          </p:cNvSpPr>
          <p:nvPr>
            <p:ph type="body" idx="1"/>
          </p:nvPr>
        </p:nvSpPr>
        <p:spPr/>
        <p:txBody>
          <a:bodyPr>
            <a:normAutofit/>
          </a:bodyPr>
          <a:lstStyle/>
          <a:p>
            <a:pPr marL="114300" indent="0">
              <a:buNone/>
            </a:pPr>
            <a:r>
              <a:rPr lang="en-GB" sz="8800" dirty="0">
                <a:solidFill>
                  <a:schemeClr val="tx1"/>
                </a:solidFill>
              </a:rPr>
              <a:t>DRD4</a:t>
            </a:r>
          </a:p>
        </p:txBody>
      </p:sp>
    </p:spTree>
    <p:extLst>
      <p:ext uri="{BB962C8B-B14F-4D97-AF65-F5344CB8AC3E}">
        <p14:creationId xmlns:p14="http://schemas.microsoft.com/office/powerpoint/2010/main" val="655394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4: UK Status / Activity</a:t>
            </a:r>
            <a:endParaRPr/>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SzPts val="1800"/>
              <a:buChar char="●"/>
            </a:pPr>
            <a:r>
              <a:rPr lang="en-GB"/>
              <a:t>DRD 4 covers </a:t>
            </a:r>
            <a:r>
              <a:rPr lang="en-GB">
                <a:solidFill>
                  <a:srgbClr val="9FC5E8"/>
                </a:solidFill>
              </a:rPr>
              <a:t>particle identification</a:t>
            </a:r>
            <a:r>
              <a:rPr lang="en-GB">
                <a:solidFill>
                  <a:srgbClr val="CFE2F3"/>
                </a:solidFill>
              </a:rPr>
              <a:t> </a:t>
            </a:r>
            <a:r>
              <a:rPr lang="en-GB"/>
              <a:t>and </a:t>
            </a:r>
            <a:r>
              <a:rPr lang="en-GB">
                <a:solidFill>
                  <a:srgbClr val="9FC5E8"/>
                </a:solidFill>
              </a:rPr>
              <a:t>photon detectors</a:t>
            </a:r>
            <a:r>
              <a:rPr lang="en-GB"/>
              <a:t> </a:t>
            </a:r>
            <a:br>
              <a:rPr lang="en-GB"/>
            </a:br>
            <a:r>
              <a:rPr lang="en-GB" sz="1600"/>
              <a:t>+ transition radiation detectors + scintillating fiber trackers</a:t>
            </a:r>
            <a:r>
              <a:rPr lang="en-GB"/>
              <a:t>.</a:t>
            </a:r>
            <a:endParaRPr/>
          </a:p>
          <a:p>
            <a:pPr marL="457200" lvl="0" indent="-342900" algn="l" rtl="0">
              <a:spcBef>
                <a:spcPts val="1000"/>
              </a:spcBef>
              <a:spcAft>
                <a:spcPts val="0"/>
              </a:spcAft>
              <a:buSzPts val="1800"/>
              <a:buChar char="●"/>
            </a:pPr>
            <a:r>
              <a:rPr lang="en-GB"/>
              <a:t>UK groups have a strong history of involvement with particle identification detectors (LHCb RICH and NA62 KTAG). </a:t>
            </a:r>
            <a:endParaRPr/>
          </a:p>
          <a:p>
            <a:pPr marL="457200" lvl="0" indent="-342900" algn="l" rtl="0">
              <a:spcBef>
                <a:spcPts val="1000"/>
              </a:spcBef>
              <a:spcAft>
                <a:spcPts val="0"/>
              </a:spcAft>
              <a:buSzPts val="1800"/>
              <a:buChar char="●"/>
            </a:pPr>
            <a:r>
              <a:rPr lang="en-GB"/>
              <a:t>UK Groups involved: Birmingham, Bristol, Cambridge, Edinburgh, Imperial, Leicester, Oxford, QMUL, RAL, Sussex, Warwick.</a:t>
            </a:r>
            <a:endParaRPr/>
          </a:p>
          <a:p>
            <a:pPr marL="457200" lvl="0" indent="-342900" algn="l" rtl="0">
              <a:spcBef>
                <a:spcPts val="1000"/>
              </a:spcBef>
              <a:spcAft>
                <a:spcPts val="1000"/>
              </a:spcAft>
              <a:buSzPts val="1800"/>
              <a:buChar char="●"/>
            </a:pPr>
            <a:r>
              <a:rPr lang="en-GB"/>
              <a:t>UK industrial partners: Photek Ltd.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4: International structure</a:t>
            </a:r>
            <a:endParaRPr/>
          </a:p>
        </p:txBody>
      </p:sp>
      <p:sp>
        <p:nvSpPr>
          <p:cNvPr id="61" name="Google Shape;61;p14"/>
          <p:cNvSpPr/>
          <p:nvPr/>
        </p:nvSpPr>
        <p:spPr>
          <a:xfrm>
            <a:off x="83400" y="1013700"/>
            <a:ext cx="8993100" cy="40536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4"/>
          <p:cNvPicPr preferRelativeResize="0"/>
          <p:nvPr/>
        </p:nvPicPr>
        <p:blipFill rotWithShape="1">
          <a:blip r:embed="rId3">
            <a:alphaModFix/>
          </a:blip>
          <a:srcRect t="-8471" r="-8471"/>
          <a:stretch/>
        </p:blipFill>
        <p:spPr>
          <a:xfrm>
            <a:off x="211225" y="674800"/>
            <a:ext cx="7808699" cy="4363701"/>
          </a:xfrm>
          <a:prstGeom prst="rect">
            <a:avLst/>
          </a:prstGeom>
          <a:noFill/>
          <a:ln>
            <a:noFill/>
          </a:ln>
        </p:spPr>
      </p:pic>
      <p:sp>
        <p:nvSpPr>
          <p:cNvPr id="63" name="Google Shape;63;p14"/>
          <p:cNvSpPr txBox="1"/>
          <p:nvPr/>
        </p:nvSpPr>
        <p:spPr>
          <a:xfrm>
            <a:off x="5460600" y="744150"/>
            <a:ext cx="3683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chemeClr val="lt2"/>
                </a:solidFill>
              </a:rPr>
              <a:t>https://indico.cern.ch/event/1300527/contributions/5471845/</a:t>
            </a:r>
            <a:endParaRPr sz="1000">
              <a:solidFill>
                <a:schemeClr val="lt2"/>
              </a:solidFill>
            </a:endParaRPr>
          </a:p>
        </p:txBody>
      </p:sp>
      <p:sp>
        <p:nvSpPr>
          <p:cNvPr id="64" name="Google Shape;64;p14"/>
          <p:cNvSpPr txBox="1"/>
          <p:nvPr/>
        </p:nvSpPr>
        <p:spPr>
          <a:xfrm>
            <a:off x="6629675" y="1082850"/>
            <a:ext cx="2401500" cy="2501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lt1"/>
              </a:buClr>
              <a:buSzPts val="1800"/>
              <a:buChar char="●"/>
            </a:pPr>
            <a:r>
              <a:rPr lang="en-GB" sz="1800">
                <a:solidFill>
                  <a:schemeClr val="lt1"/>
                </a:solidFill>
              </a:rPr>
              <a:t>Expect UK involvement in most WGs.</a:t>
            </a:r>
            <a:endParaRPr sz="1800">
              <a:solidFill>
                <a:schemeClr val="lt1"/>
              </a:solidFill>
            </a:endParaRPr>
          </a:p>
          <a:p>
            <a:pPr marL="457200" lvl="0" indent="-342900" algn="l" rtl="0">
              <a:lnSpc>
                <a:spcPct val="115000"/>
              </a:lnSpc>
              <a:spcBef>
                <a:spcPts val="1000"/>
              </a:spcBef>
              <a:spcAft>
                <a:spcPts val="1000"/>
              </a:spcAft>
              <a:buClr>
                <a:schemeClr val="lt1"/>
              </a:buClr>
              <a:buSzPts val="1800"/>
              <a:buChar char="●"/>
            </a:pPr>
            <a:r>
              <a:rPr lang="en-GB" sz="1800">
                <a:solidFill>
                  <a:schemeClr val="lt1"/>
                </a:solidFill>
              </a:rPr>
              <a:t>WP involvement less clear until funding situation is known.</a:t>
            </a:r>
            <a:endParaRPr sz="18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4: Highlights</a:t>
            </a:r>
            <a:endParaRPr/>
          </a:p>
        </p:txBody>
      </p:sp>
      <p:pic>
        <p:nvPicPr>
          <p:cNvPr id="70" name="Google Shape;70;p15"/>
          <p:cNvPicPr preferRelativeResize="0"/>
          <p:nvPr/>
        </p:nvPicPr>
        <p:blipFill>
          <a:blip r:embed="rId3">
            <a:alphaModFix/>
          </a:blip>
          <a:stretch>
            <a:fillRect/>
          </a:stretch>
        </p:blipFill>
        <p:spPr>
          <a:xfrm>
            <a:off x="4643575" y="3575399"/>
            <a:ext cx="2106875" cy="1254450"/>
          </a:xfrm>
          <a:prstGeom prst="rect">
            <a:avLst/>
          </a:prstGeom>
          <a:noFill/>
          <a:ln>
            <a:noFill/>
          </a:ln>
        </p:spPr>
      </p:pic>
      <p:sp>
        <p:nvSpPr>
          <p:cNvPr id="71" name="Google Shape;71;p15"/>
          <p:cNvSpPr txBox="1"/>
          <p:nvPr/>
        </p:nvSpPr>
        <p:spPr>
          <a:xfrm>
            <a:off x="6865400" y="3683075"/>
            <a:ext cx="1783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lt2"/>
              </a:solidFill>
            </a:endParaRPr>
          </a:p>
        </p:txBody>
      </p:sp>
      <p:pic>
        <p:nvPicPr>
          <p:cNvPr id="72" name="Google Shape;72;p15"/>
          <p:cNvPicPr preferRelativeResize="0"/>
          <p:nvPr/>
        </p:nvPicPr>
        <p:blipFill>
          <a:blip r:embed="rId4">
            <a:alphaModFix/>
          </a:blip>
          <a:stretch>
            <a:fillRect/>
          </a:stretch>
        </p:blipFill>
        <p:spPr>
          <a:xfrm>
            <a:off x="540300" y="1252000"/>
            <a:ext cx="2513961" cy="2649850"/>
          </a:xfrm>
          <a:prstGeom prst="rect">
            <a:avLst/>
          </a:prstGeom>
          <a:noFill/>
          <a:ln>
            <a:noFill/>
          </a:ln>
        </p:spPr>
      </p:pic>
      <p:sp>
        <p:nvSpPr>
          <p:cNvPr id="73" name="Google Shape;73;p15"/>
          <p:cNvSpPr txBox="1"/>
          <p:nvPr/>
        </p:nvSpPr>
        <p:spPr>
          <a:xfrm>
            <a:off x="464100" y="3901850"/>
            <a:ext cx="1922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lt2"/>
                </a:solidFill>
              </a:rPr>
              <a:t>Addition of fast-timing information in LHCb RICH for Run 5.</a:t>
            </a:r>
            <a:endParaRPr sz="1200">
              <a:solidFill>
                <a:schemeClr val="lt2"/>
              </a:solidFill>
            </a:endParaRPr>
          </a:p>
        </p:txBody>
      </p:sp>
      <p:sp>
        <p:nvSpPr>
          <p:cNvPr id="74" name="Google Shape;74;p15"/>
          <p:cNvSpPr txBox="1"/>
          <p:nvPr/>
        </p:nvSpPr>
        <p:spPr>
          <a:xfrm>
            <a:off x="6517313" y="2142303"/>
            <a:ext cx="226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lt2"/>
                </a:solidFill>
              </a:rPr>
              <a:t>Design of new KTAG </a:t>
            </a:r>
            <a:br>
              <a:rPr lang="en-GB" sz="1200">
                <a:solidFill>
                  <a:schemeClr val="lt2"/>
                </a:solidFill>
              </a:rPr>
            </a:br>
            <a:r>
              <a:rPr lang="en-GB" sz="1200">
                <a:solidFill>
                  <a:schemeClr val="lt2"/>
                </a:solidFill>
              </a:rPr>
              <a:t>detector for HIKE. </a:t>
            </a:r>
            <a:endParaRPr sz="1200">
              <a:solidFill>
                <a:schemeClr val="lt2"/>
              </a:solidFill>
            </a:endParaRPr>
          </a:p>
        </p:txBody>
      </p:sp>
      <p:pic>
        <p:nvPicPr>
          <p:cNvPr id="75" name="Google Shape;75;p15"/>
          <p:cNvPicPr preferRelativeResize="0"/>
          <p:nvPr/>
        </p:nvPicPr>
        <p:blipFill>
          <a:blip r:embed="rId5">
            <a:alphaModFix/>
          </a:blip>
          <a:stretch>
            <a:fillRect/>
          </a:stretch>
        </p:blipFill>
        <p:spPr>
          <a:xfrm>
            <a:off x="6587900" y="508875"/>
            <a:ext cx="1995800" cy="1707950"/>
          </a:xfrm>
          <a:prstGeom prst="rect">
            <a:avLst/>
          </a:prstGeom>
          <a:noFill/>
          <a:ln>
            <a:noFill/>
          </a:ln>
        </p:spPr>
      </p:pic>
      <p:pic>
        <p:nvPicPr>
          <p:cNvPr id="76" name="Google Shape;76;p15"/>
          <p:cNvPicPr preferRelativeResize="0"/>
          <p:nvPr/>
        </p:nvPicPr>
        <p:blipFill>
          <a:blip r:embed="rId6">
            <a:alphaModFix/>
          </a:blip>
          <a:stretch>
            <a:fillRect/>
          </a:stretch>
        </p:blipFill>
        <p:spPr>
          <a:xfrm>
            <a:off x="3384475" y="508875"/>
            <a:ext cx="1963824" cy="1005500"/>
          </a:xfrm>
          <a:prstGeom prst="rect">
            <a:avLst/>
          </a:prstGeom>
          <a:noFill/>
          <a:ln>
            <a:noFill/>
          </a:ln>
        </p:spPr>
      </p:pic>
      <p:pic>
        <p:nvPicPr>
          <p:cNvPr id="77" name="Google Shape;77;p15"/>
          <p:cNvPicPr preferRelativeResize="0"/>
          <p:nvPr/>
        </p:nvPicPr>
        <p:blipFill>
          <a:blip r:embed="rId7">
            <a:alphaModFix/>
          </a:blip>
          <a:stretch>
            <a:fillRect/>
          </a:stretch>
        </p:blipFill>
        <p:spPr>
          <a:xfrm>
            <a:off x="3384475" y="1517028"/>
            <a:ext cx="1963825" cy="1334640"/>
          </a:xfrm>
          <a:prstGeom prst="rect">
            <a:avLst/>
          </a:prstGeom>
          <a:noFill/>
          <a:ln>
            <a:noFill/>
          </a:ln>
        </p:spPr>
      </p:pic>
      <p:pic>
        <p:nvPicPr>
          <p:cNvPr id="78" name="Google Shape;78;p15"/>
          <p:cNvPicPr preferRelativeResize="0"/>
          <p:nvPr/>
        </p:nvPicPr>
        <p:blipFill>
          <a:blip r:embed="rId8">
            <a:alphaModFix/>
          </a:blip>
          <a:stretch>
            <a:fillRect/>
          </a:stretch>
        </p:blipFill>
        <p:spPr>
          <a:xfrm>
            <a:off x="5381300" y="508875"/>
            <a:ext cx="861326" cy="2342801"/>
          </a:xfrm>
          <a:prstGeom prst="rect">
            <a:avLst/>
          </a:prstGeom>
          <a:noFill/>
          <a:ln>
            <a:noFill/>
          </a:ln>
        </p:spPr>
      </p:pic>
      <p:sp>
        <p:nvSpPr>
          <p:cNvPr id="79" name="Google Shape;79;p15"/>
          <p:cNvSpPr txBox="1"/>
          <p:nvPr/>
        </p:nvSpPr>
        <p:spPr>
          <a:xfrm>
            <a:off x="3348350" y="2814025"/>
            <a:ext cx="2858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lt2"/>
                </a:solidFill>
              </a:rPr>
              <a:t>Design of the LHCb TORCH time-of-flight detector for Run 5. </a:t>
            </a:r>
            <a:endParaRPr sz="1200">
              <a:solidFill>
                <a:schemeClr val="lt2"/>
              </a:solidFill>
            </a:endParaRPr>
          </a:p>
        </p:txBody>
      </p:sp>
      <p:sp>
        <p:nvSpPr>
          <p:cNvPr id="80" name="Google Shape;80;p15"/>
          <p:cNvSpPr txBox="1"/>
          <p:nvPr/>
        </p:nvSpPr>
        <p:spPr>
          <a:xfrm>
            <a:off x="3169200" y="3440150"/>
            <a:ext cx="15126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lt2"/>
                </a:solidFill>
              </a:rPr>
              <a:t>Conceptual ideas for PID at future experiments, </a:t>
            </a:r>
            <a:r>
              <a:rPr lang="en-GB" sz="1200" i="1">
                <a:solidFill>
                  <a:schemeClr val="lt2"/>
                </a:solidFill>
              </a:rPr>
              <a:t>e.g.</a:t>
            </a:r>
            <a:r>
              <a:rPr lang="en-GB" sz="1200">
                <a:solidFill>
                  <a:schemeClr val="lt2"/>
                </a:solidFill>
              </a:rPr>
              <a:t> ARC concept for compact dual RICH detector at the FCC-ee.</a:t>
            </a:r>
            <a:endParaRPr sz="1200">
              <a:solidFill>
                <a:schemeClr val="lt2"/>
              </a:solidFill>
            </a:endParaRPr>
          </a:p>
          <a:p>
            <a:pPr marL="0" lvl="0" indent="0" algn="l" rtl="0">
              <a:spcBef>
                <a:spcPts val="0"/>
              </a:spcBef>
              <a:spcAft>
                <a:spcPts val="0"/>
              </a:spcAft>
              <a:buNone/>
            </a:pPr>
            <a:endParaRPr sz="1200">
              <a:solidFill>
                <a:schemeClr val="lt2"/>
              </a:solidFill>
            </a:endParaRPr>
          </a:p>
        </p:txBody>
      </p:sp>
      <p:sp>
        <p:nvSpPr>
          <p:cNvPr id="81" name="Google Shape;81;p15"/>
          <p:cNvSpPr txBox="1"/>
          <p:nvPr/>
        </p:nvSpPr>
        <p:spPr>
          <a:xfrm>
            <a:off x="6909600" y="4052375"/>
            <a:ext cx="1922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lt2"/>
                </a:solidFill>
              </a:rPr>
              <a:t>Photon detector characterisation and development.</a:t>
            </a:r>
            <a:endParaRPr sz="1200">
              <a:solidFill>
                <a:schemeClr val="lt2"/>
              </a:solidFill>
            </a:endParaRPr>
          </a:p>
        </p:txBody>
      </p:sp>
      <p:grpSp>
        <p:nvGrpSpPr>
          <p:cNvPr id="82" name="Google Shape;82;p15"/>
          <p:cNvGrpSpPr/>
          <p:nvPr/>
        </p:nvGrpSpPr>
        <p:grpSpPr>
          <a:xfrm>
            <a:off x="6950699" y="2773191"/>
            <a:ext cx="2027385" cy="1254505"/>
            <a:chOff x="6790970" y="2737425"/>
            <a:chExt cx="2187274" cy="1290112"/>
          </a:xfrm>
        </p:grpSpPr>
        <p:pic>
          <p:nvPicPr>
            <p:cNvPr id="83" name="Google Shape;83;p15"/>
            <p:cNvPicPr preferRelativeResize="0"/>
            <p:nvPr/>
          </p:nvPicPr>
          <p:blipFill rotWithShape="1">
            <a:blip r:embed="rId9">
              <a:alphaModFix/>
            </a:blip>
            <a:srcRect l="5942" t="5102" r="50779" b="8264"/>
            <a:stretch/>
          </p:blipFill>
          <p:spPr>
            <a:xfrm>
              <a:off x="8062850" y="2737425"/>
              <a:ext cx="915395" cy="1290100"/>
            </a:xfrm>
            <a:prstGeom prst="rect">
              <a:avLst/>
            </a:prstGeom>
            <a:noFill/>
            <a:ln>
              <a:noFill/>
            </a:ln>
          </p:spPr>
        </p:pic>
        <p:pic>
          <p:nvPicPr>
            <p:cNvPr id="84" name="Google Shape;84;p15"/>
            <p:cNvPicPr preferRelativeResize="0"/>
            <p:nvPr/>
          </p:nvPicPr>
          <p:blipFill rotWithShape="1">
            <a:blip r:embed="rId10">
              <a:alphaModFix/>
            </a:blip>
            <a:srcRect l="16252" t="8706" r="58011" b="9919"/>
            <a:stretch/>
          </p:blipFill>
          <p:spPr>
            <a:xfrm>
              <a:off x="6790970" y="2737437"/>
              <a:ext cx="1271880" cy="12901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4: Highlights</a:t>
            </a:r>
            <a:endParaRPr/>
          </a:p>
        </p:txBody>
      </p:sp>
      <p:sp>
        <p:nvSpPr>
          <p:cNvPr id="90" name="Google Shape;90;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Vibrant community in UK working on DRD 4 related activities.</a:t>
            </a:r>
            <a:endParaRPr/>
          </a:p>
          <a:p>
            <a:pPr marL="457200" lvl="0" indent="-342900" algn="l" rtl="0">
              <a:spcBef>
                <a:spcPts val="1000"/>
              </a:spcBef>
              <a:spcAft>
                <a:spcPts val="0"/>
              </a:spcAft>
              <a:buSzPts val="1800"/>
              <a:buChar char="●"/>
            </a:pPr>
            <a:r>
              <a:rPr lang="en-GB"/>
              <a:t>Clear synergies between the needs for the next generation of experiments:</a:t>
            </a:r>
            <a:endParaRPr/>
          </a:p>
          <a:p>
            <a:pPr marL="914400" lvl="1" indent="-317500" algn="l" rtl="0">
              <a:spcBef>
                <a:spcPts val="0"/>
              </a:spcBef>
              <a:spcAft>
                <a:spcPts val="0"/>
              </a:spcAft>
              <a:buSzPts val="1400"/>
              <a:buChar char="○"/>
            </a:pPr>
            <a:r>
              <a:rPr lang="en-GB"/>
              <a:t>Need for fast-timing photon-detectors (MCP-PMTs, SiPMs). </a:t>
            </a:r>
            <a:endParaRPr/>
          </a:p>
          <a:p>
            <a:pPr marL="914400" lvl="1" indent="-317500" algn="l" rtl="0">
              <a:spcBef>
                <a:spcPts val="0"/>
              </a:spcBef>
              <a:spcAft>
                <a:spcPts val="0"/>
              </a:spcAft>
              <a:buSzPts val="1400"/>
              <a:buChar char="○"/>
            </a:pPr>
            <a:r>
              <a:rPr lang="en-GB"/>
              <a:t>Need for photon detectors with long lifetimes and high rate capabilities. </a:t>
            </a:r>
            <a:endParaRPr/>
          </a:p>
          <a:p>
            <a:pPr marL="914400" lvl="1" indent="-317500" algn="l" rtl="0">
              <a:spcBef>
                <a:spcPts val="0"/>
              </a:spcBef>
              <a:spcAft>
                <a:spcPts val="0"/>
              </a:spcAft>
              <a:buSzPts val="1400"/>
              <a:buChar char="○"/>
            </a:pPr>
            <a:r>
              <a:rPr lang="en-GB"/>
              <a:t>Need to develop readout electronics based on new generation of ASICs (Fast-IC, picoTDC). </a:t>
            </a:r>
            <a:endParaRPr/>
          </a:p>
          <a:p>
            <a:pPr marL="914400" lvl="1" indent="-317500" algn="l" rtl="0">
              <a:spcBef>
                <a:spcPts val="0"/>
              </a:spcBef>
              <a:spcAft>
                <a:spcPts val="0"/>
              </a:spcAft>
              <a:buSzPts val="1400"/>
              <a:buChar char="○"/>
            </a:pPr>
            <a:r>
              <a:rPr lang="en-GB"/>
              <a:t>Need to develop light-weight detector structures. </a:t>
            </a:r>
            <a:endParaRPr/>
          </a:p>
          <a:p>
            <a:pPr marL="914400" lvl="1" indent="-317500" algn="l" rtl="0">
              <a:spcBef>
                <a:spcPts val="0"/>
              </a:spcBef>
              <a:spcAft>
                <a:spcPts val="0"/>
              </a:spcAft>
              <a:buSzPts val="1400"/>
              <a:buChar char="○"/>
            </a:pPr>
            <a:r>
              <a:rPr lang="en-GB"/>
              <a:t>Need for fast and accurate simulation with optical photons/of detector responses.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4: How to join</a:t>
            </a:r>
            <a:endParaRPr/>
          </a:p>
        </p:txBody>
      </p:sp>
      <p:sp>
        <p:nvSpPr>
          <p:cNvPr id="96" name="Google Shape;96;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If you would like to get involved in UK DRD 4 efforts please contact Guy Wilkinson (</a:t>
            </a:r>
            <a:r>
              <a:rPr lang="en-GB" u="sng">
                <a:solidFill>
                  <a:srgbClr val="9FC5E8"/>
                </a:solidFill>
                <a:hlinkClick r:id="rId3">
                  <a:extLst>
                    <a:ext uri="{A12FA001-AC4F-418D-AE19-62706E023703}">
                      <ahyp:hlinkClr xmlns:ahyp="http://schemas.microsoft.com/office/drawing/2018/hyperlinkcolor" val="tx"/>
                    </a:ext>
                  </a:extLst>
                </a:hlinkClick>
              </a:rPr>
              <a:t>guy.wilkinson@cern.ch</a:t>
            </a:r>
            <a:r>
              <a:rPr lang="en-GB"/>
              <a:t>)</a:t>
            </a:r>
            <a:endParaRPr/>
          </a:p>
          <a:p>
            <a:pPr marL="457200" lvl="0" indent="-342900" algn="l" rtl="0">
              <a:spcBef>
                <a:spcPts val="1000"/>
              </a:spcBef>
              <a:spcAft>
                <a:spcPts val="1000"/>
              </a:spcAft>
              <a:buSzPts val="1800"/>
              <a:buChar char="●"/>
            </a:pPr>
            <a:r>
              <a:rPr lang="en-GB"/>
              <a:t>Open call for nominations for UK DRD 4 conveners closed on the 3rd of July. Aim to conclude the nomination process by July 17th. Guy is acting as a point-of-contact for DRD 4 activities until the conveners are appointed.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0" y="81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1: Highlights</a:t>
            </a:r>
            <a:endParaRPr/>
          </a:p>
        </p:txBody>
      </p:sp>
      <p:sp>
        <p:nvSpPr>
          <p:cNvPr id="106" name="Google Shape;106;p26"/>
          <p:cNvSpPr txBox="1">
            <a:spLocks noGrp="1"/>
          </p:cNvSpPr>
          <p:nvPr>
            <p:ph type="body" idx="1"/>
          </p:nvPr>
        </p:nvSpPr>
        <p:spPr>
          <a:xfrm>
            <a:off x="80725" y="654475"/>
            <a:ext cx="8520600" cy="4431300"/>
          </a:xfrm>
          <a:prstGeom prst="rect">
            <a:avLst/>
          </a:prstGeom>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SzPts val="1800"/>
              <a:buChar char="●"/>
            </a:pPr>
            <a:r>
              <a:rPr lang="en-GB" sz="1600" b="1">
                <a:solidFill>
                  <a:srgbClr val="999999"/>
                </a:solidFill>
              </a:rPr>
              <a:t>DRD1 definition (from DRD1@CERN with 107 institutions ) </a:t>
            </a:r>
            <a:r>
              <a:rPr lang="en-GB" sz="1600">
                <a:solidFill>
                  <a:srgbClr val="999999"/>
                </a:solidFill>
              </a:rPr>
              <a:t>: Devoted to </a:t>
            </a:r>
            <a:r>
              <a:rPr lang="en-GB" sz="1600" b="1" i="1">
                <a:solidFill>
                  <a:srgbClr val="999999"/>
                </a:solidFill>
              </a:rPr>
              <a:t>gaseous detector technologies</a:t>
            </a:r>
            <a:r>
              <a:rPr lang="en-GB" sz="1600">
                <a:solidFill>
                  <a:srgbClr val="999999"/>
                </a:solidFill>
              </a:rPr>
              <a:t>, such as MPGD, RPC, TPC, and large drift chambers, wire, and straw tube chambers. The addressed field of applications ranges from the future accelerator and non-accelerator-based particle physics experiments, nuclear and neutrino physics, Dark matter, and rare decays to medical, industrial, and civil security applications.</a:t>
            </a:r>
            <a:endParaRPr sz="1600">
              <a:solidFill>
                <a:srgbClr val="999999"/>
              </a:solidFill>
            </a:endParaRPr>
          </a:p>
          <a:p>
            <a:pPr marL="457200" lvl="0" indent="-330200" algn="l" rtl="0">
              <a:lnSpc>
                <a:spcPct val="115000"/>
              </a:lnSpc>
              <a:spcBef>
                <a:spcPts val="0"/>
              </a:spcBef>
              <a:spcAft>
                <a:spcPts val="0"/>
              </a:spcAft>
              <a:buClr>
                <a:srgbClr val="999999"/>
              </a:buClr>
              <a:buSzPts val="1600"/>
              <a:buChar char="●"/>
            </a:pPr>
            <a:r>
              <a:rPr lang="en-GB" sz="1600">
                <a:solidFill>
                  <a:srgbClr val="999999"/>
                </a:solidFill>
              </a:rPr>
              <a:t>Breakdown into work packages</a:t>
            </a:r>
            <a:endParaRPr sz="1600">
              <a:solidFill>
                <a:srgbClr val="999999"/>
              </a:solidFill>
            </a:endParaRPr>
          </a:p>
          <a:p>
            <a:pPr marL="914400" lvl="1" indent="-330200" algn="l" rtl="0">
              <a:lnSpc>
                <a:spcPct val="115000"/>
              </a:lnSpc>
              <a:spcBef>
                <a:spcPts val="0"/>
              </a:spcBef>
              <a:spcAft>
                <a:spcPts val="0"/>
              </a:spcAft>
              <a:buClr>
                <a:srgbClr val="999999"/>
              </a:buClr>
              <a:buSzPts val="1600"/>
              <a:buChar char="○"/>
            </a:pPr>
            <a:r>
              <a:rPr lang="en-GB" sz="1600">
                <a:solidFill>
                  <a:srgbClr val="999999"/>
                </a:solidFill>
              </a:rPr>
              <a:t>WP1 Large area precision muon trackers</a:t>
            </a:r>
            <a:endParaRPr sz="1600">
              <a:solidFill>
                <a:srgbClr val="999999"/>
              </a:solidFill>
            </a:endParaRPr>
          </a:p>
          <a:p>
            <a:pPr marL="914400" lvl="1" indent="-330200" algn="l" rtl="0">
              <a:lnSpc>
                <a:spcPct val="115000"/>
              </a:lnSpc>
              <a:spcBef>
                <a:spcPts val="0"/>
              </a:spcBef>
              <a:spcAft>
                <a:spcPts val="0"/>
              </a:spcAft>
              <a:buClr>
                <a:srgbClr val="999999"/>
              </a:buClr>
              <a:buSzPts val="1600"/>
              <a:buChar char="○"/>
            </a:pPr>
            <a:r>
              <a:rPr lang="en-GB" sz="1600">
                <a:solidFill>
                  <a:srgbClr val="999999"/>
                </a:solidFill>
              </a:rPr>
              <a:t>WP2 Drift Chambers</a:t>
            </a:r>
            <a:endParaRPr sz="1600">
              <a:solidFill>
                <a:srgbClr val="999999"/>
              </a:solidFill>
            </a:endParaRPr>
          </a:p>
          <a:p>
            <a:pPr marL="914400" lvl="1" indent="-330200" algn="l" rtl="0">
              <a:lnSpc>
                <a:spcPct val="115000"/>
              </a:lnSpc>
              <a:spcBef>
                <a:spcPts val="0"/>
              </a:spcBef>
              <a:spcAft>
                <a:spcPts val="0"/>
              </a:spcAft>
              <a:buClr>
                <a:srgbClr val="999999"/>
              </a:buClr>
              <a:buSzPts val="1600"/>
              <a:buChar char="○"/>
            </a:pPr>
            <a:r>
              <a:rPr lang="en-GB" sz="1600">
                <a:solidFill>
                  <a:srgbClr val="999999"/>
                </a:solidFill>
              </a:rPr>
              <a:t>WP3 Straw tubes</a:t>
            </a:r>
            <a:endParaRPr sz="1600">
              <a:solidFill>
                <a:srgbClr val="999999"/>
              </a:solidFill>
            </a:endParaRPr>
          </a:p>
          <a:p>
            <a:pPr marL="914400" lvl="1" indent="-330200" algn="l" rtl="0">
              <a:lnSpc>
                <a:spcPct val="115000"/>
              </a:lnSpc>
              <a:spcBef>
                <a:spcPts val="0"/>
              </a:spcBef>
              <a:spcAft>
                <a:spcPts val="0"/>
              </a:spcAft>
              <a:buClr>
                <a:srgbClr val="999999"/>
              </a:buClr>
              <a:buSzPts val="1600"/>
              <a:buChar char="○"/>
            </a:pPr>
            <a:r>
              <a:rPr lang="en-GB" sz="1600">
                <a:solidFill>
                  <a:srgbClr val="999999"/>
                </a:solidFill>
              </a:rPr>
              <a:t>WP4,8 TPCs - large volume tracking and reaction/decay</a:t>
            </a:r>
            <a:endParaRPr sz="1600">
              <a:solidFill>
                <a:srgbClr val="999999"/>
              </a:solidFill>
            </a:endParaRPr>
          </a:p>
          <a:p>
            <a:pPr marL="914400" lvl="1" indent="-330200" algn="l" rtl="0">
              <a:lnSpc>
                <a:spcPct val="115000"/>
              </a:lnSpc>
              <a:spcBef>
                <a:spcPts val="0"/>
              </a:spcBef>
              <a:spcAft>
                <a:spcPts val="0"/>
              </a:spcAft>
              <a:buClr>
                <a:srgbClr val="999999"/>
              </a:buClr>
              <a:buSzPts val="1600"/>
              <a:buChar char="○"/>
            </a:pPr>
            <a:r>
              <a:rPr lang="en-GB" sz="1600">
                <a:solidFill>
                  <a:srgbClr val="999999"/>
                </a:solidFill>
              </a:rPr>
              <a:t>WP5 Calorimetry</a:t>
            </a:r>
            <a:endParaRPr sz="1600">
              <a:solidFill>
                <a:srgbClr val="999999"/>
              </a:solidFill>
            </a:endParaRPr>
          </a:p>
          <a:p>
            <a:pPr marL="914400" lvl="1" indent="-330200" algn="l" rtl="0">
              <a:lnSpc>
                <a:spcPct val="115000"/>
              </a:lnSpc>
              <a:spcBef>
                <a:spcPts val="0"/>
              </a:spcBef>
              <a:spcAft>
                <a:spcPts val="0"/>
              </a:spcAft>
              <a:buClr>
                <a:srgbClr val="999999"/>
              </a:buClr>
              <a:buSzPts val="1600"/>
              <a:buChar char="○"/>
            </a:pPr>
            <a:r>
              <a:rPr lang="en-GB" sz="1600">
                <a:solidFill>
                  <a:srgbClr val="999999"/>
                </a:solidFill>
              </a:rPr>
              <a:t>WP6 Photon detectors</a:t>
            </a:r>
            <a:endParaRPr sz="1600">
              <a:solidFill>
                <a:srgbClr val="999999"/>
              </a:solidFill>
            </a:endParaRPr>
          </a:p>
          <a:p>
            <a:pPr marL="914400" lvl="1" indent="-330200" algn="l" rtl="0">
              <a:lnSpc>
                <a:spcPct val="115000"/>
              </a:lnSpc>
              <a:spcBef>
                <a:spcPts val="0"/>
              </a:spcBef>
              <a:spcAft>
                <a:spcPts val="0"/>
              </a:spcAft>
              <a:buClr>
                <a:srgbClr val="999999"/>
              </a:buClr>
              <a:buSzPts val="1600"/>
              <a:buChar char="○"/>
            </a:pPr>
            <a:r>
              <a:rPr lang="en-GB" sz="1600">
                <a:solidFill>
                  <a:srgbClr val="999999"/>
                </a:solidFill>
              </a:rPr>
              <a:t>WP7 Timing detectors</a:t>
            </a:r>
            <a:endParaRPr sz="1600">
              <a:solidFill>
                <a:srgbClr val="999999"/>
              </a:solidFill>
            </a:endParaRPr>
          </a:p>
          <a:p>
            <a:pPr marL="914400" lvl="1" indent="-330200" algn="l" rtl="0">
              <a:lnSpc>
                <a:spcPct val="115000"/>
              </a:lnSpc>
              <a:spcBef>
                <a:spcPts val="0"/>
              </a:spcBef>
              <a:spcAft>
                <a:spcPts val="0"/>
              </a:spcAft>
              <a:buClr>
                <a:srgbClr val="999999"/>
              </a:buClr>
              <a:buSzPts val="1600"/>
              <a:buChar char="○"/>
            </a:pPr>
            <a:r>
              <a:rPr lang="en-GB" sz="1600">
                <a:solidFill>
                  <a:srgbClr val="999999"/>
                </a:solidFill>
              </a:rPr>
              <a:t>WP9 Beyond HEP applications</a:t>
            </a:r>
            <a:endParaRPr sz="1600">
              <a:solidFill>
                <a:srgbClr val="999999"/>
              </a:solidFill>
            </a:endParaRPr>
          </a:p>
        </p:txBody>
      </p:sp>
    </p:spTree>
    <p:extLst>
      <p:ext uri="{BB962C8B-B14F-4D97-AF65-F5344CB8AC3E}">
        <p14:creationId xmlns:p14="http://schemas.microsoft.com/office/powerpoint/2010/main" val="4179489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9B15-C157-2569-3A18-FFFE40C28B44}"/>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F3F12764-979E-CE79-D0DD-3449D93DDF4D}"/>
              </a:ext>
            </a:extLst>
          </p:cNvPr>
          <p:cNvSpPr>
            <a:spLocks noGrp="1"/>
          </p:cNvSpPr>
          <p:nvPr>
            <p:ph type="body" idx="1"/>
          </p:nvPr>
        </p:nvSpPr>
        <p:spPr/>
        <p:txBody>
          <a:bodyPr>
            <a:normAutofit/>
          </a:bodyPr>
          <a:lstStyle/>
          <a:p>
            <a:pPr marL="114300" indent="0">
              <a:buNone/>
            </a:pPr>
            <a:r>
              <a:rPr lang="en-GB" sz="8800" dirty="0">
                <a:solidFill>
                  <a:schemeClr val="tx1"/>
                </a:solidFill>
              </a:rPr>
              <a:t>DRD6</a:t>
            </a:r>
          </a:p>
        </p:txBody>
      </p:sp>
    </p:spTree>
    <p:extLst>
      <p:ext uri="{BB962C8B-B14F-4D97-AF65-F5344CB8AC3E}">
        <p14:creationId xmlns:p14="http://schemas.microsoft.com/office/powerpoint/2010/main" val="2546011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ual-readout"/>
          <p:cNvSpPr txBox="1">
            <a:spLocks noGrp="1"/>
          </p:cNvSpPr>
          <p:nvPr>
            <p:ph type="title"/>
          </p:nvPr>
        </p:nvSpPr>
        <p:spPr>
          <a:prstGeom prst="rect">
            <a:avLst/>
          </a:prstGeom>
        </p:spPr>
        <p:txBody>
          <a:bodyPr>
            <a:normAutofit fontScale="90000"/>
          </a:bodyPr>
          <a:lstStyle/>
          <a:p>
            <a:r>
              <a:rPr lang="en-CA" dirty="0"/>
              <a:t>Calorimetry (former TF6 of Detector roadmap)</a:t>
            </a:r>
            <a:endParaRPr dirty="0"/>
          </a:p>
        </p:txBody>
      </p:sp>
      <p:sp>
        <p:nvSpPr>
          <p:cNvPr id="53" name="International collaboration working on two options at the moment:…"/>
          <p:cNvSpPr txBox="1">
            <a:spLocks noGrp="1"/>
          </p:cNvSpPr>
          <p:nvPr>
            <p:ph type="body" idx="1"/>
          </p:nvPr>
        </p:nvSpPr>
        <p:spPr>
          <a:xfrm>
            <a:off x="216284" y="921141"/>
            <a:ext cx="8520600" cy="3992765"/>
          </a:xfrm>
          <a:prstGeom prst="rect">
            <a:avLst/>
          </a:prstGeom>
        </p:spPr>
        <p:txBody>
          <a:bodyPr>
            <a:noAutofit/>
          </a:bodyPr>
          <a:lstStyle/>
          <a:p>
            <a:pPr marL="133046" indent="-133046" defTabSz="299352">
              <a:spcBef>
                <a:spcPts val="1013"/>
              </a:spcBef>
              <a:defRPr sz="2328"/>
            </a:pPr>
            <a:r>
              <a:rPr lang="en-CA" sz="1600" dirty="0">
                <a:hlinkClick r:id="rId2"/>
              </a:rPr>
              <a:t>DRD kick-off meeting </a:t>
            </a:r>
            <a:r>
              <a:rPr lang="en-CA" sz="1600" dirty="0"/>
              <a:t>12</a:t>
            </a:r>
            <a:r>
              <a:rPr lang="en-CA" sz="1600" baseline="30000" dirty="0"/>
              <a:t>th</a:t>
            </a:r>
            <a:r>
              <a:rPr lang="en-CA" sz="1600" dirty="0"/>
              <a:t> January at CERN; UK meeting 6 March; </a:t>
            </a:r>
            <a:r>
              <a:rPr lang="en-CA" sz="1600" dirty="0">
                <a:hlinkClick r:id="rId3"/>
              </a:rPr>
              <a:t>DECAL talk</a:t>
            </a:r>
            <a:r>
              <a:rPr lang="en-CA" sz="1600" dirty="0"/>
              <a:t>, LCWS’23</a:t>
            </a:r>
            <a:endParaRPr lang="en-CA" sz="1600" u="sng" dirty="0"/>
          </a:p>
          <a:p>
            <a:pPr marL="133046" indent="-133046" defTabSz="299352">
              <a:spcBef>
                <a:spcPts val="1013"/>
              </a:spcBef>
              <a:defRPr sz="2328"/>
            </a:pPr>
            <a:r>
              <a:rPr lang="en-CA" sz="1600" dirty="0"/>
              <a:t>Work split in 3 + 1 “tracks”: </a:t>
            </a:r>
          </a:p>
          <a:p>
            <a:pPr marL="364503" lvl="1" indent="-133046" defTabSz="299352">
              <a:spcBef>
                <a:spcPts val="1013"/>
              </a:spcBef>
              <a:defRPr sz="2328"/>
            </a:pPr>
            <a:r>
              <a:rPr lang="en-CA" sz="1600" dirty="0"/>
              <a:t>T1: Sandwich calorimeters/</a:t>
            </a:r>
            <a:r>
              <a:rPr lang="en-CA" sz="1600" dirty="0">
                <a:sym typeface="Wingdings" pitchFamily="2" charset="2"/>
              </a:rPr>
              <a:t></a:t>
            </a:r>
            <a:r>
              <a:rPr lang="en-CA" sz="1600" dirty="0"/>
              <a:t> UK work on </a:t>
            </a:r>
            <a:r>
              <a:rPr lang="en-CA" sz="1600" dirty="0" err="1"/>
              <a:t>Calice</a:t>
            </a:r>
            <a:r>
              <a:rPr lang="en-CA" sz="1600" dirty="0"/>
              <a:t>, FOCAL/</a:t>
            </a:r>
            <a:r>
              <a:rPr lang="en-CA" sz="1600" dirty="0">
                <a:solidFill>
                  <a:srgbClr val="FF0000"/>
                </a:solidFill>
              </a:rPr>
              <a:t>DECAL</a:t>
            </a:r>
            <a:r>
              <a:rPr lang="en-CA" sz="1600" dirty="0"/>
              <a:t> – CMS upgrade?)</a:t>
            </a:r>
          </a:p>
          <a:p>
            <a:pPr marL="364503" lvl="1" indent="-133046" defTabSz="299352">
              <a:spcBef>
                <a:spcPts val="1013"/>
              </a:spcBef>
              <a:defRPr sz="2328"/>
            </a:pPr>
            <a:r>
              <a:rPr lang="en-CA" sz="1600" dirty="0"/>
              <a:t>T2: Liquified Noble Gas calorimeters (not immediately relevant for UK).</a:t>
            </a:r>
          </a:p>
          <a:p>
            <a:pPr marL="364503" lvl="1" indent="-133046" defTabSz="299352">
              <a:spcBef>
                <a:spcPts val="1013"/>
              </a:spcBef>
              <a:defRPr sz="2328"/>
            </a:pPr>
            <a:r>
              <a:rPr lang="en-CA" sz="1600" dirty="0"/>
              <a:t>T3: Optical calorimeters (connects with UK activities on </a:t>
            </a:r>
            <a:r>
              <a:rPr lang="en-CA" sz="1600" dirty="0">
                <a:solidFill>
                  <a:srgbClr val="FF0000"/>
                </a:solidFill>
              </a:rPr>
              <a:t>dual-readout</a:t>
            </a:r>
            <a:r>
              <a:rPr lang="en-CA" sz="1600" dirty="0"/>
              <a:t>/fibre based R&amp;D)</a:t>
            </a:r>
          </a:p>
          <a:p>
            <a:pPr marL="364503" lvl="1" indent="-133046" defTabSz="299352">
              <a:spcBef>
                <a:spcPts val="1013"/>
              </a:spcBef>
              <a:defRPr sz="2328"/>
            </a:pPr>
            <a:r>
              <a:rPr lang="en-CA" sz="1600" dirty="0"/>
              <a:t>T4: Alternative or transversal proposals (no connection with UK)</a:t>
            </a:r>
          </a:p>
          <a:p>
            <a:pPr marL="133046" indent="-133046" defTabSz="299352">
              <a:spcBef>
                <a:spcPts val="1013"/>
              </a:spcBef>
              <a:defRPr sz="2328"/>
            </a:pPr>
            <a:r>
              <a:rPr lang="en-CA" sz="1600" b="1" dirty="0"/>
              <a:t>Initial ‘proposals’ to coordinators 1/04; reviewed 29/06; consolidated by end July</a:t>
            </a:r>
          </a:p>
          <a:p>
            <a:pPr marL="133046" indent="-133046" defTabSz="299352">
              <a:spcBef>
                <a:spcPts val="1013"/>
              </a:spcBef>
              <a:defRPr sz="2328"/>
            </a:pPr>
            <a:r>
              <a:rPr lang="en-GB" sz="1600" b="1" dirty="0"/>
              <a:t> Scope for potential coordinated UK effort in Calorimetry</a:t>
            </a:r>
          </a:p>
          <a:p>
            <a:pPr marL="133046" indent="-133046" defTabSz="299352">
              <a:spcBef>
                <a:spcPts val="1013"/>
              </a:spcBef>
              <a:defRPr sz="2328"/>
            </a:pPr>
            <a:r>
              <a:rPr lang="en-GB" sz="1600" b="1" dirty="0">
                <a:solidFill>
                  <a:schemeClr val="tx1"/>
                </a:solidFill>
                <a:effectLst/>
              </a:rPr>
              <a:t> DRD co</a:t>
            </a:r>
            <a:r>
              <a:rPr lang="en-GB" sz="1600" dirty="0">
                <a:solidFill>
                  <a:schemeClr val="tx1"/>
                </a:solidFill>
                <a:effectLst/>
              </a:rPr>
              <a:t>ntacts: Nigel Watson / </a:t>
            </a:r>
            <a:r>
              <a:rPr lang="en-GB" sz="1600" dirty="0" err="1">
                <a:solidFill>
                  <a:schemeClr val="tx1"/>
                </a:solidFill>
                <a:effectLst/>
              </a:rPr>
              <a:t>Iacopo</a:t>
            </a:r>
            <a:r>
              <a:rPr lang="en-GB" sz="1600" dirty="0">
                <a:solidFill>
                  <a:schemeClr val="tx1"/>
                </a:solidFill>
                <a:effectLst/>
              </a:rPr>
              <a:t> </a:t>
            </a:r>
            <a:r>
              <a:rPr lang="en-GB" sz="1600" dirty="0" err="1">
                <a:solidFill>
                  <a:schemeClr val="tx1"/>
                </a:solidFill>
                <a:effectLst/>
              </a:rPr>
              <a:t>Vivarelli</a:t>
            </a:r>
            <a:endParaRPr lang="en-GB" sz="1600" dirty="0">
              <a:solidFill>
                <a:schemeClr val="tx1"/>
              </a:solidFill>
              <a:effectLst/>
            </a:endParaRPr>
          </a:p>
          <a:p>
            <a:pPr marL="133046" indent="-133046" defTabSz="299352">
              <a:spcBef>
                <a:spcPts val="1013"/>
              </a:spcBef>
              <a:defRPr sz="2328"/>
            </a:pPr>
            <a:endParaRPr lang="en-CA" sz="1600" b="1" dirty="0"/>
          </a:p>
        </p:txBody>
      </p:sp>
      <p:sp>
        <p:nvSpPr>
          <p:cNvPr id="2" name="Date Placeholder 1">
            <a:extLst>
              <a:ext uri="{FF2B5EF4-FFF2-40B4-BE49-F238E27FC236}">
                <a16:creationId xmlns:a16="http://schemas.microsoft.com/office/drawing/2014/main" id="{3E0C710F-0591-C366-BC36-EB0F8C5ECA1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Nigel Watson / Birmingham </a:t>
            </a:r>
            <a:endParaRPr lang="en-US"/>
          </a:p>
        </p:txBody>
      </p:sp>
      <p:sp>
        <p:nvSpPr>
          <p:cNvPr id="3" name="Footer Placeholder 2">
            <a:extLst>
              <a:ext uri="{FF2B5EF4-FFF2-40B4-BE49-F238E27FC236}">
                <a16:creationId xmlns:a16="http://schemas.microsoft.com/office/drawing/2014/main" id="{CFC0F12E-35FF-ED03-281A-FE91F6564D5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PPAP 06-Jul-2023</a:t>
            </a:r>
          </a:p>
        </p:txBody>
      </p:sp>
      <p:sp>
        <p:nvSpPr>
          <p:cNvPr id="4" name="Slide Number Placeholder 3">
            <a:extLst>
              <a:ext uri="{FF2B5EF4-FFF2-40B4-BE49-F238E27FC236}">
                <a16:creationId xmlns:a16="http://schemas.microsoft.com/office/drawing/2014/main" id="{C6B55C0B-971B-21E6-F3FA-B5644F7EB5A8}"/>
              </a:ext>
            </a:extLst>
          </p:cNvPr>
          <p:cNvSpPr>
            <a:spLocks noGrp="1"/>
          </p:cNvSpPr>
          <p:nvPr>
            <p:ph type="sldNum" sz="quarter" idx="2"/>
          </p:nvPr>
        </p:nvSpPr>
        <p:spPr>
          <a:xfrm>
            <a:off x="11522564" y="6480810"/>
            <a:ext cx="276150" cy="202541"/>
          </a:xfrm>
          <a:prstGeom prst="rect">
            <a:avLst/>
          </a:prstGeom>
        </p:spPr>
        <p:txBody>
          <a:bodyPr vert="horz" lIns="38100" tIns="38100" rIns="38100" bIns="38100" rtlCol="0" anchor="ctr"/>
          <a:lstStyle>
            <a:defPPr>
              <a:defRPr lang="en-US"/>
            </a:defPPr>
            <a:lvl1pPr marL="0" algn="r" defTabSz="411480" rtl="0" eaLnBrk="1" latinLnBrk="0" hangingPunct="1">
              <a:defRPr sz="900" kern="1200">
                <a:solidFill>
                  <a:schemeClr val="tx1">
                    <a:tint val="75000"/>
                  </a:schemeClr>
                </a:solidFill>
                <a:latin typeface="Helvetica Neue"/>
                <a:ea typeface="Helvetica Neue"/>
                <a:cs typeface="Helvetica Neue"/>
                <a:sym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GB" smtClean="0"/>
              <a:pPr/>
              <a:t>21</a:t>
            </a:fld>
            <a:endParaRPr lang="en-GB"/>
          </a:p>
        </p:txBody>
      </p:sp>
    </p:spTree>
    <p:extLst>
      <p:ext uri="{BB962C8B-B14F-4D97-AF65-F5344CB8AC3E}">
        <p14:creationId xmlns:p14="http://schemas.microsoft.com/office/powerpoint/2010/main" val="217277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66FA9-14DA-5951-8085-4C98F54704CF}"/>
              </a:ext>
            </a:extLst>
          </p:cNvPr>
          <p:cNvSpPr>
            <a:spLocks noGrp="1"/>
          </p:cNvSpPr>
          <p:nvPr>
            <p:ph type="title"/>
          </p:nvPr>
        </p:nvSpPr>
        <p:spPr/>
        <p:txBody>
          <a:bodyPr>
            <a:normAutofit fontScale="90000"/>
          </a:bodyPr>
          <a:lstStyle/>
          <a:p>
            <a:r>
              <a:rPr lang="en-US" dirty="0"/>
              <a:t>Optical (dual readout) calorimeters  </a:t>
            </a:r>
          </a:p>
        </p:txBody>
      </p:sp>
      <p:sp>
        <p:nvSpPr>
          <p:cNvPr id="6" name="International collaboration:…">
            <a:extLst>
              <a:ext uri="{FF2B5EF4-FFF2-40B4-BE49-F238E27FC236}">
                <a16:creationId xmlns:a16="http://schemas.microsoft.com/office/drawing/2014/main" id="{61C442A7-0E03-61D0-9D5A-E2DCD083124B}"/>
              </a:ext>
            </a:extLst>
          </p:cNvPr>
          <p:cNvSpPr txBox="1">
            <a:spLocks noGrp="1"/>
          </p:cNvSpPr>
          <p:nvPr>
            <p:ph type="body" idx="1"/>
          </p:nvPr>
        </p:nvSpPr>
        <p:spPr>
          <a:xfrm>
            <a:off x="1143000" y="900228"/>
            <a:ext cx="4168239" cy="2185873"/>
          </a:xfrm>
          <a:prstGeom prst="rect">
            <a:avLst/>
          </a:prstGeom>
        </p:spPr>
        <p:txBody>
          <a:bodyPr>
            <a:normAutofit fontScale="47500" lnSpcReduction="20000"/>
          </a:bodyPr>
          <a:lstStyle/>
          <a:p>
            <a:pPr marL="98750" indent="-98750" defTabSz="222190">
              <a:spcBef>
                <a:spcPts val="759"/>
              </a:spcBef>
              <a:defRPr sz="2304"/>
            </a:pPr>
            <a:r>
              <a:rPr lang="en-CA" b="1" dirty="0"/>
              <a:t>International proto-collaboration </a:t>
            </a:r>
            <a:r>
              <a:rPr lang="en-CA" dirty="0"/>
              <a:t>for R&amp;D on dual-readout for </a:t>
            </a:r>
            <a:r>
              <a:rPr lang="en-CA" dirty="0" err="1"/>
              <a:t>e</a:t>
            </a:r>
            <a:r>
              <a:rPr lang="en-CA" baseline="30000" dirty="0" err="1"/>
              <a:t>+</a:t>
            </a:r>
            <a:r>
              <a:rPr lang="en-CA" dirty="0" err="1"/>
              <a:t>e</a:t>
            </a:r>
            <a:r>
              <a:rPr lang="en-CA" baseline="30000" dirty="0" err="1"/>
              <a:t>-</a:t>
            </a:r>
            <a:r>
              <a:rPr lang="en-CA" dirty="0" err="1"/>
              <a:t>colliders</a:t>
            </a:r>
            <a:r>
              <a:rPr lang="en-CA" dirty="0"/>
              <a:t>.</a:t>
            </a:r>
          </a:p>
          <a:p>
            <a:pPr marL="98750" indent="-98750" defTabSz="222190">
              <a:spcBef>
                <a:spcPts val="759"/>
              </a:spcBef>
              <a:defRPr sz="2304"/>
            </a:pPr>
            <a:r>
              <a:rPr lang="en-CA" dirty="0"/>
              <a:t>R&amp;D </a:t>
            </a:r>
            <a:r>
              <a:rPr lang="en-CA" b="1" dirty="0"/>
              <a:t>fully integrated in ECFA process since the beginning.</a:t>
            </a:r>
            <a:endParaRPr lang="en-CA" dirty="0"/>
          </a:p>
          <a:p>
            <a:pPr marL="272337" lvl="1" indent="-98750" defTabSz="222190">
              <a:spcBef>
                <a:spcPts val="759"/>
              </a:spcBef>
              <a:defRPr sz="2304"/>
            </a:pPr>
            <a:r>
              <a:rPr lang="en-CA" dirty="0">
                <a:hlinkClick r:id="rId2"/>
              </a:rPr>
              <a:t>DRD presentation</a:t>
            </a:r>
            <a:r>
              <a:rPr lang="en-CA" dirty="0"/>
              <a:t> about dual-readout</a:t>
            </a:r>
          </a:p>
          <a:p>
            <a:pPr marL="272337" lvl="1" indent="-98750" defTabSz="222190">
              <a:spcBef>
                <a:spcPts val="759"/>
              </a:spcBef>
              <a:defRPr sz="2304"/>
            </a:pPr>
            <a:r>
              <a:rPr lang="en-CA" dirty="0"/>
              <a:t>Test beams performed in 2021, 2022, 2023 (EM-size prototypes).</a:t>
            </a:r>
          </a:p>
          <a:p>
            <a:pPr marL="272337" lvl="1" indent="-98750" defTabSz="222190">
              <a:spcBef>
                <a:spcPts val="759"/>
              </a:spcBef>
              <a:defRPr sz="2304"/>
            </a:pPr>
            <a:r>
              <a:rPr lang="en-CA" dirty="0"/>
              <a:t>A few recent publications: </a:t>
            </a:r>
            <a:r>
              <a:rPr lang="en-CA" dirty="0">
                <a:hlinkClick r:id="rId3"/>
              </a:rPr>
              <a:t>arXiv:2203.04312</a:t>
            </a:r>
            <a:r>
              <a:rPr lang="en-CA" dirty="0"/>
              <a:t>, </a:t>
            </a:r>
            <a:r>
              <a:rPr lang="en-CA" dirty="0">
                <a:hlinkClick r:id="rId4"/>
              </a:rPr>
              <a:t>Instruments 2022 6(4), 59</a:t>
            </a:r>
            <a:r>
              <a:rPr lang="en-CA" dirty="0"/>
              <a:t>, </a:t>
            </a:r>
            <a:r>
              <a:rPr lang="en-CA" dirty="0">
                <a:hlinkClick r:id="rId5"/>
              </a:rPr>
              <a:t>arXiv:2202.01474</a:t>
            </a:r>
            <a:r>
              <a:rPr lang="en-CA" dirty="0"/>
              <a:t>.</a:t>
            </a:r>
          </a:p>
        </p:txBody>
      </p:sp>
      <p:pic>
        <p:nvPicPr>
          <p:cNvPr id="3" name="Picture 2">
            <a:extLst>
              <a:ext uri="{FF2B5EF4-FFF2-40B4-BE49-F238E27FC236}">
                <a16:creationId xmlns:a16="http://schemas.microsoft.com/office/drawing/2014/main" id="{B373B68F-271F-BD4E-7680-20DA68463512}"/>
              </a:ext>
            </a:extLst>
          </p:cNvPr>
          <p:cNvPicPr>
            <a:picLocks noChangeAspect="1"/>
          </p:cNvPicPr>
          <p:nvPr/>
        </p:nvPicPr>
        <p:blipFill rotWithShape="1">
          <a:blip r:embed="rId6"/>
          <a:srcRect t="51970" b="2661"/>
          <a:stretch/>
        </p:blipFill>
        <p:spPr>
          <a:xfrm>
            <a:off x="5401435" y="677332"/>
            <a:ext cx="2504887" cy="1154283"/>
          </a:xfrm>
          <a:prstGeom prst="rect">
            <a:avLst/>
          </a:prstGeom>
        </p:spPr>
      </p:pic>
      <p:sp>
        <p:nvSpPr>
          <p:cNvPr id="5" name="International collaboration:…">
            <a:extLst>
              <a:ext uri="{FF2B5EF4-FFF2-40B4-BE49-F238E27FC236}">
                <a16:creationId xmlns:a16="http://schemas.microsoft.com/office/drawing/2014/main" id="{D96C3B3D-72CC-3622-7F65-8CE0113C5EA8}"/>
              </a:ext>
            </a:extLst>
          </p:cNvPr>
          <p:cNvSpPr txBox="1">
            <a:spLocks/>
          </p:cNvSpPr>
          <p:nvPr/>
        </p:nvSpPr>
        <p:spPr>
          <a:xfrm>
            <a:off x="1327875" y="3086101"/>
            <a:ext cx="6488251" cy="1867691"/>
          </a:xfrm>
          <a:prstGeom prst="rect">
            <a:avLst/>
          </a:prstGeom>
          <a:ln w="12700">
            <a:miter lim="400000"/>
          </a:ln>
          <a:effectLst>
            <a:outerShdw blurRad="50800" dist="58159" dir="3600000" rotWithShape="0">
              <a:srgbClr val="000000">
                <a:alpha val="1730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718" tIns="25718" rIns="25718" bIns="25718" anchor="t">
            <a:normAutofit fontScale="77500" lnSpcReduction="20000"/>
          </a:bodyPr>
          <a:lstStyle>
            <a:lvl1pPr marL="203200" marR="0" indent="-203200" algn="just" defTabSz="457200" latinLnBrk="0">
              <a:lnSpc>
                <a:spcPct val="100000"/>
              </a:lnSpc>
              <a:spcBef>
                <a:spcPts val="1600"/>
              </a:spcBef>
              <a:spcAft>
                <a:spcPts val="0"/>
              </a:spcAft>
              <a:buClrTx/>
              <a:buSzPct val="100000"/>
              <a:buFontTx/>
              <a:buChar char="•"/>
              <a:tabLst/>
              <a:defRPr sz="2400" b="0" i="0" u="none" strike="noStrike" cap="none" spc="0" baseline="0">
                <a:solidFill>
                  <a:srgbClr val="000000"/>
                </a:solidFill>
                <a:uFillTx/>
                <a:latin typeface="Century Gothic"/>
                <a:ea typeface="Century Gothic"/>
                <a:cs typeface="Century Gothic"/>
                <a:sym typeface="Century Gothic"/>
              </a:defRPr>
            </a:lvl1pPr>
            <a:lvl2pPr marL="546100" marR="0" indent="-203200" algn="just" defTabSz="457200" latinLnBrk="0">
              <a:lnSpc>
                <a:spcPct val="110000"/>
              </a:lnSpc>
              <a:spcBef>
                <a:spcPts val="1600"/>
              </a:spcBef>
              <a:spcAft>
                <a:spcPts val="0"/>
              </a:spcAft>
              <a:buClrTx/>
              <a:buSzPct val="100000"/>
              <a:buFontTx/>
              <a:buChar char="•"/>
              <a:tabLst/>
              <a:defRPr sz="2100" b="0" i="0" u="none" strike="noStrike" cap="none" spc="0" baseline="0">
                <a:solidFill>
                  <a:srgbClr val="000000"/>
                </a:solidFill>
                <a:uFillTx/>
                <a:latin typeface="Century Gothic"/>
                <a:ea typeface="Century Gothic"/>
                <a:cs typeface="Century Gothic"/>
                <a:sym typeface="Century Gothic"/>
              </a:defRPr>
            </a:lvl2pPr>
            <a:lvl3pPr marL="889000" marR="0" indent="-203200" algn="just" defTabSz="457200" latinLnBrk="0">
              <a:lnSpc>
                <a:spcPct val="110000"/>
              </a:lnSpc>
              <a:spcBef>
                <a:spcPts val="1600"/>
              </a:spcBef>
              <a:spcAft>
                <a:spcPts val="0"/>
              </a:spcAft>
              <a:buClrTx/>
              <a:buSzPct val="100000"/>
              <a:buFontTx/>
              <a:buChar char="•"/>
              <a:tabLst/>
              <a:defRPr sz="2100" b="0" i="0" u="none" strike="noStrike" cap="none" spc="0" baseline="0">
                <a:solidFill>
                  <a:srgbClr val="000000"/>
                </a:solidFill>
                <a:uFillTx/>
                <a:latin typeface="Century Gothic"/>
                <a:ea typeface="Century Gothic"/>
                <a:cs typeface="Century Gothic"/>
                <a:sym typeface="Century Gothic"/>
              </a:defRPr>
            </a:lvl3pPr>
            <a:lvl4pPr marL="1231900" marR="0" indent="-203200" algn="just" defTabSz="457200" latinLnBrk="0">
              <a:lnSpc>
                <a:spcPct val="110000"/>
              </a:lnSpc>
              <a:spcBef>
                <a:spcPts val="1600"/>
              </a:spcBef>
              <a:spcAft>
                <a:spcPts val="0"/>
              </a:spcAft>
              <a:buClrTx/>
              <a:buSzPct val="100000"/>
              <a:buFontTx/>
              <a:buChar char="•"/>
              <a:tabLst/>
              <a:defRPr sz="2100" b="0" i="0" u="none" strike="noStrike" cap="none" spc="0" baseline="0">
                <a:solidFill>
                  <a:srgbClr val="000000"/>
                </a:solidFill>
                <a:uFillTx/>
                <a:latin typeface="Century Gothic"/>
                <a:ea typeface="Century Gothic"/>
                <a:cs typeface="Century Gothic"/>
                <a:sym typeface="Century Gothic"/>
              </a:defRPr>
            </a:lvl4pPr>
            <a:lvl5pPr marL="1574800" marR="0" indent="-203200" algn="just" defTabSz="457200" latinLnBrk="0">
              <a:lnSpc>
                <a:spcPct val="110000"/>
              </a:lnSpc>
              <a:spcBef>
                <a:spcPts val="1600"/>
              </a:spcBef>
              <a:spcAft>
                <a:spcPts val="0"/>
              </a:spcAft>
              <a:buClrTx/>
              <a:buSzPct val="100000"/>
              <a:buFontTx/>
              <a:buChar char="•"/>
              <a:tabLst/>
              <a:defRPr sz="2100" b="0" i="0" u="none" strike="noStrike" cap="none" spc="0" baseline="0">
                <a:solidFill>
                  <a:srgbClr val="000000"/>
                </a:solidFill>
                <a:uFillTx/>
                <a:latin typeface="Century Gothic"/>
                <a:ea typeface="Century Gothic"/>
                <a:cs typeface="Century Gothic"/>
                <a:sym typeface="Century Gothic"/>
              </a:defRPr>
            </a:lvl5pPr>
            <a:lvl6pPr marL="25682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6pPr>
            <a:lvl7pPr marL="30127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7pPr>
            <a:lvl8pPr marL="34572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8pPr>
            <a:lvl9pPr marL="39017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9pPr>
          </a:lstStyle>
          <a:p>
            <a:pPr marL="118506" indent="-118506" defTabSz="266639">
              <a:spcBef>
                <a:spcPts val="911"/>
              </a:spcBef>
              <a:defRPr sz="2304"/>
            </a:pPr>
            <a:r>
              <a:rPr lang="en-CA" sz="1555" dirty="0">
                <a:solidFill>
                  <a:schemeClr val="tx1"/>
                </a:solidFill>
              </a:rPr>
              <a:t>Total funding for activities ~ 4M currency units to INFN/Korea/US for construction of hadronic-size fibre-based  prototype +  Crystal based dual readout. </a:t>
            </a:r>
          </a:p>
          <a:p>
            <a:pPr marL="118506" indent="-118506" defTabSz="266639">
              <a:spcBef>
                <a:spcPts val="911"/>
              </a:spcBef>
              <a:defRPr sz="2304"/>
            </a:pPr>
            <a:r>
              <a:rPr lang="en-CA" sz="1555" dirty="0">
                <a:solidFill>
                  <a:schemeClr val="tx1"/>
                </a:solidFill>
              </a:rPr>
              <a:t>Challenges: </a:t>
            </a:r>
          </a:p>
          <a:p>
            <a:pPr marL="326817" lvl="1" indent="-118506" defTabSz="266639">
              <a:spcBef>
                <a:spcPts val="911"/>
              </a:spcBef>
              <a:defRPr sz="2304"/>
            </a:pPr>
            <a:r>
              <a:rPr lang="en-CA" sz="1555" b="1" dirty="0">
                <a:solidFill>
                  <a:schemeClr val="tx1"/>
                </a:solidFill>
              </a:rPr>
              <a:t>Tens of millions of </a:t>
            </a:r>
            <a:r>
              <a:rPr lang="en-CA" sz="1555" b="1" dirty="0" err="1">
                <a:solidFill>
                  <a:schemeClr val="tx1"/>
                </a:solidFill>
              </a:rPr>
              <a:t>SiPM</a:t>
            </a:r>
            <a:r>
              <a:rPr lang="en-CA" sz="1555" b="1" dirty="0">
                <a:solidFill>
                  <a:schemeClr val="tx1"/>
                </a:solidFill>
              </a:rPr>
              <a:t> </a:t>
            </a:r>
            <a:r>
              <a:rPr lang="en-CA" sz="1555" dirty="0">
                <a:solidFill>
                  <a:schemeClr val="tx1"/>
                </a:solidFill>
              </a:rPr>
              <a:t>readout to be read. </a:t>
            </a:r>
            <a:r>
              <a:rPr lang="en-CA" sz="1555" b="1" dirty="0">
                <a:solidFill>
                  <a:schemeClr val="tx1"/>
                </a:solidFill>
              </a:rPr>
              <a:t>Digital </a:t>
            </a:r>
            <a:r>
              <a:rPr lang="en-CA" sz="1555" b="1" dirty="0" err="1">
                <a:solidFill>
                  <a:schemeClr val="tx1"/>
                </a:solidFill>
              </a:rPr>
              <a:t>SiPM</a:t>
            </a:r>
            <a:r>
              <a:rPr lang="en-CA" sz="1555" dirty="0">
                <a:solidFill>
                  <a:schemeClr val="tx1"/>
                </a:solidFill>
              </a:rPr>
              <a:t>? </a:t>
            </a:r>
          </a:p>
          <a:p>
            <a:pPr marL="326817" lvl="1" indent="-118506" defTabSz="266639">
              <a:spcBef>
                <a:spcPts val="911"/>
              </a:spcBef>
              <a:defRPr sz="2304"/>
            </a:pPr>
            <a:r>
              <a:rPr lang="en-CA" sz="1555" dirty="0">
                <a:solidFill>
                  <a:schemeClr val="tx1"/>
                </a:solidFill>
              </a:rPr>
              <a:t>Increase </a:t>
            </a:r>
            <a:r>
              <a:rPr lang="en-CA" sz="1555" b="1" dirty="0">
                <a:solidFill>
                  <a:schemeClr val="tx1"/>
                </a:solidFill>
              </a:rPr>
              <a:t>Cherenkov light collection efficiency</a:t>
            </a:r>
            <a:r>
              <a:rPr lang="en-CA" sz="1555" dirty="0">
                <a:solidFill>
                  <a:schemeClr val="tx1"/>
                </a:solidFill>
              </a:rPr>
              <a:t>. Blue/near UV fiber + </a:t>
            </a:r>
            <a:r>
              <a:rPr lang="en-CA" sz="1555" dirty="0" err="1">
                <a:solidFill>
                  <a:schemeClr val="tx1"/>
                </a:solidFill>
              </a:rPr>
              <a:t>SiPM</a:t>
            </a:r>
            <a:r>
              <a:rPr lang="en-CA" sz="1555" dirty="0">
                <a:solidFill>
                  <a:schemeClr val="tx1"/>
                </a:solidFill>
              </a:rPr>
              <a:t>?</a:t>
            </a:r>
          </a:p>
          <a:p>
            <a:pPr marL="326817" lvl="1" indent="-118506" defTabSz="266639">
              <a:spcBef>
                <a:spcPts val="911"/>
              </a:spcBef>
              <a:defRPr sz="2304"/>
            </a:pPr>
            <a:r>
              <a:rPr lang="en-CA" sz="1555" dirty="0">
                <a:solidFill>
                  <a:schemeClr val="tx1"/>
                </a:solidFill>
              </a:rPr>
              <a:t>Timing to resolve energy deposits at different points in the fiber. </a:t>
            </a:r>
          </a:p>
          <a:p>
            <a:pPr marL="326817" lvl="1" indent="-118506" defTabSz="266639">
              <a:spcBef>
                <a:spcPts val="911"/>
              </a:spcBef>
              <a:defRPr sz="2304"/>
            </a:pPr>
            <a:r>
              <a:rPr lang="en-CA" sz="1555" dirty="0">
                <a:solidFill>
                  <a:schemeClr val="tx1"/>
                </a:solidFill>
              </a:rPr>
              <a:t>Develop a </a:t>
            </a:r>
            <a:r>
              <a:rPr lang="en-CA" sz="1555" b="1" dirty="0">
                <a:solidFill>
                  <a:schemeClr val="tx1"/>
                </a:solidFill>
              </a:rPr>
              <a:t>calibration system</a:t>
            </a:r>
            <a:r>
              <a:rPr lang="en-CA" sz="1555" dirty="0">
                <a:solidFill>
                  <a:schemeClr val="tx1"/>
                </a:solidFill>
              </a:rPr>
              <a:t>. </a:t>
            </a:r>
          </a:p>
          <a:p>
            <a:pPr marL="118506" indent="-118506" defTabSz="266639">
              <a:spcBef>
                <a:spcPts val="911"/>
              </a:spcBef>
              <a:defRPr sz="2304"/>
            </a:pPr>
            <a:endParaRPr lang="en-CA" sz="1555" dirty="0"/>
          </a:p>
        </p:txBody>
      </p:sp>
      <p:pic>
        <p:nvPicPr>
          <p:cNvPr id="4" name="Picture 3">
            <a:extLst>
              <a:ext uri="{FF2B5EF4-FFF2-40B4-BE49-F238E27FC236}">
                <a16:creationId xmlns:a16="http://schemas.microsoft.com/office/drawing/2014/main" id="{C54A1E77-FFE1-7F7D-D7BC-F77C5074AFED}"/>
              </a:ext>
            </a:extLst>
          </p:cNvPr>
          <p:cNvPicPr>
            <a:picLocks noChangeAspect="1"/>
          </p:cNvPicPr>
          <p:nvPr/>
        </p:nvPicPr>
        <p:blipFill>
          <a:blip r:embed="rId7"/>
          <a:stretch>
            <a:fillRect/>
          </a:stretch>
        </p:blipFill>
        <p:spPr>
          <a:xfrm>
            <a:off x="5401434" y="1946169"/>
            <a:ext cx="2504887" cy="967930"/>
          </a:xfrm>
          <a:prstGeom prst="rect">
            <a:avLst/>
          </a:prstGeom>
        </p:spPr>
      </p:pic>
      <p:sp>
        <p:nvSpPr>
          <p:cNvPr id="7" name="Slide Number Placeholder 6">
            <a:extLst>
              <a:ext uri="{FF2B5EF4-FFF2-40B4-BE49-F238E27FC236}">
                <a16:creationId xmlns:a16="http://schemas.microsoft.com/office/drawing/2014/main" id="{F4DF0326-3A8A-FEB7-CF21-702C52318EFA}"/>
              </a:ext>
            </a:extLst>
          </p:cNvPr>
          <p:cNvSpPr>
            <a:spLocks noGrp="1"/>
          </p:cNvSpPr>
          <p:nvPr>
            <p:ph type="sldNum" sz="quarter" idx="2"/>
          </p:nvPr>
        </p:nvSpPr>
        <p:spPr>
          <a:xfrm>
            <a:off x="8679118" y="4860608"/>
            <a:ext cx="169918" cy="180819"/>
          </a:xfrm>
          <a:prstGeom prst="rect">
            <a:avLst/>
          </a:prstGeom>
          <a:ln w="12700">
            <a:miter lim="400000"/>
          </a:ln>
        </p:spPr>
        <p:txBody>
          <a:bodyPr wrap="none" lIns="38100" tIns="38100" rIns="38100" bIns="38100">
            <a:spAutoFit/>
          </a:bodyPr>
          <a:lstStyle>
            <a:defPPr marR="0" lvl="0" algn="l" rtl="0">
              <a:lnSpc>
                <a:spcPct val="100000"/>
              </a:lnSpc>
              <a:spcBef>
                <a:spcPts val="0"/>
              </a:spcBef>
              <a:spcAft>
                <a:spcPts val="0"/>
              </a:spcAft>
            </a:defPPr>
            <a:lvl1pPr marR="0" lvl="0" algn="r" defTabSz="308610" rtl="0">
              <a:lnSpc>
                <a:spcPct val="100000"/>
              </a:lnSpc>
              <a:spcBef>
                <a:spcPts val="0"/>
              </a:spcBef>
              <a:spcAft>
                <a:spcPts val="0"/>
              </a:spcAft>
              <a:buClr>
                <a:srgbClr val="000000"/>
              </a:buClr>
              <a:buFont typeface="Arial"/>
              <a:defRPr sz="675"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mtClean="0"/>
              <a:pPr/>
              <a:t>22</a:t>
            </a:fld>
            <a:endParaRPr lang="en-GB"/>
          </a:p>
        </p:txBody>
      </p:sp>
    </p:spTree>
    <p:extLst>
      <p:ext uri="{BB962C8B-B14F-4D97-AF65-F5344CB8AC3E}">
        <p14:creationId xmlns:p14="http://schemas.microsoft.com/office/powerpoint/2010/main" val="229964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Dual Readout"/>
          <p:cNvSpPr txBox="1">
            <a:spLocks noGrp="1"/>
          </p:cNvSpPr>
          <p:nvPr>
            <p:ph type="title"/>
          </p:nvPr>
        </p:nvSpPr>
        <p:spPr>
          <a:prstGeom prst="rect">
            <a:avLst/>
          </a:prstGeom>
        </p:spPr>
        <p:txBody>
          <a:bodyPr>
            <a:normAutofit fontScale="90000"/>
          </a:bodyPr>
          <a:lstStyle/>
          <a:p>
            <a:r>
              <a:rPr lang="en-CA" dirty="0"/>
              <a:t>UK contribution</a:t>
            </a:r>
            <a:endParaRPr dirty="0"/>
          </a:p>
        </p:txBody>
      </p:sp>
      <p:sp>
        <p:nvSpPr>
          <p:cNvPr id="61" name="Opportunities for collaboration:…"/>
          <p:cNvSpPr txBox="1">
            <a:spLocks noGrp="1"/>
          </p:cNvSpPr>
          <p:nvPr>
            <p:ph type="body" idx="1"/>
          </p:nvPr>
        </p:nvSpPr>
        <p:spPr>
          <a:xfrm>
            <a:off x="1443038" y="889759"/>
            <a:ext cx="6136106" cy="3783478"/>
          </a:xfrm>
          <a:prstGeom prst="rect">
            <a:avLst/>
          </a:prstGeom>
        </p:spPr>
        <p:txBody>
          <a:bodyPr>
            <a:normAutofit fontScale="92500"/>
          </a:bodyPr>
          <a:lstStyle/>
          <a:p>
            <a:r>
              <a:rPr lang="en-CA" dirty="0"/>
              <a:t>University of Sussex funded via </a:t>
            </a:r>
            <a:r>
              <a:rPr lang="en-CA" b="1" dirty="0" err="1"/>
              <a:t>AIDAInnova</a:t>
            </a:r>
            <a:r>
              <a:rPr lang="en-CA" b="1" dirty="0"/>
              <a:t>, capital equipment and CG</a:t>
            </a:r>
            <a:r>
              <a:rPr lang="en-CA" dirty="0"/>
              <a:t>. </a:t>
            </a:r>
          </a:p>
          <a:p>
            <a:r>
              <a:rPr lang="en-CA" dirty="0"/>
              <a:t>Current: </a:t>
            </a:r>
            <a:r>
              <a:rPr lang="en-GB" b="1" dirty="0"/>
              <a:t>simulation, performance, test beam analysis, monitoring ands DAQ, optical fibre </a:t>
            </a:r>
            <a:r>
              <a:rPr lang="en-GB" dirty="0"/>
              <a:t>characterisation, </a:t>
            </a:r>
            <a:r>
              <a:rPr lang="en-GB" b="1" dirty="0" err="1"/>
              <a:t>SiPM</a:t>
            </a:r>
            <a:r>
              <a:rPr lang="en-GB" dirty="0"/>
              <a:t> timing performance measurement.  </a:t>
            </a:r>
          </a:p>
          <a:p>
            <a:r>
              <a:rPr lang="en-GB" dirty="0"/>
              <a:t>Mid-term feasible contributions: </a:t>
            </a:r>
          </a:p>
          <a:p>
            <a:pPr lvl="1"/>
            <a:r>
              <a:rPr lang="en-GB" b="1" dirty="0"/>
              <a:t>Fibre characterisation</a:t>
            </a:r>
            <a:r>
              <a:rPr lang="en-GB" dirty="0"/>
              <a:t> for Had-size prototype, monitoring and DAQ.</a:t>
            </a:r>
          </a:p>
          <a:p>
            <a:pPr lvl="1"/>
            <a:r>
              <a:rPr lang="en-GB" dirty="0" err="1"/>
              <a:t>Fibre+SiPM</a:t>
            </a:r>
            <a:r>
              <a:rPr lang="en-GB" dirty="0"/>
              <a:t> </a:t>
            </a:r>
            <a:r>
              <a:rPr lang="en-GB" b="1" dirty="0"/>
              <a:t>calibration system </a:t>
            </a:r>
            <a:r>
              <a:rPr lang="en-GB" dirty="0"/>
              <a:t>for calorimeter.</a:t>
            </a:r>
          </a:p>
          <a:p>
            <a:pPr lvl="1"/>
            <a:r>
              <a:rPr lang="en-GB" dirty="0"/>
              <a:t>Transverse to multiple DRDs: </a:t>
            </a:r>
            <a:r>
              <a:rPr lang="en-GB" b="1" dirty="0"/>
              <a:t>Digital </a:t>
            </a:r>
            <a:r>
              <a:rPr lang="en-GB" b="1" dirty="0" err="1"/>
              <a:t>SiPM</a:t>
            </a:r>
            <a:r>
              <a:rPr lang="en-GB" b="1" dirty="0"/>
              <a:t> </a:t>
            </a:r>
            <a:r>
              <a:rPr lang="en-GB" dirty="0"/>
              <a:t>(connection with, e.g., noble liquid </a:t>
            </a:r>
            <a:r>
              <a:rPr lang="en-GB" dirty="0" err="1"/>
              <a:t>caloriemeters</a:t>
            </a:r>
            <a:r>
              <a:rPr lang="en-GB" dirty="0"/>
              <a:t>, tracking (</a:t>
            </a:r>
            <a:r>
              <a:rPr lang="en-GB" dirty="0" err="1"/>
              <a:t>SciFi</a:t>
            </a:r>
            <a:r>
              <a:rPr lang="en-GB" dirty="0"/>
              <a:t>) </a:t>
            </a:r>
            <a:r>
              <a:rPr lang="en-GB" dirty="0" err="1"/>
              <a:t>LiquidO</a:t>
            </a:r>
            <a:r>
              <a:rPr lang="en-GB" dirty="0"/>
              <a:t>, etc.) </a:t>
            </a:r>
          </a:p>
          <a:p>
            <a:r>
              <a:rPr lang="en-GB" dirty="0"/>
              <a:t>Connections that could be explored: crystal work in the US. </a:t>
            </a:r>
          </a:p>
          <a:p>
            <a:endParaRPr lang="en-CA" dirty="0"/>
          </a:p>
        </p:txBody>
      </p:sp>
      <p:sp>
        <p:nvSpPr>
          <p:cNvPr id="2" name="Slide Number Placeholder 1">
            <a:extLst>
              <a:ext uri="{FF2B5EF4-FFF2-40B4-BE49-F238E27FC236}">
                <a16:creationId xmlns:a16="http://schemas.microsoft.com/office/drawing/2014/main" id="{F9059A5A-62EF-FE99-0760-959292EB55E9}"/>
              </a:ext>
            </a:extLst>
          </p:cNvPr>
          <p:cNvSpPr>
            <a:spLocks noGrp="1"/>
          </p:cNvSpPr>
          <p:nvPr>
            <p:ph type="sldNum" sz="quarter" idx="2"/>
          </p:nvPr>
        </p:nvSpPr>
        <p:spPr>
          <a:xfrm>
            <a:off x="8679118" y="4860608"/>
            <a:ext cx="169918" cy="180819"/>
          </a:xfrm>
          <a:prstGeom prst="rect">
            <a:avLst/>
          </a:prstGeom>
          <a:ln w="12700">
            <a:miter lim="400000"/>
          </a:ln>
        </p:spPr>
        <p:txBody>
          <a:bodyPr wrap="none" lIns="38100" tIns="38100" rIns="38100" bIns="38100">
            <a:spAutoFit/>
          </a:bodyPr>
          <a:lstStyle>
            <a:defPPr marR="0" lvl="0" algn="l" rtl="0">
              <a:lnSpc>
                <a:spcPct val="100000"/>
              </a:lnSpc>
              <a:spcBef>
                <a:spcPts val="0"/>
              </a:spcBef>
              <a:spcAft>
                <a:spcPts val="0"/>
              </a:spcAft>
            </a:defPPr>
            <a:lvl1pPr marR="0" lvl="0" algn="r" defTabSz="308610" rtl="0">
              <a:lnSpc>
                <a:spcPct val="100000"/>
              </a:lnSpc>
              <a:spcBef>
                <a:spcPts val="0"/>
              </a:spcBef>
              <a:spcAft>
                <a:spcPts val="0"/>
              </a:spcAft>
              <a:buClr>
                <a:srgbClr val="000000"/>
              </a:buClr>
              <a:buFont typeface="Arial"/>
              <a:defRPr sz="675"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mtClean="0"/>
              <a:pPr/>
              <a:t>23</a:t>
            </a:fld>
            <a:endParaRPr lang="en-GB"/>
          </a:p>
        </p:txBody>
      </p:sp>
    </p:spTree>
    <p:extLst>
      <p:ext uri="{BB962C8B-B14F-4D97-AF65-F5344CB8AC3E}">
        <p14:creationId xmlns:p14="http://schemas.microsoft.com/office/powerpoint/2010/main" val="3207175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281F51-6CAC-C626-054B-D01EAF96BCDC}"/>
              </a:ext>
            </a:extLst>
          </p:cNvPr>
          <p:cNvSpPr/>
          <p:nvPr/>
        </p:nvSpPr>
        <p:spPr>
          <a:xfrm>
            <a:off x="429768" y="432184"/>
            <a:ext cx="8350323" cy="47458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a:extLst>
              <a:ext uri="{FF2B5EF4-FFF2-40B4-BE49-F238E27FC236}">
                <a16:creationId xmlns:a16="http://schemas.microsoft.com/office/drawing/2014/main" id="{28DCDBF1-3EB7-2786-7CA9-541CFD0FD92D}"/>
              </a:ext>
            </a:extLst>
          </p:cNvPr>
          <p:cNvSpPr>
            <a:spLocks noGrp="1"/>
          </p:cNvSpPr>
          <p:nvPr>
            <p:ph type="ftr" sz="quarter" idx="10"/>
          </p:nvPr>
        </p:nvSpPr>
        <p:spPr/>
        <p:txBody>
          <a:bodyPr/>
          <a:lstStyle/>
          <a:p>
            <a:pPr defTabSz="308610">
              <a:buClrTx/>
              <a:defRPr/>
            </a:pPr>
            <a:r>
              <a:rPr lang="en-US">
                <a:solidFill>
                  <a:prstClr val="white"/>
                </a:solidFill>
              </a:rPr>
              <a:t>PPAP 06-Jul-2023</a:t>
            </a:r>
          </a:p>
        </p:txBody>
      </p:sp>
      <p:sp>
        <p:nvSpPr>
          <p:cNvPr id="3" name="Date Placeholder 2">
            <a:extLst>
              <a:ext uri="{FF2B5EF4-FFF2-40B4-BE49-F238E27FC236}">
                <a16:creationId xmlns:a16="http://schemas.microsoft.com/office/drawing/2014/main" id="{DECB8332-450C-F6D3-9D39-AADBB31F582E}"/>
              </a:ext>
            </a:extLst>
          </p:cNvPr>
          <p:cNvSpPr>
            <a:spLocks noGrp="1"/>
          </p:cNvSpPr>
          <p:nvPr>
            <p:ph type="dt" sz="half" idx="12"/>
          </p:nvPr>
        </p:nvSpPr>
        <p:spPr/>
        <p:txBody>
          <a:bodyPr/>
          <a:lstStyle/>
          <a:p>
            <a:pPr defTabSz="308610">
              <a:buClrTx/>
              <a:defRPr/>
            </a:pPr>
            <a:r>
              <a:rPr lang="en-GB">
                <a:solidFill>
                  <a:prstClr val="white"/>
                </a:solidFill>
              </a:rPr>
              <a:t>Nigel Watson / Birmingham </a:t>
            </a:r>
            <a:endParaRPr lang="en-US">
              <a:solidFill>
                <a:prstClr val="white"/>
              </a:solidFill>
            </a:endParaRPr>
          </a:p>
        </p:txBody>
      </p:sp>
      <p:sp>
        <p:nvSpPr>
          <p:cNvPr id="4" name="Title 3">
            <a:extLst>
              <a:ext uri="{FF2B5EF4-FFF2-40B4-BE49-F238E27FC236}">
                <a16:creationId xmlns:a16="http://schemas.microsoft.com/office/drawing/2014/main" id="{862E4D74-5449-4C2A-C096-8341E76BFF2D}"/>
              </a:ext>
            </a:extLst>
          </p:cNvPr>
          <p:cNvSpPr>
            <a:spLocks noGrp="1"/>
          </p:cNvSpPr>
          <p:nvPr>
            <p:ph type="title"/>
          </p:nvPr>
        </p:nvSpPr>
        <p:spPr>
          <a:xfrm>
            <a:off x="653444" y="6606"/>
            <a:ext cx="7537939" cy="429901"/>
          </a:xfrm>
        </p:spPr>
        <p:txBody>
          <a:bodyPr>
            <a:normAutofit fontScale="90000"/>
          </a:bodyPr>
          <a:lstStyle/>
          <a:p>
            <a:r>
              <a:rPr lang="en-GB" dirty="0"/>
              <a:t>DECAL prototype reality: EPICAL-2</a:t>
            </a:r>
          </a:p>
        </p:txBody>
      </p:sp>
      <p:pic>
        <p:nvPicPr>
          <p:cNvPr id="7" name="Content Placeholder 6">
            <a:extLst>
              <a:ext uri="{FF2B5EF4-FFF2-40B4-BE49-F238E27FC236}">
                <a16:creationId xmlns:a16="http://schemas.microsoft.com/office/drawing/2014/main" id="{5F2735E9-B98D-8CC0-67F4-F939C6CF2169}"/>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r="38711"/>
          <a:stretch/>
        </p:blipFill>
        <p:spPr>
          <a:xfrm>
            <a:off x="1202042" y="551513"/>
            <a:ext cx="3818915" cy="2216282"/>
          </a:xfrm>
        </p:spPr>
      </p:pic>
      <p:pic>
        <p:nvPicPr>
          <p:cNvPr id="9" name="Picture 8">
            <a:extLst>
              <a:ext uri="{FF2B5EF4-FFF2-40B4-BE49-F238E27FC236}">
                <a16:creationId xmlns:a16="http://schemas.microsoft.com/office/drawing/2014/main" id="{F35B8E71-E518-33F8-4BEA-17BA665CFBF0}"/>
              </a:ext>
            </a:extLst>
          </p:cNvPr>
          <p:cNvPicPr>
            <a:picLocks noChangeAspect="1"/>
          </p:cNvPicPr>
          <p:nvPr/>
        </p:nvPicPr>
        <p:blipFill rotWithShape="1">
          <a:blip r:embed="rId3">
            <a:extLst>
              <a:ext uri="{28A0092B-C50C-407E-A947-70E740481C1C}">
                <a14:useLocalDpi xmlns:a14="http://schemas.microsoft.com/office/drawing/2010/main" val="0"/>
              </a:ext>
            </a:extLst>
          </a:blip>
          <a:srcRect r="46316"/>
          <a:stretch/>
        </p:blipFill>
        <p:spPr>
          <a:xfrm>
            <a:off x="4889774" y="2779084"/>
            <a:ext cx="3082294" cy="2358942"/>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D76EADF-C09D-1C49-52B9-86172F0B4670}"/>
                  </a:ext>
                </a:extLst>
              </p:cNvPr>
              <p:cNvSpPr txBox="1"/>
              <p:nvPr/>
            </p:nvSpPr>
            <p:spPr>
              <a:xfrm>
                <a:off x="5424318" y="880872"/>
                <a:ext cx="2952411" cy="1214179"/>
              </a:xfrm>
              <a:prstGeom prst="rect">
                <a:avLst/>
              </a:prstGeom>
              <a:solidFill>
                <a:schemeClr val="tx1"/>
              </a:solidFill>
              <a:ln w="38100">
                <a:solidFill>
                  <a:srgbClr val="FF40FF"/>
                </a:solidFill>
              </a:ln>
              <a:effectLst>
                <a:outerShdw blurRad="50800" dist="38100" dir="2700000" algn="tl" rotWithShape="0">
                  <a:prstClr val="black">
                    <a:alpha val="40000"/>
                  </a:prstClr>
                </a:outerShdw>
              </a:effectLst>
            </p:spPr>
            <p:txBody>
              <a:bodyPr wrap="none" rtlCol="0">
                <a:spAutoFit/>
              </a:bodyPr>
              <a:lstStyle/>
              <a:p>
                <a:pPr lvl="3" indent="540068" defTabSz="308610">
                  <a:buClrTx/>
                </a:pPr>
                <a:r>
                  <a:rPr lang="en-GB" sz="1215" u="sng" dirty="0">
                    <a:latin typeface="Helvetica" pitchFamily="2" charset="0"/>
                  </a:rPr>
                  <a:t>24 layers, each</a:t>
                </a:r>
              </a:p>
              <a:p>
                <a:pPr marL="192881" indent="-192881" defTabSz="308610">
                  <a:buClrTx/>
                  <a:buFont typeface="Arial" panose="020B0604020202020204" pitchFamily="34" charset="0"/>
                  <a:buChar char="•"/>
                </a:pPr>
                <a:r>
                  <a:rPr lang="en-GB" sz="1215" dirty="0">
                    <a:latin typeface="Helvetica" pitchFamily="2" charset="0"/>
                  </a:rPr>
                  <a:t>3 mm W / 2 ALPIDE CMOS</a:t>
                </a:r>
              </a:p>
              <a:p>
                <a:pPr marL="192881" indent="-192881" defTabSz="308610">
                  <a:buClrTx/>
                  <a:buFont typeface="Arial" panose="020B0604020202020204" pitchFamily="34" charset="0"/>
                  <a:buChar char="•"/>
                </a:pPr>
                <a:r>
                  <a:rPr lang="en-GB" sz="1215" dirty="0">
                    <a:latin typeface="Helvetica" pitchFamily="2" charset="0"/>
                  </a:rPr>
                  <a:t>3 x 3 cm</a:t>
                </a:r>
                <a:r>
                  <a:rPr lang="en-GB" sz="1215" baseline="30000" dirty="0">
                    <a:latin typeface="Helvetica" pitchFamily="2" charset="0"/>
                  </a:rPr>
                  <a:t>2</a:t>
                </a:r>
                <a:r>
                  <a:rPr lang="en-GB" sz="1215" dirty="0">
                    <a:latin typeface="Helvetica" pitchFamily="2" charset="0"/>
                  </a:rPr>
                  <a:t> active</a:t>
                </a:r>
                <a:endParaRPr lang="en-GB" sz="1215" baseline="30000" dirty="0">
                  <a:latin typeface="Helvetica" pitchFamily="2" charset="0"/>
                </a:endParaRPr>
              </a:p>
              <a:p>
                <a:pPr marL="192881" indent="-192881" defTabSz="308610">
                  <a:buClrTx/>
                  <a:buFont typeface="Arial" panose="020B0604020202020204" pitchFamily="34" charset="0"/>
                  <a:buChar char="•"/>
                </a:pPr>
                <a:r>
                  <a:rPr lang="en-GB" sz="1215" dirty="0">
                    <a:latin typeface="Helvetica" pitchFamily="2" charset="0"/>
                  </a:rPr>
                  <a:t>1M (29.24 x 26.88 </a:t>
                </a:r>
                <a:r>
                  <a:rPr lang="el-GR" sz="1215" dirty="0">
                    <a:latin typeface="Helvetica" pitchFamily="2" charset="0"/>
                  </a:rPr>
                  <a:t>μ</a:t>
                </a:r>
                <a:r>
                  <a:rPr lang="en-GB" sz="1215" dirty="0">
                    <a:latin typeface="Helvetica" pitchFamily="2" charset="0"/>
                  </a:rPr>
                  <a:t>m</a:t>
                </a:r>
                <a14:m>
                  <m:oMath xmlns:m="http://schemas.openxmlformats.org/officeDocument/2006/math">
                    <m:r>
                      <a:rPr lang="en-GB" sz="1215" i="1" baseline="30000" dirty="0">
                        <a:latin typeface="Cambria Math" panose="02040503050406030204" pitchFamily="18" charset="0"/>
                      </a:rPr>
                      <m:t>2</m:t>
                    </m:r>
                  </m:oMath>
                </a14:m>
                <a:r>
                  <a:rPr lang="en-GB" sz="1215" dirty="0">
                    <a:latin typeface="Helvetica" pitchFamily="2" charset="0"/>
                  </a:rPr>
                  <a:t>) pixels</a:t>
                </a:r>
              </a:p>
              <a:p>
                <a:pPr marL="192881" indent="-192881" defTabSz="308610">
                  <a:buClrTx/>
                  <a:buFont typeface="Arial" panose="020B0604020202020204" pitchFamily="34" charset="0"/>
                  <a:buChar char="•"/>
                </a:pPr>
                <a:r>
                  <a:rPr lang="en-GB" sz="1215" dirty="0">
                    <a:latin typeface="Helvetica" pitchFamily="2" charset="0"/>
                  </a:rPr>
                  <a:t>ultra-thin flex cables (LTU </a:t>
                </a:r>
                <a:r>
                  <a:rPr lang="en-GB" sz="1215" dirty="0" err="1">
                    <a:latin typeface="Helvetica" pitchFamily="2" charset="0"/>
                  </a:rPr>
                  <a:t>Kharkiv</a:t>
                </a:r>
                <a:r>
                  <a:rPr lang="en-GB" sz="1215" dirty="0">
                    <a:latin typeface="Helvetica" pitchFamily="2" charset="0"/>
                  </a:rPr>
                  <a:t>) </a:t>
                </a:r>
                <a:endParaRPr lang="en-GB" sz="2160" dirty="0">
                  <a:latin typeface="Century Gothic"/>
                </a:endParaRPr>
              </a:p>
              <a:p>
                <a:pPr marL="192881" indent="-192881" defTabSz="308610">
                  <a:buClrTx/>
                  <a:buFont typeface="Arial" panose="020B0604020202020204" pitchFamily="34" charset="0"/>
                  <a:buChar char="•"/>
                </a:pPr>
                <a:r>
                  <a:rPr lang="en-GB" sz="1215" dirty="0">
                    <a:latin typeface="Helvetica" pitchFamily="2" charset="0"/>
                  </a:rPr>
                  <a:t>compact design: expect </a:t>
                </a:r>
                <a:r>
                  <a:rPr lang="en-GB" sz="1215" i="1" dirty="0">
                    <a:latin typeface="Helvetica" pitchFamily="2" charset="0"/>
                  </a:rPr>
                  <a:t>R</a:t>
                </a:r>
                <a:r>
                  <a:rPr lang="en-GB" sz="1215" i="1" baseline="-25000" dirty="0">
                    <a:latin typeface="Helvetica" pitchFamily="2" charset="0"/>
                  </a:rPr>
                  <a:t>M</a:t>
                </a:r>
                <a:r>
                  <a:rPr lang="en-GB" sz="1215" dirty="0">
                    <a:latin typeface="Helvetica" pitchFamily="2" charset="0"/>
                  </a:rPr>
                  <a:t> ≈ 11 mm </a:t>
                </a:r>
                <a:endParaRPr lang="en-GB" sz="2160" dirty="0">
                  <a:latin typeface="Century Gothic"/>
                </a:endParaRPr>
              </a:p>
            </p:txBody>
          </p:sp>
        </mc:Choice>
        <mc:Fallback>
          <p:sp>
            <p:nvSpPr>
              <p:cNvPr id="10" name="TextBox 9">
                <a:extLst>
                  <a:ext uri="{FF2B5EF4-FFF2-40B4-BE49-F238E27FC236}">
                    <a16:creationId xmlns:a16="http://schemas.microsoft.com/office/drawing/2014/main" id="{2D76EADF-C09D-1C49-52B9-86172F0B4670}"/>
                  </a:ext>
                </a:extLst>
              </p:cNvPr>
              <p:cNvSpPr txBox="1">
                <a:spLocks noRot="1" noChangeAspect="1" noMove="1" noResize="1" noEditPoints="1" noAdjustHandles="1" noChangeArrowheads="1" noChangeShapeType="1" noTextEdit="1"/>
              </p:cNvSpPr>
              <p:nvPr/>
            </p:nvSpPr>
            <p:spPr>
              <a:xfrm>
                <a:off x="5424318" y="880872"/>
                <a:ext cx="2952411" cy="1214179"/>
              </a:xfrm>
              <a:prstGeom prst="rect">
                <a:avLst/>
              </a:prstGeom>
              <a:blipFill>
                <a:blip r:embed="rId4"/>
                <a:stretch>
                  <a:fillRect/>
                </a:stretch>
              </a:blipFill>
              <a:ln w="38100">
                <a:solidFill>
                  <a:srgbClr val="FF40FF"/>
                </a:solidFill>
              </a:ln>
              <a:effectLst>
                <a:outerShdw blurRad="50800" dist="38100" dir="2700000" algn="tl" rotWithShape="0">
                  <a:prstClr val="black">
                    <a:alpha val="40000"/>
                  </a:prstClr>
                </a:outerShdw>
              </a:effectLst>
            </p:spPr>
            <p:txBody>
              <a:bodyPr/>
              <a:lstStyle/>
              <a:p>
                <a:r>
                  <a:rPr lang="en-GB">
                    <a:noFill/>
                  </a:rPr>
                  <a:t> </a:t>
                </a:r>
              </a:p>
            </p:txBody>
          </p:sp>
        </mc:Fallback>
      </mc:AlternateContent>
      <p:pic>
        <p:nvPicPr>
          <p:cNvPr id="11" name="Picture 10">
            <a:extLst>
              <a:ext uri="{FF2B5EF4-FFF2-40B4-BE49-F238E27FC236}">
                <a16:creationId xmlns:a16="http://schemas.microsoft.com/office/drawing/2014/main" id="{7F51D690-27BB-2D7D-2F9A-9D20170C0758}"/>
              </a:ext>
            </a:extLst>
          </p:cNvPr>
          <p:cNvPicPr>
            <a:picLocks noChangeAspect="1"/>
          </p:cNvPicPr>
          <p:nvPr/>
        </p:nvPicPr>
        <p:blipFill rotWithShape="1">
          <a:blip r:embed="rId5">
            <a:extLst>
              <a:ext uri="{28A0092B-C50C-407E-A947-70E740481C1C}">
                <a14:useLocalDpi xmlns:a14="http://schemas.microsoft.com/office/drawing/2010/main" val="0"/>
              </a:ext>
            </a:extLst>
          </a:blip>
          <a:srcRect l="54058"/>
          <a:stretch/>
        </p:blipFill>
        <p:spPr>
          <a:xfrm>
            <a:off x="2579179" y="2774385"/>
            <a:ext cx="2637816" cy="2358942"/>
          </a:xfrm>
          <a:prstGeom prst="rect">
            <a:avLst/>
          </a:prstGeom>
        </p:spPr>
      </p:pic>
      <p:pic>
        <p:nvPicPr>
          <p:cNvPr id="12" name="Content Placeholder 6">
            <a:extLst>
              <a:ext uri="{FF2B5EF4-FFF2-40B4-BE49-F238E27FC236}">
                <a16:creationId xmlns:a16="http://schemas.microsoft.com/office/drawing/2014/main" id="{035A2604-2792-CB04-6CA8-E0F660A917A2}"/>
              </a:ext>
            </a:extLst>
          </p:cNvPr>
          <p:cNvPicPr>
            <a:picLocks noChangeAspect="1"/>
          </p:cNvPicPr>
          <p:nvPr/>
        </p:nvPicPr>
        <p:blipFill rotWithShape="1">
          <a:blip r:embed="rId6">
            <a:extLst>
              <a:ext uri="{28A0092B-C50C-407E-A947-70E740481C1C}">
                <a14:useLocalDpi xmlns:a14="http://schemas.microsoft.com/office/drawing/2010/main" val="0"/>
              </a:ext>
            </a:extLst>
          </a:blip>
          <a:srcRect l="62146" t="-55883" r="-13995" b="-169"/>
          <a:stretch/>
        </p:blipFill>
        <p:spPr bwMode="auto">
          <a:xfrm>
            <a:off x="1202042" y="2006460"/>
            <a:ext cx="1997681" cy="2138638"/>
          </a:xfrm>
          <a:prstGeom prst="rect">
            <a:avLst/>
          </a:prstGeom>
        </p:spPr>
      </p:pic>
      <p:sp>
        <p:nvSpPr>
          <p:cNvPr id="5" name="Slide Number Placeholder 4">
            <a:extLst>
              <a:ext uri="{FF2B5EF4-FFF2-40B4-BE49-F238E27FC236}">
                <a16:creationId xmlns:a16="http://schemas.microsoft.com/office/drawing/2014/main" id="{6F3ECAC4-2178-F79E-D02A-DF2A42355AF8}"/>
              </a:ext>
            </a:extLst>
          </p:cNvPr>
          <p:cNvSpPr>
            <a:spLocks noGrp="1"/>
          </p:cNvSpPr>
          <p:nvPr>
            <p:ph type="sldNum" sz="quarter" idx="11"/>
          </p:nvPr>
        </p:nvSpPr>
        <p:spPr/>
        <p:txBody>
          <a:bodyPr>
            <a:normAutofit fontScale="70000" lnSpcReduction="20000"/>
          </a:bodyPr>
          <a:lstStyle/>
          <a:p>
            <a:pPr defTabSz="308610">
              <a:buClrTx/>
              <a:defRPr/>
            </a:pPr>
            <a:fld id="{DEF62AA5-A9F9-344C-9738-C68EB5A8EDFF}" type="slidenum">
              <a:rPr lang="en-US">
                <a:solidFill>
                  <a:prstClr val="white"/>
                </a:solidFill>
              </a:rPr>
              <a:pPr defTabSz="308610">
                <a:buClrTx/>
                <a:defRPr/>
              </a:pPr>
              <a:t>24</a:t>
            </a:fld>
            <a:endParaRPr lang="en-US">
              <a:solidFill>
                <a:prstClr val="white"/>
              </a:solidFill>
            </a:endParaRPr>
          </a:p>
        </p:txBody>
      </p:sp>
      <p:sp>
        <p:nvSpPr>
          <p:cNvPr id="8" name="TextBox 7">
            <a:extLst>
              <a:ext uri="{FF2B5EF4-FFF2-40B4-BE49-F238E27FC236}">
                <a16:creationId xmlns:a16="http://schemas.microsoft.com/office/drawing/2014/main" id="{ABFE0C3E-1E0D-7A14-FF98-DFA9CA72AE36}"/>
              </a:ext>
            </a:extLst>
          </p:cNvPr>
          <p:cNvSpPr txBox="1"/>
          <p:nvPr/>
        </p:nvSpPr>
        <p:spPr>
          <a:xfrm>
            <a:off x="8595360" y="278296"/>
            <a:ext cx="184731" cy="307777"/>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486240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D88EF6-888E-5F79-64D6-01BD47F76467}"/>
              </a:ext>
            </a:extLst>
          </p:cNvPr>
          <p:cNvPicPr>
            <a:picLocks noChangeAspect="1"/>
          </p:cNvPicPr>
          <p:nvPr/>
        </p:nvPicPr>
        <p:blipFill rotWithShape="1">
          <a:blip r:embed="rId3"/>
          <a:srcRect l="13951" t="22403" r="20260" b="5834"/>
          <a:stretch/>
        </p:blipFill>
        <p:spPr>
          <a:xfrm>
            <a:off x="3920720" y="2006241"/>
            <a:ext cx="4390565" cy="2696804"/>
          </a:xfrm>
          <a:prstGeom prst="rect">
            <a:avLst/>
          </a:prstGeom>
        </p:spPr>
      </p:pic>
      <p:sp>
        <p:nvSpPr>
          <p:cNvPr id="2" name="Title 1">
            <a:extLst>
              <a:ext uri="{FF2B5EF4-FFF2-40B4-BE49-F238E27FC236}">
                <a16:creationId xmlns:a16="http://schemas.microsoft.com/office/drawing/2014/main" id="{BEE66FA9-14DA-5951-8085-4C98F54704CF}"/>
              </a:ext>
            </a:extLst>
          </p:cNvPr>
          <p:cNvSpPr>
            <a:spLocks noGrp="1"/>
          </p:cNvSpPr>
          <p:nvPr>
            <p:ph type="title"/>
          </p:nvPr>
        </p:nvSpPr>
        <p:spPr>
          <a:xfrm>
            <a:off x="121323" y="76619"/>
            <a:ext cx="8520600" cy="572700"/>
          </a:xfrm>
        </p:spPr>
        <p:txBody>
          <a:bodyPr>
            <a:normAutofit fontScale="90000"/>
          </a:bodyPr>
          <a:lstStyle/>
          <a:p>
            <a:r>
              <a:rPr lang="en-US" dirty="0"/>
              <a:t>Track 1 – Sandwich calorimeters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D62B2BB7-B218-0CED-6296-C416C04EE2A5}"/>
                  </a:ext>
                </a:extLst>
              </p:cNvPr>
              <p:cNvSpPr>
                <a:spLocks noGrp="1"/>
              </p:cNvSpPr>
              <p:nvPr>
                <p:ph type="body" idx="1"/>
              </p:nvPr>
            </p:nvSpPr>
            <p:spPr>
              <a:xfrm>
                <a:off x="82323" y="613063"/>
                <a:ext cx="8940353" cy="3463290"/>
              </a:xfrm>
            </p:spPr>
            <p:txBody>
              <a:bodyPr>
                <a:noAutofit/>
              </a:bodyPr>
              <a:lstStyle/>
              <a:p>
                <a:r>
                  <a:rPr lang="en-US" dirty="0"/>
                  <a:t>UK involved in </a:t>
                </a:r>
                <a:r>
                  <a:rPr lang="en-US" dirty="0">
                    <a:hlinkClick r:id="rId4"/>
                  </a:rPr>
                  <a:t>CALICE R&amp;D Collaboration</a:t>
                </a:r>
                <a:r>
                  <a:rPr lang="en-US" dirty="0"/>
                  <a:t> since 2001, ~280 physicists/engineers</a:t>
                </a:r>
              </a:p>
              <a:p>
                <a:r>
                  <a:rPr lang="en-US" dirty="0"/>
                  <a:t>International project, develop </a:t>
                </a:r>
                <a:r>
                  <a:rPr lang="en-US" b="1" dirty="0"/>
                  <a:t>complete</a:t>
                </a:r>
                <a:r>
                  <a:rPr lang="en-US" dirty="0"/>
                  <a:t> PF calorimeter </a:t>
                </a:r>
                <a:r>
                  <a:rPr lang="en-US" b="1" dirty="0"/>
                  <a:t>system</a:t>
                </a:r>
                <a:r>
                  <a:rPr lang="en-US" dirty="0"/>
                  <a:t>, initial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oMath>
                </a14:m>
                <a:r>
                  <a:rPr lang="en-US" dirty="0"/>
                  <a:t> focus</a:t>
                </a:r>
              </a:p>
              <a:p>
                <a:r>
                  <a:rPr lang="en-US" dirty="0"/>
                  <a:t>Reviewed regularly, e.g. by ECFA detector R&amp;D panel</a:t>
                </a:r>
              </a:p>
              <a:p>
                <a:pPr lvl="1"/>
                <a:r>
                  <a:rPr lang="en-US" dirty="0">
                    <a:hlinkClick r:id="rId5"/>
                  </a:rPr>
                  <a:t>https://twiki.cern.ch/twiki/pub/CALICE/WebHome/CALICEReport2018_final.pdf</a:t>
                </a:r>
                <a:endParaRPr lang="en-US" dirty="0"/>
              </a:p>
              <a:p>
                <a:r>
                  <a:rPr lang="en-US" dirty="0"/>
                  <a:t>Scope indicator:</a:t>
                </a:r>
              </a:p>
              <a:p>
                <a:pPr lvl="1"/>
                <a:r>
                  <a:rPr lang="en-US" dirty="0">
                    <a:hlinkClick r:id="rId6"/>
                  </a:rPr>
                  <a:t>10 x Snowmass 2021LoI</a:t>
                </a:r>
                <a:endParaRPr lang="en-US" dirty="0"/>
              </a:p>
              <a:p>
                <a:r>
                  <a:rPr lang="en-US" b="1" dirty="0"/>
                  <a:t>Current</a:t>
                </a:r>
                <a:r>
                  <a:rPr lang="en-US" dirty="0"/>
                  <a:t> UK interests</a:t>
                </a:r>
              </a:p>
              <a:p>
                <a:pPr lvl="1"/>
                <a:r>
                  <a:rPr lang="en-US" strike="sngStrike" dirty="0"/>
                  <a:t>DAQ/readout</a:t>
                </a:r>
              </a:p>
              <a:p>
                <a:pPr lvl="1"/>
                <a:r>
                  <a:rPr lang="en-US" strike="sngStrike" dirty="0"/>
                  <a:t>Simulation</a:t>
                </a:r>
              </a:p>
              <a:p>
                <a:pPr lvl="1"/>
                <a:r>
                  <a:rPr lang="en-US" strike="sngStrike" dirty="0"/>
                  <a:t>PFA algorithms (Pandora)</a:t>
                </a:r>
              </a:p>
              <a:p>
                <a:pPr lvl="1"/>
                <a:r>
                  <a:rPr lang="en-US" dirty="0"/>
                  <a:t>MAPS ECAL (calo and sensor)</a:t>
                </a:r>
              </a:p>
            </p:txBody>
          </p:sp>
        </mc:Choice>
        <mc:Fallback>
          <p:sp>
            <p:nvSpPr>
              <p:cNvPr id="3" name="Text Placeholder 2">
                <a:extLst>
                  <a:ext uri="{FF2B5EF4-FFF2-40B4-BE49-F238E27FC236}">
                    <a16:creationId xmlns:a16="http://schemas.microsoft.com/office/drawing/2014/main" id="{D62B2BB7-B218-0CED-6296-C416C04EE2A5}"/>
                  </a:ext>
                </a:extLst>
              </p:cNvPr>
              <p:cNvSpPr>
                <a:spLocks noGrp="1" noRot="1" noChangeAspect="1" noMove="1" noResize="1" noEditPoints="1" noAdjustHandles="1" noChangeArrowheads="1" noChangeShapeType="1" noTextEdit="1"/>
              </p:cNvSpPr>
              <p:nvPr>
                <p:ph type="body" idx="1"/>
              </p:nvPr>
            </p:nvSpPr>
            <p:spPr>
              <a:xfrm>
                <a:off x="82323" y="613063"/>
                <a:ext cx="8940353" cy="3463290"/>
              </a:xfrm>
              <a:blipFill>
                <a:blip r:embed="rId7"/>
                <a:stretch>
                  <a:fillRect/>
                </a:stretch>
              </a:blipFill>
            </p:spPr>
            <p:txBody>
              <a:bodyPr/>
              <a:lstStyle/>
              <a:p>
                <a:r>
                  <a:rPr lang="en-GB">
                    <a:noFill/>
                  </a:rPr>
                  <a:t> </a:t>
                </a:r>
              </a:p>
            </p:txBody>
          </p:sp>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5" name="Ink 4">
                <a:extLst>
                  <a:ext uri="{FF2B5EF4-FFF2-40B4-BE49-F238E27FC236}">
                    <a16:creationId xmlns:a16="http://schemas.microsoft.com/office/drawing/2014/main" id="{93B24E29-B8C7-8E0E-50F8-5BB136A18BFB}"/>
                  </a:ext>
                </a:extLst>
              </p14:cNvPr>
              <p14:cNvContentPartPr/>
              <p14:nvPr/>
            </p14:nvContentPartPr>
            <p14:xfrm>
              <a:off x="4177119" y="2467274"/>
              <a:ext cx="1728351" cy="2307717"/>
            </p14:xfrm>
          </p:contentPart>
        </mc:Choice>
        <mc:Fallback>
          <p:pic>
            <p:nvPicPr>
              <p:cNvPr id="5" name="Ink 4">
                <a:extLst>
                  <a:ext uri="{FF2B5EF4-FFF2-40B4-BE49-F238E27FC236}">
                    <a16:creationId xmlns:a16="http://schemas.microsoft.com/office/drawing/2014/main" id="{93B24E29-B8C7-8E0E-50F8-5BB136A18BFB}"/>
                  </a:ext>
                </a:extLst>
              </p:cNvPr>
              <p:cNvPicPr/>
              <p:nvPr/>
            </p:nvPicPr>
            <p:blipFill>
              <a:blip r:embed="rId9"/>
              <a:stretch>
                <a:fillRect/>
              </a:stretch>
            </p:blipFill>
            <p:spPr>
              <a:xfrm>
                <a:off x="4159123" y="2449276"/>
                <a:ext cx="1763983" cy="2343353"/>
              </a:xfrm>
              <a:prstGeom prst="rect">
                <a:avLst/>
              </a:prstGeom>
            </p:spPr>
          </p:pic>
        </mc:Fallback>
      </mc:AlternateContent>
      <p:pic>
        <p:nvPicPr>
          <p:cNvPr id="6" name="Picture 5">
            <a:extLst>
              <a:ext uri="{FF2B5EF4-FFF2-40B4-BE49-F238E27FC236}">
                <a16:creationId xmlns:a16="http://schemas.microsoft.com/office/drawing/2014/main" id="{D07B82BC-A539-D27E-C8D3-016ACEBBB40F}"/>
              </a:ext>
            </a:extLst>
          </p:cNvPr>
          <p:cNvPicPr>
            <a:picLocks noChangeAspect="1"/>
          </p:cNvPicPr>
          <p:nvPr/>
        </p:nvPicPr>
        <p:blipFill rotWithShape="1">
          <a:blip r:embed="rId10"/>
          <a:srcRect l="1801" t="15005" r="45853" b="10428"/>
          <a:stretch/>
        </p:blipFill>
        <p:spPr>
          <a:xfrm>
            <a:off x="6030442" y="2682663"/>
            <a:ext cx="2518721" cy="2020382"/>
          </a:xfrm>
          <a:prstGeom prst="rect">
            <a:avLst/>
          </a:prstGeom>
        </p:spPr>
      </p:pic>
      <p:sp>
        <p:nvSpPr>
          <p:cNvPr id="7" name="Date Placeholder 6">
            <a:extLst>
              <a:ext uri="{FF2B5EF4-FFF2-40B4-BE49-F238E27FC236}">
                <a16:creationId xmlns:a16="http://schemas.microsoft.com/office/drawing/2014/main" id="{92AE4FE4-6048-DB1E-9E30-D5EED0933D04}"/>
              </a:ext>
            </a:extLst>
          </p:cNvPr>
          <p:cNvSpPr>
            <a:spLocks noGrp="1"/>
          </p:cNvSpPr>
          <p:nvPr>
            <p:ph type="dt" sz="half" idx="10"/>
          </p:nvPr>
        </p:nvSpPr>
        <p:spPr>
          <a:xfrm>
            <a:off x="628650" y="4767263"/>
            <a:ext cx="20574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pPr>
            <a:r>
              <a:rPr lang="en-GB"/>
              <a:t>Nigel Watson / Birmingham </a:t>
            </a:r>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039FC325-2B66-73AC-F624-C0B9A17A718E}"/>
              </a:ext>
            </a:extLst>
          </p:cNvPr>
          <p:cNvSpPr>
            <a:spLocks noGrp="1"/>
          </p:cNvSpPr>
          <p:nvPr>
            <p:ph type="ftr" sz="quarter" idx="11"/>
          </p:nvPr>
        </p:nvSpPr>
        <p:spPr>
          <a:xfrm>
            <a:off x="3028950" y="4767263"/>
            <a:ext cx="30861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pPr>
            <a:r>
              <a:rPr lang="en-US"/>
              <a:t>PPAP 06-Jul-2023</a:t>
            </a: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6FD6DD9-E844-7371-7C5F-E8DE17487D11}"/>
              </a:ext>
            </a:extLst>
          </p:cNvPr>
          <p:cNvSpPr>
            <a:spLocks noGrp="1"/>
          </p:cNvSpPr>
          <p:nvPr>
            <p:ph type="sldNum" sz="quarter" idx="2"/>
          </p:nvPr>
        </p:nvSpPr>
        <p:spPr>
          <a:xfrm>
            <a:off x="8641923" y="4860608"/>
            <a:ext cx="207113" cy="151906"/>
          </a:xfrm>
          <a:prstGeom prst="rect">
            <a:avLst/>
          </a:prstGeom>
        </p:spPr>
        <p:txBody>
          <a:bodyPr vert="horz" lIns="38100" tIns="38100" rIns="38100" bIns="38100" rtlCol="0" anchor="ctr"/>
          <a:lstStyle>
            <a:defPPr marR="0" lvl="0" algn="l" rtl="0">
              <a:lnSpc>
                <a:spcPct val="100000"/>
              </a:lnSpc>
              <a:spcBef>
                <a:spcPts val="0"/>
              </a:spcBef>
              <a:spcAft>
                <a:spcPts val="0"/>
              </a:spcAft>
            </a:defPPr>
            <a:lvl1pPr marR="0" lvl="0" algn="r" defTabSz="308610" rtl="0">
              <a:lnSpc>
                <a:spcPct val="100000"/>
              </a:lnSpc>
              <a:spcBef>
                <a:spcPts val="0"/>
              </a:spcBef>
              <a:spcAft>
                <a:spcPts val="0"/>
              </a:spcAft>
              <a:buClr>
                <a:srgbClr val="000000"/>
              </a:buClr>
              <a:buFont typeface="Arial"/>
              <a:defRPr sz="675" b="0" i="0" u="none" strike="noStrike" cap="none">
                <a:solidFill>
                  <a:schemeClr val="tx1">
                    <a:tint val="75000"/>
                  </a:schemeClr>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pPr>
            <a:fld id="{86CB4B4D-7CA3-9044-876B-883B54F8677D}" type="slidenum">
              <a:rPr lang="en-GB" smtClean="0"/>
              <a:pPr/>
              <a:t>25</a:t>
            </a:fld>
            <a:endParaRPr lang="en-GB" kern="1200">
              <a:solidFill>
                <a:prstClr val="black">
                  <a:tint val="75000"/>
                </a:prstClr>
              </a:solidFill>
            </a:endParaRPr>
          </a:p>
        </p:txBody>
      </p:sp>
    </p:spTree>
    <p:extLst>
      <p:ext uri="{BB962C8B-B14F-4D97-AF65-F5344CB8AC3E}">
        <p14:creationId xmlns:p14="http://schemas.microsoft.com/office/powerpoint/2010/main" val="1909130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3D8BCE7-C01F-FDE5-07C2-8DE3FCFCFFC6}"/>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822518" y="433697"/>
            <a:ext cx="3271205" cy="3271205"/>
          </a:xfrm>
        </p:spPr>
      </p:pic>
      <p:sp>
        <p:nvSpPr>
          <p:cNvPr id="2" name="Date Placeholder 1">
            <a:extLst>
              <a:ext uri="{FF2B5EF4-FFF2-40B4-BE49-F238E27FC236}">
                <a16:creationId xmlns:a16="http://schemas.microsoft.com/office/drawing/2014/main" id="{0E105782-97B7-3428-3F6E-BC4C40893DF2}"/>
              </a:ext>
            </a:extLst>
          </p:cNvPr>
          <p:cNvSpPr>
            <a:spLocks noGrp="1"/>
          </p:cNvSpPr>
          <p:nvPr>
            <p:ph type="dt" sz="half" idx="2"/>
          </p:nvPr>
        </p:nvSpPr>
        <p:spPr/>
        <p:txBody>
          <a:bodyPr/>
          <a:lstStyle/>
          <a:p>
            <a:pPr defTabSz="308610">
              <a:buClrTx/>
              <a:defRPr/>
            </a:pPr>
            <a:r>
              <a:rPr lang="en-GB">
                <a:solidFill>
                  <a:prstClr val="white"/>
                </a:solidFill>
              </a:rPr>
              <a:t>Nigel Watson / Birmingham </a:t>
            </a:r>
            <a:endParaRPr lang="en-US">
              <a:solidFill>
                <a:prstClr val="white"/>
              </a:solidFill>
            </a:endParaRPr>
          </a:p>
        </p:txBody>
      </p:sp>
      <p:sp>
        <p:nvSpPr>
          <p:cNvPr id="3" name="Footer Placeholder 2">
            <a:extLst>
              <a:ext uri="{FF2B5EF4-FFF2-40B4-BE49-F238E27FC236}">
                <a16:creationId xmlns:a16="http://schemas.microsoft.com/office/drawing/2014/main" id="{8D7AECE2-9F2E-A6EE-498C-B3A9D9DBBAA7}"/>
              </a:ext>
            </a:extLst>
          </p:cNvPr>
          <p:cNvSpPr>
            <a:spLocks noGrp="1"/>
          </p:cNvSpPr>
          <p:nvPr>
            <p:ph type="ftr" sz="quarter" idx="3"/>
          </p:nvPr>
        </p:nvSpPr>
        <p:spPr/>
        <p:txBody>
          <a:bodyPr/>
          <a:lstStyle/>
          <a:p>
            <a:pPr defTabSz="308610">
              <a:buClrTx/>
              <a:defRPr/>
            </a:pPr>
            <a:r>
              <a:rPr lang="en-US">
                <a:solidFill>
                  <a:prstClr val="white"/>
                </a:solidFill>
              </a:rPr>
              <a:t>PPAP 06-Jul-2023</a:t>
            </a:r>
          </a:p>
        </p:txBody>
      </p:sp>
      <p:pic>
        <p:nvPicPr>
          <p:cNvPr id="8" name="Content Placeholder 7">
            <a:extLst>
              <a:ext uri="{FF2B5EF4-FFF2-40B4-BE49-F238E27FC236}">
                <a16:creationId xmlns:a16="http://schemas.microsoft.com/office/drawing/2014/main" id="{4CA346B8-8365-E5E5-241B-A1F3996D78CB}"/>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441449" y="444579"/>
            <a:ext cx="3271205" cy="3271205"/>
          </a:xfrm>
        </p:spPr>
      </p:pic>
      <p:sp>
        <p:nvSpPr>
          <p:cNvPr id="6" name="Title 5">
            <a:extLst>
              <a:ext uri="{FF2B5EF4-FFF2-40B4-BE49-F238E27FC236}">
                <a16:creationId xmlns:a16="http://schemas.microsoft.com/office/drawing/2014/main" id="{9863EA46-6AE9-ED07-C52C-F33B99F8A9E3}"/>
              </a:ext>
            </a:extLst>
          </p:cNvPr>
          <p:cNvSpPr>
            <a:spLocks noGrp="1"/>
          </p:cNvSpPr>
          <p:nvPr>
            <p:ph type="title"/>
          </p:nvPr>
        </p:nvSpPr>
        <p:spPr>
          <a:xfrm>
            <a:off x="210246" y="14678"/>
            <a:ext cx="7537939" cy="429901"/>
          </a:xfrm>
        </p:spPr>
        <p:txBody>
          <a:bodyPr>
            <a:normAutofit fontScale="90000"/>
          </a:bodyPr>
          <a:lstStyle/>
          <a:p>
            <a:r>
              <a:rPr lang="en-GB" dirty="0"/>
              <a:t>Calorimetric performance </a:t>
            </a:r>
          </a:p>
        </p:txBody>
      </p:sp>
      <p:pic>
        <p:nvPicPr>
          <p:cNvPr id="15" name="Picture 14">
            <a:extLst>
              <a:ext uri="{FF2B5EF4-FFF2-40B4-BE49-F238E27FC236}">
                <a16:creationId xmlns:a16="http://schemas.microsoft.com/office/drawing/2014/main" id="{853CD495-B7F6-AD76-4FE7-686C0AB3DAC8}"/>
              </a:ext>
            </a:extLst>
          </p:cNvPr>
          <p:cNvPicPr>
            <a:picLocks noChangeAspect="1"/>
          </p:cNvPicPr>
          <p:nvPr/>
        </p:nvPicPr>
        <p:blipFill rotWithShape="1">
          <a:blip r:embed="rId4">
            <a:extLst>
              <a:ext uri="{28A0092B-C50C-407E-A947-70E740481C1C}">
                <a14:useLocalDpi xmlns:a14="http://schemas.microsoft.com/office/drawing/2010/main" val="0"/>
              </a:ext>
            </a:extLst>
          </a:blip>
          <a:srcRect t="25108"/>
          <a:stretch/>
        </p:blipFill>
        <p:spPr>
          <a:xfrm>
            <a:off x="441449" y="3634842"/>
            <a:ext cx="4431696" cy="1461504"/>
          </a:xfrm>
          <a:prstGeom prst="rect">
            <a:avLst/>
          </a:prstGeom>
        </p:spPr>
      </p:pic>
      <p:sp>
        <p:nvSpPr>
          <p:cNvPr id="11" name="Content Placeholder 4">
            <a:extLst>
              <a:ext uri="{FF2B5EF4-FFF2-40B4-BE49-F238E27FC236}">
                <a16:creationId xmlns:a16="http://schemas.microsoft.com/office/drawing/2014/main" id="{C42D8416-AC28-2B50-C4BD-5947F5856E3E}"/>
              </a:ext>
            </a:extLst>
          </p:cNvPr>
          <p:cNvSpPr txBox="1">
            <a:spLocks/>
          </p:cNvSpPr>
          <p:nvPr/>
        </p:nvSpPr>
        <p:spPr>
          <a:xfrm>
            <a:off x="5140551" y="4209583"/>
            <a:ext cx="3676822" cy="952650"/>
          </a:xfrm>
          <a:prstGeom prst="rect">
            <a:avLst/>
          </a:prstGeom>
        </p:spPr>
        <p:txBody>
          <a:bodyPr/>
          <a:lstStyle>
            <a:lvl1pPr marL="380996" indent="-380996" algn="l" defTabSz="761992">
              <a:lnSpc>
                <a:spcPct val="90000"/>
              </a:lnSpc>
              <a:spcBef>
                <a:spcPts val="833"/>
              </a:spcBef>
              <a:buFont typeface="Arial"/>
              <a:buChar char="•"/>
              <a:defRPr sz="2200" i="0">
                <a:solidFill>
                  <a:schemeClr val="tx1"/>
                </a:solidFill>
                <a:latin typeface="+mn-lt"/>
                <a:ea typeface="+mn-ea"/>
                <a:cs typeface="+mn-cs"/>
              </a:defRPr>
            </a:lvl1pPr>
            <a:lvl2pPr marL="698493" indent="-317497" algn="l" defTabSz="761992">
              <a:lnSpc>
                <a:spcPct val="90000"/>
              </a:lnSpc>
              <a:spcBef>
                <a:spcPts val="417"/>
              </a:spcBef>
              <a:buFont typeface="Arial"/>
              <a:buChar char="•"/>
              <a:defRPr sz="2000">
                <a:solidFill>
                  <a:schemeClr val="tx1"/>
                </a:solidFill>
                <a:latin typeface="+mn-lt"/>
                <a:ea typeface="+mn-ea"/>
                <a:cs typeface="+mn-cs"/>
              </a:defRPr>
            </a:lvl2pPr>
            <a:lvl3pPr marL="1079489" indent="-317497" algn="l" defTabSz="761992">
              <a:lnSpc>
                <a:spcPct val="90000"/>
              </a:lnSpc>
              <a:spcBef>
                <a:spcPts val="417"/>
              </a:spcBef>
              <a:buFont typeface="Arial"/>
              <a:buChar char="•"/>
              <a:defRPr sz="1800">
                <a:solidFill>
                  <a:schemeClr val="tx1"/>
                </a:solidFill>
                <a:latin typeface="+mn-lt"/>
                <a:ea typeface="+mn-ea"/>
                <a:cs typeface="+mn-cs"/>
              </a:defRPr>
            </a:lvl3pPr>
            <a:lvl4pPr marL="1460485" indent="-317497" algn="l" defTabSz="761992">
              <a:lnSpc>
                <a:spcPct val="90000"/>
              </a:lnSpc>
              <a:spcBef>
                <a:spcPts val="417"/>
              </a:spcBef>
              <a:buFont typeface="Arial"/>
              <a:buChar char="•"/>
              <a:defRPr sz="1550">
                <a:solidFill>
                  <a:schemeClr val="tx1"/>
                </a:solidFill>
                <a:latin typeface="+mn-lt"/>
                <a:ea typeface="+mn-ea"/>
                <a:cs typeface="+mn-cs"/>
              </a:defRPr>
            </a:lvl4pPr>
            <a:lvl5pPr marL="1841482" indent="-317497" algn="l" defTabSz="761992">
              <a:lnSpc>
                <a:spcPct val="90000"/>
              </a:lnSpc>
              <a:spcBef>
                <a:spcPts val="417"/>
              </a:spcBef>
              <a:buFont typeface="Arial"/>
              <a:buChar char="•"/>
              <a:defRPr sz="1350">
                <a:solidFill>
                  <a:schemeClr val="tx1"/>
                </a:solidFill>
                <a:latin typeface="+mn-lt"/>
                <a:ea typeface="+mn-ea"/>
                <a:cs typeface="+mn-cs"/>
              </a:defRPr>
            </a:lvl5pPr>
            <a:lvl6pPr marL="2095479" indent="-190498" algn="l" defTabSz="761992">
              <a:lnSpc>
                <a:spcPct val="90000"/>
              </a:lnSpc>
              <a:spcBef>
                <a:spcPts val="417"/>
              </a:spcBef>
              <a:buFont typeface="Arial"/>
              <a:buChar char="•"/>
              <a:defRPr sz="1500">
                <a:solidFill>
                  <a:schemeClr val="tx1"/>
                </a:solidFill>
                <a:latin typeface="+mn-lt"/>
                <a:ea typeface="+mn-ea"/>
                <a:cs typeface="+mn-cs"/>
              </a:defRPr>
            </a:lvl6pPr>
            <a:lvl7pPr marL="2476475" indent="-190498" algn="l" defTabSz="761992">
              <a:lnSpc>
                <a:spcPct val="90000"/>
              </a:lnSpc>
              <a:spcBef>
                <a:spcPts val="417"/>
              </a:spcBef>
              <a:buFont typeface="Arial"/>
              <a:buChar char="•"/>
              <a:defRPr sz="1500">
                <a:solidFill>
                  <a:schemeClr val="tx1"/>
                </a:solidFill>
                <a:latin typeface="+mn-lt"/>
                <a:ea typeface="+mn-ea"/>
                <a:cs typeface="+mn-cs"/>
              </a:defRPr>
            </a:lvl7pPr>
            <a:lvl8pPr marL="2857471" indent="-190498" algn="l" defTabSz="761992">
              <a:lnSpc>
                <a:spcPct val="90000"/>
              </a:lnSpc>
              <a:spcBef>
                <a:spcPts val="417"/>
              </a:spcBef>
              <a:buFont typeface="Arial"/>
              <a:buChar char="•"/>
              <a:defRPr sz="1500">
                <a:solidFill>
                  <a:schemeClr val="tx1"/>
                </a:solidFill>
                <a:latin typeface="+mn-lt"/>
                <a:ea typeface="+mn-ea"/>
                <a:cs typeface="+mn-cs"/>
              </a:defRPr>
            </a:lvl8pPr>
            <a:lvl9pPr marL="3238468" indent="-190498" algn="l" defTabSz="761992">
              <a:lnSpc>
                <a:spcPct val="90000"/>
              </a:lnSpc>
              <a:spcBef>
                <a:spcPts val="417"/>
              </a:spcBef>
              <a:buFont typeface="Arial"/>
              <a:buChar char="•"/>
              <a:defRPr sz="1500">
                <a:solidFill>
                  <a:schemeClr val="tx1"/>
                </a:solidFill>
                <a:latin typeface="+mn-lt"/>
                <a:ea typeface="+mn-ea"/>
                <a:cs typeface="+mn-cs"/>
              </a:defRPr>
            </a:lvl9pPr>
          </a:lstStyle>
          <a:p>
            <a:pPr marL="257172" indent="-257172" defTabSz="514345">
              <a:spcBef>
                <a:spcPts val="562"/>
              </a:spcBef>
              <a:buClrTx/>
            </a:pPr>
            <a:r>
              <a:rPr lang="en-GB" sz="1350" dirty="0">
                <a:solidFill>
                  <a:srgbClr val="FF0000"/>
                </a:solidFill>
                <a:latin typeface="Arial"/>
                <a:cs typeface="Arial"/>
              </a:rPr>
              <a:t>Good standard performance</a:t>
            </a:r>
          </a:p>
          <a:p>
            <a:pPr marL="257172" indent="-257172" defTabSz="514345">
              <a:spcBef>
                <a:spcPts val="562"/>
              </a:spcBef>
              <a:buClrTx/>
            </a:pPr>
            <a:r>
              <a:rPr lang="en-GB" sz="1350" dirty="0">
                <a:latin typeface="Arial"/>
                <a:cs typeface="Arial"/>
              </a:rPr>
              <a:t>Better resolution from clusters</a:t>
            </a:r>
          </a:p>
          <a:p>
            <a:pPr marL="257172" indent="-257172" defTabSz="514345">
              <a:spcBef>
                <a:spcPts val="562"/>
              </a:spcBef>
              <a:buClrTx/>
            </a:pPr>
            <a:r>
              <a:rPr lang="en-GB" sz="1350" dirty="0">
                <a:latin typeface="Arial"/>
                <a:cs typeface="Arial"/>
              </a:rPr>
              <a:t>Uncertainties in beam energy spread </a:t>
            </a:r>
          </a:p>
        </p:txBody>
      </p:sp>
      <p:pic>
        <p:nvPicPr>
          <p:cNvPr id="13" name="Picture 12">
            <a:extLst>
              <a:ext uri="{FF2B5EF4-FFF2-40B4-BE49-F238E27FC236}">
                <a16:creationId xmlns:a16="http://schemas.microsoft.com/office/drawing/2014/main" id="{2957415A-3DAA-EF36-B220-B11696ED1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221" y="3664431"/>
            <a:ext cx="2001200" cy="519581"/>
          </a:xfrm>
          <a:prstGeom prst="rect">
            <a:avLst/>
          </a:prstGeom>
        </p:spPr>
      </p:pic>
      <p:sp>
        <p:nvSpPr>
          <p:cNvPr id="4" name="Rectangle 3">
            <a:extLst>
              <a:ext uri="{FF2B5EF4-FFF2-40B4-BE49-F238E27FC236}">
                <a16:creationId xmlns:a16="http://schemas.microsoft.com/office/drawing/2014/main" id="{CB957134-1A7E-CF7A-7095-CBFA294755BE}"/>
              </a:ext>
            </a:extLst>
          </p:cNvPr>
          <p:cNvSpPr/>
          <p:nvPr/>
        </p:nvSpPr>
        <p:spPr>
          <a:xfrm>
            <a:off x="2279403" y="4348442"/>
            <a:ext cx="1330304" cy="6345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610">
              <a:buClrTx/>
            </a:pPr>
            <a:endParaRPr lang="en-GB" sz="2160">
              <a:solidFill>
                <a:prstClr val="white"/>
              </a:solidFill>
              <a:latin typeface="Arial"/>
              <a:cs typeface="Arial"/>
            </a:endParaRPr>
          </a:p>
        </p:txBody>
      </p:sp>
      <p:sp>
        <p:nvSpPr>
          <p:cNvPr id="5" name="Rectangle 4">
            <a:extLst>
              <a:ext uri="{FF2B5EF4-FFF2-40B4-BE49-F238E27FC236}">
                <a16:creationId xmlns:a16="http://schemas.microsoft.com/office/drawing/2014/main" id="{71885130-E64B-C18C-11B6-BDCA57CAA0A1}"/>
              </a:ext>
            </a:extLst>
          </p:cNvPr>
          <p:cNvSpPr/>
          <p:nvPr/>
        </p:nvSpPr>
        <p:spPr>
          <a:xfrm>
            <a:off x="6919905" y="1107845"/>
            <a:ext cx="828280" cy="2868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610">
              <a:buClrTx/>
            </a:pPr>
            <a:endParaRPr lang="en-GB" sz="2160">
              <a:solidFill>
                <a:prstClr val="white"/>
              </a:solidFill>
              <a:latin typeface="Arial"/>
              <a:cs typeface="Arial"/>
            </a:endParaRPr>
          </a:p>
        </p:txBody>
      </p:sp>
      <p:sp>
        <p:nvSpPr>
          <p:cNvPr id="7" name="Slide Number Placeholder 6">
            <a:extLst>
              <a:ext uri="{FF2B5EF4-FFF2-40B4-BE49-F238E27FC236}">
                <a16:creationId xmlns:a16="http://schemas.microsoft.com/office/drawing/2014/main" id="{177D42E4-7387-54DE-1A89-540BF60A15A7}"/>
              </a:ext>
            </a:extLst>
          </p:cNvPr>
          <p:cNvSpPr>
            <a:spLocks noGrp="1"/>
          </p:cNvSpPr>
          <p:nvPr>
            <p:ph type="sldNum" sz="quarter" idx="4"/>
          </p:nvPr>
        </p:nvSpPr>
        <p:spPr/>
        <p:txBody>
          <a:bodyPr/>
          <a:lstStyle/>
          <a:p>
            <a:pPr defTabSz="308610">
              <a:buClrTx/>
              <a:defRPr/>
            </a:pPr>
            <a:fld id="{DEF62AA5-A9F9-344C-9738-C68EB5A8EDFF}" type="slidenum">
              <a:rPr lang="en-US">
                <a:solidFill>
                  <a:prstClr val="white"/>
                </a:solidFill>
              </a:rPr>
              <a:pPr defTabSz="308610">
                <a:buClrTx/>
                <a:defRPr/>
              </a:pPr>
              <a:t>26</a:t>
            </a:fld>
            <a:endParaRPr lang="en-US">
              <a:solidFill>
                <a:prstClr val="white"/>
              </a:solidFill>
            </a:endParaRPr>
          </a:p>
        </p:txBody>
      </p:sp>
      <p:sp>
        <p:nvSpPr>
          <p:cNvPr id="9" name="TextBox 8">
            <a:extLst>
              <a:ext uri="{FF2B5EF4-FFF2-40B4-BE49-F238E27FC236}">
                <a16:creationId xmlns:a16="http://schemas.microsoft.com/office/drawing/2014/main" id="{01DA56C9-77FA-D832-1763-59E41FDF0ED5}"/>
              </a:ext>
            </a:extLst>
          </p:cNvPr>
          <p:cNvSpPr txBox="1"/>
          <p:nvPr/>
        </p:nvSpPr>
        <p:spPr>
          <a:xfrm>
            <a:off x="676584" y="444579"/>
            <a:ext cx="3433660" cy="279307"/>
          </a:xfrm>
          <a:prstGeom prst="rect">
            <a:avLst/>
          </a:prstGeom>
          <a:noFill/>
        </p:spPr>
        <p:txBody>
          <a:bodyPr wrap="square">
            <a:spAutoFit/>
          </a:bodyPr>
          <a:lstStyle/>
          <a:p>
            <a:pPr lvl="1" indent="180023" algn="ctr" defTabSz="308610">
              <a:buClrTx/>
              <a:defRPr/>
            </a:pPr>
            <a:r>
              <a:rPr lang="en-GB" sz="1215" dirty="0">
                <a:hlinkClick r:id="rId6"/>
              </a:rPr>
              <a:t>[JINST 18 (2023) 01, P01038]</a:t>
            </a:r>
            <a:endParaRPr lang="en-GB" sz="1215" dirty="0"/>
          </a:p>
        </p:txBody>
      </p:sp>
    </p:spTree>
    <p:extLst>
      <p:ext uri="{BB962C8B-B14F-4D97-AF65-F5344CB8AC3E}">
        <p14:creationId xmlns:p14="http://schemas.microsoft.com/office/powerpoint/2010/main" val="2961152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uture Opportunities"/>
          <p:cNvSpPr>
            <a:spLocks noGrp="1"/>
          </p:cNvSpPr>
          <p:nvPr>
            <p:ph type="title"/>
          </p:nvPr>
        </p:nvSpPr>
        <p:spPr bwMode="auto">
          <a:xfrm>
            <a:off x="121323" y="43221"/>
            <a:ext cx="8520600" cy="572700"/>
          </a:xfrm>
          <a:prstGeom prst="rect">
            <a:avLst/>
          </a:prstGeom>
        </p:spPr>
        <p:txBody>
          <a:bodyPr/>
          <a:lstStyle/>
          <a:p>
            <a:pPr>
              <a:defRPr/>
            </a:pPr>
            <a:r>
              <a:rPr sz="2160" dirty="0"/>
              <a:t>Future Opportunities</a:t>
            </a:r>
            <a:r>
              <a:rPr lang="en-GB" sz="2160" dirty="0"/>
              <a:t> for UK - </a:t>
            </a:r>
            <a:r>
              <a:rPr lang="en-GB" sz="2160" dirty="0" err="1"/>
              <a:t>SiW</a:t>
            </a:r>
            <a:endParaRPr sz="2160" dirty="0"/>
          </a:p>
        </p:txBody>
      </p:sp>
      <mc:AlternateContent xmlns:mc="http://schemas.openxmlformats.org/markup-compatibility/2006">
        <mc:Choice xmlns:a14="http://schemas.microsoft.com/office/drawing/2010/main" Requires="a14">
          <p:sp>
            <p:nvSpPr>
              <p:cNvPr id="6" name="TB activities:…"/>
              <p:cNvSpPr>
                <a:spLocks noGrp="1"/>
              </p:cNvSpPr>
              <p:nvPr>
                <p:ph type="body" idx="1"/>
              </p:nvPr>
            </p:nvSpPr>
            <p:spPr bwMode="auto">
              <a:xfrm>
                <a:off x="1370172" y="797370"/>
                <a:ext cx="6386512" cy="4160450"/>
              </a:xfrm>
              <a:prstGeom prst="rect">
                <a:avLst/>
              </a:prstGeom>
            </p:spPr>
            <p:txBody>
              <a:bodyPr>
                <a:normAutofit/>
              </a:bodyPr>
              <a:lstStyle/>
              <a:p>
                <a:pPr>
                  <a:defRPr/>
                </a:pPr>
                <a:r>
                  <a:rPr lang="en-GB" sz="1485" dirty="0"/>
                  <a:t> </a:t>
                </a:r>
                <a:r>
                  <a:rPr lang="en-GB" sz="1350" b="1" dirty="0">
                    <a:solidFill>
                      <a:schemeClr val="tx1"/>
                    </a:solidFill>
                  </a:rPr>
                  <a:t>Si-W calorimetry can give excellent PFA performance</a:t>
                </a:r>
                <a:endParaRPr lang="en-GB" sz="1350" dirty="0">
                  <a:solidFill>
                    <a:schemeClr val="tx1"/>
                  </a:solidFill>
                </a:endParaRPr>
              </a:p>
              <a:p>
                <a:pPr lvl="1">
                  <a:defRPr/>
                </a:pPr>
                <a:r>
                  <a:rPr lang="en-GB" sz="1215" dirty="0">
                    <a:solidFill>
                      <a:schemeClr val="tx1"/>
                    </a:solidFill>
                  </a:rPr>
                  <a:t>Potential to use same technology for outer tracker/</a:t>
                </a:r>
                <a:r>
                  <a:rPr lang="en-GB" sz="1215" dirty="0" err="1">
                    <a:solidFill>
                      <a:schemeClr val="tx1"/>
                    </a:solidFill>
                  </a:rPr>
                  <a:t>preshower</a:t>
                </a:r>
                <a:r>
                  <a:rPr lang="en-GB" sz="1215" dirty="0">
                    <a:solidFill>
                      <a:schemeClr val="tx1"/>
                    </a:solidFill>
                  </a:rPr>
                  <a:t>/ECAL</a:t>
                </a:r>
              </a:p>
              <a:p>
                <a:pPr>
                  <a:defRPr/>
                </a:pPr>
                <a:r>
                  <a:rPr lang="en-GB" sz="1350" dirty="0">
                    <a:solidFill>
                      <a:schemeClr val="tx1"/>
                    </a:solidFill>
                  </a:rPr>
                  <a:t>Affordable Si-W (Si-Pb) calorimeters, need sensor costs ~ CHF/cm</a:t>
                </a:r>
                <a:r>
                  <a:rPr lang="en-GB" sz="1350" baseline="30000" dirty="0">
                    <a:solidFill>
                      <a:schemeClr val="tx1"/>
                    </a:solidFill>
                  </a:rPr>
                  <a:t>2</a:t>
                </a:r>
                <a:r>
                  <a:rPr lang="en-GB" sz="1350" dirty="0">
                    <a:solidFill>
                      <a:schemeClr val="tx1"/>
                    </a:solidFill>
                  </a:rPr>
                  <a:t> (active areas &gt; 10</a:t>
                </a:r>
                <a:r>
                  <a:rPr lang="en-GB" sz="1350" baseline="30000" dirty="0">
                    <a:solidFill>
                      <a:schemeClr val="tx1"/>
                    </a:solidFill>
                  </a:rPr>
                  <a:t>7</a:t>
                </a:r>
                <a:r>
                  <a:rPr lang="en-GB" sz="1350" dirty="0">
                    <a:solidFill>
                      <a:schemeClr val="tx1"/>
                    </a:solidFill>
                  </a:rPr>
                  <a:t>cm</a:t>
                </a:r>
                <a:r>
                  <a:rPr lang="en-GB" sz="1350" baseline="30000" dirty="0">
                    <a:solidFill>
                      <a:schemeClr val="tx1"/>
                    </a:solidFill>
                  </a:rPr>
                  <a:t>2</a:t>
                </a:r>
                <a:r>
                  <a:rPr lang="en-GB" sz="1350" dirty="0">
                    <a:solidFill>
                      <a:schemeClr val="tx1"/>
                    </a:solidFill>
                  </a:rPr>
                  <a:t>)</a:t>
                </a:r>
              </a:p>
              <a:p>
                <a:pPr lvl="1">
                  <a:defRPr/>
                </a:pPr>
                <a:r>
                  <a:rPr lang="en-GB" sz="1215" dirty="0">
                    <a:solidFill>
                      <a:schemeClr val="tx1"/>
                    </a:solidFill>
                  </a:rPr>
                  <a:t>Potentially achievable with CMOS technologies, expanding market</a:t>
                </a:r>
              </a:p>
              <a:p>
                <a:pPr>
                  <a:defRPr/>
                </a:pPr>
                <a:r>
                  <a:rPr lang="en-GB" sz="1350" dirty="0">
                    <a:solidFill>
                      <a:schemeClr val="tx1"/>
                    </a:solidFill>
                  </a:rPr>
                  <a:t>Power needs study, CMOS estimates range ~50-100mW/cm</a:t>
                </a:r>
                <a:r>
                  <a:rPr lang="en-GB" sz="1350" baseline="30000" dirty="0">
                    <a:solidFill>
                      <a:schemeClr val="tx1"/>
                    </a:solidFill>
                  </a:rPr>
                  <a:t>2</a:t>
                </a:r>
                <a:r>
                  <a:rPr lang="en-GB" sz="1350" dirty="0">
                    <a:solidFill>
                      <a:schemeClr val="tx1"/>
                    </a:solidFill>
                  </a:rPr>
                  <a:t> (no pulsing)</a:t>
                </a:r>
              </a:p>
              <a:p>
                <a:pPr>
                  <a:defRPr/>
                </a:pPr>
                <a:r>
                  <a:rPr lang="en-GB" sz="1350" dirty="0">
                    <a:solidFill>
                      <a:schemeClr val="tx1"/>
                    </a:solidFill>
                  </a:rPr>
                  <a:t>Prototype demonstrating concept of digital ECAL, in same CMOS line as CERN et al, can deliver radiation hardness to &gt; 10</a:t>
                </a:r>
                <a:r>
                  <a:rPr lang="en-GB" sz="1350" baseline="30000" dirty="0">
                    <a:solidFill>
                      <a:schemeClr val="tx1"/>
                    </a:solidFill>
                  </a:rPr>
                  <a:t>15</a:t>
                </a:r>
                <a:r>
                  <a:rPr lang="en-GB" sz="1350" dirty="0">
                    <a:solidFill>
                      <a:schemeClr val="tx1"/>
                    </a:solidFill>
                  </a:rPr>
                  <a:t>neq/cm</a:t>
                </a:r>
                <a:r>
                  <a:rPr lang="en-GB" sz="1350" baseline="30000" dirty="0">
                    <a:solidFill>
                      <a:schemeClr val="tx1"/>
                    </a:solidFill>
                  </a:rPr>
                  <a:t>2</a:t>
                </a:r>
                <a:endParaRPr lang="en-GB" sz="1350" dirty="0">
                  <a:solidFill>
                    <a:schemeClr val="tx1"/>
                  </a:solidFill>
                </a:endParaRPr>
              </a:p>
              <a:p>
                <a:pPr>
                  <a:defRPr/>
                </a:pPr>
                <a:r>
                  <a:rPr lang="en-GB" sz="1350" b="1" dirty="0">
                    <a:solidFill>
                      <a:schemeClr val="tx1"/>
                    </a:solidFill>
                  </a:rPr>
                  <a:t>Digital EM calorimetry, high potential esp. for future </a:t>
                </a:r>
                <a14:m>
                  <m:oMath xmlns:m="http://schemas.openxmlformats.org/officeDocument/2006/math">
                    <m:sSup>
                      <m:sSupPr>
                        <m:ctrlPr>
                          <a:rPr lang="en-GB" sz="1350" b="1" i="1" dirty="0">
                            <a:solidFill>
                              <a:schemeClr val="tx1"/>
                            </a:solidFill>
                            <a:latin typeface="Cambria Math" panose="02040503050406030204" pitchFamily="18" charset="0"/>
                          </a:rPr>
                        </m:ctrlPr>
                      </m:sSupPr>
                      <m:e>
                        <m:r>
                          <a:rPr lang="en-GB" sz="1350" b="1" i="1" dirty="0">
                            <a:solidFill>
                              <a:schemeClr val="tx1"/>
                            </a:solidFill>
                            <a:latin typeface="Cambria Math" panose="02040503050406030204" pitchFamily="18" charset="0"/>
                          </a:rPr>
                          <m:t>𝒆</m:t>
                        </m:r>
                      </m:e>
                      <m:sup>
                        <m:r>
                          <a:rPr lang="en-GB" sz="1350" b="1" i="1" dirty="0">
                            <a:solidFill>
                              <a:schemeClr val="tx1"/>
                            </a:solidFill>
                            <a:latin typeface="Cambria Math" panose="02040503050406030204" pitchFamily="18" charset="0"/>
                          </a:rPr>
                          <m:t>+</m:t>
                        </m:r>
                      </m:sup>
                    </m:sSup>
                    <m:sSup>
                      <m:sSupPr>
                        <m:ctrlPr>
                          <a:rPr lang="en-GB" sz="1350" b="1" i="1" dirty="0">
                            <a:solidFill>
                              <a:schemeClr val="tx1"/>
                            </a:solidFill>
                            <a:latin typeface="Cambria Math" panose="02040503050406030204" pitchFamily="18" charset="0"/>
                          </a:rPr>
                        </m:ctrlPr>
                      </m:sSupPr>
                      <m:e>
                        <m:r>
                          <a:rPr lang="en-GB" sz="1350" b="1" i="1" dirty="0">
                            <a:solidFill>
                              <a:schemeClr val="tx1"/>
                            </a:solidFill>
                            <a:latin typeface="Cambria Math" panose="02040503050406030204" pitchFamily="18" charset="0"/>
                          </a:rPr>
                          <m:t>𝒆</m:t>
                        </m:r>
                      </m:e>
                      <m:sup>
                        <m:r>
                          <a:rPr lang="en-GB" sz="1350" b="1" i="1" dirty="0">
                            <a:solidFill>
                              <a:schemeClr val="tx1"/>
                            </a:solidFill>
                            <a:latin typeface="Cambria Math" panose="02040503050406030204" pitchFamily="18" charset="0"/>
                          </a:rPr>
                          <m:t>−</m:t>
                        </m:r>
                      </m:sup>
                    </m:sSup>
                  </m:oMath>
                </a14:m>
                <a:endParaRPr lang="en-GB" sz="1350" dirty="0">
                  <a:solidFill>
                    <a:schemeClr val="tx1"/>
                  </a:solidFill>
                </a:endParaRPr>
              </a:p>
              <a:p>
                <a:pPr lvl="1">
                  <a:defRPr/>
                </a:pPr>
                <a:r>
                  <a:rPr lang="en-GB" sz="1215" dirty="0">
                    <a:solidFill>
                      <a:schemeClr val="tx1"/>
                    </a:solidFill>
                  </a:rPr>
                  <a:t>Ultra-high granularity can benefit physics as well as cost (boosted decays)</a:t>
                </a:r>
              </a:p>
              <a:p>
                <a:pPr lvl="1">
                  <a:defRPr/>
                </a:pPr>
                <a:r>
                  <a:rPr lang="en-GB" sz="1215" dirty="0">
                    <a:solidFill>
                      <a:schemeClr val="tx1"/>
                    </a:solidFill>
                  </a:rPr>
                  <a:t>Fast charge collection</a:t>
                </a:r>
              </a:p>
              <a:p>
                <a:pPr lvl="1">
                  <a:defRPr/>
                </a:pPr>
                <a:r>
                  <a:rPr lang="en-GB" sz="1215" dirty="0">
                    <a:solidFill>
                      <a:schemeClr val="tx1"/>
                    </a:solidFill>
                  </a:rPr>
                  <a:t>Currently, UK (Birmingham) working with ALICE </a:t>
                </a:r>
                <a:r>
                  <a:rPr lang="en-GB" sz="1215" dirty="0" err="1">
                    <a:solidFill>
                      <a:schemeClr val="tx1"/>
                    </a:solidFill>
                  </a:rPr>
                  <a:t>FoCAL</a:t>
                </a:r>
                <a:r>
                  <a:rPr lang="en-GB" sz="1215" dirty="0">
                    <a:solidFill>
                      <a:schemeClr val="tx1"/>
                    </a:solidFill>
                  </a:rPr>
                  <a:t>/</a:t>
                </a:r>
                <a:r>
                  <a:rPr lang="en-GB" sz="1215" dirty="0" err="1">
                    <a:solidFill>
                      <a:schemeClr val="tx1"/>
                    </a:solidFill>
                  </a:rPr>
                  <a:t>pCT</a:t>
                </a:r>
                <a:r>
                  <a:rPr lang="en-GB" sz="1215" dirty="0">
                    <a:solidFill>
                      <a:schemeClr val="tx1"/>
                    </a:solidFill>
                  </a:rPr>
                  <a:t> groups on EpiCAL-2</a:t>
                </a:r>
              </a:p>
              <a:p>
                <a:pPr lvl="1">
                  <a:defRPr/>
                </a:pPr>
                <a:r>
                  <a:rPr lang="en-GB" sz="1215" dirty="0">
                    <a:solidFill>
                      <a:schemeClr val="tx1"/>
                    </a:solidFill>
                  </a:rPr>
                  <a:t>Perfect time to expand/lead novel </a:t>
                </a:r>
                <a:r>
                  <a:rPr lang="en-GB" sz="1215" dirty="0">
                    <a:solidFill>
                      <a:srgbClr val="000000"/>
                    </a:solidFill>
                  </a:rPr>
                  <a:t>concept for future projects</a:t>
                </a:r>
                <a:endParaRPr lang="en-US" sz="911" dirty="0">
                  <a:solidFill>
                    <a:srgbClr val="000000"/>
                  </a:solidFill>
                </a:endParaRPr>
              </a:p>
            </p:txBody>
          </p:sp>
        </mc:Choice>
        <mc:Fallback>
          <p:sp>
            <p:nvSpPr>
              <p:cNvPr id="6" name="TB activities:…"/>
              <p:cNvSpPr>
                <a:spLocks noGrp="1" noRot="1" noChangeAspect="1" noMove="1" noResize="1" noEditPoints="1" noAdjustHandles="1" noChangeArrowheads="1" noChangeShapeType="1" noTextEdit="1"/>
              </p:cNvSpPr>
              <p:nvPr>
                <p:ph type="body" idx="1"/>
              </p:nvPr>
            </p:nvSpPr>
            <p:spPr bwMode="auto">
              <a:xfrm>
                <a:off x="1370172" y="797370"/>
                <a:ext cx="6386512" cy="4160450"/>
              </a:xfrm>
              <a:prstGeom prst="rect">
                <a:avLst/>
              </a:prstGeom>
              <a:blipFill>
                <a:blip r:embed="rId2"/>
                <a:stretch>
                  <a:fillRect r="-199"/>
                </a:stretch>
              </a:blipFill>
            </p:spPr>
            <p:txBody>
              <a:bodyPr/>
              <a:lstStyle/>
              <a:p>
                <a:r>
                  <a:rPr lang="en-GB">
                    <a:noFill/>
                  </a:rPr>
                  <a:t> </a:t>
                </a:r>
              </a:p>
            </p:txBody>
          </p:sp>
        </mc:Fallback>
      </mc:AlternateContent>
      <p:pic>
        <p:nvPicPr>
          <p:cNvPr id="7" name="Picture 3" descr="1_new_crest"/>
          <p:cNvPicPr>
            <a:picLocks noChangeAspect="1" noChangeArrowheads="1"/>
          </p:cNvPicPr>
          <p:nvPr/>
        </p:nvPicPr>
        <p:blipFill>
          <a:blip r:embed="rId3"/>
          <a:stretch/>
        </p:blipFill>
        <p:spPr bwMode="auto">
          <a:xfrm>
            <a:off x="7470015" y="43221"/>
            <a:ext cx="530986" cy="530986"/>
          </a:xfrm>
          <a:prstGeom prst="rect">
            <a:avLst/>
          </a:prstGeom>
          <a:noFill/>
          <a:ln>
            <a:noFill/>
          </a:ln>
        </p:spPr>
      </p:pic>
      <p:sp>
        <p:nvSpPr>
          <p:cNvPr id="2" name="Date Placeholder 1">
            <a:extLst>
              <a:ext uri="{FF2B5EF4-FFF2-40B4-BE49-F238E27FC236}">
                <a16:creationId xmlns:a16="http://schemas.microsoft.com/office/drawing/2014/main" id="{99D465A9-3CFD-9B74-0946-0502B7F17E72}"/>
              </a:ext>
            </a:extLst>
          </p:cNvPr>
          <p:cNvSpPr>
            <a:spLocks noGrp="1"/>
          </p:cNvSpPr>
          <p:nvPr>
            <p:ph type="dt" sz="half" idx="10"/>
          </p:nvPr>
        </p:nvSpPr>
        <p:spPr>
          <a:xfrm>
            <a:off x="628650" y="4767263"/>
            <a:ext cx="20574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pPr>
            <a:r>
              <a:rPr lang="en-GB"/>
              <a:t>Nigel Watson / Birmingham </a:t>
            </a:r>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25EE042F-3D6C-01BB-22D2-AD56D0F19D80}"/>
              </a:ext>
            </a:extLst>
          </p:cNvPr>
          <p:cNvSpPr>
            <a:spLocks noGrp="1"/>
          </p:cNvSpPr>
          <p:nvPr>
            <p:ph type="ftr" sz="quarter" idx="11"/>
          </p:nvPr>
        </p:nvSpPr>
        <p:spPr>
          <a:xfrm>
            <a:off x="3028950" y="4767263"/>
            <a:ext cx="30861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pPr>
            <a:r>
              <a:rPr lang="en-US"/>
              <a:t>PPAP 06-Jul-2023</a:t>
            </a: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76DAE8F-D566-30AC-C6C9-9E9C5BABC422}"/>
              </a:ext>
            </a:extLst>
          </p:cNvPr>
          <p:cNvSpPr>
            <a:spLocks noGrp="1"/>
          </p:cNvSpPr>
          <p:nvPr>
            <p:ph type="sldNum" sz="quarter" idx="2"/>
          </p:nvPr>
        </p:nvSpPr>
        <p:spPr>
          <a:xfrm>
            <a:off x="8641923" y="4860608"/>
            <a:ext cx="207113" cy="151906"/>
          </a:xfrm>
          <a:prstGeom prst="rect">
            <a:avLst/>
          </a:prstGeom>
        </p:spPr>
        <p:txBody>
          <a:bodyPr vert="horz" lIns="38100" tIns="38100" rIns="38100" bIns="38100" rtlCol="0" anchor="ctr"/>
          <a:lstStyle>
            <a:defPPr marR="0" lvl="0" algn="l" rtl="0">
              <a:lnSpc>
                <a:spcPct val="100000"/>
              </a:lnSpc>
              <a:spcBef>
                <a:spcPts val="0"/>
              </a:spcBef>
              <a:spcAft>
                <a:spcPts val="0"/>
              </a:spcAft>
            </a:defPPr>
            <a:lvl1pPr marR="0" lvl="0" algn="r" defTabSz="308610" rtl="0">
              <a:lnSpc>
                <a:spcPct val="100000"/>
              </a:lnSpc>
              <a:spcBef>
                <a:spcPts val="0"/>
              </a:spcBef>
              <a:spcAft>
                <a:spcPts val="0"/>
              </a:spcAft>
              <a:buClr>
                <a:srgbClr val="000000"/>
              </a:buClr>
              <a:buFont typeface="Arial"/>
              <a:defRPr sz="675" b="0" i="0" u="none" strike="noStrike" cap="none">
                <a:solidFill>
                  <a:schemeClr val="tx1">
                    <a:tint val="75000"/>
                  </a:schemeClr>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pPr>
            <a:fld id="{86CB4B4D-7CA3-9044-876B-883B54F8677D}" type="slidenum">
              <a:rPr lang="en-GB" smtClean="0"/>
              <a:pPr/>
              <a:t>27</a:t>
            </a:fld>
            <a:endParaRPr lang="en-GB" kern="1200">
              <a:solidFill>
                <a:prstClr val="black">
                  <a:tint val="75000"/>
                </a:prstClr>
              </a:solidFill>
            </a:endParaRPr>
          </a:p>
        </p:txBody>
      </p:sp>
    </p:spTree>
    <p:extLst>
      <p:ext uri="{BB962C8B-B14F-4D97-AF65-F5344CB8AC3E}">
        <p14:creationId xmlns:p14="http://schemas.microsoft.com/office/powerpoint/2010/main" val="2493677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mc:Choice xmlns:a14="http://schemas.microsoft.com/office/drawing/2010/main" Requires="a14">
          <p:sp>
            <p:nvSpPr>
              <p:cNvPr id="6" name="TB activities:…"/>
              <p:cNvSpPr>
                <a:spLocks noGrp="1"/>
              </p:cNvSpPr>
              <p:nvPr>
                <p:ph sz="quarter" idx="10"/>
              </p:nvPr>
            </p:nvSpPr>
            <p:spPr bwMode="auto">
              <a:xfrm>
                <a:off x="592271" y="562708"/>
                <a:ext cx="8225726" cy="4247831"/>
              </a:xfrm>
              <a:prstGeom prst="rect">
                <a:avLst/>
              </a:prstGeom>
            </p:spPr>
            <p:txBody>
              <a:bodyPr>
                <a:normAutofit/>
              </a:bodyPr>
              <a:lstStyle/>
              <a:p>
                <a:pPr>
                  <a:defRPr/>
                </a:pPr>
                <a:r>
                  <a:rPr lang="en-GB" dirty="0">
                    <a:solidFill>
                      <a:schemeClr val="tx1"/>
                    </a:solidFill>
                  </a:rPr>
                  <a:t> </a:t>
                </a:r>
                <a:r>
                  <a:rPr lang="en-GB" sz="1350" b="1" dirty="0">
                    <a:solidFill>
                      <a:schemeClr val="tx1"/>
                    </a:solidFill>
                    <a:ea typeface="Century Gothic"/>
                    <a:cs typeface="Century Gothic"/>
                  </a:rPr>
                  <a:t>Si-W calorimetry can give excellent PFA performance</a:t>
                </a:r>
                <a:endParaRPr lang="en-GB" sz="1350" dirty="0">
                  <a:solidFill>
                    <a:schemeClr val="tx1"/>
                  </a:solidFill>
                </a:endParaRPr>
              </a:p>
              <a:p>
                <a:pPr lvl="1">
                  <a:defRPr/>
                </a:pPr>
                <a:r>
                  <a:rPr lang="en-GB" sz="1215" dirty="0">
                    <a:solidFill>
                      <a:schemeClr val="tx1"/>
                    </a:solidFill>
                  </a:rPr>
                  <a:t>P</a:t>
                </a:r>
                <a:r>
                  <a:rPr lang="en-GB" sz="1215" dirty="0">
                    <a:solidFill>
                      <a:schemeClr val="tx1"/>
                    </a:solidFill>
                    <a:ea typeface="Century Gothic"/>
                    <a:cs typeface="Century Gothic"/>
                  </a:rPr>
                  <a:t>otential for reconfigurable technology: outer tracker/</a:t>
                </a:r>
                <a:r>
                  <a:rPr lang="en-GB" sz="1215" dirty="0" err="1">
                    <a:solidFill>
                      <a:schemeClr val="tx1"/>
                    </a:solidFill>
                    <a:ea typeface="Century Gothic"/>
                    <a:cs typeface="Century Gothic"/>
                  </a:rPr>
                  <a:t>preshower</a:t>
                </a:r>
                <a:r>
                  <a:rPr lang="en-GB" sz="1215" dirty="0">
                    <a:solidFill>
                      <a:schemeClr val="tx1"/>
                    </a:solidFill>
                    <a:ea typeface="Century Gothic"/>
                    <a:cs typeface="Century Gothic"/>
                  </a:rPr>
                  <a:t>/ECAL</a:t>
                </a:r>
              </a:p>
              <a:p>
                <a:pPr lvl="2">
                  <a:defRPr/>
                </a:pPr>
                <a:r>
                  <a:rPr lang="en-GB" sz="1080" u="sng" dirty="0">
                    <a:solidFill>
                      <a:schemeClr val="tx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I.Kopsalis et al, NIM A1038 (2022) 166955</a:t>
                </a:r>
                <a:endParaRPr lang="en-GB" sz="1080"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2">
                  <a:defRPr/>
                </a:pPr>
                <a:r>
                  <a:rPr lang="en-GB" sz="1080" u="sng"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P.P.Allport et al, Sensors 2022, 22(18) 6848</a:t>
                </a:r>
                <a:endParaRPr lang="en-GB" dirty="0">
                  <a:solidFill>
                    <a:schemeClr val="tx1"/>
                  </a:solidFill>
                </a:endParaRPr>
              </a:p>
              <a:p>
                <a:pPr>
                  <a:defRPr/>
                </a:pPr>
                <a:r>
                  <a:rPr lang="en-GB" sz="1350" dirty="0">
                    <a:solidFill>
                      <a:schemeClr val="tx1"/>
                    </a:solidFill>
                    <a:ea typeface="Century Gothic"/>
                    <a:cs typeface="Century Gothic"/>
                  </a:rPr>
                  <a:t>Affordable Si-W calorimeters, sensors ~ CHF/cm</a:t>
                </a:r>
                <a:r>
                  <a:rPr lang="en-GB" sz="1350" baseline="30000" dirty="0">
                    <a:solidFill>
                      <a:schemeClr val="tx1"/>
                    </a:solidFill>
                    <a:ea typeface="Century Gothic"/>
                    <a:cs typeface="Century Gothic"/>
                  </a:rPr>
                  <a:t>2</a:t>
                </a:r>
                <a:r>
                  <a:rPr lang="en-GB" sz="1350" dirty="0">
                    <a:solidFill>
                      <a:schemeClr val="tx1"/>
                    </a:solidFill>
                    <a:ea typeface="Century Gothic"/>
                    <a:cs typeface="Century Gothic"/>
                  </a:rPr>
                  <a:t> (active areas &gt; 10</a:t>
                </a:r>
                <a:r>
                  <a:rPr lang="en-GB" sz="1350" baseline="30000" dirty="0">
                    <a:solidFill>
                      <a:schemeClr val="tx1"/>
                    </a:solidFill>
                    <a:ea typeface="Century Gothic"/>
                    <a:cs typeface="Century Gothic"/>
                  </a:rPr>
                  <a:t>7</a:t>
                </a:r>
                <a:r>
                  <a:rPr lang="en-GB" sz="1350" dirty="0">
                    <a:solidFill>
                      <a:schemeClr val="tx1"/>
                    </a:solidFill>
                    <a:ea typeface="Century Gothic"/>
                    <a:cs typeface="Century Gothic"/>
                  </a:rPr>
                  <a:t>cm</a:t>
                </a:r>
                <a:r>
                  <a:rPr lang="en-GB" sz="1350" baseline="30000" dirty="0">
                    <a:solidFill>
                      <a:schemeClr val="tx1"/>
                    </a:solidFill>
                    <a:ea typeface="Century Gothic"/>
                    <a:cs typeface="Century Gothic"/>
                  </a:rPr>
                  <a:t>2</a:t>
                </a:r>
                <a:r>
                  <a:rPr lang="en-GB" sz="1350" dirty="0">
                    <a:solidFill>
                      <a:schemeClr val="tx1"/>
                    </a:solidFill>
                    <a:ea typeface="Century Gothic"/>
                    <a:cs typeface="Century Gothic"/>
                  </a:rPr>
                  <a:t>)</a:t>
                </a:r>
                <a:endParaRPr lang="en-GB" sz="1350" dirty="0">
                  <a:solidFill>
                    <a:schemeClr val="tx1"/>
                  </a:solidFill>
                </a:endParaRPr>
              </a:p>
              <a:p>
                <a:pPr lvl="1">
                  <a:defRPr/>
                </a:pPr>
                <a:r>
                  <a:rPr lang="en-GB" sz="1215" dirty="0">
                    <a:solidFill>
                      <a:schemeClr val="tx1"/>
                    </a:solidFill>
                    <a:ea typeface="Century Gothic"/>
                    <a:cs typeface="Century Gothic"/>
                  </a:rPr>
                  <a:t>Potentially achievable with CMOS MAPS</a:t>
                </a:r>
                <a:endParaRPr lang="en-GB" sz="1215" dirty="0">
                  <a:solidFill>
                    <a:schemeClr val="tx1"/>
                  </a:solidFill>
                </a:endParaRPr>
              </a:p>
              <a:p>
                <a:pPr>
                  <a:defRPr/>
                </a:pPr>
                <a:r>
                  <a:rPr lang="en-GB" sz="1350" dirty="0">
                    <a:solidFill>
                      <a:schemeClr val="tx1"/>
                    </a:solidFill>
                    <a:ea typeface="Century Gothic"/>
                    <a:cs typeface="Century Gothic"/>
                  </a:rPr>
                  <a:t>Power needs study, CMOS estimates range ~50-100mW/cm</a:t>
                </a:r>
                <a:r>
                  <a:rPr lang="en-GB" sz="1350" baseline="30000" dirty="0">
                    <a:solidFill>
                      <a:schemeClr val="tx1"/>
                    </a:solidFill>
                    <a:ea typeface="Century Gothic"/>
                    <a:cs typeface="Century Gothic"/>
                  </a:rPr>
                  <a:t>2</a:t>
                </a:r>
                <a:r>
                  <a:rPr lang="en-GB" sz="1350" dirty="0">
                    <a:solidFill>
                      <a:schemeClr val="tx1"/>
                    </a:solidFill>
                    <a:ea typeface="Century Gothic"/>
                    <a:cs typeface="Century Gothic"/>
                  </a:rPr>
                  <a:t> (no pulsing)</a:t>
                </a:r>
                <a:endParaRPr lang="en-GB" sz="1350" dirty="0">
                  <a:solidFill>
                    <a:schemeClr val="tx1"/>
                  </a:solidFill>
                </a:endParaRPr>
              </a:p>
              <a:p>
                <a:pPr>
                  <a:defRPr/>
                </a:pPr>
                <a:r>
                  <a:rPr lang="en-GB" sz="1350" dirty="0">
                    <a:solidFill>
                      <a:schemeClr val="tx1"/>
                    </a:solidFill>
                    <a:ea typeface="Century Gothic"/>
                    <a:cs typeface="Century Gothic"/>
                  </a:rPr>
                  <a:t>Prototype demonstrating concept of digital ECAL, in same CMOS line as CERN et al, can deliver radiation hardness to &gt; 10</a:t>
                </a:r>
                <a:r>
                  <a:rPr lang="en-GB" sz="1350" baseline="30000" dirty="0">
                    <a:solidFill>
                      <a:schemeClr val="tx1"/>
                    </a:solidFill>
                    <a:ea typeface="Century Gothic"/>
                    <a:cs typeface="Century Gothic"/>
                  </a:rPr>
                  <a:t>15</a:t>
                </a:r>
                <a:r>
                  <a:rPr lang="en-GB" sz="1350" dirty="0">
                    <a:solidFill>
                      <a:schemeClr val="tx1"/>
                    </a:solidFill>
                    <a:ea typeface="Century Gothic"/>
                    <a:cs typeface="Century Gothic"/>
                  </a:rPr>
                  <a:t>neq/cm</a:t>
                </a:r>
                <a:r>
                  <a:rPr lang="en-GB" sz="1350" baseline="30000" dirty="0">
                    <a:solidFill>
                      <a:schemeClr val="tx1"/>
                    </a:solidFill>
                    <a:ea typeface="Century Gothic"/>
                    <a:cs typeface="Century Gothic"/>
                  </a:rPr>
                  <a:t>2</a:t>
                </a:r>
                <a:endParaRPr lang="en-GB" sz="1350" dirty="0">
                  <a:solidFill>
                    <a:schemeClr val="tx1"/>
                  </a:solidFill>
                </a:endParaRPr>
              </a:p>
              <a:p>
                <a:pPr>
                  <a:defRPr/>
                </a:pPr>
                <a:r>
                  <a:rPr lang="en-GB" sz="1350" b="1" dirty="0">
                    <a:solidFill>
                      <a:schemeClr val="tx1"/>
                    </a:solidFill>
                    <a:ea typeface="Century Gothic"/>
                    <a:cs typeface="Century Gothic"/>
                  </a:rPr>
                  <a:t>Digital EM calorimetry, high potential esp. for future </a:t>
                </a:r>
                <a14:m>
                  <m:oMath xmlns:m="http://schemas.openxmlformats.org/officeDocument/2006/math">
                    <m:sSup>
                      <m:sSupPr>
                        <m:ctrlPr>
                          <a:rPr lang="en-GB" sz="1350" b="1" i="1" dirty="0">
                            <a:solidFill>
                              <a:schemeClr val="tx1"/>
                            </a:solidFill>
                            <a:latin typeface="Cambria Math" panose="02040503050406030204" pitchFamily="18" charset="0"/>
                            <a:ea typeface="Century Gothic"/>
                            <a:cs typeface="Century Gothic"/>
                          </a:rPr>
                        </m:ctrlPr>
                      </m:sSupPr>
                      <m:e>
                        <m:r>
                          <a:rPr lang="en-GB" sz="1350" b="1" i="1" dirty="0">
                            <a:solidFill>
                              <a:schemeClr val="tx1"/>
                            </a:solidFill>
                            <a:latin typeface="Cambria Math" panose="02040503050406030204" pitchFamily="18" charset="0"/>
                            <a:ea typeface="Century Gothic"/>
                            <a:cs typeface="Century Gothic"/>
                          </a:rPr>
                          <m:t>𝒆</m:t>
                        </m:r>
                      </m:e>
                      <m:sup>
                        <m:r>
                          <a:rPr lang="en-GB" sz="1350" b="1" i="1" dirty="0">
                            <a:solidFill>
                              <a:schemeClr val="tx1"/>
                            </a:solidFill>
                            <a:latin typeface="Cambria Math" panose="02040503050406030204" pitchFamily="18" charset="0"/>
                            <a:ea typeface="Century Gothic"/>
                            <a:cs typeface="Century Gothic"/>
                          </a:rPr>
                          <m:t>+</m:t>
                        </m:r>
                      </m:sup>
                    </m:sSup>
                    <m:sSup>
                      <m:sSupPr>
                        <m:ctrlPr>
                          <a:rPr lang="en-GB" sz="1350" b="1" i="1" dirty="0">
                            <a:solidFill>
                              <a:schemeClr val="tx1"/>
                            </a:solidFill>
                            <a:latin typeface="Cambria Math" panose="02040503050406030204" pitchFamily="18" charset="0"/>
                            <a:ea typeface="Century Gothic"/>
                            <a:cs typeface="Century Gothic"/>
                          </a:rPr>
                        </m:ctrlPr>
                      </m:sSupPr>
                      <m:e>
                        <m:r>
                          <a:rPr lang="en-GB" sz="1350" b="1" i="1" dirty="0">
                            <a:solidFill>
                              <a:schemeClr val="tx1"/>
                            </a:solidFill>
                            <a:latin typeface="Cambria Math" panose="02040503050406030204" pitchFamily="18" charset="0"/>
                            <a:ea typeface="Century Gothic"/>
                            <a:cs typeface="Century Gothic"/>
                          </a:rPr>
                          <m:t>𝒆</m:t>
                        </m:r>
                      </m:e>
                      <m:sup>
                        <m:r>
                          <a:rPr lang="en-GB" sz="1350" b="1" i="1" dirty="0">
                            <a:solidFill>
                              <a:schemeClr val="tx1"/>
                            </a:solidFill>
                            <a:latin typeface="Cambria Math" panose="02040503050406030204" pitchFamily="18" charset="0"/>
                            <a:ea typeface="Century Gothic"/>
                            <a:cs typeface="Century Gothic"/>
                          </a:rPr>
                          <m:t>−</m:t>
                        </m:r>
                      </m:sup>
                    </m:sSup>
                  </m:oMath>
                </a14:m>
                <a:endParaRPr lang="en-GB" sz="1350" dirty="0">
                  <a:solidFill>
                    <a:schemeClr val="tx1"/>
                  </a:solidFill>
                </a:endParaRPr>
              </a:p>
              <a:p>
                <a:pPr lvl="1">
                  <a:defRPr/>
                </a:pPr>
                <a:r>
                  <a:rPr lang="en-GB" sz="1215" dirty="0">
                    <a:solidFill>
                      <a:schemeClr val="tx1"/>
                    </a:solidFill>
                  </a:rPr>
                  <a:t>Ultra-high granularity can benefit physics as well as cost (boosted decays)</a:t>
                </a:r>
              </a:p>
              <a:p>
                <a:pPr lvl="1">
                  <a:defRPr/>
                </a:pPr>
                <a:r>
                  <a:rPr lang="en-GB" sz="1215" dirty="0">
                    <a:solidFill>
                      <a:schemeClr val="tx1"/>
                    </a:solidFill>
                  </a:rPr>
                  <a:t>Calorimetric performance demonstrated</a:t>
                </a:r>
              </a:p>
              <a:p>
                <a:pPr lvl="1">
                  <a:defRPr/>
                </a:pPr>
                <a:r>
                  <a:rPr lang="en-GB" sz="1215" dirty="0">
                    <a:solidFill>
                      <a:schemeClr val="tx1"/>
                    </a:solidFill>
                  </a:rPr>
                  <a:t>Existing data with EPICAL-2 up to 80 GeV / SPS (analysis in progress)</a:t>
                </a:r>
              </a:p>
              <a:p>
                <a:pPr lvl="1">
                  <a:defRPr/>
                </a:pPr>
                <a:r>
                  <a:rPr lang="en-GB" sz="1215" dirty="0">
                    <a:solidFill>
                      <a:schemeClr val="tx1"/>
                    </a:solidFill>
                  </a:rPr>
                  <a:t>Enhance with optimised sensor development</a:t>
                </a:r>
              </a:p>
              <a:p>
                <a:pPr lvl="1">
                  <a:defRPr/>
                </a:pPr>
                <a:r>
                  <a:rPr lang="en-GB" sz="1215" dirty="0">
                    <a:solidFill>
                      <a:schemeClr val="tx1"/>
                    </a:solidFill>
                  </a:rPr>
                  <a:t>ECFA DRD proposal and interested in collaborate widely </a:t>
                </a:r>
                <a:r>
                  <a:rPr lang="en-GB" sz="1215" dirty="0">
                    <a:solidFill>
                      <a:schemeClr val="tx1"/>
                    </a:solidFill>
                    <a:sym typeface="Wingdings" pitchFamily="2" charset="2"/>
                  </a:rPr>
                  <a:t> </a:t>
                </a:r>
              </a:p>
              <a:p>
                <a:pPr lvl="1">
                  <a:defRPr/>
                </a:pPr>
                <a:r>
                  <a:rPr lang="en-GB" sz="1215" dirty="0">
                    <a:solidFill>
                      <a:schemeClr val="tx1"/>
                    </a:solidFill>
                  </a:rPr>
                  <a:t>Currently, UK (Birmingham) working with ALICE </a:t>
                </a:r>
                <a:r>
                  <a:rPr lang="en-GB" sz="1215" dirty="0" err="1">
                    <a:solidFill>
                      <a:schemeClr val="tx1"/>
                    </a:solidFill>
                  </a:rPr>
                  <a:t>FoCAL</a:t>
                </a:r>
                <a:r>
                  <a:rPr lang="en-GB" sz="1215" dirty="0">
                    <a:solidFill>
                      <a:schemeClr val="tx1"/>
                    </a:solidFill>
                  </a:rPr>
                  <a:t>/</a:t>
                </a:r>
                <a:r>
                  <a:rPr lang="en-GB" sz="1215" dirty="0" err="1">
                    <a:solidFill>
                      <a:schemeClr val="tx1"/>
                    </a:solidFill>
                  </a:rPr>
                  <a:t>pCT</a:t>
                </a:r>
                <a:r>
                  <a:rPr lang="en-GB" sz="1215" dirty="0">
                    <a:solidFill>
                      <a:schemeClr val="tx1"/>
                    </a:solidFill>
                  </a:rPr>
                  <a:t> groups on EpiCAL-2</a:t>
                </a:r>
              </a:p>
              <a:p>
                <a:pPr lvl="1">
                  <a:defRPr/>
                </a:pPr>
                <a:r>
                  <a:rPr lang="en-GB" sz="1215" dirty="0">
                    <a:solidFill>
                      <a:schemeClr val="tx1"/>
                    </a:solidFill>
                  </a:rPr>
                  <a:t>Perfect time to expand/lead novel concept for future projects</a:t>
                </a:r>
                <a:endParaRPr lang="en-US" sz="911" dirty="0">
                  <a:solidFill>
                    <a:schemeClr val="tx1"/>
                  </a:solidFill>
                </a:endParaRPr>
              </a:p>
              <a:p>
                <a:pPr lvl="1">
                  <a:defRPr/>
                </a:pPr>
                <a:endParaRPr sz="1215" dirty="0"/>
              </a:p>
            </p:txBody>
          </p:sp>
        </mc:Choice>
        <mc:Fallback>
          <p:sp>
            <p:nvSpPr>
              <p:cNvPr id="6" name="TB activities:…"/>
              <p:cNvSpPr>
                <a:spLocks noGrp="1" noRot="1" noChangeAspect="1" noMove="1" noResize="1" noEditPoints="1" noAdjustHandles="1" noChangeArrowheads="1" noChangeShapeType="1" noTextEdit="1"/>
              </p:cNvSpPr>
              <p:nvPr>
                <p:ph sz="quarter" idx="10"/>
              </p:nvPr>
            </p:nvSpPr>
            <p:spPr bwMode="auto">
              <a:xfrm>
                <a:off x="592271" y="562708"/>
                <a:ext cx="8225726" cy="4247831"/>
              </a:xfrm>
              <a:prstGeom prst="rect">
                <a:avLst/>
              </a:prstGeom>
              <a:blipFill>
                <a:blip r:embed="rId4"/>
                <a:stretch>
                  <a:fillRect/>
                </a:stretch>
              </a:blipFill>
            </p:spPr>
            <p:txBody>
              <a:bodyPr/>
              <a:lstStyle/>
              <a:p>
                <a:r>
                  <a:rPr lang="en-GB">
                    <a:noFill/>
                  </a:rPr>
                  <a:t> </a:t>
                </a:r>
              </a:p>
            </p:txBody>
          </p:sp>
        </mc:Fallback>
      </mc:AlternateContent>
      <p:sp>
        <p:nvSpPr>
          <p:cNvPr id="4" name="Future Opportunities"/>
          <p:cNvSpPr>
            <a:spLocks noGrp="1"/>
          </p:cNvSpPr>
          <p:nvPr>
            <p:ph type="title"/>
          </p:nvPr>
        </p:nvSpPr>
        <p:spPr bwMode="auto">
          <a:prstGeom prst="rect">
            <a:avLst/>
          </a:prstGeom>
        </p:spPr>
        <p:txBody>
          <a:bodyPr>
            <a:normAutofit fontScale="90000"/>
          </a:bodyPr>
          <a:lstStyle/>
          <a:p>
            <a:pPr>
              <a:defRPr/>
            </a:pPr>
            <a:r>
              <a:rPr sz="2160" dirty="0"/>
              <a:t>Future Opportunities</a:t>
            </a:r>
            <a:r>
              <a:rPr lang="en-GB" sz="2160" dirty="0"/>
              <a:t> for DECAL</a:t>
            </a:r>
            <a:endParaRPr sz="2160" dirty="0"/>
          </a:p>
        </p:txBody>
      </p:sp>
      <p:sp>
        <p:nvSpPr>
          <p:cNvPr id="5" name="Date Placeholder 4">
            <a:extLst>
              <a:ext uri="{FF2B5EF4-FFF2-40B4-BE49-F238E27FC236}">
                <a16:creationId xmlns:a16="http://schemas.microsoft.com/office/drawing/2014/main" id="{DE66A0A5-14F6-7697-0E5D-22F4DB7A2BE5}"/>
              </a:ext>
            </a:extLst>
          </p:cNvPr>
          <p:cNvSpPr>
            <a:spLocks noGrp="1"/>
          </p:cNvSpPr>
          <p:nvPr>
            <p:ph type="dt" sz="half" idx="2"/>
          </p:nvPr>
        </p:nvSpPr>
        <p:spPr/>
        <p:txBody>
          <a:bodyPr/>
          <a:lstStyle/>
          <a:p>
            <a:pPr defTabSz="308610">
              <a:buClrTx/>
              <a:defRPr/>
            </a:pPr>
            <a:r>
              <a:rPr lang="en-GB">
                <a:solidFill>
                  <a:prstClr val="white"/>
                </a:solidFill>
              </a:rPr>
              <a:t>Nigel Watson / Birmingham </a:t>
            </a:r>
            <a:endParaRPr lang="en-US">
              <a:solidFill>
                <a:prstClr val="white"/>
              </a:solidFill>
            </a:endParaRPr>
          </a:p>
        </p:txBody>
      </p:sp>
      <p:sp>
        <p:nvSpPr>
          <p:cNvPr id="8" name="Footer Placeholder 7">
            <a:extLst>
              <a:ext uri="{FF2B5EF4-FFF2-40B4-BE49-F238E27FC236}">
                <a16:creationId xmlns:a16="http://schemas.microsoft.com/office/drawing/2014/main" id="{E4AFAC02-6129-DDCF-C4CD-77F5F6218223}"/>
              </a:ext>
            </a:extLst>
          </p:cNvPr>
          <p:cNvSpPr>
            <a:spLocks noGrp="1"/>
          </p:cNvSpPr>
          <p:nvPr>
            <p:ph type="ftr" sz="quarter" idx="3"/>
          </p:nvPr>
        </p:nvSpPr>
        <p:spPr/>
        <p:txBody>
          <a:bodyPr/>
          <a:lstStyle/>
          <a:p>
            <a:pPr defTabSz="308610">
              <a:buClrTx/>
              <a:defRPr/>
            </a:pPr>
            <a:r>
              <a:rPr lang="en-US">
                <a:solidFill>
                  <a:prstClr val="white"/>
                </a:solidFill>
              </a:rPr>
              <a:t>PPAP 06-Jul-2023</a:t>
            </a:r>
          </a:p>
        </p:txBody>
      </p:sp>
      <p:sp>
        <p:nvSpPr>
          <p:cNvPr id="2" name="Slide Number Placeholder 1">
            <a:extLst>
              <a:ext uri="{FF2B5EF4-FFF2-40B4-BE49-F238E27FC236}">
                <a16:creationId xmlns:a16="http://schemas.microsoft.com/office/drawing/2014/main" id="{239B7392-EE06-B22B-57B8-AA19C84C2113}"/>
              </a:ext>
            </a:extLst>
          </p:cNvPr>
          <p:cNvSpPr>
            <a:spLocks noGrp="1"/>
          </p:cNvSpPr>
          <p:nvPr>
            <p:ph type="sldNum" sz="quarter" idx="4"/>
          </p:nvPr>
        </p:nvSpPr>
        <p:spPr/>
        <p:txBody>
          <a:bodyPr/>
          <a:lstStyle/>
          <a:p>
            <a:pPr defTabSz="308610">
              <a:buClrTx/>
              <a:defRPr/>
            </a:pPr>
            <a:fld id="{DEF62AA5-A9F9-344C-9738-C68EB5A8EDFF}" type="slidenum">
              <a:rPr lang="en-US">
                <a:solidFill>
                  <a:prstClr val="white"/>
                </a:solidFill>
              </a:rPr>
              <a:pPr defTabSz="308610">
                <a:buClrTx/>
                <a:defRPr/>
              </a:pPr>
              <a:t>28</a:t>
            </a:fld>
            <a:endParaRPr lang="en-US">
              <a:solidFill>
                <a:prstClr val="white"/>
              </a:solidFill>
            </a:endParaRPr>
          </a:p>
        </p:txBody>
      </p:sp>
    </p:spTree>
    <p:extLst>
      <p:ext uri="{BB962C8B-B14F-4D97-AF65-F5344CB8AC3E}">
        <p14:creationId xmlns:p14="http://schemas.microsoft.com/office/powerpoint/2010/main" val="2790924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9B15-C157-2569-3A18-FFFE40C28B44}"/>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F3F12764-979E-CE79-D0DD-3449D93DDF4D}"/>
              </a:ext>
            </a:extLst>
          </p:cNvPr>
          <p:cNvSpPr>
            <a:spLocks noGrp="1"/>
          </p:cNvSpPr>
          <p:nvPr>
            <p:ph type="body" idx="1"/>
          </p:nvPr>
        </p:nvSpPr>
        <p:spPr/>
        <p:txBody>
          <a:bodyPr>
            <a:normAutofit/>
          </a:bodyPr>
          <a:lstStyle/>
          <a:p>
            <a:pPr marL="114300" indent="0">
              <a:buNone/>
            </a:pPr>
            <a:r>
              <a:rPr lang="en-GB" sz="8800" dirty="0">
                <a:solidFill>
                  <a:schemeClr val="tx1"/>
                </a:solidFill>
              </a:rPr>
              <a:t>DRD7</a:t>
            </a:r>
          </a:p>
        </p:txBody>
      </p:sp>
    </p:spTree>
    <p:extLst>
      <p:ext uri="{BB962C8B-B14F-4D97-AF65-F5344CB8AC3E}">
        <p14:creationId xmlns:p14="http://schemas.microsoft.com/office/powerpoint/2010/main" val="341749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1: Highlights</a:t>
            </a:r>
            <a:endParaRPr/>
          </a:p>
        </p:txBody>
      </p:sp>
      <p:sp>
        <p:nvSpPr>
          <p:cNvPr id="112" name="Google Shape;112;p27"/>
          <p:cNvSpPr txBox="1">
            <a:spLocks noGrp="1"/>
          </p:cNvSpPr>
          <p:nvPr>
            <p:ph type="body" idx="1"/>
          </p:nvPr>
        </p:nvSpPr>
        <p:spPr>
          <a:xfrm>
            <a:off x="0" y="572700"/>
            <a:ext cx="9242100" cy="43020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rgbClr val="999999"/>
                </a:solidFill>
              </a:rPr>
              <a:t>DRD1 activities (so far) in the UK :</a:t>
            </a:r>
            <a:endParaRPr sz="1600" b="1">
              <a:solidFill>
                <a:srgbClr val="999999"/>
              </a:solidFill>
            </a:endParaRPr>
          </a:p>
          <a:p>
            <a:pPr marL="457200" lvl="0" indent="-330200" algn="l" rtl="0">
              <a:spcBef>
                <a:spcPts val="1200"/>
              </a:spcBef>
              <a:spcAft>
                <a:spcPts val="0"/>
              </a:spcAft>
              <a:buClr>
                <a:srgbClr val="999999"/>
              </a:buClr>
              <a:buSzPts val="1600"/>
              <a:buAutoNum type="arabicPeriod"/>
            </a:pPr>
            <a:r>
              <a:rPr lang="en-GB" sz="1600">
                <a:solidFill>
                  <a:srgbClr val="999999"/>
                </a:solidFill>
              </a:rPr>
              <a:t>Development of low pressure optical TPC for Migdal effect searches to support Dark Matter (MIGDAL : RAL, Imperial, Birmingham, Oxford and KCL as leading UK institutions) </a:t>
            </a:r>
            <a:endParaRPr sz="1600">
              <a:solidFill>
                <a:srgbClr val="999999"/>
              </a:solidFill>
            </a:endParaRPr>
          </a:p>
          <a:p>
            <a:pPr marL="1371600" lvl="2" indent="-330200" algn="l" rtl="0">
              <a:spcBef>
                <a:spcPts val="0"/>
              </a:spcBef>
              <a:spcAft>
                <a:spcPts val="0"/>
              </a:spcAft>
              <a:buClr>
                <a:srgbClr val="999999"/>
              </a:buClr>
              <a:buSzPts val="1600"/>
              <a:buAutoNum type="romanLcPeriod"/>
            </a:pPr>
            <a:r>
              <a:rPr lang="en-GB" sz="1600">
                <a:solidFill>
                  <a:srgbClr val="999999"/>
                </a:solidFill>
              </a:rPr>
              <a:t>Interest in WP4 (Optical-TPC with GEMs for rare event searches)</a:t>
            </a:r>
            <a:endParaRPr sz="1600">
              <a:solidFill>
                <a:srgbClr val="999999"/>
              </a:solidFill>
            </a:endParaRPr>
          </a:p>
          <a:p>
            <a:pPr marL="457200" lvl="0" indent="-330200" algn="l" rtl="0">
              <a:spcBef>
                <a:spcPts val="0"/>
              </a:spcBef>
              <a:spcAft>
                <a:spcPts val="0"/>
              </a:spcAft>
              <a:buClr>
                <a:srgbClr val="999999"/>
              </a:buClr>
              <a:buSzPts val="1600"/>
              <a:buAutoNum type="arabicPeriod"/>
            </a:pPr>
            <a:r>
              <a:rPr lang="en-GB" sz="1600">
                <a:solidFill>
                  <a:srgbClr val="999999"/>
                </a:solidFill>
              </a:rPr>
              <a:t>Development next generation high-sensitivity low-noise RPCs using novel materials and fC-level amplifiers for cheap large-area applications e.g. ANUBIS, neutrinos, etc (WP1) and ﻿﻿development of high-granularity demonstrators (WP5)</a:t>
            </a:r>
            <a:endParaRPr sz="1600">
              <a:solidFill>
                <a:srgbClr val="999999"/>
              </a:solidFill>
            </a:endParaRPr>
          </a:p>
          <a:p>
            <a:pPr marL="457200" lvl="0" indent="-330200" algn="l" rtl="0">
              <a:spcBef>
                <a:spcPts val="0"/>
              </a:spcBef>
              <a:spcAft>
                <a:spcPts val="0"/>
              </a:spcAft>
              <a:buClr>
                <a:srgbClr val="999999"/>
              </a:buClr>
              <a:buSzPts val="1600"/>
              <a:buAutoNum type="arabicPeriod"/>
            </a:pPr>
            <a:r>
              <a:rPr lang="en-GB" sz="1600">
                <a:solidFill>
                  <a:srgbClr val="999999"/>
                </a:solidFill>
              </a:rPr>
              <a:t>Development of Spherical Proportional Counters (Birmingham)</a:t>
            </a:r>
            <a:endParaRPr sz="1600">
              <a:solidFill>
                <a:srgbClr val="999999"/>
              </a:solidFill>
            </a:endParaRPr>
          </a:p>
          <a:p>
            <a:pPr marL="1371600" lvl="2" indent="-330200" algn="l" rtl="0">
              <a:spcBef>
                <a:spcPts val="0"/>
              </a:spcBef>
              <a:spcAft>
                <a:spcPts val="0"/>
              </a:spcAft>
              <a:buClr>
                <a:srgbClr val="999999"/>
              </a:buClr>
              <a:buSzPts val="1600"/>
              <a:buAutoNum type="romanLcPeriod"/>
            </a:pPr>
            <a:r>
              <a:rPr lang="en-GB" sz="1600">
                <a:solidFill>
                  <a:srgbClr val="999999"/>
                </a:solidFill>
              </a:rPr>
              <a:t>Light Dark Matter Searches</a:t>
            </a:r>
            <a:endParaRPr sz="1600">
              <a:solidFill>
                <a:srgbClr val="999999"/>
              </a:solidFill>
            </a:endParaRPr>
          </a:p>
          <a:p>
            <a:pPr marL="1371600" lvl="2" indent="-330200" algn="l" rtl="0">
              <a:spcBef>
                <a:spcPts val="0"/>
              </a:spcBef>
              <a:spcAft>
                <a:spcPts val="0"/>
              </a:spcAft>
              <a:buClr>
                <a:srgbClr val="999999"/>
              </a:buClr>
              <a:buSzPts val="1600"/>
              <a:buAutoNum type="romanLcPeriod"/>
            </a:pPr>
            <a:r>
              <a:rPr lang="en-GB" sz="1600">
                <a:solidFill>
                  <a:srgbClr val="999999"/>
                </a:solidFill>
              </a:rPr>
              <a:t>Neutron spectroscopy and other applications</a:t>
            </a:r>
            <a:endParaRPr sz="1600">
              <a:solidFill>
                <a:srgbClr val="999999"/>
              </a:solidFill>
            </a:endParaRPr>
          </a:p>
          <a:p>
            <a:pPr marL="457200" lvl="0" indent="-330200" algn="l" rtl="0">
              <a:spcBef>
                <a:spcPts val="0"/>
              </a:spcBef>
              <a:spcAft>
                <a:spcPts val="0"/>
              </a:spcAft>
              <a:buClr>
                <a:srgbClr val="999999"/>
              </a:buClr>
              <a:buSzPts val="1600"/>
              <a:buAutoNum type="arabicPeriod"/>
            </a:pPr>
            <a:r>
              <a:rPr lang="en-GB" sz="1600">
                <a:solidFill>
                  <a:srgbClr val="999999"/>
                </a:solidFill>
              </a:rPr>
              <a:t>Warwick TPC platform (WarTPC)</a:t>
            </a:r>
            <a:endParaRPr sz="1600">
              <a:solidFill>
                <a:srgbClr val="999999"/>
              </a:solidFill>
            </a:endParaRPr>
          </a:p>
          <a:p>
            <a:pPr marL="914400" lvl="1" indent="-330200" algn="l" rtl="0">
              <a:spcBef>
                <a:spcPts val="0"/>
              </a:spcBef>
              <a:spcAft>
                <a:spcPts val="0"/>
              </a:spcAft>
              <a:buClr>
                <a:srgbClr val="999999"/>
              </a:buClr>
              <a:buSzPts val="1600"/>
              <a:buAutoNum type="alphaLcPeriod"/>
            </a:pPr>
            <a:r>
              <a:rPr lang="en-GB">
                <a:solidFill>
                  <a:srgbClr val="999999"/>
                </a:solidFill>
              </a:rPr>
              <a:t>Identify and develop novel gas mixtures for a HPgTPC for neutrino interactions.</a:t>
            </a:r>
            <a:r>
              <a:rPr lang="en-GB" sz="1800">
                <a:solidFill>
                  <a:srgbClr val="999999"/>
                </a:solidFill>
              </a:rPr>
              <a:t> </a:t>
            </a:r>
            <a:r>
              <a:rPr lang="en-GB" sz="1200">
                <a:solidFill>
                  <a:srgbClr val="999999"/>
                </a:solidFill>
              </a:rPr>
              <a:t>(WPs 4, 8)</a:t>
            </a:r>
            <a:endParaRPr sz="1200">
              <a:solidFill>
                <a:srgbClr val="999999"/>
              </a:solidFill>
            </a:endParaRPr>
          </a:p>
          <a:p>
            <a:pPr marL="914400" lvl="1" indent="-330200" algn="l" rtl="0">
              <a:spcBef>
                <a:spcPts val="0"/>
              </a:spcBef>
              <a:spcAft>
                <a:spcPts val="0"/>
              </a:spcAft>
              <a:buClr>
                <a:srgbClr val="999999"/>
              </a:buClr>
              <a:buSzPts val="1600"/>
              <a:buAutoNum type="alphaLcPeriod"/>
            </a:pPr>
            <a:r>
              <a:rPr lang="en-GB">
                <a:solidFill>
                  <a:srgbClr val="999999"/>
                </a:solidFill>
              </a:rPr>
              <a:t>Develop an optical readout for single-point resolution at diffusion limit of gas mixture. </a:t>
            </a:r>
            <a:r>
              <a:rPr lang="en-GB" sz="1200">
                <a:solidFill>
                  <a:srgbClr val="999999"/>
                </a:solidFill>
              </a:rPr>
              <a:t>(WP8)</a:t>
            </a:r>
            <a:endParaRPr sz="1200">
              <a:solidFill>
                <a:srgbClr val="999999"/>
              </a:solidFill>
            </a:endParaRPr>
          </a:p>
          <a:p>
            <a:pPr marL="914400" lvl="1" indent="-330200" algn="l" rtl="0">
              <a:spcBef>
                <a:spcPts val="0"/>
              </a:spcBef>
              <a:spcAft>
                <a:spcPts val="0"/>
              </a:spcAft>
              <a:buClr>
                <a:srgbClr val="999999"/>
              </a:buClr>
              <a:buSzPts val="1600"/>
              <a:buAutoNum type="alphaLcPeriod"/>
            </a:pPr>
            <a:r>
              <a:rPr lang="en-GB">
                <a:solidFill>
                  <a:srgbClr val="999999"/>
                </a:solidFill>
              </a:rPr>
              <a:t>Readout structures and electronics for HPgTPCs and prototyping of a calibration system. </a:t>
            </a:r>
            <a:r>
              <a:rPr lang="en-GB" sz="1200">
                <a:solidFill>
                  <a:srgbClr val="999999"/>
                </a:solidFill>
              </a:rPr>
              <a:t>(WP8)</a:t>
            </a:r>
            <a:endParaRPr sz="1600">
              <a:solidFill>
                <a:srgbClr val="999999"/>
              </a:solidFill>
            </a:endParaRPr>
          </a:p>
        </p:txBody>
      </p:sp>
    </p:spTree>
    <p:extLst>
      <p:ext uri="{BB962C8B-B14F-4D97-AF65-F5344CB8AC3E}">
        <p14:creationId xmlns:p14="http://schemas.microsoft.com/office/powerpoint/2010/main" val="2200647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4"/>
          <p:cNvSpPr/>
          <p:nvPr/>
        </p:nvSpPr>
        <p:spPr>
          <a:xfrm>
            <a:off x="262890" y="4303395"/>
            <a:ext cx="2490000" cy="588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 name="Google Shape;57;p14"/>
          <p:cNvSpPr txBox="1"/>
          <p:nvPr/>
        </p:nvSpPr>
        <p:spPr>
          <a:xfrm>
            <a:off x="302506" y="258887"/>
            <a:ext cx="71301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400" b="1">
                <a:solidFill>
                  <a:schemeClr val="dk1"/>
                </a:solidFill>
                <a:latin typeface="Arial"/>
                <a:ea typeface="Arial"/>
                <a:cs typeface="Arial"/>
                <a:sym typeface="Arial"/>
              </a:rPr>
              <a:t>DRD7 – Purpose and activities</a:t>
            </a:r>
            <a:endParaRPr sz="1100">
              <a:solidFill>
                <a:schemeClr val="dk1"/>
              </a:solidFill>
            </a:endParaRPr>
          </a:p>
        </p:txBody>
      </p:sp>
      <p:sp>
        <p:nvSpPr>
          <p:cNvPr id="58" name="Google Shape;58;p14"/>
          <p:cNvSpPr txBox="1"/>
          <p:nvPr/>
        </p:nvSpPr>
        <p:spPr>
          <a:xfrm>
            <a:off x="106624" y="1111175"/>
            <a:ext cx="4380900" cy="3578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800" b="1">
                <a:solidFill>
                  <a:schemeClr val="dk1"/>
                </a:solidFill>
              </a:rPr>
              <a:t>Purpose</a:t>
            </a:r>
            <a:endParaRPr sz="1400" b="1">
              <a:solidFill>
                <a:schemeClr val="dk1"/>
              </a:solidFill>
            </a:endParaRPr>
          </a:p>
          <a:p>
            <a:pPr marL="558800" marR="0" lvl="1" indent="-215900" algn="l" rtl="0">
              <a:spcBef>
                <a:spcPts val="0"/>
              </a:spcBef>
              <a:spcAft>
                <a:spcPts val="0"/>
              </a:spcAft>
              <a:buClr>
                <a:schemeClr val="dk1"/>
              </a:buClr>
              <a:buSzPts val="1400"/>
              <a:buFont typeface="Arial"/>
              <a:buChar char="•"/>
            </a:pPr>
            <a:r>
              <a:rPr lang="en-GB" sz="1400" i="0" u="none" strike="noStrike" cap="none">
                <a:solidFill>
                  <a:schemeClr val="dk1"/>
                </a:solidFill>
              </a:rPr>
              <a:t>Advance the state-of-the-art in </a:t>
            </a:r>
            <a:r>
              <a:rPr lang="en-GB" sz="1400" b="1" i="0" u="none" strike="noStrike" cap="none">
                <a:solidFill>
                  <a:schemeClr val="dk1"/>
                </a:solidFill>
              </a:rPr>
              <a:t>performance and deliverability </a:t>
            </a:r>
            <a:r>
              <a:rPr lang="en-GB" sz="1400" i="0" u="none" strike="noStrike" cap="none">
                <a:solidFill>
                  <a:schemeClr val="dk1"/>
                </a:solidFill>
              </a:rPr>
              <a:t>of detector </a:t>
            </a:r>
            <a:r>
              <a:rPr lang="en-GB" sz="1400" b="1" i="0" u="none" strike="noStrike" cap="none">
                <a:solidFill>
                  <a:schemeClr val="dk1"/>
                </a:solidFill>
              </a:rPr>
              <a:t>electronics and data processing</a:t>
            </a:r>
            <a:endParaRPr sz="1100"/>
          </a:p>
          <a:p>
            <a:pPr marL="558800" marR="0" lvl="1" indent="-127000" algn="l" rtl="0">
              <a:spcBef>
                <a:spcPts val="0"/>
              </a:spcBef>
              <a:spcAft>
                <a:spcPts val="0"/>
              </a:spcAft>
              <a:buClr>
                <a:schemeClr val="dk1"/>
              </a:buClr>
              <a:buSzPts val="1400"/>
              <a:buFont typeface="Arial"/>
              <a:buNone/>
            </a:pPr>
            <a:endParaRPr sz="1400" b="1" i="0" u="none" strike="noStrike" cap="none">
              <a:solidFill>
                <a:schemeClr val="dk1"/>
              </a:solidFill>
            </a:endParaRPr>
          </a:p>
          <a:p>
            <a:pPr marL="558800" marR="0" lvl="1" indent="-215900" algn="l" rtl="0">
              <a:spcBef>
                <a:spcPts val="0"/>
              </a:spcBef>
              <a:spcAft>
                <a:spcPts val="0"/>
              </a:spcAft>
              <a:buClr>
                <a:schemeClr val="dk1"/>
              </a:buClr>
              <a:buSzPts val="1400"/>
              <a:buFont typeface="Arial"/>
              <a:buChar char="•"/>
            </a:pPr>
            <a:r>
              <a:rPr lang="en-GB" sz="1400" i="0" u="none" strike="noStrike" cap="none">
                <a:solidFill>
                  <a:schemeClr val="dk1"/>
                </a:solidFill>
              </a:rPr>
              <a:t>Build </a:t>
            </a:r>
            <a:r>
              <a:rPr lang="en-GB" sz="1400" b="1" i="0" u="none" strike="noStrike" cap="none">
                <a:solidFill>
                  <a:schemeClr val="dk1"/>
                </a:solidFill>
              </a:rPr>
              <a:t>expertise</a:t>
            </a:r>
            <a:r>
              <a:rPr lang="en-GB" sz="1400" i="0" u="none" strike="noStrike" cap="none">
                <a:solidFill>
                  <a:schemeClr val="dk1"/>
                </a:solidFill>
              </a:rPr>
              <a:t>, improve and develop further </a:t>
            </a:r>
            <a:r>
              <a:rPr lang="en-GB" sz="1400" b="1" i="0" u="none" strike="noStrike" cap="none">
                <a:solidFill>
                  <a:schemeClr val="dk1"/>
                </a:solidFill>
              </a:rPr>
              <a:t>common standards, methodologies</a:t>
            </a:r>
            <a:r>
              <a:rPr lang="en-GB" sz="1400" i="0" u="none" strike="noStrike" cap="none">
                <a:solidFill>
                  <a:schemeClr val="dk1"/>
                </a:solidFill>
              </a:rPr>
              <a:t>, </a:t>
            </a:r>
            <a:br>
              <a:rPr lang="en-GB" sz="1400" i="0" u="none" strike="noStrike" cap="none">
                <a:solidFill>
                  <a:schemeClr val="dk1"/>
                </a:solidFill>
              </a:rPr>
            </a:br>
            <a:r>
              <a:rPr lang="en-GB" sz="1400" i="0" u="none" strike="noStrike" cap="none">
                <a:solidFill>
                  <a:schemeClr val="dk1"/>
                </a:solidFill>
              </a:rPr>
              <a:t>and </a:t>
            </a:r>
            <a:r>
              <a:rPr lang="en-GB" sz="1400" b="1" i="0" u="none" strike="noStrike" cap="none">
                <a:solidFill>
                  <a:schemeClr val="dk1"/>
                </a:solidFill>
              </a:rPr>
              <a:t>IP</a:t>
            </a:r>
            <a:r>
              <a:rPr lang="en-GB" sz="1400" i="0" u="none" strike="noStrike" cap="none">
                <a:solidFill>
                  <a:schemeClr val="dk1"/>
                </a:solidFill>
              </a:rPr>
              <a:t> for implementation of electronic and data processing systems</a:t>
            </a:r>
            <a:endParaRPr sz="1100"/>
          </a:p>
          <a:p>
            <a:pPr marL="558800" marR="0" lvl="1" indent="-127000" algn="l" rtl="0">
              <a:spcBef>
                <a:spcPts val="0"/>
              </a:spcBef>
              <a:spcAft>
                <a:spcPts val="0"/>
              </a:spcAft>
              <a:buClr>
                <a:schemeClr val="dk1"/>
              </a:buClr>
              <a:buSzPts val="1400"/>
              <a:buFont typeface="Arial"/>
              <a:buNone/>
            </a:pPr>
            <a:endParaRPr sz="1400" i="0" u="none" strike="noStrike" cap="none">
              <a:solidFill>
                <a:schemeClr val="dk1"/>
              </a:solidFill>
            </a:endParaRPr>
          </a:p>
          <a:p>
            <a:pPr marL="558800" marR="0" lvl="1" indent="-215900" algn="l" rtl="0">
              <a:spcBef>
                <a:spcPts val="0"/>
              </a:spcBef>
              <a:spcAft>
                <a:spcPts val="0"/>
              </a:spcAft>
              <a:buClr>
                <a:schemeClr val="dk1"/>
              </a:buClr>
              <a:buSzPts val="1400"/>
              <a:buFont typeface="Arial"/>
              <a:buChar char="•"/>
            </a:pPr>
            <a:r>
              <a:rPr lang="en-GB" sz="1400" i="0" u="none" strike="noStrike" cap="none">
                <a:solidFill>
                  <a:schemeClr val="dk1"/>
                </a:solidFill>
              </a:rPr>
              <a:t>Increase efficiency and </a:t>
            </a:r>
            <a:r>
              <a:rPr lang="en-GB" sz="1400" b="1" i="0" u="none" strike="noStrike" cap="none">
                <a:solidFill>
                  <a:schemeClr val="dk1"/>
                </a:solidFill>
              </a:rPr>
              <a:t>decrease duplication</a:t>
            </a:r>
            <a:r>
              <a:rPr lang="en-GB" sz="1400" i="0" u="none" strike="noStrike" cap="none">
                <a:solidFill>
                  <a:schemeClr val="dk1"/>
                </a:solidFill>
              </a:rPr>
              <a:t> of effort in detector electronics development</a:t>
            </a:r>
            <a:endParaRPr sz="1100"/>
          </a:p>
          <a:p>
            <a:pPr marL="558800" marR="0" lvl="1" indent="-127000" algn="l" rtl="0">
              <a:spcBef>
                <a:spcPts val="0"/>
              </a:spcBef>
              <a:spcAft>
                <a:spcPts val="0"/>
              </a:spcAft>
              <a:buClr>
                <a:schemeClr val="dk1"/>
              </a:buClr>
              <a:buSzPts val="1400"/>
              <a:buFont typeface="Arial"/>
              <a:buNone/>
            </a:pPr>
            <a:endParaRPr sz="1400" i="0" u="none" strike="noStrike" cap="none">
              <a:solidFill>
                <a:schemeClr val="dk1"/>
              </a:solidFill>
            </a:endParaRPr>
          </a:p>
          <a:p>
            <a:pPr marL="558800" marR="0" lvl="1" indent="-215900" algn="l" rtl="0">
              <a:spcBef>
                <a:spcPts val="0"/>
              </a:spcBef>
              <a:spcAft>
                <a:spcPts val="0"/>
              </a:spcAft>
              <a:buClr>
                <a:schemeClr val="dk1"/>
              </a:buClr>
              <a:buSzPts val="1400"/>
              <a:buFont typeface="Arial"/>
              <a:buChar char="•"/>
            </a:pPr>
            <a:r>
              <a:rPr lang="en-GB" sz="1400" i="0" u="none" strike="noStrike" cap="none">
                <a:solidFill>
                  <a:schemeClr val="dk1"/>
                </a:solidFill>
              </a:rPr>
              <a:t>Provide </a:t>
            </a:r>
            <a:r>
              <a:rPr lang="en-GB" sz="1400" b="1" i="0" u="none" strike="noStrike" cap="none">
                <a:solidFill>
                  <a:schemeClr val="dk1"/>
                </a:solidFill>
              </a:rPr>
              <a:t>facilities and tools for R&amp;D in the community</a:t>
            </a:r>
            <a:r>
              <a:rPr lang="en-GB" sz="1400" i="0" u="none" strike="noStrike" cap="none">
                <a:solidFill>
                  <a:schemeClr val="dk1"/>
                </a:solidFill>
              </a:rPr>
              <a:t>, with long-term continuity.</a:t>
            </a:r>
            <a:endParaRPr sz="1100"/>
          </a:p>
          <a:p>
            <a:pPr marL="0" marR="0" lvl="0" indent="0" algn="l" rtl="0">
              <a:spcBef>
                <a:spcPts val="0"/>
              </a:spcBef>
              <a:spcAft>
                <a:spcPts val="0"/>
              </a:spcAft>
              <a:buNone/>
            </a:pPr>
            <a:endParaRPr sz="1400">
              <a:solidFill>
                <a:schemeClr val="dk1"/>
              </a:solidFill>
            </a:endParaRPr>
          </a:p>
        </p:txBody>
      </p:sp>
      <p:sp>
        <p:nvSpPr>
          <p:cNvPr id="59" name="Google Shape;59;p14"/>
          <p:cNvSpPr txBox="1"/>
          <p:nvPr/>
        </p:nvSpPr>
        <p:spPr>
          <a:xfrm>
            <a:off x="4572000" y="1111175"/>
            <a:ext cx="4380900" cy="4217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800" b="1">
                <a:solidFill>
                  <a:schemeClr val="dk1"/>
                </a:solidFill>
              </a:rPr>
              <a:t>Activities</a:t>
            </a:r>
            <a:endParaRPr sz="1400" b="1">
              <a:solidFill>
                <a:schemeClr val="dk1"/>
              </a:solidFill>
            </a:endParaRPr>
          </a:p>
          <a:p>
            <a:pPr marL="342900" marR="0" lvl="1" indent="-133350" algn="l" rtl="0">
              <a:spcBef>
                <a:spcPts val="300"/>
              </a:spcBef>
              <a:spcAft>
                <a:spcPts val="0"/>
              </a:spcAft>
              <a:buClr>
                <a:schemeClr val="dk1"/>
              </a:buClr>
              <a:buSzPts val="1500"/>
              <a:buFont typeface="Arial"/>
              <a:buChar char="•"/>
            </a:pPr>
            <a:r>
              <a:rPr lang="en-GB" sz="1400" i="0" u="none" strike="noStrike" cap="none">
                <a:solidFill>
                  <a:schemeClr val="dk1"/>
                </a:solidFill>
              </a:rPr>
              <a:t>Oversee, drive and coordinate </a:t>
            </a:r>
            <a:r>
              <a:rPr lang="en-GB" sz="1400" b="1" i="0" u="none" strike="noStrike" cap="none">
                <a:solidFill>
                  <a:schemeClr val="dk1"/>
                </a:solidFill>
              </a:rPr>
              <a:t>strategic R&amp;D</a:t>
            </a:r>
            <a:r>
              <a:rPr lang="en-GB" sz="1400" i="0" u="none" strike="noStrike" cap="none">
                <a:solidFill>
                  <a:schemeClr val="dk1"/>
                </a:solidFill>
              </a:rPr>
              <a:t> in electronics for particle physics</a:t>
            </a:r>
            <a:endParaRPr sz="1100">
              <a:solidFill>
                <a:schemeClr val="dk1"/>
              </a:solidFill>
            </a:endParaRPr>
          </a:p>
          <a:p>
            <a:pPr marL="342900" marR="0" lvl="1" indent="-38100" algn="l" rtl="0">
              <a:spcBef>
                <a:spcPts val="300"/>
              </a:spcBef>
              <a:spcAft>
                <a:spcPts val="0"/>
              </a:spcAft>
              <a:buClr>
                <a:schemeClr val="dk1"/>
              </a:buClr>
              <a:buSzPts val="1500"/>
              <a:buFont typeface="Arial"/>
              <a:buNone/>
            </a:pPr>
            <a:endParaRPr sz="1400" i="0" u="none" strike="noStrike" cap="none">
              <a:solidFill>
                <a:schemeClr val="dk1"/>
              </a:solidFill>
            </a:endParaRPr>
          </a:p>
          <a:p>
            <a:pPr marL="342900" marR="0" lvl="1" indent="-133350" algn="l" rtl="0">
              <a:spcBef>
                <a:spcPts val="300"/>
              </a:spcBef>
              <a:spcAft>
                <a:spcPts val="0"/>
              </a:spcAft>
              <a:buClr>
                <a:schemeClr val="dk1"/>
              </a:buClr>
              <a:buSzPts val="1500"/>
              <a:buFont typeface="Arial"/>
              <a:buChar char="•"/>
            </a:pPr>
            <a:r>
              <a:rPr lang="en-GB" sz="1400" i="0" u="none" strike="noStrike" cap="none">
                <a:solidFill>
                  <a:schemeClr val="dk1"/>
                </a:solidFill>
              </a:rPr>
              <a:t>Support and maintain an active and well connected </a:t>
            </a:r>
            <a:r>
              <a:rPr lang="en-GB" sz="1400" b="1" i="0" u="none" strike="noStrike" cap="none">
                <a:solidFill>
                  <a:schemeClr val="dk1"/>
                </a:solidFill>
              </a:rPr>
              <a:t>R&amp;D community</a:t>
            </a:r>
            <a:endParaRPr sz="1100">
              <a:solidFill>
                <a:schemeClr val="dk1"/>
              </a:solidFill>
            </a:endParaRPr>
          </a:p>
          <a:p>
            <a:pPr marL="342900" marR="0" lvl="1" indent="-38100" algn="l" rtl="0">
              <a:spcBef>
                <a:spcPts val="300"/>
              </a:spcBef>
              <a:spcAft>
                <a:spcPts val="0"/>
              </a:spcAft>
              <a:buClr>
                <a:schemeClr val="dk1"/>
              </a:buClr>
              <a:buSzPts val="1500"/>
              <a:buFont typeface="Arial"/>
              <a:buNone/>
            </a:pPr>
            <a:endParaRPr sz="1400" b="1" i="0" u="none" strike="noStrike" cap="none">
              <a:solidFill>
                <a:schemeClr val="dk1"/>
              </a:solidFill>
            </a:endParaRPr>
          </a:p>
          <a:p>
            <a:pPr marL="342900" marR="0" lvl="1" indent="-133350" algn="l" rtl="0">
              <a:spcBef>
                <a:spcPts val="300"/>
              </a:spcBef>
              <a:spcAft>
                <a:spcPts val="0"/>
              </a:spcAft>
              <a:buClr>
                <a:schemeClr val="dk1"/>
              </a:buClr>
              <a:buSzPts val="1500"/>
              <a:buFont typeface="Arial"/>
              <a:buChar char="•"/>
            </a:pPr>
            <a:r>
              <a:rPr lang="en-GB" sz="1400" i="0" u="none" strike="noStrike" cap="none">
                <a:solidFill>
                  <a:schemeClr val="dk1"/>
                </a:solidFill>
              </a:rPr>
              <a:t>Promote and maintain a </a:t>
            </a:r>
            <a:r>
              <a:rPr lang="en-GB" sz="1400" b="1" i="0" u="none" strike="noStrike" cap="none">
                <a:solidFill>
                  <a:schemeClr val="dk1"/>
                </a:solidFill>
              </a:rPr>
              <a:t>connection between the developers and users</a:t>
            </a:r>
            <a:r>
              <a:rPr lang="en-GB" sz="1400" i="0" u="none" strike="noStrike" cap="none">
                <a:solidFill>
                  <a:schemeClr val="dk1"/>
                </a:solidFill>
              </a:rPr>
              <a:t> of future electronic systems</a:t>
            </a:r>
            <a:endParaRPr sz="1100">
              <a:solidFill>
                <a:schemeClr val="dk1"/>
              </a:solidFill>
            </a:endParaRPr>
          </a:p>
          <a:p>
            <a:pPr marL="342900" marR="0" lvl="1" indent="-38100" algn="l" rtl="0">
              <a:spcBef>
                <a:spcPts val="300"/>
              </a:spcBef>
              <a:spcAft>
                <a:spcPts val="0"/>
              </a:spcAft>
              <a:buClr>
                <a:schemeClr val="dk1"/>
              </a:buClr>
              <a:buSzPts val="1500"/>
              <a:buFont typeface="Arial"/>
              <a:buNone/>
            </a:pPr>
            <a:endParaRPr sz="1400" i="0" u="none" strike="noStrike" cap="none">
              <a:solidFill>
                <a:schemeClr val="dk1"/>
              </a:solidFill>
            </a:endParaRPr>
          </a:p>
          <a:p>
            <a:pPr marL="342900" marR="0" lvl="1" indent="-133350" algn="l" rtl="0">
              <a:spcBef>
                <a:spcPts val="300"/>
              </a:spcBef>
              <a:spcAft>
                <a:spcPts val="0"/>
              </a:spcAft>
              <a:buClr>
                <a:schemeClr val="dk1"/>
              </a:buClr>
              <a:buSzPts val="1500"/>
              <a:buFont typeface="Arial"/>
              <a:buChar char="•"/>
            </a:pPr>
            <a:r>
              <a:rPr lang="en-GB" sz="1400" i="0" u="none" strike="noStrike" cap="none">
                <a:solidFill>
                  <a:schemeClr val="dk1"/>
                </a:solidFill>
              </a:rPr>
              <a:t>Coordinate </a:t>
            </a:r>
            <a:r>
              <a:rPr lang="en-GB" sz="1400" b="1" i="0" u="none" strike="noStrike" cap="none">
                <a:solidFill>
                  <a:schemeClr val="dk1"/>
                </a:solidFill>
              </a:rPr>
              <a:t>cross-European access</a:t>
            </a:r>
            <a:r>
              <a:rPr lang="en-GB" sz="1400" i="0" u="none" strike="noStrike" cap="none">
                <a:solidFill>
                  <a:schemeClr val="dk1"/>
                </a:solidFill>
              </a:rPr>
              <a:t> to technologies, tools, and knowledge</a:t>
            </a:r>
            <a:endParaRPr sz="1100">
              <a:solidFill>
                <a:schemeClr val="dk1"/>
              </a:solidFill>
            </a:endParaRPr>
          </a:p>
          <a:p>
            <a:pPr marL="342900" marR="0" lvl="1" indent="-38100" algn="l" rtl="0">
              <a:spcBef>
                <a:spcPts val="300"/>
              </a:spcBef>
              <a:spcAft>
                <a:spcPts val="0"/>
              </a:spcAft>
              <a:buClr>
                <a:schemeClr val="dk1"/>
              </a:buClr>
              <a:buSzPts val="1500"/>
              <a:buFont typeface="Arial"/>
              <a:buNone/>
            </a:pPr>
            <a:endParaRPr sz="1400" i="0" u="none" strike="noStrike" cap="none">
              <a:solidFill>
                <a:schemeClr val="dk1"/>
              </a:solidFill>
            </a:endParaRPr>
          </a:p>
          <a:p>
            <a:pPr marL="342900" marR="0" lvl="1" indent="-133350" algn="l" rtl="0">
              <a:spcBef>
                <a:spcPts val="300"/>
              </a:spcBef>
              <a:spcAft>
                <a:spcPts val="0"/>
              </a:spcAft>
              <a:buClr>
                <a:schemeClr val="dk1"/>
              </a:buClr>
              <a:buSzPts val="1500"/>
              <a:buFont typeface="Arial"/>
              <a:buChar char="•"/>
            </a:pPr>
            <a:r>
              <a:rPr lang="en-GB" sz="1400" b="1" i="0" u="none" strike="noStrike" cap="none">
                <a:solidFill>
                  <a:schemeClr val="dk1"/>
                </a:solidFill>
              </a:rPr>
              <a:t>Interface with other DRDs</a:t>
            </a:r>
            <a:r>
              <a:rPr lang="en-GB" sz="1400" i="0" u="none" strike="noStrike" cap="none">
                <a:solidFill>
                  <a:schemeClr val="dk1"/>
                </a:solidFill>
              </a:rPr>
              <a:t> in areas of common interest, </a:t>
            </a:r>
            <a:r>
              <a:rPr lang="en-GB" sz="1400" b="1" i="0" u="none" strike="noStrike" cap="none">
                <a:solidFill>
                  <a:schemeClr val="dk1"/>
                </a:solidFill>
              </a:rPr>
              <a:t>undertaking</a:t>
            </a:r>
            <a:r>
              <a:rPr lang="en-GB" sz="1400" i="0" u="none" strike="noStrike" cap="none">
                <a:solidFill>
                  <a:schemeClr val="dk1"/>
                </a:solidFill>
              </a:rPr>
              <a:t> </a:t>
            </a:r>
            <a:r>
              <a:rPr lang="en-GB" sz="1400" b="1" i="0" u="none" strike="noStrike" cap="none">
                <a:solidFill>
                  <a:schemeClr val="dk1"/>
                </a:solidFill>
              </a:rPr>
              <a:t>joint projects</a:t>
            </a:r>
            <a:endParaRPr sz="1100">
              <a:solidFill>
                <a:schemeClr val="dk1"/>
              </a:solidFill>
            </a:endParaRPr>
          </a:p>
          <a:p>
            <a:pPr marL="0" marR="0" lvl="0" indent="0" algn="l" rtl="0">
              <a:spcBef>
                <a:spcPts val="0"/>
              </a:spcBef>
              <a:spcAft>
                <a:spcPts val="0"/>
              </a:spcAft>
              <a:buNone/>
            </a:pPr>
            <a:endParaRPr sz="1400">
              <a:solidFill>
                <a:schemeClr val="dk1"/>
              </a:solidFill>
            </a:endParaRPr>
          </a:p>
        </p:txBody>
      </p:sp>
      <p:pic>
        <p:nvPicPr>
          <p:cNvPr id="60" name="Google Shape;60;p14"/>
          <p:cNvPicPr preferRelativeResize="0"/>
          <p:nvPr/>
        </p:nvPicPr>
        <p:blipFill rotWithShape="1">
          <a:blip r:embed="rId3">
            <a:alphaModFix/>
          </a:blip>
          <a:srcRect/>
          <a:stretch/>
        </p:blipFill>
        <p:spPr>
          <a:xfrm>
            <a:off x="7432589" y="56646"/>
            <a:ext cx="1584000" cy="97263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p:nvPr/>
        </p:nvSpPr>
        <p:spPr>
          <a:xfrm>
            <a:off x="97854" y="4303396"/>
            <a:ext cx="2490000" cy="588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7" name="Google Shape;67;p15"/>
          <p:cNvPicPr preferRelativeResize="0"/>
          <p:nvPr/>
        </p:nvPicPr>
        <p:blipFill rotWithShape="1">
          <a:blip r:embed="rId3">
            <a:alphaModFix/>
          </a:blip>
          <a:srcRect/>
          <a:stretch/>
        </p:blipFill>
        <p:spPr>
          <a:xfrm>
            <a:off x="353980" y="927002"/>
            <a:ext cx="3146286" cy="3823334"/>
          </a:xfrm>
          <a:prstGeom prst="rect">
            <a:avLst/>
          </a:prstGeom>
          <a:noFill/>
          <a:ln>
            <a:noFill/>
          </a:ln>
        </p:spPr>
      </p:pic>
      <p:sp>
        <p:nvSpPr>
          <p:cNvPr id="68" name="Google Shape;68;p15"/>
          <p:cNvSpPr/>
          <p:nvPr/>
        </p:nvSpPr>
        <p:spPr>
          <a:xfrm rot="-5400000">
            <a:off x="3583149" y="2265989"/>
            <a:ext cx="4521600" cy="730500"/>
          </a:xfrm>
          <a:prstGeom prst="trapezoid">
            <a:avLst>
              <a:gd name="adj" fmla="val 216668"/>
            </a:avLst>
          </a:prstGeom>
          <a:gradFill>
            <a:gsLst>
              <a:gs pos="0">
                <a:srgbClr val="F2F6FF"/>
              </a:gs>
              <a:gs pos="10000">
                <a:srgbClr val="C7D7FE"/>
              </a:gs>
              <a:gs pos="100000">
                <a:srgbClr val="98B4FC"/>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 name="Google Shape;69;p15"/>
          <p:cNvSpPr/>
          <p:nvPr/>
        </p:nvSpPr>
        <p:spPr>
          <a:xfrm>
            <a:off x="4589768" y="1684627"/>
            <a:ext cx="1389906" cy="1767852"/>
          </a:xfrm>
          <a:prstGeom prst="flowChartTerminator">
            <a:avLst/>
          </a:prstGeom>
          <a:solidFill>
            <a:schemeClr val="lt1"/>
          </a:solidFill>
          <a:ln w="57150" cap="flat" cmpd="sng">
            <a:solidFill>
              <a:srgbClr val="1543B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400" b="1" i="0" u="none" strike="noStrike" cap="none">
                <a:solidFill>
                  <a:schemeClr val="dk1"/>
                </a:solidFill>
                <a:latin typeface="Calibri"/>
                <a:ea typeface="Calibri"/>
                <a:cs typeface="Calibri"/>
                <a:sym typeface="Calibri"/>
              </a:rPr>
              <a:t>DRD7:</a:t>
            </a:r>
            <a:r>
              <a:rPr lang="en-GB" sz="1400" b="0" i="0" u="none" strike="noStrike" cap="none">
                <a:solidFill>
                  <a:schemeClr val="dk1"/>
                </a:solidFill>
                <a:latin typeface="Calibri"/>
                <a:ea typeface="Calibri"/>
                <a:cs typeface="Calibri"/>
                <a:sym typeface="Calibri"/>
              </a:rPr>
              <a:t> </a:t>
            </a:r>
            <a:br>
              <a:rPr lang="en-GB" sz="1400" b="0" i="0" u="none" strike="noStrike" cap="none">
                <a:solidFill>
                  <a:schemeClr val="dk1"/>
                </a:solidFill>
                <a:latin typeface="Calibri"/>
                <a:ea typeface="Calibri"/>
                <a:cs typeface="Calibri"/>
                <a:sym typeface="Calibri"/>
              </a:rPr>
            </a:br>
            <a:r>
              <a:rPr lang="en-GB" sz="1400" b="0" i="0" u="none" strike="noStrike" cap="none">
                <a:solidFill>
                  <a:schemeClr val="dk1"/>
                </a:solidFill>
                <a:latin typeface="Calibri"/>
                <a:ea typeface="Calibri"/>
                <a:cs typeface="Calibri"/>
                <a:sym typeface="Calibri"/>
              </a:rPr>
              <a:t>A broad range of topics in </a:t>
            </a:r>
            <a:br>
              <a:rPr lang="en-GB" sz="1400" b="0" i="0" u="none" strike="noStrike" cap="none">
                <a:solidFill>
                  <a:schemeClr val="dk1"/>
                </a:solidFill>
                <a:latin typeface="Calibri"/>
                <a:ea typeface="Calibri"/>
                <a:cs typeface="Calibri"/>
                <a:sym typeface="Calibri"/>
              </a:rPr>
            </a:br>
            <a:r>
              <a:rPr lang="en-GB" sz="1400" b="0" i="0" u="none" strike="noStrike" cap="none">
                <a:solidFill>
                  <a:schemeClr val="dk1"/>
                </a:solidFill>
                <a:latin typeface="Calibri"/>
                <a:ea typeface="Calibri"/>
                <a:cs typeface="Calibri"/>
                <a:sym typeface="Calibri"/>
              </a:rPr>
              <a:t>electronics</a:t>
            </a:r>
            <a:endParaRPr sz="1100">
              <a:solidFill>
                <a:schemeClr val="dk1"/>
              </a:solidFill>
            </a:endParaRPr>
          </a:p>
        </p:txBody>
      </p:sp>
      <p:sp>
        <p:nvSpPr>
          <p:cNvPr id="70" name="Google Shape;70;p15"/>
          <p:cNvSpPr/>
          <p:nvPr/>
        </p:nvSpPr>
        <p:spPr>
          <a:xfrm>
            <a:off x="353980" y="3593050"/>
            <a:ext cx="3311400" cy="484800"/>
          </a:xfrm>
          <a:prstGeom prst="rect">
            <a:avLst/>
          </a:prstGeom>
          <a:noFill/>
          <a:ln w="47625" cap="flat" cmpd="sng">
            <a:solidFill>
              <a:srgbClr val="1543B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1" name="Google Shape;71;p15"/>
          <p:cNvSpPr txBox="1"/>
          <p:nvPr/>
        </p:nvSpPr>
        <p:spPr>
          <a:xfrm>
            <a:off x="6209222" y="371508"/>
            <a:ext cx="2726100" cy="4520400"/>
          </a:xfrm>
          <a:prstGeom prst="rect">
            <a:avLst/>
          </a:prstGeom>
          <a:solidFill>
            <a:schemeClr val="lt1"/>
          </a:solidFill>
          <a:ln w="50800" cap="flat" cmpd="sng">
            <a:solidFill>
              <a:srgbClr val="1543B4"/>
            </a:solidFill>
            <a:prstDash val="solid"/>
            <a:round/>
            <a:headEnd type="none" w="sm" len="sm"/>
            <a:tailEnd type="none" w="sm" len="sm"/>
          </a:ln>
        </p:spPr>
        <p:txBody>
          <a:bodyPr spcFirstLastPara="1" wrap="square" lIns="68575" tIns="34275" rIns="68575" bIns="34275" anchor="t" anchorCtr="0">
            <a:normAutofit fontScale="92500" lnSpcReduction="10000"/>
          </a:bodyPr>
          <a:lstStyle/>
          <a:p>
            <a:pPr marL="0" marR="0" lvl="0" indent="0" algn="l" rtl="0">
              <a:lnSpc>
                <a:spcPct val="90000"/>
              </a:lnSpc>
              <a:spcBef>
                <a:spcPts val="0"/>
              </a:spcBef>
              <a:spcAft>
                <a:spcPts val="0"/>
              </a:spcAft>
              <a:buClr>
                <a:schemeClr val="dk1"/>
              </a:buClr>
              <a:buSzPts val="800"/>
              <a:buFont typeface="Noto Sans Symbols"/>
              <a:buNone/>
            </a:pPr>
            <a:r>
              <a:rPr lang="en-GB" sz="900" b="1">
                <a:solidFill>
                  <a:schemeClr val="accent4"/>
                </a:solidFill>
                <a:latin typeface="Calibri"/>
                <a:ea typeface="Calibri"/>
                <a:cs typeface="Calibri"/>
                <a:sym typeface="Calibri"/>
              </a:rPr>
              <a:t>WG 7.1: Data density and power efficiency</a:t>
            </a:r>
            <a:endParaRPr sz="1200"/>
          </a:p>
          <a:p>
            <a:pPr marL="0" marR="0" lvl="0" indent="0" algn="l" rtl="0">
              <a:lnSpc>
                <a:spcPct val="90000"/>
              </a:lnSpc>
              <a:spcBef>
                <a:spcPts val="200"/>
              </a:spcBef>
              <a:spcAft>
                <a:spcPts val="0"/>
              </a:spcAft>
              <a:buClr>
                <a:schemeClr val="dk1"/>
              </a:buClr>
              <a:buSzPts val="600"/>
              <a:buFont typeface="Noto Sans Symbols"/>
              <a:buNone/>
            </a:pPr>
            <a:r>
              <a:rPr lang="en-GB" sz="700">
                <a:solidFill>
                  <a:schemeClr val="accent4"/>
                </a:solidFill>
                <a:latin typeface="Calibri"/>
                <a:ea typeface="Calibri"/>
                <a:cs typeface="Calibri"/>
                <a:sym typeface="Calibri"/>
              </a:rPr>
              <a:t>Szymon Kulis (CERN), Jeffrey Prinzie (KU Leuven), Jan Troska (CERN)</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High data-rate ASICs and systems</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New link technologies, including silicon photonics technology</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Power conversion and efficiency optimisation </a:t>
            </a:r>
            <a:endParaRPr sz="1200"/>
          </a:p>
          <a:p>
            <a:pPr marL="0" marR="0" lvl="0" indent="0" algn="l" rtl="0">
              <a:lnSpc>
                <a:spcPct val="90000"/>
              </a:lnSpc>
              <a:spcBef>
                <a:spcPts val="500"/>
              </a:spcBef>
              <a:spcAft>
                <a:spcPts val="0"/>
              </a:spcAft>
              <a:buClr>
                <a:schemeClr val="dk1"/>
              </a:buClr>
              <a:buSzPts val="800"/>
              <a:buFont typeface="Noto Sans Symbols"/>
              <a:buNone/>
            </a:pPr>
            <a:r>
              <a:rPr lang="en-GB" sz="900" b="1">
                <a:solidFill>
                  <a:schemeClr val="accent4"/>
                </a:solidFill>
                <a:latin typeface="Calibri"/>
                <a:ea typeface="Calibri"/>
                <a:cs typeface="Calibri"/>
                <a:sym typeface="Calibri"/>
              </a:rPr>
              <a:t>WG 7.2: Intelligence on the detector</a:t>
            </a:r>
            <a:endParaRPr sz="1200"/>
          </a:p>
          <a:p>
            <a:pPr marL="0" marR="0" lvl="0" indent="0" algn="l" rtl="0">
              <a:lnSpc>
                <a:spcPct val="90000"/>
              </a:lnSpc>
              <a:spcBef>
                <a:spcPts val="200"/>
              </a:spcBef>
              <a:spcAft>
                <a:spcPts val="0"/>
              </a:spcAft>
              <a:buClr>
                <a:schemeClr val="dk1"/>
              </a:buClr>
              <a:buSzPts val="600"/>
              <a:buFont typeface="Noto Sans Symbols"/>
              <a:buNone/>
            </a:pPr>
            <a:r>
              <a:rPr lang="en-GB" sz="700">
                <a:solidFill>
                  <a:schemeClr val="accent4"/>
                </a:solidFill>
                <a:latin typeface="Calibri"/>
                <a:ea typeface="Calibri"/>
                <a:cs typeface="Calibri"/>
                <a:sym typeface="Calibri"/>
              </a:rPr>
              <a:t>Davide Ceresa (CERN), Francesco Crescioli (IN2P3-LPNHE), Frédéric Magniette (IN2P3-LLR)</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Front-end programmability and modular design</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Intelligent power management</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Advanced data reduction techniques</a:t>
            </a:r>
            <a:endParaRPr sz="1200"/>
          </a:p>
          <a:p>
            <a:pPr marL="0" marR="0" lvl="0" indent="0" algn="l" rtl="0">
              <a:lnSpc>
                <a:spcPct val="90000"/>
              </a:lnSpc>
              <a:spcBef>
                <a:spcPts val="500"/>
              </a:spcBef>
              <a:spcAft>
                <a:spcPts val="0"/>
              </a:spcAft>
              <a:buClr>
                <a:schemeClr val="dk1"/>
              </a:buClr>
              <a:buSzPts val="800"/>
              <a:buFont typeface="Noto Sans Symbols"/>
              <a:buNone/>
            </a:pPr>
            <a:r>
              <a:rPr lang="en-GB" sz="900" b="1">
                <a:solidFill>
                  <a:schemeClr val="accent4"/>
                </a:solidFill>
                <a:latin typeface="Calibri"/>
                <a:ea typeface="Calibri"/>
                <a:cs typeface="Calibri"/>
                <a:sym typeface="Calibri"/>
              </a:rPr>
              <a:t>WG 7.3: 4D and 5D techniques</a:t>
            </a:r>
            <a:endParaRPr sz="1200"/>
          </a:p>
          <a:p>
            <a:pPr marL="0" marR="0" lvl="0" indent="0" algn="l" rtl="0">
              <a:lnSpc>
                <a:spcPct val="90000"/>
              </a:lnSpc>
              <a:spcBef>
                <a:spcPts val="200"/>
              </a:spcBef>
              <a:spcAft>
                <a:spcPts val="0"/>
              </a:spcAft>
              <a:buClr>
                <a:schemeClr val="dk1"/>
              </a:buClr>
              <a:buSzPts val="600"/>
              <a:buFont typeface="Noto Sans Symbols"/>
              <a:buNone/>
            </a:pPr>
            <a:r>
              <a:rPr lang="en-GB" sz="700">
                <a:solidFill>
                  <a:schemeClr val="accent4"/>
                </a:solidFill>
                <a:latin typeface="Calibri"/>
                <a:ea typeface="Calibri"/>
                <a:cs typeface="Calibri"/>
                <a:sym typeface="Calibri"/>
              </a:rPr>
              <a:t>Sophie Baron (CERN), Marek Idzik (AGH-Kracow), Adriano Lai (INFN-Cagliari)</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High-performance sampling</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High-precision timing distribution</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Novel on-chip architectures</a:t>
            </a:r>
            <a:endParaRPr sz="1200"/>
          </a:p>
          <a:p>
            <a:pPr marL="0" marR="0" lvl="0" indent="0" algn="l" rtl="0">
              <a:lnSpc>
                <a:spcPct val="90000"/>
              </a:lnSpc>
              <a:spcBef>
                <a:spcPts val="500"/>
              </a:spcBef>
              <a:spcAft>
                <a:spcPts val="0"/>
              </a:spcAft>
              <a:buClr>
                <a:schemeClr val="dk1"/>
              </a:buClr>
              <a:buSzPts val="800"/>
              <a:buFont typeface="Noto Sans Symbols"/>
              <a:buNone/>
            </a:pPr>
            <a:r>
              <a:rPr lang="en-GB" sz="900" b="1">
                <a:solidFill>
                  <a:schemeClr val="accent4"/>
                </a:solidFill>
                <a:latin typeface="Calibri"/>
                <a:ea typeface="Calibri"/>
                <a:cs typeface="Calibri"/>
                <a:sym typeface="Calibri"/>
              </a:rPr>
              <a:t>WG 7.4: Extreme environments</a:t>
            </a:r>
            <a:endParaRPr sz="1200"/>
          </a:p>
          <a:p>
            <a:pPr marL="0" marR="0" lvl="0" indent="0" algn="l" rtl="0">
              <a:lnSpc>
                <a:spcPct val="90000"/>
              </a:lnSpc>
              <a:spcBef>
                <a:spcPts val="200"/>
              </a:spcBef>
              <a:spcAft>
                <a:spcPts val="0"/>
              </a:spcAft>
              <a:buClr>
                <a:schemeClr val="dk1"/>
              </a:buClr>
              <a:buSzPts val="600"/>
              <a:buFont typeface="Noto Sans Symbols"/>
              <a:buNone/>
            </a:pPr>
            <a:r>
              <a:rPr lang="en-GB" sz="700">
                <a:solidFill>
                  <a:schemeClr val="accent4"/>
                </a:solidFill>
                <a:latin typeface="Calibri"/>
                <a:ea typeface="Calibri"/>
                <a:cs typeface="Calibri"/>
                <a:sym typeface="Calibri"/>
              </a:rPr>
              <a:t>Giulio Borghello (CERN), Oscar Francisco (Uni-Manchester), Manuel Rolo (INFN-Torino)</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Cryogenic technology and operation</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Thermal management of ASICs</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Radiation hardness</a:t>
            </a:r>
            <a:endParaRPr sz="1200"/>
          </a:p>
          <a:p>
            <a:pPr marL="0" marR="0" lvl="0" indent="0" algn="l" rtl="0">
              <a:lnSpc>
                <a:spcPct val="90000"/>
              </a:lnSpc>
              <a:spcBef>
                <a:spcPts val="500"/>
              </a:spcBef>
              <a:spcAft>
                <a:spcPts val="0"/>
              </a:spcAft>
              <a:buClr>
                <a:schemeClr val="dk1"/>
              </a:buClr>
              <a:buSzPts val="800"/>
              <a:buFont typeface="Noto Sans Symbols"/>
              <a:buNone/>
            </a:pPr>
            <a:r>
              <a:rPr lang="en-GB" sz="900" b="1">
                <a:solidFill>
                  <a:schemeClr val="accent4"/>
                </a:solidFill>
                <a:latin typeface="Calibri"/>
                <a:ea typeface="Calibri"/>
                <a:cs typeface="Calibri"/>
                <a:sym typeface="Calibri"/>
              </a:rPr>
              <a:t>WG 7.5: Backend systems and COTS</a:t>
            </a:r>
            <a:endParaRPr sz="1200"/>
          </a:p>
          <a:p>
            <a:pPr marL="0" marR="0" lvl="0" indent="0" algn="l" rtl="0">
              <a:lnSpc>
                <a:spcPct val="90000"/>
              </a:lnSpc>
              <a:spcBef>
                <a:spcPts val="200"/>
              </a:spcBef>
              <a:spcAft>
                <a:spcPts val="0"/>
              </a:spcAft>
              <a:buClr>
                <a:schemeClr val="dk1"/>
              </a:buClr>
              <a:buSzPts val="600"/>
              <a:buFont typeface="Noto Sans Symbols"/>
              <a:buNone/>
            </a:pPr>
            <a:r>
              <a:rPr lang="en-GB" sz="700">
                <a:solidFill>
                  <a:schemeClr val="accent4"/>
                </a:solidFill>
                <a:latin typeface="Calibri"/>
                <a:ea typeface="Calibri"/>
                <a:cs typeface="Calibri"/>
                <a:sym typeface="Calibri"/>
              </a:rPr>
              <a:t>Conor Fitzpatrick (Uni Manchester), Niko Neufeld (CERN), NN</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Use and adaptation of advanced COTS technologies</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Real-time software and firmware development</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System-level control and readout</a:t>
            </a:r>
            <a:endParaRPr sz="1200"/>
          </a:p>
          <a:p>
            <a:pPr marL="0" marR="0" lvl="0" indent="0" algn="l" rtl="0">
              <a:lnSpc>
                <a:spcPct val="90000"/>
              </a:lnSpc>
              <a:spcBef>
                <a:spcPts val="500"/>
              </a:spcBef>
              <a:spcAft>
                <a:spcPts val="0"/>
              </a:spcAft>
              <a:buClr>
                <a:schemeClr val="dk1"/>
              </a:buClr>
              <a:buSzPts val="800"/>
              <a:buFont typeface="Noto Sans Symbols"/>
              <a:buNone/>
            </a:pPr>
            <a:r>
              <a:rPr lang="en-GB" sz="900" b="1">
                <a:solidFill>
                  <a:schemeClr val="accent4"/>
                </a:solidFill>
                <a:latin typeface="Calibri"/>
                <a:ea typeface="Calibri"/>
                <a:cs typeface="Calibri"/>
                <a:sym typeface="Calibri"/>
              </a:rPr>
              <a:t>WG 7.6: Complex imaging ASICs and technologies</a:t>
            </a:r>
            <a:endParaRPr sz="1200"/>
          </a:p>
          <a:p>
            <a:pPr marL="0" marR="0" lvl="0" indent="0" algn="l" rtl="0">
              <a:lnSpc>
                <a:spcPct val="90000"/>
              </a:lnSpc>
              <a:spcBef>
                <a:spcPts val="200"/>
              </a:spcBef>
              <a:spcAft>
                <a:spcPts val="0"/>
              </a:spcAft>
              <a:buClr>
                <a:schemeClr val="dk1"/>
              </a:buClr>
              <a:buSzPts val="600"/>
              <a:buFont typeface="Noto Sans Symbols"/>
              <a:buNone/>
            </a:pPr>
            <a:r>
              <a:rPr lang="en-GB" sz="700">
                <a:solidFill>
                  <a:schemeClr val="accent4"/>
                </a:solidFill>
                <a:latin typeface="Calibri"/>
                <a:ea typeface="Calibri"/>
                <a:cs typeface="Calibri"/>
                <a:sym typeface="Calibri"/>
              </a:rPr>
              <a:t>Marlon Barbero (IN2P3-CPPM), Michele Caselle (KIT), Iain Sedgwick (RAL), Walter Snoeys (CERN)</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Common access framework to selected imaging technologies</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Common IP for imaging ASICs</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3D integration and interconnects</a:t>
            </a:r>
            <a:endParaRPr sz="1200"/>
          </a:p>
          <a:p>
            <a:pPr marL="0" marR="0" lvl="0" indent="0" algn="l" rtl="0">
              <a:lnSpc>
                <a:spcPct val="90000"/>
              </a:lnSpc>
              <a:spcBef>
                <a:spcPts val="500"/>
              </a:spcBef>
              <a:spcAft>
                <a:spcPts val="0"/>
              </a:spcAft>
              <a:buClr>
                <a:schemeClr val="dk1"/>
              </a:buClr>
              <a:buSzPts val="800"/>
              <a:buFont typeface="Noto Sans Symbols"/>
              <a:buNone/>
            </a:pPr>
            <a:r>
              <a:rPr lang="en-GB" sz="900" b="1">
                <a:solidFill>
                  <a:schemeClr val="accent4"/>
                </a:solidFill>
                <a:latin typeface="Calibri"/>
                <a:ea typeface="Calibri"/>
                <a:cs typeface="Calibri"/>
                <a:sym typeface="Calibri"/>
              </a:rPr>
              <a:t>WG 7.7: Tools and technologies</a:t>
            </a:r>
            <a:endParaRPr sz="1200"/>
          </a:p>
          <a:p>
            <a:pPr marL="0" marR="0" lvl="0" indent="0" algn="l" rtl="0">
              <a:lnSpc>
                <a:spcPct val="90000"/>
              </a:lnSpc>
              <a:spcBef>
                <a:spcPts val="200"/>
              </a:spcBef>
              <a:spcAft>
                <a:spcPts val="0"/>
              </a:spcAft>
              <a:buClr>
                <a:schemeClr val="dk1"/>
              </a:buClr>
              <a:buSzPts val="600"/>
              <a:buFont typeface="Noto Sans Symbols"/>
              <a:buNone/>
            </a:pPr>
            <a:r>
              <a:rPr lang="en-GB" sz="700">
                <a:solidFill>
                  <a:schemeClr val="accent4"/>
                </a:solidFill>
                <a:latin typeface="Calibri"/>
                <a:ea typeface="Calibri"/>
                <a:cs typeface="Calibri"/>
                <a:sym typeface="Calibri"/>
              </a:rPr>
              <a:t>Kostas Kloukinas (CERN), Xavi Llopart (CERN), Mark Willoughby (RAL)</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Access and support to qualified technologies and tools</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Investigation of emerging microelectronics technologies</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Support and training for device and systems development and verification</a:t>
            </a:r>
            <a:endParaRPr sz="1200"/>
          </a:p>
          <a:p>
            <a:pPr marL="177800" marR="0" lvl="0" indent="-184150" algn="l" rtl="0">
              <a:lnSpc>
                <a:spcPct val="90000"/>
              </a:lnSpc>
              <a:spcBef>
                <a:spcPts val="200"/>
              </a:spcBef>
              <a:spcAft>
                <a:spcPts val="0"/>
              </a:spcAft>
              <a:buClr>
                <a:schemeClr val="dk1"/>
              </a:buClr>
              <a:buSzPts val="700"/>
              <a:buFont typeface="Noto Sans Symbols"/>
              <a:buChar char="▪"/>
            </a:pPr>
            <a:r>
              <a:rPr lang="en-GB" sz="700">
                <a:solidFill>
                  <a:schemeClr val="accent4"/>
                </a:solidFill>
                <a:latin typeface="Calibri"/>
                <a:ea typeface="Calibri"/>
                <a:cs typeface="Calibri"/>
                <a:sym typeface="Calibri"/>
              </a:rPr>
              <a:t>Common IP and design reuse</a:t>
            </a:r>
            <a:endParaRPr sz="700">
              <a:solidFill>
                <a:schemeClr val="accent4"/>
              </a:solidFill>
              <a:latin typeface="Calibri"/>
              <a:ea typeface="Calibri"/>
              <a:cs typeface="Calibri"/>
              <a:sym typeface="Calibri"/>
            </a:endParaRPr>
          </a:p>
        </p:txBody>
      </p:sp>
      <p:sp>
        <p:nvSpPr>
          <p:cNvPr id="72" name="Google Shape;72;p15"/>
          <p:cNvSpPr txBox="1"/>
          <p:nvPr/>
        </p:nvSpPr>
        <p:spPr>
          <a:xfrm>
            <a:off x="302506" y="258887"/>
            <a:ext cx="7130100" cy="423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300" b="1">
                <a:solidFill>
                  <a:schemeClr val="dk1"/>
                </a:solidFill>
                <a:latin typeface="Arial"/>
                <a:ea typeface="Arial"/>
                <a:cs typeface="Arial"/>
                <a:sym typeface="Arial"/>
              </a:rPr>
              <a:t>DRD7 </a:t>
            </a:r>
            <a:r>
              <a:rPr lang="en-GB" sz="1700" b="1">
                <a:solidFill>
                  <a:schemeClr val="dk1"/>
                </a:solidFill>
                <a:latin typeface="Arial"/>
                <a:ea typeface="Arial"/>
                <a:cs typeface="Arial"/>
                <a:sym typeface="Arial"/>
              </a:rPr>
              <a:t>– Wide engagement – Responsibility Sharing</a:t>
            </a:r>
            <a:endParaRPr sz="2300" b="1">
              <a:solidFill>
                <a:schemeClr val="dk1"/>
              </a:solidFill>
              <a:latin typeface="Arial"/>
              <a:ea typeface="Arial"/>
              <a:cs typeface="Arial"/>
              <a:sym typeface="Arial"/>
            </a:endParaRPr>
          </a:p>
        </p:txBody>
      </p:sp>
      <p:cxnSp>
        <p:nvCxnSpPr>
          <p:cNvPr id="73" name="Google Shape;73;p15"/>
          <p:cNvCxnSpPr/>
          <p:nvPr/>
        </p:nvCxnSpPr>
        <p:spPr>
          <a:xfrm>
            <a:off x="3678602" y="1410464"/>
            <a:ext cx="933300" cy="472200"/>
          </a:xfrm>
          <a:prstGeom prst="straightConnector1">
            <a:avLst/>
          </a:prstGeom>
          <a:noFill/>
          <a:ln w="28575" cap="flat" cmpd="sng">
            <a:solidFill>
              <a:schemeClr val="accent4"/>
            </a:solidFill>
            <a:prstDash val="solid"/>
            <a:miter lim="800000"/>
            <a:headEnd type="triangle" w="med" len="med"/>
            <a:tailEnd type="triangle" w="med" len="med"/>
          </a:ln>
        </p:spPr>
      </p:cxnSp>
      <p:cxnSp>
        <p:nvCxnSpPr>
          <p:cNvPr id="74" name="Google Shape;74;p15"/>
          <p:cNvCxnSpPr/>
          <p:nvPr/>
        </p:nvCxnSpPr>
        <p:spPr>
          <a:xfrm>
            <a:off x="3694188" y="1859314"/>
            <a:ext cx="866700" cy="266700"/>
          </a:xfrm>
          <a:prstGeom prst="straightConnector1">
            <a:avLst/>
          </a:prstGeom>
          <a:noFill/>
          <a:ln w="28575" cap="flat" cmpd="sng">
            <a:solidFill>
              <a:schemeClr val="accent4"/>
            </a:solidFill>
            <a:prstDash val="solid"/>
            <a:miter lim="800000"/>
            <a:headEnd type="triangle" w="med" len="med"/>
            <a:tailEnd type="triangle" w="med" len="med"/>
          </a:ln>
        </p:spPr>
      </p:cxnSp>
      <p:cxnSp>
        <p:nvCxnSpPr>
          <p:cNvPr id="75" name="Google Shape;75;p15"/>
          <p:cNvCxnSpPr/>
          <p:nvPr/>
        </p:nvCxnSpPr>
        <p:spPr>
          <a:xfrm rot="10800000" flipH="1">
            <a:off x="3711956" y="2787011"/>
            <a:ext cx="849000" cy="133500"/>
          </a:xfrm>
          <a:prstGeom prst="straightConnector1">
            <a:avLst/>
          </a:prstGeom>
          <a:noFill/>
          <a:ln w="28575" cap="flat" cmpd="sng">
            <a:solidFill>
              <a:schemeClr val="accent4"/>
            </a:solidFill>
            <a:prstDash val="solid"/>
            <a:miter lim="800000"/>
            <a:headEnd type="triangle" w="med" len="med"/>
            <a:tailEnd type="triangle" w="med" len="med"/>
          </a:ln>
        </p:spPr>
      </p:cxnSp>
      <p:cxnSp>
        <p:nvCxnSpPr>
          <p:cNvPr id="76" name="Google Shape;76;p15"/>
          <p:cNvCxnSpPr/>
          <p:nvPr/>
        </p:nvCxnSpPr>
        <p:spPr>
          <a:xfrm rot="10800000" flipH="1">
            <a:off x="3711956" y="2981615"/>
            <a:ext cx="855600" cy="381900"/>
          </a:xfrm>
          <a:prstGeom prst="straightConnector1">
            <a:avLst/>
          </a:prstGeom>
          <a:noFill/>
          <a:ln w="28575" cap="flat" cmpd="sng">
            <a:solidFill>
              <a:schemeClr val="accent4"/>
            </a:solidFill>
            <a:prstDash val="solid"/>
            <a:miter lim="800000"/>
            <a:headEnd type="triangle" w="med" len="med"/>
            <a:tailEnd type="triangle" w="med" len="med"/>
          </a:ln>
        </p:spPr>
      </p:cxnSp>
      <p:cxnSp>
        <p:nvCxnSpPr>
          <p:cNvPr id="77" name="Google Shape;77;p15"/>
          <p:cNvCxnSpPr/>
          <p:nvPr/>
        </p:nvCxnSpPr>
        <p:spPr>
          <a:xfrm rot="10800000" flipH="1">
            <a:off x="3711956" y="3348518"/>
            <a:ext cx="957300" cy="1249200"/>
          </a:xfrm>
          <a:prstGeom prst="straightConnector1">
            <a:avLst/>
          </a:prstGeom>
          <a:noFill/>
          <a:ln w="28575" cap="flat" cmpd="sng">
            <a:solidFill>
              <a:schemeClr val="accent4"/>
            </a:solidFill>
            <a:prstDash val="solid"/>
            <a:miter lim="800000"/>
            <a:headEnd type="triangle" w="med" len="med"/>
            <a:tailEnd type="triangle" w="med" len="med"/>
          </a:ln>
        </p:spPr>
      </p:cxnSp>
      <p:cxnSp>
        <p:nvCxnSpPr>
          <p:cNvPr id="78" name="Google Shape;78;p15"/>
          <p:cNvCxnSpPr/>
          <p:nvPr/>
        </p:nvCxnSpPr>
        <p:spPr>
          <a:xfrm rot="10800000" flipH="1">
            <a:off x="3709721" y="2587391"/>
            <a:ext cx="853500" cy="16500"/>
          </a:xfrm>
          <a:prstGeom prst="straightConnector1">
            <a:avLst/>
          </a:prstGeom>
          <a:noFill/>
          <a:ln w="28575" cap="flat" cmpd="sng">
            <a:solidFill>
              <a:schemeClr val="accent4"/>
            </a:solidFill>
            <a:prstDash val="solid"/>
            <a:miter lim="800000"/>
            <a:headEnd type="triangle" w="med" len="med"/>
            <a:tailEnd type="triangle" w="med" len="med"/>
          </a:ln>
        </p:spPr>
      </p:cxnSp>
      <p:cxnSp>
        <p:nvCxnSpPr>
          <p:cNvPr id="79" name="Google Shape;79;p15"/>
          <p:cNvCxnSpPr/>
          <p:nvPr/>
        </p:nvCxnSpPr>
        <p:spPr>
          <a:xfrm rot="10800000" flipH="1">
            <a:off x="3700838" y="3154827"/>
            <a:ext cx="911400" cy="1024800"/>
          </a:xfrm>
          <a:prstGeom prst="straightConnector1">
            <a:avLst/>
          </a:prstGeom>
          <a:noFill/>
          <a:ln w="28575" cap="flat" cmpd="sng">
            <a:solidFill>
              <a:schemeClr val="accent4"/>
            </a:solidFill>
            <a:prstDash val="solid"/>
            <a:miter lim="800000"/>
            <a:headEnd type="triangle" w="med" len="med"/>
            <a:tailEnd type="triangle" w="med" len="med"/>
          </a:ln>
        </p:spPr>
      </p:cxnSp>
      <p:cxnSp>
        <p:nvCxnSpPr>
          <p:cNvPr id="80" name="Google Shape;80;p15"/>
          <p:cNvCxnSpPr/>
          <p:nvPr/>
        </p:nvCxnSpPr>
        <p:spPr>
          <a:xfrm>
            <a:off x="3756392" y="2300738"/>
            <a:ext cx="798000" cy="55800"/>
          </a:xfrm>
          <a:prstGeom prst="straightConnector1">
            <a:avLst/>
          </a:prstGeom>
          <a:noFill/>
          <a:ln w="28575" cap="flat" cmpd="sng">
            <a:solidFill>
              <a:schemeClr val="accent4"/>
            </a:solidFill>
            <a:prstDash val="solid"/>
            <a:miter lim="800000"/>
            <a:headEnd type="triangl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 name="Rectangle 1">
            <a:extLst>
              <a:ext uri="{FF2B5EF4-FFF2-40B4-BE49-F238E27FC236}">
                <a16:creationId xmlns:a16="http://schemas.microsoft.com/office/drawing/2014/main" id="{90A3834A-B38B-EA4D-3705-287D67BC9B30}"/>
              </a:ext>
            </a:extLst>
          </p:cNvPr>
          <p:cNvSpPr/>
          <p:nvPr/>
        </p:nvSpPr>
        <p:spPr>
          <a:xfrm>
            <a:off x="0" y="0"/>
            <a:ext cx="9144000" cy="51435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Google Shape;86;p16"/>
          <p:cNvSpPr txBox="1"/>
          <p:nvPr/>
        </p:nvSpPr>
        <p:spPr>
          <a:xfrm>
            <a:off x="302506" y="258887"/>
            <a:ext cx="71301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400" b="1">
                <a:solidFill>
                  <a:schemeClr val="dk1"/>
                </a:solidFill>
                <a:latin typeface="Arial"/>
                <a:ea typeface="Arial"/>
                <a:cs typeface="Arial"/>
                <a:sym typeface="Arial"/>
              </a:rPr>
              <a:t>DRD7 – Key Dates</a:t>
            </a:r>
            <a:endParaRPr sz="3300" b="1">
              <a:solidFill>
                <a:schemeClr val="dk1"/>
              </a:solidFill>
              <a:latin typeface="Arial"/>
              <a:ea typeface="Arial"/>
              <a:cs typeface="Arial"/>
              <a:sym typeface="Arial"/>
            </a:endParaRPr>
          </a:p>
        </p:txBody>
      </p:sp>
      <p:sp>
        <p:nvSpPr>
          <p:cNvPr id="87" name="Google Shape;87;p16"/>
          <p:cNvSpPr txBox="1"/>
          <p:nvPr/>
        </p:nvSpPr>
        <p:spPr>
          <a:xfrm>
            <a:off x="-180278" y="1085540"/>
            <a:ext cx="4735800" cy="3514800"/>
          </a:xfrm>
          <a:prstGeom prst="rect">
            <a:avLst/>
          </a:prstGeom>
          <a:noFill/>
          <a:ln>
            <a:noFill/>
          </a:ln>
        </p:spPr>
        <p:txBody>
          <a:bodyPr spcFirstLastPara="1" wrap="square" lIns="68575" tIns="34275" rIns="68575" bIns="34275" anchor="t" anchorCtr="0">
            <a:noAutofit/>
          </a:bodyPr>
          <a:lstStyle/>
          <a:p>
            <a:pPr marL="520700" marR="0" lvl="1" indent="-168275" algn="l" rtl="0">
              <a:lnSpc>
                <a:spcPct val="70000"/>
              </a:lnSpc>
              <a:spcBef>
                <a:spcPts val="0"/>
              </a:spcBef>
              <a:spcAft>
                <a:spcPts val="0"/>
              </a:spcAft>
              <a:buClr>
                <a:schemeClr val="dk1"/>
              </a:buClr>
              <a:buSzPts val="1050"/>
              <a:buFont typeface="Noto Sans Symbols"/>
              <a:buChar char="▪"/>
            </a:pPr>
            <a:r>
              <a:rPr lang="en-GB" sz="1250" b="1" i="0" u="none" strike="noStrike" cap="none">
                <a:solidFill>
                  <a:schemeClr val="dk1"/>
                </a:solidFill>
                <a:latin typeface="Calibri"/>
                <a:ea typeface="Calibri"/>
                <a:cs typeface="Calibri"/>
                <a:sym typeface="Calibri"/>
              </a:rPr>
              <a:t>Step 1a (Mar – Jun 2023):</a:t>
            </a:r>
            <a:r>
              <a:rPr lang="en-GB" sz="1250" b="0" i="0" u="none" strike="noStrike" cap="none">
                <a:solidFill>
                  <a:schemeClr val="dk1"/>
                </a:solidFill>
                <a:latin typeface="Calibri"/>
                <a:ea typeface="Calibri"/>
                <a:cs typeface="Calibri"/>
                <a:sym typeface="Calibri"/>
              </a:rPr>
              <a:t> </a:t>
            </a:r>
            <a:r>
              <a:rPr lang="en-GB" sz="1180" b="0" i="0" u="none" strike="noStrike" cap="none">
                <a:solidFill>
                  <a:schemeClr val="dk1"/>
                </a:solidFill>
                <a:latin typeface="Calibri"/>
                <a:ea typeface="Calibri"/>
                <a:cs typeface="Calibri"/>
                <a:sym typeface="Calibri"/>
              </a:rPr>
              <a:t>convenors</a:t>
            </a:r>
            <a:endParaRPr sz="1250" b="0" i="0" u="none" strike="noStrike" cap="none">
              <a:solidFill>
                <a:schemeClr val="dk1"/>
              </a:solidFill>
              <a:latin typeface="Calibri"/>
              <a:ea typeface="Calibri"/>
              <a:cs typeface="Calibri"/>
              <a:sym typeface="Calibri"/>
            </a:endParaRPr>
          </a:p>
          <a:p>
            <a:pPr marL="203200" marR="0" lvl="1" indent="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203200" marR="0" lvl="1" indent="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68275" algn="l" rtl="0">
              <a:lnSpc>
                <a:spcPct val="70000"/>
              </a:lnSpc>
              <a:spcBef>
                <a:spcPts val="400"/>
              </a:spcBef>
              <a:spcAft>
                <a:spcPts val="0"/>
              </a:spcAft>
              <a:buClr>
                <a:schemeClr val="dk1"/>
              </a:buClr>
              <a:buSzPts val="1050"/>
              <a:buFont typeface="Noto Sans Symbols"/>
              <a:buChar char="▪"/>
            </a:pPr>
            <a:r>
              <a:rPr lang="en-GB" sz="1250" b="1" i="0" u="none" strike="noStrike" cap="none">
                <a:solidFill>
                  <a:schemeClr val="dk1"/>
                </a:solidFill>
                <a:latin typeface="Calibri"/>
                <a:ea typeface="Calibri"/>
                <a:cs typeface="Calibri"/>
                <a:sym typeface="Calibri"/>
              </a:rPr>
              <a:t>Step 1b (Mar – Jul 2023):</a:t>
            </a:r>
            <a:r>
              <a:rPr lang="en-GB" sz="1250" b="0" i="0" u="none" strike="noStrike" cap="none">
                <a:solidFill>
                  <a:schemeClr val="dk1"/>
                </a:solidFill>
                <a:latin typeface="Calibri"/>
                <a:ea typeface="Calibri"/>
                <a:cs typeface="Calibri"/>
                <a:sym typeface="Calibri"/>
              </a:rPr>
              <a:t> </a:t>
            </a:r>
            <a:r>
              <a:rPr lang="en-GB" sz="1180" b="0" i="0" u="none" strike="noStrike" cap="none">
                <a:solidFill>
                  <a:schemeClr val="dk1"/>
                </a:solidFill>
                <a:latin typeface="Calibri"/>
                <a:ea typeface="Calibri"/>
                <a:cs typeface="Calibri"/>
                <a:sym typeface="Calibri"/>
              </a:rPr>
              <a:t>technical committee</a:t>
            </a:r>
            <a:endParaRPr sz="1250" b="0"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68275" algn="l" rtl="0">
              <a:lnSpc>
                <a:spcPct val="70000"/>
              </a:lnSpc>
              <a:spcBef>
                <a:spcPts val="400"/>
              </a:spcBef>
              <a:spcAft>
                <a:spcPts val="0"/>
              </a:spcAft>
              <a:buClr>
                <a:schemeClr val="dk1"/>
              </a:buClr>
              <a:buSzPts val="1050"/>
              <a:buFont typeface="Noto Sans Symbols"/>
              <a:buChar char="▪"/>
            </a:pPr>
            <a:r>
              <a:rPr lang="en-GB" sz="1250" b="1" i="0" u="none" strike="noStrike" cap="none">
                <a:solidFill>
                  <a:schemeClr val="dk1"/>
                </a:solidFill>
                <a:latin typeface="Calibri"/>
                <a:ea typeface="Calibri"/>
                <a:cs typeface="Calibri"/>
                <a:sym typeface="Calibri"/>
              </a:rPr>
              <a:t>Step 2 (July – Aug 2023)</a:t>
            </a:r>
            <a:r>
              <a:rPr lang="en-GB" sz="1250" b="0" i="0" u="none" strike="noStrike" cap="none">
                <a:solidFill>
                  <a:schemeClr val="dk1"/>
                </a:solidFill>
                <a:latin typeface="Calibri"/>
                <a:ea typeface="Calibri"/>
                <a:cs typeface="Calibri"/>
                <a:sym typeface="Calibri"/>
              </a:rPr>
              <a:t>: </a:t>
            </a:r>
            <a:r>
              <a:rPr lang="en-GB" sz="1180" b="0" i="0" u="none" strike="noStrike" cap="none">
                <a:solidFill>
                  <a:schemeClr val="dk1"/>
                </a:solidFill>
                <a:latin typeface="Calibri"/>
                <a:ea typeface="Calibri"/>
                <a:cs typeface="Calibri"/>
                <a:sym typeface="Calibri"/>
              </a:rPr>
              <a:t>Letter of Intent</a:t>
            </a:r>
            <a:endParaRPr sz="1250" b="0" i="0" u="none" strike="noStrike" cap="none">
              <a:solidFill>
                <a:schemeClr val="dk1"/>
              </a:solidFill>
              <a:latin typeface="Calibri"/>
              <a:ea typeface="Calibri"/>
              <a:cs typeface="Calibri"/>
              <a:sym typeface="Calibri"/>
            </a:endParaRPr>
          </a:p>
          <a:p>
            <a:pPr marL="203200" marR="0" lvl="1" indent="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68275" algn="l" rtl="0">
              <a:lnSpc>
                <a:spcPct val="70000"/>
              </a:lnSpc>
              <a:spcBef>
                <a:spcPts val="400"/>
              </a:spcBef>
              <a:spcAft>
                <a:spcPts val="0"/>
              </a:spcAft>
              <a:buClr>
                <a:schemeClr val="dk1"/>
              </a:buClr>
              <a:buSzPts val="1050"/>
              <a:buFont typeface="Noto Sans Symbols"/>
              <a:buChar char="▪"/>
            </a:pPr>
            <a:r>
              <a:rPr lang="en-GB" sz="1250" b="1" i="0" u="none" strike="noStrike" cap="none">
                <a:solidFill>
                  <a:schemeClr val="dk1"/>
                </a:solidFill>
                <a:latin typeface="Calibri"/>
                <a:ea typeface="Calibri"/>
                <a:cs typeface="Calibri"/>
                <a:sym typeface="Calibri"/>
              </a:rPr>
              <a:t>Step 3 (Sep – Oct 2023):</a:t>
            </a:r>
            <a:r>
              <a:rPr lang="en-GB" sz="1250" b="0" i="0" u="none" strike="noStrike" cap="none">
                <a:solidFill>
                  <a:schemeClr val="dk1"/>
                </a:solidFill>
                <a:latin typeface="Calibri"/>
                <a:ea typeface="Calibri"/>
                <a:cs typeface="Calibri"/>
                <a:sym typeface="Calibri"/>
              </a:rPr>
              <a:t> </a:t>
            </a:r>
            <a:r>
              <a:rPr lang="en-GB" sz="1180" b="0" i="0" u="none" strike="noStrike" cap="none">
                <a:solidFill>
                  <a:schemeClr val="dk1"/>
                </a:solidFill>
                <a:latin typeface="Calibri"/>
                <a:ea typeface="Calibri"/>
                <a:cs typeface="Calibri"/>
                <a:sym typeface="Calibri"/>
              </a:rPr>
              <a:t>second DRD7 workshop</a:t>
            </a:r>
            <a:endParaRPr sz="1250" b="0"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68275" algn="l" rtl="0">
              <a:lnSpc>
                <a:spcPct val="70000"/>
              </a:lnSpc>
              <a:spcBef>
                <a:spcPts val="400"/>
              </a:spcBef>
              <a:spcAft>
                <a:spcPts val="0"/>
              </a:spcAft>
              <a:buClr>
                <a:schemeClr val="dk1"/>
              </a:buClr>
              <a:buSzPts val="1050"/>
              <a:buFont typeface="Noto Sans Symbols"/>
              <a:buChar char="▪"/>
            </a:pPr>
            <a:r>
              <a:rPr lang="en-GB" sz="1250" b="1" i="0" u="none" strike="noStrike" cap="none">
                <a:solidFill>
                  <a:schemeClr val="dk1"/>
                </a:solidFill>
                <a:latin typeface="Calibri"/>
                <a:ea typeface="Calibri"/>
                <a:cs typeface="Calibri"/>
                <a:sym typeface="Calibri"/>
              </a:rPr>
              <a:t>Step 4a (Sep – Nov 2023): </a:t>
            </a:r>
            <a:r>
              <a:rPr lang="en-GB" sz="1180" b="0" i="0" u="none" strike="noStrike" cap="none">
                <a:solidFill>
                  <a:schemeClr val="dk1"/>
                </a:solidFill>
                <a:latin typeface="Calibri"/>
                <a:ea typeface="Calibri"/>
                <a:cs typeface="Calibri"/>
                <a:sym typeface="Calibri"/>
              </a:rPr>
              <a:t>initial set of projects</a:t>
            </a:r>
            <a:endParaRPr sz="1250" b="1"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68275" algn="l" rtl="0">
              <a:lnSpc>
                <a:spcPct val="70000"/>
              </a:lnSpc>
              <a:spcBef>
                <a:spcPts val="400"/>
              </a:spcBef>
              <a:spcAft>
                <a:spcPts val="0"/>
              </a:spcAft>
              <a:buClr>
                <a:schemeClr val="dk1"/>
              </a:buClr>
              <a:buSzPts val="1050"/>
              <a:buFont typeface="Noto Sans Symbols"/>
              <a:buChar char="▪"/>
            </a:pPr>
            <a:r>
              <a:rPr lang="en-GB" sz="1250" b="1" i="0" u="none" strike="noStrike" cap="none">
                <a:solidFill>
                  <a:schemeClr val="dk1"/>
                </a:solidFill>
                <a:latin typeface="Calibri"/>
                <a:ea typeface="Calibri"/>
                <a:cs typeface="Calibri"/>
                <a:sym typeface="Calibri"/>
              </a:rPr>
              <a:t>Step 4b (Sep – Nov 2023): </a:t>
            </a:r>
            <a:r>
              <a:rPr lang="en-GB" sz="1180" b="0" i="0" u="none" strike="noStrike" cap="none">
                <a:solidFill>
                  <a:schemeClr val="dk1"/>
                </a:solidFill>
                <a:latin typeface="Calibri"/>
                <a:ea typeface="Calibri"/>
                <a:cs typeface="Calibri"/>
                <a:sym typeface="Calibri"/>
              </a:rPr>
              <a:t>national communities</a:t>
            </a:r>
            <a:endParaRPr sz="1250" b="0"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68275" algn="l" rtl="0">
              <a:lnSpc>
                <a:spcPct val="70000"/>
              </a:lnSpc>
              <a:spcBef>
                <a:spcPts val="400"/>
              </a:spcBef>
              <a:spcAft>
                <a:spcPts val="0"/>
              </a:spcAft>
              <a:buClr>
                <a:schemeClr val="dk1"/>
              </a:buClr>
              <a:buSzPts val="1050"/>
              <a:buFont typeface="Noto Sans Symbols"/>
              <a:buChar char="▪"/>
            </a:pPr>
            <a:r>
              <a:rPr lang="en-GB" sz="1250" b="1" i="0" u="none" strike="noStrike" cap="none">
                <a:solidFill>
                  <a:schemeClr val="dk1"/>
                </a:solidFill>
                <a:latin typeface="Calibri"/>
                <a:ea typeface="Calibri"/>
                <a:cs typeface="Calibri"/>
                <a:sym typeface="Calibri"/>
              </a:rPr>
              <a:t>Step 5 (Dec 2023): </a:t>
            </a:r>
            <a:r>
              <a:rPr lang="en-GB" sz="1180" b="0" i="0" u="none" strike="noStrike" cap="none">
                <a:solidFill>
                  <a:schemeClr val="dk1"/>
                </a:solidFill>
                <a:latin typeface="Calibri"/>
                <a:ea typeface="Calibri"/>
                <a:cs typeface="Calibri"/>
                <a:sym typeface="Calibri"/>
              </a:rPr>
              <a:t>DRD7 Collaboration Proposal</a:t>
            </a:r>
            <a:endParaRPr sz="1250" b="1"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27000" algn="l" rtl="0">
              <a:lnSpc>
                <a:spcPct val="70000"/>
              </a:lnSpc>
              <a:spcBef>
                <a:spcPts val="400"/>
              </a:spcBef>
              <a:spcAft>
                <a:spcPts val="0"/>
              </a:spcAft>
              <a:buClr>
                <a:schemeClr val="dk1"/>
              </a:buClr>
              <a:buSzPts val="770"/>
              <a:buFont typeface="Noto Sans Symbols"/>
              <a:buNone/>
            </a:pPr>
            <a:endParaRPr sz="970" b="0" i="0" u="none" strike="noStrike" cap="none">
              <a:solidFill>
                <a:schemeClr val="dk1"/>
              </a:solidFill>
              <a:latin typeface="Calibri"/>
              <a:ea typeface="Calibri"/>
              <a:cs typeface="Calibri"/>
              <a:sym typeface="Calibri"/>
            </a:endParaRPr>
          </a:p>
          <a:p>
            <a:pPr marL="520700" marR="0" lvl="1" indent="-168275" algn="l" rtl="0">
              <a:lnSpc>
                <a:spcPct val="70000"/>
              </a:lnSpc>
              <a:spcBef>
                <a:spcPts val="400"/>
              </a:spcBef>
              <a:spcAft>
                <a:spcPts val="0"/>
              </a:spcAft>
              <a:buClr>
                <a:schemeClr val="dk1"/>
              </a:buClr>
              <a:buSzPts val="1050"/>
              <a:buFont typeface="Noto Sans Symbols"/>
              <a:buChar char="▪"/>
            </a:pPr>
            <a:r>
              <a:rPr lang="en-GB" sz="1250" b="1" i="0" u="none" strike="noStrike" cap="none">
                <a:solidFill>
                  <a:schemeClr val="dk1"/>
                </a:solidFill>
                <a:latin typeface="Calibri"/>
                <a:ea typeface="Calibri"/>
                <a:cs typeface="Calibri"/>
                <a:sym typeface="Calibri"/>
              </a:rPr>
              <a:t>Step 6 (2024 on):</a:t>
            </a:r>
            <a:r>
              <a:rPr lang="en-GB" sz="1250" b="0" i="0" u="none" strike="noStrike" cap="none">
                <a:solidFill>
                  <a:schemeClr val="dk1"/>
                </a:solidFill>
                <a:latin typeface="Calibri"/>
                <a:ea typeface="Calibri"/>
                <a:cs typeface="Calibri"/>
                <a:sym typeface="Calibri"/>
              </a:rPr>
              <a:t> </a:t>
            </a:r>
            <a:r>
              <a:rPr lang="en-GB" sz="1180" b="0" i="0" u="none" strike="noStrike" cap="none">
                <a:solidFill>
                  <a:schemeClr val="dk1"/>
                </a:solidFill>
                <a:latin typeface="Calibri"/>
                <a:ea typeface="Calibri"/>
                <a:cs typeface="Calibri"/>
                <a:sym typeface="Calibri"/>
              </a:rPr>
              <a:t>Projects start in national communities</a:t>
            </a:r>
            <a:endParaRPr sz="970">
              <a:solidFill>
                <a:schemeClr val="dk1"/>
              </a:solidFill>
            </a:endParaRPr>
          </a:p>
          <a:p>
            <a:pPr marL="203200" marR="0" lvl="1" indent="0" algn="l" rtl="0">
              <a:lnSpc>
                <a:spcPct val="70000"/>
              </a:lnSpc>
              <a:spcBef>
                <a:spcPts val="400"/>
              </a:spcBef>
              <a:spcAft>
                <a:spcPts val="0"/>
              </a:spcAft>
              <a:buClr>
                <a:schemeClr val="dk1"/>
              </a:buClr>
              <a:buSzPts val="1260"/>
              <a:buFont typeface="Noto Sans Symbols"/>
              <a:buNone/>
            </a:pPr>
            <a:endParaRPr sz="1460" b="0" i="0" u="none" strike="noStrike" cap="none">
              <a:solidFill>
                <a:schemeClr val="dk1"/>
              </a:solidFill>
              <a:latin typeface="Calibri"/>
              <a:ea typeface="Calibri"/>
              <a:cs typeface="Calibri"/>
              <a:sym typeface="Calibri"/>
            </a:endParaRPr>
          </a:p>
        </p:txBody>
      </p:sp>
      <p:sp>
        <p:nvSpPr>
          <p:cNvPr id="88" name="Google Shape;88;p16"/>
          <p:cNvSpPr txBox="1"/>
          <p:nvPr/>
        </p:nvSpPr>
        <p:spPr>
          <a:xfrm>
            <a:off x="6172812" y="4771203"/>
            <a:ext cx="24729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900"/>
              <a:buFont typeface="Calibri"/>
              <a:buNone/>
            </a:pPr>
            <a:r>
              <a:rPr lang="en-GB" sz="900" b="1" i="0" u="none" strike="noStrike" cap="none">
                <a:solidFill>
                  <a:schemeClr val="dk1"/>
                </a:solidFill>
                <a:latin typeface="Calibri"/>
                <a:ea typeface="Calibri"/>
                <a:cs typeface="Calibri"/>
                <a:sym typeface="Calibri"/>
              </a:rPr>
              <a:t>=&gt; from 2024 onwards: annual DRD7 workshops </a:t>
            </a:r>
            <a:endParaRPr sz="1100">
              <a:solidFill>
                <a:schemeClr val="dk1"/>
              </a:solidFill>
            </a:endParaRPr>
          </a:p>
        </p:txBody>
      </p:sp>
      <p:grpSp>
        <p:nvGrpSpPr>
          <p:cNvPr id="89" name="Google Shape;89;p16"/>
          <p:cNvGrpSpPr/>
          <p:nvPr/>
        </p:nvGrpSpPr>
        <p:grpSpPr>
          <a:xfrm>
            <a:off x="4176009" y="1402957"/>
            <a:ext cx="4648725" cy="435825"/>
            <a:chOff x="5431696" y="1722793"/>
            <a:chExt cx="6198300" cy="581100"/>
          </a:xfrm>
        </p:grpSpPr>
        <p:sp>
          <p:nvSpPr>
            <p:cNvPr id="90" name="Google Shape;90;p16"/>
            <p:cNvSpPr txBox="1"/>
            <p:nvPr/>
          </p:nvSpPr>
          <p:spPr>
            <a:xfrm>
              <a:off x="5431696" y="1722793"/>
              <a:ext cx="6198300" cy="581100"/>
            </a:xfrm>
            <a:prstGeom prst="rect">
              <a:avLst/>
            </a:prstGeom>
            <a:noFill/>
            <a:ln>
              <a:noFill/>
            </a:ln>
          </p:spPr>
          <p:txBody>
            <a:bodyPr spcFirstLastPara="1" wrap="square" lIns="68575" tIns="34275" rIns="68575" bIns="34275" anchor="t" anchorCtr="0">
              <a:noAutofit/>
            </a:bodyPr>
            <a:lstStyle/>
            <a:p>
              <a:pPr marL="342900" marR="0" lvl="1" indent="-139700" algn="l" rtl="0">
                <a:lnSpc>
                  <a:spcPct val="100000"/>
                </a:lnSpc>
                <a:spcBef>
                  <a:spcPts val="0"/>
                </a:spcBef>
                <a:spcAft>
                  <a:spcPts val="0"/>
                </a:spcAft>
                <a:buClr>
                  <a:schemeClr val="dk1"/>
                </a:buClr>
                <a:buSzPts val="1000"/>
                <a:buFont typeface="Arial"/>
                <a:buChar char="•"/>
              </a:pPr>
              <a:r>
                <a:rPr lang="en-GB" sz="900" b="0" i="0" u="none" strike="noStrike" cap="none" dirty="0">
                  <a:solidFill>
                    <a:schemeClr val="dk1"/>
                  </a:solidFill>
                  <a:latin typeface="Calibri"/>
                  <a:ea typeface="Calibri"/>
                  <a:cs typeface="Calibri"/>
                  <a:sym typeface="Calibri"/>
                </a:rPr>
                <a:t>defines common plans &amp; interfaces with other DRDs </a:t>
              </a:r>
              <a:endParaRPr sz="1100" dirty="0">
                <a:solidFill>
                  <a:schemeClr val="dk1"/>
                </a:solidFill>
              </a:endParaRPr>
            </a:p>
            <a:p>
              <a:pPr marL="342900" marR="0" lvl="1" indent="-139700" algn="l" rtl="0">
                <a:lnSpc>
                  <a:spcPct val="100000"/>
                </a:lnSpc>
                <a:spcBef>
                  <a:spcPts val="200"/>
                </a:spcBef>
                <a:spcAft>
                  <a:spcPts val="0"/>
                </a:spcAft>
                <a:buClr>
                  <a:schemeClr val="dk1"/>
                </a:buClr>
                <a:buSzPts val="1000"/>
                <a:buFont typeface="Arial"/>
                <a:buChar char="•"/>
              </a:pPr>
              <a:r>
                <a:rPr lang="en-GB" sz="900" b="0" i="0" u="none" strike="noStrike" cap="none" dirty="0">
                  <a:solidFill>
                    <a:schemeClr val="dk1"/>
                  </a:solidFill>
                  <a:latin typeface="Calibri"/>
                  <a:ea typeface="Calibri"/>
                  <a:cs typeface="Calibri"/>
                  <a:sym typeface="Calibri"/>
                </a:rPr>
                <a:t>avoids duplication or omission of work</a:t>
              </a:r>
              <a:endParaRPr sz="1100" dirty="0">
                <a:solidFill>
                  <a:schemeClr val="dk1"/>
                </a:solidFill>
              </a:endParaRPr>
            </a:p>
            <a:p>
              <a:pPr marL="342900" marR="0" lvl="1" indent="-139700" algn="l" rtl="0">
                <a:lnSpc>
                  <a:spcPct val="100000"/>
                </a:lnSpc>
                <a:spcBef>
                  <a:spcPts val="200"/>
                </a:spcBef>
                <a:spcAft>
                  <a:spcPts val="0"/>
                </a:spcAft>
                <a:buClr>
                  <a:schemeClr val="dk1"/>
                </a:buClr>
                <a:buSzPts val="1000"/>
                <a:buFont typeface="Arial"/>
                <a:buChar char="•"/>
              </a:pPr>
              <a:r>
                <a:rPr lang="en-GB" sz="900" b="0" i="0" u="none" strike="noStrike" cap="none" dirty="0">
                  <a:solidFill>
                    <a:schemeClr val="dk1"/>
                  </a:solidFill>
                  <a:latin typeface="Calibri"/>
                  <a:ea typeface="Calibri"/>
                  <a:cs typeface="Calibri"/>
                  <a:sym typeface="Calibri"/>
                </a:rPr>
                <a:t>set DRD7 work plan responding to other DRDs plans</a:t>
              </a:r>
              <a:endParaRPr sz="1100" dirty="0">
                <a:solidFill>
                  <a:schemeClr val="dk1"/>
                </a:solidFill>
              </a:endParaRPr>
            </a:p>
          </p:txBody>
        </p:sp>
        <p:sp>
          <p:nvSpPr>
            <p:cNvPr id="91" name="Google Shape;91;p16"/>
            <p:cNvSpPr/>
            <p:nvPr/>
          </p:nvSpPr>
          <p:spPr>
            <a:xfrm>
              <a:off x="5526951" y="1830258"/>
              <a:ext cx="118200" cy="400500"/>
            </a:xfrm>
            <a:prstGeom prst="leftBrace">
              <a:avLst>
                <a:gd name="adj1" fmla="val 40004"/>
                <a:gd name="adj2" fmla="val 50000"/>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grpSp>
        <p:nvGrpSpPr>
          <p:cNvPr id="92" name="Google Shape;92;p16"/>
          <p:cNvGrpSpPr/>
          <p:nvPr/>
        </p:nvGrpSpPr>
        <p:grpSpPr>
          <a:xfrm>
            <a:off x="4279979" y="2311360"/>
            <a:ext cx="4314600" cy="550800"/>
            <a:chOff x="5313512" y="2881787"/>
            <a:chExt cx="5752800" cy="734400"/>
          </a:xfrm>
        </p:grpSpPr>
        <p:sp>
          <p:nvSpPr>
            <p:cNvPr id="93" name="Google Shape;93;p16"/>
            <p:cNvSpPr txBox="1"/>
            <p:nvPr/>
          </p:nvSpPr>
          <p:spPr>
            <a:xfrm>
              <a:off x="5313512" y="2881787"/>
              <a:ext cx="5752800" cy="734400"/>
            </a:xfrm>
            <a:prstGeom prst="rect">
              <a:avLst/>
            </a:prstGeom>
            <a:noFill/>
            <a:ln>
              <a:noFill/>
            </a:ln>
          </p:spPr>
          <p:txBody>
            <a:bodyPr spcFirstLastPara="1" wrap="square" lIns="68575" tIns="34275" rIns="68575" bIns="34275" anchor="t" anchorCtr="0">
              <a:normAutofit/>
            </a:bodyPr>
            <a:lstStyle/>
            <a:p>
              <a:pPr marL="342900" marR="0" lvl="1" indent="-139700" algn="l" rtl="0">
                <a:lnSpc>
                  <a:spcPct val="80000"/>
                </a:lnSpc>
                <a:spcBef>
                  <a:spcPts val="0"/>
                </a:spcBef>
                <a:spcAft>
                  <a:spcPts val="0"/>
                </a:spcAft>
                <a:buClr>
                  <a:schemeClr val="dk1"/>
                </a:buClr>
                <a:buSzPts val="1000"/>
                <a:buFont typeface="Arial"/>
                <a:buChar char="•"/>
              </a:pPr>
              <a:r>
                <a:rPr lang="en-GB" sz="900" b="0" i="0" u="none" strike="noStrike" cap="none" dirty="0">
                  <a:solidFill>
                    <a:schemeClr val="dk1"/>
                  </a:solidFill>
                  <a:latin typeface="Calibri"/>
                  <a:ea typeface="Calibri"/>
                  <a:cs typeface="Calibri"/>
                  <a:sym typeface="Calibri"/>
                </a:rPr>
                <a:t>to hear detailed proposals for the initial projects</a:t>
              </a:r>
              <a:endParaRPr sz="1100" dirty="0">
                <a:solidFill>
                  <a:schemeClr val="dk1"/>
                </a:solidFill>
              </a:endParaRPr>
            </a:p>
            <a:p>
              <a:pPr marL="342900" marR="0" lvl="1" indent="-139700" algn="l" rtl="0">
                <a:lnSpc>
                  <a:spcPct val="80000"/>
                </a:lnSpc>
                <a:spcBef>
                  <a:spcPts val="200"/>
                </a:spcBef>
                <a:spcAft>
                  <a:spcPts val="0"/>
                </a:spcAft>
                <a:buClr>
                  <a:schemeClr val="dk1"/>
                </a:buClr>
                <a:buSzPts val="1000"/>
                <a:buFont typeface="Arial"/>
                <a:buChar char="•"/>
              </a:pPr>
              <a:r>
                <a:rPr lang="en-GB" sz="900" b="0" i="0" u="none" strike="noStrike" cap="none" dirty="0">
                  <a:solidFill>
                    <a:schemeClr val="dk1"/>
                  </a:solidFill>
                  <a:latin typeface="Calibri"/>
                  <a:ea typeface="Calibri"/>
                  <a:cs typeface="Calibri"/>
                  <a:sym typeface="Calibri"/>
                </a:rPr>
                <a:t>to discuss areas of common interest. </a:t>
              </a:r>
              <a:endParaRPr sz="1100" dirty="0">
                <a:solidFill>
                  <a:schemeClr val="dk1"/>
                </a:solidFill>
              </a:endParaRPr>
            </a:p>
            <a:p>
              <a:pPr marL="342900" marR="0" lvl="1" indent="-139700" algn="l" rtl="0">
                <a:lnSpc>
                  <a:spcPct val="80000"/>
                </a:lnSpc>
                <a:spcBef>
                  <a:spcPts val="200"/>
                </a:spcBef>
                <a:spcAft>
                  <a:spcPts val="0"/>
                </a:spcAft>
                <a:buClr>
                  <a:schemeClr val="dk1"/>
                </a:buClr>
                <a:buSzPts val="1000"/>
                <a:buFont typeface="Arial"/>
                <a:buChar char="•"/>
              </a:pPr>
              <a:r>
                <a:rPr lang="en-GB" sz="900" b="0" i="0" u="none" strike="noStrike" cap="none" dirty="0">
                  <a:solidFill>
                    <a:schemeClr val="dk1"/>
                  </a:solidFill>
                  <a:latin typeface="Calibri"/>
                  <a:ea typeface="Calibri"/>
                  <a:cs typeface="Calibri"/>
                  <a:sym typeface="Calibri"/>
                </a:rPr>
                <a:t>open to both </a:t>
              </a:r>
              <a:r>
                <a:rPr lang="en-GB" sz="900" b="0" i="0" u="none" strike="noStrike" cap="none" dirty="0" err="1">
                  <a:solidFill>
                    <a:schemeClr val="dk1"/>
                  </a:solidFill>
                  <a:latin typeface="Calibri"/>
                  <a:ea typeface="Calibri"/>
                  <a:cs typeface="Calibri"/>
                  <a:sym typeface="Calibri"/>
                </a:rPr>
                <a:t>LoI</a:t>
              </a:r>
              <a:r>
                <a:rPr lang="en-GB" sz="900" b="0" i="0" u="none" strike="noStrike" cap="none" dirty="0">
                  <a:solidFill>
                    <a:schemeClr val="dk1"/>
                  </a:solidFill>
                  <a:latin typeface="Calibri"/>
                  <a:ea typeface="Calibri"/>
                  <a:cs typeface="Calibri"/>
                  <a:sym typeface="Calibri"/>
                </a:rPr>
                <a:t> signatories and other institutes seeking to join the effort</a:t>
              </a:r>
              <a:endParaRPr sz="1100" dirty="0">
                <a:solidFill>
                  <a:schemeClr val="dk1"/>
                </a:solidFill>
              </a:endParaRPr>
            </a:p>
          </p:txBody>
        </p:sp>
        <p:sp>
          <p:nvSpPr>
            <p:cNvPr id="94" name="Google Shape;94;p16"/>
            <p:cNvSpPr/>
            <p:nvPr/>
          </p:nvSpPr>
          <p:spPr>
            <a:xfrm>
              <a:off x="5463469" y="2989632"/>
              <a:ext cx="118200" cy="400500"/>
            </a:xfrm>
            <a:prstGeom prst="leftBrace">
              <a:avLst>
                <a:gd name="adj1" fmla="val 40004"/>
                <a:gd name="adj2" fmla="val 50000"/>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grpSp>
        <p:nvGrpSpPr>
          <p:cNvPr id="95" name="Google Shape;95;p16"/>
          <p:cNvGrpSpPr/>
          <p:nvPr/>
        </p:nvGrpSpPr>
        <p:grpSpPr>
          <a:xfrm>
            <a:off x="3953663" y="2914588"/>
            <a:ext cx="3455775" cy="411075"/>
            <a:chOff x="6019979" y="3551138"/>
            <a:chExt cx="4607700" cy="548100"/>
          </a:xfrm>
        </p:grpSpPr>
        <p:sp>
          <p:nvSpPr>
            <p:cNvPr id="96" name="Google Shape;96;p16"/>
            <p:cNvSpPr txBox="1"/>
            <p:nvPr/>
          </p:nvSpPr>
          <p:spPr>
            <a:xfrm>
              <a:off x="6019979" y="3551138"/>
              <a:ext cx="4607700" cy="548100"/>
            </a:xfrm>
            <a:prstGeom prst="rect">
              <a:avLst/>
            </a:prstGeom>
            <a:noFill/>
            <a:ln>
              <a:noFill/>
            </a:ln>
          </p:spPr>
          <p:txBody>
            <a:bodyPr spcFirstLastPara="1" wrap="square" lIns="68575" tIns="34275" rIns="68575" bIns="34275" anchor="t" anchorCtr="0">
              <a:noAutofit/>
            </a:bodyPr>
            <a:lstStyle/>
            <a:p>
              <a:pPr marL="342900" marR="0" lvl="1" indent="-133350" algn="l" rtl="0">
                <a:lnSpc>
                  <a:spcPct val="80000"/>
                </a:lnSpc>
                <a:spcBef>
                  <a:spcPts val="0"/>
                </a:spcBef>
                <a:spcAft>
                  <a:spcPts val="0"/>
                </a:spcAft>
                <a:buClr>
                  <a:schemeClr val="dk1"/>
                </a:buClr>
                <a:buSzPts val="900"/>
                <a:buFont typeface="Arial"/>
                <a:buChar char="•"/>
              </a:pPr>
              <a:r>
                <a:rPr lang="en-GB" sz="900" b="0" i="0" u="none" strike="noStrike" cap="none">
                  <a:solidFill>
                    <a:schemeClr val="dk1"/>
                  </a:solidFill>
                  <a:latin typeface="Calibri"/>
                  <a:ea typeface="Calibri"/>
                  <a:cs typeface="Calibri"/>
                  <a:sym typeface="Calibri"/>
                </a:rPr>
                <a:t>take account of feedback from the DRDC</a:t>
              </a:r>
              <a:endParaRPr sz="900">
                <a:solidFill>
                  <a:schemeClr val="dk1"/>
                </a:solidFill>
              </a:endParaRPr>
            </a:p>
            <a:p>
              <a:pPr marL="342900" marR="0" lvl="1" indent="-133350" algn="l" rtl="0">
                <a:lnSpc>
                  <a:spcPct val="80000"/>
                </a:lnSpc>
                <a:spcBef>
                  <a:spcPts val="200"/>
                </a:spcBef>
                <a:spcAft>
                  <a:spcPts val="0"/>
                </a:spcAft>
                <a:buClr>
                  <a:schemeClr val="dk1"/>
                </a:buClr>
                <a:buSzPts val="900"/>
                <a:buFont typeface="Arial"/>
                <a:buChar char="•"/>
              </a:pPr>
              <a:r>
                <a:rPr lang="en-GB" sz="900" b="0" i="0" u="none" strike="noStrike" cap="none">
                  <a:solidFill>
                    <a:schemeClr val="dk1"/>
                  </a:solidFill>
                  <a:latin typeface="Calibri"/>
                  <a:ea typeface="Calibri"/>
                  <a:cs typeface="Calibri"/>
                  <a:sym typeface="Calibri"/>
                </a:rPr>
                <a:t>planned and costed in detail</a:t>
              </a:r>
              <a:endParaRPr sz="900" b="0" i="0" u="none" strike="noStrike" cap="none">
                <a:solidFill>
                  <a:schemeClr val="dk1"/>
                </a:solidFill>
                <a:latin typeface="Calibri"/>
                <a:ea typeface="Calibri"/>
                <a:cs typeface="Calibri"/>
                <a:sym typeface="Calibri"/>
              </a:endParaRPr>
            </a:p>
          </p:txBody>
        </p:sp>
        <p:sp>
          <p:nvSpPr>
            <p:cNvPr id="97" name="Google Shape;97;p16"/>
            <p:cNvSpPr/>
            <p:nvPr/>
          </p:nvSpPr>
          <p:spPr>
            <a:xfrm>
              <a:off x="6155074" y="3578336"/>
              <a:ext cx="118200" cy="400500"/>
            </a:xfrm>
            <a:prstGeom prst="leftBrace">
              <a:avLst>
                <a:gd name="adj1" fmla="val 40004"/>
                <a:gd name="adj2" fmla="val 50000"/>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grpSp>
        <p:nvGrpSpPr>
          <p:cNvPr id="98" name="Google Shape;98;p16"/>
          <p:cNvGrpSpPr/>
          <p:nvPr/>
        </p:nvGrpSpPr>
        <p:grpSpPr>
          <a:xfrm>
            <a:off x="3872977" y="4226392"/>
            <a:ext cx="3475125" cy="450450"/>
            <a:chOff x="5313512" y="5158664"/>
            <a:chExt cx="4633500" cy="600600"/>
          </a:xfrm>
        </p:grpSpPr>
        <p:sp>
          <p:nvSpPr>
            <p:cNvPr id="99" name="Google Shape;99;p16"/>
            <p:cNvSpPr txBox="1"/>
            <p:nvPr/>
          </p:nvSpPr>
          <p:spPr>
            <a:xfrm>
              <a:off x="5313512" y="5158664"/>
              <a:ext cx="4633500" cy="600600"/>
            </a:xfrm>
            <a:prstGeom prst="rect">
              <a:avLst/>
            </a:prstGeom>
            <a:noFill/>
            <a:ln>
              <a:noFill/>
            </a:ln>
          </p:spPr>
          <p:txBody>
            <a:bodyPr spcFirstLastPara="1" wrap="square" lIns="68575" tIns="34275" rIns="68575" bIns="34275" anchor="t" anchorCtr="0">
              <a:noAutofit/>
            </a:bodyPr>
            <a:lstStyle/>
            <a:p>
              <a:pPr marL="342900" marR="0" lvl="1" indent="-139700" algn="l" rtl="0">
                <a:lnSpc>
                  <a:spcPct val="100000"/>
                </a:lnSpc>
                <a:spcBef>
                  <a:spcPts val="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take into account feedback from the DRDC,</a:t>
              </a:r>
              <a:endParaRPr sz="1100">
                <a:solidFill>
                  <a:schemeClr val="dk1"/>
                </a:solidFill>
              </a:endParaRPr>
            </a:p>
            <a:p>
              <a:pPr marL="342900" marR="0" lvl="1" indent="-139700" algn="l" rtl="0">
                <a:lnSpc>
                  <a:spcPct val="100000"/>
                </a:lnSpc>
                <a:spcBef>
                  <a:spcPts val="20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make proposals to their funding agencies</a:t>
              </a:r>
              <a:endParaRPr sz="1100">
                <a:solidFill>
                  <a:schemeClr val="dk1"/>
                </a:solidFill>
              </a:endParaRPr>
            </a:p>
            <a:p>
              <a:pPr marL="342900" marR="0" lvl="1" indent="-139700" algn="l" rtl="0">
                <a:lnSpc>
                  <a:spcPct val="100000"/>
                </a:lnSpc>
                <a:spcBef>
                  <a:spcPts val="20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start projects as resources are allocated</a:t>
              </a:r>
              <a:endParaRPr sz="1100">
                <a:solidFill>
                  <a:schemeClr val="dk1"/>
                </a:solidFill>
              </a:endParaRPr>
            </a:p>
            <a:p>
              <a:pPr marL="203200" marR="0" lvl="1" indent="0" algn="l" rtl="0">
                <a:lnSpc>
                  <a:spcPct val="100000"/>
                </a:lnSpc>
                <a:spcBef>
                  <a:spcPts val="200"/>
                </a:spcBef>
                <a:spcAft>
                  <a:spcPts val="0"/>
                </a:spcAft>
                <a:buClr>
                  <a:schemeClr val="dk1"/>
                </a:buClr>
                <a:buSzPts val="1000"/>
                <a:buFont typeface="Arial"/>
                <a:buNone/>
              </a:pPr>
              <a:endParaRPr sz="900" b="0" i="0" u="none" strike="noStrike" cap="none">
                <a:solidFill>
                  <a:schemeClr val="dk1"/>
                </a:solidFill>
                <a:latin typeface="Calibri"/>
                <a:ea typeface="Calibri"/>
                <a:cs typeface="Calibri"/>
                <a:sym typeface="Calibri"/>
              </a:endParaRPr>
            </a:p>
          </p:txBody>
        </p:sp>
        <p:sp>
          <p:nvSpPr>
            <p:cNvPr id="100" name="Google Shape;100;p16"/>
            <p:cNvSpPr/>
            <p:nvPr/>
          </p:nvSpPr>
          <p:spPr>
            <a:xfrm>
              <a:off x="5463469" y="5299969"/>
              <a:ext cx="118200" cy="400500"/>
            </a:xfrm>
            <a:prstGeom prst="leftBrace">
              <a:avLst>
                <a:gd name="adj1" fmla="val 40004"/>
                <a:gd name="adj2" fmla="val 50000"/>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grpSp>
        <p:nvGrpSpPr>
          <p:cNvPr id="101" name="Google Shape;101;p16"/>
          <p:cNvGrpSpPr/>
          <p:nvPr/>
        </p:nvGrpSpPr>
        <p:grpSpPr>
          <a:xfrm>
            <a:off x="3924836" y="3785960"/>
            <a:ext cx="3475125" cy="411075"/>
            <a:chOff x="3564881" y="4727049"/>
            <a:chExt cx="4633500" cy="548100"/>
          </a:xfrm>
        </p:grpSpPr>
        <p:sp>
          <p:nvSpPr>
            <p:cNvPr id="102" name="Google Shape;102;p16"/>
            <p:cNvSpPr txBox="1"/>
            <p:nvPr/>
          </p:nvSpPr>
          <p:spPr>
            <a:xfrm>
              <a:off x="3564881" y="4727049"/>
              <a:ext cx="4633500" cy="548100"/>
            </a:xfrm>
            <a:prstGeom prst="rect">
              <a:avLst/>
            </a:prstGeom>
            <a:noFill/>
            <a:ln>
              <a:noFill/>
            </a:ln>
          </p:spPr>
          <p:txBody>
            <a:bodyPr spcFirstLastPara="1" wrap="square" lIns="68575" tIns="34275" rIns="68575" bIns="34275" anchor="t" anchorCtr="0">
              <a:normAutofit/>
            </a:bodyPr>
            <a:lstStyle/>
            <a:p>
              <a:pPr marL="342900" marR="0" lvl="1" indent="-139700" algn="l" rtl="0">
                <a:lnSpc>
                  <a:spcPct val="90000"/>
                </a:lnSpc>
                <a:spcBef>
                  <a:spcPts val="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submit to the DRDC</a:t>
              </a:r>
              <a:endParaRPr sz="1100">
                <a:solidFill>
                  <a:schemeClr val="dk1"/>
                </a:solidFill>
              </a:endParaRPr>
            </a:p>
            <a:p>
              <a:pPr marL="342900" marR="0" lvl="1" indent="-139700" algn="l" rtl="0">
                <a:lnSpc>
                  <a:spcPct val="90000"/>
                </a:lnSpc>
                <a:spcBef>
                  <a:spcPts val="20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includes resource-loaded plans for the initial projects</a:t>
              </a:r>
              <a:endParaRPr sz="1100">
                <a:solidFill>
                  <a:schemeClr val="dk1"/>
                </a:solidFill>
              </a:endParaRPr>
            </a:p>
          </p:txBody>
        </p:sp>
        <p:sp>
          <p:nvSpPr>
            <p:cNvPr id="103" name="Google Shape;103;p16"/>
            <p:cNvSpPr/>
            <p:nvPr/>
          </p:nvSpPr>
          <p:spPr>
            <a:xfrm>
              <a:off x="3715068" y="4769719"/>
              <a:ext cx="118200" cy="400500"/>
            </a:xfrm>
            <a:prstGeom prst="leftBrace">
              <a:avLst>
                <a:gd name="adj1" fmla="val 40004"/>
                <a:gd name="adj2" fmla="val 50000"/>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grpSp>
        <p:nvGrpSpPr>
          <p:cNvPr id="104" name="Google Shape;104;p16"/>
          <p:cNvGrpSpPr/>
          <p:nvPr/>
        </p:nvGrpSpPr>
        <p:grpSpPr>
          <a:xfrm>
            <a:off x="4854116" y="3325666"/>
            <a:ext cx="4187025" cy="364950"/>
            <a:chOff x="6003676" y="4151292"/>
            <a:chExt cx="5582700" cy="486600"/>
          </a:xfrm>
        </p:grpSpPr>
        <p:sp>
          <p:nvSpPr>
            <p:cNvPr id="105" name="Google Shape;105;p16"/>
            <p:cNvSpPr txBox="1"/>
            <p:nvPr/>
          </p:nvSpPr>
          <p:spPr>
            <a:xfrm>
              <a:off x="6003676" y="4151292"/>
              <a:ext cx="5582700" cy="486600"/>
            </a:xfrm>
            <a:prstGeom prst="rect">
              <a:avLst/>
            </a:prstGeom>
            <a:noFill/>
            <a:ln>
              <a:noFill/>
            </a:ln>
          </p:spPr>
          <p:txBody>
            <a:bodyPr spcFirstLastPara="1" wrap="square" lIns="68575" tIns="34275" rIns="68575" bIns="34275" anchor="t" anchorCtr="0">
              <a:noAutofit/>
            </a:bodyPr>
            <a:lstStyle/>
            <a:p>
              <a:pPr marL="342900" marR="0" lvl="1" indent="-139700" algn="l" rtl="0">
                <a:lnSpc>
                  <a:spcPct val="100000"/>
                </a:lnSpc>
                <a:spcBef>
                  <a:spcPts val="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discuss with national funding agencies </a:t>
              </a:r>
              <a:endParaRPr sz="1100">
                <a:solidFill>
                  <a:schemeClr val="dk1"/>
                </a:solidFill>
              </a:endParaRPr>
            </a:p>
            <a:p>
              <a:pPr marL="342900" marR="0" lvl="1" indent="-139700" algn="l" rtl="0">
                <a:lnSpc>
                  <a:spcPct val="100000"/>
                </a:lnSpc>
                <a:spcBef>
                  <a:spcPts val="20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define likely participation and resource envelope for the initial projects</a:t>
              </a:r>
              <a:endParaRPr sz="1100">
                <a:solidFill>
                  <a:schemeClr val="dk1"/>
                </a:solidFill>
              </a:endParaRPr>
            </a:p>
            <a:p>
              <a:pPr marL="342900" marR="0" lvl="1" indent="-76200" algn="l" rtl="0">
                <a:lnSpc>
                  <a:spcPct val="100000"/>
                </a:lnSpc>
                <a:spcBef>
                  <a:spcPts val="200"/>
                </a:spcBef>
                <a:spcAft>
                  <a:spcPts val="0"/>
                </a:spcAft>
                <a:buClr>
                  <a:schemeClr val="dk1"/>
                </a:buClr>
                <a:buSzPts val="1000"/>
                <a:buFont typeface="Arial"/>
                <a:buNone/>
              </a:pPr>
              <a:endParaRPr sz="900" b="0" i="0" u="none" strike="noStrike" cap="none">
                <a:solidFill>
                  <a:schemeClr val="dk1"/>
                </a:solidFill>
                <a:latin typeface="Calibri"/>
                <a:ea typeface="Calibri"/>
                <a:cs typeface="Calibri"/>
                <a:sym typeface="Calibri"/>
              </a:endParaRPr>
            </a:p>
          </p:txBody>
        </p:sp>
        <p:sp>
          <p:nvSpPr>
            <p:cNvPr id="106" name="Google Shape;106;p16"/>
            <p:cNvSpPr/>
            <p:nvPr/>
          </p:nvSpPr>
          <p:spPr>
            <a:xfrm>
              <a:off x="6140502" y="4182762"/>
              <a:ext cx="118200" cy="400500"/>
            </a:xfrm>
            <a:prstGeom prst="leftBrace">
              <a:avLst>
                <a:gd name="adj1" fmla="val 40004"/>
                <a:gd name="adj2" fmla="val 50000"/>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grpSp>
        <p:nvGrpSpPr>
          <p:cNvPr id="107" name="Google Shape;107;p16"/>
          <p:cNvGrpSpPr/>
          <p:nvPr/>
        </p:nvGrpSpPr>
        <p:grpSpPr>
          <a:xfrm>
            <a:off x="3361187" y="1023867"/>
            <a:ext cx="5233500" cy="435825"/>
            <a:chOff x="4382048" y="1212571"/>
            <a:chExt cx="6978000" cy="581100"/>
          </a:xfrm>
        </p:grpSpPr>
        <p:sp>
          <p:nvSpPr>
            <p:cNvPr id="108" name="Google Shape;108;p16"/>
            <p:cNvSpPr/>
            <p:nvPr/>
          </p:nvSpPr>
          <p:spPr>
            <a:xfrm>
              <a:off x="4551219" y="1241347"/>
              <a:ext cx="118200" cy="400500"/>
            </a:xfrm>
            <a:prstGeom prst="leftBrace">
              <a:avLst>
                <a:gd name="adj1" fmla="val 40004"/>
                <a:gd name="adj2" fmla="val 50000"/>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109" name="Google Shape;109;p16"/>
            <p:cNvSpPr txBox="1"/>
            <p:nvPr/>
          </p:nvSpPr>
          <p:spPr>
            <a:xfrm>
              <a:off x="4382048" y="1212571"/>
              <a:ext cx="6978000" cy="581100"/>
            </a:xfrm>
            <a:prstGeom prst="rect">
              <a:avLst/>
            </a:prstGeom>
            <a:noFill/>
            <a:ln>
              <a:noFill/>
            </a:ln>
          </p:spPr>
          <p:txBody>
            <a:bodyPr spcFirstLastPara="1" wrap="square" lIns="68575" tIns="34275" rIns="68575" bIns="34275" anchor="t" anchorCtr="0">
              <a:noAutofit/>
            </a:bodyPr>
            <a:lstStyle/>
            <a:p>
              <a:pPr marL="342900" marR="0" lvl="1" indent="-139700" algn="l" rtl="0">
                <a:lnSpc>
                  <a:spcPct val="100000"/>
                </a:lnSpc>
                <a:spcBef>
                  <a:spcPts val="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seeks expressions of interest in specific projects</a:t>
              </a:r>
              <a:endParaRPr sz="1100">
                <a:solidFill>
                  <a:schemeClr val="dk1"/>
                </a:solidFill>
              </a:endParaRPr>
            </a:p>
            <a:p>
              <a:pPr marL="342900" marR="0" lvl="1" indent="-139700" algn="l" rtl="0">
                <a:lnSpc>
                  <a:spcPct val="100000"/>
                </a:lnSpc>
                <a:spcBef>
                  <a:spcPts val="20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defines few initial priority projects with relevant institutes and substantial community interest</a:t>
              </a:r>
              <a:endParaRPr sz="1100">
                <a:solidFill>
                  <a:schemeClr val="dk1"/>
                </a:solidFill>
              </a:endParaRPr>
            </a:p>
          </p:txBody>
        </p:sp>
      </p:grpSp>
      <p:grpSp>
        <p:nvGrpSpPr>
          <p:cNvPr id="110" name="Google Shape;110;p16"/>
          <p:cNvGrpSpPr/>
          <p:nvPr/>
        </p:nvGrpSpPr>
        <p:grpSpPr>
          <a:xfrm>
            <a:off x="3621518" y="1932270"/>
            <a:ext cx="4570425" cy="427950"/>
            <a:chOff x="3715066" y="2490635"/>
            <a:chExt cx="6093900" cy="570600"/>
          </a:xfrm>
        </p:grpSpPr>
        <p:sp>
          <p:nvSpPr>
            <p:cNvPr id="111" name="Google Shape;111;p16"/>
            <p:cNvSpPr txBox="1"/>
            <p:nvPr/>
          </p:nvSpPr>
          <p:spPr>
            <a:xfrm>
              <a:off x="3715066" y="2490635"/>
              <a:ext cx="6093900" cy="570600"/>
            </a:xfrm>
            <a:prstGeom prst="rect">
              <a:avLst/>
            </a:prstGeom>
            <a:noFill/>
            <a:ln>
              <a:noFill/>
            </a:ln>
          </p:spPr>
          <p:txBody>
            <a:bodyPr spcFirstLastPara="1" wrap="square" lIns="68575" tIns="34275" rIns="68575" bIns="34275" anchor="t" anchorCtr="0">
              <a:normAutofit/>
            </a:bodyPr>
            <a:lstStyle/>
            <a:p>
              <a:pPr marL="342900" marR="0" lvl="1" indent="-139700" algn="l" rtl="0">
                <a:lnSpc>
                  <a:spcPct val="90000"/>
                </a:lnSpc>
                <a:spcBef>
                  <a:spcPts val="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submit to the DRDC</a:t>
              </a:r>
              <a:endParaRPr sz="1100">
                <a:solidFill>
                  <a:schemeClr val="dk1"/>
                </a:solidFill>
              </a:endParaRPr>
            </a:p>
            <a:p>
              <a:pPr marL="342900" marR="0" lvl="1" indent="-139700" algn="l" rtl="0">
                <a:lnSpc>
                  <a:spcPct val="90000"/>
                </a:lnSpc>
                <a:spcBef>
                  <a:spcPts val="200"/>
                </a:spcBef>
                <a:spcAft>
                  <a:spcPts val="0"/>
                </a:spcAft>
                <a:buClr>
                  <a:schemeClr val="dk1"/>
                </a:buClr>
                <a:buSzPts val="1000"/>
                <a:buFont typeface="Arial"/>
                <a:buChar char="•"/>
              </a:pPr>
              <a:r>
                <a:rPr lang="en-GB" sz="900" b="0" i="0" u="none" strike="noStrike" cap="none">
                  <a:solidFill>
                    <a:schemeClr val="dk1"/>
                  </a:solidFill>
                  <a:latin typeface="Calibri"/>
                  <a:ea typeface="Calibri"/>
                  <a:cs typeface="Calibri"/>
                  <a:sym typeface="Calibri"/>
                </a:rPr>
                <a:t>with scope of DRD7 + internal organisation + list of researchers and institutes</a:t>
              </a:r>
              <a:endParaRPr sz="1100">
                <a:solidFill>
                  <a:schemeClr val="dk1"/>
                </a:solidFill>
              </a:endParaRPr>
            </a:p>
          </p:txBody>
        </p:sp>
        <p:sp>
          <p:nvSpPr>
            <p:cNvPr id="112" name="Google Shape;112;p16"/>
            <p:cNvSpPr/>
            <p:nvPr/>
          </p:nvSpPr>
          <p:spPr>
            <a:xfrm>
              <a:off x="3928487" y="2522933"/>
              <a:ext cx="118200" cy="400500"/>
            </a:xfrm>
            <a:prstGeom prst="leftBrace">
              <a:avLst>
                <a:gd name="adj1" fmla="val 40004"/>
                <a:gd name="adj2" fmla="val 50000"/>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DRD7: UK Status / Activity</a:t>
            </a:r>
            <a:endParaRPr/>
          </a:p>
        </p:txBody>
      </p:sp>
      <p:sp>
        <p:nvSpPr>
          <p:cNvPr id="118" name="Google Shape;118;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SzPct val="100000"/>
              <a:buChar char="●"/>
            </a:pPr>
            <a:r>
              <a:rPr lang="en-GB"/>
              <a:t>Several EoIs submitted to DRD7, covering the following topics</a:t>
            </a:r>
            <a:endParaRPr/>
          </a:p>
          <a:p>
            <a:pPr marL="914400" lvl="1" indent="-304165" algn="l" rtl="0">
              <a:spcBef>
                <a:spcPts val="0"/>
              </a:spcBef>
              <a:spcAft>
                <a:spcPts val="0"/>
              </a:spcAft>
              <a:buSzPct val="100000"/>
              <a:buChar char="○"/>
            </a:pPr>
            <a:r>
              <a:rPr lang="en-GB" b="1"/>
              <a:t>Common interface ASIC for detector readout, timing, and control [submitted by M. Prydderch]: </a:t>
            </a:r>
            <a:r>
              <a:rPr lang="en-GB" i="1"/>
              <a:t>specification, design, and (at a later stage) fabrication of a common interface ASIC for particle detectors. This device would couple a range of specialised front-end ASICs to a common industry-standard off-detector interface.</a:t>
            </a:r>
            <a:endParaRPr i="1"/>
          </a:p>
          <a:p>
            <a:pPr marL="914400" lvl="1" indent="-304165" algn="l" rtl="0">
              <a:spcBef>
                <a:spcPts val="0"/>
              </a:spcBef>
              <a:spcAft>
                <a:spcPts val="0"/>
              </a:spcAft>
              <a:buSzPct val="100000"/>
              <a:buChar char="○"/>
            </a:pPr>
            <a:r>
              <a:rPr lang="en-GB" b="1"/>
              <a:t>Design of a Programmable Array Logic IP block for future front-end ASICs [submitted by A. Rose]: </a:t>
            </a:r>
            <a:r>
              <a:rPr lang="en-GB" i="1"/>
              <a:t>contribute to the ASIC-development effort through the design, development and testing of a Programmable Array Logic IP block which could be used as either a standalone entity or as a part of larger ASIC projects.</a:t>
            </a:r>
            <a:endParaRPr i="1"/>
          </a:p>
          <a:p>
            <a:pPr marL="914400" lvl="1" indent="-304165" algn="l" rtl="0">
              <a:spcBef>
                <a:spcPts val="0"/>
              </a:spcBef>
              <a:spcAft>
                <a:spcPts val="0"/>
              </a:spcAft>
              <a:buSzPct val="100000"/>
              <a:buChar char="○"/>
            </a:pPr>
            <a:r>
              <a:rPr lang="en-GB" b="1"/>
              <a:t>Next-gen optical link evaluation [submitted by A. Rose]: </a:t>
            </a:r>
            <a:r>
              <a:rPr lang="en-GB" i="1"/>
              <a:t>initially focus on the evaluation of COTS components (e.g CWDM QSFP-28 100G, QSFP-DD 400G) and how best to adopt these parts to match the needs of HEP; later R&amp;D will depend on the direction taken by the community</a:t>
            </a:r>
            <a:endParaRPr i="1"/>
          </a:p>
          <a:p>
            <a:pPr marL="914400" lvl="1" indent="-304165" algn="l" rtl="0">
              <a:spcBef>
                <a:spcPts val="0"/>
              </a:spcBef>
              <a:spcAft>
                <a:spcPts val="0"/>
              </a:spcAft>
              <a:buSzPct val="100000"/>
              <a:buChar char="○"/>
            </a:pPr>
            <a:r>
              <a:rPr lang="en-GB" b="1"/>
              <a:t>Backend electronics in Ethernet-based environments [submitted by A. Rose]: </a:t>
            </a:r>
            <a:r>
              <a:rPr lang="en-GB" i="1"/>
              <a:t>investigating existing COTS solutions for particle physics applications, such as the applicability of FPGA-based “smart NICs” for customised processing, especially with regards to whether they can satisfactorily bridge between the detector environment and the COTS environment.</a:t>
            </a:r>
            <a:endParaRPr i="1"/>
          </a:p>
          <a:p>
            <a:pPr marL="457200" lvl="0" indent="-325755" algn="l" rtl="0">
              <a:spcBef>
                <a:spcPts val="0"/>
              </a:spcBef>
              <a:spcAft>
                <a:spcPts val="0"/>
              </a:spcAft>
              <a:buSzPct val="100000"/>
              <a:buChar char="●"/>
            </a:pPr>
            <a:r>
              <a:rPr lang="en-GB"/>
              <a:t>Interest (so far, more welcome) from multiple groups in the UK: Birmingham, Bristol, Imperial, Manchester, RAL, Royal Holloway, Warwick</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DRD7: How to join / Further reading</a:t>
            </a:r>
            <a:endParaRPr/>
          </a:p>
        </p:txBody>
      </p:sp>
      <p:sp>
        <p:nvSpPr>
          <p:cNvPr id="124" name="Google Shape;124;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UK Leads: Conor Fitzpatrick, Marcus French, Karolos Potamianos, Mark Prydderch, Andrew Rose</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GB"/>
              <a:t>Mailing lists:</a:t>
            </a:r>
            <a:endParaRPr/>
          </a:p>
          <a:p>
            <a:pPr marL="914400" lvl="1" indent="-342900" algn="l" rtl="0">
              <a:spcBef>
                <a:spcPts val="0"/>
              </a:spcBef>
              <a:spcAft>
                <a:spcPts val="0"/>
              </a:spcAft>
              <a:buSzPts val="1800"/>
              <a:buChar char="○"/>
            </a:pPr>
            <a:r>
              <a:rPr lang="en-GB" sz="1800"/>
              <a:t>General discussion: </a:t>
            </a:r>
            <a:r>
              <a:rPr lang="en-GB" sz="1800" u="sng">
                <a:solidFill>
                  <a:schemeClr val="hlink"/>
                </a:solidFill>
                <a:hlinkClick r:id="rId3"/>
              </a:rPr>
              <a:t>drd7-uk@cern.ch</a:t>
            </a:r>
            <a:r>
              <a:rPr lang="en-GB" sz="1800"/>
              <a:t> → don’t hesitate to subscribe and mention your interest in any of the DRD7 areas</a:t>
            </a:r>
            <a:endParaRPr sz="1800"/>
          </a:p>
          <a:p>
            <a:pPr marL="914400" lvl="1" indent="-342900" algn="l" rtl="0">
              <a:spcBef>
                <a:spcPts val="0"/>
              </a:spcBef>
              <a:spcAft>
                <a:spcPts val="0"/>
              </a:spcAft>
              <a:buSzPts val="1800"/>
              <a:buChar char="○"/>
            </a:pPr>
            <a:r>
              <a:rPr lang="en-GB" sz="1800"/>
              <a:t>Contacting leads: </a:t>
            </a:r>
            <a:r>
              <a:rPr lang="en-GB" sz="1800" u="sng">
                <a:solidFill>
                  <a:schemeClr val="hlink"/>
                </a:solidFill>
                <a:hlinkClick r:id="rId4"/>
              </a:rPr>
              <a:t>drd7-uk-leads@cern.ch</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2" name="Rectangle 1">
            <a:extLst>
              <a:ext uri="{FF2B5EF4-FFF2-40B4-BE49-F238E27FC236}">
                <a16:creationId xmlns:a16="http://schemas.microsoft.com/office/drawing/2014/main" id="{3A42B3BE-7FEA-1931-BE89-528A1D444686}"/>
              </a:ext>
            </a:extLst>
          </p:cNvPr>
          <p:cNvSpPr/>
          <p:nvPr/>
        </p:nvSpPr>
        <p:spPr>
          <a:xfrm>
            <a:off x="0" y="0"/>
            <a:ext cx="9144000" cy="51435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Google Shape;130;p19"/>
          <p:cNvSpPr txBox="1"/>
          <p:nvPr/>
        </p:nvSpPr>
        <p:spPr>
          <a:xfrm>
            <a:off x="302506" y="258887"/>
            <a:ext cx="7130100" cy="423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300" b="1">
                <a:solidFill>
                  <a:schemeClr val="dk1"/>
                </a:solidFill>
                <a:latin typeface="Arial"/>
                <a:ea typeface="Arial"/>
                <a:cs typeface="Arial"/>
                <a:sym typeface="Arial"/>
              </a:rPr>
              <a:t>Enabling Technology Access – National strategy</a:t>
            </a:r>
            <a:endParaRPr sz="3200" b="1">
              <a:solidFill>
                <a:schemeClr val="dk1"/>
              </a:solidFill>
              <a:latin typeface="Arial"/>
              <a:ea typeface="Arial"/>
              <a:cs typeface="Arial"/>
              <a:sym typeface="Arial"/>
            </a:endParaRPr>
          </a:p>
        </p:txBody>
      </p:sp>
      <p:pic>
        <p:nvPicPr>
          <p:cNvPr id="131" name="Google Shape;131;p19"/>
          <p:cNvPicPr preferRelativeResize="0"/>
          <p:nvPr/>
        </p:nvPicPr>
        <p:blipFill rotWithShape="1">
          <a:blip r:embed="rId3">
            <a:alphaModFix/>
          </a:blip>
          <a:srcRect/>
          <a:stretch/>
        </p:blipFill>
        <p:spPr>
          <a:xfrm>
            <a:off x="178491" y="1256613"/>
            <a:ext cx="2497801" cy="3578129"/>
          </a:xfrm>
          <a:prstGeom prst="rect">
            <a:avLst/>
          </a:prstGeom>
          <a:noFill/>
          <a:ln>
            <a:noFill/>
          </a:ln>
        </p:spPr>
      </p:pic>
      <p:sp>
        <p:nvSpPr>
          <p:cNvPr id="132" name="Google Shape;132;p19"/>
          <p:cNvSpPr/>
          <p:nvPr/>
        </p:nvSpPr>
        <p:spPr>
          <a:xfrm>
            <a:off x="2356834" y="1178417"/>
            <a:ext cx="2975100" cy="2163600"/>
          </a:xfrm>
          <a:prstGeom prst="wedgeRectCallout">
            <a:avLst>
              <a:gd name="adj1" fmla="val -36377"/>
              <a:gd name="adj2" fmla="val 64002"/>
            </a:avLst>
          </a:prstGeom>
          <a:solidFill>
            <a:schemeClr val="accent1"/>
          </a:solidFill>
          <a:ln w="12700" cap="flat" cmpd="sng">
            <a:solidFill>
              <a:srgbClr val="1543B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33" name="Google Shape;133;p19"/>
          <p:cNvPicPr preferRelativeResize="0"/>
          <p:nvPr/>
        </p:nvPicPr>
        <p:blipFill rotWithShape="1">
          <a:blip r:embed="rId4">
            <a:alphaModFix/>
          </a:blip>
          <a:srcRect/>
          <a:stretch/>
        </p:blipFill>
        <p:spPr>
          <a:xfrm>
            <a:off x="2413274" y="1251784"/>
            <a:ext cx="2860255" cy="2017852"/>
          </a:xfrm>
          <a:prstGeom prst="rect">
            <a:avLst/>
          </a:prstGeom>
          <a:noFill/>
          <a:ln>
            <a:noFill/>
          </a:ln>
        </p:spPr>
      </p:pic>
      <p:sp>
        <p:nvSpPr>
          <p:cNvPr id="134" name="Google Shape;134;p19"/>
          <p:cNvSpPr txBox="1"/>
          <p:nvPr/>
        </p:nvSpPr>
        <p:spPr>
          <a:xfrm>
            <a:off x="5481571" y="1142420"/>
            <a:ext cx="3593400" cy="4025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500" b="1" dirty="0">
                <a:solidFill>
                  <a:schemeClr val="dk1"/>
                </a:solidFill>
                <a:latin typeface="Calibri"/>
                <a:ea typeface="Calibri"/>
                <a:cs typeface="Calibri"/>
                <a:sym typeface="Calibri"/>
              </a:rPr>
              <a:t>Issues</a:t>
            </a:r>
            <a:endParaRPr sz="1200" b="1" dirty="0">
              <a:solidFill>
                <a:schemeClr val="dk1"/>
              </a:solidFill>
              <a:latin typeface="Calibri"/>
              <a:ea typeface="Calibri"/>
              <a:cs typeface="Calibri"/>
              <a:sym typeface="Calibri"/>
            </a:endParaRPr>
          </a:p>
          <a:p>
            <a:pPr marL="558800" marR="0" lvl="1" indent="-21590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Wafer runs are now major investments in time and money</a:t>
            </a:r>
            <a:endParaRPr sz="1100" dirty="0"/>
          </a:p>
          <a:p>
            <a:pPr marL="558800" marR="0" lvl="1" indent="-21590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Securing access to the technologies we need in an affordable way</a:t>
            </a:r>
            <a:endParaRPr sz="1100" dirty="0"/>
          </a:p>
          <a:p>
            <a:pPr marL="558800" marR="0" lvl="1" indent="-21590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Many legal and practical issues with design sharing and team working</a:t>
            </a:r>
            <a:endParaRPr sz="1100" dirty="0"/>
          </a:p>
          <a:p>
            <a:pPr marL="558800" marR="0" lvl="1" indent="-21590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Verification infrastructure, protocol testing, design reviewing, learning from mistakes</a:t>
            </a:r>
            <a:endParaRPr sz="1100" dirty="0"/>
          </a:p>
          <a:p>
            <a:pPr marL="558800" marR="0" lvl="1" indent="-21590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Library management, distribution and maintenance</a:t>
            </a:r>
            <a:endParaRPr sz="1100" dirty="0"/>
          </a:p>
          <a:p>
            <a:pPr marL="558800" marR="0" lvl="1" indent="-21590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Funding agency assurance</a:t>
            </a:r>
            <a:endParaRPr sz="1100" dirty="0"/>
          </a:p>
          <a:p>
            <a:pPr marL="558800" marR="0" lvl="1" indent="-21590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a:t>
            </a:r>
            <a:endParaRPr sz="1100" dirty="0"/>
          </a:p>
          <a:p>
            <a:pPr marL="558800" marR="0" lvl="1" indent="-13970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558800" marR="0" lvl="1" indent="-13970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342900" marR="0" lvl="1"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We have to have to find ways to combine the strengths of all parties.  The tiered structure proposed needs to be fleshed out</a:t>
            </a:r>
            <a:endParaRPr sz="1100" dirty="0"/>
          </a:p>
          <a:p>
            <a:pPr marL="342900" marR="0" lvl="1"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342900" marR="0" lvl="1" indent="0" algn="l" rtl="0">
              <a:spcBef>
                <a:spcPts val="0"/>
              </a:spcBef>
              <a:spcAft>
                <a:spcPts val="0"/>
              </a:spcAft>
              <a:buNone/>
            </a:pPr>
            <a:r>
              <a:rPr lang="en-GB" sz="1200" b="1" i="0" u="none" strike="noStrike" cap="none" dirty="0">
                <a:solidFill>
                  <a:srgbClr val="FF9900"/>
                </a:solidFill>
                <a:latin typeface="Calibri"/>
                <a:ea typeface="Calibri"/>
                <a:cs typeface="Calibri"/>
                <a:sym typeface="Calibri"/>
              </a:rPr>
              <a:t> – that process is ongoing, please input!</a:t>
            </a:r>
            <a:endParaRPr sz="1100" b="1" dirty="0">
              <a:solidFill>
                <a:srgbClr val="FF9900"/>
              </a:solidFill>
            </a:endParaRPr>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pic>
        <p:nvPicPr>
          <p:cNvPr id="135" name="Google Shape;135;p19"/>
          <p:cNvPicPr preferRelativeResize="0"/>
          <p:nvPr/>
        </p:nvPicPr>
        <p:blipFill rotWithShape="1">
          <a:blip r:embed="rId5">
            <a:alphaModFix/>
          </a:blip>
          <a:srcRect/>
          <a:stretch/>
        </p:blipFill>
        <p:spPr>
          <a:xfrm>
            <a:off x="7510277" y="173139"/>
            <a:ext cx="1532919" cy="10385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9B15-C157-2569-3A18-FFFE40C28B44}"/>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F3F12764-979E-CE79-D0DD-3449D93DDF4D}"/>
              </a:ext>
            </a:extLst>
          </p:cNvPr>
          <p:cNvSpPr>
            <a:spLocks noGrp="1"/>
          </p:cNvSpPr>
          <p:nvPr>
            <p:ph type="body" idx="1"/>
          </p:nvPr>
        </p:nvSpPr>
        <p:spPr/>
        <p:txBody>
          <a:bodyPr>
            <a:normAutofit/>
          </a:bodyPr>
          <a:lstStyle/>
          <a:p>
            <a:pPr marL="114300" indent="0">
              <a:buNone/>
            </a:pPr>
            <a:r>
              <a:rPr lang="en-GB" sz="8800" dirty="0">
                <a:solidFill>
                  <a:schemeClr val="tx1"/>
                </a:solidFill>
              </a:rPr>
              <a:t>CDT</a:t>
            </a:r>
          </a:p>
        </p:txBody>
      </p:sp>
    </p:spTree>
    <p:extLst>
      <p:ext uri="{BB962C8B-B14F-4D97-AF65-F5344CB8AC3E}">
        <p14:creationId xmlns:p14="http://schemas.microsoft.com/office/powerpoint/2010/main" val="1708554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CDT Status / Activity</a:t>
            </a:r>
            <a:endParaRPr/>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Funding for PhD students on instrumentation is clearly very limited at present</a:t>
            </a:r>
            <a:endParaRPr/>
          </a:p>
          <a:p>
            <a:pPr marL="914400" lvl="1" indent="-317500" algn="l" rtl="0">
              <a:spcBef>
                <a:spcPts val="0"/>
              </a:spcBef>
              <a:spcAft>
                <a:spcPts val="0"/>
              </a:spcAft>
              <a:buSzPts val="1400"/>
              <a:buChar char="○"/>
            </a:pPr>
            <a:r>
              <a:rPr lang="en-GB"/>
              <a:t>Students on experiments often have some hardware as a part of their project, but rarely the project is purely on instrumentation R&amp;D</a:t>
            </a:r>
            <a:endParaRPr/>
          </a:p>
          <a:p>
            <a:pPr marL="914400" lvl="1" indent="-317500" algn="l" rtl="0">
              <a:spcBef>
                <a:spcPts val="0"/>
              </a:spcBef>
              <a:spcAft>
                <a:spcPts val="0"/>
              </a:spcAft>
              <a:buSzPts val="1400"/>
              <a:buChar char="○"/>
            </a:pPr>
            <a:r>
              <a:rPr lang="en-GB"/>
              <a:t>A</a:t>
            </a:r>
            <a:r>
              <a:rPr lang="en-GB" sz="1400"/>
              <a:t> UK instrumentation bid will need a large cohort of PhD students </a:t>
            </a:r>
            <a:endParaRPr sz="1400"/>
          </a:p>
          <a:p>
            <a:pPr marL="914400" lvl="1" indent="-317500" algn="l" rtl="0">
              <a:spcBef>
                <a:spcPts val="0"/>
              </a:spcBef>
              <a:spcAft>
                <a:spcPts val="0"/>
              </a:spcAft>
              <a:buSzPts val="1400"/>
              <a:buChar char="○"/>
            </a:pPr>
            <a:r>
              <a:rPr lang="en-GB"/>
              <a:t>PhD training is key element of the general skills development plan</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GB"/>
              <a:t>An initial discussion on setting up a CDT took place </a:t>
            </a:r>
            <a:r>
              <a:rPr lang="en-GB" u="sng">
                <a:solidFill>
                  <a:schemeClr val="hlink"/>
                </a:solidFill>
                <a:hlinkClick r:id="rId3"/>
              </a:rPr>
              <a:t>in June</a:t>
            </a:r>
            <a:endParaRPr/>
          </a:p>
          <a:p>
            <a:pPr marL="914400" lvl="1" indent="-317500" algn="l" rtl="0">
              <a:spcBef>
                <a:spcPts val="0"/>
              </a:spcBef>
              <a:spcAft>
                <a:spcPts val="0"/>
              </a:spcAft>
              <a:buSzPts val="1400"/>
              <a:buChar char="○"/>
            </a:pPr>
            <a:r>
              <a:rPr lang="en-GB"/>
              <a:t>UKRI is moving in the direction of CDTs for student funding =&gt; 50% of EPSRC studentships now provided in this way</a:t>
            </a:r>
            <a:endParaRPr/>
          </a:p>
          <a:p>
            <a:pPr marL="914400" lvl="1" indent="-317500" algn="l" rtl="0">
              <a:spcBef>
                <a:spcPts val="0"/>
              </a:spcBef>
              <a:spcAft>
                <a:spcPts val="0"/>
              </a:spcAft>
              <a:buSzPts val="1400"/>
              <a:buChar char="○"/>
            </a:pPr>
            <a:r>
              <a:rPr lang="en-GB"/>
              <a:t>Expectation that STFC will follow</a:t>
            </a:r>
            <a:endParaRPr/>
          </a:p>
          <a:p>
            <a:pPr marL="914400" lvl="1" indent="-317500" algn="l" rtl="0">
              <a:spcBef>
                <a:spcPts val="0"/>
              </a:spcBef>
              <a:spcAft>
                <a:spcPts val="0"/>
              </a:spcAft>
              <a:buSzPts val="1400"/>
              <a:buChar char="○"/>
            </a:pPr>
            <a:r>
              <a:rPr lang="en-GB"/>
              <a:t>It is suspected that this allows access to other funding ring-fenced for training </a:t>
            </a:r>
            <a:endParaRPr/>
          </a:p>
        </p:txBody>
      </p:sp>
    </p:spTree>
    <p:extLst>
      <p:ext uri="{BB962C8B-B14F-4D97-AF65-F5344CB8AC3E}">
        <p14:creationId xmlns:p14="http://schemas.microsoft.com/office/powerpoint/2010/main" val="4150536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CDT Status / Activity</a:t>
            </a:r>
            <a:endParaRPr/>
          </a:p>
          <a:p>
            <a:pPr marL="0" lvl="0" indent="0" algn="l" rtl="0">
              <a:spcBef>
                <a:spcPts val="0"/>
              </a:spcBef>
              <a:spcAft>
                <a:spcPts val="0"/>
              </a:spcAft>
              <a:buNone/>
            </a:pPr>
            <a:endParaRPr/>
          </a:p>
        </p:txBody>
      </p:sp>
      <p:sp>
        <p:nvSpPr>
          <p:cNvPr id="61" name="Google Shape;61;p14"/>
          <p:cNvSpPr txBox="1">
            <a:spLocks noGrp="1"/>
          </p:cNvSpPr>
          <p:nvPr>
            <p:ph type="body" idx="1"/>
          </p:nvPr>
        </p:nvSpPr>
        <p:spPr>
          <a:xfrm>
            <a:off x="311700" y="1152475"/>
            <a:ext cx="8520600" cy="37584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GB"/>
              <a:t>The CDT would handle recruitment and support training of students within the instrumentation/DRD bid, ensuring consistency/quality control</a:t>
            </a:r>
            <a:endParaRPr/>
          </a:p>
          <a:p>
            <a:pPr marL="914400" lvl="1" indent="-317500" algn="l" rtl="0">
              <a:spcBef>
                <a:spcPts val="0"/>
              </a:spcBef>
              <a:spcAft>
                <a:spcPts val="0"/>
              </a:spcAft>
              <a:buSzPts val="1400"/>
              <a:buChar char="○"/>
            </a:pPr>
            <a:r>
              <a:rPr lang="en-GB"/>
              <a:t>Projects would be steered by the individual DRD areas</a:t>
            </a:r>
            <a:endParaRPr/>
          </a:p>
          <a:p>
            <a:pPr marL="914400" lvl="1" indent="-317500" algn="l" rtl="0">
              <a:spcBef>
                <a:spcPts val="0"/>
              </a:spcBef>
              <a:spcAft>
                <a:spcPts val="0"/>
              </a:spcAft>
              <a:buSzPts val="1400"/>
              <a:buChar char="○"/>
            </a:pPr>
            <a:r>
              <a:rPr lang="en-GB"/>
              <a:t>Discussions with the DRDs should start soon to estimate numbers, time profile, projects, etc.</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GB"/>
              <a:t>The SOI to science board will likely contain three components:</a:t>
            </a:r>
            <a:endParaRPr/>
          </a:p>
          <a:p>
            <a:pPr marL="914400" lvl="1" indent="-317500" algn="l" rtl="0">
              <a:spcBef>
                <a:spcPts val="0"/>
              </a:spcBef>
              <a:spcAft>
                <a:spcPts val="0"/>
              </a:spcAft>
              <a:buSzPts val="1400"/>
              <a:buChar char="○"/>
            </a:pPr>
            <a:r>
              <a:rPr lang="en-GB"/>
              <a:t>The main research bid (postdocs, staff, equipment)</a:t>
            </a:r>
            <a:endParaRPr/>
          </a:p>
          <a:p>
            <a:pPr marL="914400" lvl="1" indent="-317500" algn="l" rtl="0">
              <a:spcBef>
                <a:spcPts val="0"/>
              </a:spcBef>
              <a:spcAft>
                <a:spcPts val="0"/>
              </a:spcAft>
              <a:buSzPts val="1400"/>
              <a:buChar char="○"/>
            </a:pPr>
            <a:r>
              <a:rPr lang="en-GB" b="1"/>
              <a:t>A CDT</a:t>
            </a:r>
            <a:endParaRPr b="1"/>
          </a:p>
          <a:p>
            <a:pPr marL="914400" lvl="1" indent="-317500" algn="l" rtl="0">
              <a:spcBef>
                <a:spcPts val="0"/>
              </a:spcBef>
              <a:spcAft>
                <a:spcPts val="0"/>
              </a:spcAft>
              <a:buSzPts val="1400"/>
              <a:buChar char="○"/>
            </a:pPr>
            <a:r>
              <a:rPr lang="en-GB"/>
              <a:t>An industrial engagement strategy</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GB"/>
              <a:t>Due to the main recruitment drive for students taking place in January, it is expected that a first cohort would not start before October 2025</a:t>
            </a:r>
            <a:endParaRPr/>
          </a:p>
        </p:txBody>
      </p:sp>
    </p:spTree>
    <p:extLst>
      <p:ext uri="{BB962C8B-B14F-4D97-AF65-F5344CB8AC3E}">
        <p14:creationId xmlns:p14="http://schemas.microsoft.com/office/powerpoint/2010/main" val="3943531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1: How to join / Further reading</a:t>
            </a:r>
            <a:endParaRPr/>
          </a:p>
        </p:txBody>
      </p:sp>
      <p:sp>
        <p:nvSpPr>
          <p:cNvPr id="118" name="Google Shape;11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457200" lvl="0" indent="-330200" algn="l" rtl="0">
              <a:lnSpc>
                <a:spcPct val="150000"/>
              </a:lnSpc>
              <a:spcBef>
                <a:spcPts val="0"/>
              </a:spcBef>
              <a:spcAft>
                <a:spcPts val="0"/>
              </a:spcAft>
              <a:buSzPts val="1600"/>
              <a:buChar char="●"/>
            </a:pPr>
            <a:r>
              <a:rPr lang="en-GB" sz="1600"/>
              <a:t>Contact: Pawel Majewski (RAL) and Oleg Brandt (Cambridge)</a:t>
            </a:r>
            <a:endParaRPr sz="1600"/>
          </a:p>
          <a:p>
            <a:pPr marL="914400" lvl="1" indent="-330200" algn="l" rtl="0">
              <a:lnSpc>
                <a:spcPct val="150000"/>
              </a:lnSpc>
              <a:spcBef>
                <a:spcPts val="0"/>
              </a:spcBef>
              <a:spcAft>
                <a:spcPts val="0"/>
              </a:spcAft>
              <a:buSzPts val="1600"/>
              <a:buChar char="○"/>
            </a:pPr>
            <a:r>
              <a:rPr lang="en-GB" sz="1600"/>
              <a:t>Please let us know if interested in contributing to DRD1!</a:t>
            </a:r>
            <a:endParaRPr sz="1600"/>
          </a:p>
          <a:p>
            <a:pPr marL="457200" lvl="0" indent="-330200" algn="l" rtl="0">
              <a:lnSpc>
                <a:spcPct val="150000"/>
              </a:lnSpc>
              <a:spcBef>
                <a:spcPts val="0"/>
              </a:spcBef>
              <a:spcAft>
                <a:spcPts val="0"/>
              </a:spcAft>
              <a:buSzPts val="1600"/>
              <a:buChar char="●"/>
            </a:pPr>
            <a:r>
              <a:rPr lang="en-GB" sz="1600"/>
              <a:t>Links:</a:t>
            </a:r>
            <a:endParaRPr sz="1600"/>
          </a:p>
          <a:p>
            <a:pPr marL="914400" lvl="1" indent="-330200" algn="l" rtl="0">
              <a:lnSpc>
                <a:spcPct val="150000"/>
              </a:lnSpc>
              <a:spcBef>
                <a:spcPts val="0"/>
              </a:spcBef>
              <a:spcAft>
                <a:spcPts val="0"/>
              </a:spcAft>
              <a:buSzPts val="1600"/>
              <a:buChar char="○"/>
            </a:pPr>
            <a:r>
              <a:rPr lang="en-GB" sz="1600" u="sng">
                <a:solidFill>
                  <a:schemeClr val="hlink"/>
                </a:solidFill>
                <a:hlinkClick r:id="rId3"/>
              </a:rPr>
              <a:t>Slides from DRD1 meeting at CERN</a:t>
            </a:r>
            <a:r>
              <a:rPr lang="en-GB" sz="1600"/>
              <a:t> (two weeks ago) (</a:t>
            </a:r>
            <a:r>
              <a:rPr lang="en-GB" sz="1600" u="sng">
                <a:solidFill>
                  <a:schemeClr val="hlink"/>
                </a:solidFill>
                <a:hlinkClick r:id="rId3"/>
              </a:rPr>
              <a:t>https://indico.cern.ch/event/1273991/timetable/?view=standard</a:t>
            </a:r>
            <a:r>
              <a:rPr lang="en-GB" sz="1600"/>
              <a:t>)</a:t>
            </a:r>
            <a:endParaRPr sz="1600"/>
          </a:p>
          <a:p>
            <a:pPr marL="914400" lvl="1" indent="-330200" algn="l" rtl="0">
              <a:lnSpc>
                <a:spcPct val="150000"/>
              </a:lnSpc>
              <a:spcBef>
                <a:spcPts val="0"/>
              </a:spcBef>
              <a:spcAft>
                <a:spcPts val="0"/>
              </a:spcAft>
              <a:buSzPts val="1600"/>
              <a:buChar char="○"/>
            </a:pPr>
            <a:r>
              <a:rPr lang="en-GB" sz="1600" u="sng">
                <a:solidFill>
                  <a:schemeClr val="hlink"/>
                </a:solidFill>
                <a:hlinkClick r:id="rId4"/>
              </a:rPr>
              <a:t>DRD1 proposal</a:t>
            </a:r>
            <a:r>
              <a:rPr lang="en-GB" sz="1600"/>
              <a:t> (draft) </a:t>
            </a:r>
            <a:r>
              <a:rPr lang="en-GB" sz="1600" u="sng">
                <a:solidFill>
                  <a:schemeClr val="hlink"/>
                </a:solidFill>
                <a:hlinkClick r:id="rId4"/>
              </a:rPr>
              <a:t>https://indico.cern.ch/event/1273991/attachments/2668256/4630156/RD_EXTENDED-PROPOSAL__DRD1.pdf</a:t>
            </a:r>
            <a:endParaRPr sz="1600"/>
          </a:p>
          <a:p>
            <a:pPr marL="457200" lvl="0" indent="-330200" algn="l" rtl="0">
              <a:lnSpc>
                <a:spcPct val="150000"/>
              </a:lnSpc>
              <a:spcBef>
                <a:spcPts val="0"/>
              </a:spcBef>
              <a:spcAft>
                <a:spcPts val="0"/>
              </a:spcAft>
              <a:buSzPts val="1600"/>
              <a:buChar char="●"/>
            </a:pPr>
            <a:r>
              <a:rPr lang="en-GB" sz="1600"/>
              <a:t>Highlight mailing lists</a:t>
            </a:r>
            <a:endParaRPr sz="1600"/>
          </a:p>
          <a:p>
            <a:pPr marL="914400" lvl="1" indent="-330200" algn="l" rtl="0">
              <a:lnSpc>
                <a:spcPct val="150000"/>
              </a:lnSpc>
              <a:spcBef>
                <a:spcPts val="0"/>
              </a:spcBef>
              <a:spcAft>
                <a:spcPts val="0"/>
              </a:spcAft>
              <a:buSzPts val="1600"/>
              <a:buChar char="○"/>
            </a:pPr>
            <a:r>
              <a:rPr lang="en-GB" sz="1600"/>
              <a:t>To be created after the meeting </a:t>
            </a:r>
            <a:endParaRPr sz="1600"/>
          </a:p>
        </p:txBody>
      </p:sp>
    </p:spTree>
    <p:extLst>
      <p:ext uri="{BB962C8B-B14F-4D97-AF65-F5344CB8AC3E}">
        <p14:creationId xmlns:p14="http://schemas.microsoft.com/office/powerpoint/2010/main" val="35148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0" y="140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DRD 1: UK Status / Activity</a:t>
            </a:r>
            <a:endParaRPr/>
          </a:p>
        </p:txBody>
      </p:sp>
      <p:sp>
        <p:nvSpPr>
          <p:cNvPr id="124" name="Google Shape;124;p29"/>
          <p:cNvSpPr txBox="1">
            <a:spLocks noGrp="1"/>
          </p:cNvSpPr>
          <p:nvPr>
            <p:ph type="body" idx="1"/>
          </p:nvPr>
        </p:nvSpPr>
        <p:spPr>
          <a:xfrm>
            <a:off x="0" y="764800"/>
            <a:ext cx="9057900" cy="3417000"/>
          </a:xfrm>
          <a:prstGeom prst="rect">
            <a:avLst/>
          </a:prstGeom>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GB" sz="1600" dirty="0"/>
              <a:t>So far : email exchange and informal discussions between potential participants</a:t>
            </a:r>
            <a:endParaRPr sz="1600" dirty="0"/>
          </a:p>
          <a:p>
            <a:pPr marL="457200" lvl="0" indent="-330200" algn="l" rtl="0">
              <a:spcBef>
                <a:spcPts val="0"/>
              </a:spcBef>
              <a:spcAft>
                <a:spcPts val="0"/>
              </a:spcAft>
              <a:buSzPts val="1600"/>
              <a:buChar char="●"/>
            </a:pPr>
            <a:r>
              <a:rPr lang="en-GB" sz="1600" dirty="0"/>
              <a:t>No meetings so far</a:t>
            </a:r>
            <a:endParaRPr sz="1600" dirty="0"/>
          </a:p>
          <a:p>
            <a:pPr marL="457200" lvl="0" indent="-330200" algn="l" rtl="0">
              <a:spcBef>
                <a:spcPts val="0"/>
              </a:spcBef>
              <a:spcAft>
                <a:spcPts val="0"/>
              </a:spcAft>
              <a:buSzPts val="1600"/>
              <a:buChar char="●"/>
            </a:pPr>
            <a:r>
              <a:rPr lang="en-GB" sz="1600" dirty="0"/>
              <a:t>First meeting (preferably in person ) very soon  </a:t>
            </a:r>
            <a:endParaRPr sz="1600" dirty="0"/>
          </a:p>
          <a:p>
            <a:pPr marL="457200" lvl="0" indent="-330200" algn="l" rtl="0">
              <a:spcBef>
                <a:spcPts val="0"/>
              </a:spcBef>
              <a:spcAft>
                <a:spcPts val="0"/>
              </a:spcAft>
              <a:buSzPts val="1600"/>
              <a:buChar char="●"/>
            </a:pPr>
            <a:r>
              <a:rPr lang="en-GB" sz="1600" dirty="0"/>
              <a:t>So far groups involved are:</a:t>
            </a:r>
            <a:endParaRPr sz="1600" dirty="0"/>
          </a:p>
          <a:p>
            <a:pPr marL="914400" lvl="0" indent="-330200" algn="l" rtl="0">
              <a:spcBef>
                <a:spcPts val="0"/>
              </a:spcBef>
              <a:spcAft>
                <a:spcPts val="0"/>
              </a:spcAft>
              <a:buSzPts val="1600"/>
              <a:buAutoNum type="arabicPeriod"/>
            </a:pPr>
            <a:r>
              <a:rPr lang="en-GB" sz="1600" dirty="0"/>
              <a:t>Pawel Majewski; RAL/PPD</a:t>
            </a:r>
            <a:endParaRPr sz="1600" dirty="0"/>
          </a:p>
          <a:p>
            <a:pPr marL="914400" lvl="0" indent="-330200" algn="l" rtl="0">
              <a:spcBef>
                <a:spcPts val="0"/>
              </a:spcBef>
              <a:spcAft>
                <a:spcPts val="0"/>
              </a:spcAft>
              <a:buSzPts val="1600"/>
              <a:buAutoNum type="arabicPeriod"/>
            </a:pPr>
            <a:r>
              <a:rPr lang="en-GB" sz="1600" dirty="0"/>
              <a:t>Oleg Brandt; Cambridge U.</a:t>
            </a:r>
            <a:endParaRPr sz="1600" dirty="0"/>
          </a:p>
          <a:p>
            <a:pPr marL="914400" lvl="0" indent="-330200" algn="l" rtl="0">
              <a:spcBef>
                <a:spcPts val="0"/>
              </a:spcBef>
              <a:spcAft>
                <a:spcPts val="0"/>
              </a:spcAft>
              <a:buSzPts val="1600"/>
              <a:buAutoNum type="arabicPeriod"/>
            </a:pPr>
            <a:r>
              <a:rPr lang="en-GB" sz="1600" dirty="0"/>
              <a:t>Kostas Nikolopoulos; Birmingham U.</a:t>
            </a:r>
            <a:endParaRPr sz="1600" dirty="0"/>
          </a:p>
          <a:p>
            <a:pPr marL="914400" lvl="0" indent="-330200" algn="l" rtl="0">
              <a:spcBef>
                <a:spcPts val="0"/>
              </a:spcBef>
              <a:spcAft>
                <a:spcPts val="0"/>
              </a:spcAft>
              <a:buSzPts val="1600"/>
              <a:buAutoNum type="arabicPeriod"/>
            </a:pPr>
            <a:r>
              <a:rPr lang="en-GB" sz="1600" dirty="0" err="1"/>
              <a:t>Xianguo</a:t>
            </a:r>
            <a:r>
              <a:rPr lang="en-GB" sz="1600" dirty="0"/>
              <a:t> Lu, </a:t>
            </a:r>
            <a:r>
              <a:rPr lang="en-GB" sz="1600" dirty="0" err="1"/>
              <a:t>Yorck</a:t>
            </a:r>
            <a:r>
              <a:rPr lang="en-GB" sz="1600" dirty="0"/>
              <a:t> </a:t>
            </a:r>
            <a:r>
              <a:rPr lang="en-GB" sz="1600" dirty="0" err="1"/>
              <a:t>Ramachers</a:t>
            </a:r>
            <a:r>
              <a:rPr lang="en-GB" sz="1600" dirty="0"/>
              <a:t>, Gary Baker; Warwick U. </a:t>
            </a:r>
            <a:endParaRPr sz="1600" dirty="0"/>
          </a:p>
          <a:p>
            <a:pPr marL="914400" lvl="0" indent="-330200" algn="l" rtl="0">
              <a:spcBef>
                <a:spcPts val="0"/>
              </a:spcBef>
              <a:spcAft>
                <a:spcPts val="0"/>
              </a:spcAft>
              <a:buSzPts val="1600"/>
              <a:buAutoNum type="arabicPeriod"/>
            </a:pPr>
            <a:r>
              <a:rPr lang="en-GB" sz="1600" dirty="0"/>
              <a:t>Patrick Dunne, Imperial</a:t>
            </a:r>
            <a:endParaRPr sz="1600" dirty="0"/>
          </a:p>
          <a:p>
            <a:pPr marL="914400" lvl="0" indent="-330200" algn="l" rtl="0">
              <a:spcBef>
                <a:spcPts val="0"/>
              </a:spcBef>
              <a:spcAft>
                <a:spcPts val="0"/>
              </a:spcAft>
              <a:buSzPts val="1600"/>
              <a:buAutoNum type="arabicPeriod"/>
            </a:pPr>
            <a:r>
              <a:rPr lang="en-GB" sz="1600" dirty="0"/>
              <a:t>Morgan Wasco, RAL/Oxford</a:t>
            </a:r>
            <a:endParaRPr sz="1600" dirty="0"/>
          </a:p>
          <a:p>
            <a:pPr marL="1828800" lvl="0" indent="0" algn="l" rtl="0">
              <a:spcBef>
                <a:spcPts val="1200"/>
              </a:spcBef>
              <a:spcAft>
                <a:spcPts val="1200"/>
              </a:spcAft>
              <a:buNone/>
            </a:pPr>
            <a:endParaRPr sz="1600" dirty="0"/>
          </a:p>
        </p:txBody>
      </p:sp>
    </p:spTree>
    <p:extLst>
      <p:ext uri="{BB962C8B-B14F-4D97-AF65-F5344CB8AC3E}">
        <p14:creationId xmlns:p14="http://schemas.microsoft.com/office/powerpoint/2010/main" val="856175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9B15-C157-2569-3A18-FFFE40C28B44}"/>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F3F12764-979E-CE79-D0DD-3449D93DDF4D}"/>
              </a:ext>
            </a:extLst>
          </p:cNvPr>
          <p:cNvSpPr>
            <a:spLocks noGrp="1"/>
          </p:cNvSpPr>
          <p:nvPr>
            <p:ph type="body" idx="1"/>
          </p:nvPr>
        </p:nvSpPr>
        <p:spPr/>
        <p:txBody>
          <a:bodyPr>
            <a:normAutofit/>
          </a:bodyPr>
          <a:lstStyle/>
          <a:p>
            <a:pPr marL="114300" indent="0">
              <a:buNone/>
            </a:pPr>
            <a:r>
              <a:rPr lang="en-GB" sz="8800" dirty="0">
                <a:solidFill>
                  <a:schemeClr val="tx1"/>
                </a:solidFill>
              </a:rPr>
              <a:t>DRD2</a:t>
            </a:r>
          </a:p>
        </p:txBody>
      </p:sp>
    </p:spTree>
    <p:extLst>
      <p:ext uri="{BB962C8B-B14F-4D97-AF65-F5344CB8AC3E}">
        <p14:creationId xmlns:p14="http://schemas.microsoft.com/office/powerpoint/2010/main" val="286006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12917"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DRD 2: UK Status / Activity</a:t>
            </a:r>
            <a:endParaRPr dirty="0"/>
          </a:p>
        </p:txBody>
      </p:sp>
      <p:sp>
        <p:nvSpPr>
          <p:cNvPr id="55" name="Google Shape;55;p13"/>
          <p:cNvSpPr txBox="1">
            <a:spLocks noGrp="1"/>
          </p:cNvSpPr>
          <p:nvPr>
            <p:ph type="body" idx="1"/>
          </p:nvPr>
        </p:nvSpPr>
        <p:spPr>
          <a:xfrm>
            <a:off x="-15893" y="1138233"/>
            <a:ext cx="6066266" cy="1784964"/>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dirty="0"/>
              <a:t>Collaboration structure and proposal draft complete</a:t>
            </a:r>
          </a:p>
          <a:p>
            <a:pPr marL="457200" lvl="0" indent="-342900" algn="l" rtl="0">
              <a:spcBef>
                <a:spcPts val="0"/>
              </a:spcBef>
              <a:spcAft>
                <a:spcPts val="0"/>
              </a:spcAft>
              <a:buSzPts val="1800"/>
              <a:buChar char="●"/>
            </a:pPr>
            <a:r>
              <a:rPr lang="en-US" dirty="0"/>
              <a:t>Community Meeting 20 April (https://</a:t>
            </a:r>
            <a:r>
              <a:rPr lang="en-US" dirty="0" err="1"/>
              <a:t>indico.cern.ch</a:t>
            </a:r>
            <a:r>
              <a:rPr lang="en-US" dirty="0"/>
              <a:t>/event/1214404/)</a:t>
            </a:r>
            <a:endParaRPr dirty="0"/>
          </a:p>
          <a:p>
            <a:pPr marL="457200" lvl="0" indent="-342900" algn="l" rtl="0">
              <a:spcBef>
                <a:spcPts val="0"/>
              </a:spcBef>
              <a:spcAft>
                <a:spcPts val="0"/>
              </a:spcAft>
              <a:buSzPts val="1800"/>
              <a:buChar char="●"/>
            </a:pPr>
            <a:r>
              <a:rPr lang="en-US" dirty="0"/>
              <a:t>Proposal will be uploaded to indico soon</a:t>
            </a:r>
            <a:endParaRPr dirty="0"/>
          </a:p>
          <a:p>
            <a:pPr marL="457200" lvl="0" indent="-342900" algn="l" rtl="0">
              <a:spcBef>
                <a:spcPts val="0"/>
              </a:spcBef>
              <a:spcAft>
                <a:spcPts val="0"/>
              </a:spcAft>
              <a:buSzPts val="1800"/>
              <a:buChar char="●"/>
            </a:pPr>
            <a:r>
              <a:rPr lang="en-GB" dirty="0"/>
              <a:t>Groups involved</a:t>
            </a:r>
            <a:endParaRPr dirty="0"/>
          </a:p>
        </p:txBody>
      </p:sp>
      <p:pic>
        <p:nvPicPr>
          <p:cNvPr id="3" name="Picture 2">
            <a:extLst>
              <a:ext uri="{FF2B5EF4-FFF2-40B4-BE49-F238E27FC236}">
                <a16:creationId xmlns:a16="http://schemas.microsoft.com/office/drawing/2014/main" id="{59E98181-844D-5070-DC45-553C4AF06EF9}"/>
              </a:ext>
            </a:extLst>
          </p:cNvPr>
          <p:cNvPicPr>
            <a:picLocks noChangeAspect="1"/>
          </p:cNvPicPr>
          <p:nvPr/>
        </p:nvPicPr>
        <p:blipFill>
          <a:blip r:embed="rId3"/>
          <a:stretch>
            <a:fillRect/>
          </a:stretch>
        </p:blipFill>
        <p:spPr>
          <a:xfrm>
            <a:off x="5820251" y="91334"/>
            <a:ext cx="1606835" cy="1071223"/>
          </a:xfrm>
          <a:prstGeom prst="rect">
            <a:avLst/>
          </a:prstGeom>
        </p:spPr>
      </p:pic>
      <p:pic>
        <p:nvPicPr>
          <p:cNvPr id="1026" name="Picture 2" descr="LZ outer detector for dark matter.">
            <a:extLst>
              <a:ext uri="{FF2B5EF4-FFF2-40B4-BE49-F238E27FC236}">
                <a16:creationId xmlns:a16="http://schemas.microsoft.com/office/drawing/2014/main" id="{6F189168-0842-2870-BE1F-8CEF7CC0F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255" y="91334"/>
            <a:ext cx="1606834" cy="10507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A207DE-E2E2-C527-A67F-E5CEA85CDF37}"/>
              </a:ext>
            </a:extLst>
          </p:cNvPr>
          <p:cNvPicPr>
            <a:picLocks noChangeAspect="1"/>
          </p:cNvPicPr>
          <p:nvPr/>
        </p:nvPicPr>
        <p:blipFill>
          <a:blip r:embed="rId5"/>
          <a:stretch>
            <a:fillRect/>
          </a:stretch>
        </p:blipFill>
        <p:spPr>
          <a:xfrm>
            <a:off x="4130247" y="91334"/>
            <a:ext cx="1606835" cy="1050752"/>
          </a:xfrm>
          <a:prstGeom prst="rect">
            <a:avLst/>
          </a:prstGeom>
        </p:spPr>
      </p:pic>
      <p:sp>
        <p:nvSpPr>
          <p:cNvPr id="4" name="TextBox 3">
            <a:extLst>
              <a:ext uri="{FF2B5EF4-FFF2-40B4-BE49-F238E27FC236}">
                <a16:creationId xmlns:a16="http://schemas.microsoft.com/office/drawing/2014/main" id="{340D5BA4-8BA4-3F32-748F-3890E267BC4A}"/>
              </a:ext>
            </a:extLst>
          </p:cNvPr>
          <p:cNvSpPr txBox="1"/>
          <p:nvPr/>
        </p:nvSpPr>
        <p:spPr>
          <a:xfrm>
            <a:off x="5231855" y="926713"/>
            <a:ext cx="588396" cy="261610"/>
          </a:xfrm>
          <a:prstGeom prst="rect">
            <a:avLst/>
          </a:prstGeom>
          <a:noFill/>
        </p:spPr>
        <p:txBody>
          <a:bodyPr wrap="square" rtlCol="0">
            <a:spAutoFit/>
          </a:bodyPr>
          <a:lstStyle/>
          <a:p>
            <a:r>
              <a:rPr lang="en-US" sz="1100" b="1" dirty="0">
                <a:solidFill>
                  <a:schemeClr val="tx1"/>
                </a:solidFill>
              </a:rPr>
              <a:t>SNO+</a:t>
            </a:r>
          </a:p>
        </p:txBody>
      </p:sp>
      <p:sp>
        <p:nvSpPr>
          <p:cNvPr id="5" name="TextBox 4">
            <a:extLst>
              <a:ext uri="{FF2B5EF4-FFF2-40B4-BE49-F238E27FC236}">
                <a16:creationId xmlns:a16="http://schemas.microsoft.com/office/drawing/2014/main" id="{D2F06ECB-9DF7-A788-B937-6BB1991BCD5C}"/>
              </a:ext>
            </a:extLst>
          </p:cNvPr>
          <p:cNvSpPr txBox="1"/>
          <p:nvPr/>
        </p:nvSpPr>
        <p:spPr>
          <a:xfrm>
            <a:off x="6907222" y="944359"/>
            <a:ext cx="588396" cy="261610"/>
          </a:xfrm>
          <a:prstGeom prst="rect">
            <a:avLst/>
          </a:prstGeom>
          <a:noFill/>
        </p:spPr>
        <p:txBody>
          <a:bodyPr wrap="square" rtlCol="0">
            <a:spAutoFit/>
          </a:bodyPr>
          <a:lstStyle/>
          <a:p>
            <a:r>
              <a:rPr lang="en-US" sz="1100" b="1" dirty="0">
                <a:solidFill>
                  <a:schemeClr val="tx1"/>
                </a:solidFill>
              </a:rPr>
              <a:t>DUNE</a:t>
            </a:r>
          </a:p>
        </p:txBody>
      </p:sp>
      <p:sp>
        <p:nvSpPr>
          <p:cNvPr id="6" name="TextBox 5">
            <a:extLst>
              <a:ext uri="{FF2B5EF4-FFF2-40B4-BE49-F238E27FC236}">
                <a16:creationId xmlns:a16="http://schemas.microsoft.com/office/drawing/2014/main" id="{73876FE1-457A-BEF4-6841-F12231803969}"/>
              </a:ext>
            </a:extLst>
          </p:cNvPr>
          <p:cNvSpPr txBox="1"/>
          <p:nvPr/>
        </p:nvSpPr>
        <p:spPr>
          <a:xfrm>
            <a:off x="8780002" y="926713"/>
            <a:ext cx="437955" cy="261610"/>
          </a:xfrm>
          <a:prstGeom prst="rect">
            <a:avLst/>
          </a:prstGeom>
          <a:noFill/>
        </p:spPr>
        <p:txBody>
          <a:bodyPr wrap="square" rtlCol="0">
            <a:spAutoFit/>
          </a:bodyPr>
          <a:lstStyle/>
          <a:p>
            <a:r>
              <a:rPr lang="en-US" sz="1100" b="1" dirty="0">
                <a:solidFill>
                  <a:schemeClr val="bg1"/>
                </a:solidFill>
              </a:rPr>
              <a:t>LZ</a:t>
            </a:r>
          </a:p>
        </p:txBody>
      </p:sp>
      <p:grpSp>
        <p:nvGrpSpPr>
          <p:cNvPr id="19" name="Group 18">
            <a:extLst>
              <a:ext uri="{FF2B5EF4-FFF2-40B4-BE49-F238E27FC236}">
                <a16:creationId xmlns:a16="http://schemas.microsoft.com/office/drawing/2014/main" id="{C78BB1C5-A218-FACB-284F-3ED8B89A5140}"/>
              </a:ext>
            </a:extLst>
          </p:cNvPr>
          <p:cNvGrpSpPr/>
          <p:nvPr/>
        </p:nvGrpSpPr>
        <p:grpSpPr>
          <a:xfrm>
            <a:off x="4625760" y="1568910"/>
            <a:ext cx="4506701" cy="3519012"/>
            <a:chOff x="4509559" y="1613136"/>
            <a:chExt cx="4506701" cy="3519012"/>
          </a:xfrm>
        </p:grpSpPr>
        <p:grpSp>
          <p:nvGrpSpPr>
            <p:cNvPr id="18" name="Group 17">
              <a:extLst>
                <a:ext uri="{FF2B5EF4-FFF2-40B4-BE49-F238E27FC236}">
                  <a16:creationId xmlns:a16="http://schemas.microsoft.com/office/drawing/2014/main" id="{60C2DE54-C785-25E2-930D-A4FD8C3EA799}"/>
                </a:ext>
              </a:extLst>
            </p:cNvPr>
            <p:cNvGrpSpPr/>
            <p:nvPr/>
          </p:nvGrpSpPr>
          <p:grpSpPr>
            <a:xfrm>
              <a:off x="4509559" y="1613136"/>
              <a:ext cx="4506701" cy="3519012"/>
              <a:chOff x="4509559" y="1613136"/>
              <a:chExt cx="4506701" cy="3519012"/>
            </a:xfrm>
          </p:grpSpPr>
          <p:pic>
            <p:nvPicPr>
              <p:cNvPr id="13" name="Picture 12">
                <a:extLst>
                  <a:ext uri="{FF2B5EF4-FFF2-40B4-BE49-F238E27FC236}">
                    <a16:creationId xmlns:a16="http://schemas.microsoft.com/office/drawing/2014/main" id="{8BC4F3C9-0DA7-376D-712A-04E2E0789C0C}"/>
                  </a:ext>
                </a:extLst>
              </p:cNvPr>
              <p:cNvPicPr>
                <a:picLocks noChangeAspect="1"/>
              </p:cNvPicPr>
              <p:nvPr/>
            </p:nvPicPr>
            <p:blipFill>
              <a:blip r:embed="rId6"/>
              <a:stretch>
                <a:fillRect/>
              </a:stretch>
            </p:blipFill>
            <p:spPr>
              <a:xfrm>
                <a:off x="4509559" y="1613136"/>
                <a:ext cx="4506701" cy="3519012"/>
              </a:xfrm>
              <a:prstGeom prst="rect">
                <a:avLst/>
              </a:prstGeom>
            </p:spPr>
          </p:pic>
          <p:grpSp>
            <p:nvGrpSpPr>
              <p:cNvPr id="16" name="Group 15">
                <a:extLst>
                  <a:ext uri="{FF2B5EF4-FFF2-40B4-BE49-F238E27FC236}">
                    <a16:creationId xmlns:a16="http://schemas.microsoft.com/office/drawing/2014/main" id="{9DB6808D-7EC3-9A2C-701E-E8704ECAB0EF}"/>
                  </a:ext>
                </a:extLst>
              </p:cNvPr>
              <p:cNvGrpSpPr/>
              <p:nvPr/>
            </p:nvGrpSpPr>
            <p:grpSpPr>
              <a:xfrm>
                <a:off x="4571999" y="3359333"/>
                <a:ext cx="4380252" cy="1678459"/>
                <a:chOff x="5208130" y="3273421"/>
                <a:chExt cx="3776709" cy="1592578"/>
              </a:xfrm>
            </p:grpSpPr>
            <p:sp>
              <p:nvSpPr>
                <p:cNvPr id="8" name="Rectangle 7">
                  <a:extLst>
                    <a:ext uri="{FF2B5EF4-FFF2-40B4-BE49-F238E27FC236}">
                      <a16:creationId xmlns:a16="http://schemas.microsoft.com/office/drawing/2014/main" id="{954C903F-A16D-095A-9725-2D0CAFA871C1}"/>
                    </a:ext>
                  </a:extLst>
                </p:cNvPr>
                <p:cNvSpPr/>
                <p:nvPr/>
              </p:nvSpPr>
              <p:spPr>
                <a:xfrm>
                  <a:off x="5208130" y="3306548"/>
                  <a:ext cx="811033" cy="3033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104D1D-3C4B-8F4D-BA75-F53C243B51A9}"/>
                    </a:ext>
                  </a:extLst>
                </p:cNvPr>
                <p:cNvSpPr/>
                <p:nvPr/>
              </p:nvSpPr>
              <p:spPr>
                <a:xfrm>
                  <a:off x="5208130" y="3710953"/>
                  <a:ext cx="811033" cy="3760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5D6C7C-91C8-F4A7-EAB4-62EAF543CED4}"/>
                    </a:ext>
                  </a:extLst>
                </p:cNvPr>
                <p:cNvSpPr/>
                <p:nvPr/>
              </p:nvSpPr>
              <p:spPr>
                <a:xfrm>
                  <a:off x="6150303" y="3273421"/>
                  <a:ext cx="811033" cy="3632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B784C3-5EC5-D9AA-DEAA-242F66C52C05}"/>
                    </a:ext>
                  </a:extLst>
                </p:cNvPr>
                <p:cNvSpPr/>
                <p:nvPr/>
              </p:nvSpPr>
              <p:spPr>
                <a:xfrm>
                  <a:off x="7069733" y="4052907"/>
                  <a:ext cx="811033" cy="462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C12D06F-075D-A089-B35C-1862B5DBE6CD}"/>
                    </a:ext>
                  </a:extLst>
                </p:cNvPr>
                <p:cNvSpPr/>
                <p:nvPr/>
              </p:nvSpPr>
              <p:spPr>
                <a:xfrm>
                  <a:off x="7999013" y="3303731"/>
                  <a:ext cx="985826" cy="3061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FE543-EEEF-A4EB-2A61-393FA287ED35}"/>
                    </a:ext>
                  </a:extLst>
                </p:cNvPr>
                <p:cNvSpPr/>
                <p:nvPr/>
              </p:nvSpPr>
              <p:spPr>
                <a:xfrm>
                  <a:off x="5208130" y="4683631"/>
                  <a:ext cx="346329" cy="1458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E7CCF78-DF5F-25C9-6281-C14F2A6F2AA0}"/>
                    </a:ext>
                  </a:extLst>
                </p:cNvPr>
                <p:cNvSpPr txBox="1"/>
                <p:nvPr/>
              </p:nvSpPr>
              <p:spPr>
                <a:xfrm>
                  <a:off x="5535694" y="4635167"/>
                  <a:ext cx="1200647" cy="230832"/>
                </a:xfrm>
                <a:prstGeom prst="rect">
                  <a:avLst/>
                </a:prstGeom>
                <a:noFill/>
              </p:spPr>
              <p:txBody>
                <a:bodyPr wrap="square" rtlCol="0">
                  <a:spAutoFit/>
                </a:bodyPr>
                <a:lstStyle/>
                <a:p>
                  <a:r>
                    <a:rPr lang="en-US" sz="900" dirty="0">
                      <a:solidFill>
                        <a:srgbClr val="FF0000"/>
                      </a:solidFill>
                    </a:rPr>
                    <a:t>UK Leadership</a:t>
                  </a:r>
                </a:p>
              </p:txBody>
            </p:sp>
          </p:grpSp>
        </p:grpSp>
        <p:sp>
          <p:nvSpPr>
            <p:cNvPr id="17" name="Rectangle 16">
              <a:extLst>
                <a:ext uri="{FF2B5EF4-FFF2-40B4-BE49-F238E27FC236}">
                  <a16:creationId xmlns:a16="http://schemas.microsoft.com/office/drawing/2014/main" id="{4D81B6A5-AE6F-F30E-A5A0-4C4062AE131E}"/>
                </a:ext>
              </a:extLst>
            </p:cNvPr>
            <p:cNvSpPr/>
            <p:nvPr/>
          </p:nvSpPr>
          <p:spPr>
            <a:xfrm>
              <a:off x="6153912" y="1687014"/>
              <a:ext cx="1005550" cy="5715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A4B9B116-D5B3-A9D5-BF66-945D0048C601}"/>
              </a:ext>
            </a:extLst>
          </p:cNvPr>
          <p:cNvSpPr txBox="1"/>
          <p:nvPr/>
        </p:nvSpPr>
        <p:spPr>
          <a:xfrm>
            <a:off x="2278741" y="2529321"/>
            <a:ext cx="1543866" cy="2123658"/>
          </a:xfrm>
          <a:prstGeom prst="rect">
            <a:avLst/>
          </a:prstGeom>
          <a:noFill/>
        </p:spPr>
        <p:txBody>
          <a:bodyPr wrap="square" rtlCol="0">
            <a:spAutoFit/>
          </a:bodyPr>
          <a:lstStyle/>
          <a:p>
            <a:r>
              <a:rPr lang="en-US" sz="1200" dirty="0">
                <a:solidFill>
                  <a:schemeClr val="tx1"/>
                </a:solidFill>
              </a:rPr>
              <a:t>Edinburgh</a:t>
            </a:r>
          </a:p>
          <a:p>
            <a:r>
              <a:rPr lang="en-US" sz="1200" dirty="0">
                <a:solidFill>
                  <a:schemeClr val="tx1"/>
                </a:solidFill>
              </a:rPr>
              <a:t>Liverpool</a:t>
            </a:r>
          </a:p>
          <a:p>
            <a:r>
              <a:rPr lang="en-US" sz="1200" dirty="0">
                <a:solidFill>
                  <a:schemeClr val="tx1"/>
                </a:solidFill>
              </a:rPr>
              <a:t>Manchester</a:t>
            </a:r>
          </a:p>
          <a:p>
            <a:r>
              <a:rPr lang="en-US" sz="1200" dirty="0">
                <a:solidFill>
                  <a:schemeClr val="tx1"/>
                </a:solidFill>
              </a:rPr>
              <a:t>King’s</a:t>
            </a:r>
          </a:p>
          <a:p>
            <a:r>
              <a:rPr lang="en-US" sz="1200" dirty="0">
                <a:solidFill>
                  <a:schemeClr val="tx1"/>
                </a:solidFill>
              </a:rPr>
              <a:t>Oxford</a:t>
            </a:r>
          </a:p>
          <a:p>
            <a:r>
              <a:rPr lang="en-US" sz="1200" dirty="0">
                <a:solidFill>
                  <a:schemeClr val="tx1"/>
                </a:solidFill>
              </a:rPr>
              <a:t>Royal Holloway</a:t>
            </a:r>
          </a:p>
          <a:p>
            <a:r>
              <a:rPr lang="en-US" sz="1200" dirty="0">
                <a:solidFill>
                  <a:schemeClr val="tx1"/>
                </a:solidFill>
              </a:rPr>
              <a:t>RAL</a:t>
            </a:r>
          </a:p>
          <a:p>
            <a:r>
              <a:rPr lang="en-US" sz="1200" dirty="0">
                <a:solidFill>
                  <a:schemeClr val="tx1"/>
                </a:solidFill>
              </a:rPr>
              <a:t>Sheffield</a:t>
            </a:r>
          </a:p>
          <a:p>
            <a:r>
              <a:rPr lang="en-US" sz="1200" dirty="0">
                <a:solidFill>
                  <a:schemeClr val="tx1"/>
                </a:solidFill>
              </a:rPr>
              <a:t>Sussex</a:t>
            </a:r>
          </a:p>
          <a:p>
            <a:r>
              <a:rPr lang="en-US" sz="1200" dirty="0">
                <a:solidFill>
                  <a:schemeClr val="tx1"/>
                </a:solidFill>
              </a:rPr>
              <a:t>UCL</a:t>
            </a:r>
          </a:p>
          <a:p>
            <a:r>
              <a:rPr lang="en-US" sz="1200" dirty="0">
                <a:solidFill>
                  <a:schemeClr val="tx1"/>
                </a:solidFill>
              </a:rPr>
              <a:t>York</a:t>
            </a:r>
          </a:p>
        </p:txBody>
      </p:sp>
    </p:spTree>
    <p:extLst>
      <p:ext uri="{BB962C8B-B14F-4D97-AF65-F5344CB8AC3E}">
        <p14:creationId xmlns:p14="http://schemas.microsoft.com/office/powerpoint/2010/main" val="3786916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DRD 2: Highlights</a:t>
            </a:r>
            <a:endParaRPr dirty="0"/>
          </a:p>
        </p:txBody>
      </p:sp>
      <p:grpSp>
        <p:nvGrpSpPr>
          <p:cNvPr id="4" name="Group 3">
            <a:extLst>
              <a:ext uri="{FF2B5EF4-FFF2-40B4-BE49-F238E27FC236}">
                <a16:creationId xmlns:a16="http://schemas.microsoft.com/office/drawing/2014/main" id="{FEA6A7BA-6845-BF5B-C4A4-0F4B6C5C4CC2}"/>
              </a:ext>
            </a:extLst>
          </p:cNvPr>
          <p:cNvGrpSpPr/>
          <p:nvPr/>
        </p:nvGrpSpPr>
        <p:grpSpPr>
          <a:xfrm>
            <a:off x="1567567" y="1349231"/>
            <a:ext cx="4187407" cy="1258188"/>
            <a:chOff x="207433" y="1758950"/>
            <a:chExt cx="4187407" cy="1258188"/>
          </a:xfrm>
        </p:grpSpPr>
        <p:pic>
          <p:nvPicPr>
            <p:cNvPr id="2" name="Picture 1">
              <a:extLst>
                <a:ext uri="{FF2B5EF4-FFF2-40B4-BE49-F238E27FC236}">
                  <a16:creationId xmlns:a16="http://schemas.microsoft.com/office/drawing/2014/main" id="{DAC3A914-A49F-9EA5-587A-CBD386C7A8DB}"/>
                </a:ext>
              </a:extLst>
            </p:cNvPr>
            <p:cNvPicPr>
              <a:picLocks noChangeAspect="1"/>
            </p:cNvPicPr>
            <p:nvPr/>
          </p:nvPicPr>
          <p:blipFill>
            <a:blip r:embed="rId3"/>
            <a:stretch>
              <a:fillRect/>
            </a:stretch>
          </p:blipFill>
          <p:spPr>
            <a:xfrm>
              <a:off x="207433" y="1758950"/>
              <a:ext cx="4187407" cy="1258188"/>
            </a:xfrm>
            <a:prstGeom prst="rect">
              <a:avLst/>
            </a:prstGeom>
          </p:spPr>
        </p:pic>
        <p:sp>
          <p:nvSpPr>
            <p:cNvPr id="3" name="TextBox 2">
              <a:extLst>
                <a:ext uri="{FF2B5EF4-FFF2-40B4-BE49-F238E27FC236}">
                  <a16:creationId xmlns:a16="http://schemas.microsoft.com/office/drawing/2014/main" id="{5EFE0EF4-3BE7-BA4E-6381-CB64BDFBC7C2}"/>
                </a:ext>
              </a:extLst>
            </p:cNvPr>
            <p:cNvSpPr txBox="1"/>
            <p:nvPr/>
          </p:nvSpPr>
          <p:spPr>
            <a:xfrm>
              <a:off x="207433" y="2577092"/>
              <a:ext cx="1176867" cy="246221"/>
            </a:xfrm>
            <a:prstGeom prst="rect">
              <a:avLst/>
            </a:prstGeom>
            <a:noFill/>
          </p:spPr>
          <p:txBody>
            <a:bodyPr wrap="square" rtlCol="0">
              <a:spAutoFit/>
            </a:bodyPr>
            <a:lstStyle/>
            <a:p>
              <a:r>
                <a:rPr lang="en-US" sz="1000" b="1" dirty="0"/>
                <a:t>ARIADNE</a:t>
              </a:r>
            </a:p>
          </p:txBody>
        </p:sp>
      </p:grpSp>
      <p:grpSp>
        <p:nvGrpSpPr>
          <p:cNvPr id="8" name="Group 7">
            <a:extLst>
              <a:ext uri="{FF2B5EF4-FFF2-40B4-BE49-F238E27FC236}">
                <a16:creationId xmlns:a16="http://schemas.microsoft.com/office/drawing/2014/main" id="{596199E6-36E7-6CF2-EEA0-4D7E2896F845}"/>
              </a:ext>
            </a:extLst>
          </p:cNvPr>
          <p:cNvGrpSpPr/>
          <p:nvPr/>
        </p:nvGrpSpPr>
        <p:grpSpPr>
          <a:xfrm>
            <a:off x="1567567" y="2665739"/>
            <a:ext cx="5010679" cy="1258188"/>
            <a:chOff x="207433" y="3464983"/>
            <a:chExt cx="5010679" cy="1258188"/>
          </a:xfrm>
        </p:grpSpPr>
        <p:pic>
          <p:nvPicPr>
            <p:cNvPr id="5" name="Picture 4">
              <a:extLst>
                <a:ext uri="{FF2B5EF4-FFF2-40B4-BE49-F238E27FC236}">
                  <a16:creationId xmlns:a16="http://schemas.microsoft.com/office/drawing/2014/main" id="{2E5FA47B-FACE-E70B-886B-AE64FE580D7A}"/>
                </a:ext>
              </a:extLst>
            </p:cNvPr>
            <p:cNvPicPr>
              <a:picLocks noChangeAspect="1"/>
            </p:cNvPicPr>
            <p:nvPr/>
          </p:nvPicPr>
          <p:blipFill>
            <a:blip r:embed="rId4"/>
            <a:stretch>
              <a:fillRect/>
            </a:stretch>
          </p:blipFill>
          <p:spPr>
            <a:xfrm>
              <a:off x="207433" y="3464983"/>
              <a:ext cx="5010679" cy="1258188"/>
            </a:xfrm>
            <a:prstGeom prst="rect">
              <a:avLst/>
            </a:prstGeom>
          </p:spPr>
        </p:pic>
        <p:sp>
          <p:nvSpPr>
            <p:cNvPr id="7" name="TextBox 6">
              <a:extLst>
                <a:ext uri="{FF2B5EF4-FFF2-40B4-BE49-F238E27FC236}">
                  <a16:creationId xmlns:a16="http://schemas.microsoft.com/office/drawing/2014/main" id="{BFAA8ED3-2CE6-8F04-7675-E9C2E29631FB}"/>
                </a:ext>
              </a:extLst>
            </p:cNvPr>
            <p:cNvSpPr txBox="1"/>
            <p:nvPr/>
          </p:nvSpPr>
          <p:spPr>
            <a:xfrm>
              <a:off x="3963482" y="3558308"/>
              <a:ext cx="1254630" cy="400110"/>
            </a:xfrm>
            <a:prstGeom prst="rect">
              <a:avLst/>
            </a:prstGeom>
            <a:noFill/>
          </p:spPr>
          <p:txBody>
            <a:bodyPr wrap="square" rtlCol="0">
              <a:spAutoFit/>
            </a:bodyPr>
            <a:lstStyle/>
            <a:p>
              <a:r>
                <a:rPr lang="en-US" sz="1000" b="1" dirty="0"/>
                <a:t>Back-illuminated </a:t>
              </a:r>
              <a:r>
                <a:rPr lang="en-US" sz="1000" b="1" dirty="0" err="1"/>
                <a:t>spad</a:t>
              </a:r>
              <a:r>
                <a:rPr lang="en-US" sz="1000" b="1" dirty="0"/>
                <a:t> cell</a:t>
              </a:r>
            </a:p>
          </p:txBody>
        </p:sp>
      </p:grpSp>
      <p:grpSp>
        <p:nvGrpSpPr>
          <p:cNvPr id="15" name="Group 14">
            <a:extLst>
              <a:ext uri="{FF2B5EF4-FFF2-40B4-BE49-F238E27FC236}">
                <a16:creationId xmlns:a16="http://schemas.microsoft.com/office/drawing/2014/main" id="{CE5DF3BE-F3FA-869C-D841-C35ED0A6E805}"/>
              </a:ext>
            </a:extLst>
          </p:cNvPr>
          <p:cNvGrpSpPr/>
          <p:nvPr/>
        </p:nvGrpSpPr>
        <p:grpSpPr>
          <a:xfrm>
            <a:off x="102529" y="1379708"/>
            <a:ext cx="2162305" cy="3687718"/>
            <a:chOff x="6750514" y="388588"/>
            <a:chExt cx="2162305" cy="3687718"/>
          </a:xfrm>
        </p:grpSpPr>
        <p:grpSp>
          <p:nvGrpSpPr>
            <p:cNvPr id="11" name="Group 10">
              <a:extLst>
                <a:ext uri="{FF2B5EF4-FFF2-40B4-BE49-F238E27FC236}">
                  <a16:creationId xmlns:a16="http://schemas.microsoft.com/office/drawing/2014/main" id="{8490BA79-4FC0-39BA-AE63-61C94CB1AEF4}"/>
                </a:ext>
              </a:extLst>
            </p:cNvPr>
            <p:cNvGrpSpPr/>
            <p:nvPr/>
          </p:nvGrpSpPr>
          <p:grpSpPr>
            <a:xfrm>
              <a:off x="6750514" y="388588"/>
              <a:ext cx="1376935" cy="2422078"/>
              <a:chOff x="6750514" y="388588"/>
              <a:chExt cx="1376935" cy="2422078"/>
            </a:xfrm>
          </p:grpSpPr>
          <p:pic>
            <p:nvPicPr>
              <p:cNvPr id="9" name="Picture 8">
                <a:extLst>
                  <a:ext uri="{FF2B5EF4-FFF2-40B4-BE49-F238E27FC236}">
                    <a16:creationId xmlns:a16="http://schemas.microsoft.com/office/drawing/2014/main" id="{A3E476C9-AA76-D5CE-F804-BF5BB27482D9}"/>
                  </a:ext>
                </a:extLst>
              </p:cNvPr>
              <p:cNvPicPr>
                <a:picLocks noChangeAspect="1"/>
              </p:cNvPicPr>
              <p:nvPr/>
            </p:nvPicPr>
            <p:blipFill>
              <a:blip r:embed="rId5"/>
              <a:stretch>
                <a:fillRect/>
              </a:stretch>
            </p:blipFill>
            <p:spPr>
              <a:xfrm>
                <a:off x="6750514" y="388588"/>
                <a:ext cx="1376935" cy="2422078"/>
              </a:xfrm>
              <a:prstGeom prst="rect">
                <a:avLst/>
              </a:prstGeom>
            </p:spPr>
          </p:pic>
          <p:sp>
            <p:nvSpPr>
              <p:cNvPr id="10" name="TextBox 9">
                <a:extLst>
                  <a:ext uri="{FF2B5EF4-FFF2-40B4-BE49-F238E27FC236}">
                    <a16:creationId xmlns:a16="http://schemas.microsoft.com/office/drawing/2014/main" id="{2ECF185D-64D3-AB7D-4D3B-73B7BC0C0C23}"/>
                  </a:ext>
                </a:extLst>
              </p:cNvPr>
              <p:cNvSpPr txBox="1"/>
              <p:nvPr/>
            </p:nvSpPr>
            <p:spPr>
              <a:xfrm>
                <a:off x="6950582" y="2418253"/>
                <a:ext cx="1176867" cy="230832"/>
              </a:xfrm>
              <a:prstGeom prst="rect">
                <a:avLst/>
              </a:prstGeom>
              <a:noFill/>
            </p:spPr>
            <p:txBody>
              <a:bodyPr wrap="square" rtlCol="0">
                <a:spAutoFit/>
              </a:bodyPr>
              <a:lstStyle/>
              <a:p>
                <a:r>
                  <a:rPr lang="en-US" sz="900" b="1" dirty="0" err="1"/>
                  <a:t>SoLAr</a:t>
                </a:r>
                <a:r>
                  <a:rPr lang="en-US" sz="900" b="1" dirty="0"/>
                  <a:t> prototype</a:t>
                </a:r>
              </a:p>
            </p:txBody>
          </p:sp>
        </p:grpSp>
        <p:grpSp>
          <p:nvGrpSpPr>
            <p:cNvPr id="14" name="Group 13">
              <a:extLst>
                <a:ext uri="{FF2B5EF4-FFF2-40B4-BE49-F238E27FC236}">
                  <a16:creationId xmlns:a16="http://schemas.microsoft.com/office/drawing/2014/main" id="{3B8B77E7-0366-9FEA-714F-6C6206B9978D}"/>
                </a:ext>
              </a:extLst>
            </p:cNvPr>
            <p:cNvGrpSpPr/>
            <p:nvPr/>
          </p:nvGrpSpPr>
          <p:grpSpPr>
            <a:xfrm>
              <a:off x="6750514" y="3000057"/>
              <a:ext cx="2162305" cy="1076249"/>
              <a:chOff x="6750514" y="3000057"/>
              <a:chExt cx="2162305" cy="1076249"/>
            </a:xfrm>
          </p:grpSpPr>
          <p:pic>
            <p:nvPicPr>
              <p:cNvPr id="12" name="Picture 11">
                <a:extLst>
                  <a:ext uri="{FF2B5EF4-FFF2-40B4-BE49-F238E27FC236}">
                    <a16:creationId xmlns:a16="http://schemas.microsoft.com/office/drawing/2014/main" id="{57B2D49D-F685-C0D2-9468-23229E3F9924}"/>
                  </a:ext>
                </a:extLst>
              </p:cNvPr>
              <p:cNvPicPr>
                <a:picLocks noChangeAspect="1"/>
              </p:cNvPicPr>
              <p:nvPr/>
            </p:nvPicPr>
            <p:blipFill>
              <a:blip r:embed="rId6"/>
              <a:stretch>
                <a:fillRect/>
              </a:stretch>
            </p:blipFill>
            <p:spPr>
              <a:xfrm>
                <a:off x="6750514" y="3000057"/>
                <a:ext cx="2162305" cy="1076249"/>
              </a:xfrm>
              <a:prstGeom prst="rect">
                <a:avLst/>
              </a:prstGeom>
            </p:spPr>
          </p:pic>
          <p:sp>
            <p:nvSpPr>
              <p:cNvPr id="13" name="TextBox 12">
                <a:extLst>
                  <a:ext uri="{FF2B5EF4-FFF2-40B4-BE49-F238E27FC236}">
                    <a16:creationId xmlns:a16="http://schemas.microsoft.com/office/drawing/2014/main" id="{F4605EE4-5990-F862-E943-F50B00BF290D}"/>
                  </a:ext>
                </a:extLst>
              </p:cNvPr>
              <p:cNvSpPr txBox="1"/>
              <p:nvPr/>
            </p:nvSpPr>
            <p:spPr>
              <a:xfrm>
                <a:off x="7304617" y="3736272"/>
                <a:ext cx="1176867" cy="230832"/>
              </a:xfrm>
              <a:prstGeom prst="rect">
                <a:avLst/>
              </a:prstGeom>
              <a:noFill/>
            </p:spPr>
            <p:txBody>
              <a:bodyPr wrap="square" rtlCol="0">
                <a:spAutoFit/>
              </a:bodyPr>
              <a:lstStyle/>
              <a:p>
                <a:r>
                  <a:rPr lang="en-US" sz="900" b="1" dirty="0"/>
                  <a:t>L+C prototype</a:t>
                </a:r>
              </a:p>
            </p:txBody>
          </p:sp>
        </p:grpSp>
      </p:grpSp>
      <p:sp>
        <p:nvSpPr>
          <p:cNvPr id="16" name="TextBox 15">
            <a:extLst>
              <a:ext uri="{FF2B5EF4-FFF2-40B4-BE49-F238E27FC236}">
                <a16:creationId xmlns:a16="http://schemas.microsoft.com/office/drawing/2014/main" id="{C24E07BA-9EBF-45FF-20D1-9B886D575EAC}"/>
              </a:ext>
            </a:extLst>
          </p:cNvPr>
          <p:cNvSpPr txBox="1"/>
          <p:nvPr/>
        </p:nvSpPr>
        <p:spPr>
          <a:xfrm>
            <a:off x="5939908" y="1336376"/>
            <a:ext cx="2892392" cy="1384995"/>
          </a:xfrm>
          <a:prstGeom prst="rect">
            <a:avLst/>
          </a:prstGeom>
          <a:noFill/>
        </p:spPr>
        <p:txBody>
          <a:bodyPr wrap="square" rtlCol="0">
            <a:spAutoFit/>
          </a:bodyPr>
          <a:lstStyle/>
          <a:p>
            <a:r>
              <a:rPr lang="en-US" dirty="0" err="1">
                <a:solidFill>
                  <a:schemeClr val="tx1"/>
                </a:solidFill>
              </a:rPr>
              <a:t>Te</a:t>
            </a:r>
            <a:r>
              <a:rPr lang="en-US" dirty="0">
                <a:solidFill>
                  <a:schemeClr val="tx1"/>
                </a:solidFill>
              </a:rPr>
              <a:t> loading for SNO+</a:t>
            </a:r>
          </a:p>
          <a:p>
            <a:r>
              <a:rPr lang="en-US" dirty="0">
                <a:solidFill>
                  <a:schemeClr val="tx1"/>
                </a:solidFill>
              </a:rPr>
              <a:t>Quantum dots for LS</a:t>
            </a:r>
          </a:p>
          <a:p>
            <a:r>
              <a:rPr lang="en-US" dirty="0">
                <a:solidFill>
                  <a:schemeClr val="tx1"/>
                </a:solidFill>
              </a:rPr>
              <a:t>Granular S2 readout for NEXT</a:t>
            </a:r>
          </a:p>
          <a:p>
            <a:r>
              <a:rPr lang="en-US" dirty="0">
                <a:solidFill>
                  <a:schemeClr val="tx1"/>
                </a:solidFill>
              </a:rPr>
              <a:t>Large area WLS</a:t>
            </a:r>
          </a:p>
          <a:p>
            <a:r>
              <a:rPr lang="en-US" dirty="0">
                <a:solidFill>
                  <a:schemeClr val="tx1"/>
                </a:solidFill>
              </a:rPr>
              <a:t>Radioactivity background control</a:t>
            </a:r>
          </a:p>
          <a:p>
            <a:r>
              <a:rPr lang="en-US" dirty="0">
                <a:solidFill>
                  <a:schemeClr val="tx1"/>
                </a:solidFill>
              </a:rPr>
              <a:t>And more! …</a:t>
            </a:r>
          </a:p>
        </p:txBody>
      </p:sp>
      <p:pic>
        <p:nvPicPr>
          <p:cNvPr id="18" name="Picture 17">
            <a:extLst>
              <a:ext uri="{FF2B5EF4-FFF2-40B4-BE49-F238E27FC236}">
                <a16:creationId xmlns:a16="http://schemas.microsoft.com/office/drawing/2014/main" id="{3DA9E174-DF9F-AF63-F5C6-C0F56DD36FC4}"/>
              </a:ext>
            </a:extLst>
          </p:cNvPr>
          <p:cNvPicPr>
            <a:picLocks noChangeAspect="1"/>
          </p:cNvPicPr>
          <p:nvPr/>
        </p:nvPicPr>
        <p:blipFill>
          <a:blip r:embed="rId7"/>
          <a:stretch>
            <a:fillRect/>
          </a:stretch>
        </p:blipFill>
        <p:spPr>
          <a:xfrm>
            <a:off x="2482354" y="3982246"/>
            <a:ext cx="3385045" cy="1085179"/>
          </a:xfrm>
          <a:prstGeom prst="rect">
            <a:avLst/>
          </a:prstGeom>
        </p:spPr>
      </p:pic>
      <p:sp>
        <p:nvSpPr>
          <p:cNvPr id="20" name="TextBox 19">
            <a:extLst>
              <a:ext uri="{FF2B5EF4-FFF2-40B4-BE49-F238E27FC236}">
                <a16:creationId xmlns:a16="http://schemas.microsoft.com/office/drawing/2014/main" id="{F71CE9A5-EF39-3520-3D11-1BCCBBA5CBA9}"/>
              </a:ext>
            </a:extLst>
          </p:cNvPr>
          <p:cNvSpPr txBox="1"/>
          <p:nvPr/>
        </p:nvSpPr>
        <p:spPr>
          <a:xfrm>
            <a:off x="2482354" y="3938497"/>
            <a:ext cx="1176867" cy="246221"/>
          </a:xfrm>
          <a:prstGeom prst="rect">
            <a:avLst/>
          </a:prstGeom>
          <a:noFill/>
        </p:spPr>
        <p:txBody>
          <a:bodyPr wrap="square" rtlCol="0">
            <a:spAutoFit/>
          </a:bodyPr>
          <a:lstStyle/>
          <a:p>
            <a:r>
              <a:rPr lang="en-US" sz="1000" b="1" dirty="0">
                <a:solidFill>
                  <a:schemeClr val="tx1"/>
                </a:solidFill>
              </a:rPr>
              <a:t>Metalenses</a:t>
            </a:r>
          </a:p>
        </p:txBody>
      </p:sp>
    </p:spTree>
    <p:extLst>
      <p:ext uri="{BB962C8B-B14F-4D97-AF65-F5344CB8AC3E}">
        <p14:creationId xmlns:p14="http://schemas.microsoft.com/office/powerpoint/2010/main" val="3714010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DRD 2: How to join / Further reading</a:t>
            </a:r>
            <a:endParaRPr dirty="0"/>
          </a:p>
        </p:txBody>
      </p:sp>
      <p:sp>
        <p:nvSpPr>
          <p:cNvPr id="67" name="Google Shape;67;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dirty="0"/>
              <a:t>Contact persons: Roxanne Guenette </a:t>
            </a:r>
            <a:r>
              <a:rPr lang="en-GB" sz="1100" dirty="0"/>
              <a:t>(</a:t>
            </a:r>
            <a:r>
              <a:rPr lang="en-GB" sz="1100" dirty="0" err="1"/>
              <a:t>roxanne.guenette@manchester.ac.uk</a:t>
            </a:r>
            <a:r>
              <a:rPr lang="en-GB" sz="1100" dirty="0"/>
              <a:t>) </a:t>
            </a:r>
            <a:r>
              <a:rPr lang="en-GB" dirty="0"/>
              <a:t>&amp; Jocelyn Monroe </a:t>
            </a:r>
            <a:r>
              <a:rPr lang="en-GB" sz="1100" dirty="0"/>
              <a:t>(</a:t>
            </a:r>
            <a:r>
              <a:rPr lang="en-GB" sz="1100" dirty="0" err="1"/>
              <a:t>Jocelyn.Monroe@rhul.ac.uk</a:t>
            </a:r>
            <a:r>
              <a:rPr lang="en-GB" sz="1100" dirty="0"/>
              <a:t>)</a:t>
            </a:r>
            <a:endParaRPr sz="1100" dirty="0"/>
          </a:p>
          <a:p>
            <a:pPr marL="457200" lvl="0" indent="-342900" algn="l" rtl="0">
              <a:spcBef>
                <a:spcPts val="0"/>
              </a:spcBef>
              <a:spcAft>
                <a:spcPts val="0"/>
              </a:spcAft>
              <a:buSzPts val="1800"/>
              <a:buChar char="●"/>
            </a:pPr>
            <a:r>
              <a:rPr lang="en-GB" dirty="0"/>
              <a:t>Link: https://</a:t>
            </a:r>
            <a:r>
              <a:rPr lang="en-GB" dirty="0" err="1"/>
              <a:t>indico.cern.ch</a:t>
            </a:r>
            <a:r>
              <a:rPr lang="en-GB" dirty="0"/>
              <a:t>/event/1214404/</a:t>
            </a:r>
            <a:endParaRPr dirty="0"/>
          </a:p>
          <a:p>
            <a:pPr marL="457200" lvl="0" indent="-342900" algn="l" rtl="0">
              <a:spcBef>
                <a:spcPts val="0"/>
              </a:spcBef>
              <a:spcAft>
                <a:spcPts val="0"/>
              </a:spcAft>
              <a:buSzPts val="1800"/>
              <a:buChar char="●"/>
            </a:pPr>
            <a:r>
              <a:rPr lang="en-GB" dirty="0"/>
              <a:t>Use registration to record your email for the mailing list!</a:t>
            </a:r>
            <a:endParaRPr dirty="0"/>
          </a:p>
        </p:txBody>
      </p:sp>
      <p:pic>
        <p:nvPicPr>
          <p:cNvPr id="2" name="Picture 1">
            <a:extLst>
              <a:ext uri="{FF2B5EF4-FFF2-40B4-BE49-F238E27FC236}">
                <a16:creationId xmlns:a16="http://schemas.microsoft.com/office/drawing/2014/main" id="{2061DF72-55B4-3584-1272-0809CC5FD5CB}"/>
              </a:ext>
            </a:extLst>
          </p:cNvPr>
          <p:cNvPicPr>
            <a:picLocks noChangeAspect="1"/>
          </p:cNvPicPr>
          <p:nvPr/>
        </p:nvPicPr>
        <p:blipFill>
          <a:blip r:embed="rId3"/>
          <a:stretch>
            <a:fillRect/>
          </a:stretch>
        </p:blipFill>
        <p:spPr>
          <a:xfrm>
            <a:off x="3254852" y="3122401"/>
            <a:ext cx="2455013" cy="1636675"/>
          </a:xfrm>
          <a:prstGeom prst="rect">
            <a:avLst/>
          </a:prstGeom>
        </p:spPr>
      </p:pic>
      <p:pic>
        <p:nvPicPr>
          <p:cNvPr id="3" name="Picture 2" descr="LZ outer detector for dark matter.">
            <a:extLst>
              <a:ext uri="{FF2B5EF4-FFF2-40B4-BE49-F238E27FC236}">
                <a16:creationId xmlns:a16="http://schemas.microsoft.com/office/drawing/2014/main" id="{1C37FD24-89DD-6857-8AE1-F54E3F777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208" y="3188326"/>
            <a:ext cx="2455011" cy="16053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9A8706-7E53-9F6F-2AC3-F4D446CA78B0}"/>
              </a:ext>
            </a:extLst>
          </p:cNvPr>
          <p:cNvPicPr>
            <a:picLocks noChangeAspect="1"/>
          </p:cNvPicPr>
          <p:nvPr/>
        </p:nvPicPr>
        <p:blipFill>
          <a:blip r:embed="rId5"/>
          <a:stretch>
            <a:fillRect/>
          </a:stretch>
        </p:blipFill>
        <p:spPr>
          <a:xfrm>
            <a:off x="513496" y="3138039"/>
            <a:ext cx="2455013" cy="1605398"/>
          </a:xfrm>
          <a:prstGeom prst="rect">
            <a:avLst/>
          </a:prstGeom>
        </p:spPr>
      </p:pic>
    </p:spTree>
    <p:extLst>
      <p:ext uri="{BB962C8B-B14F-4D97-AF65-F5344CB8AC3E}">
        <p14:creationId xmlns:p14="http://schemas.microsoft.com/office/powerpoint/2010/main" val="201529353"/>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3495</Words>
  <Application>Microsoft Macintosh PowerPoint</Application>
  <PresentationFormat>On-screen Show (16:9)</PresentationFormat>
  <Paragraphs>400</Paragraphs>
  <Slides>38</Slides>
  <Notes>24</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Avenir Book</vt:lpstr>
      <vt:lpstr>Calibri</vt:lpstr>
      <vt:lpstr>Cambria Math</vt:lpstr>
      <vt:lpstr>Century Gothic</vt:lpstr>
      <vt:lpstr>Helvetica</vt:lpstr>
      <vt:lpstr>Helvetica Neue</vt:lpstr>
      <vt:lpstr>LucidaGrande</vt:lpstr>
      <vt:lpstr>Noto Sans Symbols</vt:lpstr>
      <vt:lpstr>Wingdings</vt:lpstr>
      <vt:lpstr>Simple Dark</vt:lpstr>
      <vt:lpstr>PowerPoint Presentation</vt:lpstr>
      <vt:lpstr>DRD 1: Highlights</vt:lpstr>
      <vt:lpstr>DRD 1: Highlights</vt:lpstr>
      <vt:lpstr>DRD 1: How to join / Further reading</vt:lpstr>
      <vt:lpstr>DRD 1: UK Status / Activity</vt:lpstr>
      <vt:lpstr>PowerPoint Presentation</vt:lpstr>
      <vt:lpstr>DRD 2: UK Status / Activity</vt:lpstr>
      <vt:lpstr>DRD 2: Highlights</vt:lpstr>
      <vt:lpstr>DRD 2: How to join / Further reading</vt:lpstr>
      <vt:lpstr>PowerPoint Presentation</vt:lpstr>
      <vt:lpstr>DRD 3: UK Status / Activity</vt:lpstr>
      <vt:lpstr>DRD 3: Highlights</vt:lpstr>
      <vt:lpstr>DRD 3: How to join / Further reading</vt:lpstr>
      <vt:lpstr>PowerPoint Presentation</vt:lpstr>
      <vt:lpstr>DRD 4: UK Status / Activity</vt:lpstr>
      <vt:lpstr>DRD 4: International structure</vt:lpstr>
      <vt:lpstr>DRD 4: Highlights</vt:lpstr>
      <vt:lpstr>DRD 4: Highlights</vt:lpstr>
      <vt:lpstr>DRD 4: How to join</vt:lpstr>
      <vt:lpstr>PowerPoint Presentation</vt:lpstr>
      <vt:lpstr>Calorimetry (former TF6 of Detector roadmap)</vt:lpstr>
      <vt:lpstr>Optical (dual readout) calorimeters  </vt:lpstr>
      <vt:lpstr>UK contribution</vt:lpstr>
      <vt:lpstr>DECAL prototype reality: EPICAL-2</vt:lpstr>
      <vt:lpstr>Track 1 – Sandwich calorimeters  </vt:lpstr>
      <vt:lpstr>Calorimetric performance </vt:lpstr>
      <vt:lpstr>Future Opportunities for UK - SiW</vt:lpstr>
      <vt:lpstr>Future Opportunities for DECAL</vt:lpstr>
      <vt:lpstr>PowerPoint Presentation</vt:lpstr>
      <vt:lpstr>PowerPoint Presentation</vt:lpstr>
      <vt:lpstr>PowerPoint Presentation</vt:lpstr>
      <vt:lpstr>PowerPoint Presentation</vt:lpstr>
      <vt:lpstr>DRD7: UK Status / Activity</vt:lpstr>
      <vt:lpstr>DRD7: How to join / Further reading</vt:lpstr>
      <vt:lpstr>PowerPoint Presentation</vt:lpstr>
      <vt:lpstr>PowerPoint Presentation</vt:lpstr>
      <vt:lpstr>CDT Status / Activity</vt:lpstr>
      <vt:lpstr>CDT Status / Activity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Daniela Bortoletto</cp:lastModifiedBy>
  <cp:revision>9</cp:revision>
  <dcterms:modified xsi:type="dcterms:W3CDTF">2023-07-05T23:28:43Z</dcterms:modified>
</cp:coreProperties>
</file>