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notesMasterIdLst>
    <p:notesMasterId r:id="rId42"/>
  </p:notesMasterIdLst>
  <p:handoutMasterIdLst>
    <p:handoutMasterId r:id="rId43"/>
  </p:handoutMasterIdLst>
  <p:sldIdLst>
    <p:sldId id="847" r:id="rId2"/>
    <p:sldId id="1758" r:id="rId3"/>
    <p:sldId id="1759" r:id="rId4"/>
    <p:sldId id="1760" r:id="rId5"/>
    <p:sldId id="1763" r:id="rId6"/>
    <p:sldId id="1761" r:id="rId7"/>
    <p:sldId id="1764" r:id="rId8"/>
    <p:sldId id="1766" r:id="rId9"/>
    <p:sldId id="1767" r:id="rId10"/>
    <p:sldId id="1779" r:id="rId11"/>
    <p:sldId id="1762" r:id="rId12"/>
    <p:sldId id="1780" r:id="rId13"/>
    <p:sldId id="1768" r:id="rId14"/>
    <p:sldId id="1771" r:id="rId15"/>
    <p:sldId id="1788" r:id="rId16"/>
    <p:sldId id="1772" r:id="rId17"/>
    <p:sldId id="1790" r:id="rId18"/>
    <p:sldId id="1773" r:id="rId19"/>
    <p:sldId id="1147" r:id="rId20"/>
    <p:sldId id="1778" r:id="rId21"/>
    <p:sldId id="1777" r:id="rId22"/>
    <p:sldId id="1774" r:id="rId23"/>
    <p:sldId id="1781" r:id="rId24"/>
    <p:sldId id="1775" r:id="rId25"/>
    <p:sldId id="1782" r:id="rId26"/>
    <p:sldId id="1783" r:id="rId27"/>
    <p:sldId id="1784" r:id="rId28"/>
    <p:sldId id="1776" r:id="rId29"/>
    <p:sldId id="1785" r:id="rId30"/>
    <p:sldId id="1786" r:id="rId31"/>
    <p:sldId id="1787" r:id="rId32"/>
    <p:sldId id="1791" r:id="rId33"/>
    <p:sldId id="1769" r:id="rId34"/>
    <p:sldId id="1755" r:id="rId35"/>
    <p:sldId id="1750" r:id="rId36"/>
    <p:sldId id="1752" r:id="rId37"/>
    <p:sldId id="1751" r:id="rId38"/>
    <p:sldId id="853" r:id="rId39"/>
    <p:sldId id="1770" r:id="rId40"/>
    <p:sldId id="1756" r:id="rId41"/>
  </p:sldIdLst>
  <p:sldSz cx="12192000" cy="6858000"/>
  <p:notesSz cx="6400800" cy="117316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1AC0"/>
    <a:srgbClr val="00BC00"/>
    <a:srgbClr val="DB3600"/>
    <a:srgbClr val="FF5050"/>
    <a:srgbClr val="970000"/>
    <a:srgbClr val="A1ACFF"/>
    <a:srgbClr val="A20000"/>
    <a:srgbClr val="51C5FF"/>
    <a:srgbClr val="C000C0"/>
    <a:srgbClr val="000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1" autoAdjust="0"/>
    <p:restoredTop sz="95808" autoAdjust="0"/>
  </p:normalViewPr>
  <p:slideViewPr>
    <p:cSldViewPr snapToGrid="0" snapToObjects="1">
      <p:cViewPr varScale="1">
        <p:scale>
          <a:sx n="103" d="100"/>
          <a:sy n="103" d="100"/>
        </p:scale>
        <p:origin x="184" y="248"/>
      </p:cViewPr>
      <p:guideLst>
        <p:guide orient="horz" pos="2160"/>
        <p:guide pos="384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6"/>
            <a:ext cx="2773680" cy="586583"/>
          </a:xfrm>
          <a:prstGeom prst="rect">
            <a:avLst/>
          </a:prstGeom>
        </p:spPr>
        <p:txBody>
          <a:bodyPr vert="horz" lIns="108438" tIns="54219" rIns="108438" bIns="54219" rtlCol="0"/>
          <a:lstStyle>
            <a:lvl1pPr algn="l">
              <a:defRPr sz="1400"/>
            </a:lvl1pPr>
          </a:lstStyle>
          <a:p>
            <a:endParaRPr lang="en-US"/>
          </a:p>
        </p:txBody>
      </p:sp>
      <p:sp>
        <p:nvSpPr>
          <p:cNvPr id="3" name="Date Placeholder 2"/>
          <p:cNvSpPr>
            <a:spLocks noGrp="1"/>
          </p:cNvSpPr>
          <p:nvPr>
            <p:ph type="dt" sz="quarter" idx="1"/>
          </p:nvPr>
        </p:nvSpPr>
        <p:spPr>
          <a:xfrm>
            <a:off x="3625643" y="6"/>
            <a:ext cx="2773680" cy="586583"/>
          </a:xfrm>
          <a:prstGeom prst="rect">
            <a:avLst/>
          </a:prstGeom>
        </p:spPr>
        <p:txBody>
          <a:bodyPr vert="horz" lIns="108438" tIns="54219" rIns="108438" bIns="54219" rtlCol="0"/>
          <a:lstStyle>
            <a:lvl1pPr algn="r">
              <a:defRPr sz="1400"/>
            </a:lvl1pPr>
          </a:lstStyle>
          <a:p>
            <a:fld id="{98E88DC4-9F1A-4D40-BD3E-5D42405AE465}" type="datetime1">
              <a:rPr lang="en-US" smtClean="0"/>
              <a:pPr/>
              <a:t>7/6/23</a:t>
            </a:fld>
            <a:endParaRPr lang="en-US"/>
          </a:p>
        </p:txBody>
      </p:sp>
      <p:sp>
        <p:nvSpPr>
          <p:cNvPr id="4" name="Footer Placeholder 3"/>
          <p:cNvSpPr>
            <a:spLocks noGrp="1"/>
          </p:cNvSpPr>
          <p:nvPr>
            <p:ph type="ftr" sz="quarter" idx="2"/>
          </p:nvPr>
        </p:nvSpPr>
        <p:spPr>
          <a:xfrm>
            <a:off x="3" y="11143012"/>
            <a:ext cx="2773680" cy="586583"/>
          </a:xfrm>
          <a:prstGeom prst="rect">
            <a:avLst/>
          </a:prstGeom>
        </p:spPr>
        <p:txBody>
          <a:bodyPr vert="horz" lIns="108438" tIns="54219" rIns="108438" bIns="54219" rtlCol="0" anchor="b"/>
          <a:lstStyle>
            <a:lvl1pPr algn="l">
              <a:defRPr sz="1400"/>
            </a:lvl1pPr>
          </a:lstStyle>
          <a:p>
            <a:endParaRPr lang="en-US"/>
          </a:p>
        </p:txBody>
      </p:sp>
      <p:sp>
        <p:nvSpPr>
          <p:cNvPr id="5" name="Slide Number Placeholder 4"/>
          <p:cNvSpPr>
            <a:spLocks noGrp="1"/>
          </p:cNvSpPr>
          <p:nvPr>
            <p:ph type="sldNum" sz="quarter" idx="3"/>
          </p:nvPr>
        </p:nvSpPr>
        <p:spPr>
          <a:xfrm>
            <a:off x="3625643" y="11143012"/>
            <a:ext cx="2773680" cy="586583"/>
          </a:xfrm>
          <a:prstGeom prst="rect">
            <a:avLst/>
          </a:prstGeom>
        </p:spPr>
        <p:txBody>
          <a:bodyPr vert="horz" lIns="108438" tIns="54219" rIns="108438" bIns="54219" rtlCol="0" anchor="b"/>
          <a:lstStyle>
            <a:lvl1pPr algn="r">
              <a:defRPr sz="1400"/>
            </a:lvl1pPr>
          </a:lstStyle>
          <a:p>
            <a:fld id="{94D2CDFC-C9C8-4F49-BC57-6716D5963F8E}" type="slidenum">
              <a:rPr lang="en-US" smtClean="0"/>
              <a:pPr/>
              <a:t>‹#›</a:t>
            </a:fld>
            <a:endParaRPr lang="en-US"/>
          </a:p>
        </p:txBody>
      </p:sp>
    </p:spTree>
    <p:extLst>
      <p:ext uri="{BB962C8B-B14F-4D97-AF65-F5344CB8AC3E}">
        <p14:creationId xmlns:p14="http://schemas.microsoft.com/office/powerpoint/2010/main" val="36940011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6"/>
            <a:ext cx="2773680" cy="586583"/>
          </a:xfrm>
          <a:prstGeom prst="rect">
            <a:avLst/>
          </a:prstGeom>
        </p:spPr>
        <p:txBody>
          <a:bodyPr vert="horz" lIns="108438" tIns="54219" rIns="108438" bIns="54219" rtlCol="0"/>
          <a:lstStyle>
            <a:lvl1pPr algn="l">
              <a:defRPr sz="1400"/>
            </a:lvl1pPr>
          </a:lstStyle>
          <a:p>
            <a:endParaRPr lang="en-US"/>
          </a:p>
        </p:txBody>
      </p:sp>
      <p:sp>
        <p:nvSpPr>
          <p:cNvPr id="3" name="Date Placeholder 2"/>
          <p:cNvSpPr>
            <a:spLocks noGrp="1"/>
          </p:cNvSpPr>
          <p:nvPr>
            <p:ph type="dt" idx="1"/>
          </p:nvPr>
        </p:nvSpPr>
        <p:spPr>
          <a:xfrm>
            <a:off x="3625643" y="6"/>
            <a:ext cx="2773680" cy="586583"/>
          </a:xfrm>
          <a:prstGeom prst="rect">
            <a:avLst/>
          </a:prstGeom>
        </p:spPr>
        <p:txBody>
          <a:bodyPr vert="horz" lIns="108438" tIns="54219" rIns="108438" bIns="54219" rtlCol="0"/>
          <a:lstStyle>
            <a:lvl1pPr algn="r">
              <a:defRPr sz="1400"/>
            </a:lvl1pPr>
          </a:lstStyle>
          <a:p>
            <a:fld id="{E6D97C1A-A65D-3448-B4DE-9EA30E2A25BF}" type="datetime1">
              <a:rPr lang="en-US" smtClean="0"/>
              <a:pPr/>
              <a:t>7/6/23</a:t>
            </a:fld>
            <a:endParaRPr lang="en-US"/>
          </a:p>
        </p:txBody>
      </p:sp>
      <p:sp>
        <p:nvSpPr>
          <p:cNvPr id="4" name="Slide Image Placeholder 3"/>
          <p:cNvSpPr>
            <a:spLocks noGrp="1" noRot="1" noChangeAspect="1"/>
          </p:cNvSpPr>
          <p:nvPr>
            <p:ph type="sldImg" idx="2"/>
          </p:nvPr>
        </p:nvSpPr>
        <p:spPr>
          <a:xfrm>
            <a:off x="-708025" y="881063"/>
            <a:ext cx="7816850" cy="4397375"/>
          </a:xfrm>
          <a:prstGeom prst="rect">
            <a:avLst/>
          </a:prstGeom>
          <a:noFill/>
          <a:ln w="12700">
            <a:solidFill>
              <a:prstClr val="black"/>
            </a:solidFill>
          </a:ln>
        </p:spPr>
        <p:txBody>
          <a:bodyPr vert="horz" lIns="108438" tIns="54219" rIns="108438" bIns="54219" rtlCol="0" anchor="ctr"/>
          <a:lstStyle/>
          <a:p>
            <a:endParaRPr lang="en-US"/>
          </a:p>
        </p:txBody>
      </p:sp>
      <p:sp>
        <p:nvSpPr>
          <p:cNvPr id="5" name="Notes Placeholder 4"/>
          <p:cNvSpPr>
            <a:spLocks noGrp="1"/>
          </p:cNvSpPr>
          <p:nvPr>
            <p:ph type="body" sz="quarter" idx="3"/>
          </p:nvPr>
        </p:nvSpPr>
        <p:spPr>
          <a:xfrm>
            <a:off x="640080" y="5572527"/>
            <a:ext cx="5120640" cy="5279231"/>
          </a:xfrm>
          <a:prstGeom prst="rect">
            <a:avLst/>
          </a:prstGeom>
        </p:spPr>
        <p:txBody>
          <a:bodyPr vert="horz" lIns="108438" tIns="54219" rIns="108438" bIns="542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11143012"/>
            <a:ext cx="2773680" cy="586583"/>
          </a:xfrm>
          <a:prstGeom prst="rect">
            <a:avLst/>
          </a:prstGeom>
        </p:spPr>
        <p:txBody>
          <a:bodyPr vert="horz" lIns="108438" tIns="54219" rIns="108438" bIns="54219" rtlCol="0" anchor="b"/>
          <a:lstStyle>
            <a:lvl1pPr algn="l">
              <a:defRPr sz="1400"/>
            </a:lvl1pPr>
          </a:lstStyle>
          <a:p>
            <a:endParaRPr lang="en-US"/>
          </a:p>
        </p:txBody>
      </p:sp>
      <p:sp>
        <p:nvSpPr>
          <p:cNvPr id="7" name="Slide Number Placeholder 6"/>
          <p:cNvSpPr>
            <a:spLocks noGrp="1"/>
          </p:cNvSpPr>
          <p:nvPr>
            <p:ph type="sldNum" sz="quarter" idx="5"/>
          </p:nvPr>
        </p:nvSpPr>
        <p:spPr>
          <a:xfrm>
            <a:off x="3625643" y="11143012"/>
            <a:ext cx="2773680" cy="586583"/>
          </a:xfrm>
          <a:prstGeom prst="rect">
            <a:avLst/>
          </a:prstGeom>
        </p:spPr>
        <p:txBody>
          <a:bodyPr vert="horz" lIns="108438" tIns="54219" rIns="108438" bIns="54219" rtlCol="0" anchor="b"/>
          <a:lstStyle>
            <a:lvl1pPr algn="r">
              <a:defRPr sz="1400"/>
            </a:lvl1pPr>
          </a:lstStyle>
          <a:p>
            <a:fld id="{5EAB49D7-FFFE-CB40-96E0-8C697DD2A9E7}" type="slidenum">
              <a:rPr lang="en-US" smtClean="0"/>
              <a:pPr/>
              <a:t>‹#›</a:t>
            </a:fld>
            <a:endParaRPr lang="en-US"/>
          </a:p>
        </p:txBody>
      </p:sp>
    </p:spTree>
    <p:extLst>
      <p:ext uri="{BB962C8B-B14F-4D97-AF65-F5344CB8AC3E}">
        <p14:creationId xmlns:p14="http://schemas.microsoft.com/office/powerpoint/2010/main" val="97600005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B49D7-FFFE-CB40-96E0-8C697DD2A9E7}" type="slidenum">
              <a:rPr lang="en-US" smtClean="0"/>
              <a:pPr/>
              <a:t>1</a:t>
            </a:fld>
            <a:endParaRPr lang="en-US"/>
          </a:p>
        </p:txBody>
      </p:sp>
    </p:spTree>
    <p:extLst>
      <p:ext uri="{BB962C8B-B14F-4D97-AF65-F5344CB8AC3E}">
        <p14:creationId xmlns:p14="http://schemas.microsoft.com/office/powerpoint/2010/main" val="2991279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B49D7-FFFE-CB40-96E0-8C697DD2A9E7}" type="slidenum">
              <a:rPr lang="en-US" smtClean="0"/>
              <a:pPr/>
              <a:t>29</a:t>
            </a:fld>
            <a:endParaRPr lang="en-US"/>
          </a:p>
        </p:txBody>
      </p:sp>
    </p:spTree>
    <p:extLst>
      <p:ext uri="{BB962C8B-B14F-4D97-AF65-F5344CB8AC3E}">
        <p14:creationId xmlns:p14="http://schemas.microsoft.com/office/powerpoint/2010/main" val="1683228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B49D7-FFFE-CB40-96E0-8C697DD2A9E7}" type="slidenum">
              <a:rPr lang="en-US" smtClean="0"/>
              <a:pPr/>
              <a:t>34</a:t>
            </a:fld>
            <a:endParaRPr lang="en-US"/>
          </a:p>
        </p:txBody>
      </p:sp>
    </p:spTree>
    <p:extLst>
      <p:ext uri="{BB962C8B-B14F-4D97-AF65-F5344CB8AC3E}">
        <p14:creationId xmlns:p14="http://schemas.microsoft.com/office/powerpoint/2010/main" val="23250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B49D7-FFFE-CB40-96E0-8C697DD2A9E7}" type="slidenum">
              <a:rPr lang="en-US" smtClean="0"/>
              <a:pPr/>
              <a:t>35</a:t>
            </a:fld>
            <a:endParaRPr lang="en-US"/>
          </a:p>
        </p:txBody>
      </p:sp>
    </p:spTree>
    <p:extLst>
      <p:ext uri="{BB962C8B-B14F-4D97-AF65-F5344CB8AC3E}">
        <p14:creationId xmlns:p14="http://schemas.microsoft.com/office/powerpoint/2010/main" val="831130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B49D7-FFFE-CB40-96E0-8C697DD2A9E7}" type="slidenum">
              <a:rPr lang="en-US" smtClean="0"/>
              <a:pPr/>
              <a:t>36</a:t>
            </a:fld>
            <a:endParaRPr lang="en-US"/>
          </a:p>
        </p:txBody>
      </p:sp>
    </p:spTree>
    <p:extLst>
      <p:ext uri="{BB962C8B-B14F-4D97-AF65-F5344CB8AC3E}">
        <p14:creationId xmlns:p14="http://schemas.microsoft.com/office/powerpoint/2010/main" val="350171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B49D7-FFFE-CB40-96E0-8C697DD2A9E7}" type="slidenum">
              <a:rPr lang="en-US" smtClean="0"/>
              <a:pPr/>
              <a:t>40</a:t>
            </a:fld>
            <a:endParaRPr lang="en-US"/>
          </a:p>
        </p:txBody>
      </p:sp>
    </p:spTree>
    <p:extLst>
      <p:ext uri="{BB962C8B-B14F-4D97-AF65-F5344CB8AC3E}">
        <p14:creationId xmlns:p14="http://schemas.microsoft.com/office/powerpoint/2010/main" val="1676979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B49D7-FFFE-CB40-96E0-8C697DD2A9E7}" type="slidenum">
              <a:rPr lang="en-US" smtClean="0"/>
              <a:pPr/>
              <a:t>2</a:t>
            </a:fld>
            <a:endParaRPr lang="en-US"/>
          </a:p>
        </p:txBody>
      </p:sp>
    </p:spTree>
    <p:extLst>
      <p:ext uri="{BB962C8B-B14F-4D97-AF65-F5344CB8AC3E}">
        <p14:creationId xmlns:p14="http://schemas.microsoft.com/office/powerpoint/2010/main" val="1086655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B49D7-FFFE-CB40-96E0-8C697DD2A9E7}" type="slidenum">
              <a:rPr lang="en-US" smtClean="0"/>
              <a:pPr/>
              <a:t>4</a:t>
            </a:fld>
            <a:endParaRPr lang="en-US"/>
          </a:p>
        </p:txBody>
      </p:sp>
    </p:spTree>
    <p:extLst>
      <p:ext uri="{BB962C8B-B14F-4D97-AF65-F5344CB8AC3E}">
        <p14:creationId xmlns:p14="http://schemas.microsoft.com/office/powerpoint/2010/main" val="569546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B49D7-FFFE-CB40-96E0-8C697DD2A9E7}" type="slidenum">
              <a:rPr lang="en-US" smtClean="0"/>
              <a:pPr/>
              <a:t>6</a:t>
            </a:fld>
            <a:endParaRPr lang="en-US"/>
          </a:p>
        </p:txBody>
      </p:sp>
    </p:spTree>
    <p:extLst>
      <p:ext uri="{BB962C8B-B14F-4D97-AF65-F5344CB8AC3E}">
        <p14:creationId xmlns:p14="http://schemas.microsoft.com/office/powerpoint/2010/main" val="58015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B49D7-FFFE-CB40-96E0-8C697DD2A9E7}" type="slidenum">
              <a:rPr lang="en-US" smtClean="0"/>
              <a:pPr/>
              <a:t>9</a:t>
            </a:fld>
            <a:endParaRPr lang="en-US"/>
          </a:p>
        </p:txBody>
      </p:sp>
    </p:spTree>
    <p:extLst>
      <p:ext uri="{BB962C8B-B14F-4D97-AF65-F5344CB8AC3E}">
        <p14:creationId xmlns:p14="http://schemas.microsoft.com/office/powerpoint/2010/main" val="3697049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B49D7-FFFE-CB40-96E0-8C697DD2A9E7}" type="slidenum">
              <a:rPr lang="en-US" smtClean="0"/>
              <a:pPr/>
              <a:t>12</a:t>
            </a:fld>
            <a:endParaRPr lang="en-US"/>
          </a:p>
        </p:txBody>
      </p:sp>
    </p:spTree>
    <p:extLst>
      <p:ext uri="{BB962C8B-B14F-4D97-AF65-F5344CB8AC3E}">
        <p14:creationId xmlns:p14="http://schemas.microsoft.com/office/powerpoint/2010/main" val="2765533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432FF"/>
                </a:solidFill>
              </a:rPr>
              <a:t>DRDT 1.1 - Improve time and spatial resolution for gaseous detectors with  long-term stability </a:t>
            </a:r>
          </a:p>
          <a:p>
            <a:r>
              <a:rPr lang="en-GB" sz="1200" dirty="0"/>
              <a:t>Future experiments require large areas to be instrumented with unprecedented timing capabilities both for time of fight particle identification and to aid track association to the correct event. Their physics programmes demand an improved momentum resolution and performance needs to be maintained over decades with minimal intervention.</a:t>
            </a:r>
          </a:p>
          <a:p>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0432FF"/>
                </a:solidFill>
              </a:rPr>
              <a:t>DRDT 1.2 - Achieve tracking in gaseous detectors with </a:t>
            </a:r>
            <a:r>
              <a:rPr lang="en-GB" sz="1200" dirty="0" err="1">
                <a:solidFill>
                  <a:srgbClr val="0432FF"/>
                </a:solidFill>
              </a:rPr>
              <a:t>dE</a:t>
            </a:r>
            <a:r>
              <a:rPr lang="en-GB" sz="1200" dirty="0">
                <a:solidFill>
                  <a:srgbClr val="0432FF"/>
                </a:solidFill>
              </a:rPr>
              <a:t>/dx and </a:t>
            </a:r>
            <a:r>
              <a:rPr lang="en-GB" sz="1200" dirty="0" err="1">
                <a:solidFill>
                  <a:srgbClr val="0432FF"/>
                </a:solidFill>
              </a:rPr>
              <a:t>dN</a:t>
            </a:r>
            <a:r>
              <a:rPr lang="en-GB" sz="1200" dirty="0">
                <a:solidFill>
                  <a:srgbClr val="0432FF"/>
                </a:solidFill>
              </a:rPr>
              <a:t>/dx  capability in large volumes with very low material </a:t>
            </a:r>
            <a:r>
              <a:rPr lang="en-GB" sz="1200" dirty="0"/>
              <a:t>Different readout methodologies are required for large volume tracking detectors including micro-pattern gas detector systems, optical readout and direct interfacing to ASICs. Low multiple scattering is essential as is enhanced particle identification through accurate determination of ionisation (either deposited energy or number of clusters) per unit length.</a:t>
            </a:r>
          </a:p>
          <a:p>
            <a:r>
              <a:rPr lang="en-GB" sz="1200" dirty="0">
                <a:solidFill>
                  <a:srgbClr val="0432FF"/>
                </a:solidFill>
              </a:rPr>
              <a:t>DRDT 1.3 - Develop environmentally friendly gaseous detectors for very large areas with high-rate capability</a:t>
            </a:r>
          </a:p>
          <a:p>
            <a:r>
              <a:rPr lang="en-GB" sz="1200" dirty="0"/>
              <a:t>The largest area detector systems in an experiment are typically gaseous detectors, often as part of an outer muon spectrometer. Ease of maintenance, stable operation and, for some applications, the ability to cope with very large fluxes of charged particles are required. Key to future applications is the development of more ecologically friendly gas mixtures for gaseous detectors and mitigation procedures for use of greenhouse gases when this is unavoidable.</a:t>
            </a:r>
          </a:p>
          <a:p>
            <a:r>
              <a:rPr lang="en-GB" sz="1200" dirty="0">
                <a:solidFill>
                  <a:srgbClr val="0432FF"/>
                </a:solidFill>
              </a:rPr>
              <a:t>DRTD1.4: Achieve high sensitivity in both low and high-pressure TPCs</a:t>
            </a:r>
          </a:p>
          <a:p>
            <a:r>
              <a:rPr lang="en-GB" sz="1200" dirty="0"/>
              <a:t>Large volume gaseous detectors provide a key technology for high efficiency searches for rare events with differing readout for optimizing the signal-to-noise ratio and reducing detector backgrounds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5EAB49D7-FFFE-CB40-96E0-8C697DD2A9E7}" type="slidenum">
              <a:rPr lang="en-US" smtClean="0"/>
              <a:pPr/>
              <a:t>13</a:t>
            </a:fld>
            <a:endParaRPr lang="en-US"/>
          </a:p>
        </p:txBody>
      </p:sp>
    </p:spTree>
    <p:extLst>
      <p:ext uri="{BB962C8B-B14F-4D97-AF65-F5344CB8AC3E}">
        <p14:creationId xmlns:p14="http://schemas.microsoft.com/office/powerpoint/2010/main" val="563911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407596-18C3-2347-AF5C-5BD0C8C8899E}" type="slidenum">
              <a:rPr lang="en-US" smtClean="0"/>
              <a:t>19</a:t>
            </a:fld>
            <a:endParaRPr lang="en-US"/>
          </a:p>
        </p:txBody>
      </p:sp>
    </p:spTree>
    <p:extLst>
      <p:ext uri="{BB962C8B-B14F-4D97-AF65-F5344CB8AC3E}">
        <p14:creationId xmlns:p14="http://schemas.microsoft.com/office/powerpoint/2010/main" val="67950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B49D7-FFFE-CB40-96E0-8C697DD2A9E7}" type="slidenum">
              <a:rPr lang="en-US" smtClean="0"/>
              <a:pPr/>
              <a:t>22</a:t>
            </a:fld>
            <a:endParaRPr lang="en-US"/>
          </a:p>
        </p:txBody>
      </p:sp>
    </p:spTree>
    <p:extLst>
      <p:ext uri="{BB962C8B-B14F-4D97-AF65-F5344CB8AC3E}">
        <p14:creationId xmlns:p14="http://schemas.microsoft.com/office/powerpoint/2010/main" val="3154485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7" name="Rectangle 1">
            <a:extLst>
              <a:ext uri="{FF2B5EF4-FFF2-40B4-BE49-F238E27FC236}">
                <a16:creationId xmlns:a16="http://schemas.microsoft.com/office/drawing/2014/main" id="{B1E3EE0E-BB26-9D4A-136E-AA0EF3E71091}"/>
              </a:ext>
            </a:extLst>
          </p:cNvPr>
          <p:cNvSpPr>
            <a:spLocks noChangeArrowheads="1"/>
          </p:cNvSpPr>
          <p:nvPr userDrawn="1"/>
        </p:nvSpPr>
        <p:spPr bwMode="auto">
          <a:xfrm>
            <a:off x="0" y="6597352"/>
            <a:ext cx="12192000" cy="260350"/>
          </a:xfrm>
          <a:prstGeom prst="rect">
            <a:avLst/>
          </a:prstGeom>
          <a:solidFill>
            <a:srgbClr val="004586"/>
          </a:solidFill>
          <a:ln w="9360" cap="flat">
            <a:solidFill>
              <a:srgbClr val="9FB8CD"/>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buClr>
                <a:srgbClr val="000000"/>
              </a:buClr>
              <a:buSzPct val="100000"/>
              <a:buFont typeface="Times New Roman" charset="0"/>
              <a:buNone/>
              <a:defRPr/>
            </a:pPr>
            <a:endParaRPr lang="en-US" altLang="x-none">
              <a:solidFill>
                <a:schemeClr val="bg1"/>
              </a:solidFill>
              <a:latin typeface="Calibri" panose="020F0502020204030204"/>
              <a:ea typeface="DejaVu Sans" charset="0"/>
              <a:cs typeface="DejaVu Sans" charset="0"/>
              <a:sym typeface="Calibri"/>
            </a:endParaRPr>
          </a:p>
        </p:txBody>
      </p:sp>
      <p:sp>
        <p:nvSpPr>
          <p:cNvPr id="4" name="Date Placeholder 3"/>
          <p:cNvSpPr>
            <a:spLocks noGrp="1"/>
          </p:cNvSpPr>
          <p:nvPr>
            <p:ph type="dt" sz="half" idx="10"/>
          </p:nvPr>
        </p:nvSpPr>
        <p:spPr>
          <a:xfrm>
            <a:off x="0" y="6592558"/>
            <a:ext cx="2844800" cy="260350"/>
          </a:xfrm>
        </p:spPr>
        <p:txBody>
          <a:bodyPr/>
          <a:lstStyle>
            <a:lvl1pPr>
              <a:defRPr>
                <a:solidFill>
                  <a:schemeClr val="bg1"/>
                </a:solidFill>
              </a:defRPr>
            </a:lvl1pPr>
          </a:lstStyle>
          <a:p>
            <a:r>
              <a:rPr lang="en-GB"/>
              <a:t>6 July  2023</a:t>
            </a:r>
            <a:endParaRPr lang="en-GB" dirty="0"/>
          </a:p>
        </p:txBody>
      </p:sp>
      <p:sp>
        <p:nvSpPr>
          <p:cNvPr id="5" name="Footer Placeholder 4"/>
          <p:cNvSpPr>
            <a:spLocks noGrp="1"/>
          </p:cNvSpPr>
          <p:nvPr>
            <p:ph type="ftr" sz="quarter" idx="11"/>
          </p:nvPr>
        </p:nvSpPr>
        <p:spPr>
          <a:xfrm>
            <a:off x="4115904" y="6592558"/>
            <a:ext cx="3860800" cy="293081"/>
          </a:xfrm>
        </p:spPr>
        <p:txBody>
          <a:bodyPr/>
          <a:lstStyle>
            <a:lvl1pPr>
              <a:defRPr>
                <a:solidFill>
                  <a:schemeClr val="bg1"/>
                </a:solidFill>
              </a:defRPr>
            </a:lvl1pPr>
          </a:lstStyle>
          <a:p>
            <a:r>
              <a:rPr lang="en-GB"/>
              <a:t>ECFA Detector Road Map - PPAP Meeting</a:t>
            </a:r>
          </a:p>
        </p:txBody>
      </p:sp>
      <p:sp>
        <p:nvSpPr>
          <p:cNvPr id="6" name="Slide Number Placeholder 5"/>
          <p:cNvSpPr>
            <a:spLocks noGrp="1"/>
          </p:cNvSpPr>
          <p:nvPr>
            <p:ph type="sldNum" sz="quarter" idx="12"/>
          </p:nvPr>
        </p:nvSpPr>
        <p:spPr>
          <a:xfrm>
            <a:off x="9261060" y="6597352"/>
            <a:ext cx="2930939" cy="253087"/>
          </a:xfrm>
        </p:spPr>
        <p:txBody>
          <a:bodyPr/>
          <a:lstStyle>
            <a:lvl1pPr>
              <a:defRPr>
                <a:solidFill>
                  <a:schemeClr val="bg1"/>
                </a:solidFill>
              </a:defRPr>
            </a:lvl1pPr>
          </a:lstStyle>
          <a:p>
            <a:fld id="{86CB4B4D-7CA3-9044-876B-883B54F8677D}" type="slidenum">
              <a:rPr lang="en-GB" smtClean="0"/>
              <a:pPr/>
              <a:t>‹#›</a:t>
            </a:fld>
            <a:endParaRPr lang="en-GB"/>
          </a:p>
        </p:txBody>
      </p:sp>
    </p:spTree>
    <p:extLst>
      <p:ext uri="{BB962C8B-B14F-4D97-AF65-F5344CB8AC3E}">
        <p14:creationId xmlns:p14="http://schemas.microsoft.com/office/powerpoint/2010/main" val="32028351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6 July  2023</a:t>
            </a:r>
          </a:p>
        </p:txBody>
      </p:sp>
      <p:sp>
        <p:nvSpPr>
          <p:cNvPr id="5" name="Footer Placeholder 4"/>
          <p:cNvSpPr>
            <a:spLocks noGrp="1"/>
          </p:cNvSpPr>
          <p:nvPr>
            <p:ph type="ftr" sz="quarter" idx="11"/>
          </p:nvPr>
        </p:nvSpPr>
        <p:spPr/>
        <p:txBody>
          <a:bodyPr/>
          <a:lstStyle/>
          <a:p>
            <a:r>
              <a:rPr lang="en-GB"/>
              <a:t>ECFA Detector Road Map - PPAP Meeting</a:t>
            </a:r>
          </a:p>
        </p:txBody>
      </p:sp>
      <p:sp>
        <p:nvSpPr>
          <p:cNvPr id="6" name="Slide Number Placeholder 5"/>
          <p:cNvSpPr>
            <a:spLocks noGrp="1"/>
          </p:cNvSpPr>
          <p:nvPr>
            <p:ph type="sldNum" sz="quarter" idx="12"/>
          </p:nvPr>
        </p:nvSpPr>
        <p:spPr/>
        <p:txBody>
          <a:bodyPr/>
          <a:lstStyle/>
          <a:p>
            <a:pPr defTabSz="914400" hangingPunct="0"/>
            <a:fld id="{86CB4B4D-7CA3-9044-876B-883B54F8677D}" type="slidenum">
              <a:rPr lang="en-GB" kern="0" smtClean="0">
                <a:latin typeface="Calibri"/>
                <a:cs typeface="Calibri"/>
                <a:sym typeface="Calibri"/>
              </a:rPr>
              <a:pPr defTabSz="914400" hangingPunct="0"/>
              <a:t>‹#›</a:t>
            </a:fld>
            <a:endParaRPr lang="en-GB" kern="0">
              <a:latin typeface="Calibri"/>
              <a:cs typeface="Calibri"/>
              <a:sym typeface="Calibri"/>
            </a:endParaRPr>
          </a:p>
        </p:txBody>
      </p:sp>
    </p:spTree>
    <p:extLst>
      <p:ext uri="{BB962C8B-B14F-4D97-AF65-F5344CB8AC3E}">
        <p14:creationId xmlns:p14="http://schemas.microsoft.com/office/powerpoint/2010/main" val="848738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6 July  2023</a:t>
            </a:r>
          </a:p>
        </p:txBody>
      </p:sp>
      <p:sp>
        <p:nvSpPr>
          <p:cNvPr id="5" name="Footer Placeholder 4"/>
          <p:cNvSpPr>
            <a:spLocks noGrp="1"/>
          </p:cNvSpPr>
          <p:nvPr>
            <p:ph type="ftr" sz="quarter" idx="11"/>
          </p:nvPr>
        </p:nvSpPr>
        <p:spPr/>
        <p:txBody>
          <a:bodyPr/>
          <a:lstStyle/>
          <a:p>
            <a:r>
              <a:rPr lang="en-GB"/>
              <a:t>ECFA Detector Road Map - PPAP Meeting</a:t>
            </a:r>
          </a:p>
        </p:txBody>
      </p:sp>
      <p:sp>
        <p:nvSpPr>
          <p:cNvPr id="6" name="Slide Number Placeholder 5"/>
          <p:cNvSpPr>
            <a:spLocks noGrp="1"/>
          </p:cNvSpPr>
          <p:nvPr>
            <p:ph type="sldNum" sz="quarter" idx="12"/>
          </p:nvPr>
        </p:nvSpPr>
        <p:spPr/>
        <p:txBody>
          <a:bodyPr/>
          <a:lstStyle/>
          <a:p>
            <a:pPr defTabSz="914400" hangingPunct="0"/>
            <a:fld id="{86CB4B4D-7CA3-9044-876B-883B54F8677D}" type="slidenum">
              <a:rPr lang="en-GB" kern="0" smtClean="0">
                <a:latin typeface="Calibri"/>
                <a:cs typeface="Calibri"/>
                <a:sym typeface="Calibri"/>
              </a:rPr>
              <a:pPr defTabSz="914400" hangingPunct="0"/>
              <a:t>‹#›</a:t>
            </a:fld>
            <a:endParaRPr lang="en-GB" kern="0">
              <a:latin typeface="Calibri"/>
              <a:cs typeface="Calibri"/>
              <a:sym typeface="Calibri"/>
            </a:endParaRPr>
          </a:p>
        </p:txBody>
      </p:sp>
    </p:spTree>
    <p:extLst>
      <p:ext uri="{BB962C8B-B14F-4D97-AF65-F5344CB8AC3E}">
        <p14:creationId xmlns:p14="http://schemas.microsoft.com/office/powerpoint/2010/main" val="179492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6 July  2023</a:t>
            </a:r>
          </a:p>
        </p:txBody>
      </p:sp>
      <p:sp>
        <p:nvSpPr>
          <p:cNvPr id="5" name="Footer Placeholder 4"/>
          <p:cNvSpPr>
            <a:spLocks noGrp="1"/>
          </p:cNvSpPr>
          <p:nvPr>
            <p:ph type="ftr" sz="quarter" idx="11"/>
          </p:nvPr>
        </p:nvSpPr>
        <p:spPr/>
        <p:txBody>
          <a:bodyPr/>
          <a:lstStyle/>
          <a:p>
            <a:r>
              <a:rPr lang="en-GB"/>
              <a:t>ECFA Detector Road Map - PPAP Meeting</a:t>
            </a:r>
          </a:p>
        </p:txBody>
      </p:sp>
      <p:sp>
        <p:nvSpPr>
          <p:cNvPr id="6" name="Slide Number Placeholder 5"/>
          <p:cNvSpPr>
            <a:spLocks noGrp="1"/>
          </p:cNvSpPr>
          <p:nvPr>
            <p:ph type="sldNum" sz="quarter" idx="12"/>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5581111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GB"/>
              <a:t>6 July  2023</a:t>
            </a:r>
          </a:p>
        </p:txBody>
      </p:sp>
      <p:sp>
        <p:nvSpPr>
          <p:cNvPr id="5" name="Footer Placeholder 4"/>
          <p:cNvSpPr>
            <a:spLocks noGrp="1"/>
          </p:cNvSpPr>
          <p:nvPr>
            <p:ph type="ftr" sz="quarter" idx="11"/>
          </p:nvPr>
        </p:nvSpPr>
        <p:spPr/>
        <p:txBody>
          <a:bodyPr/>
          <a:lstStyle/>
          <a:p>
            <a:r>
              <a:rPr lang="en-GB"/>
              <a:t>ECFA Detector Road Map - PPAP Meeting</a:t>
            </a:r>
          </a:p>
        </p:txBody>
      </p:sp>
      <p:sp>
        <p:nvSpPr>
          <p:cNvPr id="6" name="Slide Number Placeholder 5"/>
          <p:cNvSpPr>
            <a:spLocks noGrp="1"/>
          </p:cNvSpPr>
          <p:nvPr>
            <p:ph type="sldNum" sz="quarter" idx="12"/>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758713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6 July  2023</a:t>
            </a:r>
          </a:p>
        </p:txBody>
      </p:sp>
      <p:sp>
        <p:nvSpPr>
          <p:cNvPr id="6" name="Footer Placeholder 5"/>
          <p:cNvSpPr>
            <a:spLocks noGrp="1"/>
          </p:cNvSpPr>
          <p:nvPr>
            <p:ph type="ftr" sz="quarter" idx="11"/>
          </p:nvPr>
        </p:nvSpPr>
        <p:spPr/>
        <p:txBody>
          <a:bodyPr/>
          <a:lstStyle/>
          <a:p>
            <a:r>
              <a:rPr lang="en-GB"/>
              <a:t>ECFA Detector Road Map - PPAP Meeting</a:t>
            </a:r>
          </a:p>
        </p:txBody>
      </p:sp>
      <p:sp>
        <p:nvSpPr>
          <p:cNvPr id="7" name="Slide Number Placeholder 6"/>
          <p:cNvSpPr>
            <a:spLocks noGrp="1"/>
          </p:cNvSpPr>
          <p:nvPr>
            <p:ph type="sldNum" sz="quarter" idx="12"/>
          </p:nvPr>
        </p:nvSpPr>
        <p:spPr/>
        <p:txBody>
          <a:bodyPr/>
          <a:lstStyle/>
          <a:p>
            <a:pPr defTabSz="914400" hangingPunct="0"/>
            <a:fld id="{86CB4B4D-7CA3-9044-876B-883B54F8677D}" type="slidenum">
              <a:rPr lang="en-GB" kern="0" smtClean="0">
                <a:latin typeface="Calibri"/>
                <a:cs typeface="Calibri"/>
                <a:sym typeface="Calibri"/>
              </a:rPr>
              <a:pPr defTabSz="914400" hangingPunct="0"/>
              <a:t>‹#›</a:t>
            </a:fld>
            <a:endParaRPr lang="en-GB" kern="0">
              <a:latin typeface="Calibri"/>
              <a:cs typeface="Calibri"/>
              <a:sym typeface="Calibri"/>
            </a:endParaRPr>
          </a:p>
        </p:txBody>
      </p:sp>
    </p:spTree>
    <p:extLst>
      <p:ext uri="{BB962C8B-B14F-4D97-AF65-F5344CB8AC3E}">
        <p14:creationId xmlns:p14="http://schemas.microsoft.com/office/powerpoint/2010/main" val="2008518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GB"/>
              <a:t>6 July  2023</a:t>
            </a:r>
          </a:p>
        </p:txBody>
      </p:sp>
      <p:sp>
        <p:nvSpPr>
          <p:cNvPr id="8" name="Footer Placeholder 7"/>
          <p:cNvSpPr>
            <a:spLocks noGrp="1"/>
          </p:cNvSpPr>
          <p:nvPr>
            <p:ph type="ftr" sz="quarter" idx="11"/>
          </p:nvPr>
        </p:nvSpPr>
        <p:spPr/>
        <p:txBody>
          <a:bodyPr/>
          <a:lstStyle/>
          <a:p>
            <a:r>
              <a:rPr lang="en-GB"/>
              <a:t>ECFA Detector Road Map - PPAP Meeting</a:t>
            </a:r>
          </a:p>
        </p:txBody>
      </p:sp>
      <p:sp>
        <p:nvSpPr>
          <p:cNvPr id="9" name="Slide Number Placeholder 8"/>
          <p:cNvSpPr>
            <a:spLocks noGrp="1"/>
          </p:cNvSpPr>
          <p:nvPr>
            <p:ph type="sldNum" sz="quarter" idx="12"/>
          </p:nvPr>
        </p:nvSpPr>
        <p:spPr/>
        <p:txBody>
          <a:bodyPr/>
          <a:lstStyle/>
          <a:p>
            <a:pPr defTabSz="914400" hangingPunct="0"/>
            <a:fld id="{86CB4B4D-7CA3-9044-876B-883B54F8677D}" type="slidenum">
              <a:rPr lang="en-GB" kern="0" smtClean="0">
                <a:latin typeface="Calibri"/>
                <a:cs typeface="Calibri"/>
                <a:sym typeface="Calibri"/>
              </a:rPr>
              <a:pPr defTabSz="914400" hangingPunct="0"/>
              <a:t>‹#›</a:t>
            </a:fld>
            <a:endParaRPr lang="en-GB" kern="0">
              <a:latin typeface="Calibri"/>
              <a:cs typeface="Calibri"/>
              <a:sym typeface="Calibri"/>
            </a:endParaRPr>
          </a:p>
        </p:txBody>
      </p:sp>
    </p:spTree>
    <p:extLst>
      <p:ext uri="{BB962C8B-B14F-4D97-AF65-F5344CB8AC3E}">
        <p14:creationId xmlns:p14="http://schemas.microsoft.com/office/powerpoint/2010/main" val="1961008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6 July  2023</a:t>
            </a:r>
          </a:p>
        </p:txBody>
      </p:sp>
      <p:sp>
        <p:nvSpPr>
          <p:cNvPr id="4" name="Footer Placeholder 3"/>
          <p:cNvSpPr>
            <a:spLocks noGrp="1"/>
          </p:cNvSpPr>
          <p:nvPr>
            <p:ph type="ftr" sz="quarter" idx="11"/>
          </p:nvPr>
        </p:nvSpPr>
        <p:spPr/>
        <p:txBody>
          <a:bodyPr/>
          <a:lstStyle/>
          <a:p>
            <a:r>
              <a:rPr lang="en-GB"/>
              <a:t>ECFA Detector Road Map - PPAP Meeting</a:t>
            </a:r>
          </a:p>
        </p:txBody>
      </p:sp>
      <p:sp>
        <p:nvSpPr>
          <p:cNvPr id="5" name="Slide Number Placeholder 4"/>
          <p:cNvSpPr>
            <a:spLocks noGrp="1"/>
          </p:cNvSpPr>
          <p:nvPr>
            <p:ph type="sldNum" sz="quarter" idx="12"/>
          </p:nvPr>
        </p:nvSpPr>
        <p:spPr/>
        <p:txBody>
          <a:bodyPr/>
          <a:lstStyle/>
          <a:p>
            <a:pPr defTabSz="914400" hangingPunct="0"/>
            <a:fld id="{86CB4B4D-7CA3-9044-876B-883B54F8677D}" type="slidenum">
              <a:rPr lang="en-GB" kern="0" smtClean="0">
                <a:latin typeface="Calibri"/>
                <a:cs typeface="Calibri"/>
                <a:sym typeface="Calibri"/>
              </a:rPr>
              <a:pPr defTabSz="914400" hangingPunct="0"/>
              <a:t>‹#›</a:t>
            </a:fld>
            <a:endParaRPr lang="en-GB" kern="0">
              <a:latin typeface="Calibri"/>
              <a:cs typeface="Calibri"/>
              <a:sym typeface="Calibri"/>
            </a:endParaRPr>
          </a:p>
        </p:txBody>
      </p:sp>
    </p:spTree>
    <p:extLst>
      <p:ext uri="{BB962C8B-B14F-4D97-AF65-F5344CB8AC3E}">
        <p14:creationId xmlns:p14="http://schemas.microsoft.com/office/powerpoint/2010/main" val="47679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6 July  2023</a:t>
            </a:r>
          </a:p>
        </p:txBody>
      </p:sp>
      <p:sp>
        <p:nvSpPr>
          <p:cNvPr id="3" name="Footer Placeholder 2"/>
          <p:cNvSpPr>
            <a:spLocks noGrp="1"/>
          </p:cNvSpPr>
          <p:nvPr>
            <p:ph type="ftr" sz="quarter" idx="11"/>
          </p:nvPr>
        </p:nvSpPr>
        <p:spPr/>
        <p:txBody>
          <a:bodyPr/>
          <a:lstStyle/>
          <a:p>
            <a:r>
              <a:rPr lang="en-GB"/>
              <a:t>ECFA Detector Road Map - PPAP Meeting</a:t>
            </a:r>
          </a:p>
        </p:txBody>
      </p:sp>
      <p:sp>
        <p:nvSpPr>
          <p:cNvPr id="4" name="Slide Number Placeholder 3"/>
          <p:cNvSpPr>
            <a:spLocks noGrp="1"/>
          </p:cNvSpPr>
          <p:nvPr>
            <p:ph type="sldNum" sz="quarter" idx="12"/>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229557453"/>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6 July  2023</a:t>
            </a:r>
          </a:p>
        </p:txBody>
      </p:sp>
      <p:sp>
        <p:nvSpPr>
          <p:cNvPr id="6" name="Footer Placeholder 5"/>
          <p:cNvSpPr>
            <a:spLocks noGrp="1"/>
          </p:cNvSpPr>
          <p:nvPr>
            <p:ph type="ftr" sz="quarter" idx="11"/>
          </p:nvPr>
        </p:nvSpPr>
        <p:spPr/>
        <p:txBody>
          <a:bodyPr/>
          <a:lstStyle/>
          <a:p>
            <a:r>
              <a:rPr lang="en-GB"/>
              <a:t>ECFA Detector Road Map - PPAP Meeting</a:t>
            </a:r>
          </a:p>
        </p:txBody>
      </p:sp>
      <p:sp>
        <p:nvSpPr>
          <p:cNvPr id="7" name="Slide Number Placeholder 6"/>
          <p:cNvSpPr>
            <a:spLocks noGrp="1"/>
          </p:cNvSpPr>
          <p:nvPr>
            <p:ph type="sldNum" sz="quarter" idx="12"/>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26466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6 July  2023</a:t>
            </a:r>
          </a:p>
        </p:txBody>
      </p:sp>
      <p:sp>
        <p:nvSpPr>
          <p:cNvPr id="6" name="Footer Placeholder 5"/>
          <p:cNvSpPr>
            <a:spLocks noGrp="1"/>
          </p:cNvSpPr>
          <p:nvPr>
            <p:ph type="ftr" sz="quarter" idx="11"/>
          </p:nvPr>
        </p:nvSpPr>
        <p:spPr/>
        <p:txBody>
          <a:bodyPr/>
          <a:lstStyle/>
          <a:p>
            <a:r>
              <a:rPr lang="en-GB"/>
              <a:t>ECFA Detector Road Map - PPAP Meeting</a:t>
            </a:r>
          </a:p>
        </p:txBody>
      </p:sp>
      <p:sp>
        <p:nvSpPr>
          <p:cNvPr id="7" name="Slide Number Placeholder 6"/>
          <p:cNvSpPr>
            <a:spLocks noGrp="1"/>
          </p:cNvSpPr>
          <p:nvPr>
            <p:ph type="sldNum" sz="quarter" idx="12"/>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533059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6C72F8B6-ACF9-CEED-5E15-3E8815E32CA3}"/>
              </a:ext>
            </a:extLst>
          </p:cNvPr>
          <p:cNvSpPr>
            <a:spLocks noChangeArrowheads="1"/>
          </p:cNvSpPr>
          <p:nvPr userDrawn="1"/>
        </p:nvSpPr>
        <p:spPr bwMode="auto">
          <a:xfrm>
            <a:off x="0" y="6580478"/>
            <a:ext cx="12192000" cy="269961"/>
          </a:xfrm>
          <a:prstGeom prst="rect">
            <a:avLst/>
          </a:prstGeom>
          <a:solidFill>
            <a:srgbClr val="004586"/>
          </a:solidFill>
          <a:ln w="9360" cap="flat">
            <a:solidFill>
              <a:srgbClr val="9FB8CD"/>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buClr>
                <a:srgbClr val="000000"/>
              </a:buClr>
              <a:buSzPct val="100000"/>
              <a:buFont typeface="Times New Roman" charset="0"/>
              <a:buNone/>
              <a:defRPr/>
            </a:pPr>
            <a:endParaRPr lang="en-US" altLang="x-none">
              <a:solidFill>
                <a:schemeClr val="bg1"/>
              </a:solidFill>
              <a:latin typeface="Calibri" panose="020F0502020204030204"/>
              <a:ea typeface="DejaVu Sans" charset="0"/>
              <a:cs typeface="DejaVu Sans" charset="0"/>
              <a:sym typeface="Calibri"/>
            </a:endParaRPr>
          </a:p>
        </p:txBody>
      </p:sp>
      <p:sp>
        <p:nvSpPr>
          <p:cNvPr id="2" name="Title Placeholder 1"/>
          <p:cNvSpPr>
            <a:spLocks noGrp="1"/>
          </p:cNvSpPr>
          <p:nvPr>
            <p:ph type="title"/>
          </p:nvPr>
        </p:nvSpPr>
        <p:spPr>
          <a:xfrm>
            <a:off x="6450496" y="7561"/>
            <a:ext cx="5741504" cy="1164340"/>
          </a:xfrm>
          <a:prstGeom prst="rect">
            <a:avLst/>
          </a:prstGeom>
          <a:solidFill>
            <a:schemeClr val="tx2"/>
          </a:solidFill>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19877" y="1291945"/>
            <a:ext cx="12085983" cy="51684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6" descr="Picture 6">
            <a:extLst>
              <a:ext uri="{FF2B5EF4-FFF2-40B4-BE49-F238E27FC236}">
                <a16:creationId xmlns:a16="http://schemas.microsoft.com/office/drawing/2014/main" id="{B3FCB283-C44E-6785-9830-E789009E2E2E}"/>
              </a:ext>
            </a:extLst>
          </p:cNvPr>
          <p:cNvPicPr>
            <a:picLocks noChangeAspect="1"/>
          </p:cNvPicPr>
          <p:nvPr userDrawn="1"/>
        </p:nvPicPr>
        <p:blipFill>
          <a:blip r:embed="rId13"/>
          <a:stretch>
            <a:fillRect/>
          </a:stretch>
        </p:blipFill>
        <p:spPr>
          <a:xfrm>
            <a:off x="0" y="5092"/>
            <a:ext cx="6450496" cy="760221"/>
          </a:xfrm>
          <a:prstGeom prst="rect">
            <a:avLst/>
          </a:prstGeom>
          <a:ln w="12700">
            <a:miter lim="400000"/>
          </a:ln>
        </p:spPr>
      </p:pic>
      <p:sp>
        <p:nvSpPr>
          <p:cNvPr id="6" name="Slide Number Placeholder 5"/>
          <p:cNvSpPr>
            <a:spLocks noGrp="1"/>
          </p:cNvSpPr>
          <p:nvPr>
            <p:ph type="sldNum" sz="quarter" idx="4"/>
          </p:nvPr>
        </p:nvSpPr>
        <p:spPr>
          <a:xfrm>
            <a:off x="9261061" y="6587741"/>
            <a:ext cx="2844800" cy="262698"/>
          </a:xfrm>
          <a:prstGeom prst="rect">
            <a:avLst/>
          </a:prstGeom>
        </p:spPr>
        <p:txBody>
          <a:bodyPr vert="horz" lIns="91440" tIns="45720" rIns="91440" bIns="45720" rtlCol="0" anchor="ctr"/>
          <a:lstStyle>
            <a:lvl1pPr algn="r">
              <a:defRPr sz="1200">
                <a:solidFill>
                  <a:schemeClr val="bg1"/>
                </a:solidFill>
              </a:defRPr>
            </a:lvl1pPr>
          </a:lstStyle>
          <a:p>
            <a:pPr defTabSz="914400" hangingPunct="0"/>
            <a:fld id="{86CB4B4D-7CA3-9044-876B-883B54F8677D}" type="slidenum">
              <a:rPr lang="en-GB" kern="0" smtClean="0">
                <a:cs typeface="Calibri"/>
                <a:sym typeface="Calibri"/>
              </a:rPr>
              <a:pPr defTabSz="914400" hangingPunct="0"/>
              <a:t>‹#›</a:t>
            </a:fld>
            <a:endParaRPr lang="en-GB" kern="0">
              <a:cs typeface="Calibri"/>
              <a:sym typeface="Calibri"/>
            </a:endParaRPr>
          </a:p>
        </p:txBody>
      </p:sp>
      <p:sp>
        <p:nvSpPr>
          <p:cNvPr id="4" name="Date Placeholder 3"/>
          <p:cNvSpPr>
            <a:spLocks noGrp="1"/>
          </p:cNvSpPr>
          <p:nvPr>
            <p:ph type="dt" sz="half" idx="2"/>
          </p:nvPr>
        </p:nvSpPr>
        <p:spPr>
          <a:xfrm>
            <a:off x="0" y="6587741"/>
            <a:ext cx="2844800" cy="265167"/>
          </a:xfrm>
          <a:prstGeom prst="rect">
            <a:avLst/>
          </a:prstGeom>
        </p:spPr>
        <p:txBody>
          <a:bodyPr vert="horz" lIns="91440" tIns="45720" rIns="91440" bIns="45720" rtlCol="0" anchor="ctr"/>
          <a:lstStyle>
            <a:lvl1pPr algn="l">
              <a:defRPr sz="1200">
                <a:solidFill>
                  <a:schemeClr val="bg1"/>
                </a:solidFill>
              </a:defRPr>
            </a:lvl1pPr>
          </a:lstStyle>
          <a:p>
            <a:r>
              <a:rPr lang="en-GB"/>
              <a:t>6 July  2023</a:t>
            </a:r>
            <a:endParaRPr lang="en-GB" dirty="0"/>
          </a:p>
        </p:txBody>
      </p:sp>
      <p:sp>
        <p:nvSpPr>
          <p:cNvPr id="5" name="Footer Placeholder 4"/>
          <p:cNvSpPr>
            <a:spLocks noGrp="1"/>
          </p:cNvSpPr>
          <p:nvPr>
            <p:ph type="ftr" sz="quarter" idx="3"/>
          </p:nvPr>
        </p:nvSpPr>
        <p:spPr>
          <a:xfrm>
            <a:off x="4006574" y="6585272"/>
            <a:ext cx="3860800" cy="265167"/>
          </a:xfrm>
          <a:prstGeom prst="rect">
            <a:avLst/>
          </a:prstGeom>
        </p:spPr>
        <p:txBody>
          <a:bodyPr vert="horz" lIns="91440" tIns="45720" rIns="91440" bIns="45720" rtlCol="0" anchor="ctr"/>
          <a:lstStyle>
            <a:lvl1pPr algn="ctr">
              <a:defRPr sz="1200">
                <a:solidFill>
                  <a:schemeClr val="bg1"/>
                </a:solidFill>
              </a:defRPr>
            </a:lvl1pPr>
          </a:lstStyle>
          <a:p>
            <a:r>
              <a:rPr lang="en-GB"/>
              <a:t>ECFA Detector Road Map - PPAP Meeting</a:t>
            </a:r>
            <a:endParaRPr lang="en-GB" dirty="0"/>
          </a:p>
        </p:txBody>
      </p:sp>
    </p:spTree>
    <p:extLst>
      <p:ext uri="{BB962C8B-B14F-4D97-AF65-F5344CB8AC3E}">
        <p14:creationId xmlns:p14="http://schemas.microsoft.com/office/powerpoint/2010/main" val="261464144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rd51-public.web.cern.ch/" TargetMode="External"/><Relationship Id="rId5" Type="http://schemas.openxmlformats.org/officeDocument/2006/relationships/hyperlink" Target="https://indico.cern.ch/event/1214405/" TargetMode="External"/><Relationship Id="rId4" Type="http://schemas.openxmlformats.org/officeDocument/2006/relationships/hyperlink" Target="https://indico.cern.ch/event/124575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rd1.web.cern.ch/"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indico.cern.ch/event/1273991/timetable/?view=standar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indico.cern.ch/event/1214404/" TargetMode="External"/><Relationship Id="rId4" Type="http://schemas.openxmlformats.org/officeDocument/2006/relationships/hyperlink" Target="https://indico.cern.ch/event/1214404/timetable/#2023042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indico.cern.ch/event/1214410/" TargetMode="External"/><Relationship Id="rId2" Type="http://schemas.openxmlformats.org/officeDocument/2006/relationships/hyperlink" Target="https://indico.cern.ch/event/1214410/timetable/#20230322.detailed" TargetMode="External"/><Relationship Id="rId1" Type="http://schemas.openxmlformats.org/officeDocument/2006/relationships/slideLayout" Target="../slideLayouts/slideLayout2.xml"/><Relationship Id="rId5" Type="http://schemas.openxmlformats.org/officeDocument/2006/relationships/hyperlink" Target="https://rd42.web.cern.ch/rd42/" TargetMode="External"/><Relationship Id="rId4" Type="http://schemas.openxmlformats.org/officeDocument/2006/relationships/hyperlink" Target="http://rd50.web.cern.ch/"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ndico.cern.ch/event/1214407/" TargetMode="External"/><Relationship Id="rId2" Type="http://schemas.openxmlformats.org/officeDocument/2006/relationships/hyperlink" Target="https://indico.cern.ch/event/1263731/"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indico.cern.ch/event/1212696/" TargetMode="External"/><Relationship Id="rId2" Type="http://schemas.openxmlformats.org/officeDocument/2006/relationships/hyperlink" Target="https://indico.cern.ch/category/12772/" TargetMode="External"/><Relationship Id="rId1" Type="http://schemas.openxmlformats.org/officeDocument/2006/relationships/slideLayout" Target="../slideLayouts/slideLayout2.xml"/><Relationship Id="rId4" Type="http://schemas.openxmlformats.org/officeDocument/2006/relationships/hyperlink" Target="https://indico.cern.ch/event/1246381/"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indico.cern.ch/event/1270324/contributions/5335654/attachments/2619395/4528429/Organisation%20of%20DRD7%20and%20interaction%20with%20other%20DRDs%20V5%20(1).pdf" TargetMode="External"/><Relationship Id="rId2" Type="http://schemas.openxmlformats.org/officeDocument/2006/relationships/hyperlink" Target="https://indico.cern.ch/event/1214423/timetable/#2023031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idainnova.web.cern.ch/" TargetMode="External"/><Relationship Id="rId2" Type="http://schemas.openxmlformats.org/officeDocument/2006/relationships/hyperlink" Target="https://ep-rnd.web.cern.ch/" TargetMode="External"/><Relationship Id="rId1" Type="http://schemas.openxmlformats.org/officeDocument/2006/relationships/slideLayout" Target="../slideLayouts/slideLayout2.xml"/><Relationship Id="rId5" Type="http://schemas.openxmlformats.org/officeDocument/2006/relationships/hyperlink" Target="https://indico.cern.ch/event/957057/page/20875-panel-members-and-task-forces" TargetMode="External"/><Relationship Id="rId4" Type="http://schemas.openxmlformats.org/officeDocument/2006/relationships/hyperlink" Target="https://web.infn.it/EURO-LABS/"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indico.cern.ch/event/1245751/" TargetMode="External"/><Relationship Id="rId7" Type="http://schemas.openxmlformats.org/officeDocument/2006/relationships/hyperlink" Target="https://indico.cern.ch/event/1214404/"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indico.cern.ch/event/1214404/timetable/#20230420" TargetMode="External"/><Relationship Id="rId5" Type="http://schemas.openxmlformats.org/officeDocument/2006/relationships/hyperlink" Target="https://rd51-public.web.cern.ch/" TargetMode="External"/><Relationship Id="rId4" Type="http://schemas.openxmlformats.org/officeDocument/2006/relationships/hyperlink" Target="https://indico.cern.ch/event/1214405/"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indico.cern.ch/event/1263731/" TargetMode="External"/><Relationship Id="rId3" Type="http://schemas.openxmlformats.org/officeDocument/2006/relationships/image" Target="../media/image1.png"/><Relationship Id="rId7" Type="http://schemas.openxmlformats.org/officeDocument/2006/relationships/hyperlink" Target="https://rd42.web.cern.ch/rd42/"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rd50.web.cern.ch/" TargetMode="External"/><Relationship Id="rId5" Type="http://schemas.openxmlformats.org/officeDocument/2006/relationships/hyperlink" Target="https://indico.cern.ch/event/1214410/" TargetMode="External"/><Relationship Id="rId10" Type="http://schemas.openxmlformats.org/officeDocument/2006/relationships/hyperlink" Target="https://doser.web.cern.ch/" TargetMode="External"/><Relationship Id="rId4" Type="http://schemas.openxmlformats.org/officeDocument/2006/relationships/hyperlink" Target="https://indico.cern.ch/event/1214410/timetable/#20230322.detailed" TargetMode="External"/><Relationship Id="rId9" Type="http://schemas.openxmlformats.org/officeDocument/2006/relationships/hyperlink" Target="https://indico.cern.ch/event/1214407/"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www.phys.ttu.edu/~dream/index.html" TargetMode="External"/><Relationship Id="rId3" Type="http://schemas.openxmlformats.org/officeDocument/2006/relationships/hyperlink" Target="https://indico.cern.ch/event/1212696/" TargetMode="External"/><Relationship Id="rId7" Type="http://schemas.openxmlformats.org/officeDocument/2006/relationships/hyperlink" Target="https://crystalclearcollaboration.web.cern.ch/"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twiki.cern.ch/twiki/bin/view/CALICE/WebHome" TargetMode="External"/><Relationship Id="rId5" Type="http://schemas.openxmlformats.org/officeDocument/2006/relationships/hyperlink" Target="https://indico.cern.ch/event/1213733/" TargetMode="External"/><Relationship Id="rId10" Type="http://schemas.openxmlformats.org/officeDocument/2006/relationships/hyperlink" Target="https://indico.cern.ch/event/1270324/contributions/5335654/attachments/2619395/4528429/Organisation%20of%20DRD7%20and%20interaction%20with%20other%20DRDs%20V5%20(1).pdf" TargetMode="External"/><Relationship Id="rId4" Type="http://schemas.openxmlformats.org/officeDocument/2006/relationships/hyperlink" Target="https://indico.cern.ch/event/1246381/" TargetMode="External"/><Relationship Id="rId9" Type="http://schemas.openxmlformats.org/officeDocument/2006/relationships/hyperlink" Target="https://indico.cern.ch/event/1214423/timetable/#20230314"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indico.cern.ch/event/957057/page/20875-panel-members-and-task-forces" TargetMode="External"/><Relationship Id="rId3" Type="http://schemas.openxmlformats.org/officeDocument/2006/relationships/hyperlink" Target="https://indico.desy.de/event/38365/" TargetMode="External"/><Relationship Id="rId7" Type="http://schemas.openxmlformats.org/officeDocument/2006/relationships/hyperlink" Target="https://web.infn.it/EURO-LABS/" TargetMode="External"/><Relationship Id="rId2" Type="http://schemas.openxmlformats.org/officeDocument/2006/relationships/hyperlink" Target="https://indico.cern.ch/event/1228295/" TargetMode="External"/><Relationship Id="rId1" Type="http://schemas.openxmlformats.org/officeDocument/2006/relationships/slideLayout" Target="../slideLayouts/slideLayout7.xml"/><Relationship Id="rId6" Type="http://schemas.openxmlformats.org/officeDocument/2006/relationships/hyperlink" Target="https://aidainnova.web.cern.ch/" TargetMode="External"/><Relationship Id="rId5" Type="http://schemas.openxmlformats.org/officeDocument/2006/relationships/hyperlink" Target="https://ep-rnd.web.cern.ch/" TargetMode="External"/><Relationship Id="rId4" Type="http://schemas.openxmlformats.org/officeDocument/2006/relationships/hyperlink" Target="https://indico.cern.ch/event/1270365/"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hyperlink" Target="https://cds.cern.ch/record/2784893"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indico.cern.ch/event/1197445/contributions/5034860/attachments/2517863/4329123/spc-e-1190-c-e-3679-Implementation_Detector_Roadmap.pdf"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0481A05-4479-BD4F-93C6-D8742BAECD49}"/>
              </a:ext>
            </a:extLst>
          </p:cNvPr>
          <p:cNvSpPr txBox="1"/>
          <p:nvPr/>
        </p:nvSpPr>
        <p:spPr>
          <a:xfrm>
            <a:off x="7465921" y="6521955"/>
            <a:ext cx="5272323" cy="276999"/>
          </a:xfrm>
          <a:prstGeom prst="rect">
            <a:avLst/>
          </a:prstGeom>
          <a:noFill/>
        </p:spPr>
        <p:txBody>
          <a:bodyPr wrap="square" rtlCol="0">
            <a:spAutoFit/>
          </a:bodyPr>
          <a:lstStyle/>
          <a:p>
            <a:pPr defTabSz="914400">
              <a:defRPr/>
            </a:pPr>
            <a:r>
              <a:rPr lang="en-GB" sz="1200" dirty="0">
                <a:solidFill>
                  <a:srgbClr val="0070C0"/>
                </a:solidFill>
                <a:latin typeface="Arial" panose="020B0604020202020204" pitchFamily="34" charset="0"/>
                <a:cs typeface="Arial" panose="020B0604020202020204" pitchFamily="34" charset="0"/>
                <a:sym typeface="Calibri"/>
              </a:rPr>
              <a:t>*community feedback via RECFA delegates and National Contacts</a:t>
            </a:r>
          </a:p>
        </p:txBody>
      </p:sp>
      <p:sp>
        <p:nvSpPr>
          <p:cNvPr id="16" name="Rectangle 1">
            <a:extLst>
              <a:ext uri="{FF2B5EF4-FFF2-40B4-BE49-F238E27FC236}">
                <a16:creationId xmlns:a16="http://schemas.microsoft.com/office/drawing/2014/main" id="{DB7273D6-8EDF-E94C-ADDC-D7186D2577AF}"/>
              </a:ext>
            </a:extLst>
          </p:cNvPr>
          <p:cNvSpPr>
            <a:spLocks noChangeArrowheads="1"/>
          </p:cNvSpPr>
          <p:nvPr/>
        </p:nvSpPr>
        <p:spPr bwMode="auto">
          <a:xfrm>
            <a:off x="0" y="6597352"/>
            <a:ext cx="12192000" cy="260350"/>
          </a:xfrm>
          <a:prstGeom prst="rect">
            <a:avLst/>
          </a:prstGeom>
          <a:solidFill>
            <a:srgbClr val="004586"/>
          </a:solidFill>
          <a:ln w="9360" cap="flat">
            <a:solidFill>
              <a:srgbClr val="9FB8CD"/>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buClr>
                <a:srgbClr val="000000"/>
              </a:buClr>
              <a:buSzPct val="100000"/>
              <a:buFont typeface="Times New Roman" charset="0"/>
              <a:buNone/>
              <a:defRPr/>
            </a:pPr>
            <a:endParaRPr lang="en-US" altLang="x-none">
              <a:solidFill>
                <a:prstClr val="black"/>
              </a:solidFill>
              <a:latin typeface="Calibri" panose="020F0502020204030204"/>
              <a:ea typeface="DejaVu Sans" charset="0"/>
              <a:cs typeface="DejaVu Sans" charset="0"/>
              <a:sym typeface="Calibri"/>
            </a:endParaRPr>
          </a:p>
        </p:txBody>
      </p:sp>
      <p:sp>
        <p:nvSpPr>
          <p:cNvPr id="20" name="AutoShape 1">
            <a:extLst>
              <a:ext uri="{FF2B5EF4-FFF2-40B4-BE49-F238E27FC236}">
                <a16:creationId xmlns:a16="http://schemas.microsoft.com/office/drawing/2014/main" id="{053C5E43-FB3C-0241-A90B-37ED1608745A}"/>
              </a:ext>
            </a:extLst>
          </p:cNvPr>
          <p:cNvSpPr>
            <a:spLocks noChangeArrowheads="1"/>
          </p:cNvSpPr>
          <p:nvPr/>
        </p:nvSpPr>
        <p:spPr bwMode="auto">
          <a:xfrm>
            <a:off x="31750" y="6598046"/>
            <a:ext cx="9144001" cy="287338"/>
          </a:xfrm>
          <a:custGeom>
            <a:avLst/>
            <a:gdLst>
              <a:gd name="G0" fmla="*/ 25401 1 2"/>
              <a:gd name="G1" fmla="*/ 801 1 2"/>
              <a:gd name="G2" fmla="+- 801 0 0"/>
              <a:gd name="G3" fmla="+- 25401 0 0"/>
            </a:gdLst>
            <a:ahLst/>
            <a:cxnLst>
              <a:cxn ang="0">
                <a:pos x="r" y="vc"/>
              </a:cxn>
              <a:cxn ang="5400000">
                <a:pos x="hc" y="b"/>
              </a:cxn>
              <a:cxn ang="10800000">
                <a:pos x="l" y="vc"/>
              </a:cxn>
              <a:cxn ang="16200000">
                <a:pos x="hc" y="t"/>
              </a:cxn>
            </a:cxnLst>
            <a:rect l="0" t="0" r="0" b="0"/>
            <a:pathLst>
              <a:path>
                <a:moveTo>
                  <a:pt x="0" y="0"/>
                </a:moveTo>
                <a:lnTo>
                  <a:pt x="25401" y="0"/>
                </a:lnTo>
                <a:lnTo>
                  <a:pt x="25401" y="801"/>
                </a:lnTo>
                <a:lnTo>
                  <a:pt x="0" y="801"/>
                </a:lnTo>
                <a:close/>
              </a:path>
            </a:pathLst>
          </a:custGeom>
          <a:solidFill>
            <a:srgbClr val="000080"/>
          </a:solidFill>
          <a:ln w="9360" cap="flat">
            <a:solidFill>
              <a:srgbClr val="00008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buClr>
                <a:srgbClr val="000000"/>
              </a:buClr>
              <a:buSzPct val="100000"/>
              <a:buFont typeface="Times New Roman" charset="0"/>
              <a:buNone/>
              <a:defRPr/>
            </a:pPr>
            <a:endParaRPr lang="en-US">
              <a:solidFill>
                <a:prstClr val="black"/>
              </a:solidFill>
              <a:latin typeface="Calibri" panose="020F0502020204030204"/>
              <a:sym typeface="Calibri"/>
            </a:endParaRPr>
          </a:p>
        </p:txBody>
      </p:sp>
      <p:sp>
        <p:nvSpPr>
          <p:cNvPr id="10" name="Title 9">
            <a:extLst>
              <a:ext uri="{FF2B5EF4-FFF2-40B4-BE49-F238E27FC236}">
                <a16:creationId xmlns:a16="http://schemas.microsoft.com/office/drawing/2014/main" id="{9A7091AA-3667-41ED-258B-642427EDC01B}"/>
              </a:ext>
            </a:extLst>
          </p:cNvPr>
          <p:cNvSpPr>
            <a:spLocks noGrp="1"/>
          </p:cNvSpPr>
          <p:nvPr>
            <p:ph type="ctrTitle"/>
          </p:nvPr>
        </p:nvSpPr>
        <p:spPr>
          <a:xfrm>
            <a:off x="914399" y="2130428"/>
            <a:ext cx="10394731" cy="1874013"/>
          </a:xfrm>
        </p:spPr>
        <p:txBody>
          <a:bodyPr>
            <a:normAutofit fontScale="90000"/>
          </a:bodyPr>
          <a:lstStyle/>
          <a:p>
            <a:br>
              <a:rPr lang="en-GB" kern="0" dirty="0">
                <a:solidFill>
                  <a:schemeClr val="bg1"/>
                </a:solidFill>
              </a:rPr>
            </a:br>
            <a:r>
              <a:rPr lang="en-GB" sz="4900" kern="0" dirty="0">
                <a:solidFill>
                  <a:schemeClr val="bg1"/>
                </a:solidFill>
              </a:rPr>
              <a:t>Progress in </a:t>
            </a:r>
            <a:r>
              <a:rPr lang="en-GB" sz="4900" kern="0" dirty="0">
                <a:solidFill>
                  <a:schemeClr val="bg1"/>
                </a:solidFill>
                <a:latin typeface="Helvetica" pitchFamily="2" charset="0"/>
              </a:rPr>
              <a:t>the ECFA implementation of the Detector R&amp;D Roadmap</a:t>
            </a:r>
            <a:br>
              <a:rPr lang="en-GB" sz="4900" kern="0" dirty="0">
                <a:solidFill>
                  <a:schemeClr val="bg1"/>
                </a:solidFill>
                <a:latin typeface="Helvetica" pitchFamily="2" charset="0"/>
              </a:rPr>
            </a:br>
            <a:endParaRPr lang="en-GB" sz="4900" dirty="0">
              <a:latin typeface="Helvetica" pitchFamily="2" charset="0"/>
            </a:endParaRPr>
          </a:p>
        </p:txBody>
      </p:sp>
      <p:sp>
        <p:nvSpPr>
          <p:cNvPr id="11" name="Subtitle 10">
            <a:extLst>
              <a:ext uri="{FF2B5EF4-FFF2-40B4-BE49-F238E27FC236}">
                <a16:creationId xmlns:a16="http://schemas.microsoft.com/office/drawing/2014/main" id="{6702AFB0-6C98-A000-790B-7D936BBE99E7}"/>
              </a:ext>
            </a:extLst>
          </p:cNvPr>
          <p:cNvSpPr>
            <a:spLocks noGrp="1"/>
          </p:cNvSpPr>
          <p:nvPr>
            <p:ph type="subTitle" idx="1"/>
          </p:nvPr>
        </p:nvSpPr>
        <p:spPr>
          <a:xfrm>
            <a:off x="1779104" y="4246178"/>
            <a:ext cx="8534400" cy="1266497"/>
          </a:xfrm>
        </p:spPr>
        <p:txBody>
          <a:bodyPr/>
          <a:lstStyle/>
          <a:p>
            <a:r>
              <a:rPr lang="en-GB" dirty="0">
                <a:solidFill>
                  <a:schemeClr val="tx1"/>
                </a:solidFill>
              </a:rPr>
              <a:t>D. Bortoletto</a:t>
            </a:r>
          </a:p>
        </p:txBody>
      </p:sp>
      <p:sp>
        <p:nvSpPr>
          <p:cNvPr id="12" name="Date Placeholder 11">
            <a:extLst>
              <a:ext uri="{FF2B5EF4-FFF2-40B4-BE49-F238E27FC236}">
                <a16:creationId xmlns:a16="http://schemas.microsoft.com/office/drawing/2014/main" id="{9F71E663-F450-42DE-FE88-7EE09FE3D4FF}"/>
              </a:ext>
            </a:extLst>
          </p:cNvPr>
          <p:cNvSpPr>
            <a:spLocks noGrp="1"/>
          </p:cNvSpPr>
          <p:nvPr>
            <p:ph type="dt" sz="half" idx="10"/>
          </p:nvPr>
        </p:nvSpPr>
        <p:spPr/>
        <p:txBody>
          <a:bodyPr/>
          <a:lstStyle/>
          <a:p>
            <a:r>
              <a:rPr lang="en-GB"/>
              <a:t>6 July  2023</a:t>
            </a:r>
            <a:endParaRPr lang="en-GB" dirty="0"/>
          </a:p>
        </p:txBody>
      </p:sp>
      <p:sp>
        <p:nvSpPr>
          <p:cNvPr id="17" name="Footer Placeholder 16">
            <a:extLst>
              <a:ext uri="{FF2B5EF4-FFF2-40B4-BE49-F238E27FC236}">
                <a16:creationId xmlns:a16="http://schemas.microsoft.com/office/drawing/2014/main" id="{7148AB30-1017-0401-2515-C9DFEEC2B11D}"/>
              </a:ext>
            </a:extLst>
          </p:cNvPr>
          <p:cNvSpPr>
            <a:spLocks noGrp="1"/>
          </p:cNvSpPr>
          <p:nvPr>
            <p:ph type="ftr" sz="quarter" idx="11"/>
          </p:nvPr>
        </p:nvSpPr>
        <p:spPr/>
        <p:txBody>
          <a:bodyPr/>
          <a:lstStyle/>
          <a:p>
            <a:r>
              <a:rPr lang="en-GB" dirty="0"/>
              <a:t>ECFA Detector Road Map - PPAP Meeting</a:t>
            </a:r>
          </a:p>
        </p:txBody>
      </p:sp>
      <p:sp>
        <p:nvSpPr>
          <p:cNvPr id="19" name="Slide Number Placeholder 18">
            <a:extLst>
              <a:ext uri="{FF2B5EF4-FFF2-40B4-BE49-F238E27FC236}">
                <a16:creationId xmlns:a16="http://schemas.microsoft.com/office/drawing/2014/main" id="{8391B998-DEC8-B5C7-287B-87B42EF44368}"/>
              </a:ext>
            </a:extLst>
          </p:cNvPr>
          <p:cNvSpPr>
            <a:spLocks noGrp="1"/>
          </p:cNvSpPr>
          <p:nvPr>
            <p:ph type="sldNum" sz="quarter" idx="12"/>
          </p:nvPr>
        </p:nvSpPr>
        <p:spPr/>
        <p:txBody>
          <a:bodyPr/>
          <a:lstStyle/>
          <a:p>
            <a:fld id="{86CB4B4D-7CA3-9044-876B-883B54F8677D}" type="slidenum">
              <a:rPr lang="en-GB" smtClean="0"/>
              <a:pPr/>
              <a:t>1</a:t>
            </a:fld>
            <a:endParaRPr lang="en-GB" dirty="0"/>
          </a:p>
        </p:txBody>
      </p:sp>
      <p:pic>
        <p:nvPicPr>
          <p:cNvPr id="22" name="Picture 6" descr="Picture 6">
            <a:extLst>
              <a:ext uri="{FF2B5EF4-FFF2-40B4-BE49-F238E27FC236}">
                <a16:creationId xmlns:a16="http://schemas.microsoft.com/office/drawing/2014/main" id="{99E2ABC5-C490-2DBE-AF8D-AAA2CD9B15D2}"/>
              </a:ext>
            </a:extLst>
          </p:cNvPr>
          <p:cNvPicPr>
            <a:picLocks noChangeAspect="1"/>
          </p:cNvPicPr>
          <p:nvPr/>
        </p:nvPicPr>
        <p:blipFill>
          <a:blip r:embed="rId3"/>
          <a:stretch>
            <a:fillRect/>
          </a:stretch>
        </p:blipFill>
        <p:spPr>
          <a:xfrm>
            <a:off x="-2" y="0"/>
            <a:ext cx="12191999" cy="1436884"/>
          </a:xfrm>
          <a:prstGeom prst="rect">
            <a:avLst/>
          </a:prstGeom>
          <a:ln w="12700">
            <a:miter lim="400000"/>
          </a:ln>
        </p:spPr>
      </p:pic>
    </p:spTree>
    <p:extLst>
      <p:ext uri="{BB962C8B-B14F-4D97-AF65-F5344CB8AC3E}">
        <p14:creationId xmlns:p14="http://schemas.microsoft.com/office/powerpoint/2010/main" val="694259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ACA37-DB8F-ABE0-4AFD-EF330EAFE724}"/>
              </a:ext>
            </a:extLst>
          </p:cNvPr>
          <p:cNvSpPr>
            <a:spLocks noGrp="1"/>
          </p:cNvSpPr>
          <p:nvPr>
            <p:ph type="title"/>
          </p:nvPr>
        </p:nvSpPr>
        <p:spPr/>
        <p:txBody>
          <a:bodyPr>
            <a:normAutofit fontScale="90000"/>
          </a:bodyPr>
          <a:lstStyle/>
          <a:p>
            <a:r>
              <a:rPr lang="en-GB" i="1" dirty="0">
                <a:effectLst/>
                <a:latin typeface="Helvetica" pitchFamily="2" charset="0"/>
              </a:rPr>
              <a:t>General Strategic Recommendations</a:t>
            </a:r>
            <a:endParaRPr lang="en-GB" dirty="0"/>
          </a:p>
        </p:txBody>
      </p:sp>
      <p:sp>
        <p:nvSpPr>
          <p:cNvPr id="3" name="Content Placeholder 2">
            <a:extLst>
              <a:ext uri="{FF2B5EF4-FFF2-40B4-BE49-F238E27FC236}">
                <a16:creationId xmlns:a16="http://schemas.microsoft.com/office/drawing/2014/main" id="{0F07C284-38AB-FFE7-B08A-EAFCE823E129}"/>
              </a:ext>
            </a:extLst>
          </p:cNvPr>
          <p:cNvSpPr>
            <a:spLocks noGrp="1"/>
          </p:cNvSpPr>
          <p:nvPr>
            <p:ph idx="1"/>
          </p:nvPr>
        </p:nvSpPr>
        <p:spPr/>
        <p:txBody>
          <a:bodyPr>
            <a:normAutofit fontScale="85000" lnSpcReduction="10000"/>
          </a:bodyPr>
          <a:lstStyle/>
          <a:p>
            <a:r>
              <a:rPr lang="en-GB" dirty="0">
                <a:solidFill>
                  <a:srgbClr val="C10000"/>
                </a:solidFill>
                <a:effectLst/>
                <a:latin typeface="Helvetica" pitchFamily="2" charset="0"/>
              </a:rPr>
              <a:t>GSR 1 - Supporting R&amp;D facilities</a:t>
            </a:r>
          </a:p>
          <a:p>
            <a:r>
              <a:rPr lang="en-GB" dirty="0">
                <a:solidFill>
                  <a:srgbClr val="C10000"/>
                </a:solidFill>
                <a:effectLst/>
                <a:latin typeface="Helvetica" pitchFamily="2" charset="0"/>
              </a:rPr>
              <a:t>GSR 2 - Engineering support for detector R&amp;D</a:t>
            </a:r>
          </a:p>
          <a:p>
            <a:r>
              <a:rPr lang="en-GB" dirty="0">
                <a:solidFill>
                  <a:srgbClr val="C10000"/>
                </a:solidFill>
                <a:effectLst/>
                <a:latin typeface="Helvetica" pitchFamily="2" charset="0"/>
              </a:rPr>
              <a:t>GSR 3 - Specific software for instrumentation</a:t>
            </a:r>
          </a:p>
          <a:p>
            <a:r>
              <a:rPr lang="en-GB" dirty="0">
                <a:solidFill>
                  <a:srgbClr val="C10000"/>
                </a:solidFill>
                <a:effectLst/>
                <a:latin typeface="Helvetica" pitchFamily="2" charset="0"/>
              </a:rPr>
              <a:t>GSR 4 - International coordination and organisation of R&amp;D activities</a:t>
            </a:r>
          </a:p>
          <a:p>
            <a:r>
              <a:rPr lang="en-GB" dirty="0">
                <a:solidFill>
                  <a:srgbClr val="C10000"/>
                </a:solidFill>
                <a:effectLst/>
                <a:latin typeface="Helvetica" pitchFamily="2" charset="0"/>
              </a:rPr>
              <a:t>GSR 5 - Distributed R&amp;D activities with centralised facilities</a:t>
            </a:r>
          </a:p>
          <a:p>
            <a:r>
              <a:rPr lang="en-GB" dirty="0">
                <a:solidFill>
                  <a:srgbClr val="C10000"/>
                </a:solidFill>
                <a:effectLst/>
                <a:latin typeface="Helvetica" pitchFamily="2" charset="0"/>
              </a:rPr>
              <a:t>GSR 6 - Establish long-term strategic funding programmes</a:t>
            </a:r>
          </a:p>
          <a:p>
            <a:r>
              <a:rPr lang="en-GB" dirty="0">
                <a:solidFill>
                  <a:srgbClr val="C10000"/>
                </a:solidFill>
                <a:effectLst/>
                <a:latin typeface="Helvetica" pitchFamily="2" charset="0"/>
              </a:rPr>
              <a:t>GSR 7 – “Blue-sky” R&amp;D</a:t>
            </a:r>
          </a:p>
          <a:p>
            <a:r>
              <a:rPr lang="en-GB" dirty="0">
                <a:solidFill>
                  <a:srgbClr val="C10000"/>
                </a:solidFill>
                <a:effectLst/>
                <a:latin typeface="Helvetica" pitchFamily="2" charset="0"/>
              </a:rPr>
              <a:t>GSR 8 - Attract, nurture, recognise and sustain the careers of R&amp;D experts</a:t>
            </a:r>
          </a:p>
          <a:p>
            <a:r>
              <a:rPr lang="en-GB" dirty="0">
                <a:solidFill>
                  <a:srgbClr val="C10000"/>
                </a:solidFill>
                <a:effectLst/>
                <a:latin typeface="Helvetica" pitchFamily="2" charset="0"/>
              </a:rPr>
              <a:t>GSR 9 - Industrial partnerships</a:t>
            </a:r>
          </a:p>
          <a:p>
            <a:r>
              <a:rPr lang="en-GB" dirty="0">
                <a:solidFill>
                  <a:srgbClr val="C10000"/>
                </a:solidFill>
                <a:effectLst/>
                <a:latin typeface="Helvetica" pitchFamily="2" charset="0"/>
              </a:rPr>
              <a:t>GSR 10 – Open Science</a:t>
            </a:r>
          </a:p>
          <a:p>
            <a:endParaRPr lang="en-GB" dirty="0">
              <a:solidFill>
                <a:srgbClr val="C10000"/>
              </a:solidFill>
              <a:effectLst/>
              <a:latin typeface="Helvetica" pitchFamily="2" charset="0"/>
            </a:endParaRPr>
          </a:p>
          <a:p>
            <a:endParaRPr lang="en-GB" dirty="0">
              <a:solidFill>
                <a:srgbClr val="C10000"/>
              </a:solidFill>
              <a:effectLst/>
              <a:latin typeface="Helvetica" pitchFamily="2" charset="0"/>
            </a:endParaRPr>
          </a:p>
          <a:p>
            <a:endParaRPr lang="en-GB" dirty="0">
              <a:solidFill>
                <a:srgbClr val="C10000"/>
              </a:solidFill>
              <a:effectLst/>
              <a:latin typeface="Helvetica" pitchFamily="2" charset="0"/>
            </a:endParaRPr>
          </a:p>
          <a:p>
            <a:endParaRPr lang="en-GB" dirty="0">
              <a:solidFill>
                <a:srgbClr val="C10000"/>
              </a:solidFill>
              <a:effectLst/>
              <a:latin typeface="Helvetica" pitchFamily="2" charset="0"/>
            </a:endParaRPr>
          </a:p>
          <a:p>
            <a:endParaRPr lang="en-GB" i="1" dirty="0">
              <a:solidFill>
                <a:srgbClr val="C10000"/>
              </a:solidFill>
              <a:latin typeface="Helvetica" pitchFamily="2" charset="0"/>
            </a:endParaRPr>
          </a:p>
          <a:p>
            <a:pPr marL="0" indent="0">
              <a:buNone/>
            </a:pPr>
            <a:endParaRPr lang="en-GB" dirty="0">
              <a:solidFill>
                <a:srgbClr val="C10000"/>
              </a:solidFill>
              <a:effectLst/>
              <a:latin typeface="Helvetica" pitchFamily="2" charset="0"/>
            </a:endParaRPr>
          </a:p>
          <a:p>
            <a:endParaRPr lang="en-GB" dirty="0">
              <a:solidFill>
                <a:srgbClr val="C10000"/>
              </a:solidFill>
              <a:effectLst/>
              <a:latin typeface="Helvetica" pitchFamily="2" charset="0"/>
            </a:endParaRPr>
          </a:p>
          <a:p>
            <a:endParaRPr lang="en-GB" i="1" dirty="0">
              <a:solidFill>
                <a:srgbClr val="C10000"/>
              </a:solidFill>
              <a:latin typeface="Helvetica" pitchFamily="2" charset="0"/>
            </a:endParaRPr>
          </a:p>
          <a:p>
            <a:endParaRPr lang="en-GB" dirty="0">
              <a:solidFill>
                <a:srgbClr val="C10000"/>
              </a:solidFill>
              <a:effectLst/>
              <a:latin typeface="Helvetica" pitchFamily="2" charset="0"/>
            </a:endParaRPr>
          </a:p>
          <a:p>
            <a:endParaRPr lang="en-GB" dirty="0">
              <a:solidFill>
                <a:srgbClr val="C10000"/>
              </a:solidFill>
              <a:effectLst/>
              <a:latin typeface="Helvetica" pitchFamily="2" charset="0"/>
            </a:endParaRPr>
          </a:p>
          <a:p>
            <a:endParaRPr lang="en-GB" dirty="0"/>
          </a:p>
        </p:txBody>
      </p:sp>
      <p:sp>
        <p:nvSpPr>
          <p:cNvPr id="4" name="Date Placeholder 3">
            <a:extLst>
              <a:ext uri="{FF2B5EF4-FFF2-40B4-BE49-F238E27FC236}">
                <a16:creationId xmlns:a16="http://schemas.microsoft.com/office/drawing/2014/main" id="{8B961B8E-EA4D-2E50-615F-BBA9AA6D8550}"/>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7A112742-0A88-9538-97F8-DE0815AD8B98}"/>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A435A39C-4B43-1818-39E1-72DA9B62CD1E}"/>
              </a:ext>
            </a:extLst>
          </p:cNvPr>
          <p:cNvSpPr>
            <a:spLocks noGrp="1"/>
          </p:cNvSpPr>
          <p:nvPr>
            <p:ph type="sldNum" sz="quarter" idx="12"/>
          </p:nvPr>
        </p:nvSpPr>
        <p:spPr/>
        <p:txBody>
          <a:bodyPr/>
          <a:lstStyle/>
          <a:p>
            <a:fld id="{86CB4B4D-7CA3-9044-876B-883B54F8677D}" type="slidenum">
              <a:rPr lang="en-GB" smtClean="0"/>
              <a:pPr/>
              <a:t>10</a:t>
            </a:fld>
            <a:endParaRPr lang="en-GB"/>
          </a:p>
        </p:txBody>
      </p:sp>
    </p:spTree>
    <p:extLst>
      <p:ext uri="{BB962C8B-B14F-4D97-AF65-F5344CB8AC3E}">
        <p14:creationId xmlns:p14="http://schemas.microsoft.com/office/powerpoint/2010/main" val="1366357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B3B2C-B50F-45B5-9D4B-154710BC14F3}"/>
              </a:ext>
            </a:extLst>
          </p:cNvPr>
          <p:cNvSpPr>
            <a:spLocks noGrp="1"/>
          </p:cNvSpPr>
          <p:nvPr>
            <p:ph type="title"/>
          </p:nvPr>
        </p:nvSpPr>
        <p:spPr/>
        <p:txBody>
          <a:bodyPr>
            <a:normAutofit fontScale="90000"/>
          </a:bodyPr>
          <a:lstStyle/>
          <a:p>
            <a:r>
              <a:rPr lang="en-GB" dirty="0"/>
              <a:t> Implementation of the Roadmap</a:t>
            </a:r>
          </a:p>
        </p:txBody>
      </p:sp>
      <p:sp>
        <p:nvSpPr>
          <p:cNvPr id="3" name="Content Placeholder 2">
            <a:extLst>
              <a:ext uri="{FF2B5EF4-FFF2-40B4-BE49-F238E27FC236}">
                <a16:creationId xmlns:a16="http://schemas.microsoft.com/office/drawing/2014/main" id="{EBF915CB-36E7-93FD-A3A1-219A912680A1}"/>
              </a:ext>
            </a:extLst>
          </p:cNvPr>
          <p:cNvSpPr>
            <a:spLocks noGrp="1"/>
          </p:cNvSpPr>
          <p:nvPr>
            <p:ph idx="1"/>
          </p:nvPr>
        </p:nvSpPr>
        <p:spPr>
          <a:xfrm>
            <a:off x="19876" y="1019503"/>
            <a:ext cx="4706127" cy="5440931"/>
          </a:xfrm>
        </p:spPr>
        <p:txBody>
          <a:bodyPr>
            <a:normAutofit fontScale="85000" lnSpcReduction="10000"/>
          </a:bodyPr>
          <a:lstStyle/>
          <a:p>
            <a:pPr>
              <a:lnSpc>
                <a:spcPct val="120000"/>
              </a:lnSpc>
            </a:pPr>
            <a:r>
              <a:rPr lang="en-GB" sz="2900" dirty="0">
                <a:latin typeface="Helvetica" pitchFamily="2" charset="0"/>
              </a:rPr>
              <a:t>After the publication of the Detector R&amp;D Roadmap, CERN Council requested ECFA to develop the plan for its implementation. </a:t>
            </a:r>
          </a:p>
          <a:p>
            <a:pPr marL="8890" fontAlgn="base">
              <a:spcBef>
                <a:spcPts val="580"/>
              </a:spcBef>
              <a:spcAft>
                <a:spcPts val="0"/>
              </a:spcAft>
            </a:pPr>
            <a:r>
              <a:rPr lang="en-IT" sz="2900" kern="0" spc="-75">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Three</a:t>
            </a:r>
            <a:r>
              <a:rPr lang="en-IT" sz="2900" kern="0" spc="-6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IT" sz="2900" kern="0" spc="-85">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areas</a:t>
            </a:r>
            <a:r>
              <a:rPr lang="en-IT" sz="2900" kern="0" spc="-4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IT" sz="2900" kern="0" spc="-45">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a:t>
            </a:r>
            <a:r>
              <a:rPr lang="en-IT" sz="2900" kern="0" spc="-5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IT" sz="2900" kern="0" spc="-65">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Detector</a:t>
            </a:r>
            <a:r>
              <a:rPr lang="en-IT" sz="2900" kern="0" spc="-5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IT" sz="2900" kern="0" spc="-15">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R&amp;D:</a:t>
            </a:r>
            <a:endParaRPr lang="en-US" sz="2900" kern="100" spc="-15" dirty="0">
              <a:latin typeface="Arial" panose="020B0604020202020204" pitchFamily="34" charset="0"/>
              <a:ea typeface="Times New Roman" panose="02020603050405020304" pitchFamily="18" charset="0"/>
              <a:cs typeface="Arial" panose="020B0604020202020204" pitchFamily="34" charset="0"/>
            </a:endParaRPr>
          </a:p>
          <a:p>
            <a:pPr marL="914400" lvl="1" indent="-514350" fontAlgn="base">
              <a:spcBef>
                <a:spcPts val="580"/>
              </a:spcBef>
              <a:buFont typeface="+mj-lt"/>
              <a:buAutoNum type="arabicPeriod"/>
            </a:pPr>
            <a:r>
              <a:rPr lang="en-IT" sz="2500" kern="0" spc="-75">
                <a:solidFill>
                  <a:srgbClr val="FF0000"/>
                </a:solidFill>
                <a:effectLst/>
                <a:latin typeface="Arial" panose="020B0604020202020204" pitchFamily="34" charset="0"/>
                <a:ea typeface="Times New Roman" panose="02020603050405020304" pitchFamily="18" charset="0"/>
                <a:cs typeface="Arial" panose="020B0604020202020204" pitchFamily="34" charset="0"/>
              </a:rPr>
              <a:t>Strategic</a:t>
            </a:r>
            <a:r>
              <a:rPr lang="en-IT" sz="2500" kern="0" spc="-5">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IT" sz="2500" kern="0" spc="-75">
                <a:solidFill>
                  <a:srgbClr val="FF0000"/>
                </a:solidFill>
                <a:effectLst/>
                <a:latin typeface="Arial" panose="020B0604020202020204" pitchFamily="34" charset="0"/>
                <a:ea typeface="Times New Roman" panose="02020603050405020304" pitchFamily="18" charset="0"/>
                <a:cs typeface="Arial" panose="020B0604020202020204" pitchFamily="34" charset="0"/>
              </a:rPr>
              <a:t>R&amp;D</a:t>
            </a:r>
            <a:r>
              <a:rPr lang="en-US" sz="2500" kern="0" spc="-5"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IT" sz="2500" kern="0" spc="-15">
                <a:solidFill>
                  <a:srgbClr val="000000"/>
                </a:solidFill>
                <a:effectLst/>
                <a:latin typeface="Arial" panose="020B0604020202020204" pitchFamily="34" charset="0"/>
                <a:ea typeface="Times New Roman" panose="02020603050405020304" pitchFamily="18" charset="0"/>
                <a:cs typeface="Arial" panose="020B0604020202020204" pitchFamily="34" charset="0"/>
              </a:rPr>
              <a:t>address</a:t>
            </a:r>
            <a:r>
              <a:rPr lang="en-US" sz="2500" kern="0" spc="-15"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ing</a:t>
            </a:r>
            <a:r>
              <a:rPr lang="en-IT" sz="2500" kern="0" spc="7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IT" sz="25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IT" sz="2500" kern="0" spc="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IT" sz="2500" kern="0" spc="-4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high priority items defined</a:t>
            </a:r>
            <a:r>
              <a:rPr lang="en-US" sz="2500" kern="0" spc="-4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IT" sz="25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a:t>
            </a:r>
            <a:r>
              <a:rPr lang="en-IT" sz="2500" kern="0" spc="-5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IT" sz="25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IT" sz="2500" kern="0" spc="-5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IT" sz="2500" kern="0" spc="-75">
                <a:solidFill>
                  <a:srgbClr val="000000"/>
                </a:solidFill>
                <a:effectLst/>
                <a:latin typeface="Arial" panose="020B0604020202020204" pitchFamily="34" charset="0"/>
                <a:ea typeface="Times New Roman" panose="02020603050405020304" pitchFamily="18" charset="0"/>
                <a:cs typeface="Arial" panose="020B0604020202020204" pitchFamily="34" charset="0"/>
              </a:rPr>
              <a:t>Roadmap</a:t>
            </a:r>
            <a:r>
              <a:rPr lang="en-IT" sz="2500" kern="0" spc="-5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IT" sz="2500" kern="0" spc="-4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via</a:t>
            </a:r>
            <a:r>
              <a:rPr lang="en-IT" sz="2500" kern="0" spc="-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IT" sz="25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IT" sz="2500" kern="0" spc="-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IT" sz="2500" kern="0" spc="-5">
                <a:solidFill>
                  <a:srgbClr val="000000"/>
                </a:solidFill>
                <a:effectLst/>
                <a:latin typeface="Arial" panose="020B0604020202020204" pitchFamily="34" charset="0"/>
                <a:ea typeface="Times New Roman" panose="02020603050405020304" pitchFamily="18" charset="0"/>
                <a:cs typeface="Arial" panose="020B0604020202020204" pitchFamily="34" charset="0"/>
              </a:rPr>
              <a:t>DRDTs</a:t>
            </a:r>
            <a:endParaRPr lang="en-US" sz="2500" kern="0"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914400" lvl="1" indent="-514350" fontAlgn="base">
              <a:spcBef>
                <a:spcPts val="580"/>
              </a:spcBef>
              <a:buFont typeface="+mj-lt"/>
              <a:buAutoNum type="arabicPeriod"/>
            </a:pPr>
            <a:r>
              <a:rPr lang="en-IT" sz="2500" kern="0" spc="-75">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Experiment</a:t>
            </a:r>
            <a:r>
              <a:rPr lang="en-US" sz="2500" kern="0" spc="-75"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IT" sz="2500" kern="0" spc="-80">
                <a:solidFill>
                  <a:srgbClr val="000000"/>
                </a:solidFill>
                <a:effectLst/>
                <a:latin typeface="Arial" panose="020B0604020202020204" pitchFamily="34" charset="0"/>
                <a:ea typeface="Times New Roman" panose="02020603050405020304" pitchFamily="18" charset="0"/>
                <a:cs typeface="Arial" panose="020B0604020202020204" pitchFamily="34" charset="0"/>
              </a:rPr>
              <a:t>specific</a:t>
            </a:r>
            <a:r>
              <a:rPr lang="en-IT" sz="2500" kern="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IT" sz="2500" kern="0" spc="-6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R&amp;D</a:t>
            </a:r>
            <a:r>
              <a:rPr lang="en-IT" sz="2500" kern="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IT" sz="25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funded</a:t>
            </a:r>
            <a:r>
              <a:rPr lang="en-US" sz="2500" kern="0"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IT" sz="25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outside</a:t>
            </a:r>
            <a:r>
              <a:rPr lang="en-US" sz="25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IT" sz="2500" kern="0" spc="-90">
                <a:solidFill>
                  <a:srgbClr val="000000"/>
                </a:solidFill>
                <a:effectLst/>
                <a:latin typeface="Arial" panose="020B0604020202020204" pitchFamily="34" charset="0"/>
                <a:ea typeface="Times New Roman" panose="02020603050405020304" pitchFamily="18" charset="0"/>
                <a:cs typeface="Arial" panose="020B0604020202020204" pitchFamily="34" charset="0"/>
              </a:rPr>
              <a:t>DRD </a:t>
            </a:r>
            <a:r>
              <a:rPr lang="en-IT" sz="2500" kern="0" spc="-4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programm</a:t>
            </a:r>
            <a:r>
              <a:rPr lang="en-US" sz="2500" kern="0" spc="-4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a:t>
            </a:r>
            <a:endParaRPr lang="en-US" sz="2500" kern="0"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914400" lvl="1" indent="-514350" fontAlgn="base">
              <a:spcBef>
                <a:spcPts val="580"/>
              </a:spcBef>
              <a:buFont typeface="+mj-lt"/>
              <a:buAutoNum type="arabicPeriod"/>
            </a:pPr>
            <a:r>
              <a:rPr lang="en-IT" sz="2500" kern="0" spc="-80">
                <a:solidFill>
                  <a:srgbClr val="FF0000"/>
                </a:solidFill>
                <a:effectLst/>
                <a:latin typeface="Arial" panose="020B0604020202020204" pitchFamily="34" charset="0"/>
                <a:ea typeface="Times New Roman" panose="02020603050405020304" pitchFamily="18" charset="0"/>
                <a:cs typeface="Arial" panose="020B0604020202020204" pitchFamily="34" charset="0"/>
              </a:rPr>
              <a:t>”Blue</a:t>
            </a:r>
            <a:r>
              <a:rPr lang="en-IT" sz="2500" kern="0">
                <a:solidFill>
                  <a:srgbClr val="FF0000"/>
                </a:solidFill>
                <a:effectLst/>
                <a:latin typeface="Arial" panose="020B0604020202020204" pitchFamily="34" charset="0"/>
                <a:ea typeface="Times New Roman" panose="02020603050405020304" pitchFamily="18" charset="0"/>
                <a:cs typeface="Arial" panose="020B0604020202020204" pitchFamily="34" charset="0"/>
              </a:rPr>
              <a:t>sky”</a:t>
            </a:r>
            <a:r>
              <a:rPr lang="en-IT" sz="2500" kern="0" spc="225">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IT" sz="2500" kern="0">
                <a:solidFill>
                  <a:srgbClr val="FF0000"/>
                </a:solidFill>
                <a:effectLst/>
                <a:latin typeface="Arial" panose="020B0604020202020204" pitchFamily="34" charset="0"/>
                <a:ea typeface="Times New Roman" panose="02020603050405020304" pitchFamily="18" charset="0"/>
                <a:cs typeface="Arial" panose="020B0604020202020204" pitchFamily="34" charset="0"/>
              </a:rPr>
              <a:t>R&amp;D</a:t>
            </a:r>
            <a:endParaRPr lang="en-GB" sz="2500" dirty="0">
              <a:latin typeface="Helvetica" pitchFamily="2" charset="0"/>
            </a:endParaRPr>
          </a:p>
          <a:p>
            <a:endParaRPr lang="en-GB" dirty="0"/>
          </a:p>
        </p:txBody>
      </p:sp>
      <p:sp>
        <p:nvSpPr>
          <p:cNvPr id="4" name="Date Placeholder 3">
            <a:extLst>
              <a:ext uri="{FF2B5EF4-FFF2-40B4-BE49-F238E27FC236}">
                <a16:creationId xmlns:a16="http://schemas.microsoft.com/office/drawing/2014/main" id="{38B8E663-C319-2582-CF4E-30108097EE21}"/>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74A1594B-4ADD-781C-BFD1-1C4A629DB2BB}"/>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BAC2FA17-7379-8705-DCDB-DDE3B0DA033C}"/>
              </a:ext>
            </a:extLst>
          </p:cNvPr>
          <p:cNvSpPr>
            <a:spLocks noGrp="1"/>
          </p:cNvSpPr>
          <p:nvPr>
            <p:ph type="sldNum" sz="quarter" idx="12"/>
          </p:nvPr>
        </p:nvSpPr>
        <p:spPr/>
        <p:txBody>
          <a:bodyPr/>
          <a:lstStyle/>
          <a:p>
            <a:fld id="{86CB4B4D-7CA3-9044-876B-883B54F8677D}" type="slidenum">
              <a:rPr lang="en-GB" smtClean="0"/>
              <a:pPr/>
              <a:t>11</a:t>
            </a:fld>
            <a:endParaRPr lang="en-GB"/>
          </a:p>
        </p:txBody>
      </p:sp>
      <p:pic>
        <p:nvPicPr>
          <p:cNvPr id="11" name="Picture 10">
            <a:extLst>
              <a:ext uri="{FF2B5EF4-FFF2-40B4-BE49-F238E27FC236}">
                <a16:creationId xmlns:a16="http://schemas.microsoft.com/office/drawing/2014/main" id="{32EBCD56-5A22-B06D-E2B1-76D75DF4CC8E}"/>
              </a:ext>
            </a:extLst>
          </p:cNvPr>
          <p:cNvPicPr>
            <a:picLocks noChangeAspect="1"/>
          </p:cNvPicPr>
          <p:nvPr/>
        </p:nvPicPr>
        <p:blipFill>
          <a:blip r:embed="rId2"/>
          <a:stretch>
            <a:fillRect/>
          </a:stretch>
        </p:blipFill>
        <p:spPr>
          <a:xfrm>
            <a:off x="4726003" y="1602806"/>
            <a:ext cx="7379858" cy="4549092"/>
          </a:xfrm>
          <a:prstGeom prst="rect">
            <a:avLst/>
          </a:prstGeom>
        </p:spPr>
      </p:pic>
    </p:spTree>
    <p:extLst>
      <p:ext uri="{BB962C8B-B14F-4D97-AF65-F5344CB8AC3E}">
        <p14:creationId xmlns:p14="http://schemas.microsoft.com/office/powerpoint/2010/main" val="433778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C253A-158D-AFA2-1CC2-C617A1093E32}"/>
              </a:ext>
            </a:extLst>
          </p:cNvPr>
          <p:cNvSpPr>
            <a:spLocks noGrp="1"/>
          </p:cNvSpPr>
          <p:nvPr>
            <p:ph type="title"/>
          </p:nvPr>
        </p:nvSpPr>
        <p:spPr/>
        <p:txBody>
          <a:bodyPr>
            <a:normAutofit fontScale="90000"/>
          </a:bodyPr>
          <a:lstStyle/>
          <a:p>
            <a:r>
              <a:rPr lang="en-GB" dirty="0"/>
              <a:t>Implementation of the Roadmap</a:t>
            </a:r>
          </a:p>
        </p:txBody>
      </p:sp>
      <p:sp>
        <p:nvSpPr>
          <p:cNvPr id="3" name="Content Placeholder 2">
            <a:extLst>
              <a:ext uri="{FF2B5EF4-FFF2-40B4-BE49-F238E27FC236}">
                <a16:creationId xmlns:a16="http://schemas.microsoft.com/office/drawing/2014/main" id="{1D1B8A64-5335-5436-888B-6E2F63BCF97E}"/>
              </a:ext>
            </a:extLst>
          </p:cNvPr>
          <p:cNvSpPr>
            <a:spLocks noGrp="1"/>
          </p:cNvSpPr>
          <p:nvPr>
            <p:ph idx="1"/>
          </p:nvPr>
        </p:nvSpPr>
        <p:spPr>
          <a:xfrm>
            <a:off x="50994" y="1095822"/>
            <a:ext cx="11900180" cy="5622033"/>
          </a:xfrm>
        </p:spPr>
        <p:txBody>
          <a:bodyPr>
            <a:noAutofit/>
          </a:bodyPr>
          <a:lstStyle/>
          <a:p>
            <a:r>
              <a:rPr lang="en-GB" sz="1800" b="0" dirty="0">
                <a:latin typeface="Helvetica" pitchFamily="2" charset="0"/>
              </a:rPr>
              <a:t>All CERN RD collaborations will cease at the end of 2023</a:t>
            </a:r>
          </a:p>
          <a:p>
            <a:r>
              <a:rPr lang="en-GB" sz="1800" dirty="0">
                <a:latin typeface="Helvetica" pitchFamily="2" charset="0"/>
              </a:rPr>
              <a:t>In 2023, prepare and setup the DRD collaborations which </a:t>
            </a:r>
            <a:r>
              <a:rPr lang="en-GB" sz="1800" b="0" dirty="0">
                <a:latin typeface="Helvetica" pitchFamily="2" charset="0"/>
              </a:rPr>
              <a:t>will start January 2024</a:t>
            </a:r>
            <a:endParaRPr lang="en-GB" sz="1800" dirty="0">
              <a:latin typeface="Helvetica" pitchFamily="2" charset="0"/>
            </a:endParaRPr>
          </a:p>
          <a:p>
            <a:pPr lvl="1"/>
            <a:r>
              <a:rPr lang="en-GB" sz="1800" b="0" dirty="0">
                <a:latin typeface="Helvetica" pitchFamily="2" charset="0"/>
              </a:rPr>
              <a:t>DRD proposals are due July 2023 to be reviewed by the DRD committee (DRDC) in second half 2023</a:t>
            </a:r>
          </a:p>
          <a:p>
            <a:pPr lvl="1"/>
            <a:r>
              <a:rPr lang="en-GB" sz="1800" b="0" dirty="0">
                <a:latin typeface="Helvetica" pitchFamily="2" charset="0"/>
              </a:rPr>
              <a:t>Approval of DRDs by the CERN Research Board in Q4 2023</a:t>
            </a:r>
          </a:p>
          <a:p>
            <a:pPr lvl="1"/>
            <a:r>
              <a:rPr lang="en-GB" sz="1800" b="0" dirty="0">
                <a:latin typeface="Helvetica" pitchFamily="2" charset="0"/>
              </a:rPr>
              <a:t>Memoranda of Understanding (</a:t>
            </a:r>
            <a:r>
              <a:rPr lang="en-GB" sz="1800" b="0" dirty="0" err="1">
                <a:latin typeface="Helvetica" pitchFamily="2" charset="0"/>
              </a:rPr>
              <a:t>MoUs</a:t>
            </a:r>
            <a:r>
              <a:rPr lang="en-GB" sz="1800" b="0" dirty="0">
                <a:latin typeface="Helvetica" pitchFamily="2" charset="0"/>
              </a:rPr>
              <a:t>) to be signed end 2023/early 2024</a:t>
            </a:r>
          </a:p>
          <a:p>
            <a:r>
              <a:rPr lang="en-GB" sz="1800" dirty="0">
                <a:solidFill>
                  <a:srgbClr val="C00000"/>
                </a:solidFill>
                <a:latin typeface="Helvetica" pitchFamily="2" charset="0"/>
              </a:rPr>
              <a:t>DRDC committee is now finally almost in place and the chair has been </a:t>
            </a:r>
            <a:r>
              <a:rPr lang="en-GB" sz="1800" b="0" dirty="0">
                <a:solidFill>
                  <a:srgbClr val="C00000"/>
                </a:solidFill>
                <a:latin typeface="Helvetica" pitchFamily="2" charset="0"/>
              </a:rPr>
              <a:t>selected</a:t>
            </a:r>
          </a:p>
          <a:p>
            <a:r>
              <a:rPr lang="en-GB" sz="1800" b="0" dirty="0">
                <a:latin typeface="Helvetica" pitchFamily="2" charset="0"/>
              </a:rPr>
              <a:t>A template MOU will be provided </a:t>
            </a:r>
            <a:r>
              <a:rPr lang="en-GB" sz="1800" dirty="0">
                <a:latin typeface="Helvetica" pitchFamily="2" charset="0"/>
              </a:rPr>
              <a:t>based on experience with “small” experiments</a:t>
            </a:r>
          </a:p>
          <a:p>
            <a:pPr marL="285750" indent="-285750">
              <a:spcAft>
                <a:spcPts val="600"/>
              </a:spcAft>
              <a:buFont typeface="Arial" panose="020B0604020202020204" pitchFamily="34" charset="0"/>
              <a:buChar char="•"/>
            </a:pPr>
            <a:r>
              <a:rPr lang="en-GB" sz="1800" dirty="0">
                <a:latin typeface="Helvetica" pitchFamily="2" charset="0"/>
              </a:rPr>
              <a:t>DRD7 (electronics) will require member institutes to sign </a:t>
            </a:r>
            <a:r>
              <a:rPr lang="en-GB" sz="1800" dirty="0">
                <a:solidFill>
                  <a:srgbClr val="C00000"/>
                </a:solidFill>
                <a:latin typeface="Helvetica" pitchFamily="2" charset="0"/>
              </a:rPr>
              <a:t>Memoranda of Agreement </a:t>
            </a:r>
            <a:r>
              <a:rPr lang="en-GB" sz="1800" dirty="0">
                <a:latin typeface="Helvetica" pitchFamily="2" charset="0"/>
              </a:rPr>
              <a:t>giving a range of agreed practices and possible issues around IP, NDAs etc that will need to be formally defined. </a:t>
            </a:r>
          </a:p>
          <a:p>
            <a:pPr marL="285750" indent="-285750">
              <a:spcAft>
                <a:spcPts val="600"/>
              </a:spcAft>
              <a:buFont typeface="Arial" panose="020B0604020202020204" pitchFamily="34" charset="0"/>
              <a:buChar char="•"/>
            </a:pPr>
            <a:r>
              <a:rPr lang="en-GB" sz="1800" dirty="0">
                <a:latin typeface="Helvetica" pitchFamily="2" charset="0"/>
              </a:rPr>
              <a:t>The term </a:t>
            </a:r>
            <a:r>
              <a:rPr lang="en-GB" sz="1800" dirty="0" err="1">
                <a:solidFill>
                  <a:srgbClr val="C00000"/>
                </a:solidFill>
                <a:latin typeface="Helvetica" pitchFamily="2" charset="0"/>
              </a:rPr>
              <a:t>MoA</a:t>
            </a:r>
            <a:r>
              <a:rPr lang="en-GB" sz="1800" dirty="0">
                <a:solidFill>
                  <a:schemeClr val="accent6">
                    <a:lumMod val="75000"/>
                  </a:schemeClr>
                </a:solidFill>
                <a:latin typeface="Helvetica" pitchFamily="2" charset="0"/>
              </a:rPr>
              <a:t> </a:t>
            </a:r>
            <a:r>
              <a:rPr lang="en-GB" sz="1800" dirty="0">
                <a:latin typeface="Helvetica" pitchFamily="2" charset="0"/>
              </a:rPr>
              <a:t> will also be used to  </a:t>
            </a:r>
            <a:r>
              <a:rPr lang="en-GB" sz="1800" dirty="0">
                <a:solidFill>
                  <a:srgbClr val="C00000"/>
                </a:solidFill>
                <a:latin typeface="Helvetica" pitchFamily="2" charset="0"/>
              </a:rPr>
              <a:t>agreements between individual institutes and DRDs. </a:t>
            </a:r>
            <a:r>
              <a:rPr lang="en-GB" sz="1800" dirty="0">
                <a:latin typeface="Helvetica" pitchFamily="2" charset="0"/>
              </a:rPr>
              <a:t>This  could be used to collect </a:t>
            </a:r>
            <a:r>
              <a:rPr lang="en-GB" sz="1800" dirty="0" err="1">
                <a:latin typeface="Helvetica" pitchFamily="2" charset="0"/>
              </a:rPr>
              <a:t>asmall</a:t>
            </a:r>
            <a:r>
              <a:rPr lang="en-GB" sz="1800" dirty="0">
                <a:latin typeface="Helvetica" pitchFamily="2" charset="0"/>
              </a:rPr>
              <a:t> annual membership levy per institute for “Blue Sky” R&amp;D</a:t>
            </a:r>
            <a:endParaRPr lang="en-GB" sz="1800" b="0" dirty="0">
              <a:latin typeface="Helvetica" pitchFamily="2" charset="0"/>
            </a:endParaRPr>
          </a:p>
          <a:p>
            <a:r>
              <a:rPr lang="en-GB" sz="1800" dirty="0">
                <a:latin typeface="Helvetica" pitchFamily="2" charset="0"/>
              </a:rPr>
              <a:t>All DRDs are making great progress. Most will submit the proposal by July 2023. DRD7 plans to submit its proposal by end 2023.</a:t>
            </a:r>
          </a:p>
          <a:p>
            <a:r>
              <a:rPr lang="en-GB" sz="1800" dirty="0">
                <a:effectLst/>
                <a:latin typeface="Helvetica" pitchFamily="2" charset="0"/>
                <a:ea typeface="Times New Roman" panose="02020603050405020304" pitchFamily="18" charset="0"/>
              </a:rPr>
              <a:t>DRD5: progressing on a different time scale and a symposium is scheduled for October 2</a:t>
            </a:r>
            <a:r>
              <a:rPr lang="en-GB" sz="1800" baseline="30000" dirty="0">
                <a:effectLst/>
                <a:latin typeface="Helvetica" pitchFamily="2" charset="0"/>
                <a:ea typeface="Times New Roman" panose="02020603050405020304" pitchFamily="18" charset="0"/>
              </a:rPr>
              <a:t>nd</a:t>
            </a:r>
            <a:r>
              <a:rPr lang="en-GB" sz="1800" dirty="0">
                <a:effectLst/>
                <a:latin typeface="Helvetica" pitchFamily="2" charset="0"/>
                <a:ea typeface="Times New Roman" panose="02020603050405020304" pitchFamily="18" charset="0"/>
              </a:rPr>
              <a:t> to October 4</a:t>
            </a:r>
            <a:r>
              <a:rPr lang="en-GB" sz="1800" baseline="30000" dirty="0">
                <a:effectLst/>
                <a:latin typeface="Helvetica" pitchFamily="2" charset="0"/>
                <a:ea typeface="Times New Roman" panose="02020603050405020304" pitchFamily="18" charset="0"/>
              </a:rPr>
              <a:t>th</a:t>
            </a:r>
            <a:r>
              <a:rPr lang="en-GB" sz="1800" dirty="0">
                <a:effectLst/>
                <a:latin typeface="Helvetica" pitchFamily="2" charset="0"/>
                <a:ea typeface="Times New Roman" panose="02020603050405020304" pitchFamily="18" charset="0"/>
              </a:rPr>
              <a:t> and will be used for input to the proposal scheduled for end of 2024. More info at https://</a:t>
            </a:r>
            <a:r>
              <a:rPr lang="en-GB" sz="1800" dirty="0" err="1">
                <a:effectLst/>
                <a:latin typeface="Helvetica" pitchFamily="2" charset="0"/>
                <a:ea typeface="Times New Roman" panose="02020603050405020304" pitchFamily="18" charset="0"/>
              </a:rPr>
              <a:t>doser.web.cern.ch</a:t>
            </a:r>
            <a:r>
              <a:rPr lang="en-GB" sz="1800" dirty="0">
                <a:effectLst/>
                <a:latin typeface="Helvetica" pitchFamily="2" charset="0"/>
                <a:ea typeface="Times New Roman" panose="02020603050405020304" pitchFamily="18" charset="0"/>
              </a:rPr>
              <a:t>/).  </a:t>
            </a:r>
          </a:p>
          <a:p>
            <a:r>
              <a:rPr lang="en-GB" sz="1800" dirty="0">
                <a:effectLst/>
                <a:latin typeface="Helvetica" pitchFamily="2" charset="0"/>
                <a:ea typeface="Times New Roman" panose="02020603050405020304" pitchFamily="18" charset="0"/>
              </a:rPr>
              <a:t>DRD8: not sufficient interest in forming a dedicated DRD in the area of local cooling and low-mass mechanics </a:t>
            </a:r>
            <a:endParaRPr lang="en-GB" sz="1800" dirty="0">
              <a:latin typeface="Helvetica" pitchFamily="2" charset="0"/>
            </a:endParaRPr>
          </a:p>
        </p:txBody>
      </p:sp>
      <p:sp>
        <p:nvSpPr>
          <p:cNvPr id="4" name="Date Placeholder 3">
            <a:extLst>
              <a:ext uri="{FF2B5EF4-FFF2-40B4-BE49-F238E27FC236}">
                <a16:creationId xmlns:a16="http://schemas.microsoft.com/office/drawing/2014/main" id="{9E76FE42-E8D7-E47D-AB83-F65F73896D0D}"/>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0000A8FA-1A22-51B1-C16E-F766C9C9E545}"/>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C512F485-F073-7F25-67A8-69D7648C21F5}"/>
              </a:ext>
            </a:extLst>
          </p:cNvPr>
          <p:cNvSpPr>
            <a:spLocks noGrp="1"/>
          </p:cNvSpPr>
          <p:nvPr>
            <p:ph type="sldNum" sz="quarter" idx="12"/>
          </p:nvPr>
        </p:nvSpPr>
        <p:spPr/>
        <p:txBody>
          <a:bodyPr/>
          <a:lstStyle/>
          <a:p>
            <a:fld id="{86CB4B4D-7CA3-9044-876B-883B54F8677D}" type="slidenum">
              <a:rPr lang="en-GB" smtClean="0"/>
              <a:pPr/>
              <a:t>12</a:t>
            </a:fld>
            <a:endParaRPr lang="en-GB"/>
          </a:p>
        </p:txBody>
      </p:sp>
    </p:spTree>
    <p:extLst>
      <p:ext uri="{BB962C8B-B14F-4D97-AF65-F5344CB8AC3E}">
        <p14:creationId xmlns:p14="http://schemas.microsoft.com/office/powerpoint/2010/main" val="3436087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0F122D-1982-5067-16B7-F16AC91F2DFF}"/>
              </a:ext>
            </a:extLst>
          </p:cNvPr>
          <p:cNvSpPr>
            <a:spLocks noGrp="1"/>
          </p:cNvSpPr>
          <p:nvPr>
            <p:ph type="title"/>
          </p:nvPr>
        </p:nvSpPr>
        <p:spPr/>
        <p:txBody>
          <a:bodyPr/>
          <a:lstStyle/>
          <a:p>
            <a:r>
              <a:rPr lang="en-GB" dirty="0"/>
              <a:t>DRD1</a:t>
            </a:r>
          </a:p>
        </p:txBody>
      </p:sp>
      <p:sp>
        <p:nvSpPr>
          <p:cNvPr id="2" name="Date Placeholder 1">
            <a:extLst>
              <a:ext uri="{FF2B5EF4-FFF2-40B4-BE49-F238E27FC236}">
                <a16:creationId xmlns:a16="http://schemas.microsoft.com/office/drawing/2014/main" id="{B1F0C83D-5B41-AAE5-B175-5A424FF39068}"/>
              </a:ext>
            </a:extLst>
          </p:cNvPr>
          <p:cNvSpPr>
            <a:spLocks noGrp="1"/>
          </p:cNvSpPr>
          <p:nvPr>
            <p:ph type="dt" sz="half" idx="10"/>
          </p:nvPr>
        </p:nvSpPr>
        <p:spPr/>
        <p:txBody>
          <a:bodyPr/>
          <a:lstStyle/>
          <a:p>
            <a:r>
              <a:rPr lang="en-GB"/>
              <a:t>6 July  2023</a:t>
            </a:r>
          </a:p>
        </p:txBody>
      </p:sp>
      <p:sp>
        <p:nvSpPr>
          <p:cNvPr id="3" name="Footer Placeholder 2">
            <a:extLst>
              <a:ext uri="{FF2B5EF4-FFF2-40B4-BE49-F238E27FC236}">
                <a16:creationId xmlns:a16="http://schemas.microsoft.com/office/drawing/2014/main" id="{E57A82B9-A133-63D0-BD94-404358EA50DB}"/>
              </a:ext>
            </a:extLst>
          </p:cNvPr>
          <p:cNvSpPr>
            <a:spLocks noGrp="1"/>
          </p:cNvSpPr>
          <p:nvPr>
            <p:ph type="ftr" sz="quarter" idx="11"/>
          </p:nvPr>
        </p:nvSpPr>
        <p:spPr/>
        <p:txBody>
          <a:bodyPr/>
          <a:lstStyle/>
          <a:p>
            <a:r>
              <a:rPr lang="en-GB"/>
              <a:t>ECFA Detector Road Map - PPAP Meeting</a:t>
            </a:r>
          </a:p>
        </p:txBody>
      </p:sp>
      <p:sp>
        <p:nvSpPr>
          <p:cNvPr id="4" name="Slide Number Placeholder 3">
            <a:extLst>
              <a:ext uri="{FF2B5EF4-FFF2-40B4-BE49-F238E27FC236}">
                <a16:creationId xmlns:a16="http://schemas.microsoft.com/office/drawing/2014/main" id="{FE70C769-76E1-BA7B-C504-64E3ADF3CE8E}"/>
              </a:ext>
            </a:extLst>
          </p:cNvPr>
          <p:cNvSpPr>
            <a:spLocks noGrp="1"/>
          </p:cNvSpPr>
          <p:nvPr>
            <p:ph type="sldNum" sz="quarter" idx="12"/>
          </p:nvPr>
        </p:nvSpPr>
        <p:spPr/>
        <p:txBody>
          <a:bodyPr/>
          <a:lstStyle/>
          <a:p>
            <a:fld id="{86CB4B4D-7CA3-9044-876B-883B54F8677D}" type="slidenum">
              <a:rPr lang="en-GB" smtClean="0"/>
              <a:pPr/>
              <a:t>13</a:t>
            </a:fld>
            <a:endParaRPr lang="en-GB"/>
          </a:p>
        </p:txBody>
      </p:sp>
      <p:pic>
        <p:nvPicPr>
          <p:cNvPr id="7" name="object 4">
            <a:extLst>
              <a:ext uri="{FF2B5EF4-FFF2-40B4-BE49-F238E27FC236}">
                <a16:creationId xmlns:a16="http://schemas.microsoft.com/office/drawing/2014/main" id="{F1B776FD-6E62-8600-6ADA-E1EF7D6270A5}"/>
              </a:ext>
            </a:extLst>
          </p:cNvPr>
          <p:cNvPicPr>
            <a:picLocks noGrp="1"/>
          </p:cNvPicPr>
          <p:nvPr>
            <p:ph idx="1"/>
          </p:nvPr>
        </p:nvPicPr>
        <p:blipFill>
          <a:blip r:embed="rId3" cstate="print"/>
          <a:stretch>
            <a:fillRect/>
          </a:stretch>
        </p:blipFill>
        <p:spPr>
          <a:xfrm>
            <a:off x="20224" y="1135197"/>
            <a:ext cx="12085637" cy="3182312"/>
          </a:xfrm>
          <a:prstGeom prst="rect">
            <a:avLst/>
          </a:prstGeom>
        </p:spPr>
      </p:pic>
      <p:sp>
        <p:nvSpPr>
          <p:cNvPr id="10" name="TextBox 9">
            <a:extLst>
              <a:ext uri="{FF2B5EF4-FFF2-40B4-BE49-F238E27FC236}">
                <a16:creationId xmlns:a16="http://schemas.microsoft.com/office/drawing/2014/main" id="{A7F9A6E4-4697-A493-107E-B90C90003048}"/>
              </a:ext>
            </a:extLst>
          </p:cNvPr>
          <p:cNvSpPr txBox="1"/>
          <p:nvPr/>
        </p:nvSpPr>
        <p:spPr>
          <a:xfrm>
            <a:off x="86139" y="4429482"/>
            <a:ext cx="12105861" cy="2031325"/>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221AC0"/>
                </a:solidFill>
                <a:latin typeface="Helvetica" pitchFamily="2" charset="0"/>
              </a:rPr>
              <a:t>DRD1</a:t>
            </a:r>
            <a:r>
              <a:rPr lang="en-GB" b="1" dirty="0">
                <a:latin typeface="Helvetica" pitchFamily="2" charset="0"/>
              </a:rPr>
              <a:t> Gaseous Detectors (TF Convenors: </a:t>
            </a:r>
            <a:r>
              <a:rPr lang="en-GB" i="1" dirty="0">
                <a:latin typeface="Helvetica" pitchFamily="2" charset="0"/>
              </a:rPr>
              <a:t>Anna </a:t>
            </a:r>
            <a:r>
              <a:rPr lang="en-GB" i="1" dirty="0" err="1">
                <a:latin typeface="Helvetica" pitchFamily="2" charset="0"/>
              </a:rPr>
              <a:t>Colaleo</a:t>
            </a:r>
            <a:r>
              <a:rPr lang="en-GB" i="1" dirty="0">
                <a:latin typeface="Helvetica" pitchFamily="2" charset="0"/>
              </a:rPr>
              <a:t> (INFN Bari (IT)), Leszek </a:t>
            </a:r>
            <a:r>
              <a:rPr lang="en-GB" i="1" dirty="0" err="1">
                <a:latin typeface="Helvetica" pitchFamily="2" charset="0"/>
              </a:rPr>
              <a:t>Ropelewski</a:t>
            </a:r>
            <a:r>
              <a:rPr lang="en-GB" i="1" dirty="0">
                <a:latin typeface="Helvetica" pitchFamily="2" charset="0"/>
              </a:rPr>
              <a:t> (CERN)</a:t>
            </a:r>
            <a:r>
              <a:rPr lang="en-GB" b="1" dirty="0">
                <a:latin typeface="Helvetica" pitchFamily="2" charset="0"/>
              </a:rPr>
              <a:t>)</a:t>
            </a:r>
          </a:p>
          <a:p>
            <a:pPr marL="285750" indent="-285750" algn="l">
              <a:buFont typeface="Arial" panose="020B0604020202020204" pitchFamily="34" charset="0"/>
              <a:buChar char="•"/>
            </a:pPr>
            <a:r>
              <a:rPr lang="en-GB" dirty="0">
                <a:latin typeface="Helvetica" pitchFamily="2" charset="0"/>
              </a:rPr>
              <a:t>Scientific organisation well defined with eight Technology/Activity Working Groups and work-packages of sub-groups of institutes towards common deliverables, workplans and sharing of resources.</a:t>
            </a:r>
          </a:p>
          <a:p>
            <a:pPr marL="285750" indent="-285750">
              <a:buFont typeface="Arial" panose="020B0604020202020204" pitchFamily="34" charset="0"/>
              <a:buChar char="•"/>
            </a:pPr>
            <a:r>
              <a:rPr lang="en-GB" dirty="0">
                <a:latin typeface="Helvetica" pitchFamily="2" charset="0"/>
              </a:rPr>
              <a:t>Draft proposal release followed by community meeting to </a:t>
            </a:r>
            <a:r>
              <a:rPr lang="en-GB" dirty="0">
                <a:solidFill>
                  <a:srgbClr val="C00000"/>
                </a:solidFill>
                <a:latin typeface="Helvetica" pitchFamily="2" charset="0"/>
              </a:rPr>
              <a:t>finalise proposal in mid-June </a:t>
            </a:r>
            <a:r>
              <a:rPr lang="en-GB" dirty="0">
                <a:latin typeface="Helvetica" pitchFamily="2" charset="0"/>
              </a:rPr>
              <a:t>with submission in July.</a:t>
            </a:r>
          </a:p>
          <a:p>
            <a:pPr marL="285750" indent="-285750">
              <a:buFont typeface="Arial" panose="020B0604020202020204" pitchFamily="34" charset="0"/>
              <a:buChar char="•"/>
            </a:pPr>
            <a:r>
              <a:rPr lang="en-GB" dirty="0">
                <a:latin typeface="Helvetica" pitchFamily="2" charset="0"/>
              </a:rPr>
              <a:t>Community meeting: 1</a:t>
            </a:r>
            <a:r>
              <a:rPr lang="en-GB" baseline="30000" dirty="0">
                <a:latin typeface="Helvetica" pitchFamily="2" charset="0"/>
              </a:rPr>
              <a:t>st</a:t>
            </a:r>
            <a:r>
              <a:rPr lang="en-GB" dirty="0">
                <a:latin typeface="Helvetica" pitchFamily="2" charset="0"/>
              </a:rPr>
              <a:t>-3</a:t>
            </a:r>
            <a:r>
              <a:rPr lang="en-GB" baseline="30000" dirty="0">
                <a:latin typeface="Helvetica" pitchFamily="2" charset="0"/>
              </a:rPr>
              <a:t>rd</a:t>
            </a:r>
            <a:r>
              <a:rPr lang="en-GB" dirty="0">
                <a:latin typeface="Helvetica" pitchFamily="2" charset="0"/>
              </a:rPr>
              <a:t>  March 2023 </a:t>
            </a:r>
            <a:r>
              <a:rPr lang="en-GB" dirty="0">
                <a:latin typeface="Helvetica" pitchFamily="2" charset="0"/>
                <a:hlinkClick r:id="rId4"/>
              </a:rPr>
              <a:t>https://indico.cern.ch/event/1245751/</a:t>
            </a:r>
            <a:r>
              <a:rPr lang="en-GB" dirty="0">
                <a:latin typeface="Helvetica" pitchFamily="2" charset="0"/>
              </a:rPr>
              <a:t> </a:t>
            </a:r>
          </a:p>
          <a:p>
            <a:pPr marL="285750" indent="-285750">
              <a:buFont typeface="Arial" panose="020B0604020202020204" pitchFamily="34" charset="0"/>
              <a:buChar char="•"/>
            </a:pPr>
            <a:r>
              <a:rPr lang="en-GB" dirty="0">
                <a:latin typeface="Helvetica" pitchFamily="2" charset="0"/>
              </a:rPr>
              <a:t>Organisation and workplan at </a:t>
            </a:r>
            <a:r>
              <a:rPr lang="en-GB" dirty="0">
                <a:latin typeface="Helvetica" pitchFamily="2" charset="0"/>
                <a:hlinkClick r:id="rId5"/>
              </a:rPr>
              <a:t>https://indico.cern.ch/event/1214405/</a:t>
            </a:r>
            <a:endParaRPr lang="en-GB" dirty="0">
              <a:latin typeface="Helvetica" pitchFamily="2" charset="0"/>
            </a:endParaRPr>
          </a:p>
          <a:p>
            <a:pPr marL="285750" indent="-285750">
              <a:buFont typeface="Arial" panose="020B0604020202020204" pitchFamily="34" charset="0"/>
              <a:buChar char="•"/>
            </a:pPr>
            <a:r>
              <a:rPr lang="en-GB" dirty="0">
                <a:latin typeface="Helvetica" pitchFamily="2" charset="0"/>
              </a:rPr>
              <a:t>(Also, for RD51 see </a:t>
            </a:r>
            <a:r>
              <a:rPr lang="en-GB" dirty="0">
                <a:latin typeface="Helvetica" pitchFamily="2" charset="0"/>
                <a:hlinkClick r:id="rId6"/>
              </a:rPr>
              <a:t>https://rd51-public.web.cern.ch/</a:t>
            </a:r>
            <a:r>
              <a:rPr lang="en-GB" dirty="0">
                <a:latin typeface="Helvetica" pitchFamily="2" charset="0"/>
              </a:rPr>
              <a:t>)</a:t>
            </a:r>
            <a:endParaRPr lang="en-GB" sz="1600" dirty="0">
              <a:latin typeface="Helvetica" pitchFamily="2" charset="0"/>
            </a:endParaRPr>
          </a:p>
        </p:txBody>
      </p:sp>
    </p:spTree>
    <p:extLst>
      <p:ext uri="{BB962C8B-B14F-4D97-AF65-F5344CB8AC3E}">
        <p14:creationId xmlns:p14="http://schemas.microsoft.com/office/powerpoint/2010/main" val="4028069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4B13-EF63-C9C8-1EAE-5813334457FB}"/>
              </a:ext>
            </a:extLst>
          </p:cNvPr>
          <p:cNvSpPr>
            <a:spLocks noGrp="1"/>
          </p:cNvSpPr>
          <p:nvPr>
            <p:ph type="title"/>
          </p:nvPr>
        </p:nvSpPr>
        <p:spPr/>
        <p:txBody>
          <a:bodyPr/>
          <a:lstStyle/>
          <a:p>
            <a:r>
              <a:rPr lang="en-GB" dirty="0"/>
              <a:t>DRD1 WGs </a:t>
            </a:r>
          </a:p>
        </p:txBody>
      </p:sp>
      <p:sp>
        <p:nvSpPr>
          <p:cNvPr id="4" name="Date Placeholder 3">
            <a:extLst>
              <a:ext uri="{FF2B5EF4-FFF2-40B4-BE49-F238E27FC236}">
                <a16:creationId xmlns:a16="http://schemas.microsoft.com/office/drawing/2014/main" id="{79D30DFE-06E3-60C8-9BDA-3FC3DE37A4CF}"/>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E4C6F2DF-7203-F427-734B-DAFB70CA8DEE}"/>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1D854FFB-829D-24BF-EB1D-BCADF3A05E96}"/>
              </a:ext>
            </a:extLst>
          </p:cNvPr>
          <p:cNvSpPr>
            <a:spLocks noGrp="1"/>
          </p:cNvSpPr>
          <p:nvPr>
            <p:ph type="sldNum" sz="quarter" idx="12"/>
          </p:nvPr>
        </p:nvSpPr>
        <p:spPr/>
        <p:txBody>
          <a:bodyPr/>
          <a:lstStyle/>
          <a:p>
            <a:fld id="{86CB4B4D-7CA3-9044-876B-883B54F8677D}" type="slidenum">
              <a:rPr lang="en-GB" smtClean="0"/>
              <a:pPr/>
              <a:t>14</a:t>
            </a:fld>
            <a:endParaRPr lang="en-GB"/>
          </a:p>
        </p:txBody>
      </p:sp>
      <p:grpSp>
        <p:nvGrpSpPr>
          <p:cNvPr id="35" name="Group 34">
            <a:extLst>
              <a:ext uri="{FF2B5EF4-FFF2-40B4-BE49-F238E27FC236}">
                <a16:creationId xmlns:a16="http://schemas.microsoft.com/office/drawing/2014/main" id="{1298484F-AB7A-04A7-1437-F077D9061BC9}"/>
              </a:ext>
            </a:extLst>
          </p:cNvPr>
          <p:cNvGrpSpPr/>
          <p:nvPr/>
        </p:nvGrpSpPr>
        <p:grpSpPr>
          <a:xfrm>
            <a:off x="1188888" y="1955400"/>
            <a:ext cx="9497465" cy="4528477"/>
            <a:chOff x="146979" y="1680216"/>
            <a:chExt cx="9497465" cy="4528477"/>
          </a:xfrm>
        </p:grpSpPr>
        <p:sp>
          <p:nvSpPr>
            <p:cNvPr id="7" name="Rectangle 6">
              <a:extLst>
                <a:ext uri="{FF2B5EF4-FFF2-40B4-BE49-F238E27FC236}">
                  <a16:creationId xmlns:a16="http://schemas.microsoft.com/office/drawing/2014/main" id="{A0ACD932-B110-E068-C817-DEF323C89A4C}"/>
                </a:ext>
              </a:extLst>
            </p:cNvPr>
            <p:cNvSpPr/>
            <p:nvPr/>
          </p:nvSpPr>
          <p:spPr>
            <a:xfrm>
              <a:off x="209813" y="1723499"/>
              <a:ext cx="9407049" cy="4485194"/>
            </a:xfrm>
            <a:prstGeom prst="rect">
              <a:avLst/>
            </a:prstGeom>
          </p:spPr>
          <p:style>
            <a:lnRef idx="1">
              <a:schemeClr val="dk1"/>
            </a:lnRef>
            <a:fillRef idx="2">
              <a:schemeClr val="dk1"/>
            </a:fillRef>
            <a:effectRef idx="1">
              <a:schemeClr val="dk1"/>
            </a:effectRef>
            <a:fontRef idx="minor">
              <a:schemeClr val="dk1"/>
            </a:fontRef>
          </p:style>
          <p:txBody>
            <a:bodyPr rtlCol="0" anchor="t"/>
            <a:lstStyle/>
            <a:p>
              <a:pPr algn="ctr"/>
              <a:endParaRPr lang="en-IT" sz="1950" dirty="0">
                <a:solidFill>
                  <a:srgbClr val="002060"/>
                </a:solidFill>
                <a:effectLst>
                  <a:outerShdw blurRad="50800" dist="38100" dir="2700000" algn="tl" rotWithShape="0">
                    <a:prstClr val="black">
                      <a:alpha val="40000"/>
                    </a:prstClr>
                  </a:outerShdw>
                </a:effectLst>
              </a:endParaRPr>
            </a:p>
          </p:txBody>
        </p:sp>
        <p:sp>
          <p:nvSpPr>
            <p:cNvPr id="8" name="Rounded Rectangle 7">
              <a:extLst>
                <a:ext uri="{FF2B5EF4-FFF2-40B4-BE49-F238E27FC236}">
                  <a16:creationId xmlns:a16="http://schemas.microsoft.com/office/drawing/2014/main" id="{8E53C7E6-9AD2-E7D5-5653-D9703D03EC43}"/>
                </a:ext>
              </a:extLst>
            </p:cNvPr>
            <p:cNvSpPr/>
            <p:nvPr/>
          </p:nvSpPr>
          <p:spPr>
            <a:xfrm>
              <a:off x="4611583" y="2376966"/>
              <a:ext cx="574400" cy="3699677"/>
            </a:xfrm>
            <a:prstGeom prst="roundRect">
              <a:avLst/>
            </a:prstGeom>
            <a:solidFill>
              <a:schemeClr val="accent6">
                <a:lumMod val="20000"/>
                <a:lumOff val="8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sz="1800" dirty="0">
                  <a:solidFill>
                    <a:srgbClr val="002060"/>
                  </a:solidFill>
                  <a:latin typeface="Arial" panose="020B0604020202020204" pitchFamily="34" charset="0"/>
                  <a:cs typeface="Arial" panose="020B0604020202020204" pitchFamily="34" charset="0"/>
                </a:rPr>
                <a:t>Technologies</a:t>
              </a:r>
              <a:endParaRPr lang="en-IT" sz="1800" dirty="0">
                <a:solidFill>
                  <a:srgbClr val="002060"/>
                </a:solidFill>
                <a:latin typeface="Arial" panose="020B0604020202020204" pitchFamily="34" charset="0"/>
                <a:cs typeface="Arial" panose="020B0604020202020204" pitchFamily="34" charset="0"/>
              </a:endParaRPr>
            </a:p>
            <a:p>
              <a:endParaRPr lang="en-IT" sz="1800" dirty="0">
                <a:solidFill>
                  <a:srgbClr val="002060"/>
                </a:solidFill>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1C42C1EE-E6F3-320A-C151-04D8CCC47E8C}"/>
                </a:ext>
              </a:extLst>
            </p:cNvPr>
            <p:cNvSpPr/>
            <p:nvPr/>
          </p:nvSpPr>
          <p:spPr>
            <a:xfrm>
              <a:off x="5278880" y="2372375"/>
              <a:ext cx="574232" cy="3703963"/>
            </a:xfrm>
            <a:prstGeom prst="roundRect">
              <a:avLst/>
            </a:prstGeom>
            <a:solidFill>
              <a:schemeClr val="accent6">
                <a:lumMod val="20000"/>
                <a:lumOff val="8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sz="1800" dirty="0">
                  <a:solidFill>
                    <a:srgbClr val="002060"/>
                  </a:solidFill>
                  <a:latin typeface="Arial" panose="020B0604020202020204" pitchFamily="34" charset="0"/>
                  <a:cs typeface="Arial" panose="020B0604020202020204" pitchFamily="34" charset="0"/>
                </a:rPr>
                <a:t>Gas and material studies </a:t>
              </a:r>
              <a:endParaRPr lang="en-IT" sz="1800" dirty="0">
                <a:solidFill>
                  <a:srgbClr val="002060"/>
                </a:solidFill>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01DE0D45-4D46-C146-FE35-68344C30893E}"/>
                </a:ext>
              </a:extLst>
            </p:cNvPr>
            <p:cNvSpPr/>
            <p:nvPr/>
          </p:nvSpPr>
          <p:spPr>
            <a:xfrm>
              <a:off x="5946010" y="2376966"/>
              <a:ext cx="574233" cy="3699677"/>
            </a:xfrm>
            <a:prstGeom prst="roundRect">
              <a:avLst/>
            </a:prstGeom>
            <a:solidFill>
              <a:schemeClr val="accent6">
                <a:lumMod val="20000"/>
                <a:lumOff val="8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sz="1800" dirty="0">
                  <a:solidFill>
                    <a:srgbClr val="002060"/>
                  </a:solidFill>
                  <a:latin typeface="Arial" panose="020B0604020202020204" pitchFamily="34" charset="0"/>
                  <a:cs typeface="Arial" panose="020B0604020202020204" pitchFamily="34" charset="0"/>
                </a:rPr>
                <a:t>Detector physics, simulations and software tools</a:t>
              </a:r>
              <a:endParaRPr lang="en-IT" sz="1800" dirty="0">
                <a:solidFill>
                  <a:srgbClr val="002060"/>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49597A13-5C16-8491-F967-EE3DCF26A7B7}"/>
                </a:ext>
              </a:extLst>
            </p:cNvPr>
            <p:cNvSpPr/>
            <p:nvPr/>
          </p:nvSpPr>
          <p:spPr>
            <a:xfrm>
              <a:off x="6613140" y="2373780"/>
              <a:ext cx="649269" cy="3702652"/>
            </a:xfrm>
            <a:prstGeom prst="roundRect">
              <a:avLst/>
            </a:prstGeom>
            <a:solidFill>
              <a:schemeClr val="accent6">
                <a:lumMod val="20000"/>
                <a:lumOff val="8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sz="1800" dirty="0">
                  <a:solidFill>
                    <a:srgbClr val="002060"/>
                  </a:solidFill>
                  <a:latin typeface="Arial" panose="020B0604020202020204" pitchFamily="34" charset="0"/>
                  <a:cs typeface="Arial" panose="020B0604020202020204" pitchFamily="34" charset="0"/>
                </a:rPr>
                <a:t>Electronics for gaseous detectors </a:t>
              </a:r>
              <a:endParaRPr lang="en-IT" sz="1800" dirty="0">
                <a:solidFill>
                  <a:srgbClr val="002060"/>
                </a:solidFill>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1B287919-FA6B-E0D6-3CAB-F2EBB1755F51}"/>
                </a:ext>
              </a:extLst>
            </p:cNvPr>
            <p:cNvSpPr/>
            <p:nvPr/>
          </p:nvSpPr>
          <p:spPr>
            <a:xfrm>
              <a:off x="7355306" y="2372376"/>
              <a:ext cx="649269" cy="3703964"/>
            </a:xfrm>
            <a:prstGeom prst="roundRect">
              <a:avLst/>
            </a:prstGeom>
            <a:solidFill>
              <a:schemeClr val="accent6">
                <a:lumMod val="20000"/>
                <a:lumOff val="8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sz="1800" dirty="0">
                  <a:solidFill>
                    <a:srgbClr val="002060"/>
                  </a:solidFill>
                  <a:latin typeface="Arial" panose="020B0604020202020204" pitchFamily="34" charset="0"/>
                  <a:cs typeface="Arial" panose="020B0604020202020204" pitchFamily="34" charset="0"/>
                </a:rPr>
                <a:t>Detector production</a:t>
              </a:r>
            </a:p>
          </p:txBody>
        </p:sp>
        <p:sp>
          <p:nvSpPr>
            <p:cNvPr id="13" name="Rounded Rectangle 12">
              <a:extLst>
                <a:ext uri="{FF2B5EF4-FFF2-40B4-BE49-F238E27FC236}">
                  <a16:creationId xmlns:a16="http://schemas.microsoft.com/office/drawing/2014/main" id="{AFEF6FCB-B396-667F-6256-50775CD19916}"/>
                </a:ext>
              </a:extLst>
            </p:cNvPr>
            <p:cNvSpPr/>
            <p:nvPr/>
          </p:nvSpPr>
          <p:spPr>
            <a:xfrm>
              <a:off x="8839637" y="2372274"/>
              <a:ext cx="649269" cy="3704057"/>
            </a:xfrm>
            <a:prstGeom prst="roundRect">
              <a:avLst/>
            </a:prstGeom>
            <a:solidFill>
              <a:schemeClr val="accent6">
                <a:lumMod val="20000"/>
                <a:lumOff val="8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sz="1800" dirty="0">
                  <a:solidFill>
                    <a:srgbClr val="002060"/>
                  </a:solidFill>
                  <a:latin typeface="Arial" panose="020B0604020202020204" pitchFamily="34" charset="0"/>
                  <a:cs typeface="Arial" panose="020B0604020202020204" pitchFamily="34" charset="0"/>
                </a:rPr>
                <a:t>Training and dissemination </a:t>
              </a:r>
              <a:endParaRPr lang="en-IT" sz="1800" dirty="0">
                <a:solidFill>
                  <a:srgbClr val="002060"/>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DDB0BE88-1B82-074B-0932-E1C9A34B3C93}"/>
                </a:ext>
              </a:extLst>
            </p:cNvPr>
            <p:cNvSpPr/>
            <p:nvPr/>
          </p:nvSpPr>
          <p:spPr>
            <a:xfrm>
              <a:off x="8097472" y="2372376"/>
              <a:ext cx="649269" cy="3703964"/>
            </a:xfrm>
            <a:prstGeom prst="roundRect">
              <a:avLst/>
            </a:prstGeom>
            <a:solidFill>
              <a:schemeClr val="accent6">
                <a:lumMod val="20000"/>
                <a:lumOff val="8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sz="1800" dirty="0">
                  <a:solidFill>
                    <a:srgbClr val="002060"/>
                  </a:solidFill>
                  <a:latin typeface="Arial" panose="020B0604020202020204" pitchFamily="34" charset="0"/>
                  <a:cs typeface="Arial" panose="020B0604020202020204" pitchFamily="34" charset="0"/>
                </a:rPr>
                <a:t>Common test facilities</a:t>
              </a:r>
              <a:endParaRPr lang="en-IT" sz="1800" dirty="0">
                <a:solidFill>
                  <a:srgbClr val="0020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516D6B5-1144-631E-1DCB-98E08A5B143C}"/>
                </a:ext>
              </a:extLst>
            </p:cNvPr>
            <p:cNvSpPr txBox="1"/>
            <p:nvPr/>
          </p:nvSpPr>
          <p:spPr>
            <a:xfrm>
              <a:off x="1147886" y="1746313"/>
              <a:ext cx="3389293" cy="392415"/>
            </a:xfrm>
            <a:prstGeom prst="rect">
              <a:avLst/>
            </a:prstGeom>
            <a:noFill/>
          </p:spPr>
          <p:txBody>
            <a:bodyPr wrap="square">
              <a:spAutoFit/>
            </a:bodyPr>
            <a:lstStyle/>
            <a:p>
              <a:pPr algn="ctr"/>
              <a:r>
                <a:rPr lang="en-IT" sz="1800" dirty="0">
                  <a:solidFill>
                    <a:srgbClr val="FF0000"/>
                  </a:solidFill>
                  <a:effectLst>
                    <a:outerShdw blurRad="50800" dist="38100" dir="2700000" algn="tl" rotWithShape="0">
                      <a:prstClr val="black">
                        <a:alpha val="40000"/>
                      </a:prstClr>
                    </a:outerShdw>
                  </a:effectLst>
                </a:rPr>
                <a:t>WG2</a:t>
              </a:r>
              <a:r>
                <a:rPr lang="en-IT" sz="1950" dirty="0">
                  <a:solidFill>
                    <a:srgbClr val="002060"/>
                  </a:solidFill>
                  <a:effectLst>
                    <a:outerShdw blurRad="50800" dist="38100" dir="2700000" algn="tl" rotWithShape="0">
                      <a:prstClr val="black">
                        <a:alpha val="40000"/>
                      </a:prstClr>
                    </a:outerShdw>
                  </a:effectLst>
                </a:rPr>
                <a:t> Applications</a:t>
              </a:r>
            </a:p>
          </p:txBody>
        </p:sp>
        <p:sp>
          <p:nvSpPr>
            <p:cNvPr id="16" name="Rectangle 15">
              <a:extLst>
                <a:ext uri="{FF2B5EF4-FFF2-40B4-BE49-F238E27FC236}">
                  <a16:creationId xmlns:a16="http://schemas.microsoft.com/office/drawing/2014/main" id="{D2985B9C-6B9A-14C4-CF03-BEC2B3E9AA77}"/>
                </a:ext>
              </a:extLst>
            </p:cNvPr>
            <p:cNvSpPr/>
            <p:nvPr/>
          </p:nvSpPr>
          <p:spPr>
            <a:xfrm>
              <a:off x="1461248" y="2373780"/>
              <a:ext cx="3044144" cy="718145"/>
            </a:xfrm>
            <a:prstGeom prst="rect">
              <a:avLst/>
            </a:prstGeom>
            <a:solidFill>
              <a:schemeClr val="bg1">
                <a:lumMod val="95000"/>
              </a:schemeClr>
            </a:solidFill>
            <a:ln w="1905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ctr">
                <a:buClr>
                  <a:srgbClr val="000000"/>
                </a:buClr>
              </a:pPr>
              <a:r>
                <a:rPr lang="en-GB" sz="2000" dirty="0">
                  <a:solidFill>
                    <a:srgbClr val="002060"/>
                  </a:solidFill>
                </a:rPr>
                <a:t>Inner and central tracking with PID capability </a:t>
              </a:r>
              <a:endParaRPr lang="en-GB" sz="2000" dirty="0"/>
            </a:p>
          </p:txBody>
        </p:sp>
        <p:sp>
          <p:nvSpPr>
            <p:cNvPr id="17" name="Rectangle 16">
              <a:extLst>
                <a:ext uri="{FF2B5EF4-FFF2-40B4-BE49-F238E27FC236}">
                  <a16:creationId xmlns:a16="http://schemas.microsoft.com/office/drawing/2014/main" id="{D38A55FF-A748-8312-B84F-49D4DEA547A1}"/>
                </a:ext>
              </a:extLst>
            </p:cNvPr>
            <p:cNvSpPr/>
            <p:nvPr/>
          </p:nvSpPr>
          <p:spPr>
            <a:xfrm>
              <a:off x="1461248" y="3161669"/>
              <a:ext cx="3020995" cy="441146"/>
            </a:xfrm>
            <a:prstGeom prst="rect">
              <a:avLst/>
            </a:prstGeom>
            <a:solidFill>
              <a:schemeClr val="bg1">
                <a:lumMod val="95000"/>
              </a:schemeClr>
            </a:solidFill>
            <a:ln w="1905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ctr"/>
              <a:r>
                <a:rPr lang="en-GB" sz="2200" dirty="0">
                  <a:solidFill>
                    <a:srgbClr val="002060"/>
                  </a:solidFill>
                </a:rPr>
                <a:t>Photon detection (PID)</a:t>
              </a:r>
            </a:p>
          </p:txBody>
        </p:sp>
        <p:sp>
          <p:nvSpPr>
            <p:cNvPr id="18" name="Rectangle 17">
              <a:extLst>
                <a:ext uri="{FF2B5EF4-FFF2-40B4-BE49-F238E27FC236}">
                  <a16:creationId xmlns:a16="http://schemas.microsoft.com/office/drawing/2014/main" id="{802C3CC3-4605-47AC-7083-87C9FFE4F0C2}"/>
                </a:ext>
              </a:extLst>
            </p:cNvPr>
            <p:cNvSpPr/>
            <p:nvPr/>
          </p:nvSpPr>
          <p:spPr>
            <a:xfrm>
              <a:off x="1461248" y="3664522"/>
              <a:ext cx="3044144" cy="441146"/>
            </a:xfrm>
            <a:prstGeom prst="rect">
              <a:avLst/>
            </a:prstGeom>
            <a:solidFill>
              <a:schemeClr val="bg1">
                <a:lumMod val="95000"/>
              </a:schemeClr>
            </a:solidFill>
            <a:ln w="1905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ctr"/>
              <a:r>
                <a:rPr lang="en-GB" sz="2200" dirty="0">
                  <a:solidFill>
                    <a:srgbClr val="002060"/>
                  </a:solidFill>
                </a:rPr>
                <a:t>Timing detectors</a:t>
              </a:r>
            </a:p>
          </p:txBody>
        </p:sp>
        <p:sp>
          <p:nvSpPr>
            <p:cNvPr id="19" name="Rectangle 18">
              <a:extLst>
                <a:ext uri="{FF2B5EF4-FFF2-40B4-BE49-F238E27FC236}">
                  <a16:creationId xmlns:a16="http://schemas.microsoft.com/office/drawing/2014/main" id="{0274A5F6-FCE1-E65B-DE85-AE6B9AC363F1}"/>
                </a:ext>
              </a:extLst>
            </p:cNvPr>
            <p:cNvSpPr/>
            <p:nvPr/>
          </p:nvSpPr>
          <p:spPr>
            <a:xfrm>
              <a:off x="1461248" y="4198299"/>
              <a:ext cx="3044144" cy="441146"/>
            </a:xfrm>
            <a:prstGeom prst="rect">
              <a:avLst/>
            </a:prstGeom>
            <a:solidFill>
              <a:schemeClr val="bg1">
                <a:lumMod val="95000"/>
              </a:schemeClr>
            </a:solidFill>
            <a:ln w="1905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ctr">
                <a:buClr>
                  <a:srgbClr val="000000"/>
                </a:buClr>
              </a:pPr>
              <a:r>
                <a:rPr lang="en-GB" sz="2200" dirty="0">
                  <a:solidFill>
                    <a:srgbClr val="002060"/>
                  </a:solidFill>
                </a:rPr>
                <a:t>Muon system</a:t>
              </a:r>
              <a:endParaRPr lang="en-GB" sz="2200" dirty="0"/>
            </a:p>
          </p:txBody>
        </p:sp>
        <p:sp>
          <p:nvSpPr>
            <p:cNvPr id="20" name="Rectangle 19">
              <a:extLst>
                <a:ext uri="{FF2B5EF4-FFF2-40B4-BE49-F238E27FC236}">
                  <a16:creationId xmlns:a16="http://schemas.microsoft.com/office/drawing/2014/main" id="{8526F3EF-586C-A95B-512B-9AD0B6AEF580}"/>
                </a:ext>
              </a:extLst>
            </p:cNvPr>
            <p:cNvSpPr/>
            <p:nvPr/>
          </p:nvSpPr>
          <p:spPr>
            <a:xfrm>
              <a:off x="1461248" y="4721781"/>
              <a:ext cx="3044144" cy="471924"/>
            </a:xfrm>
            <a:prstGeom prst="rect">
              <a:avLst/>
            </a:prstGeom>
            <a:solidFill>
              <a:schemeClr val="bg1">
                <a:lumMod val="95000"/>
              </a:schemeClr>
            </a:solidFill>
            <a:ln w="1905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fontAlgn="auto" latinLnBrk="1" hangingPunct="0">
                <a:spcBef>
                  <a:spcPts val="0"/>
                </a:spcBef>
                <a:spcAft>
                  <a:spcPts val="0"/>
                </a:spcAft>
              </a:pPr>
              <a:r>
                <a:rPr lang="en-GB" sz="2200" dirty="0">
                  <a:solidFill>
                    <a:srgbClr val="002060"/>
                  </a:solidFill>
                </a:rPr>
                <a:t>Calorimetry</a:t>
              </a:r>
              <a:r>
                <a:rPr lang="en-GB" dirty="0">
                  <a:solidFill>
                    <a:srgbClr val="002060"/>
                  </a:solidFill>
                </a:rPr>
                <a:t> </a:t>
              </a:r>
            </a:p>
          </p:txBody>
        </p:sp>
        <p:sp>
          <p:nvSpPr>
            <p:cNvPr id="21" name="Rectangle 20">
              <a:extLst>
                <a:ext uri="{FF2B5EF4-FFF2-40B4-BE49-F238E27FC236}">
                  <a16:creationId xmlns:a16="http://schemas.microsoft.com/office/drawing/2014/main" id="{04AA2E1B-3AD9-735D-1D13-595FEB8BCFD5}"/>
                </a:ext>
              </a:extLst>
            </p:cNvPr>
            <p:cNvSpPr/>
            <p:nvPr/>
          </p:nvSpPr>
          <p:spPr>
            <a:xfrm>
              <a:off x="1472823" y="5296731"/>
              <a:ext cx="3044144" cy="779701"/>
            </a:xfrm>
            <a:prstGeom prst="rect">
              <a:avLst/>
            </a:prstGeom>
            <a:solidFill>
              <a:schemeClr val="bg1">
                <a:lumMod val="95000"/>
              </a:schemeClr>
            </a:solidFill>
            <a:ln w="1905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ctr"/>
              <a:r>
                <a:rPr lang="en-GB" sz="2200" dirty="0">
                  <a:solidFill>
                    <a:srgbClr val="002060"/>
                  </a:solidFill>
                </a:rPr>
                <a:t>TPC for rare event searches</a:t>
              </a:r>
            </a:p>
          </p:txBody>
        </p:sp>
        <p:sp>
          <p:nvSpPr>
            <p:cNvPr id="22" name="TextBox 21">
              <a:extLst>
                <a:ext uri="{FF2B5EF4-FFF2-40B4-BE49-F238E27FC236}">
                  <a16:creationId xmlns:a16="http://schemas.microsoft.com/office/drawing/2014/main" id="{7564C70C-B255-C243-34F3-CEC3F08F109C}"/>
                </a:ext>
              </a:extLst>
            </p:cNvPr>
            <p:cNvSpPr txBox="1"/>
            <p:nvPr/>
          </p:nvSpPr>
          <p:spPr>
            <a:xfrm>
              <a:off x="146979" y="1746313"/>
              <a:ext cx="1423661" cy="392415"/>
            </a:xfrm>
            <a:prstGeom prst="rect">
              <a:avLst/>
            </a:prstGeom>
            <a:noFill/>
          </p:spPr>
          <p:txBody>
            <a:bodyPr wrap="square">
              <a:spAutoFit/>
            </a:bodyPr>
            <a:lstStyle/>
            <a:p>
              <a:pPr algn="ctr"/>
              <a:r>
                <a:rPr lang="en-IT" sz="1950" dirty="0">
                  <a:solidFill>
                    <a:srgbClr val="002060"/>
                  </a:solidFill>
                  <a:effectLst>
                    <a:outerShdw blurRad="50800" dist="38100" dir="2700000" algn="tl" rotWithShape="0">
                      <a:prstClr val="black">
                        <a:alpha val="40000"/>
                      </a:prstClr>
                    </a:outerShdw>
                  </a:effectLst>
                </a:rPr>
                <a:t>DRDT</a:t>
              </a:r>
            </a:p>
          </p:txBody>
        </p:sp>
        <p:sp>
          <p:nvSpPr>
            <p:cNvPr id="23" name="TextBox 22">
              <a:extLst>
                <a:ext uri="{FF2B5EF4-FFF2-40B4-BE49-F238E27FC236}">
                  <a16:creationId xmlns:a16="http://schemas.microsoft.com/office/drawing/2014/main" id="{D08C1594-1847-345F-025C-27230626B04F}"/>
                </a:ext>
              </a:extLst>
            </p:cNvPr>
            <p:cNvSpPr txBox="1"/>
            <p:nvPr/>
          </p:nvSpPr>
          <p:spPr>
            <a:xfrm>
              <a:off x="5110261" y="1680216"/>
              <a:ext cx="3389293" cy="392415"/>
            </a:xfrm>
            <a:prstGeom prst="rect">
              <a:avLst/>
            </a:prstGeom>
            <a:noFill/>
          </p:spPr>
          <p:txBody>
            <a:bodyPr wrap="square">
              <a:spAutoFit/>
            </a:bodyPr>
            <a:lstStyle/>
            <a:p>
              <a:pPr algn="ctr"/>
              <a:r>
                <a:rPr lang="en-IT" sz="1950" dirty="0">
                  <a:solidFill>
                    <a:srgbClr val="002060"/>
                  </a:solidFill>
                  <a:effectLst>
                    <a:outerShdw blurRad="50800" dist="38100" dir="2700000" algn="tl" rotWithShape="0">
                      <a:prstClr val="black">
                        <a:alpha val="40000"/>
                      </a:prstClr>
                    </a:outerShdw>
                  </a:effectLst>
                </a:rPr>
                <a:t>Tools and infrastructures</a:t>
              </a:r>
            </a:p>
          </p:txBody>
        </p:sp>
        <p:sp>
          <p:nvSpPr>
            <p:cNvPr id="24" name="TextBox 23">
              <a:extLst>
                <a:ext uri="{FF2B5EF4-FFF2-40B4-BE49-F238E27FC236}">
                  <a16:creationId xmlns:a16="http://schemas.microsoft.com/office/drawing/2014/main" id="{221081F1-E0CF-42BC-1A10-9C2A80BB8C9E}"/>
                </a:ext>
              </a:extLst>
            </p:cNvPr>
            <p:cNvSpPr txBox="1"/>
            <p:nvPr/>
          </p:nvSpPr>
          <p:spPr>
            <a:xfrm>
              <a:off x="4459706" y="2004696"/>
              <a:ext cx="5184738"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IT" sz="1800" dirty="0">
                  <a:solidFill>
                    <a:srgbClr val="FF0000"/>
                  </a:solidFill>
                  <a:effectLst>
                    <a:outerShdw blurRad="50800" dist="38100" dir="2700000" algn="tl" rotWithShape="0">
                      <a:prstClr val="black">
                        <a:alpha val="40000"/>
                      </a:prstClr>
                    </a:outerShdw>
                  </a:effectLst>
                </a:rPr>
                <a:t> WG1   WG3  WG4   WG5   WG6    WG7    WG8 </a:t>
              </a:r>
              <a:endParaRPr lang="en-IT" sz="1800" dirty="0">
                <a:solidFill>
                  <a:srgbClr val="FF0000"/>
                </a:solidFill>
              </a:endParaRPr>
            </a:p>
          </p:txBody>
        </p:sp>
        <p:sp>
          <p:nvSpPr>
            <p:cNvPr id="25" name="Rectangle 24">
              <a:extLst>
                <a:ext uri="{FF2B5EF4-FFF2-40B4-BE49-F238E27FC236}">
                  <a16:creationId xmlns:a16="http://schemas.microsoft.com/office/drawing/2014/main" id="{F8EB1E11-E449-F38F-A258-56897C43A8A5}"/>
                </a:ext>
              </a:extLst>
            </p:cNvPr>
            <p:cNvSpPr/>
            <p:nvPr/>
          </p:nvSpPr>
          <p:spPr>
            <a:xfrm>
              <a:off x="1097958" y="5280906"/>
              <a:ext cx="318036" cy="811468"/>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IT" sz="1400" b="0" i="0" u="none" strike="noStrike" cap="none" spc="0" normalizeH="0" baseline="0" dirty="0">
                <a:ln>
                  <a:noFill/>
                </a:ln>
                <a:effectLst/>
                <a:uFillTx/>
                <a:latin typeface="+mn-lt"/>
                <a:ea typeface="+mn-ea"/>
                <a:cs typeface="+mn-cs"/>
                <a:sym typeface="Helvetica Light"/>
              </a:endParaRPr>
            </a:p>
          </p:txBody>
        </p:sp>
        <p:sp>
          <p:nvSpPr>
            <p:cNvPr id="26" name="Rectangle 25">
              <a:extLst>
                <a:ext uri="{FF2B5EF4-FFF2-40B4-BE49-F238E27FC236}">
                  <a16:creationId xmlns:a16="http://schemas.microsoft.com/office/drawing/2014/main" id="{92BE508E-DBC3-858F-F0DC-09FD48556E74}"/>
                </a:ext>
              </a:extLst>
            </p:cNvPr>
            <p:cNvSpPr/>
            <p:nvPr/>
          </p:nvSpPr>
          <p:spPr>
            <a:xfrm>
              <a:off x="1059018" y="2371261"/>
              <a:ext cx="335889" cy="2819925"/>
            </a:xfrm>
            <a:prstGeom prst="rect">
              <a:avLst/>
            </a:prstGeom>
            <a:solidFill>
              <a:schemeClr val="accent1">
                <a:lumMod val="20000"/>
                <a:lumOff val="80000"/>
              </a:schemeClr>
            </a:solidFill>
            <a:ln w="1270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IT" sz="2400" b="0" i="0" u="none" strike="noStrike" cap="none" spc="0" normalizeH="0" baseline="0">
                <a:ln>
                  <a:noFill/>
                </a:ln>
                <a:solidFill>
                  <a:srgbClr val="FFFFFF"/>
                </a:solidFill>
                <a:effectLst/>
                <a:uFillTx/>
                <a:latin typeface="+mn-lt"/>
                <a:ea typeface="+mn-ea"/>
                <a:cs typeface="+mn-cs"/>
                <a:sym typeface="Helvetica Light"/>
              </a:endParaRPr>
            </a:p>
          </p:txBody>
        </p:sp>
        <p:sp>
          <p:nvSpPr>
            <p:cNvPr id="27" name="TextBox 26">
              <a:extLst>
                <a:ext uri="{FF2B5EF4-FFF2-40B4-BE49-F238E27FC236}">
                  <a16:creationId xmlns:a16="http://schemas.microsoft.com/office/drawing/2014/main" id="{FF73DFFA-BE54-EA36-13B2-A5B36E9A62AC}"/>
                </a:ext>
              </a:extLst>
            </p:cNvPr>
            <p:cNvSpPr txBox="1"/>
            <p:nvPr/>
          </p:nvSpPr>
          <p:spPr>
            <a:xfrm rot="16200000">
              <a:off x="673990" y="3023415"/>
              <a:ext cx="1164146"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IT" sz="2000" b="0" i="0" u="none" strike="noStrike" cap="none" spc="0" normalizeH="0" baseline="0" dirty="0">
                  <a:ln>
                    <a:noFill/>
                  </a:ln>
                  <a:solidFill>
                    <a:srgbClr val="000000"/>
                  </a:solidFill>
                  <a:effectLst/>
                  <a:uFillTx/>
                  <a:latin typeface="+mn-lt"/>
                  <a:ea typeface="+mn-ea"/>
                  <a:cs typeface="+mn-cs"/>
                  <a:sym typeface="Helvetica Light"/>
                </a:rPr>
                <a:t>DRDT1.3</a:t>
              </a:r>
            </a:p>
          </p:txBody>
        </p:sp>
        <p:sp>
          <p:nvSpPr>
            <p:cNvPr id="28" name="TextBox 27">
              <a:extLst>
                <a:ext uri="{FF2B5EF4-FFF2-40B4-BE49-F238E27FC236}">
                  <a16:creationId xmlns:a16="http://schemas.microsoft.com/office/drawing/2014/main" id="{92EFCFF9-8E20-593D-A1AC-6DC9CDC53437}"/>
                </a:ext>
              </a:extLst>
            </p:cNvPr>
            <p:cNvSpPr txBox="1"/>
            <p:nvPr/>
          </p:nvSpPr>
          <p:spPr>
            <a:xfrm rot="16200000">
              <a:off x="746593" y="5518586"/>
              <a:ext cx="989053" cy="364202"/>
            </a:xfrm>
            <a:prstGeom prst="rect">
              <a:avLst/>
            </a:prstGeom>
            <a:solidFill>
              <a:schemeClr val="accent1">
                <a:lumMod val="20000"/>
                <a:lumOff val="80000"/>
              </a:schemeClr>
            </a:solidFill>
            <a:ln w="12700" cap="flat">
              <a:solidFill>
                <a:srgbClr val="00206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IT" sz="1700" b="0" i="0" u="none" strike="noStrike" cap="none" spc="0" normalizeH="0" baseline="0" dirty="0">
                  <a:ln>
                    <a:noFill/>
                  </a:ln>
                  <a:solidFill>
                    <a:srgbClr val="000000"/>
                  </a:solidFill>
                  <a:effectLst/>
                  <a:uFillTx/>
                  <a:latin typeface="+mn-lt"/>
                  <a:ea typeface="+mn-ea"/>
                  <a:cs typeface="+mn-cs"/>
                  <a:sym typeface="Helvetica Light"/>
                </a:rPr>
                <a:t>DRDT1.4</a:t>
              </a:r>
            </a:p>
          </p:txBody>
        </p:sp>
        <p:grpSp>
          <p:nvGrpSpPr>
            <p:cNvPr id="29" name="Group 28">
              <a:extLst>
                <a:ext uri="{FF2B5EF4-FFF2-40B4-BE49-F238E27FC236}">
                  <a16:creationId xmlns:a16="http://schemas.microsoft.com/office/drawing/2014/main" id="{6E412514-A372-CD7E-157C-89A934D04447}"/>
                </a:ext>
              </a:extLst>
            </p:cNvPr>
            <p:cNvGrpSpPr/>
            <p:nvPr/>
          </p:nvGrpSpPr>
          <p:grpSpPr>
            <a:xfrm>
              <a:off x="259907" y="2371261"/>
              <a:ext cx="410369" cy="2819925"/>
              <a:chOff x="483800" y="2195081"/>
              <a:chExt cx="410369" cy="2819925"/>
            </a:xfrm>
          </p:grpSpPr>
          <p:sp>
            <p:nvSpPr>
              <p:cNvPr id="30" name="Rectangle 29">
                <a:extLst>
                  <a:ext uri="{FF2B5EF4-FFF2-40B4-BE49-F238E27FC236}">
                    <a16:creationId xmlns:a16="http://schemas.microsoft.com/office/drawing/2014/main" id="{CDE3C785-11A0-1EA7-8975-4166E8D3B34D}"/>
                  </a:ext>
                </a:extLst>
              </p:cNvPr>
              <p:cNvSpPr/>
              <p:nvPr/>
            </p:nvSpPr>
            <p:spPr>
              <a:xfrm>
                <a:off x="524602" y="2195081"/>
                <a:ext cx="335889" cy="2819925"/>
              </a:xfrm>
              <a:prstGeom prst="rect">
                <a:avLst/>
              </a:prstGeom>
              <a:solidFill>
                <a:schemeClr val="accent1">
                  <a:lumMod val="20000"/>
                  <a:lumOff val="80000"/>
                </a:schemeClr>
              </a:solidFill>
              <a:ln w="1270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IT" b="0" i="0" u="none" strike="noStrike" cap="none" spc="0" normalizeH="0" baseline="0">
                  <a:ln>
                    <a:noFill/>
                  </a:ln>
                  <a:solidFill>
                    <a:srgbClr val="FFFFFF"/>
                  </a:solidFill>
                  <a:effectLst/>
                  <a:uFillTx/>
                  <a:latin typeface="+mn-lt"/>
                  <a:ea typeface="+mn-ea"/>
                  <a:cs typeface="+mn-cs"/>
                  <a:sym typeface="Helvetica Light"/>
                </a:endParaRPr>
              </a:p>
            </p:txBody>
          </p:sp>
          <p:sp>
            <p:nvSpPr>
              <p:cNvPr id="31" name="TextBox 30">
                <a:extLst>
                  <a:ext uri="{FF2B5EF4-FFF2-40B4-BE49-F238E27FC236}">
                    <a16:creationId xmlns:a16="http://schemas.microsoft.com/office/drawing/2014/main" id="{F52E7B45-29C9-AEDB-A187-7E788BEE0132}"/>
                  </a:ext>
                </a:extLst>
              </p:cNvPr>
              <p:cNvSpPr txBox="1"/>
              <p:nvPr/>
            </p:nvSpPr>
            <p:spPr>
              <a:xfrm rot="16200000">
                <a:off x="106913" y="2847237"/>
                <a:ext cx="1164143"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IT" sz="2000" b="0" i="0" u="none" strike="noStrike" cap="none" spc="0" normalizeH="0" baseline="0" dirty="0">
                    <a:ln>
                      <a:noFill/>
                    </a:ln>
                    <a:solidFill>
                      <a:srgbClr val="000000"/>
                    </a:solidFill>
                    <a:effectLst/>
                    <a:uFillTx/>
                    <a:latin typeface="+mn-lt"/>
                    <a:ea typeface="+mn-ea"/>
                    <a:cs typeface="+mn-cs"/>
                    <a:sym typeface="Helvetica Light"/>
                  </a:rPr>
                  <a:t>DRDT1.</a:t>
                </a:r>
                <a:r>
                  <a:rPr lang="en-IT" sz="2000" dirty="0">
                    <a:solidFill>
                      <a:srgbClr val="000000"/>
                    </a:solidFill>
                    <a:latin typeface="+mn-lt"/>
                    <a:ea typeface="+mn-ea"/>
                    <a:cs typeface="+mn-cs"/>
                    <a:sym typeface="Helvetica Light"/>
                  </a:rPr>
                  <a:t>1</a:t>
                </a:r>
                <a:endParaRPr kumimoji="0" lang="en-IT" sz="2000" b="0" i="0" u="none" strike="noStrike" cap="none" spc="0" normalizeH="0" baseline="0" dirty="0">
                  <a:ln>
                    <a:noFill/>
                  </a:ln>
                  <a:solidFill>
                    <a:srgbClr val="000000"/>
                  </a:solidFill>
                  <a:effectLst/>
                  <a:uFillTx/>
                  <a:latin typeface="+mn-lt"/>
                  <a:ea typeface="+mn-ea"/>
                  <a:cs typeface="+mn-cs"/>
                  <a:sym typeface="Helvetica Light"/>
                </a:endParaRPr>
              </a:p>
            </p:txBody>
          </p:sp>
        </p:grpSp>
        <p:grpSp>
          <p:nvGrpSpPr>
            <p:cNvPr id="32" name="Group 31">
              <a:extLst>
                <a:ext uri="{FF2B5EF4-FFF2-40B4-BE49-F238E27FC236}">
                  <a16:creationId xmlns:a16="http://schemas.microsoft.com/office/drawing/2014/main" id="{8A661AA9-AAE9-9914-F188-466EEA1E0532}"/>
                </a:ext>
              </a:extLst>
            </p:cNvPr>
            <p:cNvGrpSpPr/>
            <p:nvPr/>
          </p:nvGrpSpPr>
          <p:grpSpPr>
            <a:xfrm>
              <a:off x="666508" y="2371261"/>
              <a:ext cx="410369" cy="1716252"/>
              <a:chOff x="971423" y="2195081"/>
              <a:chExt cx="410369" cy="1716252"/>
            </a:xfrm>
          </p:grpSpPr>
          <p:sp>
            <p:nvSpPr>
              <p:cNvPr id="33" name="Rectangle 32">
                <a:extLst>
                  <a:ext uri="{FF2B5EF4-FFF2-40B4-BE49-F238E27FC236}">
                    <a16:creationId xmlns:a16="http://schemas.microsoft.com/office/drawing/2014/main" id="{2C46BE8A-7F95-5192-D7EB-2EB85CDA4EF9}"/>
                  </a:ext>
                </a:extLst>
              </p:cNvPr>
              <p:cNvSpPr/>
              <p:nvPr/>
            </p:nvSpPr>
            <p:spPr>
              <a:xfrm>
                <a:off x="1002773" y="2195081"/>
                <a:ext cx="329491" cy="1716252"/>
              </a:xfrm>
              <a:prstGeom prst="rect">
                <a:avLst/>
              </a:prstGeom>
              <a:solidFill>
                <a:schemeClr val="accent1">
                  <a:lumMod val="20000"/>
                  <a:lumOff val="80000"/>
                </a:schemeClr>
              </a:solidFill>
              <a:ln w="1270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IT" b="0" i="0" u="none" strike="noStrike" cap="none" spc="0" normalizeH="0" baseline="0">
                  <a:ln>
                    <a:noFill/>
                  </a:ln>
                  <a:solidFill>
                    <a:srgbClr val="FFFFFF"/>
                  </a:solidFill>
                  <a:effectLst/>
                  <a:uFillTx/>
                  <a:latin typeface="+mn-lt"/>
                  <a:ea typeface="+mn-ea"/>
                  <a:cs typeface="+mn-cs"/>
                  <a:sym typeface="Helvetica Light"/>
                </a:endParaRPr>
              </a:p>
            </p:txBody>
          </p:sp>
          <p:sp>
            <p:nvSpPr>
              <p:cNvPr id="34" name="TextBox 33">
                <a:extLst>
                  <a:ext uri="{FF2B5EF4-FFF2-40B4-BE49-F238E27FC236}">
                    <a16:creationId xmlns:a16="http://schemas.microsoft.com/office/drawing/2014/main" id="{D04CF186-7D37-66CC-DF5A-FA24E4D1EE5E}"/>
                  </a:ext>
                </a:extLst>
              </p:cNvPr>
              <p:cNvSpPr txBox="1"/>
              <p:nvPr/>
            </p:nvSpPr>
            <p:spPr>
              <a:xfrm rot="16200000">
                <a:off x="594536" y="2847237"/>
                <a:ext cx="1164144"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IT" sz="2000" b="0" i="0" u="none" strike="noStrike" cap="none" spc="0" normalizeH="0" baseline="0" dirty="0">
                    <a:ln>
                      <a:noFill/>
                    </a:ln>
                    <a:solidFill>
                      <a:srgbClr val="000000"/>
                    </a:solidFill>
                    <a:effectLst/>
                    <a:uFillTx/>
                    <a:latin typeface="+mn-lt"/>
                    <a:ea typeface="+mn-ea"/>
                    <a:cs typeface="+mn-cs"/>
                    <a:sym typeface="Helvetica Light"/>
                  </a:rPr>
                  <a:t>DRDT1.2</a:t>
                </a:r>
              </a:p>
            </p:txBody>
          </p:sp>
        </p:grpSp>
      </p:grpSp>
      <p:sp>
        <p:nvSpPr>
          <p:cNvPr id="3" name="TextBox 2">
            <a:extLst>
              <a:ext uri="{FF2B5EF4-FFF2-40B4-BE49-F238E27FC236}">
                <a16:creationId xmlns:a16="http://schemas.microsoft.com/office/drawing/2014/main" id="{579EB376-8CFD-BB39-3E75-A4594035E9CE}"/>
              </a:ext>
            </a:extLst>
          </p:cNvPr>
          <p:cNvSpPr txBox="1"/>
          <p:nvPr/>
        </p:nvSpPr>
        <p:spPr>
          <a:xfrm>
            <a:off x="5436897" y="1582820"/>
            <a:ext cx="5920635" cy="338554"/>
          </a:xfrm>
          <a:prstGeom prst="rect">
            <a:avLst/>
          </a:prstGeom>
          <a:noFill/>
        </p:spPr>
        <p:txBody>
          <a:bodyPr wrap="square">
            <a:spAutoFit/>
          </a:bodyPr>
          <a:lstStyle/>
          <a:p>
            <a:r>
              <a:rPr lang="en-GB" sz="1600" dirty="0">
                <a:solidFill>
                  <a:srgbClr val="002060"/>
                </a:solidFill>
                <a:latin typeface="Helvetica" pitchFamily="2" charset="0"/>
              </a:rPr>
              <a:t>Transverse activities enabling and facilitating the R&amp;D activities:</a:t>
            </a:r>
          </a:p>
        </p:txBody>
      </p:sp>
    </p:spTree>
    <p:extLst>
      <p:ext uri="{BB962C8B-B14F-4D97-AF65-F5344CB8AC3E}">
        <p14:creationId xmlns:p14="http://schemas.microsoft.com/office/powerpoint/2010/main" val="587822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71AD7-824C-7560-ED6B-E96F8918869B}"/>
              </a:ext>
            </a:extLst>
          </p:cNvPr>
          <p:cNvSpPr>
            <a:spLocks noGrp="1"/>
          </p:cNvSpPr>
          <p:nvPr>
            <p:ph type="title"/>
          </p:nvPr>
        </p:nvSpPr>
        <p:spPr/>
        <p:txBody>
          <a:bodyPr/>
          <a:lstStyle/>
          <a:p>
            <a:r>
              <a:rPr lang="en-GB" dirty="0"/>
              <a:t>DRD1</a:t>
            </a:r>
          </a:p>
        </p:txBody>
      </p:sp>
      <p:sp>
        <p:nvSpPr>
          <p:cNvPr id="3" name="Content Placeholder 2">
            <a:extLst>
              <a:ext uri="{FF2B5EF4-FFF2-40B4-BE49-F238E27FC236}">
                <a16:creationId xmlns:a16="http://schemas.microsoft.com/office/drawing/2014/main" id="{5E69968E-06E5-413D-E75D-38E0C08431A9}"/>
              </a:ext>
            </a:extLst>
          </p:cNvPr>
          <p:cNvSpPr>
            <a:spLocks noGrp="1"/>
          </p:cNvSpPr>
          <p:nvPr>
            <p:ph idx="1"/>
          </p:nvPr>
        </p:nvSpPr>
        <p:spPr>
          <a:xfrm>
            <a:off x="132593" y="914401"/>
            <a:ext cx="6218684" cy="5670872"/>
          </a:xfrm>
        </p:spPr>
        <p:txBody>
          <a:bodyPr>
            <a:normAutofit fontScale="47500" lnSpcReduction="20000"/>
          </a:bodyPr>
          <a:lstStyle/>
          <a:p>
            <a:pPr marL="304403" indent="-232172">
              <a:lnSpc>
                <a:spcPct val="150000"/>
              </a:lnSpc>
              <a:buFont typeface="Arial" panose="020B0604020202020204" pitchFamily="34" charset="0"/>
              <a:buChar char="•"/>
              <a:tabLst>
                <a:tab pos="303887" algn="l"/>
                <a:tab pos="304403" algn="l"/>
              </a:tabLst>
            </a:pPr>
            <a:r>
              <a:rPr lang="en-GB" sz="3200" b="1" dirty="0">
                <a:solidFill>
                  <a:srgbClr val="002060"/>
                </a:solidFill>
                <a:latin typeface="Helvetica" pitchFamily="2" charset="0"/>
                <a:cs typeface="Arial" panose="020B0604020202020204" pitchFamily="34" charset="0"/>
              </a:rPr>
              <a:t>March- 5 May</a:t>
            </a:r>
            <a:r>
              <a:rPr lang="en-GB" sz="3200" dirty="0">
                <a:solidFill>
                  <a:srgbClr val="002060"/>
                </a:solidFill>
                <a:latin typeface="Helvetica" pitchFamily="2" charset="0"/>
                <a:cs typeface="Arial" panose="020B0604020202020204" pitchFamily="34" charset="0"/>
              </a:rPr>
              <a:t>:</a:t>
            </a:r>
            <a:r>
              <a:rPr lang="en-GB" sz="3200" spc="-16" dirty="0">
                <a:solidFill>
                  <a:srgbClr val="002060"/>
                </a:solidFill>
                <a:latin typeface="Helvetica" pitchFamily="2" charset="0"/>
                <a:cs typeface="Arial" panose="020B0604020202020204" pitchFamily="34" charset="0"/>
              </a:rPr>
              <a:t> </a:t>
            </a:r>
            <a:r>
              <a:rPr lang="en-GB" sz="3200" b="1" dirty="0">
                <a:solidFill>
                  <a:srgbClr val="002060"/>
                </a:solidFill>
                <a:latin typeface="Helvetica" pitchFamily="2" charset="0"/>
                <a:cs typeface="Arial" panose="020B0604020202020204" pitchFamily="34" charset="0"/>
              </a:rPr>
              <a:t>draft</a:t>
            </a:r>
            <a:r>
              <a:rPr lang="en-GB" sz="3200" b="1" spc="-12" dirty="0">
                <a:solidFill>
                  <a:srgbClr val="002060"/>
                </a:solidFill>
                <a:latin typeface="Helvetica" pitchFamily="2" charset="0"/>
                <a:cs typeface="Arial" panose="020B0604020202020204" pitchFamily="34" charset="0"/>
              </a:rPr>
              <a:t> document</a:t>
            </a:r>
            <a:r>
              <a:rPr lang="en-GB" sz="3200" spc="-12" dirty="0">
                <a:solidFill>
                  <a:srgbClr val="002060"/>
                </a:solidFill>
                <a:latin typeface="Helvetica" pitchFamily="2" charset="0"/>
                <a:cs typeface="Arial" panose="020B0604020202020204" pitchFamily="34" charset="0"/>
              </a:rPr>
              <a:t> preparation </a:t>
            </a:r>
            <a:r>
              <a:rPr lang="en-GB" sz="3200" dirty="0">
                <a:solidFill>
                  <a:srgbClr val="002060"/>
                </a:solidFill>
                <a:latin typeface="Helvetica" pitchFamily="2" charset="0"/>
                <a:cs typeface="Arial" panose="020B0604020202020204" pitchFamily="34" charset="0"/>
              </a:rPr>
              <a:t>including</a:t>
            </a:r>
            <a:r>
              <a:rPr lang="en-GB" sz="3200" spc="-16"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a</a:t>
            </a:r>
            <a:r>
              <a:rPr lang="en-GB" sz="3200"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preliminary</a:t>
            </a:r>
            <a:r>
              <a:rPr lang="en-GB" sz="3200" spc="-16"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definition</a:t>
            </a:r>
            <a:r>
              <a:rPr lang="en-GB" sz="3200"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of Work Package</a:t>
            </a:r>
            <a:endParaRPr lang="en-GB" sz="3200" spc="-8" dirty="0">
              <a:solidFill>
                <a:srgbClr val="002060"/>
              </a:solidFill>
              <a:latin typeface="Helvetica" pitchFamily="2" charset="0"/>
              <a:cs typeface="Arial" panose="020B0604020202020204" pitchFamily="34" charset="0"/>
            </a:endParaRPr>
          </a:p>
          <a:p>
            <a:pPr marL="304403" indent="-232172">
              <a:lnSpc>
                <a:spcPct val="150000"/>
              </a:lnSpc>
              <a:buFont typeface="Arial" panose="020B0604020202020204" pitchFamily="34" charset="0"/>
              <a:buChar char="•"/>
              <a:tabLst>
                <a:tab pos="303887" algn="l"/>
                <a:tab pos="304403" algn="l"/>
              </a:tabLst>
            </a:pPr>
            <a:r>
              <a:rPr lang="en-GB" sz="3200" b="1" dirty="0">
                <a:solidFill>
                  <a:srgbClr val="002060"/>
                </a:solidFill>
                <a:latin typeface="Helvetica" pitchFamily="2" charset="0"/>
                <a:cs typeface="Arial" panose="020B0604020202020204" pitchFamily="34" charset="0"/>
              </a:rPr>
              <a:t>15</a:t>
            </a:r>
            <a:r>
              <a:rPr lang="en-GB" sz="3200" b="1" spc="-20" dirty="0">
                <a:solidFill>
                  <a:srgbClr val="002060"/>
                </a:solidFill>
                <a:latin typeface="Helvetica" pitchFamily="2" charset="0"/>
                <a:cs typeface="Arial" panose="020B0604020202020204" pitchFamily="34" charset="0"/>
              </a:rPr>
              <a:t> </a:t>
            </a:r>
            <a:r>
              <a:rPr lang="en-GB" sz="3200" b="1" dirty="0">
                <a:solidFill>
                  <a:srgbClr val="002060"/>
                </a:solidFill>
                <a:latin typeface="Helvetica" pitchFamily="2" charset="0"/>
                <a:cs typeface="Arial" panose="020B0604020202020204" pitchFamily="34" charset="0"/>
              </a:rPr>
              <a:t>May:</a:t>
            </a:r>
            <a:r>
              <a:rPr lang="en-GB" sz="3200" b="1"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Start</a:t>
            </a:r>
            <a:r>
              <a:rPr lang="en-GB" sz="3200"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the</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community</a:t>
            </a:r>
            <a:r>
              <a:rPr lang="en-GB" sz="3200"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consultation.</a:t>
            </a:r>
            <a:r>
              <a:rPr lang="en-GB" sz="3200" spc="-12" dirty="0">
                <a:solidFill>
                  <a:srgbClr val="002060"/>
                </a:solidFill>
                <a:latin typeface="Helvetica" pitchFamily="2" charset="0"/>
                <a:cs typeface="Arial" panose="020B0604020202020204" pitchFamily="34" charset="0"/>
              </a:rPr>
              <a:t> </a:t>
            </a:r>
            <a:r>
              <a:rPr lang="en-GB" sz="3200" b="1" u="sng" spc="-12" dirty="0">
                <a:solidFill>
                  <a:srgbClr val="002060"/>
                </a:solidFill>
                <a:latin typeface="Helvetica" pitchFamily="2" charset="0"/>
                <a:cs typeface="Arial" panose="020B0604020202020204" pitchFamily="34" charset="0"/>
              </a:rPr>
              <a:t>1</a:t>
            </a:r>
            <a:r>
              <a:rPr lang="en-GB" sz="3200" b="1" u="sng" spc="-12" baseline="30000" dirty="0">
                <a:solidFill>
                  <a:srgbClr val="002060"/>
                </a:solidFill>
                <a:latin typeface="Helvetica" pitchFamily="2" charset="0"/>
                <a:cs typeface="Arial" panose="020B0604020202020204" pitchFamily="34" charset="0"/>
              </a:rPr>
              <a:t>st</a:t>
            </a:r>
            <a:r>
              <a:rPr lang="en-GB" sz="3200" b="1" u="sng" spc="-12" dirty="0">
                <a:solidFill>
                  <a:srgbClr val="002060"/>
                </a:solidFill>
                <a:latin typeface="Helvetica" pitchFamily="2" charset="0"/>
                <a:cs typeface="Arial" panose="020B0604020202020204" pitchFamily="34" charset="0"/>
              </a:rPr>
              <a:t> </a:t>
            </a:r>
            <a:r>
              <a:rPr lang="en-GB" sz="3200" b="1" u="sng" dirty="0">
                <a:solidFill>
                  <a:srgbClr val="002060"/>
                </a:solidFill>
                <a:latin typeface="Helvetica" pitchFamily="2" charset="0"/>
                <a:cs typeface="Arial" panose="020B0604020202020204" pitchFamily="34" charset="0"/>
              </a:rPr>
              <a:t>Draft</a:t>
            </a:r>
            <a:r>
              <a:rPr lang="en-GB" sz="3200" b="1"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shared</a:t>
            </a:r>
            <a:r>
              <a:rPr lang="en-GB" sz="3200" spc="-16"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with</a:t>
            </a:r>
            <a:r>
              <a:rPr lang="en-GB" sz="3200"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Institute</a:t>
            </a:r>
            <a:r>
              <a:rPr lang="en-GB" sz="3200" spc="-4" dirty="0">
                <a:solidFill>
                  <a:srgbClr val="002060"/>
                </a:solidFill>
                <a:latin typeface="Helvetica" pitchFamily="2" charset="0"/>
                <a:cs typeface="Arial" panose="020B0604020202020204" pitchFamily="34" charset="0"/>
              </a:rPr>
              <a:t> </a:t>
            </a:r>
            <a:r>
              <a:rPr lang="en-GB" sz="3200" spc="-8" dirty="0">
                <a:solidFill>
                  <a:srgbClr val="002060"/>
                </a:solidFill>
                <a:latin typeface="Helvetica" pitchFamily="2" charset="0"/>
                <a:cs typeface="Arial" panose="020B0604020202020204" pitchFamily="34" charset="0"/>
              </a:rPr>
              <a:t>Contacts.</a:t>
            </a:r>
          </a:p>
          <a:p>
            <a:pPr marL="304403" indent="-232172">
              <a:lnSpc>
                <a:spcPct val="150000"/>
              </a:lnSpc>
              <a:buFont typeface="Arial" panose="020B0604020202020204" pitchFamily="34" charset="0"/>
              <a:buChar char="•"/>
              <a:tabLst>
                <a:tab pos="303887" algn="l"/>
                <a:tab pos="304403" algn="l"/>
              </a:tabLst>
            </a:pPr>
            <a:r>
              <a:rPr lang="en-GB" sz="3200" b="1" dirty="0">
                <a:solidFill>
                  <a:srgbClr val="002060"/>
                </a:solidFill>
                <a:latin typeface="Helvetica" pitchFamily="2" charset="0"/>
                <a:cs typeface="Arial" panose="020B0604020202020204" pitchFamily="34" charset="0"/>
              </a:rPr>
              <a:t>15</a:t>
            </a:r>
            <a:r>
              <a:rPr lang="en-GB" sz="3200" b="1" spc="-8" dirty="0">
                <a:solidFill>
                  <a:srgbClr val="002060"/>
                </a:solidFill>
                <a:latin typeface="Helvetica" pitchFamily="2" charset="0"/>
                <a:cs typeface="Arial" panose="020B0604020202020204" pitchFamily="34" charset="0"/>
              </a:rPr>
              <a:t> </a:t>
            </a:r>
            <a:r>
              <a:rPr lang="en-GB" sz="3200" b="1" dirty="0">
                <a:solidFill>
                  <a:srgbClr val="002060"/>
                </a:solidFill>
                <a:latin typeface="Helvetica" pitchFamily="2" charset="0"/>
                <a:cs typeface="Arial" panose="020B0604020202020204" pitchFamily="34" charset="0"/>
              </a:rPr>
              <a:t>May</a:t>
            </a:r>
            <a:r>
              <a:rPr lang="en-GB" sz="3200" b="1" spc="-4" dirty="0">
                <a:solidFill>
                  <a:srgbClr val="002060"/>
                </a:solidFill>
                <a:latin typeface="Helvetica" pitchFamily="2" charset="0"/>
                <a:cs typeface="Arial" panose="020B0604020202020204" pitchFamily="34" charset="0"/>
              </a:rPr>
              <a:t> </a:t>
            </a:r>
            <a:r>
              <a:rPr lang="en-GB" sz="3200" b="1" dirty="0">
                <a:solidFill>
                  <a:srgbClr val="002060"/>
                </a:solidFill>
                <a:latin typeface="Helvetica" pitchFamily="2" charset="0"/>
                <a:cs typeface="Arial" panose="020B0604020202020204" pitchFamily="34" charset="0"/>
              </a:rPr>
              <a:t>-</a:t>
            </a:r>
            <a:r>
              <a:rPr lang="en-GB" sz="3200" b="1" spc="-12" dirty="0">
                <a:solidFill>
                  <a:srgbClr val="002060"/>
                </a:solidFill>
                <a:latin typeface="Helvetica" pitchFamily="2" charset="0"/>
                <a:cs typeface="Arial" panose="020B0604020202020204" pitchFamily="34" charset="0"/>
              </a:rPr>
              <a:t> </a:t>
            </a:r>
            <a:r>
              <a:rPr lang="en-GB" sz="3200" b="1" dirty="0">
                <a:solidFill>
                  <a:srgbClr val="002060"/>
                </a:solidFill>
                <a:latin typeface="Helvetica" pitchFamily="2" charset="0"/>
                <a:cs typeface="Arial" panose="020B0604020202020204" pitchFamily="34" charset="0"/>
              </a:rPr>
              <a:t>1</a:t>
            </a:r>
            <a:r>
              <a:rPr lang="en-GB" sz="3200" b="1" spc="-4" dirty="0">
                <a:solidFill>
                  <a:srgbClr val="002060"/>
                </a:solidFill>
                <a:latin typeface="Helvetica" pitchFamily="2" charset="0"/>
                <a:cs typeface="Arial" panose="020B0604020202020204" pitchFamily="34" charset="0"/>
              </a:rPr>
              <a:t> </a:t>
            </a:r>
            <a:r>
              <a:rPr lang="en-GB" sz="3200" b="1" dirty="0">
                <a:solidFill>
                  <a:srgbClr val="002060"/>
                </a:solidFill>
                <a:latin typeface="Helvetica" pitchFamily="2" charset="0"/>
                <a:cs typeface="Arial" panose="020B0604020202020204" pitchFamily="34" charset="0"/>
              </a:rPr>
              <a:t>June</a:t>
            </a:r>
            <a:r>
              <a:rPr lang="en-GB" sz="3200" dirty="0">
                <a:solidFill>
                  <a:srgbClr val="002060"/>
                </a:solidFill>
                <a:latin typeface="Helvetica" pitchFamily="2" charset="0"/>
                <a:cs typeface="Arial" panose="020B0604020202020204" pitchFamily="34" charset="0"/>
              </a:rPr>
              <a:t>:</a:t>
            </a:r>
            <a:r>
              <a:rPr lang="en-GB" sz="3200" spc="27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Proposal</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Team</a:t>
            </a:r>
            <a:r>
              <a:rPr lang="en-GB" sz="3200"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works</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on</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the</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draft</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document</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within</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working</a:t>
            </a:r>
            <a:r>
              <a:rPr lang="en-GB" sz="3200"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groups,</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implementing</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the</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feedback</a:t>
            </a:r>
            <a:r>
              <a:rPr lang="en-GB" sz="3200"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from</a:t>
            </a:r>
            <a:r>
              <a:rPr lang="en-GB" sz="3200" spc="-8" dirty="0">
                <a:solidFill>
                  <a:srgbClr val="002060"/>
                </a:solidFill>
                <a:latin typeface="Helvetica" pitchFamily="2" charset="0"/>
                <a:cs typeface="Arial" panose="020B0604020202020204" pitchFamily="34" charset="0"/>
              </a:rPr>
              <a:t> </a:t>
            </a:r>
            <a:r>
              <a:rPr lang="en-GB" sz="3200" spc="-20" dirty="0">
                <a:solidFill>
                  <a:srgbClr val="002060"/>
                </a:solidFill>
                <a:latin typeface="Helvetica" pitchFamily="2" charset="0"/>
                <a:cs typeface="Arial" panose="020B0604020202020204" pitchFamily="34" charset="0"/>
              </a:rPr>
              <a:t>the </a:t>
            </a:r>
            <a:r>
              <a:rPr lang="en-GB" sz="3200" dirty="0">
                <a:solidFill>
                  <a:srgbClr val="002060"/>
                </a:solidFill>
                <a:latin typeface="Helvetica" pitchFamily="2" charset="0"/>
                <a:cs typeface="Arial" panose="020B0604020202020204" pitchFamily="34" charset="0"/>
              </a:rPr>
              <a:t>community</a:t>
            </a:r>
            <a:r>
              <a:rPr lang="en-GB" sz="3200" spc="-16"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and</a:t>
            </a:r>
            <a:r>
              <a:rPr lang="en-GB" sz="3200"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preparation</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of</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the</a:t>
            </a:r>
            <a:r>
              <a:rPr lang="en-GB" sz="3200" spc="-4"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preliminary</a:t>
            </a:r>
            <a:r>
              <a:rPr lang="en-GB" sz="3200" spc="-4"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version</a:t>
            </a:r>
            <a:r>
              <a:rPr lang="en-GB" sz="3200"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of</a:t>
            </a:r>
            <a:r>
              <a:rPr lang="en-GB" sz="3200" spc="-4"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the</a:t>
            </a:r>
            <a:r>
              <a:rPr lang="en-GB" sz="3200" spc="-4"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Executive</a:t>
            </a:r>
            <a:r>
              <a:rPr lang="en-GB" sz="3200" spc="-4"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Summary</a:t>
            </a:r>
            <a:r>
              <a:rPr lang="en-GB" sz="3200" spc="-4"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with</a:t>
            </a:r>
            <a:r>
              <a:rPr lang="en-GB" sz="3200"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WP</a:t>
            </a:r>
            <a:r>
              <a:rPr lang="en-GB" sz="3200" spc="-4" dirty="0">
                <a:solidFill>
                  <a:srgbClr val="002060"/>
                </a:solidFill>
                <a:latin typeface="Helvetica" pitchFamily="2" charset="0"/>
                <a:cs typeface="Arial" panose="020B0604020202020204" pitchFamily="34" charset="0"/>
              </a:rPr>
              <a:t> </a:t>
            </a:r>
            <a:r>
              <a:rPr lang="en-GB" sz="3200" spc="-8" dirty="0">
                <a:solidFill>
                  <a:srgbClr val="002060"/>
                </a:solidFill>
                <a:latin typeface="Helvetica" pitchFamily="2" charset="0"/>
                <a:cs typeface="Arial" panose="020B0604020202020204" pitchFamily="34" charset="0"/>
              </a:rPr>
              <a:t>tables.</a:t>
            </a:r>
          </a:p>
          <a:p>
            <a:pPr marL="304403" indent="-232172">
              <a:lnSpc>
                <a:spcPct val="150000"/>
              </a:lnSpc>
              <a:buFont typeface="Arial" panose="020B0604020202020204" pitchFamily="34" charset="0"/>
              <a:buChar char="•"/>
              <a:tabLst>
                <a:tab pos="303887" algn="l"/>
                <a:tab pos="304403" algn="l"/>
              </a:tabLst>
            </a:pPr>
            <a:r>
              <a:rPr lang="en-GB" sz="3200" b="1" dirty="0">
                <a:solidFill>
                  <a:srgbClr val="002060"/>
                </a:solidFill>
                <a:latin typeface="Helvetica" pitchFamily="2" charset="0"/>
                <a:cs typeface="Arial" panose="020B0604020202020204" pitchFamily="34" charset="0"/>
              </a:rPr>
              <a:t>1</a:t>
            </a:r>
            <a:r>
              <a:rPr lang="en-GB" sz="3200" b="1" spc="-20" dirty="0">
                <a:solidFill>
                  <a:srgbClr val="002060"/>
                </a:solidFill>
                <a:latin typeface="Helvetica" pitchFamily="2" charset="0"/>
                <a:cs typeface="Arial" panose="020B0604020202020204" pitchFamily="34" charset="0"/>
              </a:rPr>
              <a:t> </a:t>
            </a:r>
            <a:r>
              <a:rPr lang="en-GB" sz="3200" b="1" dirty="0">
                <a:solidFill>
                  <a:srgbClr val="002060"/>
                </a:solidFill>
                <a:latin typeface="Helvetica" pitchFamily="2" charset="0"/>
                <a:cs typeface="Arial" panose="020B0604020202020204" pitchFamily="34" charset="0"/>
              </a:rPr>
              <a:t>June:</a:t>
            </a:r>
            <a:r>
              <a:rPr lang="en-GB" sz="3200" b="1"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End</a:t>
            </a:r>
            <a:r>
              <a:rPr lang="en-GB" sz="3200"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of</a:t>
            </a:r>
            <a:r>
              <a:rPr lang="en-GB" sz="3200" spc="-12"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the</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community</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feedback</a:t>
            </a:r>
            <a:r>
              <a:rPr lang="en-GB" sz="3200" spc="-12" dirty="0">
                <a:solidFill>
                  <a:srgbClr val="002060"/>
                </a:solidFill>
                <a:latin typeface="Helvetica" pitchFamily="2" charset="0"/>
                <a:cs typeface="Arial" panose="020B0604020202020204" pitchFamily="34" charset="0"/>
              </a:rPr>
              <a:t> </a:t>
            </a:r>
            <a:r>
              <a:rPr lang="en-GB" sz="3200" spc="-8" dirty="0">
                <a:solidFill>
                  <a:srgbClr val="002060"/>
                </a:solidFill>
                <a:latin typeface="Helvetica" pitchFamily="2" charset="0"/>
                <a:cs typeface="Arial" panose="020B0604020202020204" pitchFamily="34" charset="0"/>
              </a:rPr>
              <a:t>about the first draft</a:t>
            </a:r>
          </a:p>
          <a:p>
            <a:pPr marL="304403" indent="-232172">
              <a:lnSpc>
                <a:spcPct val="150000"/>
              </a:lnSpc>
              <a:buFont typeface="Arial" panose="020B0604020202020204" pitchFamily="34" charset="0"/>
              <a:buChar char="•"/>
              <a:tabLst>
                <a:tab pos="303887" algn="l"/>
                <a:tab pos="304403" algn="l"/>
              </a:tabLst>
            </a:pPr>
            <a:r>
              <a:rPr lang="en-GB" sz="3200" b="1" dirty="0">
                <a:solidFill>
                  <a:srgbClr val="002060"/>
                </a:solidFill>
                <a:latin typeface="Helvetica" pitchFamily="2" charset="0"/>
                <a:cs typeface="Arial" panose="020B0604020202020204" pitchFamily="34" charset="0"/>
              </a:rPr>
              <a:t>16</a:t>
            </a:r>
            <a:r>
              <a:rPr lang="en-GB" sz="3200" b="1" spc="-4" dirty="0">
                <a:solidFill>
                  <a:srgbClr val="002060"/>
                </a:solidFill>
                <a:latin typeface="Helvetica" pitchFamily="2" charset="0"/>
                <a:cs typeface="Arial" panose="020B0604020202020204" pitchFamily="34" charset="0"/>
              </a:rPr>
              <a:t> </a:t>
            </a:r>
            <a:r>
              <a:rPr lang="en-GB" sz="3200" b="1" dirty="0">
                <a:solidFill>
                  <a:srgbClr val="002060"/>
                </a:solidFill>
                <a:latin typeface="Helvetica" pitchFamily="2" charset="0"/>
                <a:cs typeface="Arial" panose="020B0604020202020204" pitchFamily="34" charset="0"/>
              </a:rPr>
              <a:t>June:</a:t>
            </a:r>
            <a:r>
              <a:rPr lang="en-GB" sz="3200" b="1"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Approval</a:t>
            </a:r>
            <a:r>
              <a:rPr lang="en-GB" sz="3200" spc="-4"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of</a:t>
            </a:r>
            <a:r>
              <a:rPr lang="en-GB" sz="3200" spc="-8"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the document</a:t>
            </a:r>
            <a:r>
              <a:rPr lang="en-GB" sz="3200" spc="-4"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for the </a:t>
            </a:r>
            <a:r>
              <a:rPr lang="en-GB" sz="3200" spc="-8" dirty="0">
                <a:solidFill>
                  <a:srgbClr val="002060"/>
                </a:solidFill>
                <a:latin typeface="Helvetica" pitchFamily="2" charset="0"/>
                <a:cs typeface="Arial" panose="020B0604020202020204" pitchFamily="34" charset="0"/>
              </a:rPr>
              <a:t>community-</a:t>
            </a:r>
            <a:r>
              <a:rPr lang="en-GB" sz="3200" dirty="0">
                <a:solidFill>
                  <a:srgbClr val="002060"/>
                </a:solidFill>
                <a:latin typeface="Helvetica" pitchFamily="2" charset="0"/>
                <a:cs typeface="Arial" panose="020B0604020202020204" pitchFamily="34" charset="0"/>
              </a:rPr>
              <a:t>wide</a:t>
            </a:r>
            <a:r>
              <a:rPr lang="en-GB" sz="3200" spc="-4"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discussion</a:t>
            </a:r>
            <a:r>
              <a:rPr lang="en-GB" sz="3200" spc="-4" dirty="0">
                <a:solidFill>
                  <a:srgbClr val="002060"/>
                </a:solidFill>
                <a:latin typeface="Helvetica" pitchFamily="2" charset="0"/>
                <a:cs typeface="Arial" panose="020B0604020202020204" pitchFamily="34" charset="0"/>
              </a:rPr>
              <a:t> </a:t>
            </a:r>
            <a:r>
              <a:rPr lang="en-GB" sz="3200" spc="-20" dirty="0">
                <a:solidFill>
                  <a:srgbClr val="002060"/>
                </a:solidFill>
                <a:latin typeface="Helvetica" pitchFamily="2" charset="0"/>
                <a:cs typeface="Arial" panose="020B0604020202020204" pitchFamily="34" charset="0"/>
              </a:rPr>
              <a:t>and </a:t>
            </a:r>
            <a:r>
              <a:rPr lang="en-GB" sz="3200" dirty="0">
                <a:solidFill>
                  <a:srgbClr val="002060"/>
                </a:solidFill>
                <a:latin typeface="Helvetica" pitchFamily="2" charset="0"/>
                <a:cs typeface="Arial" panose="020B0604020202020204" pitchFamily="34" charset="0"/>
              </a:rPr>
              <a:t>release</a:t>
            </a:r>
            <a:r>
              <a:rPr lang="en-GB" sz="3200" spc="-4" dirty="0">
                <a:solidFill>
                  <a:srgbClr val="002060"/>
                </a:solidFill>
                <a:latin typeface="Helvetica" pitchFamily="2" charset="0"/>
                <a:cs typeface="Arial" panose="020B0604020202020204" pitchFamily="34" charset="0"/>
              </a:rPr>
              <a:t> </a:t>
            </a:r>
            <a:r>
              <a:rPr lang="en-GB" sz="3200" dirty="0">
                <a:solidFill>
                  <a:srgbClr val="002060"/>
                </a:solidFill>
                <a:latin typeface="Helvetica" pitchFamily="2" charset="0"/>
                <a:cs typeface="Arial" panose="020B0604020202020204" pitchFamily="34" charset="0"/>
              </a:rPr>
              <a:t>to the </a:t>
            </a:r>
            <a:r>
              <a:rPr lang="en-GB" sz="3200" b="1" u="sng" dirty="0">
                <a:solidFill>
                  <a:srgbClr val="002060"/>
                </a:solidFill>
                <a:latin typeface="Helvetica" pitchFamily="2" charset="0"/>
                <a:cs typeface="Arial" panose="020B0604020202020204" pitchFamily="34" charset="0"/>
              </a:rPr>
              <a:t>2</a:t>
            </a:r>
            <a:r>
              <a:rPr lang="en-GB" sz="3200" b="1" u="sng" baseline="30000" dirty="0">
                <a:solidFill>
                  <a:srgbClr val="002060"/>
                </a:solidFill>
                <a:latin typeface="Helvetica" pitchFamily="2" charset="0"/>
                <a:cs typeface="Arial" panose="020B0604020202020204" pitchFamily="34" charset="0"/>
              </a:rPr>
              <a:t>nd</a:t>
            </a:r>
            <a:r>
              <a:rPr lang="en-GB" sz="3200" b="1" u="sng" dirty="0">
                <a:solidFill>
                  <a:srgbClr val="002060"/>
                </a:solidFill>
                <a:latin typeface="Helvetica" pitchFamily="2" charset="0"/>
                <a:cs typeface="Arial" panose="020B0604020202020204" pitchFamily="34" charset="0"/>
              </a:rPr>
              <a:t> draft </a:t>
            </a:r>
            <a:r>
              <a:rPr lang="en-GB" sz="3200" dirty="0">
                <a:solidFill>
                  <a:srgbClr val="002060"/>
                </a:solidFill>
                <a:latin typeface="Helvetica" pitchFamily="2" charset="0"/>
                <a:cs typeface="Arial" panose="020B0604020202020204" pitchFamily="34" charset="0"/>
              </a:rPr>
              <a:t>whole</a:t>
            </a:r>
            <a:r>
              <a:rPr lang="en-GB" sz="3200" spc="-4" dirty="0">
                <a:solidFill>
                  <a:srgbClr val="002060"/>
                </a:solidFill>
                <a:latin typeface="Helvetica" pitchFamily="2" charset="0"/>
                <a:cs typeface="Arial" panose="020B0604020202020204" pitchFamily="34" charset="0"/>
              </a:rPr>
              <a:t> </a:t>
            </a:r>
            <a:r>
              <a:rPr lang="en-GB" sz="3200" spc="-8" dirty="0">
                <a:solidFill>
                  <a:srgbClr val="002060"/>
                </a:solidFill>
                <a:latin typeface="Helvetica" pitchFamily="2" charset="0"/>
                <a:cs typeface="Arial" panose="020B0604020202020204" pitchFamily="34" charset="0"/>
              </a:rPr>
              <a:t>community.</a:t>
            </a:r>
            <a:endParaRPr lang="en-GB" sz="3200" dirty="0">
              <a:solidFill>
                <a:srgbClr val="002060"/>
              </a:solidFill>
              <a:latin typeface="Helvetica" pitchFamily="2" charset="0"/>
              <a:cs typeface="Arial" panose="020B0604020202020204" pitchFamily="34" charset="0"/>
            </a:endParaRPr>
          </a:p>
          <a:p>
            <a:pPr marL="304403" indent="-232172">
              <a:lnSpc>
                <a:spcPct val="150000"/>
              </a:lnSpc>
              <a:buFont typeface="Arial" panose="020B0604020202020204" pitchFamily="34" charset="0"/>
              <a:buChar char="•"/>
              <a:tabLst>
                <a:tab pos="303887" algn="l"/>
                <a:tab pos="304403" algn="l"/>
              </a:tabLst>
            </a:pPr>
            <a:r>
              <a:rPr lang="en-GB" sz="3200" b="1" spc="-8" dirty="0">
                <a:solidFill>
                  <a:srgbClr val="FF0000"/>
                </a:solidFill>
                <a:latin typeface="Helvetica" pitchFamily="2" charset="0"/>
                <a:cs typeface="Arial" panose="020B0604020202020204" pitchFamily="34" charset="0"/>
              </a:rPr>
              <a:t>22-</a:t>
            </a:r>
            <a:r>
              <a:rPr lang="en-GB" sz="3200" b="1" dirty="0">
                <a:solidFill>
                  <a:srgbClr val="FF0000"/>
                </a:solidFill>
                <a:latin typeface="Helvetica" pitchFamily="2" charset="0"/>
                <a:cs typeface="Arial" panose="020B0604020202020204" pitchFamily="34" charset="0"/>
              </a:rPr>
              <a:t>23</a:t>
            </a:r>
            <a:r>
              <a:rPr lang="en-GB" sz="3200" b="1" spc="-12" dirty="0">
                <a:solidFill>
                  <a:srgbClr val="FF0000"/>
                </a:solidFill>
                <a:latin typeface="Helvetica" pitchFamily="2" charset="0"/>
                <a:cs typeface="Arial" panose="020B0604020202020204" pitchFamily="34" charset="0"/>
              </a:rPr>
              <a:t> </a:t>
            </a:r>
            <a:r>
              <a:rPr lang="en-GB" sz="3200" b="1" dirty="0">
                <a:solidFill>
                  <a:srgbClr val="FF0000"/>
                </a:solidFill>
                <a:latin typeface="Helvetica" pitchFamily="2" charset="0"/>
                <a:cs typeface="Arial" panose="020B0604020202020204" pitchFamily="34" charset="0"/>
              </a:rPr>
              <a:t>June:</a:t>
            </a:r>
            <a:r>
              <a:rPr lang="en-GB" sz="3200" b="1" spc="268" dirty="0">
                <a:solidFill>
                  <a:srgbClr val="FF0000"/>
                </a:solidFill>
                <a:latin typeface="Helvetica" pitchFamily="2" charset="0"/>
                <a:cs typeface="Arial" panose="020B0604020202020204" pitchFamily="34" charset="0"/>
              </a:rPr>
              <a:t> </a:t>
            </a:r>
            <a:r>
              <a:rPr lang="en-GB" sz="3200" b="1" u="sng" dirty="0">
                <a:solidFill>
                  <a:srgbClr val="FF0000"/>
                </a:solidFill>
                <a:latin typeface="Helvetica" pitchFamily="2" charset="0"/>
                <a:cs typeface="Arial" panose="020B0604020202020204" pitchFamily="34" charset="0"/>
              </a:rPr>
              <a:t>DRD1</a:t>
            </a:r>
            <a:r>
              <a:rPr lang="en-GB" sz="3200" b="1" u="sng" spc="-12" dirty="0">
                <a:solidFill>
                  <a:srgbClr val="FF0000"/>
                </a:solidFill>
                <a:latin typeface="Helvetica" pitchFamily="2" charset="0"/>
                <a:cs typeface="Arial" panose="020B0604020202020204" pitchFamily="34" charset="0"/>
              </a:rPr>
              <a:t> </a:t>
            </a:r>
            <a:r>
              <a:rPr lang="en-GB" sz="3200" b="1" u="sng" dirty="0">
                <a:solidFill>
                  <a:srgbClr val="FF0000"/>
                </a:solidFill>
                <a:latin typeface="Helvetica" pitchFamily="2" charset="0"/>
                <a:cs typeface="Arial" panose="020B0604020202020204" pitchFamily="34" charset="0"/>
              </a:rPr>
              <a:t>Community workshop</a:t>
            </a:r>
            <a:r>
              <a:rPr lang="en-GB" sz="3200" b="1" u="sng" spc="-12" dirty="0">
                <a:solidFill>
                  <a:srgbClr val="FF0000"/>
                </a:solidFill>
                <a:latin typeface="Helvetica" pitchFamily="2" charset="0"/>
                <a:cs typeface="Arial" panose="020B0604020202020204" pitchFamily="34" charset="0"/>
              </a:rPr>
              <a:t> </a:t>
            </a:r>
            <a:r>
              <a:rPr lang="en-GB" sz="3200" dirty="0">
                <a:solidFill>
                  <a:srgbClr val="FF0000"/>
                </a:solidFill>
                <a:latin typeface="Helvetica" pitchFamily="2" charset="0"/>
                <a:cs typeface="Arial" panose="020B0604020202020204" pitchFamily="34" charset="0"/>
              </a:rPr>
              <a:t>-</a:t>
            </a:r>
            <a:r>
              <a:rPr lang="en-GB" sz="3200" spc="-12" dirty="0">
                <a:solidFill>
                  <a:srgbClr val="FF0000"/>
                </a:solidFill>
                <a:latin typeface="Helvetica" pitchFamily="2" charset="0"/>
                <a:cs typeface="Arial" panose="020B0604020202020204" pitchFamily="34" charset="0"/>
              </a:rPr>
              <a:t> </a:t>
            </a:r>
            <a:r>
              <a:rPr lang="en-GB" sz="3200" dirty="0">
                <a:solidFill>
                  <a:srgbClr val="FF0000"/>
                </a:solidFill>
                <a:latin typeface="Helvetica" pitchFamily="2" charset="0"/>
                <a:cs typeface="Arial" panose="020B0604020202020204" pitchFamily="34" charset="0"/>
              </a:rPr>
              <a:t>wide</a:t>
            </a:r>
            <a:r>
              <a:rPr lang="en-GB" sz="3200" spc="-12" dirty="0">
                <a:solidFill>
                  <a:srgbClr val="FF0000"/>
                </a:solidFill>
                <a:latin typeface="Helvetica" pitchFamily="2" charset="0"/>
                <a:cs typeface="Arial" panose="020B0604020202020204" pitchFamily="34" charset="0"/>
              </a:rPr>
              <a:t> </a:t>
            </a:r>
            <a:r>
              <a:rPr lang="en-GB" sz="3200" dirty="0">
                <a:solidFill>
                  <a:srgbClr val="FF0000"/>
                </a:solidFill>
                <a:latin typeface="Helvetica" pitchFamily="2" charset="0"/>
                <a:cs typeface="Arial" panose="020B0604020202020204" pitchFamily="34" charset="0"/>
              </a:rPr>
              <a:t>discussions</a:t>
            </a:r>
            <a:r>
              <a:rPr lang="en-GB" sz="3200" spc="-8" dirty="0">
                <a:solidFill>
                  <a:srgbClr val="FF0000"/>
                </a:solidFill>
                <a:latin typeface="Helvetica" pitchFamily="2" charset="0"/>
                <a:cs typeface="Arial" panose="020B0604020202020204" pitchFamily="34" charset="0"/>
              </a:rPr>
              <a:t> </a:t>
            </a:r>
            <a:r>
              <a:rPr lang="en-GB" sz="3200" dirty="0">
                <a:solidFill>
                  <a:srgbClr val="FF0000"/>
                </a:solidFill>
                <a:latin typeface="Helvetica" pitchFamily="2" charset="0"/>
                <a:cs typeface="Arial" panose="020B0604020202020204" pitchFamily="34" charset="0"/>
              </a:rPr>
              <a:t>during</a:t>
            </a:r>
            <a:r>
              <a:rPr lang="en-GB" sz="3200" spc="-16" dirty="0">
                <a:solidFill>
                  <a:srgbClr val="FF0000"/>
                </a:solidFill>
                <a:latin typeface="Helvetica" pitchFamily="2" charset="0"/>
                <a:cs typeface="Arial" panose="020B0604020202020204" pitchFamily="34" charset="0"/>
              </a:rPr>
              <a:t> </a:t>
            </a:r>
            <a:r>
              <a:rPr lang="en-GB" sz="3200" dirty="0">
                <a:solidFill>
                  <a:srgbClr val="FF0000"/>
                </a:solidFill>
                <a:latin typeface="Helvetica" pitchFamily="2" charset="0"/>
                <a:cs typeface="Arial" panose="020B0604020202020204" pitchFamily="34" charset="0"/>
              </a:rPr>
              <a:t>the</a:t>
            </a:r>
            <a:r>
              <a:rPr lang="en-GB" sz="3200" spc="-12" dirty="0">
                <a:solidFill>
                  <a:srgbClr val="FF0000"/>
                </a:solidFill>
                <a:latin typeface="Helvetica" pitchFamily="2" charset="0"/>
                <a:cs typeface="Arial" panose="020B0604020202020204" pitchFamily="34" charset="0"/>
              </a:rPr>
              <a:t> </a:t>
            </a:r>
            <a:r>
              <a:rPr lang="en-GB" sz="3200" dirty="0">
                <a:solidFill>
                  <a:srgbClr val="FF0000"/>
                </a:solidFill>
                <a:latin typeface="Helvetica" pitchFamily="2" charset="0"/>
                <a:cs typeface="Arial" panose="020B0604020202020204" pitchFamily="34" charset="0"/>
              </a:rPr>
              <a:t>community</a:t>
            </a:r>
            <a:r>
              <a:rPr lang="en-GB" sz="3200" spc="-8" dirty="0">
                <a:solidFill>
                  <a:srgbClr val="FF0000"/>
                </a:solidFill>
                <a:latin typeface="Helvetica" pitchFamily="2" charset="0"/>
                <a:cs typeface="Arial" panose="020B0604020202020204" pitchFamily="34" charset="0"/>
              </a:rPr>
              <a:t> </a:t>
            </a:r>
            <a:r>
              <a:rPr lang="en-GB" sz="3200" dirty="0">
                <a:solidFill>
                  <a:srgbClr val="FF0000"/>
                </a:solidFill>
                <a:latin typeface="Helvetica" pitchFamily="2" charset="0"/>
                <a:cs typeface="Arial" panose="020B0604020202020204" pitchFamily="34" charset="0"/>
              </a:rPr>
              <a:t>workshop</a:t>
            </a:r>
            <a:r>
              <a:rPr lang="en-GB" sz="3200" spc="-16" dirty="0">
                <a:solidFill>
                  <a:srgbClr val="FF0000"/>
                </a:solidFill>
                <a:latin typeface="Helvetica" pitchFamily="2" charset="0"/>
                <a:cs typeface="Arial" panose="020B0604020202020204" pitchFamily="34" charset="0"/>
              </a:rPr>
              <a:t>  </a:t>
            </a:r>
          </a:p>
          <a:p>
            <a:pPr marL="304403" indent="-232172">
              <a:lnSpc>
                <a:spcPct val="150000"/>
              </a:lnSpc>
              <a:buFont typeface="Arial" panose="020B0604020202020204" pitchFamily="34" charset="0"/>
              <a:buChar char="•"/>
              <a:tabLst>
                <a:tab pos="303887" algn="l"/>
                <a:tab pos="304403" algn="l"/>
              </a:tabLst>
            </a:pPr>
            <a:r>
              <a:rPr lang="en-GB" sz="3200" b="1" spc="-8" dirty="0">
                <a:solidFill>
                  <a:srgbClr val="002060"/>
                </a:solidFill>
                <a:latin typeface="Helvetica" pitchFamily="2" charset="0"/>
                <a:cs typeface="Arial" panose="020B0604020202020204" pitchFamily="34" charset="0"/>
              </a:rPr>
              <a:t>June- July:  - </a:t>
            </a:r>
            <a:r>
              <a:rPr lang="en-GB" sz="3200" spc="-8" dirty="0">
                <a:solidFill>
                  <a:srgbClr val="002060"/>
                </a:solidFill>
                <a:latin typeface="Helvetica" pitchFamily="2" charset="0"/>
                <a:cs typeface="Arial" panose="020B0604020202020204" pitchFamily="34" charset="0"/>
              </a:rPr>
              <a:t>Definition of the </a:t>
            </a:r>
            <a:r>
              <a:rPr lang="en-IT" sz="3200">
                <a:solidFill>
                  <a:srgbClr val="002060"/>
                </a:solidFill>
                <a:latin typeface="Helvetica" pitchFamily="2" charset="0"/>
                <a:cs typeface="Arial" panose="020B0604020202020204" pitchFamily="34" charset="0"/>
              </a:rPr>
              <a:t>required resources for the outlined programme need ( split into personel effort (FTEs) and material plus services (non-FTE) costs. </a:t>
            </a:r>
            <a:r>
              <a:rPr lang="en-GB" sz="3200" spc="-8" dirty="0">
                <a:solidFill>
                  <a:srgbClr val="002060"/>
                </a:solidFill>
                <a:latin typeface="Helvetica" pitchFamily="2" charset="0"/>
                <a:cs typeface="Arial" panose="020B0604020202020204" pitchFamily="34" charset="0"/>
              </a:rPr>
              <a:t>– institute’s inputs;  executive summary </a:t>
            </a:r>
          </a:p>
          <a:p>
            <a:pPr marL="304403" indent="-232172">
              <a:lnSpc>
                <a:spcPct val="150000"/>
              </a:lnSpc>
              <a:buFont typeface="Arial" panose="020B0604020202020204" pitchFamily="34" charset="0"/>
              <a:buChar char="•"/>
              <a:tabLst>
                <a:tab pos="303887" algn="l"/>
                <a:tab pos="304403" algn="l"/>
              </a:tabLst>
            </a:pPr>
            <a:r>
              <a:rPr lang="en-GB" sz="3200" b="1" spc="-8" dirty="0">
                <a:solidFill>
                  <a:srgbClr val="002060"/>
                </a:solidFill>
                <a:latin typeface="Helvetica" pitchFamily="2" charset="0"/>
                <a:cs typeface="Arial" panose="020B0604020202020204" pitchFamily="34" charset="0"/>
              </a:rPr>
              <a:t>End-July:  </a:t>
            </a:r>
            <a:r>
              <a:rPr lang="en-GB" sz="3200" b="1" u="sng" spc="-8" dirty="0">
                <a:solidFill>
                  <a:srgbClr val="002060"/>
                </a:solidFill>
                <a:latin typeface="Helvetica" pitchFamily="2" charset="0"/>
                <a:cs typeface="Arial" panose="020B0604020202020204" pitchFamily="34" charset="0"/>
              </a:rPr>
              <a:t>Submission of the proposal </a:t>
            </a:r>
          </a:p>
          <a:p>
            <a:endParaRPr lang="en-GB" dirty="0"/>
          </a:p>
        </p:txBody>
      </p:sp>
      <p:sp>
        <p:nvSpPr>
          <p:cNvPr id="4" name="Date Placeholder 3">
            <a:extLst>
              <a:ext uri="{FF2B5EF4-FFF2-40B4-BE49-F238E27FC236}">
                <a16:creationId xmlns:a16="http://schemas.microsoft.com/office/drawing/2014/main" id="{80700A74-914E-2AAE-CFBA-43EECCB4D0F1}"/>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93A2E63B-FF03-DAA5-5AD2-14202F8C6FE7}"/>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64ACA7E1-7422-AB09-36E7-063DC9B69A87}"/>
              </a:ext>
            </a:extLst>
          </p:cNvPr>
          <p:cNvSpPr>
            <a:spLocks noGrp="1"/>
          </p:cNvSpPr>
          <p:nvPr>
            <p:ph type="sldNum" sz="quarter" idx="12"/>
          </p:nvPr>
        </p:nvSpPr>
        <p:spPr/>
        <p:txBody>
          <a:bodyPr/>
          <a:lstStyle/>
          <a:p>
            <a:fld id="{86CB4B4D-7CA3-9044-876B-883B54F8677D}" type="slidenum">
              <a:rPr lang="en-GB" smtClean="0"/>
              <a:pPr/>
              <a:t>15</a:t>
            </a:fld>
            <a:endParaRPr lang="en-GB"/>
          </a:p>
        </p:txBody>
      </p:sp>
      <p:pic>
        <p:nvPicPr>
          <p:cNvPr id="7" name="Picture 6" descr="A map of the world&#10;&#10;Description automatically generated">
            <a:extLst>
              <a:ext uri="{FF2B5EF4-FFF2-40B4-BE49-F238E27FC236}">
                <a16:creationId xmlns:a16="http://schemas.microsoft.com/office/drawing/2014/main" id="{6842988D-FFB6-5D64-FAC2-E296BA305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3060" y="4292823"/>
            <a:ext cx="5422801" cy="2292448"/>
          </a:xfrm>
          <a:prstGeom prst="rect">
            <a:avLst/>
          </a:prstGeom>
        </p:spPr>
      </p:pic>
      <p:sp>
        <p:nvSpPr>
          <p:cNvPr id="8" name="TextBox 7">
            <a:extLst>
              <a:ext uri="{FF2B5EF4-FFF2-40B4-BE49-F238E27FC236}">
                <a16:creationId xmlns:a16="http://schemas.microsoft.com/office/drawing/2014/main" id="{ED54CBEC-AA7F-69CF-B09F-0503746DC70F}"/>
              </a:ext>
            </a:extLst>
          </p:cNvPr>
          <p:cNvSpPr txBox="1"/>
          <p:nvPr/>
        </p:nvSpPr>
        <p:spPr>
          <a:xfrm>
            <a:off x="7956221" y="3749837"/>
            <a:ext cx="3026005" cy="7078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IT" sz="2000" dirty="0">
                <a:hlinkClick r:id="rId3"/>
              </a:rPr>
              <a:t>https://drd1.web.cern.ch/</a:t>
            </a:r>
            <a:endParaRPr lang="en-IT" sz="2000" dirty="0"/>
          </a:p>
          <a:p>
            <a:endParaRPr lang="en-IT" sz="2000" dirty="0"/>
          </a:p>
        </p:txBody>
      </p:sp>
      <p:sp>
        <p:nvSpPr>
          <p:cNvPr id="11" name="TextBox 10">
            <a:extLst>
              <a:ext uri="{FF2B5EF4-FFF2-40B4-BE49-F238E27FC236}">
                <a16:creationId xmlns:a16="http://schemas.microsoft.com/office/drawing/2014/main" id="{08BBB889-BD57-FB5E-DBE9-932C66EA5B02}"/>
              </a:ext>
            </a:extLst>
          </p:cNvPr>
          <p:cNvSpPr txBox="1"/>
          <p:nvPr/>
        </p:nvSpPr>
        <p:spPr>
          <a:xfrm>
            <a:off x="6557325" y="1493840"/>
            <a:ext cx="5502082" cy="5539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IT" sz="1500">
                <a:hlinkClick r:id="rId4"/>
              </a:rPr>
              <a:t>https://indico.cern.ch/event/1273991/timetable/?view=standard</a:t>
            </a:r>
            <a:endParaRPr lang="en-IT" sz="1500"/>
          </a:p>
          <a:p>
            <a:endParaRPr lang="en-IT" sz="1500" dirty="0"/>
          </a:p>
        </p:txBody>
      </p:sp>
      <p:sp>
        <p:nvSpPr>
          <p:cNvPr id="13" name="TextBox 12">
            <a:extLst>
              <a:ext uri="{FF2B5EF4-FFF2-40B4-BE49-F238E27FC236}">
                <a16:creationId xmlns:a16="http://schemas.microsoft.com/office/drawing/2014/main" id="{250DF9A8-022B-F114-7F09-96C50BDE7AA7}"/>
              </a:ext>
            </a:extLst>
          </p:cNvPr>
          <p:cNvSpPr txBox="1"/>
          <p:nvPr/>
        </p:nvSpPr>
        <p:spPr>
          <a:xfrm>
            <a:off x="7140804" y="1158982"/>
            <a:ext cx="6099142" cy="369332"/>
          </a:xfrm>
          <a:prstGeom prst="rect">
            <a:avLst/>
          </a:prstGeom>
          <a:noFill/>
        </p:spPr>
        <p:txBody>
          <a:bodyPr wrap="square">
            <a:spAutoFit/>
          </a:bodyPr>
          <a:lstStyle/>
          <a:p>
            <a:r>
              <a:rPr lang="en-GB" sz="1800" b="1" spc="-8" dirty="0">
                <a:solidFill>
                  <a:srgbClr val="FF0000"/>
                </a:solidFill>
                <a:latin typeface="Arial" panose="020B0604020202020204" pitchFamily="34" charset="0"/>
                <a:cs typeface="Arial" panose="020B0604020202020204" pitchFamily="34" charset="0"/>
              </a:rPr>
              <a:t>22-</a:t>
            </a:r>
            <a:r>
              <a:rPr lang="en-GB" sz="1800" b="1" dirty="0">
                <a:solidFill>
                  <a:srgbClr val="FF0000"/>
                </a:solidFill>
                <a:latin typeface="Arial" panose="020B0604020202020204" pitchFamily="34" charset="0"/>
                <a:cs typeface="Arial" panose="020B0604020202020204" pitchFamily="34" charset="0"/>
              </a:rPr>
              <a:t>23</a:t>
            </a:r>
            <a:r>
              <a:rPr lang="en-GB" sz="1800" b="1" spc="-12" dirty="0">
                <a:solidFill>
                  <a:srgbClr val="FF0000"/>
                </a:solidFill>
                <a:latin typeface="Arial" panose="020B0604020202020204" pitchFamily="34" charset="0"/>
                <a:cs typeface="Arial" panose="020B0604020202020204" pitchFamily="34" charset="0"/>
              </a:rPr>
              <a:t> </a:t>
            </a:r>
            <a:r>
              <a:rPr lang="en-GB" sz="1800" b="1" dirty="0">
                <a:solidFill>
                  <a:srgbClr val="FF0000"/>
                </a:solidFill>
                <a:latin typeface="Arial" panose="020B0604020202020204" pitchFamily="34" charset="0"/>
                <a:cs typeface="Arial" panose="020B0604020202020204" pitchFamily="34" charset="0"/>
              </a:rPr>
              <a:t>June:</a:t>
            </a:r>
            <a:r>
              <a:rPr lang="en-GB" sz="1800" b="1" spc="268" dirty="0">
                <a:solidFill>
                  <a:srgbClr val="FF0000"/>
                </a:solidFill>
                <a:latin typeface="Arial" panose="020B0604020202020204" pitchFamily="34" charset="0"/>
                <a:cs typeface="Arial" panose="020B0604020202020204" pitchFamily="34" charset="0"/>
              </a:rPr>
              <a:t> </a:t>
            </a:r>
            <a:r>
              <a:rPr lang="en-GB" sz="1800" b="1" u="sng" dirty="0">
                <a:solidFill>
                  <a:srgbClr val="FF0000"/>
                </a:solidFill>
                <a:latin typeface="Arial" panose="020B0604020202020204" pitchFamily="34" charset="0"/>
                <a:cs typeface="Arial" panose="020B0604020202020204" pitchFamily="34" charset="0"/>
              </a:rPr>
              <a:t>DRD1</a:t>
            </a:r>
            <a:r>
              <a:rPr lang="en-GB" sz="1800" b="1" u="sng" spc="-12" dirty="0">
                <a:solidFill>
                  <a:srgbClr val="FF0000"/>
                </a:solidFill>
                <a:latin typeface="Arial" panose="020B0604020202020204" pitchFamily="34" charset="0"/>
                <a:cs typeface="Arial" panose="020B0604020202020204" pitchFamily="34" charset="0"/>
              </a:rPr>
              <a:t> </a:t>
            </a:r>
            <a:r>
              <a:rPr lang="en-GB" sz="1800" b="1" u="sng" dirty="0">
                <a:solidFill>
                  <a:srgbClr val="FF0000"/>
                </a:solidFill>
                <a:latin typeface="Arial" panose="020B0604020202020204" pitchFamily="34" charset="0"/>
                <a:cs typeface="Arial" panose="020B0604020202020204" pitchFamily="34" charset="0"/>
              </a:rPr>
              <a:t>Community workshop</a:t>
            </a:r>
            <a:r>
              <a:rPr lang="en-GB" sz="1800" b="1" u="sng" spc="-12" dirty="0">
                <a:solidFill>
                  <a:srgbClr val="FF0000"/>
                </a:solidFill>
                <a:latin typeface="Arial" panose="020B0604020202020204" pitchFamily="34" charset="0"/>
                <a:cs typeface="Arial" panose="020B0604020202020204" pitchFamily="34" charset="0"/>
              </a:rPr>
              <a:t> </a:t>
            </a:r>
            <a:endParaRPr lang="en-GB" dirty="0"/>
          </a:p>
        </p:txBody>
      </p:sp>
      <p:sp>
        <p:nvSpPr>
          <p:cNvPr id="14" name="TextBox 13">
            <a:extLst>
              <a:ext uri="{FF2B5EF4-FFF2-40B4-BE49-F238E27FC236}">
                <a16:creationId xmlns:a16="http://schemas.microsoft.com/office/drawing/2014/main" id="{D04698E2-64AB-70AD-CBAC-D675E7DB253D}"/>
              </a:ext>
            </a:extLst>
          </p:cNvPr>
          <p:cNvSpPr txBox="1"/>
          <p:nvPr/>
        </p:nvSpPr>
        <p:spPr>
          <a:xfrm>
            <a:off x="6557325" y="1820923"/>
            <a:ext cx="5556692" cy="2215415"/>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GB" sz="1800" dirty="0">
                <a:latin typeface="Helvetica" pitchFamily="2" charset="0"/>
                <a:cs typeface="Arial" panose="020B0604020202020204" pitchFamily="34" charset="0"/>
              </a:rPr>
              <a:t>Approximately 70 participants registered for the event</a:t>
            </a:r>
            <a:r>
              <a:rPr lang="en-GB" dirty="0">
                <a:latin typeface="Helvetica" pitchFamily="2" charset="0"/>
                <a:cs typeface="Arial" panose="020B0604020202020204" pitchFamily="34" charset="0"/>
              </a:rPr>
              <a:t> (about </a:t>
            </a:r>
            <a:r>
              <a:rPr lang="en-GB" sz="1800" dirty="0">
                <a:latin typeface="Helvetica" pitchFamily="2" charset="0"/>
                <a:cs typeface="Arial" panose="020B0604020202020204" pitchFamily="34" charset="0"/>
              </a:rPr>
              <a:t>half of them in person).</a:t>
            </a:r>
            <a:endParaRPr lang="en-IT" sz="1800" dirty="0">
              <a:latin typeface="Helvetica" pitchFamily="2" charset="0"/>
              <a:cs typeface="Arial" panose="020B0604020202020204" pitchFamily="34" charset="0"/>
            </a:endParaRPr>
          </a:p>
          <a:p>
            <a:pPr marL="230585" indent="-232172">
              <a:lnSpc>
                <a:spcPct val="130000"/>
              </a:lnSpc>
              <a:buFont typeface="Arial" panose="020B0604020202020204" pitchFamily="34" charset="0"/>
              <a:buChar char="•"/>
            </a:pPr>
            <a:r>
              <a:rPr lang="en-IT" dirty="0">
                <a:latin typeface="Helvetica" pitchFamily="2" charset="0"/>
                <a:cs typeface="Arial" panose="020B0604020202020204" pitchFamily="34" charset="0"/>
              </a:rPr>
              <a:t>1.5 days of presentations </a:t>
            </a:r>
            <a:r>
              <a:rPr lang="en-IT">
                <a:latin typeface="Helvetica" pitchFamily="2" charset="0"/>
                <a:cs typeface="Arial" panose="020B0604020202020204" pitchFamily="34" charset="0"/>
              </a:rPr>
              <a:t>and discussion</a:t>
            </a:r>
            <a:r>
              <a:rPr lang="en-US" dirty="0">
                <a:latin typeface="Helvetica" pitchFamily="2" charset="0"/>
                <a:cs typeface="Arial" panose="020B0604020202020204" pitchFamily="34" charset="0"/>
              </a:rPr>
              <a:t>s</a:t>
            </a:r>
            <a:r>
              <a:rPr lang="en-IT">
                <a:latin typeface="Helvetica" pitchFamily="2" charset="0"/>
                <a:cs typeface="Arial" panose="020B0604020202020204" pitchFamily="34" charset="0"/>
              </a:rPr>
              <a:t> </a:t>
            </a:r>
            <a:r>
              <a:rPr lang="en-IT" dirty="0">
                <a:latin typeface="Helvetica" pitchFamily="2" charset="0"/>
                <a:cs typeface="Arial" panose="020B0604020202020204" pitchFamily="34" charset="0"/>
              </a:rPr>
              <a:t>about </a:t>
            </a:r>
            <a:r>
              <a:rPr lang="en-IT">
                <a:latin typeface="Helvetica" pitchFamily="2" charset="0"/>
                <a:cs typeface="Arial" panose="020B0604020202020204" pitchFamily="34" charset="0"/>
              </a:rPr>
              <a:t>the proposal</a:t>
            </a:r>
            <a:r>
              <a:rPr lang="en-US" dirty="0">
                <a:latin typeface="Helvetica" pitchFamily="2" charset="0"/>
                <a:cs typeface="Arial" panose="020B0604020202020204" pitchFamily="34" charset="0"/>
              </a:rPr>
              <a:t>, </a:t>
            </a:r>
            <a:r>
              <a:rPr lang="en-IT">
                <a:latin typeface="Helvetica" pitchFamily="2" charset="0"/>
                <a:cs typeface="Arial" panose="020B0604020202020204" pitchFamily="34" charset="0"/>
              </a:rPr>
              <a:t>Work packages</a:t>
            </a:r>
            <a:r>
              <a:rPr lang="en-US" dirty="0">
                <a:latin typeface="Helvetica" pitchFamily="2" charset="0"/>
                <a:cs typeface="Arial" panose="020B0604020202020204" pitchFamily="34" charset="0"/>
              </a:rPr>
              <a:t>, </a:t>
            </a:r>
            <a:r>
              <a:rPr lang="en-IT">
                <a:latin typeface="Helvetica" pitchFamily="2" charset="0"/>
                <a:cs typeface="Arial" panose="020B0604020202020204" pitchFamily="34" charset="0"/>
              </a:rPr>
              <a:t>MoU</a:t>
            </a:r>
            <a:endParaRPr lang="en-US" dirty="0">
              <a:latin typeface="Helvetica" pitchFamily="2" charset="0"/>
              <a:cs typeface="Arial" panose="020B0604020202020204" pitchFamily="34" charset="0"/>
            </a:endParaRPr>
          </a:p>
          <a:p>
            <a:pPr marL="230585" indent="-232172">
              <a:lnSpc>
                <a:spcPct val="130000"/>
              </a:lnSpc>
              <a:buFont typeface="Arial" panose="020B0604020202020204" pitchFamily="34" charset="0"/>
              <a:buChar char="•"/>
            </a:pPr>
            <a:r>
              <a:rPr lang="en-GB" sz="1800" dirty="0">
                <a:latin typeface="Helvetica" pitchFamily="2" charset="0"/>
              </a:rPr>
              <a:t>steps towards formation of the  Collaboration </a:t>
            </a:r>
            <a:endParaRPr lang="en-IT" sz="1800" dirty="0">
              <a:latin typeface="Helvetica" pitchFamily="2" charset="0"/>
              <a:cs typeface="Arial" panose="020B0604020202020204" pitchFamily="34" charset="0"/>
            </a:endParaRPr>
          </a:p>
          <a:p>
            <a:pPr marL="687785" lvl="1" indent="-232172">
              <a:lnSpc>
                <a:spcPct val="130000"/>
              </a:lnSpc>
              <a:buFont typeface="Arial" panose="020B0604020202020204" pitchFamily="34" charset="0"/>
              <a:buChar char="•"/>
            </a:pPr>
            <a:endParaRPr lang="en-IT"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721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21997-F7A1-94FB-8C3B-2FCCDED5E735}"/>
              </a:ext>
            </a:extLst>
          </p:cNvPr>
          <p:cNvSpPr>
            <a:spLocks noGrp="1"/>
          </p:cNvSpPr>
          <p:nvPr>
            <p:ph type="title"/>
          </p:nvPr>
        </p:nvSpPr>
        <p:spPr/>
        <p:txBody>
          <a:bodyPr/>
          <a:lstStyle/>
          <a:p>
            <a:r>
              <a:rPr lang="en-GB" dirty="0"/>
              <a:t>DRD2</a:t>
            </a:r>
          </a:p>
        </p:txBody>
      </p:sp>
      <p:sp>
        <p:nvSpPr>
          <p:cNvPr id="4" name="Date Placeholder 3">
            <a:extLst>
              <a:ext uri="{FF2B5EF4-FFF2-40B4-BE49-F238E27FC236}">
                <a16:creationId xmlns:a16="http://schemas.microsoft.com/office/drawing/2014/main" id="{B4B645D4-33C8-8D64-104B-28BE8A2FDECE}"/>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E1F57621-23FF-5B1E-3302-8D8330E7DC42}"/>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EBD1168D-9483-FF52-6E86-46DDD2F74B0E}"/>
              </a:ext>
            </a:extLst>
          </p:cNvPr>
          <p:cNvSpPr>
            <a:spLocks noGrp="1"/>
          </p:cNvSpPr>
          <p:nvPr>
            <p:ph type="sldNum" sz="quarter" idx="12"/>
          </p:nvPr>
        </p:nvSpPr>
        <p:spPr/>
        <p:txBody>
          <a:bodyPr/>
          <a:lstStyle/>
          <a:p>
            <a:fld id="{86CB4B4D-7CA3-9044-876B-883B54F8677D}" type="slidenum">
              <a:rPr lang="en-GB" smtClean="0"/>
              <a:pPr/>
              <a:t>16</a:t>
            </a:fld>
            <a:endParaRPr lang="en-GB"/>
          </a:p>
        </p:txBody>
      </p:sp>
      <p:pic>
        <p:nvPicPr>
          <p:cNvPr id="8" name="Picture 7">
            <a:extLst>
              <a:ext uri="{FF2B5EF4-FFF2-40B4-BE49-F238E27FC236}">
                <a16:creationId xmlns:a16="http://schemas.microsoft.com/office/drawing/2014/main" id="{B029A8E6-59C6-E8B4-4031-95891F49D9E2}"/>
              </a:ext>
            </a:extLst>
          </p:cNvPr>
          <p:cNvPicPr>
            <a:picLocks noChangeAspect="1"/>
          </p:cNvPicPr>
          <p:nvPr/>
        </p:nvPicPr>
        <p:blipFill>
          <a:blip r:embed="rId2"/>
          <a:stretch>
            <a:fillRect/>
          </a:stretch>
        </p:blipFill>
        <p:spPr>
          <a:xfrm>
            <a:off x="60957" y="1171901"/>
            <a:ext cx="12044904" cy="637838"/>
          </a:xfrm>
          <a:prstGeom prst="rect">
            <a:avLst/>
          </a:prstGeom>
        </p:spPr>
      </p:pic>
      <p:pic>
        <p:nvPicPr>
          <p:cNvPr id="9" name="Content Placeholder 6">
            <a:extLst>
              <a:ext uri="{FF2B5EF4-FFF2-40B4-BE49-F238E27FC236}">
                <a16:creationId xmlns:a16="http://schemas.microsoft.com/office/drawing/2014/main" id="{B3F74613-8492-5862-8F11-3D6382051EA3}"/>
              </a:ext>
            </a:extLst>
          </p:cNvPr>
          <p:cNvPicPr>
            <a:picLocks noChangeAspect="1"/>
          </p:cNvPicPr>
          <p:nvPr/>
        </p:nvPicPr>
        <p:blipFill>
          <a:blip r:embed="rId3"/>
          <a:stretch>
            <a:fillRect/>
          </a:stretch>
        </p:blipFill>
        <p:spPr>
          <a:xfrm>
            <a:off x="-25182" y="1772376"/>
            <a:ext cx="12085637" cy="2042146"/>
          </a:xfrm>
          <a:prstGeom prst="rect">
            <a:avLst/>
          </a:prstGeom>
        </p:spPr>
      </p:pic>
      <p:sp>
        <p:nvSpPr>
          <p:cNvPr id="11" name="Content Placeholder 10">
            <a:extLst>
              <a:ext uri="{FF2B5EF4-FFF2-40B4-BE49-F238E27FC236}">
                <a16:creationId xmlns:a16="http://schemas.microsoft.com/office/drawing/2014/main" id="{3C571CAC-3746-98FF-723B-A6118ED847F5}"/>
              </a:ext>
            </a:extLst>
          </p:cNvPr>
          <p:cNvSpPr>
            <a:spLocks noGrp="1"/>
          </p:cNvSpPr>
          <p:nvPr>
            <p:ph idx="1"/>
          </p:nvPr>
        </p:nvSpPr>
        <p:spPr>
          <a:xfrm>
            <a:off x="70305" y="3814522"/>
            <a:ext cx="12051389" cy="3271586"/>
          </a:xfrm>
        </p:spPr>
        <p:txBody>
          <a:bodyPr>
            <a:normAutofit fontScale="47500" lnSpcReduction="20000"/>
          </a:bodyPr>
          <a:lstStyle/>
          <a:p>
            <a:pPr>
              <a:lnSpc>
                <a:spcPct val="120000"/>
              </a:lnSpc>
            </a:pPr>
            <a:r>
              <a:rPr lang="en-GB" sz="3800" b="1" dirty="0">
                <a:latin typeface="Helvetica" pitchFamily="2" charset="0"/>
              </a:rPr>
              <a:t>DRD2 Liquid Detectors (TF Convenors: </a:t>
            </a:r>
            <a:r>
              <a:rPr lang="en-GB" sz="3800" b="1" i="1" dirty="0">
                <a:latin typeface="Helvetica" pitchFamily="2" charset="0"/>
              </a:rPr>
              <a:t>J. Monroe (RHUL (GB), R. Guenette (Manchester (GB)</a:t>
            </a:r>
            <a:r>
              <a:rPr lang="en-GB" sz="3800" b="1" dirty="0">
                <a:latin typeface="Helvetica" pitchFamily="2" charset="0"/>
              </a:rPr>
              <a:t>)</a:t>
            </a:r>
          </a:p>
          <a:p>
            <a:pPr>
              <a:lnSpc>
                <a:spcPct val="120000"/>
              </a:lnSpc>
            </a:pPr>
            <a:r>
              <a:rPr lang="en-GB" sz="3800" dirty="0">
                <a:latin typeface="Helvetica" pitchFamily="2" charset="0"/>
              </a:rPr>
              <a:t>Community meeting: 20</a:t>
            </a:r>
            <a:r>
              <a:rPr lang="en-GB" sz="3800" baseline="30000" dirty="0">
                <a:latin typeface="Helvetica" pitchFamily="2" charset="0"/>
              </a:rPr>
              <a:t>th</a:t>
            </a:r>
            <a:r>
              <a:rPr lang="en-GB" sz="3800" dirty="0">
                <a:latin typeface="Helvetica" pitchFamily="2" charset="0"/>
              </a:rPr>
              <a:t> April 2023 </a:t>
            </a:r>
            <a:r>
              <a:rPr lang="en-GB" sz="3800" dirty="0">
                <a:latin typeface="Helvetica" pitchFamily="2" charset="0"/>
                <a:hlinkClick r:id="rId4">
                  <a:extLst>
                    <a:ext uri="{A12FA001-AC4F-418D-AE19-62706E023703}">
                      <ahyp:hlinkClr xmlns:ahyp="http://schemas.microsoft.com/office/drawing/2018/hyperlinkcolor" val="tx"/>
                    </a:ext>
                  </a:extLst>
                </a:hlinkClick>
              </a:rPr>
              <a:t>https://indico.cern.ch/event/1214404/timetable/#20230420</a:t>
            </a:r>
            <a:endParaRPr lang="en-GB" sz="3800" dirty="0">
              <a:latin typeface="Helvetica" pitchFamily="2" charset="0"/>
            </a:endParaRPr>
          </a:p>
          <a:p>
            <a:pPr>
              <a:lnSpc>
                <a:spcPct val="120000"/>
              </a:lnSpc>
            </a:pPr>
            <a:r>
              <a:rPr lang="en-GB" sz="3800" dirty="0">
                <a:latin typeface="Helvetica" pitchFamily="2" charset="0"/>
              </a:rPr>
              <a:t>Four main work-packages defined with sub-projects. </a:t>
            </a:r>
            <a:r>
              <a:rPr lang="en-GB" sz="3800" i="0" u="none" strike="noStrike" baseline="0" dirty="0">
                <a:latin typeface="Helvetica" pitchFamily="2" charset="0"/>
              </a:rPr>
              <a:t>Technical Areas (TAs) established and supported by the community</a:t>
            </a:r>
          </a:p>
          <a:p>
            <a:pPr>
              <a:lnSpc>
                <a:spcPct val="120000"/>
              </a:lnSpc>
            </a:pPr>
            <a:r>
              <a:rPr lang="en-GB" sz="3800" dirty="0">
                <a:latin typeface="Helvetica" pitchFamily="2" charset="0"/>
              </a:rPr>
              <a:t>Representatives selected to iron out overlaps: </a:t>
            </a:r>
            <a:r>
              <a:rPr lang="en-GB" sz="3800" dirty="0">
                <a:effectLst/>
                <a:latin typeface="Helvetica" pitchFamily="2" charset="0"/>
              </a:rPr>
              <a:t>RD1 (Gas detectors): Kostas </a:t>
            </a:r>
            <a:r>
              <a:rPr lang="en-GB" sz="3800" dirty="0" err="1">
                <a:effectLst/>
                <a:latin typeface="Helvetica" pitchFamily="2" charset="0"/>
              </a:rPr>
              <a:t>Mavrokoridis</a:t>
            </a:r>
            <a:r>
              <a:rPr lang="en-GB" sz="3800" dirty="0">
                <a:effectLst/>
                <a:latin typeface="Helvetica" pitchFamily="2" charset="0"/>
              </a:rPr>
              <a:t>, DRD4 (Photon detectors): Fabrice </a:t>
            </a:r>
            <a:r>
              <a:rPr lang="en-GB" sz="3800" dirty="0" err="1">
                <a:effectLst/>
                <a:latin typeface="Helvetica" pitchFamily="2" charset="0"/>
              </a:rPr>
              <a:t>Retiere</a:t>
            </a:r>
            <a:r>
              <a:rPr lang="en-GB" sz="3800" dirty="0">
                <a:effectLst/>
                <a:latin typeface="Helvetica" pitchFamily="2" charset="0"/>
              </a:rPr>
              <a:t>, DRD7 (Electronics): Elena </a:t>
            </a:r>
            <a:r>
              <a:rPr lang="en-GB" sz="3800" dirty="0" err="1">
                <a:effectLst/>
                <a:latin typeface="Helvetica" pitchFamily="2" charset="0"/>
              </a:rPr>
              <a:t>Gramellini</a:t>
            </a:r>
            <a:r>
              <a:rPr lang="en-GB" sz="3800" dirty="0">
                <a:effectLst/>
                <a:latin typeface="Helvetica" pitchFamily="2" charset="0"/>
              </a:rPr>
              <a:t> </a:t>
            </a:r>
            <a:endParaRPr lang="en-GB" sz="3800" i="0" u="none" strike="noStrike" baseline="0" dirty="0">
              <a:latin typeface="Helvetica" pitchFamily="2" charset="0"/>
            </a:endParaRPr>
          </a:p>
          <a:p>
            <a:pPr>
              <a:lnSpc>
                <a:spcPct val="120000"/>
              </a:lnSpc>
            </a:pPr>
            <a:r>
              <a:rPr lang="en-GB" sz="3800" i="0" u="none" strike="noStrike" baseline="0" dirty="0">
                <a:latin typeface="Helvetica" pitchFamily="2" charset="0"/>
              </a:rPr>
              <a:t>Proposal first full draft completed. Deliverables tables for each TA completed. FTE/resources/facility (both available and needed) collected.</a:t>
            </a:r>
            <a:endParaRPr lang="en-GB" sz="3800" dirty="0">
              <a:latin typeface="Helvetica" pitchFamily="2" charset="0"/>
            </a:endParaRPr>
          </a:p>
          <a:p>
            <a:pPr>
              <a:lnSpc>
                <a:spcPct val="120000"/>
              </a:lnSpc>
            </a:pPr>
            <a:r>
              <a:rPr lang="en-GB" sz="3800" dirty="0">
                <a:latin typeface="Helvetica" pitchFamily="2" charset="0"/>
              </a:rPr>
              <a:t>Organisation and workplan at </a:t>
            </a:r>
            <a:r>
              <a:rPr lang="en-GB" sz="3800" dirty="0">
                <a:latin typeface="Helvetica" pitchFamily="2" charset="0"/>
                <a:hlinkClick r:id="rId5">
                  <a:extLst>
                    <a:ext uri="{A12FA001-AC4F-418D-AE19-62706E023703}">
                      <ahyp:hlinkClr xmlns:ahyp="http://schemas.microsoft.com/office/drawing/2018/hyperlinkcolor" val="tx"/>
                    </a:ext>
                  </a:extLst>
                </a:hlinkClick>
              </a:rPr>
              <a:t>https://indico.cern.ch/event/1214404/</a:t>
            </a:r>
            <a:endParaRPr lang="en-GB" sz="3800" dirty="0">
              <a:latin typeface="Helvetica" pitchFamily="2" charset="0"/>
            </a:endParaRPr>
          </a:p>
          <a:p>
            <a:pPr marL="0" indent="0">
              <a:buNone/>
            </a:pPr>
            <a:endParaRPr lang="en-GB" dirty="0"/>
          </a:p>
        </p:txBody>
      </p:sp>
    </p:spTree>
    <p:extLst>
      <p:ext uri="{BB962C8B-B14F-4D97-AF65-F5344CB8AC3E}">
        <p14:creationId xmlns:p14="http://schemas.microsoft.com/office/powerpoint/2010/main" val="3001476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CE93-0D8C-3FAE-A72A-434608C65E6B}"/>
              </a:ext>
            </a:extLst>
          </p:cNvPr>
          <p:cNvSpPr>
            <a:spLocks noGrp="1"/>
          </p:cNvSpPr>
          <p:nvPr>
            <p:ph type="title"/>
          </p:nvPr>
        </p:nvSpPr>
        <p:spPr/>
        <p:txBody>
          <a:bodyPr/>
          <a:lstStyle/>
          <a:p>
            <a:r>
              <a:rPr lang="en-GB" dirty="0"/>
              <a:t>DRD2</a:t>
            </a:r>
          </a:p>
        </p:txBody>
      </p:sp>
      <p:sp>
        <p:nvSpPr>
          <p:cNvPr id="4" name="Date Placeholder 3">
            <a:extLst>
              <a:ext uri="{FF2B5EF4-FFF2-40B4-BE49-F238E27FC236}">
                <a16:creationId xmlns:a16="http://schemas.microsoft.com/office/drawing/2014/main" id="{67BE5474-E29B-C6DE-5B14-00C5A517FAF4}"/>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40F5E781-BFF7-62ED-178A-6B1DAF0486AD}"/>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01B38AF6-25F2-58E3-24F9-D8FB51D29A59}"/>
              </a:ext>
            </a:extLst>
          </p:cNvPr>
          <p:cNvSpPr>
            <a:spLocks noGrp="1"/>
          </p:cNvSpPr>
          <p:nvPr>
            <p:ph type="sldNum" sz="quarter" idx="12"/>
          </p:nvPr>
        </p:nvSpPr>
        <p:spPr/>
        <p:txBody>
          <a:bodyPr/>
          <a:lstStyle/>
          <a:p>
            <a:fld id="{86CB4B4D-7CA3-9044-876B-883B54F8677D}" type="slidenum">
              <a:rPr lang="en-GB" smtClean="0"/>
              <a:pPr/>
              <a:t>17</a:t>
            </a:fld>
            <a:endParaRPr lang="en-GB"/>
          </a:p>
        </p:txBody>
      </p:sp>
      <p:pic>
        <p:nvPicPr>
          <p:cNvPr id="7" name="Content Placeholder 6">
            <a:extLst>
              <a:ext uri="{FF2B5EF4-FFF2-40B4-BE49-F238E27FC236}">
                <a16:creationId xmlns:a16="http://schemas.microsoft.com/office/drawing/2014/main" id="{DCC46FF7-DF3F-ACC9-C3ED-B559B2D259BF}"/>
              </a:ext>
            </a:extLst>
          </p:cNvPr>
          <p:cNvPicPr>
            <a:picLocks noChangeAspect="1"/>
          </p:cNvPicPr>
          <p:nvPr/>
        </p:nvPicPr>
        <p:blipFill>
          <a:blip r:embed="rId2"/>
          <a:stretch>
            <a:fillRect/>
          </a:stretch>
        </p:blipFill>
        <p:spPr>
          <a:xfrm>
            <a:off x="119428" y="1459686"/>
            <a:ext cx="6202602" cy="4940214"/>
          </a:xfrm>
          <a:prstGeom prst="rect">
            <a:avLst/>
          </a:prstGeom>
        </p:spPr>
      </p:pic>
      <p:pic>
        <p:nvPicPr>
          <p:cNvPr id="10" name="Picture 9">
            <a:extLst>
              <a:ext uri="{FF2B5EF4-FFF2-40B4-BE49-F238E27FC236}">
                <a16:creationId xmlns:a16="http://schemas.microsoft.com/office/drawing/2014/main" id="{F0AF0F5A-FD7F-F102-F87E-DC41F77251A8}"/>
              </a:ext>
            </a:extLst>
          </p:cNvPr>
          <p:cNvPicPr>
            <a:picLocks noChangeAspect="1"/>
          </p:cNvPicPr>
          <p:nvPr/>
        </p:nvPicPr>
        <p:blipFill>
          <a:blip r:embed="rId3"/>
          <a:stretch>
            <a:fillRect/>
          </a:stretch>
        </p:blipFill>
        <p:spPr>
          <a:xfrm>
            <a:off x="6517861" y="1241895"/>
            <a:ext cx="5486400" cy="2222500"/>
          </a:xfrm>
          <a:prstGeom prst="rect">
            <a:avLst/>
          </a:prstGeom>
        </p:spPr>
      </p:pic>
      <p:pic>
        <p:nvPicPr>
          <p:cNvPr id="11" name="Picture 10">
            <a:extLst>
              <a:ext uri="{FF2B5EF4-FFF2-40B4-BE49-F238E27FC236}">
                <a16:creationId xmlns:a16="http://schemas.microsoft.com/office/drawing/2014/main" id="{E4D4C630-158B-627F-C3E8-E5DA3BB44B5D}"/>
              </a:ext>
            </a:extLst>
          </p:cNvPr>
          <p:cNvPicPr>
            <a:picLocks noChangeAspect="1"/>
          </p:cNvPicPr>
          <p:nvPr/>
        </p:nvPicPr>
        <p:blipFill>
          <a:blip r:embed="rId4"/>
          <a:stretch>
            <a:fillRect/>
          </a:stretch>
        </p:blipFill>
        <p:spPr>
          <a:xfrm>
            <a:off x="6517861" y="3534389"/>
            <a:ext cx="5588000" cy="2678965"/>
          </a:xfrm>
          <a:prstGeom prst="rect">
            <a:avLst/>
          </a:prstGeom>
        </p:spPr>
      </p:pic>
    </p:spTree>
    <p:extLst>
      <p:ext uri="{BB962C8B-B14F-4D97-AF65-F5344CB8AC3E}">
        <p14:creationId xmlns:p14="http://schemas.microsoft.com/office/powerpoint/2010/main" val="1141004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B7E0-F60E-9F9E-D33E-CA5F823D0472}"/>
              </a:ext>
            </a:extLst>
          </p:cNvPr>
          <p:cNvSpPr>
            <a:spLocks noGrp="1"/>
          </p:cNvSpPr>
          <p:nvPr>
            <p:ph type="title"/>
          </p:nvPr>
        </p:nvSpPr>
        <p:spPr/>
        <p:txBody>
          <a:bodyPr/>
          <a:lstStyle/>
          <a:p>
            <a:r>
              <a:rPr lang="en-GB" dirty="0"/>
              <a:t>DRD3</a:t>
            </a:r>
          </a:p>
        </p:txBody>
      </p:sp>
      <p:sp>
        <p:nvSpPr>
          <p:cNvPr id="4" name="Date Placeholder 3">
            <a:extLst>
              <a:ext uri="{FF2B5EF4-FFF2-40B4-BE49-F238E27FC236}">
                <a16:creationId xmlns:a16="http://schemas.microsoft.com/office/drawing/2014/main" id="{5BD7D0CA-69D1-DDFE-71C3-E2C077ED4314}"/>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38D8FF80-B556-5388-2764-4B41C3DDF848}"/>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93097457-5109-60D3-9A83-B78F4BAC62E6}"/>
              </a:ext>
            </a:extLst>
          </p:cNvPr>
          <p:cNvSpPr>
            <a:spLocks noGrp="1"/>
          </p:cNvSpPr>
          <p:nvPr>
            <p:ph type="sldNum" sz="quarter" idx="12"/>
          </p:nvPr>
        </p:nvSpPr>
        <p:spPr/>
        <p:txBody>
          <a:bodyPr/>
          <a:lstStyle/>
          <a:p>
            <a:fld id="{86CB4B4D-7CA3-9044-876B-883B54F8677D}" type="slidenum">
              <a:rPr lang="en-GB" smtClean="0"/>
              <a:pPr/>
              <a:t>18</a:t>
            </a:fld>
            <a:endParaRPr lang="en-GB"/>
          </a:p>
        </p:txBody>
      </p:sp>
      <p:sp>
        <p:nvSpPr>
          <p:cNvPr id="12" name="Content Placeholder 11">
            <a:extLst>
              <a:ext uri="{FF2B5EF4-FFF2-40B4-BE49-F238E27FC236}">
                <a16:creationId xmlns:a16="http://schemas.microsoft.com/office/drawing/2014/main" id="{084625A4-302A-96B4-190D-B5E65FE21177}"/>
              </a:ext>
            </a:extLst>
          </p:cNvPr>
          <p:cNvSpPr>
            <a:spLocks noGrp="1"/>
          </p:cNvSpPr>
          <p:nvPr>
            <p:ph idx="1"/>
          </p:nvPr>
        </p:nvSpPr>
        <p:spPr>
          <a:xfrm>
            <a:off x="1126782" y="4486479"/>
            <a:ext cx="12085983" cy="5168489"/>
          </a:xfrm>
        </p:spPr>
        <p:txBody>
          <a:bodyPr/>
          <a:lstStyle/>
          <a:p>
            <a:endParaRPr lang="en-GB" dirty="0"/>
          </a:p>
        </p:txBody>
      </p:sp>
      <p:pic>
        <p:nvPicPr>
          <p:cNvPr id="13" name="Picture 12">
            <a:extLst>
              <a:ext uri="{FF2B5EF4-FFF2-40B4-BE49-F238E27FC236}">
                <a16:creationId xmlns:a16="http://schemas.microsoft.com/office/drawing/2014/main" id="{B7171AB3-F255-0BDB-8409-C30C7317DBA0}"/>
              </a:ext>
            </a:extLst>
          </p:cNvPr>
          <p:cNvPicPr>
            <a:picLocks noChangeAspect="1"/>
          </p:cNvPicPr>
          <p:nvPr/>
        </p:nvPicPr>
        <p:blipFill>
          <a:blip r:embed="rId2"/>
          <a:stretch>
            <a:fillRect/>
          </a:stretch>
        </p:blipFill>
        <p:spPr>
          <a:xfrm>
            <a:off x="81722" y="2371521"/>
            <a:ext cx="4749800" cy="4025900"/>
          </a:xfrm>
          <a:prstGeom prst="rect">
            <a:avLst/>
          </a:prstGeom>
        </p:spPr>
      </p:pic>
      <p:pic>
        <p:nvPicPr>
          <p:cNvPr id="14" name="Picture 13">
            <a:extLst>
              <a:ext uri="{FF2B5EF4-FFF2-40B4-BE49-F238E27FC236}">
                <a16:creationId xmlns:a16="http://schemas.microsoft.com/office/drawing/2014/main" id="{C4FC31A0-7EB1-1F95-B93E-0356CF9E6180}"/>
              </a:ext>
            </a:extLst>
          </p:cNvPr>
          <p:cNvPicPr>
            <a:picLocks noChangeAspect="1"/>
          </p:cNvPicPr>
          <p:nvPr/>
        </p:nvPicPr>
        <p:blipFill>
          <a:blip r:embed="rId3"/>
          <a:stretch>
            <a:fillRect/>
          </a:stretch>
        </p:blipFill>
        <p:spPr>
          <a:xfrm>
            <a:off x="4917661" y="1131504"/>
            <a:ext cx="7188200" cy="5321300"/>
          </a:xfrm>
          <a:prstGeom prst="rect">
            <a:avLst/>
          </a:prstGeom>
        </p:spPr>
      </p:pic>
      <p:pic>
        <p:nvPicPr>
          <p:cNvPr id="16" name="Picture 15">
            <a:extLst>
              <a:ext uri="{FF2B5EF4-FFF2-40B4-BE49-F238E27FC236}">
                <a16:creationId xmlns:a16="http://schemas.microsoft.com/office/drawing/2014/main" id="{478B91D2-B17C-498A-01C2-3056FD94B4EE}"/>
              </a:ext>
            </a:extLst>
          </p:cNvPr>
          <p:cNvPicPr>
            <a:picLocks noChangeAspect="1"/>
          </p:cNvPicPr>
          <p:nvPr/>
        </p:nvPicPr>
        <p:blipFill>
          <a:blip r:embed="rId4"/>
          <a:stretch>
            <a:fillRect/>
          </a:stretch>
        </p:blipFill>
        <p:spPr>
          <a:xfrm>
            <a:off x="208948" y="936601"/>
            <a:ext cx="4343400" cy="1244600"/>
          </a:xfrm>
          <a:prstGeom prst="rect">
            <a:avLst/>
          </a:prstGeom>
        </p:spPr>
      </p:pic>
    </p:spTree>
    <p:extLst>
      <p:ext uri="{BB962C8B-B14F-4D97-AF65-F5344CB8AC3E}">
        <p14:creationId xmlns:p14="http://schemas.microsoft.com/office/powerpoint/2010/main" val="3749299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6BC0E-6D05-EEB4-D91D-2CFD752A4165}"/>
              </a:ext>
            </a:extLst>
          </p:cNvPr>
          <p:cNvSpPr>
            <a:spLocks noGrp="1"/>
          </p:cNvSpPr>
          <p:nvPr>
            <p:ph type="title"/>
          </p:nvPr>
        </p:nvSpPr>
        <p:spPr/>
        <p:txBody>
          <a:bodyPr/>
          <a:lstStyle/>
          <a:p>
            <a:r>
              <a:rPr lang="en-US" dirty="0"/>
              <a:t>From RD50 to DRD3</a:t>
            </a:r>
            <a:endParaRPr lang="en-GB" dirty="0"/>
          </a:p>
        </p:txBody>
      </p:sp>
      <p:sp>
        <p:nvSpPr>
          <p:cNvPr id="4" name="Footer Placeholder 3">
            <a:extLst>
              <a:ext uri="{FF2B5EF4-FFF2-40B4-BE49-F238E27FC236}">
                <a16:creationId xmlns:a16="http://schemas.microsoft.com/office/drawing/2014/main" id="{D7D35BAA-3A60-9108-8AA5-2CF409DF533D}"/>
              </a:ext>
            </a:extLst>
          </p:cNvPr>
          <p:cNvSpPr>
            <a:spLocks noGrp="1"/>
          </p:cNvSpPr>
          <p:nvPr>
            <p:ph type="ftr" sz="quarter" idx="11"/>
          </p:nvPr>
        </p:nvSpPr>
        <p:spPr/>
        <p:txBody>
          <a:bodyPr/>
          <a:lstStyle/>
          <a:p>
            <a:r>
              <a:rPr lang="en-US"/>
              <a:t>Daniela Bortoletto, FCC Week</a:t>
            </a:r>
          </a:p>
        </p:txBody>
      </p:sp>
      <p:sp>
        <p:nvSpPr>
          <p:cNvPr id="6" name="TextBox 5">
            <a:extLst>
              <a:ext uri="{FF2B5EF4-FFF2-40B4-BE49-F238E27FC236}">
                <a16:creationId xmlns:a16="http://schemas.microsoft.com/office/drawing/2014/main" id="{9B9C3E74-D597-9F97-78DE-C8E01DC59977}"/>
              </a:ext>
            </a:extLst>
          </p:cNvPr>
          <p:cNvSpPr txBox="1"/>
          <p:nvPr/>
        </p:nvSpPr>
        <p:spPr>
          <a:xfrm>
            <a:off x="10617008" y="1130169"/>
            <a:ext cx="1388522" cy="276999"/>
          </a:xfrm>
          <a:prstGeom prst="rect">
            <a:avLst/>
          </a:prstGeom>
          <a:noFill/>
        </p:spPr>
        <p:txBody>
          <a:bodyPr wrap="none" rtlCol="0">
            <a:spAutoFit/>
          </a:bodyPr>
          <a:lstStyle/>
          <a:p>
            <a:r>
              <a:rPr lang="en-US" sz="1200" dirty="0">
                <a:latin typeface="Helvetica" pitchFamily="2" charset="0"/>
              </a:rPr>
              <a:t>Status: 17.3.2023</a:t>
            </a:r>
            <a:endParaRPr lang="en-GB" sz="1200" dirty="0">
              <a:latin typeface="Helvetica" pitchFamily="2" charset="0"/>
            </a:endParaRPr>
          </a:p>
        </p:txBody>
      </p:sp>
      <p:grpSp>
        <p:nvGrpSpPr>
          <p:cNvPr id="7" name="Group 6">
            <a:extLst>
              <a:ext uri="{FF2B5EF4-FFF2-40B4-BE49-F238E27FC236}">
                <a16:creationId xmlns:a16="http://schemas.microsoft.com/office/drawing/2014/main" id="{D6AC5473-C014-CAAB-B0DE-07D16D22AF9B}"/>
              </a:ext>
            </a:extLst>
          </p:cNvPr>
          <p:cNvGrpSpPr/>
          <p:nvPr/>
        </p:nvGrpSpPr>
        <p:grpSpPr>
          <a:xfrm>
            <a:off x="184658" y="1245284"/>
            <a:ext cx="4705815" cy="5065854"/>
            <a:chOff x="223024" y="989259"/>
            <a:chExt cx="4705815" cy="5065854"/>
          </a:xfrm>
        </p:grpSpPr>
        <p:sp>
          <p:nvSpPr>
            <p:cNvPr id="8" name="Rounded Rectangle 7">
              <a:extLst>
                <a:ext uri="{FF2B5EF4-FFF2-40B4-BE49-F238E27FC236}">
                  <a16:creationId xmlns:a16="http://schemas.microsoft.com/office/drawing/2014/main" id="{FD382C8C-BCD2-DC0C-BC50-4073F661F381}"/>
                </a:ext>
              </a:extLst>
            </p:cNvPr>
            <p:cNvSpPr/>
            <p:nvPr/>
          </p:nvSpPr>
          <p:spPr>
            <a:xfrm>
              <a:off x="223024" y="1429543"/>
              <a:ext cx="4705815" cy="4625570"/>
            </a:xfrm>
            <a:prstGeom prst="roundRect">
              <a:avLst>
                <a:gd name="adj" fmla="val 5149"/>
              </a:avLst>
            </a:prstGeom>
            <a:solidFill>
              <a:srgbClr val="1400FF"/>
            </a:solidFill>
            <a:ln w="19050">
              <a:solidFill>
                <a:srgbClr val="013994"/>
              </a:solid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Helvetica" pitchFamily="2" charset="0"/>
                </a:rPr>
                <a:t>s</a:t>
              </a:r>
            </a:p>
          </p:txBody>
        </p:sp>
        <p:pic>
          <p:nvPicPr>
            <p:cNvPr id="9" name="Picture 8">
              <a:extLst>
                <a:ext uri="{FF2B5EF4-FFF2-40B4-BE49-F238E27FC236}">
                  <a16:creationId xmlns:a16="http://schemas.microsoft.com/office/drawing/2014/main" id="{7DA5FEB4-4716-533B-B845-819943F16A74}"/>
                </a:ext>
              </a:extLst>
            </p:cNvPr>
            <p:cNvPicPr>
              <a:picLocks noChangeAspect="1"/>
            </p:cNvPicPr>
            <p:nvPr/>
          </p:nvPicPr>
          <p:blipFill rotWithShape="1">
            <a:blip r:embed="rId3">
              <a:extLst>
                <a:ext uri="{28A0092B-C50C-407E-A947-70E740481C1C}">
                  <a14:useLocalDpi xmlns:a14="http://schemas.microsoft.com/office/drawing/2010/main" val="0"/>
                </a:ext>
              </a:extLst>
            </a:blip>
            <a:srcRect l="4727" t="878" r="8480" b="14162"/>
            <a:stretch/>
          </p:blipFill>
          <p:spPr>
            <a:xfrm>
              <a:off x="355369" y="3298796"/>
              <a:ext cx="4473109" cy="2595960"/>
            </a:xfrm>
            <a:prstGeom prst="roundRect">
              <a:avLst>
                <a:gd name="adj" fmla="val 2321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Content Placeholder 2">
              <a:extLst>
                <a:ext uri="{FF2B5EF4-FFF2-40B4-BE49-F238E27FC236}">
                  <a16:creationId xmlns:a16="http://schemas.microsoft.com/office/drawing/2014/main" id="{CBC01DE0-5D9E-72FD-08FE-93B64A011804}"/>
                </a:ext>
              </a:extLst>
            </p:cNvPr>
            <p:cNvSpPr txBox="1">
              <a:spLocks/>
            </p:cNvSpPr>
            <p:nvPr/>
          </p:nvSpPr>
          <p:spPr>
            <a:xfrm>
              <a:off x="561635" y="1717761"/>
              <a:ext cx="4098167" cy="1483587"/>
            </a:xfrm>
            <a:prstGeom prst="rect">
              <a:avLst/>
            </a:prstGeom>
          </p:spPr>
          <p:txBody>
            <a:bodyPr vert="horz">
              <a:normAutofit lnSpcReduction="10000"/>
            </a:bodyPr>
            <a:lstStyle>
              <a:lvl1pPr marL="182563" indent="-146050" algn="l" rtl="0" eaLnBrk="1" latinLnBrk="0" hangingPunct="1">
                <a:spcBef>
                  <a:spcPct val="20000"/>
                </a:spcBef>
                <a:buClr>
                  <a:schemeClr val="tx1"/>
                </a:buClr>
                <a:buSzPct val="80000"/>
                <a:buFont typeface="Arial"/>
                <a:buChar char="•"/>
                <a:defRPr kumimoji="0" sz="2400" kern="1200">
                  <a:solidFill>
                    <a:schemeClr val="tx1"/>
                  </a:solidFill>
                  <a:latin typeface="+mn-lt"/>
                  <a:ea typeface="+mn-ea"/>
                  <a:cs typeface="+mn-cs"/>
                </a:defRPr>
              </a:lvl1pPr>
              <a:lvl2pPr marL="449263" indent="-182563" algn="l" rtl="0" eaLnBrk="1" latinLnBrk="0" hangingPunct="1">
                <a:spcBef>
                  <a:spcPct val="20000"/>
                </a:spcBef>
                <a:buClr>
                  <a:srgbClr val="000000"/>
                </a:buClr>
                <a:buSzPct val="90000"/>
                <a:buFont typeface="Arial"/>
                <a:buChar char="•"/>
                <a:defRPr kumimoji="0" sz="2000" kern="1200">
                  <a:solidFill>
                    <a:srgbClr val="000000"/>
                  </a:solidFill>
                  <a:latin typeface="+mn-lt"/>
                  <a:ea typeface="+mn-ea"/>
                  <a:cs typeface="+mn-cs"/>
                </a:defRPr>
              </a:lvl2pPr>
              <a:lvl3pPr marL="623888" indent="-174625" algn="l" rtl="0" eaLnBrk="1" latinLnBrk="0" hangingPunct="1">
                <a:spcBef>
                  <a:spcPct val="20000"/>
                </a:spcBef>
                <a:buClr>
                  <a:schemeClr val="tx1"/>
                </a:buClr>
                <a:buSzPct val="85000"/>
                <a:buFont typeface="Arial"/>
                <a:buChar char="•"/>
                <a:defRPr kumimoji="0" sz="1800" kern="1200">
                  <a:solidFill>
                    <a:schemeClr val="tx1"/>
                  </a:solidFill>
                  <a:latin typeface="+mn-lt"/>
                  <a:ea typeface="+mn-ea"/>
                  <a:cs typeface="+mn-cs"/>
                </a:defRPr>
              </a:lvl3pPr>
              <a:lvl4pPr marL="806450" indent="-182563" algn="l" rtl="0" eaLnBrk="1" latinLnBrk="0" hangingPunct="1">
                <a:spcBef>
                  <a:spcPct val="20000"/>
                </a:spcBef>
                <a:buClr>
                  <a:srgbClr val="000000"/>
                </a:buClr>
                <a:buSzPct val="90000"/>
                <a:buFont typeface="Arial"/>
                <a:buChar char="•"/>
                <a:defRPr kumimoji="0" sz="1800" kern="1200">
                  <a:solidFill>
                    <a:srgbClr val="000000"/>
                  </a:solidFill>
                  <a:latin typeface="+mn-lt"/>
                  <a:ea typeface="+mn-ea"/>
                  <a:cs typeface="+mn-cs"/>
                </a:defRPr>
              </a:lvl4pPr>
              <a:lvl5pPr marL="989013" indent="-182563" algn="l" rtl="0" eaLnBrk="1" latinLnBrk="0" hangingPunct="1">
                <a:spcBef>
                  <a:spcPct val="20000"/>
                </a:spcBef>
                <a:buClr>
                  <a:schemeClr val="tx1"/>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dirty="0">
                  <a:solidFill>
                    <a:schemeClr val="bg1"/>
                  </a:solidFill>
                  <a:latin typeface="Helvetica" pitchFamily="2" charset="0"/>
                </a:rPr>
                <a:t>65 institutes; 438 members</a:t>
              </a:r>
            </a:p>
            <a:p>
              <a:pPr lvl="1">
                <a:tabLst>
                  <a:tab pos="803275" algn="l"/>
                </a:tabLst>
              </a:pPr>
              <a:r>
                <a:rPr lang="en-US" dirty="0">
                  <a:solidFill>
                    <a:schemeClr val="bg1"/>
                  </a:solidFill>
                  <a:latin typeface="Helvetica" pitchFamily="2" charset="0"/>
                </a:rPr>
                <a:t>50	in Europe</a:t>
              </a:r>
            </a:p>
            <a:p>
              <a:pPr lvl="1">
                <a:tabLst>
                  <a:tab pos="803275" algn="l"/>
                </a:tabLst>
              </a:pPr>
              <a:r>
                <a:rPr lang="en-US" dirty="0">
                  <a:solidFill>
                    <a:schemeClr val="bg1"/>
                  </a:solidFill>
                  <a:latin typeface="Helvetica" pitchFamily="2" charset="0"/>
                </a:rPr>
                <a:t>8	in North America</a:t>
              </a:r>
            </a:p>
            <a:p>
              <a:pPr lvl="1">
                <a:tabLst>
                  <a:tab pos="803275" algn="l"/>
                </a:tabLst>
              </a:pPr>
              <a:r>
                <a:rPr lang="en-US" dirty="0">
                  <a:solidFill>
                    <a:schemeClr val="bg1"/>
                  </a:solidFill>
                  <a:latin typeface="Helvetica" pitchFamily="2" charset="0"/>
                </a:rPr>
                <a:t>7	in Asia</a:t>
              </a:r>
            </a:p>
          </p:txBody>
        </p:sp>
        <p:sp>
          <p:nvSpPr>
            <p:cNvPr id="11" name="Rounded Rectangle 10">
              <a:extLst>
                <a:ext uri="{FF2B5EF4-FFF2-40B4-BE49-F238E27FC236}">
                  <a16:creationId xmlns:a16="http://schemas.microsoft.com/office/drawing/2014/main" id="{7080AEAD-B2D2-D06D-CCB7-0C45A14537CE}"/>
                </a:ext>
              </a:extLst>
            </p:cNvPr>
            <p:cNvSpPr/>
            <p:nvPr/>
          </p:nvSpPr>
          <p:spPr>
            <a:xfrm>
              <a:off x="1594626" y="989259"/>
              <a:ext cx="1572322" cy="603333"/>
            </a:xfrm>
            <a:prstGeom prst="roundRect">
              <a:avLst/>
            </a:prstGeom>
            <a:ln w="12700">
              <a:solidFill>
                <a:schemeClr val="tx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3300" b="1" dirty="0">
                  <a:solidFill>
                    <a:schemeClr val="bg1"/>
                  </a:solidFill>
                  <a:latin typeface="Helvetica" pitchFamily="2" charset="0"/>
                </a:rPr>
                <a:t>RD50</a:t>
              </a:r>
              <a:endParaRPr lang="en-GB" sz="3300" b="1" dirty="0">
                <a:solidFill>
                  <a:schemeClr val="bg1"/>
                </a:solidFill>
                <a:latin typeface="Helvetica" pitchFamily="2" charset="0"/>
              </a:endParaRPr>
            </a:p>
          </p:txBody>
        </p:sp>
      </p:grpSp>
      <p:grpSp>
        <p:nvGrpSpPr>
          <p:cNvPr id="12" name="Group 11">
            <a:extLst>
              <a:ext uri="{FF2B5EF4-FFF2-40B4-BE49-F238E27FC236}">
                <a16:creationId xmlns:a16="http://schemas.microsoft.com/office/drawing/2014/main" id="{6993FB3F-C1B5-EF09-3574-1CF77B29909F}"/>
              </a:ext>
            </a:extLst>
          </p:cNvPr>
          <p:cNvGrpSpPr/>
          <p:nvPr/>
        </p:nvGrpSpPr>
        <p:grpSpPr>
          <a:xfrm>
            <a:off x="7347569" y="1085509"/>
            <a:ext cx="4673447" cy="5367091"/>
            <a:chOff x="7347569" y="989259"/>
            <a:chExt cx="4673447" cy="5367091"/>
          </a:xfrm>
        </p:grpSpPr>
        <p:sp>
          <p:nvSpPr>
            <p:cNvPr id="13" name="Rounded Rectangle 12">
              <a:extLst>
                <a:ext uri="{FF2B5EF4-FFF2-40B4-BE49-F238E27FC236}">
                  <a16:creationId xmlns:a16="http://schemas.microsoft.com/office/drawing/2014/main" id="{00BBA810-EB40-4F99-EF27-DA12033BE627}"/>
                </a:ext>
              </a:extLst>
            </p:cNvPr>
            <p:cNvSpPr/>
            <p:nvPr/>
          </p:nvSpPr>
          <p:spPr>
            <a:xfrm>
              <a:off x="7347569" y="1269185"/>
              <a:ext cx="4673447" cy="5087165"/>
            </a:xfrm>
            <a:prstGeom prst="roundRect">
              <a:avLst>
                <a:gd name="adj" fmla="val 5149"/>
              </a:avLst>
            </a:prstGeom>
            <a:solidFill>
              <a:srgbClr val="C00000"/>
            </a:solidFill>
            <a:ln w="19050">
              <a:solidFill>
                <a:srgbClr val="013994"/>
              </a:solid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Helvetica" pitchFamily="2" charset="0"/>
                </a:rPr>
                <a:t>s</a:t>
              </a:r>
            </a:p>
          </p:txBody>
        </p:sp>
        <p:sp>
          <p:nvSpPr>
            <p:cNvPr id="14" name="Content Placeholder 2">
              <a:extLst>
                <a:ext uri="{FF2B5EF4-FFF2-40B4-BE49-F238E27FC236}">
                  <a16:creationId xmlns:a16="http://schemas.microsoft.com/office/drawing/2014/main" id="{D9452D3C-F54B-D48B-EB84-1E228CDFB64E}"/>
                </a:ext>
              </a:extLst>
            </p:cNvPr>
            <p:cNvSpPr txBox="1">
              <a:spLocks/>
            </p:cNvSpPr>
            <p:nvPr/>
          </p:nvSpPr>
          <p:spPr>
            <a:xfrm>
              <a:off x="7572427" y="1269185"/>
              <a:ext cx="4374961" cy="2466109"/>
            </a:xfrm>
            <a:prstGeom prst="rect">
              <a:avLst/>
            </a:prstGeom>
          </p:spPr>
          <p:txBody>
            <a:bodyPr vert="horz">
              <a:normAutofit fontScale="92500" lnSpcReduction="20000"/>
            </a:bodyPr>
            <a:lstStyle>
              <a:lvl1pPr marL="182563" indent="-146050" algn="l" rtl="0" eaLnBrk="1" latinLnBrk="0" hangingPunct="1">
                <a:spcBef>
                  <a:spcPct val="20000"/>
                </a:spcBef>
                <a:buClr>
                  <a:schemeClr val="tx1"/>
                </a:buClr>
                <a:buSzPct val="80000"/>
                <a:buFont typeface="Arial"/>
                <a:buChar char="•"/>
                <a:defRPr kumimoji="0" sz="2400" kern="1200">
                  <a:solidFill>
                    <a:schemeClr val="tx1"/>
                  </a:solidFill>
                  <a:latin typeface="+mn-lt"/>
                  <a:ea typeface="+mn-ea"/>
                  <a:cs typeface="+mn-cs"/>
                </a:defRPr>
              </a:lvl1pPr>
              <a:lvl2pPr marL="449263" indent="-182563" algn="l" rtl="0" eaLnBrk="1" latinLnBrk="0" hangingPunct="1">
                <a:spcBef>
                  <a:spcPct val="20000"/>
                </a:spcBef>
                <a:buClr>
                  <a:srgbClr val="000000"/>
                </a:buClr>
                <a:buSzPct val="90000"/>
                <a:buFont typeface="Arial"/>
                <a:buChar char="•"/>
                <a:defRPr kumimoji="0" sz="2000" kern="1200">
                  <a:solidFill>
                    <a:srgbClr val="000000"/>
                  </a:solidFill>
                  <a:latin typeface="+mn-lt"/>
                  <a:ea typeface="+mn-ea"/>
                  <a:cs typeface="+mn-cs"/>
                </a:defRPr>
              </a:lvl2pPr>
              <a:lvl3pPr marL="623888" indent="-174625" algn="l" rtl="0" eaLnBrk="1" latinLnBrk="0" hangingPunct="1">
                <a:spcBef>
                  <a:spcPct val="20000"/>
                </a:spcBef>
                <a:buClr>
                  <a:schemeClr val="tx1"/>
                </a:buClr>
                <a:buSzPct val="85000"/>
                <a:buFont typeface="Arial"/>
                <a:buChar char="•"/>
                <a:defRPr kumimoji="0" sz="1800" kern="1200">
                  <a:solidFill>
                    <a:schemeClr val="tx1"/>
                  </a:solidFill>
                  <a:latin typeface="+mn-lt"/>
                  <a:ea typeface="+mn-ea"/>
                  <a:cs typeface="+mn-cs"/>
                </a:defRPr>
              </a:lvl3pPr>
              <a:lvl4pPr marL="806450" indent="-182563" algn="l" rtl="0" eaLnBrk="1" latinLnBrk="0" hangingPunct="1">
                <a:spcBef>
                  <a:spcPct val="20000"/>
                </a:spcBef>
                <a:buClr>
                  <a:srgbClr val="000000"/>
                </a:buClr>
                <a:buSzPct val="90000"/>
                <a:buFont typeface="Arial"/>
                <a:buChar char="•"/>
                <a:defRPr kumimoji="0" sz="1800" kern="1200">
                  <a:solidFill>
                    <a:srgbClr val="000000"/>
                  </a:solidFill>
                  <a:latin typeface="+mn-lt"/>
                  <a:ea typeface="+mn-ea"/>
                  <a:cs typeface="+mn-cs"/>
                </a:defRPr>
              </a:lvl4pPr>
              <a:lvl5pPr marL="989013" indent="-182563" algn="l" rtl="0" eaLnBrk="1" latinLnBrk="0" hangingPunct="1">
                <a:spcBef>
                  <a:spcPct val="20000"/>
                </a:spcBef>
                <a:buClr>
                  <a:schemeClr val="tx1"/>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13" indent="0" algn="ctr">
                <a:buNone/>
              </a:pPr>
              <a:br>
                <a:rPr lang="en-US" sz="3300" dirty="0">
                  <a:latin typeface="Helvetica" pitchFamily="2" charset="0"/>
                </a:rPr>
              </a:br>
              <a:r>
                <a:rPr lang="en-US" sz="2200" dirty="0">
                  <a:solidFill>
                    <a:schemeClr val="bg1"/>
                  </a:solidFill>
                  <a:latin typeface="Helvetica" pitchFamily="2" charset="0"/>
                </a:rPr>
                <a:t>(expression of interest)</a:t>
              </a:r>
              <a:br>
                <a:rPr lang="en-US" sz="2200" dirty="0">
                  <a:solidFill>
                    <a:schemeClr val="bg1"/>
                  </a:solidFill>
                  <a:latin typeface="Helvetica" pitchFamily="2" charset="0"/>
                </a:rPr>
              </a:br>
              <a:endParaRPr lang="en-US" sz="2200" dirty="0">
                <a:solidFill>
                  <a:schemeClr val="bg1"/>
                </a:solidFill>
                <a:latin typeface="Helvetica" pitchFamily="2" charset="0"/>
              </a:endParaRPr>
            </a:p>
            <a:p>
              <a:r>
                <a:rPr lang="en-US" dirty="0">
                  <a:solidFill>
                    <a:schemeClr val="bg1"/>
                  </a:solidFill>
                  <a:latin typeface="Helvetica" pitchFamily="2" charset="0"/>
                </a:rPr>
                <a:t>92 institutes</a:t>
              </a:r>
              <a:r>
                <a:rPr lang="en-US" b="1" dirty="0">
                  <a:solidFill>
                    <a:schemeClr val="bg1"/>
                  </a:solidFill>
                  <a:latin typeface="Helvetica" pitchFamily="2" charset="0"/>
                </a:rPr>
                <a:t>*</a:t>
              </a:r>
              <a:r>
                <a:rPr lang="en-US" dirty="0">
                  <a:solidFill>
                    <a:schemeClr val="bg1"/>
                  </a:solidFill>
                  <a:latin typeface="Helvetica" pitchFamily="2" charset="0"/>
                </a:rPr>
                <a:t> (+27 institutes)</a:t>
              </a:r>
            </a:p>
            <a:p>
              <a:pPr lvl="1">
                <a:tabLst>
                  <a:tab pos="803275" algn="l"/>
                </a:tabLst>
              </a:pPr>
              <a:r>
                <a:rPr lang="en-US" dirty="0">
                  <a:solidFill>
                    <a:schemeClr val="bg1"/>
                  </a:solidFill>
                  <a:latin typeface="Helvetica" pitchFamily="2" charset="0"/>
                </a:rPr>
                <a:t>68	in Europe (+18)</a:t>
              </a:r>
            </a:p>
            <a:p>
              <a:pPr lvl="1">
                <a:tabLst>
                  <a:tab pos="803275" algn="l"/>
                </a:tabLst>
              </a:pPr>
              <a:r>
                <a:rPr lang="en-US" dirty="0">
                  <a:solidFill>
                    <a:schemeClr val="bg1"/>
                  </a:solidFill>
                  <a:latin typeface="Helvetica" pitchFamily="2" charset="0"/>
                </a:rPr>
                <a:t>12	in North America (+4)</a:t>
              </a:r>
            </a:p>
            <a:p>
              <a:pPr lvl="1">
                <a:tabLst>
                  <a:tab pos="803275" algn="l"/>
                </a:tabLst>
              </a:pPr>
              <a:r>
                <a:rPr lang="en-US" dirty="0">
                  <a:solidFill>
                    <a:schemeClr val="bg1"/>
                  </a:solidFill>
                  <a:latin typeface="Helvetica" pitchFamily="2" charset="0"/>
                </a:rPr>
                <a:t>9	in Asia (+2)</a:t>
              </a:r>
            </a:p>
            <a:p>
              <a:pPr lvl="1">
                <a:tabLst>
                  <a:tab pos="803275" algn="l"/>
                </a:tabLst>
              </a:pPr>
              <a:r>
                <a:rPr lang="en-US" dirty="0">
                  <a:solidFill>
                    <a:schemeClr val="bg1"/>
                  </a:solidFill>
                  <a:latin typeface="Helvetica" pitchFamily="2" charset="0"/>
                </a:rPr>
                <a:t>3	in South America (+3)</a:t>
              </a:r>
            </a:p>
          </p:txBody>
        </p:sp>
        <p:sp>
          <p:nvSpPr>
            <p:cNvPr id="15" name="Rounded Rectangle 14">
              <a:extLst>
                <a:ext uri="{FF2B5EF4-FFF2-40B4-BE49-F238E27FC236}">
                  <a16:creationId xmlns:a16="http://schemas.microsoft.com/office/drawing/2014/main" id="{4CFEB0FF-4830-4120-8175-DE0DEFDFFF90}"/>
                </a:ext>
              </a:extLst>
            </p:cNvPr>
            <p:cNvSpPr/>
            <p:nvPr/>
          </p:nvSpPr>
          <p:spPr>
            <a:xfrm>
              <a:off x="8924661" y="989259"/>
              <a:ext cx="1572322" cy="603333"/>
            </a:xfrm>
            <a:prstGeom prst="roundRect">
              <a:avLst/>
            </a:prstGeom>
            <a:ln w="12700">
              <a:solidFill>
                <a:schemeClr val="tx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3300" b="1" dirty="0">
                  <a:solidFill>
                    <a:schemeClr val="bg1"/>
                  </a:solidFill>
                  <a:latin typeface="Helvetica" pitchFamily="2" charset="0"/>
                </a:rPr>
                <a:t>DRD3</a:t>
              </a:r>
              <a:endParaRPr lang="en-GB" sz="3300" b="1" dirty="0">
                <a:solidFill>
                  <a:schemeClr val="bg1"/>
                </a:solidFill>
                <a:latin typeface="Helvetica" pitchFamily="2" charset="0"/>
              </a:endParaRPr>
            </a:p>
          </p:txBody>
        </p:sp>
        <p:pic>
          <p:nvPicPr>
            <p:cNvPr id="16" name="Picture 15">
              <a:extLst>
                <a:ext uri="{FF2B5EF4-FFF2-40B4-BE49-F238E27FC236}">
                  <a16:creationId xmlns:a16="http://schemas.microsoft.com/office/drawing/2014/main" id="{3AC6587C-0684-C0BE-30DC-9CB1FD975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427" y="3735294"/>
              <a:ext cx="4389604" cy="2527941"/>
            </a:xfrm>
            <a:prstGeom prst="roundRect">
              <a:avLst>
                <a:gd name="adj" fmla="val 2321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8" name="Right Arrow 17">
            <a:extLst>
              <a:ext uri="{FF2B5EF4-FFF2-40B4-BE49-F238E27FC236}">
                <a16:creationId xmlns:a16="http://schemas.microsoft.com/office/drawing/2014/main" id="{3C2CFA06-38F1-0C9C-3187-53E9308D0943}"/>
              </a:ext>
            </a:extLst>
          </p:cNvPr>
          <p:cNvSpPr/>
          <p:nvPr/>
        </p:nvSpPr>
        <p:spPr>
          <a:xfrm>
            <a:off x="5448745" y="3249718"/>
            <a:ext cx="2095682" cy="1315843"/>
          </a:xfrm>
          <a:prstGeom prst="rightArrow">
            <a:avLst>
              <a:gd name="adj1" fmla="val 50000"/>
              <a:gd name="adj2" fmla="val 64407"/>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Helvetica" pitchFamily="2" charset="0"/>
              </a:rPr>
              <a:t>+ 35 other institutes</a:t>
            </a:r>
            <a:endParaRPr lang="en-GB" b="1" dirty="0">
              <a:solidFill>
                <a:schemeClr val="bg1"/>
              </a:solidFill>
              <a:latin typeface="Helvetica" pitchFamily="2" charset="0"/>
            </a:endParaRPr>
          </a:p>
        </p:txBody>
      </p:sp>
      <p:sp>
        <p:nvSpPr>
          <p:cNvPr id="19" name="Right Arrow 18">
            <a:extLst>
              <a:ext uri="{FF2B5EF4-FFF2-40B4-BE49-F238E27FC236}">
                <a16:creationId xmlns:a16="http://schemas.microsoft.com/office/drawing/2014/main" id="{124EC7E1-7EC5-77B2-6569-32BDE697BA14}"/>
              </a:ext>
            </a:extLst>
          </p:cNvPr>
          <p:cNvSpPr/>
          <p:nvPr/>
        </p:nvSpPr>
        <p:spPr>
          <a:xfrm>
            <a:off x="4659801" y="1717761"/>
            <a:ext cx="2687767" cy="1315843"/>
          </a:xfrm>
          <a:prstGeom prst="rightArrow">
            <a:avLst>
              <a:gd name="adj1" fmla="val 50000"/>
              <a:gd name="adj2" fmla="val 64407"/>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Helvetica" pitchFamily="2" charset="0"/>
              </a:rPr>
              <a:t>57 RD50 institutes*</a:t>
            </a:r>
            <a:br>
              <a:rPr lang="en-US" b="1" dirty="0">
                <a:solidFill>
                  <a:schemeClr val="bg1"/>
                </a:solidFill>
                <a:latin typeface="Helvetica" pitchFamily="2" charset="0"/>
              </a:rPr>
            </a:br>
            <a:r>
              <a:rPr lang="en-US" sz="1600" b="1" dirty="0">
                <a:solidFill>
                  <a:schemeClr val="bg1"/>
                </a:solidFill>
                <a:latin typeface="Helvetica" pitchFamily="2" charset="0"/>
              </a:rPr>
              <a:t> </a:t>
            </a:r>
            <a:r>
              <a:rPr lang="en-US" sz="1600" dirty="0">
                <a:solidFill>
                  <a:schemeClr val="bg1"/>
                </a:solidFill>
                <a:latin typeface="Helvetica" pitchFamily="2" charset="0"/>
              </a:rPr>
              <a:t>(88% of RD50)</a:t>
            </a:r>
            <a:endParaRPr lang="en-GB" sz="1600" dirty="0">
              <a:solidFill>
                <a:schemeClr val="bg1"/>
              </a:solidFill>
              <a:latin typeface="Helvetica" pitchFamily="2" charset="0"/>
            </a:endParaRPr>
          </a:p>
        </p:txBody>
      </p:sp>
      <p:sp>
        <p:nvSpPr>
          <p:cNvPr id="20" name="TextBox 19">
            <a:extLst>
              <a:ext uri="{FF2B5EF4-FFF2-40B4-BE49-F238E27FC236}">
                <a16:creationId xmlns:a16="http://schemas.microsoft.com/office/drawing/2014/main" id="{C5504107-7C60-34B6-7608-41D9DCF2AD6E}"/>
              </a:ext>
            </a:extLst>
          </p:cNvPr>
          <p:cNvSpPr txBox="1"/>
          <p:nvPr/>
        </p:nvSpPr>
        <p:spPr>
          <a:xfrm>
            <a:off x="5055986" y="6058037"/>
            <a:ext cx="2114835" cy="430887"/>
          </a:xfrm>
          <a:prstGeom prst="rect">
            <a:avLst/>
          </a:prstGeom>
          <a:noFill/>
        </p:spPr>
        <p:txBody>
          <a:bodyPr wrap="square" rtlCol="0">
            <a:spAutoFit/>
          </a:bodyPr>
          <a:lstStyle/>
          <a:p>
            <a:pPr algn="ctr"/>
            <a:r>
              <a:rPr lang="en-US" sz="1100" baseline="30000">
                <a:solidFill>
                  <a:schemeClr val="bg2">
                    <a:lumMod val="10000"/>
                  </a:schemeClr>
                </a:solidFill>
                <a:latin typeface="Helvetica" pitchFamily="2" charset="0"/>
              </a:rPr>
              <a:t>[</a:t>
            </a:r>
            <a:r>
              <a:rPr lang="en-US" sz="1100">
                <a:solidFill>
                  <a:schemeClr val="bg2">
                    <a:lumMod val="10000"/>
                  </a:schemeClr>
                </a:solidFill>
                <a:latin typeface="Helvetica" pitchFamily="2" charset="0"/>
              </a:rPr>
              <a:t>*</a:t>
            </a:r>
            <a:r>
              <a:rPr lang="en-US" sz="1100" baseline="30000">
                <a:solidFill>
                  <a:schemeClr val="bg2">
                    <a:lumMod val="10000"/>
                  </a:schemeClr>
                </a:solidFill>
                <a:latin typeface="Helvetica" pitchFamily="2" charset="0"/>
              </a:rPr>
              <a:t>] </a:t>
            </a:r>
            <a:r>
              <a:rPr lang="en-US" sz="1100">
                <a:solidFill>
                  <a:schemeClr val="bg2">
                    <a:lumMod val="10000"/>
                  </a:schemeClr>
                </a:solidFill>
                <a:latin typeface="Helvetica" pitchFamily="2" charset="0"/>
              </a:rPr>
              <a:t>4 </a:t>
            </a:r>
            <a:r>
              <a:rPr lang="en-US" sz="1100" dirty="0">
                <a:solidFill>
                  <a:schemeClr val="bg2">
                    <a:lumMod val="10000"/>
                  </a:schemeClr>
                </a:solidFill>
                <a:latin typeface="Helvetica" pitchFamily="2" charset="0"/>
              </a:rPr>
              <a:t>institutes included that did not send a questionnaire yet</a:t>
            </a:r>
            <a:endParaRPr lang="en-GB" sz="1100" dirty="0">
              <a:solidFill>
                <a:schemeClr val="bg2">
                  <a:lumMod val="10000"/>
                </a:schemeClr>
              </a:solidFill>
              <a:latin typeface="Helvetica" pitchFamily="2" charset="0"/>
            </a:endParaRPr>
          </a:p>
        </p:txBody>
      </p:sp>
      <p:sp>
        <p:nvSpPr>
          <p:cNvPr id="21" name="TextBox 20">
            <a:extLst>
              <a:ext uri="{FF2B5EF4-FFF2-40B4-BE49-F238E27FC236}">
                <a16:creationId xmlns:a16="http://schemas.microsoft.com/office/drawing/2014/main" id="{DE55334F-9ACA-6914-0A25-49FB35005CFB}"/>
              </a:ext>
            </a:extLst>
          </p:cNvPr>
          <p:cNvSpPr txBox="1"/>
          <p:nvPr/>
        </p:nvSpPr>
        <p:spPr>
          <a:xfrm>
            <a:off x="5230069" y="4702628"/>
            <a:ext cx="1850186" cy="923330"/>
          </a:xfrm>
          <a:prstGeom prst="rect">
            <a:avLst/>
          </a:prstGeom>
          <a:noFill/>
        </p:spPr>
        <p:txBody>
          <a:bodyPr wrap="none" rtlCol="0">
            <a:spAutoFit/>
          </a:bodyPr>
          <a:lstStyle/>
          <a:p>
            <a:pPr algn="ctr"/>
            <a:r>
              <a:rPr lang="en-US" dirty="0">
                <a:latin typeface="Helvetica" pitchFamily="2" charset="0"/>
              </a:rPr>
              <a:t>In DRD3 </a:t>
            </a:r>
            <a:r>
              <a:rPr lang="en-US" dirty="0">
                <a:latin typeface="Helvetica" pitchFamily="2" charset="0"/>
                <a:cs typeface="Arial" panose="020B0604020202020204" pitchFamily="34" charset="0"/>
              </a:rPr>
              <a:t>≈ </a:t>
            </a:r>
            <a:r>
              <a:rPr lang="en-US" dirty="0">
                <a:latin typeface="Helvetica" pitchFamily="2" charset="0"/>
              </a:rPr>
              <a:t>62% </a:t>
            </a:r>
            <a:br>
              <a:rPr lang="en-US" dirty="0">
                <a:latin typeface="Helvetica" pitchFamily="2" charset="0"/>
              </a:rPr>
            </a:br>
            <a:r>
              <a:rPr lang="en-US" dirty="0">
                <a:latin typeface="Helvetica" pitchFamily="2" charset="0"/>
              </a:rPr>
              <a:t>will be former</a:t>
            </a:r>
            <a:br>
              <a:rPr lang="en-US" dirty="0">
                <a:latin typeface="Helvetica" pitchFamily="2" charset="0"/>
              </a:rPr>
            </a:br>
            <a:r>
              <a:rPr lang="en-US" dirty="0">
                <a:latin typeface="Helvetica" pitchFamily="2" charset="0"/>
              </a:rPr>
              <a:t>RD50 members</a:t>
            </a:r>
            <a:endParaRPr lang="en-GB" dirty="0">
              <a:latin typeface="Helvetica" pitchFamily="2" charset="0"/>
            </a:endParaRPr>
          </a:p>
        </p:txBody>
      </p:sp>
    </p:spTree>
    <p:extLst>
      <p:ext uri="{BB962C8B-B14F-4D97-AF65-F5344CB8AC3E}">
        <p14:creationId xmlns:p14="http://schemas.microsoft.com/office/powerpoint/2010/main" val="207851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16C8-C262-74FB-685D-BB247BB4DF25}"/>
              </a:ext>
            </a:extLst>
          </p:cNvPr>
          <p:cNvSpPr>
            <a:spLocks noGrp="1"/>
          </p:cNvSpPr>
          <p:nvPr>
            <p:ph type="title"/>
          </p:nvPr>
        </p:nvSpPr>
        <p:spPr/>
        <p:txBody>
          <a:bodyPr/>
          <a:lstStyle/>
          <a:p>
            <a:r>
              <a:rPr lang="en-GB" dirty="0"/>
              <a:t>Detector R&amp;D is critical</a:t>
            </a:r>
          </a:p>
        </p:txBody>
      </p:sp>
      <p:sp>
        <p:nvSpPr>
          <p:cNvPr id="3" name="Content Placeholder 2">
            <a:extLst>
              <a:ext uri="{FF2B5EF4-FFF2-40B4-BE49-F238E27FC236}">
                <a16:creationId xmlns:a16="http://schemas.microsoft.com/office/drawing/2014/main" id="{4D32B8A4-03B3-6FE5-C483-CE8157B85517}"/>
              </a:ext>
            </a:extLst>
          </p:cNvPr>
          <p:cNvSpPr>
            <a:spLocks noGrp="1"/>
          </p:cNvSpPr>
          <p:nvPr>
            <p:ph idx="1"/>
          </p:nvPr>
        </p:nvSpPr>
        <p:spPr>
          <a:xfrm>
            <a:off x="1" y="755808"/>
            <a:ext cx="6537532" cy="1164339"/>
          </a:xfrm>
        </p:spPr>
        <p:txBody>
          <a:bodyPr>
            <a:normAutofit/>
          </a:bodyPr>
          <a:lstStyle/>
          <a:p>
            <a:r>
              <a:rPr lang="en-GB" dirty="0">
                <a:latin typeface="Helvetica" pitchFamily="2" charset="0"/>
              </a:rPr>
              <a:t>Building the silicon detectors for the LHC</a:t>
            </a:r>
          </a:p>
        </p:txBody>
      </p:sp>
      <p:sp>
        <p:nvSpPr>
          <p:cNvPr id="4" name="Date Placeholder 3">
            <a:extLst>
              <a:ext uri="{FF2B5EF4-FFF2-40B4-BE49-F238E27FC236}">
                <a16:creationId xmlns:a16="http://schemas.microsoft.com/office/drawing/2014/main" id="{C262121A-C1A5-6047-A4B5-59CDA356F8F7}"/>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DB545CF6-BB78-CE05-B3A5-C24DD5BCFABE}"/>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71C917DB-B79C-3F6B-FA4B-D3CD878153B9}"/>
              </a:ext>
            </a:extLst>
          </p:cNvPr>
          <p:cNvSpPr>
            <a:spLocks noGrp="1"/>
          </p:cNvSpPr>
          <p:nvPr>
            <p:ph type="sldNum" sz="quarter" idx="12"/>
          </p:nvPr>
        </p:nvSpPr>
        <p:spPr/>
        <p:txBody>
          <a:bodyPr/>
          <a:lstStyle/>
          <a:p>
            <a:fld id="{86CB4B4D-7CA3-9044-876B-883B54F8677D}" type="slidenum">
              <a:rPr lang="en-GB" smtClean="0"/>
              <a:pPr/>
              <a:t>2</a:t>
            </a:fld>
            <a:endParaRPr lang="en-GB"/>
          </a:p>
        </p:txBody>
      </p:sp>
      <p:pic>
        <p:nvPicPr>
          <p:cNvPr id="7" name="Picture 6" descr="top_cot">
            <a:extLst>
              <a:ext uri="{FF2B5EF4-FFF2-40B4-BE49-F238E27FC236}">
                <a16:creationId xmlns:a16="http://schemas.microsoft.com/office/drawing/2014/main" id="{D6AF0B07-B777-DD7E-29FC-B609830BF544}"/>
              </a:ext>
            </a:extLst>
          </p:cNvPr>
          <p:cNvPicPr>
            <a:picLocks noChangeAspect="1" noChangeArrowheads="1"/>
          </p:cNvPicPr>
          <p:nvPr/>
        </p:nvPicPr>
        <p:blipFill>
          <a:blip r:embed="rId3" cstate="print"/>
          <a:srcRect/>
          <a:stretch>
            <a:fillRect/>
          </a:stretch>
        </p:blipFill>
        <p:spPr bwMode="auto">
          <a:xfrm>
            <a:off x="303545" y="1735101"/>
            <a:ext cx="3138687" cy="2494220"/>
          </a:xfrm>
          <a:prstGeom prst="rect">
            <a:avLst/>
          </a:prstGeom>
          <a:noFill/>
        </p:spPr>
      </p:pic>
      <p:pic>
        <p:nvPicPr>
          <p:cNvPr id="12" name="Picture 11">
            <a:extLst>
              <a:ext uri="{FF2B5EF4-FFF2-40B4-BE49-F238E27FC236}">
                <a16:creationId xmlns:a16="http://schemas.microsoft.com/office/drawing/2014/main" id="{B156B8DD-E405-10C0-D649-B09514BCC1FC}"/>
              </a:ext>
            </a:extLst>
          </p:cNvPr>
          <p:cNvPicPr>
            <a:picLocks noChangeAspect="1" noChangeArrowheads="1"/>
          </p:cNvPicPr>
          <p:nvPr/>
        </p:nvPicPr>
        <p:blipFill>
          <a:blip r:embed="rId4" cstate="print"/>
          <a:srcRect/>
          <a:stretch>
            <a:fillRect/>
          </a:stretch>
        </p:blipFill>
        <p:spPr bwMode="auto">
          <a:xfrm>
            <a:off x="3736024" y="1573443"/>
            <a:ext cx="3398000" cy="2679266"/>
          </a:xfrm>
          <a:prstGeom prst="rect">
            <a:avLst/>
          </a:prstGeom>
          <a:noFill/>
          <a:ln w="9525">
            <a:noFill/>
            <a:miter lim="800000"/>
            <a:headEnd/>
            <a:tailEnd/>
          </a:ln>
          <a:effectLst/>
        </p:spPr>
      </p:pic>
      <p:pic>
        <p:nvPicPr>
          <p:cNvPr id="1026" name="Picture 2">
            <a:extLst>
              <a:ext uri="{FF2B5EF4-FFF2-40B4-BE49-F238E27FC236}">
                <a16:creationId xmlns:a16="http://schemas.microsoft.com/office/drawing/2014/main" id="{0EC96A3F-34F7-35CB-F279-F5BC60E654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6374" y="1334128"/>
            <a:ext cx="4441976" cy="28951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445ACEE-5F51-4263-34F8-DB5A42F39734}"/>
              </a:ext>
            </a:extLst>
          </p:cNvPr>
          <p:cNvSpPr txBox="1"/>
          <p:nvPr/>
        </p:nvSpPr>
        <p:spPr>
          <a:xfrm>
            <a:off x="323614" y="4352535"/>
            <a:ext cx="2438401" cy="707886"/>
          </a:xfrm>
          <a:prstGeom prst="rect">
            <a:avLst/>
          </a:prstGeom>
          <a:noFill/>
        </p:spPr>
        <p:txBody>
          <a:bodyPr wrap="square" rtlCol="0">
            <a:spAutoFit/>
          </a:bodyPr>
          <a:lstStyle/>
          <a:p>
            <a:r>
              <a:rPr lang="en-GB" sz="2000" dirty="0">
                <a:solidFill>
                  <a:srgbClr val="C00000"/>
                </a:solidFill>
                <a:effectLst/>
                <a:latin typeface="Helvetica" pitchFamily="2" charset="0"/>
              </a:rPr>
              <a:t>RD2  formed 1990</a:t>
            </a:r>
          </a:p>
          <a:p>
            <a:endParaRPr lang="en-GB" sz="2000" dirty="0">
              <a:latin typeface="Helvetica" pitchFamily="2" charset="0"/>
            </a:endParaRPr>
          </a:p>
        </p:txBody>
      </p:sp>
      <p:sp>
        <p:nvSpPr>
          <p:cNvPr id="15" name="TextBox 14">
            <a:extLst>
              <a:ext uri="{FF2B5EF4-FFF2-40B4-BE49-F238E27FC236}">
                <a16:creationId xmlns:a16="http://schemas.microsoft.com/office/drawing/2014/main" id="{1D412808-F404-1985-305F-8D0783DB6F66}"/>
              </a:ext>
            </a:extLst>
          </p:cNvPr>
          <p:cNvSpPr txBox="1"/>
          <p:nvPr/>
        </p:nvSpPr>
        <p:spPr>
          <a:xfrm>
            <a:off x="3162768" y="4375686"/>
            <a:ext cx="4787368" cy="646331"/>
          </a:xfrm>
          <a:prstGeom prst="rect">
            <a:avLst/>
          </a:prstGeom>
          <a:noFill/>
        </p:spPr>
        <p:txBody>
          <a:bodyPr wrap="square" rtlCol="0">
            <a:spAutoFit/>
          </a:bodyPr>
          <a:lstStyle/>
          <a:p>
            <a:r>
              <a:rPr lang="en-GB" dirty="0">
                <a:solidFill>
                  <a:srgbClr val="C00000"/>
                </a:solidFill>
                <a:effectLst/>
                <a:latin typeface="Helvetica" pitchFamily="2" charset="0"/>
              </a:rPr>
              <a:t>RD48 –The ROSE Collaboration (1995-2000</a:t>
            </a:r>
            <a:r>
              <a:rPr lang="en-GB" dirty="0">
                <a:effectLst/>
                <a:latin typeface="Helvetica" pitchFamily="2" charset="0"/>
              </a:rPr>
              <a:t>)</a:t>
            </a:r>
          </a:p>
          <a:p>
            <a:endParaRPr lang="en-GB" dirty="0">
              <a:latin typeface="Helvetica" pitchFamily="2" charset="0"/>
            </a:endParaRPr>
          </a:p>
        </p:txBody>
      </p:sp>
      <p:pic>
        <p:nvPicPr>
          <p:cNvPr id="16" name="Picture 15">
            <a:extLst>
              <a:ext uri="{FF2B5EF4-FFF2-40B4-BE49-F238E27FC236}">
                <a16:creationId xmlns:a16="http://schemas.microsoft.com/office/drawing/2014/main" id="{C0FB0CE7-BE02-E6BD-D66A-687D2FD41A50}"/>
              </a:ext>
            </a:extLst>
          </p:cNvPr>
          <p:cNvPicPr>
            <a:picLocks noChangeAspect="1"/>
          </p:cNvPicPr>
          <p:nvPr/>
        </p:nvPicPr>
        <p:blipFill>
          <a:blip r:embed="rId6"/>
          <a:stretch>
            <a:fillRect/>
          </a:stretch>
        </p:blipFill>
        <p:spPr>
          <a:xfrm>
            <a:off x="3423176" y="4801981"/>
            <a:ext cx="2272123" cy="1643514"/>
          </a:xfrm>
          <a:prstGeom prst="rect">
            <a:avLst/>
          </a:prstGeom>
        </p:spPr>
      </p:pic>
      <p:sp>
        <p:nvSpPr>
          <p:cNvPr id="17" name="Striped Right Arrow 16">
            <a:extLst>
              <a:ext uri="{FF2B5EF4-FFF2-40B4-BE49-F238E27FC236}">
                <a16:creationId xmlns:a16="http://schemas.microsoft.com/office/drawing/2014/main" id="{593E4388-CFFF-74BE-910F-A30039FA7BA6}"/>
              </a:ext>
            </a:extLst>
          </p:cNvPr>
          <p:cNvSpPr/>
          <p:nvPr/>
        </p:nvSpPr>
        <p:spPr>
          <a:xfrm>
            <a:off x="2575205" y="4326108"/>
            <a:ext cx="631584" cy="492369"/>
          </a:xfrm>
          <a:prstGeom prst="striped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Helvetica" pitchFamily="2" charset="0"/>
            </a:endParaRPr>
          </a:p>
        </p:txBody>
      </p:sp>
      <p:sp>
        <p:nvSpPr>
          <p:cNvPr id="18" name="Striped Right Arrow 17">
            <a:extLst>
              <a:ext uri="{FF2B5EF4-FFF2-40B4-BE49-F238E27FC236}">
                <a16:creationId xmlns:a16="http://schemas.microsoft.com/office/drawing/2014/main" id="{79CE94C2-2287-90CC-6327-EA3D0CBA87E3}"/>
              </a:ext>
            </a:extLst>
          </p:cNvPr>
          <p:cNvSpPr/>
          <p:nvPr/>
        </p:nvSpPr>
        <p:spPr>
          <a:xfrm>
            <a:off x="8007290" y="4326108"/>
            <a:ext cx="631584" cy="492369"/>
          </a:xfrm>
          <a:prstGeom prst="striped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Helvetica" pitchFamily="2" charset="0"/>
            </a:endParaRPr>
          </a:p>
        </p:txBody>
      </p:sp>
      <p:sp>
        <p:nvSpPr>
          <p:cNvPr id="19" name="TextBox 18">
            <a:extLst>
              <a:ext uri="{FF2B5EF4-FFF2-40B4-BE49-F238E27FC236}">
                <a16:creationId xmlns:a16="http://schemas.microsoft.com/office/drawing/2014/main" id="{D7DF2C11-0978-B271-FF0B-EC3CC631BFF4}"/>
              </a:ext>
            </a:extLst>
          </p:cNvPr>
          <p:cNvSpPr txBox="1"/>
          <p:nvPr/>
        </p:nvSpPr>
        <p:spPr>
          <a:xfrm>
            <a:off x="8768988" y="4378193"/>
            <a:ext cx="2407012" cy="400110"/>
          </a:xfrm>
          <a:prstGeom prst="rect">
            <a:avLst/>
          </a:prstGeom>
          <a:noFill/>
        </p:spPr>
        <p:txBody>
          <a:bodyPr wrap="square" rtlCol="0">
            <a:spAutoFit/>
          </a:bodyPr>
          <a:lstStyle/>
          <a:p>
            <a:r>
              <a:rPr lang="en-GB" sz="2000" dirty="0">
                <a:solidFill>
                  <a:srgbClr val="C00000"/>
                </a:solidFill>
                <a:latin typeface="Helvetica" pitchFamily="2" charset="0"/>
              </a:rPr>
              <a:t>RD50 (2002-2013)</a:t>
            </a:r>
          </a:p>
        </p:txBody>
      </p:sp>
      <p:sp>
        <p:nvSpPr>
          <p:cNvPr id="20" name="TextBox 19">
            <a:extLst>
              <a:ext uri="{FF2B5EF4-FFF2-40B4-BE49-F238E27FC236}">
                <a16:creationId xmlns:a16="http://schemas.microsoft.com/office/drawing/2014/main" id="{BE8F52F3-2827-0C99-50FA-A1B26C7FC151}"/>
              </a:ext>
            </a:extLst>
          </p:cNvPr>
          <p:cNvSpPr txBox="1"/>
          <p:nvPr/>
        </p:nvSpPr>
        <p:spPr>
          <a:xfrm>
            <a:off x="7834732" y="4788001"/>
            <a:ext cx="4271129" cy="1754326"/>
          </a:xfrm>
          <a:prstGeom prst="rect">
            <a:avLst/>
          </a:prstGeom>
          <a:noFill/>
        </p:spPr>
        <p:txBody>
          <a:bodyPr wrap="square" rtlCol="0">
            <a:spAutoFit/>
          </a:bodyPr>
          <a:lstStyle/>
          <a:p>
            <a:pPr marL="285750" indent="-285750">
              <a:buFont typeface="Arial" panose="020B0604020202020204" pitchFamily="34" charset="0"/>
              <a:buChar char="•"/>
            </a:pPr>
            <a:r>
              <a:rPr lang="en-GB" dirty="0">
                <a:effectLst/>
                <a:latin typeface="Helvetica" pitchFamily="2" charset="0"/>
              </a:rPr>
              <a:t>p-type silicon</a:t>
            </a:r>
          </a:p>
          <a:p>
            <a:pPr marL="742950" lvl="1" indent="-285750">
              <a:buFont typeface="Arial" panose="020B0604020202020204" pitchFamily="34" charset="0"/>
              <a:buChar char="•"/>
            </a:pPr>
            <a:r>
              <a:rPr lang="en-GB" dirty="0">
                <a:effectLst/>
                <a:latin typeface="Helvetica" pitchFamily="2" charset="0"/>
              </a:rPr>
              <a:t>All silicon detectors at the LHC will be n-p silicon detectors</a:t>
            </a:r>
          </a:p>
          <a:p>
            <a:pPr marL="285750" indent="-285750">
              <a:buFont typeface="Arial" panose="020B0604020202020204" pitchFamily="34" charset="0"/>
              <a:buChar char="•"/>
            </a:pPr>
            <a:r>
              <a:rPr lang="en-GB" dirty="0">
                <a:latin typeface="Helvetica" pitchFamily="2" charset="0"/>
              </a:rPr>
              <a:t>Ultra radiation hard: 3D Detectors</a:t>
            </a:r>
          </a:p>
          <a:p>
            <a:pPr marL="285750" indent="-285750">
              <a:buFont typeface="Arial" panose="020B0604020202020204" pitchFamily="34" charset="0"/>
              <a:buChar char="•"/>
            </a:pPr>
            <a:r>
              <a:rPr lang="en-GB" dirty="0">
                <a:effectLst/>
                <a:latin typeface="Helvetica" pitchFamily="2" charset="0"/>
              </a:rPr>
              <a:t>Ultra fast silicon detectors: LGADS</a:t>
            </a:r>
          </a:p>
          <a:p>
            <a:endParaRPr lang="en-GB" dirty="0"/>
          </a:p>
        </p:txBody>
      </p:sp>
      <p:sp>
        <p:nvSpPr>
          <p:cNvPr id="21" name="TextBox 20">
            <a:extLst>
              <a:ext uri="{FF2B5EF4-FFF2-40B4-BE49-F238E27FC236}">
                <a16:creationId xmlns:a16="http://schemas.microsoft.com/office/drawing/2014/main" id="{FE942BCF-CD00-3B57-8832-EBA64E0F97BF}"/>
              </a:ext>
            </a:extLst>
          </p:cNvPr>
          <p:cNvSpPr txBox="1"/>
          <p:nvPr/>
        </p:nvSpPr>
        <p:spPr>
          <a:xfrm>
            <a:off x="5761556" y="4840200"/>
            <a:ext cx="1729918" cy="923330"/>
          </a:xfrm>
          <a:prstGeom prst="rect">
            <a:avLst/>
          </a:prstGeom>
          <a:noFill/>
        </p:spPr>
        <p:txBody>
          <a:bodyPr wrap="square" rtlCol="0">
            <a:spAutoFit/>
          </a:bodyPr>
          <a:lstStyle/>
          <a:p>
            <a:r>
              <a:rPr lang="en-GB" dirty="0">
                <a:latin typeface="Helvetica" pitchFamily="2" charset="0"/>
              </a:rPr>
              <a:t>Oxygenated silicon detectors </a:t>
            </a:r>
          </a:p>
        </p:txBody>
      </p:sp>
    </p:spTree>
    <p:extLst>
      <p:ext uri="{BB962C8B-B14F-4D97-AF65-F5344CB8AC3E}">
        <p14:creationId xmlns:p14="http://schemas.microsoft.com/office/powerpoint/2010/main" val="386834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A8F6-3420-5859-E978-95F1E5E479CF}"/>
              </a:ext>
            </a:extLst>
          </p:cNvPr>
          <p:cNvSpPr>
            <a:spLocks noGrp="1"/>
          </p:cNvSpPr>
          <p:nvPr>
            <p:ph type="title"/>
          </p:nvPr>
        </p:nvSpPr>
        <p:spPr/>
        <p:txBody>
          <a:bodyPr/>
          <a:lstStyle/>
          <a:p>
            <a:r>
              <a:rPr lang="en-GB" dirty="0"/>
              <a:t>DRD3</a:t>
            </a:r>
          </a:p>
        </p:txBody>
      </p:sp>
      <p:sp>
        <p:nvSpPr>
          <p:cNvPr id="3" name="Content Placeholder 2">
            <a:extLst>
              <a:ext uri="{FF2B5EF4-FFF2-40B4-BE49-F238E27FC236}">
                <a16:creationId xmlns:a16="http://schemas.microsoft.com/office/drawing/2014/main" id="{CB5A9CD8-3C1F-91BA-81ED-C8D31C43AD61}"/>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A7C7B6A2-E46E-770E-F3D2-82B76DF7CC94}"/>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D798299C-E03C-2837-3D58-0768C374D407}"/>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E8203FAF-426E-398D-0ED7-AEF69FF149FD}"/>
              </a:ext>
            </a:extLst>
          </p:cNvPr>
          <p:cNvSpPr>
            <a:spLocks noGrp="1"/>
          </p:cNvSpPr>
          <p:nvPr>
            <p:ph type="sldNum" sz="quarter" idx="12"/>
          </p:nvPr>
        </p:nvSpPr>
        <p:spPr/>
        <p:txBody>
          <a:bodyPr/>
          <a:lstStyle/>
          <a:p>
            <a:fld id="{86CB4B4D-7CA3-9044-876B-883B54F8677D}" type="slidenum">
              <a:rPr lang="en-GB" smtClean="0"/>
              <a:pPr/>
              <a:t>20</a:t>
            </a:fld>
            <a:endParaRPr lang="en-GB"/>
          </a:p>
        </p:txBody>
      </p:sp>
      <p:pic>
        <p:nvPicPr>
          <p:cNvPr id="7" name="Picture 6">
            <a:extLst>
              <a:ext uri="{FF2B5EF4-FFF2-40B4-BE49-F238E27FC236}">
                <a16:creationId xmlns:a16="http://schemas.microsoft.com/office/drawing/2014/main" id="{E9AF8B70-062D-05C5-0B2F-152320BB3B7F}"/>
              </a:ext>
            </a:extLst>
          </p:cNvPr>
          <p:cNvPicPr>
            <a:picLocks noChangeAspect="1"/>
          </p:cNvPicPr>
          <p:nvPr/>
        </p:nvPicPr>
        <p:blipFill>
          <a:blip r:embed="rId2"/>
          <a:stretch>
            <a:fillRect/>
          </a:stretch>
        </p:blipFill>
        <p:spPr>
          <a:xfrm>
            <a:off x="86140" y="1193804"/>
            <a:ext cx="11815462" cy="5168488"/>
          </a:xfrm>
          <a:prstGeom prst="rect">
            <a:avLst/>
          </a:prstGeom>
        </p:spPr>
      </p:pic>
    </p:spTree>
    <p:extLst>
      <p:ext uri="{BB962C8B-B14F-4D97-AF65-F5344CB8AC3E}">
        <p14:creationId xmlns:p14="http://schemas.microsoft.com/office/powerpoint/2010/main" val="3057530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B7E0-F60E-9F9E-D33E-CA5F823D0472}"/>
              </a:ext>
            </a:extLst>
          </p:cNvPr>
          <p:cNvSpPr>
            <a:spLocks noGrp="1"/>
          </p:cNvSpPr>
          <p:nvPr>
            <p:ph type="title"/>
          </p:nvPr>
        </p:nvSpPr>
        <p:spPr/>
        <p:txBody>
          <a:bodyPr/>
          <a:lstStyle/>
          <a:p>
            <a:r>
              <a:rPr lang="en-GB" dirty="0"/>
              <a:t>DRD3</a:t>
            </a:r>
          </a:p>
        </p:txBody>
      </p:sp>
      <p:sp>
        <p:nvSpPr>
          <p:cNvPr id="4" name="Date Placeholder 3">
            <a:extLst>
              <a:ext uri="{FF2B5EF4-FFF2-40B4-BE49-F238E27FC236}">
                <a16:creationId xmlns:a16="http://schemas.microsoft.com/office/drawing/2014/main" id="{5BD7D0CA-69D1-DDFE-71C3-E2C077ED4314}"/>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38D8FF80-B556-5388-2764-4B41C3DDF848}"/>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93097457-5109-60D3-9A83-B78F4BAC62E6}"/>
              </a:ext>
            </a:extLst>
          </p:cNvPr>
          <p:cNvSpPr>
            <a:spLocks noGrp="1"/>
          </p:cNvSpPr>
          <p:nvPr>
            <p:ph type="sldNum" sz="quarter" idx="12"/>
          </p:nvPr>
        </p:nvSpPr>
        <p:spPr/>
        <p:txBody>
          <a:bodyPr/>
          <a:lstStyle/>
          <a:p>
            <a:fld id="{86CB4B4D-7CA3-9044-876B-883B54F8677D}" type="slidenum">
              <a:rPr lang="en-GB" smtClean="0"/>
              <a:pPr/>
              <a:t>21</a:t>
            </a:fld>
            <a:endParaRPr lang="en-GB"/>
          </a:p>
        </p:txBody>
      </p:sp>
      <p:sp>
        <p:nvSpPr>
          <p:cNvPr id="10" name="TextBox 9">
            <a:extLst>
              <a:ext uri="{FF2B5EF4-FFF2-40B4-BE49-F238E27FC236}">
                <a16:creationId xmlns:a16="http://schemas.microsoft.com/office/drawing/2014/main" id="{52865803-A938-D607-93CE-7A56F96A0068}"/>
              </a:ext>
            </a:extLst>
          </p:cNvPr>
          <p:cNvSpPr txBox="1"/>
          <p:nvPr/>
        </p:nvSpPr>
        <p:spPr>
          <a:xfrm>
            <a:off x="35327" y="1389133"/>
            <a:ext cx="11757605" cy="3416320"/>
          </a:xfrm>
          <a:prstGeom prst="rect">
            <a:avLst/>
          </a:prstGeom>
          <a:noFill/>
        </p:spPr>
        <p:txBody>
          <a:bodyPr wrap="square">
            <a:spAutoFit/>
          </a:bodyPr>
          <a:lstStyle/>
          <a:p>
            <a:pPr marL="285750" indent="-285750">
              <a:buFont typeface="Arial" panose="020B0604020202020204" pitchFamily="34" charset="0"/>
              <a:buChar char="•"/>
            </a:pPr>
            <a:r>
              <a:rPr lang="en-GB" b="1" dirty="0">
                <a:solidFill>
                  <a:srgbClr val="221AC0"/>
                </a:solidFill>
                <a:latin typeface="Helvetica" pitchFamily="2" charset="0"/>
              </a:rPr>
              <a:t>DRD3 </a:t>
            </a:r>
            <a:r>
              <a:rPr lang="en-GB" b="1" dirty="0">
                <a:latin typeface="Helvetica" pitchFamily="2" charset="0"/>
              </a:rPr>
              <a:t>Solid State Detectors (TF Convenors: </a:t>
            </a:r>
            <a:r>
              <a:rPr lang="en-GB" i="1" dirty="0">
                <a:latin typeface="Helvetica" pitchFamily="2" charset="0"/>
              </a:rPr>
              <a:t>Giulio Pellegrini (IMB-CNM-CSIC) (ES)), Nicolo </a:t>
            </a:r>
            <a:r>
              <a:rPr lang="en-GB" i="1" dirty="0" err="1">
                <a:latin typeface="Helvetica" pitchFamily="2" charset="0"/>
              </a:rPr>
              <a:t>Cartiglia</a:t>
            </a:r>
            <a:r>
              <a:rPr lang="en-GB" i="1" dirty="0">
                <a:latin typeface="Helvetica" pitchFamily="2" charset="0"/>
              </a:rPr>
              <a:t> (INFN Torino (IT)</a:t>
            </a:r>
            <a:r>
              <a:rPr lang="en-GB" b="1" dirty="0">
                <a:latin typeface="Helvetica" pitchFamily="2" charset="0"/>
              </a:rPr>
              <a:t>)</a:t>
            </a:r>
          </a:p>
          <a:p>
            <a:pPr marL="285750" indent="-285750">
              <a:buFont typeface="Arial" panose="020B0604020202020204" pitchFamily="34" charset="0"/>
              <a:buChar char="•"/>
            </a:pPr>
            <a:r>
              <a:rPr lang="en-GB" dirty="0">
                <a:latin typeface="Helvetica" pitchFamily="2" charset="0"/>
              </a:rPr>
              <a:t>Detector R&amp;D Themes (DRDTs) define the work-packages with seven Working Groups to organise the proposal deliverables with WG milestones already defined.</a:t>
            </a:r>
          </a:p>
          <a:p>
            <a:pPr marL="285750" indent="-285750">
              <a:buFont typeface="Arial" panose="020B0604020202020204" pitchFamily="34" charset="0"/>
              <a:buChar char="•"/>
            </a:pPr>
            <a:r>
              <a:rPr lang="en-GB" dirty="0">
                <a:latin typeface="Helvetica" pitchFamily="2" charset="0"/>
              </a:rPr>
              <a:t>First full draft completed, with further iterations on resources estimates with institutes before proposal preparation process aimed to conclude around beginning of</a:t>
            </a:r>
            <a:r>
              <a:rPr lang="en-GB" dirty="0">
                <a:solidFill>
                  <a:srgbClr val="C00000"/>
                </a:solidFill>
                <a:latin typeface="Helvetica" pitchFamily="2" charset="0"/>
              </a:rPr>
              <a:t> July</a:t>
            </a:r>
            <a:r>
              <a:rPr lang="en-GB" dirty="0">
                <a:latin typeface="Helvetica" pitchFamily="2" charset="0"/>
              </a:rPr>
              <a:t>.</a:t>
            </a:r>
          </a:p>
          <a:p>
            <a:pPr marL="285750" indent="-285750">
              <a:buFont typeface="Arial" panose="020B0604020202020204" pitchFamily="34" charset="0"/>
              <a:buChar char="•"/>
            </a:pPr>
            <a:r>
              <a:rPr lang="en-GB" dirty="0">
                <a:latin typeface="Helvetica" pitchFamily="2" charset="0"/>
              </a:rPr>
              <a:t>Online questionnaire on resources completed. It will be sent out by the end of next week requiring feedback by the end of August.</a:t>
            </a:r>
          </a:p>
          <a:p>
            <a:pPr marL="285750" indent="-285750">
              <a:buFont typeface="Arial" panose="020B0604020202020204" pitchFamily="34" charset="0"/>
              <a:buChar char="•"/>
            </a:pPr>
            <a:r>
              <a:rPr lang="en-GB" dirty="0">
                <a:latin typeface="Helvetica" pitchFamily="2" charset="0"/>
              </a:rPr>
              <a:t>Community meeting: 22</a:t>
            </a:r>
            <a:r>
              <a:rPr lang="en-GB" baseline="30000" dirty="0">
                <a:latin typeface="Helvetica" pitchFamily="2" charset="0"/>
              </a:rPr>
              <a:t>nd</a:t>
            </a:r>
            <a:r>
              <a:rPr lang="en-GB" dirty="0">
                <a:latin typeface="Helvetica" pitchFamily="2" charset="0"/>
              </a:rPr>
              <a:t>-23</a:t>
            </a:r>
            <a:r>
              <a:rPr lang="en-GB" baseline="30000" dirty="0">
                <a:latin typeface="Helvetica" pitchFamily="2" charset="0"/>
              </a:rPr>
              <a:t>rd</a:t>
            </a:r>
            <a:r>
              <a:rPr lang="en-GB" dirty="0">
                <a:latin typeface="Helvetica" pitchFamily="2" charset="0"/>
              </a:rPr>
              <a:t> March 2023 </a:t>
            </a:r>
            <a:r>
              <a:rPr lang="en-GB" dirty="0">
                <a:latin typeface="Helvetica" pitchFamily="2" charset="0"/>
                <a:hlinkClick r:id="rId2"/>
              </a:rPr>
              <a:t>https://indico.cern.ch/event/1214410/timetable/#20230322.detailed</a:t>
            </a:r>
            <a:r>
              <a:rPr lang="en-GB" dirty="0">
                <a:latin typeface="Helvetica" pitchFamily="2" charset="0"/>
              </a:rPr>
              <a:t> </a:t>
            </a:r>
          </a:p>
          <a:p>
            <a:pPr marL="285750" indent="-285750">
              <a:buFont typeface="Arial" panose="020B0604020202020204" pitchFamily="34" charset="0"/>
              <a:buChar char="•"/>
            </a:pPr>
            <a:r>
              <a:rPr lang="en-GB" dirty="0">
                <a:latin typeface="Helvetica" pitchFamily="2" charset="0"/>
              </a:rPr>
              <a:t>Further organisation information at </a:t>
            </a:r>
            <a:r>
              <a:rPr lang="en-GB" dirty="0">
                <a:latin typeface="Helvetica" pitchFamily="2" charset="0"/>
                <a:hlinkClick r:id="rId3"/>
              </a:rPr>
              <a:t>https://indico.cern.ch/event/1214410/</a:t>
            </a:r>
            <a:r>
              <a:rPr lang="en-GB" dirty="0">
                <a:latin typeface="Helvetica" pitchFamily="2" charset="0"/>
              </a:rPr>
              <a:t> </a:t>
            </a:r>
          </a:p>
          <a:p>
            <a:pPr marL="285750" indent="-285750">
              <a:buFont typeface="Arial" panose="020B0604020202020204" pitchFamily="34" charset="0"/>
              <a:buChar char="•"/>
            </a:pPr>
            <a:r>
              <a:rPr lang="en-GB" dirty="0">
                <a:latin typeface="Helvetica" pitchFamily="2" charset="0"/>
              </a:rPr>
              <a:t>(Also, for RD50 see </a:t>
            </a:r>
            <a:r>
              <a:rPr lang="en-GB" dirty="0">
                <a:latin typeface="Helvetica" pitchFamily="2" charset="0"/>
                <a:hlinkClick r:id="rId4"/>
              </a:rPr>
              <a:t>http://rd50.web.cern.ch/</a:t>
            </a:r>
            <a:r>
              <a:rPr lang="en-GB" dirty="0">
                <a:latin typeface="Helvetica" pitchFamily="2" charset="0"/>
              </a:rPr>
              <a:t> and for RD42 see </a:t>
            </a:r>
            <a:r>
              <a:rPr lang="en-GB" dirty="0">
                <a:latin typeface="Helvetica" pitchFamily="2" charset="0"/>
                <a:hlinkClick r:id="rId5"/>
              </a:rPr>
              <a:t>https://rd42.web.cern.ch/rd42/</a:t>
            </a:r>
            <a:r>
              <a:rPr lang="en-GB" dirty="0">
                <a:latin typeface="Helvetica" pitchFamily="2" charset="0"/>
              </a:rPr>
              <a:t>)</a:t>
            </a:r>
          </a:p>
          <a:p>
            <a:endParaRPr lang="en-GB" dirty="0"/>
          </a:p>
        </p:txBody>
      </p:sp>
    </p:spTree>
    <p:extLst>
      <p:ext uri="{BB962C8B-B14F-4D97-AF65-F5344CB8AC3E}">
        <p14:creationId xmlns:p14="http://schemas.microsoft.com/office/powerpoint/2010/main" val="3256731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2DCF2-864E-C678-3656-9FE67FC599FB}"/>
              </a:ext>
            </a:extLst>
          </p:cNvPr>
          <p:cNvSpPr>
            <a:spLocks noGrp="1"/>
          </p:cNvSpPr>
          <p:nvPr>
            <p:ph type="title"/>
          </p:nvPr>
        </p:nvSpPr>
        <p:spPr/>
        <p:txBody>
          <a:bodyPr/>
          <a:lstStyle/>
          <a:p>
            <a:r>
              <a:rPr lang="en-GB" dirty="0"/>
              <a:t>DRD4</a:t>
            </a:r>
          </a:p>
        </p:txBody>
      </p:sp>
      <p:sp>
        <p:nvSpPr>
          <p:cNvPr id="4" name="Date Placeholder 3">
            <a:extLst>
              <a:ext uri="{FF2B5EF4-FFF2-40B4-BE49-F238E27FC236}">
                <a16:creationId xmlns:a16="http://schemas.microsoft.com/office/drawing/2014/main" id="{19B3E580-53C0-1F12-D03D-42D8C8783661}"/>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678F1227-D5C5-7D88-43D1-DF84E761598C}"/>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0FAA9112-AD9E-AB58-654F-A779EE06954B}"/>
              </a:ext>
            </a:extLst>
          </p:cNvPr>
          <p:cNvSpPr>
            <a:spLocks noGrp="1"/>
          </p:cNvSpPr>
          <p:nvPr>
            <p:ph type="sldNum" sz="quarter" idx="12"/>
          </p:nvPr>
        </p:nvSpPr>
        <p:spPr/>
        <p:txBody>
          <a:bodyPr/>
          <a:lstStyle/>
          <a:p>
            <a:fld id="{86CB4B4D-7CA3-9044-876B-883B54F8677D}" type="slidenum">
              <a:rPr lang="en-GB" smtClean="0"/>
              <a:pPr/>
              <a:t>22</a:t>
            </a:fld>
            <a:endParaRPr lang="en-GB"/>
          </a:p>
        </p:txBody>
      </p:sp>
      <p:pic>
        <p:nvPicPr>
          <p:cNvPr id="7" name="Picture 6">
            <a:extLst>
              <a:ext uri="{FF2B5EF4-FFF2-40B4-BE49-F238E27FC236}">
                <a16:creationId xmlns:a16="http://schemas.microsoft.com/office/drawing/2014/main" id="{13A1E611-A407-B359-F6F9-6E18E26CEF0E}"/>
              </a:ext>
            </a:extLst>
          </p:cNvPr>
          <p:cNvPicPr>
            <a:picLocks noChangeAspect="1"/>
          </p:cNvPicPr>
          <p:nvPr/>
        </p:nvPicPr>
        <p:blipFill>
          <a:blip r:embed="rId3"/>
          <a:stretch>
            <a:fillRect/>
          </a:stretch>
        </p:blipFill>
        <p:spPr>
          <a:xfrm>
            <a:off x="263760" y="1083878"/>
            <a:ext cx="10117767" cy="5586949"/>
          </a:xfrm>
          <a:prstGeom prst="rect">
            <a:avLst/>
          </a:prstGeom>
        </p:spPr>
      </p:pic>
      <p:sp>
        <p:nvSpPr>
          <p:cNvPr id="11" name="TextBox 10">
            <a:extLst>
              <a:ext uri="{FF2B5EF4-FFF2-40B4-BE49-F238E27FC236}">
                <a16:creationId xmlns:a16="http://schemas.microsoft.com/office/drawing/2014/main" id="{4A24563E-9C04-7BBF-760B-3DC918FCFF07}"/>
              </a:ext>
            </a:extLst>
          </p:cNvPr>
          <p:cNvSpPr txBox="1"/>
          <p:nvPr/>
        </p:nvSpPr>
        <p:spPr>
          <a:xfrm>
            <a:off x="9521072" y="1171901"/>
            <a:ext cx="2584789" cy="3279296"/>
          </a:xfrm>
          <a:prstGeom prst="rect">
            <a:avLst/>
          </a:prstGeom>
          <a:noFill/>
        </p:spPr>
        <p:txBody>
          <a:bodyPr wrap="square" rtlCol="0">
            <a:spAutoFit/>
          </a:bodyPr>
          <a:lstStyle/>
          <a:p>
            <a:pPr>
              <a:lnSpc>
                <a:spcPct val="150000"/>
              </a:lnSpc>
            </a:pPr>
            <a:r>
              <a:rPr lang="fr-CH" sz="2000" dirty="0">
                <a:solidFill>
                  <a:schemeClr val="tx2"/>
                </a:solidFill>
                <a:latin typeface="Helvetica" pitchFamily="2" charset="0"/>
              </a:rPr>
              <a:t>DRD4 – Detector R&amp;D Collaboration on </a:t>
            </a:r>
          </a:p>
          <a:p>
            <a:pPr>
              <a:lnSpc>
                <a:spcPct val="150000"/>
              </a:lnSpc>
            </a:pPr>
            <a:r>
              <a:rPr lang="fr-CH" sz="2000" dirty="0" err="1">
                <a:solidFill>
                  <a:schemeClr val="tx2"/>
                </a:solidFill>
                <a:latin typeface="Helvetica" pitchFamily="2" charset="0"/>
              </a:rPr>
              <a:t>Photodetectors</a:t>
            </a:r>
            <a:r>
              <a:rPr lang="fr-CH" sz="2000" dirty="0">
                <a:solidFill>
                  <a:schemeClr val="tx2"/>
                </a:solidFill>
                <a:latin typeface="Helvetica" pitchFamily="2" charset="0"/>
              </a:rPr>
              <a:t> and </a:t>
            </a:r>
            <a:r>
              <a:rPr lang="fr-CH" sz="2000" dirty="0" err="1">
                <a:solidFill>
                  <a:schemeClr val="tx2"/>
                </a:solidFill>
                <a:latin typeface="Helvetica" pitchFamily="2" charset="0"/>
              </a:rPr>
              <a:t>Particle</a:t>
            </a:r>
            <a:r>
              <a:rPr lang="fr-CH" sz="2000" dirty="0">
                <a:solidFill>
                  <a:schemeClr val="tx2"/>
                </a:solidFill>
                <a:latin typeface="Helvetica" pitchFamily="2" charset="0"/>
              </a:rPr>
              <a:t> ID </a:t>
            </a:r>
          </a:p>
          <a:p>
            <a:pPr>
              <a:lnSpc>
                <a:spcPct val="150000"/>
              </a:lnSpc>
            </a:pPr>
            <a:r>
              <a:rPr lang="fr-CH" sz="2000" dirty="0">
                <a:solidFill>
                  <a:schemeClr val="tx2"/>
                </a:solidFill>
                <a:latin typeface="Helvetica" pitchFamily="2" charset="0"/>
              </a:rPr>
              <a:t> </a:t>
            </a:r>
            <a:r>
              <a:rPr lang="fr-CH" sz="2000" dirty="0">
                <a:solidFill>
                  <a:srgbClr val="C00000"/>
                </a:solidFill>
                <a:latin typeface="Helvetica" pitchFamily="2" charset="0"/>
              </a:rPr>
              <a:t>+ </a:t>
            </a:r>
            <a:r>
              <a:rPr lang="fr-CH" sz="2000" dirty="0" err="1">
                <a:solidFill>
                  <a:srgbClr val="C00000"/>
                </a:solidFill>
                <a:latin typeface="Helvetica" pitchFamily="2" charset="0"/>
              </a:rPr>
              <a:t>SciFi</a:t>
            </a:r>
            <a:r>
              <a:rPr lang="fr-CH" sz="2000" dirty="0">
                <a:solidFill>
                  <a:srgbClr val="C00000"/>
                </a:solidFill>
                <a:latin typeface="Helvetica" pitchFamily="2" charset="0"/>
              </a:rPr>
              <a:t> </a:t>
            </a:r>
            <a:r>
              <a:rPr lang="fr-CH" sz="2000" dirty="0" err="1">
                <a:solidFill>
                  <a:srgbClr val="C00000"/>
                </a:solidFill>
                <a:latin typeface="Helvetica" pitchFamily="2" charset="0"/>
              </a:rPr>
              <a:t>tracking</a:t>
            </a:r>
            <a:r>
              <a:rPr lang="fr-CH" sz="2000" dirty="0">
                <a:solidFill>
                  <a:srgbClr val="C00000"/>
                </a:solidFill>
                <a:latin typeface="Helvetica" pitchFamily="2" charset="0"/>
              </a:rPr>
              <a:t> + Transition Radiation</a:t>
            </a:r>
            <a:endParaRPr lang="en-GB" sz="2000" dirty="0">
              <a:latin typeface="Helvetica" pitchFamily="2" charset="0"/>
            </a:endParaRPr>
          </a:p>
        </p:txBody>
      </p:sp>
    </p:spTree>
    <p:extLst>
      <p:ext uri="{BB962C8B-B14F-4D97-AF65-F5344CB8AC3E}">
        <p14:creationId xmlns:p14="http://schemas.microsoft.com/office/powerpoint/2010/main" val="1529870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05C2-8098-64B3-C74E-A574F979582F}"/>
              </a:ext>
            </a:extLst>
          </p:cNvPr>
          <p:cNvSpPr>
            <a:spLocks noGrp="1"/>
          </p:cNvSpPr>
          <p:nvPr>
            <p:ph type="title"/>
          </p:nvPr>
        </p:nvSpPr>
        <p:spPr/>
        <p:txBody>
          <a:bodyPr/>
          <a:lstStyle/>
          <a:p>
            <a:r>
              <a:rPr lang="en-GB" dirty="0"/>
              <a:t>DRD4</a:t>
            </a:r>
          </a:p>
        </p:txBody>
      </p:sp>
      <p:sp>
        <p:nvSpPr>
          <p:cNvPr id="3" name="Content Placeholder 2">
            <a:extLst>
              <a:ext uri="{FF2B5EF4-FFF2-40B4-BE49-F238E27FC236}">
                <a16:creationId xmlns:a16="http://schemas.microsoft.com/office/drawing/2014/main" id="{C225BF59-AF42-3C8D-17D6-1CBFAFF3006D}"/>
              </a:ext>
            </a:extLst>
          </p:cNvPr>
          <p:cNvSpPr>
            <a:spLocks noGrp="1"/>
          </p:cNvSpPr>
          <p:nvPr>
            <p:ph idx="1"/>
          </p:nvPr>
        </p:nvSpPr>
        <p:spPr>
          <a:xfrm>
            <a:off x="0" y="1171901"/>
            <a:ext cx="12105861" cy="5495665"/>
          </a:xfrm>
        </p:spPr>
        <p:txBody>
          <a:bodyPr>
            <a:normAutofit fontScale="92500"/>
          </a:bodyPr>
          <a:lstStyle/>
          <a:p>
            <a:pPr marL="285750" indent="-285750">
              <a:buFont typeface="Arial" panose="020B0604020202020204" pitchFamily="34" charset="0"/>
              <a:buChar char="•"/>
            </a:pPr>
            <a:r>
              <a:rPr lang="en-GB" sz="1900" b="1" dirty="0">
                <a:solidFill>
                  <a:srgbClr val="221AC0"/>
                </a:solidFill>
                <a:latin typeface="Helvetica" pitchFamily="2" charset="0"/>
              </a:rPr>
              <a:t>DRD4</a:t>
            </a:r>
            <a:r>
              <a:rPr lang="en-GB" sz="1900" b="1" dirty="0">
                <a:latin typeface="Helvetica" pitchFamily="2" charset="0"/>
              </a:rPr>
              <a:t> Particle ID and Photon Detectors (TF Convenors: </a:t>
            </a:r>
            <a:r>
              <a:rPr lang="en-GB" sz="1900" i="1" dirty="0">
                <a:latin typeface="Helvetica" pitchFamily="2" charset="0"/>
              </a:rPr>
              <a:t>Christian </a:t>
            </a:r>
            <a:r>
              <a:rPr lang="en-GB" sz="1900" i="1" dirty="0" err="1">
                <a:latin typeface="Helvetica" pitchFamily="2" charset="0"/>
              </a:rPr>
              <a:t>Joram</a:t>
            </a:r>
            <a:r>
              <a:rPr lang="en-GB" sz="1900" i="1" dirty="0">
                <a:latin typeface="Helvetica" pitchFamily="2" charset="0"/>
              </a:rPr>
              <a:t> (CERN), Peter </a:t>
            </a:r>
            <a:r>
              <a:rPr lang="en-GB" sz="1900" i="1" dirty="0" err="1">
                <a:latin typeface="Helvetica" pitchFamily="2" charset="0"/>
              </a:rPr>
              <a:t>Krizan</a:t>
            </a:r>
            <a:r>
              <a:rPr lang="en-GB" sz="1900" i="1" dirty="0">
                <a:latin typeface="Helvetica" pitchFamily="2" charset="0"/>
              </a:rPr>
              <a:t> (JSI (SI)</a:t>
            </a:r>
            <a:r>
              <a:rPr lang="en-GB" sz="1900" b="1" dirty="0">
                <a:latin typeface="Helvetica" pitchFamily="2" charset="0"/>
              </a:rPr>
              <a:t>)</a:t>
            </a:r>
          </a:p>
          <a:p>
            <a:pPr marL="285750" indent="-285750">
              <a:buFont typeface="Arial" panose="020B0604020202020204" pitchFamily="34" charset="0"/>
              <a:buChar char="•"/>
            </a:pPr>
            <a:r>
              <a:rPr lang="en-GB" sz="1900" dirty="0">
                <a:latin typeface="Helvetica" pitchFamily="2" charset="0"/>
              </a:rPr>
              <a:t>Community meeting: 6</a:t>
            </a:r>
            <a:r>
              <a:rPr lang="en-GB" sz="1900" baseline="30000" dirty="0">
                <a:latin typeface="Helvetica" pitchFamily="2" charset="0"/>
              </a:rPr>
              <a:t>th</a:t>
            </a:r>
            <a:r>
              <a:rPr lang="en-GB" sz="1900" dirty="0">
                <a:latin typeface="Helvetica" pitchFamily="2" charset="0"/>
              </a:rPr>
              <a:t>-17</a:t>
            </a:r>
            <a:r>
              <a:rPr lang="en-GB" sz="1900" baseline="30000" dirty="0">
                <a:latin typeface="Helvetica" pitchFamily="2" charset="0"/>
              </a:rPr>
              <a:t>th</a:t>
            </a:r>
            <a:r>
              <a:rPr lang="en-GB" sz="1900" dirty="0">
                <a:latin typeface="Helvetica" pitchFamily="2" charset="0"/>
              </a:rPr>
              <a:t> May 2023 </a:t>
            </a:r>
            <a:r>
              <a:rPr lang="en-GB" sz="1900" dirty="0">
                <a:latin typeface="Helvetica" pitchFamily="2" charset="0"/>
                <a:hlinkClick r:id="rId2"/>
              </a:rPr>
              <a:t>https://indico.cern.ch/event/1263731/</a:t>
            </a:r>
            <a:r>
              <a:rPr lang="en-GB" sz="1900" dirty="0">
                <a:latin typeface="Helvetica" pitchFamily="2" charset="0"/>
              </a:rPr>
              <a:t>  and further background at </a:t>
            </a:r>
            <a:r>
              <a:rPr lang="en-GB" sz="1900" dirty="0">
                <a:latin typeface="Helvetica" pitchFamily="2" charset="0"/>
                <a:hlinkClick r:id="rId3"/>
              </a:rPr>
              <a:t>https://indico.cern.ch/event/1214407/</a:t>
            </a:r>
            <a:endParaRPr lang="en-GB" sz="1900" dirty="0">
              <a:latin typeface="Helvetica" pitchFamily="2" charset="0"/>
            </a:endParaRPr>
          </a:p>
          <a:p>
            <a:pPr marL="285750" indent="-285750"/>
            <a:r>
              <a:rPr lang="en-GB" sz="1900" dirty="0">
                <a:effectLst/>
                <a:latin typeface="Helvetica" pitchFamily="2" charset="0"/>
              </a:rPr>
              <a:t>A questionnaire was sent out about interest of institutions to join WGs and R&amp;D plans in this area </a:t>
            </a:r>
            <a:endParaRPr lang="en-GB" sz="1900" dirty="0">
              <a:latin typeface="Helvetica" pitchFamily="2" charset="0"/>
            </a:endParaRPr>
          </a:p>
          <a:p>
            <a:r>
              <a:rPr lang="en-GB" sz="1900" dirty="0">
                <a:solidFill>
                  <a:srgbClr val="C00000"/>
                </a:solidFill>
                <a:latin typeface="Helvetica" pitchFamily="2" charset="0"/>
              </a:rPr>
              <a:t>~55 groups, incl. ~10 groups interested in </a:t>
            </a:r>
            <a:r>
              <a:rPr lang="en-GB" sz="1900" dirty="0" err="1">
                <a:solidFill>
                  <a:srgbClr val="C00000"/>
                </a:solidFill>
                <a:latin typeface="Helvetica" pitchFamily="2" charset="0"/>
              </a:rPr>
              <a:t>SciFi</a:t>
            </a:r>
            <a:r>
              <a:rPr lang="en-GB" sz="1900" dirty="0">
                <a:solidFill>
                  <a:srgbClr val="C00000"/>
                </a:solidFill>
                <a:latin typeface="Helvetica" pitchFamily="2" charset="0"/>
              </a:rPr>
              <a:t> tracking and Transition Radiation, and ~5 industrials</a:t>
            </a:r>
            <a:r>
              <a:rPr lang="en-GB" sz="1900" dirty="0">
                <a:solidFill>
                  <a:schemeClr val="tx2"/>
                </a:solidFill>
                <a:latin typeface="Helvetica" pitchFamily="2" charset="0"/>
              </a:rPr>
              <a:t>. </a:t>
            </a:r>
          </a:p>
          <a:p>
            <a:r>
              <a:rPr lang="en-GB" sz="1900" dirty="0">
                <a:latin typeface="Helvetica" pitchFamily="2" charset="0"/>
              </a:rPr>
              <a:t>Most teams are small (3 FTE) and have limited resources (~30 </a:t>
            </a:r>
            <a:r>
              <a:rPr lang="en-GB" sz="1900" dirty="0" err="1">
                <a:latin typeface="Helvetica" pitchFamily="2" charset="0"/>
              </a:rPr>
              <a:t>kEUR</a:t>
            </a:r>
            <a:r>
              <a:rPr lang="en-GB" sz="1900" dirty="0">
                <a:latin typeface="Helvetica" pitchFamily="2" charset="0"/>
              </a:rPr>
              <a:t> annual budget)</a:t>
            </a:r>
          </a:p>
          <a:p>
            <a:pPr marL="285750" indent="-285750">
              <a:buFont typeface="Arial" panose="020B0604020202020204" pitchFamily="34" charset="0"/>
              <a:buChar char="•"/>
            </a:pPr>
            <a:r>
              <a:rPr lang="en-GB" sz="1900" dirty="0">
                <a:effectLst/>
                <a:latin typeface="Helvetica" pitchFamily="2" charset="0"/>
              </a:rPr>
              <a:t>Work on the proposal is under way, to be completed by the end of </a:t>
            </a:r>
            <a:r>
              <a:rPr lang="en-GB" sz="1900" b="1" dirty="0">
                <a:solidFill>
                  <a:srgbClr val="C00000"/>
                </a:solidFill>
                <a:latin typeface="Helvetica" pitchFamily="2" charset="0"/>
                <a:ea typeface="Times New Roman" panose="02020603050405020304" pitchFamily="18" charset="0"/>
              </a:rPr>
              <a:t>July 2023 </a:t>
            </a:r>
            <a:r>
              <a:rPr lang="en-GB" sz="1900" dirty="0">
                <a:effectLst/>
                <a:latin typeface="Helvetica" pitchFamily="2" charset="0"/>
              </a:rPr>
              <a:t>:</a:t>
            </a:r>
            <a:endParaRPr lang="en-GB" sz="1900" dirty="0">
              <a:latin typeface="Helvetica" pitchFamily="2" charset="0"/>
            </a:endParaRPr>
          </a:p>
          <a:p>
            <a:pPr lvl="1">
              <a:buFont typeface="Arial" panose="020B0604020202020204" pitchFamily="34" charset="0"/>
              <a:buChar char="•"/>
            </a:pPr>
            <a:r>
              <a:rPr lang="en-GB" sz="1900" dirty="0">
                <a:effectLst/>
                <a:latin typeface="Helvetica" pitchFamily="2" charset="0"/>
              </a:rPr>
              <a:t>Preparation team: </a:t>
            </a:r>
            <a:r>
              <a:rPr lang="en-GB" sz="1900" dirty="0" err="1">
                <a:effectLst/>
                <a:latin typeface="Helvetica" pitchFamily="2" charset="0"/>
              </a:rPr>
              <a:t>Sajan</a:t>
            </a:r>
            <a:r>
              <a:rPr lang="en-GB" sz="1900" dirty="0">
                <a:effectLst/>
                <a:latin typeface="Helvetica" pitchFamily="2" charset="0"/>
              </a:rPr>
              <a:t> </a:t>
            </a:r>
            <a:r>
              <a:rPr lang="en-GB" sz="1900" dirty="0" err="1">
                <a:effectLst/>
                <a:latin typeface="Helvetica" pitchFamily="2" charset="0"/>
              </a:rPr>
              <a:t>Easo</a:t>
            </a:r>
            <a:r>
              <a:rPr lang="en-GB" sz="1900" dirty="0">
                <a:effectLst/>
                <a:latin typeface="Helvetica" pitchFamily="2" charset="0"/>
              </a:rPr>
              <a:t>, Massimiliano </a:t>
            </a:r>
            <a:r>
              <a:rPr lang="en-GB" sz="1900" dirty="0" err="1">
                <a:effectLst/>
                <a:latin typeface="Helvetica" pitchFamily="2" charset="0"/>
              </a:rPr>
              <a:t>Fiorini</a:t>
            </a:r>
            <a:r>
              <a:rPr lang="en-GB" sz="1900" dirty="0">
                <a:effectLst/>
                <a:latin typeface="Helvetica" pitchFamily="2" charset="0"/>
              </a:rPr>
              <a:t>, Roger Forty, Christian </a:t>
            </a:r>
            <a:r>
              <a:rPr lang="en-GB" sz="1900" dirty="0" err="1">
                <a:effectLst/>
                <a:latin typeface="Helvetica" pitchFamily="2" charset="0"/>
              </a:rPr>
              <a:t>Joram</a:t>
            </a:r>
            <a:r>
              <a:rPr lang="en-GB" sz="1900" dirty="0">
                <a:effectLst/>
                <a:latin typeface="Helvetica" pitchFamily="2" charset="0"/>
              </a:rPr>
              <a:t>, Peter </a:t>
            </a:r>
            <a:r>
              <a:rPr lang="en-GB" sz="1900" dirty="0" err="1">
                <a:effectLst/>
                <a:latin typeface="Helvetica" pitchFamily="2" charset="0"/>
              </a:rPr>
              <a:t>Križan</a:t>
            </a:r>
            <a:r>
              <a:rPr lang="en-GB" sz="1900" dirty="0">
                <a:effectLst/>
                <a:latin typeface="Helvetica" pitchFamily="2" charset="0"/>
              </a:rPr>
              <a:t>, </a:t>
            </a:r>
            <a:r>
              <a:rPr lang="en-GB" sz="1900" dirty="0">
                <a:latin typeface="Helvetica" pitchFamily="2" charset="0"/>
              </a:rPr>
              <a:t> </a:t>
            </a:r>
            <a:r>
              <a:rPr lang="en-GB" sz="1900" dirty="0">
                <a:effectLst/>
                <a:latin typeface="Helvetica" pitchFamily="2" charset="0"/>
              </a:rPr>
              <a:t>Imad </a:t>
            </a:r>
            <a:r>
              <a:rPr lang="en-GB" sz="1900" dirty="0" err="1">
                <a:effectLst/>
                <a:latin typeface="Helvetica" pitchFamily="2" charset="0"/>
              </a:rPr>
              <a:t>Laktineh</a:t>
            </a:r>
            <a:r>
              <a:rPr lang="en-GB" sz="1900" dirty="0">
                <a:effectLst/>
                <a:latin typeface="Helvetica" pitchFamily="2" charset="0"/>
              </a:rPr>
              <a:t>, </a:t>
            </a:r>
            <a:r>
              <a:rPr lang="en-GB" sz="1900" dirty="0" err="1">
                <a:effectLst/>
                <a:latin typeface="Helvetica" pitchFamily="2" charset="0"/>
              </a:rPr>
              <a:t>Rok</a:t>
            </a:r>
            <a:r>
              <a:rPr lang="en-GB" sz="1900" dirty="0">
                <a:effectLst/>
                <a:latin typeface="Helvetica" pitchFamily="2" charset="0"/>
              </a:rPr>
              <a:t> </a:t>
            </a:r>
            <a:r>
              <a:rPr lang="en-GB" sz="1900" dirty="0" err="1">
                <a:effectLst/>
                <a:latin typeface="Helvetica" pitchFamily="2" charset="0"/>
              </a:rPr>
              <a:t>Pestotnik</a:t>
            </a:r>
            <a:r>
              <a:rPr lang="en-GB" sz="1900" dirty="0">
                <a:effectLst/>
                <a:latin typeface="Helvetica" pitchFamily="2" charset="0"/>
              </a:rPr>
              <a:t>, Alessandro </a:t>
            </a:r>
            <a:r>
              <a:rPr lang="en-GB" sz="1900" dirty="0" err="1">
                <a:effectLst/>
                <a:latin typeface="Helvetica" pitchFamily="2" charset="0"/>
              </a:rPr>
              <a:t>Petrolini</a:t>
            </a:r>
            <a:r>
              <a:rPr lang="en-GB" sz="1900" dirty="0">
                <a:effectLst/>
                <a:latin typeface="Helvetica" pitchFamily="2" charset="0"/>
              </a:rPr>
              <a:t>, </a:t>
            </a:r>
            <a:r>
              <a:rPr lang="en-GB" sz="1900" dirty="0" err="1">
                <a:effectLst/>
                <a:latin typeface="Helvetica" pitchFamily="2" charset="0"/>
              </a:rPr>
              <a:t>Fulvio</a:t>
            </a:r>
            <a:r>
              <a:rPr lang="en-GB" sz="1900" dirty="0">
                <a:effectLst/>
                <a:latin typeface="Helvetica" pitchFamily="2" charset="0"/>
              </a:rPr>
              <a:t> </a:t>
            </a:r>
            <a:r>
              <a:rPr lang="en-GB" sz="1900" dirty="0" err="1">
                <a:effectLst/>
                <a:latin typeface="Helvetica" pitchFamily="2" charset="0"/>
              </a:rPr>
              <a:t>Tessarotto</a:t>
            </a:r>
            <a:r>
              <a:rPr lang="en-GB" sz="1900" dirty="0">
                <a:effectLst/>
                <a:latin typeface="Helvetica" pitchFamily="2" charset="0"/>
              </a:rPr>
              <a:t> </a:t>
            </a:r>
          </a:p>
          <a:p>
            <a:pPr lvl="1">
              <a:buFont typeface="Arial" panose="020B0604020202020204" pitchFamily="34" charset="0"/>
              <a:buChar char="•"/>
            </a:pPr>
            <a:r>
              <a:rPr lang="en-GB" sz="2000" dirty="0">
                <a:latin typeface="Helvetica" pitchFamily="2" charset="0"/>
              </a:rPr>
              <a:t>4 (online) surveys were used to collect information about activities, resources, infrastructure, intentions. Information is partly incomplete and needs clarification. </a:t>
            </a:r>
            <a:endParaRPr lang="en-GB" sz="1900" dirty="0">
              <a:effectLst/>
              <a:latin typeface="Helvetica" pitchFamily="2" charset="0"/>
            </a:endParaRPr>
          </a:p>
          <a:p>
            <a:pPr lvl="1">
              <a:buFont typeface="Arial" panose="020B0604020202020204" pitchFamily="34" charset="0"/>
              <a:buChar char="•"/>
            </a:pPr>
            <a:r>
              <a:rPr lang="en-GB" sz="1900" dirty="0">
                <a:latin typeface="Helvetica" pitchFamily="2" charset="0"/>
              </a:rPr>
              <a:t>W</a:t>
            </a:r>
            <a:r>
              <a:rPr lang="en-GB" sz="1900" dirty="0">
                <a:effectLst/>
                <a:latin typeface="Helvetica" pitchFamily="2" charset="0"/>
              </a:rPr>
              <a:t>orking on details of WGs and combining R&amp;D efforts in the proposal. </a:t>
            </a:r>
          </a:p>
          <a:p>
            <a:pPr lvl="1">
              <a:buFont typeface="Arial" panose="020B0604020202020204" pitchFamily="34" charset="0"/>
              <a:buChar char="•"/>
            </a:pPr>
            <a:r>
              <a:rPr lang="en-GB" sz="2000" dirty="0">
                <a:latin typeface="Helvetica" pitchFamily="2" charset="0"/>
              </a:rPr>
              <a:t>Meetings will take place this and next week to consolidate input, decide on milestones and deliverables.</a:t>
            </a:r>
            <a:endParaRPr lang="en-GB" sz="1900" dirty="0">
              <a:effectLst/>
              <a:latin typeface="Helvetica" pitchFamily="2" charset="0"/>
            </a:endParaRPr>
          </a:p>
          <a:p>
            <a:r>
              <a:rPr lang="en-GB" sz="1900" dirty="0">
                <a:effectLst/>
                <a:latin typeface="Helvetica" pitchFamily="2" charset="0"/>
              </a:rPr>
              <a:t>Interaction with other DRDs</a:t>
            </a:r>
          </a:p>
          <a:p>
            <a:pPr lvl="1">
              <a:buFont typeface="Arial" panose="020B0604020202020204" pitchFamily="34" charset="0"/>
              <a:buChar char="•"/>
            </a:pPr>
            <a:r>
              <a:rPr lang="en-GB" sz="1900" dirty="0">
                <a:effectLst/>
                <a:latin typeface="Helvetica" pitchFamily="2" charset="0"/>
              </a:rPr>
              <a:t>Interest in DRD4 photodetector R&amp;D by DRD6, participation in WG meetings expected </a:t>
            </a:r>
            <a:endParaRPr lang="en-GB" sz="1900" dirty="0">
              <a:latin typeface="Helvetica" pitchFamily="2" charset="0"/>
            </a:endParaRPr>
          </a:p>
          <a:p>
            <a:pPr lvl="1">
              <a:buFont typeface="Arial" panose="020B0604020202020204" pitchFamily="34" charset="0"/>
              <a:buChar char="•"/>
            </a:pPr>
            <a:r>
              <a:rPr lang="en-GB" sz="1900" dirty="0">
                <a:effectLst/>
                <a:latin typeface="Helvetica" pitchFamily="2" charset="0"/>
              </a:rPr>
              <a:t>Interaction with DRD7: DRD4 deals with low light levels (~single photon detection) with specific requirements on the read-out electronics, probably no overlap with DRD7 plans </a:t>
            </a:r>
          </a:p>
          <a:p>
            <a:pPr>
              <a:buFont typeface="Arial" panose="020B0604020202020204" pitchFamily="34" charset="0"/>
              <a:buChar char="•"/>
            </a:pPr>
            <a:endParaRPr lang="en-GB" sz="1900" dirty="0">
              <a:effectLst/>
              <a:latin typeface="Helvetica" pitchFamily="2" charset="0"/>
            </a:endParaRPr>
          </a:p>
          <a:p>
            <a:endParaRPr lang="en-GB" dirty="0"/>
          </a:p>
        </p:txBody>
      </p:sp>
      <p:sp>
        <p:nvSpPr>
          <p:cNvPr id="4" name="Date Placeholder 3">
            <a:extLst>
              <a:ext uri="{FF2B5EF4-FFF2-40B4-BE49-F238E27FC236}">
                <a16:creationId xmlns:a16="http://schemas.microsoft.com/office/drawing/2014/main" id="{85C9BF5A-0CA5-E080-BA8A-3EA36BC14A50}"/>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F5C1C93F-EB44-6B5A-B10E-F6D8E7A2A67D}"/>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94C672AA-6B0D-DA49-1519-82615333C8C5}"/>
              </a:ext>
            </a:extLst>
          </p:cNvPr>
          <p:cNvSpPr>
            <a:spLocks noGrp="1"/>
          </p:cNvSpPr>
          <p:nvPr>
            <p:ph type="sldNum" sz="quarter" idx="12"/>
          </p:nvPr>
        </p:nvSpPr>
        <p:spPr/>
        <p:txBody>
          <a:bodyPr/>
          <a:lstStyle/>
          <a:p>
            <a:fld id="{86CB4B4D-7CA3-9044-876B-883B54F8677D}" type="slidenum">
              <a:rPr lang="en-GB" smtClean="0"/>
              <a:pPr/>
              <a:t>23</a:t>
            </a:fld>
            <a:endParaRPr lang="en-GB"/>
          </a:p>
        </p:txBody>
      </p:sp>
    </p:spTree>
    <p:extLst>
      <p:ext uri="{BB962C8B-B14F-4D97-AF65-F5344CB8AC3E}">
        <p14:creationId xmlns:p14="http://schemas.microsoft.com/office/powerpoint/2010/main" val="3736949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C308-D010-EAAE-F2F4-0F7E74EF37B0}"/>
              </a:ext>
            </a:extLst>
          </p:cNvPr>
          <p:cNvSpPr>
            <a:spLocks noGrp="1"/>
          </p:cNvSpPr>
          <p:nvPr>
            <p:ph type="title"/>
          </p:nvPr>
        </p:nvSpPr>
        <p:spPr/>
        <p:txBody>
          <a:bodyPr/>
          <a:lstStyle/>
          <a:p>
            <a:r>
              <a:rPr lang="en-GB" dirty="0"/>
              <a:t>DRD6</a:t>
            </a:r>
          </a:p>
        </p:txBody>
      </p:sp>
      <p:sp>
        <p:nvSpPr>
          <p:cNvPr id="3" name="Content Placeholder 2">
            <a:extLst>
              <a:ext uri="{FF2B5EF4-FFF2-40B4-BE49-F238E27FC236}">
                <a16:creationId xmlns:a16="http://schemas.microsoft.com/office/drawing/2014/main" id="{4C554BD2-1A53-D1B5-C576-856F8AE34EF3}"/>
              </a:ext>
            </a:extLst>
          </p:cNvPr>
          <p:cNvSpPr>
            <a:spLocks noGrp="1"/>
          </p:cNvSpPr>
          <p:nvPr>
            <p:ph idx="1"/>
          </p:nvPr>
        </p:nvSpPr>
        <p:spPr/>
        <p:txBody>
          <a:bodyPr>
            <a:normAutofit fontScale="62500" lnSpcReduction="20000"/>
          </a:bodyPr>
          <a:lstStyle/>
          <a:p>
            <a:r>
              <a:rPr lang="en-GB" b="1" dirty="0">
                <a:solidFill>
                  <a:srgbClr val="221AC0"/>
                </a:solidFill>
                <a:latin typeface="Helvetica" pitchFamily="2" charset="0"/>
              </a:rPr>
              <a:t>DRD6</a:t>
            </a:r>
            <a:r>
              <a:rPr lang="en-GB" b="1" dirty="0">
                <a:latin typeface="Helvetica" pitchFamily="2" charset="0"/>
              </a:rPr>
              <a:t>  Calorimetry (TF Convenors: </a:t>
            </a:r>
            <a:r>
              <a:rPr lang="en-GB" dirty="0">
                <a:latin typeface="Helvetica" pitchFamily="2" charset="0"/>
              </a:rPr>
              <a:t>Roberto Ferrari (INFN Pavia (IT), Roman </a:t>
            </a:r>
            <a:r>
              <a:rPr lang="en-GB" dirty="0" err="1">
                <a:latin typeface="Helvetica" pitchFamily="2" charset="0"/>
              </a:rPr>
              <a:t>Poeschl</a:t>
            </a:r>
            <a:r>
              <a:rPr lang="en-GB" dirty="0">
                <a:latin typeface="Helvetica" pitchFamily="2" charset="0"/>
              </a:rPr>
              <a:t> (Université Paris-</a:t>
            </a:r>
            <a:r>
              <a:rPr lang="en-GB" dirty="0" err="1">
                <a:latin typeface="Helvetica" pitchFamily="2" charset="0"/>
              </a:rPr>
              <a:t>Saclay</a:t>
            </a:r>
            <a:r>
              <a:rPr lang="en-GB" dirty="0">
                <a:latin typeface="Helvetica" pitchFamily="2" charset="0"/>
              </a:rPr>
              <a:t> (FR)</a:t>
            </a:r>
            <a:r>
              <a:rPr lang="en-GB" b="1" dirty="0">
                <a:latin typeface="Helvetica" pitchFamily="2" charset="0"/>
              </a:rPr>
              <a:t>)</a:t>
            </a:r>
          </a:p>
          <a:p>
            <a:r>
              <a:rPr lang="en-GB" dirty="0">
                <a:solidFill>
                  <a:srgbClr val="0000FF"/>
                </a:solidFill>
                <a:effectLst/>
                <a:latin typeface="Helvetica" pitchFamily="2" charset="0"/>
              </a:rPr>
              <a:t>“DRD Calo indico page”: </a:t>
            </a:r>
            <a:r>
              <a:rPr lang="en-GB" dirty="0">
                <a:solidFill>
                  <a:srgbClr val="0000FF"/>
                </a:solidFill>
                <a:effectLst/>
                <a:latin typeface="Helvetica" pitchFamily="2" charset="0"/>
                <a:hlinkClick r:id="rId2"/>
              </a:rPr>
              <a:t>https://indico.cern.ch/category/12772/</a:t>
            </a:r>
            <a:endParaRPr lang="en-GB" dirty="0">
              <a:solidFill>
                <a:srgbClr val="0000FF"/>
              </a:solidFill>
              <a:latin typeface="Helvetica" pitchFamily="2" charset="0"/>
            </a:endParaRPr>
          </a:p>
          <a:p>
            <a:pPr lvl="1"/>
            <a:r>
              <a:rPr lang="en-GB" sz="3200" dirty="0">
                <a:effectLst/>
                <a:latin typeface="Helvetica" pitchFamily="2" charset="0"/>
              </a:rPr>
              <a:t>Information on important events and access to relevant documents</a:t>
            </a:r>
          </a:p>
          <a:p>
            <a:pPr lvl="1"/>
            <a:r>
              <a:rPr lang="en-GB" sz="3200" dirty="0">
                <a:effectLst/>
                <a:latin typeface="Helvetica" pitchFamily="2" charset="0"/>
              </a:rPr>
              <a:t>233 people from four regions registered so far</a:t>
            </a:r>
          </a:p>
          <a:p>
            <a:r>
              <a:rPr lang="en-GB" dirty="0">
                <a:solidFill>
                  <a:srgbClr val="0000FF"/>
                </a:solidFill>
                <a:effectLst/>
                <a:latin typeface="Helvetica" pitchFamily="2" charset="0"/>
              </a:rPr>
              <a:t>1st Community Meeting 12/1/23: </a:t>
            </a:r>
            <a:r>
              <a:rPr lang="en-GB" dirty="0">
                <a:effectLst/>
                <a:latin typeface="Helvetica" pitchFamily="2" charset="0"/>
                <a:hlinkClick r:id="rId3"/>
              </a:rPr>
              <a:t>https://indico.cern.ch/event/1212696/</a:t>
            </a:r>
            <a:endParaRPr lang="en-GB" dirty="0">
              <a:latin typeface="Helvetica" pitchFamily="2" charset="0"/>
            </a:endParaRPr>
          </a:p>
          <a:p>
            <a:r>
              <a:rPr lang="en-GB" dirty="0">
                <a:solidFill>
                  <a:srgbClr val="0000FF"/>
                </a:solidFill>
                <a:effectLst/>
                <a:latin typeface="Helvetica" pitchFamily="2" charset="0"/>
              </a:rPr>
              <a:t>Proposal phase until 31st of July 2023</a:t>
            </a:r>
            <a:endParaRPr lang="en-GB" dirty="0">
              <a:solidFill>
                <a:srgbClr val="0000FF"/>
              </a:solidFill>
              <a:latin typeface="Helvetica" pitchFamily="2" charset="0"/>
            </a:endParaRPr>
          </a:p>
          <a:p>
            <a:pPr lvl="1"/>
            <a:r>
              <a:rPr lang="en-GB" sz="3200" dirty="0">
                <a:effectLst/>
                <a:latin typeface="Helvetica" pitchFamily="2" charset="0"/>
              </a:rPr>
              <a:t>Input-proposals collected until 1st of April 2023</a:t>
            </a:r>
            <a:endParaRPr lang="en-GB" sz="3200" dirty="0">
              <a:latin typeface="Helvetica" pitchFamily="2" charset="0"/>
            </a:endParaRPr>
          </a:p>
          <a:p>
            <a:pPr lvl="1"/>
            <a:r>
              <a:rPr lang="en-GB" sz="3200" dirty="0">
                <a:solidFill>
                  <a:srgbClr val="FF0000"/>
                </a:solidFill>
                <a:effectLst/>
                <a:latin typeface="Helvetica" pitchFamily="2" charset="0"/>
              </a:rPr>
              <a:t>2nd Community Meeting 20th April</a:t>
            </a:r>
            <a:r>
              <a:rPr lang="en-GB" sz="3200" dirty="0">
                <a:solidFill>
                  <a:srgbClr val="FF0000"/>
                </a:solidFill>
                <a:latin typeface="Helvetica" pitchFamily="2" charset="0"/>
              </a:rPr>
              <a:t> </a:t>
            </a:r>
            <a:r>
              <a:rPr lang="en-GB" sz="3200" dirty="0">
                <a:effectLst/>
                <a:latin typeface="Helvetica" pitchFamily="2" charset="0"/>
                <a:hlinkClick r:id="rId4"/>
              </a:rPr>
              <a:t>https://indico.cern.ch/event/1246381/</a:t>
            </a:r>
            <a:endParaRPr lang="en-GB" sz="3200" dirty="0">
              <a:latin typeface="Helvetica" pitchFamily="2" charset="0"/>
            </a:endParaRPr>
          </a:p>
          <a:p>
            <a:pPr lvl="2"/>
            <a:r>
              <a:rPr lang="en-GB" sz="3200" dirty="0">
                <a:effectLst/>
                <a:latin typeface="Helvetica" pitchFamily="2" charset="0"/>
              </a:rPr>
              <a:t>Presentation of summaries of input-proposals (w/o disclosing confidential information)</a:t>
            </a:r>
            <a:endParaRPr lang="en-GB" sz="3200" dirty="0">
              <a:latin typeface="Helvetica" pitchFamily="2" charset="0"/>
            </a:endParaRPr>
          </a:p>
          <a:p>
            <a:pPr lvl="2"/>
            <a:r>
              <a:rPr lang="en-GB" sz="3200" dirty="0">
                <a:effectLst/>
                <a:latin typeface="Helvetica" pitchFamily="2" charset="0"/>
              </a:rPr>
              <a:t>Presentation of a WP Structure on DRD Calorimetry</a:t>
            </a:r>
            <a:endParaRPr lang="en-GB" sz="3200" dirty="0">
              <a:latin typeface="Helvetica" pitchFamily="2" charset="0"/>
            </a:endParaRPr>
          </a:p>
          <a:p>
            <a:r>
              <a:rPr lang="en-GB" dirty="0">
                <a:solidFill>
                  <a:srgbClr val="0000FF"/>
                </a:solidFill>
                <a:effectLst/>
                <a:latin typeface="Helvetica" pitchFamily="2" charset="0"/>
              </a:rPr>
              <a:t>Input-proposals are about to be condensed the DRD 6 Calorimetry proposal</a:t>
            </a:r>
            <a:endParaRPr lang="en-GB" dirty="0">
              <a:solidFill>
                <a:srgbClr val="0000FF"/>
              </a:solidFill>
              <a:latin typeface="Helvetica" pitchFamily="2" charset="0"/>
            </a:endParaRPr>
          </a:p>
          <a:p>
            <a:pPr lvl="1"/>
            <a:r>
              <a:rPr lang="en-GB" sz="3200" dirty="0">
                <a:effectLst/>
                <a:latin typeface="Helvetica" pitchFamily="2" charset="0"/>
              </a:rPr>
              <a:t>Further iteration with stakeholders, community and higher level bodies</a:t>
            </a:r>
            <a:endParaRPr lang="en-GB" sz="3200" dirty="0">
              <a:latin typeface="Helvetica" pitchFamily="2" charset="0"/>
            </a:endParaRPr>
          </a:p>
          <a:p>
            <a:pPr lvl="1"/>
            <a:r>
              <a:rPr lang="en-GB" sz="3200" dirty="0">
                <a:solidFill>
                  <a:srgbClr val="FF0000"/>
                </a:solidFill>
                <a:effectLst/>
                <a:latin typeface="Helvetica" pitchFamily="2" charset="0"/>
              </a:rPr>
              <a:t>Meeting with input proposal submitters</a:t>
            </a:r>
          </a:p>
          <a:p>
            <a:r>
              <a:rPr lang="en-GB" dirty="0">
                <a:solidFill>
                  <a:srgbClr val="0000FF"/>
                </a:solidFill>
                <a:effectLst/>
                <a:latin typeface="Helvetica" pitchFamily="2" charset="0"/>
              </a:rPr>
              <a:t>Proposal with plans and general overview on resources (~20 pages)</a:t>
            </a:r>
            <a:endParaRPr lang="en-GB" dirty="0">
              <a:solidFill>
                <a:srgbClr val="FF0000"/>
              </a:solidFill>
              <a:effectLst/>
              <a:latin typeface="Helvetica" pitchFamily="2" charset="0"/>
            </a:endParaRPr>
          </a:p>
          <a:p>
            <a:pPr lvl="1"/>
            <a:r>
              <a:rPr lang="en-GB" sz="3200" dirty="0">
                <a:effectLst/>
                <a:latin typeface="Helvetica" pitchFamily="2" charset="0"/>
              </a:rPr>
              <a:t>Short overview of projects/activities with very mild ranking on maturity level</a:t>
            </a:r>
          </a:p>
          <a:p>
            <a:pPr lvl="1"/>
            <a:r>
              <a:rPr lang="en-GB" sz="3200" dirty="0">
                <a:solidFill>
                  <a:srgbClr val="0000FF"/>
                </a:solidFill>
                <a:effectLst/>
                <a:latin typeface="Helvetica" pitchFamily="2" charset="0"/>
              </a:rPr>
              <a:t>Resource table ( Milestones, Deliverables, FTE)</a:t>
            </a:r>
          </a:p>
          <a:p>
            <a:pPr lvl="1"/>
            <a:endParaRPr lang="en-GB" sz="3200" dirty="0">
              <a:effectLst/>
              <a:latin typeface="Helvetica" pitchFamily="2" charset="0"/>
            </a:endParaRPr>
          </a:p>
          <a:p>
            <a:pPr lvl="1"/>
            <a:endParaRPr lang="en-GB" sz="3200" dirty="0">
              <a:solidFill>
                <a:srgbClr val="FF0000"/>
              </a:solidFill>
              <a:effectLst/>
              <a:latin typeface="Helvetica" pitchFamily="2" charset="0"/>
            </a:endParaRPr>
          </a:p>
          <a:p>
            <a:endParaRPr lang="en-GB" dirty="0"/>
          </a:p>
        </p:txBody>
      </p:sp>
      <p:sp>
        <p:nvSpPr>
          <p:cNvPr id="4" name="Date Placeholder 3">
            <a:extLst>
              <a:ext uri="{FF2B5EF4-FFF2-40B4-BE49-F238E27FC236}">
                <a16:creationId xmlns:a16="http://schemas.microsoft.com/office/drawing/2014/main" id="{1E68FCC5-D323-7BA0-BFBF-224570670151}"/>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763075F7-B5E6-27C5-FA1D-10F4527E8032}"/>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77685C92-3678-D3F9-DB75-8E89146F8807}"/>
              </a:ext>
            </a:extLst>
          </p:cNvPr>
          <p:cNvSpPr>
            <a:spLocks noGrp="1"/>
          </p:cNvSpPr>
          <p:nvPr>
            <p:ph type="sldNum" sz="quarter" idx="12"/>
          </p:nvPr>
        </p:nvSpPr>
        <p:spPr/>
        <p:txBody>
          <a:bodyPr/>
          <a:lstStyle/>
          <a:p>
            <a:fld id="{86CB4B4D-7CA3-9044-876B-883B54F8677D}" type="slidenum">
              <a:rPr lang="en-GB" smtClean="0"/>
              <a:pPr/>
              <a:t>24</a:t>
            </a:fld>
            <a:endParaRPr lang="en-GB"/>
          </a:p>
        </p:txBody>
      </p:sp>
    </p:spTree>
    <p:extLst>
      <p:ext uri="{BB962C8B-B14F-4D97-AF65-F5344CB8AC3E}">
        <p14:creationId xmlns:p14="http://schemas.microsoft.com/office/powerpoint/2010/main" val="404877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8559-0F95-1853-8C97-C3F6950E1B46}"/>
              </a:ext>
            </a:extLst>
          </p:cNvPr>
          <p:cNvSpPr>
            <a:spLocks noGrp="1"/>
          </p:cNvSpPr>
          <p:nvPr>
            <p:ph type="title"/>
          </p:nvPr>
        </p:nvSpPr>
        <p:spPr/>
        <p:txBody>
          <a:bodyPr/>
          <a:lstStyle/>
          <a:p>
            <a:r>
              <a:rPr lang="en-GB" dirty="0"/>
              <a:t>DRD 6</a:t>
            </a:r>
          </a:p>
        </p:txBody>
      </p:sp>
      <p:pic>
        <p:nvPicPr>
          <p:cNvPr id="7" name="Content Placeholder 6">
            <a:extLst>
              <a:ext uri="{FF2B5EF4-FFF2-40B4-BE49-F238E27FC236}">
                <a16:creationId xmlns:a16="http://schemas.microsoft.com/office/drawing/2014/main" id="{A3BADBA2-2642-29FC-6310-11D6326B4584}"/>
              </a:ext>
            </a:extLst>
          </p:cNvPr>
          <p:cNvPicPr>
            <a:picLocks noGrp="1" noChangeAspect="1"/>
          </p:cNvPicPr>
          <p:nvPr>
            <p:ph idx="1"/>
          </p:nvPr>
        </p:nvPicPr>
        <p:blipFill>
          <a:blip r:embed="rId2"/>
          <a:stretch>
            <a:fillRect/>
          </a:stretch>
        </p:blipFill>
        <p:spPr>
          <a:xfrm>
            <a:off x="600227" y="1171901"/>
            <a:ext cx="10957035" cy="4717942"/>
          </a:xfrm>
          <a:prstGeom prst="rect">
            <a:avLst/>
          </a:prstGeom>
        </p:spPr>
      </p:pic>
      <p:sp>
        <p:nvSpPr>
          <p:cNvPr id="4" name="Date Placeholder 3">
            <a:extLst>
              <a:ext uri="{FF2B5EF4-FFF2-40B4-BE49-F238E27FC236}">
                <a16:creationId xmlns:a16="http://schemas.microsoft.com/office/drawing/2014/main" id="{72079CBD-C531-B224-8562-556BC4B29FDF}"/>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282F24B2-1D4D-0D0C-2D8C-AF68CD5941E3}"/>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6981A562-D826-8691-0075-119E54900333}"/>
              </a:ext>
            </a:extLst>
          </p:cNvPr>
          <p:cNvSpPr>
            <a:spLocks noGrp="1"/>
          </p:cNvSpPr>
          <p:nvPr>
            <p:ph type="sldNum" sz="quarter" idx="12"/>
          </p:nvPr>
        </p:nvSpPr>
        <p:spPr/>
        <p:txBody>
          <a:bodyPr/>
          <a:lstStyle/>
          <a:p>
            <a:fld id="{86CB4B4D-7CA3-9044-876B-883B54F8677D}" type="slidenum">
              <a:rPr lang="en-GB" smtClean="0"/>
              <a:pPr/>
              <a:t>25</a:t>
            </a:fld>
            <a:endParaRPr lang="en-GB"/>
          </a:p>
        </p:txBody>
      </p:sp>
      <p:sp>
        <p:nvSpPr>
          <p:cNvPr id="8" name="TextBox 7">
            <a:extLst>
              <a:ext uri="{FF2B5EF4-FFF2-40B4-BE49-F238E27FC236}">
                <a16:creationId xmlns:a16="http://schemas.microsoft.com/office/drawing/2014/main" id="{C7E8D582-6DC3-FDB2-03AB-00F5728F3DF5}"/>
              </a:ext>
            </a:extLst>
          </p:cNvPr>
          <p:cNvSpPr txBox="1"/>
          <p:nvPr/>
        </p:nvSpPr>
        <p:spPr>
          <a:xfrm>
            <a:off x="3186260" y="5938841"/>
            <a:ext cx="7409468" cy="646331"/>
          </a:xfrm>
          <a:prstGeom prst="rect">
            <a:avLst/>
          </a:prstGeom>
          <a:noFill/>
        </p:spPr>
        <p:txBody>
          <a:bodyPr wrap="square" rtlCol="0">
            <a:spAutoFit/>
          </a:bodyPr>
          <a:lstStyle/>
          <a:p>
            <a:r>
              <a:rPr lang="en-GB" dirty="0">
                <a:solidFill>
                  <a:srgbClr val="0000FF"/>
                </a:solidFill>
                <a:effectLst/>
                <a:latin typeface="Helvetica" pitchFamily="2" charset="0"/>
              </a:rPr>
              <a:t>Transversal Activities are vital for the success of the collaboration</a:t>
            </a:r>
          </a:p>
          <a:p>
            <a:r>
              <a:rPr lang="en-GB" dirty="0">
                <a:solidFill>
                  <a:srgbClr val="0000FF"/>
                </a:solidFill>
                <a:effectLst/>
                <a:latin typeface="Helvetica" pitchFamily="2" charset="0"/>
              </a:rPr>
              <a:t>Transversal Activities will also ensure relations with other DRD</a:t>
            </a:r>
          </a:p>
        </p:txBody>
      </p:sp>
    </p:spTree>
    <p:extLst>
      <p:ext uri="{BB962C8B-B14F-4D97-AF65-F5344CB8AC3E}">
        <p14:creationId xmlns:p14="http://schemas.microsoft.com/office/powerpoint/2010/main" val="1823638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024B-2164-A8A2-B268-003CBBEB4A65}"/>
              </a:ext>
            </a:extLst>
          </p:cNvPr>
          <p:cNvSpPr>
            <a:spLocks noGrp="1"/>
          </p:cNvSpPr>
          <p:nvPr>
            <p:ph type="title"/>
          </p:nvPr>
        </p:nvSpPr>
        <p:spPr/>
        <p:txBody>
          <a:bodyPr/>
          <a:lstStyle/>
          <a:p>
            <a:r>
              <a:rPr lang="en-GB" dirty="0"/>
              <a:t>DRD6</a:t>
            </a:r>
          </a:p>
        </p:txBody>
      </p:sp>
      <p:sp>
        <p:nvSpPr>
          <p:cNvPr id="3" name="Content Placeholder 2">
            <a:extLst>
              <a:ext uri="{FF2B5EF4-FFF2-40B4-BE49-F238E27FC236}">
                <a16:creationId xmlns:a16="http://schemas.microsoft.com/office/drawing/2014/main" id="{D602E2B0-5A36-B498-0913-929B4928A1A8}"/>
              </a:ext>
            </a:extLst>
          </p:cNvPr>
          <p:cNvSpPr>
            <a:spLocks noGrp="1"/>
          </p:cNvSpPr>
          <p:nvPr>
            <p:ph idx="1"/>
          </p:nvPr>
        </p:nvSpPr>
        <p:spPr/>
        <p:txBody>
          <a:bodyPr>
            <a:normAutofit fontScale="92500" lnSpcReduction="20000"/>
          </a:bodyPr>
          <a:lstStyle/>
          <a:p>
            <a:r>
              <a:rPr lang="en-GB" dirty="0">
                <a:solidFill>
                  <a:srgbClr val="FF0000"/>
                </a:solidFill>
                <a:effectLst/>
                <a:latin typeface="Helvetica" pitchFamily="2" charset="0"/>
              </a:rPr>
              <a:t>31st July 2023 – Submission of DRD Calo proposal</a:t>
            </a:r>
          </a:p>
          <a:p>
            <a:r>
              <a:rPr lang="en-GB" dirty="0">
                <a:solidFill>
                  <a:srgbClr val="3333FF"/>
                </a:solidFill>
                <a:effectLst/>
                <a:latin typeface="Helvetica" pitchFamily="2" charset="0"/>
              </a:rPr>
              <a:t>Summer/Early Autumn</a:t>
            </a:r>
          </a:p>
          <a:p>
            <a:pPr lvl="1"/>
            <a:r>
              <a:rPr lang="en-GB" dirty="0">
                <a:effectLst/>
                <a:latin typeface="Helvetica" pitchFamily="2" charset="0"/>
              </a:rPr>
              <a:t>Implementation of feedback from proposal review</a:t>
            </a:r>
            <a:endParaRPr lang="en-GB" dirty="0">
              <a:latin typeface="Helvetica" pitchFamily="2" charset="0"/>
            </a:endParaRPr>
          </a:p>
          <a:p>
            <a:pPr lvl="1"/>
            <a:r>
              <a:rPr lang="en-GB" dirty="0">
                <a:effectLst/>
                <a:latin typeface="Helvetica" pitchFamily="2" charset="0"/>
              </a:rPr>
              <a:t>Detailed structure of work areas and transversal activities</a:t>
            </a:r>
            <a:endParaRPr lang="en-GB" dirty="0">
              <a:latin typeface="Helvetica" pitchFamily="2" charset="0"/>
            </a:endParaRPr>
          </a:p>
          <a:p>
            <a:pPr lvl="1"/>
            <a:r>
              <a:rPr lang="en-GB" dirty="0">
                <a:effectLst/>
                <a:latin typeface="Helvetica" pitchFamily="2" charset="0"/>
              </a:rPr>
              <a:t>Consolidation of organisation</a:t>
            </a:r>
          </a:p>
          <a:p>
            <a:pPr lvl="1"/>
            <a:r>
              <a:rPr lang="en-GB" dirty="0">
                <a:effectLst/>
                <a:latin typeface="Helvetica" pitchFamily="2" charset="0"/>
              </a:rPr>
              <a:t>Management structure</a:t>
            </a:r>
            <a:endParaRPr lang="en-GB" dirty="0">
              <a:latin typeface="Helvetica" pitchFamily="2" charset="0"/>
            </a:endParaRPr>
          </a:p>
          <a:p>
            <a:pPr lvl="1"/>
            <a:r>
              <a:rPr lang="en-GB" dirty="0">
                <a:latin typeface="Helvetica" pitchFamily="2" charset="0"/>
              </a:rPr>
              <a:t>A</a:t>
            </a:r>
            <a:r>
              <a:rPr lang="en-GB" dirty="0">
                <a:effectLst/>
                <a:latin typeface="Helvetica" pitchFamily="2" charset="0"/>
              </a:rPr>
              <a:t>ssigning names to the different boxes</a:t>
            </a:r>
            <a:endParaRPr lang="en-GB" dirty="0">
              <a:latin typeface="Helvetica" pitchFamily="2" charset="0"/>
            </a:endParaRPr>
          </a:p>
          <a:p>
            <a:pPr lvl="1"/>
            <a:r>
              <a:rPr lang="en-GB" dirty="0">
                <a:effectLst/>
                <a:latin typeface="Helvetica" pitchFamily="2" charset="0"/>
              </a:rPr>
              <a:t>Understanding of which kind of documents we will need (MoU/</a:t>
            </a:r>
            <a:r>
              <a:rPr lang="en-GB" dirty="0" err="1">
                <a:effectLst/>
                <a:latin typeface="Helvetica" pitchFamily="2" charset="0"/>
              </a:rPr>
              <a:t>MoA</a:t>
            </a:r>
            <a:r>
              <a:rPr lang="en-GB" dirty="0">
                <a:effectLst/>
                <a:latin typeface="Helvetica" pitchFamily="2" charset="0"/>
              </a:rPr>
              <a:t>) and when</a:t>
            </a:r>
          </a:p>
          <a:p>
            <a:pPr lvl="1"/>
            <a:r>
              <a:rPr lang="en-GB" dirty="0">
                <a:effectLst/>
                <a:latin typeface="Helvetica" pitchFamily="2" charset="0"/>
              </a:rPr>
              <a:t>Maybe a 3rd Community Meeting</a:t>
            </a:r>
            <a:endParaRPr lang="en-GB" dirty="0">
              <a:latin typeface="Helvetica" pitchFamily="2" charset="0"/>
            </a:endParaRPr>
          </a:p>
          <a:p>
            <a:pPr lvl="1"/>
            <a:r>
              <a:rPr lang="en-GB" dirty="0">
                <a:solidFill>
                  <a:srgbClr val="FF0000"/>
                </a:solidFill>
                <a:effectLst/>
                <a:latin typeface="Helvetica" pitchFamily="2" charset="0"/>
              </a:rPr>
              <a:t>1st January 2024 – DRD on Calorimetry in place</a:t>
            </a:r>
            <a:endParaRPr lang="en-GB" dirty="0">
              <a:solidFill>
                <a:srgbClr val="FF0000"/>
              </a:solidFill>
              <a:latin typeface="Helvetica" pitchFamily="2" charset="0"/>
            </a:endParaRPr>
          </a:p>
          <a:p>
            <a:pPr lvl="1"/>
            <a:r>
              <a:rPr lang="en-GB" dirty="0">
                <a:effectLst/>
                <a:latin typeface="Helvetica" pitchFamily="2" charset="0"/>
              </a:rPr>
              <a:t>Kick-off Meeting Spring 2024</a:t>
            </a:r>
          </a:p>
          <a:p>
            <a:endParaRPr lang="en-GB" dirty="0"/>
          </a:p>
        </p:txBody>
      </p:sp>
      <p:sp>
        <p:nvSpPr>
          <p:cNvPr id="4" name="Date Placeholder 3">
            <a:extLst>
              <a:ext uri="{FF2B5EF4-FFF2-40B4-BE49-F238E27FC236}">
                <a16:creationId xmlns:a16="http://schemas.microsoft.com/office/drawing/2014/main" id="{08F9C6DB-E6C4-6121-0C14-0D4499DEDBFF}"/>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93B127FD-46EF-2E92-32A9-3C2272EDE2D8}"/>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E9073323-1E68-99C5-B93D-AA6FD6F11C6B}"/>
              </a:ext>
            </a:extLst>
          </p:cNvPr>
          <p:cNvSpPr>
            <a:spLocks noGrp="1"/>
          </p:cNvSpPr>
          <p:nvPr>
            <p:ph type="sldNum" sz="quarter" idx="12"/>
          </p:nvPr>
        </p:nvSpPr>
        <p:spPr/>
        <p:txBody>
          <a:bodyPr/>
          <a:lstStyle/>
          <a:p>
            <a:fld id="{86CB4B4D-7CA3-9044-876B-883B54F8677D}" type="slidenum">
              <a:rPr lang="en-GB" smtClean="0"/>
              <a:pPr/>
              <a:t>26</a:t>
            </a:fld>
            <a:endParaRPr lang="en-GB"/>
          </a:p>
        </p:txBody>
      </p:sp>
    </p:spTree>
    <p:extLst>
      <p:ext uri="{BB962C8B-B14F-4D97-AF65-F5344CB8AC3E}">
        <p14:creationId xmlns:p14="http://schemas.microsoft.com/office/powerpoint/2010/main" val="2700990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2DC84-3D8C-D118-DD81-CA44773984D0}"/>
              </a:ext>
            </a:extLst>
          </p:cNvPr>
          <p:cNvSpPr>
            <a:spLocks noGrp="1"/>
          </p:cNvSpPr>
          <p:nvPr>
            <p:ph type="title"/>
          </p:nvPr>
        </p:nvSpPr>
        <p:spPr/>
        <p:txBody>
          <a:bodyPr/>
          <a:lstStyle/>
          <a:p>
            <a:r>
              <a:rPr lang="en-GB" dirty="0"/>
              <a:t>DRD7</a:t>
            </a:r>
          </a:p>
        </p:txBody>
      </p:sp>
      <p:sp>
        <p:nvSpPr>
          <p:cNvPr id="3" name="Content Placeholder 2">
            <a:extLst>
              <a:ext uri="{FF2B5EF4-FFF2-40B4-BE49-F238E27FC236}">
                <a16:creationId xmlns:a16="http://schemas.microsoft.com/office/drawing/2014/main" id="{C988485F-6D52-D6CB-7A83-20104B4437BD}"/>
              </a:ext>
            </a:extLst>
          </p:cNvPr>
          <p:cNvSpPr>
            <a:spLocks noGrp="1"/>
          </p:cNvSpPr>
          <p:nvPr>
            <p:ph idx="1"/>
          </p:nvPr>
        </p:nvSpPr>
        <p:spPr/>
        <p:txBody>
          <a:bodyPr>
            <a:normAutofit fontScale="85000" lnSpcReduction="10000"/>
          </a:bodyPr>
          <a:lstStyle/>
          <a:p>
            <a:r>
              <a:rPr lang="en-GB" b="1" dirty="0">
                <a:solidFill>
                  <a:srgbClr val="221AC0"/>
                </a:solidFill>
              </a:rPr>
              <a:t>DRD7</a:t>
            </a:r>
            <a:r>
              <a:rPr lang="en-GB" b="1" dirty="0"/>
              <a:t> Electronics (TF Convenors: </a:t>
            </a:r>
            <a:r>
              <a:rPr lang="en-GB" i="1" dirty="0"/>
              <a:t>Dave Newbold (STFC (GB), Francois Vasey (CERN)</a:t>
            </a:r>
            <a:r>
              <a:rPr lang="en-GB" b="1" dirty="0"/>
              <a:t>)</a:t>
            </a:r>
          </a:p>
          <a:p>
            <a:r>
              <a:rPr lang="en-GB" i="0" dirty="0">
                <a:solidFill>
                  <a:srgbClr val="424242"/>
                </a:solidFill>
                <a:effectLst/>
                <a:latin typeface="Calibri" panose="020F0502020204030204" pitchFamily="34" charset="0"/>
              </a:rPr>
              <a:t>“Transversal” – Its scope depends on the content of other DRD proposals</a:t>
            </a:r>
          </a:p>
          <a:p>
            <a:r>
              <a:rPr lang="en-US" sz="3200" dirty="0"/>
              <a:t>7 Working Groups created, 21 conveners appointed</a:t>
            </a:r>
            <a:endParaRPr lang="en-GB" sz="3200" i="0" u="none" strike="noStrike" baseline="0" dirty="0">
              <a:solidFill>
                <a:srgbClr val="000000"/>
              </a:solidFill>
              <a:latin typeface="Calibri" panose="020F0502020204030204" pitchFamily="34" charset="0"/>
            </a:endParaRPr>
          </a:p>
          <a:p>
            <a:r>
              <a:rPr lang="en-GB" sz="3200" i="0" u="none" strike="noStrike" baseline="0" dirty="0">
                <a:solidFill>
                  <a:srgbClr val="000000"/>
                </a:solidFill>
                <a:latin typeface="Calibri" panose="020F0502020204030204" pitchFamily="34" charset="0"/>
              </a:rPr>
              <a:t>Each WG hosts projects to implement its objectives which then need to be aggregated into a coherent proposal to be submitted to DRDC.</a:t>
            </a:r>
          </a:p>
          <a:p>
            <a:r>
              <a:rPr lang="en-GB" sz="3200" i="0" u="none" strike="noStrike" baseline="0" dirty="0">
                <a:solidFill>
                  <a:srgbClr val="000000"/>
                </a:solidFill>
                <a:latin typeface="Calibri" panose="020F0502020204030204" pitchFamily="34" charset="0"/>
              </a:rPr>
              <a:t>Before reaching the proposal an </a:t>
            </a:r>
            <a:r>
              <a:rPr lang="en-GB" sz="3200" i="0" u="none" strike="noStrike" baseline="0" dirty="0" err="1">
                <a:solidFill>
                  <a:srgbClr val="C00000"/>
                </a:solidFill>
                <a:latin typeface="Calibri" panose="020F0502020204030204" pitchFamily="34" charset="0"/>
              </a:rPr>
              <a:t>LoI</a:t>
            </a:r>
            <a:r>
              <a:rPr lang="en-GB" sz="3200" i="0" u="none" strike="noStrike" baseline="0" dirty="0">
                <a:solidFill>
                  <a:srgbClr val="C00000"/>
                </a:solidFill>
                <a:latin typeface="Calibri" panose="020F0502020204030204" pitchFamily="34" charset="0"/>
              </a:rPr>
              <a:t> </a:t>
            </a:r>
            <a:r>
              <a:rPr lang="en-GB" sz="3200" i="0" u="none" strike="noStrike" baseline="0" dirty="0">
                <a:solidFill>
                  <a:srgbClr val="000000"/>
                </a:solidFill>
                <a:latin typeface="Calibri" panose="020F0502020204030204" pitchFamily="34" charset="0"/>
              </a:rPr>
              <a:t>will be submitted in </a:t>
            </a:r>
            <a:r>
              <a:rPr lang="en-GB" sz="3200" i="0" u="none" strike="noStrike" baseline="0" dirty="0">
                <a:solidFill>
                  <a:srgbClr val="C00000"/>
                </a:solidFill>
                <a:latin typeface="Calibri" panose="020F0502020204030204" pitchFamily="34" charset="0"/>
              </a:rPr>
              <a:t>July 2023 </a:t>
            </a:r>
            <a:r>
              <a:rPr lang="en-GB" sz="3200" i="0" u="none" strike="noStrike" baseline="0" dirty="0">
                <a:solidFill>
                  <a:srgbClr val="000000"/>
                </a:solidFill>
                <a:latin typeface="Calibri" panose="020F0502020204030204" pitchFamily="34" charset="0"/>
              </a:rPr>
              <a:t>which also contains ballpark resource estimates with full proposal before the end of the year.</a:t>
            </a:r>
            <a:endParaRPr lang="en-GB" i="0" dirty="0">
              <a:solidFill>
                <a:srgbClr val="424242"/>
              </a:solidFill>
              <a:effectLst/>
              <a:latin typeface="Calibri" panose="020F0502020204030204" pitchFamily="34" charset="0"/>
            </a:endParaRPr>
          </a:p>
          <a:p>
            <a:r>
              <a:rPr lang="en-GB" dirty="0"/>
              <a:t>Community meeting: </a:t>
            </a:r>
            <a:r>
              <a:rPr lang="en-GB" i="0" dirty="0">
                <a:solidFill>
                  <a:srgbClr val="424242"/>
                </a:solidFill>
                <a:effectLst/>
                <a:latin typeface="Calibri" panose="020F0502020204030204" pitchFamily="34" charset="0"/>
              </a:rPr>
              <a:t>14</a:t>
            </a:r>
            <a:r>
              <a:rPr lang="en-GB" i="0" baseline="30000" dirty="0">
                <a:solidFill>
                  <a:srgbClr val="424242"/>
                </a:solidFill>
                <a:effectLst/>
                <a:latin typeface="Calibri" panose="020F0502020204030204" pitchFamily="34" charset="0"/>
              </a:rPr>
              <a:t>th</a:t>
            </a:r>
            <a:r>
              <a:rPr lang="en-GB" i="0" dirty="0">
                <a:solidFill>
                  <a:srgbClr val="424242"/>
                </a:solidFill>
                <a:effectLst/>
                <a:latin typeface="Calibri" panose="020F0502020204030204" pitchFamily="34" charset="0"/>
              </a:rPr>
              <a:t>-15 March 2023</a:t>
            </a:r>
            <a:r>
              <a:rPr lang="en-GB" dirty="0"/>
              <a:t> </a:t>
            </a:r>
            <a:r>
              <a:rPr lang="en-GB" dirty="0">
                <a:hlinkClick r:id="rId2"/>
              </a:rPr>
              <a:t>https://indico.cern.ch/event/1214423/timetable/#20230314</a:t>
            </a:r>
            <a:r>
              <a:rPr lang="en-GB" dirty="0"/>
              <a:t>. </a:t>
            </a:r>
          </a:p>
          <a:p>
            <a:r>
              <a:rPr lang="en-GB" dirty="0"/>
              <a:t>Organisation and  and interface to other DRD detailed in </a:t>
            </a:r>
            <a:r>
              <a:rPr lang="en-GB" dirty="0">
                <a:solidFill>
                  <a:srgbClr val="221AC0"/>
                </a:solidFill>
              </a:rPr>
              <a:t>“</a:t>
            </a:r>
            <a:r>
              <a:rPr lang="en-GB" dirty="0">
                <a:solidFill>
                  <a:srgbClr val="221AC0"/>
                </a:solidFill>
                <a:hlinkClick r:id="rId3">
                  <a:extLst>
                    <a:ext uri="{A12FA001-AC4F-418D-AE19-62706E023703}">
                      <ahyp:hlinkClr xmlns:ahyp="http://schemas.microsoft.com/office/drawing/2018/hyperlinkcolor" val="tx"/>
                    </a:ext>
                  </a:extLst>
                </a:hlinkClick>
              </a:rPr>
              <a:t>Organisation of the DRD7 Collaboration. Version </a:t>
            </a:r>
            <a:r>
              <a:rPr lang="en-GB" dirty="0">
                <a:solidFill>
                  <a:srgbClr val="221AC0"/>
                </a:solidFill>
              </a:rPr>
              <a:t>6”</a:t>
            </a:r>
          </a:p>
          <a:p>
            <a:endParaRPr lang="en-GB" dirty="0"/>
          </a:p>
        </p:txBody>
      </p:sp>
      <p:sp>
        <p:nvSpPr>
          <p:cNvPr id="4" name="Date Placeholder 3">
            <a:extLst>
              <a:ext uri="{FF2B5EF4-FFF2-40B4-BE49-F238E27FC236}">
                <a16:creationId xmlns:a16="http://schemas.microsoft.com/office/drawing/2014/main" id="{867E4379-A1F8-D4C3-A137-66E60B62818C}"/>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B2345859-9BA5-D445-5194-406C4BCAADFB}"/>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5C5CFD82-0676-74FB-A178-28B5605AB4E5}"/>
              </a:ext>
            </a:extLst>
          </p:cNvPr>
          <p:cNvSpPr>
            <a:spLocks noGrp="1"/>
          </p:cNvSpPr>
          <p:nvPr>
            <p:ph type="sldNum" sz="quarter" idx="12"/>
          </p:nvPr>
        </p:nvSpPr>
        <p:spPr/>
        <p:txBody>
          <a:bodyPr/>
          <a:lstStyle/>
          <a:p>
            <a:fld id="{86CB4B4D-7CA3-9044-876B-883B54F8677D}" type="slidenum">
              <a:rPr lang="en-GB" smtClean="0"/>
              <a:pPr/>
              <a:t>27</a:t>
            </a:fld>
            <a:endParaRPr lang="en-GB"/>
          </a:p>
        </p:txBody>
      </p:sp>
    </p:spTree>
    <p:extLst>
      <p:ext uri="{BB962C8B-B14F-4D97-AF65-F5344CB8AC3E}">
        <p14:creationId xmlns:p14="http://schemas.microsoft.com/office/powerpoint/2010/main" val="626101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0868-0524-1445-00BD-EF5AABBA4896}"/>
              </a:ext>
            </a:extLst>
          </p:cNvPr>
          <p:cNvSpPr>
            <a:spLocks noGrp="1"/>
          </p:cNvSpPr>
          <p:nvPr>
            <p:ph type="title"/>
          </p:nvPr>
        </p:nvSpPr>
        <p:spPr/>
        <p:txBody>
          <a:bodyPr/>
          <a:lstStyle/>
          <a:p>
            <a:r>
              <a:rPr lang="en-GB" dirty="0"/>
              <a:t>DRD7</a:t>
            </a:r>
          </a:p>
        </p:txBody>
      </p:sp>
      <p:sp>
        <p:nvSpPr>
          <p:cNvPr id="3" name="Content Placeholder 2">
            <a:extLst>
              <a:ext uri="{FF2B5EF4-FFF2-40B4-BE49-F238E27FC236}">
                <a16:creationId xmlns:a16="http://schemas.microsoft.com/office/drawing/2014/main" id="{7C0D44CE-65D7-BDE8-2CCF-6A7BF4F658C2}"/>
              </a:ext>
            </a:extLst>
          </p:cNvPr>
          <p:cNvSpPr>
            <a:spLocks noGrp="1"/>
          </p:cNvSpPr>
          <p:nvPr>
            <p:ph idx="1"/>
          </p:nvPr>
        </p:nvSpPr>
        <p:spPr/>
        <p:txBody>
          <a:bodyPr/>
          <a:lstStyle/>
          <a:p>
            <a:endParaRPr lang="en-GB" dirty="0"/>
          </a:p>
        </p:txBody>
      </p:sp>
      <p:sp>
        <p:nvSpPr>
          <p:cNvPr id="4" name="Date Placeholder 3">
            <a:extLst>
              <a:ext uri="{FF2B5EF4-FFF2-40B4-BE49-F238E27FC236}">
                <a16:creationId xmlns:a16="http://schemas.microsoft.com/office/drawing/2014/main" id="{0EB070EC-6028-35CF-6878-2AA19AD3C67D}"/>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5D0FAAE7-928B-48C5-75D8-9CA227126DF6}"/>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871532EE-F5B4-97B3-E55E-17F52A835BCF}"/>
              </a:ext>
            </a:extLst>
          </p:cNvPr>
          <p:cNvSpPr>
            <a:spLocks noGrp="1"/>
          </p:cNvSpPr>
          <p:nvPr>
            <p:ph type="sldNum" sz="quarter" idx="12"/>
          </p:nvPr>
        </p:nvSpPr>
        <p:spPr/>
        <p:txBody>
          <a:bodyPr/>
          <a:lstStyle/>
          <a:p>
            <a:fld id="{86CB4B4D-7CA3-9044-876B-883B54F8677D}" type="slidenum">
              <a:rPr lang="en-GB" smtClean="0"/>
              <a:pPr/>
              <a:t>28</a:t>
            </a:fld>
            <a:endParaRPr lang="en-GB"/>
          </a:p>
        </p:txBody>
      </p:sp>
      <p:grpSp>
        <p:nvGrpSpPr>
          <p:cNvPr id="47" name="Group 46">
            <a:extLst>
              <a:ext uri="{FF2B5EF4-FFF2-40B4-BE49-F238E27FC236}">
                <a16:creationId xmlns:a16="http://schemas.microsoft.com/office/drawing/2014/main" id="{574962D4-87C5-2B46-40F3-21695494F833}"/>
              </a:ext>
            </a:extLst>
          </p:cNvPr>
          <p:cNvGrpSpPr/>
          <p:nvPr/>
        </p:nvGrpSpPr>
        <p:grpSpPr>
          <a:xfrm>
            <a:off x="449206" y="973359"/>
            <a:ext cx="11227324" cy="6238099"/>
            <a:chOff x="405352" y="225876"/>
            <a:chExt cx="10948448" cy="6495599"/>
          </a:xfrm>
        </p:grpSpPr>
        <p:sp>
          <p:nvSpPr>
            <p:cNvPr id="7" name="Date Placeholder 3">
              <a:extLst>
                <a:ext uri="{FF2B5EF4-FFF2-40B4-BE49-F238E27FC236}">
                  <a16:creationId xmlns:a16="http://schemas.microsoft.com/office/drawing/2014/main" id="{24E7CA8A-BDC9-CED3-1EAF-3EFE5E452509}"/>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H"/>
                <a:t>05.07.23</a:t>
              </a:r>
              <a:endParaRPr lang="en-FR"/>
            </a:p>
          </p:txBody>
        </p:sp>
        <p:sp>
          <p:nvSpPr>
            <p:cNvPr id="9" name="Slide Number Placeholder 5">
              <a:extLst>
                <a:ext uri="{FF2B5EF4-FFF2-40B4-BE49-F238E27FC236}">
                  <a16:creationId xmlns:a16="http://schemas.microsoft.com/office/drawing/2014/main" id="{469C4BC9-C294-7C5A-6104-073FB6AF9FC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F8FA77-21AD-8840-8BDF-1F570925C5A9}" type="slidenum">
                <a:rPr lang="en-FR" smtClean="0"/>
                <a:pPr/>
                <a:t>28</a:t>
              </a:fld>
              <a:endParaRPr lang="en-FR"/>
            </a:p>
          </p:txBody>
        </p:sp>
        <p:sp>
          <p:nvSpPr>
            <p:cNvPr id="10" name="Rectangle: Rounded Corners 6">
              <a:extLst>
                <a:ext uri="{FF2B5EF4-FFF2-40B4-BE49-F238E27FC236}">
                  <a16:creationId xmlns:a16="http://schemas.microsoft.com/office/drawing/2014/main" id="{6609DAF8-8FAA-B934-55A3-98FA1D810031}"/>
                </a:ext>
              </a:extLst>
            </p:cNvPr>
            <p:cNvSpPr/>
            <p:nvPr/>
          </p:nvSpPr>
          <p:spPr>
            <a:xfrm>
              <a:off x="405352" y="341832"/>
              <a:ext cx="10889335" cy="5594419"/>
            </a:xfrm>
            <a:prstGeom prst="roundRect">
              <a:avLst>
                <a:gd name="adj" fmla="val 511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dirty="0">
                  <a:solidFill>
                    <a:schemeClr val="tx1"/>
                  </a:solidFill>
                </a:rPr>
                <a:t> </a:t>
              </a:r>
              <a:endParaRPr lang="en-CH" sz="2800" dirty="0">
                <a:solidFill>
                  <a:schemeClr val="tx1"/>
                </a:solidFill>
              </a:endParaRPr>
            </a:p>
          </p:txBody>
        </p:sp>
        <p:sp>
          <p:nvSpPr>
            <p:cNvPr id="11" name="Rectangle: Rounded Corners 7">
              <a:extLst>
                <a:ext uri="{FF2B5EF4-FFF2-40B4-BE49-F238E27FC236}">
                  <a16:creationId xmlns:a16="http://schemas.microsoft.com/office/drawing/2014/main" id="{78B76F1F-DCE6-8C22-043D-80754347BC1F}"/>
                </a:ext>
              </a:extLst>
            </p:cNvPr>
            <p:cNvSpPr/>
            <p:nvPr/>
          </p:nvSpPr>
          <p:spPr>
            <a:xfrm>
              <a:off x="606751" y="1239139"/>
              <a:ext cx="1692067" cy="3537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dirty="0"/>
                <a:t>WG 7.1</a:t>
              </a:r>
            </a:p>
            <a:p>
              <a:pPr algn="ctr"/>
              <a:r>
                <a:rPr lang="en-US" sz="1400" dirty="0"/>
                <a:t>Data Density &amp;</a:t>
              </a:r>
            </a:p>
            <a:p>
              <a:pPr algn="ctr"/>
              <a:r>
                <a:rPr lang="en-US" sz="1400" dirty="0"/>
                <a:t>Power efficiency</a:t>
              </a:r>
              <a:endParaRPr lang="en-CH" sz="1400" dirty="0"/>
            </a:p>
          </p:txBody>
        </p:sp>
        <p:sp>
          <p:nvSpPr>
            <p:cNvPr id="12" name="Rectangle: Rounded Corners 8">
              <a:extLst>
                <a:ext uri="{FF2B5EF4-FFF2-40B4-BE49-F238E27FC236}">
                  <a16:creationId xmlns:a16="http://schemas.microsoft.com/office/drawing/2014/main" id="{107C721C-D498-A235-D586-3B9966703C40}"/>
                </a:ext>
              </a:extLst>
            </p:cNvPr>
            <p:cNvSpPr/>
            <p:nvPr/>
          </p:nvSpPr>
          <p:spPr>
            <a:xfrm>
              <a:off x="2365760" y="1239139"/>
              <a:ext cx="1692067" cy="3537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dirty="0"/>
                <a:t>WG 7.2</a:t>
              </a:r>
            </a:p>
            <a:p>
              <a:pPr algn="ctr"/>
              <a:r>
                <a:rPr lang="en-US" sz="1400" dirty="0"/>
                <a:t>Intelligence</a:t>
              </a:r>
            </a:p>
            <a:p>
              <a:pPr algn="ctr"/>
              <a:r>
                <a:rPr lang="en-US" sz="1400" dirty="0"/>
                <a:t>On-Detector</a:t>
              </a:r>
              <a:endParaRPr lang="en-CH" sz="1400" dirty="0"/>
            </a:p>
          </p:txBody>
        </p:sp>
        <p:sp>
          <p:nvSpPr>
            <p:cNvPr id="13" name="Rectangle: Rounded Corners 9">
              <a:extLst>
                <a:ext uri="{FF2B5EF4-FFF2-40B4-BE49-F238E27FC236}">
                  <a16:creationId xmlns:a16="http://schemas.microsoft.com/office/drawing/2014/main" id="{7A210A23-F1DE-8FD6-3DC4-02C239C5F018}"/>
                </a:ext>
              </a:extLst>
            </p:cNvPr>
            <p:cNvSpPr/>
            <p:nvPr/>
          </p:nvSpPr>
          <p:spPr>
            <a:xfrm>
              <a:off x="4124769" y="1239139"/>
              <a:ext cx="1692067" cy="3537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dirty="0"/>
                <a:t>WG 7.3</a:t>
              </a:r>
            </a:p>
            <a:p>
              <a:pPr algn="ctr"/>
              <a:r>
                <a:rPr lang="en-US" sz="1400" dirty="0"/>
                <a:t>4D &amp; 5D Techniques</a:t>
              </a:r>
              <a:endParaRPr lang="en-CH" sz="1400" dirty="0"/>
            </a:p>
          </p:txBody>
        </p:sp>
        <p:sp>
          <p:nvSpPr>
            <p:cNvPr id="14" name="Rectangle: Rounded Corners 10">
              <a:extLst>
                <a:ext uri="{FF2B5EF4-FFF2-40B4-BE49-F238E27FC236}">
                  <a16:creationId xmlns:a16="http://schemas.microsoft.com/office/drawing/2014/main" id="{02FBCC60-1A66-4B93-7747-500169D0F434}"/>
                </a:ext>
              </a:extLst>
            </p:cNvPr>
            <p:cNvSpPr/>
            <p:nvPr/>
          </p:nvSpPr>
          <p:spPr>
            <a:xfrm>
              <a:off x="5883778" y="1239139"/>
              <a:ext cx="1692067" cy="3537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dirty="0"/>
                <a:t>WG 7.4</a:t>
              </a:r>
            </a:p>
            <a:p>
              <a:pPr algn="ctr"/>
              <a:r>
                <a:rPr lang="en-US" sz="1400" dirty="0"/>
                <a:t>Extreme Environments</a:t>
              </a:r>
              <a:endParaRPr lang="en-CH" sz="1400" dirty="0"/>
            </a:p>
          </p:txBody>
        </p:sp>
        <p:sp>
          <p:nvSpPr>
            <p:cNvPr id="15" name="Rectangle: Rounded Corners 11">
              <a:extLst>
                <a:ext uri="{FF2B5EF4-FFF2-40B4-BE49-F238E27FC236}">
                  <a16:creationId xmlns:a16="http://schemas.microsoft.com/office/drawing/2014/main" id="{A7FD69CB-C778-48B5-4053-350981879FD7}"/>
                </a:ext>
              </a:extLst>
            </p:cNvPr>
            <p:cNvSpPr/>
            <p:nvPr/>
          </p:nvSpPr>
          <p:spPr>
            <a:xfrm>
              <a:off x="7642787" y="1239139"/>
              <a:ext cx="1692067" cy="3537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dirty="0"/>
                <a:t>WG 7.5</a:t>
              </a:r>
            </a:p>
            <a:p>
              <a:pPr algn="ctr"/>
              <a:r>
                <a:rPr lang="en-US" sz="1400" dirty="0"/>
                <a:t>Backend systems &amp; COTS</a:t>
              </a:r>
              <a:endParaRPr lang="en-CH" sz="1400" dirty="0"/>
            </a:p>
          </p:txBody>
        </p:sp>
        <p:sp>
          <p:nvSpPr>
            <p:cNvPr id="16" name="Rectangle: Rounded Corners 12">
              <a:extLst>
                <a:ext uri="{FF2B5EF4-FFF2-40B4-BE49-F238E27FC236}">
                  <a16:creationId xmlns:a16="http://schemas.microsoft.com/office/drawing/2014/main" id="{A8DF560C-3BEC-E491-81EF-998B9B9D1568}"/>
                </a:ext>
              </a:extLst>
            </p:cNvPr>
            <p:cNvSpPr/>
            <p:nvPr/>
          </p:nvSpPr>
          <p:spPr>
            <a:xfrm>
              <a:off x="9401796" y="1239139"/>
              <a:ext cx="1692067" cy="3537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dirty="0"/>
                <a:t>WG 7.6</a:t>
              </a:r>
            </a:p>
            <a:p>
              <a:pPr algn="ctr"/>
              <a:r>
                <a:rPr lang="en-US" sz="1400" dirty="0"/>
                <a:t>Complex </a:t>
              </a:r>
            </a:p>
            <a:p>
              <a:pPr algn="ctr"/>
              <a:r>
                <a:rPr lang="en-US" sz="1400" dirty="0"/>
                <a:t>imaging ASICs &amp; technologies</a:t>
              </a:r>
              <a:endParaRPr lang="en-CH" sz="1400" dirty="0"/>
            </a:p>
          </p:txBody>
        </p:sp>
        <p:sp>
          <p:nvSpPr>
            <p:cNvPr id="17" name="Rectangle: Rounded Corners 13">
              <a:extLst>
                <a:ext uri="{FF2B5EF4-FFF2-40B4-BE49-F238E27FC236}">
                  <a16:creationId xmlns:a16="http://schemas.microsoft.com/office/drawing/2014/main" id="{8EADCBF4-585F-B91C-C3B3-FF88885F858B}"/>
                </a:ext>
              </a:extLst>
            </p:cNvPr>
            <p:cNvSpPr/>
            <p:nvPr/>
          </p:nvSpPr>
          <p:spPr>
            <a:xfrm>
              <a:off x="640222" y="4999287"/>
              <a:ext cx="10487112" cy="6195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Transverse WG 7.7 Tools and Technologies</a:t>
              </a:r>
              <a:endParaRPr lang="en-CH" sz="1400" dirty="0"/>
            </a:p>
          </p:txBody>
        </p:sp>
        <p:sp>
          <p:nvSpPr>
            <p:cNvPr id="18" name="Rectangle 17">
              <a:extLst>
                <a:ext uri="{FF2B5EF4-FFF2-40B4-BE49-F238E27FC236}">
                  <a16:creationId xmlns:a16="http://schemas.microsoft.com/office/drawing/2014/main" id="{F90A3130-8A2A-0866-E222-AD0D3D47F8CE}"/>
                </a:ext>
              </a:extLst>
            </p:cNvPr>
            <p:cNvSpPr/>
            <p:nvPr/>
          </p:nvSpPr>
          <p:spPr>
            <a:xfrm>
              <a:off x="744718" y="2309567"/>
              <a:ext cx="1366886" cy="405353"/>
            </a:xfrm>
            <a:prstGeom prst="rect">
              <a:avLst/>
            </a:prstGeom>
            <a:solidFill>
              <a:schemeClr val="accent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Conveners 1</a:t>
              </a:r>
              <a:endParaRPr lang="en-CH" dirty="0"/>
            </a:p>
          </p:txBody>
        </p:sp>
        <p:sp>
          <p:nvSpPr>
            <p:cNvPr id="19" name="Rectangle 18">
              <a:extLst>
                <a:ext uri="{FF2B5EF4-FFF2-40B4-BE49-F238E27FC236}">
                  <a16:creationId xmlns:a16="http://schemas.microsoft.com/office/drawing/2014/main" id="{674938B9-1B78-E661-07A9-F01B8BED5611}"/>
                </a:ext>
              </a:extLst>
            </p:cNvPr>
            <p:cNvSpPr/>
            <p:nvPr/>
          </p:nvSpPr>
          <p:spPr>
            <a:xfrm>
              <a:off x="2528350" y="2309566"/>
              <a:ext cx="1366886" cy="405353"/>
            </a:xfrm>
            <a:prstGeom prst="rect">
              <a:avLst/>
            </a:prstGeom>
            <a:solidFill>
              <a:schemeClr val="accent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Conveners 2</a:t>
              </a:r>
              <a:endParaRPr lang="en-CH" dirty="0"/>
            </a:p>
          </p:txBody>
        </p:sp>
        <p:sp>
          <p:nvSpPr>
            <p:cNvPr id="20" name="Rectangle 19">
              <a:extLst>
                <a:ext uri="{FF2B5EF4-FFF2-40B4-BE49-F238E27FC236}">
                  <a16:creationId xmlns:a16="http://schemas.microsoft.com/office/drawing/2014/main" id="{30041547-9B71-0853-CBA8-2A37C6F165EE}"/>
                </a:ext>
              </a:extLst>
            </p:cNvPr>
            <p:cNvSpPr/>
            <p:nvPr/>
          </p:nvSpPr>
          <p:spPr>
            <a:xfrm>
              <a:off x="4302555" y="2309565"/>
              <a:ext cx="1366886" cy="405353"/>
            </a:xfrm>
            <a:prstGeom prst="rect">
              <a:avLst/>
            </a:prstGeom>
            <a:solidFill>
              <a:schemeClr val="accent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Conveners 3</a:t>
              </a:r>
              <a:endParaRPr lang="en-CH" dirty="0"/>
            </a:p>
          </p:txBody>
        </p:sp>
        <p:sp>
          <p:nvSpPr>
            <p:cNvPr id="21" name="Rectangle 20">
              <a:extLst>
                <a:ext uri="{FF2B5EF4-FFF2-40B4-BE49-F238E27FC236}">
                  <a16:creationId xmlns:a16="http://schemas.microsoft.com/office/drawing/2014/main" id="{063A3120-EF68-FC5C-29FA-E84C05949E97}"/>
                </a:ext>
              </a:extLst>
            </p:cNvPr>
            <p:cNvSpPr/>
            <p:nvPr/>
          </p:nvSpPr>
          <p:spPr>
            <a:xfrm>
              <a:off x="6067333" y="2309564"/>
              <a:ext cx="1366886" cy="405353"/>
            </a:xfrm>
            <a:prstGeom prst="rect">
              <a:avLst/>
            </a:prstGeom>
            <a:solidFill>
              <a:schemeClr val="accent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Conveners 4</a:t>
              </a:r>
              <a:endParaRPr lang="en-CH" dirty="0"/>
            </a:p>
          </p:txBody>
        </p:sp>
        <p:sp>
          <p:nvSpPr>
            <p:cNvPr id="22" name="Rectangle 21">
              <a:extLst>
                <a:ext uri="{FF2B5EF4-FFF2-40B4-BE49-F238E27FC236}">
                  <a16:creationId xmlns:a16="http://schemas.microsoft.com/office/drawing/2014/main" id="{BC6F2EE2-51D4-209B-EC0B-5084378407F7}"/>
                </a:ext>
              </a:extLst>
            </p:cNvPr>
            <p:cNvSpPr/>
            <p:nvPr/>
          </p:nvSpPr>
          <p:spPr>
            <a:xfrm>
              <a:off x="7822684" y="2309563"/>
              <a:ext cx="1366886" cy="405353"/>
            </a:xfrm>
            <a:prstGeom prst="rect">
              <a:avLst/>
            </a:prstGeom>
            <a:solidFill>
              <a:schemeClr val="accent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Conveners 5</a:t>
              </a:r>
              <a:endParaRPr lang="en-CH" dirty="0"/>
            </a:p>
          </p:txBody>
        </p:sp>
        <p:sp>
          <p:nvSpPr>
            <p:cNvPr id="23" name="Rectangle 22">
              <a:extLst>
                <a:ext uri="{FF2B5EF4-FFF2-40B4-BE49-F238E27FC236}">
                  <a16:creationId xmlns:a16="http://schemas.microsoft.com/office/drawing/2014/main" id="{2FDFB360-1A3E-6FD1-CFE6-83BE2380D633}"/>
                </a:ext>
              </a:extLst>
            </p:cNvPr>
            <p:cNvSpPr/>
            <p:nvPr/>
          </p:nvSpPr>
          <p:spPr>
            <a:xfrm>
              <a:off x="9568608" y="2309562"/>
              <a:ext cx="1366886" cy="405353"/>
            </a:xfrm>
            <a:prstGeom prst="rect">
              <a:avLst/>
            </a:prstGeom>
            <a:solidFill>
              <a:schemeClr val="accent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Conveners 6</a:t>
              </a:r>
              <a:endParaRPr lang="en-CH" dirty="0"/>
            </a:p>
          </p:txBody>
        </p:sp>
        <p:sp>
          <p:nvSpPr>
            <p:cNvPr id="24" name="Rectangle 23">
              <a:extLst>
                <a:ext uri="{FF2B5EF4-FFF2-40B4-BE49-F238E27FC236}">
                  <a16:creationId xmlns:a16="http://schemas.microsoft.com/office/drawing/2014/main" id="{EC300735-2C40-BF12-0F00-26017E07551F}"/>
                </a:ext>
              </a:extLst>
            </p:cNvPr>
            <p:cNvSpPr/>
            <p:nvPr/>
          </p:nvSpPr>
          <p:spPr>
            <a:xfrm>
              <a:off x="8420109" y="5106397"/>
              <a:ext cx="1366886" cy="405353"/>
            </a:xfrm>
            <a:prstGeom prst="rect">
              <a:avLst/>
            </a:prstGeom>
            <a:solidFill>
              <a:schemeClr val="accent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Conveners 7</a:t>
              </a:r>
              <a:endParaRPr lang="en-CH" dirty="0"/>
            </a:p>
          </p:txBody>
        </p:sp>
        <p:sp>
          <p:nvSpPr>
            <p:cNvPr id="25" name="Rectangle: Single Corner Snipped 21">
              <a:extLst>
                <a:ext uri="{FF2B5EF4-FFF2-40B4-BE49-F238E27FC236}">
                  <a16:creationId xmlns:a16="http://schemas.microsoft.com/office/drawing/2014/main" id="{BF7280B3-445D-76D2-1CC3-833BE6703913}"/>
                </a:ext>
              </a:extLst>
            </p:cNvPr>
            <p:cNvSpPr/>
            <p:nvPr/>
          </p:nvSpPr>
          <p:spPr>
            <a:xfrm>
              <a:off x="1098138" y="3429000"/>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H"/>
            </a:p>
          </p:txBody>
        </p:sp>
        <p:sp>
          <p:nvSpPr>
            <p:cNvPr id="26" name="Rectangle: Single Corner Snipped 22">
              <a:extLst>
                <a:ext uri="{FF2B5EF4-FFF2-40B4-BE49-F238E27FC236}">
                  <a16:creationId xmlns:a16="http://schemas.microsoft.com/office/drawing/2014/main" id="{6D413772-9E52-7C5D-27D2-DAE3C84E8160}"/>
                </a:ext>
              </a:extLst>
            </p:cNvPr>
            <p:cNvSpPr/>
            <p:nvPr/>
          </p:nvSpPr>
          <p:spPr>
            <a:xfrm>
              <a:off x="1031196" y="3502386"/>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H"/>
            </a:p>
          </p:txBody>
        </p:sp>
        <p:sp>
          <p:nvSpPr>
            <p:cNvPr id="27" name="Rectangle: Single Corner Snipped 23">
              <a:extLst>
                <a:ext uri="{FF2B5EF4-FFF2-40B4-BE49-F238E27FC236}">
                  <a16:creationId xmlns:a16="http://schemas.microsoft.com/office/drawing/2014/main" id="{A0CB2EA2-F530-C216-C87C-D8E34C9B570A}"/>
                </a:ext>
              </a:extLst>
            </p:cNvPr>
            <p:cNvSpPr/>
            <p:nvPr/>
          </p:nvSpPr>
          <p:spPr>
            <a:xfrm>
              <a:off x="964254" y="3575772"/>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H"/>
            </a:p>
          </p:txBody>
        </p:sp>
        <p:sp>
          <p:nvSpPr>
            <p:cNvPr id="28" name="Rectangle: Single Corner Snipped 24">
              <a:extLst>
                <a:ext uri="{FF2B5EF4-FFF2-40B4-BE49-F238E27FC236}">
                  <a16:creationId xmlns:a16="http://schemas.microsoft.com/office/drawing/2014/main" id="{D3A1A946-0869-F274-A002-DF43318D0CD3}"/>
                </a:ext>
              </a:extLst>
            </p:cNvPr>
            <p:cNvSpPr/>
            <p:nvPr/>
          </p:nvSpPr>
          <p:spPr>
            <a:xfrm>
              <a:off x="897312" y="3649158"/>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H"/>
            </a:p>
          </p:txBody>
        </p:sp>
        <p:sp>
          <p:nvSpPr>
            <p:cNvPr id="29" name="Rectangle: Single Corner Snipped 25">
              <a:extLst>
                <a:ext uri="{FF2B5EF4-FFF2-40B4-BE49-F238E27FC236}">
                  <a16:creationId xmlns:a16="http://schemas.microsoft.com/office/drawing/2014/main" id="{387A344D-C358-F67D-5424-666DB5A4A6E4}"/>
                </a:ext>
              </a:extLst>
            </p:cNvPr>
            <p:cNvSpPr/>
            <p:nvPr/>
          </p:nvSpPr>
          <p:spPr>
            <a:xfrm>
              <a:off x="830370" y="3722544"/>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Projects</a:t>
              </a:r>
              <a:endParaRPr lang="en-CH" dirty="0"/>
            </a:p>
          </p:txBody>
        </p:sp>
        <p:sp>
          <p:nvSpPr>
            <p:cNvPr id="30" name="Rectangle 29">
              <a:extLst>
                <a:ext uri="{FF2B5EF4-FFF2-40B4-BE49-F238E27FC236}">
                  <a16:creationId xmlns:a16="http://schemas.microsoft.com/office/drawing/2014/main" id="{4A95D45C-72BF-E693-C038-B330F300DF1E}"/>
                </a:ext>
              </a:extLst>
            </p:cNvPr>
            <p:cNvSpPr/>
            <p:nvPr/>
          </p:nvSpPr>
          <p:spPr>
            <a:xfrm>
              <a:off x="4773492" y="225876"/>
              <a:ext cx="4596910" cy="8804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Arial" panose="020B0604020202020204" pitchFamily="34" charset="0"/>
                <a:buChar char="•"/>
              </a:pPr>
              <a:r>
                <a:rPr lang="en-US" dirty="0"/>
                <a:t>Collaboration Board: participating institutes</a:t>
              </a:r>
            </a:p>
            <a:p>
              <a:pPr marL="285750" indent="-285750">
                <a:buFont typeface="Arial" panose="020B0604020202020204" pitchFamily="34" charset="0"/>
                <a:buChar char="•"/>
              </a:pPr>
              <a:r>
                <a:rPr lang="en-US" dirty="0"/>
                <a:t>Steering Committee: to be appointed</a:t>
              </a:r>
            </a:p>
            <a:p>
              <a:pPr marL="285750" indent="-285750">
                <a:buFont typeface="Arial" panose="020B0604020202020204" pitchFamily="34" charset="0"/>
                <a:buChar char="•"/>
              </a:pPr>
              <a:r>
                <a:rPr lang="en-US" dirty="0"/>
                <a:t>Technical Committee:WG7.x conveners</a:t>
              </a:r>
              <a:endParaRPr lang="en-CH" dirty="0"/>
            </a:p>
          </p:txBody>
        </p:sp>
        <p:sp>
          <p:nvSpPr>
            <p:cNvPr id="31" name="Rectangle: Single Corner Snipped 27">
              <a:extLst>
                <a:ext uri="{FF2B5EF4-FFF2-40B4-BE49-F238E27FC236}">
                  <a16:creationId xmlns:a16="http://schemas.microsoft.com/office/drawing/2014/main" id="{A705B4DD-F16E-D006-3A4B-421C192A1B6B}"/>
                </a:ext>
              </a:extLst>
            </p:cNvPr>
            <p:cNvSpPr/>
            <p:nvPr/>
          </p:nvSpPr>
          <p:spPr>
            <a:xfrm>
              <a:off x="2634370" y="3586767"/>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H"/>
            </a:p>
          </p:txBody>
        </p:sp>
        <p:sp>
          <p:nvSpPr>
            <p:cNvPr id="32" name="Rectangle: Single Corner Snipped 28">
              <a:extLst>
                <a:ext uri="{FF2B5EF4-FFF2-40B4-BE49-F238E27FC236}">
                  <a16:creationId xmlns:a16="http://schemas.microsoft.com/office/drawing/2014/main" id="{D2B67B7E-4259-30C6-FD67-5F4DF4A7090E}"/>
                </a:ext>
              </a:extLst>
            </p:cNvPr>
            <p:cNvSpPr/>
            <p:nvPr/>
          </p:nvSpPr>
          <p:spPr>
            <a:xfrm>
              <a:off x="2567428" y="3660153"/>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H"/>
            </a:p>
          </p:txBody>
        </p:sp>
        <p:sp>
          <p:nvSpPr>
            <p:cNvPr id="33" name="Rectangle: Single Corner Snipped 29">
              <a:extLst>
                <a:ext uri="{FF2B5EF4-FFF2-40B4-BE49-F238E27FC236}">
                  <a16:creationId xmlns:a16="http://schemas.microsoft.com/office/drawing/2014/main" id="{A5C1BED6-1AAE-76BB-F301-2B201EAA9BD8}"/>
                </a:ext>
              </a:extLst>
            </p:cNvPr>
            <p:cNvSpPr/>
            <p:nvPr/>
          </p:nvSpPr>
          <p:spPr>
            <a:xfrm>
              <a:off x="2500486" y="3733539"/>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Projects</a:t>
              </a:r>
              <a:endParaRPr lang="en-CH" dirty="0"/>
            </a:p>
          </p:txBody>
        </p:sp>
        <p:sp>
          <p:nvSpPr>
            <p:cNvPr id="34" name="Rectangle: Single Corner Snipped 30">
              <a:extLst>
                <a:ext uri="{FF2B5EF4-FFF2-40B4-BE49-F238E27FC236}">
                  <a16:creationId xmlns:a16="http://schemas.microsoft.com/office/drawing/2014/main" id="{F0CF4F4D-688E-0A72-EC68-7AAF42F9079E}"/>
                </a:ext>
              </a:extLst>
            </p:cNvPr>
            <p:cNvSpPr/>
            <p:nvPr/>
          </p:nvSpPr>
          <p:spPr>
            <a:xfrm>
              <a:off x="4464124" y="3532235"/>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H"/>
            </a:p>
          </p:txBody>
        </p:sp>
        <p:sp>
          <p:nvSpPr>
            <p:cNvPr id="35" name="Rectangle: Single Corner Snipped 31">
              <a:extLst>
                <a:ext uri="{FF2B5EF4-FFF2-40B4-BE49-F238E27FC236}">
                  <a16:creationId xmlns:a16="http://schemas.microsoft.com/office/drawing/2014/main" id="{68D658EC-53F0-C9F2-F9B3-EB41780052CF}"/>
                </a:ext>
              </a:extLst>
            </p:cNvPr>
            <p:cNvSpPr/>
            <p:nvPr/>
          </p:nvSpPr>
          <p:spPr>
            <a:xfrm>
              <a:off x="4397182" y="3605621"/>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H"/>
            </a:p>
          </p:txBody>
        </p:sp>
        <p:sp>
          <p:nvSpPr>
            <p:cNvPr id="36" name="Rectangle: Single Corner Snipped 32">
              <a:extLst>
                <a:ext uri="{FF2B5EF4-FFF2-40B4-BE49-F238E27FC236}">
                  <a16:creationId xmlns:a16="http://schemas.microsoft.com/office/drawing/2014/main" id="{006EC274-5627-FF27-C0ED-BAA4D5D2808F}"/>
                </a:ext>
              </a:extLst>
            </p:cNvPr>
            <p:cNvSpPr/>
            <p:nvPr/>
          </p:nvSpPr>
          <p:spPr>
            <a:xfrm>
              <a:off x="4330240" y="3679007"/>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H"/>
            </a:p>
          </p:txBody>
        </p:sp>
        <p:sp>
          <p:nvSpPr>
            <p:cNvPr id="37" name="Rectangle: Single Corner Snipped 33">
              <a:extLst>
                <a:ext uri="{FF2B5EF4-FFF2-40B4-BE49-F238E27FC236}">
                  <a16:creationId xmlns:a16="http://schemas.microsoft.com/office/drawing/2014/main" id="{B22D170F-6A6E-8AB1-92DE-A28E157DA179}"/>
                </a:ext>
              </a:extLst>
            </p:cNvPr>
            <p:cNvSpPr/>
            <p:nvPr/>
          </p:nvSpPr>
          <p:spPr>
            <a:xfrm>
              <a:off x="4263298" y="3752393"/>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Projects</a:t>
              </a:r>
              <a:endParaRPr lang="en-CH" dirty="0"/>
            </a:p>
          </p:txBody>
        </p:sp>
        <p:sp>
          <p:nvSpPr>
            <p:cNvPr id="38" name="Rectangle: Single Corner Snipped 34">
              <a:extLst>
                <a:ext uri="{FF2B5EF4-FFF2-40B4-BE49-F238E27FC236}">
                  <a16:creationId xmlns:a16="http://schemas.microsoft.com/office/drawing/2014/main" id="{49EE52E6-89DA-A39B-A77E-32E575891B6E}"/>
                </a:ext>
              </a:extLst>
            </p:cNvPr>
            <p:cNvSpPr/>
            <p:nvPr/>
          </p:nvSpPr>
          <p:spPr>
            <a:xfrm>
              <a:off x="6055959" y="3763388"/>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Projects</a:t>
              </a:r>
              <a:endParaRPr lang="en-CH" dirty="0"/>
            </a:p>
          </p:txBody>
        </p:sp>
        <p:sp>
          <p:nvSpPr>
            <p:cNvPr id="39" name="Rectangle: Single Corner Snipped 35">
              <a:extLst>
                <a:ext uri="{FF2B5EF4-FFF2-40B4-BE49-F238E27FC236}">
                  <a16:creationId xmlns:a16="http://schemas.microsoft.com/office/drawing/2014/main" id="{7E1DEAA8-C59F-7262-68AC-6BCD3A854CC8}"/>
                </a:ext>
              </a:extLst>
            </p:cNvPr>
            <p:cNvSpPr/>
            <p:nvPr/>
          </p:nvSpPr>
          <p:spPr>
            <a:xfrm>
              <a:off x="7915562" y="3700997"/>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H"/>
            </a:p>
          </p:txBody>
        </p:sp>
        <p:sp>
          <p:nvSpPr>
            <p:cNvPr id="40" name="Rectangle: Single Corner Snipped 36">
              <a:extLst>
                <a:ext uri="{FF2B5EF4-FFF2-40B4-BE49-F238E27FC236}">
                  <a16:creationId xmlns:a16="http://schemas.microsoft.com/office/drawing/2014/main" id="{C19E5DF7-4CD3-2E54-209C-BC097D4A3D06}"/>
                </a:ext>
              </a:extLst>
            </p:cNvPr>
            <p:cNvSpPr/>
            <p:nvPr/>
          </p:nvSpPr>
          <p:spPr>
            <a:xfrm>
              <a:off x="7848620" y="3774383"/>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Projects</a:t>
              </a:r>
              <a:endParaRPr lang="en-CH" dirty="0"/>
            </a:p>
          </p:txBody>
        </p:sp>
        <p:sp>
          <p:nvSpPr>
            <p:cNvPr id="41" name="Rectangle: Single Corner Snipped 37">
              <a:extLst>
                <a:ext uri="{FF2B5EF4-FFF2-40B4-BE49-F238E27FC236}">
                  <a16:creationId xmlns:a16="http://schemas.microsoft.com/office/drawing/2014/main" id="{F2B6B890-8EDD-3A45-1FD9-B4CEFEEFF267}"/>
                </a:ext>
              </a:extLst>
            </p:cNvPr>
            <p:cNvSpPr/>
            <p:nvPr/>
          </p:nvSpPr>
          <p:spPr>
            <a:xfrm>
              <a:off x="9775165" y="3638606"/>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H"/>
            </a:p>
          </p:txBody>
        </p:sp>
        <p:sp>
          <p:nvSpPr>
            <p:cNvPr id="42" name="Rectangle: Single Corner Snipped 38">
              <a:extLst>
                <a:ext uri="{FF2B5EF4-FFF2-40B4-BE49-F238E27FC236}">
                  <a16:creationId xmlns:a16="http://schemas.microsoft.com/office/drawing/2014/main" id="{3DA21FD1-FD32-FA2A-EBF3-1D5B78CC3980}"/>
                </a:ext>
              </a:extLst>
            </p:cNvPr>
            <p:cNvSpPr/>
            <p:nvPr/>
          </p:nvSpPr>
          <p:spPr>
            <a:xfrm>
              <a:off x="9708223" y="3711992"/>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H"/>
            </a:p>
          </p:txBody>
        </p:sp>
        <p:sp>
          <p:nvSpPr>
            <p:cNvPr id="43" name="Rectangle: Single Corner Snipped 39">
              <a:extLst>
                <a:ext uri="{FF2B5EF4-FFF2-40B4-BE49-F238E27FC236}">
                  <a16:creationId xmlns:a16="http://schemas.microsoft.com/office/drawing/2014/main" id="{D95D7C25-AE26-A6CF-E828-56FC26779DF7}"/>
                </a:ext>
              </a:extLst>
            </p:cNvPr>
            <p:cNvSpPr/>
            <p:nvPr/>
          </p:nvSpPr>
          <p:spPr>
            <a:xfrm>
              <a:off x="9641281" y="3785378"/>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Projects</a:t>
              </a:r>
              <a:endParaRPr lang="en-CH" dirty="0"/>
            </a:p>
          </p:txBody>
        </p:sp>
        <p:sp>
          <p:nvSpPr>
            <p:cNvPr id="44" name="Rectangle: Single Corner Snipped 40">
              <a:extLst>
                <a:ext uri="{FF2B5EF4-FFF2-40B4-BE49-F238E27FC236}">
                  <a16:creationId xmlns:a16="http://schemas.microsoft.com/office/drawing/2014/main" id="{3623B2B2-3EE3-BE51-400A-DA511487B257}"/>
                </a:ext>
              </a:extLst>
            </p:cNvPr>
            <p:cNvSpPr/>
            <p:nvPr/>
          </p:nvSpPr>
          <p:spPr>
            <a:xfrm>
              <a:off x="2022987" y="5072201"/>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H"/>
            </a:p>
          </p:txBody>
        </p:sp>
        <p:sp>
          <p:nvSpPr>
            <p:cNvPr id="45" name="Rectangle: Single Corner Snipped 41">
              <a:extLst>
                <a:ext uri="{FF2B5EF4-FFF2-40B4-BE49-F238E27FC236}">
                  <a16:creationId xmlns:a16="http://schemas.microsoft.com/office/drawing/2014/main" id="{22AD8606-EB11-7E72-4ED0-A7D907560987}"/>
                </a:ext>
              </a:extLst>
            </p:cNvPr>
            <p:cNvSpPr/>
            <p:nvPr/>
          </p:nvSpPr>
          <p:spPr>
            <a:xfrm>
              <a:off x="1956045" y="5145587"/>
              <a:ext cx="1088882" cy="405353"/>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Projects</a:t>
              </a:r>
              <a:endParaRPr lang="en-CH" dirty="0"/>
            </a:p>
          </p:txBody>
        </p:sp>
        <p:sp>
          <p:nvSpPr>
            <p:cNvPr id="46" name="TextBox 45">
              <a:extLst>
                <a:ext uri="{FF2B5EF4-FFF2-40B4-BE49-F238E27FC236}">
                  <a16:creationId xmlns:a16="http://schemas.microsoft.com/office/drawing/2014/main" id="{C7746718-489D-7465-9E37-AFCD0B0943BA}"/>
                </a:ext>
              </a:extLst>
            </p:cNvPr>
            <p:cNvSpPr txBox="1"/>
            <p:nvPr/>
          </p:nvSpPr>
          <p:spPr>
            <a:xfrm>
              <a:off x="405352" y="365125"/>
              <a:ext cx="4467633" cy="584775"/>
            </a:xfrm>
            <a:prstGeom prst="rect">
              <a:avLst/>
            </a:prstGeom>
            <a:noFill/>
          </p:spPr>
          <p:txBody>
            <a:bodyPr wrap="none" rtlCol="0">
              <a:spAutoFit/>
            </a:bodyPr>
            <a:lstStyle/>
            <a:p>
              <a:r>
                <a:rPr lang="en-US" sz="3200" dirty="0"/>
                <a:t>Towards a DRD7 structure</a:t>
              </a:r>
              <a:endParaRPr lang="en-CH" sz="3200" dirty="0"/>
            </a:p>
          </p:txBody>
        </p:sp>
      </p:grpSp>
    </p:spTree>
    <p:extLst>
      <p:ext uri="{BB962C8B-B14F-4D97-AF65-F5344CB8AC3E}">
        <p14:creationId xmlns:p14="http://schemas.microsoft.com/office/powerpoint/2010/main" val="1178226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68C77-8B21-DB98-F748-90726C7C08A1}"/>
              </a:ext>
            </a:extLst>
          </p:cNvPr>
          <p:cNvSpPr>
            <a:spLocks noGrp="1"/>
          </p:cNvSpPr>
          <p:nvPr>
            <p:ph type="title"/>
          </p:nvPr>
        </p:nvSpPr>
        <p:spPr/>
        <p:txBody>
          <a:bodyPr/>
          <a:lstStyle/>
          <a:p>
            <a:r>
              <a:rPr lang="en-GB" dirty="0"/>
              <a:t>DRD7</a:t>
            </a:r>
          </a:p>
        </p:txBody>
      </p:sp>
      <p:sp>
        <p:nvSpPr>
          <p:cNvPr id="3" name="Content Placeholder 2">
            <a:extLst>
              <a:ext uri="{FF2B5EF4-FFF2-40B4-BE49-F238E27FC236}">
                <a16:creationId xmlns:a16="http://schemas.microsoft.com/office/drawing/2014/main" id="{A6B62007-EBE7-B3C2-E855-0CC741BFFB5C}"/>
              </a:ext>
            </a:extLst>
          </p:cNvPr>
          <p:cNvSpPr>
            <a:spLocks noGrp="1"/>
          </p:cNvSpPr>
          <p:nvPr>
            <p:ph idx="1"/>
          </p:nvPr>
        </p:nvSpPr>
        <p:spPr/>
        <p:txBody>
          <a:bodyPr/>
          <a:lstStyle/>
          <a:p>
            <a:endParaRPr lang="en-GB" dirty="0"/>
          </a:p>
        </p:txBody>
      </p:sp>
      <p:sp>
        <p:nvSpPr>
          <p:cNvPr id="4" name="Date Placeholder 3">
            <a:extLst>
              <a:ext uri="{FF2B5EF4-FFF2-40B4-BE49-F238E27FC236}">
                <a16:creationId xmlns:a16="http://schemas.microsoft.com/office/drawing/2014/main" id="{07A616DD-3020-7D49-FCED-3EFFCFF7F2C2}"/>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F68FB90F-21E6-BEE1-7120-EC515428168C}"/>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DCE88C9F-025D-B9B8-7102-05372A221281}"/>
              </a:ext>
            </a:extLst>
          </p:cNvPr>
          <p:cNvSpPr>
            <a:spLocks noGrp="1"/>
          </p:cNvSpPr>
          <p:nvPr>
            <p:ph type="sldNum" sz="quarter" idx="12"/>
          </p:nvPr>
        </p:nvSpPr>
        <p:spPr/>
        <p:txBody>
          <a:bodyPr/>
          <a:lstStyle/>
          <a:p>
            <a:fld id="{86CB4B4D-7CA3-9044-876B-883B54F8677D}" type="slidenum">
              <a:rPr lang="en-GB" smtClean="0"/>
              <a:pPr/>
              <a:t>29</a:t>
            </a:fld>
            <a:endParaRPr lang="en-GB"/>
          </a:p>
        </p:txBody>
      </p:sp>
      <p:pic>
        <p:nvPicPr>
          <p:cNvPr id="7" name="Picture 6">
            <a:extLst>
              <a:ext uri="{FF2B5EF4-FFF2-40B4-BE49-F238E27FC236}">
                <a16:creationId xmlns:a16="http://schemas.microsoft.com/office/drawing/2014/main" id="{C6FBFF83-3135-6D99-667B-B57E21A4EFC2}"/>
              </a:ext>
            </a:extLst>
          </p:cNvPr>
          <p:cNvPicPr>
            <a:picLocks noChangeAspect="1"/>
          </p:cNvPicPr>
          <p:nvPr/>
        </p:nvPicPr>
        <p:blipFill>
          <a:blip r:embed="rId3"/>
          <a:stretch>
            <a:fillRect/>
          </a:stretch>
        </p:blipFill>
        <p:spPr>
          <a:xfrm>
            <a:off x="85484" y="1291945"/>
            <a:ext cx="6299405" cy="4675222"/>
          </a:xfrm>
          <a:prstGeom prst="rect">
            <a:avLst/>
          </a:prstGeom>
        </p:spPr>
      </p:pic>
      <p:pic>
        <p:nvPicPr>
          <p:cNvPr id="8" name="Picture 7">
            <a:extLst>
              <a:ext uri="{FF2B5EF4-FFF2-40B4-BE49-F238E27FC236}">
                <a16:creationId xmlns:a16="http://schemas.microsoft.com/office/drawing/2014/main" id="{FA363A82-007A-72BB-A001-BB095BD135FF}"/>
              </a:ext>
            </a:extLst>
          </p:cNvPr>
          <p:cNvPicPr>
            <a:picLocks noChangeAspect="1"/>
          </p:cNvPicPr>
          <p:nvPr/>
        </p:nvPicPr>
        <p:blipFill>
          <a:blip r:embed="rId4"/>
          <a:stretch>
            <a:fillRect/>
          </a:stretch>
        </p:blipFill>
        <p:spPr>
          <a:xfrm>
            <a:off x="5422974" y="1398143"/>
            <a:ext cx="6558494" cy="3865749"/>
          </a:xfrm>
          <a:prstGeom prst="rect">
            <a:avLst/>
          </a:prstGeom>
        </p:spPr>
      </p:pic>
    </p:spTree>
    <p:extLst>
      <p:ext uri="{BB962C8B-B14F-4D97-AF65-F5344CB8AC3E}">
        <p14:creationId xmlns:p14="http://schemas.microsoft.com/office/powerpoint/2010/main" val="394135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9024-FFB0-00AF-8DF6-2394CF170627}"/>
              </a:ext>
            </a:extLst>
          </p:cNvPr>
          <p:cNvSpPr>
            <a:spLocks noGrp="1"/>
          </p:cNvSpPr>
          <p:nvPr>
            <p:ph type="title"/>
          </p:nvPr>
        </p:nvSpPr>
        <p:spPr/>
        <p:txBody>
          <a:bodyPr/>
          <a:lstStyle/>
          <a:p>
            <a:r>
              <a:rPr lang="en-GB" dirty="0"/>
              <a:t>ESPPU</a:t>
            </a:r>
          </a:p>
        </p:txBody>
      </p:sp>
      <p:sp>
        <p:nvSpPr>
          <p:cNvPr id="3" name="Content Placeholder 2">
            <a:extLst>
              <a:ext uri="{FF2B5EF4-FFF2-40B4-BE49-F238E27FC236}">
                <a16:creationId xmlns:a16="http://schemas.microsoft.com/office/drawing/2014/main" id="{7A849F38-30AF-B1DB-3363-4235BC03A683}"/>
              </a:ext>
            </a:extLst>
          </p:cNvPr>
          <p:cNvSpPr>
            <a:spLocks noGrp="1"/>
          </p:cNvSpPr>
          <p:nvPr>
            <p:ph idx="1"/>
          </p:nvPr>
        </p:nvSpPr>
        <p:spPr>
          <a:xfrm>
            <a:off x="0" y="1109923"/>
            <a:ext cx="9167446" cy="671430"/>
          </a:xfrm>
        </p:spPr>
        <p:txBody>
          <a:bodyPr/>
          <a:lstStyle/>
          <a:p>
            <a:pPr marL="0" indent="0">
              <a:buNone/>
            </a:pPr>
            <a:r>
              <a:rPr lang="en-GB" dirty="0"/>
              <a:t>European Strategy update 2020 update</a:t>
            </a:r>
          </a:p>
        </p:txBody>
      </p:sp>
      <p:sp>
        <p:nvSpPr>
          <p:cNvPr id="4" name="Date Placeholder 3">
            <a:extLst>
              <a:ext uri="{FF2B5EF4-FFF2-40B4-BE49-F238E27FC236}">
                <a16:creationId xmlns:a16="http://schemas.microsoft.com/office/drawing/2014/main" id="{FDAC5554-F92C-C154-6389-7AE732AF421F}"/>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F2055AC1-2395-5624-A32A-1408F6600755}"/>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7F7C63E5-C8FC-09BB-88CA-0396A0452F2D}"/>
              </a:ext>
            </a:extLst>
          </p:cNvPr>
          <p:cNvSpPr>
            <a:spLocks noGrp="1"/>
          </p:cNvSpPr>
          <p:nvPr>
            <p:ph type="sldNum" sz="quarter" idx="12"/>
          </p:nvPr>
        </p:nvSpPr>
        <p:spPr/>
        <p:txBody>
          <a:bodyPr/>
          <a:lstStyle/>
          <a:p>
            <a:fld id="{86CB4B4D-7CA3-9044-876B-883B54F8677D}" type="slidenum">
              <a:rPr lang="en-GB" smtClean="0"/>
              <a:pPr/>
              <a:t>3</a:t>
            </a:fld>
            <a:endParaRPr lang="en-GB"/>
          </a:p>
        </p:txBody>
      </p:sp>
      <p:pic>
        <p:nvPicPr>
          <p:cNvPr id="10" name="Picture 9">
            <a:extLst>
              <a:ext uri="{FF2B5EF4-FFF2-40B4-BE49-F238E27FC236}">
                <a16:creationId xmlns:a16="http://schemas.microsoft.com/office/drawing/2014/main" id="{766E9637-834E-8725-642C-FF34C45FCEE4}"/>
              </a:ext>
            </a:extLst>
          </p:cNvPr>
          <p:cNvPicPr>
            <a:picLocks noChangeAspect="1"/>
          </p:cNvPicPr>
          <p:nvPr/>
        </p:nvPicPr>
        <p:blipFill>
          <a:blip r:embed="rId2"/>
          <a:stretch>
            <a:fillRect/>
          </a:stretch>
        </p:blipFill>
        <p:spPr>
          <a:xfrm>
            <a:off x="308919" y="1781353"/>
            <a:ext cx="11590638" cy="4857351"/>
          </a:xfrm>
          <a:prstGeom prst="rect">
            <a:avLst/>
          </a:prstGeom>
        </p:spPr>
      </p:pic>
      <p:cxnSp>
        <p:nvCxnSpPr>
          <p:cNvPr id="12" name="Straight Connector 11">
            <a:extLst>
              <a:ext uri="{FF2B5EF4-FFF2-40B4-BE49-F238E27FC236}">
                <a16:creationId xmlns:a16="http://schemas.microsoft.com/office/drawing/2014/main" id="{63DDFC55-5527-E5B3-45ED-80FBFB9FA5FF}"/>
              </a:ext>
            </a:extLst>
          </p:cNvPr>
          <p:cNvCxnSpPr/>
          <p:nvPr/>
        </p:nvCxnSpPr>
        <p:spPr>
          <a:xfrm>
            <a:off x="4361935" y="3880022"/>
            <a:ext cx="725341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A3D272-23AD-DA4E-7053-0342D221DBAA}"/>
              </a:ext>
            </a:extLst>
          </p:cNvPr>
          <p:cNvCxnSpPr>
            <a:cxnSpLocks/>
          </p:cNvCxnSpPr>
          <p:nvPr/>
        </p:nvCxnSpPr>
        <p:spPr>
          <a:xfrm>
            <a:off x="613958" y="4267200"/>
            <a:ext cx="1069247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7C40CF-C83E-2CD2-380B-BDC8423E58DE}"/>
              </a:ext>
            </a:extLst>
          </p:cNvPr>
          <p:cNvCxnSpPr>
            <a:cxnSpLocks/>
          </p:cNvCxnSpPr>
          <p:nvPr/>
        </p:nvCxnSpPr>
        <p:spPr>
          <a:xfrm>
            <a:off x="498389" y="4625547"/>
            <a:ext cx="440724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5E7711-BA57-7A6F-DD73-931594699332}"/>
              </a:ext>
            </a:extLst>
          </p:cNvPr>
          <p:cNvCxnSpPr>
            <a:cxnSpLocks/>
          </p:cNvCxnSpPr>
          <p:nvPr/>
        </p:nvCxnSpPr>
        <p:spPr>
          <a:xfrm>
            <a:off x="749763" y="5951838"/>
            <a:ext cx="1069247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826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5587-F2AA-675B-CCE8-056EA8359F2A}"/>
              </a:ext>
            </a:extLst>
          </p:cNvPr>
          <p:cNvSpPr>
            <a:spLocks noGrp="1"/>
          </p:cNvSpPr>
          <p:nvPr>
            <p:ph type="title"/>
          </p:nvPr>
        </p:nvSpPr>
        <p:spPr/>
        <p:txBody>
          <a:bodyPr/>
          <a:lstStyle/>
          <a:p>
            <a:r>
              <a:rPr lang="en-GB" dirty="0"/>
              <a:t>DRD7</a:t>
            </a:r>
          </a:p>
        </p:txBody>
      </p:sp>
      <p:sp>
        <p:nvSpPr>
          <p:cNvPr id="3" name="Content Placeholder 2">
            <a:extLst>
              <a:ext uri="{FF2B5EF4-FFF2-40B4-BE49-F238E27FC236}">
                <a16:creationId xmlns:a16="http://schemas.microsoft.com/office/drawing/2014/main" id="{650130FD-880D-C140-FACA-3925C415B8D7}"/>
              </a:ext>
            </a:extLst>
          </p:cNvPr>
          <p:cNvSpPr>
            <a:spLocks noGrp="1"/>
          </p:cNvSpPr>
          <p:nvPr>
            <p:ph idx="1"/>
          </p:nvPr>
        </p:nvSpPr>
        <p:spPr>
          <a:xfrm>
            <a:off x="125860" y="844754"/>
            <a:ext cx="12066139" cy="5740517"/>
          </a:xfrm>
        </p:spPr>
        <p:txBody>
          <a:bodyPr>
            <a:normAutofit fontScale="47500" lnSpcReduction="20000"/>
          </a:bodyPr>
          <a:lstStyle/>
          <a:p>
            <a:pPr marL="0" indent="0">
              <a:lnSpc>
                <a:spcPct val="120000"/>
              </a:lnSpc>
              <a:buNone/>
            </a:pPr>
            <a:r>
              <a:rPr lang="en-US" sz="3300" dirty="0">
                <a:solidFill>
                  <a:srgbClr val="C00000"/>
                </a:solidFill>
                <a:latin typeface="Helvetica" pitchFamily="2" charset="0"/>
              </a:rPr>
              <a:t>Call for projects sent out on 27.05.2023 with deadline on 30.06.2023</a:t>
            </a:r>
          </a:p>
          <a:p>
            <a:pPr>
              <a:lnSpc>
                <a:spcPct val="120000"/>
              </a:lnSpc>
            </a:pPr>
            <a:r>
              <a:rPr lang="en-US" sz="3300" dirty="0">
                <a:latin typeface="Helvetica" pitchFamily="2" charset="0"/>
              </a:rPr>
              <a:t>Criteria for strategic R&amp;D projects defined</a:t>
            </a:r>
          </a:p>
          <a:p>
            <a:pPr lvl="1">
              <a:lnSpc>
                <a:spcPct val="120000"/>
              </a:lnSpc>
            </a:pPr>
            <a:r>
              <a:rPr lang="en-US" sz="3300" dirty="0">
                <a:latin typeface="Helvetica" pitchFamily="2" charset="0"/>
              </a:rPr>
              <a:t>Address novel, ambitious, and transformative topics with an appropriate risk appetite</a:t>
            </a:r>
          </a:p>
          <a:p>
            <a:pPr lvl="1">
              <a:lnSpc>
                <a:spcPct val="120000"/>
              </a:lnSpc>
            </a:pPr>
            <a:r>
              <a:rPr lang="en-US" sz="3300" dirty="0">
                <a:latin typeface="Helvetica" pitchFamily="2" charset="0"/>
              </a:rPr>
              <a:t>Have clearly presented objectives, scope, deliverables, and work plan</a:t>
            </a:r>
          </a:p>
          <a:p>
            <a:pPr lvl="1">
              <a:lnSpc>
                <a:spcPct val="120000"/>
              </a:lnSpc>
            </a:pPr>
            <a:r>
              <a:rPr lang="en-US" sz="3300" dirty="0">
                <a:latin typeface="Helvetica" pitchFamily="2" charset="0"/>
              </a:rPr>
              <a:t>Be pursued by a well-defined set of participating institutes, with clear responsibility assignments and an appropriate leadership and management structure</a:t>
            </a:r>
          </a:p>
          <a:p>
            <a:pPr lvl="1">
              <a:lnSpc>
                <a:spcPct val="120000"/>
              </a:lnSpc>
            </a:pPr>
            <a:r>
              <a:rPr lang="en-US" sz="3300" dirty="0">
                <a:latin typeface="Helvetica" pitchFamily="2" charset="0"/>
              </a:rPr>
              <a:t>Possess adequate resources and skills to conduct the proposed development over the entire project timeline</a:t>
            </a:r>
          </a:p>
          <a:p>
            <a:pPr lvl="1">
              <a:lnSpc>
                <a:spcPct val="120000"/>
              </a:lnSpc>
            </a:pPr>
            <a:r>
              <a:rPr lang="en-US" sz="3300" dirty="0">
                <a:latin typeface="Helvetica" pitchFamily="2" charset="0"/>
              </a:rPr>
              <a:t>Agree to report as required to allow an overview of progress to be maintained</a:t>
            </a:r>
          </a:p>
          <a:p>
            <a:pPr>
              <a:lnSpc>
                <a:spcPct val="120000"/>
              </a:lnSpc>
            </a:pPr>
            <a:r>
              <a:rPr lang="en-US" sz="3300" dirty="0">
                <a:latin typeface="Helvetica" pitchFamily="2" charset="0"/>
              </a:rPr>
              <a:t>Desirable characteristics</a:t>
            </a:r>
          </a:p>
          <a:p>
            <a:pPr lvl="1">
              <a:lnSpc>
                <a:spcPct val="120000"/>
              </a:lnSpc>
            </a:pPr>
            <a:r>
              <a:rPr lang="en-US" sz="3300" dirty="0">
                <a:latin typeface="Helvetica" pitchFamily="2" charset="0"/>
              </a:rPr>
              <a:t>Addressing multiple R&amp;D themes in one development</a:t>
            </a:r>
          </a:p>
          <a:p>
            <a:pPr lvl="1">
              <a:lnSpc>
                <a:spcPct val="120000"/>
              </a:lnSpc>
            </a:pPr>
            <a:r>
              <a:rPr lang="en-US" sz="3300" dirty="0">
                <a:latin typeface="Helvetica" pitchFamily="2" charset="0"/>
              </a:rPr>
              <a:t>Involving multiple institutes, preferably supported by more than one funding agency</a:t>
            </a:r>
          </a:p>
          <a:p>
            <a:pPr lvl="1">
              <a:lnSpc>
                <a:spcPct val="120000"/>
              </a:lnSpc>
            </a:pPr>
            <a:r>
              <a:rPr lang="en-US" sz="3300" dirty="0">
                <a:latin typeface="Helvetica" pitchFamily="2" charset="0"/>
              </a:rPr>
              <a:t>Tackling system-level issues</a:t>
            </a:r>
          </a:p>
          <a:p>
            <a:pPr marL="0" indent="0">
              <a:lnSpc>
                <a:spcPct val="120000"/>
              </a:lnSpc>
              <a:buNone/>
            </a:pPr>
            <a:r>
              <a:rPr lang="en-US" sz="3300" dirty="0">
                <a:solidFill>
                  <a:srgbClr val="C00000"/>
                </a:solidFill>
                <a:latin typeface="Helvetica" pitchFamily="2" charset="0"/>
              </a:rPr>
              <a:t>DRD7 aggregates the WG projects into a coherent portfolio addressing the strategic priorities defined in the roadmap</a:t>
            </a:r>
          </a:p>
          <a:p>
            <a:pPr>
              <a:lnSpc>
                <a:spcPct val="120000"/>
              </a:lnSpc>
            </a:pPr>
            <a:r>
              <a:rPr lang="en-US" sz="3300" dirty="0">
                <a:latin typeface="Helvetica" pitchFamily="2" charset="0"/>
              </a:rPr>
              <a:t>Projects in DRD7 will target common generic developments, or exploration of cutting-edge technologies requiring negotiated access to frameworks and complex design flows. They may involve high costs, expert coordination or unique expertise, and can possibly only be effectively delivered as a common community effort. </a:t>
            </a:r>
          </a:p>
          <a:p>
            <a:pPr marL="0" indent="0">
              <a:lnSpc>
                <a:spcPct val="120000"/>
              </a:lnSpc>
              <a:buNone/>
            </a:pPr>
            <a:r>
              <a:rPr lang="en-US" sz="3300" dirty="0">
                <a:solidFill>
                  <a:srgbClr val="C00000"/>
                </a:solidFill>
                <a:latin typeface="Helvetica" pitchFamily="2" charset="0"/>
              </a:rPr>
              <a:t>DRD7 interacts and aligns with other DRDs to prevent duplicated or parallel developments, and to identify risky engagements which would benefit from support across the field</a:t>
            </a:r>
          </a:p>
          <a:p>
            <a:pPr lvl="1">
              <a:lnSpc>
                <a:spcPct val="120000"/>
              </a:lnSpc>
            </a:pPr>
            <a:endParaRPr lang="en-US" sz="3300" dirty="0">
              <a:latin typeface="Helvetica" pitchFamily="2" charset="0"/>
            </a:endParaRPr>
          </a:p>
          <a:p>
            <a:endParaRPr lang="en-GB" dirty="0"/>
          </a:p>
        </p:txBody>
      </p:sp>
      <p:sp>
        <p:nvSpPr>
          <p:cNvPr id="4" name="Date Placeholder 3">
            <a:extLst>
              <a:ext uri="{FF2B5EF4-FFF2-40B4-BE49-F238E27FC236}">
                <a16:creationId xmlns:a16="http://schemas.microsoft.com/office/drawing/2014/main" id="{1F085380-CF51-1E4B-F642-51FDE7DFBD7D}"/>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6246EA10-5321-DDF6-EB02-41AE86756C2E}"/>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AF608197-CC77-403B-94A1-4C9A690ADDE1}"/>
              </a:ext>
            </a:extLst>
          </p:cNvPr>
          <p:cNvSpPr>
            <a:spLocks noGrp="1"/>
          </p:cNvSpPr>
          <p:nvPr>
            <p:ph type="sldNum" sz="quarter" idx="12"/>
          </p:nvPr>
        </p:nvSpPr>
        <p:spPr/>
        <p:txBody>
          <a:bodyPr/>
          <a:lstStyle/>
          <a:p>
            <a:fld id="{86CB4B4D-7CA3-9044-876B-883B54F8677D}" type="slidenum">
              <a:rPr lang="en-GB" smtClean="0"/>
              <a:pPr/>
              <a:t>30</a:t>
            </a:fld>
            <a:endParaRPr lang="en-GB"/>
          </a:p>
        </p:txBody>
      </p:sp>
    </p:spTree>
    <p:extLst>
      <p:ext uri="{BB962C8B-B14F-4D97-AF65-F5344CB8AC3E}">
        <p14:creationId xmlns:p14="http://schemas.microsoft.com/office/powerpoint/2010/main" val="3564362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81935-1DB5-08C5-2D8B-B09D457263F8}"/>
              </a:ext>
            </a:extLst>
          </p:cNvPr>
          <p:cNvSpPr>
            <a:spLocks noGrp="1"/>
          </p:cNvSpPr>
          <p:nvPr>
            <p:ph type="title"/>
          </p:nvPr>
        </p:nvSpPr>
        <p:spPr/>
        <p:txBody>
          <a:bodyPr/>
          <a:lstStyle/>
          <a:p>
            <a:r>
              <a:rPr lang="en-GB" dirty="0"/>
              <a:t>DRD7</a:t>
            </a:r>
          </a:p>
        </p:txBody>
      </p:sp>
      <p:sp>
        <p:nvSpPr>
          <p:cNvPr id="3" name="Content Placeholder 2">
            <a:extLst>
              <a:ext uri="{FF2B5EF4-FFF2-40B4-BE49-F238E27FC236}">
                <a16:creationId xmlns:a16="http://schemas.microsoft.com/office/drawing/2014/main" id="{94979198-F1F8-1BA9-E398-01B2169898C3}"/>
              </a:ext>
            </a:extLst>
          </p:cNvPr>
          <p:cNvSpPr>
            <a:spLocks noGrp="1"/>
          </p:cNvSpPr>
          <p:nvPr>
            <p:ph idx="1"/>
          </p:nvPr>
        </p:nvSpPr>
        <p:spPr/>
        <p:txBody>
          <a:bodyPr>
            <a:normAutofit fontScale="62500" lnSpcReduction="20000"/>
          </a:bodyPr>
          <a:lstStyle/>
          <a:p>
            <a:r>
              <a:rPr lang="en-US" sz="3300" dirty="0">
                <a:solidFill>
                  <a:srgbClr val="221AC0"/>
                </a:solidFill>
                <a:latin typeface="Helvetica" pitchFamily="2" charset="0"/>
              </a:rPr>
              <a:t>Jul-23: </a:t>
            </a:r>
          </a:p>
          <a:p>
            <a:pPr lvl="1"/>
            <a:r>
              <a:rPr lang="en-US" sz="3300" dirty="0">
                <a:latin typeface="Helvetica" pitchFamily="2" charset="0"/>
              </a:rPr>
              <a:t>expressions of interest processed by WGs</a:t>
            </a:r>
          </a:p>
          <a:p>
            <a:pPr lvl="1"/>
            <a:r>
              <a:rPr lang="en-US" sz="3300" dirty="0">
                <a:latin typeface="Helvetica" pitchFamily="2" charset="0"/>
              </a:rPr>
              <a:t>Project proposals drafted by WGs and reviewed by steering committee</a:t>
            </a:r>
          </a:p>
          <a:p>
            <a:pPr lvl="1"/>
            <a:r>
              <a:rPr lang="en-US" sz="3300" dirty="0" err="1">
                <a:latin typeface="Helvetica" pitchFamily="2" charset="0"/>
              </a:rPr>
              <a:t>LoI</a:t>
            </a:r>
            <a:r>
              <a:rPr lang="en-US" sz="3300" dirty="0">
                <a:latin typeface="Helvetica" pitchFamily="2" charset="0"/>
              </a:rPr>
              <a:t> drafted and submitted to DRDC</a:t>
            </a:r>
          </a:p>
          <a:p>
            <a:pPr lvl="1"/>
            <a:r>
              <a:rPr lang="en-US" sz="3300" dirty="0">
                <a:latin typeface="Helvetica" pitchFamily="2" charset="0"/>
              </a:rPr>
              <a:t> </a:t>
            </a:r>
          </a:p>
          <a:p>
            <a:pPr lvl="1"/>
            <a:r>
              <a:rPr lang="en-US" sz="3300" dirty="0">
                <a:latin typeface="Helvetica" pitchFamily="2" charset="0"/>
              </a:rPr>
              <a:t>Alignment of electronics content with other DRDs</a:t>
            </a:r>
          </a:p>
          <a:p>
            <a:r>
              <a:rPr lang="en-US" sz="3300" dirty="0">
                <a:solidFill>
                  <a:srgbClr val="221AC0"/>
                </a:solidFill>
                <a:latin typeface="Helvetica" pitchFamily="2" charset="0"/>
              </a:rPr>
              <a:t>Aug-Sep-23: </a:t>
            </a:r>
          </a:p>
          <a:p>
            <a:pPr lvl="1"/>
            <a:r>
              <a:rPr lang="en-US" sz="3300" dirty="0">
                <a:latin typeface="Helvetica" pitchFamily="2" charset="0"/>
              </a:rPr>
              <a:t>Elaboration of full project proposals</a:t>
            </a:r>
          </a:p>
          <a:p>
            <a:r>
              <a:rPr lang="en-US" sz="3300" dirty="0">
                <a:solidFill>
                  <a:srgbClr val="221AC0"/>
                </a:solidFill>
                <a:latin typeface="Helvetica" pitchFamily="2" charset="0"/>
              </a:rPr>
              <a:t>25-26 Sep-23: </a:t>
            </a:r>
          </a:p>
          <a:p>
            <a:pPr lvl="1"/>
            <a:r>
              <a:rPr lang="en-US" sz="3300" dirty="0">
                <a:latin typeface="Helvetica" pitchFamily="2" charset="0"/>
              </a:rPr>
              <a:t>2</a:t>
            </a:r>
            <a:r>
              <a:rPr lang="en-US" sz="3300" baseline="30000" dirty="0">
                <a:latin typeface="Helvetica" pitchFamily="2" charset="0"/>
              </a:rPr>
              <a:t>nd</a:t>
            </a:r>
            <a:r>
              <a:rPr lang="en-US" sz="3300" dirty="0">
                <a:latin typeface="Helvetica" pitchFamily="2" charset="0"/>
              </a:rPr>
              <a:t> DRD7 workshop at CERN, to shape the collaboration and discuss the project portfolio</a:t>
            </a:r>
          </a:p>
          <a:p>
            <a:r>
              <a:rPr lang="en-US" sz="3300" dirty="0">
                <a:solidFill>
                  <a:srgbClr val="221AC0"/>
                </a:solidFill>
                <a:latin typeface="Helvetica" pitchFamily="2" charset="0"/>
              </a:rPr>
              <a:t>Q3/4-23 </a:t>
            </a:r>
          </a:p>
          <a:p>
            <a:pPr lvl="1"/>
            <a:r>
              <a:rPr lang="en-US" sz="3300" dirty="0">
                <a:latin typeface="Helvetica" pitchFamily="2" charset="0"/>
              </a:rPr>
              <a:t>Administrative, technical and budgetary discussions</a:t>
            </a:r>
          </a:p>
          <a:p>
            <a:r>
              <a:rPr lang="en-US" sz="3300" dirty="0">
                <a:solidFill>
                  <a:srgbClr val="221AC0"/>
                </a:solidFill>
                <a:latin typeface="Helvetica" pitchFamily="2" charset="0"/>
              </a:rPr>
              <a:t>Q4-23 </a:t>
            </a:r>
          </a:p>
          <a:p>
            <a:pPr lvl="1"/>
            <a:r>
              <a:rPr lang="en-US" sz="3300" dirty="0">
                <a:latin typeface="Helvetica" pitchFamily="2" charset="0"/>
              </a:rPr>
              <a:t>DRD7 collaboration proposal submitted to DRDC</a:t>
            </a:r>
          </a:p>
          <a:p>
            <a:endParaRPr lang="en-GB" dirty="0"/>
          </a:p>
        </p:txBody>
      </p:sp>
      <p:sp>
        <p:nvSpPr>
          <p:cNvPr id="4" name="Date Placeholder 3">
            <a:extLst>
              <a:ext uri="{FF2B5EF4-FFF2-40B4-BE49-F238E27FC236}">
                <a16:creationId xmlns:a16="http://schemas.microsoft.com/office/drawing/2014/main" id="{B37431CA-9836-330E-0539-30B5561C1136}"/>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75BAD440-068F-EC21-1295-65B0EAADF326}"/>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43E21EE7-B566-D3DD-AE49-5067DEC4207F}"/>
              </a:ext>
            </a:extLst>
          </p:cNvPr>
          <p:cNvSpPr>
            <a:spLocks noGrp="1"/>
          </p:cNvSpPr>
          <p:nvPr>
            <p:ph type="sldNum" sz="quarter" idx="12"/>
          </p:nvPr>
        </p:nvSpPr>
        <p:spPr/>
        <p:txBody>
          <a:bodyPr/>
          <a:lstStyle/>
          <a:p>
            <a:fld id="{86CB4B4D-7CA3-9044-876B-883B54F8677D}" type="slidenum">
              <a:rPr lang="en-GB" smtClean="0"/>
              <a:pPr/>
              <a:t>31</a:t>
            </a:fld>
            <a:endParaRPr lang="en-GB"/>
          </a:p>
        </p:txBody>
      </p:sp>
    </p:spTree>
    <p:extLst>
      <p:ext uri="{BB962C8B-B14F-4D97-AF65-F5344CB8AC3E}">
        <p14:creationId xmlns:p14="http://schemas.microsoft.com/office/powerpoint/2010/main" val="2324763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2396-7DB9-F64B-CC61-0230098874F4}"/>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CFD6E1AA-2F28-5FA2-42AA-3986FB0730A7}"/>
              </a:ext>
            </a:extLst>
          </p:cNvPr>
          <p:cNvSpPr>
            <a:spLocks noGrp="1"/>
          </p:cNvSpPr>
          <p:nvPr>
            <p:ph idx="1"/>
          </p:nvPr>
        </p:nvSpPr>
        <p:spPr/>
        <p:txBody>
          <a:bodyPr/>
          <a:lstStyle/>
          <a:p>
            <a:r>
              <a:rPr lang="en-GB" b="1" dirty="0">
                <a:latin typeface="Helvetica" pitchFamily="2" charset="0"/>
              </a:rPr>
              <a:t>An amazing amount of work done extremely rapidly </a:t>
            </a:r>
          </a:p>
          <a:p>
            <a:pPr>
              <a:spcBef>
                <a:spcPts val="600"/>
              </a:spcBef>
              <a:spcAft>
                <a:spcPts val="600"/>
              </a:spcAft>
            </a:pPr>
            <a:r>
              <a:rPr lang="en-GB" b="1" dirty="0">
                <a:latin typeface="Helvetica" pitchFamily="2" charset="0"/>
              </a:rPr>
              <a:t>CERN EP R&amp;D Programme links at: </a:t>
            </a:r>
            <a:r>
              <a:rPr lang="en-GB" b="1" dirty="0">
                <a:latin typeface="Helvetica" pitchFamily="2" charset="0"/>
                <a:hlinkClick r:id="rId2"/>
              </a:rPr>
              <a:t>Homepage | ep-rnd.web.cern.ch</a:t>
            </a:r>
            <a:r>
              <a:rPr lang="en-GB" b="1" dirty="0">
                <a:latin typeface="Helvetica" pitchFamily="2" charset="0"/>
              </a:rPr>
              <a:t>.</a:t>
            </a:r>
          </a:p>
          <a:p>
            <a:pPr>
              <a:spcBef>
                <a:spcPts val="600"/>
              </a:spcBef>
              <a:spcAft>
                <a:spcPts val="600"/>
              </a:spcAft>
            </a:pPr>
            <a:r>
              <a:rPr lang="en-GB" b="1" dirty="0">
                <a:latin typeface="Helvetica" pitchFamily="2" charset="0"/>
              </a:rPr>
              <a:t>AIDAinnova web pages: </a:t>
            </a:r>
            <a:r>
              <a:rPr lang="en-GB" b="1" dirty="0">
                <a:latin typeface="Helvetica" pitchFamily="2" charset="0"/>
                <a:hlinkClick r:id="rId3"/>
              </a:rPr>
              <a:t>https://aidainnova.web.cern.ch/</a:t>
            </a:r>
            <a:r>
              <a:rPr lang="en-GB" b="1" dirty="0">
                <a:latin typeface="Helvetica" pitchFamily="2" charset="0"/>
              </a:rPr>
              <a:t> </a:t>
            </a:r>
          </a:p>
          <a:p>
            <a:pPr>
              <a:spcBef>
                <a:spcPts val="600"/>
              </a:spcBef>
              <a:spcAft>
                <a:spcPts val="600"/>
              </a:spcAft>
            </a:pPr>
            <a:r>
              <a:rPr lang="en-GB" b="1" dirty="0">
                <a:latin typeface="Helvetica" pitchFamily="2" charset="0"/>
              </a:rPr>
              <a:t>EURO-LABS information at </a:t>
            </a:r>
            <a:r>
              <a:rPr lang="en-GB" b="1" dirty="0">
                <a:latin typeface="Helvetica" pitchFamily="2" charset="0"/>
                <a:hlinkClick r:id="rId4"/>
              </a:rPr>
              <a:t>https://web.infn.it/EURO-LABS/</a:t>
            </a:r>
            <a:r>
              <a:rPr lang="en-GB" b="1" dirty="0">
                <a:latin typeface="Helvetica" pitchFamily="2" charset="0"/>
              </a:rPr>
              <a:t> </a:t>
            </a:r>
          </a:p>
          <a:p>
            <a:pPr>
              <a:spcBef>
                <a:spcPts val="600"/>
              </a:spcBef>
              <a:spcAft>
                <a:spcPts val="600"/>
              </a:spcAft>
            </a:pPr>
            <a:r>
              <a:rPr lang="en-GB" b="1" dirty="0">
                <a:latin typeface="Helvetica" pitchFamily="2" charset="0"/>
              </a:rPr>
              <a:t>Task force membership at: </a:t>
            </a:r>
            <a:r>
              <a:rPr lang="en-GB" b="1" dirty="0">
                <a:latin typeface="Helvetica" pitchFamily="2" charset="0"/>
                <a:hlinkClick r:id="rId5"/>
              </a:rPr>
              <a:t>https://indico.cern.ch/event/957057/page/20875-panel-members-and-task-forces</a:t>
            </a:r>
            <a:r>
              <a:rPr lang="en-GB" b="1" dirty="0">
                <a:latin typeface="Helvetica" pitchFamily="2" charset="0"/>
              </a:rPr>
              <a:t>.</a:t>
            </a:r>
            <a:endParaRPr lang="en-GB" sz="2800" b="1" dirty="0">
              <a:latin typeface="Helvetica" pitchFamily="2" charset="0"/>
            </a:endParaRPr>
          </a:p>
          <a:p>
            <a:endParaRPr lang="en-GB" dirty="0">
              <a:latin typeface="Helvetica" pitchFamily="2" charset="0"/>
            </a:endParaRPr>
          </a:p>
        </p:txBody>
      </p:sp>
      <p:sp>
        <p:nvSpPr>
          <p:cNvPr id="4" name="Date Placeholder 3">
            <a:extLst>
              <a:ext uri="{FF2B5EF4-FFF2-40B4-BE49-F238E27FC236}">
                <a16:creationId xmlns:a16="http://schemas.microsoft.com/office/drawing/2014/main" id="{398F7368-D1B3-0941-FDFE-66B9CEA105D4}"/>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F0A6DF61-1911-B8DA-EC37-7C8714C5D07E}"/>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0CE63C7B-516B-7EE3-5FF4-ED73B78AEF62}"/>
              </a:ext>
            </a:extLst>
          </p:cNvPr>
          <p:cNvSpPr>
            <a:spLocks noGrp="1"/>
          </p:cNvSpPr>
          <p:nvPr>
            <p:ph type="sldNum" sz="quarter" idx="12"/>
          </p:nvPr>
        </p:nvSpPr>
        <p:spPr/>
        <p:txBody>
          <a:bodyPr/>
          <a:lstStyle/>
          <a:p>
            <a:fld id="{86CB4B4D-7CA3-9044-876B-883B54F8677D}" type="slidenum">
              <a:rPr lang="en-GB" smtClean="0"/>
              <a:pPr/>
              <a:t>32</a:t>
            </a:fld>
            <a:endParaRPr lang="en-GB"/>
          </a:p>
        </p:txBody>
      </p:sp>
    </p:spTree>
    <p:extLst>
      <p:ext uri="{BB962C8B-B14F-4D97-AF65-F5344CB8AC3E}">
        <p14:creationId xmlns:p14="http://schemas.microsoft.com/office/powerpoint/2010/main" val="1233470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C8005-CFAA-9A3C-1B5B-81DAD1F12CA7}"/>
              </a:ext>
            </a:extLst>
          </p:cNvPr>
          <p:cNvSpPr>
            <a:spLocks noGrp="1"/>
          </p:cNvSpPr>
          <p:nvPr>
            <p:ph type="title"/>
          </p:nvPr>
        </p:nvSpPr>
        <p:spPr/>
        <p:txBody>
          <a:bodyPr/>
          <a:lstStyle/>
          <a:p>
            <a:r>
              <a:rPr lang="en-GB" dirty="0"/>
              <a:t>DRD1</a:t>
            </a:r>
          </a:p>
        </p:txBody>
      </p:sp>
      <p:sp>
        <p:nvSpPr>
          <p:cNvPr id="4" name="Date Placeholder 3">
            <a:extLst>
              <a:ext uri="{FF2B5EF4-FFF2-40B4-BE49-F238E27FC236}">
                <a16:creationId xmlns:a16="http://schemas.microsoft.com/office/drawing/2014/main" id="{1DFE5CF9-E62D-FB72-BE95-DF96A2160F8A}"/>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C6038CEF-6200-4F8C-D40F-E8EC34A443A3}"/>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D3F2D000-6E9C-9545-1E66-FD28CA547D17}"/>
              </a:ext>
            </a:extLst>
          </p:cNvPr>
          <p:cNvSpPr>
            <a:spLocks noGrp="1"/>
          </p:cNvSpPr>
          <p:nvPr>
            <p:ph type="sldNum" sz="quarter" idx="12"/>
          </p:nvPr>
        </p:nvSpPr>
        <p:spPr/>
        <p:txBody>
          <a:bodyPr/>
          <a:lstStyle/>
          <a:p>
            <a:fld id="{86CB4B4D-7CA3-9044-876B-883B54F8677D}" type="slidenum">
              <a:rPr lang="en-GB" smtClean="0"/>
              <a:pPr/>
              <a:t>33</a:t>
            </a:fld>
            <a:endParaRPr lang="en-GB"/>
          </a:p>
        </p:txBody>
      </p:sp>
      <p:sp>
        <p:nvSpPr>
          <p:cNvPr id="9" name="object 10">
            <a:extLst>
              <a:ext uri="{FF2B5EF4-FFF2-40B4-BE49-F238E27FC236}">
                <a16:creationId xmlns:a16="http://schemas.microsoft.com/office/drawing/2014/main" id="{F3E4A21B-F2B5-1B6E-AAEA-6918264BEEDA}"/>
              </a:ext>
            </a:extLst>
          </p:cNvPr>
          <p:cNvSpPr txBox="1"/>
          <p:nvPr/>
        </p:nvSpPr>
        <p:spPr>
          <a:xfrm>
            <a:off x="217851" y="1544882"/>
            <a:ext cx="2293858" cy="4442402"/>
          </a:xfrm>
          <a:prstGeom prst="rect">
            <a:avLst/>
          </a:prstGeom>
        </p:spPr>
        <p:txBody>
          <a:bodyPr vert="horz" wrap="square" lIns="0" tIns="10319" rIns="0" bIns="0" rtlCol="0">
            <a:spAutoFit/>
          </a:bodyPr>
          <a:lstStyle/>
          <a:p>
            <a:pPr marL="243007" marR="136723" indent="-233204">
              <a:spcBef>
                <a:spcPts val="81"/>
              </a:spcBef>
              <a:buFont typeface="Wingdings"/>
              <a:buChar char=""/>
              <a:tabLst>
                <a:tab pos="243007" algn="l"/>
                <a:tab pos="243523" algn="l"/>
              </a:tabLst>
            </a:pPr>
            <a:r>
              <a:rPr sz="1600" dirty="0">
                <a:solidFill>
                  <a:srgbClr val="00549F"/>
                </a:solidFill>
                <a:latin typeface="Arial"/>
                <a:cs typeface="Arial"/>
              </a:rPr>
              <a:t>Formation</a:t>
            </a:r>
            <a:r>
              <a:rPr sz="1600" spc="-12" dirty="0">
                <a:solidFill>
                  <a:srgbClr val="00549F"/>
                </a:solidFill>
                <a:latin typeface="Arial"/>
                <a:cs typeface="Arial"/>
              </a:rPr>
              <a:t> </a:t>
            </a:r>
            <a:r>
              <a:rPr sz="1600" dirty="0">
                <a:solidFill>
                  <a:srgbClr val="00549F"/>
                </a:solidFill>
                <a:latin typeface="Arial"/>
                <a:cs typeface="Arial"/>
              </a:rPr>
              <a:t>of</a:t>
            </a:r>
            <a:r>
              <a:rPr sz="1600" spc="-8" dirty="0">
                <a:solidFill>
                  <a:srgbClr val="00549F"/>
                </a:solidFill>
                <a:latin typeface="Arial"/>
                <a:cs typeface="Arial"/>
              </a:rPr>
              <a:t> </a:t>
            </a:r>
            <a:r>
              <a:rPr sz="1600" dirty="0">
                <a:solidFill>
                  <a:srgbClr val="00549F"/>
                </a:solidFill>
                <a:latin typeface="Arial"/>
                <a:cs typeface="Arial"/>
              </a:rPr>
              <a:t>the</a:t>
            </a:r>
            <a:r>
              <a:rPr sz="1600" spc="-8" dirty="0">
                <a:solidFill>
                  <a:srgbClr val="00549F"/>
                </a:solidFill>
                <a:latin typeface="Arial"/>
                <a:cs typeface="Arial"/>
              </a:rPr>
              <a:t> </a:t>
            </a:r>
            <a:r>
              <a:rPr sz="1600" spc="-16" dirty="0">
                <a:solidFill>
                  <a:srgbClr val="00549F"/>
                </a:solidFill>
                <a:latin typeface="Arial"/>
                <a:cs typeface="Arial"/>
              </a:rPr>
              <a:t>DRD</a:t>
            </a:r>
            <a:r>
              <a:rPr lang="en-US" sz="1600" spc="-16" dirty="0">
                <a:solidFill>
                  <a:srgbClr val="00549F"/>
                </a:solidFill>
                <a:latin typeface="Arial"/>
                <a:cs typeface="Arial"/>
              </a:rPr>
              <a:t>1</a:t>
            </a:r>
            <a:r>
              <a:rPr sz="1600" spc="-16" dirty="0">
                <a:solidFill>
                  <a:srgbClr val="00549F"/>
                </a:solidFill>
                <a:latin typeface="Arial"/>
                <a:cs typeface="Arial"/>
              </a:rPr>
              <a:t> </a:t>
            </a:r>
            <a:r>
              <a:rPr sz="1600" dirty="0">
                <a:solidFill>
                  <a:srgbClr val="00549F"/>
                </a:solidFill>
                <a:latin typeface="Arial"/>
                <a:cs typeface="Arial"/>
              </a:rPr>
              <a:t>proposal</a:t>
            </a:r>
            <a:r>
              <a:rPr sz="1600" spc="-16" dirty="0">
                <a:solidFill>
                  <a:srgbClr val="00549F"/>
                </a:solidFill>
                <a:latin typeface="Arial"/>
                <a:cs typeface="Arial"/>
              </a:rPr>
              <a:t> team</a:t>
            </a:r>
            <a:endParaRPr sz="1600" dirty="0">
              <a:latin typeface="Arial"/>
              <a:cs typeface="Arial"/>
            </a:endParaRPr>
          </a:p>
          <a:p>
            <a:pPr marL="243007" marR="363220" indent="-233204">
              <a:buFont typeface="Wingdings"/>
              <a:buChar char=""/>
              <a:tabLst>
                <a:tab pos="243007" algn="l"/>
                <a:tab pos="243523" algn="l"/>
              </a:tabLst>
            </a:pPr>
            <a:r>
              <a:rPr sz="1600" dirty="0">
                <a:solidFill>
                  <a:srgbClr val="00549F"/>
                </a:solidFill>
                <a:latin typeface="Arial"/>
                <a:cs typeface="Arial"/>
              </a:rPr>
              <a:t>Collection</a:t>
            </a:r>
            <a:r>
              <a:rPr sz="1600" spc="-20" dirty="0">
                <a:solidFill>
                  <a:srgbClr val="00549F"/>
                </a:solidFill>
                <a:latin typeface="Arial"/>
                <a:cs typeface="Arial"/>
              </a:rPr>
              <a:t> </a:t>
            </a:r>
            <a:r>
              <a:rPr sz="1600" dirty="0">
                <a:solidFill>
                  <a:srgbClr val="00549F"/>
                </a:solidFill>
                <a:latin typeface="Arial"/>
                <a:cs typeface="Arial"/>
              </a:rPr>
              <a:t>of</a:t>
            </a:r>
            <a:r>
              <a:rPr sz="1600" spc="-37" dirty="0">
                <a:solidFill>
                  <a:srgbClr val="00549F"/>
                </a:solidFill>
                <a:latin typeface="Arial"/>
                <a:cs typeface="Arial"/>
              </a:rPr>
              <a:t> </a:t>
            </a:r>
            <a:r>
              <a:rPr sz="1600" spc="-8" dirty="0">
                <a:solidFill>
                  <a:srgbClr val="00549F"/>
                </a:solidFill>
                <a:latin typeface="Arial"/>
                <a:cs typeface="Arial"/>
              </a:rPr>
              <a:t>interest </a:t>
            </a:r>
            <a:r>
              <a:rPr sz="1600" dirty="0">
                <a:solidFill>
                  <a:srgbClr val="00549F"/>
                </a:solidFill>
                <a:latin typeface="Arial"/>
                <a:cs typeface="Arial"/>
              </a:rPr>
              <a:t>from the</a:t>
            </a:r>
            <a:r>
              <a:rPr sz="1600" spc="-8" dirty="0">
                <a:solidFill>
                  <a:srgbClr val="00549F"/>
                </a:solidFill>
                <a:latin typeface="Arial"/>
                <a:cs typeface="Arial"/>
              </a:rPr>
              <a:t> institutes</a:t>
            </a:r>
            <a:r>
              <a:rPr lang="en-US" sz="1600" spc="-8" dirty="0">
                <a:solidFill>
                  <a:srgbClr val="00549F"/>
                </a:solidFill>
                <a:latin typeface="Arial"/>
                <a:cs typeface="Arial"/>
              </a:rPr>
              <a:t> (survey)</a:t>
            </a:r>
            <a:endParaRPr sz="1600" dirty="0">
              <a:latin typeface="Arial"/>
              <a:cs typeface="Arial"/>
            </a:endParaRPr>
          </a:p>
          <a:p>
            <a:pPr marL="243007" marR="188317" indent="-233204">
              <a:buFont typeface="Wingdings"/>
              <a:buChar char=""/>
              <a:tabLst>
                <a:tab pos="243007" algn="l"/>
                <a:tab pos="243523" algn="l"/>
              </a:tabLst>
            </a:pPr>
            <a:r>
              <a:rPr lang="en-US" sz="1600" dirty="0">
                <a:solidFill>
                  <a:srgbClr val="00549F"/>
                </a:solidFill>
              </a:rPr>
              <a:t>1</a:t>
            </a:r>
            <a:r>
              <a:rPr lang="en-US" sz="1600" baseline="30000" dirty="0">
                <a:solidFill>
                  <a:srgbClr val="00549F"/>
                </a:solidFill>
              </a:rPr>
              <a:t>st</a:t>
            </a:r>
            <a:r>
              <a:rPr lang="en-US" sz="1600" dirty="0">
                <a:solidFill>
                  <a:srgbClr val="00549F"/>
                </a:solidFill>
              </a:rPr>
              <a:t> W</a:t>
            </a:r>
            <a:r>
              <a:rPr sz="1600" dirty="0">
                <a:solidFill>
                  <a:srgbClr val="00549F"/>
                </a:solidFill>
                <a:latin typeface="Arial"/>
                <a:cs typeface="Arial"/>
              </a:rPr>
              <a:t>orkshop</a:t>
            </a:r>
            <a:r>
              <a:rPr sz="1600" spc="-8" dirty="0">
                <a:solidFill>
                  <a:srgbClr val="00549F"/>
                </a:solidFill>
                <a:latin typeface="Arial"/>
                <a:cs typeface="Arial"/>
              </a:rPr>
              <a:t> </a:t>
            </a:r>
            <a:r>
              <a:rPr sz="1600" dirty="0">
                <a:solidFill>
                  <a:srgbClr val="00549F"/>
                </a:solidFill>
                <a:latin typeface="Arial"/>
                <a:cs typeface="Arial"/>
              </a:rPr>
              <a:t>and</a:t>
            </a:r>
            <a:r>
              <a:rPr sz="1600" spc="-33" dirty="0">
                <a:solidFill>
                  <a:srgbClr val="00549F"/>
                </a:solidFill>
                <a:latin typeface="Arial"/>
                <a:cs typeface="Arial"/>
              </a:rPr>
              <a:t> </a:t>
            </a:r>
            <a:r>
              <a:rPr sz="1600" spc="-8" dirty="0">
                <a:solidFill>
                  <a:srgbClr val="00549F"/>
                </a:solidFill>
                <a:latin typeface="Arial"/>
                <a:cs typeface="Arial"/>
              </a:rPr>
              <a:t>shaping </a:t>
            </a:r>
            <a:r>
              <a:rPr sz="1600" dirty="0">
                <a:solidFill>
                  <a:srgbClr val="00549F"/>
                </a:solidFill>
                <a:latin typeface="Arial"/>
                <a:cs typeface="Arial"/>
              </a:rPr>
              <a:t>the</a:t>
            </a:r>
            <a:r>
              <a:rPr sz="1600" spc="-12" dirty="0">
                <a:solidFill>
                  <a:srgbClr val="00549F"/>
                </a:solidFill>
                <a:latin typeface="Arial"/>
                <a:cs typeface="Arial"/>
              </a:rPr>
              <a:t> </a:t>
            </a:r>
            <a:r>
              <a:rPr sz="1600" dirty="0">
                <a:solidFill>
                  <a:srgbClr val="00549F"/>
                </a:solidFill>
                <a:latin typeface="Arial"/>
                <a:cs typeface="Arial"/>
              </a:rPr>
              <a:t>direction</a:t>
            </a:r>
            <a:r>
              <a:rPr sz="1600" spc="-8" dirty="0">
                <a:solidFill>
                  <a:srgbClr val="00549F"/>
                </a:solidFill>
                <a:latin typeface="Arial"/>
                <a:cs typeface="Arial"/>
              </a:rPr>
              <a:t> </a:t>
            </a:r>
            <a:r>
              <a:rPr sz="1600" dirty="0">
                <a:solidFill>
                  <a:srgbClr val="00549F"/>
                </a:solidFill>
                <a:latin typeface="Arial"/>
                <a:cs typeface="Arial"/>
              </a:rPr>
              <a:t>of</a:t>
            </a:r>
            <a:r>
              <a:rPr sz="1600" spc="-8" dirty="0">
                <a:solidFill>
                  <a:srgbClr val="00549F"/>
                </a:solidFill>
                <a:latin typeface="Arial"/>
                <a:cs typeface="Arial"/>
              </a:rPr>
              <a:t> </a:t>
            </a:r>
            <a:r>
              <a:rPr sz="1600" spc="-20" dirty="0">
                <a:solidFill>
                  <a:srgbClr val="00549F"/>
                </a:solidFill>
                <a:latin typeface="Arial"/>
                <a:cs typeface="Arial"/>
              </a:rPr>
              <a:t>RD.</a:t>
            </a:r>
            <a:endParaRPr lang="en-US" sz="1600" spc="-20" dirty="0">
              <a:solidFill>
                <a:srgbClr val="00549F"/>
              </a:solidFill>
              <a:latin typeface="Arial"/>
              <a:cs typeface="Arial"/>
            </a:endParaRPr>
          </a:p>
          <a:p>
            <a:pPr marL="9803" marR="188317">
              <a:tabLst>
                <a:tab pos="243007" algn="l"/>
                <a:tab pos="243523" algn="l"/>
              </a:tabLst>
            </a:pPr>
            <a:endParaRPr lang="en-IT" sz="1600" spc="-20" dirty="0">
              <a:solidFill>
                <a:srgbClr val="00549F"/>
              </a:solidFill>
              <a:latin typeface="Arial"/>
              <a:cs typeface="Arial"/>
            </a:endParaRPr>
          </a:p>
          <a:p>
            <a:pPr marL="9803" marR="188317">
              <a:tabLst>
                <a:tab pos="243007" algn="l"/>
                <a:tab pos="243523" algn="l"/>
              </a:tabLst>
            </a:pPr>
            <a:endParaRPr lang="en-IT" sz="1600" spc="-20" dirty="0">
              <a:solidFill>
                <a:srgbClr val="00549F"/>
              </a:solidFill>
              <a:latin typeface="Arial"/>
              <a:cs typeface="Arial"/>
            </a:endParaRPr>
          </a:p>
          <a:p>
            <a:pPr marL="9803" marR="188317">
              <a:tabLst>
                <a:tab pos="243007" algn="l"/>
                <a:tab pos="243523" algn="l"/>
              </a:tabLst>
            </a:pPr>
            <a:endParaRPr lang="en-IT" sz="1600" spc="-20" dirty="0">
              <a:solidFill>
                <a:srgbClr val="00549F"/>
              </a:solidFill>
              <a:latin typeface="Arial"/>
              <a:cs typeface="Arial"/>
            </a:endParaRPr>
          </a:p>
          <a:p>
            <a:pPr marL="9803" marR="188317">
              <a:tabLst>
                <a:tab pos="243007" algn="l"/>
                <a:tab pos="243523" algn="l"/>
              </a:tabLst>
            </a:pPr>
            <a:endParaRPr lang="en-US" sz="1600" dirty="0">
              <a:latin typeface="Arial"/>
              <a:cs typeface="Arial"/>
            </a:endParaRPr>
          </a:p>
          <a:p>
            <a:pPr marL="9803" marR="188317">
              <a:tabLst>
                <a:tab pos="243007" algn="l"/>
                <a:tab pos="243523" algn="l"/>
              </a:tabLst>
            </a:pPr>
            <a:endParaRPr lang="en-US" sz="1600" dirty="0">
              <a:latin typeface="Arial"/>
              <a:cs typeface="Arial"/>
            </a:endParaRPr>
          </a:p>
          <a:p>
            <a:pPr marL="9803" marR="188317">
              <a:tabLst>
                <a:tab pos="243007" algn="l"/>
                <a:tab pos="243523" algn="l"/>
              </a:tabLst>
            </a:pPr>
            <a:endParaRPr sz="1600" dirty="0">
              <a:latin typeface="Arial"/>
              <a:cs typeface="Arial"/>
            </a:endParaRPr>
          </a:p>
          <a:p>
            <a:pPr marL="243007" marR="4128" indent="-233204">
              <a:buFont typeface="Wingdings"/>
              <a:buChar char=""/>
              <a:tabLst>
                <a:tab pos="243007" algn="l"/>
                <a:tab pos="243523" algn="l"/>
              </a:tabLst>
            </a:pPr>
            <a:r>
              <a:rPr sz="1600" dirty="0">
                <a:solidFill>
                  <a:schemeClr val="accent5">
                    <a:lumMod val="75000"/>
                  </a:schemeClr>
                </a:solidFill>
                <a:latin typeface="Arial"/>
                <a:cs typeface="Arial"/>
              </a:rPr>
              <a:t>DRDC</a:t>
            </a:r>
            <a:r>
              <a:rPr sz="1600" spc="-49" dirty="0">
                <a:solidFill>
                  <a:schemeClr val="accent5">
                    <a:lumMod val="75000"/>
                  </a:schemeClr>
                </a:solidFill>
                <a:latin typeface="Arial"/>
                <a:cs typeface="Arial"/>
              </a:rPr>
              <a:t> </a:t>
            </a:r>
            <a:r>
              <a:rPr sz="1600" spc="-8" dirty="0">
                <a:solidFill>
                  <a:schemeClr val="accent5">
                    <a:lumMod val="75000"/>
                  </a:schemeClr>
                </a:solidFill>
                <a:latin typeface="Arial"/>
                <a:cs typeface="Arial"/>
              </a:rPr>
              <a:t>mandate </a:t>
            </a:r>
            <a:r>
              <a:rPr sz="1600" dirty="0">
                <a:solidFill>
                  <a:schemeClr val="accent5">
                    <a:lumMod val="75000"/>
                  </a:schemeClr>
                </a:solidFill>
                <a:latin typeface="Arial"/>
                <a:cs typeface="Arial"/>
              </a:rPr>
              <a:t>reviewed</a:t>
            </a:r>
            <a:r>
              <a:rPr sz="1600" spc="4" dirty="0">
                <a:solidFill>
                  <a:schemeClr val="accent5">
                    <a:lumMod val="75000"/>
                  </a:schemeClr>
                </a:solidFill>
                <a:latin typeface="Arial"/>
                <a:cs typeface="Arial"/>
              </a:rPr>
              <a:t> </a:t>
            </a:r>
            <a:r>
              <a:rPr sz="1600" dirty="0">
                <a:solidFill>
                  <a:schemeClr val="accent5">
                    <a:lumMod val="75000"/>
                  </a:schemeClr>
                </a:solidFill>
                <a:latin typeface="Arial"/>
                <a:cs typeface="Arial"/>
              </a:rPr>
              <a:t>and</a:t>
            </a:r>
            <a:r>
              <a:rPr sz="1600" spc="-37" dirty="0">
                <a:solidFill>
                  <a:schemeClr val="accent5">
                    <a:lumMod val="75000"/>
                  </a:schemeClr>
                </a:solidFill>
                <a:latin typeface="Arial"/>
                <a:cs typeface="Arial"/>
              </a:rPr>
              <a:t> </a:t>
            </a:r>
            <a:r>
              <a:rPr sz="1600" spc="-8" dirty="0">
                <a:solidFill>
                  <a:schemeClr val="accent5">
                    <a:lumMod val="75000"/>
                  </a:schemeClr>
                </a:solidFill>
                <a:latin typeface="Arial"/>
                <a:cs typeface="Arial"/>
              </a:rPr>
              <a:t>agreed </a:t>
            </a:r>
            <a:r>
              <a:rPr sz="1600" dirty="0">
                <a:solidFill>
                  <a:schemeClr val="accent5">
                    <a:lumMod val="75000"/>
                  </a:schemeClr>
                </a:solidFill>
                <a:latin typeface="Arial"/>
                <a:cs typeface="Arial"/>
              </a:rPr>
              <a:t>with</a:t>
            </a:r>
            <a:r>
              <a:rPr sz="1600" spc="-24" dirty="0">
                <a:solidFill>
                  <a:schemeClr val="accent5">
                    <a:lumMod val="75000"/>
                  </a:schemeClr>
                </a:solidFill>
                <a:latin typeface="Arial"/>
                <a:cs typeface="Arial"/>
              </a:rPr>
              <a:t> </a:t>
            </a:r>
            <a:r>
              <a:rPr sz="1600" dirty="0">
                <a:solidFill>
                  <a:schemeClr val="accent5">
                    <a:lumMod val="75000"/>
                  </a:schemeClr>
                </a:solidFill>
                <a:latin typeface="Arial"/>
                <a:cs typeface="Arial"/>
              </a:rPr>
              <a:t>CERN</a:t>
            </a:r>
            <a:r>
              <a:rPr sz="1600" spc="-37" dirty="0">
                <a:solidFill>
                  <a:schemeClr val="accent5">
                    <a:lumMod val="75000"/>
                  </a:schemeClr>
                </a:solidFill>
                <a:latin typeface="Arial"/>
                <a:cs typeface="Arial"/>
              </a:rPr>
              <a:t> </a:t>
            </a:r>
            <a:r>
              <a:rPr sz="1600" spc="-8" dirty="0">
                <a:solidFill>
                  <a:schemeClr val="accent5">
                    <a:lumMod val="75000"/>
                  </a:schemeClr>
                </a:solidFill>
                <a:latin typeface="Arial"/>
                <a:cs typeface="Arial"/>
              </a:rPr>
              <a:t>management </a:t>
            </a:r>
            <a:r>
              <a:rPr sz="1600" dirty="0">
                <a:solidFill>
                  <a:schemeClr val="accent5">
                    <a:lumMod val="75000"/>
                  </a:schemeClr>
                </a:solidFill>
                <a:latin typeface="Arial"/>
                <a:cs typeface="Arial"/>
              </a:rPr>
              <a:t>and</a:t>
            </a:r>
            <a:r>
              <a:rPr sz="1600" spc="-4" dirty="0">
                <a:solidFill>
                  <a:schemeClr val="accent5">
                    <a:lumMod val="75000"/>
                  </a:schemeClr>
                </a:solidFill>
                <a:latin typeface="Arial"/>
                <a:cs typeface="Arial"/>
              </a:rPr>
              <a:t> </a:t>
            </a:r>
            <a:r>
              <a:rPr sz="1600" dirty="0">
                <a:solidFill>
                  <a:schemeClr val="accent5">
                    <a:lumMod val="75000"/>
                  </a:schemeClr>
                </a:solidFill>
                <a:latin typeface="Arial"/>
                <a:cs typeface="Arial"/>
              </a:rPr>
              <a:t>EDP</a:t>
            </a:r>
          </a:p>
        </p:txBody>
      </p:sp>
      <p:sp>
        <p:nvSpPr>
          <p:cNvPr id="10" name="object 11">
            <a:extLst>
              <a:ext uri="{FF2B5EF4-FFF2-40B4-BE49-F238E27FC236}">
                <a16:creationId xmlns:a16="http://schemas.microsoft.com/office/drawing/2014/main" id="{8569AD35-B852-7E32-15A6-9384214B6AF4}"/>
              </a:ext>
            </a:extLst>
          </p:cNvPr>
          <p:cNvSpPr txBox="1"/>
          <p:nvPr/>
        </p:nvSpPr>
        <p:spPr>
          <a:xfrm>
            <a:off x="2552414" y="1480662"/>
            <a:ext cx="2421665" cy="4480874"/>
          </a:xfrm>
          <a:prstGeom prst="rect">
            <a:avLst/>
          </a:prstGeom>
        </p:spPr>
        <p:txBody>
          <a:bodyPr vert="horz" wrap="square" lIns="0" tIns="10319" rIns="0" bIns="0" rtlCol="0">
            <a:spAutoFit/>
          </a:bodyPr>
          <a:lstStyle/>
          <a:p>
            <a:pPr marL="243007" marR="4128" indent="-233204">
              <a:spcBef>
                <a:spcPts val="81"/>
              </a:spcBef>
              <a:buFont typeface="Wingdings"/>
              <a:buChar char=""/>
              <a:tabLst>
                <a:tab pos="243007" algn="l"/>
                <a:tab pos="243523" algn="l"/>
              </a:tabLst>
            </a:pPr>
            <a:r>
              <a:rPr sz="1600" b="1" dirty="0">
                <a:solidFill>
                  <a:srgbClr val="00549F"/>
                </a:solidFill>
                <a:latin typeface="Arial"/>
                <a:cs typeface="Arial"/>
              </a:rPr>
              <a:t>Writing</a:t>
            </a:r>
            <a:r>
              <a:rPr sz="1600" b="1" spc="-16" dirty="0">
                <a:solidFill>
                  <a:srgbClr val="00549F"/>
                </a:solidFill>
                <a:latin typeface="Arial"/>
                <a:cs typeface="Arial"/>
              </a:rPr>
              <a:t> </a:t>
            </a:r>
            <a:r>
              <a:rPr sz="1600" b="1" dirty="0">
                <a:solidFill>
                  <a:srgbClr val="00549F"/>
                </a:solidFill>
                <a:latin typeface="Arial"/>
                <a:cs typeface="Arial"/>
              </a:rPr>
              <a:t>the</a:t>
            </a:r>
            <a:r>
              <a:rPr sz="1600" b="1" spc="-20" dirty="0">
                <a:solidFill>
                  <a:srgbClr val="00549F"/>
                </a:solidFill>
                <a:latin typeface="Arial"/>
                <a:cs typeface="Arial"/>
              </a:rPr>
              <a:t> </a:t>
            </a:r>
            <a:r>
              <a:rPr lang="en-US" sz="1600" b="1" spc="-20" dirty="0">
                <a:solidFill>
                  <a:srgbClr val="00549F"/>
                </a:solidFill>
              </a:rPr>
              <a:t>proposal </a:t>
            </a:r>
            <a:r>
              <a:rPr lang="en-US" sz="1600" spc="-20" dirty="0">
                <a:solidFill>
                  <a:srgbClr val="00549F"/>
                </a:solidFill>
              </a:rPr>
              <a:t>(scientific and organization) </a:t>
            </a:r>
            <a:r>
              <a:rPr sz="1600" spc="-16" dirty="0">
                <a:solidFill>
                  <a:srgbClr val="00549F"/>
                </a:solidFill>
                <a:latin typeface="Arial"/>
                <a:cs typeface="Arial"/>
              </a:rPr>
              <a:t>that </a:t>
            </a:r>
            <a:r>
              <a:rPr sz="1600" spc="-8" dirty="0">
                <a:solidFill>
                  <a:srgbClr val="00549F"/>
                </a:solidFill>
                <a:latin typeface="Arial"/>
                <a:cs typeface="Arial"/>
              </a:rPr>
              <a:t>includes</a:t>
            </a:r>
            <a:r>
              <a:rPr lang="en-US" sz="1600" spc="-8" dirty="0">
                <a:solidFill>
                  <a:srgbClr val="00549F"/>
                </a:solidFill>
                <a:latin typeface="Arial"/>
                <a:cs typeface="Arial"/>
              </a:rPr>
              <a:t> conclusion and </a:t>
            </a:r>
            <a:r>
              <a:rPr sz="1600" dirty="0">
                <a:solidFill>
                  <a:srgbClr val="00549F"/>
                </a:solidFill>
                <a:latin typeface="Arial"/>
                <a:cs typeface="Arial"/>
              </a:rPr>
              <a:t>feedback</a:t>
            </a:r>
            <a:r>
              <a:rPr sz="1600" spc="-12" dirty="0">
                <a:solidFill>
                  <a:srgbClr val="00549F"/>
                </a:solidFill>
                <a:latin typeface="Arial"/>
                <a:cs typeface="Arial"/>
              </a:rPr>
              <a:t> </a:t>
            </a:r>
            <a:r>
              <a:rPr sz="1600" dirty="0">
                <a:solidFill>
                  <a:srgbClr val="00549F"/>
                </a:solidFill>
                <a:latin typeface="Arial"/>
                <a:cs typeface="Arial"/>
              </a:rPr>
              <a:t>from</a:t>
            </a:r>
            <a:r>
              <a:rPr sz="1600" spc="-12" dirty="0">
                <a:solidFill>
                  <a:srgbClr val="00549F"/>
                </a:solidFill>
                <a:latin typeface="Arial"/>
                <a:cs typeface="Arial"/>
              </a:rPr>
              <a:t> </a:t>
            </a:r>
            <a:r>
              <a:rPr sz="1600" spc="-20" dirty="0">
                <a:solidFill>
                  <a:srgbClr val="00549F"/>
                </a:solidFill>
                <a:latin typeface="Arial"/>
                <a:cs typeface="Arial"/>
              </a:rPr>
              <a:t>the </a:t>
            </a:r>
            <a:r>
              <a:rPr sz="1600" dirty="0">
                <a:solidFill>
                  <a:srgbClr val="00549F"/>
                </a:solidFill>
                <a:latin typeface="Arial"/>
                <a:cs typeface="Arial"/>
              </a:rPr>
              <a:t>workshop</a:t>
            </a:r>
            <a:r>
              <a:rPr sz="1600" spc="-28" dirty="0">
                <a:solidFill>
                  <a:srgbClr val="00549F"/>
                </a:solidFill>
                <a:latin typeface="Arial"/>
                <a:cs typeface="Arial"/>
              </a:rPr>
              <a:t> </a:t>
            </a:r>
            <a:r>
              <a:rPr sz="1600" spc="-20" dirty="0">
                <a:solidFill>
                  <a:srgbClr val="00549F"/>
                </a:solidFill>
                <a:latin typeface="Arial"/>
                <a:cs typeface="Arial"/>
              </a:rPr>
              <a:t>and </a:t>
            </a:r>
            <a:r>
              <a:rPr lang="en-US" sz="1600" spc="-20" dirty="0">
                <a:solidFill>
                  <a:srgbClr val="00549F"/>
                </a:solidFill>
                <a:latin typeface="Arial"/>
                <a:cs typeface="Arial"/>
              </a:rPr>
              <a:t>survey</a:t>
            </a:r>
          </a:p>
          <a:p>
            <a:pPr marL="243007" marR="4128" indent="-233204">
              <a:spcBef>
                <a:spcPts val="81"/>
              </a:spcBef>
              <a:buFont typeface="Wingdings"/>
              <a:buChar char=""/>
              <a:tabLst>
                <a:tab pos="243007" algn="l"/>
                <a:tab pos="243523" algn="l"/>
              </a:tabLst>
            </a:pPr>
            <a:r>
              <a:rPr lang="en-GB" sz="1600" spc="-8" dirty="0">
                <a:solidFill>
                  <a:srgbClr val="00549F"/>
                </a:solidFill>
              </a:rPr>
              <a:t>C</a:t>
            </a:r>
            <a:r>
              <a:rPr lang="en-IT" sz="1600" spc="-8" dirty="0">
                <a:solidFill>
                  <a:srgbClr val="00549F"/>
                </a:solidFill>
              </a:rPr>
              <a:t>ollect feedback by institutes in contact with their funding agencies about the best funding schema</a:t>
            </a:r>
          </a:p>
          <a:p>
            <a:pPr marL="243007" marR="4128" indent="-233204">
              <a:spcBef>
                <a:spcPts val="81"/>
              </a:spcBef>
              <a:buFont typeface="Wingdings"/>
              <a:buChar char=""/>
              <a:tabLst>
                <a:tab pos="243007" algn="l"/>
                <a:tab pos="243523" algn="l"/>
              </a:tabLst>
            </a:pPr>
            <a:r>
              <a:rPr lang="en-IT" sz="1600" spc="-8" dirty="0">
                <a:solidFill>
                  <a:srgbClr val="00549F"/>
                </a:solidFill>
                <a:latin typeface="Arial"/>
                <a:cs typeface="Arial"/>
              </a:rPr>
              <a:t>2</a:t>
            </a:r>
            <a:r>
              <a:rPr lang="en-IT" sz="1600" spc="-8" baseline="30000" dirty="0">
                <a:solidFill>
                  <a:srgbClr val="00549F"/>
                </a:solidFill>
                <a:latin typeface="Arial"/>
                <a:cs typeface="Arial"/>
              </a:rPr>
              <a:t>nd</a:t>
            </a:r>
            <a:r>
              <a:rPr lang="en-IT" sz="1600" spc="-8" dirty="0">
                <a:solidFill>
                  <a:srgbClr val="00549F"/>
                </a:solidFill>
                <a:latin typeface="Arial"/>
                <a:cs typeface="Arial"/>
              </a:rPr>
              <a:t> Community  Workshop</a:t>
            </a:r>
          </a:p>
          <a:p>
            <a:pPr marL="9803" marR="4128">
              <a:spcBef>
                <a:spcPts val="81"/>
              </a:spcBef>
              <a:tabLst>
                <a:tab pos="243007" algn="l"/>
                <a:tab pos="243523" algn="l"/>
              </a:tabLst>
            </a:pPr>
            <a:endParaRPr sz="1600" dirty="0">
              <a:latin typeface="Arial"/>
              <a:cs typeface="Arial"/>
            </a:endParaRPr>
          </a:p>
          <a:p>
            <a:pPr marL="243007" marR="75327" indent="-233204">
              <a:buFont typeface="Wingdings"/>
              <a:buChar char=""/>
              <a:tabLst>
                <a:tab pos="243007" algn="l"/>
                <a:tab pos="243523" algn="l"/>
              </a:tabLst>
            </a:pPr>
            <a:r>
              <a:rPr sz="1600" dirty="0">
                <a:solidFill>
                  <a:schemeClr val="accent5">
                    <a:lumMod val="75000"/>
                  </a:schemeClr>
                </a:solidFill>
                <a:latin typeface="Arial"/>
                <a:cs typeface="Arial"/>
              </a:rPr>
              <a:t>Mechanisms</a:t>
            </a:r>
            <a:r>
              <a:rPr sz="1600" spc="-20" dirty="0">
                <a:solidFill>
                  <a:schemeClr val="accent5">
                    <a:lumMod val="75000"/>
                  </a:schemeClr>
                </a:solidFill>
                <a:latin typeface="Arial"/>
                <a:cs typeface="Arial"/>
              </a:rPr>
              <a:t> </a:t>
            </a:r>
            <a:r>
              <a:rPr sz="1600" dirty="0">
                <a:solidFill>
                  <a:schemeClr val="accent5">
                    <a:lumMod val="75000"/>
                  </a:schemeClr>
                </a:solidFill>
                <a:latin typeface="Arial"/>
                <a:cs typeface="Arial"/>
              </a:rPr>
              <a:t>agreed</a:t>
            </a:r>
            <a:r>
              <a:rPr sz="1600" spc="-8" dirty="0">
                <a:solidFill>
                  <a:schemeClr val="accent5">
                    <a:lumMod val="75000"/>
                  </a:schemeClr>
                </a:solidFill>
                <a:latin typeface="Arial"/>
                <a:cs typeface="Arial"/>
              </a:rPr>
              <a:t> </a:t>
            </a:r>
            <a:r>
              <a:rPr sz="1600" spc="-16" dirty="0">
                <a:solidFill>
                  <a:schemeClr val="accent5">
                    <a:lumMod val="75000"/>
                  </a:schemeClr>
                </a:solidFill>
                <a:latin typeface="Arial"/>
                <a:cs typeface="Arial"/>
              </a:rPr>
              <a:t>with </a:t>
            </a:r>
            <a:r>
              <a:rPr sz="1600" dirty="0">
                <a:solidFill>
                  <a:schemeClr val="accent5">
                    <a:lumMod val="75000"/>
                  </a:schemeClr>
                </a:solidFill>
                <a:latin typeface="Arial"/>
                <a:cs typeface="Arial"/>
              </a:rPr>
              <a:t>funding</a:t>
            </a:r>
            <a:r>
              <a:rPr sz="1600" spc="-24" dirty="0">
                <a:solidFill>
                  <a:schemeClr val="accent5">
                    <a:lumMod val="75000"/>
                  </a:schemeClr>
                </a:solidFill>
                <a:latin typeface="Arial"/>
                <a:cs typeface="Arial"/>
              </a:rPr>
              <a:t> </a:t>
            </a:r>
            <a:r>
              <a:rPr sz="1600" dirty="0">
                <a:solidFill>
                  <a:schemeClr val="accent5">
                    <a:lumMod val="75000"/>
                  </a:schemeClr>
                </a:solidFill>
                <a:latin typeface="Arial"/>
                <a:cs typeface="Arial"/>
              </a:rPr>
              <a:t>agencies</a:t>
            </a:r>
            <a:r>
              <a:rPr sz="1600" spc="-8" dirty="0">
                <a:solidFill>
                  <a:schemeClr val="accent5">
                    <a:lumMod val="75000"/>
                  </a:schemeClr>
                </a:solidFill>
                <a:latin typeface="Arial"/>
                <a:cs typeface="Arial"/>
              </a:rPr>
              <a:t> </a:t>
            </a:r>
            <a:r>
              <a:rPr sz="1600" spc="-20" dirty="0">
                <a:solidFill>
                  <a:schemeClr val="accent5">
                    <a:lumMod val="75000"/>
                  </a:schemeClr>
                </a:solidFill>
                <a:latin typeface="Arial"/>
                <a:cs typeface="Arial"/>
              </a:rPr>
              <a:t>for </a:t>
            </a:r>
            <a:r>
              <a:rPr sz="1600" dirty="0">
                <a:solidFill>
                  <a:schemeClr val="accent5">
                    <a:lumMod val="75000"/>
                  </a:schemeClr>
                </a:solidFill>
                <a:latin typeface="Arial"/>
                <a:cs typeface="Arial"/>
              </a:rPr>
              <a:t>country</a:t>
            </a:r>
            <a:r>
              <a:rPr sz="1600" spc="-16" dirty="0">
                <a:solidFill>
                  <a:schemeClr val="accent5">
                    <a:lumMod val="75000"/>
                  </a:schemeClr>
                </a:solidFill>
                <a:latin typeface="Arial"/>
                <a:cs typeface="Arial"/>
              </a:rPr>
              <a:t> </a:t>
            </a:r>
            <a:r>
              <a:rPr sz="1600" dirty="0">
                <a:solidFill>
                  <a:schemeClr val="accent5">
                    <a:lumMod val="75000"/>
                  </a:schemeClr>
                </a:solidFill>
                <a:latin typeface="Arial"/>
                <a:cs typeface="Arial"/>
              </a:rPr>
              <a:t>specific</a:t>
            </a:r>
            <a:r>
              <a:rPr sz="1600" spc="-4" dirty="0">
                <a:solidFill>
                  <a:schemeClr val="accent5">
                    <a:lumMod val="75000"/>
                  </a:schemeClr>
                </a:solidFill>
                <a:latin typeface="Arial"/>
                <a:cs typeface="Arial"/>
              </a:rPr>
              <a:t> </a:t>
            </a:r>
            <a:r>
              <a:rPr sz="1600" spc="-20" dirty="0">
                <a:solidFill>
                  <a:schemeClr val="accent5">
                    <a:lumMod val="75000"/>
                  </a:schemeClr>
                </a:solidFill>
                <a:latin typeface="Arial"/>
                <a:cs typeface="Arial"/>
              </a:rPr>
              <a:t>DRD </a:t>
            </a:r>
            <a:r>
              <a:rPr sz="1600" dirty="0">
                <a:solidFill>
                  <a:schemeClr val="accent5">
                    <a:lumMod val="75000"/>
                  </a:schemeClr>
                </a:solidFill>
                <a:latin typeface="Arial"/>
                <a:cs typeface="Arial"/>
              </a:rPr>
              <a:t>funding</a:t>
            </a:r>
            <a:r>
              <a:rPr sz="1600" spc="-20" dirty="0">
                <a:solidFill>
                  <a:schemeClr val="accent5">
                    <a:lumMod val="75000"/>
                  </a:schemeClr>
                </a:solidFill>
                <a:latin typeface="Arial"/>
                <a:cs typeface="Arial"/>
              </a:rPr>
              <a:t> </a:t>
            </a:r>
            <a:r>
              <a:rPr sz="1600" spc="-8" dirty="0">
                <a:solidFill>
                  <a:schemeClr val="accent5">
                    <a:lumMod val="75000"/>
                  </a:schemeClr>
                </a:solidFill>
                <a:latin typeface="Arial"/>
                <a:cs typeface="Arial"/>
              </a:rPr>
              <a:t>request.</a:t>
            </a:r>
            <a:endParaRPr sz="1600" dirty="0">
              <a:solidFill>
                <a:schemeClr val="accent5">
                  <a:lumMod val="75000"/>
                </a:schemeClr>
              </a:solidFill>
              <a:latin typeface="Arial"/>
              <a:cs typeface="Arial"/>
            </a:endParaRPr>
          </a:p>
        </p:txBody>
      </p:sp>
      <p:sp>
        <p:nvSpPr>
          <p:cNvPr id="11" name="object 12">
            <a:extLst>
              <a:ext uri="{FF2B5EF4-FFF2-40B4-BE49-F238E27FC236}">
                <a16:creationId xmlns:a16="http://schemas.microsoft.com/office/drawing/2014/main" id="{DB7046D9-58B9-0133-1354-B539CE05C604}"/>
              </a:ext>
            </a:extLst>
          </p:cNvPr>
          <p:cNvSpPr txBox="1"/>
          <p:nvPr/>
        </p:nvSpPr>
        <p:spPr>
          <a:xfrm>
            <a:off x="5127420" y="1537899"/>
            <a:ext cx="2155186" cy="995305"/>
          </a:xfrm>
          <a:prstGeom prst="rect">
            <a:avLst/>
          </a:prstGeom>
        </p:spPr>
        <p:txBody>
          <a:bodyPr vert="horz" wrap="square" lIns="0" tIns="10319" rIns="0" bIns="0" rtlCol="0">
            <a:spAutoFit/>
          </a:bodyPr>
          <a:lstStyle/>
          <a:p>
            <a:pPr marL="10319" marR="4128">
              <a:spcBef>
                <a:spcPts val="81"/>
              </a:spcBef>
            </a:pPr>
            <a:r>
              <a:rPr lang="en-US" sz="1600" dirty="0">
                <a:solidFill>
                  <a:srgbClr val="00549F"/>
                </a:solidFill>
                <a:latin typeface="Arial"/>
                <a:cs typeface="Arial"/>
              </a:rPr>
              <a:t>End </a:t>
            </a:r>
            <a:r>
              <a:rPr sz="1600" dirty="0">
                <a:solidFill>
                  <a:srgbClr val="00549F"/>
                </a:solidFill>
                <a:latin typeface="Arial"/>
                <a:cs typeface="Arial"/>
              </a:rPr>
              <a:t>July</a:t>
            </a:r>
            <a:r>
              <a:rPr sz="1600" spc="-16" dirty="0">
                <a:solidFill>
                  <a:srgbClr val="00549F"/>
                </a:solidFill>
                <a:latin typeface="Arial"/>
                <a:cs typeface="Arial"/>
              </a:rPr>
              <a:t> </a:t>
            </a:r>
            <a:r>
              <a:rPr sz="1600" dirty="0">
                <a:solidFill>
                  <a:srgbClr val="00549F"/>
                </a:solidFill>
                <a:latin typeface="Arial"/>
                <a:cs typeface="Arial"/>
              </a:rPr>
              <a:t>–submission of</a:t>
            </a:r>
            <a:r>
              <a:rPr sz="1600" spc="-8" dirty="0">
                <a:solidFill>
                  <a:srgbClr val="00549F"/>
                </a:solidFill>
                <a:latin typeface="Arial"/>
                <a:cs typeface="Arial"/>
              </a:rPr>
              <a:t> </a:t>
            </a:r>
            <a:r>
              <a:rPr sz="1600" spc="-20" dirty="0">
                <a:solidFill>
                  <a:srgbClr val="00549F"/>
                </a:solidFill>
                <a:latin typeface="Arial"/>
                <a:cs typeface="Arial"/>
              </a:rPr>
              <a:t>the </a:t>
            </a:r>
            <a:r>
              <a:rPr sz="1600" spc="-8" dirty="0">
                <a:solidFill>
                  <a:srgbClr val="00549F"/>
                </a:solidFill>
                <a:latin typeface="Arial"/>
                <a:cs typeface="Arial"/>
              </a:rPr>
              <a:t>proposal</a:t>
            </a:r>
            <a:r>
              <a:rPr lang="en-US" sz="1600" spc="-8" dirty="0">
                <a:solidFill>
                  <a:srgbClr val="00549F"/>
                </a:solidFill>
                <a:latin typeface="Arial"/>
                <a:cs typeface="Arial"/>
              </a:rPr>
              <a:t>, including resource information:</a:t>
            </a:r>
            <a:endParaRPr sz="1600" dirty="0">
              <a:latin typeface="Arial"/>
              <a:cs typeface="Arial"/>
            </a:endParaRPr>
          </a:p>
        </p:txBody>
      </p:sp>
      <p:sp>
        <p:nvSpPr>
          <p:cNvPr id="12" name="object 13">
            <a:extLst>
              <a:ext uri="{FF2B5EF4-FFF2-40B4-BE49-F238E27FC236}">
                <a16:creationId xmlns:a16="http://schemas.microsoft.com/office/drawing/2014/main" id="{69E6D6FE-4194-545C-4BEC-FFD5E16FCADF}"/>
              </a:ext>
            </a:extLst>
          </p:cNvPr>
          <p:cNvSpPr txBox="1"/>
          <p:nvPr/>
        </p:nvSpPr>
        <p:spPr>
          <a:xfrm>
            <a:off x="5024584" y="2555522"/>
            <a:ext cx="2637140" cy="3470341"/>
          </a:xfrm>
          <a:prstGeom prst="rect">
            <a:avLst/>
          </a:prstGeom>
        </p:spPr>
        <p:txBody>
          <a:bodyPr vert="horz" wrap="square" lIns="0" tIns="10319" rIns="0" bIns="0" rtlCol="0">
            <a:spAutoFit/>
          </a:bodyPr>
          <a:lstStyle/>
          <a:p>
            <a:pPr marL="243007" marR="4128" indent="-233204">
              <a:spcBef>
                <a:spcPts val="81"/>
              </a:spcBef>
              <a:buFont typeface="Wingdings"/>
              <a:buChar char=""/>
              <a:tabLst>
                <a:tab pos="243007" algn="l"/>
                <a:tab pos="243523" algn="l"/>
              </a:tabLst>
            </a:pPr>
            <a:r>
              <a:rPr sz="1600" dirty="0">
                <a:solidFill>
                  <a:srgbClr val="00549F"/>
                </a:solidFill>
                <a:latin typeface="Arial"/>
                <a:cs typeface="Arial"/>
              </a:rPr>
              <a:t>resources</a:t>
            </a:r>
            <a:r>
              <a:rPr sz="1600" spc="-20" dirty="0">
                <a:solidFill>
                  <a:srgbClr val="00549F"/>
                </a:solidFill>
                <a:latin typeface="Arial"/>
                <a:cs typeface="Arial"/>
              </a:rPr>
              <a:t> </a:t>
            </a:r>
            <a:r>
              <a:rPr sz="1600" dirty="0">
                <a:solidFill>
                  <a:srgbClr val="00549F"/>
                </a:solidFill>
                <a:latin typeface="Arial"/>
                <a:cs typeface="Arial"/>
              </a:rPr>
              <a:t>needed</a:t>
            </a:r>
            <a:r>
              <a:rPr sz="1600" spc="-16" dirty="0">
                <a:solidFill>
                  <a:srgbClr val="00549F"/>
                </a:solidFill>
                <a:latin typeface="Arial"/>
                <a:cs typeface="Arial"/>
              </a:rPr>
              <a:t> </a:t>
            </a:r>
            <a:endParaRPr lang="en-US" sz="1600" spc="-16" dirty="0">
              <a:solidFill>
                <a:srgbClr val="00549F"/>
              </a:solidFill>
              <a:latin typeface="Arial"/>
              <a:cs typeface="Arial"/>
            </a:endParaRPr>
          </a:p>
          <a:p>
            <a:pPr marL="243007" marR="4128" indent="-233204">
              <a:spcBef>
                <a:spcPts val="81"/>
              </a:spcBef>
              <a:buFont typeface="Wingdings"/>
              <a:buChar char=""/>
              <a:tabLst>
                <a:tab pos="243007" algn="l"/>
                <a:tab pos="243523" algn="l"/>
              </a:tabLst>
            </a:pPr>
            <a:r>
              <a:rPr sz="1600" dirty="0">
                <a:solidFill>
                  <a:srgbClr val="00549F"/>
                </a:solidFill>
                <a:latin typeface="Arial"/>
                <a:cs typeface="Arial"/>
              </a:rPr>
              <a:t>resources</a:t>
            </a:r>
            <a:r>
              <a:rPr sz="1600" spc="-20" dirty="0">
                <a:solidFill>
                  <a:srgbClr val="00549F"/>
                </a:solidFill>
                <a:latin typeface="Arial"/>
                <a:cs typeface="Arial"/>
              </a:rPr>
              <a:t> </a:t>
            </a:r>
            <a:r>
              <a:rPr sz="1600" spc="-8" dirty="0">
                <a:solidFill>
                  <a:srgbClr val="00549F"/>
                </a:solidFill>
                <a:latin typeface="Arial"/>
                <a:cs typeface="Arial"/>
              </a:rPr>
              <a:t>already available</a:t>
            </a:r>
            <a:endParaRPr sz="1600" dirty="0">
              <a:latin typeface="Arial"/>
              <a:cs typeface="Arial"/>
            </a:endParaRPr>
          </a:p>
          <a:p>
            <a:pPr marL="243007" marR="472599" indent="-233204">
              <a:buFont typeface="Wingdings"/>
              <a:buChar char=""/>
              <a:tabLst>
                <a:tab pos="243007" algn="l"/>
                <a:tab pos="243523" algn="l"/>
              </a:tabLst>
            </a:pPr>
            <a:r>
              <a:rPr lang="en-US" sz="1600" dirty="0">
                <a:solidFill>
                  <a:srgbClr val="00549F"/>
                </a:solidFill>
                <a:latin typeface="Arial"/>
                <a:cs typeface="Arial"/>
              </a:rPr>
              <a:t>Interest of institutes/FA to contribute to  specific tasks</a:t>
            </a:r>
            <a:endParaRPr lang="en-IT" sz="1600" spc="-8" dirty="0">
              <a:solidFill>
                <a:srgbClr val="00549F"/>
              </a:solidFill>
              <a:latin typeface="Arial"/>
              <a:cs typeface="Arial"/>
            </a:endParaRPr>
          </a:p>
          <a:p>
            <a:pPr marL="9803" marR="472599">
              <a:tabLst>
                <a:tab pos="243007" algn="l"/>
                <a:tab pos="243523" algn="l"/>
              </a:tabLst>
            </a:pPr>
            <a:endParaRPr lang="en-US" sz="1600" dirty="0">
              <a:latin typeface="Arial"/>
              <a:cs typeface="Arial"/>
            </a:endParaRPr>
          </a:p>
          <a:p>
            <a:pPr marL="9803" marR="472599">
              <a:tabLst>
                <a:tab pos="243007" algn="l"/>
                <a:tab pos="243523" algn="l"/>
              </a:tabLst>
            </a:pPr>
            <a:endParaRPr lang="en-IT" sz="1600" dirty="0">
              <a:latin typeface="Arial"/>
              <a:cs typeface="Arial"/>
            </a:endParaRPr>
          </a:p>
          <a:p>
            <a:pPr marL="9803" marR="472599">
              <a:tabLst>
                <a:tab pos="243007" algn="l"/>
                <a:tab pos="243523" algn="l"/>
              </a:tabLst>
            </a:pPr>
            <a:endParaRPr lang="en-IT" sz="1600" dirty="0">
              <a:latin typeface="Arial"/>
              <a:cs typeface="Arial"/>
            </a:endParaRPr>
          </a:p>
          <a:p>
            <a:pPr marL="9803" marR="472599">
              <a:tabLst>
                <a:tab pos="243007" algn="l"/>
                <a:tab pos="243523" algn="l"/>
              </a:tabLst>
            </a:pPr>
            <a:endParaRPr sz="1600" dirty="0">
              <a:latin typeface="Arial"/>
              <a:cs typeface="Arial"/>
            </a:endParaRPr>
          </a:p>
          <a:p>
            <a:pPr marL="243007" marR="36632" indent="-233204">
              <a:buFont typeface="Wingdings"/>
              <a:buChar char=""/>
              <a:tabLst>
                <a:tab pos="243007" algn="l"/>
                <a:tab pos="243523" algn="l"/>
              </a:tabLst>
            </a:pPr>
            <a:r>
              <a:rPr sz="1600" dirty="0">
                <a:solidFill>
                  <a:schemeClr val="accent5">
                    <a:lumMod val="75000"/>
                  </a:schemeClr>
                </a:solidFill>
                <a:latin typeface="Arial"/>
                <a:cs typeface="Arial"/>
              </a:rPr>
              <a:t>DRDC</a:t>
            </a:r>
            <a:r>
              <a:rPr sz="1600" spc="-49" dirty="0">
                <a:solidFill>
                  <a:schemeClr val="accent5">
                    <a:lumMod val="75000"/>
                  </a:schemeClr>
                </a:solidFill>
                <a:latin typeface="Arial"/>
                <a:cs typeface="Arial"/>
              </a:rPr>
              <a:t> </a:t>
            </a:r>
            <a:r>
              <a:rPr sz="1600" spc="-8" dirty="0">
                <a:solidFill>
                  <a:schemeClr val="accent5">
                    <a:lumMod val="75000"/>
                  </a:schemeClr>
                </a:solidFill>
                <a:latin typeface="Arial"/>
                <a:cs typeface="Arial"/>
              </a:rPr>
              <a:t>review </a:t>
            </a:r>
            <a:r>
              <a:rPr sz="1600" dirty="0">
                <a:solidFill>
                  <a:schemeClr val="accent5">
                    <a:lumMod val="75000"/>
                  </a:schemeClr>
                </a:solidFill>
                <a:latin typeface="Arial"/>
                <a:cs typeface="Arial"/>
              </a:rPr>
              <a:t>(scientific,</a:t>
            </a:r>
            <a:r>
              <a:rPr sz="1600" spc="-37" dirty="0">
                <a:solidFill>
                  <a:schemeClr val="accent5">
                    <a:lumMod val="75000"/>
                  </a:schemeClr>
                </a:solidFill>
                <a:latin typeface="Arial"/>
                <a:cs typeface="Arial"/>
              </a:rPr>
              <a:t> </a:t>
            </a:r>
            <a:r>
              <a:rPr sz="1600" spc="-8" dirty="0">
                <a:solidFill>
                  <a:schemeClr val="accent5">
                    <a:lumMod val="75000"/>
                  </a:schemeClr>
                </a:solidFill>
                <a:latin typeface="Arial"/>
                <a:cs typeface="Arial"/>
              </a:rPr>
              <a:t>milestones, feasibility,</a:t>
            </a:r>
            <a:r>
              <a:rPr sz="1600" spc="-37" dirty="0">
                <a:solidFill>
                  <a:schemeClr val="accent5">
                    <a:lumMod val="75000"/>
                  </a:schemeClr>
                </a:solidFill>
                <a:latin typeface="Arial"/>
                <a:cs typeface="Arial"/>
              </a:rPr>
              <a:t> </a:t>
            </a:r>
            <a:r>
              <a:rPr sz="1600" spc="-8" dirty="0">
                <a:solidFill>
                  <a:schemeClr val="accent5">
                    <a:lumMod val="75000"/>
                  </a:schemeClr>
                </a:solidFill>
                <a:latin typeface="Arial"/>
                <a:cs typeface="Arial"/>
              </a:rPr>
              <a:t>financials)</a:t>
            </a:r>
            <a:endParaRPr sz="1600" dirty="0">
              <a:solidFill>
                <a:schemeClr val="accent5">
                  <a:lumMod val="75000"/>
                </a:schemeClr>
              </a:solidFill>
              <a:latin typeface="Arial"/>
              <a:cs typeface="Arial"/>
            </a:endParaRPr>
          </a:p>
        </p:txBody>
      </p:sp>
      <p:sp>
        <p:nvSpPr>
          <p:cNvPr id="13" name="object 14">
            <a:extLst>
              <a:ext uri="{FF2B5EF4-FFF2-40B4-BE49-F238E27FC236}">
                <a16:creationId xmlns:a16="http://schemas.microsoft.com/office/drawing/2014/main" id="{F7CF35F5-E01F-727E-5235-141241D2D259}"/>
              </a:ext>
            </a:extLst>
          </p:cNvPr>
          <p:cNvSpPr txBox="1"/>
          <p:nvPr/>
        </p:nvSpPr>
        <p:spPr>
          <a:xfrm>
            <a:off x="7450242" y="1506163"/>
            <a:ext cx="2263178" cy="4739920"/>
          </a:xfrm>
          <a:prstGeom prst="rect">
            <a:avLst/>
          </a:prstGeom>
        </p:spPr>
        <p:txBody>
          <a:bodyPr vert="horz" wrap="square" lIns="0" tIns="10319" rIns="0" bIns="0" rtlCol="0">
            <a:spAutoFit/>
          </a:bodyPr>
          <a:lstStyle/>
          <a:p>
            <a:pPr marL="243007" marR="4128" indent="-233204">
              <a:spcBef>
                <a:spcPts val="81"/>
              </a:spcBef>
              <a:buFont typeface="Wingdings"/>
              <a:buChar char=""/>
              <a:tabLst>
                <a:tab pos="243007" algn="l"/>
                <a:tab pos="243523" algn="l"/>
              </a:tabLst>
            </a:pPr>
            <a:r>
              <a:rPr sz="1600" spc="-8" dirty="0">
                <a:solidFill>
                  <a:srgbClr val="00549F"/>
                </a:solidFill>
                <a:latin typeface="Arial"/>
                <a:cs typeface="Arial"/>
              </a:rPr>
              <a:t>Establishing </a:t>
            </a:r>
            <a:r>
              <a:rPr sz="1600" dirty="0">
                <a:solidFill>
                  <a:srgbClr val="00549F"/>
                </a:solidFill>
                <a:latin typeface="Arial"/>
                <a:cs typeface="Arial"/>
              </a:rPr>
              <a:t>continuation</a:t>
            </a:r>
            <a:r>
              <a:rPr sz="1600" spc="-8" dirty="0">
                <a:solidFill>
                  <a:srgbClr val="00549F"/>
                </a:solidFill>
                <a:latin typeface="Arial"/>
                <a:cs typeface="Arial"/>
              </a:rPr>
              <a:t> </a:t>
            </a:r>
            <a:r>
              <a:rPr sz="1600" dirty="0">
                <a:solidFill>
                  <a:srgbClr val="00549F"/>
                </a:solidFill>
                <a:latin typeface="Arial"/>
                <a:cs typeface="Arial"/>
              </a:rPr>
              <a:t>of</a:t>
            </a:r>
            <a:r>
              <a:rPr sz="1600" spc="-20" dirty="0">
                <a:solidFill>
                  <a:srgbClr val="00549F"/>
                </a:solidFill>
                <a:latin typeface="Arial"/>
                <a:cs typeface="Arial"/>
              </a:rPr>
              <a:t> </a:t>
            </a:r>
            <a:r>
              <a:rPr sz="1600" spc="-8" dirty="0">
                <a:solidFill>
                  <a:srgbClr val="00549F"/>
                </a:solidFill>
                <a:latin typeface="Arial"/>
                <a:cs typeface="Arial"/>
              </a:rPr>
              <a:t>existing </a:t>
            </a:r>
            <a:r>
              <a:rPr sz="1600" dirty="0">
                <a:solidFill>
                  <a:srgbClr val="00549F"/>
                </a:solidFill>
                <a:latin typeface="Arial"/>
                <a:cs typeface="Arial"/>
              </a:rPr>
              <a:t>RD5</a:t>
            </a:r>
            <a:r>
              <a:rPr lang="en-US" sz="1600" dirty="0">
                <a:solidFill>
                  <a:srgbClr val="00549F"/>
                </a:solidFill>
                <a:latin typeface="Arial"/>
                <a:cs typeface="Arial"/>
              </a:rPr>
              <a:t>1</a:t>
            </a:r>
            <a:r>
              <a:rPr sz="1600" spc="-37" dirty="0">
                <a:solidFill>
                  <a:srgbClr val="00549F"/>
                </a:solidFill>
                <a:latin typeface="Arial"/>
                <a:cs typeface="Arial"/>
              </a:rPr>
              <a:t> </a:t>
            </a:r>
            <a:r>
              <a:rPr sz="1600" dirty="0">
                <a:solidFill>
                  <a:srgbClr val="00549F"/>
                </a:solidFill>
                <a:latin typeface="Arial"/>
                <a:cs typeface="Arial"/>
              </a:rPr>
              <a:t>projects</a:t>
            </a:r>
            <a:r>
              <a:rPr sz="1600" spc="-24" dirty="0">
                <a:solidFill>
                  <a:srgbClr val="00549F"/>
                </a:solidFill>
                <a:latin typeface="Arial"/>
                <a:cs typeface="Arial"/>
              </a:rPr>
              <a:t> </a:t>
            </a:r>
            <a:r>
              <a:rPr sz="1600" spc="-20" dirty="0">
                <a:solidFill>
                  <a:srgbClr val="00549F"/>
                </a:solidFill>
                <a:latin typeface="Arial"/>
                <a:cs typeface="Arial"/>
              </a:rPr>
              <a:t>and </a:t>
            </a:r>
            <a:r>
              <a:rPr sz="1600" dirty="0">
                <a:solidFill>
                  <a:srgbClr val="00549F"/>
                </a:solidFill>
                <a:latin typeface="Arial"/>
                <a:cs typeface="Arial"/>
              </a:rPr>
              <a:t>carrying</a:t>
            </a:r>
            <a:r>
              <a:rPr sz="1600" spc="-24" dirty="0">
                <a:solidFill>
                  <a:srgbClr val="00549F"/>
                </a:solidFill>
                <a:latin typeface="Arial"/>
                <a:cs typeface="Arial"/>
              </a:rPr>
              <a:t> </a:t>
            </a:r>
            <a:r>
              <a:rPr sz="1600" spc="-8" dirty="0">
                <a:solidFill>
                  <a:srgbClr val="00549F"/>
                </a:solidFill>
                <a:latin typeface="Arial"/>
                <a:cs typeface="Arial"/>
              </a:rPr>
              <a:t>resources</a:t>
            </a:r>
            <a:endParaRPr lang="en-US" sz="1600" spc="-8" dirty="0">
              <a:solidFill>
                <a:srgbClr val="00549F"/>
              </a:solidFill>
              <a:latin typeface="Arial"/>
              <a:cs typeface="Arial"/>
            </a:endParaRPr>
          </a:p>
          <a:p>
            <a:pPr marL="9803" marR="4128">
              <a:spcBef>
                <a:spcPts val="81"/>
              </a:spcBef>
              <a:tabLst>
                <a:tab pos="243007" algn="l"/>
                <a:tab pos="243523" algn="l"/>
              </a:tabLst>
            </a:pPr>
            <a:r>
              <a:rPr sz="1600" spc="-8" dirty="0">
                <a:solidFill>
                  <a:srgbClr val="00549F"/>
                </a:solidFill>
                <a:latin typeface="Arial"/>
                <a:cs typeface="Arial"/>
              </a:rPr>
              <a:t>.</a:t>
            </a:r>
            <a:endParaRPr lang="en-US" sz="1600" spc="-8" dirty="0">
              <a:solidFill>
                <a:srgbClr val="00549F"/>
              </a:solidFill>
              <a:latin typeface="Arial"/>
              <a:cs typeface="Arial"/>
            </a:endParaRPr>
          </a:p>
          <a:p>
            <a:pPr marL="9803" marR="4128">
              <a:spcBef>
                <a:spcPts val="81"/>
              </a:spcBef>
              <a:tabLst>
                <a:tab pos="243007" algn="l"/>
                <a:tab pos="243523" algn="l"/>
              </a:tabLst>
            </a:pPr>
            <a:endParaRPr lang="en-US" sz="1600" dirty="0">
              <a:latin typeface="Arial"/>
              <a:cs typeface="Arial"/>
            </a:endParaRPr>
          </a:p>
          <a:p>
            <a:pPr marL="9803" marR="4128">
              <a:spcBef>
                <a:spcPts val="81"/>
              </a:spcBef>
              <a:tabLst>
                <a:tab pos="243007" algn="l"/>
                <a:tab pos="243523" algn="l"/>
              </a:tabLst>
            </a:pPr>
            <a:endParaRPr lang="en-IT" sz="1600" dirty="0">
              <a:latin typeface="Arial"/>
              <a:cs typeface="Arial"/>
            </a:endParaRPr>
          </a:p>
          <a:p>
            <a:pPr marL="9803" marR="4128">
              <a:spcBef>
                <a:spcPts val="81"/>
              </a:spcBef>
              <a:tabLst>
                <a:tab pos="243007" algn="l"/>
                <a:tab pos="243523" algn="l"/>
              </a:tabLst>
            </a:pPr>
            <a:endParaRPr sz="1600" dirty="0">
              <a:latin typeface="Arial"/>
              <a:cs typeface="Arial"/>
            </a:endParaRPr>
          </a:p>
          <a:p>
            <a:pPr marL="243007" marR="332780" indent="-233204">
              <a:buFont typeface="Wingdings"/>
              <a:buChar char=""/>
              <a:tabLst>
                <a:tab pos="243007" algn="l"/>
                <a:tab pos="243523" algn="l"/>
              </a:tabLst>
            </a:pPr>
            <a:r>
              <a:rPr sz="1600" dirty="0">
                <a:solidFill>
                  <a:schemeClr val="accent5">
                    <a:lumMod val="75000"/>
                  </a:schemeClr>
                </a:solidFill>
                <a:latin typeface="Arial"/>
                <a:cs typeface="Arial"/>
              </a:rPr>
              <a:t>Follow</a:t>
            </a:r>
            <a:r>
              <a:rPr sz="1600" spc="-4" dirty="0">
                <a:solidFill>
                  <a:schemeClr val="accent5">
                    <a:lumMod val="75000"/>
                  </a:schemeClr>
                </a:solidFill>
                <a:latin typeface="Arial"/>
                <a:cs typeface="Arial"/>
              </a:rPr>
              <a:t> </a:t>
            </a:r>
            <a:r>
              <a:rPr sz="1600" dirty="0">
                <a:solidFill>
                  <a:schemeClr val="accent5">
                    <a:lumMod val="75000"/>
                  </a:schemeClr>
                </a:solidFill>
                <a:latin typeface="Arial"/>
                <a:cs typeface="Arial"/>
              </a:rPr>
              <a:t>the</a:t>
            </a:r>
            <a:r>
              <a:rPr sz="1600" spc="-8" dirty="0">
                <a:solidFill>
                  <a:schemeClr val="accent5">
                    <a:lumMod val="75000"/>
                  </a:schemeClr>
                </a:solidFill>
                <a:latin typeface="Arial"/>
                <a:cs typeface="Arial"/>
              </a:rPr>
              <a:t> review </a:t>
            </a:r>
            <a:r>
              <a:rPr sz="1600" dirty="0">
                <a:solidFill>
                  <a:schemeClr val="accent5">
                    <a:lumMod val="75000"/>
                  </a:schemeClr>
                </a:solidFill>
                <a:latin typeface="Arial"/>
                <a:cs typeface="Arial"/>
              </a:rPr>
              <a:t>revisions</a:t>
            </a:r>
            <a:r>
              <a:rPr sz="1600" spc="-12" dirty="0">
                <a:solidFill>
                  <a:schemeClr val="accent5">
                    <a:lumMod val="75000"/>
                  </a:schemeClr>
                </a:solidFill>
                <a:latin typeface="Arial"/>
                <a:cs typeface="Arial"/>
              </a:rPr>
              <a:t> </a:t>
            </a:r>
            <a:r>
              <a:rPr sz="1600" dirty="0">
                <a:solidFill>
                  <a:schemeClr val="accent5">
                    <a:lumMod val="75000"/>
                  </a:schemeClr>
                </a:solidFill>
                <a:latin typeface="Arial"/>
                <a:cs typeface="Arial"/>
              </a:rPr>
              <a:t>and</a:t>
            </a:r>
            <a:r>
              <a:rPr sz="1600" spc="-12" dirty="0">
                <a:solidFill>
                  <a:schemeClr val="accent5">
                    <a:lumMod val="75000"/>
                  </a:schemeClr>
                </a:solidFill>
                <a:latin typeface="Arial"/>
                <a:cs typeface="Arial"/>
              </a:rPr>
              <a:t> </a:t>
            </a:r>
            <a:r>
              <a:rPr sz="1600" spc="-16" dirty="0">
                <a:solidFill>
                  <a:schemeClr val="accent5">
                    <a:lumMod val="75000"/>
                  </a:schemeClr>
                </a:solidFill>
                <a:latin typeface="Arial"/>
                <a:cs typeface="Arial"/>
              </a:rPr>
              <a:t>upon </a:t>
            </a:r>
            <a:r>
              <a:rPr sz="1600" dirty="0">
                <a:solidFill>
                  <a:schemeClr val="accent5">
                    <a:lumMod val="75000"/>
                  </a:schemeClr>
                </a:solidFill>
                <a:latin typeface="Arial"/>
                <a:cs typeface="Arial"/>
              </a:rPr>
              <a:t>green</a:t>
            </a:r>
            <a:r>
              <a:rPr sz="1600" spc="-20" dirty="0">
                <a:solidFill>
                  <a:schemeClr val="accent5">
                    <a:lumMod val="75000"/>
                  </a:schemeClr>
                </a:solidFill>
                <a:latin typeface="Arial"/>
                <a:cs typeface="Arial"/>
              </a:rPr>
              <a:t> </a:t>
            </a:r>
            <a:r>
              <a:rPr sz="1600" dirty="0">
                <a:solidFill>
                  <a:schemeClr val="accent5">
                    <a:lumMod val="75000"/>
                  </a:schemeClr>
                </a:solidFill>
                <a:latin typeface="Arial"/>
                <a:cs typeface="Arial"/>
              </a:rPr>
              <a:t>light</a:t>
            </a:r>
            <a:r>
              <a:rPr sz="1600" spc="-8" dirty="0">
                <a:solidFill>
                  <a:schemeClr val="accent5">
                    <a:lumMod val="75000"/>
                  </a:schemeClr>
                </a:solidFill>
                <a:latin typeface="Arial"/>
                <a:cs typeface="Arial"/>
              </a:rPr>
              <a:t> </a:t>
            </a:r>
            <a:r>
              <a:rPr sz="1600" spc="-16" dirty="0">
                <a:solidFill>
                  <a:schemeClr val="accent5">
                    <a:lumMod val="75000"/>
                  </a:schemeClr>
                </a:solidFill>
                <a:latin typeface="Arial"/>
                <a:cs typeface="Arial"/>
              </a:rPr>
              <a:t>from </a:t>
            </a:r>
            <a:r>
              <a:rPr sz="1600" dirty="0">
                <a:solidFill>
                  <a:schemeClr val="accent5">
                    <a:lumMod val="75000"/>
                  </a:schemeClr>
                </a:solidFill>
                <a:latin typeface="Arial"/>
                <a:cs typeface="Arial"/>
              </a:rPr>
              <a:t>DRDC,</a:t>
            </a:r>
            <a:r>
              <a:rPr sz="1600" spc="-49" dirty="0">
                <a:solidFill>
                  <a:schemeClr val="accent5">
                    <a:lumMod val="75000"/>
                  </a:schemeClr>
                </a:solidFill>
                <a:latin typeface="Arial"/>
                <a:cs typeface="Arial"/>
              </a:rPr>
              <a:t> </a:t>
            </a:r>
            <a:r>
              <a:rPr sz="1600" spc="-16" dirty="0">
                <a:solidFill>
                  <a:schemeClr val="accent5">
                    <a:lumMod val="75000"/>
                  </a:schemeClr>
                </a:solidFill>
                <a:latin typeface="Arial"/>
                <a:cs typeface="Arial"/>
              </a:rPr>
              <a:t>CERN</a:t>
            </a:r>
            <a:endParaRPr sz="1600" dirty="0">
              <a:solidFill>
                <a:schemeClr val="accent5">
                  <a:lumMod val="75000"/>
                </a:schemeClr>
              </a:solidFill>
              <a:latin typeface="Arial"/>
              <a:cs typeface="Arial"/>
            </a:endParaRPr>
          </a:p>
          <a:p>
            <a:pPr marL="243007"/>
            <a:r>
              <a:rPr sz="1600" dirty="0">
                <a:solidFill>
                  <a:schemeClr val="accent5">
                    <a:lumMod val="75000"/>
                  </a:schemeClr>
                </a:solidFill>
                <a:latin typeface="Arial"/>
                <a:cs typeface="Arial"/>
              </a:rPr>
              <a:t>research</a:t>
            </a:r>
            <a:r>
              <a:rPr sz="1600" spc="-16" dirty="0">
                <a:solidFill>
                  <a:schemeClr val="accent5">
                    <a:lumMod val="75000"/>
                  </a:schemeClr>
                </a:solidFill>
                <a:latin typeface="Arial"/>
                <a:cs typeface="Arial"/>
              </a:rPr>
              <a:t> board</a:t>
            </a:r>
            <a:r>
              <a:rPr lang="en-US" sz="1600" spc="-16" dirty="0">
                <a:solidFill>
                  <a:schemeClr val="accent5">
                    <a:lumMod val="75000"/>
                  </a:schemeClr>
                </a:solidFill>
                <a:latin typeface="Arial"/>
                <a:cs typeface="Arial"/>
              </a:rPr>
              <a:t> </a:t>
            </a:r>
            <a:r>
              <a:rPr lang="en-GB" sz="1600" dirty="0">
                <a:solidFill>
                  <a:schemeClr val="accent5">
                    <a:lumMod val="75000"/>
                  </a:schemeClr>
                </a:solidFill>
                <a:latin typeface="Arial"/>
                <a:cs typeface="Arial"/>
              </a:rPr>
              <a:t>approves</a:t>
            </a:r>
            <a:r>
              <a:rPr lang="en-GB" sz="1600" spc="-41" dirty="0">
                <a:solidFill>
                  <a:schemeClr val="accent5">
                    <a:lumMod val="75000"/>
                  </a:schemeClr>
                </a:solidFill>
                <a:latin typeface="Arial"/>
                <a:cs typeface="Arial"/>
              </a:rPr>
              <a:t> </a:t>
            </a:r>
            <a:r>
              <a:rPr lang="en-GB" sz="1600" spc="-20" dirty="0">
                <a:solidFill>
                  <a:schemeClr val="accent5">
                    <a:lumMod val="75000"/>
                  </a:schemeClr>
                </a:solidFill>
                <a:latin typeface="Arial"/>
                <a:cs typeface="Arial"/>
              </a:rPr>
              <a:t>the </a:t>
            </a:r>
            <a:r>
              <a:rPr lang="en-GB" sz="1600" dirty="0">
                <a:solidFill>
                  <a:schemeClr val="accent5">
                    <a:lumMod val="75000"/>
                  </a:schemeClr>
                </a:solidFill>
                <a:latin typeface="Arial"/>
                <a:cs typeface="Arial"/>
              </a:rPr>
              <a:t>formation</a:t>
            </a:r>
            <a:r>
              <a:rPr lang="en-GB" sz="1600" spc="-4" dirty="0">
                <a:solidFill>
                  <a:schemeClr val="accent5">
                    <a:lumMod val="75000"/>
                  </a:schemeClr>
                </a:solidFill>
                <a:latin typeface="Arial"/>
                <a:cs typeface="Arial"/>
              </a:rPr>
              <a:t> </a:t>
            </a:r>
            <a:r>
              <a:rPr lang="en-GB" sz="1600" dirty="0">
                <a:solidFill>
                  <a:schemeClr val="accent5">
                    <a:lumMod val="75000"/>
                  </a:schemeClr>
                </a:solidFill>
                <a:latin typeface="Arial"/>
                <a:cs typeface="Arial"/>
              </a:rPr>
              <a:t>of </a:t>
            </a:r>
            <a:r>
              <a:rPr lang="en-GB" sz="1600" spc="-20" dirty="0">
                <a:solidFill>
                  <a:schemeClr val="accent5">
                    <a:lumMod val="75000"/>
                  </a:schemeClr>
                </a:solidFill>
                <a:latin typeface="Arial"/>
                <a:cs typeface="Arial"/>
              </a:rPr>
              <a:t>the </a:t>
            </a:r>
            <a:r>
              <a:rPr lang="en-GB" sz="1600" spc="-8" dirty="0">
                <a:solidFill>
                  <a:schemeClr val="accent5">
                    <a:lumMod val="75000"/>
                  </a:schemeClr>
                </a:solidFill>
                <a:latin typeface="Arial"/>
                <a:cs typeface="Arial"/>
              </a:rPr>
              <a:t>collaboration</a:t>
            </a:r>
            <a:endParaRPr lang="en-GB" sz="1600" dirty="0">
              <a:solidFill>
                <a:schemeClr val="accent5">
                  <a:lumMod val="75000"/>
                </a:schemeClr>
              </a:solidFill>
              <a:latin typeface="Arial"/>
              <a:cs typeface="Arial"/>
            </a:endParaRPr>
          </a:p>
          <a:p>
            <a:pPr marL="243007"/>
            <a:endParaRPr sz="1600" dirty="0">
              <a:solidFill>
                <a:schemeClr val="accent5">
                  <a:lumMod val="75000"/>
                </a:schemeClr>
              </a:solidFill>
              <a:latin typeface="Arial"/>
              <a:cs typeface="Arial"/>
            </a:endParaRPr>
          </a:p>
        </p:txBody>
      </p:sp>
      <p:sp>
        <p:nvSpPr>
          <p:cNvPr id="14" name="object 17">
            <a:extLst>
              <a:ext uri="{FF2B5EF4-FFF2-40B4-BE49-F238E27FC236}">
                <a16:creationId xmlns:a16="http://schemas.microsoft.com/office/drawing/2014/main" id="{F6F91070-9096-53FF-AA70-B3046EFA9355}"/>
              </a:ext>
            </a:extLst>
          </p:cNvPr>
          <p:cNvSpPr txBox="1"/>
          <p:nvPr/>
        </p:nvSpPr>
        <p:spPr>
          <a:xfrm>
            <a:off x="262580" y="1258515"/>
            <a:ext cx="2309336" cy="229295"/>
          </a:xfrm>
          <a:prstGeom prst="rect">
            <a:avLst/>
          </a:prstGeom>
          <a:solidFill>
            <a:srgbClr val="FF0000"/>
          </a:solidFill>
          <a:ln>
            <a:noFill/>
          </a:ln>
        </p:spPr>
        <p:txBody>
          <a:bodyPr vert="horz" wrap="square" lIns="0" tIns="4128" rIns="0" bIns="0" rtlCol="0">
            <a:spAutoFit/>
          </a:bodyPr>
          <a:lstStyle/>
          <a:p>
            <a:pPr marL="406559">
              <a:spcBef>
                <a:spcPts val="33"/>
              </a:spcBef>
            </a:pPr>
            <a:r>
              <a:rPr sz="1463" spc="-8" dirty="0">
                <a:solidFill>
                  <a:srgbClr val="FFFFFF"/>
                </a:solidFill>
                <a:latin typeface="Arial"/>
                <a:cs typeface="Arial"/>
              </a:rPr>
              <a:t>Q4-2022/Q1-</a:t>
            </a:r>
            <a:r>
              <a:rPr sz="1463" spc="-16" dirty="0">
                <a:solidFill>
                  <a:srgbClr val="FFFFFF"/>
                </a:solidFill>
                <a:latin typeface="Arial"/>
                <a:cs typeface="Arial"/>
              </a:rPr>
              <a:t>2023</a:t>
            </a:r>
            <a:endParaRPr sz="1463" dirty="0">
              <a:latin typeface="Arial"/>
              <a:cs typeface="Arial"/>
            </a:endParaRPr>
          </a:p>
        </p:txBody>
      </p:sp>
      <p:sp>
        <p:nvSpPr>
          <p:cNvPr id="15" name="object 19">
            <a:extLst>
              <a:ext uri="{FF2B5EF4-FFF2-40B4-BE49-F238E27FC236}">
                <a16:creationId xmlns:a16="http://schemas.microsoft.com/office/drawing/2014/main" id="{52812A33-1B7B-41F7-E412-90AEE08596CE}"/>
              </a:ext>
            </a:extLst>
          </p:cNvPr>
          <p:cNvSpPr txBox="1"/>
          <p:nvPr/>
        </p:nvSpPr>
        <p:spPr>
          <a:xfrm>
            <a:off x="2571917" y="1258515"/>
            <a:ext cx="2310884" cy="229295"/>
          </a:xfrm>
          <a:prstGeom prst="rect">
            <a:avLst/>
          </a:prstGeom>
          <a:solidFill>
            <a:schemeClr val="bg1">
              <a:lumMod val="50000"/>
            </a:schemeClr>
          </a:solidFill>
          <a:ln>
            <a:noFill/>
          </a:ln>
        </p:spPr>
        <p:txBody>
          <a:bodyPr vert="horz" wrap="square" lIns="0" tIns="4128" rIns="0" bIns="0" rtlCol="0">
            <a:spAutoFit/>
          </a:bodyPr>
          <a:lstStyle/>
          <a:p>
            <a:pPr algn="ctr">
              <a:spcBef>
                <a:spcPts val="33"/>
              </a:spcBef>
            </a:pPr>
            <a:r>
              <a:rPr sz="1463" spc="-8" dirty="0">
                <a:solidFill>
                  <a:srgbClr val="FFFFFF"/>
                </a:solidFill>
                <a:latin typeface="Arial"/>
                <a:cs typeface="Arial"/>
              </a:rPr>
              <a:t>Q2-</a:t>
            </a:r>
            <a:r>
              <a:rPr sz="1463" spc="-16" dirty="0">
                <a:solidFill>
                  <a:srgbClr val="FFFFFF"/>
                </a:solidFill>
                <a:latin typeface="Arial"/>
                <a:cs typeface="Arial"/>
              </a:rPr>
              <a:t>2023</a:t>
            </a:r>
            <a:endParaRPr sz="1463" dirty="0">
              <a:latin typeface="Arial"/>
              <a:cs typeface="Arial"/>
            </a:endParaRPr>
          </a:p>
        </p:txBody>
      </p:sp>
      <p:sp>
        <p:nvSpPr>
          <p:cNvPr id="16" name="object 21">
            <a:extLst>
              <a:ext uri="{FF2B5EF4-FFF2-40B4-BE49-F238E27FC236}">
                <a16:creationId xmlns:a16="http://schemas.microsoft.com/office/drawing/2014/main" id="{675E14F5-74DC-012B-09FB-9C5E9AB1669D}"/>
              </a:ext>
            </a:extLst>
          </p:cNvPr>
          <p:cNvSpPr/>
          <p:nvPr/>
        </p:nvSpPr>
        <p:spPr>
          <a:xfrm>
            <a:off x="4882491" y="1258514"/>
            <a:ext cx="2444512" cy="241459"/>
          </a:xfrm>
          <a:custGeom>
            <a:avLst/>
            <a:gdLst/>
            <a:ahLst/>
            <a:cxnLst/>
            <a:rect l="l" t="t" r="r" b="b"/>
            <a:pathLst>
              <a:path w="3008629" h="297180">
                <a:moveTo>
                  <a:pt x="3008376" y="0"/>
                </a:moveTo>
                <a:lnTo>
                  <a:pt x="0" y="0"/>
                </a:lnTo>
                <a:lnTo>
                  <a:pt x="0" y="297179"/>
                </a:lnTo>
                <a:lnTo>
                  <a:pt x="3008376" y="297179"/>
                </a:lnTo>
                <a:lnTo>
                  <a:pt x="3008376" y="0"/>
                </a:lnTo>
                <a:close/>
              </a:path>
            </a:pathLst>
          </a:custGeom>
          <a:solidFill>
            <a:srgbClr val="004078"/>
          </a:solidFill>
        </p:spPr>
        <p:txBody>
          <a:bodyPr wrap="square" lIns="0" tIns="0" rIns="0" bIns="0" rtlCol="0"/>
          <a:lstStyle/>
          <a:p>
            <a:endParaRPr sz="1950"/>
          </a:p>
        </p:txBody>
      </p:sp>
      <p:sp>
        <p:nvSpPr>
          <p:cNvPr id="17" name="object 23">
            <a:extLst>
              <a:ext uri="{FF2B5EF4-FFF2-40B4-BE49-F238E27FC236}">
                <a16:creationId xmlns:a16="http://schemas.microsoft.com/office/drawing/2014/main" id="{96636191-4A1B-12AA-6F1A-0E7F98F9A8F2}"/>
              </a:ext>
            </a:extLst>
          </p:cNvPr>
          <p:cNvSpPr txBox="1"/>
          <p:nvPr/>
        </p:nvSpPr>
        <p:spPr>
          <a:xfrm>
            <a:off x="4890230" y="1252324"/>
            <a:ext cx="2429034" cy="235546"/>
          </a:xfrm>
          <a:prstGeom prst="rect">
            <a:avLst/>
          </a:prstGeom>
        </p:spPr>
        <p:txBody>
          <a:bodyPr vert="horz" wrap="square" lIns="0" tIns="10319" rIns="0" bIns="0" rtlCol="0">
            <a:spAutoFit/>
          </a:bodyPr>
          <a:lstStyle/>
          <a:p>
            <a:pPr algn="ctr">
              <a:spcBef>
                <a:spcPts val="81"/>
              </a:spcBef>
            </a:pPr>
            <a:r>
              <a:rPr sz="1463" spc="-8" dirty="0">
                <a:solidFill>
                  <a:srgbClr val="FFFFFF"/>
                </a:solidFill>
                <a:latin typeface="Arial"/>
                <a:cs typeface="Arial"/>
              </a:rPr>
              <a:t>Q3-</a:t>
            </a:r>
            <a:r>
              <a:rPr sz="1463" spc="-16" dirty="0">
                <a:solidFill>
                  <a:srgbClr val="FFFFFF"/>
                </a:solidFill>
                <a:latin typeface="Arial"/>
                <a:cs typeface="Arial"/>
              </a:rPr>
              <a:t>2023</a:t>
            </a:r>
            <a:endParaRPr sz="1463" dirty="0">
              <a:latin typeface="Arial"/>
              <a:cs typeface="Arial"/>
            </a:endParaRPr>
          </a:p>
        </p:txBody>
      </p:sp>
      <p:grpSp>
        <p:nvGrpSpPr>
          <p:cNvPr id="18" name="object 24">
            <a:extLst>
              <a:ext uri="{FF2B5EF4-FFF2-40B4-BE49-F238E27FC236}">
                <a16:creationId xmlns:a16="http://schemas.microsoft.com/office/drawing/2014/main" id="{218EAE64-D7F9-B17E-3A15-6153039433B7}"/>
              </a:ext>
            </a:extLst>
          </p:cNvPr>
          <p:cNvGrpSpPr/>
          <p:nvPr/>
        </p:nvGrpSpPr>
        <p:grpSpPr>
          <a:xfrm>
            <a:off x="7269218" y="1069682"/>
            <a:ext cx="2485787" cy="608806"/>
            <a:chOff x="8932164" y="937260"/>
            <a:chExt cx="3059430" cy="749300"/>
          </a:xfrm>
        </p:grpSpPr>
        <p:pic>
          <p:nvPicPr>
            <p:cNvPr id="19" name="object 25">
              <a:extLst>
                <a:ext uri="{FF2B5EF4-FFF2-40B4-BE49-F238E27FC236}">
                  <a16:creationId xmlns:a16="http://schemas.microsoft.com/office/drawing/2014/main" id="{98526613-604C-3281-D251-E897C82CE5E5}"/>
                </a:ext>
              </a:extLst>
            </p:cNvPr>
            <p:cNvPicPr/>
            <p:nvPr/>
          </p:nvPicPr>
          <p:blipFill>
            <a:blip r:embed="rId2" cstate="print"/>
            <a:stretch>
              <a:fillRect/>
            </a:stretch>
          </p:blipFill>
          <p:spPr>
            <a:xfrm>
              <a:off x="8932164" y="937260"/>
              <a:ext cx="3059429" cy="749046"/>
            </a:xfrm>
            <a:prstGeom prst="rect">
              <a:avLst/>
            </a:prstGeom>
          </p:spPr>
        </p:pic>
        <p:sp>
          <p:nvSpPr>
            <p:cNvPr id="20" name="object 26">
              <a:extLst>
                <a:ext uri="{FF2B5EF4-FFF2-40B4-BE49-F238E27FC236}">
                  <a16:creationId xmlns:a16="http://schemas.microsoft.com/office/drawing/2014/main" id="{4821CAB6-CFA0-F089-C60A-0498FB788721}"/>
                </a:ext>
              </a:extLst>
            </p:cNvPr>
            <p:cNvSpPr/>
            <p:nvPr/>
          </p:nvSpPr>
          <p:spPr>
            <a:xfrm>
              <a:off x="9008364" y="1021080"/>
              <a:ext cx="2908300" cy="584200"/>
            </a:xfrm>
            <a:custGeom>
              <a:avLst/>
              <a:gdLst/>
              <a:ahLst/>
              <a:cxnLst/>
              <a:rect l="l" t="t" r="r" b="b"/>
              <a:pathLst>
                <a:path w="2908300" h="584200">
                  <a:moveTo>
                    <a:pt x="2615945" y="0"/>
                  </a:moveTo>
                  <a:lnTo>
                    <a:pt x="2615945" y="145923"/>
                  </a:lnTo>
                  <a:lnTo>
                    <a:pt x="0" y="145923"/>
                  </a:lnTo>
                  <a:lnTo>
                    <a:pt x="0" y="437769"/>
                  </a:lnTo>
                  <a:lnTo>
                    <a:pt x="2615945" y="437769"/>
                  </a:lnTo>
                  <a:lnTo>
                    <a:pt x="2615945" y="583692"/>
                  </a:lnTo>
                  <a:lnTo>
                    <a:pt x="2907791" y="291846"/>
                  </a:lnTo>
                  <a:lnTo>
                    <a:pt x="2615945" y="0"/>
                  </a:lnTo>
                  <a:close/>
                </a:path>
              </a:pathLst>
            </a:custGeom>
            <a:solidFill>
              <a:schemeClr val="accent2"/>
            </a:solidFill>
          </p:spPr>
          <p:txBody>
            <a:bodyPr wrap="square" lIns="0" tIns="0" rIns="0" bIns="0" rtlCol="0"/>
            <a:lstStyle/>
            <a:p>
              <a:endParaRPr sz="1950"/>
            </a:p>
          </p:txBody>
        </p:sp>
        <p:sp>
          <p:nvSpPr>
            <p:cNvPr id="21" name="object 27">
              <a:extLst>
                <a:ext uri="{FF2B5EF4-FFF2-40B4-BE49-F238E27FC236}">
                  <a16:creationId xmlns:a16="http://schemas.microsoft.com/office/drawing/2014/main" id="{D2302B1F-9161-6CF5-EB4A-2557916B76B0}"/>
                </a:ext>
              </a:extLst>
            </p:cNvPr>
            <p:cNvSpPr/>
            <p:nvPr/>
          </p:nvSpPr>
          <p:spPr>
            <a:xfrm>
              <a:off x="9008364" y="1021080"/>
              <a:ext cx="2908300" cy="584200"/>
            </a:xfrm>
            <a:custGeom>
              <a:avLst/>
              <a:gdLst/>
              <a:ahLst/>
              <a:cxnLst/>
              <a:rect l="l" t="t" r="r" b="b"/>
              <a:pathLst>
                <a:path w="2908300" h="584200">
                  <a:moveTo>
                    <a:pt x="0" y="145923"/>
                  </a:moveTo>
                  <a:lnTo>
                    <a:pt x="2615945" y="145923"/>
                  </a:lnTo>
                  <a:lnTo>
                    <a:pt x="2615945" y="0"/>
                  </a:lnTo>
                  <a:lnTo>
                    <a:pt x="2907791" y="291846"/>
                  </a:lnTo>
                  <a:lnTo>
                    <a:pt x="2615945" y="583692"/>
                  </a:lnTo>
                  <a:lnTo>
                    <a:pt x="2615945" y="437769"/>
                  </a:lnTo>
                  <a:lnTo>
                    <a:pt x="0" y="437769"/>
                  </a:lnTo>
                  <a:lnTo>
                    <a:pt x="0" y="145923"/>
                  </a:lnTo>
                  <a:close/>
                </a:path>
              </a:pathLst>
            </a:custGeom>
            <a:ln w="9525">
              <a:solidFill>
                <a:srgbClr val="AFAFAF"/>
              </a:solidFill>
            </a:ln>
          </p:spPr>
          <p:txBody>
            <a:bodyPr wrap="square" lIns="0" tIns="0" rIns="0" bIns="0" rtlCol="0"/>
            <a:lstStyle/>
            <a:p>
              <a:endParaRPr sz="1950"/>
            </a:p>
          </p:txBody>
        </p:sp>
      </p:grpSp>
      <p:sp>
        <p:nvSpPr>
          <p:cNvPr id="22" name="object 28">
            <a:extLst>
              <a:ext uri="{FF2B5EF4-FFF2-40B4-BE49-F238E27FC236}">
                <a16:creationId xmlns:a16="http://schemas.microsoft.com/office/drawing/2014/main" id="{0D4E6A95-B691-99C6-B538-773D342CCBCF}"/>
              </a:ext>
            </a:extLst>
          </p:cNvPr>
          <p:cNvSpPr txBox="1"/>
          <p:nvPr/>
        </p:nvSpPr>
        <p:spPr>
          <a:xfrm>
            <a:off x="8083780" y="1248299"/>
            <a:ext cx="741918" cy="235546"/>
          </a:xfrm>
          <a:prstGeom prst="rect">
            <a:avLst/>
          </a:prstGeom>
        </p:spPr>
        <p:txBody>
          <a:bodyPr vert="horz" wrap="square" lIns="0" tIns="10319" rIns="0" bIns="0" rtlCol="0">
            <a:spAutoFit/>
          </a:bodyPr>
          <a:lstStyle/>
          <a:p>
            <a:pPr marL="10319">
              <a:spcBef>
                <a:spcPts val="81"/>
              </a:spcBef>
            </a:pPr>
            <a:r>
              <a:rPr sz="1463" spc="-8" dirty="0">
                <a:solidFill>
                  <a:srgbClr val="FFFFFF"/>
                </a:solidFill>
                <a:latin typeface="Arial"/>
                <a:cs typeface="Arial"/>
              </a:rPr>
              <a:t>Q4-</a:t>
            </a:r>
            <a:r>
              <a:rPr sz="1463" spc="-16" dirty="0">
                <a:solidFill>
                  <a:srgbClr val="FFFFFF"/>
                </a:solidFill>
                <a:latin typeface="Arial"/>
                <a:cs typeface="Arial"/>
              </a:rPr>
              <a:t>2023</a:t>
            </a:r>
            <a:endParaRPr sz="1463" dirty="0">
              <a:latin typeface="Arial"/>
              <a:cs typeface="Arial"/>
            </a:endParaRPr>
          </a:p>
        </p:txBody>
      </p:sp>
      <p:grpSp>
        <p:nvGrpSpPr>
          <p:cNvPr id="23" name="object 24">
            <a:extLst>
              <a:ext uri="{FF2B5EF4-FFF2-40B4-BE49-F238E27FC236}">
                <a16:creationId xmlns:a16="http://schemas.microsoft.com/office/drawing/2014/main" id="{86A6DE22-1339-5F1E-5FFE-22C0744950FF}"/>
              </a:ext>
            </a:extLst>
          </p:cNvPr>
          <p:cNvGrpSpPr/>
          <p:nvPr/>
        </p:nvGrpSpPr>
        <p:grpSpPr>
          <a:xfrm>
            <a:off x="9633996" y="1068759"/>
            <a:ext cx="2485787" cy="608806"/>
            <a:chOff x="8932164" y="937260"/>
            <a:chExt cx="3059430" cy="749300"/>
          </a:xfrm>
        </p:grpSpPr>
        <p:pic>
          <p:nvPicPr>
            <p:cNvPr id="24" name="object 25">
              <a:extLst>
                <a:ext uri="{FF2B5EF4-FFF2-40B4-BE49-F238E27FC236}">
                  <a16:creationId xmlns:a16="http://schemas.microsoft.com/office/drawing/2014/main" id="{684DB5ED-EDAE-6701-82CF-EB3D96CF580E}"/>
                </a:ext>
              </a:extLst>
            </p:cNvPr>
            <p:cNvPicPr/>
            <p:nvPr/>
          </p:nvPicPr>
          <p:blipFill>
            <a:blip r:embed="rId2" cstate="print"/>
            <a:stretch>
              <a:fillRect/>
            </a:stretch>
          </p:blipFill>
          <p:spPr>
            <a:xfrm>
              <a:off x="8932164" y="937260"/>
              <a:ext cx="3059429" cy="749046"/>
            </a:xfrm>
            <a:prstGeom prst="rect">
              <a:avLst/>
            </a:prstGeom>
          </p:spPr>
        </p:pic>
        <p:sp>
          <p:nvSpPr>
            <p:cNvPr id="25" name="object 26">
              <a:extLst>
                <a:ext uri="{FF2B5EF4-FFF2-40B4-BE49-F238E27FC236}">
                  <a16:creationId xmlns:a16="http://schemas.microsoft.com/office/drawing/2014/main" id="{EEB0C33A-CF14-93B5-BBE0-CED74081E48A}"/>
                </a:ext>
              </a:extLst>
            </p:cNvPr>
            <p:cNvSpPr/>
            <p:nvPr/>
          </p:nvSpPr>
          <p:spPr>
            <a:xfrm>
              <a:off x="9008364" y="1021080"/>
              <a:ext cx="2908300" cy="584200"/>
            </a:xfrm>
            <a:custGeom>
              <a:avLst/>
              <a:gdLst/>
              <a:ahLst/>
              <a:cxnLst/>
              <a:rect l="l" t="t" r="r" b="b"/>
              <a:pathLst>
                <a:path w="2908300" h="584200">
                  <a:moveTo>
                    <a:pt x="2615945" y="0"/>
                  </a:moveTo>
                  <a:lnTo>
                    <a:pt x="2615945" y="145923"/>
                  </a:lnTo>
                  <a:lnTo>
                    <a:pt x="0" y="145923"/>
                  </a:lnTo>
                  <a:lnTo>
                    <a:pt x="0" y="437769"/>
                  </a:lnTo>
                  <a:lnTo>
                    <a:pt x="2615945" y="437769"/>
                  </a:lnTo>
                  <a:lnTo>
                    <a:pt x="2615945" y="583692"/>
                  </a:lnTo>
                  <a:lnTo>
                    <a:pt x="2907791" y="291846"/>
                  </a:lnTo>
                  <a:lnTo>
                    <a:pt x="2615945" y="0"/>
                  </a:lnTo>
                  <a:close/>
                </a:path>
              </a:pathLst>
            </a:custGeom>
            <a:solidFill>
              <a:srgbClr val="221AC0"/>
            </a:solidFill>
          </p:spPr>
          <p:txBody>
            <a:bodyPr wrap="square" lIns="0" tIns="0" rIns="0" bIns="0" rtlCol="0"/>
            <a:lstStyle/>
            <a:p>
              <a:endParaRPr sz="1950" dirty="0"/>
            </a:p>
          </p:txBody>
        </p:sp>
        <p:sp>
          <p:nvSpPr>
            <p:cNvPr id="26" name="object 27">
              <a:extLst>
                <a:ext uri="{FF2B5EF4-FFF2-40B4-BE49-F238E27FC236}">
                  <a16:creationId xmlns:a16="http://schemas.microsoft.com/office/drawing/2014/main" id="{416AD535-C651-B8AA-6165-2A24D6C6D9C5}"/>
                </a:ext>
              </a:extLst>
            </p:cNvPr>
            <p:cNvSpPr/>
            <p:nvPr/>
          </p:nvSpPr>
          <p:spPr>
            <a:xfrm>
              <a:off x="9008364" y="1021080"/>
              <a:ext cx="2908300" cy="584200"/>
            </a:xfrm>
            <a:custGeom>
              <a:avLst/>
              <a:gdLst/>
              <a:ahLst/>
              <a:cxnLst/>
              <a:rect l="l" t="t" r="r" b="b"/>
              <a:pathLst>
                <a:path w="2908300" h="584200">
                  <a:moveTo>
                    <a:pt x="0" y="145923"/>
                  </a:moveTo>
                  <a:lnTo>
                    <a:pt x="2615945" y="145923"/>
                  </a:lnTo>
                  <a:lnTo>
                    <a:pt x="2615945" y="0"/>
                  </a:lnTo>
                  <a:lnTo>
                    <a:pt x="2907791" y="291846"/>
                  </a:lnTo>
                  <a:lnTo>
                    <a:pt x="2615945" y="583692"/>
                  </a:lnTo>
                  <a:lnTo>
                    <a:pt x="2615945" y="437769"/>
                  </a:lnTo>
                  <a:lnTo>
                    <a:pt x="0" y="437769"/>
                  </a:lnTo>
                  <a:lnTo>
                    <a:pt x="0" y="145923"/>
                  </a:lnTo>
                  <a:close/>
                </a:path>
              </a:pathLst>
            </a:custGeom>
            <a:ln w="9525">
              <a:solidFill>
                <a:srgbClr val="AFAFAF"/>
              </a:solidFill>
            </a:ln>
          </p:spPr>
          <p:txBody>
            <a:bodyPr wrap="square" lIns="0" tIns="0" rIns="0" bIns="0" rtlCol="0"/>
            <a:lstStyle/>
            <a:p>
              <a:endParaRPr sz="1950"/>
            </a:p>
          </p:txBody>
        </p:sp>
      </p:grpSp>
      <p:sp>
        <p:nvSpPr>
          <p:cNvPr id="27" name="object 28">
            <a:extLst>
              <a:ext uri="{FF2B5EF4-FFF2-40B4-BE49-F238E27FC236}">
                <a16:creationId xmlns:a16="http://schemas.microsoft.com/office/drawing/2014/main" id="{5A46E245-509D-2300-6F25-26248B8FE1EB}"/>
              </a:ext>
            </a:extLst>
          </p:cNvPr>
          <p:cNvSpPr txBox="1"/>
          <p:nvPr/>
        </p:nvSpPr>
        <p:spPr>
          <a:xfrm>
            <a:off x="10457914" y="1245116"/>
            <a:ext cx="741918" cy="235546"/>
          </a:xfrm>
          <a:prstGeom prst="rect">
            <a:avLst/>
          </a:prstGeom>
        </p:spPr>
        <p:txBody>
          <a:bodyPr vert="horz" wrap="square" lIns="0" tIns="10319" rIns="0" bIns="0" rtlCol="0">
            <a:spAutoFit/>
          </a:bodyPr>
          <a:lstStyle/>
          <a:p>
            <a:pPr marL="10319">
              <a:spcBef>
                <a:spcPts val="81"/>
              </a:spcBef>
            </a:pPr>
            <a:r>
              <a:rPr sz="1463" spc="-16" dirty="0">
                <a:solidFill>
                  <a:srgbClr val="FFFFFF"/>
                </a:solidFill>
                <a:latin typeface="Arial"/>
                <a:cs typeface="Arial"/>
              </a:rPr>
              <a:t>202</a:t>
            </a:r>
            <a:r>
              <a:rPr lang="en-US" sz="1463" spc="-16" dirty="0">
                <a:solidFill>
                  <a:srgbClr val="FFFFFF"/>
                </a:solidFill>
                <a:latin typeface="Arial"/>
                <a:cs typeface="Arial"/>
              </a:rPr>
              <a:t>4</a:t>
            </a:r>
            <a:endParaRPr sz="1463" dirty="0">
              <a:latin typeface="Arial"/>
              <a:cs typeface="Arial"/>
            </a:endParaRPr>
          </a:p>
        </p:txBody>
      </p:sp>
      <p:sp>
        <p:nvSpPr>
          <p:cNvPr id="29" name="TextBox 28">
            <a:extLst>
              <a:ext uri="{FF2B5EF4-FFF2-40B4-BE49-F238E27FC236}">
                <a16:creationId xmlns:a16="http://schemas.microsoft.com/office/drawing/2014/main" id="{134ADD6C-51D0-40AF-74C0-804A9400D01E}"/>
              </a:ext>
            </a:extLst>
          </p:cNvPr>
          <p:cNvSpPr txBox="1"/>
          <p:nvPr/>
        </p:nvSpPr>
        <p:spPr>
          <a:xfrm>
            <a:off x="9669904" y="1537190"/>
            <a:ext cx="2350639" cy="4955203"/>
          </a:xfrm>
          <a:prstGeom prst="rect">
            <a:avLst/>
          </a:prstGeom>
          <a:noFill/>
        </p:spPr>
        <p:txBody>
          <a:bodyPr wrap="square" rtlCol="0">
            <a:spAutoFit/>
          </a:bodyPr>
          <a:lstStyle/>
          <a:p>
            <a:pPr marL="295553" indent="-285750">
              <a:spcBef>
                <a:spcPts val="622"/>
              </a:spcBef>
              <a:buFont typeface="Arial" panose="020B0604020202020204" pitchFamily="34" charset="0"/>
              <a:buChar char="•"/>
              <a:tabLst>
                <a:tab pos="147042" algn="l"/>
              </a:tabLst>
            </a:pPr>
            <a:r>
              <a:rPr lang="en-GB" sz="1800" dirty="0">
                <a:latin typeface="Arial" panose="020B0604020202020204" pitchFamily="34" charset="0"/>
                <a:cs typeface="Arial" panose="020B0604020202020204" pitchFamily="34" charset="0"/>
              </a:rPr>
              <a:t>New structures operational and new R&amp;D programmes underway </a:t>
            </a:r>
            <a:r>
              <a:rPr lang="en-GB" sz="1800" dirty="0">
                <a:solidFill>
                  <a:srgbClr val="FF0000"/>
                </a:solidFill>
                <a:latin typeface="Arial" panose="020B0604020202020204" pitchFamily="34" charset="0"/>
                <a:cs typeface="Arial" panose="020B0604020202020204" pitchFamily="34" charset="0"/>
              </a:rPr>
              <a:t>from beginning  2024</a:t>
            </a:r>
            <a:r>
              <a:rPr lang="en-GB" sz="1800" dirty="0">
                <a:latin typeface="Arial" panose="020B0604020202020204" pitchFamily="34" charset="0"/>
                <a:cs typeface="Arial" panose="020B0604020202020204" pitchFamily="34" charset="0"/>
              </a:rPr>
              <a:t>.</a:t>
            </a:r>
          </a:p>
          <a:p>
            <a:pPr marL="295553" indent="-285750">
              <a:spcBef>
                <a:spcPts val="622"/>
              </a:spcBef>
              <a:buFont typeface="Arial" panose="020B0604020202020204" pitchFamily="34" charset="0"/>
              <a:buChar char="•"/>
              <a:tabLst>
                <a:tab pos="147042" algn="l"/>
              </a:tabLst>
            </a:pPr>
            <a:r>
              <a:rPr lang="en-GB" sz="1800" dirty="0">
                <a:solidFill>
                  <a:srgbClr val="FF0000"/>
                </a:solidFill>
                <a:latin typeface="Arial" panose="020B0604020202020204" pitchFamily="34" charset="0"/>
                <a:cs typeface="Arial" panose="020B0604020202020204" pitchFamily="34" charset="0"/>
              </a:rPr>
              <a:t>Through 2024</a:t>
            </a:r>
            <a:r>
              <a:rPr lang="en-GB" sz="1800" dirty="0">
                <a:latin typeface="Arial" panose="020B0604020202020204" pitchFamily="34" charset="0"/>
                <a:cs typeface="Arial" panose="020B0604020202020204" pitchFamily="34" charset="0"/>
              </a:rPr>
              <a:t>, collection of MoU signatures with defined contribution areas per institute. </a:t>
            </a:r>
          </a:p>
          <a:p>
            <a:pPr marL="295553" indent="-285750">
              <a:spcBef>
                <a:spcPts val="622"/>
              </a:spcBef>
              <a:buFont typeface="Arial" panose="020B0604020202020204" pitchFamily="34" charset="0"/>
              <a:buChar char="•"/>
              <a:tabLst>
                <a:tab pos="147042" algn="l"/>
              </a:tabLst>
            </a:pPr>
            <a:r>
              <a:rPr lang="en-GB" sz="1800" dirty="0">
                <a:latin typeface="Arial" panose="020B0604020202020204" pitchFamily="34" charset="0"/>
                <a:cs typeface="Arial" panose="020B0604020202020204" pitchFamily="34" charset="0"/>
              </a:rPr>
              <a:t>Ramp up of new strategic funding and R&amp;D activities </a:t>
            </a:r>
            <a:r>
              <a:rPr lang="en-GB" sz="1800" dirty="0">
                <a:solidFill>
                  <a:srgbClr val="FF0000"/>
                </a:solidFill>
                <a:latin typeface="Arial" panose="020B0604020202020204" pitchFamily="34" charset="0"/>
                <a:cs typeface="Arial" panose="020B0604020202020204" pitchFamily="34" charset="0"/>
              </a:rPr>
              <a:t>2024-2026</a:t>
            </a:r>
            <a:endParaRPr lang="en-US" sz="1800" dirty="0">
              <a:solidFill>
                <a:srgbClr val="FF0000"/>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69902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8"/>
          <p:cNvSpPr txBox="1"/>
          <p:nvPr/>
        </p:nvSpPr>
        <p:spPr>
          <a:xfrm>
            <a:off x="6453352" y="-22811"/>
            <a:ext cx="5738647" cy="1015663"/>
          </a:xfrm>
          <a:prstGeom prst="rect">
            <a:avLst/>
          </a:prstGeom>
          <a:solidFill>
            <a:schemeClr val="tx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r">
              <a:defRPr sz="3000">
                <a:solidFill>
                  <a:srgbClr val="8497B0"/>
                </a:solidFill>
                <a:latin typeface="Arial"/>
                <a:ea typeface="Arial"/>
                <a:cs typeface="Arial"/>
                <a:sym typeface="Arial"/>
              </a:defRPr>
            </a:lvl1pPr>
          </a:lstStyle>
          <a:p>
            <a:pPr defTabSz="914400" hangingPunct="0"/>
            <a:r>
              <a:rPr lang="en-GB" kern="0" dirty="0">
                <a:solidFill>
                  <a:schemeClr val="bg1"/>
                </a:solidFill>
              </a:rPr>
              <a:t>DRD Collaboration Progress Overview</a:t>
            </a:r>
            <a:endParaRPr kern="0" dirty="0">
              <a:solidFill>
                <a:schemeClr val="bg1"/>
              </a:solidFill>
            </a:endParaRPr>
          </a:p>
        </p:txBody>
      </p:sp>
      <p:sp>
        <p:nvSpPr>
          <p:cNvPr id="17" name="TextBox 16">
            <a:extLst>
              <a:ext uri="{FF2B5EF4-FFF2-40B4-BE49-F238E27FC236}">
                <a16:creationId xmlns:a16="http://schemas.microsoft.com/office/drawing/2014/main" id="{253665BB-8E36-6C28-C3EA-C6A44216FD69}"/>
              </a:ext>
            </a:extLst>
          </p:cNvPr>
          <p:cNvSpPr txBox="1"/>
          <p:nvPr/>
        </p:nvSpPr>
        <p:spPr>
          <a:xfrm>
            <a:off x="7465921" y="6521955"/>
            <a:ext cx="5272323" cy="276999"/>
          </a:xfrm>
          <a:prstGeom prst="rect">
            <a:avLst/>
          </a:prstGeom>
          <a:noFill/>
        </p:spPr>
        <p:txBody>
          <a:bodyPr wrap="square" rtlCol="0">
            <a:spAutoFit/>
          </a:bodyPr>
          <a:lstStyle/>
          <a:p>
            <a:pPr defTabSz="914400">
              <a:defRPr/>
            </a:pPr>
            <a:r>
              <a:rPr lang="en-GB" sz="1200" dirty="0">
                <a:solidFill>
                  <a:srgbClr val="0070C0"/>
                </a:solidFill>
                <a:latin typeface="Arial" panose="020B0604020202020204" pitchFamily="34" charset="0"/>
                <a:cs typeface="Arial" panose="020B0604020202020204" pitchFamily="34" charset="0"/>
                <a:sym typeface="Calibri"/>
              </a:rPr>
              <a:t>*community feedback via RECFA delegates and National Contacts</a:t>
            </a:r>
          </a:p>
        </p:txBody>
      </p:sp>
      <p:sp>
        <p:nvSpPr>
          <p:cNvPr id="18" name="Rectangle 1">
            <a:extLst>
              <a:ext uri="{FF2B5EF4-FFF2-40B4-BE49-F238E27FC236}">
                <a16:creationId xmlns:a16="http://schemas.microsoft.com/office/drawing/2014/main" id="{8CC33FFA-A56D-9694-9303-DA37C44E0224}"/>
              </a:ext>
            </a:extLst>
          </p:cNvPr>
          <p:cNvSpPr>
            <a:spLocks noChangeArrowheads="1"/>
          </p:cNvSpPr>
          <p:nvPr/>
        </p:nvSpPr>
        <p:spPr bwMode="auto">
          <a:xfrm>
            <a:off x="0" y="6597352"/>
            <a:ext cx="12192000" cy="260350"/>
          </a:xfrm>
          <a:prstGeom prst="rect">
            <a:avLst/>
          </a:prstGeom>
          <a:solidFill>
            <a:srgbClr val="004586"/>
          </a:solidFill>
          <a:ln w="9360" cap="flat">
            <a:solidFill>
              <a:srgbClr val="9FB8CD"/>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buClr>
                <a:srgbClr val="000000"/>
              </a:buClr>
              <a:buSzPct val="100000"/>
              <a:buFont typeface="Times New Roman" charset="0"/>
              <a:buNone/>
              <a:defRPr/>
            </a:pPr>
            <a:endParaRPr lang="en-US" altLang="x-none">
              <a:solidFill>
                <a:prstClr val="black"/>
              </a:solidFill>
              <a:latin typeface="Calibri" panose="020F0502020204030204"/>
              <a:ea typeface="DejaVu Sans" charset="0"/>
              <a:cs typeface="DejaVu Sans" charset="0"/>
              <a:sym typeface="Calibri"/>
            </a:endParaRPr>
          </a:p>
        </p:txBody>
      </p:sp>
      <p:sp>
        <p:nvSpPr>
          <p:cNvPr id="21" name="AutoShape 1">
            <a:extLst>
              <a:ext uri="{FF2B5EF4-FFF2-40B4-BE49-F238E27FC236}">
                <a16:creationId xmlns:a16="http://schemas.microsoft.com/office/drawing/2014/main" id="{3605A479-5189-7F5D-59B0-1D54235CB5C3}"/>
              </a:ext>
            </a:extLst>
          </p:cNvPr>
          <p:cNvSpPr>
            <a:spLocks noChangeArrowheads="1"/>
          </p:cNvSpPr>
          <p:nvPr/>
        </p:nvSpPr>
        <p:spPr bwMode="auto">
          <a:xfrm>
            <a:off x="31750" y="6598046"/>
            <a:ext cx="9144001" cy="287338"/>
          </a:xfrm>
          <a:custGeom>
            <a:avLst/>
            <a:gdLst>
              <a:gd name="G0" fmla="*/ 25401 1 2"/>
              <a:gd name="G1" fmla="*/ 801 1 2"/>
              <a:gd name="G2" fmla="+- 801 0 0"/>
              <a:gd name="G3" fmla="+- 25401 0 0"/>
            </a:gdLst>
            <a:ahLst/>
            <a:cxnLst>
              <a:cxn ang="0">
                <a:pos x="r" y="vc"/>
              </a:cxn>
              <a:cxn ang="5400000">
                <a:pos x="hc" y="b"/>
              </a:cxn>
              <a:cxn ang="10800000">
                <a:pos x="l" y="vc"/>
              </a:cxn>
              <a:cxn ang="16200000">
                <a:pos x="hc" y="t"/>
              </a:cxn>
            </a:cxnLst>
            <a:rect l="0" t="0" r="0" b="0"/>
            <a:pathLst>
              <a:path>
                <a:moveTo>
                  <a:pt x="0" y="0"/>
                </a:moveTo>
                <a:lnTo>
                  <a:pt x="25401" y="0"/>
                </a:lnTo>
                <a:lnTo>
                  <a:pt x="25401" y="801"/>
                </a:lnTo>
                <a:lnTo>
                  <a:pt x="0" y="801"/>
                </a:lnTo>
                <a:close/>
              </a:path>
            </a:pathLst>
          </a:custGeom>
          <a:solidFill>
            <a:srgbClr val="000080"/>
          </a:solidFill>
          <a:ln w="9360" cap="flat">
            <a:solidFill>
              <a:srgbClr val="00008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buClr>
                <a:srgbClr val="000000"/>
              </a:buClr>
              <a:buSzPct val="100000"/>
              <a:buFont typeface="Times New Roman" charset="0"/>
              <a:buNone/>
              <a:defRPr/>
            </a:pPr>
            <a:endParaRPr lang="en-US">
              <a:solidFill>
                <a:prstClr val="black"/>
              </a:solidFill>
              <a:latin typeface="Calibri" panose="020F0502020204030204"/>
              <a:sym typeface="Calibri"/>
            </a:endParaRPr>
          </a:p>
        </p:txBody>
      </p:sp>
      <p:sp>
        <p:nvSpPr>
          <p:cNvPr id="2" name="TextBox 1">
            <a:extLst>
              <a:ext uri="{FF2B5EF4-FFF2-40B4-BE49-F238E27FC236}">
                <a16:creationId xmlns:a16="http://schemas.microsoft.com/office/drawing/2014/main" id="{BC0F7667-7342-AF6D-F787-412035A6232B}"/>
              </a:ext>
            </a:extLst>
          </p:cNvPr>
          <p:cNvSpPr txBox="1"/>
          <p:nvPr/>
        </p:nvSpPr>
        <p:spPr>
          <a:xfrm>
            <a:off x="421113" y="1703494"/>
            <a:ext cx="11445065" cy="4708981"/>
          </a:xfrm>
          <a:prstGeom prst="rect">
            <a:avLst/>
          </a:prstGeom>
          <a:noFill/>
        </p:spPr>
        <p:txBody>
          <a:bodyPr wrap="square" rtlCol="0">
            <a:spAutoFit/>
          </a:bodyPr>
          <a:lstStyle/>
          <a:p>
            <a:r>
              <a:rPr lang="en-GB" b="1" dirty="0">
                <a:solidFill>
                  <a:srgbClr val="221AC0"/>
                </a:solidFill>
              </a:rPr>
              <a:t>DRD1</a:t>
            </a:r>
            <a:r>
              <a:rPr lang="en-GB" b="1" dirty="0"/>
              <a:t> Gaseous Detectors (TF Convenors: </a:t>
            </a:r>
            <a:r>
              <a:rPr lang="en-GB" i="1" dirty="0"/>
              <a:t>Anna Colaleo (INFN Bari (IT)), Leszek Ropelewski (CERN)</a:t>
            </a:r>
            <a:r>
              <a:rPr lang="en-GB" b="1" dirty="0"/>
              <a:t>)</a:t>
            </a:r>
          </a:p>
          <a:p>
            <a:pPr algn="l"/>
            <a:r>
              <a:rPr lang="en-GB" b="1" dirty="0"/>
              <a:t>Scientific organisation well defined with eight Technology/Activity Working Groups and work-packages of sub-groups of institutes towards common deliverables, workplans and sharing of resources.</a:t>
            </a:r>
          </a:p>
          <a:p>
            <a:r>
              <a:rPr lang="en-GB" b="1" dirty="0"/>
              <a:t>Draft proposal release followed by community meeting to </a:t>
            </a:r>
            <a:r>
              <a:rPr lang="en-GB" b="1" dirty="0">
                <a:solidFill>
                  <a:srgbClr val="C00000"/>
                </a:solidFill>
              </a:rPr>
              <a:t>finalise proposal in mid-June </a:t>
            </a:r>
            <a:r>
              <a:rPr lang="en-GB" b="1" dirty="0"/>
              <a:t>with submission in July.</a:t>
            </a:r>
          </a:p>
          <a:p>
            <a:r>
              <a:rPr lang="en-GB" dirty="0"/>
              <a:t>Community meeting: 1</a:t>
            </a:r>
            <a:r>
              <a:rPr lang="en-GB" baseline="30000" dirty="0"/>
              <a:t>st</a:t>
            </a:r>
            <a:r>
              <a:rPr lang="en-GB" dirty="0"/>
              <a:t>-3</a:t>
            </a:r>
            <a:r>
              <a:rPr lang="en-GB" baseline="30000" dirty="0"/>
              <a:t>rd</a:t>
            </a:r>
            <a:r>
              <a:rPr lang="en-GB" dirty="0"/>
              <a:t>  March 2023 </a:t>
            </a:r>
            <a:r>
              <a:rPr lang="en-GB" dirty="0">
                <a:hlinkClick r:id="rId3"/>
              </a:rPr>
              <a:t>https://indico.cern.ch/event/1245751/</a:t>
            </a:r>
            <a:r>
              <a:rPr lang="en-GB" dirty="0"/>
              <a:t> </a:t>
            </a:r>
          </a:p>
          <a:p>
            <a:r>
              <a:rPr lang="en-GB" dirty="0"/>
              <a:t>Organisation and workplan at </a:t>
            </a:r>
            <a:r>
              <a:rPr lang="en-GB" dirty="0">
                <a:hlinkClick r:id="rId4"/>
              </a:rPr>
              <a:t>https://indico.cern.ch/event/1214405/</a:t>
            </a:r>
            <a:endParaRPr lang="en-GB" dirty="0"/>
          </a:p>
          <a:p>
            <a:r>
              <a:rPr lang="en-GB" dirty="0"/>
              <a:t>(Also, for RD51 see </a:t>
            </a:r>
            <a:r>
              <a:rPr lang="en-GB" dirty="0">
                <a:hlinkClick r:id="rId5"/>
              </a:rPr>
              <a:t>https://rd51-public.web.cern.ch/</a:t>
            </a:r>
            <a:r>
              <a:rPr lang="en-GB" dirty="0"/>
              <a:t>)</a:t>
            </a:r>
          </a:p>
          <a:p>
            <a:endParaRPr lang="en-GB" sz="1600" dirty="0"/>
          </a:p>
          <a:p>
            <a:r>
              <a:rPr lang="en-GB" b="1" dirty="0">
                <a:solidFill>
                  <a:srgbClr val="221AC0"/>
                </a:solidFill>
              </a:rPr>
              <a:t>DRD2</a:t>
            </a:r>
            <a:r>
              <a:rPr lang="en-GB" b="1" dirty="0"/>
              <a:t> Liquid Detectors (TF Convenors: </a:t>
            </a:r>
            <a:r>
              <a:rPr lang="en-GB" i="1" dirty="0"/>
              <a:t>Jocelyn Monroe (RHUL (GB)), Roxanne Guenette (Manchester (GB))</a:t>
            </a:r>
            <a:r>
              <a:rPr lang="en-GB" b="1" dirty="0"/>
              <a:t>)</a:t>
            </a:r>
          </a:p>
          <a:p>
            <a:r>
              <a:rPr lang="en-GB" b="1" dirty="0"/>
              <a:t>Four main work-packages defined with sub-projects</a:t>
            </a:r>
            <a:r>
              <a:rPr lang="en-GB" sz="1600" b="1" dirty="0"/>
              <a:t>. </a:t>
            </a:r>
          </a:p>
          <a:p>
            <a:r>
              <a:rPr lang="en-GB" sz="1800" b="1" i="0" u="none" strike="noStrike" baseline="0" dirty="0"/>
              <a:t>Technical Areas (TAs) clearly established and supported by community feedback.</a:t>
            </a:r>
          </a:p>
          <a:p>
            <a:r>
              <a:rPr lang="en-GB" sz="1800" b="1" i="0" u="none" strike="noStrike" baseline="0" dirty="0"/>
              <a:t>Deliverables tables for each TA being finalized. Most FTE/resources/facility (both available and needed) have been collected. Proposal writing underway with goal to have </a:t>
            </a:r>
            <a:r>
              <a:rPr lang="en-GB" sz="1800" b="1" i="0" u="none" strike="noStrike" baseline="0" dirty="0">
                <a:solidFill>
                  <a:srgbClr val="C00000"/>
                </a:solidFill>
              </a:rPr>
              <a:t>full draft early June</a:t>
            </a:r>
            <a:r>
              <a:rPr lang="en-GB" sz="1800" b="1" i="0" u="none" strike="noStrike" baseline="0" dirty="0"/>
              <a:t>.</a:t>
            </a:r>
            <a:endParaRPr lang="en-GB" sz="1600" b="1" dirty="0"/>
          </a:p>
          <a:p>
            <a:r>
              <a:rPr lang="en-GB" dirty="0"/>
              <a:t>Community meeting: 20</a:t>
            </a:r>
            <a:r>
              <a:rPr lang="en-GB" baseline="30000" dirty="0"/>
              <a:t>th</a:t>
            </a:r>
            <a:r>
              <a:rPr lang="en-GB" dirty="0"/>
              <a:t> April 2023 </a:t>
            </a:r>
            <a:r>
              <a:rPr lang="en-GB" dirty="0">
                <a:hlinkClick r:id="rId6"/>
              </a:rPr>
              <a:t>https://indico.cern.ch/event/1214404/timetable/#20230420</a:t>
            </a:r>
            <a:endParaRPr lang="en-GB" dirty="0"/>
          </a:p>
          <a:p>
            <a:r>
              <a:rPr lang="en-GB" dirty="0"/>
              <a:t>Organisation and workplan at </a:t>
            </a:r>
            <a:r>
              <a:rPr lang="en-GB" dirty="0">
                <a:hlinkClick r:id="rId7"/>
              </a:rPr>
              <a:t>https://indico.cern.ch/event/1214404/</a:t>
            </a:r>
            <a:endParaRPr lang="en-GB" dirty="0"/>
          </a:p>
          <a:p>
            <a:r>
              <a:rPr lang="en-GB" sz="1600" dirty="0"/>
              <a:t>  </a:t>
            </a:r>
          </a:p>
          <a:p>
            <a:endParaRPr lang="en-GB" sz="1600" dirty="0"/>
          </a:p>
        </p:txBody>
      </p:sp>
      <p:sp>
        <p:nvSpPr>
          <p:cNvPr id="4" name="TextBox 3">
            <a:extLst>
              <a:ext uri="{FF2B5EF4-FFF2-40B4-BE49-F238E27FC236}">
                <a16:creationId xmlns:a16="http://schemas.microsoft.com/office/drawing/2014/main" id="{21A51D7D-1C96-C49A-6642-CA32A9EFF140}"/>
              </a:ext>
            </a:extLst>
          </p:cNvPr>
          <p:cNvSpPr txBox="1"/>
          <p:nvPr/>
        </p:nvSpPr>
        <p:spPr>
          <a:xfrm>
            <a:off x="235794" y="1114764"/>
            <a:ext cx="8681287" cy="523220"/>
          </a:xfrm>
          <a:prstGeom prst="rect">
            <a:avLst/>
          </a:prstGeom>
          <a:noFill/>
        </p:spPr>
        <p:txBody>
          <a:bodyPr wrap="none" rtlCol="0">
            <a:spAutoFit/>
          </a:bodyPr>
          <a:lstStyle/>
          <a:p>
            <a:r>
              <a:rPr lang="en-GB" sz="2800" b="1" dirty="0">
                <a:solidFill>
                  <a:srgbClr val="221AC0"/>
                </a:solidFill>
              </a:rPr>
              <a:t>International Detector R&amp;D (DRD) Collaboration Progress</a:t>
            </a:r>
          </a:p>
        </p:txBody>
      </p:sp>
      <p:sp>
        <p:nvSpPr>
          <p:cNvPr id="11" name="Date Placeholder 10">
            <a:extLst>
              <a:ext uri="{FF2B5EF4-FFF2-40B4-BE49-F238E27FC236}">
                <a16:creationId xmlns:a16="http://schemas.microsoft.com/office/drawing/2014/main" id="{A07AC0AB-5924-04FE-5A8D-459177EBB1B1}"/>
              </a:ext>
            </a:extLst>
          </p:cNvPr>
          <p:cNvSpPr>
            <a:spLocks noGrp="1"/>
          </p:cNvSpPr>
          <p:nvPr>
            <p:ph type="dt" sz="half" idx="10"/>
          </p:nvPr>
        </p:nvSpPr>
        <p:spPr/>
        <p:txBody>
          <a:bodyPr/>
          <a:lstStyle/>
          <a:p>
            <a:r>
              <a:rPr lang="en-GB" dirty="0"/>
              <a:t>6 July  2023</a:t>
            </a:r>
          </a:p>
        </p:txBody>
      </p:sp>
      <p:sp>
        <p:nvSpPr>
          <p:cNvPr id="12" name="Footer Placeholder 11">
            <a:extLst>
              <a:ext uri="{FF2B5EF4-FFF2-40B4-BE49-F238E27FC236}">
                <a16:creationId xmlns:a16="http://schemas.microsoft.com/office/drawing/2014/main" id="{E97708FA-BFDA-00DE-DDB5-A206AC3CBA67}"/>
              </a:ext>
            </a:extLst>
          </p:cNvPr>
          <p:cNvSpPr>
            <a:spLocks noGrp="1"/>
          </p:cNvSpPr>
          <p:nvPr>
            <p:ph type="ftr" sz="quarter" idx="11"/>
          </p:nvPr>
        </p:nvSpPr>
        <p:spPr/>
        <p:txBody>
          <a:bodyPr/>
          <a:lstStyle/>
          <a:p>
            <a:r>
              <a:rPr lang="en-GB"/>
              <a:t>ECFA Detector Road Map - PPAP Meeting</a:t>
            </a:r>
          </a:p>
        </p:txBody>
      </p:sp>
      <p:sp>
        <p:nvSpPr>
          <p:cNvPr id="13" name="Slide Number Placeholder 12">
            <a:extLst>
              <a:ext uri="{FF2B5EF4-FFF2-40B4-BE49-F238E27FC236}">
                <a16:creationId xmlns:a16="http://schemas.microsoft.com/office/drawing/2014/main" id="{A0444B7F-A73F-8B61-346E-61B9B65E21AA}"/>
              </a:ext>
            </a:extLst>
          </p:cNvPr>
          <p:cNvSpPr>
            <a:spLocks noGrp="1"/>
          </p:cNvSpPr>
          <p:nvPr>
            <p:ph type="sldNum" sz="quarter" idx="12"/>
          </p:nvPr>
        </p:nvSpPr>
        <p:spPr/>
        <p:txBody>
          <a:bodyPr/>
          <a:lstStyle/>
          <a:p>
            <a:fld id="{86CB4B4D-7CA3-9044-876B-883B54F8677D}" type="slidenum">
              <a:rPr lang="en-GB" smtClean="0"/>
              <a:pPr/>
              <a:t>34</a:t>
            </a:fld>
            <a:endParaRPr lang="en-GB"/>
          </a:p>
        </p:txBody>
      </p:sp>
    </p:spTree>
    <p:extLst>
      <p:ext uri="{BB962C8B-B14F-4D97-AF65-F5344CB8AC3E}">
        <p14:creationId xmlns:p14="http://schemas.microsoft.com/office/powerpoint/2010/main" val="2518476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Picture 6"/>
          <p:cNvPicPr>
            <a:picLocks noChangeAspect="1"/>
          </p:cNvPicPr>
          <p:nvPr/>
        </p:nvPicPr>
        <p:blipFill>
          <a:blip r:embed="rId3"/>
          <a:stretch>
            <a:fillRect/>
          </a:stretch>
        </p:blipFill>
        <p:spPr>
          <a:xfrm>
            <a:off x="1" y="0"/>
            <a:ext cx="6988793" cy="720000"/>
          </a:xfrm>
          <a:prstGeom prst="rect">
            <a:avLst/>
          </a:prstGeom>
          <a:ln w="12700">
            <a:miter lim="400000"/>
          </a:ln>
        </p:spPr>
      </p:pic>
      <p:sp>
        <p:nvSpPr>
          <p:cNvPr id="6" name="TextBox 18"/>
          <p:cNvSpPr txBox="1"/>
          <p:nvPr/>
        </p:nvSpPr>
        <p:spPr>
          <a:xfrm>
            <a:off x="6988793" y="-22811"/>
            <a:ext cx="5203205" cy="1015663"/>
          </a:xfrm>
          <a:prstGeom prst="rect">
            <a:avLst/>
          </a:prstGeom>
          <a:solidFill>
            <a:schemeClr val="tx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r">
              <a:defRPr sz="3000">
                <a:solidFill>
                  <a:srgbClr val="8497B0"/>
                </a:solidFill>
                <a:latin typeface="Arial"/>
                <a:ea typeface="Arial"/>
                <a:cs typeface="Arial"/>
                <a:sym typeface="Arial"/>
              </a:defRPr>
            </a:lvl1pPr>
          </a:lstStyle>
          <a:p>
            <a:pPr defTabSz="914400" hangingPunct="0"/>
            <a:r>
              <a:rPr lang="en-GB" kern="0" dirty="0">
                <a:solidFill>
                  <a:schemeClr val="bg1"/>
                </a:solidFill>
              </a:rPr>
              <a:t>DRD Collaboration Progress Overview</a:t>
            </a:r>
            <a:endParaRPr kern="0" dirty="0">
              <a:solidFill>
                <a:schemeClr val="bg1"/>
              </a:solidFill>
            </a:endParaRPr>
          </a:p>
        </p:txBody>
      </p:sp>
      <p:sp>
        <p:nvSpPr>
          <p:cNvPr id="17" name="TextBox 16">
            <a:extLst>
              <a:ext uri="{FF2B5EF4-FFF2-40B4-BE49-F238E27FC236}">
                <a16:creationId xmlns:a16="http://schemas.microsoft.com/office/drawing/2014/main" id="{253665BB-8E36-6C28-C3EA-C6A44216FD69}"/>
              </a:ext>
            </a:extLst>
          </p:cNvPr>
          <p:cNvSpPr txBox="1"/>
          <p:nvPr/>
        </p:nvSpPr>
        <p:spPr>
          <a:xfrm>
            <a:off x="7465921" y="6521955"/>
            <a:ext cx="5272323" cy="276999"/>
          </a:xfrm>
          <a:prstGeom prst="rect">
            <a:avLst/>
          </a:prstGeom>
          <a:noFill/>
        </p:spPr>
        <p:txBody>
          <a:bodyPr wrap="square" rtlCol="0">
            <a:spAutoFit/>
          </a:bodyPr>
          <a:lstStyle/>
          <a:p>
            <a:pPr defTabSz="914400">
              <a:defRPr/>
            </a:pPr>
            <a:r>
              <a:rPr lang="en-GB" sz="1200" dirty="0">
                <a:solidFill>
                  <a:srgbClr val="0070C0"/>
                </a:solidFill>
                <a:latin typeface="Arial" panose="020B0604020202020204" pitchFamily="34" charset="0"/>
                <a:cs typeface="Arial" panose="020B0604020202020204" pitchFamily="34" charset="0"/>
                <a:sym typeface="Calibri"/>
              </a:rPr>
              <a:t>*community feedback via RECFA delegates and National Contacts</a:t>
            </a:r>
          </a:p>
        </p:txBody>
      </p:sp>
      <p:sp>
        <p:nvSpPr>
          <p:cNvPr id="18" name="Rectangle 1">
            <a:extLst>
              <a:ext uri="{FF2B5EF4-FFF2-40B4-BE49-F238E27FC236}">
                <a16:creationId xmlns:a16="http://schemas.microsoft.com/office/drawing/2014/main" id="{8CC33FFA-A56D-9694-9303-DA37C44E0224}"/>
              </a:ext>
            </a:extLst>
          </p:cNvPr>
          <p:cNvSpPr>
            <a:spLocks noChangeArrowheads="1"/>
          </p:cNvSpPr>
          <p:nvPr/>
        </p:nvSpPr>
        <p:spPr bwMode="auto">
          <a:xfrm>
            <a:off x="0" y="6597352"/>
            <a:ext cx="12192000" cy="260350"/>
          </a:xfrm>
          <a:prstGeom prst="rect">
            <a:avLst/>
          </a:prstGeom>
          <a:solidFill>
            <a:srgbClr val="004586"/>
          </a:solidFill>
          <a:ln w="9360" cap="flat">
            <a:solidFill>
              <a:srgbClr val="9FB8CD"/>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buClr>
                <a:srgbClr val="000000"/>
              </a:buClr>
              <a:buSzPct val="100000"/>
              <a:buFont typeface="Times New Roman" charset="0"/>
              <a:buNone/>
              <a:defRPr/>
            </a:pPr>
            <a:endParaRPr lang="en-US" altLang="x-none">
              <a:solidFill>
                <a:prstClr val="black"/>
              </a:solidFill>
              <a:latin typeface="Calibri" panose="020F0502020204030204"/>
              <a:ea typeface="DejaVu Sans" charset="0"/>
              <a:cs typeface="DejaVu Sans" charset="0"/>
              <a:sym typeface="Calibri"/>
            </a:endParaRPr>
          </a:p>
        </p:txBody>
      </p:sp>
      <p:sp>
        <p:nvSpPr>
          <p:cNvPr id="19" name="Text Box 4">
            <a:extLst>
              <a:ext uri="{FF2B5EF4-FFF2-40B4-BE49-F238E27FC236}">
                <a16:creationId xmlns:a16="http://schemas.microsoft.com/office/drawing/2014/main" id="{16121C54-6930-DB58-AD08-187CDE9DDDF1}"/>
              </a:ext>
            </a:extLst>
          </p:cNvPr>
          <p:cNvSpPr txBox="1">
            <a:spLocks noChangeArrowheads="1"/>
          </p:cNvSpPr>
          <p:nvPr/>
        </p:nvSpPr>
        <p:spPr bwMode="auto">
          <a:xfrm>
            <a:off x="1836737" y="6634561"/>
            <a:ext cx="4140200" cy="198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4112" rIns="0" bIns="0"/>
          <a:lstStyle>
            <a:lvl1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1pPr>
            <a:lvl2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2pPr>
            <a:lvl3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3pPr>
            <a:lvl4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4pPr>
            <a:lvl5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9pPr>
          </a:lstStyle>
          <a:p>
            <a:pPr algn="ctr" defTabSz="914400">
              <a:lnSpc>
                <a:spcPct val="93000"/>
              </a:lnSpc>
              <a:buClr>
                <a:srgbClr val="000000"/>
              </a:buClr>
              <a:buSzPct val="100000"/>
              <a:buFont typeface="Times New Roman" charset="0"/>
              <a:buNone/>
              <a:defRPr/>
            </a:pPr>
            <a:endParaRPr lang="x-none" altLang="x-none" sz="1600">
              <a:solidFill>
                <a:srgbClr val="FFFFFF"/>
              </a:solidFill>
              <a:latin typeface="Arial" charset="0"/>
              <a:ea typeface="Arial Unicode MS" charset="0"/>
              <a:cs typeface="Arial Unicode MS" charset="0"/>
              <a:sym typeface="Calibri"/>
            </a:endParaRPr>
          </a:p>
        </p:txBody>
      </p:sp>
      <p:sp>
        <p:nvSpPr>
          <p:cNvPr id="21" name="AutoShape 1">
            <a:extLst>
              <a:ext uri="{FF2B5EF4-FFF2-40B4-BE49-F238E27FC236}">
                <a16:creationId xmlns:a16="http://schemas.microsoft.com/office/drawing/2014/main" id="{3605A479-5189-7F5D-59B0-1D54235CB5C3}"/>
              </a:ext>
            </a:extLst>
          </p:cNvPr>
          <p:cNvSpPr>
            <a:spLocks noChangeArrowheads="1"/>
          </p:cNvSpPr>
          <p:nvPr/>
        </p:nvSpPr>
        <p:spPr bwMode="auto">
          <a:xfrm>
            <a:off x="31750" y="6598046"/>
            <a:ext cx="9144001" cy="287338"/>
          </a:xfrm>
          <a:custGeom>
            <a:avLst/>
            <a:gdLst>
              <a:gd name="G0" fmla="*/ 25401 1 2"/>
              <a:gd name="G1" fmla="*/ 801 1 2"/>
              <a:gd name="G2" fmla="+- 801 0 0"/>
              <a:gd name="G3" fmla="+- 25401 0 0"/>
            </a:gdLst>
            <a:ahLst/>
            <a:cxnLst>
              <a:cxn ang="0">
                <a:pos x="r" y="vc"/>
              </a:cxn>
              <a:cxn ang="5400000">
                <a:pos x="hc" y="b"/>
              </a:cxn>
              <a:cxn ang="10800000">
                <a:pos x="l" y="vc"/>
              </a:cxn>
              <a:cxn ang="16200000">
                <a:pos x="hc" y="t"/>
              </a:cxn>
            </a:cxnLst>
            <a:rect l="0" t="0" r="0" b="0"/>
            <a:pathLst>
              <a:path>
                <a:moveTo>
                  <a:pt x="0" y="0"/>
                </a:moveTo>
                <a:lnTo>
                  <a:pt x="25401" y="0"/>
                </a:lnTo>
                <a:lnTo>
                  <a:pt x="25401" y="801"/>
                </a:lnTo>
                <a:lnTo>
                  <a:pt x="0" y="801"/>
                </a:lnTo>
                <a:close/>
              </a:path>
            </a:pathLst>
          </a:custGeom>
          <a:solidFill>
            <a:srgbClr val="000080"/>
          </a:solidFill>
          <a:ln w="9360" cap="flat">
            <a:solidFill>
              <a:srgbClr val="00008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buClr>
                <a:srgbClr val="000000"/>
              </a:buClr>
              <a:buSzPct val="100000"/>
              <a:buFont typeface="Times New Roman" charset="0"/>
              <a:buNone/>
              <a:defRPr/>
            </a:pPr>
            <a:endParaRPr lang="en-US">
              <a:solidFill>
                <a:prstClr val="black"/>
              </a:solidFill>
              <a:latin typeface="Calibri" panose="020F0502020204030204"/>
              <a:sym typeface="Calibri"/>
            </a:endParaRPr>
          </a:p>
        </p:txBody>
      </p:sp>
      <p:sp>
        <p:nvSpPr>
          <p:cNvPr id="2" name="TextBox 1">
            <a:extLst>
              <a:ext uri="{FF2B5EF4-FFF2-40B4-BE49-F238E27FC236}">
                <a16:creationId xmlns:a16="http://schemas.microsoft.com/office/drawing/2014/main" id="{BC0F7667-7342-AF6D-F787-412035A6232B}"/>
              </a:ext>
            </a:extLst>
          </p:cNvPr>
          <p:cNvSpPr txBox="1"/>
          <p:nvPr/>
        </p:nvSpPr>
        <p:spPr>
          <a:xfrm>
            <a:off x="431800" y="958139"/>
            <a:ext cx="11623676" cy="5632311"/>
          </a:xfrm>
          <a:prstGeom prst="rect">
            <a:avLst/>
          </a:prstGeom>
          <a:noFill/>
        </p:spPr>
        <p:txBody>
          <a:bodyPr wrap="square" rtlCol="0">
            <a:spAutoFit/>
          </a:bodyPr>
          <a:lstStyle/>
          <a:p>
            <a:r>
              <a:rPr lang="en-GB" b="1" dirty="0">
                <a:solidFill>
                  <a:srgbClr val="221AC0"/>
                </a:solidFill>
              </a:rPr>
              <a:t>DRD3 </a:t>
            </a:r>
            <a:r>
              <a:rPr lang="en-GB" b="1" dirty="0"/>
              <a:t>Solid State Detectors (TF Convenors: </a:t>
            </a:r>
            <a:r>
              <a:rPr lang="en-GB" i="1" dirty="0"/>
              <a:t>Giulio Pellegrini (IMB-CNM-CSIC) (ES)), Nicolo Cartiglia (INFN Torino (IT))</a:t>
            </a:r>
            <a:r>
              <a:rPr lang="en-GB" b="1" dirty="0"/>
              <a:t>)</a:t>
            </a:r>
          </a:p>
          <a:p>
            <a:r>
              <a:rPr lang="en-GB" b="1" dirty="0"/>
              <a:t>Detector R&amp;D Themes (DRDTs) define the work-packages with seven Working Groups to organise the proposal deliverables with WG milestones already defined.</a:t>
            </a:r>
          </a:p>
          <a:p>
            <a:r>
              <a:rPr lang="en-GB" b="1" dirty="0"/>
              <a:t>First full draft of proposal targeted for end of May, with further iterations on resources estimates with institutes before proposal preparation process aimed to conclude around the </a:t>
            </a:r>
            <a:r>
              <a:rPr lang="en-GB" b="1" dirty="0">
                <a:solidFill>
                  <a:srgbClr val="C00000"/>
                </a:solidFill>
              </a:rPr>
              <a:t>end of June</a:t>
            </a:r>
            <a:r>
              <a:rPr lang="en-GB" b="1" dirty="0"/>
              <a:t>.</a:t>
            </a:r>
          </a:p>
          <a:p>
            <a:r>
              <a:rPr lang="en-GB" dirty="0"/>
              <a:t>Community meeting: 22</a:t>
            </a:r>
            <a:r>
              <a:rPr lang="en-GB" baseline="30000" dirty="0"/>
              <a:t>nd</a:t>
            </a:r>
            <a:r>
              <a:rPr lang="en-GB" dirty="0"/>
              <a:t>-23</a:t>
            </a:r>
            <a:r>
              <a:rPr lang="en-GB" baseline="30000" dirty="0"/>
              <a:t>rd</a:t>
            </a:r>
            <a:r>
              <a:rPr lang="en-GB" dirty="0"/>
              <a:t> March 2023 </a:t>
            </a:r>
            <a:r>
              <a:rPr lang="en-GB" dirty="0">
                <a:hlinkClick r:id="rId4"/>
              </a:rPr>
              <a:t>https://indico.cern.ch/event/1214410/timetable/#20230322.detailed</a:t>
            </a:r>
            <a:r>
              <a:rPr lang="en-GB" dirty="0"/>
              <a:t> </a:t>
            </a:r>
          </a:p>
          <a:p>
            <a:r>
              <a:rPr lang="en-GB" dirty="0"/>
              <a:t>Further organisation information at </a:t>
            </a:r>
            <a:r>
              <a:rPr lang="en-GB" dirty="0">
                <a:hlinkClick r:id="rId5"/>
              </a:rPr>
              <a:t>https://indico.cern.ch/event/1214410/</a:t>
            </a:r>
            <a:r>
              <a:rPr lang="en-GB" dirty="0"/>
              <a:t> </a:t>
            </a:r>
          </a:p>
          <a:p>
            <a:r>
              <a:rPr lang="en-GB" dirty="0"/>
              <a:t>(Also, for RD50 see </a:t>
            </a:r>
            <a:r>
              <a:rPr lang="en-GB" dirty="0">
                <a:hlinkClick r:id="rId6"/>
              </a:rPr>
              <a:t>http://rd50.web.cern.ch/</a:t>
            </a:r>
            <a:r>
              <a:rPr lang="en-GB" dirty="0"/>
              <a:t> and for RD42 see </a:t>
            </a:r>
            <a:r>
              <a:rPr lang="en-GB" dirty="0">
                <a:hlinkClick r:id="rId7"/>
              </a:rPr>
              <a:t>https://rd42.web.cern.ch/rd42/</a:t>
            </a:r>
            <a:r>
              <a:rPr lang="en-GB" dirty="0"/>
              <a:t>)</a:t>
            </a:r>
          </a:p>
          <a:p>
            <a:endParaRPr lang="en-GB" dirty="0"/>
          </a:p>
          <a:p>
            <a:r>
              <a:rPr lang="en-GB" b="1" dirty="0">
                <a:solidFill>
                  <a:srgbClr val="221AC0"/>
                </a:solidFill>
              </a:rPr>
              <a:t>DRD4</a:t>
            </a:r>
            <a:r>
              <a:rPr lang="en-GB" b="1" dirty="0"/>
              <a:t> Particle ID and Photon Detectors (TF Convenors: </a:t>
            </a:r>
            <a:r>
              <a:rPr lang="en-GB" i="1" dirty="0"/>
              <a:t>Christian Joram (CERN), Peter Krizan (JSI (SI))</a:t>
            </a:r>
            <a:r>
              <a:rPr lang="en-GB" b="1" dirty="0"/>
              <a:t>)</a:t>
            </a:r>
          </a:p>
          <a:p>
            <a:r>
              <a:rPr lang="en-GB" b="1" dirty="0">
                <a:ea typeface="Times New Roman" panose="02020603050405020304" pitchFamily="18" charset="0"/>
              </a:rPr>
              <a:t>C</a:t>
            </a:r>
            <a:r>
              <a:rPr lang="en-GB" sz="1800" b="1" dirty="0">
                <a:effectLst/>
                <a:ea typeface="Times New Roman" panose="02020603050405020304" pitchFamily="18" charset="0"/>
              </a:rPr>
              <a:t>ommunity meeting discussed draft collaboration structure. </a:t>
            </a:r>
          </a:p>
          <a:p>
            <a:r>
              <a:rPr lang="en-GB" sz="1800" b="1" dirty="0">
                <a:effectLst/>
                <a:ea typeface="Times New Roman" panose="02020603050405020304" pitchFamily="18" charset="0"/>
              </a:rPr>
              <a:t>Work on the proposal and MoU </a:t>
            </a:r>
            <a:r>
              <a:rPr lang="en-GB" b="1" dirty="0">
                <a:ea typeface="Times New Roman" panose="02020603050405020304" pitchFamily="18" charset="0"/>
              </a:rPr>
              <a:t>underway for </a:t>
            </a:r>
            <a:r>
              <a:rPr lang="en-GB" b="1" dirty="0">
                <a:solidFill>
                  <a:srgbClr val="C00000"/>
                </a:solidFill>
                <a:ea typeface="Times New Roman" panose="02020603050405020304" pitchFamily="18" charset="0"/>
              </a:rPr>
              <a:t>July 2023</a:t>
            </a:r>
            <a:r>
              <a:rPr lang="en-GB" b="1" dirty="0">
                <a:ea typeface="Times New Roman" panose="02020603050405020304" pitchFamily="18" charset="0"/>
              </a:rPr>
              <a:t>.</a:t>
            </a:r>
            <a:endParaRPr lang="en-GB" b="1" dirty="0"/>
          </a:p>
          <a:p>
            <a:r>
              <a:rPr lang="en-GB" dirty="0"/>
              <a:t>Community meeting: 6</a:t>
            </a:r>
            <a:r>
              <a:rPr lang="en-GB" baseline="30000" dirty="0"/>
              <a:t>th</a:t>
            </a:r>
            <a:r>
              <a:rPr lang="en-GB" dirty="0"/>
              <a:t>-17</a:t>
            </a:r>
            <a:r>
              <a:rPr lang="en-GB" baseline="30000" dirty="0"/>
              <a:t>th</a:t>
            </a:r>
            <a:r>
              <a:rPr lang="en-GB" dirty="0"/>
              <a:t> May 2023 </a:t>
            </a:r>
            <a:r>
              <a:rPr lang="en-GB" dirty="0">
                <a:hlinkClick r:id="rId8"/>
              </a:rPr>
              <a:t>https://indico.cern.ch/event/1263731/</a:t>
            </a:r>
            <a:r>
              <a:rPr lang="en-GB" dirty="0"/>
              <a:t> </a:t>
            </a:r>
          </a:p>
          <a:p>
            <a:r>
              <a:rPr lang="en-GB" dirty="0"/>
              <a:t>Further background at </a:t>
            </a:r>
            <a:r>
              <a:rPr lang="en-GB" dirty="0">
                <a:hlinkClick r:id="rId9"/>
              </a:rPr>
              <a:t>https://indico.cern.ch/event/1214407/</a:t>
            </a:r>
            <a:endParaRPr lang="en-GB" dirty="0"/>
          </a:p>
          <a:p>
            <a:endParaRPr lang="en-GB" dirty="0"/>
          </a:p>
          <a:p>
            <a:r>
              <a:rPr lang="en-GB" b="1" dirty="0">
                <a:solidFill>
                  <a:srgbClr val="221AC0"/>
                </a:solidFill>
              </a:rPr>
              <a:t>DRD5</a:t>
            </a:r>
            <a:r>
              <a:rPr lang="en-GB" b="1" dirty="0"/>
              <a:t> Quantum and Emerging Technologies (TF Convenors</a:t>
            </a:r>
            <a:r>
              <a:rPr lang="en-GB" b="1" i="1" dirty="0"/>
              <a:t>: </a:t>
            </a:r>
            <a:r>
              <a:rPr lang="fr-FR" i="1" dirty="0"/>
              <a:t>Marcel Demarteau (ORNL), Michael Doser (CERN)</a:t>
            </a:r>
            <a:r>
              <a:rPr lang="fr-FR" b="1" dirty="0"/>
              <a:t>)</a:t>
            </a:r>
            <a:endParaRPr lang="en-GB" b="1" dirty="0"/>
          </a:p>
          <a:p>
            <a:r>
              <a:rPr lang="en-GB" b="1" dirty="0"/>
              <a:t>Very different and diverse community with many interfaces to other programmes and science areas.</a:t>
            </a:r>
          </a:p>
          <a:p>
            <a:r>
              <a:rPr lang="en-GB" b="1" dirty="0"/>
              <a:t>“White paper” document prepared and in circulation for comments until </a:t>
            </a:r>
            <a:r>
              <a:rPr lang="en-GB" b="1" dirty="0">
                <a:solidFill>
                  <a:srgbClr val="C00000"/>
                </a:solidFill>
              </a:rPr>
              <a:t>mid-June</a:t>
            </a:r>
            <a:r>
              <a:rPr lang="en-GB" b="1" dirty="0"/>
              <a:t> with </a:t>
            </a:r>
            <a:r>
              <a:rPr lang="en-GB" b="1" dirty="0" err="1">
                <a:solidFill>
                  <a:srgbClr val="C00000"/>
                </a:solidFill>
              </a:rPr>
              <a:t>LoI</a:t>
            </a:r>
            <a:r>
              <a:rPr lang="en-GB" b="1" dirty="0">
                <a:solidFill>
                  <a:srgbClr val="C00000"/>
                </a:solidFill>
              </a:rPr>
              <a:t> </a:t>
            </a:r>
            <a:r>
              <a:rPr lang="en-GB" b="1" dirty="0"/>
              <a:t>targeted for </a:t>
            </a:r>
            <a:r>
              <a:rPr lang="en-GB" b="1" dirty="0">
                <a:solidFill>
                  <a:srgbClr val="C00000"/>
                </a:solidFill>
              </a:rPr>
              <a:t>July 2023 </a:t>
            </a:r>
            <a:r>
              <a:rPr lang="en-GB" b="1" dirty="0"/>
              <a:t>with full proposal before the end the year, given specific issues of overlaps etc with funded initiatives outside PP.</a:t>
            </a:r>
          </a:p>
          <a:p>
            <a:r>
              <a:rPr lang="en-GB" dirty="0"/>
              <a:t>Draft of web pages explaining six quantum sensing families at </a:t>
            </a:r>
            <a:r>
              <a:rPr lang="en-GB" dirty="0">
                <a:hlinkClick r:id="rId10"/>
              </a:rPr>
              <a:t>https://doser.web.cern.ch/</a:t>
            </a:r>
            <a:r>
              <a:rPr lang="en-GB" dirty="0"/>
              <a:t>.</a:t>
            </a:r>
          </a:p>
        </p:txBody>
      </p:sp>
      <p:sp>
        <p:nvSpPr>
          <p:cNvPr id="10" name="Date Placeholder 9">
            <a:extLst>
              <a:ext uri="{FF2B5EF4-FFF2-40B4-BE49-F238E27FC236}">
                <a16:creationId xmlns:a16="http://schemas.microsoft.com/office/drawing/2014/main" id="{2A12776E-D1C7-E1A6-FA18-49E491528A7A}"/>
              </a:ext>
            </a:extLst>
          </p:cNvPr>
          <p:cNvSpPr>
            <a:spLocks noGrp="1"/>
          </p:cNvSpPr>
          <p:nvPr>
            <p:ph type="dt" sz="half" idx="10"/>
          </p:nvPr>
        </p:nvSpPr>
        <p:spPr/>
        <p:txBody>
          <a:bodyPr/>
          <a:lstStyle/>
          <a:p>
            <a:r>
              <a:rPr lang="en-GB" dirty="0"/>
              <a:t>6 July  2023</a:t>
            </a:r>
          </a:p>
        </p:txBody>
      </p:sp>
      <p:sp>
        <p:nvSpPr>
          <p:cNvPr id="11" name="Footer Placeholder 10">
            <a:extLst>
              <a:ext uri="{FF2B5EF4-FFF2-40B4-BE49-F238E27FC236}">
                <a16:creationId xmlns:a16="http://schemas.microsoft.com/office/drawing/2014/main" id="{242E5EF4-937A-B77D-EB58-801E5770D100}"/>
              </a:ext>
            </a:extLst>
          </p:cNvPr>
          <p:cNvSpPr>
            <a:spLocks noGrp="1"/>
          </p:cNvSpPr>
          <p:nvPr>
            <p:ph type="ftr" sz="quarter" idx="11"/>
          </p:nvPr>
        </p:nvSpPr>
        <p:spPr/>
        <p:txBody>
          <a:bodyPr/>
          <a:lstStyle/>
          <a:p>
            <a:r>
              <a:rPr lang="en-GB"/>
              <a:t>ECFA Detector Road Map - PPAP Meeting</a:t>
            </a:r>
          </a:p>
        </p:txBody>
      </p:sp>
      <p:sp>
        <p:nvSpPr>
          <p:cNvPr id="12" name="Slide Number Placeholder 11">
            <a:extLst>
              <a:ext uri="{FF2B5EF4-FFF2-40B4-BE49-F238E27FC236}">
                <a16:creationId xmlns:a16="http://schemas.microsoft.com/office/drawing/2014/main" id="{9DA33A76-BC0F-F5DC-F75F-DFB9571C83FA}"/>
              </a:ext>
            </a:extLst>
          </p:cNvPr>
          <p:cNvSpPr>
            <a:spLocks noGrp="1"/>
          </p:cNvSpPr>
          <p:nvPr>
            <p:ph type="sldNum" sz="quarter" idx="12"/>
          </p:nvPr>
        </p:nvSpPr>
        <p:spPr/>
        <p:txBody>
          <a:bodyPr/>
          <a:lstStyle/>
          <a:p>
            <a:fld id="{86CB4B4D-7CA3-9044-876B-883B54F8677D}" type="slidenum">
              <a:rPr lang="en-GB" smtClean="0"/>
              <a:pPr/>
              <a:t>35</a:t>
            </a:fld>
            <a:endParaRPr lang="en-GB"/>
          </a:p>
        </p:txBody>
      </p:sp>
    </p:spTree>
    <p:extLst>
      <p:ext uri="{BB962C8B-B14F-4D97-AF65-F5344CB8AC3E}">
        <p14:creationId xmlns:p14="http://schemas.microsoft.com/office/powerpoint/2010/main" val="663235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8"/>
          <p:cNvSpPr txBox="1"/>
          <p:nvPr/>
        </p:nvSpPr>
        <p:spPr>
          <a:xfrm>
            <a:off x="6442841" y="-22811"/>
            <a:ext cx="5749157" cy="1015663"/>
          </a:xfrm>
          <a:prstGeom prst="rect">
            <a:avLst/>
          </a:prstGeom>
          <a:solidFill>
            <a:schemeClr val="tx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r">
              <a:defRPr sz="3000">
                <a:solidFill>
                  <a:srgbClr val="8497B0"/>
                </a:solidFill>
                <a:latin typeface="Arial"/>
                <a:ea typeface="Arial"/>
                <a:cs typeface="Arial"/>
                <a:sym typeface="Arial"/>
              </a:defRPr>
            </a:lvl1pPr>
          </a:lstStyle>
          <a:p>
            <a:pPr defTabSz="914400" hangingPunct="0"/>
            <a:r>
              <a:rPr lang="en-GB" kern="0" dirty="0">
                <a:solidFill>
                  <a:schemeClr val="bg1"/>
                </a:solidFill>
              </a:rPr>
              <a:t>DRD Collaboration Progress Overview</a:t>
            </a:r>
            <a:endParaRPr kern="0" dirty="0">
              <a:solidFill>
                <a:schemeClr val="bg1"/>
              </a:solidFill>
            </a:endParaRPr>
          </a:p>
        </p:txBody>
      </p:sp>
      <p:sp>
        <p:nvSpPr>
          <p:cNvPr id="17" name="TextBox 16">
            <a:extLst>
              <a:ext uri="{FF2B5EF4-FFF2-40B4-BE49-F238E27FC236}">
                <a16:creationId xmlns:a16="http://schemas.microsoft.com/office/drawing/2014/main" id="{253665BB-8E36-6C28-C3EA-C6A44216FD69}"/>
              </a:ext>
            </a:extLst>
          </p:cNvPr>
          <p:cNvSpPr txBox="1"/>
          <p:nvPr/>
        </p:nvSpPr>
        <p:spPr>
          <a:xfrm>
            <a:off x="7465921" y="6521955"/>
            <a:ext cx="5272323" cy="276999"/>
          </a:xfrm>
          <a:prstGeom prst="rect">
            <a:avLst/>
          </a:prstGeom>
          <a:noFill/>
        </p:spPr>
        <p:txBody>
          <a:bodyPr wrap="square" rtlCol="0">
            <a:spAutoFit/>
          </a:bodyPr>
          <a:lstStyle/>
          <a:p>
            <a:pPr defTabSz="914400">
              <a:defRPr/>
            </a:pPr>
            <a:r>
              <a:rPr lang="en-GB" sz="1200" dirty="0">
                <a:solidFill>
                  <a:srgbClr val="0070C0"/>
                </a:solidFill>
                <a:latin typeface="Arial" panose="020B0604020202020204" pitchFamily="34" charset="0"/>
                <a:cs typeface="Arial" panose="020B0604020202020204" pitchFamily="34" charset="0"/>
                <a:sym typeface="Calibri"/>
              </a:rPr>
              <a:t>*community feedback via RECFA delegates and National Contacts</a:t>
            </a:r>
          </a:p>
        </p:txBody>
      </p:sp>
      <p:sp>
        <p:nvSpPr>
          <p:cNvPr id="18" name="Rectangle 1">
            <a:extLst>
              <a:ext uri="{FF2B5EF4-FFF2-40B4-BE49-F238E27FC236}">
                <a16:creationId xmlns:a16="http://schemas.microsoft.com/office/drawing/2014/main" id="{8CC33FFA-A56D-9694-9303-DA37C44E0224}"/>
              </a:ext>
            </a:extLst>
          </p:cNvPr>
          <p:cNvSpPr>
            <a:spLocks noChangeArrowheads="1"/>
          </p:cNvSpPr>
          <p:nvPr/>
        </p:nvSpPr>
        <p:spPr bwMode="auto">
          <a:xfrm>
            <a:off x="0" y="6597352"/>
            <a:ext cx="12192000" cy="260350"/>
          </a:xfrm>
          <a:prstGeom prst="rect">
            <a:avLst/>
          </a:prstGeom>
          <a:solidFill>
            <a:srgbClr val="004586"/>
          </a:solidFill>
          <a:ln w="9360" cap="flat">
            <a:solidFill>
              <a:srgbClr val="9FB8CD"/>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buClr>
                <a:srgbClr val="000000"/>
              </a:buClr>
              <a:buSzPct val="100000"/>
              <a:buFont typeface="Times New Roman" charset="0"/>
              <a:buNone/>
              <a:defRPr/>
            </a:pPr>
            <a:endParaRPr lang="en-US" altLang="x-none">
              <a:solidFill>
                <a:prstClr val="black"/>
              </a:solidFill>
              <a:latin typeface="Calibri" panose="020F0502020204030204"/>
              <a:ea typeface="DejaVu Sans" charset="0"/>
              <a:cs typeface="DejaVu Sans" charset="0"/>
              <a:sym typeface="Calibri"/>
            </a:endParaRPr>
          </a:p>
        </p:txBody>
      </p:sp>
      <p:sp>
        <p:nvSpPr>
          <p:cNvPr id="19" name="Text Box 4">
            <a:extLst>
              <a:ext uri="{FF2B5EF4-FFF2-40B4-BE49-F238E27FC236}">
                <a16:creationId xmlns:a16="http://schemas.microsoft.com/office/drawing/2014/main" id="{16121C54-6930-DB58-AD08-187CDE9DDDF1}"/>
              </a:ext>
            </a:extLst>
          </p:cNvPr>
          <p:cNvSpPr txBox="1">
            <a:spLocks noChangeArrowheads="1"/>
          </p:cNvSpPr>
          <p:nvPr/>
        </p:nvSpPr>
        <p:spPr bwMode="auto">
          <a:xfrm>
            <a:off x="1836737" y="6634561"/>
            <a:ext cx="4140200" cy="198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4112" rIns="0" bIns="0"/>
          <a:lstStyle>
            <a:lvl1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1pPr>
            <a:lvl2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2pPr>
            <a:lvl3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3pPr>
            <a:lvl4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4pPr>
            <a:lvl5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9pPr>
          </a:lstStyle>
          <a:p>
            <a:pPr algn="ctr" defTabSz="914400">
              <a:lnSpc>
                <a:spcPct val="93000"/>
              </a:lnSpc>
              <a:buClr>
                <a:srgbClr val="000000"/>
              </a:buClr>
              <a:buSzPct val="100000"/>
              <a:buFont typeface="Times New Roman" charset="0"/>
              <a:buNone/>
              <a:defRPr/>
            </a:pPr>
            <a:endParaRPr lang="x-none" altLang="x-none" sz="1600">
              <a:solidFill>
                <a:srgbClr val="FFFFFF"/>
              </a:solidFill>
              <a:latin typeface="Arial" charset="0"/>
              <a:ea typeface="Arial Unicode MS" charset="0"/>
              <a:cs typeface="Arial Unicode MS" charset="0"/>
              <a:sym typeface="Calibri"/>
            </a:endParaRPr>
          </a:p>
        </p:txBody>
      </p:sp>
      <p:sp>
        <p:nvSpPr>
          <p:cNvPr id="21" name="AutoShape 1">
            <a:extLst>
              <a:ext uri="{FF2B5EF4-FFF2-40B4-BE49-F238E27FC236}">
                <a16:creationId xmlns:a16="http://schemas.microsoft.com/office/drawing/2014/main" id="{3605A479-5189-7F5D-59B0-1D54235CB5C3}"/>
              </a:ext>
            </a:extLst>
          </p:cNvPr>
          <p:cNvSpPr>
            <a:spLocks noChangeArrowheads="1"/>
          </p:cNvSpPr>
          <p:nvPr/>
        </p:nvSpPr>
        <p:spPr bwMode="auto">
          <a:xfrm>
            <a:off x="31750" y="6598046"/>
            <a:ext cx="9144001" cy="287338"/>
          </a:xfrm>
          <a:custGeom>
            <a:avLst/>
            <a:gdLst>
              <a:gd name="G0" fmla="*/ 25401 1 2"/>
              <a:gd name="G1" fmla="*/ 801 1 2"/>
              <a:gd name="G2" fmla="+- 801 0 0"/>
              <a:gd name="G3" fmla="+- 25401 0 0"/>
            </a:gdLst>
            <a:ahLst/>
            <a:cxnLst>
              <a:cxn ang="0">
                <a:pos x="r" y="vc"/>
              </a:cxn>
              <a:cxn ang="5400000">
                <a:pos x="hc" y="b"/>
              </a:cxn>
              <a:cxn ang="10800000">
                <a:pos x="l" y="vc"/>
              </a:cxn>
              <a:cxn ang="16200000">
                <a:pos x="hc" y="t"/>
              </a:cxn>
            </a:cxnLst>
            <a:rect l="0" t="0" r="0" b="0"/>
            <a:pathLst>
              <a:path>
                <a:moveTo>
                  <a:pt x="0" y="0"/>
                </a:moveTo>
                <a:lnTo>
                  <a:pt x="25401" y="0"/>
                </a:lnTo>
                <a:lnTo>
                  <a:pt x="25401" y="801"/>
                </a:lnTo>
                <a:lnTo>
                  <a:pt x="0" y="801"/>
                </a:lnTo>
                <a:close/>
              </a:path>
            </a:pathLst>
          </a:custGeom>
          <a:solidFill>
            <a:srgbClr val="000080"/>
          </a:solidFill>
          <a:ln w="9360" cap="flat">
            <a:solidFill>
              <a:srgbClr val="00008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buClr>
                <a:srgbClr val="000000"/>
              </a:buClr>
              <a:buSzPct val="100000"/>
              <a:buFont typeface="Times New Roman" charset="0"/>
              <a:buNone/>
              <a:defRPr/>
            </a:pPr>
            <a:endParaRPr lang="en-US">
              <a:solidFill>
                <a:prstClr val="black"/>
              </a:solidFill>
              <a:latin typeface="Calibri" panose="020F0502020204030204"/>
              <a:sym typeface="Calibri"/>
            </a:endParaRPr>
          </a:p>
        </p:txBody>
      </p:sp>
      <p:sp>
        <p:nvSpPr>
          <p:cNvPr id="2" name="TextBox 1">
            <a:extLst>
              <a:ext uri="{FF2B5EF4-FFF2-40B4-BE49-F238E27FC236}">
                <a16:creationId xmlns:a16="http://schemas.microsoft.com/office/drawing/2014/main" id="{BC0F7667-7342-AF6D-F787-412035A6232B}"/>
              </a:ext>
            </a:extLst>
          </p:cNvPr>
          <p:cNvSpPr txBox="1"/>
          <p:nvPr/>
        </p:nvSpPr>
        <p:spPr>
          <a:xfrm>
            <a:off x="373467" y="1097953"/>
            <a:ext cx="11445065" cy="5601533"/>
          </a:xfrm>
          <a:prstGeom prst="rect">
            <a:avLst/>
          </a:prstGeom>
          <a:noFill/>
        </p:spPr>
        <p:txBody>
          <a:bodyPr wrap="square" rtlCol="0">
            <a:spAutoFit/>
          </a:bodyPr>
          <a:lstStyle/>
          <a:p>
            <a:r>
              <a:rPr lang="en-GB" b="1" dirty="0">
                <a:solidFill>
                  <a:srgbClr val="221AC0"/>
                </a:solidFill>
              </a:rPr>
              <a:t>DRD6</a:t>
            </a:r>
            <a:r>
              <a:rPr lang="en-GB" b="1" dirty="0"/>
              <a:t>  Calorimetry (TF Convenors: </a:t>
            </a:r>
            <a:r>
              <a:rPr lang="en-GB" i="1" dirty="0"/>
              <a:t>Roberto Ferrari (INFN Pavia (IT)), Roman Poeschl (Université Paris-</a:t>
            </a:r>
            <a:r>
              <a:rPr lang="en-GB" i="1" dirty="0" err="1"/>
              <a:t>Saclay</a:t>
            </a:r>
            <a:r>
              <a:rPr lang="en-GB" i="1" dirty="0"/>
              <a:t> (FR))</a:t>
            </a:r>
            <a:r>
              <a:rPr lang="en-GB" b="1" dirty="0"/>
              <a:t>)</a:t>
            </a:r>
          </a:p>
          <a:p>
            <a:pPr algn="l"/>
            <a:r>
              <a:rPr lang="en-GB" b="1" dirty="0"/>
              <a:t>Scientific organisation well advanced with four separate tracks defined and required resources identified including significant test-beam availability after 2025.</a:t>
            </a:r>
          </a:p>
          <a:p>
            <a:r>
              <a:rPr lang="en-GB" b="1" dirty="0"/>
              <a:t>Draft proposal ready by start of June, </a:t>
            </a:r>
            <a:r>
              <a:rPr lang="en-GB" b="1" dirty="0">
                <a:solidFill>
                  <a:srgbClr val="C00000"/>
                </a:solidFill>
              </a:rPr>
              <a:t>second draft mid-June</a:t>
            </a:r>
            <a:r>
              <a:rPr lang="en-GB" b="1" dirty="0"/>
              <a:t>, target proposal readiness in mid July.  </a:t>
            </a:r>
          </a:p>
          <a:p>
            <a:r>
              <a:rPr lang="en-GB" dirty="0"/>
              <a:t>Community meetings: 12</a:t>
            </a:r>
            <a:r>
              <a:rPr lang="en-GB" baseline="30000" dirty="0"/>
              <a:t>th</a:t>
            </a:r>
            <a:r>
              <a:rPr lang="en-GB" dirty="0"/>
              <a:t> January 2023 </a:t>
            </a:r>
            <a:r>
              <a:rPr lang="en-GB" dirty="0">
                <a:hlinkClick r:id="rId3"/>
              </a:rPr>
              <a:t>https://indico.cern.ch/event/1212696/</a:t>
            </a:r>
            <a:r>
              <a:rPr lang="en-GB" dirty="0"/>
              <a:t> and 20</a:t>
            </a:r>
            <a:r>
              <a:rPr lang="en-GB" baseline="30000" dirty="0"/>
              <a:t>th</a:t>
            </a:r>
            <a:r>
              <a:rPr lang="en-GB" dirty="0"/>
              <a:t> April 2023 </a:t>
            </a:r>
            <a:r>
              <a:rPr lang="en-GB" b="0" i="0" dirty="0">
                <a:solidFill>
                  <a:srgbClr val="242424"/>
                </a:solidFill>
                <a:effectLst/>
                <a:latin typeface="Segoe UI" panose="020B0502040204020203" pitchFamily="34" charset="0"/>
                <a:hlinkClick r:id="rId4"/>
              </a:rPr>
              <a:t>https://indico.cern.ch/event/1246381/</a:t>
            </a:r>
            <a:r>
              <a:rPr lang="en-GB" b="0" i="0" dirty="0">
                <a:solidFill>
                  <a:srgbClr val="242424"/>
                </a:solidFill>
                <a:effectLst/>
                <a:latin typeface="Segoe UI" panose="020B0502040204020203" pitchFamily="34" charset="0"/>
              </a:rPr>
              <a:t> .</a:t>
            </a:r>
            <a:endParaRPr lang="en-GB" dirty="0"/>
          </a:p>
          <a:p>
            <a:r>
              <a:rPr lang="en-GB" dirty="0"/>
              <a:t>Organisation, workplan and proposal status at </a:t>
            </a:r>
            <a:r>
              <a:rPr lang="en-GB" dirty="0">
                <a:hlinkClick r:id="rId5"/>
              </a:rPr>
              <a:t>https://indico.cern.ch/event/1213733/</a:t>
            </a:r>
            <a:endParaRPr lang="en-GB" dirty="0"/>
          </a:p>
          <a:p>
            <a:r>
              <a:rPr lang="en-GB" dirty="0"/>
              <a:t>(Also for CALICE see </a:t>
            </a:r>
            <a:r>
              <a:rPr lang="en-GB" dirty="0">
                <a:hlinkClick r:id="rId6"/>
              </a:rPr>
              <a:t>https://twiki.cern.ch/twiki/bin/view/CALICE/WebHome</a:t>
            </a:r>
            <a:r>
              <a:rPr lang="en-GB" dirty="0"/>
              <a:t>, for Crystal Clear see </a:t>
            </a:r>
            <a:r>
              <a:rPr lang="en-GB" dirty="0">
                <a:hlinkClick r:id="rId7"/>
              </a:rPr>
              <a:t>https://crystalclearcollaboration.web.cern.ch/</a:t>
            </a:r>
            <a:r>
              <a:rPr lang="en-GB" dirty="0"/>
              <a:t> and for RD52 see </a:t>
            </a:r>
            <a:r>
              <a:rPr lang="en-GB" dirty="0">
                <a:hlinkClick r:id="rId8"/>
              </a:rPr>
              <a:t>http://www.phys.ttu.edu/~dream/index.html</a:t>
            </a:r>
            <a:r>
              <a:rPr lang="en-GB" dirty="0"/>
              <a:t>.)</a:t>
            </a:r>
          </a:p>
          <a:p>
            <a:endParaRPr lang="en-GB" b="1" dirty="0"/>
          </a:p>
          <a:p>
            <a:r>
              <a:rPr lang="en-GB" b="1" dirty="0">
                <a:solidFill>
                  <a:srgbClr val="221AC0"/>
                </a:solidFill>
              </a:rPr>
              <a:t>DRD7</a:t>
            </a:r>
            <a:r>
              <a:rPr lang="en-GB" b="1" dirty="0"/>
              <a:t> Electronics (TF Convenors: </a:t>
            </a:r>
            <a:r>
              <a:rPr lang="en-GB" i="1" dirty="0"/>
              <a:t>Dave Newbold (STFC (GB)), Francois Vasey (CERN)</a:t>
            </a:r>
            <a:r>
              <a:rPr lang="en-GB" b="1" dirty="0"/>
              <a:t>)</a:t>
            </a:r>
          </a:p>
          <a:p>
            <a:r>
              <a:rPr lang="en-GB" b="1" i="0" dirty="0">
                <a:solidFill>
                  <a:srgbClr val="424242"/>
                </a:solidFill>
                <a:effectLst/>
                <a:latin typeface="Calibri" panose="020F0502020204030204" pitchFamily="34" charset="0"/>
              </a:rPr>
              <a:t>With TF8, TF9 and “Transversal” topic area with seven Working Groups whose scope depends on the content of other DRD proposals.</a:t>
            </a:r>
            <a:endParaRPr lang="en-GB" sz="1800" b="1" i="0" u="none" strike="noStrike" baseline="0" dirty="0">
              <a:solidFill>
                <a:srgbClr val="000000"/>
              </a:solidFill>
              <a:latin typeface="Calibri" panose="020F0502020204030204" pitchFamily="34" charset="0"/>
            </a:endParaRPr>
          </a:p>
          <a:p>
            <a:r>
              <a:rPr lang="en-GB" sz="1800" b="1" i="0" u="none" strike="noStrike" baseline="0" dirty="0">
                <a:solidFill>
                  <a:srgbClr val="000000"/>
                </a:solidFill>
                <a:latin typeface="Calibri" panose="020F0502020204030204" pitchFamily="34" charset="0"/>
              </a:rPr>
              <a:t>Each WG hosts projects to implement its objectives which then need to be aggregated into a coherent proposal to be submitted to DRDC.</a:t>
            </a:r>
          </a:p>
          <a:p>
            <a:r>
              <a:rPr lang="en-GB" sz="1800" b="1" i="0" u="none" strike="noStrike" baseline="0" dirty="0">
                <a:solidFill>
                  <a:srgbClr val="000000"/>
                </a:solidFill>
                <a:latin typeface="Calibri" panose="020F0502020204030204" pitchFamily="34" charset="0"/>
              </a:rPr>
              <a:t>Before reaching the proposal an </a:t>
            </a:r>
            <a:r>
              <a:rPr lang="en-GB" sz="1800" b="1" i="0" u="none" strike="noStrike" baseline="0" dirty="0" err="1">
                <a:solidFill>
                  <a:srgbClr val="C00000"/>
                </a:solidFill>
                <a:latin typeface="Calibri" panose="020F0502020204030204" pitchFamily="34" charset="0"/>
              </a:rPr>
              <a:t>LoI</a:t>
            </a:r>
            <a:r>
              <a:rPr lang="en-GB" sz="1800" b="1" i="0" u="none" strike="noStrike" baseline="0" dirty="0">
                <a:solidFill>
                  <a:srgbClr val="C00000"/>
                </a:solidFill>
                <a:latin typeface="Calibri" panose="020F0502020204030204" pitchFamily="34" charset="0"/>
              </a:rPr>
              <a:t> </a:t>
            </a:r>
            <a:r>
              <a:rPr lang="en-GB" sz="1800" b="1" i="0" u="none" strike="noStrike" baseline="0" dirty="0">
                <a:solidFill>
                  <a:srgbClr val="000000"/>
                </a:solidFill>
                <a:latin typeface="Calibri" panose="020F0502020204030204" pitchFamily="34" charset="0"/>
              </a:rPr>
              <a:t>will be submitted in </a:t>
            </a:r>
            <a:r>
              <a:rPr lang="en-GB" sz="1800" b="1" i="0" u="none" strike="noStrike" baseline="0" dirty="0">
                <a:solidFill>
                  <a:srgbClr val="C00000"/>
                </a:solidFill>
                <a:latin typeface="Calibri" panose="020F0502020204030204" pitchFamily="34" charset="0"/>
              </a:rPr>
              <a:t>July 2023 </a:t>
            </a:r>
            <a:r>
              <a:rPr lang="en-GB" sz="1800" b="1" i="0" u="none" strike="noStrike" baseline="0" dirty="0">
                <a:solidFill>
                  <a:srgbClr val="000000"/>
                </a:solidFill>
                <a:latin typeface="Calibri" panose="020F0502020204030204" pitchFamily="34" charset="0"/>
              </a:rPr>
              <a:t>which also contains ballpark resource estimates with full proposal before the end of the year.</a:t>
            </a:r>
            <a:endParaRPr lang="en-GB" b="0" i="0" dirty="0">
              <a:solidFill>
                <a:srgbClr val="424242"/>
              </a:solidFill>
              <a:effectLst/>
              <a:latin typeface="Calibri" panose="020F0502020204030204" pitchFamily="34" charset="0"/>
            </a:endParaRPr>
          </a:p>
          <a:p>
            <a:r>
              <a:rPr lang="en-GB" dirty="0"/>
              <a:t>Community meeting: </a:t>
            </a:r>
            <a:r>
              <a:rPr lang="en-GB" b="0" i="0" dirty="0">
                <a:solidFill>
                  <a:srgbClr val="424242"/>
                </a:solidFill>
                <a:effectLst/>
                <a:latin typeface="Calibri" panose="020F0502020204030204" pitchFamily="34" charset="0"/>
              </a:rPr>
              <a:t>14</a:t>
            </a:r>
            <a:r>
              <a:rPr lang="en-GB" b="0" i="0" baseline="30000" dirty="0">
                <a:solidFill>
                  <a:srgbClr val="424242"/>
                </a:solidFill>
                <a:effectLst/>
                <a:latin typeface="Calibri" panose="020F0502020204030204" pitchFamily="34" charset="0"/>
              </a:rPr>
              <a:t>th</a:t>
            </a:r>
            <a:r>
              <a:rPr lang="en-GB" b="0" i="0" dirty="0">
                <a:solidFill>
                  <a:srgbClr val="424242"/>
                </a:solidFill>
                <a:effectLst/>
                <a:latin typeface="Calibri" panose="020F0502020204030204" pitchFamily="34" charset="0"/>
              </a:rPr>
              <a:t>-15 March 2023</a:t>
            </a:r>
            <a:r>
              <a:rPr lang="en-GB" dirty="0"/>
              <a:t> </a:t>
            </a:r>
            <a:r>
              <a:rPr lang="en-GB" dirty="0">
                <a:hlinkClick r:id="rId9"/>
              </a:rPr>
              <a:t>https://indico.cern.ch/event/1214423/timetable/#20230314</a:t>
            </a:r>
            <a:r>
              <a:rPr lang="en-GB" dirty="0"/>
              <a:t>. </a:t>
            </a:r>
          </a:p>
          <a:p>
            <a:r>
              <a:rPr lang="en-GB" dirty="0"/>
              <a:t>Organisation and planning are also detailed in the draft “</a:t>
            </a:r>
            <a:r>
              <a:rPr lang="en-GB" dirty="0">
                <a:hlinkClick r:id="rId10"/>
              </a:rPr>
              <a:t>Organisation of the DRD7 Collaboration. Version 5</a:t>
            </a:r>
            <a:r>
              <a:rPr lang="en-GB" dirty="0"/>
              <a:t>”</a:t>
            </a:r>
          </a:p>
          <a:p>
            <a:endParaRPr lang="en-GB" sz="1600" dirty="0"/>
          </a:p>
        </p:txBody>
      </p:sp>
      <p:sp>
        <p:nvSpPr>
          <p:cNvPr id="10" name="Date Placeholder 9">
            <a:extLst>
              <a:ext uri="{FF2B5EF4-FFF2-40B4-BE49-F238E27FC236}">
                <a16:creationId xmlns:a16="http://schemas.microsoft.com/office/drawing/2014/main" id="{E27CD8C4-897A-5B86-F63C-D039DB054F18}"/>
              </a:ext>
            </a:extLst>
          </p:cNvPr>
          <p:cNvSpPr>
            <a:spLocks noGrp="1"/>
          </p:cNvSpPr>
          <p:nvPr>
            <p:ph type="dt" sz="half" idx="10"/>
          </p:nvPr>
        </p:nvSpPr>
        <p:spPr/>
        <p:txBody>
          <a:bodyPr/>
          <a:lstStyle/>
          <a:p>
            <a:r>
              <a:rPr lang="en-GB"/>
              <a:t>6 July  2023</a:t>
            </a:r>
          </a:p>
        </p:txBody>
      </p:sp>
      <p:sp>
        <p:nvSpPr>
          <p:cNvPr id="11" name="Footer Placeholder 10">
            <a:extLst>
              <a:ext uri="{FF2B5EF4-FFF2-40B4-BE49-F238E27FC236}">
                <a16:creationId xmlns:a16="http://schemas.microsoft.com/office/drawing/2014/main" id="{366AB634-71F9-7231-2FE1-EE4CC24F1677}"/>
              </a:ext>
            </a:extLst>
          </p:cNvPr>
          <p:cNvSpPr>
            <a:spLocks noGrp="1"/>
          </p:cNvSpPr>
          <p:nvPr>
            <p:ph type="ftr" sz="quarter" idx="11"/>
          </p:nvPr>
        </p:nvSpPr>
        <p:spPr/>
        <p:txBody>
          <a:bodyPr/>
          <a:lstStyle/>
          <a:p>
            <a:r>
              <a:rPr lang="en-GB"/>
              <a:t>ECFA Detector Road Map - PPAP Meeting</a:t>
            </a:r>
          </a:p>
        </p:txBody>
      </p:sp>
      <p:sp>
        <p:nvSpPr>
          <p:cNvPr id="12" name="Slide Number Placeholder 11">
            <a:extLst>
              <a:ext uri="{FF2B5EF4-FFF2-40B4-BE49-F238E27FC236}">
                <a16:creationId xmlns:a16="http://schemas.microsoft.com/office/drawing/2014/main" id="{4EDA54B7-2FBD-D84E-9129-118838E0A65A}"/>
              </a:ext>
            </a:extLst>
          </p:cNvPr>
          <p:cNvSpPr>
            <a:spLocks noGrp="1"/>
          </p:cNvSpPr>
          <p:nvPr>
            <p:ph type="sldNum" sz="quarter" idx="12"/>
          </p:nvPr>
        </p:nvSpPr>
        <p:spPr/>
        <p:txBody>
          <a:bodyPr/>
          <a:lstStyle/>
          <a:p>
            <a:fld id="{86CB4B4D-7CA3-9044-876B-883B54F8677D}" type="slidenum">
              <a:rPr lang="en-GB" smtClean="0"/>
              <a:pPr/>
              <a:t>36</a:t>
            </a:fld>
            <a:endParaRPr lang="en-GB" dirty="0"/>
          </a:p>
        </p:txBody>
      </p:sp>
    </p:spTree>
    <p:extLst>
      <p:ext uri="{BB962C8B-B14F-4D97-AF65-F5344CB8AC3E}">
        <p14:creationId xmlns:p14="http://schemas.microsoft.com/office/powerpoint/2010/main" val="2194256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53665BB-8E36-6C28-C3EA-C6A44216FD69}"/>
              </a:ext>
            </a:extLst>
          </p:cNvPr>
          <p:cNvSpPr txBox="1"/>
          <p:nvPr/>
        </p:nvSpPr>
        <p:spPr>
          <a:xfrm>
            <a:off x="7465921" y="6521955"/>
            <a:ext cx="5272323" cy="276999"/>
          </a:xfrm>
          <a:prstGeom prst="rect">
            <a:avLst/>
          </a:prstGeom>
          <a:noFill/>
        </p:spPr>
        <p:txBody>
          <a:bodyPr wrap="square" rtlCol="0">
            <a:spAutoFit/>
          </a:bodyPr>
          <a:lstStyle/>
          <a:p>
            <a:pPr defTabSz="914400">
              <a:defRPr/>
            </a:pPr>
            <a:r>
              <a:rPr lang="en-GB" sz="1200" dirty="0">
                <a:solidFill>
                  <a:srgbClr val="0070C0"/>
                </a:solidFill>
                <a:latin typeface="Arial" panose="020B0604020202020204" pitchFamily="34" charset="0"/>
                <a:cs typeface="Arial" panose="020B0604020202020204" pitchFamily="34" charset="0"/>
                <a:sym typeface="Calibri"/>
              </a:rPr>
              <a:t>*community feedback via RECFA delegates and National Contacts</a:t>
            </a:r>
          </a:p>
        </p:txBody>
      </p:sp>
      <p:sp>
        <p:nvSpPr>
          <p:cNvPr id="18" name="Rectangle 1">
            <a:extLst>
              <a:ext uri="{FF2B5EF4-FFF2-40B4-BE49-F238E27FC236}">
                <a16:creationId xmlns:a16="http://schemas.microsoft.com/office/drawing/2014/main" id="{8CC33FFA-A56D-9694-9303-DA37C44E0224}"/>
              </a:ext>
            </a:extLst>
          </p:cNvPr>
          <p:cNvSpPr>
            <a:spLocks noChangeArrowheads="1"/>
          </p:cNvSpPr>
          <p:nvPr/>
        </p:nvSpPr>
        <p:spPr bwMode="auto">
          <a:xfrm>
            <a:off x="0" y="6597352"/>
            <a:ext cx="12192000" cy="260350"/>
          </a:xfrm>
          <a:prstGeom prst="rect">
            <a:avLst/>
          </a:prstGeom>
          <a:solidFill>
            <a:srgbClr val="004586"/>
          </a:solidFill>
          <a:ln w="9360" cap="flat">
            <a:solidFill>
              <a:srgbClr val="9FB8CD"/>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buClr>
                <a:srgbClr val="000000"/>
              </a:buClr>
              <a:buSzPct val="100000"/>
              <a:buFont typeface="Times New Roman" charset="0"/>
              <a:buNone/>
              <a:defRPr/>
            </a:pPr>
            <a:endParaRPr lang="en-US" altLang="x-none">
              <a:solidFill>
                <a:prstClr val="black"/>
              </a:solidFill>
              <a:latin typeface="Calibri" panose="020F0502020204030204"/>
              <a:ea typeface="DejaVu Sans" charset="0"/>
              <a:cs typeface="DejaVu Sans" charset="0"/>
              <a:sym typeface="Calibri"/>
            </a:endParaRPr>
          </a:p>
        </p:txBody>
      </p:sp>
      <p:sp>
        <p:nvSpPr>
          <p:cNvPr id="19" name="Text Box 4">
            <a:extLst>
              <a:ext uri="{FF2B5EF4-FFF2-40B4-BE49-F238E27FC236}">
                <a16:creationId xmlns:a16="http://schemas.microsoft.com/office/drawing/2014/main" id="{16121C54-6930-DB58-AD08-187CDE9DDDF1}"/>
              </a:ext>
            </a:extLst>
          </p:cNvPr>
          <p:cNvSpPr txBox="1">
            <a:spLocks noChangeArrowheads="1"/>
          </p:cNvSpPr>
          <p:nvPr/>
        </p:nvSpPr>
        <p:spPr bwMode="auto">
          <a:xfrm>
            <a:off x="1836737" y="6634561"/>
            <a:ext cx="4140200" cy="198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4112" rIns="0" bIns="0"/>
          <a:lstStyle>
            <a:lvl1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1pPr>
            <a:lvl2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2pPr>
            <a:lvl3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3pPr>
            <a:lvl4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4pPr>
            <a:lvl5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9pPr>
          </a:lstStyle>
          <a:p>
            <a:pPr algn="ctr" defTabSz="914400">
              <a:lnSpc>
                <a:spcPct val="93000"/>
              </a:lnSpc>
              <a:buClr>
                <a:srgbClr val="000000"/>
              </a:buClr>
              <a:buSzPct val="100000"/>
              <a:buFont typeface="Times New Roman" charset="0"/>
              <a:buNone/>
              <a:defRPr/>
            </a:pPr>
            <a:endParaRPr lang="x-none" altLang="x-none" sz="1600">
              <a:solidFill>
                <a:srgbClr val="FFFFFF"/>
              </a:solidFill>
              <a:latin typeface="Arial" charset="0"/>
              <a:ea typeface="Arial Unicode MS" charset="0"/>
              <a:cs typeface="Arial Unicode MS" charset="0"/>
              <a:sym typeface="Calibri"/>
            </a:endParaRPr>
          </a:p>
        </p:txBody>
      </p:sp>
      <p:sp>
        <p:nvSpPr>
          <p:cNvPr id="20" name="Text Box 5">
            <a:extLst>
              <a:ext uri="{FF2B5EF4-FFF2-40B4-BE49-F238E27FC236}">
                <a16:creationId xmlns:a16="http://schemas.microsoft.com/office/drawing/2014/main" id="{5D33733B-BE02-30B4-CAEC-966B3C73D5D6}"/>
              </a:ext>
            </a:extLst>
          </p:cNvPr>
          <p:cNvSpPr txBox="1">
            <a:spLocks noChangeArrowheads="1"/>
          </p:cNvSpPr>
          <p:nvPr/>
        </p:nvSpPr>
        <p:spPr bwMode="auto">
          <a:xfrm>
            <a:off x="10614025" y="6606894"/>
            <a:ext cx="1441451" cy="23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Lst>
              <a:defRPr>
                <a:solidFill>
                  <a:schemeClr val="bg1"/>
                </a:solidFill>
                <a:latin typeface="Calibri" charset="0"/>
                <a:ea typeface="MS Gothic" charset="-128"/>
                <a:cs typeface="MS Gothic" charset="-128"/>
              </a:defRPr>
            </a:lvl1pPr>
            <a:lvl2pPr>
              <a:tabLst>
                <a:tab pos="723900" algn="l"/>
              </a:tabLst>
              <a:defRPr>
                <a:solidFill>
                  <a:schemeClr val="bg1"/>
                </a:solidFill>
                <a:latin typeface="Calibri" charset="0"/>
                <a:ea typeface="MS Gothic" charset="-128"/>
                <a:cs typeface="MS Gothic" charset="-128"/>
              </a:defRPr>
            </a:lvl2pPr>
            <a:lvl3pPr>
              <a:tabLst>
                <a:tab pos="723900" algn="l"/>
              </a:tabLst>
              <a:defRPr>
                <a:solidFill>
                  <a:schemeClr val="bg1"/>
                </a:solidFill>
                <a:latin typeface="Calibri" charset="0"/>
                <a:ea typeface="MS Gothic" charset="-128"/>
                <a:cs typeface="MS Gothic" charset="-128"/>
              </a:defRPr>
            </a:lvl3pPr>
            <a:lvl4pPr>
              <a:tabLst>
                <a:tab pos="723900" algn="l"/>
              </a:tabLst>
              <a:defRPr>
                <a:solidFill>
                  <a:schemeClr val="bg1"/>
                </a:solidFill>
                <a:latin typeface="Calibri" charset="0"/>
                <a:ea typeface="MS Gothic" charset="-128"/>
                <a:cs typeface="MS Gothic" charset="-128"/>
              </a:defRPr>
            </a:lvl4pPr>
            <a:lvl5pPr>
              <a:tabLst>
                <a:tab pos="723900" algn="l"/>
              </a:tabLst>
              <a:defRPr>
                <a:solidFill>
                  <a:schemeClr val="bg1"/>
                </a:solidFill>
                <a:latin typeface="Calibri" charset="0"/>
                <a:ea typeface="MS Gothic" charset="-128"/>
                <a:cs typeface="MS Gothic" charset="-128"/>
              </a:defRPr>
            </a:lvl5pPr>
            <a:lvl6pPr marL="2514600" indent="-228600" defTabSz="449263" eaLnBrk="0" fontAlgn="base" hangingPunct="0">
              <a:spcBef>
                <a:spcPct val="0"/>
              </a:spcBef>
              <a:spcAft>
                <a:spcPct val="0"/>
              </a:spcAft>
              <a:tabLst>
                <a:tab pos="723900" algn="l"/>
              </a:tabLst>
              <a:defRPr>
                <a:solidFill>
                  <a:schemeClr val="bg1"/>
                </a:solidFill>
                <a:latin typeface="Calibri" charset="0"/>
                <a:ea typeface="MS Gothic" charset="-128"/>
                <a:cs typeface="MS Gothic" charset="-128"/>
              </a:defRPr>
            </a:lvl6pPr>
            <a:lvl7pPr marL="2971800" indent="-228600" defTabSz="449263" eaLnBrk="0" fontAlgn="base" hangingPunct="0">
              <a:spcBef>
                <a:spcPct val="0"/>
              </a:spcBef>
              <a:spcAft>
                <a:spcPct val="0"/>
              </a:spcAft>
              <a:tabLst>
                <a:tab pos="723900" algn="l"/>
              </a:tabLst>
              <a:defRPr>
                <a:solidFill>
                  <a:schemeClr val="bg1"/>
                </a:solidFill>
                <a:latin typeface="Calibri" charset="0"/>
                <a:ea typeface="MS Gothic" charset="-128"/>
                <a:cs typeface="MS Gothic" charset="-128"/>
              </a:defRPr>
            </a:lvl7pPr>
            <a:lvl8pPr marL="3429000" indent="-228600" defTabSz="449263" eaLnBrk="0" fontAlgn="base" hangingPunct="0">
              <a:spcBef>
                <a:spcPct val="0"/>
              </a:spcBef>
              <a:spcAft>
                <a:spcPct val="0"/>
              </a:spcAft>
              <a:tabLst>
                <a:tab pos="723900" algn="l"/>
              </a:tabLst>
              <a:defRPr>
                <a:solidFill>
                  <a:schemeClr val="bg1"/>
                </a:solidFill>
                <a:latin typeface="Calibri" charset="0"/>
                <a:ea typeface="MS Gothic" charset="-128"/>
                <a:cs typeface="MS Gothic" charset="-128"/>
              </a:defRPr>
            </a:lvl8pPr>
            <a:lvl9pPr marL="3886200" indent="-228600" defTabSz="449263" eaLnBrk="0" fontAlgn="base" hangingPunct="0">
              <a:spcBef>
                <a:spcPct val="0"/>
              </a:spcBef>
              <a:spcAft>
                <a:spcPct val="0"/>
              </a:spcAft>
              <a:tabLst>
                <a:tab pos="723900" algn="l"/>
              </a:tabLst>
              <a:defRPr>
                <a:solidFill>
                  <a:schemeClr val="bg1"/>
                </a:solidFill>
                <a:latin typeface="Calibri" charset="0"/>
                <a:ea typeface="MS Gothic" charset="-128"/>
                <a:cs typeface="MS Gothic" charset="-128"/>
              </a:defRPr>
            </a:lvl9pPr>
          </a:lstStyle>
          <a:p>
            <a:pPr algn="r" defTabSz="914400">
              <a:lnSpc>
                <a:spcPct val="93000"/>
              </a:lnSpc>
              <a:buClr>
                <a:srgbClr val="000000"/>
              </a:buClr>
              <a:buSzPct val="100000"/>
              <a:buFont typeface="Times New Roman" charset="0"/>
              <a:buNone/>
              <a:defRPr/>
            </a:pPr>
            <a:fld id="{C29590A0-6A90-2C40-A486-A733B5887438}" type="slidenum">
              <a:rPr lang="en-GB" altLang="x-none" sz="1400">
                <a:solidFill>
                  <a:srgbClr val="FFFFFF"/>
                </a:solidFill>
                <a:latin typeface="Arial" charset="0"/>
                <a:ea typeface="Arial Unicode MS" charset="0"/>
                <a:cs typeface="Arial Unicode MS" charset="0"/>
                <a:sym typeface="Calibri"/>
              </a:rPr>
              <a:pPr algn="r" defTabSz="914400">
                <a:lnSpc>
                  <a:spcPct val="93000"/>
                </a:lnSpc>
                <a:buClr>
                  <a:srgbClr val="000000"/>
                </a:buClr>
                <a:buSzPct val="100000"/>
                <a:buFont typeface="Times New Roman" charset="0"/>
                <a:buNone/>
                <a:defRPr/>
              </a:pPr>
              <a:t>37</a:t>
            </a:fld>
            <a:endParaRPr lang="en-GB" altLang="x-none" sz="1400" dirty="0">
              <a:solidFill>
                <a:srgbClr val="FFFFFF"/>
              </a:solidFill>
              <a:latin typeface="Arial" charset="0"/>
              <a:ea typeface="Arial Unicode MS" charset="0"/>
              <a:cs typeface="Arial Unicode MS" charset="0"/>
              <a:sym typeface="Calibri"/>
            </a:endParaRPr>
          </a:p>
        </p:txBody>
      </p:sp>
      <p:sp>
        <p:nvSpPr>
          <p:cNvPr id="21" name="AutoShape 1">
            <a:extLst>
              <a:ext uri="{FF2B5EF4-FFF2-40B4-BE49-F238E27FC236}">
                <a16:creationId xmlns:a16="http://schemas.microsoft.com/office/drawing/2014/main" id="{3605A479-5189-7F5D-59B0-1D54235CB5C3}"/>
              </a:ext>
            </a:extLst>
          </p:cNvPr>
          <p:cNvSpPr>
            <a:spLocks noChangeArrowheads="1"/>
          </p:cNvSpPr>
          <p:nvPr/>
        </p:nvSpPr>
        <p:spPr bwMode="auto">
          <a:xfrm>
            <a:off x="31750" y="6598046"/>
            <a:ext cx="9144001" cy="287338"/>
          </a:xfrm>
          <a:custGeom>
            <a:avLst/>
            <a:gdLst>
              <a:gd name="G0" fmla="*/ 25401 1 2"/>
              <a:gd name="G1" fmla="*/ 801 1 2"/>
              <a:gd name="G2" fmla="+- 801 0 0"/>
              <a:gd name="G3" fmla="+- 25401 0 0"/>
            </a:gdLst>
            <a:ahLst/>
            <a:cxnLst>
              <a:cxn ang="0">
                <a:pos x="r" y="vc"/>
              </a:cxn>
              <a:cxn ang="5400000">
                <a:pos x="hc" y="b"/>
              </a:cxn>
              <a:cxn ang="10800000">
                <a:pos x="l" y="vc"/>
              </a:cxn>
              <a:cxn ang="16200000">
                <a:pos x="hc" y="t"/>
              </a:cxn>
            </a:cxnLst>
            <a:rect l="0" t="0" r="0" b="0"/>
            <a:pathLst>
              <a:path>
                <a:moveTo>
                  <a:pt x="0" y="0"/>
                </a:moveTo>
                <a:lnTo>
                  <a:pt x="25401" y="0"/>
                </a:lnTo>
                <a:lnTo>
                  <a:pt x="25401" y="801"/>
                </a:lnTo>
                <a:lnTo>
                  <a:pt x="0" y="801"/>
                </a:lnTo>
                <a:close/>
              </a:path>
            </a:pathLst>
          </a:custGeom>
          <a:solidFill>
            <a:srgbClr val="000080"/>
          </a:solidFill>
          <a:ln w="9360" cap="flat">
            <a:solidFill>
              <a:srgbClr val="00008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buClr>
                <a:srgbClr val="000000"/>
              </a:buClr>
              <a:buSzPct val="100000"/>
              <a:buFont typeface="Times New Roman" charset="0"/>
              <a:buNone/>
              <a:defRPr/>
            </a:pPr>
            <a:endParaRPr lang="en-US">
              <a:solidFill>
                <a:prstClr val="black"/>
              </a:solidFill>
              <a:latin typeface="Calibri" panose="020F0502020204030204"/>
              <a:sym typeface="Calibri"/>
            </a:endParaRPr>
          </a:p>
        </p:txBody>
      </p:sp>
      <p:sp>
        <p:nvSpPr>
          <p:cNvPr id="2" name="TextBox 1">
            <a:extLst>
              <a:ext uri="{FF2B5EF4-FFF2-40B4-BE49-F238E27FC236}">
                <a16:creationId xmlns:a16="http://schemas.microsoft.com/office/drawing/2014/main" id="{BC0F7667-7342-AF6D-F787-412035A6232B}"/>
              </a:ext>
            </a:extLst>
          </p:cNvPr>
          <p:cNvSpPr txBox="1"/>
          <p:nvPr/>
        </p:nvSpPr>
        <p:spPr>
          <a:xfrm>
            <a:off x="286811" y="917318"/>
            <a:ext cx="11380252" cy="5586145"/>
          </a:xfrm>
          <a:prstGeom prst="rect">
            <a:avLst/>
          </a:prstGeom>
          <a:noFill/>
        </p:spPr>
        <p:txBody>
          <a:bodyPr wrap="square" rtlCol="0">
            <a:spAutoFit/>
          </a:bodyPr>
          <a:lstStyle/>
          <a:p>
            <a:endParaRPr lang="en-GB" sz="1600" b="1" dirty="0"/>
          </a:p>
          <a:p>
            <a:r>
              <a:rPr lang="en-GB" b="1" dirty="0">
                <a:solidFill>
                  <a:srgbClr val="221AC0"/>
                </a:solidFill>
              </a:rPr>
              <a:t>TF8</a:t>
            </a:r>
            <a:r>
              <a:rPr lang="en-GB" b="1" dirty="0">
                <a:solidFill>
                  <a:srgbClr val="7030A0"/>
                </a:solidFill>
              </a:rPr>
              <a:t> </a:t>
            </a:r>
            <a:r>
              <a:rPr lang="en-GB" b="1" dirty="0"/>
              <a:t>Integration (TF Convenors: </a:t>
            </a:r>
            <a:r>
              <a:rPr lang="en-GB" i="1" dirty="0"/>
              <a:t>Frank Hartmann (KIT (DE)), Werner Riegler (CERN)</a:t>
            </a:r>
            <a:r>
              <a:rPr lang="en-GB" b="1" dirty="0"/>
              <a:t>)</a:t>
            </a:r>
            <a:endParaRPr lang="en-GB" dirty="0"/>
          </a:p>
          <a:p>
            <a:r>
              <a:rPr lang="en-GB" b="1" dirty="0"/>
              <a:t>Survey launched to gauge community appetite for DRD in the areas on 23</a:t>
            </a:r>
            <a:r>
              <a:rPr lang="en-GB" b="1" baseline="30000" dirty="0"/>
              <a:t>rd</a:t>
            </a:r>
            <a:r>
              <a:rPr lang="en-GB" b="1" dirty="0"/>
              <a:t> March 2023 to all those who registered interest. Results are returned and have been analysed. </a:t>
            </a:r>
          </a:p>
          <a:p>
            <a:r>
              <a:rPr lang="en-GB" dirty="0">
                <a:hlinkClick r:id="rId2"/>
              </a:rPr>
              <a:t>Forum on Tracking Detector Mechanics 2023</a:t>
            </a:r>
            <a:r>
              <a:rPr lang="en-GB" dirty="0"/>
              <a:t>  31</a:t>
            </a:r>
            <a:r>
              <a:rPr lang="en-GB" baseline="30000" dirty="0"/>
              <a:t>st</a:t>
            </a:r>
            <a:r>
              <a:rPr lang="en-GB" dirty="0"/>
              <a:t> May to 2</a:t>
            </a:r>
            <a:r>
              <a:rPr lang="en-GB" baseline="30000" dirty="0"/>
              <a:t>nd</a:t>
            </a:r>
            <a:r>
              <a:rPr lang="en-GB" dirty="0"/>
              <a:t> June seen as opportunity for the mechanics and local colling community to discuss possible interest in forming a DRD for their specific area. </a:t>
            </a:r>
          </a:p>
          <a:p>
            <a:r>
              <a:rPr lang="en-GB" dirty="0"/>
              <a:t>Other TF8 topics seen as equally important to the future of the field and funding mechanisms for these are needed, but they are not thought to be appropriate subjects for a DRD collaboration.</a:t>
            </a:r>
          </a:p>
          <a:p>
            <a:endParaRPr lang="en-GB" dirty="0"/>
          </a:p>
          <a:p>
            <a:r>
              <a:rPr lang="en-GB" b="1" dirty="0">
                <a:solidFill>
                  <a:srgbClr val="221AC0"/>
                </a:solidFill>
              </a:rPr>
              <a:t>TF9</a:t>
            </a:r>
            <a:r>
              <a:rPr lang="en-GB" b="1" dirty="0"/>
              <a:t> Training (TF Convenors: </a:t>
            </a:r>
            <a:r>
              <a:rPr lang="en-GB" i="1" dirty="0"/>
              <a:t>Erika Garutti (Hamburg University (DE)), Johann Collot (university Grenoble Alpes (FR))</a:t>
            </a:r>
            <a:r>
              <a:rPr lang="en-GB" b="1" dirty="0"/>
              <a:t>)</a:t>
            </a:r>
          </a:p>
          <a:p>
            <a:r>
              <a:rPr lang="en-GB" b="1" dirty="0"/>
              <a:t>Now the topic of the dedicated new </a:t>
            </a:r>
            <a:r>
              <a:rPr lang="en-GB" b="1" dirty="0">
                <a:solidFill>
                  <a:srgbClr val="C00000"/>
                </a:solidFill>
              </a:rPr>
              <a:t>ECFA Training Panel</a:t>
            </a:r>
          </a:p>
          <a:p>
            <a:r>
              <a:rPr lang="en-GB" dirty="0"/>
              <a:t>Kick-off meeting on 7</a:t>
            </a:r>
            <a:r>
              <a:rPr lang="en-GB" baseline="30000" dirty="0"/>
              <a:t>th</a:t>
            </a:r>
            <a:r>
              <a:rPr lang="en-GB" dirty="0"/>
              <a:t> March 2023 with agenda at </a:t>
            </a:r>
            <a:r>
              <a:rPr lang="en-GB" dirty="0">
                <a:hlinkClick r:id="rId3"/>
              </a:rPr>
              <a:t>https://indico.desy.de/event/38365/</a:t>
            </a:r>
            <a:r>
              <a:rPr lang="en-GB" dirty="0"/>
              <a:t>. </a:t>
            </a:r>
          </a:p>
          <a:p>
            <a:r>
              <a:rPr lang="en-GB" dirty="0"/>
              <a:t>Web pages etc are being constructed at </a:t>
            </a:r>
            <a:r>
              <a:rPr lang="en-GB" dirty="0">
                <a:hlinkClick r:id="rId4"/>
              </a:rPr>
              <a:t>https://indico.cern.ch/event/1270365/</a:t>
            </a:r>
            <a:r>
              <a:rPr lang="en-GB" dirty="0"/>
              <a:t>.</a:t>
            </a:r>
          </a:p>
          <a:p>
            <a:endParaRPr lang="en-GB" dirty="0"/>
          </a:p>
          <a:p>
            <a:pPr>
              <a:spcBef>
                <a:spcPts val="600"/>
              </a:spcBef>
              <a:spcAft>
                <a:spcPts val="600"/>
              </a:spcAft>
            </a:pPr>
            <a:r>
              <a:rPr lang="en-GB" b="1" dirty="0"/>
              <a:t>CERN EP R&amp;D Programme links at: </a:t>
            </a:r>
            <a:r>
              <a:rPr lang="en-GB" b="1" dirty="0">
                <a:hlinkClick r:id="rId5"/>
              </a:rPr>
              <a:t>Homepage | ep-rnd.web.cern.ch</a:t>
            </a:r>
            <a:r>
              <a:rPr lang="en-GB" b="1" dirty="0"/>
              <a:t>.</a:t>
            </a:r>
          </a:p>
          <a:p>
            <a:pPr>
              <a:spcBef>
                <a:spcPts val="600"/>
              </a:spcBef>
              <a:spcAft>
                <a:spcPts val="600"/>
              </a:spcAft>
            </a:pPr>
            <a:r>
              <a:rPr lang="en-GB" b="1" dirty="0" err="1"/>
              <a:t>AIDAinnova</a:t>
            </a:r>
            <a:r>
              <a:rPr lang="en-GB" b="1" dirty="0"/>
              <a:t> web pages: </a:t>
            </a:r>
            <a:r>
              <a:rPr lang="en-GB" b="1" dirty="0">
                <a:hlinkClick r:id="rId6"/>
              </a:rPr>
              <a:t>https://aidainnova.web.cern.ch/</a:t>
            </a:r>
            <a:r>
              <a:rPr lang="en-GB" b="1" dirty="0"/>
              <a:t> </a:t>
            </a:r>
          </a:p>
          <a:p>
            <a:pPr>
              <a:spcBef>
                <a:spcPts val="600"/>
              </a:spcBef>
              <a:spcAft>
                <a:spcPts val="600"/>
              </a:spcAft>
            </a:pPr>
            <a:r>
              <a:rPr lang="en-GB" b="1" dirty="0"/>
              <a:t>EURO-LABS information at </a:t>
            </a:r>
            <a:r>
              <a:rPr lang="en-GB" b="1" dirty="0">
                <a:hlinkClick r:id="rId7"/>
              </a:rPr>
              <a:t>https://web.infn.it/EURO-LABS/</a:t>
            </a:r>
            <a:r>
              <a:rPr lang="en-GB" b="1" dirty="0"/>
              <a:t> </a:t>
            </a:r>
          </a:p>
          <a:p>
            <a:pPr>
              <a:spcBef>
                <a:spcPts val="600"/>
              </a:spcBef>
              <a:spcAft>
                <a:spcPts val="600"/>
              </a:spcAft>
            </a:pPr>
            <a:r>
              <a:rPr lang="en-GB" b="1" dirty="0"/>
              <a:t>Task force membership at: </a:t>
            </a:r>
            <a:r>
              <a:rPr lang="en-GB" b="1" dirty="0">
                <a:hlinkClick r:id="rId8"/>
              </a:rPr>
              <a:t>https://indico.cern.ch/event/957057/page/20875-panel-members-and-task-forces</a:t>
            </a:r>
            <a:r>
              <a:rPr lang="en-GB" b="1" dirty="0"/>
              <a:t>.</a:t>
            </a:r>
            <a:endParaRPr lang="en-GB" sz="1600" dirty="0"/>
          </a:p>
        </p:txBody>
      </p:sp>
      <p:sp>
        <p:nvSpPr>
          <p:cNvPr id="8" name="TextBox 18">
            <a:extLst>
              <a:ext uri="{FF2B5EF4-FFF2-40B4-BE49-F238E27FC236}">
                <a16:creationId xmlns:a16="http://schemas.microsoft.com/office/drawing/2014/main" id="{13FC03AB-62EC-F701-D613-BDAC1861D3D8}"/>
              </a:ext>
            </a:extLst>
          </p:cNvPr>
          <p:cNvSpPr txBox="1"/>
          <p:nvPr/>
        </p:nvSpPr>
        <p:spPr>
          <a:xfrm>
            <a:off x="6453353" y="0"/>
            <a:ext cx="5738648" cy="1015663"/>
          </a:xfrm>
          <a:prstGeom prst="rect">
            <a:avLst/>
          </a:prstGeom>
          <a:solidFill>
            <a:schemeClr val="tx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r">
              <a:defRPr sz="3000">
                <a:solidFill>
                  <a:srgbClr val="8497B0"/>
                </a:solidFill>
                <a:latin typeface="Arial"/>
                <a:ea typeface="Arial"/>
                <a:cs typeface="Arial"/>
                <a:sym typeface="Arial"/>
              </a:defRPr>
            </a:lvl1pPr>
          </a:lstStyle>
          <a:p>
            <a:pPr defTabSz="914400" hangingPunct="0"/>
            <a:r>
              <a:rPr lang="en-GB" kern="0" dirty="0">
                <a:solidFill>
                  <a:schemeClr val="bg1"/>
                </a:solidFill>
              </a:rPr>
              <a:t>DRD Collaboration Progress Overview</a:t>
            </a:r>
            <a:endParaRPr kern="0" dirty="0">
              <a:solidFill>
                <a:schemeClr val="bg1"/>
              </a:solidFill>
            </a:endParaRPr>
          </a:p>
        </p:txBody>
      </p:sp>
      <p:sp>
        <p:nvSpPr>
          <p:cNvPr id="7" name="Rectangle 5">
            <a:extLst>
              <a:ext uri="{FF2B5EF4-FFF2-40B4-BE49-F238E27FC236}">
                <a16:creationId xmlns:a16="http://schemas.microsoft.com/office/drawing/2014/main" id="{1D8128F6-9961-0892-312B-2A1F1FA47DA7}"/>
              </a:ext>
            </a:extLst>
          </p:cNvPr>
          <p:cNvSpPr txBox="1">
            <a:spLocks noChangeArrowheads="1"/>
          </p:cNvSpPr>
          <p:nvPr/>
        </p:nvSpPr>
        <p:spPr bwMode="auto">
          <a:xfrm>
            <a:off x="1489166" y="6624002"/>
            <a:ext cx="8988335" cy="2760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defPPr>
              <a:defRPr lang="x-none"/>
            </a:defPPr>
            <a:lvl1pPr marL="0" algn="ctr" defTabSz="914400" rtl="0" eaLnBrk="1" latinLnBrk="0" hangingPunct="1">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kern="1200">
                <a:solidFill>
                  <a:srgbClr val="FFFFF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x-none" dirty="0">
                <a:sym typeface="Calibri"/>
              </a:rPr>
              <a:t>ECFA </a:t>
            </a:r>
            <a:r>
              <a:rPr lang="de-DE" altLang="x-none" dirty="0" err="1">
                <a:sym typeface="Calibri"/>
              </a:rPr>
              <a:t>Detector</a:t>
            </a:r>
            <a:r>
              <a:rPr lang="de-DE" altLang="x-none" dirty="0">
                <a:sym typeface="Calibri"/>
              </a:rPr>
              <a:t> R&amp;D Roadmap – PPAP  Meeting</a:t>
            </a:r>
          </a:p>
        </p:txBody>
      </p:sp>
      <p:sp>
        <p:nvSpPr>
          <p:cNvPr id="9" name="Text Box 6">
            <a:extLst>
              <a:ext uri="{FF2B5EF4-FFF2-40B4-BE49-F238E27FC236}">
                <a16:creationId xmlns:a16="http://schemas.microsoft.com/office/drawing/2014/main" id="{6E916F67-1F23-6F26-F501-998D4AAF66DA}"/>
              </a:ext>
            </a:extLst>
          </p:cNvPr>
          <p:cNvSpPr txBox="1">
            <a:spLocks noChangeArrowheads="1"/>
          </p:cNvSpPr>
          <p:nvPr/>
        </p:nvSpPr>
        <p:spPr bwMode="auto">
          <a:xfrm>
            <a:off x="235794" y="6645581"/>
            <a:ext cx="1161932" cy="254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Lst>
              <a:defRPr>
                <a:solidFill>
                  <a:schemeClr val="bg1"/>
                </a:solidFill>
                <a:latin typeface="Calibri" charset="0"/>
                <a:ea typeface="MS Gothic" charset="-128"/>
                <a:cs typeface="MS Gothic" charset="-128"/>
              </a:defRPr>
            </a:lvl1pPr>
            <a:lvl2pPr>
              <a:tabLst>
                <a:tab pos="723900" algn="l"/>
              </a:tabLst>
              <a:defRPr>
                <a:solidFill>
                  <a:schemeClr val="bg1"/>
                </a:solidFill>
                <a:latin typeface="Calibri" charset="0"/>
                <a:ea typeface="MS Gothic" charset="-128"/>
                <a:cs typeface="MS Gothic" charset="-128"/>
              </a:defRPr>
            </a:lvl2pPr>
            <a:lvl3pPr>
              <a:tabLst>
                <a:tab pos="723900" algn="l"/>
              </a:tabLst>
              <a:defRPr>
                <a:solidFill>
                  <a:schemeClr val="bg1"/>
                </a:solidFill>
                <a:latin typeface="Calibri" charset="0"/>
                <a:ea typeface="MS Gothic" charset="-128"/>
                <a:cs typeface="MS Gothic" charset="-128"/>
              </a:defRPr>
            </a:lvl3pPr>
            <a:lvl4pPr>
              <a:tabLst>
                <a:tab pos="723900" algn="l"/>
              </a:tabLst>
              <a:defRPr>
                <a:solidFill>
                  <a:schemeClr val="bg1"/>
                </a:solidFill>
                <a:latin typeface="Calibri" charset="0"/>
                <a:ea typeface="MS Gothic" charset="-128"/>
                <a:cs typeface="MS Gothic" charset="-128"/>
              </a:defRPr>
            </a:lvl4pPr>
            <a:lvl5pPr>
              <a:tabLst>
                <a:tab pos="723900" algn="l"/>
              </a:tabLst>
              <a:defRPr>
                <a:solidFill>
                  <a:schemeClr val="bg1"/>
                </a:solidFill>
                <a:latin typeface="Calibri" charset="0"/>
                <a:ea typeface="MS Gothic" charset="-128"/>
                <a:cs typeface="MS Gothic" charset="-128"/>
              </a:defRPr>
            </a:lvl5pPr>
            <a:lvl6pPr marL="2514600" indent="-228600" defTabSz="449263" eaLnBrk="0" fontAlgn="base" hangingPunct="0">
              <a:spcBef>
                <a:spcPct val="0"/>
              </a:spcBef>
              <a:spcAft>
                <a:spcPct val="0"/>
              </a:spcAft>
              <a:tabLst>
                <a:tab pos="723900" algn="l"/>
              </a:tabLst>
              <a:defRPr>
                <a:solidFill>
                  <a:schemeClr val="bg1"/>
                </a:solidFill>
                <a:latin typeface="Calibri" charset="0"/>
                <a:ea typeface="MS Gothic" charset="-128"/>
                <a:cs typeface="MS Gothic" charset="-128"/>
              </a:defRPr>
            </a:lvl6pPr>
            <a:lvl7pPr marL="2971800" indent="-228600" defTabSz="449263" eaLnBrk="0" fontAlgn="base" hangingPunct="0">
              <a:spcBef>
                <a:spcPct val="0"/>
              </a:spcBef>
              <a:spcAft>
                <a:spcPct val="0"/>
              </a:spcAft>
              <a:tabLst>
                <a:tab pos="723900" algn="l"/>
              </a:tabLst>
              <a:defRPr>
                <a:solidFill>
                  <a:schemeClr val="bg1"/>
                </a:solidFill>
                <a:latin typeface="Calibri" charset="0"/>
                <a:ea typeface="MS Gothic" charset="-128"/>
                <a:cs typeface="MS Gothic" charset="-128"/>
              </a:defRPr>
            </a:lvl7pPr>
            <a:lvl8pPr marL="3429000" indent="-228600" defTabSz="449263" eaLnBrk="0" fontAlgn="base" hangingPunct="0">
              <a:spcBef>
                <a:spcPct val="0"/>
              </a:spcBef>
              <a:spcAft>
                <a:spcPct val="0"/>
              </a:spcAft>
              <a:tabLst>
                <a:tab pos="723900" algn="l"/>
              </a:tabLst>
              <a:defRPr>
                <a:solidFill>
                  <a:schemeClr val="bg1"/>
                </a:solidFill>
                <a:latin typeface="Calibri" charset="0"/>
                <a:ea typeface="MS Gothic" charset="-128"/>
                <a:cs typeface="MS Gothic" charset="-128"/>
              </a:defRPr>
            </a:lvl8pPr>
            <a:lvl9pPr marL="3886200" indent="-228600" defTabSz="449263" eaLnBrk="0" fontAlgn="base" hangingPunct="0">
              <a:spcBef>
                <a:spcPct val="0"/>
              </a:spcBef>
              <a:spcAft>
                <a:spcPct val="0"/>
              </a:spcAft>
              <a:tabLst>
                <a:tab pos="723900" algn="l"/>
              </a:tabLst>
              <a:defRPr>
                <a:solidFill>
                  <a:schemeClr val="bg1"/>
                </a:solidFill>
                <a:latin typeface="Calibri" charset="0"/>
                <a:ea typeface="MS Gothic" charset="-128"/>
                <a:cs typeface="MS Gothic" charset="-128"/>
              </a:defRPr>
            </a:lvl9pPr>
          </a:lstStyle>
          <a:p>
            <a:pPr defTabSz="914400">
              <a:lnSpc>
                <a:spcPct val="93000"/>
              </a:lnSpc>
              <a:buClr>
                <a:srgbClr val="000000"/>
              </a:buClr>
              <a:buSzPct val="100000"/>
              <a:buFont typeface="Times New Roman" charset="0"/>
              <a:buNone/>
              <a:defRPr/>
            </a:pPr>
            <a:r>
              <a:rPr lang="en-GB" altLang="x-none" sz="1600" dirty="0">
                <a:solidFill>
                  <a:srgbClr val="FFFFFF"/>
                </a:solidFill>
                <a:latin typeface="Arial" charset="0"/>
                <a:ea typeface="Arial Unicode MS" charset="0"/>
                <a:cs typeface="Arial Unicode MS" charset="0"/>
                <a:sym typeface="Calibri"/>
              </a:rPr>
              <a:t>7 July 2023</a:t>
            </a:r>
            <a:endParaRPr lang="x-none" altLang="x-none" sz="1600" dirty="0">
              <a:solidFill>
                <a:srgbClr val="FFFFFF"/>
              </a:solidFill>
              <a:latin typeface="Arial" charset="0"/>
              <a:ea typeface="Arial Unicode MS" charset="0"/>
              <a:cs typeface="Arial Unicode MS" charset="0"/>
              <a:sym typeface="Calibri"/>
            </a:endParaRPr>
          </a:p>
        </p:txBody>
      </p:sp>
      <p:sp>
        <p:nvSpPr>
          <p:cNvPr id="10" name="Date Placeholder 9">
            <a:extLst>
              <a:ext uri="{FF2B5EF4-FFF2-40B4-BE49-F238E27FC236}">
                <a16:creationId xmlns:a16="http://schemas.microsoft.com/office/drawing/2014/main" id="{D647143D-4A8C-3880-3BAB-FD87D47DB716}"/>
              </a:ext>
            </a:extLst>
          </p:cNvPr>
          <p:cNvSpPr>
            <a:spLocks noGrp="1"/>
          </p:cNvSpPr>
          <p:nvPr>
            <p:ph type="dt" sz="half" idx="10"/>
          </p:nvPr>
        </p:nvSpPr>
        <p:spPr/>
        <p:txBody>
          <a:bodyPr/>
          <a:lstStyle/>
          <a:p>
            <a:r>
              <a:rPr lang="en-GB"/>
              <a:t>6 July  2023</a:t>
            </a:r>
          </a:p>
        </p:txBody>
      </p:sp>
      <p:sp>
        <p:nvSpPr>
          <p:cNvPr id="11" name="Footer Placeholder 10">
            <a:extLst>
              <a:ext uri="{FF2B5EF4-FFF2-40B4-BE49-F238E27FC236}">
                <a16:creationId xmlns:a16="http://schemas.microsoft.com/office/drawing/2014/main" id="{A070F1DD-18A2-06C0-C626-B7464079B3FC}"/>
              </a:ext>
            </a:extLst>
          </p:cNvPr>
          <p:cNvSpPr>
            <a:spLocks noGrp="1"/>
          </p:cNvSpPr>
          <p:nvPr>
            <p:ph type="ftr" sz="quarter" idx="11"/>
          </p:nvPr>
        </p:nvSpPr>
        <p:spPr/>
        <p:txBody>
          <a:bodyPr/>
          <a:lstStyle/>
          <a:p>
            <a:r>
              <a:rPr lang="en-GB"/>
              <a:t>ECFA Detector Road Map - PPAP Meeting</a:t>
            </a:r>
          </a:p>
        </p:txBody>
      </p:sp>
      <p:sp>
        <p:nvSpPr>
          <p:cNvPr id="12" name="Slide Number Placeholder 11">
            <a:extLst>
              <a:ext uri="{FF2B5EF4-FFF2-40B4-BE49-F238E27FC236}">
                <a16:creationId xmlns:a16="http://schemas.microsoft.com/office/drawing/2014/main" id="{157895B2-995E-E165-0ED2-906B940C31F0}"/>
              </a:ext>
            </a:extLst>
          </p:cNvPr>
          <p:cNvSpPr>
            <a:spLocks noGrp="1"/>
          </p:cNvSpPr>
          <p:nvPr>
            <p:ph type="sldNum" sz="quarter" idx="12"/>
          </p:nvPr>
        </p:nvSpPr>
        <p:spPr/>
        <p:txBody>
          <a:bodyPr/>
          <a:lstStyle/>
          <a:p>
            <a:fld id="{86CB4B4D-7CA3-9044-876B-883B54F8677D}" type="slidenum">
              <a:rPr lang="en-GB" smtClean="0"/>
              <a:pPr/>
              <a:t>37</a:t>
            </a:fld>
            <a:endParaRPr lang="en-GB"/>
          </a:p>
        </p:txBody>
      </p:sp>
    </p:spTree>
    <p:extLst>
      <p:ext uri="{BB962C8B-B14F-4D97-AF65-F5344CB8AC3E}">
        <p14:creationId xmlns:p14="http://schemas.microsoft.com/office/powerpoint/2010/main" val="465596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
            <a:ext cx="463296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66107" y="364427"/>
            <a:ext cx="2321441" cy="2755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20393" y="3318677"/>
            <a:ext cx="2290808" cy="3204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048509" y="126386"/>
            <a:ext cx="2327139" cy="333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3" name="Picture 15"/>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107936" y="3428562"/>
            <a:ext cx="2354121" cy="3390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4" name="Picture 16"/>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668256" y="170688"/>
            <a:ext cx="2182368" cy="2903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6" name="Picture 18"/>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b="-1408"/>
          <a:stretch/>
        </p:blipFill>
        <p:spPr bwMode="auto">
          <a:xfrm>
            <a:off x="9480344" y="3184412"/>
            <a:ext cx="2479639" cy="3496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6237BD29-C637-D103-7A1B-619209072E52}"/>
              </a:ext>
            </a:extLst>
          </p:cNvPr>
          <p:cNvSpPr txBox="1"/>
          <p:nvPr/>
        </p:nvSpPr>
        <p:spPr>
          <a:xfrm>
            <a:off x="433758" y="364477"/>
            <a:ext cx="6094140" cy="369332"/>
          </a:xfrm>
          <a:prstGeom prst="rect">
            <a:avLst/>
          </a:prstGeom>
          <a:noFill/>
        </p:spPr>
        <p:txBody>
          <a:bodyPr wrap="square">
            <a:spAutoFit/>
          </a:bodyPr>
          <a:lstStyle/>
          <a:p>
            <a:r>
              <a:rPr lang="en-GB" b="1" dirty="0">
                <a:solidFill>
                  <a:srgbClr val="FFFF00"/>
                </a:solidFill>
              </a:rPr>
              <a:t>(</a:t>
            </a:r>
            <a:r>
              <a:rPr lang="en-GB" b="1" dirty="0">
                <a:solidFill>
                  <a:srgbClr val="FFFF00"/>
                </a:solidFill>
                <a:hlinkClick r:id="rId9">
                  <a:extLst>
                    <a:ext uri="{A12FA001-AC4F-418D-AE19-62706E023703}">
                      <ahyp:hlinkClr xmlns:ahyp="http://schemas.microsoft.com/office/drawing/2018/hyperlinkcolor" val="tx"/>
                    </a:ext>
                  </a:extLst>
                </a:hlinkClick>
              </a:rPr>
              <a:t>https://cds.cern.ch/record/2784893</a:t>
            </a:r>
            <a:r>
              <a:rPr lang="en-GB" b="1" dirty="0">
                <a:solidFill>
                  <a:srgbClr val="FFFF00"/>
                </a:solidFill>
              </a:rPr>
              <a:t>) </a:t>
            </a:r>
          </a:p>
        </p:txBody>
      </p:sp>
      <p:sp>
        <p:nvSpPr>
          <p:cNvPr id="2" name="TextBox 1">
            <a:extLst>
              <a:ext uri="{FF2B5EF4-FFF2-40B4-BE49-F238E27FC236}">
                <a16:creationId xmlns:a16="http://schemas.microsoft.com/office/drawing/2014/main" id="{A5B4030B-C84E-9714-A823-489FD2FA0A09}"/>
              </a:ext>
            </a:extLst>
          </p:cNvPr>
          <p:cNvSpPr txBox="1"/>
          <p:nvPr/>
        </p:nvSpPr>
        <p:spPr>
          <a:xfrm>
            <a:off x="0" y="721503"/>
            <a:ext cx="4632960" cy="800219"/>
          </a:xfrm>
          <a:prstGeom prst="rect">
            <a:avLst/>
          </a:prstGeom>
          <a:noFill/>
        </p:spPr>
        <p:txBody>
          <a:bodyPr wrap="square" rtlCol="0">
            <a:spAutoFit/>
          </a:bodyPr>
          <a:lstStyle/>
          <a:p>
            <a:pPr algn="ctr"/>
            <a:r>
              <a:rPr lang="en-GB" dirty="0">
                <a:solidFill>
                  <a:schemeClr val="bg1"/>
                </a:solidFill>
              </a:rPr>
              <a:t>Also 8 page synopsis document:</a:t>
            </a:r>
          </a:p>
          <a:p>
            <a:pPr algn="ctr"/>
            <a:r>
              <a:rPr lang="en-GB" sz="1400" u="sng" dirty="0">
                <a:solidFill>
                  <a:schemeClr val="bg1"/>
                </a:solidFill>
              </a:rPr>
              <a:t>https://cds.cern.ch/record/2784893/files/Synopsis%20of%20the%20ECFA%20Detector%20R&amp;D%20Roadmap.pdf</a:t>
            </a:r>
          </a:p>
        </p:txBody>
      </p:sp>
      <p:sp>
        <p:nvSpPr>
          <p:cNvPr id="3" name="TextBox 2">
            <a:extLst>
              <a:ext uri="{FF2B5EF4-FFF2-40B4-BE49-F238E27FC236}">
                <a16:creationId xmlns:a16="http://schemas.microsoft.com/office/drawing/2014/main" id="{0BE76DB1-FABB-A07F-86D1-49510601D705}"/>
              </a:ext>
            </a:extLst>
          </p:cNvPr>
          <p:cNvSpPr txBox="1"/>
          <p:nvPr/>
        </p:nvSpPr>
        <p:spPr>
          <a:xfrm>
            <a:off x="4775863" y="-48250"/>
            <a:ext cx="2281523" cy="646331"/>
          </a:xfrm>
          <a:prstGeom prst="rect">
            <a:avLst/>
          </a:prstGeom>
          <a:noFill/>
        </p:spPr>
        <p:txBody>
          <a:bodyPr wrap="none" rtlCol="0">
            <a:spAutoFit/>
          </a:bodyPr>
          <a:lstStyle/>
          <a:p>
            <a:pPr algn="r"/>
            <a:r>
              <a:rPr lang="en-GB" sz="1200" b="1" dirty="0">
                <a:solidFill>
                  <a:srgbClr val="FF0000"/>
                </a:solidFill>
              </a:rPr>
              <a:t>DOI: 10.17181/CERN.XDPL.W2EX</a:t>
            </a:r>
          </a:p>
          <a:p>
            <a:pPr algn="r"/>
            <a:r>
              <a:rPr lang="en-GB" sz="1200" b="1" dirty="0">
                <a:solidFill>
                  <a:srgbClr val="FF0000"/>
                </a:solidFill>
              </a:rPr>
              <a:t>ISBN: 978-92-9083-614-8</a:t>
            </a:r>
          </a:p>
          <a:p>
            <a:pPr algn="r"/>
            <a:r>
              <a:rPr lang="en-GB" sz="1200" b="1" dirty="0">
                <a:solidFill>
                  <a:srgbClr val="C00000"/>
                </a:solidFill>
              </a:rPr>
              <a:t>Published 21.10.2021</a:t>
            </a:r>
          </a:p>
        </p:txBody>
      </p:sp>
      <p:sp>
        <p:nvSpPr>
          <p:cNvPr id="4" name="TextBox 3">
            <a:extLst>
              <a:ext uri="{FF2B5EF4-FFF2-40B4-BE49-F238E27FC236}">
                <a16:creationId xmlns:a16="http://schemas.microsoft.com/office/drawing/2014/main" id="{8D05FC4C-4121-D8E0-17B7-57ECFA6E8F70}"/>
              </a:ext>
            </a:extLst>
          </p:cNvPr>
          <p:cNvSpPr txBox="1"/>
          <p:nvPr/>
        </p:nvSpPr>
        <p:spPr>
          <a:xfrm>
            <a:off x="-28447" y="6416357"/>
            <a:ext cx="1251368" cy="461665"/>
          </a:xfrm>
          <a:prstGeom prst="rect">
            <a:avLst/>
          </a:prstGeom>
          <a:noFill/>
        </p:spPr>
        <p:txBody>
          <a:bodyPr wrap="none" rtlCol="0">
            <a:spAutoFit/>
          </a:bodyPr>
          <a:lstStyle/>
          <a:p>
            <a:r>
              <a:rPr lang="en-GB" sz="1200" b="1" dirty="0">
                <a:solidFill>
                  <a:srgbClr val="FF5050"/>
                </a:solidFill>
              </a:rPr>
              <a:t>CERN-ESU-017</a:t>
            </a:r>
          </a:p>
          <a:p>
            <a:r>
              <a:rPr lang="en-GB" sz="1200" b="1" dirty="0">
                <a:solidFill>
                  <a:srgbClr val="FF5050"/>
                </a:solidFill>
              </a:rPr>
              <a:t>ECFA/RC/21/510</a:t>
            </a:r>
          </a:p>
        </p:txBody>
      </p:sp>
      <p:sp>
        <p:nvSpPr>
          <p:cNvPr id="7" name="Date Placeholder 6">
            <a:extLst>
              <a:ext uri="{FF2B5EF4-FFF2-40B4-BE49-F238E27FC236}">
                <a16:creationId xmlns:a16="http://schemas.microsoft.com/office/drawing/2014/main" id="{2F86C113-D2FE-201E-3FC0-E4B4F8B2B21E}"/>
              </a:ext>
            </a:extLst>
          </p:cNvPr>
          <p:cNvSpPr>
            <a:spLocks noGrp="1"/>
          </p:cNvSpPr>
          <p:nvPr>
            <p:ph type="dt" sz="half" idx="10"/>
          </p:nvPr>
        </p:nvSpPr>
        <p:spPr/>
        <p:txBody>
          <a:bodyPr/>
          <a:lstStyle/>
          <a:p>
            <a:r>
              <a:rPr lang="en-GB"/>
              <a:t>6 July  2023</a:t>
            </a:r>
          </a:p>
        </p:txBody>
      </p:sp>
      <p:sp>
        <p:nvSpPr>
          <p:cNvPr id="8" name="Footer Placeholder 7">
            <a:extLst>
              <a:ext uri="{FF2B5EF4-FFF2-40B4-BE49-F238E27FC236}">
                <a16:creationId xmlns:a16="http://schemas.microsoft.com/office/drawing/2014/main" id="{FE43BA3C-EA0B-564C-D5A7-668B33058CB2}"/>
              </a:ext>
            </a:extLst>
          </p:cNvPr>
          <p:cNvSpPr>
            <a:spLocks noGrp="1"/>
          </p:cNvSpPr>
          <p:nvPr>
            <p:ph type="ftr" sz="quarter" idx="11"/>
          </p:nvPr>
        </p:nvSpPr>
        <p:spPr/>
        <p:txBody>
          <a:bodyPr/>
          <a:lstStyle/>
          <a:p>
            <a:r>
              <a:rPr lang="en-GB"/>
              <a:t>ECFA Detector Road Map - PPAP Meeting</a:t>
            </a:r>
          </a:p>
        </p:txBody>
      </p:sp>
      <p:sp>
        <p:nvSpPr>
          <p:cNvPr id="9" name="Slide Number Placeholder 8">
            <a:extLst>
              <a:ext uri="{FF2B5EF4-FFF2-40B4-BE49-F238E27FC236}">
                <a16:creationId xmlns:a16="http://schemas.microsoft.com/office/drawing/2014/main" id="{A05F82BE-6F3C-A882-9124-592BE44910B3}"/>
              </a:ext>
            </a:extLst>
          </p:cNvPr>
          <p:cNvSpPr>
            <a:spLocks noGrp="1"/>
          </p:cNvSpPr>
          <p:nvPr>
            <p:ph type="sldNum" sz="quarter" idx="12"/>
          </p:nvPr>
        </p:nvSpPr>
        <p:spPr/>
        <p:txBody>
          <a:bodyPr/>
          <a:lstStyle/>
          <a:p>
            <a:fld id="{86CB4B4D-7CA3-9044-876B-883B54F8677D}" type="slidenum">
              <a:rPr lang="en-GB" smtClean="0"/>
              <a:pPr/>
              <a:t>38</a:t>
            </a:fld>
            <a:endParaRPr lang="en-GB"/>
          </a:p>
        </p:txBody>
      </p:sp>
    </p:spTree>
    <p:extLst>
      <p:ext uri="{BB962C8B-B14F-4D97-AF65-F5344CB8AC3E}">
        <p14:creationId xmlns:p14="http://schemas.microsoft.com/office/powerpoint/2010/main" val="1215035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B139E-5238-D271-F8E4-999784232CA9}"/>
              </a:ext>
            </a:extLst>
          </p:cNvPr>
          <p:cNvSpPr>
            <a:spLocks noGrp="1"/>
          </p:cNvSpPr>
          <p:nvPr>
            <p:ph type="title"/>
          </p:nvPr>
        </p:nvSpPr>
        <p:spPr/>
        <p:txBody>
          <a:bodyPr>
            <a:normAutofit fontScale="90000"/>
          </a:bodyPr>
          <a:lstStyle/>
          <a:p>
            <a:r>
              <a:rPr lang="en-GB" dirty="0"/>
              <a:t>DRD1 scientific structure</a:t>
            </a:r>
          </a:p>
        </p:txBody>
      </p:sp>
      <p:sp>
        <p:nvSpPr>
          <p:cNvPr id="4" name="Date Placeholder 3">
            <a:extLst>
              <a:ext uri="{FF2B5EF4-FFF2-40B4-BE49-F238E27FC236}">
                <a16:creationId xmlns:a16="http://schemas.microsoft.com/office/drawing/2014/main" id="{E829AFE5-7097-2373-37AF-9B864D1AB066}"/>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82E3C5DB-6BAF-FC57-234D-051D35FC63CD}"/>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14EAC557-F135-4B96-1CAB-753788AE53AA}"/>
              </a:ext>
            </a:extLst>
          </p:cNvPr>
          <p:cNvSpPr>
            <a:spLocks noGrp="1"/>
          </p:cNvSpPr>
          <p:nvPr>
            <p:ph type="sldNum" sz="quarter" idx="12"/>
          </p:nvPr>
        </p:nvSpPr>
        <p:spPr/>
        <p:txBody>
          <a:bodyPr/>
          <a:lstStyle/>
          <a:p>
            <a:fld id="{86CB4B4D-7CA3-9044-876B-883B54F8677D}" type="slidenum">
              <a:rPr lang="en-GB" smtClean="0"/>
              <a:pPr/>
              <a:t>39</a:t>
            </a:fld>
            <a:endParaRPr lang="en-GB"/>
          </a:p>
        </p:txBody>
      </p:sp>
      <p:grpSp>
        <p:nvGrpSpPr>
          <p:cNvPr id="36" name="Group 35">
            <a:extLst>
              <a:ext uri="{FF2B5EF4-FFF2-40B4-BE49-F238E27FC236}">
                <a16:creationId xmlns:a16="http://schemas.microsoft.com/office/drawing/2014/main" id="{57EF89B8-3D04-B719-90E5-61AD0541C4C9}"/>
              </a:ext>
            </a:extLst>
          </p:cNvPr>
          <p:cNvGrpSpPr/>
          <p:nvPr/>
        </p:nvGrpSpPr>
        <p:grpSpPr>
          <a:xfrm>
            <a:off x="912901" y="1134127"/>
            <a:ext cx="10048145" cy="5387492"/>
            <a:chOff x="-131161" y="1042830"/>
            <a:chExt cx="10048145" cy="5387492"/>
          </a:xfrm>
        </p:grpSpPr>
        <p:sp>
          <p:nvSpPr>
            <p:cNvPr id="7" name="Rectangle 6">
              <a:extLst>
                <a:ext uri="{FF2B5EF4-FFF2-40B4-BE49-F238E27FC236}">
                  <a16:creationId xmlns:a16="http://schemas.microsoft.com/office/drawing/2014/main" id="{1BA7C679-3704-0F8D-44E3-BB0177F774ED}"/>
                </a:ext>
              </a:extLst>
            </p:cNvPr>
            <p:cNvSpPr/>
            <p:nvPr/>
          </p:nvSpPr>
          <p:spPr>
            <a:xfrm>
              <a:off x="19877" y="1042830"/>
              <a:ext cx="9693927" cy="5387492"/>
            </a:xfrm>
            <a:prstGeom prst="rect">
              <a:avLst/>
            </a:prstGeom>
          </p:spPr>
          <p:style>
            <a:lnRef idx="1">
              <a:schemeClr val="dk1"/>
            </a:lnRef>
            <a:fillRef idx="2">
              <a:schemeClr val="dk1"/>
            </a:fillRef>
            <a:effectRef idx="1">
              <a:schemeClr val="dk1"/>
            </a:effectRef>
            <a:fontRef idx="minor">
              <a:schemeClr val="dk1"/>
            </a:fontRef>
          </p:style>
          <p:txBody>
            <a:bodyPr rtlCol="0" anchor="t"/>
            <a:lstStyle/>
            <a:p>
              <a:pPr algn="ctr"/>
              <a:endParaRPr lang="en-IT" sz="1950" dirty="0">
                <a:solidFill>
                  <a:srgbClr val="002060"/>
                </a:solidFill>
                <a:effectLst>
                  <a:outerShdw blurRad="50800" dist="38100" dir="2700000" algn="tl" rotWithShape="0">
                    <a:prstClr val="black">
                      <a:alpha val="40000"/>
                    </a:prstClr>
                  </a:outerShdw>
                </a:effectLst>
              </a:endParaRPr>
            </a:p>
          </p:txBody>
        </p:sp>
        <p:sp>
          <p:nvSpPr>
            <p:cNvPr id="8" name="Rounded Rectangle 7">
              <a:extLst>
                <a:ext uri="{FF2B5EF4-FFF2-40B4-BE49-F238E27FC236}">
                  <a16:creationId xmlns:a16="http://schemas.microsoft.com/office/drawing/2014/main" id="{0C9560D2-7A5C-8C8E-3E46-AB76DCBCC4D2}"/>
                </a:ext>
              </a:extLst>
            </p:cNvPr>
            <p:cNvSpPr/>
            <p:nvPr/>
          </p:nvSpPr>
          <p:spPr>
            <a:xfrm>
              <a:off x="4484656" y="2545931"/>
              <a:ext cx="574400" cy="3699677"/>
            </a:xfrm>
            <a:prstGeom prst="roundRect">
              <a:avLst/>
            </a:prstGeom>
            <a:solidFill>
              <a:schemeClr val="accent6">
                <a:lumMod val="20000"/>
                <a:lumOff val="8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sz="1800" dirty="0">
                  <a:solidFill>
                    <a:srgbClr val="002060"/>
                  </a:solidFill>
                  <a:latin typeface="Arial" panose="020B0604020202020204" pitchFamily="34" charset="0"/>
                  <a:cs typeface="Arial" panose="020B0604020202020204" pitchFamily="34" charset="0"/>
                </a:rPr>
                <a:t>Technologies</a:t>
              </a:r>
              <a:endParaRPr lang="en-IT" sz="1800" dirty="0">
                <a:solidFill>
                  <a:srgbClr val="002060"/>
                </a:solidFill>
                <a:latin typeface="Arial" panose="020B0604020202020204" pitchFamily="34" charset="0"/>
                <a:cs typeface="Arial" panose="020B0604020202020204" pitchFamily="34" charset="0"/>
              </a:endParaRPr>
            </a:p>
            <a:p>
              <a:endParaRPr lang="en-IT" sz="1800" dirty="0">
                <a:solidFill>
                  <a:srgbClr val="002060"/>
                </a:solidFill>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8782B79A-FA3F-B02B-8763-A93160AAD8D8}"/>
                </a:ext>
              </a:extLst>
            </p:cNvPr>
            <p:cNvSpPr/>
            <p:nvPr/>
          </p:nvSpPr>
          <p:spPr>
            <a:xfrm>
              <a:off x="5151953" y="2541340"/>
              <a:ext cx="574232" cy="3703963"/>
            </a:xfrm>
            <a:prstGeom prst="roundRect">
              <a:avLst/>
            </a:prstGeom>
            <a:solidFill>
              <a:schemeClr val="accent6">
                <a:lumMod val="20000"/>
                <a:lumOff val="8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sz="1800" dirty="0">
                  <a:solidFill>
                    <a:srgbClr val="002060"/>
                  </a:solidFill>
                  <a:latin typeface="Arial" panose="020B0604020202020204" pitchFamily="34" charset="0"/>
                  <a:cs typeface="Arial" panose="020B0604020202020204" pitchFamily="34" charset="0"/>
                </a:rPr>
                <a:t>Gas and material studies </a:t>
              </a:r>
              <a:endParaRPr lang="en-IT" sz="1800" dirty="0">
                <a:solidFill>
                  <a:srgbClr val="002060"/>
                </a:solidFill>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5D670D2F-D36B-BCB4-1868-0CD72A036853}"/>
                </a:ext>
              </a:extLst>
            </p:cNvPr>
            <p:cNvSpPr/>
            <p:nvPr/>
          </p:nvSpPr>
          <p:spPr>
            <a:xfrm>
              <a:off x="5819083" y="2545931"/>
              <a:ext cx="574233" cy="3699677"/>
            </a:xfrm>
            <a:prstGeom prst="roundRect">
              <a:avLst/>
            </a:prstGeom>
            <a:solidFill>
              <a:schemeClr val="accent6">
                <a:lumMod val="20000"/>
                <a:lumOff val="8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sz="1800" dirty="0">
                  <a:solidFill>
                    <a:srgbClr val="002060"/>
                  </a:solidFill>
                  <a:latin typeface="Arial" panose="020B0604020202020204" pitchFamily="34" charset="0"/>
                  <a:cs typeface="Arial" panose="020B0604020202020204" pitchFamily="34" charset="0"/>
                </a:rPr>
                <a:t>Detector physics, simulations and software tools</a:t>
              </a:r>
              <a:endParaRPr lang="en-IT" sz="1800" dirty="0">
                <a:solidFill>
                  <a:srgbClr val="002060"/>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64E9036F-DB95-C514-9332-13D99DFCD931}"/>
                </a:ext>
              </a:extLst>
            </p:cNvPr>
            <p:cNvSpPr/>
            <p:nvPr/>
          </p:nvSpPr>
          <p:spPr>
            <a:xfrm>
              <a:off x="6486213" y="2542745"/>
              <a:ext cx="649269" cy="3702652"/>
            </a:xfrm>
            <a:prstGeom prst="roundRect">
              <a:avLst/>
            </a:prstGeom>
            <a:solidFill>
              <a:schemeClr val="accent6">
                <a:lumMod val="20000"/>
                <a:lumOff val="8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sz="1800" dirty="0">
                  <a:solidFill>
                    <a:srgbClr val="002060"/>
                  </a:solidFill>
                  <a:latin typeface="Arial" panose="020B0604020202020204" pitchFamily="34" charset="0"/>
                  <a:cs typeface="Arial" panose="020B0604020202020204" pitchFamily="34" charset="0"/>
                </a:rPr>
                <a:t>Electronics for gaseous detectors </a:t>
              </a:r>
              <a:endParaRPr lang="en-IT" sz="1800" dirty="0">
                <a:solidFill>
                  <a:srgbClr val="002060"/>
                </a:solidFill>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4A65FC31-965D-8D61-DA6A-AC6564937123}"/>
                </a:ext>
              </a:extLst>
            </p:cNvPr>
            <p:cNvSpPr/>
            <p:nvPr/>
          </p:nvSpPr>
          <p:spPr>
            <a:xfrm>
              <a:off x="7228379" y="2541341"/>
              <a:ext cx="649269" cy="3703964"/>
            </a:xfrm>
            <a:prstGeom prst="roundRect">
              <a:avLst/>
            </a:prstGeom>
            <a:solidFill>
              <a:schemeClr val="accent6">
                <a:lumMod val="20000"/>
                <a:lumOff val="8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sz="1800" dirty="0">
                  <a:solidFill>
                    <a:srgbClr val="002060"/>
                  </a:solidFill>
                  <a:latin typeface="Arial" panose="020B0604020202020204" pitchFamily="34" charset="0"/>
                  <a:cs typeface="Arial" panose="020B0604020202020204" pitchFamily="34" charset="0"/>
                </a:rPr>
                <a:t>Detector production</a:t>
              </a:r>
            </a:p>
          </p:txBody>
        </p:sp>
        <p:sp>
          <p:nvSpPr>
            <p:cNvPr id="13" name="Rounded Rectangle 12">
              <a:extLst>
                <a:ext uri="{FF2B5EF4-FFF2-40B4-BE49-F238E27FC236}">
                  <a16:creationId xmlns:a16="http://schemas.microsoft.com/office/drawing/2014/main" id="{CB35B193-D5A4-62D2-56AD-8CF220EB291E}"/>
                </a:ext>
              </a:extLst>
            </p:cNvPr>
            <p:cNvSpPr/>
            <p:nvPr/>
          </p:nvSpPr>
          <p:spPr>
            <a:xfrm>
              <a:off x="8712710" y="2541239"/>
              <a:ext cx="649269" cy="3704057"/>
            </a:xfrm>
            <a:prstGeom prst="roundRect">
              <a:avLst/>
            </a:prstGeom>
            <a:solidFill>
              <a:schemeClr val="accent6">
                <a:lumMod val="20000"/>
                <a:lumOff val="8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sz="1800" dirty="0">
                  <a:solidFill>
                    <a:srgbClr val="002060"/>
                  </a:solidFill>
                  <a:latin typeface="Arial" panose="020B0604020202020204" pitchFamily="34" charset="0"/>
                  <a:cs typeface="Arial" panose="020B0604020202020204" pitchFamily="34" charset="0"/>
                </a:rPr>
                <a:t>Training and dissemination </a:t>
              </a:r>
              <a:endParaRPr lang="en-IT" sz="1800" dirty="0">
                <a:solidFill>
                  <a:srgbClr val="002060"/>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E67D2641-FF8F-E471-D43F-D33FBA59C55C}"/>
                </a:ext>
              </a:extLst>
            </p:cNvPr>
            <p:cNvSpPr/>
            <p:nvPr/>
          </p:nvSpPr>
          <p:spPr>
            <a:xfrm>
              <a:off x="7970545" y="2541341"/>
              <a:ext cx="649269" cy="3703964"/>
            </a:xfrm>
            <a:prstGeom prst="roundRect">
              <a:avLst/>
            </a:prstGeom>
            <a:solidFill>
              <a:schemeClr val="accent6">
                <a:lumMod val="20000"/>
                <a:lumOff val="8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sz="1800" dirty="0">
                  <a:solidFill>
                    <a:srgbClr val="002060"/>
                  </a:solidFill>
                  <a:latin typeface="Arial" panose="020B0604020202020204" pitchFamily="34" charset="0"/>
                  <a:cs typeface="Arial" panose="020B0604020202020204" pitchFamily="34" charset="0"/>
                </a:rPr>
                <a:t>Common test facilities</a:t>
              </a:r>
              <a:endParaRPr lang="en-IT" sz="1800" dirty="0">
                <a:solidFill>
                  <a:srgbClr val="0020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B69EF19-6D8F-CCA3-C028-E9D0457F6FDB}"/>
                </a:ext>
              </a:extLst>
            </p:cNvPr>
            <p:cNvSpPr txBox="1"/>
            <p:nvPr/>
          </p:nvSpPr>
          <p:spPr>
            <a:xfrm>
              <a:off x="1125342" y="1122428"/>
              <a:ext cx="3389293" cy="392415"/>
            </a:xfrm>
            <a:prstGeom prst="rect">
              <a:avLst/>
            </a:prstGeom>
            <a:noFill/>
          </p:spPr>
          <p:txBody>
            <a:bodyPr wrap="square">
              <a:spAutoFit/>
            </a:bodyPr>
            <a:lstStyle/>
            <a:p>
              <a:pPr algn="ctr"/>
              <a:r>
                <a:rPr lang="en-IT" sz="1950" dirty="0">
                  <a:solidFill>
                    <a:srgbClr val="002060"/>
                  </a:solidFill>
                  <a:effectLst>
                    <a:outerShdw blurRad="50800" dist="38100" dir="2700000" algn="tl" rotWithShape="0">
                      <a:prstClr val="black">
                        <a:alpha val="40000"/>
                      </a:prstClr>
                    </a:outerShdw>
                  </a:effectLst>
                </a:rPr>
                <a:t>Applications</a:t>
              </a:r>
            </a:p>
          </p:txBody>
        </p:sp>
        <p:sp>
          <p:nvSpPr>
            <p:cNvPr id="16" name="Rectangle 15">
              <a:extLst>
                <a:ext uri="{FF2B5EF4-FFF2-40B4-BE49-F238E27FC236}">
                  <a16:creationId xmlns:a16="http://schemas.microsoft.com/office/drawing/2014/main" id="{161D7BF1-EFEB-9E6B-1261-E3F1817CC2D0}"/>
                </a:ext>
              </a:extLst>
            </p:cNvPr>
            <p:cNvSpPr/>
            <p:nvPr/>
          </p:nvSpPr>
          <p:spPr>
            <a:xfrm>
              <a:off x="1334321" y="2542745"/>
              <a:ext cx="3044144" cy="718145"/>
            </a:xfrm>
            <a:prstGeom prst="rect">
              <a:avLst/>
            </a:prstGeom>
            <a:solidFill>
              <a:schemeClr val="bg1">
                <a:lumMod val="95000"/>
              </a:schemeClr>
            </a:solidFill>
            <a:ln w="1905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ctr">
                <a:buClr>
                  <a:srgbClr val="000000"/>
                </a:buClr>
              </a:pPr>
              <a:r>
                <a:rPr lang="en-GB" sz="2000" dirty="0">
                  <a:solidFill>
                    <a:srgbClr val="002060"/>
                  </a:solidFill>
                </a:rPr>
                <a:t>Inner and central tracking with PID capability </a:t>
              </a:r>
              <a:endParaRPr lang="en-GB" sz="2000" dirty="0"/>
            </a:p>
          </p:txBody>
        </p:sp>
        <p:sp>
          <p:nvSpPr>
            <p:cNvPr id="17" name="Rectangle 16">
              <a:extLst>
                <a:ext uri="{FF2B5EF4-FFF2-40B4-BE49-F238E27FC236}">
                  <a16:creationId xmlns:a16="http://schemas.microsoft.com/office/drawing/2014/main" id="{237F8F52-89F7-C366-D07E-1FF033422E2C}"/>
                </a:ext>
              </a:extLst>
            </p:cNvPr>
            <p:cNvSpPr/>
            <p:nvPr/>
          </p:nvSpPr>
          <p:spPr>
            <a:xfrm>
              <a:off x="1334321" y="3330634"/>
              <a:ext cx="3020995" cy="441146"/>
            </a:xfrm>
            <a:prstGeom prst="rect">
              <a:avLst/>
            </a:prstGeom>
            <a:solidFill>
              <a:schemeClr val="bg1">
                <a:lumMod val="95000"/>
              </a:schemeClr>
            </a:solidFill>
            <a:ln w="1905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ctr"/>
              <a:r>
                <a:rPr lang="en-GB" sz="2200" dirty="0">
                  <a:solidFill>
                    <a:srgbClr val="002060"/>
                  </a:solidFill>
                </a:rPr>
                <a:t>Photon detection (PID)</a:t>
              </a:r>
            </a:p>
          </p:txBody>
        </p:sp>
        <p:sp>
          <p:nvSpPr>
            <p:cNvPr id="18" name="Rectangle 17">
              <a:extLst>
                <a:ext uri="{FF2B5EF4-FFF2-40B4-BE49-F238E27FC236}">
                  <a16:creationId xmlns:a16="http://schemas.microsoft.com/office/drawing/2014/main" id="{DB4ECD27-8071-40A5-61CB-62B455095BB6}"/>
                </a:ext>
              </a:extLst>
            </p:cNvPr>
            <p:cNvSpPr/>
            <p:nvPr/>
          </p:nvSpPr>
          <p:spPr>
            <a:xfrm>
              <a:off x="1334321" y="3833487"/>
              <a:ext cx="3044144" cy="441146"/>
            </a:xfrm>
            <a:prstGeom prst="rect">
              <a:avLst/>
            </a:prstGeom>
            <a:solidFill>
              <a:schemeClr val="bg1">
                <a:lumMod val="95000"/>
              </a:schemeClr>
            </a:solidFill>
            <a:ln w="1905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ctr"/>
              <a:r>
                <a:rPr lang="en-GB" sz="2200" dirty="0">
                  <a:solidFill>
                    <a:srgbClr val="002060"/>
                  </a:solidFill>
                </a:rPr>
                <a:t>Timing detectors</a:t>
              </a:r>
            </a:p>
          </p:txBody>
        </p:sp>
        <p:sp>
          <p:nvSpPr>
            <p:cNvPr id="19" name="Rectangle 18">
              <a:extLst>
                <a:ext uri="{FF2B5EF4-FFF2-40B4-BE49-F238E27FC236}">
                  <a16:creationId xmlns:a16="http://schemas.microsoft.com/office/drawing/2014/main" id="{FA76F207-C4D7-6090-A95B-575651E72AC9}"/>
                </a:ext>
              </a:extLst>
            </p:cNvPr>
            <p:cNvSpPr/>
            <p:nvPr/>
          </p:nvSpPr>
          <p:spPr>
            <a:xfrm>
              <a:off x="1334321" y="4367264"/>
              <a:ext cx="3044144" cy="441146"/>
            </a:xfrm>
            <a:prstGeom prst="rect">
              <a:avLst/>
            </a:prstGeom>
            <a:solidFill>
              <a:schemeClr val="bg1">
                <a:lumMod val="95000"/>
              </a:schemeClr>
            </a:solidFill>
            <a:ln w="1905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ctr">
                <a:buClr>
                  <a:srgbClr val="000000"/>
                </a:buClr>
              </a:pPr>
              <a:r>
                <a:rPr lang="en-GB" sz="2200" dirty="0">
                  <a:solidFill>
                    <a:srgbClr val="002060"/>
                  </a:solidFill>
                </a:rPr>
                <a:t>Muon system</a:t>
              </a:r>
              <a:endParaRPr lang="en-GB" sz="2200" dirty="0"/>
            </a:p>
          </p:txBody>
        </p:sp>
        <p:sp>
          <p:nvSpPr>
            <p:cNvPr id="20" name="Rectangle 19">
              <a:extLst>
                <a:ext uri="{FF2B5EF4-FFF2-40B4-BE49-F238E27FC236}">
                  <a16:creationId xmlns:a16="http://schemas.microsoft.com/office/drawing/2014/main" id="{AABFB82E-9C20-2FBA-369F-1E6F7A4720C9}"/>
                </a:ext>
              </a:extLst>
            </p:cNvPr>
            <p:cNvSpPr/>
            <p:nvPr/>
          </p:nvSpPr>
          <p:spPr>
            <a:xfrm>
              <a:off x="1334321" y="4890746"/>
              <a:ext cx="3044144" cy="471924"/>
            </a:xfrm>
            <a:prstGeom prst="rect">
              <a:avLst/>
            </a:prstGeom>
            <a:solidFill>
              <a:schemeClr val="bg1">
                <a:lumMod val="95000"/>
              </a:schemeClr>
            </a:solidFill>
            <a:ln w="1905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fontAlgn="auto" latinLnBrk="1" hangingPunct="0">
                <a:spcBef>
                  <a:spcPts val="0"/>
                </a:spcBef>
                <a:spcAft>
                  <a:spcPts val="0"/>
                </a:spcAft>
              </a:pPr>
              <a:r>
                <a:rPr lang="en-GB" sz="2200" dirty="0">
                  <a:solidFill>
                    <a:srgbClr val="002060"/>
                  </a:solidFill>
                </a:rPr>
                <a:t>Calorimetry</a:t>
              </a:r>
              <a:r>
                <a:rPr lang="en-GB" dirty="0">
                  <a:solidFill>
                    <a:srgbClr val="002060"/>
                  </a:solidFill>
                </a:rPr>
                <a:t> </a:t>
              </a:r>
            </a:p>
          </p:txBody>
        </p:sp>
        <p:sp>
          <p:nvSpPr>
            <p:cNvPr id="21" name="Rectangle 20">
              <a:extLst>
                <a:ext uri="{FF2B5EF4-FFF2-40B4-BE49-F238E27FC236}">
                  <a16:creationId xmlns:a16="http://schemas.microsoft.com/office/drawing/2014/main" id="{00B24B95-D23A-79A2-C8CE-B4C04D0D30A5}"/>
                </a:ext>
              </a:extLst>
            </p:cNvPr>
            <p:cNvSpPr/>
            <p:nvPr/>
          </p:nvSpPr>
          <p:spPr>
            <a:xfrm>
              <a:off x="1345896" y="5465696"/>
              <a:ext cx="3044144" cy="779701"/>
            </a:xfrm>
            <a:prstGeom prst="rect">
              <a:avLst/>
            </a:prstGeom>
            <a:solidFill>
              <a:schemeClr val="bg1">
                <a:lumMod val="95000"/>
              </a:schemeClr>
            </a:solidFill>
            <a:ln w="1905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ctr"/>
              <a:r>
                <a:rPr lang="en-GB" sz="2200" dirty="0">
                  <a:solidFill>
                    <a:srgbClr val="002060"/>
                  </a:solidFill>
                </a:rPr>
                <a:t>TPC for rare event searches</a:t>
              </a:r>
            </a:p>
          </p:txBody>
        </p:sp>
        <p:sp>
          <p:nvSpPr>
            <p:cNvPr id="22" name="Rectangle 21">
              <a:extLst>
                <a:ext uri="{FF2B5EF4-FFF2-40B4-BE49-F238E27FC236}">
                  <a16:creationId xmlns:a16="http://schemas.microsoft.com/office/drawing/2014/main" id="{CD959DF6-4C81-ABDB-E7AE-905A4A1D61B7}"/>
                </a:ext>
              </a:extLst>
            </p:cNvPr>
            <p:cNvSpPr/>
            <p:nvPr/>
          </p:nvSpPr>
          <p:spPr>
            <a:xfrm>
              <a:off x="967238" y="5452390"/>
              <a:ext cx="318036" cy="811468"/>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IT" sz="1400" b="0" i="0" u="none" strike="noStrike" cap="none" spc="0" normalizeH="0" baseline="0" dirty="0">
                <a:ln>
                  <a:noFill/>
                </a:ln>
                <a:effectLst/>
                <a:uFillTx/>
                <a:latin typeface="+mn-lt"/>
                <a:ea typeface="+mn-ea"/>
                <a:cs typeface="+mn-cs"/>
                <a:sym typeface="Helvetica Light"/>
              </a:endParaRPr>
            </a:p>
          </p:txBody>
        </p:sp>
        <p:sp>
          <p:nvSpPr>
            <p:cNvPr id="23" name="Rectangle 22">
              <a:extLst>
                <a:ext uri="{FF2B5EF4-FFF2-40B4-BE49-F238E27FC236}">
                  <a16:creationId xmlns:a16="http://schemas.microsoft.com/office/drawing/2014/main" id="{D7A26D0B-5B49-74BD-F3CC-F3A8ACA93533}"/>
                </a:ext>
              </a:extLst>
            </p:cNvPr>
            <p:cNvSpPr/>
            <p:nvPr/>
          </p:nvSpPr>
          <p:spPr>
            <a:xfrm>
              <a:off x="928298" y="2542745"/>
              <a:ext cx="335889" cy="2819925"/>
            </a:xfrm>
            <a:prstGeom prst="rect">
              <a:avLst/>
            </a:prstGeom>
            <a:solidFill>
              <a:schemeClr val="accent1">
                <a:lumMod val="20000"/>
                <a:lumOff val="80000"/>
              </a:schemeClr>
            </a:solidFill>
            <a:ln w="1270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IT" sz="2400" b="0" i="0" u="none" strike="noStrike" cap="none" spc="0" normalizeH="0" baseline="0">
                <a:ln>
                  <a:noFill/>
                </a:ln>
                <a:solidFill>
                  <a:srgbClr val="FFFFFF"/>
                </a:solidFill>
                <a:effectLst/>
                <a:uFillTx/>
                <a:latin typeface="+mn-lt"/>
                <a:ea typeface="+mn-ea"/>
                <a:cs typeface="+mn-cs"/>
                <a:sym typeface="Helvetica Light"/>
              </a:endParaRPr>
            </a:p>
          </p:txBody>
        </p:sp>
        <p:sp>
          <p:nvSpPr>
            <p:cNvPr id="24" name="TextBox 23">
              <a:extLst>
                <a:ext uri="{FF2B5EF4-FFF2-40B4-BE49-F238E27FC236}">
                  <a16:creationId xmlns:a16="http://schemas.microsoft.com/office/drawing/2014/main" id="{F7A8765E-4389-2244-12E4-F33C6AA193B1}"/>
                </a:ext>
              </a:extLst>
            </p:cNvPr>
            <p:cNvSpPr txBox="1"/>
            <p:nvPr/>
          </p:nvSpPr>
          <p:spPr>
            <a:xfrm rot="16200000">
              <a:off x="543270" y="3194899"/>
              <a:ext cx="1164146"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IT" sz="2000" b="0" i="0" u="none" strike="noStrike" cap="none" spc="0" normalizeH="0" baseline="0" dirty="0">
                  <a:ln>
                    <a:noFill/>
                  </a:ln>
                  <a:solidFill>
                    <a:srgbClr val="000000"/>
                  </a:solidFill>
                  <a:effectLst/>
                  <a:uFillTx/>
                  <a:latin typeface="+mn-lt"/>
                  <a:ea typeface="+mn-ea"/>
                  <a:cs typeface="+mn-cs"/>
                  <a:sym typeface="Helvetica Light"/>
                </a:rPr>
                <a:t>DRDT1.3</a:t>
              </a:r>
            </a:p>
          </p:txBody>
        </p:sp>
        <p:sp>
          <p:nvSpPr>
            <p:cNvPr id="25" name="TextBox 24">
              <a:extLst>
                <a:ext uri="{FF2B5EF4-FFF2-40B4-BE49-F238E27FC236}">
                  <a16:creationId xmlns:a16="http://schemas.microsoft.com/office/drawing/2014/main" id="{3E31AE46-6DAC-783F-5FB6-FED0F7AA12D9}"/>
                </a:ext>
              </a:extLst>
            </p:cNvPr>
            <p:cNvSpPr txBox="1"/>
            <p:nvPr/>
          </p:nvSpPr>
          <p:spPr>
            <a:xfrm rot="16200000">
              <a:off x="615873" y="5690070"/>
              <a:ext cx="989053" cy="364202"/>
            </a:xfrm>
            <a:prstGeom prst="rect">
              <a:avLst/>
            </a:prstGeom>
            <a:solidFill>
              <a:schemeClr val="accent1">
                <a:lumMod val="20000"/>
                <a:lumOff val="80000"/>
              </a:schemeClr>
            </a:solidFill>
            <a:ln w="12700" cap="flat">
              <a:solidFill>
                <a:srgbClr val="00206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IT" sz="1700" b="0" i="0" u="none" strike="noStrike" cap="none" spc="0" normalizeH="0" baseline="0" dirty="0">
                  <a:ln>
                    <a:noFill/>
                  </a:ln>
                  <a:solidFill>
                    <a:srgbClr val="000000"/>
                  </a:solidFill>
                  <a:effectLst/>
                  <a:uFillTx/>
                  <a:latin typeface="+mn-lt"/>
                  <a:ea typeface="+mn-ea"/>
                  <a:cs typeface="+mn-cs"/>
                  <a:sym typeface="Helvetica Light"/>
                </a:rPr>
                <a:t>DRDT1.4</a:t>
              </a:r>
            </a:p>
          </p:txBody>
        </p:sp>
        <p:grpSp>
          <p:nvGrpSpPr>
            <p:cNvPr id="26" name="Group 25">
              <a:extLst>
                <a:ext uri="{FF2B5EF4-FFF2-40B4-BE49-F238E27FC236}">
                  <a16:creationId xmlns:a16="http://schemas.microsoft.com/office/drawing/2014/main" id="{C3590AB1-BDF3-CEB0-CCD5-BB79883FE1DB}"/>
                </a:ext>
              </a:extLst>
            </p:cNvPr>
            <p:cNvGrpSpPr/>
            <p:nvPr/>
          </p:nvGrpSpPr>
          <p:grpSpPr>
            <a:xfrm>
              <a:off x="129187" y="2542745"/>
              <a:ext cx="410369" cy="2819925"/>
              <a:chOff x="483800" y="2195081"/>
              <a:chExt cx="410369" cy="2819925"/>
            </a:xfrm>
          </p:grpSpPr>
          <p:sp>
            <p:nvSpPr>
              <p:cNvPr id="27" name="Rectangle 26">
                <a:extLst>
                  <a:ext uri="{FF2B5EF4-FFF2-40B4-BE49-F238E27FC236}">
                    <a16:creationId xmlns:a16="http://schemas.microsoft.com/office/drawing/2014/main" id="{CDB4207E-CF5D-0767-7D9E-18711830864C}"/>
                  </a:ext>
                </a:extLst>
              </p:cNvPr>
              <p:cNvSpPr/>
              <p:nvPr/>
            </p:nvSpPr>
            <p:spPr>
              <a:xfrm>
                <a:off x="524602" y="2195081"/>
                <a:ext cx="335889" cy="2819925"/>
              </a:xfrm>
              <a:prstGeom prst="rect">
                <a:avLst/>
              </a:prstGeom>
              <a:solidFill>
                <a:schemeClr val="accent1">
                  <a:lumMod val="20000"/>
                  <a:lumOff val="80000"/>
                </a:schemeClr>
              </a:solidFill>
              <a:ln w="1270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IT" b="0" i="0" u="none" strike="noStrike" cap="none" spc="0" normalizeH="0" baseline="0">
                  <a:ln>
                    <a:noFill/>
                  </a:ln>
                  <a:solidFill>
                    <a:srgbClr val="FFFFFF"/>
                  </a:solidFill>
                  <a:effectLst/>
                  <a:uFillTx/>
                  <a:latin typeface="+mn-lt"/>
                  <a:ea typeface="+mn-ea"/>
                  <a:cs typeface="+mn-cs"/>
                  <a:sym typeface="Helvetica Light"/>
                </a:endParaRPr>
              </a:p>
            </p:txBody>
          </p:sp>
          <p:sp>
            <p:nvSpPr>
              <p:cNvPr id="28" name="TextBox 27">
                <a:extLst>
                  <a:ext uri="{FF2B5EF4-FFF2-40B4-BE49-F238E27FC236}">
                    <a16:creationId xmlns:a16="http://schemas.microsoft.com/office/drawing/2014/main" id="{4562FBA5-C870-7105-19C4-7E98758B2E5F}"/>
                  </a:ext>
                </a:extLst>
              </p:cNvPr>
              <p:cNvSpPr txBox="1"/>
              <p:nvPr/>
            </p:nvSpPr>
            <p:spPr>
              <a:xfrm rot="16200000">
                <a:off x="106913" y="2847237"/>
                <a:ext cx="1164143"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IT" sz="2000" b="0" i="0" u="none" strike="noStrike" cap="none" spc="0" normalizeH="0" baseline="0" dirty="0">
                    <a:ln>
                      <a:noFill/>
                    </a:ln>
                    <a:solidFill>
                      <a:srgbClr val="000000"/>
                    </a:solidFill>
                    <a:effectLst/>
                    <a:uFillTx/>
                    <a:latin typeface="+mn-lt"/>
                    <a:ea typeface="+mn-ea"/>
                    <a:cs typeface="+mn-cs"/>
                    <a:sym typeface="Helvetica Light"/>
                  </a:rPr>
                  <a:t>DRDT1.1</a:t>
                </a:r>
              </a:p>
            </p:txBody>
          </p:sp>
        </p:grpSp>
        <p:grpSp>
          <p:nvGrpSpPr>
            <p:cNvPr id="29" name="Group 28">
              <a:extLst>
                <a:ext uri="{FF2B5EF4-FFF2-40B4-BE49-F238E27FC236}">
                  <a16:creationId xmlns:a16="http://schemas.microsoft.com/office/drawing/2014/main" id="{35AA7158-715C-A50F-04D7-5371EEA3EC04}"/>
                </a:ext>
              </a:extLst>
            </p:cNvPr>
            <p:cNvGrpSpPr/>
            <p:nvPr/>
          </p:nvGrpSpPr>
          <p:grpSpPr>
            <a:xfrm>
              <a:off x="535788" y="2542745"/>
              <a:ext cx="410369" cy="1716252"/>
              <a:chOff x="971423" y="2195081"/>
              <a:chExt cx="410369" cy="1716252"/>
            </a:xfrm>
          </p:grpSpPr>
          <p:sp>
            <p:nvSpPr>
              <p:cNvPr id="30" name="Rectangle 29">
                <a:extLst>
                  <a:ext uri="{FF2B5EF4-FFF2-40B4-BE49-F238E27FC236}">
                    <a16:creationId xmlns:a16="http://schemas.microsoft.com/office/drawing/2014/main" id="{567B8A73-8235-CF4E-8DD3-DB71FEDAC97E}"/>
                  </a:ext>
                </a:extLst>
              </p:cNvPr>
              <p:cNvSpPr/>
              <p:nvPr/>
            </p:nvSpPr>
            <p:spPr>
              <a:xfrm>
                <a:off x="1002773" y="2195081"/>
                <a:ext cx="329491" cy="1716252"/>
              </a:xfrm>
              <a:prstGeom prst="rect">
                <a:avLst/>
              </a:prstGeom>
              <a:solidFill>
                <a:schemeClr val="accent1">
                  <a:lumMod val="20000"/>
                  <a:lumOff val="80000"/>
                </a:schemeClr>
              </a:solidFill>
              <a:ln w="12700" cap="flat">
                <a:solidFill>
                  <a:srgbClr val="00206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IT" b="0" i="0" u="none" strike="noStrike" cap="none" spc="0" normalizeH="0" baseline="0">
                  <a:ln>
                    <a:noFill/>
                  </a:ln>
                  <a:solidFill>
                    <a:srgbClr val="FFFFFF"/>
                  </a:solidFill>
                  <a:effectLst/>
                  <a:uFillTx/>
                  <a:latin typeface="+mn-lt"/>
                  <a:ea typeface="+mn-ea"/>
                  <a:cs typeface="+mn-cs"/>
                  <a:sym typeface="Helvetica Light"/>
                </a:endParaRPr>
              </a:p>
            </p:txBody>
          </p:sp>
          <p:sp>
            <p:nvSpPr>
              <p:cNvPr id="31" name="TextBox 30">
                <a:extLst>
                  <a:ext uri="{FF2B5EF4-FFF2-40B4-BE49-F238E27FC236}">
                    <a16:creationId xmlns:a16="http://schemas.microsoft.com/office/drawing/2014/main" id="{7C42C4CF-F82F-0B27-7FF5-E19A1FAA631D}"/>
                  </a:ext>
                </a:extLst>
              </p:cNvPr>
              <p:cNvSpPr txBox="1"/>
              <p:nvPr/>
            </p:nvSpPr>
            <p:spPr>
              <a:xfrm rot="16200000">
                <a:off x="594536" y="2847237"/>
                <a:ext cx="1164144"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IT" sz="2000" b="0" i="0" u="none" strike="noStrike" cap="none" spc="0" normalizeH="0" baseline="0" dirty="0">
                    <a:ln>
                      <a:noFill/>
                    </a:ln>
                    <a:solidFill>
                      <a:srgbClr val="000000"/>
                    </a:solidFill>
                    <a:effectLst/>
                    <a:uFillTx/>
                    <a:latin typeface="+mn-lt"/>
                    <a:ea typeface="+mn-ea"/>
                    <a:cs typeface="+mn-cs"/>
                    <a:sym typeface="Helvetica Light"/>
                  </a:rPr>
                  <a:t>DRDT1.2</a:t>
                </a:r>
              </a:p>
            </p:txBody>
          </p:sp>
        </p:grpSp>
        <p:sp>
          <p:nvSpPr>
            <p:cNvPr id="32" name="TextBox 31">
              <a:extLst>
                <a:ext uri="{FF2B5EF4-FFF2-40B4-BE49-F238E27FC236}">
                  <a16:creationId xmlns:a16="http://schemas.microsoft.com/office/drawing/2014/main" id="{94C068E3-3A54-21E4-1EA6-52AB89E1F636}"/>
                </a:ext>
              </a:extLst>
            </p:cNvPr>
            <p:cNvSpPr txBox="1"/>
            <p:nvPr/>
          </p:nvSpPr>
          <p:spPr>
            <a:xfrm>
              <a:off x="4539773" y="1526431"/>
              <a:ext cx="5377211" cy="830997"/>
            </a:xfrm>
            <a:prstGeom prst="rect">
              <a:avLst/>
            </a:prstGeom>
            <a:noFill/>
          </p:spPr>
          <p:txBody>
            <a:bodyPr wrap="square">
              <a:spAutoFit/>
            </a:bodyPr>
            <a:lstStyle/>
            <a:p>
              <a:r>
                <a:rPr lang="en-GB" sz="1600" dirty="0">
                  <a:solidFill>
                    <a:srgbClr val="002060"/>
                  </a:solidFill>
                  <a:latin typeface="Calibri" panose="020F0502020204030204" pitchFamily="34" charset="0"/>
                </a:rPr>
                <a:t>Transverse activities enabling and facilitating the R&amp;D activities: simulation/characterization tools, beam test facilities, industrial partnership, dissemination &amp; networking</a:t>
              </a:r>
            </a:p>
          </p:txBody>
        </p:sp>
        <p:sp>
          <p:nvSpPr>
            <p:cNvPr id="33" name="TextBox 32">
              <a:extLst>
                <a:ext uri="{FF2B5EF4-FFF2-40B4-BE49-F238E27FC236}">
                  <a16:creationId xmlns:a16="http://schemas.microsoft.com/office/drawing/2014/main" id="{25C347DD-E963-D70C-268C-8CC18D4B5620}"/>
                </a:ext>
              </a:extLst>
            </p:cNvPr>
            <p:cNvSpPr txBox="1"/>
            <p:nvPr/>
          </p:nvSpPr>
          <p:spPr>
            <a:xfrm>
              <a:off x="1308267" y="1559168"/>
              <a:ext cx="3023442" cy="584775"/>
            </a:xfrm>
            <a:prstGeom prst="rect">
              <a:avLst/>
            </a:prstGeom>
            <a:noFill/>
          </p:spPr>
          <p:txBody>
            <a:bodyPr wrap="square">
              <a:spAutoFit/>
            </a:bodyPr>
            <a:lstStyle/>
            <a:p>
              <a:r>
                <a:rPr lang="en-GB" sz="1600" spc="-8" dirty="0">
                  <a:solidFill>
                    <a:srgbClr val="002060"/>
                  </a:solidFill>
                </a:rPr>
                <a:t>Employing</a:t>
              </a:r>
              <a:r>
                <a:rPr lang="en-GB" sz="1600" spc="-41" dirty="0">
                  <a:solidFill>
                    <a:srgbClr val="002060"/>
                  </a:solidFill>
                </a:rPr>
                <a:t> gaseous </a:t>
              </a:r>
              <a:r>
                <a:rPr lang="en-GB" sz="1600" spc="-8" dirty="0">
                  <a:solidFill>
                    <a:srgbClr val="002060"/>
                  </a:solidFill>
                </a:rPr>
                <a:t>detectors at future facilities</a:t>
              </a:r>
              <a:endParaRPr lang="en-GB" sz="1600" dirty="0">
                <a:solidFill>
                  <a:srgbClr val="002060"/>
                </a:solidFill>
                <a:latin typeface="Calibri" panose="020F0502020204030204" pitchFamily="34" charset="0"/>
              </a:endParaRPr>
            </a:p>
          </p:txBody>
        </p:sp>
        <p:sp>
          <p:nvSpPr>
            <p:cNvPr id="34" name="TextBox 33">
              <a:extLst>
                <a:ext uri="{FF2B5EF4-FFF2-40B4-BE49-F238E27FC236}">
                  <a16:creationId xmlns:a16="http://schemas.microsoft.com/office/drawing/2014/main" id="{CB07125F-5D06-8044-E462-11A4A6A6F0C9}"/>
                </a:ext>
              </a:extLst>
            </p:cNvPr>
            <p:cNvSpPr txBox="1"/>
            <p:nvPr/>
          </p:nvSpPr>
          <p:spPr>
            <a:xfrm>
              <a:off x="-131161" y="1289969"/>
              <a:ext cx="1423661" cy="692497"/>
            </a:xfrm>
            <a:prstGeom prst="rect">
              <a:avLst/>
            </a:prstGeom>
            <a:noFill/>
          </p:spPr>
          <p:txBody>
            <a:bodyPr wrap="square">
              <a:spAutoFit/>
            </a:bodyPr>
            <a:lstStyle/>
            <a:p>
              <a:pPr algn="ctr"/>
              <a:r>
                <a:rPr lang="en-IT" sz="1950" dirty="0">
                  <a:solidFill>
                    <a:srgbClr val="002060"/>
                  </a:solidFill>
                  <a:effectLst>
                    <a:outerShdw blurRad="50800" dist="38100" dir="2700000" algn="tl" rotWithShape="0">
                      <a:prstClr val="black">
                        <a:alpha val="40000"/>
                      </a:prstClr>
                    </a:outerShdw>
                  </a:effectLst>
                </a:rPr>
                <a:t>ECFA DRDT</a:t>
              </a:r>
            </a:p>
          </p:txBody>
        </p:sp>
        <p:sp>
          <p:nvSpPr>
            <p:cNvPr id="35" name="TextBox 34">
              <a:extLst>
                <a:ext uri="{FF2B5EF4-FFF2-40B4-BE49-F238E27FC236}">
                  <a16:creationId xmlns:a16="http://schemas.microsoft.com/office/drawing/2014/main" id="{A8C9095A-F8B9-D75D-88A5-3663290CFC80}"/>
                </a:ext>
              </a:extLst>
            </p:cNvPr>
            <p:cNvSpPr txBox="1"/>
            <p:nvPr/>
          </p:nvSpPr>
          <p:spPr>
            <a:xfrm>
              <a:off x="5090102" y="1132415"/>
              <a:ext cx="3389293" cy="392415"/>
            </a:xfrm>
            <a:prstGeom prst="rect">
              <a:avLst/>
            </a:prstGeom>
            <a:noFill/>
          </p:spPr>
          <p:txBody>
            <a:bodyPr wrap="square">
              <a:spAutoFit/>
            </a:bodyPr>
            <a:lstStyle/>
            <a:p>
              <a:pPr algn="ctr"/>
              <a:r>
                <a:rPr lang="en-IT" sz="1950" dirty="0">
                  <a:solidFill>
                    <a:srgbClr val="002060"/>
                  </a:solidFill>
                  <a:effectLst>
                    <a:outerShdw blurRad="50800" dist="38100" dir="2700000" algn="tl" rotWithShape="0">
                      <a:prstClr val="black">
                        <a:alpha val="40000"/>
                      </a:prstClr>
                    </a:outerShdw>
                  </a:effectLst>
                </a:rPr>
                <a:t>Tools and infrastructures</a:t>
              </a:r>
            </a:p>
          </p:txBody>
        </p:sp>
      </p:grpSp>
    </p:spTree>
    <p:extLst>
      <p:ext uri="{BB962C8B-B14F-4D97-AF65-F5344CB8AC3E}">
        <p14:creationId xmlns:p14="http://schemas.microsoft.com/office/powerpoint/2010/main" val="122945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EE22E-4C08-DCB4-3FC9-A2732B6797E9}"/>
              </a:ext>
            </a:extLst>
          </p:cNvPr>
          <p:cNvSpPr>
            <a:spLocks noGrp="1"/>
          </p:cNvSpPr>
          <p:nvPr>
            <p:ph type="title"/>
          </p:nvPr>
        </p:nvSpPr>
        <p:spPr/>
        <p:txBody>
          <a:bodyPr/>
          <a:lstStyle/>
          <a:p>
            <a:r>
              <a:rPr lang="en-GB" dirty="0"/>
              <a:t>Detector R&amp;D</a:t>
            </a:r>
          </a:p>
        </p:txBody>
      </p:sp>
      <p:pic>
        <p:nvPicPr>
          <p:cNvPr id="10" name="Content Placeholder 9">
            <a:extLst>
              <a:ext uri="{FF2B5EF4-FFF2-40B4-BE49-F238E27FC236}">
                <a16:creationId xmlns:a16="http://schemas.microsoft.com/office/drawing/2014/main" id="{BEFD299C-4DB5-ED1C-AE5D-8234323B7A4B}"/>
              </a:ext>
            </a:extLst>
          </p:cNvPr>
          <p:cNvPicPr>
            <a:picLocks noGrp="1" noChangeAspect="1"/>
          </p:cNvPicPr>
          <p:nvPr>
            <p:ph idx="1"/>
          </p:nvPr>
        </p:nvPicPr>
        <p:blipFill>
          <a:blip r:embed="rId3"/>
          <a:stretch>
            <a:fillRect/>
          </a:stretch>
        </p:blipFill>
        <p:spPr>
          <a:xfrm>
            <a:off x="1171900" y="1329556"/>
            <a:ext cx="9066623" cy="3843251"/>
          </a:xfrm>
        </p:spPr>
      </p:pic>
      <p:sp>
        <p:nvSpPr>
          <p:cNvPr id="4" name="Date Placeholder 3">
            <a:extLst>
              <a:ext uri="{FF2B5EF4-FFF2-40B4-BE49-F238E27FC236}">
                <a16:creationId xmlns:a16="http://schemas.microsoft.com/office/drawing/2014/main" id="{71763AB9-2A65-6610-954C-267B6E9299CC}"/>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88B96AFD-2047-1D0E-81F9-067F2BCC1373}"/>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8AD1AD56-21C0-21ED-DD21-BF0110C29944}"/>
              </a:ext>
            </a:extLst>
          </p:cNvPr>
          <p:cNvSpPr>
            <a:spLocks noGrp="1"/>
          </p:cNvSpPr>
          <p:nvPr>
            <p:ph type="sldNum" sz="quarter" idx="12"/>
          </p:nvPr>
        </p:nvSpPr>
        <p:spPr/>
        <p:txBody>
          <a:bodyPr/>
          <a:lstStyle/>
          <a:p>
            <a:fld id="{86CB4B4D-7CA3-9044-876B-883B54F8677D}" type="slidenum">
              <a:rPr lang="en-GB" smtClean="0"/>
              <a:pPr/>
              <a:t>4</a:t>
            </a:fld>
            <a:endParaRPr lang="en-GB"/>
          </a:p>
        </p:txBody>
      </p:sp>
      <p:sp>
        <p:nvSpPr>
          <p:cNvPr id="11" name="TextBox 10">
            <a:extLst>
              <a:ext uri="{FF2B5EF4-FFF2-40B4-BE49-F238E27FC236}">
                <a16:creationId xmlns:a16="http://schemas.microsoft.com/office/drawing/2014/main" id="{2B711754-D9D0-83C9-4922-36AA85A92D29}"/>
              </a:ext>
            </a:extLst>
          </p:cNvPr>
          <p:cNvSpPr txBox="1"/>
          <p:nvPr/>
        </p:nvSpPr>
        <p:spPr>
          <a:xfrm>
            <a:off x="357351" y="5108028"/>
            <a:ext cx="11748509" cy="1323439"/>
          </a:xfrm>
          <a:prstGeom prst="rect">
            <a:avLst/>
          </a:prstGeom>
          <a:solidFill>
            <a:srgbClr val="C00000"/>
          </a:solidFill>
        </p:spPr>
        <p:txBody>
          <a:bodyPr wrap="square" rtlCol="0">
            <a:spAutoFit/>
          </a:bodyPr>
          <a:lstStyle/>
          <a:p>
            <a:r>
              <a:rPr lang="en-GB" sz="2000" dirty="0">
                <a:solidFill>
                  <a:schemeClr val="bg1"/>
                </a:solidFill>
                <a:latin typeface="Helvetica" pitchFamily="2" charset="0"/>
              </a:rPr>
              <a:t>Organised by ECFA, a roadmap should be developed by the community to balance the detector R&amp;D efforts in Europe, taking into account progress with emerging technologies in adjacent fields. The roadmap should identify and describe a diversified detector R&amp;D portfolio that has the largest potential to enhance the performance of the particle physics programme in the near and long term.</a:t>
            </a:r>
          </a:p>
        </p:txBody>
      </p:sp>
    </p:spTree>
    <p:extLst>
      <p:ext uri="{BB962C8B-B14F-4D97-AF65-F5344CB8AC3E}">
        <p14:creationId xmlns:p14="http://schemas.microsoft.com/office/powerpoint/2010/main" val="2622163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8"/>
          <p:cNvSpPr txBox="1"/>
          <p:nvPr/>
        </p:nvSpPr>
        <p:spPr>
          <a:xfrm>
            <a:off x="6442841" y="-22812"/>
            <a:ext cx="5749159" cy="1046440"/>
          </a:xfrm>
          <a:prstGeom prst="rect">
            <a:avLst/>
          </a:prstGeom>
          <a:solidFill>
            <a:schemeClr val="tx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r">
              <a:defRPr sz="3000">
                <a:solidFill>
                  <a:srgbClr val="8497B0"/>
                </a:solidFill>
                <a:latin typeface="Arial"/>
                <a:ea typeface="Arial"/>
                <a:cs typeface="Arial"/>
                <a:sym typeface="Arial"/>
              </a:defRPr>
            </a:lvl1pPr>
          </a:lstStyle>
          <a:p>
            <a:pPr defTabSz="914400" hangingPunct="0"/>
            <a:r>
              <a:rPr lang="en-GB" sz="3200" kern="0" dirty="0">
                <a:solidFill>
                  <a:schemeClr val="bg1"/>
                </a:solidFill>
              </a:rPr>
              <a:t>DRD Proposal Organisation</a:t>
            </a:r>
          </a:p>
          <a:p>
            <a:pPr defTabSz="914400" hangingPunct="0"/>
            <a:r>
              <a:rPr lang="en-GB" kern="0" dirty="0"/>
              <a:t> </a:t>
            </a:r>
          </a:p>
        </p:txBody>
      </p:sp>
      <p:sp>
        <p:nvSpPr>
          <p:cNvPr id="17" name="TextBox 16">
            <a:extLst>
              <a:ext uri="{FF2B5EF4-FFF2-40B4-BE49-F238E27FC236}">
                <a16:creationId xmlns:a16="http://schemas.microsoft.com/office/drawing/2014/main" id="{253665BB-8E36-6C28-C3EA-C6A44216FD69}"/>
              </a:ext>
            </a:extLst>
          </p:cNvPr>
          <p:cNvSpPr txBox="1"/>
          <p:nvPr/>
        </p:nvSpPr>
        <p:spPr>
          <a:xfrm>
            <a:off x="7465921" y="6521955"/>
            <a:ext cx="5272323" cy="276999"/>
          </a:xfrm>
          <a:prstGeom prst="rect">
            <a:avLst/>
          </a:prstGeom>
          <a:noFill/>
        </p:spPr>
        <p:txBody>
          <a:bodyPr wrap="square" rtlCol="0">
            <a:spAutoFit/>
          </a:bodyPr>
          <a:lstStyle/>
          <a:p>
            <a:pPr defTabSz="914400">
              <a:defRPr/>
            </a:pPr>
            <a:r>
              <a:rPr lang="en-GB" sz="1200" dirty="0">
                <a:solidFill>
                  <a:srgbClr val="0070C0"/>
                </a:solidFill>
                <a:latin typeface="Arial" panose="020B0604020202020204" pitchFamily="34" charset="0"/>
                <a:cs typeface="Arial" panose="020B0604020202020204" pitchFamily="34" charset="0"/>
                <a:sym typeface="Calibri"/>
              </a:rPr>
              <a:t>*community feedback via RECFA delegates and National Contacts</a:t>
            </a:r>
          </a:p>
        </p:txBody>
      </p:sp>
      <p:sp>
        <p:nvSpPr>
          <p:cNvPr id="18" name="Rectangle 1">
            <a:extLst>
              <a:ext uri="{FF2B5EF4-FFF2-40B4-BE49-F238E27FC236}">
                <a16:creationId xmlns:a16="http://schemas.microsoft.com/office/drawing/2014/main" id="{8CC33FFA-A56D-9694-9303-DA37C44E0224}"/>
              </a:ext>
            </a:extLst>
          </p:cNvPr>
          <p:cNvSpPr>
            <a:spLocks noChangeArrowheads="1"/>
          </p:cNvSpPr>
          <p:nvPr/>
        </p:nvSpPr>
        <p:spPr bwMode="auto">
          <a:xfrm>
            <a:off x="0" y="6597352"/>
            <a:ext cx="12192000" cy="260350"/>
          </a:xfrm>
          <a:prstGeom prst="rect">
            <a:avLst/>
          </a:prstGeom>
          <a:solidFill>
            <a:srgbClr val="004586"/>
          </a:solidFill>
          <a:ln w="9360" cap="flat">
            <a:solidFill>
              <a:srgbClr val="9FB8CD"/>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buClr>
                <a:srgbClr val="000000"/>
              </a:buClr>
              <a:buSzPct val="100000"/>
              <a:buFont typeface="Times New Roman" charset="0"/>
              <a:buNone/>
              <a:defRPr/>
            </a:pPr>
            <a:endParaRPr lang="en-US" altLang="x-none">
              <a:solidFill>
                <a:prstClr val="black"/>
              </a:solidFill>
              <a:latin typeface="Calibri" panose="020F0502020204030204"/>
              <a:ea typeface="DejaVu Sans" charset="0"/>
              <a:cs typeface="DejaVu Sans" charset="0"/>
              <a:sym typeface="Calibri"/>
            </a:endParaRPr>
          </a:p>
        </p:txBody>
      </p:sp>
      <p:sp>
        <p:nvSpPr>
          <p:cNvPr id="19" name="Text Box 4">
            <a:extLst>
              <a:ext uri="{FF2B5EF4-FFF2-40B4-BE49-F238E27FC236}">
                <a16:creationId xmlns:a16="http://schemas.microsoft.com/office/drawing/2014/main" id="{16121C54-6930-DB58-AD08-187CDE9DDDF1}"/>
              </a:ext>
            </a:extLst>
          </p:cNvPr>
          <p:cNvSpPr txBox="1">
            <a:spLocks noChangeArrowheads="1"/>
          </p:cNvSpPr>
          <p:nvPr/>
        </p:nvSpPr>
        <p:spPr bwMode="auto">
          <a:xfrm>
            <a:off x="1836737" y="6634561"/>
            <a:ext cx="4140200" cy="198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4112" rIns="0" bIns="0"/>
          <a:lstStyle>
            <a:lvl1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1pPr>
            <a:lvl2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2pPr>
            <a:lvl3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3pPr>
            <a:lvl4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4pPr>
            <a:lvl5pPr>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Lst>
              <a:defRPr>
                <a:solidFill>
                  <a:schemeClr val="bg1"/>
                </a:solidFill>
                <a:latin typeface="Calibri" charset="0"/>
                <a:ea typeface="MS Gothic" charset="-128"/>
                <a:cs typeface="MS Gothic" charset="-128"/>
              </a:defRPr>
            </a:lvl9pPr>
          </a:lstStyle>
          <a:p>
            <a:pPr algn="ctr" defTabSz="914400">
              <a:lnSpc>
                <a:spcPct val="93000"/>
              </a:lnSpc>
              <a:buClr>
                <a:srgbClr val="000000"/>
              </a:buClr>
              <a:buSzPct val="100000"/>
              <a:buFont typeface="Times New Roman" charset="0"/>
              <a:buNone/>
              <a:defRPr/>
            </a:pPr>
            <a:endParaRPr lang="x-none" altLang="x-none" sz="1600">
              <a:solidFill>
                <a:srgbClr val="FFFFFF"/>
              </a:solidFill>
              <a:latin typeface="Arial" charset="0"/>
              <a:ea typeface="Arial Unicode MS" charset="0"/>
              <a:cs typeface="Arial Unicode MS" charset="0"/>
              <a:sym typeface="Calibri"/>
            </a:endParaRPr>
          </a:p>
        </p:txBody>
      </p:sp>
      <p:sp>
        <p:nvSpPr>
          <p:cNvPr id="21" name="AutoShape 1">
            <a:extLst>
              <a:ext uri="{FF2B5EF4-FFF2-40B4-BE49-F238E27FC236}">
                <a16:creationId xmlns:a16="http://schemas.microsoft.com/office/drawing/2014/main" id="{3605A479-5189-7F5D-59B0-1D54235CB5C3}"/>
              </a:ext>
            </a:extLst>
          </p:cNvPr>
          <p:cNvSpPr>
            <a:spLocks noChangeArrowheads="1"/>
          </p:cNvSpPr>
          <p:nvPr/>
        </p:nvSpPr>
        <p:spPr bwMode="auto">
          <a:xfrm>
            <a:off x="31750" y="6598046"/>
            <a:ext cx="9144001" cy="287338"/>
          </a:xfrm>
          <a:custGeom>
            <a:avLst/>
            <a:gdLst>
              <a:gd name="G0" fmla="*/ 25401 1 2"/>
              <a:gd name="G1" fmla="*/ 801 1 2"/>
              <a:gd name="G2" fmla="+- 801 0 0"/>
              <a:gd name="G3" fmla="+- 25401 0 0"/>
            </a:gdLst>
            <a:ahLst/>
            <a:cxnLst>
              <a:cxn ang="0">
                <a:pos x="r" y="vc"/>
              </a:cxn>
              <a:cxn ang="5400000">
                <a:pos x="hc" y="b"/>
              </a:cxn>
              <a:cxn ang="10800000">
                <a:pos x="l" y="vc"/>
              </a:cxn>
              <a:cxn ang="16200000">
                <a:pos x="hc" y="t"/>
              </a:cxn>
            </a:cxnLst>
            <a:rect l="0" t="0" r="0" b="0"/>
            <a:pathLst>
              <a:path>
                <a:moveTo>
                  <a:pt x="0" y="0"/>
                </a:moveTo>
                <a:lnTo>
                  <a:pt x="25401" y="0"/>
                </a:lnTo>
                <a:lnTo>
                  <a:pt x="25401" y="801"/>
                </a:lnTo>
                <a:lnTo>
                  <a:pt x="0" y="801"/>
                </a:lnTo>
                <a:close/>
              </a:path>
            </a:pathLst>
          </a:custGeom>
          <a:solidFill>
            <a:srgbClr val="000080"/>
          </a:solidFill>
          <a:ln w="9360" cap="flat">
            <a:solidFill>
              <a:srgbClr val="00008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buClr>
                <a:srgbClr val="000000"/>
              </a:buClr>
              <a:buSzPct val="100000"/>
              <a:buFont typeface="Times New Roman" charset="0"/>
              <a:buNone/>
              <a:defRPr/>
            </a:pPr>
            <a:endParaRPr lang="en-US">
              <a:solidFill>
                <a:prstClr val="black"/>
              </a:solidFill>
              <a:latin typeface="Calibri" panose="020F0502020204030204"/>
              <a:sym typeface="Calibri"/>
            </a:endParaRPr>
          </a:p>
        </p:txBody>
      </p:sp>
      <p:sp>
        <p:nvSpPr>
          <p:cNvPr id="3" name="TextBox 2">
            <a:extLst>
              <a:ext uri="{FF2B5EF4-FFF2-40B4-BE49-F238E27FC236}">
                <a16:creationId xmlns:a16="http://schemas.microsoft.com/office/drawing/2014/main" id="{DD3351BB-4800-EEF7-E9C1-2D1521617C6B}"/>
              </a:ext>
            </a:extLst>
          </p:cNvPr>
          <p:cNvSpPr txBox="1"/>
          <p:nvPr/>
        </p:nvSpPr>
        <p:spPr>
          <a:xfrm>
            <a:off x="31751" y="1003388"/>
            <a:ext cx="11809730" cy="478592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000" dirty="0">
                <a:latin typeface="Helvetica" pitchFamily="2" charset="0"/>
              </a:rPr>
              <a:t>The organisation of DRDs is expected to be largely up to the relevant communities </a:t>
            </a:r>
          </a:p>
          <a:p>
            <a:pPr marL="285750" indent="-285750">
              <a:spcAft>
                <a:spcPts val="600"/>
              </a:spcAft>
              <a:buFont typeface="Arial" panose="020B0604020202020204" pitchFamily="34" charset="0"/>
              <a:buChar char="•"/>
            </a:pPr>
            <a:r>
              <a:rPr lang="en-GB" sz="2000" dirty="0">
                <a:latin typeface="Helvetica" pitchFamily="2" charset="0"/>
              </a:rPr>
              <a:t>A document “</a:t>
            </a:r>
            <a:r>
              <a:rPr lang="en-GB" sz="2000" i="0" dirty="0">
                <a:effectLst/>
                <a:latin typeface="Helvetica" pitchFamily="2" charset="0"/>
              </a:rPr>
              <a:t>Suggested Guidelines for DRD Proposal Preparation” </a:t>
            </a:r>
            <a:r>
              <a:rPr lang="en-GB" sz="2000" dirty="0">
                <a:latin typeface="Helvetica" pitchFamily="2" charset="0"/>
              </a:rPr>
              <a:t>has been prepared by the chairs of the ECFA Detector Panel recommending some commonality of language and information, to avoid confusing both reviewers and Funding Agencies. </a:t>
            </a:r>
          </a:p>
          <a:p>
            <a:pPr marL="285750" indent="-285750">
              <a:spcAft>
                <a:spcPts val="600"/>
              </a:spcAft>
              <a:buFont typeface="Arial" panose="020B0604020202020204" pitchFamily="34" charset="0"/>
              <a:buChar char="•"/>
            </a:pPr>
            <a:r>
              <a:rPr lang="en-GB" sz="2000" dirty="0">
                <a:latin typeface="Helvetica" pitchFamily="2" charset="0"/>
                <a:hlinkClick r:id="rId3">
                  <a:extLst>
                    <a:ext uri="{A12FA001-AC4F-418D-AE19-62706E023703}">
                      <ahyp:hlinkClr xmlns:ahyp="http://schemas.microsoft.com/office/drawing/2018/hyperlinkcolor" val="tx"/>
                    </a:ext>
                  </a:extLst>
                </a:hlinkClick>
              </a:rPr>
              <a:t>CERN/SPC/1190</a:t>
            </a:r>
            <a:r>
              <a:rPr lang="en-GB" sz="2000" dirty="0">
                <a:latin typeface="Helvetica" pitchFamily="2" charset="0"/>
              </a:rPr>
              <a:t> refers to Memoranda of Understanding (</a:t>
            </a:r>
            <a:r>
              <a:rPr lang="en-GB" sz="2000" dirty="0" err="1">
                <a:solidFill>
                  <a:srgbClr val="0070C0"/>
                </a:solidFill>
                <a:latin typeface="Helvetica" pitchFamily="2" charset="0"/>
              </a:rPr>
              <a:t>MoU</a:t>
            </a:r>
            <a:r>
              <a:rPr lang="en-GB" sz="2000" dirty="0" err="1">
                <a:latin typeface="Helvetica" pitchFamily="2" charset="0"/>
              </a:rPr>
              <a:t>s</a:t>
            </a:r>
            <a:r>
              <a:rPr lang="en-GB" sz="2000" dirty="0">
                <a:latin typeface="Helvetica" pitchFamily="2" charset="0"/>
              </a:rPr>
              <a:t>) in the context of </a:t>
            </a:r>
            <a:r>
              <a:rPr lang="en-GB" sz="2000" dirty="0">
                <a:solidFill>
                  <a:srgbClr val="0070C0"/>
                </a:solidFill>
                <a:latin typeface="Helvetica" pitchFamily="2" charset="0"/>
              </a:rPr>
              <a:t>agreements of Funding Agencies to support Strategic R&amp;D</a:t>
            </a:r>
            <a:r>
              <a:rPr lang="en-GB" sz="2000" dirty="0">
                <a:latin typeface="Helvetica" pitchFamily="2" charset="0"/>
              </a:rPr>
              <a:t> through commitments to provide funding through their institutes towards the achievement of the DRD work-package milestones and deliverables.</a:t>
            </a:r>
          </a:p>
          <a:p>
            <a:pPr marL="285750" indent="-285750">
              <a:spcAft>
                <a:spcPts val="600"/>
              </a:spcAft>
              <a:buFont typeface="Arial" panose="020B0604020202020204" pitchFamily="34" charset="0"/>
              <a:buChar char="•"/>
            </a:pPr>
            <a:r>
              <a:rPr lang="en-GB" sz="2000" dirty="0">
                <a:latin typeface="Helvetica" pitchFamily="2" charset="0"/>
              </a:rPr>
              <a:t>DRD7 (electronics) will require member institutes to sign </a:t>
            </a:r>
            <a:r>
              <a:rPr lang="en-GB" sz="2000" dirty="0">
                <a:solidFill>
                  <a:srgbClr val="C00000"/>
                </a:solidFill>
                <a:latin typeface="Helvetica" pitchFamily="2" charset="0"/>
              </a:rPr>
              <a:t>Memoranda of Agreement </a:t>
            </a:r>
            <a:r>
              <a:rPr lang="en-GB" sz="2000" dirty="0">
                <a:latin typeface="Helvetica" pitchFamily="2" charset="0"/>
              </a:rPr>
              <a:t>giving a range of agreed practices and possible issues around IP, NDAs etc that will need to be formally defined. </a:t>
            </a:r>
          </a:p>
          <a:p>
            <a:pPr marL="285750" indent="-285750">
              <a:spcAft>
                <a:spcPts val="600"/>
              </a:spcAft>
              <a:buFont typeface="Arial" panose="020B0604020202020204" pitchFamily="34" charset="0"/>
              <a:buChar char="•"/>
            </a:pPr>
            <a:r>
              <a:rPr lang="en-GB" sz="2000" dirty="0">
                <a:latin typeface="Helvetica" pitchFamily="2" charset="0"/>
              </a:rPr>
              <a:t>The term </a:t>
            </a:r>
            <a:r>
              <a:rPr lang="en-GB" sz="2000" dirty="0" err="1">
                <a:solidFill>
                  <a:srgbClr val="C00000"/>
                </a:solidFill>
                <a:latin typeface="Helvetica" pitchFamily="2" charset="0"/>
              </a:rPr>
              <a:t>MoA</a:t>
            </a:r>
            <a:r>
              <a:rPr lang="en-GB" sz="2000" dirty="0">
                <a:solidFill>
                  <a:schemeClr val="accent6">
                    <a:lumMod val="75000"/>
                  </a:schemeClr>
                </a:solidFill>
                <a:latin typeface="Helvetica" pitchFamily="2" charset="0"/>
              </a:rPr>
              <a:t> </a:t>
            </a:r>
            <a:r>
              <a:rPr lang="en-GB" sz="2000" dirty="0">
                <a:latin typeface="Helvetica" pitchFamily="2" charset="0"/>
              </a:rPr>
              <a:t> will also be used to  </a:t>
            </a:r>
            <a:r>
              <a:rPr lang="en-GB" sz="2000" dirty="0">
                <a:solidFill>
                  <a:srgbClr val="C00000"/>
                </a:solidFill>
                <a:latin typeface="Helvetica" pitchFamily="2" charset="0"/>
              </a:rPr>
              <a:t>agreements between individual institutes and DRDs. </a:t>
            </a:r>
            <a:r>
              <a:rPr lang="en-GB" sz="2000" dirty="0">
                <a:latin typeface="Helvetica" pitchFamily="2" charset="0"/>
              </a:rPr>
              <a:t>This  could be used to collect </a:t>
            </a:r>
            <a:r>
              <a:rPr lang="en-GB" sz="2000" dirty="0" err="1">
                <a:latin typeface="Helvetica" pitchFamily="2" charset="0"/>
              </a:rPr>
              <a:t>asmall</a:t>
            </a:r>
            <a:r>
              <a:rPr lang="en-GB" sz="2000" dirty="0">
                <a:latin typeface="Helvetica" pitchFamily="2" charset="0"/>
              </a:rPr>
              <a:t> annual membership levy per institute for “Blue Sky” R&amp;D</a:t>
            </a:r>
          </a:p>
          <a:p>
            <a:pPr marL="285750" indent="-285750">
              <a:spcAft>
                <a:spcPts val="600"/>
              </a:spcAft>
              <a:buFont typeface="Arial" panose="020B0604020202020204" pitchFamily="34" charset="0"/>
              <a:buChar char="•"/>
            </a:pPr>
            <a:r>
              <a:rPr lang="en-GB" sz="2000" dirty="0">
                <a:latin typeface="Helvetica" pitchFamily="2" charset="0"/>
              </a:rPr>
              <a:t>The preparation of </a:t>
            </a:r>
            <a:r>
              <a:rPr lang="en-GB" sz="2000" dirty="0" err="1">
                <a:solidFill>
                  <a:srgbClr val="0070C0"/>
                </a:solidFill>
                <a:latin typeface="Helvetica" pitchFamily="2" charset="0"/>
              </a:rPr>
              <a:t>MoU</a:t>
            </a:r>
            <a:r>
              <a:rPr lang="en-GB" sz="2000" dirty="0" err="1">
                <a:latin typeface="Helvetica" pitchFamily="2" charset="0"/>
              </a:rPr>
              <a:t>s</a:t>
            </a:r>
            <a:r>
              <a:rPr lang="en-GB" sz="2000" dirty="0">
                <a:latin typeface="Helvetica" pitchFamily="2" charset="0"/>
              </a:rPr>
              <a:t> will require a common format to be developed by CERN as these will be agreements ultimately signed between the </a:t>
            </a:r>
            <a:r>
              <a:rPr lang="en-GB" sz="2000" dirty="0">
                <a:solidFill>
                  <a:srgbClr val="221AC0"/>
                </a:solidFill>
                <a:latin typeface="Helvetica" pitchFamily="2" charset="0"/>
              </a:rPr>
              <a:t>Funding Agencies and the host laboratory </a:t>
            </a:r>
            <a:r>
              <a:rPr lang="en-GB" sz="2000" dirty="0">
                <a:latin typeface="Helvetica" pitchFamily="2" charset="0"/>
              </a:rPr>
              <a:t>which also provides the formal programme oversight.</a:t>
            </a:r>
          </a:p>
        </p:txBody>
      </p:sp>
      <p:sp>
        <p:nvSpPr>
          <p:cNvPr id="10" name="Date Placeholder 9">
            <a:extLst>
              <a:ext uri="{FF2B5EF4-FFF2-40B4-BE49-F238E27FC236}">
                <a16:creationId xmlns:a16="http://schemas.microsoft.com/office/drawing/2014/main" id="{2693D1FC-ED12-30DC-9001-89942A07CB4A}"/>
              </a:ext>
            </a:extLst>
          </p:cNvPr>
          <p:cNvSpPr>
            <a:spLocks noGrp="1"/>
          </p:cNvSpPr>
          <p:nvPr>
            <p:ph type="dt" sz="half" idx="10"/>
          </p:nvPr>
        </p:nvSpPr>
        <p:spPr/>
        <p:txBody>
          <a:bodyPr/>
          <a:lstStyle/>
          <a:p>
            <a:r>
              <a:rPr lang="en-GB" dirty="0"/>
              <a:t>6 July  2023</a:t>
            </a:r>
          </a:p>
        </p:txBody>
      </p:sp>
      <p:sp>
        <p:nvSpPr>
          <p:cNvPr id="11" name="Footer Placeholder 10">
            <a:extLst>
              <a:ext uri="{FF2B5EF4-FFF2-40B4-BE49-F238E27FC236}">
                <a16:creationId xmlns:a16="http://schemas.microsoft.com/office/drawing/2014/main" id="{0B259944-C0F6-9787-A081-DC0824446187}"/>
              </a:ext>
            </a:extLst>
          </p:cNvPr>
          <p:cNvSpPr>
            <a:spLocks noGrp="1"/>
          </p:cNvSpPr>
          <p:nvPr>
            <p:ph type="ftr" sz="quarter" idx="11"/>
          </p:nvPr>
        </p:nvSpPr>
        <p:spPr/>
        <p:txBody>
          <a:bodyPr/>
          <a:lstStyle/>
          <a:p>
            <a:r>
              <a:rPr lang="en-GB" dirty="0"/>
              <a:t>ECFA Detector Road Map - PPAP Meeting</a:t>
            </a:r>
          </a:p>
        </p:txBody>
      </p:sp>
      <p:sp>
        <p:nvSpPr>
          <p:cNvPr id="12" name="Slide Number Placeholder 11">
            <a:extLst>
              <a:ext uri="{FF2B5EF4-FFF2-40B4-BE49-F238E27FC236}">
                <a16:creationId xmlns:a16="http://schemas.microsoft.com/office/drawing/2014/main" id="{3336B4DF-A391-0C87-29E9-171533ECFAAD}"/>
              </a:ext>
            </a:extLst>
          </p:cNvPr>
          <p:cNvSpPr>
            <a:spLocks noGrp="1"/>
          </p:cNvSpPr>
          <p:nvPr>
            <p:ph type="sldNum" sz="quarter" idx="12"/>
          </p:nvPr>
        </p:nvSpPr>
        <p:spPr/>
        <p:txBody>
          <a:bodyPr/>
          <a:lstStyle/>
          <a:p>
            <a:fld id="{86CB4B4D-7CA3-9044-876B-883B54F8677D}" type="slidenum">
              <a:rPr lang="en-GB" smtClean="0"/>
              <a:pPr/>
              <a:t>40</a:t>
            </a:fld>
            <a:endParaRPr lang="en-GB"/>
          </a:p>
        </p:txBody>
      </p:sp>
    </p:spTree>
    <p:extLst>
      <p:ext uri="{BB962C8B-B14F-4D97-AF65-F5344CB8AC3E}">
        <p14:creationId xmlns:p14="http://schemas.microsoft.com/office/powerpoint/2010/main" val="434108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AC1AB-5D56-F55D-9B1E-ACAEBA37A4BA}"/>
              </a:ext>
            </a:extLst>
          </p:cNvPr>
          <p:cNvSpPr>
            <a:spLocks noGrp="1"/>
          </p:cNvSpPr>
          <p:nvPr>
            <p:ph type="title"/>
          </p:nvPr>
        </p:nvSpPr>
        <p:spPr/>
        <p:txBody>
          <a:bodyPr/>
          <a:lstStyle/>
          <a:p>
            <a:r>
              <a:rPr lang="en-GB" dirty="0"/>
              <a:t>The ECFA ROADMAP</a:t>
            </a:r>
          </a:p>
        </p:txBody>
      </p:sp>
      <p:sp>
        <p:nvSpPr>
          <p:cNvPr id="4" name="Date Placeholder 3">
            <a:extLst>
              <a:ext uri="{FF2B5EF4-FFF2-40B4-BE49-F238E27FC236}">
                <a16:creationId xmlns:a16="http://schemas.microsoft.com/office/drawing/2014/main" id="{B83DC3D2-D991-E57D-6FA3-5A5A1BC43F77}"/>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E7740564-CE87-CBF4-3EAA-5D18BD27C2D1}"/>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A85C9AFB-665B-5118-D6EE-CA4EC636E2CC}"/>
              </a:ext>
            </a:extLst>
          </p:cNvPr>
          <p:cNvSpPr>
            <a:spLocks noGrp="1"/>
          </p:cNvSpPr>
          <p:nvPr>
            <p:ph type="sldNum" sz="quarter" idx="12"/>
          </p:nvPr>
        </p:nvSpPr>
        <p:spPr/>
        <p:txBody>
          <a:bodyPr/>
          <a:lstStyle/>
          <a:p>
            <a:fld id="{86CB4B4D-7CA3-9044-876B-883B54F8677D}" type="slidenum">
              <a:rPr lang="en-GB" smtClean="0"/>
              <a:pPr/>
              <a:t>5</a:t>
            </a:fld>
            <a:endParaRPr lang="en-GB"/>
          </a:p>
        </p:txBody>
      </p:sp>
      <p:pic>
        <p:nvPicPr>
          <p:cNvPr id="2050" name="Picture 2" descr="Image 2">
            <a:extLst>
              <a:ext uri="{FF2B5EF4-FFF2-40B4-BE49-F238E27FC236}">
                <a16:creationId xmlns:a16="http://schemas.microsoft.com/office/drawing/2014/main" id="{B516A287-FA74-9B49-4578-B0DDCE94A2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3890" y="1159515"/>
            <a:ext cx="10620981" cy="5204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511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FCA06-FAE1-6D44-7AAD-854B9A5FE0AA}"/>
              </a:ext>
            </a:extLst>
          </p:cNvPr>
          <p:cNvSpPr>
            <a:spLocks noGrp="1"/>
          </p:cNvSpPr>
          <p:nvPr>
            <p:ph type="title"/>
          </p:nvPr>
        </p:nvSpPr>
        <p:spPr/>
        <p:txBody>
          <a:bodyPr/>
          <a:lstStyle/>
          <a:p>
            <a:r>
              <a:rPr lang="en-GB" dirty="0"/>
              <a:t>The ECFA Roadmap</a:t>
            </a:r>
          </a:p>
        </p:txBody>
      </p:sp>
      <p:sp>
        <p:nvSpPr>
          <p:cNvPr id="4" name="Date Placeholder 3">
            <a:extLst>
              <a:ext uri="{FF2B5EF4-FFF2-40B4-BE49-F238E27FC236}">
                <a16:creationId xmlns:a16="http://schemas.microsoft.com/office/drawing/2014/main" id="{1A2DA1FF-7146-4831-9E6E-179F014CC8C0}"/>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C1461340-00A3-0DCC-125D-7D718685462B}"/>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B36355B6-FE47-63BE-9290-8FB548B5D338}"/>
              </a:ext>
            </a:extLst>
          </p:cNvPr>
          <p:cNvSpPr>
            <a:spLocks noGrp="1"/>
          </p:cNvSpPr>
          <p:nvPr>
            <p:ph type="sldNum" sz="quarter" idx="12"/>
          </p:nvPr>
        </p:nvSpPr>
        <p:spPr/>
        <p:txBody>
          <a:bodyPr/>
          <a:lstStyle/>
          <a:p>
            <a:fld id="{86CB4B4D-7CA3-9044-876B-883B54F8677D}" type="slidenum">
              <a:rPr lang="en-GB" smtClean="0"/>
              <a:pPr/>
              <a:t>6</a:t>
            </a:fld>
            <a:endParaRPr lang="en-GB"/>
          </a:p>
        </p:txBody>
      </p:sp>
      <p:pic>
        <p:nvPicPr>
          <p:cNvPr id="9" name="Picture 8">
            <a:extLst>
              <a:ext uri="{FF2B5EF4-FFF2-40B4-BE49-F238E27FC236}">
                <a16:creationId xmlns:a16="http://schemas.microsoft.com/office/drawing/2014/main" id="{0A371DC3-033E-DF20-A8C4-A6CFCB14F360}"/>
              </a:ext>
            </a:extLst>
          </p:cNvPr>
          <p:cNvPicPr>
            <a:picLocks noChangeAspect="1"/>
          </p:cNvPicPr>
          <p:nvPr/>
        </p:nvPicPr>
        <p:blipFill>
          <a:blip r:embed="rId3"/>
          <a:stretch>
            <a:fillRect/>
          </a:stretch>
        </p:blipFill>
        <p:spPr>
          <a:xfrm>
            <a:off x="8751631" y="1957927"/>
            <a:ext cx="3196482" cy="4677005"/>
          </a:xfrm>
          <a:prstGeom prst="rect">
            <a:avLst/>
          </a:prstGeom>
        </p:spPr>
      </p:pic>
      <p:sp>
        <p:nvSpPr>
          <p:cNvPr id="3" name="Content Placeholder 2">
            <a:extLst>
              <a:ext uri="{FF2B5EF4-FFF2-40B4-BE49-F238E27FC236}">
                <a16:creationId xmlns:a16="http://schemas.microsoft.com/office/drawing/2014/main" id="{DAF873A5-5458-1D8B-2B9A-E06893F81F89}"/>
              </a:ext>
            </a:extLst>
          </p:cNvPr>
          <p:cNvSpPr>
            <a:spLocks noGrp="1"/>
          </p:cNvSpPr>
          <p:nvPr>
            <p:ph idx="1"/>
          </p:nvPr>
        </p:nvSpPr>
        <p:spPr>
          <a:xfrm>
            <a:off x="8179006" y="1171901"/>
            <a:ext cx="4012994" cy="931493"/>
          </a:xfrm>
        </p:spPr>
        <p:txBody>
          <a:bodyPr>
            <a:noAutofit/>
          </a:bodyPr>
          <a:lstStyle/>
          <a:p>
            <a:r>
              <a:rPr lang="en-GB" sz="1800" dirty="0">
                <a:latin typeface="Helvetica" pitchFamily="2" charset="0"/>
              </a:rPr>
              <a:t>Document finalized in 2021 and approved by CERN council</a:t>
            </a:r>
          </a:p>
        </p:txBody>
      </p:sp>
      <p:sp>
        <p:nvSpPr>
          <p:cNvPr id="14" name="TextBox 13">
            <a:extLst>
              <a:ext uri="{FF2B5EF4-FFF2-40B4-BE49-F238E27FC236}">
                <a16:creationId xmlns:a16="http://schemas.microsoft.com/office/drawing/2014/main" id="{753E9F0C-7696-2007-18EE-77299DED7658}"/>
              </a:ext>
            </a:extLst>
          </p:cNvPr>
          <p:cNvSpPr txBox="1"/>
          <p:nvPr/>
        </p:nvSpPr>
        <p:spPr>
          <a:xfrm>
            <a:off x="9120058" y="2071653"/>
            <a:ext cx="2711669" cy="646331"/>
          </a:xfrm>
          <a:prstGeom prst="rect">
            <a:avLst/>
          </a:prstGeom>
          <a:solidFill>
            <a:srgbClr val="FFFF00"/>
          </a:solidFill>
        </p:spPr>
        <p:txBody>
          <a:bodyPr wrap="square" rtlCol="0">
            <a:spAutoFit/>
          </a:bodyPr>
          <a:lstStyle/>
          <a:p>
            <a:r>
              <a:rPr lang="en-GB" sz="1800" dirty="0">
                <a:solidFill>
                  <a:schemeClr val="tx2"/>
                </a:solidFill>
                <a:effectLst/>
                <a:latin typeface="Calibri" panose="020F0502020204030204" pitchFamily="34" charset="0"/>
              </a:rPr>
              <a:t>https://</a:t>
            </a:r>
            <a:r>
              <a:rPr lang="en-GB" sz="1800" dirty="0" err="1">
                <a:solidFill>
                  <a:schemeClr val="tx2"/>
                </a:solidFill>
                <a:effectLst/>
                <a:latin typeface="Calibri" panose="020F0502020204030204" pitchFamily="34" charset="0"/>
              </a:rPr>
              <a:t>cds.cern.ch</a:t>
            </a:r>
            <a:r>
              <a:rPr lang="en-GB" sz="1800" dirty="0">
                <a:solidFill>
                  <a:schemeClr val="tx2"/>
                </a:solidFill>
                <a:effectLst/>
                <a:latin typeface="Calibri" panose="020F0502020204030204" pitchFamily="34" charset="0"/>
              </a:rPr>
              <a:t>/record/2784893</a:t>
            </a:r>
            <a:endParaRPr lang="en-GB" dirty="0">
              <a:solidFill>
                <a:schemeClr val="tx2"/>
              </a:solidFill>
            </a:endParaRPr>
          </a:p>
        </p:txBody>
      </p:sp>
      <p:sp>
        <p:nvSpPr>
          <p:cNvPr id="16" name="Content Placeholder 2">
            <a:extLst>
              <a:ext uri="{FF2B5EF4-FFF2-40B4-BE49-F238E27FC236}">
                <a16:creationId xmlns:a16="http://schemas.microsoft.com/office/drawing/2014/main" id="{D1339C4F-F239-63DA-4785-5CFCF2016EEA}"/>
              </a:ext>
            </a:extLst>
          </p:cNvPr>
          <p:cNvSpPr txBox="1">
            <a:spLocks/>
          </p:cNvSpPr>
          <p:nvPr/>
        </p:nvSpPr>
        <p:spPr>
          <a:xfrm>
            <a:off x="0" y="5811828"/>
            <a:ext cx="3813199" cy="93149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800" dirty="0">
              <a:latin typeface="Helvetica" pitchFamily="2" charset="0"/>
            </a:endParaRPr>
          </a:p>
        </p:txBody>
      </p:sp>
      <p:sp>
        <p:nvSpPr>
          <p:cNvPr id="17" name="Content Placeholder 2">
            <a:extLst>
              <a:ext uri="{FF2B5EF4-FFF2-40B4-BE49-F238E27FC236}">
                <a16:creationId xmlns:a16="http://schemas.microsoft.com/office/drawing/2014/main" id="{C4980EE2-544E-C3CD-4C2F-FD010527A938}"/>
              </a:ext>
            </a:extLst>
          </p:cNvPr>
          <p:cNvSpPr txBox="1">
            <a:spLocks/>
          </p:cNvSpPr>
          <p:nvPr/>
        </p:nvSpPr>
        <p:spPr>
          <a:xfrm>
            <a:off x="-15318" y="825486"/>
            <a:ext cx="8405556" cy="180184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dirty="0">
                <a:latin typeface="Helvetica" pitchFamily="2" charset="0"/>
              </a:rPr>
              <a:t>Process organised by Panel and nine Task Forces</a:t>
            </a:r>
            <a:endParaRPr lang="en-GB" sz="1800" dirty="0">
              <a:effectLst/>
              <a:latin typeface="Calibri" panose="020F0502020204030204" pitchFamily="34" charset="0"/>
            </a:endParaRPr>
          </a:p>
          <a:p>
            <a:pPr lvl="1"/>
            <a:r>
              <a:rPr lang="en-GB" sz="1800" dirty="0">
                <a:effectLst/>
                <a:latin typeface="Calibri" panose="020F0502020204030204" pitchFamily="34" charset="0"/>
              </a:rPr>
              <a:t>67 authors; 12 expert Input Session speakers; ECFA National Contacts; Task Force Surveys;</a:t>
            </a:r>
            <a:r>
              <a:rPr lang="en-GB" sz="1800" dirty="0">
                <a:latin typeface="Calibri" panose="020F0502020204030204" pitchFamily="34" charset="0"/>
              </a:rPr>
              <a:t> </a:t>
            </a:r>
            <a:r>
              <a:rPr lang="en-GB" sz="1800" dirty="0">
                <a:effectLst/>
                <a:latin typeface="Calibri" panose="020F0502020204030204" pitchFamily="34" charset="0"/>
              </a:rPr>
              <a:t>Advisory Panels of other disciplines; Symposia (121 Symposia presenters and 1359 Symposia attendees )</a:t>
            </a:r>
          </a:p>
          <a:p>
            <a:r>
              <a:rPr lang="en-GB" sz="1800" dirty="0">
                <a:effectLst/>
                <a:latin typeface="Calibri" panose="020F0502020204030204" pitchFamily="34" charset="0"/>
              </a:rPr>
              <a:t>248 page report and 8 page synopsis document identifying the most urgent R&amp;D topics.</a:t>
            </a:r>
          </a:p>
        </p:txBody>
      </p:sp>
      <p:pic>
        <p:nvPicPr>
          <p:cNvPr id="7" name="Picture 6">
            <a:extLst>
              <a:ext uri="{FF2B5EF4-FFF2-40B4-BE49-F238E27FC236}">
                <a16:creationId xmlns:a16="http://schemas.microsoft.com/office/drawing/2014/main" id="{988C3499-B3B3-0AAE-EC0B-377CD71DCFD4}"/>
              </a:ext>
            </a:extLst>
          </p:cNvPr>
          <p:cNvPicPr>
            <a:picLocks noChangeAspect="1"/>
          </p:cNvPicPr>
          <p:nvPr/>
        </p:nvPicPr>
        <p:blipFill>
          <a:blip r:embed="rId4"/>
          <a:stretch>
            <a:fillRect/>
          </a:stretch>
        </p:blipFill>
        <p:spPr>
          <a:xfrm>
            <a:off x="187283" y="2627327"/>
            <a:ext cx="7772400" cy="4070918"/>
          </a:xfrm>
          <a:prstGeom prst="rect">
            <a:avLst/>
          </a:prstGeom>
        </p:spPr>
      </p:pic>
      <p:sp>
        <p:nvSpPr>
          <p:cNvPr id="15" name="TextBox 14">
            <a:extLst>
              <a:ext uri="{FF2B5EF4-FFF2-40B4-BE49-F238E27FC236}">
                <a16:creationId xmlns:a16="http://schemas.microsoft.com/office/drawing/2014/main" id="{EFDA3AE7-C9DE-8DA7-7EBC-04970778352A}"/>
              </a:ext>
            </a:extLst>
          </p:cNvPr>
          <p:cNvSpPr txBox="1"/>
          <p:nvPr/>
        </p:nvSpPr>
        <p:spPr>
          <a:xfrm>
            <a:off x="3323688" y="2394819"/>
            <a:ext cx="3813199" cy="369332"/>
          </a:xfrm>
          <a:prstGeom prst="rect">
            <a:avLst/>
          </a:prstGeom>
          <a:solidFill>
            <a:srgbClr val="FFFF00"/>
          </a:solidFill>
        </p:spPr>
        <p:txBody>
          <a:bodyPr wrap="square" rtlCol="0">
            <a:spAutoFit/>
          </a:bodyPr>
          <a:lstStyle/>
          <a:p>
            <a:r>
              <a:rPr lang="en-GB" dirty="0"/>
              <a:t>https://</a:t>
            </a:r>
            <a:r>
              <a:rPr lang="en-GB" dirty="0" err="1"/>
              <a:t>indico.cern.ch</a:t>
            </a:r>
            <a:r>
              <a:rPr lang="en-GB" dirty="0"/>
              <a:t>/event/957057/</a:t>
            </a:r>
          </a:p>
        </p:txBody>
      </p:sp>
    </p:spTree>
    <p:extLst>
      <p:ext uri="{BB962C8B-B14F-4D97-AF65-F5344CB8AC3E}">
        <p14:creationId xmlns:p14="http://schemas.microsoft.com/office/powerpoint/2010/main" val="1481052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16C6-0D25-898A-7002-5A01B25A4CA5}"/>
              </a:ext>
            </a:extLst>
          </p:cNvPr>
          <p:cNvSpPr>
            <a:spLocks noGrp="1"/>
          </p:cNvSpPr>
          <p:nvPr>
            <p:ph type="title"/>
          </p:nvPr>
        </p:nvSpPr>
        <p:spPr/>
        <p:txBody>
          <a:bodyPr/>
          <a:lstStyle/>
          <a:p>
            <a:r>
              <a:rPr lang="en-GB" dirty="0"/>
              <a:t>Detector RD Themes</a:t>
            </a:r>
          </a:p>
        </p:txBody>
      </p:sp>
      <p:sp>
        <p:nvSpPr>
          <p:cNvPr id="4" name="Date Placeholder 3">
            <a:extLst>
              <a:ext uri="{FF2B5EF4-FFF2-40B4-BE49-F238E27FC236}">
                <a16:creationId xmlns:a16="http://schemas.microsoft.com/office/drawing/2014/main" id="{DCBB2D4B-C43A-776D-2BAD-81EDE52B55D2}"/>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B9C6E239-26B8-43C7-5D6C-1DE27D94DBDC}"/>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1A8A0630-007E-B153-C9FA-7A9FBC80BBA9}"/>
              </a:ext>
            </a:extLst>
          </p:cNvPr>
          <p:cNvSpPr>
            <a:spLocks noGrp="1"/>
          </p:cNvSpPr>
          <p:nvPr>
            <p:ph type="sldNum" sz="quarter" idx="12"/>
          </p:nvPr>
        </p:nvSpPr>
        <p:spPr/>
        <p:txBody>
          <a:bodyPr/>
          <a:lstStyle/>
          <a:p>
            <a:fld id="{86CB4B4D-7CA3-9044-876B-883B54F8677D}" type="slidenum">
              <a:rPr lang="en-GB" smtClean="0"/>
              <a:pPr/>
              <a:t>7</a:t>
            </a:fld>
            <a:endParaRPr lang="en-GB"/>
          </a:p>
        </p:txBody>
      </p:sp>
      <p:pic>
        <p:nvPicPr>
          <p:cNvPr id="9" name="Picture 8">
            <a:extLst>
              <a:ext uri="{FF2B5EF4-FFF2-40B4-BE49-F238E27FC236}">
                <a16:creationId xmlns:a16="http://schemas.microsoft.com/office/drawing/2014/main" id="{AECBC69E-B261-CF8B-0F4E-BF47691D12B9}"/>
              </a:ext>
            </a:extLst>
          </p:cNvPr>
          <p:cNvPicPr>
            <a:picLocks noChangeAspect="1"/>
          </p:cNvPicPr>
          <p:nvPr/>
        </p:nvPicPr>
        <p:blipFill>
          <a:blip r:embed="rId2"/>
          <a:stretch>
            <a:fillRect/>
          </a:stretch>
        </p:blipFill>
        <p:spPr>
          <a:xfrm>
            <a:off x="67936" y="0"/>
            <a:ext cx="5415323" cy="6850439"/>
          </a:xfrm>
          <a:prstGeom prst="rect">
            <a:avLst/>
          </a:prstGeom>
        </p:spPr>
      </p:pic>
      <p:sp>
        <p:nvSpPr>
          <p:cNvPr id="10" name="TextBox 9">
            <a:extLst>
              <a:ext uri="{FF2B5EF4-FFF2-40B4-BE49-F238E27FC236}">
                <a16:creationId xmlns:a16="http://schemas.microsoft.com/office/drawing/2014/main" id="{1211C0C7-337A-9E27-18ED-D063B3062DEC}"/>
              </a:ext>
            </a:extLst>
          </p:cNvPr>
          <p:cNvSpPr txBox="1"/>
          <p:nvPr/>
        </p:nvSpPr>
        <p:spPr>
          <a:xfrm>
            <a:off x="6161691" y="1245863"/>
            <a:ext cx="6030310" cy="1477328"/>
          </a:xfrm>
          <a:prstGeom prst="rect">
            <a:avLst/>
          </a:prstGeom>
          <a:noFill/>
        </p:spPr>
        <p:txBody>
          <a:bodyPr wrap="square" rtlCol="0">
            <a:spAutoFit/>
          </a:bodyPr>
          <a:lstStyle/>
          <a:p>
            <a:r>
              <a:rPr lang="en-GB" i="1" dirty="0">
                <a:effectLst/>
                <a:latin typeface="Helvetica" pitchFamily="2" charset="0"/>
              </a:rPr>
              <a:t>Within each Task Force the aim is to propose a</a:t>
            </a:r>
            <a:r>
              <a:rPr lang="en-GB" dirty="0">
                <a:latin typeface="Helvetica" pitchFamily="2" charset="0"/>
              </a:rPr>
              <a:t> </a:t>
            </a:r>
            <a:r>
              <a:rPr lang="en-GB" i="1" dirty="0">
                <a:effectLst/>
                <a:latin typeface="Helvetica" pitchFamily="2" charset="0"/>
              </a:rPr>
              <a:t>time ordered detector R&amp;D programme by</a:t>
            </a:r>
            <a:r>
              <a:rPr lang="en-GB" dirty="0">
                <a:latin typeface="Helvetica" pitchFamily="2" charset="0"/>
              </a:rPr>
              <a:t> </a:t>
            </a:r>
            <a:r>
              <a:rPr lang="en-GB" i="1" dirty="0">
                <a:effectLst/>
                <a:latin typeface="Helvetica" pitchFamily="2" charset="0"/>
              </a:rPr>
              <a:t>Detector Research and Development Themes</a:t>
            </a:r>
            <a:r>
              <a:rPr lang="en-GB" dirty="0">
                <a:latin typeface="Helvetica" pitchFamily="2" charset="0"/>
              </a:rPr>
              <a:t> </a:t>
            </a:r>
            <a:r>
              <a:rPr lang="en-GB" i="1" dirty="0">
                <a:solidFill>
                  <a:srgbClr val="000000"/>
                </a:solidFill>
                <a:effectLst/>
                <a:latin typeface="Helvetica" pitchFamily="2" charset="0"/>
              </a:rPr>
              <a:t>(DRDT) in terms of </a:t>
            </a:r>
            <a:r>
              <a:rPr lang="en-GB" i="1" dirty="0">
                <a:solidFill>
                  <a:srgbClr val="C10000"/>
                </a:solidFill>
                <a:effectLst/>
                <a:latin typeface="Helvetica" pitchFamily="2" charset="0"/>
              </a:rPr>
              <a:t>capabilities not currently</a:t>
            </a:r>
            <a:r>
              <a:rPr lang="en-GB" dirty="0">
                <a:solidFill>
                  <a:srgbClr val="C10000"/>
                </a:solidFill>
                <a:latin typeface="Helvetica" pitchFamily="2" charset="0"/>
              </a:rPr>
              <a:t> </a:t>
            </a:r>
            <a:r>
              <a:rPr lang="en-GB" i="1" dirty="0">
                <a:solidFill>
                  <a:srgbClr val="C10000"/>
                </a:solidFill>
                <a:effectLst/>
                <a:latin typeface="Helvetica" pitchFamily="2" charset="0"/>
              </a:rPr>
              <a:t>achievable</a:t>
            </a:r>
            <a:endParaRPr lang="en-GB" dirty="0">
              <a:solidFill>
                <a:srgbClr val="C10000"/>
              </a:solidFill>
              <a:effectLst/>
              <a:latin typeface="Helvetica" pitchFamily="2" charset="0"/>
            </a:endParaRPr>
          </a:p>
          <a:p>
            <a:endParaRPr lang="en-GB" dirty="0"/>
          </a:p>
        </p:txBody>
      </p:sp>
      <p:sp>
        <p:nvSpPr>
          <p:cNvPr id="11" name="Left Arrow 10">
            <a:extLst>
              <a:ext uri="{FF2B5EF4-FFF2-40B4-BE49-F238E27FC236}">
                <a16:creationId xmlns:a16="http://schemas.microsoft.com/office/drawing/2014/main" id="{38AFF64A-34C8-B209-F8D3-AFD64C2CCCDD}"/>
              </a:ext>
            </a:extLst>
          </p:cNvPr>
          <p:cNvSpPr/>
          <p:nvPr/>
        </p:nvSpPr>
        <p:spPr>
          <a:xfrm>
            <a:off x="5223498" y="1565977"/>
            <a:ext cx="743379" cy="55704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11774E8-5DFE-CA85-2814-EA94948C4605}"/>
              </a:ext>
            </a:extLst>
          </p:cNvPr>
          <p:cNvPicPr>
            <a:picLocks noChangeAspect="1"/>
          </p:cNvPicPr>
          <p:nvPr/>
        </p:nvPicPr>
        <p:blipFill>
          <a:blip r:embed="rId3"/>
          <a:stretch>
            <a:fillRect/>
          </a:stretch>
        </p:blipFill>
        <p:spPr>
          <a:xfrm>
            <a:off x="5936974" y="2472063"/>
            <a:ext cx="6030310" cy="1989251"/>
          </a:xfrm>
          <a:prstGeom prst="rect">
            <a:avLst/>
          </a:prstGeom>
        </p:spPr>
      </p:pic>
      <p:pic>
        <p:nvPicPr>
          <p:cNvPr id="13" name="Picture 12">
            <a:extLst>
              <a:ext uri="{FF2B5EF4-FFF2-40B4-BE49-F238E27FC236}">
                <a16:creationId xmlns:a16="http://schemas.microsoft.com/office/drawing/2014/main" id="{CC6BA4A5-2283-E444-3C19-5CA11435B46E}"/>
              </a:ext>
            </a:extLst>
          </p:cNvPr>
          <p:cNvPicPr>
            <a:picLocks noChangeAspect="1"/>
          </p:cNvPicPr>
          <p:nvPr/>
        </p:nvPicPr>
        <p:blipFill>
          <a:blip r:embed="rId4"/>
          <a:stretch>
            <a:fillRect/>
          </a:stretch>
        </p:blipFill>
        <p:spPr>
          <a:xfrm>
            <a:off x="6096000" y="4345991"/>
            <a:ext cx="5792572" cy="2352135"/>
          </a:xfrm>
          <a:prstGeom prst="rect">
            <a:avLst/>
          </a:prstGeom>
        </p:spPr>
      </p:pic>
      <p:sp>
        <p:nvSpPr>
          <p:cNvPr id="14" name="TextBox 13">
            <a:extLst>
              <a:ext uri="{FF2B5EF4-FFF2-40B4-BE49-F238E27FC236}">
                <a16:creationId xmlns:a16="http://schemas.microsoft.com/office/drawing/2014/main" id="{26EE65AF-DAC0-51E2-80A5-BD8EED789B7E}"/>
              </a:ext>
            </a:extLst>
          </p:cNvPr>
          <p:cNvSpPr txBox="1"/>
          <p:nvPr/>
        </p:nvSpPr>
        <p:spPr>
          <a:xfrm>
            <a:off x="9261061" y="2723191"/>
            <a:ext cx="1840693" cy="369332"/>
          </a:xfrm>
          <a:prstGeom prst="rect">
            <a:avLst/>
          </a:prstGeom>
          <a:noFill/>
        </p:spPr>
        <p:txBody>
          <a:bodyPr wrap="square" rtlCol="0">
            <a:spAutoFit/>
          </a:bodyPr>
          <a:lstStyle/>
          <a:p>
            <a:r>
              <a:rPr lang="en-GB" dirty="0">
                <a:solidFill>
                  <a:srgbClr val="221AC0"/>
                </a:solidFill>
              </a:rPr>
              <a:t>Accelerator dates</a:t>
            </a:r>
          </a:p>
        </p:txBody>
      </p:sp>
      <p:sp>
        <p:nvSpPr>
          <p:cNvPr id="15" name="TextBox 14">
            <a:extLst>
              <a:ext uri="{FF2B5EF4-FFF2-40B4-BE49-F238E27FC236}">
                <a16:creationId xmlns:a16="http://schemas.microsoft.com/office/drawing/2014/main" id="{3C133340-E307-8146-CE77-8F40466413F6}"/>
              </a:ext>
            </a:extLst>
          </p:cNvPr>
          <p:cNvSpPr txBox="1"/>
          <p:nvPr/>
        </p:nvSpPr>
        <p:spPr>
          <a:xfrm>
            <a:off x="6161691" y="4441019"/>
            <a:ext cx="2706223" cy="369332"/>
          </a:xfrm>
          <a:prstGeom prst="rect">
            <a:avLst/>
          </a:prstGeom>
          <a:noFill/>
        </p:spPr>
        <p:txBody>
          <a:bodyPr wrap="square" rtlCol="0">
            <a:spAutoFit/>
          </a:bodyPr>
          <a:lstStyle/>
          <a:p>
            <a:r>
              <a:rPr lang="en-GB" dirty="0">
                <a:solidFill>
                  <a:srgbClr val="221AC0"/>
                </a:solidFill>
              </a:rPr>
              <a:t>Non Accelerator dates</a:t>
            </a:r>
          </a:p>
        </p:txBody>
      </p:sp>
    </p:spTree>
    <p:extLst>
      <p:ext uri="{BB962C8B-B14F-4D97-AF65-F5344CB8AC3E}">
        <p14:creationId xmlns:p14="http://schemas.microsoft.com/office/powerpoint/2010/main" val="2101913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16C6-0D25-898A-7002-5A01B25A4CA5}"/>
              </a:ext>
            </a:extLst>
          </p:cNvPr>
          <p:cNvSpPr>
            <a:spLocks noGrp="1"/>
          </p:cNvSpPr>
          <p:nvPr>
            <p:ph type="title"/>
          </p:nvPr>
        </p:nvSpPr>
        <p:spPr/>
        <p:txBody>
          <a:bodyPr/>
          <a:lstStyle/>
          <a:p>
            <a:r>
              <a:rPr lang="en-GB" dirty="0"/>
              <a:t>Detector RD Themes</a:t>
            </a:r>
          </a:p>
        </p:txBody>
      </p:sp>
      <p:sp>
        <p:nvSpPr>
          <p:cNvPr id="4" name="Date Placeholder 3">
            <a:extLst>
              <a:ext uri="{FF2B5EF4-FFF2-40B4-BE49-F238E27FC236}">
                <a16:creationId xmlns:a16="http://schemas.microsoft.com/office/drawing/2014/main" id="{DCBB2D4B-C43A-776D-2BAD-81EDE52B55D2}"/>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B9C6E239-26B8-43C7-5D6C-1DE27D94DBDC}"/>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1A8A0630-007E-B153-C9FA-7A9FBC80BBA9}"/>
              </a:ext>
            </a:extLst>
          </p:cNvPr>
          <p:cNvSpPr>
            <a:spLocks noGrp="1"/>
          </p:cNvSpPr>
          <p:nvPr>
            <p:ph type="sldNum" sz="quarter" idx="12"/>
          </p:nvPr>
        </p:nvSpPr>
        <p:spPr/>
        <p:txBody>
          <a:bodyPr/>
          <a:lstStyle/>
          <a:p>
            <a:fld id="{86CB4B4D-7CA3-9044-876B-883B54F8677D}" type="slidenum">
              <a:rPr lang="en-GB" smtClean="0"/>
              <a:pPr/>
              <a:t>8</a:t>
            </a:fld>
            <a:endParaRPr lang="en-GB"/>
          </a:p>
        </p:txBody>
      </p:sp>
      <p:pic>
        <p:nvPicPr>
          <p:cNvPr id="9" name="Picture 8">
            <a:extLst>
              <a:ext uri="{FF2B5EF4-FFF2-40B4-BE49-F238E27FC236}">
                <a16:creationId xmlns:a16="http://schemas.microsoft.com/office/drawing/2014/main" id="{AECBC69E-B261-CF8B-0F4E-BF47691D12B9}"/>
              </a:ext>
            </a:extLst>
          </p:cNvPr>
          <p:cNvPicPr>
            <a:picLocks noChangeAspect="1"/>
          </p:cNvPicPr>
          <p:nvPr/>
        </p:nvPicPr>
        <p:blipFill>
          <a:blip r:embed="rId2"/>
          <a:stretch>
            <a:fillRect/>
          </a:stretch>
        </p:blipFill>
        <p:spPr>
          <a:xfrm>
            <a:off x="67936" y="0"/>
            <a:ext cx="5415323" cy="6850439"/>
          </a:xfrm>
          <a:prstGeom prst="rect">
            <a:avLst/>
          </a:prstGeom>
        </p:spPr>
      </p:pic>
      <p:sp>
        <p:nvSpPr>
          <p:cNvPr id="10" name="TextBox 9">
            <a:extLst>
              <a:ext uri="{FF2B5EF4-FFF2-40B4-BE49-F238E27FC236}">
                <a16:creationId xmlns:a16="http://schemas.microsoft.com/office/drawing/2014/main" id="{1211C0C7-337A-9E27-18ED-D063B3062DEC}"/>
              </a:ext>
            </a:extLst>
          </p:cNvPr>
          <p:cNvSpPr txBox="1"/>
          <p:nvPr/>
        </p:nvSpPr>
        <p:spPr>
          <a:xfrm>
            <a:off x="6161691" y="1245863"/>
            <a:ext cx="6030310" cy="1477328"/>
          </a:xfrm>
          <a:prstGeom prst="rect">
            <a:avLst/>
          </a:prstGeom>
          <a:noFill/>
        </p:spPr>
        <p:txBody>
          <a:bodyPr wrap="square" rtlCol="0">
            <a:spAutoFit/>
          </a:bodyPr>
          <a:lstStyle/>
          <a:p>
            <a:r>
              <a:rPr lang="en-GB" i="1" dirty="0">
                <a:effectLst/>
                <a:latin typeface="Helvetica" pitchFamily="2" charset="0"/>
              </a:rPr>
              <a:t>Within each Task Force the aim is to propose a</a:t>
            </a:r>
            <a:r>
              <a:rPr lang="en-GB" dirty="0">
                <a:latin typeface="Helvetica" pitchFamily="2" charset="0"/>
              </a:rPr>
              <a:t> </a:t>
            </a:r>
            <a:r>
              <a:rPr lang="en-GB" i="1" dirty="0">
                <a:effectLst/>
                <a:latin typeface="Helvetica" pitchFamily="2" charset="0"/>
              </a:rPr>
              <a:t>time ordered detector R&amp;D programme by</a:t>
            </a:r>
            <a:r>
              <a:rPr lang="en-GB" dirty="0">
                <a:latin typeface="Helvetica" pitchFamily="2" charset="0"/>
              </a:rPr>
              <a:t> </a:t>
            </a:r>
            <a:r>
              <a:rPr lang="en-GB" i="1" dirty="0">
                <a:effectLst/>
                <a:latin typeface="Helvetica" pitchFamily="2" charset="0"/>
              </a:rPr>
              <a:t>Detector Research and Development Themes</a:t>
            </a:r>
            <a:r>
              <a:rPr lang="en-GB" dirty="0">
                <a:latin typeface="Helvetica" pitchFamily="2" charset="0"/>
              </a:rPr>
              <a:t> </a:t>
            </a:r>
            <a:r>
              <a:rPr lang="en-GB" i="1" dirty="0">
                <a:solidFill>
                  <a:srgbClr val="000000"/>
                </a:solidFill>
                <a:effectLst/>
                <a:latin typeface="Helvetica" pitchFamily="2" charset="0"/>
              </a:rPr>
              <a:t>(DRDT) in terms of </a:t>
            </a:r>
            <a:r>
              <a:rPr lang="en-GB" i="1" dirty="0">
                <a:solidFill>
                  <a:srgbClr val="C10000"/>
                </a:solidFill>
                <a:effectLst/>
                <a:latin typeface="Helvetica" pitchFamily="2" charset="0"/>
              </a:rPr>
              <a:t>capabilities not currently</a:t>
            </a:r>
            <a:r>
              <a:rPr lang="en-GB" dirty="0">
                <a:solidFill>
                  <a:srgbClr val="C10000"/>
                </a:solidFill>
                <a:latin typeface="Helvetica" pitchFamily="2" charset="0"/>
              </a:rPr>
              <a:t> </a:t>
            </a:r>
            <a:r>
              <a:rPr lang="en-GB" i="1" dirty="0">
                <a:solidFill>
                  <a:srgbClr val="C10000"/>
                </a:solidFill>
                <a:effectLst/>
                <a:latin typeface="Helvetica" pitchFamily="2" charset="0"/>
              </a:rPr>
              <a:t>achievable</a:t>
            </a:r>
            <a:endParaRPr lang="en-GB" dirty="0">
              <a:solidFill>
                <a:srgbClr val="C10000"/>
              </a:solidFill>
              <a:effectLst/>
              <a:latin typeface="Helvetica" pitchFamily="2" charset="0"/>
            </a:endParaRPr>
          </a:p>
          <a:p>
            <a:endParaRPr lang="en-GB" dirty="0"/>
          </a:p>
        </p:txBody>
      </p:sp>
      <p:sp>
        <p:nvSpPr>
          <p:cNvPr id="11" name="Left Arrow 10">
            <a:extLst>
              <a:ext uri="{FF2B5EF4-FFF2-40B4-BE49-F238E27FC236}">
                <a16:creationId xmlns:a16="http://schemas.microsoft.com/office/drawing/2014/main" id="{38AFF64A-34C8-B209-F8D3-AFD64C2CCCDD}"/>
              </a:ext>
            </a:extLst>
          </p:cNvPr>
          <p:cNvSpPr/>
          <p:nvPr/>
        </p:nvSpPr>
        <p:spPr>
          <a:xfrm>
            <a:off x="5223498" y="1565977"/>
            <a:ext cx="743379" cy="55704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11774E8-5DFE-CA85-2814-EA94948C4605}"/>
              </a:ext>
            </a:extLst>
          </p:cNvPr>
          <p:cNvPicPr>
            <a:picLocks noChangeAspect="1"/>
          </p:cNvPicPr>
          <p:nvPr/>
        </p:nvPicPr>
        <p:blipFill>
          <a:blip r:embed="rId3"/>
          <a:stretch>
            <a:fillRect/>
          </a:stretch>
        </p:blipFill>
        <p:spPr>
          <a:xfrm>
            <a:off x="5936974" y="2472063"/>
            <a:ext cx="6030310" cy="1989251"/>
          </a:xfrm>
          <a:prstGeom prst="rect">
            <a:avLst/>
          </a:prstGeom>
        </p:spPr>
      </p:pic>
      <p:pic>
        <p:nvPicPr>
          <p:cNvPr id="13" name="Picture 12">
            <a:extLst>
              <a:ext uri="{FF2B5EF4-FFF2-40B4-BE49-F238E27FC236}">
                <a16:creationId xmlns:a16="http://schemas.microsoft.com/office/drawing/2014/main" id="{CC6BA4A5-2283-E444-3C19-5CA11435B46E}"/>
              </a:ext>
            </a:extLst>
          </p:cNvPr>
          <p:cNvPicPr>
            <a:picLocks noChangeAspect="1"/>
          </p:cNvPicPr>
          <p:nvPr/>
        </p:nvPicPr>
        <p:blipFill>
          <a:blip r:embed="rId4"/>
          <a:stretch>
            <a:fillRect/>
          </a:stretch>
        </p:blipFill>
        <p:spPr>
          <a:xfrm>
            <a:off x="6153773" y="4226234"/>
            <a:ext cx="5792572" cy="2352135"/>
          </a:xfrm>
          <a:prstGeom prst="rect">
            <a:avLst/>
          </a:prstGeom>
        </p:spPr>
      </p:pic>
      <p:sp>
        <p:nvSpPr>
          <p:cNvPr id="14" name="TextBox 13">
            <a:extLst>
              <a:ext uri="{FF2B5EF4-FFF2-40B4-BE49-F238E27FC236}">
                <a16:creationId xmlns:a16="http://schemas.microsoft.com/office/drawing/2014/main" id="{26EE65AF-DAC0-51E2-80A5-BD8EED789B7E}"/>
              </a:ext>
            </a:extLst>
          </p:cNvPr>
          <p:cNvSpPr txBox="1"/>
          <p:nvPr/>
        </p:nvSpPr>
        <p:spPr>
          <a:xfrm>
            <a:off x="9261061" y="2723191"/>
            <a:ext cx="1840693" cy="369332"/>
          </a:xfrm>
          <a:prstGeom prst="rect">
            <a:avLst/>
          </a:prstGeom>
          <a:noFill/>
        </p:spPr>
        <p:txBody>
          <a:bodyPr wrap="square" rtlCol="0">
            <a:spAutoFit/>
          </a:bodyPr>
          <a:lstStyle/>
          <a:p>
            <a:r>
              <a:rPr lang="en-GB" dirty="0">
                <a:solidFill>
                  <a:srgbClr val="221AC0"/>
                </a:solidFill>
              </a:rPr>
              <a:t>Accelerator dates</a:t>
            </a:r>
          </a:p>
        </p:txBody>
      </p:sp>
      <p:sp>
        <p:nvSpPr>
          <p:cNvPr id="15" name="TextBox 14">
            <a:extLst>
              <a:ext uri="{FF2B5EF4-FFF2-40B4-BE49-F238E27FC236}">
                <a16:creationId xmlns:a16="http://schemas.microsoft.com/office/drawing/2014/main" id="{3C133340-E307-8146-CE77-8F40466413F6}"/>
              </a:ext>
            </a:extLst>
          </p:cNvPr>
          <p:cNvSpPr txBox="1"/>
          <p:nvPr/>
        </p:nvSpPr>
        <p:spPr>
          <a:xfrm>
            <a:off x="6161691" y="4441019"/>
            <a:ext cx="2706223" cy="369332"/>
          </a:xfrm>
          <a:prstGeom prst="rect">
            <a:avLst/>
          </a:prstGeom>
          <a:noFill/>
        </p:spPr>
        <p:txBody>
          <a:bodyPr wrap="square" rtlCol="0">
            <a:spAutoFit/>
          </a:bodyPr>
          <a:lstStyle/>
          <a:p>
            <a:r>
              <a:rPr lang="en-GB" dirty="0">
                <a:solidFill>
                  <a:srgbClr val="221AC0"/>
                </a:solidFill>
              </a:rPr>
              <a:t>Non Accelerator dates</a:t>
            </a:r>
          </a:p>
        </p:txBody>
      </p:sp>
      <p:pic>
        <p:nvPicPr>
          <p:cNvPr id="3" name="Picture 2">
            <a:extLst>
              <a:ext uri="{FF2B5EF4-FFF2-40B4-BE49-F238E27FC236}">
                <a16:creationId xmlns:a16="http://schemas.microsoft.com/office/drawing/2014/main" id="{BC6E0755-D034-2EA4-62D3-1C477F612CC2}"/>
              </a:ext>
            </a:extLst>
          </p:cNvPr>
          <p:cNvPicPr>
            <a:picLocks noChangeAspect="1"/>
          </p:cNvPicPr>
          <p:nvPr/>
        </p:nvPicPr>
        <p:blipFill>
          <a:blip r:embed="rId5"/>
          <a:stretch>
            <a:fillRect/>
          </a:stretch>
        </p:blipFill>
        <p:spPr>
          <a:xfrm>
            <a:off x="329810" y="1195669"/>
            <a:ext cx="11703726" cy="3102808"/>
          </a:xfrm>
          <a:prstGeom prst="rect">
            <a:avLst/>
          </a:prstGeom>
        </p:spPr>
      </p:pic>
      <p:sp>
        <p:nvSpPr>
          <p:cNvPr id="7" name="TextBox 6">
            <a:extLst>
              <a:ext uri="{FF2B5EF4-FFF2-40B4-BE49-F238E27FC236}">
                <a16:creationId xmlns:a16="http://schemas.microsoft.com/office/drawing/2014/main" id="{9B371627-2168-ECBD-9E4B-D948385B0216}"/>
              </a:ext>
            </a:extLst>
          </p:cNvPr>
          <p:cNvSpPr txBox="1"/>
          <p:nvPr/>
        </p:nvSpPr>
        <p:spPr>
          <a:xfrm>
            <a:off x="329810" y="4281692"/>
            <a:ext cx="11532380" cy="1200329"/>
          </a:xfrm>
          <a:prstGeom prst="rect">
            <a:avLst/>
          </a:prstGeom>
          <a:solidFill>
            <a:srgbClr val="221AC0"/>
          </a:solidFill>
        </p:spPr>
        <p:txBody>
          <a:bodyPr wrap="square" rtlCol="0">
            <a:spAutoFit/>
          </a:bodyPr>
          <a:lstStyle/>
          <a:p>
            <a:pPr marL="285750" indent="-285750">
              <a:buFont typeface="Arial" panose="020B0604020202020204" pitchFamily="34" charset="0"/>
              <a:buChar char="•"/>
            </a:pPr>
            <a:r>
              <a:rPr lang="en-GB" dirty="0">
                <a:solidFill>
                  <a:schemeClr val="bg1"/>
                </a:solidFill>
                <a:effectLst/>
                <a:latin typeface="Helvetica" pitchFamily="2" charset="0"/>
              </a:rPr>
              <a:t>The faded region acknowledges the typical time needed between the completion of the R&amp;D phase and the readiness of an experiment at a given facility.</a:t>
            </a:r>
          </a:p>
          <a:p>
            <a:pPr marL="285750" indent="-285750">
              <a:buFont typeface="Arial" panose="020B0604020202020204" pitchFamily="34" charset="0"/>
              <a:buChar char="•"/>
            </a:pPr>
            <a:r>
              <a:rPr lang="en-GB" dirty="0">
                <a:solidFill>
                  <a:schemeClr val="bg1"/>
                </a:solidFill>
                <a:effectLst/>
                <a:latin typeface="Helvetica" pitchFamily="2" charset="0"/>
              </a:rPr>
              <a:t>Stepping stones are shown to represent the </a:t>
            </a:r>
            <a:r>
              <a:rPr lang="en-GB" i="1" dirty="0">
                <a:solidFill>
                  <a:schemeClr val="bg1"/>
                </a:solidFill>
                <a:effectLst/>
                <a:latin typeface="Helvetica" pitchFamily="2" charset="0"/>
              </a:rPr>
              <a:t>R&amp;D needs of facilities intermediate in time.</a:t>
            </a:r>
            <a:endParaRPr lang="en-GB" dirty="0">
              <a:solidFill>
                <a:schemeClr val="bg1"/>
              </a:solidFill>
              <a:effectLst/>
              <a:latin typeface="Helvetica" pitchFamily="2" charset="0"/>
            </a:endParaRPr>
          </a:p>
          <a:p>
            <a:endParaRPr lang="en-GB" dirty="0"/>
          </a:p>
        </p:txBody>
      </p:sp>
    </p:spTree>
    <p:extLst>
      <p:ext uri="{BB962C8B-B14F-4D97-AF65-F5344CB8AC3E}">
        <p14:creationId xmlns:p14="http://schemas.microsoft.com/office/powerpoint/2010/main" val="3083263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16C6-0D25-898A-7002-5A01B25A4CA5}"/>
              </a:ext>
            </a:extLst>
          </p:cNvPr>
          <p:cNvSpPr>
            <a:spLocks noGrp="1"/>
          </p:cNvSpPr>
          <p:nvPr>
            <p:ph type="title"/>
          </p:nvPr>
        </p:nvSpPr>
        <p:spPr/>
        <p:txBody>
          <a:bodyPr/>
          <a:lstStyle/>
          <a:p>
            <a:r>
              <a:rPr lang="en-GB" dirty="0"/>
              <a:t>Detector RD Themes</a:t>
            </a:r>
          </a:p>
        </p:txBody>
      </p:sp>
      <p:sp>
        <p:nvSpPr>
          <p:cNvPr id="4" name="Date Placeholder 3">
            <a:extLst>
              <a:ext uri="{FF2B5EF4-FFF2-40B4-BE49-F238E27FC236}">
                <a16:creationId xmlns:a16="http://schemas.microsoft.com/office/drawing/2014/main" id="{DCBB2D4B-C43A-776D-2BAD-81EDE52B55D2}"/>
              </a:ext>
            </a:extLst>
          </p:cNvPr>
          <p:cNvSpPr>
            <a:spLocks noGrp="1"/>
          </p:cNvSpPr>
          <p:nvPr>
            <p:ph type="dt" sz="half" idx="10"/>
          </p:nvPr>
        </p:nvSpPr>
        <p:spPr/>
        <p:txBody>
          <a:bodyPr/>
          <a:lstStyle/>
          <a:p>
            <a:r>
              <a:rPr lang="en-GB"/>
              <a:t>6 July  2023</a:t>
            </a:r>
          </a:p>
        </p:txBody>
      </p:sp>
      <p:sp>
        <p:nvSpPr>
          <p:cNvPr id="5" name="Footer Placeholder 4">
            <a:extLst>
              <a:ext uri="{FF2B5EF4-FFF2-40B4-BE49-F238E27FC236}">
                <a16:creationId xmlns:a16="http://schemas.microsoft.com/office/drawing/2014/main" id="{B9C6E239-26B8-43C7-5D6C-1DE27D94DBDC}"/>
              </a:ext>
            </a:extLst>
          </p:cNvPr>
          <p:cNvSpPr>
            <a:spLocks noGrp="1"/>
          </p:cNvSpPr>
          <p:nvPr>
            <p:ph type="ftr" sz="quarter" idx="11"/>
          </p:nvPr>
        </p:nvSpPr>
        <p:spPr/>
        <p:txBody>
          <a:bodyPr/>
          <a:lstStyle/>
          <a:p>
            <a:r>
              <a:rPr lang="en-GB"/>
              <a:t>ECFA Detector Road Map - PPAP Meeting</a:t>
            </a:r>
          </a:p>
        </p:txBody>
      </p:sp>
      <p:sp>
        <p:nvSpPr>
          <p:cNvPr id="6" name="Slide Number Placeholder 5">
            <a:extLst>
              <a:ext uri="{FF2B5EF4-FFF2-40B4-BE49-F238E27FC236}">
                <a16:creationId xmlns:a16="http://schemas.microsoft.com/office/drawing/2014/main" id="{1A8A0630-007E-B153-C9FA-7A9FBC80BBA9}"/>
              </a:ext>
            </a:extLst>
          </p:cNvPr>
          <p:cNvSpPr>
            <a:spLocks noGrp="1"/>
          </p:cNvSpPr>
          <p:nvPr>
            <p:ph type="sldNum" sz="quarter" idx="12"/>
          </p:nvPr>
        </p:nvSpPr>
        <p:spPr/>
        <p:txBody>
          <a:bodyPr/>
          <a:lstStyle/>
          <a:p>
            <a:fld id="{86CB4B4D-7CA3-9044-876B-883B54F8677D}" type="slidenum">
              <a:rPr lang="en-GB" smtClean="0"/>
              <a:pPr/>
              <a:t>9</a:t>
            </a:fld>
            <a:endParaRPr lang="en-GB"/>
          </a:p>
        </p:txBody>
      </p:sp>
      <p:pic>
        <p:nvPicPr>
          <p:cNvPr id="9" name="Picture 8">
            <a:extLst>
              <a:ext uri="{FF2B5EF4-FFF2-40B4-BE49-F238E27FC236}">
                <a16:creationId xmlns:a16="http://schemas.microsoft.com/office/drawing/2014/main" id="{AECBC69E-B261-CF8B-0F4E-BF47691D12B9}"/>
              </a:ext>
            </a:extLst>
          </p:cNvPr>
          <p:cNvPicPr>
            <a:picLocks noChangeAspect="1"/>
          </p:cNvPicPr>
          <p:nvPr/>
        </p:nvPicPr>
        <p:blipFill>
          <a:blip r:embed="rId3"/>
          <a:stretch>
            <a:fillRect/>
          </a:stretch>
        </p:blipFill>
        <p:spPr>
          <a:xfrm>
            <a:off x="49524" y="-17151"/>
            <a:ext cx="5415323" cy="6850439"/>
          </a:xfrm>
          <a:prstGeom prst="rect">
            <a:avLst/>
          </a:prstGeom>
        </p:spPr>
      </p:pic>
      <p:sp>
        <p:nvSpPr>
          <p:cNvPr id="10" name="TextBox 9">
            <a:extLst>
              <a:ext uri="{FF2B5EF4-FFF2-40B4-BE49-F238E27FC236}">
                <a16:creationId xmlns:a16="http://schemas.microsoft.com/office/drawing/2014/main" id="{1211C0C7-337A-9E27-18ED-D063B3062DEC}"/>
              </a:ext>
            </a:extLst>
          </p:cNvPr>
          <p:cNvSpPr txBox="1"/>
          <p:nvPr/>
        </p:nvSpPr>
        <p:spPr>
          <a:xfrm>
            <a:off x="6161691" y="1245863"/>
            <a:ext cx="6030310" cy="1477328"/>
          </a:xfrm>
          <a:prstGeom prst="rect">
            <a:avLst/>
          </a:prstGeom>
          <a:noFill/>
        </p:spPr>
        <p:txBody>
          <a:bodyPr wrap="square" rtlCol="0">
            <a:spAutoFit/>
          </a:bodyPr>
          <a:lstStyle/>
          <a:p>
            <a:r>
              <a:rPr lang="en-GB" i="1" dirty="0">
                <a:effectLst/>
                <a:latin typeface="Helvetica" pitchFamily="2" charset="0"/>
              </a:rPr>
              <a:t>Within each Task Force the aim is to propose a</a:t>
            </a:r>
            <a:r>
              <a:rPr lang="en-GB" dirty="0">
                <a:latin typeface="Helvetica" pitchFamily="2" charset="0"/>
              </a:rPr>
              <a:t> </a:t>
            </a:r>
            <a:r>
              <a:rPr lang="en-GB" i="1" dirty="0">
                <a:effectLst/>
                <a:latin typeface="Helvetica" pitchFamily="2" charset="0"/>
              </a:rPr>
              <a:t>time ordered detector R&amp;D programme by</a:t>
            </a:r>
            <a:r>
              <a:rPr lang="en-GB" dirty="0">
                <a:latin typeface="Helvetica" pitchFamily="2" charset="0"/>
              </a:rPr>
              <a:t> </a:t>
            </a:r>
            <a:r>
              <a:rPr lang="en-GB" i="1" dirty="0">
                <a:effectLst/>
                <a:latin typeface="Helvetica" pitchFamily="2" charset="0"/>
              </a:rPr>
              <a:t>Detector Research and Development Themes</a:t>
            </a:r>
            <a:r>
              <a:rPr lang="en-GB" dirty="0">
                <a:latin typeface="Helvetica" pitchFamily="2" charset="0"/>
              </a:rPr>
              <a:t> </a:t>
            </a:r>
            <a:r>
              <a:rPr lang="en-GB" i="1" dirty="0">
                <a:solidFill>
                  <a:srgbClr val="000000"/>
                </a:solidFill>
                <a:effectLst/>
                <a:latin typeface="Helvetica" pitchFamily="2" charset="0"/>
              </a:rPr>
              <a:t>(DRDT) in terms of </a:t>
            </a:r>
            <a:r>
              <a:rPr lang="en-GB" i="1" dirty="0">
                <a:solidFill>
                  <a:srgbClr val="C10000"/>
                </a:solidFill>
                <a:effectLst/>
                <a:latin typeface="Helvetica" pitchFamily="2" charset="0"/>
              </a:rPr>
              <a:t>capabilities not currently</a:t>
            </a:r>
            <a:r>
              <a:rPr lang="en-GB" dirty="0">
                <a:solidFill>
                  <a:srgbClr val="C10000"/>
                </a:solidFill>
                <a:latin typeface="Helvetica" pitchFamily="2" charset="0"/>
              </a:rPr>
              <a:t> </a:t>
            </a:r>
            <a:r>
              <a:rPr lang="en-GB" i="1" dirty="0">
                <a:solidFill>
                  <a:srgbClr val="C10000"/>
                </a:solidFill>
                <a:effectLst/>
                <a:latin typeface="Helvetica" pitchFamily="2" charset="0"/>
              </a:rPr>
              <a:t>achievable</a:t>
            </a:r>
            <a:endParaRPr lang="en-GB" dirty="0">
              <a:solidFill>
                <a:srgbClr val="C10000"/>
              </a:solidFill>
              <a:effectLst/>
              <a:latin typeface="Helvetica" pitchFamily="2" charset="0"/>
            </a:endParaRPr>
          </a:p>
          <a:p>
            <a:endParaRPr lang="en-GB" dirty="0"/>
          </a:p>
        </p:txBody>
      </p:sp>
      <p:sp>
        <p:nvSpPr>
          <p:cNvPr id="11" name="Left Arrow 10">
            <a:extLst>
              <a:ext uri="{FF2B5EF4-FFF2-40B4-BE49-F238E27FC236}">
                <a16:creationId xmlns:a16="http://schemas.microsoft.com/office/drawing/2014/main" id="{38AFF64A-34C8-B209-F8D3-AFD64C2CCCDD}"/>
              </a:ext>
            </a:extLst>
          </p:cNvPr>
          <p:cNvSpPr/>
          <p:nvPr/>
        </p:nvSpPr>
        <p:spPr>
          <a:xfrm>
            <a:off x="5223498" y="1565977"/>
            <a:ext cx="743379" cy="55704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11774E8-5DFE-CA85-2814-EA94948C4605}"/>
              </a:ext>
            </a:extLst>
          </p:cNvPr>
          <p:cNvPicPr>
            <a:picLocks noChangeAspect="1"/>
          </p:cNvPicPr>
          <p:nvPr/>
        </p:nvPicPr>
        <p:blipFill>
          <a:blip r:embed="rId4"/>
          <a:stretch>
            <a:fillRect/>
          </a:stretch>
        </p:blipFill>
        <p:spPr>
          <a:xfrm>
            <a:off x="5936974" y="2472063"/>
            <a:ext cx="6030310" cy="1989251"/>
          </a:xfrm>
          <a:prstGeom prst="rect">
            <a:avLst/>
          </a:prstGeom>
        </p:spPr>
      </p:pic>
      <p:pic>
        <p:nvPicPr>
          <p:cNvPr id="13" name="Picture 12">
            <a:extLst>
              <a:ext uri="{FF2B5EF4-FFF2-40B4-BE49-F238E27FC236}">
                <a16:creationId xmlns:a16="http://schemas.microsoft.com/office/drawing/2014/main" id="{CC6BA4A5-2283-E444-3C19-5CA11435B46E}"/>
              </a:ext>
            </a:extLst>
          </p:cNvPr>
          <p:cNvPicPr>
            <a:picLocks noChangeAspect="1"/>
          </p:cNvPicPr>
          <p:nvPr/>
        </p:nvPicPr>
        <p:blipFill>
          <a:blip r:embed="rId5"/>
          <a:stretch>
            <a:fillRect/>
          </a:stretch>
        </p:blipFill>
        <p:spPr>
          <a:xfrm>
            <a:off x="6096000" y="4345991"/>
            <a:ext cx="5792572" cy="2352135"/>
          </a:xfrm>
          <a:prstGeom prst="rect">
            <a:avLst/>
          </a:prstGeom>
        </p:spPr>
      </p:pic>
      <p:sp>
        <p:nvSpPr>
          <p:cNvPr id="14" name="TextBox 13">
            <a:extLst>
              <a:ext uri="{FF2B5EF4-FFF2-40B4-BE49-F238E27FC236}">
                <a16:creationId xmlns:a16="http://schemas.microsoft.com/office/drawing/2014/main" id="{26EE65AF-DAC0-51E2-80A5-BD8EED789B7E}"/>
              </a:ext>
            </a:extLst>
          </p:cNvPr>
          <p:cNvSpPr txBox="1"/>
          <p:nvPr/>
        </p:nvSpPr>
        <p:spPr>
          <a:xfrm>
            <a:off x="9261061" y="2723191"/>
            <a:ext cx="1840693" cy="369332"/>
          </a:xfrm>
          <a:prstGeom prst="rect">
            <a:avLst/>
          </a:prstGeom>
          <a:noFill/>
        </p:spPr>
        <p:txBody>
          <a:bodyPr wrap="square" rtlCol="0">
            <a:spAutoFit/>
          </a:bodyPr>
          <a:lstStyle/>
          <a:p>
            <a:r>
              <a:rPr lang="en-GB" dirty="0">
                <a:solidFill>
                  <a:srgbClr val="221AC0"/>
                </a:solidFill>
              </a:rPr>
              <a:t>Accelerator dates</a:t>
            </a:r>
          </a:p>
        </p:txBody>
      </p:sp>
      <p:sp>
        <p:nvSpPr>
          <p:cNvPr id="15" name="TextBox 14">
            <a:extLst>
              <a:ext uri="{FF2B5EF4-FFF2-40B4-BE49-F238E27FC236}">
                <a16:creationId xmlns:a16="http://schemas.microsoft.com/office/drawing/2014/main" id="{3C133340-E307-8146-CE77-8F40466413F6}"/>
              </a:ext>
            </a:extLst>
          </p:cNvPr>
          <p:cNvSpPr txBox="1"/>
          <p:nvPr/>
        </p:nvSpPr>
        <p:spPr>
          <a:xfrm>
            <a:off x="6161691" y="4441019"/>
            <a:ext cx="2706223" cy="369332"/>
          </a:xfrm>
          <a:prstGeom prst="rect">
            <a:avLst/>
          </a:prstGeom>
          <a:noFill/>
        </p:spPr>
        <p:txBody>
          <a:bodyPr wrap="square" rtlCol="0">
            <a:spAutoFit/>
          </a:bodyPr>
          <a:lstStyle/>
          <a:p>
            <a:r>
              <a:rPr lang="en-GB" dirty="0">
                <a:solidFill>
                  <a:srgbClr val="221AC0"/>
                </a:solidFill>
              </a:rPr>
              <a:t>Non Accelerator dates</a:t>
            </a:r>
          </a:p>
        </p:txBody>
      </p:sp>
      <p:grpSp>
        <p:nvGrpSpPr>
          <p:cNvPr id="21" name="Group 20">
            <a:extLst>
              <a:ext uri="{FF2B5EF4-FFF2-40B4-BE49-F238E27FC236}">
                <a16:creationId xmlns:a16="http://schemas.microsoft.com/office/drawing/2014/main" id="{D792D4EC-32E7-6E1C-47CD-36728BD7E561}"/>
              </a:ext>
            </a:extLst>
          </p:cNvPr>
          <p:cNvGrpSpPr/>
          <p:nvPr/>
        </p:nvGrpSpPr>
        <p:grpSpPr>
          <a:xfrm>
            <a:off x="289974" y="1082297"/>
            <a:ext cx="11353806" cy="5615829"/>
            <a:chOff x="289974" y="1082297"/>
            <a:chExt cx="11353806" cy="5615829"/>
          </a:xfrm>
        </p:grpSpPr>
        <p:grpSp>
          <p:nvGrpSpPr>
            <p:cNvPr id="18" name="Group 17">
              <a:extLst>
                <a:ext uri="{FF2B5EF4-FFF2-40B4-BE49-F238E27FC236}">
                  <a16:creationId xmlns:a16="http://schemas.microsoft.com/office/drawing/2014/main" id="{B693EE48-54A9-744E-6440-0D8466EA169C}"/>
                </a:ext>
              </a:extLst>
            </p:cNvPr>
            <p:cNvGrpSpPr/>
            <p:nvPr/>
          </p:nvGrpSpPr>
          <p:grpSpPr>
            <a:xfrm>
              <a:off x="289974" y="1082297"/>
              <a:ext cx="11353806" cy="1954130"/>
              <a:chOff x="695322" y="2576494"/>
              <a:chExt cx="11353806" cy="1954130"/>
            </a:xfrm>
          </p:grpSpPr>
          <p:sp>
            <p:nvSpPr>
              <p:cNvPr id="17" name="Rectangle 16">
                <a:extLst>
                  <a:ext uri="{FF2B5EF4-FFF2-40B4-BE49-F238E27FC236}">
                    <a16:creationId xmlns:a16="http://schemas.microsoft.com/office/drawing/2014/main" id="{B0B9EAC2-89D8-434D-4BA5-71F7B7458259}"/>
                  </a:ext>
                </a:extLst>
              </p:cNvPr>
              <p:cNvSpPr/>
              <p:nvPr/>
            </p:nvSpPr>
            <p:spPr>
              <a:xfrm>
                <a:off x="695322" y="2576494"/>
                <a:ext cx="11353806" cy="195413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grpSp>
            <p:nvGrpSpPr>
              <p:cNvPr id="16" name="Group 15">
                <a:extLst>
                  <a:ext uri="{FF2B5EF4-FFF2-40B4-BE49-F238E27FC236}">
                    <a16:creationId xmlns:a16="http://schemas.microsoft.com/office/drawing/2014/main" id="{25367CB7-C453-13F3-CD71-68DD4AB5990F}"/>
                  </a:ext>
                </a:extLst>
              </p:cNvPr>
              <p:cNvGrpSpPr/>
              <p:nvPr/>
            </p:nvGrpSpPr>
            <p:grpSpPr>
              <a:xfrm>
                <a:off x="960120" y="2777808"/>
                <a:ext cx="11064660" cy="1398466"/>
                <a:chOff x="104175" y="1528174"/>
                <a:chExt cx="12384156" cy="1549476"/>
              </a:xfrm>
              <a:solidFill>
                <a:srgbClr val="C00000"/>
              </a:solidFill>
            </p:grpSpPr>
            <p:pic>
              <p:nvPicPr>
                <p:cNvPr id="7" name="Picture 6">
                  <a:extLst>
                    <a:ext uri="{FF2B5EF4-FFF2-40B4-BE49-F238E27FC236}">
                      <a16:creationId xmlns:a16="http://schemas.microsoft.com/office/drawing/2014/main" id="{FF685807-D678-C338-6052-3FD9C4FCA927}"/>
                    </a:ext>
                  </a:extLst>
                </p:cNvPr>
                <p:cNvPicPr>
                  <a:picLocks noChangeAspect="1"/>
                </p:cNvPicPr>
                <p:nvPr/>
              </p:nvPicPr>
              <p:blipFill>
                <a:blip r:embed="rId6"/>
                <a:stretch>
                  <a:fillRect/>
                </a:stretch>
              </p:blipFill>
              <p:spPr>
                <a:xfrm>
                  <a:off x="104175" y="2120501"/>
                  <a:ext cx="12384156" cy="957149"/>
                </a:xfrm>
                <a:prstGeom prst="rect">
                  <a:avLst/>
                </a:prstGeom>
                <a:grpFill/>
              </p:spPr>
            </p:pic>
            <p:pic>
              <p:nvPicPr>
                <p:cNvPr id="8" name="Picture 7">
                  <a:extLst>
                    <a:ext uri="{FF2B5EF4-FFF2-40B4-BE49-F238E27FC236}">
                      <a16:creationId xmlns:a16="http://schemas.microsoft.com/office/drawing/2014/main" id="{5CE4F1B7-ACEC-4F74-2DA5-7CD18002E688}"/>
                    </a:ext>
                  </a:extLst>
                </p:cNvPr>
                <p:cNvPicPr>
                  <a:picLocks noChangeAspect="1"/>
                </p:cNvPicPr>
                <p:nvPr/>
              </p:nvPicPr>
              <p:blipFill>
                <a:blip r:embed="rId7"/>
                <a:stretch>
                  <a:fillRect/>
                </a:stretch>
              </p:blipFill>
              <p:spPr>
                <a:xfrm>
                  <a:off x="8475784" y="1528174"/>
                  <a:ext cx="4012547" cy="673225"/>
                </a:xfrm>
                <a:prstGeom prst="rect">
                  <a:avLst/>
                </a:prstGeom>
                <a:grpFill/>
              </p:spPr>
            </p:pic>
          </p:grpSp>
        </p:grpSp>
        <p:pic>
          <p:nvPicPr>
            <p:cNvPr id="19" name="Picture 18">
              <a:extLst>
                <a:ext uri="{FF2B5EF4-FFF2-40B4-BE49-F238E27FC236}">
                  <a16:creationId xmlns:a16="http://schemas.microsoft.com/office/drawing/2014/main" id="{76ECE051-BD3A-D73B-A8A3-44906817282E}"/>
                </a:ext>
              </a:extLst>
            </p:cNvPr>
            <p:cNvPicPr>
              <a:picLocks noChangeAspect="1"/>
            </p:cNvPicPr>
            <p:nvPr/>
          </p:nvPicPr>
          <p:blipFill>
            <a:blip r:embed="rId8"/>
            <a:stretch>
              <a:fillRect/>
            </a:stretch>
          </p:blipFill>
          <p:spPr>
            <a:xfrm>
              <a:off x="3768334" y="2680292"/>
              <a:ext cx="7851098" cy="4017834"/>
            </a:xfrm>
            <a:prstGeom prst="rect">
              <a:avLst/>
            </a:prstGeom>
          </p:spPr>
        </p:pic>
        <p:sp>
          <p:nvSpPr>
            <p:cNvPr id="20" name="TextBox 19">
              <a:extLst>
                <a:ext uri="{FF2B5EF4-FFF2-40B4-BE49-F238E27FC236}">
                  <a16:creationId xmlns:a16="http://schemas.microsoft.com/office/drawing/2014/main" id="{0FEB79E1-3DA8-09C9-8BBF-02E2020EB4E5}"/>
                </a:ext>
              </a:extLst>
            </p:cNvPr>
            <p:cNvSpPr txBox="1"/>
            <p:nvPr/>
          </p:nvSpPr>
          <p:spPr>
            <a:xfrm>
              <a:off x="289974" y="2982590"/>
              <a:ext cx="3491883" cy="3693319"/>
            </a:xfrm>
            <a:prstGeom prst="rect">
              <a:avLst/>
            </a:prstGeom>
            <a:solidFill>
              <a:srgbClr val="221AC0"/>
            </a:solidFill>
          </p:spPr>
          <p:txBody>
            <a:bodyPr wrap="square" rtlCol="0">
              <a:spAutoFit/>
            </a:bodyPr>
            <a:lstStyle/>
            <a:p>
              <a:pPr marL="285750" indent="-285750">
                <a:buFont typeface="Arial" panose="020B0604020202020204" pitchFamily="34" charset="0"/>
                <a:buChar char="•"/>
              </a:pPr>
              <a:r>
                <a:rPr lang="en-GB" dirty="0">
                  <a:solidFill>
                    <a:schemeClr val="bg1"/>
                  </a:solidFill>
                  <a:effectLst/>
                  <a:latin typeface="Helvetica" pitchFamily="2" charset="0"/>
                </a:rPr>
                <a:t>A structured training programme shall</a:t>
              </a:r>
              <a:r>
                <a:rPr lang="en-GB" dirty="0">
                  <a:solidFill>
                    <a:schemeClr val="bg1"/>
                  </a:solidFill>
                  <a:latin typeface="Helvetica" pitchFamily="2" charset="0"/>
                </a:rPr>
                <a:t> </a:t>
              </a:r>
              <a:r>
                <a:rPr lang="en-GB" dirty="0">
                  <a:solidFill>
                    <a:schemeClr val="bg1"/>
                  </a:solidFill>
                  <a:effectLst/>
                  <a:latin typeface="Helvetica" pitchFamily="2" charset="0"/>
                </a:rPr>
                <a:t>support the scientists in their career</a:t>
              </a:r>
              <a:endParaRPr lang="en-GB" dirty="0">
                <a:solidFill>
                  <a:schemeClr val="bg1"/>
                </a:solidFill>
                <a:latin typeface="Helvetica" pitchFamily="2" charset="0"/>
              </a:endParaRPr>
            </a:p>
            <a:p>
              <a:pPr marL="285750" indent="-285750">
                <a:buFont typeface="Arial" panose="020B0604020202020204" pitchFamily="34" charset="0"/>
                <a:buChar char="•"/>
              </a:pPr>
              <a:r>
                <a:rPr lang="en-GB" dirty="0">
                  <a:solidFill>
                    <a:schemeClr val="bg1"/>
                  </a:solidFill>
                  <a:effectLst/>
                  <a:latin typeface="Helvetica" pitchFamily="2" charset="0"/>
                </a:rPr>
                <a:t>Increase participation of young scientists,</a:t>
              </a:r>
              <a:r>
                <a:rPr lang="en-GB" dirty="0">
                  <a:solidFill>
                    <a:schemeClr val="bg1"/>
                  </a:solidFill>
                  <a:latin typeface="Helvetica" pitchFamily="2" charset="0"/>
                </a:rPr>
                <a:t> i</a:t>
              </a:r>
              <a:r>
                <a:rPr lang="en-GB" dirty="0">
                  <a:solidFill>
                    <a:schemeClr val="bg1"/>
                  </a:solidFill>
                  <a:effectLst/>
                  <a:latin typeface="Helvetica" pitchFamily="2" charset="0"/>
                </a:rPr>
                <a:t>n particular graduate students, in leading edge</a:t>
              </a:r>
              <a:r>
                <a:rPr lang="en-GB" dirty="0">
                  <a:solidFill>
                    <a:schemeClr val="bg1"/>
                  </a:solidFill>
                  <a:latin typeface="Helvetica" pitchFamily="2" charset="0"/>
                </a:rPr>
                <a:t> </a:t>
              </a:r>
              <a:r>
                <a:rPr lang="en-GB" dirty="0">
                  <a:solidFill>
                    <a:schemeClr val="bg1"/>
                  </a:solidFill>
                  <a:effectLst/>
                  <a:latin typeface="Helvetica" pitchFamily="2" charset="0"/>
                </a:rPr>
                <a:t>instrumentation R&amp;D, and to foster</a:t>
              </a:r>
              <a:r>
                <a:rPr lang="en-GB" dirty="0">
                  <a:solidFill>
                    <a:schemeClr val="bg1"/>
                  </a:solidFill>
                  <a:latin typeface="Helvetica" pitchFamily="2" charset="0"/>
                </a:rPr>
                <a:t> </a:t>
              </a:r>
              <a:r>
                <a:rPr lang="en-GB" dirty="0">
                  <a:solidFill>
                    <a:schemeClr val="bg1"/>
                  </a:solidFill>
                  <a:effectLst/>
                  <a:latin typeface="Helvetica" pitchFamily="2" charset="0"/>
                </a:rPr>
                <a:t>growth of future HEP instrumentation experts</a:t>
              </a:r>
              <a:r>
                <a:rPr lang="en-GB" dirty="0">
                  <a:solidFill>
                    <a:schemeClr val="bg1"/>
                  </a:solidFill>
                  <a:latin typeface="Helvetica" pitchFamily="2" charset="0"/>
                </a:rPr>
                <a:t> </a:t>
              </a:r>
              <a:r>
                <a:rPr lang="en-GB" dirty="0">
                  <a:solidFill>
                    <a:schemeClr val="bg1"/>
                  </a:solidFill>
                  <a:effectLst/>
                  <a:latin typeface="Helvetica" pitchFamily="2" charset="0"/>
                </a:rPr>
                <a:t>who can compete for permanent positions</a:t>
              </a:r>
            </a:p>
            <a:p>
              <a:pPr marL="285750" indent="-285750">
                <a:buFont typeface="Arial" panose="020B0604020202020204" pitchFamily="34" charset="0"/>
                <a:buChar char="•"/>
              </a:pPr>
              <a:r>
                <a:rPr lang="en-GB" i="1" dirty="0">
                  <a:solidFill>
                    <a:schemeClr val="bg1"/>
                  </a:solidFill>
                  <a:effectLst/>
                  <a:latin typeface="Helvetica" pitchFamily="2" charset="0"/>
                </a:rPr>
                <a:t>arXiv:2107.05739</a:t>
              </a:r>
              <a:endParaRPr lang="en-GB" dirty="0">
                <a:solidFill>
                  <a:schemeClr val="bg1"/>
                </a:solidFill>
                <a:effectLst/>
                <a:latin typeface="Helvetica" pitchFamily="2" charset="0"/>
              </a:endParaRPr>
            </a:p>
            <a:p>
              <a:endParaRPr lang="en-GB" dirty="0">
                <a:solidFill>
                  <a:schemeClr val="bg1"/>
                </a:solidFill>
                <a:effectLst/>
                <a:latin typeface="Helvetica" pitchFamily="2" charset="0"/>
              </a:endParaRPr>
            </a:p>
          </p:txBody>
        </p:sp>
      </p:grpSp>
    </p:spTree>
    <p:extLst>
      <p:ext uri="{BB962C8B-B14F-4D97-AF65-F5344CB8AC3E}">
        <p14:creationId xmlns:p14="http://schemas.microsoft.com/office/powerpoint/2010/main" val="4498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54526</TotalTime>
  <Words>5385</Words>
  <Application>Microsoft Macintosh PowerPoint</Application>
  <PresentationFormat>Widescreen</PresentationFormat>
  <Paragraphs>589</Paragraphs>
  <Slides>40</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Helvetica</vt:lpstr>
      <vt:lpstr>Segoe UI</vt:lpstr>
      <vt:lpstr>Times New Roman</vt:lpstr>
      <vt:lpstr>Wingdings</vt:lpstr>
      <vt:lpstr>Office Theme</vt:lpstr>
      <vt:lpstr> Progress in the ECFA implementation of the Detector R&amp;D Roadmap </vt:lpstr>
      <vt:lpstr>Detector R&amp;D is critical</vt:lpstr>
      <vt:lpstr>ESPPU</vt:lpstr>
      <vt:lpstr>Detector R&amp;D</vt:lpstr>
      <vt:lpstr>The ECFA ROADMAP</vt:lpstr>
      <vt:lpstr>The ECFA Roadmap</vt:lpstr>
      <vt:lpstr>Detector RD Themes</vt:lpstr>
      <vt:lpstr>Detector RD Themes</vt:lpstr>
      <vt:lpstr>Detector RD Themes</vt:lpstr>
      <vt:lpstr>General Strategic Recommendations</vt:lpstr>
      <vt:lpstr> Implementation of the Roadmap</vt:lpstr>
      <vt:lpstr>Implementation of the Roadmap</vt:lpstr>
      <vt:lpstr>DRD1</vt:lpstr>
      <vt:lpstr>DRD1 WGs </vt:lpstr>
      <vt:lpstr>DRD1</vt:lpstr>
      <vt:lpstr>DRD2</vt:lpstr>
      <vt:lpstr>DRD2</vt:lpstr>
      <vt:lpstr>DRD3</vt:lpstr>
      <vt:lpstr>From RD50 to DRD3</vt:lpstr>
      <vt:lpstr>DRD3</vt:lpstr>
      <vt:lpstr>DRD3</vt:lpstr>
      <vt:lpstr>DRD4</vt:lpstr>
      <vt:lpstr>DRD4</vt:lpstr>
      <vt:lpstr>DRD6</vt:lpstr>
      <vt:lpstr>DRD 6</vt:lpstr>
      <vt:lpstr>DRD6</vt:lpstr>
      <vt:lpstr>DRD7</vt:lpstr>
      <vt:lpstr>DRD7</vt:lpstr>
      <vt:lpstr>DRD7</vt:lpstr>
      <vt:lpstr>DRD7</vt:lpstr>
      <vt:lpstr>DRD7</vt:lpstr>
      <vt:lpstr>Conclusions</vt:lpstr>
      <vt:lpstr>DRD1</vt:lpstr>
      <vt:lpstr>PowerPoint Presentation</vt:lpstr>
      <vt:lpstr>PowerPoint Presentation</vt:lpstr>
      <vt:lpstr>PowerPoint Presentation</vt:lpstr>
      <vt:lpstr>PowerPoint Presentation</vt:lpstr>
      <vt:lpstr>PowerPoint Presentation</vt:lpstr>
      <vt:lpstr>DRD1 scientific structure</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Nicolo' Cartiglia</dc:creator>
  <cp:lastModifiedBy>Daniela Bortoletto</cp:lastModifiedBy>
  <cp:revision>425</cp:revision>
  <cp:lastPrinted>2021-07-30T08:44:34Z</cp:lastPrinted>
  <dcterms:created xsi:type="dcterms:W3CDTF">2021-04-22T08:03:20Z</dcterms:created>
  <dcterms:modified xsi:type="dcterms:W3CDTF">2023-07-06T08:51:30Z</dcterms:modified>
</cp:coreProperties>
</file>