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1" r:id="rId6"/>
    <p:sldId id="262" r:id="rId7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08E1E-D6C5-9FC5-1A24-E8DEF274DCC2}" v="82" dt="2023-07-04T16:23:04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 snapToObjects="1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'Onofrio, Monica" userId="S::monica.donofrio_liverpool.ac.uk#ext#@stfc365.onmicrosoft.com::ca1d6e5d-4079-4ad9-a250-4da1c7ba2b04" providerId="AD" clId="Web-{16B08E1E-D6C5-9FC5-1A24-E8DEF274DCC2}"/>
    <pc:docChg chg="modSld">
      <pc:chgData name="D'Onofrio, Monica" userId="S::monica.donofrio_liverpool.ac.uk#ext#@stfc365.onmicrosoft.com::ca1d6e5d-4079-4ad9-a250-4da1c7ba2b04" providerId="AD" clId="Web-{16B08E1E-D6C5-9FC5-1A24-E8DEF274DCC2}" dt="2023-07-04T16:23:04.438" v="47" actId="20577"/>
      <pc:docMkLst>
        <pc:docMk/>
      </pc:docMkLst>
      <pc:sldChg chg="modSp">
        <pc:chgData name="D'Onofrio, Monica" userId="S::monica.donofrio_liverpool.ac.uk#ext#@stfc365.onmicrosoft.com::ca1d6e5d-4079-4ad9-a250-4da1c7ba2b04" providerId="AD" clId="Web-{16B08E1E-D6C5-9FC5-1A24-E8DEF274DCC2}" dt="2023-07-04T16:23:04.438" v="47" actId="20577"/>
        <pc:sldMkLst>
          <pc:docMk/>
          <pc:sldMk cId="114263303" sldId="262"/>
        </pc:sldMkLst>
        <pc:spChg chg="mod">
          <ac:chgData name="D'Onofrio, Monica" userId="S::monica.donofrio_liverpool.ac.uk#ext#@stfc365.onmicrosoft.com::ca1d6e5d-4079-4ad9-a250-4da1c7ba2b04" providerId="AD" clId="Web-{16B08E1E-D6C5-9FC5-1A24-E8DEF274DCC2}" dt="2023-07-04T16:23:04.438" v="47" actId="20577"/>
          <ac:spMkLst>
            <pc:docMk/>
            <pc:sldMk cId="114263303" sldId="262"/>
            <ac:spMk id="7" creationId="{82526C60-91E8-2848-A1CC-12669BF8F6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53ABB-B09B-5C40-AB35-A2934A855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85F06-41C5-5343-A31C-2670478F7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4506E-2683-3643-9D79-9FA33CFF7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C51B2-8C97-C84A-8338-A520E54E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E8085-57E8-FA46-BE31-7DF758AA3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73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CE6CE-80E0-EC44-BC0B-937634088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EA6B5-D09F-C949-8405-2E4057BB0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BA869-941D-374E-99AF-490F21B3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B9A40-F35D-654D-8A03-B95F7556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657CB-2AB8-3C45-A1F2-A9B3397A2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1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26CB1F-CE15-CF4A-AF26-BF2FF76E7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141BF-32B0-B44E-B197-3FFCE3B03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05B92-736A-8C43-86D4-4D6F25029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8771C-848F-2344-8BD7-6E05D358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5412D-F99D-5C4E-90D5-A1661A3DB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18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ED5C-BE4B-8248-AB22-15ACF5A5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8F155-DC53-DC48-B352-9066C8FF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BBCF9-085B-3449-A8D0-CF522D020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FF982-C657-2448-BF9D-C321D3B0D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B7466-591B-2146-BCD3-6B1BE0C68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5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CE694-C475-914B-B58B-5FF8BB450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D6FEF-C2D4-6D44-B4F9-2BFB166D2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DD154-5140-A14E-8D85-9670FA48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67B16-ED7A-2D4B-A854-E43C42689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BC987-E826-114C-B678-2065319E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5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775C-B8C2-6542-9775-36C14C459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E807C-753F-384D-AF3A-069ED4DA2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81453-D76B-9446-9408-45F7C9313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8CD20-6D14-8748-B688-6D900351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22A47-F312-7F42-AA49-1E1AF4D98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2AD5D-31F0-4E47-9669-FD17BE05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8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8E13-BF72-9B46-AF42-7D809F2A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0AF1F-75A4-9A40-B29C-CADCA1C0A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FBF90-EE47-3847-8F08-09C6A18FE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A1B18-D478-8840-99DE-6041F932C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D843F-2423-5948-B233-63012F9BC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3E586-8E7D-0549-B216-8EA1B14D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65227-762C-9A45-966E-6FBE7E0F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FAB9D5-89AC-4B4D-8F6E-3D946465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73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3110-DF58-BB4C-8DF2-3006AA69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D05709-8917-1F45-B5FE-5509F90D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5DC69-7033-9740-99E3-933E9C64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365307-F97A-2E4C-A86F-73E6FB4A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00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45ED5C-51A9-5B47-B31E-2E3236F6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DCD07-0BE1-344E-BC84-272FDF61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F1A8-16E3-AB41-A89D-95E886F9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27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D218-5862-2E49-89A3-F6C4DB81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A4AA9-CEB2-0D41-8EF6-9662DB75E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90401-E0D4-244C-A3AB-1526A9F05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F61CC-2B6A-3743-AAFA-1F2FC4601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C6077-816B-804E-85FE-B41DA6E8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B3D32-A2A0-394B-8E30-F279B2A3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39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EE3F5-EEFD-0B47-A229-59AB95ED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E50F9-9C61-5344-BC99-C8DCF9332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656EF-CC3A-164D-A364-32FE3327E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99320-90AD-854D-AF53-01DD7D245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95D61-A97C-464F-80AF-AAB333AD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E46D4-919B-6349-87A1-A4DB546A6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03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E5EAF0-4FAA-C041-992B-46C4789B0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F711C-9BB4-CB41-B374-63893D65C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2C895-F47C-6042-ACBB-4A26FBEC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CAC6-CDCD-2C43-92AD-C363E475A8B5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33C4A-76A6-D049-8C06-19AE5B32D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E1305-741A-1E45-977E-8FB9163E9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3850D-3587-534B-9703-EA992F999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17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70325A-637C-334C-BFCB-D2AE5B20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27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Future colliders: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beyond HL-LHC - premise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526C60-91E8-2848-A1CC-12669BF8F6DA}"/>
              </a:ext>
            </a:extLst>
          </p:cNvPr>
          <p:cNvSpPr txBox="1"/>
          <p:nvPr/>
        </p:nvSpPr>
        <p:spPr>
          <a:xfrm>
            <a:off x="135927" y="1482810"/>
            <a:ext cx="114052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Several collider options presented so far with various levels of engagement from UK community: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electron-positron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(linear – ILC, CLIC, circular – FCC-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CepC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electron-proton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LHeC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FCC-eh)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proton-proton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(FCC-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mu+mu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MuC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).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Other ideas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(new e.g. from Snowmass or of recent conception, and old e.g. from ES) exist: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HE-LHC (raising com of the LHC)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C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 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(linear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e+e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-,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8-km-long cold copper-distributed coupling complex, could fit on the Fermilab site)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      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Higgs-Energy </a:t>
            </a:r>
            <a:r>
              <a:rPr lang="en-GB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LEptoN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(HELEN) </a:t>
            </a:r>
            <a:r>
              <a:rPr lang="en-GB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e+e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 linear collider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HALHF (Hybrid Asymmetric Linear Higgs Factory Concept) – newly received, see next slide  </a:t>
            </a:r>
            <a:endParaRPr lang="en-GB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428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0673-1D8F-ADAA-2AC4-441F04DF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96958" y="-82127"/>
            <a:ext cx="13060017" cy="8227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Hybrid Asymmetric Linear Higgs Factory (HALHF) Concept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15BF-7960-F288-54DC-FAEAEAE2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85EC-A284-8544-BEAA-D9F88C0010BF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D96B22B5-7FD4-7C48-E664-BF11F0BE1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69" y="572273"/>
            <a:ext cx="11508738" cy="294825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11E06FC7-595D-1B33-EE42-17E4924F089E}"/>
              </a:ext>
            </a:extLst>
          </p:cNvPr>
          <p:cNvGrpSpPr/>
          <p:nvPr/>
        </p:nvGrpSpPr>
        <p:grpSpPr>
          <a:xfrm>
            <a:off x="10779032" y="2999345"/>
            <a:ext cx="1451781" cy="830997"/>
            <a:chOff x="10093229" y="3997233"/>
            <a:chExt cx="1451781" cy="83099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62EADA1-C8D7-C0E2-5478-E9FBBCA848BC}"/>
                </a:ext>
              </a:extLst>
            </p:cNvPr>
            <p:cNvCxnSpPr/>
            <p:nvPr/>
          </p:nvCxnSpPr>
          <p:spPr>
            <a:xfrm>
              <a:off x="10123714" y="4127863"/>
              <a:ext cx="744583" cy="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96A53C5-3208-355F-09B5-466CF7751413}"/>
                </a:ext>
              </a:extLst>
            </p:cNvPr>
            <p:cNvCxnSpPr/>
            <p:nvPr/>
          </p:nvCxnSpPr>
          <p:spPr>
            <a:xfrm>
              <a:off x="10132421" y="4319452"/>
              <a:ext cx="744583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680D519-271B-BA77-B99A-3B1A5AB20C8B}"/>
                </a:ext>
              </a:extLst>
            </p:cNvPr>
            <p:cNvCxnSpPr/>
            <p:nvPr/>
          </p:nvCxnSpPr>
          <p:spPr>
            <a:xfrm>
              <a:off x="10154191" y="4511041"/>
              <a:ext cx="744583" cy="0"/>
            </a:xfrm>
            <a:prstGeom prst="line">
              <a:avLst/>
            </a:prstGeom>
            <a:ln w="38100">
              <a:solidFill>
                <a:srgbClr val="0070C0"/>
              </a:solidFill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1122303-A967-B8CD-4D90-D99ED6335252}"/>
                </a:ext>
              </a:extLst>
            </p:cNvPr>
            <p:cNvCxnSpPr/>
            <p:nvPr/>
          </p:nvCxnSpPr>
          <p:spPr>
            <a:xfrm>
              <a:off x="10123709" y="4506685"/>
              <a:ext cx="744583" cy="0"/>
            </a:xfrm>
            <a:prstGeom prst="line">
              <a:avLst/>
            </a:prstGeom>
            <a:ln w="38100">
              <a:solidFill>
                <a:srgbClr val="0D0D0D">
                  <a:alpha val="58824"/>
                </a:srgb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64F35A5-68CA-8EC3-4369-9EB5034263F9}"/>
                </a:ext>
              </a:extLst>
            </p:cNvPr>
            <p:cNvCxnSpPr/>
            <p:nvPr/>
          </p:nvCxnSpPr>
          <p:spPr>
            <a:xfrm>
              <a:off x="10158545" y="4698278"/>
              <a:ext cx="744583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D83EAC-0F50-B216-49A5-1335451B26A2}"/>
                </a:ext>
              </a:extLst>
            </p:cNvPr>
            <p:cNvCxnSpPr/>
            <p:nvPr/>
          </p:nvCxnSpPr>
          <p:spPr>
            <a:xfrm>
              <a:off x="10093229" y="4698274"/>
              <a:ext cx="744583" cy="0"/>
            </a:xfrm>
            <a:prstGeom prst="line">
              <a:avLst/>
            </a:prstGeom>
            <a:ln w="38100">
              <a:solidFill>
                <a:srgbClr val="0D0D0D">
                  <a:alpha val="36078"/>
                </a:srgb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568126-D97F-4717-EB5E-37FB65B9D663}"/>
                </a:ext>
              </a:extLst>
            </p:cNvPr>
            <p:cNvSpPr txBox="1"/>
            <p:nvPr/>
          </p:nvSpPr>
          <p:spPr>
            <a:xfrm>
              <a:off x="10922724" y="3997233"/>
              <a:ext cx="62228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e-</a:t>
              </a:r>
            </a:p>
            <a:p>
              <a:r>
                <a:rPr lang="en-US" sz="1200" dirty="0"/>
                <a:t>e+</a:t>
              </a:r>
            </a:p>
            <a:p>
              <a:r>
                <a:rPr lang="en-US" sz="1200" dirty="0"/>
                <a:t>e+ BDS</a:t>
              </a:r>
            </a:p>
            <a:p>
              <a:r>
                <a:rPr lang="en-US" sz="1200" dirty="0"/>
                <a:t>e- BDS</a:t>
              </a: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4B5A-5175-C6BA-0638-2A7543DA7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5" y="3413051"/>
            <a:ext cx="12410653" cy="340519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Exploit high gradient of e</a:t>
            </a:r>
            <a:r>
              <a:rPr lang="en-US" sz="3200" baseline="30000" dirty="0"/>
              <a:t>-</a:t>
            </a:r>
            <a:r>
              <a:rPr lang="en-US" sz="3200" dirty="0"/>
              <a:t> acceleration in PWFA and avoid </a:t>
            </a:r>
            <a:br>
              <a:rPr lang="en-US" sz="3200" dirty="0"/>
            </a:br>
            <a:r>
              <a:rPr lang="en-US" sz="3200" dirty="0"/>
              <a:t>difficulty of e</a:t>
            </a:r>
            <a:r>
              <a:rPr lang="en-US" sz="3200" baseline="30000" dirty="0"/>
              <a:t>+</a:t>
            </a:r>
            <a:r>
              <a:rPr lang="en-US" sz="3200" dirty="0"/>
              <a:t> acceleration by using conventional RF </a:t>
            </a:r>
            <a:r>
              <a:rPr lang="en-US" sz="3200" dirty="0" err="1"/>
              <a:t>linac</a:t>
            </a:r>
            <a:r>
              <a:rPr lang="en-US" sz="3200" dirty="0"/>
              <a:t>, reducing cost by low E(e</a:t>
            </a:r>
            <a:r>
              <a:rPr lang="en-US" sz="3200" baseline="30000" dirty="0"/>
              <a:t>+</a:t>
            </a:r>
            <a:r>
              <a:rPr lang="en-US" sz="3200" dirty="0"/>
              <a:t>) (</a:t>
            </a:r>
            <a:r>
              <a:rPr lang="en-US" sz="3200" dirty="0">
                <a:solidFill>
                  <a:srgbClr val="FF0000"/>
                </a:solidFill>
              </a:rPr>
              <a:t>31 GeV</a:t>
            </a:r>
            <a:r>
              <a:rPr lang="en-US" sz="3200" dirty="0"/>
              <a:t>)=&gt; high E(e</a:t>
            </a:r>
            <a:r>
              <a:rPr lang="en-US" sz="3200" baseline="30000" dirty="0"/>
              <a:t>-</a:t>
            </a:r>
            <a:r>
              <a:rPr lang="en-US" sz="3200" dirty="0"/>
              <a:t>) (</a:t>
            </a:r>
            <a:r>
              <a:rPr lang="en-US" sz="3200" dirty="0">
                <a:solidFill>
                  <a:srgbClr val="FF0000"/>
                </a:solidFill>
              </a:rPr>
              <a:t>500 GeV</a:t>
            </a:r>
            <a:r>
              <a:rPr lang="en-US" sz="3200" dirty="0"/>
              <a:t>), boost </a:t>
            </a:r>
            <a:r>
              <a:rPr lang="en-US" sz="3200" dirty="0">
                <a:latin typeface="Symbol" pitchFamily="2" charset="2"/>
              </a:rPr>
              <a:t>g</a:t>
            </a:r>
            <a:r>
              <a:rPr lang="en-US" sz="3200" dirty="0"/>
              <a:t> ~ 2.7  =&gt; </a:t>
            </a:r>
            <a:r>
              <a:rPr lang="en-US" sz="3200" dirty="0">
                <a:solidFill>
                  <a:srgbClr val="FF0000"/>
                </a:solidFill>
              </a:rPr>
              <a:t>E</a:t>
            </a:r>
            <a:r>
              <a:rPr lang="en-US" sz="3200" baseline="-25000" dirty="0">
                <a:solidFill>
                  <a:srgbClr val="FF0000"/>
                </a:solidFill>
              </a:rPr>
              <a:t>CM</a:t>
            </a:r>
            <a:r>
              <a:rPr lang="en-US" sz="3200" dirty="0">
                <a:solidFill>
                  <a:srgbClr val="FF0000"/>
                </a:solidFill>
              </a:rPr>
              <a:t> ~ 250 GeV</a:t>
            </a:r>
            <a:r>
              <a:rPr lang="en-US" sz="3200" dirty="0"/>
              <a:t>.</a:t>
            </a:r>
          </a:p>
          <a:p>
            <a:r>
              <a:rPr lang="en-US" sz="3200" dirty="0"/>
              <a:t>Reduce running costs by increasing current </a:t>
            </a:r>
            <a:r>
              <a:rPr lang="en-US" sz="3000" dirty="0">
                <a:latin typeface="Engravers MT" panose="02090707080505020304" pitchFamily="18" charset="77"/>
              </a:rPr>
              <a:t>I</a:t>
            </a:r>
            <a:r>
              <a:rPr lang="en-US" sz="3200" dirty="0"/>
              <a:t>(e</a:t>
            </a:r>
            <a:r>
              <a:rPr lang="en-US" sz="3200" baseline="30000" dirty="0"/>
              <a:t>+</a:t>
            </a:r>
            <a:r>
              <a:rPr lang="en-US" sz="3200" dirty="0"/>
              <a:t>) and reducing </a:t>
            </a:r>
            <a:r>
              <a:rPr lang="en-US" sz="3000" dirty="0">
                <a:latin typeface="Engravers MT" panose="02090707080505020304" pitchFamily="18" charset="77"/>
              </a:rPr>
              <a:t>I</a:t>
            </a:r>
            <a:r>
              <a:rPr lang="en-US" sz="3200" dirty="0"/>
              <a:t>(e</a:t>
            </a:r>
            <a:r>
              <a:rPr lang="en-US" sz="3200" baseline="30000" dirty="0"/>
              <a:t>-</a:t>
            </a:r>
            <a:r>
              <a:rPr lang="en-US" sz="3200" dirty="0"/>
              <a:t>); this &amp; asymmetric emittance (increased for e</a:t>
            </a:r>
            <a:r>
              <a:rPr lang="en-US" sz="3200" baseline="30000" dirty="0"/>
              <a:t>-</a:t>
            </a:r>
            <a:r>
              <a:rPr lang="en-US" sz="3200" dirty="0"/>
              <a:t>) ease PWFA requirements.</a:t>
            </a:r>
          </a:p>
          <a:p>
            <a:r>
              <a:rPr lang="en-US" sz="3200" dirty="0"/>
              <a:t>~ 400m length PWFA stage ( PWFA gradient~ 6.4 GV/m; &lt;gradient&gt;~ 1.2 GV/m) =&gt; facility length ~ </a:t>
            </a:r>
            <a:r>
              <a:rPr lang="en-US" sz="3200" dirty="0">
                <a:solidFill>
                  <a:srgbClr val="FF0000"/>
                </a:solidFill>
              </a:rPr>
              <a:t>3.3 km </a:t>
            </a:r>
            <a:r>
              <a:rPr lang="en-US" sz="3200" dirty="0"/>
              <a:t>and cost ~ ¼ of ILC/CLIC - </a:t>
            </a:r>
            <a:r>
              <a:rPr lang="en-US" sz="3200" dirty="0">
                <a:solidFill>
                  <a:srgbClr val="FF0000"/>
                </a:solidFill>
              </a:rPr>
              <a:t>$1.9B</a:t>
            </a:r>
            <a:r>
              <a:rPr lang="en-US" sz="3200" dirty="0"/>
              <a:t> (2022 $).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5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70325A-637C-334C-BFCB-D2AE5B20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26" y="0"/>
            <a:ext cx="12056073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Future colliders: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beyond HL-LHC – for discussion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526C60-91E8-2848-A1CC-12669BF8F6DA}"/>
              </a:ext>
            </a:extLst>
          </p:cNvPr>
          <p:cNvSpPr txBox="1"/>
          <p:nvPr/>
        </p:nvSpPr>
        <p:spPr>
          <a:xfrm>
            <a:off x="130309" y="1325563"/>
            <a:ext cx="12050455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/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there the right balance between funding for science exploitation of existing experiments and construction/R&amp;D for future projects?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rtl="0" fontAlgn="base"/>
            <a:r>
              <a:rPr lang="en-U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In this case, detectors construction and </a:t>
            </a:r>
            <a:r>
              <a:rPr lang="en-GB" sz="2000" b="0" i="1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exploitation </a:t>
            </a:r>
            <a:r>
              <a:rPr lang="en-U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HL-LHC is perhaps the biggest competitor, and/or new projects around it (Physics Beyond Collider experiments at CERN) which could come earlier ?  </a:t>
            </a:r>
            <a:endParaRPr lang="en-US" sz="2000" b="0" i="1" dirty="0"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endParaRPr lang="en-GB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current future collider programme too broad/not broad enough?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/>
            <a:r>
              <a:rPr lang="en-US" sz="2000" i="1" dirty="0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 Several possible facilities/locations, science case similar (e.g. for </a:t>
            </a:r>
            <a:r>
              <a:rPr lang="en-US" sz="2000" i="1" dirty="0" err="1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e+e</a:t>
            </a:r>
            <a:r>
              <a:rPr lang="en-US" sz="2000" i="1" dirty="0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- options and low com </a:t>
            </a:r>
            <a:r>
              <a:rPr lang="en-US" sz="2000" i="1" dirty="0" err="1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m+m</a:t>
            </a:r>
            <a:r>
              <a:rPr lang="en-US" sz="2000" i="1" dirty="0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-) to be considered synergically, accelerator and detector challenges of very different nature …  </a:t>
            </a:r>
            <a:endParaRPr lang="en-US" sz="20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fontAlgn="base"/>
            <a:endParaRPr lang="en-GB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tensioning is needed, should it be between areas or between projects within area?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/>
            <a:r>
              <a:rPr lang="en-US" sz="2000" i="1" dirty="0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 And should the timing factor be considered (i.e. FCC-</a:t>
            </a:r>
            <a:r>
              <a:rPr lang="en-US" sz="2000" i="1" dirty="0" err="1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hh</a:t>
            </a:r>
            <a:r>
              <a:rPr lang="en-US" sz="2000" i="1" dirty="0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/eh  after FC-</a:t>
            </a:r>
            <a:r>
              <a:rPr lang="en-US" sz="2000" i="1" dirty="0" err="1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ee</a:t>
            </a:r>
            <a:r>
              <a:rPr lang="en-US" sz="2000" i="1" dirty="0">
                <a:solidFill>
                  <a:schemeClr val="accent1"/>
                </a:solidFill>
                <a:latin typeface="Arial"/>
                <a:cs typeface="Arial"/>
                <a:sym typeface="Wingdings" pitchFamily="2" charset="2"/>
              </a:rPr>
              <a:t> in the current schedule)?</a:t>
            </a:r>
            <a:endParaRPr lang="en-US" sz="2000" b="0" i="1" dirty="0">
              <a:solidFill>
                <a:schemeClr val="accent1"/>
              </a:solidFill>
              <a:effectLst/>
              <a:latin typeface="Arial"/>
              <a:cs typeface="Arial"/>
            </a:endParaRPr>
          </a:p>
          <a:p>
            <a:pPr algn="l" rtl="0" fontAlgn="base"/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International Strategic Consideration – is UK well placed in all of these areas it pursues? How influential is it in international programme? What are the key upcoming opportunities; risks of missing them?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r>
              <a:rPr lang="en-US" sz="2000" i="1" dirty="0">
                <a:solidFill>
                  <a:schemeClr val="accent1"/>
                </a:solidFill>
                <a:latin typeface="Arial"/>
                <a:cs typeface="Arial"/>
              </a:rPr>
              <a:t>--&gt; </a:t>
            </a:r>
            <a:r>
              <a:rPr lang="en-US" sz="2000" i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UK needs to be driving the European Strategy update next time - e.g. that is why the roadmap update is needed</a:t>
            </a:r>
            <a:r>
              <a:rPr lang="en-US" sz="2000" i="1">
                <a:solidFill>
                  <a:srgbClr val="0070C0"/>
                </a:solidFill>
                <a:latin typeface="Arial"/>
                <a:cs typeface="Calibri"/>
              </a:rPr>
              <a:t> – how to realise that</a:t>
            </a:r>
            <a:r>
              <a:rPr lang="en-US" sz="2000" i="1" dirty="0">
                <a:solidFill>
                  <a:schemeClr val="accent1"/>
                </a:solidFill>
                <a:latin typeface="Arial"/>
                <a:cs typeface="Arial"/>
              </a:rPr>
              <a:t>?</a:t>
            </a:r>
            <a:endParaRPr lang="en-US" sz="2000" dirty="0">
              <a:solidFill>
                <a:schemeClr val="accent1"/>
              </a:solidFill>
              <a:latin typeface="Arial"/>
              <a:cs typeface="Arial"/>
            </a:endParaRPr>
          </a:p>
          <a:p>
            <a:endParaRPr lang="en-US" sz="2000" i="1" dirty="0">
              <a:solidFill>
                <a:schemeClr val="accent1"/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6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B79119EB4C6E41A825368E41852985" ma:contentTypeVersion="4" ma:contentTypeDescription="Create a new document." ma:contentTypeScope="" ma:versionID="d79726d59a7f91d4970e21a15ecbf9f2">
  <xsd:schema xmlns:xsd="http://www.w3.org/2001/XMLSchema" xmlns:xs="http://www.w3.org/2001/XMLSchema" xmlns:p="http://schemas.microsoft.com/office/2006/metadata/properties" xmlns:ns2="060ac7b1-825f-48d9-aea1-747f5d058fcb" targetNamespace="http://schemas.microsoft.com/office/2006/metadata/properties" ma:root="true" ma:fieldsID="eab0e28445f8f180925515ba857af718" ns2:_="">
    <xsd:import namespace="060ac7b1-825f-48d9-aea1-747f5d058f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c7b1-825f-48d9-aea1-747f5d058f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8E94FF-CAF2-4405-A96E-F9630ADCA8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D59BE0-C2A1-4948-A2AF-8F14682B6B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D9833F-5E64-47A1-B16D-5CB9F2DBE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0ac7b1-825f-48d9-aea1-747f5d058f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481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Future colliders: beyond HL-LHC - premise</vt:lpstr>
      <vt:lpstr>Hybrid Asymmetric Linear Higgs Factory (HALHF) Concept</vt:lpstr>
      <vt:lpstr>Future colliders: beyond HL-LHC –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colliders: beyond HL-LHC - premise</dc:title>
  <dc:creator>D'Onofrio, Monica</dc:creator>
  <cp:lastModifiedBy>D'Onofrio, Monica</cp:lastModifiedBy>
  <cp:revision>20</cp:revision>
  <dcterms:created xsi:type="dcterms:W3CDTF">2023-07-03T16:37:34Z</dcterms:created>
  <dcterms:modified xsi:type="dcterms:W3CDTF">2023-07-04T16:23:11Z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0x01010088B79119EB4C6E41A825368E41852985</vt:lpwstr>
  </property>
</Properties>
</file>