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87.jpg" ContentType="image/jpeg"/>
  <Override PartName="/ppt/media/image9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sldIdLst>
    <p:sldId id="256" r:id="rId2"/>
    <p:sldId id="444" r:id="rId3"/>
    <p:sldId id="429" r:id="rId4"/>
    <p:sldId id="433" r:id="rId5"/>
    <p:sldId id="434" r:id="rId6"/>
    <p:sldId id="451" r:id="rId7"/>
    <p:sldId id="452" r:id="rId8"/>
    <p:sldId id="453" r:id="rId9"/>
    <p:sldId id="436" r:id="rId10"/>
    <p:sldId id="435" r:id="rId11"/>
    <p:sldId id="441" r:id="rId12"/>
    <p:sldId id="447" r:id="rId13"/>
    <p:sldId id="437" r:id="rId14"/>
    <p:sldId id="445" r:id="rId15"/>
    <p:sldId id="439" r:id="rId16"/>
    <p:sldId id="1503" r:id="rId17"/>
    <p:sldId id="1498" r:id="rId18"/>
    <p:sldId id="1502" r:id="rId19"/>
    <p:sldId id="442" r:id="rId20"/>
    <p:sldId id="1499" r:id="rId21"/>
    <p:sldId id="1495" r:id="rId22"/>
    <p:sldId id="438" r:id="rId23"/>
    <p:sldId id="1504" r:id="rId24"/>
    <p:sldId id="1500" r:id="rId25"/>
    <p:sldId id="446" r:id="rId26"/>
    <p:sldId id="427" r:id="rId27"/>
    <p:sldId id="454" r:id="rId28"/>
    <p:sldId id="1494" r:id="rId29"/>
    <p:sldId id="457" r:id="rId30"/>
    <p:sldId id="455" r:id="rId31"/>
    <p:sldId id="456" r:id="rId32"/>
    <p:sldId id="458" r:id="rId33"/>
    <p:sldId id="349" r:id="rId34"/>
    <p:sldId id="331" r:id="rId35"/>
    <p:sldId id="264" r:id="rId36"/>
    <p:sldId id="1449" r:id="rId37"/>
    <p:sldId id="1497" r:id="rId38"/>
    <p:sldId id="257" r:id="rId39"/>
    <p:sldId id="150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E1F5"/>
    <a:srgbClr val="E32219"/>
    <a:srgbClr val="F3A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89549"/>
  </p:normalViewPr>
  <p:slideViewPr>
    <p:cSldViewPr snapToGrid="0">
      <p:cViewPr varScale="1">
        <p:scale>
          <a:sx n="102" d="100"/>
          <a:sy n="102" d="100"/>
        </p:scale>
        <p:origin x="1064" y="184"/>
      </p:cViewPr>
      <p:guideLst/>
    </p:cSldViewPr>
  </p:slideViewPr>
  <p:notesTextViewPr>
    <p:cViewPr>
      <p:scale>
        <a:sx n="160" d="100"/>
        <a:sy n="16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0B64A-74AA-3B42-933E-72CCF292FB57}" type="datetimeFigureOut">
              <a:rPr lang="en-US" smtClean="0"/>
              <a:t>7/7/23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D6425-8400-B743-97EE-9403C62844C6}" type="slidenum">
              <a:rPr lang="en-US" smtClean="0"/>
              <a:t>‹#›</a:t>
            </a:fld>
            <a:endParaRPr lang="en-US"/>
          </a:p>
        </p:txBody>
      </p:sp>
    </p:spTree>
    <p:extLst>
      <p:ext uri="{BB962C8B-B14F-4D97-AF65-F5344CB8AC3E}">
        <p14:creationId xmlns:p14="http://schemas.microsoft.com/office/powerpoint/2010/main" val="8319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+ 5 minutes</a:t>
            </a:r>
          </a:p>
          <a:p>
            <a:endParaRPr lang="en-US" dirty="0"/>
          </a:p>
          <a:p>
            <a:r>
              <a:rPr lang="en-GB" b="0" i="0" u="none" strike="noStrike" dirty="0">
                <a:solidFill>
                  <a:srgbClr val="000000"/>
                </a:solidFill>
                <a:effectLst/>
                <a:latin typeface="Helvetica" pitchFamily="2" charset="0"/>
              </a:rPr>
              <a:t>In this talk I will give a brief explanation of the process of neutrino-less double beta decay and motivate why we need to search for it. I'll discuss the pros and cons of different experimental strategies and review the existing limits of neutrino less double beta decay rates and hence neutrino mass. I’ll discuss the achievements of current experiments and the R&amp;D for future experiments with a strong focus on experiments with UK involvement and the UK strategy in this field. </a:t>
            </a:r>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1</a:t>
            </a:fld>
            <a:endParaRPr lang="en-US"/>
          </a:p>
        </p:txBody>
      </p:sp>
    </p:spTree>
    <p:extLst>
      <p:ext uri="{BB962C8B-B14F-4D97-AF65-F5344CB8AC3E}">
        <p14:creationId xmlns:p14="http://schemas.microsoft.com/office/powerpoint/2010/main" val="931460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don’t know the absolute neutrino mass, and we can’t explain why those masses are so tiny.</a:t>
            </a:r>
          </a:p>
          <a:p>
            <a:endParaRPr lang="en-US" dirty="0"/>
          </a:p>
          <a:p>
            <a:r>
              <a:rPr lang="en-US" dirty="0"/>
              <a:t>As the only chargeless particles, neutrinos could be </a:t>
            </a:r>
            <a:r>
              <a:rPr lang="en-US" dirty="0" err="1"/>
              <a:t>majorana</a:t>
            </a:r>
            <a:r>
              <a:rPr lang="en-US" dirty="0"/>
              <a:t> particles - that can act as their own anti-particle, which might allow you to generate these very small masses through a see-saw mechanism. </a:t>
            </a:r>
          </a:p>
        </p:txBody>
      </p:sp>
      <p:sp>
        <p:nvSpPr>
          <p:cNvPr id="4" name="Slide Number Placeholder 3"/>
          <p:cNvSpPr>
            <a:spLocks noGrp="1"/>
          </p:cNvSpPr>
          <p:nvPr>
            <p:ph type="sldNum" sz="quarter" idx="5"/>
          </p:nvPr>
        </p:nvSpPr>
        <p:spPr/>
        <p:txBody>
          <a:bodyPr/>
          <a:lstStyle/>
          <a:p>
            <a:fld id="{5DFD6425-8400-B743-97EE-9403C62844C6}" type="slidenum">
              <a:rPr lang="en-US" smtClean="0"/>
              <a:t>10</a:t>
            </a:fld>
            <a:endParaRPr lang="en-US"/>
          </a:p>
        </p:txBody>
      </p:sp>
    </p:spTree>
    <p:extLst>
      <p:ext uri="{BB962C8B-B14F-4D97-AF65-F5344CB8AC3E}">
        <p14:creationId xmlns:p14="http://schemas.microsoft.com/office/powerpoint/2010/main" val="1992971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liquid Xe community – NEXT and XLZD</a:t>
            </a:r>
          </a:p>
        </p:txBody>
      </p:sp>
      <p:sp>
        <p:nvSpPr>
          <p:cNvPr id="4" name="Slide Number Placeholder 3"/>
          <p:cNvSpPr>
            <a:spLocks noGrp="1"/>
          </p:cNvSpPr>
          <p:nvPr>
            <p:ph type="sldNum" sz="quarter" idx="5"/>
          </p:nvPr>
        </p:nvSpPr>
        <p:spPr/>
        <p:txBody>
          <a:bodyPr/>
          <a:lstStyle/>
          <a:p>
            <a:fld id="{5DFD6425-8400-B743-97EE-9403C62844C6}" type="slidenum">
              <a:rPr lang="en-US" smtClean="0"/>
              <a:t>11</a:t>
            </a:fld>
            <a:endParaRPr lang="en-US"/>
          </a:p>
        </p:txBody>
      </p:sp>
    </p:spTree>
    <p:extLst>
      <p:ext uri="{BB962C8B-B14F-4D97-AF65-F5344CB8AC3E}">
        <p14:creationId xmlns:p14="http://schemas.microsoft.com/office/powerpoint/2010/main" val="240090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the reactor </a:t>
            </a:r>
            <a:r>
              <a:rPr lang="en-US" dirty="0" err="1"/>
              <a:t>antinu</a:t>
            </a:r>
            <a:r>
              <a:rPr lang="en-US" dirty="0"/>
              <a:t> anomaly that I won’t mention here</a:t>
            </a:r>
          </a:p>
        </p:txBody>
      </p:sp>
      <p:sp>
        <p:nvSpPr>
          <p:cNvPr id="4" name="Slide Number Placeholder 3"/>
          <p:cNvSpPr>
            <a:spLocks noGrp="1"/>
          </p:cNvSpPr>
          <p:nvPr>
            <p:ph type="sldNum" sz="quarter" idx="5"/>
          </p:nvPr>
        </p:nvSpPr>
        <p:spPr/>
        <p:txBody>
          <a:bodyPr/>
          <a:lstStyle/>
          <a:p>
            <a:fld id="{5DFD6425-8400-B743-97EE-9403C62844C6}" type="slidenum">
              <a:rPr lang="en-US" smtClean="0"/>
              <a:t>14</a:t>
            </a:fld>
            <a:endParaRPr lang="en-US"/>
          </a:p>
        </p:txBody>
      </p:sp>
    </p:spTree>
    <p:extLst>
      <p:ext uri="{BB962C8B-B14F-4D97-AF65-F5344CB8AC3E}">
        <p14:creationId xmlns:p14="http://schemas.microsoft.com/office/powerpoint/2010/main" val="262773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16</a:t>
            </a:fld>
            <a:endParaRPr lang="en-US"/>
          </a:p>
        </p:txBody>
      </p:sp>
    </p:spTree>
    <p:extLst>
      <p:ext uri="{BB962C8B-B14F-4D97-AF65-F5344CB8AC3E}">
        <p14:creationId xmlns:p14="http://schemas.microsoft.com/office/powerpoint/2010/main" val="75055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18</a:t>
            </a:fld>
            <a:endParaRPr lang="en-US"/>
          </a:p>
        </p:txBody>
      </p:sp>
    </p:spTree>
    <p:extLst>
      <p:ext uri="{BB962C8B-B14F-4D97-AF65-F5344CB8AC3E}">
        <p14:creationId xmlns:p14="http://schemas.microsoft.com/office/powerpoint/2010/main" val="317297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19</a:t>
            </a:fld>
            <a:endParaRPr lang="en-US"/>
          </a:p>
        </p:txBody>
      </p:sp>
    </p:spTree>
    <p:extLst>
      <p:ext uri="{BB962C8B-B14F-4D97-AF65-F5344CB8AC3E}">
        <p14:creationId xmlns:p14="http://schemas.microsoft.com/office/powerpoint/2010/main" val="329161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20</a:t>
            </a:fld>
            <a:endParaRPr lang="en-US"/>
          </a:p>
        </p:txBody>
      </p:sp>
    </p:spTree>
    <p:extLst>
      <p:ext uri="{BB962C8B-B14F-4D97-AF65-F5344CB8AC3E}">
        <p14:creationId xmlns:p14="http://schemas.microsoft.com/office/powerpoint/2010/main" val="402683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D6425-8400-B743-97EE-9403C62844C6}" type="slidenum">
              <a:rPr lang="en-US" smtClean="0"/>
              <a:t>26</a:t>
            </a:fld>
            <a:endParaRPr lang="en-US"/>
          </a:p>
        </p:txBody>
      </p:sp>
    </p:spTree>
    <p:extLst>
      <p:ext uri="{BB962C8B-B14F-4D97-AF65-F5344CB8AC3E}">
        <p14:creationId xmlns:p14="http://schemas.microsoft.com/office/powerpoint/2010/main" val="46676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0" dirty="0"/>
              <a:t>OK – First I’ll go the theory very briefly</a:t>
            </a:r>
          </a:p>
          <a:p>
            <a:r>
              <a:rPr lang="en-US" i="0" dirty="0"/>
              <a:t>We know that neutrinos oscillation – neutrino </a:t>
            </a:r>
            <a:r>
              <a:rPr lang="en-US" i="0" dirty="0" err="1"/>
              <a:t>flavour</a:t>
            </a:r>
            <a:r>
              <a:rPr lang="en-US" i="0" dirty="0"/>
              <a:t> changes sinusoidally dependent on L/E, three mixing angles and two mass differences and one phase parameter - the neutrino </a:t>
            </a:r>
            <a:r>
              <a:rPr lang="en-US" i="0" dirty="0" err="1"/>
              <a:t>flavour</a:t>
            </a:r>
            <a:r>
              <a:rPr lang="en-US" i="0" dirty="0"/>
              <a:t> states we observe are mixtures of mass states as given by the 3*3 PMNS matrix – which is commonly factorized like this, with – to first order -  different areas measured by different neutrino sources. </a:t>
            </a:r>
          </a:p>
          <a:p>
            <a:endParaRPr lang="en-US" i="0" dirty="0"/>
          </a:p>
          <a:p>
            <a:r>
              <a:rPr lang="en-US" i="0" dirty="0"/>
              <a:t>And here I’ve included experiments that contribute to each area – not exhaustive but I’ve focused on current experiments with strong UK involvement.</a:t>
            </a:r>
          </a:p>
          <a:p>
            <a:endParaRPr lang="en-US" i="0" dirty="0"/>
          </a:p>
          <a:p>
            <a:r>
              <a:rPr lang="en-US" i="0" dirty="0"/>
              <a:t>+ KM3NET + ORCA involvement via Hull astronomy group</a:t>
            </a:r>
          </a:p>
        </p:txBody>
      </p:sp>
      <p:sp>
        <p:nvSpPr>
          <p:cNvPr id="4" name="Slide Number Placeholder 3"/>
          <p:cNvSpPr>
            <a:spLocks noGrp="1"/>
          </p:cNvSpPr>
          <p:nvPr>
            <p:ph type="sldNum" sz="quarter" idx="5"/>
          </p:nvPr>
        </p:nvSpPr>
        <p:spPr/>
        <p:txBody>
          <a:bodyPr/>
          <a:lstStyle/>
          <a:p>
            <a:fld id="{5DFD6425-8400-B743-97EE-9403C62844C6}" type="slidenum">
              <a:rPr lang="en-US" smtClean="0"/>
              <a:t>2</a:t>
            </a:fld>
            <a:endParaRPr lang="en-US"/>
          </a:p>
        </p:txBody>
      </p:sp>
    </p:spTree>
    <p:extLst>
      <p:ext uri="{BB962C8B-B14F-4D97-AF65-F5344CB8AC3E}">
        <p14:creationId xmlns:p14="http://schemas.microsoft.com/office/powerpoint/2010/main" val="375368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But as our measurements of the underlying mixing angles and mass differences get more precise, we can’t treat the effects in isolation and we move to global fits for precision oscillation parameter measurement</a:t>
            </a:r>
          </a:p>
          <a:p>
            <a:endParaRPr lang="en-US" dirty="0"/>
          </a:p>
          <a:p>
            <a:r>
              <a:rPr lang="en-US" dirty="0"/>
              <a:t>These are latest results from the </a:t>
            </a:r>
            <a:r>
              <a:rPr lang="en-US" dirty="0" err="1"/>
              <a:t>NuFit</a:t>
            </a:r>
            <a:r>
              <a:rPr lang="en-US" dirty="0"/>
              <a:t> collaboration, combining all oscillation data. </a:t>
            </a:r>
          </a:p>
          <a:p>
            <a:r>
              <a:rPr lang="en-US" dirty="0"/>
              <a:t>I’m not going to go through these in detail</a:t>
            </a:r>
          </a:p>
        </p:txBody>
      </p:sp>
      <p:sp>
        <p:nvSpPr>
          <p:cNvPr id="4" name="Slide Number Placeholder 3"/>
          <p:cNvSpPr>
            <a:spLocks noGrp="1"/>
          </p:cNvSpPr>
          <p:nvPr>
            <p:ph type="sldNum" sz="quarter" idx="5"/>
          </p:nvPr>
        </p:nvSpPr>
        <p:spPr/>
        <p:txBody>
          <a:bodyPr/>
          <a:lstStyle/>
          <a:p>
            <a:fld id="{5DFD6425-8400-B743-97EE-9403C62844C6}" type="slidenum">
              <a:rPr lang="en-US" smtClean="0"/>
              <a:t>3</a:t>
            </a:fld>
            <a:endParaRPr lang="en-US"/>
          </a:p>
        </p:txBody>
      </p:sp>
    </p:spTree>
    <p:extLst>
      <p:ext uri="{BB962C8B-B14F-4D97-AF65-F5344CB8AC3E}">
        <p14:creationId xmlns:p14="http://schemas.microsoft.com/office/powerpoint/2010/main" val="362850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But we should examine the areas we are lacking in information, </a:t>
                </a:r>
              </a:p>
              <a:p>
                <a:r>
                  <a:rPr lang="en-US" dirty="0"/>
                  <a:t>We don’t know if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23</m:t>
                        </m:r>
                      </m:sub>
                    </m:sSub>
                  </m:oMath>
                </a14:m>
                <a:r>
                  <a:rPr lang="en-US" dirty="0"/>
                  <a:t>  is maxima</a:t>
                </a:r>
                <a:r>
                  <a:rPr lang="en-US" baseline="0" dirty="0"/>
                  <a:t>l - 45 degrees or a little more or less. And more interestingly why – what is the significance if it is maximal?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sz="1200" dirty="0"/>
                  <a:t>– matter effects in the sun also allow us to determine that m2 is bigger than m1 but we don’t yet know the sign of dm32, </a:t>
                </a:r>
                <a:r>
                  <a:rPr lang="en-US" baseline="0" dirty="0"/>
                  <a:t>which means we don’t know the mass ordering or hierarchy.</a:t>
                </a:r>
              </a:p>
              <a:p>
                <a:endParaRPr lang="en-US" baseline="0" dirty="0"/>
              </a:p>
              <a:p>
                <a:r>
                  <a:rPr lang="en-US" baseline="0" dirty="0"/>
                  <a:t>And of course there is much interest in the parameter delta-CP. If this is non-zero, differences would arise between neutrino and anti-neutrino oscillations, breaking CP-symmetry in the lepton sector, which is of course strongly motivated by the need to explain the matter-antimatter asymmetry of the universe. </a:t>
                </a:r>
                <a:endParaRPr lang="en-US" dirty="0"/>
              </a:p>
            </p:txBody>
          </p:sp>
        </mc:Choice>
        <mc:Fallback xmlns="">
          <p:sp>
            <p:nvSpPr>
              <p:cNvPr id="3" name="Notes Placeholder 2"/>
              <p:cNvSpPr>
                <a:spLocks noGrp="1"/>
              </p:cNvSpPr>
              <p:nvPr>
                <p:ph type="body" idx="1"/>
              </p:nvPr>
            </p:nvSpPr>
            <p:spPr/>
            <p:txBody>
              <a:bodyPr/>
              <a:lstStyle/>
              <a:p>
                <a:r>
                  <a:rPr lang="en-US" dirty="0"/>
                  <a:t>But we should examine the areas we are lacking in information, </a:t>
                </a:r>
              </a:p>
              <a:p>
                <a:r>
                  <a:rPr lang="en-US" dirty="0"/>
                  <a:t>We don’t know if </a:t>
                </a:r>
                <a:r>
                  <a:rPr lang="en-US" i="0">
                    <a:latin typeface="Cambria Math" panose="02040503050406030204" pitchFamily="18" charset="0"/>
                    <a:ea typeface="Cambria Math" panose="02040503050406030204" pitchFamily="18" charset="0"/>
                  </a:rPr>
                  <a:t>𝜃_</a:t>
                </a:r>
                <a:r>
                  <a:rPr lang="en-GB" b="0" i="0">
                    <a:latin typeface="Cambria Math" panose="02040503050406030204" pitchFamily="18" charset="0"/>
                  </a:rPr>
                  <a:t>23</a:t>
                </a:r>
                <a:r>
                  <a:rPr lang="en-US" dirty="0"/>
                  <a:t>  is maxima</a:t>
                </a:r>
                <a:r>
                  <a:rPr lang="en-US" baseline="0" dirty="0"/>
                  <a:t>l - 45 degrees or a little more or less. And more interestingly why – what is the significance if it is maximal?</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sz="1200" dirty="0"/>
                  <a:t>– matter effects in the sun also allow us to determine that m2 is bigger than m1 but we don’t yet know the sign of dm32, </a:t>
                </a:r>
                <a:r>
                  <a:rPr lang="en-US" baseline="0" dirty="0"/>
                  <a:t>which means we don’t know the mass ordering or hierarchy.</a:t>
                </a:r>
              </a:p>
              <a:p>
                <a:endParaRPr lang="en-US" baseline="0" dirty="0"/>
              </a:p>
              <a:p>
                <a:r>
                  <a:rPr lang="en-US" baseline="0" dirty="0"/>
                  <a:t>And of course there is much interest in the parameter delta-CP. If this is non-zero, differences would arise between neutrino and anti-neutrino oscillations, breaking CP-symmetry in the lepton sector, which is of course strongly motivated by the need to explain the matter-antimatter asymmetry of the universe. </a:t>
                </a:r>
                <a:endParaRPr lang="en-US" dirty="0"/>
              </a:p>
            </p:txBody>
          </p:sp>
        </mc:Fallback>
      </mc:AlternateContent>
      <p:sp>
        <p:nvSpPr>
          <p:cNvPr id="4" name="Slide Number Placeholder 3"/>
          <p:cNvSpPr>
            <a:spLocks noGrp="1"/>
          </p:cNvSpPr>
          <p:nvPr>
            <p:ph type="sldNum" sz="quarter" idx="5"/>
          </p:nvPr>
        </p:nvSpPr>
        <p:spPr/>
        <p:txBody>
          <a:bodyPr/>
          <a:lstStyle/>
          <a:p>
            <a:fld id="{5DFD6425-8400-B743-97EE-9403C62844C6}" type="slidenum">
              <a:rPr lang="en-US" smtClean="0"/>
              <a:t>4</a:t>
            </a:fld>
            <a:endParaRPr lang="en-US"/>
          </a:p>
        </p:txBody>
      </p:sp>
    </p:spTree>
    <p:extLst>
      <p:ext uri="{BB962C8B-B14F-4D97-AF65-F5344CB8AC3E}">
        <p14:creationId xmlns:p14="http://schemas.microsoft.com/office/powerpoint/2010/main" val="20986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And whilst we are on tensions – there is some difference in the  value of delta-m_12 coming from the combined solar measurements and from the </a:t>
            </a:r>
            <a:r>
              <a:rPr lang="en-US" dirty="0" err="1"/>
              <a:t>KamLAND</a:t>
            </a:r>
            <a:r>
              <a:rPr lang="en-US" dirty="0"/>
              <a:t> experiment are</a:t>
            </a:r>
          </a:p>
        </p:txBody>
      </p:sp>
      <p:sp>
        <p:nvSpPr>
          <p:cNvPr id="4" name="Slide Number Placeholder 3"/>
          <p:cNvSpPr>
            <a:spLocks noGrp="1"/>
          </p:cNvSpPr>
          <p:nvPr>
            <p:ph type="sldNum" sz="quarter" idx="5"/>
          </p:nvPr>
        </p:nvSpPr>
        <p:spPr/>
        <p:txBody>
          <a:bodyPr/>
          <a:lstStyle/>
          <a:p>
            <a:fld id="{5DFD6425-8400-B743-97EE-9403C62844C6}" type="slidenum">
              <a:rPr lang="en-US" smtClean="0"/>
              <a:t>5</a:t>
            </a:fld>
            <a:endParaRPr lang="en-US"/>
          </a:p>
        </p:txBody>
      </p:sp>
    </p:spTree>
    <p:extLst>
      <p:ext uri="{BB962C8B-B14F-4D97-AF65-F5344CB8AC3E}">
        <p14:creationId xmlns:p14="http://schemas.microsoft.com/office/powerpoint/2010/main" val="384498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T2K data plot</a:t>
            </a:r>
          </a:p>
        </p:txBody>
      </p:sp>
      <p:sp>
        <p:nvSpPr>
          <p:cNvPr id="4" name="Slide Number Placeholder 3"/>
          <p:cNvSpPr>
            <a:spLocks noGrp="1"/>
          </p:cNvSpPr>
          <p:nvPr>
            <p:ph type="sldNum" sz="quarter" idx="5"/>
          </p:nvPr>
        </p:nvSpPr>
        <p:spPr/>
        <p:txBody>
          <a:bodyPr/>
          <a:lstStyle/>
          <a:p>
            <a:fld id="{5DFD6425-8400-B743-97EE-9403C62844C6}" type="slidenum">
              <a:rPr lang="en-US" smtClean="0"/>
              <a:t>6</a:t>
            </a:fld>
            <a:endParaRPr lang="en-US"/>
          </a:p>
        </p:txBody>
      </p:sp>
    </p:spTree>
    <p:extLst>
      <p:ext uri="{BB962C8B-B14F-4D97-AF65-F5344CB8AC3E}">
        <p14:creationId xmlns:p14="http://schemas.microsoft.com/office/powerpoint/2010/main" val="28271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JUNO – different slide</a:t>
            </a:r>
          </a:p>
        </p:txBody>
      </p:sp>
      <p:sp>
        <p:nvSpPr>
          <p:cNvPr id="4" name="Slide Number Placeholder 3"/>
          <p:cNvSpPr>
            <a:spLocks noGrp="1"/>
          </p:cNvSpPr>
          <p:nvPr>
            <p:ph type="sldNum" sz="quarter" idx="5"/>
          </p:nvPr>
        </p:nvSpPr>
        <p:spPr/>
        <p:txBody>
          <a:bodyPr/>
          <a:lstStyle/>
          <a:p>
            <a:fld id="{5DFD6425-8400-B743-97EE-9403C62844C6}" type="slidenum">
              <a:rPr lang="en-US" smtClean="0"/>
              <a:t>7</a:t>
            </a:fld>
            <a:endParaRPr lang="en-US"/>
          </a:p>
        </p:txBody>
      </p:sp>
    </p:spTree>
    <p:extLst>
      <p:ext uri="{BB962C8B-B14F-4D97-AF65-F5344CB8AC3E}">
        <p14:creationId xmlns:p14="http://schemas.microsoft.com/office/powerpoint/2010/main" val="3983687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Warwick and Liverpool – funded through ERF/UKRI, university funding and CSC </a:t>
            </a:r>
          </a:p>
          <a:p>
            <a:r>
              <a:rPr lang="en-US" dirty="0"/>
              <a:t>Working on atmospheric oscillation analyses, event generation for GeV physics</a:t>
            </a:r>
          </a:p>
          <a:p>
            <a:r>
              <a:rPr lang="en-US" dirty="0"/>
              <a:t>Leadership of Nu-interactions WG in 2022</a:t>
            </a:r>
          </a:p>
        </p:txBody>
      </p:sp>
      <p:sp>
        <p:nvSpPr>
          <p:cNvPr id="4" name="Slide Number Placeholder 3"/>
          <p:cNvSpPr>
            <a:spLocks noGrp="1"/>
          </p:cNvSpPr>
          <p:nvPr>
            <p:ph type="sldNum" sz="quarter" idx="5"/>
          </p:nvPr>
        </p:nvSpPr>
        <p:spPr/>
        <p:txBody>
          <a:bodyPr/>
          <a:lstStyle/>
          <a:p>
            <a:fld id="{5DFD6425-8400-B743-97EE-9403C62844C6}" type="slidenum">
              <a:rPr lang="en-US" smtClean="0"/>
              <a:t>8</a:t>
            </a:fld>
            <a:endParaRPr lang="en-US"/>
          </a:p>
        </p:txBody>
      </p:sp>
    </p:spTree>
    <p:extLst>
      <p:ext uri="{BB962C8B-B14F-4D97-AF65-F5344CB8AC3E}">
        <p14:creationId xmlns:p14="http://schemas.microsoft.com/office/powerpoint/2010/main" val="363787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to be a bit more precise this plot </a:t>
            </a:r>
            <a:r>
              <a:rPr lang="en-US" dirty="0" err="1"/>
              <a:t>summarises</a:t>
            </a:r>
            <a:r>
              <a:rPr lang="en-US" dirty="0"/>
              <a:t> our understanding of neutrino mass so far </a:t>
            </a:r>
          </a:p>
        </p:txBody>
      </p:sp>
      <p:sp>
        <p:nvSpPr>
          <p:cNvPr id="4" name="Slide Number Placeholder 3"/>
          <p:cNvSpPr>
            <a:spLocks noGrp="1"/>
          </p:cNvSpPr>
          <p:nvPr>
            <p:ph type="sldNum" sz="quarter" idx="5"/>
          </p:nvPr>
        </p:nvSpPr>
        <p:spPr/>
        <p:txBody>
          <a:bodyPr/>
          <a:lstStyle/>
          <a:p>
            <a:fld id="{5DFD6425-8400-B743-97EE-9403C62844C6}" type="slidenum">
              <a:rPr lang="en-US" smtClean="0"/>
              <a:t>9</a:t>
            </a:fld>
            <a:endParaRPr lang="en-US"/>
          </a:p>
        </p:txBody>
      </p:sp>
    </p:spTree>
    <p:extLst>
      <p:ext uri="{BB962C8B-B14F-4D97-AF65-F5344CB8AC3E}">
        <p14:creationId xmlns:p14="http://schemas.microsoft.com/office/powerpoint/2010/main" val="3947608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14438"/>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5F66D00D-17E0-61B7-061A-87153D2AFD17}"/>
              </a:ext>
            </a:extLst>
          </p:cNvPr>
          <p:cNvPicPr>
            <a:picLocks noChangeAspect="1"/>
          </p:cNvPicPr>
          <p:nvPr userDrawn="1"/>
        </p:nvPicPr>
        <p:blipFill>
          <a:blip r:embed="rId2"/>
          <a:stretch>
            <a:fillRect/>
          </a:stretch>
        </p:blipFill>
        <p:spPr>
          <a:xfrm>
            <a:off x="163643" y="136526"/>
            <a:ext cx="1625600" cy="1244600"/>
          </a:xfrm>
          <a:prstGeom prst="rect">
            <a:avLst/>
          </a:prstGeom>
        </p:spPr>
      </p:pic>
    </p:spTree>
    <p:extLst>
      <p:ext uri="{BB962C8B-B14F-4D97-AF65-F5344CB8AC3E}">
        <p14:creationId xmlns:p14="http://schemas.microsoft.com/office/powerpoint/2010/main" val="285842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PPAP July 2023</a:t>
            </a:r>
            <a:endParaRPr lang="en-US"/>
          </a:p>
        </p:txBody>
      </p:sp>
      <p:sp>
        <p:nvSpPr>
          <p:cNvPr id="5" name="Footer Placeholder 4"/>
          <p:cNvSpPr>
            <a:spLocks noGrp="1"/>
          </p:cNvSpPr>
          <p:nvPr>
            <p:ph type="ftr" sz="quarter" idx="11"/>
          </p:nvPr>
        </p:nvSpPr>
        <p:spPr/>
        <p:txBody>
          <a:bodyPr/>
          <a:lstStyle/>
          <a:p>
            <a:r>
              <a:rPr lang="en-US"/>
              <a:t>J Wilson - Neutrinos</a:t>
            </a:r>
          </a:p>
        </p:txBody>
      </p:sp>
      <p:sp>
        <p:nvSpPr>
          <p:cNvPr id="6" name="Slide Number Placeholder 5"/>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366466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GB"/>
              <a:t>PPAP July 2023</a:t>
            </a:r>
            <a:endParaRPr lang="en-US"/>
          </a:p>
        </p:txBody>
      </p:sp>
      <p:sp>
        <p:nvSpPr>
          <p:cNvPr id="5" name="Footer Placeholder 4"/>
          <p:cNvSpPr>
            <a:spLocks noGrp="1"/>
          </p:cNvSpPr>
          <p:nvPr>
            <p:ph type="ftr" sz="quarter" idx="11"/>
          </p:nvPr>
        </p:nvSpPr>
        <p:spPr/>
        <p:txBody>
          <a:bodyPr/>
          <a:lstStyle/>
          <a:p>
            <a:r>
              <a:rPr lang="en-US"/>
              <a:t>J Wilson - Neutrinos</a:t>
            </a:r>
          </a:p>
        </p:txBody>
      </p:sp>
      <p:sp>
        <p:nvSpPr>
          <p:cNvPr id="6" name="Slide Number Placeholder 5"/>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4233906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bg object 18">
            <a:extLst>
              <a:ext uri="{FF2B5EF4-FFF2-40B4-BE49-F238E27FC236}">
                <a16:creationId xmlns:a16="http://schemas.microsoft.com/office/drawing/2014/main" id="{28469DEF-080D-52B2-82BC-FCD20735EB61}"/>
              </a:ext>
            </a:extLst>
          </p:cNvPr>
          <p:cNvPicPr/>
          <p:nvPr userDrawn="1"/>
        </p:nvPicPr>
        <p:blipFill>
          <a:blip r:embed="rId2" cstate="print"/>
          <a:stretch>
            <a:fillRect/>
          </a:stretch>
        </p:blipFill>
        <p:spPr>
          <a:xfrm>
            <a:off x="10388002" y="130126"/>
            <a:ext cx="1595060" cy="1076425"/>
          </a:xfrm>
          <a:prstGeom prst="rect">
            <a:avLst/>
          </a:prstGeom>
        </p:spPr>
      </p:pic>
      <p:sp>
        <p:nvSpPr>
          <p:cNvPr id="4" name="Date Placeholder 3">
            <a:extLst>
              <a:ext uri="{FF2B5EF4-FFF2-40B4-BE49-F238E27FC236}">
                <a16:creationId xmlns:a16="http://schemas.microsoft.com/office/drawing/2014/main" id="{EC233A49-B1E8-7FDE-39A9-7CAC8BF5C0F7}"/>
              </a:ext>
            </a:extLst>
          </p:cNvPr>
          <p:cNvSpPr>
            <a:spLocks noGrp="1"/>
          </p:cNvSpPr>
          <p:nvPr>
            <p:ph type="dt" sz="half" idx="10"/>
          </p:nvPr>
        </p:nvSpPr>
        <p:spPr/>
        <p:txBody>
          <a:bodyPr/>
          <a:lstStyle/>
          <a:p>
            <a:pPr>
              <a:defRPr/>
            </a:pPr>
            <a:r>
              <a:rPr lang="en-GB"/>
              <a:t>20/11/2020</a:t>
            </a:r>
            <a:endParaRPr lang="en-US" dirty="0"/>
          </a:p>
        </p:txBody>
      </p:sp>
      <p:sp>
        <p:nvSpPr>
          <p:cNvPr id="5" name="Footer Placeholder 4">
            <a:extLst>
              <a:ext uri="{FF2B5EF4-FFF2-40B4-BE49-F238E27FC236}">
                <a16:creationId xmlns:a16="http://schemas.microsoft.com/office/drawing/2014/main" id="{86385375-3A42-6E33-CF38-CB83A9C9A6AE}"/>
              </a:ext>
            </a:extLst>
          </p:cNvPr>
          <p:cNvSpPr>
            <a:spLocks noGrp="1"/>
          </p:cNvSpPr>
          <p:nvPr>
            <p:ph type="ftr" sz="quarter" idx="11"/>
          </p:nvPr>
        </p:nvSpPr>
        <p:spPr/>
        <p:txBody>
          <a:bodyPr/>
          <a:lstStyle/>
          <a:p>
            <a:pPr>
              <a:defRPr/>
            </a:pPr>
            <a:r>
              <a:rPr lang="en-US" b="1"/>
              <a:t>SBND</a:t>
            </a:r>
            <a:endParaRPr lang="en-US" b="1" dirty="0"/>
          </a:p>
        </p:txBody>
      </p:sp>
      <p:sp>
        <p:nvSpPr>
          <p:cNvPr id="6" name="Slide Number Placeholder 5">
            <a:extLst>
              <a:ext uri="{FF2B5EF4-FFF2-40B4-BE49-F238E27FC236}">
                <a16:creationId xmlns:a16="http://schemas.microsoft.com/office/drawing/2014/main" id="{F8BF9807-C744-D6D9-186D-70E08D51A42F}"/>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8" name="Title 7">
            <a:extLst>
              <a:ext uri="{FF2B5EF4-FFF2-40B4-BE49-F238E27FC236}">
                <a16:creationId xmlns:a16="http://schemas.microsoft.com/office/drawing/2014/main" id="{D3375379-2C58-F532-87EA-A4F752363BCD}"/>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141617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643" y="4755"/>
            <a:ext cx="10074704" cy="791973"/>
          </a:xfrm>
        </p:spPr>
        <p:txBody>
          <a:bodyPr/>
          <a:lstStyle/>
          <a:p>
            <a:r>
              <a:rPr lang="en-GB" dirty="0"/>
              <a:t>Click to edit Master title style</a:t>
            </a:r>
            <a:endParaRPr lang="en-US" dirty="0"/>
          </a:p>
        </p:txBody>
      </p:sp>
      <p:sp>
        <p:nvSpPr>
          <p:cNvPr id="3" name="Content Placeholder 2"/>
          <p:cNvSpPr>
            <a:spLocks noGrp="1"/>
          </p:cNvSpPr>
          <p:nvPr>
            <p:ph idx="1"/>
          </p:nvPr>
        </p:nvSpPr>
        <p:spPr>
          <a:xfrm>
            <a:off x="254643" y="1088030"/>
            <a:ext cx="11759879" cy="522017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0" y="6474620"/>
            <a:ext cx="2743200" cy="365125"/>
          </a:xfrm>
        </p:spPr>
        <p:txBody>
          <a:bodyPr/>
          <a:lstStyle>
            <a:lvl1pPr>
              <a:defRPr>
                <a:solidFill>
                  <a:srgbClr val="C00000"/>
                </a:solidFill>
              </a:defRPr>
            </a:lvl1p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type="ftr" sz="quarter" idx="11"/>
              </p:nvPr>
            </p:nvSpPr>
            <p:spPr>
              <a:xfrm>
                <a:off x="4038600" y="6492875"/>
                <a:ext cx="4114800" cy="365125"/>
              </a:xfrm>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p:cNvSpPr>
                <a:spLocks noGrp="1" noRot="1" noChangeAspect="1" noMove="1" noResize="1" noEditPoints="1" noAdjustHandles="1" noChangeArrowheads="1" noChangeShapeType="1" noTextEdit="1"/>
              </p:cNvSpPr>
              <p:nvPr>
                <p:ph type="ftr" sz="quarter" idx="11"/>
              </p:nvPr>
            </p:nvSpPr>
            <p:spPr>
              <a:xfrm>
                <a:off x="4038600" y="6492875"/>
                <a:ext cx="4114800" cy="365125"/>
              </a:xfrm>
              <a:blipFill>
                <a:blip r:embed="rId2"/>
                <a:stretch>
                  <a:fillRect/>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a:xfrm>
            <a:off x="11771452" y="6474620"/>
            <a:ext cx="420547" cy="365125"/>
          </a:xfrm>
          <a:ln w="38100">
            <a:solidFill>
              <a:srgbClr val="C00000"/>
            </a:solidFill>
          </a:ln>
        </p:spPr>
        <p:txBody>
          <a:bodyPr/>
          <a:lstStyle>
            <a:lvl1pPr>
              <a:defRPr sz="1400" b="1"/>
            </a:lvl1pPr>
          </a:lstStyle>
          <a:p>
            <a:fld id="{03203D20-8F30-784C-B11E-9366FC42D12A}" type="slidenum">
              <a:rPr lang="en-US" smtClean="0"/>
              <a:pPr/>
              <a:t>‹#›</a:t>
            </a:fld>
            <a:endParaRPr lang="en-US" dirty="0"/>
          </a:p>
        </p:txBody>
      </p:sp>
      <p:cxnSp>
        <p:nvCxnSpPr>
          <p:cNvPr id="8" name="Straight Connector 7">
            <a:extLst>
              <a:ext uri="{FF2B5EF4-FFF2-40B4-BE49-F238E27FC236}">
                <a16:creationId xmlns:a16="http://schemas.microsoft.com/office/drawing/2014/main" id="{80F3EFC6-29A5-0202-EC78-9936A5DED2E1}"/>
              </a:ext>
            </a:extLst>
          </p:cNvPr>
          <p:cNvCxnSpPr/>
          <p:nvPr userDrawn="1"/>
        </p:nvCxnSpPr>
        <p:spPr>
          <a:xfrm>
            <a:off x="0" y="821803"/>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E6393B-D974-793D-9F79-F44367303328}"/>
              </a:ext>
            </a:extLst>
          </p:cNvPr>
          <p:cNvCxnSpPr/>
          <p:nvPr userDrawn="1"/>
        </p:nvCxnSpPr>
        <p:spPr>
          <a:xfrm>
            <a:off x="11575" y="858453"/>
            <a:ext cx="12192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008B1F-D2F3-650B-B84F-5F720995508C}"/>
              </a:ext>
            </a:extLst>
          </p:cNvPr>
          <p:cNvCxnSpPr/>
          <p:nvPr userDrawn="1"/>
        </p:nvCxnSpPr>
        <p:spPr>
          <a:xfrm>
            <a:off x="0" y="895104"/>
            <a:ext cx="12192000"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47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GB"/>
              <a:t>PPAP July 2023</a:t>
            </a:r>
            <a:endParaRPr lang="en-US"/>
          </a:p>
        </p:txBody>
      </p:sp>
      <p:sp>
        <p:nvSpPr>
          <p:cNvPr id="5" name="Footer Placeholder 4"/>
          <p:cNvSpPr>
            <a:spLocks noGrp="1"/>
          </p:cNvSpPr>
          <p:nvPr>
            <p:ph type="ftr" sz="quarter" idx="11"/>
          </p:nvPr>
        </p:nvSpPr>
        <p:spPr/>
        <p:txBody>
          <a:bodyPr/>
          <a:lstStyle/>
          <a:p>
            <a:r>
              <a:rPr lang="en-US"/>
              <a:t>J Wilson - Neutrinos</a:t>
            </a:r>
          </a:p>
        </p:txBody>
      </p:sp>
      <p:sp>
        <p:nvSpPr>
          <p:cNvPr id="6" name="Slide Number Placeholder 5"/>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1643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GB"/>
              <a:t>PPAP July 2023</a:t>
            </a:r>
            <a:endParaRPr lang="en-US"/>
          </a:p>
        </p:txBody>
      </p:sp>
      <p:sp>
        <p:nvSpPr>
          <p:cNvPr id="6" name="Footer Placeholder 5"/>
          <p:cNvSpPr>
            <a:spLocks noGrp="1"/>
          </p:cNvSpPr>
          <p:nvPr>
            <p:ph type="ftr" sz="quarter" idx="11"/>
          </p:nvPr>
        </p:nvSpPr>
        <p:spPr/>
        <p:txBody>
          <a:bodyPr/>
          <a:lstStyle/>
          <a:p>
            <a:r>
              <a:rPr lang="en-US"/>
              <a:t>J Wilson - Neutrinos</a:t>
            </a:r>
          </a:p>
        </p:txBody>
      </p:sp>
      <p:sp>
        <p:nvSpPr>
          <p:cNvPr id="7" name="Slide Number Placeholder 6"/>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186595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GB"/>
              <a:t>PPAP July 2023</a:t>
            </a:r>
            <a:endParaRPr lang="en-US"/>
          </a:p>
        </p:txBody>
      </p:sp>
      <p:sp>
        <p:nvSpPr>
          <p:cNvPr id="8" name="Footer Placeholder 7"/>
          <p:cNvSpPr>
            <a:spLocks noGrp="1"/>
          </p:cNvSpPr>
          <p:nvPr>
            <p:ph type="ftr" sz="quarter" idx="11"/>
          </p:nvPr>
        </p:nvSpPr>
        <p:spPr/>
        <p:txBody>
          <a:bodyPr/>
          <a:lstStyle/>
          <a:p>
            <a:r>
              <a:rPr lang="en-US"/>
              <a:t>J Wilson - Neutrinos</a:t>
            </a:r>
          </a:p>
        </p:txBody>
      </p:sp>
      <p:sp>
        <p:nvSpPr>
          <p:cNvPr id="9" name="Slide Number Placeholder 8"/>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327811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GB"/>
              <a:t>PPAP July 2023</a:t>
            </a:r>
            <a:endParaRPr lang="en-US"/>
          </a:p>
        </p:txBody>
      </p:sp>
      <p:sp>
        <p:nvSpPr>
          <p:cNvPr id="4" name="Footer Placeholder 3"/>
          <p:cNvSpPr>
            <a:spLocks noGrp="1"/>
          </p:cNvSpPr>
          <p:nvPr>
            <p:ph type="ftr" sz="quarter" idx="11"/>
          </p:nvPr>
        </p:nvSpPr>
        <p:spPr/>
        <p:txBody>
          <a:bodyPr/>
          <a:lstStyle/>
          <a:p>
            <a:r>
              <a:rPr lang="en-US"/>
              <a:t>J Wilson - Neutrinos</a:t>
            </a:r>
          </a:p>
        </p:txBody>
      </p:sp>
      <p:sp>
        <p:nvSpPr>
          <p:cNvPr id="5" name="Slide Number Placeholder 4"/>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40293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PPAP July 2023</a:t>
            </a:r>
            <a:endParaRPr lang="en-US"/>
          </a:p>
        </p:txBody>
      </p:sp>
      <p:sp>
        <p:nvSpPr>
          <p:cNvPr id="3" name="Footer Placeholder 2"/>
          <p:cNvSpPr>
            <a:spLocks noGrp="1"/>
          </p:cNvSpPr>
          <p:nvPr>
            <p:ph type="ftr" sz="quarter" idx="11"/>
          </p:nvPr>
        </p:nvSpPr>
        <p:spPr/>
        <p:txBody>
          <a:bodyPr/>
          <a:lstStyle/>
          <a:p>
            <a:r>
              <a:rPr lang="en-US"/>
              <a:t>J Wilson - Neutrinos</a:t>
            </a:r>
          </a:p>
        </p:txBody>
      </p:sp>
      <p:sp>
        <p:nvSpPr>
          <p:cNvPr id="4" name="Slide Number Placeholder 3"/>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411602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PPAP July 2023</a:t>
            </a:r>
            <a:endParaRPr lang="en-US"/>
          </a:p>
        </p:txBody>
      </p:sp>
      <p:sp>
        <p:nvSpPr>
          <p:cNvPr id="6" name="Footer Placeholder 5"/>
          <p:cNvSpPr>
            <a:spLocks noGrp="1"/>
          </p:cNvSpPr>
          <p:nvPr>
            <p:ph type="ftr" sz="quarter" idx="11"/>
          </p:nvPr>
        </p:nvSpPr>
        <p:spPr/>
        <p:txBody>
          <a:bodyPr/>
          <a:lstStyle/>
          <a:p>
            <a:r>
              <a:rPr lang="en-US"/>
              <a:t>J Wilson - Neutrinos</a:t>
            </a:r>
          </a:p>
        </p:txBody>
      </p:sp>
      <p:sp>
        <p:nvSpPr>
          <p:cNvPr id="7" name="Slide Number Placeholder 6"/>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277174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r>
              <a:rPr lang="en-GB"/>
              <a:t>PPAP July 2023</a:t>
            </a:r>
            <a:endParaRPr lang="en-US"/>
          </a:p>
        </p:txBody>
      </p:sp>
      <p:sp>
        <p:nvSpPr>
          <p:cNvPr id="6" name="Footer Placeholder 5"/>
          <p:cNvSpPr>
            <a:spLocks noGrp="1"/>
          </p:cNvSpPr>
          <p:nvPr>
            <p:ph type="ftr" sz="quarter" idx="11"/>
          </p:nvPr>
        </p:nvSpPr>
        <p:spPr/>
        <p:txBody>
          <a:bodyPr/>
          <a:lstStyle/>
          <a:p>
            <a:r>
              <a:rPr lang="en-US"/>
              <a:t>J Wilson - Neutrinos</a:t>
            </a:r>
          </a:p>
        </p:txBody>
      </p:sp>
      <p:sp>
        <p:nvSpPr>
          <p:cNvPr id="7" name="Slide Number Placeholder 6"/>
          <p:cNvSpPr>
            <a:spLocks noGrp="1"/>
          </p:cNvSpPr>
          <p:nvPr>
            <p:ph type="sldNum" sz="quarter" idx="12"/>
          </p:nvPr>
        </p:nvSpPr>
        <p:spPr/>
        <p:txBody>
          <a:bodyPr/>
          <a:lstStyle/>
          <a:p>
            <a:fld id="{03203D20-8F30-784C-B11E-9366FC42D12A}" type="slidenum">
              <a:rPr lang="en-US" smtClean="0"/>
              <a:t>‹#›</a:t>
            </a:fld>
            <a:endParaRPr lang="en-US"/>
          </a:p>
        </p:txBody>
      </p:sp>
    </p:spTree>
    <p:extLst>
      <p:ext uri="{BB962C8B-B14F-4D97-AF65-F5344CB8AC3E}">
        <p14:creationId xmlns:p14="http://schemas.microsoft.com/office/powerpoint/2010/main" val="221543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PPAP July 2023</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 Wilson - Neutrinos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03D20-8F30-784C-B11E-9366FC42D12A}" type="slidenum">
              <a:rPr lang="en-US" smtClean="0"/>
              <a:t>‹#›</a:t>
            </a:fld>
            <a:endParaRPr lang="en-US"/>
          </a:p>
        </p:txBody>
      </p:sp>
    </p:spTree>
    <p:extLst>
      <p:ext uri="{BB962C8B-B14F-4D97-AF65-F5344CB8AC3E}">
        <p14:creationId xmlns:p14="http://schemas.microsoft.com/office/powerpoint/2010/main" val="15206861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57.png"/><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37.xml.rels><?xml version="1.0" encoding="UTF-8" standalone="yes"?>
<Relationships xmlns="http://schemas.openxmlformats.org/package/2006/relationships"><Relationship Id="rId3" Type="http://schemas.openxmlformats.org/officeDocument/2006/relationships/hyperlink" Target="https://conference.ippp.dur.ac.uk/event/1144/" TargetMode="External"/><Relationship Id="rId7" Type="http://schemas.openxmlformats.org/officeDocument/2006/relationships/image" Target="../media/image86.em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hyperlink" Target="http://cds.cern.ch/record/2654649" TargetMode="External"/><Relationship Id="rId4" Type="http://schemas.openxmlformats.org/officeDocument/2006/relationships/hyperlink" Target="https://conference.ippp.dur.ac.uk/event/1169/"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93.tif"/><Relationship Id="rId3" Type="http://schemas.openxmlformats.org/officeDocument/2006/relationships/image" Target="../media/image88.emf"/><Relationship Id="rId7" Type="http://schemas.openxmlformats.org/officeDocument/2006/relationships/image" Target="../media/image92.tif"/><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91.tif"/><Relationship Id="rId5" Type="http://schemas.openxmlformats.org/officeDocument/2006/relationships/image" Target="../media/image90.tif"/><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20.png"/><Relationship Id="rId7" Type="http://schemas.openxmlformats.org/officeDocument/2006/relationships/image" Target="../media/image15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80.png"/><Relationship Id="rId5" Type="http://schemas.openxmlformats.org/officeDocument/2006/relationships/image" Target="../media/image22.png"/><Relationship Id="rId10" Type="http://schemas.openxmlformats.org/officeDocument/2006/relationships/image" Target="../media/image170.png"/><Relationship Id="rId4" Type="http://schemas.openxmlformats.org/officeDocument/2006/relationships/image" Target="../media/image2.png"/><Relationship Id="rId9" Type="http://schemas.openxmlformats.org/officeDocument/2006/relationships/hyperlink" Target="https://pdglive.lbl.gov/Particle.action?node=S066&amp;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B10B-0465-5FC9-3A47-3B2A2B5388FC}"/>
              </a:ext>
            </a:extLst>
          </p:cNvPr>
          <p:cNvSpPr>
            <a:spLocks noGrp="1"/>
          </p:cNvSpPr>
          <p:nvPr>
            <p:ph type="ctrTitle"/>
          </p:nvPr>
        </p:nvSpPr>
        <p:spPr>
          <a:xfrm>
            <a:off x="976443" y="1214438"/>
            <a:ext cx="10668000" cy="2387600"/>
          </a:xfrm>
        </p:spPr>
        <p:txBody>
          <a:bodyPr/>
          <a:lstStyle/>
          <a:p>
            <a:r>
              <a:rPr lang="en-US" dirty="0"/>
              <a:t>Neutrinos Overview</a:t>
            </a:r>
            <a:br>
              <a:rPr lang="en-US" dirty="0"/>
            </a:br>
            <a:r>
              <a:rPr lang="en-US" sz="3200" dirty="0"/>
              <a:t>PPAP – July 7</a:t>
            </a:r>
            <a:r>
              <a:rPr lang="en-US" sz="3200" baseline="30000" dirty="0"/>
              <a:t>th</a:t>
            </a:r>
            <a:r>
              <a:rPr lang="en-US" sz="3200" dirty="0"/>
              <a:t> 2023</a:t>
            </a:r>
            <a:endParaRPr lang="en-US" dirty="0"/>
          </a:p>
        </p:txBody>
      </p:sp>
      <p:sp>
        <p:nvSpPr>
          <p:cNvPr id="3" name="Subtitle 2">
            <a:extLst>
              <a:ext uri="{FF2B5EF4-FFF2-40B4-BE49-F238E27FC236}">
                <a16:creationId xmlns:a16="http://schemas.microsoft.com/office/drawing/2014/main" id="{91A9A3A4-3AC4-DB9D-E980-D81B63787D03}"/>
              </a:ext>
            </a:extLst>
          </p:cNvPr>
          <p:cNvSpPr>
            <a:spLocks noGrp="1"/>
          </p:cNvSpPr>
          <p:nvPr>
            <p:ph type="subTitle" idx="1"/>
          </p:nvPr>
        </p:nvSpPr>
        <p:spPr/>
        <p:txBody>
          <a:bodyPr/>
          <a:lstStyle/>
          <a:p>
            <a:endParaRPr lang="en-US" dirty="0"/>
          </a:p>
          <a:p>
            <a:r>
              <a:rPr lang="en-US" dirty="0"/>
              <a:t>Jeanne Wilson</a:t>
            </a:r>
          </a:p>
        </p:txBody>
      </p:sp>
      <p:pic>
        <p:nvPicPr>
          <p:cNvPr id="4" name="Picture 3">
            <a:extLst>
              <a:ext uri="{FF2B5EF4-FFF2-40B4-BE49-F238E27FC236}">
                <a16:creationId xmlns:a16="http://schemas.microsoft.com/office/drawing/2014/main" id="{A39B6FE5-730E-0BA7-1B46-53EEF34C6A41}"/>
              </a:ext>
            </a:extLst>
          </p:cNvPr>
          <p:cNvPicPr>
            <a:picLocks noChangeAspect="1"/>
          </p:cNvPicPr>
          <p:nvPr/>
        </p:nvPicPr>
        <p:blipFill>
          <a:blip r:embed="rId3"/>
          <a:stretch>
            <a:fillRect/>
          </a:stretch>
        </p:blipFill>
        <p:spPr>
          <a:xfrm>
            <a:off x="163643" y="136526"/>
            <a:ext cx="1625600" cy="1244600"/>
          </a:xfrm>
          <a:prstGeom prst="rect">
            <a:avLst/>
          </a:prstGeom>
        </p:spPr>
      </p:pic>
    </p:spTree>
    <p:extLst>
      <p:ext uri="{BB962C8B-B14F-4D97-AF65-F5344CB8AC3E}">
        <p14:creationId xmlns:p14="http://schemas.microsoft.com/office/powerpoint/2010/main" val="380411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36DA-4DE5-4E62-0BB6-BE8FC9CF4B4B}"/>
              </a:ext>
            </a:extLst>
          </p:cNvPr>
          <p:cNvSpPr>
            <a:spLocks noGrp="1"/>
          </p:cNvSpPr>
          <p:nvPr>
            <p:ph type="title"/>
          </p:nvPr>
        </p:nvSpPr>
        <p:spPr/>
        <p:txBody>
          <a:bodyPr/>
          <a:lstStyle/>
          <a:p>
            <a:r>
              <a:rPr lang="en-US" dirty="0"/>
              <a:t>What don’t we know?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1CD48E-BA24-241E-61E6-C635811B9FFB}"/>
                  </a:ext>
                </a:extLst>
              </p:cNvPr>
              <p:cNvSpPr>
                <a:spLocks noGrp="1"/>
              </p:cNvSpPr>
              <p:nvPr>
                <p:ph idx="1"/>
              </p:nvPr>
            </p:nvSpPr>
            <p:spPr/>
            <p:txBody>
              <a:bodyPr/>
              <a:lstStyle/>
              <a:p>
                <a:r>
                  <a:rPr lang="en-US" dirty="0"/>
                  <a:t>Absolute neutrino mass</a:t>
                </a:r>
              </a:p>
              <a:p>
                <a:r>
                  <a:rPr lang="en-US" dirty="0"/>
                  <a:t>Why are neutrino masses at least 6 orders of magnitude smaller than the other fermions</a:t>
                </a:r>
              </a:p>
              <a:p>
                <a:endParaRPr lang="en-US" dirty="0"/>
              </a:p>
              <a:p>
                <a:endParaRPr lang="en-US" dirty="0"/>
              </a:p>
              <a:p>
                <a:endParaRPr lang="en-US" dirty="0"/>
              </a:p>
              <a:p>
                <a:r>
                  <a:rPr lang="en-US" dirty="0"/>
                  <a:t>How do neutrinos get their mass</a:t>
                </a:r>
              </a:p>
              <a:p>
                <a:pPr lvl="1"/>
                <a:r>
                  <a:rPr lang="en-US" dirty="0"/>
                  <a:t>Dirac or Majorana ?</a:t>
                </a:r>
              </a:p>
              <a:p>
                <a:pPr lvl="1"/>
                <a:r>
                  <a:rPr lang="en-US" dirty="0"/>
                  <a:t>Observation of </a:t>
                </a:r>
                <a14:m>
                  <m:oMath xmlns:m="http://schemas.openxmlformats.org/officeDocument/2006/math">
                    <m:r>
                      <a:rPr lang="en-GB" b="0" i="1" smtClean="0">
                        <a:latin typeface="Cambria Math" panose="02040503050406030204" pitchFamily="18" charset="0"/>
                      </a:rPr>
                      <m:t>0</m:t>
                    </m:r>
                    <m:r>
                      <a:rPr lang="en-GB" b="0" i="1" smtClean="0">
                        <a:latin typeface="Cambria Math" panose="02040503050406030204" pitchFamily="18" charset="0"/>
                        <a:ea typeface="Cambria Math" panose="02040503050406030204" pitchFamily="18" charset="0"/>
                      </a:rPr>
                      <m:t>𝜈𝛽𝛽</m:t>
                    </m:r>
                  </m:oMath>
                </a14:m>
                <a:r>
                  <a:rPr lang="en-US" dirty="0"/>
                  <a:t> = Majorana particles </a:t>
                </a:r>
              </a:p>
              <a:p>
                <a:endParaRPr lang="en-GB" dirty="0"/>
              </a:p>
              <a:p>
                <a:endParaRPr lang="en-US" dirty="0"/>
              </a:p>
            </p:txBody>
          </p:sp>
        </mc:Choice>
        <mc:Fallback xmlns="">
          <p:sp>
            <p:nvSpPr>
              <p:cNvPr id="3" name="Content Placeholder 2">
                <a:extLst>
                  <a:ext uri="{FF2B5EF4-FFF2-40B4-BE49-F238E27FC236}">
                    <a16:creationId xmlns:a16="http://schemas.microsoft.com/office/drawing/2014/main" id="{8D1CD48E-BA24-241E-61E6-C635811B9FFB}"/>
                  </a:ext>
                </a:extLst>
              </p:cNvPr>
              <p:cNvSpPr>
                <a:spLocks noGrp="1" noRot="1" noChangeAspect="1" noMove="1" noResize="1" noEditPoints="1" noAdjustHandles="1" noChangeArrowheads="1" noChangeShapeType="1" noTextEdit="1"/>
              </p:cNvSpPr>
              <p:nvPr>
                <p:ph idx="1"/>
              </p:nvPr>
            </p:nvSpPr>
            <p:spPr>
              <a:blipFill>
                <a:blip r:embed="rId3"/>
                <a:stretch>
                  <a:fillRect l="-971" t="-194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5F06ACA-9D81-E93C-E41E-17DB68443A9B}"/>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5D7A55D9-0CCE-6E96-D4B6-BD26F9698A15}"/>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5D7A55D9-0CCE-6E96-D4B6-BD26F9698A15}"/>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F3A05A6F-0A62-2379-727A-1E2046508A68}"/>
              </a:ext>
            </a:extLst>
          </p:cNvPr>
          <p:cNvSpPr>
            <a:spLocks noGrp="1"/>
          </p:cNvSpPr>
          <p:nvPr>
            <p:ph type="sldNum" sz="quarter" idx="12"/>
          </p:nvPr>
        </p:nvSpPr>
        <p:spPr/>
        <p:txBody>
          <a:bodyPr/>
          <a:lstStyle/>
          <a:p>
            <a:fld id="{03203D20-8F30-784C-B11E-9366FC42D12A}" type="slidenum">
              <a:rPr lang="en-US" smtClean="0"/>
              <a:pPr/>
              <a:t>10</a:t>
            </a:fld>
            <a:endParaRPr lang="en-US" dirty="0"/>
          </a:p>
        </p:txBody>
      </p:sp>
      <p:pic>
        <p:nvPicPr>
          <p:cNvPr id="7" name="Picture 4">
            <a:extLst>
              <a:ext uri="{FF2B5EF4-FFF2-40B4-BE49-F238E27FC236}">
                <a16:creationId xmlns:a16="http://schemas.microsoft.com/office/drawing/2014/main" id="{33B19708-F413-2040-F536-E87A10FEE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810" y="4558118"/>
            <a:ext cx="2680594" cy="12118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utrino Physics (BSM and phenomenological implications) INVISIBLES 14  SCHOOL">
            <a:extLst>
              <a:ext uri="{FF2B5EF4-FFF2-40B4-BE49-F238E27FC236}">
                <a16:creationId xmlns:a16="http://schemas.microsoft.com/office/drawing/2014/main" id="{A489525C-0810-97C6-2134-E65B45628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3752" y="2209380"/>
            <a:ext cx="4457700"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1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7979-5F69-51D5-195D-7F2ABB5A1735}"/>
              </a:ext>
            </a:extLst>
          </p:cNvPr>
          <p:cNvSpPr>
            <a:spLocks noGrp="1"/>
          </p:cNvSpPr>
          <p:nvPr>
            <p:ph type="title"/>
          </p:nvPr>
        </p:nvSpPr>
        <p:spPr/>
        <p:txBody>
          <a:bodyPr/>
          <a:lstStyle/>
          <a:p>
            <a:r>
              <a:rPr lang="en-US" dirty="0"/>
              <a:t>UK expertise – Neutrino Mass</a:t>
            </a:r>
          </a:p>
        </p:txBody>
      </p:sp>
      <p:sp>
        <p:nvSpPr>
          <p:cNvPr id="4" name="Date Placeholder 3">
            <a:extLst>
              <a:ext uri="{FF2B5EF4-FFF2-40B4-BE49-F238E27FC236}">
                <a16:creationId xmlns:a16="http://schemas.microsoft.com/office/drawing/2014/main" id="{621DB23B-B6AA-2166-1D6E-ACABC800012E}"/>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1DC18BDB-A33E-C82A-747A-C7EF850FD307}"/>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1DC18BDB-A33E-C82A-747A-C7EF850FD307}"/>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23DCEF3-FCE7-1653-11C1-683E36BEE401}"/>
              </a:ext>
            </a:extLst>
          </p:cNvPr>
          <p:cNvSpPr>
            <a:spLocks noGrp="1"/>
          </p:cNvSpPr>
          <p:nvPr>
            <p:ph type="sldNum" sz="quarter" idx="12"/>
          </p:nvPr>
        </p:nvSpPr>
        <p:spPr/>
        <p:txBody>
          <a:bodyPr/>
          <a:lstStyle/>
          <a:p>
            <a:fld id="{03203D20-8F30-784C-B11E-9366FC42D12A}" type="slidenum">
              <a:rPr lang="en-US" smtClean="0"/>
              <a:pPr/>
              <a:t>11</a:t>
            </a:fld>
            <a:endParaRPr lang="en-US" dirty="0"/>
          </a:p>
        </p:txBody>
      </p:sp>
      <p:pic>
        <p:nvPicPr>
          <p:cNvPr id="7" name="Picture 2" descr="Experiments | Alexander Wright">
            <a:extLst>
              <a:ext uri="{FF2B5EF4-FFF2-40B4-BE49-F238E27FC236}">
                <a16:creationId xmlns:a16="http://schemas.microsoft.com/office/drawing/2014/main" id="{A8A819DD-F823-597E-4E5A-479DAD5447B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38986" y="1050893"/>
            <a:ext cx="3299759" cy="15346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perNEMO">
            <a:extLst>
              <a:ext uri="{FF2B5EF4-FFF2-40B4-BE49-F238E27FC236}">
                <a16:creationId xmlns:a16="http://schemas.microsoft.com/office/drawing/2014/main" id="{9EA3103A-06E4-4B68-14F2-FE5C7580D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2098" y="923213"/>
            <a:ext cx="1723287" cy="16549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egend">
            <a:extLst>
              <a:ext uri="{FF2B5EF4-FFF2-40B4-BE49-F238E27FC236}">
                <a16:creationId xmlns:a16="http://schemas.microsoft.com/office/drawing/2014/main" id="{14AA8FB8-2D18-6FD2-15F9-D45B86206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972" y="1028999"/>
            <a:ext cx="3299758" cy="1122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47ADEB-E736-5D56-1275-CBB99A11FE3D}"/>
              </a:ext>
            </a:extLst>
          </p:cNvPr>
          <p:cNvSpPr txBox="1"/>
          <p:nvPr/>
        </p:nvSpPr>
        <p:spPr>
          <a:xfrm>
            <a:off x="-25467" y="2674040"/>
            <a:ext cx="4001435" cy="2862322"/>
          </a:xfrm>
          <a:prstGeom prst="rect">
            <a:avLst/>
          </a:prstGeom>
          <a:noFill/>
          <a:ln>
            <a:solidFill>
              <a:srgbClr val="0070C0"/>
            </a:solidFill>
          </a:ln>
        </p:spPr>
        <p:txBody>
          <a:bodyPr wrap="square" rtlCol="0">
            <a:spAutoFit/>
          </a:bodyPr>
          <a:lstStyle/>
          <a:p>
            <a:r>
              <a:rPr lang="en-US" dirty="0" err="1"/>
              <a:t>Te</a:t>
            </a:r>
            <a:r>
              <a:rPr lang="en-US" dirty="0"/>
              <a:t>-loaded liquid scintillator</a:t>
            </a:r>
          </a:p>
          <a:p>
            <a:r>
              <a:rPr lang="en-US" dirty="0"/>
              <a:t>Cost effective, scalable technology</a:t>
            </a:r>
          </a:p>
          <a:p>
            <a:r>
              <a:rPr lang="en-US" dirty="0"/>
              <a:t>- 5 UK groups, leadership in analysis, software, calibration, </a:t>
            </a:r>
            <a:r>
              <a:rPr lang="en-US" dirty="0" err="1"/>
              <a:t>astro</a:t>
            </a:r>
            <a:r>
              <a:rPr lang="en-US" dirty="0"/>
              <a:t>, </a:t>
            </a:r>
            <a:r>
              <a:rPr lang="en-US" dirty="0" err="1"/>
              <a:t>Te</a:t>
            </a:r>
            <a:r>
              <a:rPr lang="en-US" dirty="0"/>
              <a:t>-dev</a:t>
            </a:r>
          </a:p>
          <a:p>
            <a:endParaRPr lang="en-US" dirty="0"/>
          </a:p>
          <a:p>
            <a:pPr marL="285750" indent="-285750">
              <a:buFont typeface="Arial" panose="020B0604020202020204" pitchFamily="34" charset="0"/>
              <a:buChar char="•"/>
            </a:pPr>
            <a:r>
              <a:rPr lang="en-US" dirty="0"/>
              <a:t>Currently running with pure LS</a:t>
            </a:r>
          </a:p>
          <a:p>
            <a:pPr marL="285750" indent="-285750">
              <a:buFont typeface="Arial" panose="020B0604020202020204" pitchFamily="34" charset="0"/>
              <a:buChar char="•"/>
            </a:pPr>
            <a:r>
              <a:rPr lang="en-US" dirty="0" err="1"/>
              <a:t>Te</a:t>
            </a:r>
            <a:r>
              <a:rPr lang="en-US" dirty="0"/>
              <a:t> Loading to start … -&gt; 0.5% by mass</a:t>
            </a:r>
          </a:p>
          <a:p>
            <a:pPr marL="285750" indent="-285750">
              <a:buFont typeface="Arial" panose="020B0604020202020204" pitchFamily="34" charset="0"/>
              <a:buChar char="•"/>
            </a:pPr>
            <a:r>
              <a:rPr lang="en-GB" sz="1800" dirty="0">
                <a:effectLst/>
                <a:latin typeface="+mj-lt"/>
              </a:rPr>
              <a:t>loading beyond 3% </a:t>
            </a:r>
            <a:r>
              <a:rPr lang="en-GB" sz="1800" dirty="0" err="1">
                <a:effectLst/>
                <a:latin typeface="+mj-lt"/>
              </a:rPr>
              <a:t>Te</a:t>
            </a:r>
            <a:r>
              <a:rPr lang="en-GB" sz="1800" dirty="0">
                <a:effectLst/>
                <a:latin typeface="+mj-lt"/>
              </a:rPr>
              <a:t> with acceptable light yield demonstrated</a:t>
            </a: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B89348-7A4F-AAB8-2C8A-2643E59394A8}"/>
                  </a:ext>
                </a:extLst>
              </p:cNvPr>
              <p:cNvSpPr txBox="1"/>
              <p:nvPr/>
            </p:nvSpPr>
            <p:spPr>
              <a:xfrm>
                <a:off x="8140874" y="2661805"/>
                <a:ext cx="4022824" cy="2585323"/>
              </a:xfrm>
              <a:prstGeom prst="rect">
                <a:avLst/>
              </a:prstGeom>
              <a:noFill/>
              <a:ln>
                <a:solidFill>
                  <a:srgbClr val="0070C0"/>
                </a:solidFill>
              </a:ln>
            </p:spPr>
            <p:txBody>
              <a:bodyPr wrap="square" rtlCol="0">
                <a:spAutoFit/>
              </a:bodyPr>
              <a:lstStyle/>
              <a:p>
                <a:r>
                  <a:rPr lang="en-US" dirty="0"/>
                  <a:t>Isotope agnostic technique to distinguish individual particles, and probe </a:t>
                </a:r>
                <a14:m>
                  <m:oMath xmlns:m="http://schemas.openxmlformats.org/officeDocument/2006/math">
                    <m:r>
                      <a:rPr lang="en-GB" i="1" smtClean="0">
                        <a:latin typeface="Cambria Math" panose="02040503050406030204" pitchFamily="18" charset="0"/>
                      </a:rPr>
                      <m:t>0</m:t>
                    </m:r>
                    <m:r>
                      <a:rPr lang="en-GB" b="0" i="1" smtClean="0">
                        <a:latin typeface="Cambria Math" panose="02040503050406030204" pitchFamily="18" charset="0"/>
                        <a:ea typeface="Cambria Math" panose="02040503050406030204" pitchFamily="18" charset="0"/>
                      </a:rPr>
                      <m:t>𝜈𝛽𝛽</m:t>
                    </m:r>
                  </m:oMath>
                </a14:m>
                <a:r>
                  <a:rPr lang="en-US" dirty="0"/>
                  <a:t> mechanisms and nuclear effects</a:t>
                </a:r>
              </a:p>
              <a:p>
                <a:pPr marL="285750" indent="-285750">
                  <a:buFontTx/>
                  <a:buChar char="-"/>
                </a:pPr>
                <a:r>
                  <a:rPr lang="en-US" dirty="0"/>
                  <a:t>5 UK groups, leadership in tracker, calibration, shielding and co-spokesperson</a:t>
                </a:r>
              </a:p>
              <a:p>
                <a:pPr marL="285750" indent="-285750">
                  <a:buFontTx/>
                  <a:buChar char="-"/>
                </a:pPr>
                <a:endParaRPr lang="en-US" dirty="0"/>
              </a:p>
              <a:p>
                <a:pPr marL="285750" indent="-285750">
                  <a:buFont typeface="Arial" panose="020B0604020202020204" pitchFamily="34" charset="0"/>
                  <a:buChar char="•"/>
                </a:pPr>
                <a:r>
                  <a:rPr lang="en-US" dirty="0"/>
                  <a:t>UK neutron shielding being installed</a:t>
                </a:r>
              </a:p>
              <a:p>
                <a:pPr marL="285750" indent="-285750">
                  <a:buFont typeface="Arial" panose="020B0604020202020204" pitchFamily="34" charset="0"/>
                  <a:buChar char="•"/>
                </a:pPr>
                <a:r>
                  <a:rPr lang="en-US" dirty="0"/>
                  <a:t>Next step double beta data taking!</a:t>
                </a:r>
              </a:p>
            </p:txBody>
          </p:sp>
        </mc:Choice>
        <mc:Fallback xmlns="">
          <p:sp>
            <p:nvSpPr>
              <p:cNvPr id="11" name="TextBox 10">
                <a:extLst>
                  <a:ext uri="{FF2B5EF4-FFF2-40B4-BE49-F238E27FC236}">
                    <a16:creationId xmlns:a16="http://schemas.microsoft.com/office/drawing/2014/main" id="{2DB89348-7A4F-AAB8-2C8A-2643E59394A8}"/>
                  </a:ext>
                </a:extLst>
              </p:cNvPr>
              <p:cNvSpPr txBox="1">
                <a:spLocks noRot="1" noChangeAspect="1" noMove="1" noResize="1" noEditPoints="1" noAdjustHandles="1" noChangeArrowheads="1" noChangeShapeType="1" noTextEdit="1"/>
              </p:cNvSpPr>
              <p:nvPr/>
            </p:nvSpPr>
            <p:spPr>
              <a:xfrm>
                <a:off x="8140874" y="2661805"/>
                <a:ext cx="4022824" cy="2585323"/>
              </a:xfrm>
              <a:prstGeom prst="rect">
                <a:avLst/>
              </a:prstGeom>
              <a:blipFill>
                <a:blip r:embed="rId7"/>
                <a:stretch>
                  <a:fillRect l="-1254" t="-976" r="-1567" b="-2927"/>
                </a:stretch>
              </a:blipFill>
              <a:ln>
                <a:solidFill>
                  <a:srgbClr val="0070C0"/>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BDD5251-39CE-0EBD-4548-C1540FC0A215}"/>
              </a:ext>
            </a:extLst>
          </p:cNvPr>
          <p:cNvSpPr txBox="1"/>
          <p:nvPr/>
        </p:nvSpPr>
        <p:spPr>
          <a:xfrm>
            <a:off x="4069768" y="2267388"/>
            <a:ext cx="3977307" cy="3416320"/>
          </a:xfrm>
          <a:prstGeom prst="rect">
            <a:avLst/>
          </a:prstGeom>
          <a:noFill/>
          <a:ln>
            <a:solidFill>
              <a:srgbClr val="0070C0"/>
            </a:solidFill>
          </a:ln>
        </p:spPr>
        <p:txBody>
          <a:bodyPr wrap="square" rtlCol="0">
            <a:spAutoFit/>
          </a:bodyPr>
          <a:lstStyle/>
          <a:p>
            <a:r>
              <a:rPr lang="en-US" dirty="0"/>
              <a:t>LEGEND-200 = 200kg 76Ge enriched </a:t>
            </a:r>
            <a:r>
              <a:rPr lang="en-US" dirty="0" err="1"/>
              <a:t>HpGe</a:t>
            </a:r>
            <a:r>
              <a:rPr lang="en-US" dirty="0"/>
              <a:t> detectors + </a:t>
            </a:r>
            <a:r>
              <a:rPr lang="en-US" dirty="0" err="1"/>
              <a:t>LAr</a:t>
            </a:r>
            <a:r>
              <a:rPr lang="en-US" dirty="0"/>
              <a:t> veto. Taking data now!</a:t>
            </a:r>
          </a:p>
          <a:p>
            <a:pPr marL="285750" indent="-285750">
              <a:buFontTx/>
              <a:buChar char="-"/>
            </a:pPr>
            <a:r>
              <a:rPr lang="en-US" dirty="0"/>
              <a:t>5 UK groups</a:t>
            </a:r>
          </a:p>
          <a:p>
            <a:pPr marL="285750" indent="-285750">
              <a:buFontTx/>
              <a:buChar char="-"/>
            </a:pPr>
            <a:endParaRPr lang="en-US" dirty="0"/>
          </a:p>
          <a:p>
            <a:r>
              <a:rPr lang="en-US" dirty="0"/>
              <a:t>LEGEND-1000  = 1000kg </a:t>
            </a:r>
            <a:r>
              <a:rPr lang="en-US" dirty="0" err="1"/>
              <a:t>HPGe</a:t>
            </a:r>
            <a:r>
              <a:rPr lang="en-US" dirty="0"/>
              <a:t> – discovery machine for all IO space</a:t>
            </a:r>
          </a:p>
          <a:p>
            <a:pPr marL="285750" indent="-285750">
              <a:buFontTx/>
              <a:buChar char="-"/>
            </a:pPr>
            <a:r>
              <a:rPr lang="en-US" dirty="0"/>
              <a:t>11 UK groups signed </a:t>
            </a:r>
            <a:r>
              <a:rPr lang="en-US" dirty="0" err="1"/>
              <a:t>SoI</a:t>
            </a:r>
            <a:r>
              <a:rPr lang="en-US" dirty="0"/>
              <a:t> (36 academics). Analysis leadership, steering committee</a:t>
            </a:r>
          </a:p>
          <a:p>
            <a:pPr marL="285750" indent="-285750">
              <a:buFont typeface="Arial" panose="020B0604020202020204" pitchFamily="34" charset="0"/>
              <a:buChar char="•"/>
            </a:pPr>
            <a:r>
              <a:rPr lang="en-US" dirty="0"/>
              <a:t>Moving to CD1 this autumn (DOE supported), first data 2028</a:t>
            </a:r>
          </a:p>
        </p:txBody>
      </p:sp>
      <p:pic>
        <p:nvPicPr>
          <p:cNvPr id="13" name="Picture 12" descr="A picture containing text, clipart&#10;&#10;Description automatically generated">
            <a:extLst>
              <a:ext uri="{FF2B5EF4-FFF2-40B4-BE49-F238E27FC236}">
                <a16:creationId xmlns:a16="http://schemas.microsoft.com/office/drawing/2014/main" id="{8C99EC2D-7796-E79C-082A-D9ED6E05B01B}"/>
              </a:ext>
            </a:extLst>
          </p:cNvPr>
          <p:cNvPicPr>
            <a:picLocks noChangeAspect="1"/>
          </p:cNvPicPr>
          <p:nvPr/>
        </p:nvPicPr>
        <p:blipFill>
          <a:blip r:embed="rId8"/>
          <a:stretch>
            <a:fillRect/>
          </a:stretch>
        </p:blipFill>
        <p:spPr>
          <a:xfrm>
            <a:off x="117658" y="5622925"/>
            <a:ext cx="1435100" cy="546100"/>
          </a:xfrm>
          <a:prstGeom prst="rect">
            <a:avLst/>
          </a:prstGeom>
        </p:spPr>
      </p:pic>
      <p:pic>
        <p:nvPicPr>
          <p:cNvPr id="15" name="Picture 14" descr="Icon&#10;&#10;Description automatically generated">
            <a:extLst>
              <a:ext uri="{FF2B5EF4-FFF2-40B4-BE49-F238E27FC236}">
                <a16:creationId xmlns:a16="http://schemas.microsoft.com/office/drawing/2014/main" id="{4920D491-5C3C-9116-09EC-2C59CC3A1002}"/>
              </a:ext>
            </a:extLst>
          </p:cNvPr>
          <p:cNvPicPr>
            <a:picLocks noChangeAspect="1"/>
          </p:cNvPicPr>
          <p:nvPr/>
        </p:nvPicPr>
        <p:blipFill>
          <a:blip r:embed="rId9"/>
          <a:stretch>
            <a:fillRect/>
          </a:stretch>
        </p:blipFill>
        <p:spPr>
          <a:xfrm>
            <a:off x="6764375" y="5908501"/>
            <a:ext cx="1282700" cy="5969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7A7A00-E2AB-A164-7E85-A45C5F3BC6E7}"/>
                  </a:ext>
                </a:extLst>
              </p:cNvPr>
              <p:cNvSpPr txBox="1"/>
              <p:nvPr/>
            </p:nvSpPr>
            <p:spPr>
              <a:xfrm>
                <a:off x="8140875" y="5365461"/>
                <a:ext cx="3977308" cy="1200329"/>
              </a:xfrm>
              <a:prstGeom prst="rect">
                <a:avLst/>
              </a:prstGeom>
              <a:noFill/>
              <a:ln>
                <a:solidFill>
                  <a:srgbClr val="0070C0"/>
                </a:solidFill>
              </a:ln>
            </p:spPr>
            <p:txBody>
              <a:bodyPr wrap="square" rtlCol="0">
                <a:spAutoFit/>
              </a:bodyPr>
              <a:lstStyle/>
              <a:p>
                <a:r>
                  <a:rPr lang="en-GB" dirty="0"/>
                  <a:t>Single, common multi-ton liquid Xe experiment for dark matter &amp; </a:t>
                </a:r>
                <a14:m>
                  <m:oMath xmlns:m="http://schemas.openxmlformats.org/officeDocument/2006/math">
                    <m:r>
                      <a:rPr lang="en-GB" b="0" i="1" smtClean="0">
                        <a:latin typeface="Cambria Math" panose="02040503050406030204" pitchFamily="18" charset="0"/>
                      </a:rPr>
                      <m:t>0</m:t>
                    </m:r>
                    <m:r>
                      <a:rPr lang="en-GB" b="0" i="1" smtClean="0">
                        <a:latin typeface="Cambria Math" panose="02040503050406030204" pitchFamily="18" charset="0"/>
                        <a:ea typeface="Cambria Math" panose="02040503050406030204" pitchFamily="18" charset="0"/>
                      </a:rPr>
                      <m:t>𝜈𝛽𝛽</m:t>
                    </m:r>
                  </m:oMath>
                </a14:m>
                <a:endParaRPr lang="en-GB" dirty="0"/>
              </a:p>
              <a:p>
                <a:r>
                  <a:rPr lang="en-GB" dirty="0"/>
                  <a:t>Potentially in </a:t>
                </a:r>
                <a:r>
                  <a:rPr lang="en-GB" dirty="0" err="1"/>
                  <a:t>Boulby</a:t>
                </a:r>
                <a:endParaRPr lang="en-GB" dirty="0"/>
              </a:p>
              <a:p>
                <a:r>
                  <a:rPr lang="en-GB" dirty="0"/>
                  <a:t>- 22 UK group on SOI (STFC Visions)</a:t>
                </a:r>
                <a:endParaRPr lang="en-US" dirty="0"/>
              </a:p>
            </p:txBody>
          </p:sp>
        </mc:Choice>
        <mc:Fallback xmlns="">
          <p:sp>
            <p:nvSpPr>
              <p:cNvPr id="16" name="TextBox 15">
                <a:extLst>
                  <a:ext uri="{FF2B5EF4-FFF2-40B4-BE49-F238E27FC236}">
                    <a16:creationId xmlns:a16="http://schemas.microsoft.com/office/drawing/2014/main" id="{B47A7A00-E2AB-A164-7E85-A45C5F3BC6E7}"/>
                  </a:ext>
                </a:extLst>
              </p:cNvPr>
              <p:cNvSpPr txBox="1">
                <a:spLocks noRot="1" noChangeAspect="1" noMove="1" noResize="1" noEditPoints="1" noAdjustHandles="1" noChangeArrowheads="1" noChangeShapeType="1" noTextEdit="1"/>
              </p:cNvSpPr>
              <p:nvPr/>
            </p:nvSpPr>
            <p:spPr>
              <a:xfrm>
                <a:off x="8140875" y="5365461"/>
                <a:ext cx="3977308" cy="1200329"/>
              </a:xfrm>
              <a:prstGeom prst="rect">
                <a:avLst/>
              </a:prstGeom>
              <a:blipFill>
                <a:blip r:embed="rId10"/>
                <a:stretch>
                  <a:fillRect l="-1270" t="-1031" b="-7216"/>
                </a:stretch>
              </a:blipFill>
              <a:ln>
                <a:solidFill>
                  <a:srgbClr val="0070C0"/>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CFE4CA97-6550-8C11-CD6B-7D81F59F7B87}"/>
              </a:ext>
            </a:extLst>
          </p:cNvPr>
          <p:cNvSpPr txBox="1"/>
          <p:nvPr/>
        </p:nvSpPr>
        <p:spPr>
          <a:xfrm>
            <a:off x="1548336" y="5829001"/>
            <a:ext cx="3762700" cy="923330"/>
          </a:xfrm>
          <a:prstGeom prst="rect">
            <a:avLst/>
          </a:prstGeom>
          <a:noFill/>
          <a:ln>
            <a:solidFill>
              <a:srgbClr val="0070C0"/>
            </a:solidFill>
          </a:ln>
        </p:spPr>
        <p:txBody>
          <a:bodyPr wrap="square" rtlCol="0">
            <a:spAutoFit/>
          </a:bodyPr>
          <a:lstStyle/>
          <a:p>
            <a:r>
              <a:rPr lang="en-US" dirty="0"/>
              <a:t>1 UK group. NEXT-100 -&gt; -HD -&gt; -BOLD</a:t>
            </a:r>
          </a:p>
          <a:p>
            <a:r>
              <a:rPr lang="en-US" dirty="0"/>
              <a:t>Enriched Xe HP gas TPC. Ba tagging for background free experiment</a:t>
            </a:r>
          </a:p>
        </p:txBody>
      </p:sp>
      <p:pic>
        <p:nvPicPr>
          <p:cNvPr id="19" name="Picture 18" descr="Graphical user interface, application, Word&#10;&#10;Description automatically generated">
            <a:extLst>
              <a:ext uri="{FF2B5EF4-FFF2-40B4-BE49-F238E27FC236}">
                <a16:creationId xmlns:a16="http://schemas.microsoft.com/office/drawing/2014/main" id="{EAC6D8AF-345C-97A0-B7A4-62AC1AA9417A}"/>
              </a:ext>
            </a:extLst>
          </p:cNvPr>
          <p:cNvPicPr>
            <a:picLocks noChangeAspect="1"/>
          </p:cNvPicPr>
          <p:nvPr/>
        </p:nvPicPr>
        <p:blipFill>
          <a:blip r:embed="rId11"/>
          <a:stretch>
            <a:fillRect/>
          </a:stretch>
        </p:blipFill>
        <p:spPr>
          <a:xfrm>
            <a:off x="7955826" y="5429"/>
            <a:ext cx="4236174" cy="745653"/>
          </a:xfrm>
          <a:prstGeom prst="rect">
            <a:avLst/>
          </a:prstGeom>
        </p:spPr>
      </p:pic>
    </p:spTree>
    <p:extLst>
      <p:ext uri="{BB962C8B-B14F-4D97-AF65-F5344CB8AC3E}">
        <p14:creationId xmlns:p14="http://schemas.microsoft.com/office/powerpoint/2010/main" val="17484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DDA256-9449-A321-507E-72E3D098899D}"/>
                  </a:ext>
                </a:extLst>
              </p:cNvPr>
              <p:cNvSpPr>
                <a:spLocks noGrp="1"/>
              </p:cNvSpPr>
              <p:nvPr>
                <p:ph type="title"/>
              </p:nvPr>
            </p:nvSpPr>
            <p:spPr/>
            <p:txBody>
              <a:bodyPr/>
              <a:lstStyle/>
              <a:p>
                <a:r>
                  <a:rPr lang="en-US" dirty="0"/>
                  <a:t>UK </a:t>
                </a:r>
                <a14:m>
                  <m:oMath xmlns:m="http://schemas.openxmlformats.org/officeDocument/2006/math">
                    <m:r>
                      <a:rPr lang="en-GB" i="1" smtClean="0">
                        <a:latin typeface="Cambria Math" panose="02040503050406030204" pitchFamily="18" charset="0"/>
                      </a:rPr>
                      <m:t>0</m:t>
                    </m:r>
                    <m:r>
                      <a:rPr lang="en-GB" b="0" i="1" smtClean="0">
                        <a:latin typeface="Cambria Math" panose="02040503050406030204" pitchFamily="18" charset="0"/>
                        <a:ea typeface="Cambria Math" panose="02040503050406030204" pitchFamily="18" charset="0"/>
                      </a:rPr>
                      <m:t>𝜈𝛽𝛽</m:t>
                    </m:r>
                  </m:oMath>
                </a14:m>
                <a:r>
                  <a:rPr lang="en-US" dirty="0"/>
                  <a:t> Strategy</a:t>
                </a:r>
              </a:p>
            </p:txBody>
          </p:sp>
        </mc:Choice>
        <mc:Fallback xmlns="">
          <p:sp>
            <p:nvSpPr>
              <p:cNvPr id="2" name="Title 1">
                <a:extLst>
                  <a:ext uri="{FF2B5EF4-FFF2-40B4-BE49-F238E27FC236}">
                    <a16:creationId xmlns:a16="http://schemas.microsoft.com/office/drawing/2014/main" id="{1FDDA256-9449-A321-507E-72E3D098899D}"/>
                  </a:ext>
                </a:extLst>
              </p:cNvPr>
              <p:cNvSpPr>
                <a:spLocks noGrp="1" noRot="1" noChangeAspect="1" noMove="1" noResize="1" noEditPoints="1" noAdjustHandles="1" noChangeArrowheads="1" noChangeShapeType="1" noTextEdit="1"/>
              </p:cNvSpPr>
              <p:nvPr>
                <p:ph type="title"/>
              </p:nvPr>
            </p:nvSpPr>
            <p:spPr>
              <a:blipFill>
                <a:blip r:embed="rId2"/>
                <a:stretch>
                  <a:fillRect l="-2519" t="-17460" b="-31746"/>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3311D7DC-BF77-73BD-0E68-5420926A1B96}"/>
              </a:ext>
            </a:extLst>
          </p:cNvPr>
          <p:cNvSpPr>
            <a:spLocks noGrp="1"/>
          </p:cNvSpPr>
          <p:nvPr>
            <p:ph idx="1"/>
          </p:nvPr>
        </p:nvSpPr>
        <p:spPr/>
        <p:txBody>
          <a:bodyPr>
            <a:normAutofit fontScale="62500" lnSpcReduction="20000"/>
          </a:bodyPr>
          <a:lstStyle/>
          <a:p>
            <a:pPr marL="0" indent="0" algn="l">
              <a:lnSpc>
                <a:spcPct val="120000"/>
              </a:lnSpc>
              <a:buNone/>
            </a:pPr>
            <a:r>
              <a:rPr lang="en-GB" b="0" i="0" u="none" strike="noStrike" dirty="0">
                <a:effectLst/>
                <a:latin typeface="Helvetica" pitchFamily="2" charset="0"/>
              </a:rPr>
              <a:t>1) Continued support for the exploitation of LEGEND-200, SNO+ and the </a:t>
            </a:r>
            <a:r>
              <a:rPr lang="en-GB" b="0" i="0" u="none" strike="noStrike" dirty="0" err="1">
                <a:effectLst/>
                <a:latin typeface="Helvetica" pitchFamily="2" charset="0"/>
              </a:rPr>
              <a:t>SuperNEMO</a:t>
            </a:r>
            <a:r>
              <a:rPr lang="en-GB" b="0" i="0" u="none" strike="noStrike" dirty="0">
                <a:effectLst/>
                <a:latin typeface="Helvetica" pitchFamily="2" charset="0"/>
              </a:rPr>
              <a:t> Demonstrator, recognising the unique near-term physics programmes of each experiment and building on substantial prior UK investment.</a:t>
            </a:r>
            <a:br>
              <a:rPr lang="en-GB" b="0" i="0" u="none" strike="noStrike" dirty="0">
                <a:effectLst/>
                <a:latin typeface="Helvetica" pitchFamily="2" charset="0"/>
              </a:rPr>
            </a:br>
            <a:endParaRPr lang="en-GB" b="0" i="0" u="none" strike="noStrike" dirty="0">
              <a:effectLst/>
              <a:latin typeface="Helvetica" pitchFamily="2" charset="0"/>
            </a:endParaRPr>
          </a:p>
          <a:p>
            <a:pPr marL="0" indent="0" algn="l">
              <a:lnSpc>
                <a:spcPct val="120000"/>
              </a:lnSpc>
              <a:buNone/>
            </a:pPr>
            <a:r>
              <a:rPr lang="en-GB" b="0" i="0" u="none" strike="noStrike" dirty="0">
                <a:effectLst/>
                <a:latin typeface="ArialMT"/>
              </a:rPr>
              <a:t>2) Support the development and construction of LEGEND-1000 in the near term as the highest priority project in the USA and Europe, ensuring the UK leadership in an experiment that will have  &gt;3</a:t>
            </a:r>
            <a:r>
              <a:rPr lang="el-GR" b="0" i="0" u="none" strike="noStrike" dirty="0">
                <a:effectLst/>
                <a:latin typeface="ArialMT"/>
              </a:rPr>
              <a:t>σ </a:t>
            </a:r>
            <a:r>
              <a:rPr lang="en-GB" b="0" i="0" u="none" strike="noStrike" dirty="0">
                <a:effectLst/>
                <a:latin typeface="ArialMT"/>
              </a:rPr>
              <a:t>discovery sensitivity for Majorana neutrinos in the inverted neutrino mass ordering range in the medium term. </a:t>
            </a:r>
            <a:br>
              <a:rPr lang="en-GB" b="0" i="0" u="none" strike="noStrike" dirty="0">
                <a:effectLst/>
                <a:latin typeface="ArialMT"/>
              </a:rPr>
            </a:br>
            <a:endParaRPr lang="en-GB" b="0" i="0" u="none" strike="noStrike" dirty="0">
              <a:effectLst/>
              <a:latin typeface="ArialMT"/>
            </a:endParaRPr>
          </a:p>
          <a:p>
            <a:pPr marL="0" indent="0" algn="l">
              <a:lnSpc>
                <a:spcPct val="120000"/>
              </a:lnSpc>
              <a:buNone/>
            </a:pPr>
            <a:r>
              <a:rPr lang="en-GB" b="0" i="0" u="none" strike="noStrike" dirty="0">
                <a:effectLst/>
                <a:latin typeface="Helvetica" pitchFamily="2" charset="0"/>
              </a:rPr>
              <a:t>3) Support the development of higher loading phases of SNO+, which will provide complementary sensitivity with a different isotope in the medium term and lay foundations for a technique that might be extended to the normal mass ordering in the longer term.</a:t>
            </a:r>
            <a:br>
              <a:rPr lang="en-GB" b="0" i="0" u="none" strike="noStrike" dirty="0">
                <a:effectLst/>
                <a:latin typeface="Helvetica" pitchFamily="2" charset="0"/>
              </a:rPr>
            </a:br>
            <a:endParaRPr lang="en-GB" b="0" i="0" u="none" strike="noStrike" dirty="0">
              <a:effectLst/>
              <a:latin typeface="Helvetica" pitchFamily="2" charset="0"/>
            </a:endParaRPr>
          </a:p>
          <a:p>
            <a:pPr marL="0" indent="0" algn="l">
              <a:lnSpc>
                <a:spcPct val="120000"/>
              </a:lnSpc>
              <a:buNone/>
            </a:pPr>
            <a:r>
              <a:rPr lang="en-GB" b="0" i="0" u="none" strike="noStrike" dirty="0">
                <a:effectLst/>
                <a:latin typeface="Helvetica" pitchFamily="2" charset="0"/>
              </a:rPr>
              <a:t>4) Build on cross-field scientific and technical opportunities from XLZD and other complementary efforts to further strengthen the main programme, and continue to support blue-skies R&amp;D into new technologies able to reach sensitivities beyond the inverted mass ordering. These include new scintillator loading and detector developments, germanium high-purity semiconductor detectors, xenon time projection chambers (such as NEXT) and barium tagging techniques.</a:t>
            </a:r>
          </a:p>
        </p:txBody>
      </p:sp>
      <p:sp>
        <p:nvSpPr>
          <p:cNvPr id="4" name="Date Placeholder 3">
            <a:extLst>
              <a:ext uri="{FF2B5EF4-FFF2-40B4-BE49-F238E27FC236}">
                <a16:creationId xmlns:a16="http://schemas.microsoft.com/office/drawing/2014/main" id="{46087144-96ED-BB3F-8FD1-D4DE08930DBC}"/>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1D890525-CA74-064F-C01B-43EBB729EC49}"/>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1D890525-CA74-064F-C01B-43EBB729EC49}"/>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2FF343E9-28CB-AF64-E39E-2CDD6771C5FF}"/>
              </a:ext>
            </a:extLst>
          </p:cNvPr>
          <p:cNvSpPr>
            <a:spLocks noGrp="1"/>
          </p:cNvSpPr>
          <p:nvPr>
            <p:ph type="sldNum" sz="quarter" idx="12"/>
          </p:nvPr>
        </p:nvSpPr>
        <p:spPr/>
        <p:txBody>
          <a:bodyPr/>
          <a:lstStyle/>
          <a:p>
            <a:fld id="{03203D20-8F30-784C-B11E-9366FC42D12A}" type="slidenum">
              <a:rPr lang="en-US" smtClean="0"/>
              <a:pPr/>
              <a:t>12</a:t>
            </a:fld>
            <a:endParaRPr lang="en-US" dirty="0"/>
          </a:p>
        </p:txBody>
      </p:sp>
    </p:spTree>
    <p:extLst>
      <p:ext uri="{BB962C8B-B14F-4D97-AF65-F5344CB8AC3E}">
        <p14:creationId xmlns:p14="http://schemas.microsoft.com/office/powerpoint/2010/main" val="292315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826F-0297-CE7D-148B-427DA8CC4FF8}"/>
              </a:ext>
            </a:extLst>
          </p:cNvPr>
          <p:cNvSpPr>
            <a:spLocks noGrp="1"/>
          </p:cNvSpPr>
          <p:nvPr>
            <p:ph type="title"/>
          </p:nvPr>
        </p:nvSpPr>
        <p:spPr/>
        <p:txBody>
          <a:bodyPr/>
          <a:lstStyle/>
          <a:p>
            <a:r>
              <a:rPr lang="en-US" dirty="0"/>
              <a:t>What don’t we know?</a:t>
            </a:r>
          </a:p>
        </p:txBody>
      </p:sp>
      <p:sp>
        <p:nvSpPr>
          <p:cNvPr id="3" name="Content Placeholder 2">
            <a:extLst>
              <a:ext uri="{FF2B5EF4-FFF2-40B4-BE49-F238E27FC236}">
                <a16:creationId xmlns:a16="http://schemas.microsoft.com/office/drawing/2014/main" id="{168779D4-4C31-E324-C999-A90BFA32D648}"/>
              </a:ext>
            </a:extLst>
          </p:cNvPr>
          <p:cNvSpPr>
            <a:spLocks noGrp="1"/>
          </p:cNvSpPr>
          <p:nvPr>
            <p:ph idx="1"/>
          </p:nvPr>
        </p:nvSpPr>
        <p:spPr/>
        <p:txBody>
          <a:bodyPr/>
          <a:lstStyle/>
          <a:p>
            <a:r>
              <a:rPr lang="en-US" dirty="0"/>
              <a:t>Is 3 </a:t>
            </a:r>
            <a:r>
              <a:rPr lang="en-US" dirty="0" err="1"/>
              <a:t>flavour</a:t>
            </a:r>
            <a:r>
              <a:rPr lang="en-US" dirty="0"/>
              <a:t> oscillations the complete picture? </a:t>
            </a:r>
          </a:p>
          <a:p>
            <a:r>
              <a:rPr lang="en-US" dirty="0"/>
              <a:t>Sterile neutrinos?</a:t>
            </a:r>
          </a:p>
          <a:p>
            <a:r>
              <a:rPr lang="en-US" dirty="0"/>
              <a:t>BSM? </a:t>
            </a:r>
          </a:p>
          <a:p>
            <a:pPr marL="0" indent="0">
              <a:buNone/>
            </a:pPr>
            <a:endParaRPr lang="en-US" dirty="0"/>
          </a:p>
        </p:txBody>
      </p:sp>
      <p:sp>
        <p:nvSpPr>
          <p:cNvPr id="4" name="Date Placeholder 3">
            <a:extLst>
              <a:ext uri="{FF2B5EF4-FFF2-40B4-BE49-F238E27FC236}">
                <a16:creationId xmlns:a16="http://schemas.microsoft.com/office/drawing/2014/main" id="{FF3FFAED-BC3E-492C-5655-7413376DD17F}"/>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ABC81801-F571-DB33-E9E0-9EB956764DC8}"/>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ABC81801-F571-DB33-E9E0-9EB956764DC8}"/>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1BE897C-57EA-A5BB-60CE-FFCD83C2E2B7}"/>
              </a:ext>
            </a:extLst>
          </p:cNvPr>
          <p:cNvSpPr>
            <a:spLocks noGrp="1"/>
          </p:cNvSpPr>
          <p:nvPr>
            <p:ph type="sldNum" sz="quarter" idx="12"/>
          </p:nvPr>
        </p:nvSpPr>
        <p:spPr/>
        <p:txBody>
          <a:bodyPr/>
          <a:lstStyle/>
          <a:p>
            <a:fld id="{03203D20-8F30-784C-B11E-9366FC42D12A}" type="slidenum">
              <a:rPr lang="en-US" smtClean="0"/>
              <a:pPr/>
              <a:t>13</a:t>
            </a:fld>
            <a:endParaRPr lang="en-US" dirty="0"/>
          </a:p>
        </p:txBody>
      </p:sp>
      <p:pic>
        <p:nvPicPr>
          <p:cNvPr id="11" name="Picture 5">
            <a:extLst>
              <a:ext uri="{FF2B5EF4-FFF2-40B4-BE49-F238E27FC236}">
                <a16:creationId xmlns:a16="http://schemas.microsoft.com/office/drawing/2014/main" id="{5F68D355-6384-F6C6-CDDD-BD55CE219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579" y="1548634"/>
            <a:ext cx="4546873" cy="376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AC451B42-59C0-3C5A-9E81-A1F727E7C4E7}"/>
              </a:ext>
            </a:extLst>
          </p:cNvPr>
          <p:cNvGrpSpPr/>
          <p:nvPr/>
        </p:nvGrpSpPr>
        <p:grpSpPr>
          <a:xfrm>
            <a:off x="2284503" y="3549944"/>
            <a:ext cx="4697006" cy="1759422"/>
            <a:chOff x="4165600" y="874713"/>
            <a:chExt cx="4945063" cy="2035175"/>
          </a:xfrm>
        </p:grpSpPr>
        <p:pic>
          <p:nvPicPr>
            <p:cNvPr id="8" name="Picture 14">
              <a:extLst>
                <a:ext uri="{FF2B5EF4-FFF2-40B4-BE49-F238E27FC236}">
                  <a16:creationId xmlns:a16="http://schemas.microsoft.com/office/drawing/2014/main" id="{525DA622-16A1-238D-C6AD-A7D3B3FA9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038" y="874713"/>
              <a:ext cx="48736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8">
              <a:extLst>
                <a:ext uri="{FF2B5EF4-FFF2-40B4-BE49-F238E27FC236}">
                  <a16:creationId xmlns:a16="http://schemas.microsoft.com/office/drawing/2014/main" id="{D37F7211-7756-F358-28E9-1554964895BB}"/>
                </a:ext>
              </a:extLst>
            </p:cNvPr>
            <p:cNvSpPr txBox="1">
              <a:spLocks noChangeArrowheads="1"/>
            </p:cNvSpPr>
            <p:nvPr/>
          </p:nvSpPr>
          <p:spPr bwMode="auto">
            <a:xfrm>
              <a:off x="4165600" y="2292350"/>
              <a:ext cx="62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t>BNB</a:t>
              </a:r>
            </a:p>
          </p:txBody>
        </p:sp>
        <p:sp>
          <p:nvSpPr>
            <p:cNvPr id="10" name="TextBox 19">
              <a:extLst>
                <a:ext uri="{FF2B5EF4-FFF2-40B4-BE49-F238E27FC236}">
                  <a16:creationId xmlns:a16="http://schemas.microsoft.com/office/drawing/2014/main" id="{A0F2354A-A353-D49E-94A9-008A1DC7FD2F}"/>
                </a:ext>
              </a:extLst>
            </p:cNvPr>
            <p:cNvSpPr txBox="1">
              <a:spLocks noChangeArrowheads="1"/>
            </p:cNvSpPr>
            <p:nvPr/>
          </p:nvSpPr>
          <p:spPr bwMode="auto">
            <a:xfrm>
              <a:off x="4864100" y="2555875"/>
              <a:ext cx="968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solidFill>
                    <a:schemeClr val="tx1"/>
                  </a:solidFill>
                </a:rPr>
                <a:t>ICARUS</a:t>
              </a:r>
            </a:p>
          </p:txBody>
        </p:sp>
        <p:sp>
          <p:nvSpPr>
            <p:cNvPr id="12" name="TextBox 20">
              <a:extLst>
                <a:ext uri="{FF2B5EF4-FFF2-40B4-BE49-F238E27FC236}">
                  <a16:creationId xmlns:a16="http://schemas.microsoft.com/office/drawing/2014/main" id="{1C20B0F3-D5B8-5B58-D672-1C421A81BEBD}"/>
                </a:ext>
              </a:extLst>
            </p:cNvPr>
            <p:cNvSpPr txBox="1">
              <a:spLocks noChangeArrowheads="1"/>
            </p:cNvSpPr>
            <p:nvPr/>
          </p:nvSpPr>
          <p:spPr bwMode="auto">
            <a:xfrm>
              <a:off x="5348288" y="2178050"/>
              <a:ext cx="1412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solidFill>
                    <a:schemeClr val="tx1"/>
                  </a:solidFill>
                </a:rPr>
                <a:t>MicroBooNE</a:t>
              </a:r>
            </a:p>
          </p:txBody>
        </p:sp>
        <p:sp>
          <p:nvSpPr>
            <p:cNvPr id="13" name="TextBox 21">
              <a:extLst>
                <a:ext uri="{FF2B5EF4-FFF2-40B4-BE49-F238E27FC236}">
                  <a16:creationId xmlns:a16="http://schemas.microsoft.com/office/drawing/2014/main" id="{306CA3F2-C0E7-7F7C-8B09-F0A09E1C8F5F}"/>
                </a:ext>
              </a:extLst>
            </p:cNvPr>
            <p:cNvSpPr txBox="1">
              <a:spLocks noChangeArrowheads="1"/>
            </p:cNvSpPr>
            <p:nvPr/>
          </p:nvSpPr>
          <p:spPr bwMode="auto">
            <a:xfrm>
              <a:off x="7808913" y="2451100"/>
              <a:ext cx="763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dirty="0">
                  <a:solidFill>
                    <a:schemeClr val="tx1"/>
                  </a:solidFill>
                </a:rPr>
                <a:t>SBND</a:t>
              </a:r>
            </a:p>
          </p:txBody>
        </p:sp>
      </p:grpSp>
    </p:spTree>
    <p:extLst>
      <p:ext uri="{BB962C8B-B14F-4D97-AF65-F5344CB8AC3E}">
        <p14:creationId xmlns:p14="http://schemas.microsoft.com/office/powerpoint/2010/main" val="231362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DFC1-6E7A-83FD-AB0B-985669A75DC7}"/>
              </a:ext>
            </a:extLst>
          </p:cNvPr>
          <p:cNvSpPr>
            <a:spLocks noGrp="1"/>
          </p:cNvSpPr>
          <p:nvPr>
            <p:ph type="title"/>
          </p:nvPr>
        </p:nvSpPr>
        <p:spPr/>
        <p:txBody>
          <a:bodyPr/>
          <a:lstStyle/>
          <a:p>
            <a:r>
              <a:rPr lang="en-US" dirty="0"/>
              <a:t>Anomalies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DC3144-7DD1-0E33-1761-7684B76D8B96}"/>
                  </a:ext>
                </a:extLst>
              </p:cNvPr>
              <p:cNvSpPr>
                <a:spLocks noGrp="1"/>
              </p:cNvSpPr>
              <p:nvPr>
                <p:ph idx="1"/>
              </p:nvPr>
            </p:nvSpPr>
            <p:spPr>
              <a:xfrm>
                <a:off x="216060" y="949135"/>
                <a:ext cx="11759879" cy="5220171"/>
              </a:xfrm>
            </p:spPr>
            <p:txBody>
              <a:bodyPr>
                <a:normAutofit/>
              </a:bodyPr>
              <a:lstStyle/>
              <a:p>
                <a:r>
                  <a:rPr lang="en-GB" sz="3200" dirty="0">
                    <a:effectLst/>
                    <a:latin typeface="Calibri" panose="020F0502020204030204" pitchFamily="34" charset="0"/>
                  </a:rPr>
                  <a:t>Series of anomalous results seen at short- baselines using a variety of neutrino sources (LSND, </a:t>
                </a:r>
                <a:r>
                  <a:rPr lang="en-GB" sz="3200" dirty="0" err="1">
                    <a:effectLst/>
                    <a:latin typeface="Calibri" panose="020F0502020204030204" pitchFamily="34" charset="0"/>
                  </a:rPr>
                  <a:t>MiniBooNE</a:t>
                </a:r>
                <a:r>
                  <a:rPr lang="en-GB" sz="3200" dirty="0">
                    <a:effectLst/>
                    <a:latin typeface="Calibri" panose="020F0502020204030204" pitchFamily="34" charset="0"/>
                  </a:rPr>
                  <a:t>, BGALLEX/SAGE, etc.), if caused by oscillations, are not consistent with a 3</a:t>
                </a:r>
                <a14:m>
                  <m:oMath xmlns:m="http://schemas.openxmlformats.org/officeDocument/2006/math">
                    <m:r>
                      <a:rPr lang="en-GB" sz="3200" i="1" smtClean="0">
                        <a:effectLst/>
                        <a:latin typeface="Cambria Math" panose="02040503050406030204" pitchFamily="18" charset="0"/>
                        <a:ea typeface="Cambria Math" panose="02040503050406030204" pitchFamily="18" charset="0"/>
                      </a:rPr>
                      <m:t>𝜈</m:t>
                    </m:r>
                  </m:oMath>
                </a14:m>
                <a:r>
                  <a:rPr lang="en-GB" sz="3200" dirty="0">
                    <a:effectLst/>
                    <a:latin typeface="CambriaMath"/>
                  </a:rPr>
                  <a:t> </a:t>
                </a:r>
                <a:r>
                  <a:rPr lang="en-GB" sz="3200" dirty="0">
                    <a:effectLst/>
                    <a:latin typeface="Calibri" panose="020F0502020204030204" pitchFamily="34" charset="0"/>
                  </a:rPr>
                  <a:t>picture </a:t>
                </a:r>
              </a:p>
            </p:txBody>
          </p:sp>
        </mc:Choice>
        <mc:Fallback xmlns="">
          <p:sp>
            <p:nvSpPr>
              <p:cNvPr id="3" name="Content Placeholder 2">
                <a:extLst>
                  <a:ext uri="{FF2B5EF4-FFF2-40B4-BE49-F238E27FC236}">
                    <a16:creationId xmlns:a16="http://schemas.microsoft.com/office/drawing/2014/main" id="{5CDC3144-7DD1-0E33-1761-7684B76D8B96}"/>
                  </a:ext>
                </a:extLst>
              </p:cNvPr>
              <p:cNvSpPr>
                <a:spLocks noGrp="1" noRot="1" noChangeAspect="1" noMove="1" noResize="1" noEditPoints="1" noAdjustHandles="1" noChangeArrowheads="1" noChangeShapeType="1" noTextEdit="1"/>
              </p:cNvSpPr>
              <p:nvPr>
                <p:ph idx="1"/>
              </p:nvPr>
            </p:nvSpPr>
            <p:spPr>
              <a:xfrm>
                <a:off x="216060" y="949135"/>
                <a:ext cx="11759879" cy="5220171"/>
              </a:xfrm>
              <a:blipFill>
                <a:blip r:embed="rId3"/>
                <a:stretch>
                  <a:fillRect l="-1185" t="-242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662E64F-9722-ABC6-502F-91196541F261}"/>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2D1C015-2CBB-1FBB-5B41-39F24D085B10}"/>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2D1C015-2CBB-1FBB-5B41-39F24D085B10}"/>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D6C3416E-3D52-E72C-FEEA-DE5CA239A469}"/>
              </a:ext>
            </a:extLst>
          </p:cNvPr>
          <p:cNvSpPr>
            <a:spLocks noGrp="1"/>
          </p:cNvSpPr>
          <p:nvPr>
            <p:ph type="sldNum" sz="quarter" idx="12"/>
          </p:nvPr>
        </p:nvSpPr>
        <p:spPr/>
        <p:txBody>
          <a:bodyPr/>
          <a:lstStyle/>
          <a:p>
            <a:fld id="{03203D20-8F30-784C-B11E-9366FC42D12A}" type="slidenum">
              <a:rPr lang="en-US" smtClean="0"/>
              <a:pPr/>
              <a:t>14</a:t>
            </a:fld>
            <a:endParaRPr lang="en-US" dirty="0"/>
          </a:p>
        </p:txBody>
      </p:sp>
      <p:pic>
        <p:nvPicPr>
          <p:cNvPr id="8" name="Picture 7" descr="Chart, waterfall chart&#10;&#10;Description automatically generated">
            <a:extLst>
              <a:ext uri="{FF2B5EF4-FFF2-40B4-BE49-F238E27FC236}">
                <a16:creationId xmlns:a16="http://schemas.microsoft.com/office/drawing/2014/main" id="{3A0FADAF-9D7A-3FCF-79A9-4696E4B49127}"/>
              </a:ext>
            </a:extLst>
          </p:cNvPr>
          <p:cNvPicPr>
            <a:picLocks noChangeAspect="1"/>
          </p:cNvPicPr>
          <p:nvPr/>
        </p:nvPicPr>
        <p:blipFill>
          <a:blip r:embed="rId5"/>
          <a:stretch>
            <a:fillRect/>
          </a:stretch>
        </p:blipFill>
        <p:spPr>
          <a:xfrm>
            <a:off x="7577070" y="2560931"/>
            <a:ext cx="4498646" cy="309067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76AA67-F3B9-B6E3-E0BD-2A2FFF2FD345}"/>
                  </a:ext>
                </a:extLst>
              </p:cNvPr>
              <p:cNvSpPr txBox="1"/>
              <p:nvPr/>
            </p:nvSpPr>
            <p:spPr>
              <a:xfrm>
                <a:off x="173669" y="4070485"/>
                <a:ext cx="6941116" cy="2831544"/>
              </a:xfrm>
              <a:prstGeom prst="rect">
                <a:avLst/>
              </a:prstGeom>
              <a:noFill/>
            </p:spPr>
            <p:txBody>
              <a:bodyPr wrap="square" rtlCol="0">
                <a:spAutoFit/>
              </a:bodyPr>
              <a:lstStyle/>
              <a:p>
                <a:r>
                  <a:rPr lang="en-GB" sz="2400" dirty="0">
                    <a:latin typeface="Calibri" panose="020F0502020204030204" pitchFamily="34" charset="0"/>
                  </a:rPr>
                  <a:t>MicroBOONE: </a:t>
                </a:r>
              </a:p>
              <a:p>
                <a:r>
                  <a:rPr lang="en-GB" sz="2000" dirty="0">
                    <a:latin typeface="Calibri" panose="020F0502020204030204" pitchFamily="34" charset="0"/>
                  </a:rPr>
                  <a:t>Completed 5 year physics run in Fermilab BNB</a:t>
                </a:r>
              </a:p>
              <a:p>
                <a:r>
                  <a:rPr lang="en-GB" sz="2000" dirty="0">
                    <a:latin typeface="Calibri" panose="020F0502020204030204" pitchFamily="34" charset="0"/>
                  </a:rPr>
                  <a:t>– 7 UK groups, co-spokesperson and physics coordinator </a:t>
                </a:r>
              </a:p>
              <a:p>
                <a:r>
                  <a:rPr lang="en-GB" sz="2000" dirty="0">
                    <a:latin typeface="Calibri" panose="020F0502020204030204" pitchFamily="34" charset="0"/>
                  </a:rPr>
                  <a:t>– first results on tun 1-3 data, full analysis ongoing</a:t>
                </a:r>
              </a:p>
              <a:p>
                <a:pPr marL="914400" lvl="1" indent="-457200">
                  <a:buFont typeface="Arial" panose="020B0604020202020204" pitchFamily="34" charset="0"/>
                  <a:buChar char="•"/>
                </a:pPr>
                <a:r>
                  <a:rPr lang="en-GB" sz="2000" dirty="0">
                    <a:effectLst/>
                    <a:latin typeface="Calibri" panose="020F0502020204030204" pitchFamily="34" charset="0"/>
                  </a:rPr>
                  <a:t>Photon excess? </a:t>
                </a:r>
                <a:r>
                  <a:rPr lang="en-GB" sz="2000" dirty="0">
                    <a:solidFill>
                      <a:srgbClr val="CAE1F5"/>
                    </a:solidFill>
                    <a:effectLst/>
                    <a:latin typeface="Calibri" panose="020F0502020204030204" pitchFamily="34" charset="0"/>
                  </a:rPr>
                  <a:t>Disfavoured</a:t>
                </a:r>
              </a:p>
              <a:p>
                <a:pPr marL="914400" lvl="1" indent="-457200">
                  <a:buFont typeface="Arial" panose="020B0604020202020204" pitchFamily="34" charset="0"/>
                  <a:buChar char="•"/>
                </a:pPr>
                <a:r>
                  <a:rPr lang="en-GB" sz="2000" dirty="0">
                    <a:latin typeface="Calibri" panose="020F0502020204030204" pitchFamily="34" charset="0"/>
                  </a:rPr>
                  <a:t>Electron excess? </a:t>
                </a:r>
                <a:r>
                  <a:rPr lang="en-GB" sz="2000" dirty="0">
                    <a:solidFill>
                      <a:srgbClr val="CAE1F5"/>
                    </a:solidFill>
                    <a:latin typeface="Calibri" panose="020F0502020204030204" pitchFamily="34" charset="0"/>
                  </a:rPr>
                  <a:t>Disfavoured</a:t>
                </a:r>
              </a:p>
              <a:p>
                <a:pPr marL="914400" lvl="1" indent="-457200">
                  <a:buFont typeface="Arial" panose="020B0604020202020204" pitchFamily="34" charset="0"/>
                  <a:buChar char="•"/>
                </a:pPr>
                <a:r>
                  <a:rPr lang="en-GB" sz="2000" dirty="0">
                    <a:effectLst/>
                    <a:latin typeface="Calibri" panose="020F0502020204030204" pitchFamily="34" charset="0"/>
                  </a:rPr>
                  <a:t>Light </a:t>
                </a:r>
                <a:r>
                  <a:rPr lang="en-GB" sz="2000" dirty="0">
                    <a:latin typeface="Calibri" panose="020F0502020204030204" pitchFamily="34" charset="0"/>
                  </a:rPr>
                  <a:t>sterile </a:t>
                </a:r>
                <a14:m>
                  <m:oMath xmlns:m="http://schemas.openxmlformats.org/officeDocument/2006/math">
                    <m:r>
                      <a:rPr lang="en-GB" sz="2000" i="1" smtClean="0">
                        <a:latin typeface="Cambria Math" panose="02040503050406030204" pitchFamily="18" charset="0"/>
                        <a:ea typeface="Cambria Math" panose="02040503050406030204" pitchFamily="18" charset="0"/>
                      </a:rPr>
                      <m:t>𝜈</m:t>
                    </m:r>
                  </m:oMath>
                </a14:m>
                <a:r>
                  <a:rPr lang="en-GB" sz="2000" dirty="0">
                    <a:latin typeface="Calibri" panose="020F0502020204030204" pitchFamily="34" charset="0"/>
                  </a:rPr>
                  <a:t> (3+1)? No evidence</a:t>
                </a:r>
                <a:endParaRPr lang="en-GB" sz="2000" dirty="0">
                  <a:effectLst/>
                  <a:latin typeface="Calibri" panose="020F0502020204030204" pitchFamily="34" charset="0"/>
                </a:endParaRPr>
              </a:p>
              <a:p>
                <a:pPr marL="914400" lvl="1" indent="-457200">
                  <a:buFont typeface="Arial" panose="020B0604020202020204" pitchFamily="34" charset="0"/>
                  <a:buChar char="•"/>
                </a:pPr>
                <a:r>
                  <a:rPr lang="en-GB" sz="2000" dirty="0">
                    <a:effectLst/>
                    <a:latin typeface="Calibri" panose="020F0502020204030204" pitchFamily="34" charset="0"/>
                  </a:rPr>
                  <a:t>Other BSM models?</a:t>
                </a:r>
                <a:endParaRPr lang="en-GB" sz="2000" dirty="0">
                  <a:effectLst/>
                </a:endParaRPr>
              </a:p>
              <a:p>
                <a:endParaRPr lang="en-US" sz="1400" dirty="0"/>
              </a:p>
            </p:txBody>
          </p:sp>
        </mc:Choice>
        <mc:Fallback xmlns="">
          <p:sp>
            <p:nvSpPr>
              <p:cNvPr id="9" name="TextBox 8">
                <a:extLst>
                  <a:ext uri="{FF2B5EF4-FFF2-40B4-BE49-F238E27FC236}">
                    <a16:creationId xmlns:a16="http://schemas.microsoft.com/office/drawing/2014/main" id="{7176AA67-F3B9-B6E3-E0BD-2A2FFF2FD345}"/>
                  </a:ext>
                </a:extLst>
              </p:cNvPr>
              <p:cNvSpPr txBox="1">
                <a:spLocks noRot="1" noChangeAspect="1" noMove="1" noResize="1" noEditPoints="1" noAdjustHandles="1" noChangeArrowheads="1" noChangeShapeType="1" noTextEdit="1"/>
              </p:cNvSpPr>
              <p:nvPr/>
            </p:nvSpPr>
            <p:spPr>
              <a:xfrm>
                <a:off x="173669" y="4070485"/>
                <a:ext cx="6941116" cy="2831544"/>
              </a:xfrm>
              <a:prstGeom prst="rect">
                <a:avLst/>
              </a:prstGeom>
              <a:blipFill>
                <a:blip r:embed="rId6"/>
                <a:stretch>
                  <a:fillRect l="-1277" t="-1786"/>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39840ED4-9DD1-818B-CE01-734DABF9ADF6}"/>
              </a:ext>
            </a:extLst>
          </p:cNvPr>
          <p:cNvGrpSpPr/>
          <p:nvPr/>
        </p:nvGrpSpPr>
        <p:grpSpPr>
          <a:xfrm>
            <a:off x="2743201" y="2574583"/>
            <a:ext cx="4697006" cy="1759422"/>
            <a:chOff x="4165600" y="874713"/>
            <a:chExt cx="4945063" cy="2035175"/>
          </a:xfrm>
        </p:grpSpPr>
        <p:pic>
          <p:nvPicPr>
            <p:cNvPr id="11" name="Picture 14">
              <a:extLst>
                <a:ext uri="{FF2B5EF4-FFF2-40B4-BE49-F238E27FC236}">
                  <a16:creationId xmlns:a16="http://schemas.microsoft.com/office/drawing/2014/main" id="{A7DA262A-F27E-CCE2-7FA8-AD00D73338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038" y="874713"/>
              <a:ext cx="48736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8">
              <a:extLst>
                <a:ext uri="{FF2B5EF4-FFF2-40B4-BE49-F238E27FC236}">
                  <a16:creationId xmlns:a16="http://schemas.microsoft.com/office/drawing/2014/main" id="{68AA85C7-37BA-607D-3019-9657386DC417}"/>
                </a:ext>
              </a:extLst>
            </p:cNvPr>
            <p:cNvSpPr txBox="1">
              <a:spLocks noChangeArrowheads="1"/>
            </p:cNvSpPr>
            <p:nvPr/>
          </p:nvSpPr>
          <p:spPr bwMode="auto">
            <a:xfrm>
              <a:off x="4165600" y="2292350"/>
              <a:ext cx="627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t>BNB</a:t>
              </a:r>
            </a:p>
          </p:txBody>
        </p:sp>
        <p:sp>
          <p:nvSpPr>
            <p:cNvPr id="13" name="TextBox 19">
              <a:extLst>
                <a:ext uri="{FF2B5EF4-FFF2-40B4-BE49-F238E27FC236}">
                  <a16:creationId xmlns:a16="http://schemas.microsoft.com/office/drawing/2014/main" id="{A47CD054-67E2-5129-FA2B-C8727A48DD11}"/>
                </a:ext>
              </a:extLst>
            </p:cNvPr>
            <p:cNvSpPr txBox="1">
              <a:spLocks noChangeArrowheads="1"/>
            </p:cNvSpPr>
            <p:nvPr/>
          </p:nvSpPr>
          <p:spPr bwMode="auto">
            <a:xfrm>
              <a:off x="4864100" y="2555875"/>
              <a:ext cx="968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solidFill>
                    <a:schemeClr val="tx1"/>
                  </a:solidFill>
                </a:rPr>
                <a:t>ICARUS</a:t>
              </a:r>
            </a:p>
          </p:txBody>
        </p:sp>
        <p:sp>
          <p:nvSpPr>
            <p:cNvPr id="14" name="TextBox 20">
              <a:extLst>
                <a:ext uri="{FF2B5EF4-FFF2-40B4-BE49-F238E27FC236}">
                  <a16:creationId xmlns:a16="http://schemas.microsoft.com/office/drawing/2014/main" id="{D7859529-FCDF-B77E-9AE2-9C1226A08DB7}"/>
                </a:ext>
              </a:extLst>
            </p:cNvPr>
            <p:cNvSpPr txBox="1">
              <a:spLocks noChangeArrowheads="1"/>
            </p:cNvSpPr>
            <p:nvPr/>
          </p:nvSpPr>
          <p:spPr bwMode="auto">
            <a:xfrm>
              <a:off x="5348288" y="2178050"/>
              <a:ext cx="1412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a:solidFill>
                    <a:schemeClr val="tx1"/>
                  </a:solidFill>
                </a:rPr>
                <a:t>MicroBooNE</a:t>
              </a:r>
            </a:p>
          </p:txBody>
        </p:sp>
        <p:sp>
          <p:nvSpPr>
            <p:cNvPr id="15" name="TextBox 21">
              <a:extLst>
                <a:ext uri="{FF2B5EF4-FFF2-40B4-BE49-F238E27FC236}">
                  <a16:creationId xmlns:a16="http://schemas.microsoft.com/office/drawing/2014/main" id="{BE6DAC81-F832-FDCA-5641-8DB4B158CE29}"/>
                </a:ext>
              </a:extLst>
            </p:cNvPr>
            <p:cNvSpPr txBox="1">
              <a:spLocks noChangeArrowheads="1"/>
            </p:cNvSpPr>
            <p:nvPr/>
          </p:nvSpPr>
          <p:spPr bwMode="auto">
            <a:xfrm>
              <a:off x="7808913" y="2451100"/>
              <a:ext cx="763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US" altLang="en-US" sz="1600" b="1" dirty="0">
                  <a:solidFill>
                    <a:schemeClr val="tx1"/>
                  </a:solidFill>
                </a:rPr>
                <a:t>SBND</a:t>
              </a:r>
            </a:p>
          </p:txBody>
        </p:sp>
      </p:grpSp>
    </p:spTree>
    <p:extLst>
      <p:ext uri="{BB962C8B-B14F-4D97-AF65-F5344CB8AC3E}">
        <p14:creationId xmlns:p14="http://schemas.microsoft.com/office/powerpoint/2010/main" val="74197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DC7E-B5B3-5072-2274-05A97B85CC63}"/>
              </a:ext>
            </a:extLst>
          </p:cNvPr>
          <p:cNvSpPr>
            <a:spLocks noGrp="1"/>
          </p:cNvSpPr>
          <p:nvPr>
            <p:ph type="title"/>
          </p:nvPr>
        </p:nvSpPr>
        <p:spPr/>
        <p:txBody>
          <a:bodyPr/>
          <a:lstStyle/>
          <a:p>
            <a:r>
              <a:rPr lang="en-US" dirty="0"/>
              <a:t>What do we need?</a:t>
            </a:r>
          </a:p>
        </p:txBody>
      </p:sp>
      <p:sp>
        <p:nvSpPr>
          <p:cNvPr id="3" name="Content Placeholder 2">
            <a:extLst>
              <a:ext uri="{FF2B5EF4-FFF2-40B4-BE49-F238E27FC236}">
                <a16:creationId xmlns:a16="http://schemas.microsoft.com/office/drawing/2014/main" id="{622BD682-37E6-C09D-D0D5-66119F5978B5}"/>
              </a:ext>
            </a:extLst>
          </p:cNvPr>
          <p:cNvSpPr>
            <a:spLocks noGrp="1"/>
          </p:cNvSpPr>
          <p:nvPr>
            <p:ph idx="1"/>
          </p:nvPr>
        </p:nvSpPr>
        <p:spPr/>
        <p:txBody>
          <a:bodyPr/>
          <a:lstStyle/>
          <a:p>
            <a:r>
              <a:rPr lang="en-US" dirty="0">
                <a:solidFill>
                  <a:srgbClr val="CAE1F5"/>
                </a:solidFill>
              </a:rPr>
              <a:t>Big detectors – international collaboration</a:t>
            </a:r>
          </a:p>
          <a:p>
            <a:r>
              <a:rPr lang="en-US" dirty="0">
                <a:solidFill>
                  <a:srgbClr val="CAE1F5"/>
                </a:solidFill>
              </a:rPr>
              <a:t>Advanced detection techniques</a:t>
            </a:r>
          </a:p>
          <a:p>
            <a:r>
              <a:rPr lang="en-US" dirty="0"/>
              <a:t>Innovative analysis and computing solutions</a:t>
            </a:r>
          </a:p>
          <a:p>
            <a:r>
              <a:rPr lang="en-US" dirty="0"/>
              <a:t>Near Detectors and Dedicated beam experiments to measure Neutrino interactions</a:t>
            </a:r>
          </a:p>
          <a:p>
            <a:r>
              <a:rPr lang="en-US" dirty="0"/>
              <a:t>Neutrino sources</a:t>
            </a:r>
          </a:p>
        </p:txBody>
      </p:sp>
      <p:sp>
        <p:nvSpPr>
          <p:cNvPr id="4" name="Date Placeholder 3">
            <a:extLst>
              <a:ext uri="{FF2B5EF4-FFF2-40B4-BE49-F238E27FC236}">
                <a16:creationId xmlns:a16="http://schemas.microsoft.com/office/drawing/2014/main" id="{C4926AC6-DC09-CA6C-7D75-BF476A0C12B9}"/>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6F337BC-A85B-B5BB-A22F-131CA0A0443D}"/>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6F337BC-A85B-B5BB-A22F-131CA0A0443D}"/>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C8541DCF-3D08-98FC-09F1-526485020D6F}"/>
              </a:ext>
            </a:extLst>
          </p:cNvPr>
          <p:cNvSpPr>
            <a:spLocks noGrp="1"/>
          </p:cNvSpPr>
          <p:nvPr>
            <p:ph type="sldNum" sz="quarter" idx="12"/>
          </p:nvPr>
        </p:nvSpPr>
        <p:spPr/>
        <p:txBody>
          <a:bodyPr/>
          <a:lstStyle/>
          <a:p>
            <a:fld id="{03203D20-8F30-784C-B11E-9366FC42D12A}" type="slidenum">
              <a:rPr lang="en-US" smtClean="0"/>
              <a:pPr/>
              <a:t>15</a:t>
            </a:fld>
            <a:endParaRPr lang="en-US" dirty="0"/>
          </a:p>
        </p:txBody>
      </p:sp>
      <p:sp>
        <p:nvSpPr>
          <p:cNvPr id="8" name="TextBox 7">
            <a:extLst>
              <a:ext uri="{FF2B5EF4-FFF2-40B4-BE49-F238E27FC236}">
                <a16:creationId xmlns:a16="http://schemas.microsoft.com/office/drawing/2014/main" id="{C2167092-E867-3FAE-0892-AC42C4607347}"/>
              </a:ext>
            </a:extLst>
          </p:cNvPr>
          <p:cNvSpPr txBox="1"/>
          <p:nvPr/>
        </p:nvSpPr>
        <p:spPr>
          <a:xfrm>
            <a:off x="5291995" y="3698115"/>
            <a:ext cx="6163721" cy="2677656"/>
          </a:xfrm>
          <a:prstGeom prst="rect">
            <a:avLst/>
          </a:prstGeom>
          <a:noFill/>
          <a:ln>
            <a:solidFill>
              <a:schemeClr val="accent1"/>
            </a:solidFill>
          </a:ln>
        </p:spPr>
        <p:txBody>
          <a:bodyPr wrap="square" rtlCol="0">
            <a:spAutoFit/>
          </a:bodyPr>
          <a:lstStyle/>
          <a:p>
            <a:r>
              <a:rPr lang="en-US" sz="2400" dirty="0"/>
              <a:t>Proto-type detectors to develop and demonstrate technology</a:t>
            </a:r>
          </a:p>
          <a:p>
            <a:endParaRPr lang="en-US" sz="2400" dirty="0"/>
          </a:p>
          <a:p>
            <a:r>
              <a:rPr lang="en-US" sz="2400" dirty="0"/>
              <a:t>Fermilab SBN detectors</a:t>
            </a:r>
          </a:p>
          <a:p>
            <a:r>
              <a:rPr lang="en-US" sz="2400" dirty="0"/>
              <a:t>CERN Neutrino Platform</a:t>
            </a:r>
          </a:p>
          <a:p>
            <a:pPr marL="342900" indent="-342900">
              <a:buFontTx/>
              <a:buChar char="-"/>
            </a:pPr>
            <a:r>
              <a:rPr lang="en-US" sz="2400" dirty="0"/>
              <a:t>proto-DUNE</a:t>
            </a:r>
          </a:p>
          <a:p>
            <a:pPr marL="342900" indent="-342900">
              <a:buFontTx/>
              <a:buChar char="-"/>
            </a:pPr>
            <a:r>
              <a:rPr lang="en-US" sz="2400" dirty="0"/>
              <a:t>WCTE for Hyper-K (IWCD, </a:t>
            </a:r>
            <a:r>
              <a:rPr lang="en-US" sz="2400" dirty="0" err="1"/>
              <a:t>mPMTs</a:t>
            </a:r>
            <a:r>
              <a:rPr lang="en-US" sz="2400" dirty="0"/>
              <a:t>)</a:t>
            </a:r>
          </a:p>
        </p:txBody>
      </p:sp>
    </p:spTree>
    <p:extLst>
      <p:ext uri="{BB962C8B-B14F-4D97-AF65-F5344CB8AC3E}">
        <p14:creationId xmlns:p14="http://schemas.microsoft.com/office/powerpoint/2010/main" val="1684418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DC7E-B5B3-5072-2274-05A97B85CC63}"/>
              </a:ext>
            </a:extLst>
          </p:cNvPr>
          <p:cNvSpPr>
            <a:spLocks noGrp="1"/>
          </p:cNvSpPr>
          <p:nvPr>
            <p:ph type="title"/>
          </p:nvPr>
        </p:nvSpPr>
        <p:spPr/>
        <p:txBody>
          <a:bodyPr/>
          <a:lstStyle/>
          <a:p>
            <a:r>
              <a:rPr lang="en-US" dirty="0"/>
              <a:t>What do we need?</a:t>
            </a:r>
          </a:p>
        </p:txBody>
      </p:sp>
      <p:sp>
        <p:nvSpPr>
          <p:cNvPr id="3" name="Content Placeholder 2">
            <a:extLst>
              <a:ext uri="{FF2B5EF4-FFF2-40B4-BE49-F238E27FC236}">
                <a16:creationId xmlns:a16="http://schemas.microsoft.com/office/drawing/2014/main" id="{622BD682-37E6-C09D-D0D5-66119F5978B5}"/>
              </a:ext>
            </a:extLst>
          </p:cNvPr>
          <p:cNvSpPr>
            <a:spLocks noGrp="1"/>
          </p:cNvSpPr>
          <p:nvPr>
            <p:ph idx="1"/>
          </p:nvPr>
        </p:nvSpPr>
        <p:spPr/>
        <p:txBody>
          <a:bodyPr/>
          <a:lstStyle/>
          <a:p>
            <a:r>
              <a:rPr lang="en-US" dirty="0"/>
              <a:t>Big detectors – international collaboration</a:t>
            </a:r>
          </a:p>
          <a:p>
            <a:r>
              <a:rPr lang="en-US" dirty="0"/>
              <a:t>Advanced detection techniques</a:t>
            </a:r>
          </a:p>
          <a:p>
            <a:r>
              <a:rPr lang="en-US" dirty="0"/>
              <a:t>Innovative analysis and computing solutions</a:t>
            </a:r>
          </a:p>
          <a:p>
            <a:r>
              <a:rPr lang="en-US" dirty="0">
                <a:solidFill>
                  <a:srgbClr val="CAE1F5"/>
                </a:solidFill>
              </a:rPr>
              <a:t>Near Detectors and Dedicated beam experiments to measure Neutrino interactions</a:t>
            </a:r>
          </a:p>
          <a:p>
            <a:r>
              <a:rPr lang="en-US" dirty="0"/>
              <a:t>Neutrino sources</a:t>
            </a:r>
          </a:p>
        </p:txBody>
      </p:sp>
      <p:sp>
        <p:nvSpPr>
          <p:cNvPr id="4" name="Date Placeholder 3">
            <a:extLst>
              <a:ext uri="{FF2B5EF4-FFF2-40B4-BE49-F238E27FC236}">
                <a16:creationId xmlns:a16="http://schemas.microsoft.com/office/drawing/2014/main" id="{C4926AC6-DC09-CA6C-7D75-BF476A0C12B9}"/>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6F337BC-A85B-B5BB-A22F-131CA0A0443D}"/>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6F337BC-A85B-B5BB-A22F-131CA0A0443D}"/>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C8541DCF-3D08-98FC-09F1-526485020D6F}"/>
              </a:ext>
            </a:extLst>
          </p:cNvPr>
          <p:cNvSpPr>
            <a:spLocks noGrp="1"/>
          </p:cNvSpPr>
          <p:nvPr>
            <p:ph type="sldNum" sz="quarter" idx="12"/>
          </p:nvPr>
        </p:nvSpPr>
        <p:spPr/>
        <p:txBody>
          <a:bodyPr/>
          <a:lstStyle/>
          <a:p>
            <a:fld id="{03203D20-8F30-784C-B11E-9366FC42D12A}" type="slidenum">
              <a:rPr lang="en-US" smtClean="0"/>
              <a:pPr/>
              <a:t>16</a:t>
            </a:fld>
            <a:endParaRPr lang="en-US" dirty="0"/>
          </a:p>
        </p:txBody>
      </p:sp>
      <p:sp>
        <p:nvSpPr>
          <p:cNvPr id="7" name="TextBox 6">
            <a:extLst>
              <a:ext uri="{FF2B5EF4-FFF2-40B4-BE49-F238E27FC236}">
                <a16:creationId xmlns:a16="http://schemas.microsoft.com/office/drawing/2014/main" id="{50784865-4235-A744-A568-707033EBDF49}"/>
              </a:ext>
            </a:extLst>
          </p:cNvPr>
          <p:cNvSpPr txBox="1"/>
          <p:nvPr/>
        </p:nvSpPr>
        <p:spPr>
          <a:xfrm>
            <a:off x="5162309" y="3966174"/>
            <a:ext cx="6163721" cy="1200329"/>
          </a:xfrm>
          <a:prstGeom prst="rect">
            <a:avLst/>
          </a:prstGeom>
          <a:noFill/>
          <a:ln>
            <a:solidFill>
              <a:schemeClr val="accent1"/>
            </a:solidFill>
          </a:ln>
        </p:spPr>
        <p:txBody>
          <a:bodyPr wrap="square" rtlCol="0">
            <a:spAutoFit/>
          </a:bodyPr>
          <a:lstStyle/>
          <a:p>
            <a:r>
              <a:rPr lang="en-US" sz="2400" dirty="0"/>
              <a:t>Precision oscillation parameter measurements require reducing both statistical and systematic uncertainties to ~% level.</a:t>
            </a:r>
          </a:p>
        </p:txBody>
      </p:sp>
    </p:spTree>
    <p:extLst>
      <p:ext uri="{BB962C8B-B14F-4D97-AF65-F5344CB8AC3E}">
        <p14:creationId xmlns:p14="http://schemas.microsoft.com/office/powerpoint/2010/main" val="346231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4D1F-8169-308E-F24B-A99E10E795B6}"/>
              </a:ext>
            </a:extLst>
          </p:cNvPr>
          <p:cNvSpPr>
            <a:spLocks noGrp="1"/>
          </p:cNvSpPr>
          <p:nvPr>
            <p:ph type="title"/>
          </p:nvPr>
        </p:nvSpPr>
        <p:spPr/>
        <p:txBody>
          <a:bodyPr/>
          <a:lstStyle/>
          <a:p>
            <a:r>
              <a:rPr lang="en-US" dirty="0"/>
              <a:t>Neutrino Interactions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D4FF1C-EB93-A701-4106-0D83DD2CE133}"/>
                  </a:ext>
                </a:extLst>
              </p:cNvPr>
              <p:cNvSpPr>
                <a:spLocks noGrp="1"/>
              </p:cNvSpPr>
              <p:nvPr>
                <p:ph idx="1"/>
              </p:nvPr>
            </p:nvSpPr>
            <p:spPr>
              <a:xfrm>
                <a:off x="254643" y="1088030"/>
                <a:ext cx="11759879" cy="5404845"/>
              </a:xfrm>
            </p:spPr>
            <p:txBody>
              <a:bodyPr>
                <a:normAutofit fontScale="92500" lnSpcReduction="20000"/>
              </a:bodyPr>
              <a:lstStyle/>
              <a:p>
                <a:pPr marL="0" indent="0">
                  <a:buNone/>
                </a:pPr>
                <a:r>
                  <a:rPr lang="en-US" dirty="0"/>
                  <a:t>Understanding of cross-sections for neutrino interaction processes at: </a:t>
                </a:r>
              </a:p>
              <a:p>
                <a:pPr marL="0" indent="0">
                  <a:buNone/>
                </a:pPr>
                <a:endParaRPr lang="en-US" dirty="0"/>
              </a:p>
              <a:p>
                <a:r>
                  <a:rPr lang="en-US" dirty="0"/>
                  <a:t>Different energies		</a:t>
                </a:r>
              </a:p>
              <a:p>
                <a:r>
                  <a:rPr lang="en-US" dirty="0"/>
                  <a:t>On different targets        (Water, Argon…)</a:t>
                </a:r>
              </a:p>
              <a:p>
                <a:r>
                  <a:rPr lang="en-US" dirty="0"/>
                  <a:t>Producing different final states</a:t>
                </a:r>
              </a:p>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r>
                      <a:rPr lang="en-GB" b="0" i="1" smtClean="0">
                        <a:latin typeface="Cambria Math" panose="02040503050406030204" pitchFamily="18" charset="0"/>
                      </a:rPr>
                      <m:t>, </m:t>
                    </m:r>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ea typeface="Cambria Math" panose="02040503050406030204" pitchFamily="18" charset="0"/>
                              </a:rPr>
                              <m:t>𝜇</m:t>
                            </m:r>
                          </m:sub>
                        </m:sSub>
                      </m:e>
                    </m:acc>
                    <m:r>
                      <a:rPr lang="en-GB" b="0" i="1" smtClean="0">
                        <a:latin typeface="Cambria Math" panose="02040503050406030204" pitchFamily="18" charset="0"/>
                      </a:rPr>
                      <m:t>, </m:t>
                    </m:r>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e>
                    </m:acc>
                    <m:r>
                      <a:rPr lang="en-GB" b="0" i="0"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𝜈</m:t>
                        </m:r>
                      </m:e>
                      <m:sub>
                        <m:r>
                          <a:rPr lang="en-GB" i="1" smtClean="0">
                            <a:latin typeface="Cambria Math" panose="02040503050406030204" pitchFamily="18" charset="0"/>
                            <a:ea typeface="Cambria Math" panose="02040503050406030204" pitchFamily="18" charset="0"/>
                          </a:rPr>
                          <m:t>𝜏</m:t>
                        </m:r>
                      </m:sub>
                    </m:sSub>
                    <m:r>
                      <a:rPr lang="en-GB" i="1">
                        <a:latin typeface="Cambria Math" panose="02040503050406030204" pitchFamily="18" charset="0"/>
                      </a:rPr>
                      <m:t>, </m:t>
                    </m:r>
                    <m:acc>
                      <m:accPr>
                        <m:chr m:val="̅"/>
                        <m:ctrlPr>
                          <a:rPr lang="en-GB" i="1">
                            <a:latin typeface="Cambria Math" panose="02040503050406030204" pitchFamily="18" charset="0"/>
                          </a:rPr>
                        </m:ctrlPr>
                      </m:acc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𝜈</m:t>
                            </m:r>
                          </m:e>
                          <m:sub>
                            <m:r>
                              <a:rPr lang="en-GB" i="1" smtClean="0">
                                <a:latin typeface="Cambria Math" panose="02040503050406030204" pitchFamily="18" charset="0"/>
                                <a:ea typeface="Cambria Math" panose="02040503050406030204" pitchFamily="18" charset="0"/>
                              </a:rPr>
                              <m:t>𝜏</m:t>
                            </m:r>
                          </m:sub>
                        </m:sSub>
                      </m:e>
                    </m:acc>
                    <m:r>
                      <a:rPr lang="en-GB" b="0" i="0" smtClean="0">
                        <a:latin typeface="Cambria Math" panose="02040503050406030204" pitchFamily="18" charset="0"/>
                      </a:rPr>
                      <m:t>)</m:t>
                    </m:r>
                  </m:oMath>
                </a14:m>
                <a:endParaRPr lang="en-US" dirty="0"/>
              </a:p>
              <a:p>
                <a14:m>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𝜎</m:t>
                        </m:r>
                      </m:num>
                      <m:den>
                        <m:r>
                          <a:rPr lang="en-GB" b="0" i="1" smtClean="0">
                            <a:latin typeface="Cambria Math" panose="02040503050406030204" pitchFamily="18" charset="0"/>
                          </a:rPr>
                          <m:t>𝑑</m:t>
                        </m:r>
                        <m:r>
                          <a:rPr lang="en-GB" b="0" i="1" smtClean="0">
                            <a:latin typeface="Cambria Math" panose="02040503050406030204" pitchFamily="18" charset="0"/>
                            <a:ea typeface="Cambria Math" panose="02040503050406030204" pitchFamily="18" charset="0"/>
                          </a:rPr>
                          <m:t>𝜃</m:t>
                        </m:r>
                        <m:r>
                          <a:rPr lang="en-GB" b="0" i="1" smtClean="0">
                            <a:latin typeface="Cambria Math" panose="02040503050406030204" pitchFamily="18" charset="0"/>
                            <a:ea typeface="Cambria Math" panose="02040503050406030204" pitchFamily="18" charset="0"/>
                          </a:rPr>
                          <m:t>𝑑𝐸</m:t>
                        </m:r>
                      </m:den>
                    </m:f>
                  </m:oMath>
                </a14:m>
                <a:r>
                  <a:rPr lang="en-US" dirty="0"/>
                  <a:t> </a:t>
                </a:r>
              </a:p>
              <a:p>
                <a:r>
                  <a:rPr lang="en-US" dirty="0"/>
                  <a:t>And also for backgrounds that produce same final state topologies</a:t>
                </a:r>
              </a:p>
              <a:p>
                <a:endParaRPr lang="en-US" dirty="0"/>
              </a:p>
              <a:p>
                <a:pPr marL="0" indent="0">
                  <a:buNone/>
                </a:pPr>
                <a:r>
                  <a:rPr lang="en-US" dirty="0"/>
                  <a:t>Measurements of high flux, </a:t>
                </a:r>
                <a:r>
                  <a:rPr lang="en-US" dirty="0" err="1"/>
                  <a:t>unoscillated</a:t>
                </a:r>
                <a:r>
                  <a:rPr lang="en-US" dirty="0"/>
                  <a:t> (short baseline) beam</a:t>
                </a:r>
              </a:p>
              <a:p>
                <a:pPr marL="0" indent="0">
                  <a:buNone/>
                </a:pPr>
                <a:r>
                  <a:rPr lang="en-US" dirty="0"/>
                  <a:t>- Synergies with flux measurement (Near detectors)</a:t>
                </a:r>
              </a:p>
              <a:p>
                <a:pPr marL="0" indent="0">
                  <a:buNone/>
                </a:pPr>
                <a:r>
                  <a:rPr lang="en-US" dirty="0"/>
                  <a:t>- Synergies with sterile neutrino searches.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D1D4FF1C-EB93-A701-4106-0D83DD2CE133}"/>
                  </a:ext>
                </a:extLst>
              </p:cNvPr>
              <p:cNvSpPr>
                <a:spLocks noGrp="1" noRot="1" noChangeAspect="1" noMove="1" noResize="1" noEditPoints="1" noAdjustHandles="1" noChangeArrowheads="1" noChangeShapeType="1" noTextEdit="1"/>
              </p:cNvSpPr>
              <p:nvPr>
                <p:ph idx="1"/>
              </p:nvPr>
            </p:nvSpPr>
            <p:spPr>
              <a:xfrm>
                <a:off x="254643" y="1088030"/>
                <a:ext cx="11759879" cy="5404845"/>
              </a:xfrm>
              <a:blipFill>
                <a:blip r:embed="rId2"/>
                <a:stretch>
                  <a:fillRect l="-971" t="-281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9DEC8C5-978B-8D2C-AF95-88F3EE0E7D81}"/>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A4F02046-A944-D5CA-AC39-F09AC591D39D}"/>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A4F02046-A944-D5CA-AC39-F09AC591D39D}"/>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2837930-8919-FC8D-DAC4-DDE30FAE4E5C}"/>
              </a:ext>
            </a:extLst>
          </p:cNvPr>
          <p:cNvSpPr>
            <a:spLocks noGrp="1"/>
          </p:cNvSpPr>
          <p:nvPr>
            <p:ph type="sldNum" sz="quarter" idx="12"/>
          </p:nvPr>
        </p:nvSpPr>
        <p:spPr/>
        <p:txBody>
          <a:bodyPr/>
          <a:lstStyle/>
          <a:p>
            <a:fld id="{03203D20-8F30-784C-B11E-9366FC42D12A}" type="slidenum">
              <a:rPr lang="en-US" smtClean="0"/>
              <a:pPr/>
              <a:t>17</a:t>
            </a:fld>
            <a:endParaRPr lang="en-US" dirty="0"/>
          </a:p>
        </p:txBody>
      </p:sp>
      <p:pic>
        <p:nvPicPr>
          <p:cNvPr id="8" name="Picture 7" descr="Timeline&#10;&#10;Description automatically generated">
            <a:extLst>
              <a:ext uri="{FF2B5EF4-FFF2-40B4-BE49-F238E27FC236}">
                <a16:creationId xmlns:a16="http://schemas.microsoft.com/office/drawing/2014/main" id="{A3889F7B-6B4C-34B2-69BD-5088D76E133F}"/>
              </a:ext>
            </a:extLst>
          </p:cNvPr>
          <p:cNvPicPr>
            <a:picLocks noChangeAspect="1"/>
          </p:cNvPicPr>
          <p:nvPr/>
        </p:nvPicPr>
        <p:blipFill>
          <a:blip r:embed="rId4"/>
          <a:stretch>
            <a:fillRect/>
          </a:stretch>
        </p:blipFill>
        <p:spPr>
          <a:xfrm>
            <a:off x="6612426" y="1524329"/>
            <a:ext cx="4286490" cy="2605671"/>
          </a:xfrm>
          <a:prstGeom prst="rect">
            <a:avLst/>
          </a:prstGeom>
        </p:spPr>
      </p:pic>
      <p:sp>
        <p:nvSpPr>
          <p:cNvPr id="9" name="TextBox 8">
            <a:extLst>
              <a:ext uri="{FF2B5EF4-FFF2-40B4-BE49-F238E27FC236}">
                <a16:creationId xmlns:a16="http://schemas.microsoft.com/office/drawing/2014/main" id="{8E708705-8ED2-BF38-E1B2-AB33C9D7D293}"/>
              </a:ext>
            </a:extLst>
          </p:cNvPr>
          <p:cNvSpPr txBox="1"/>
          <p:nvPr/>
        </p:nvSpPr>
        <p:spPr>
          <a:xfrm>
            <a:off x="4100520" y="1740461"/>
            <a:ext cx="2511906" cy="276999"/>
          </a:xfrm>
          <a:prstGeom prst="rect">
            <a:avLst/>
          </a:prstGeom>
          <a:noFill/>
        </p:spPr>
        <p:txBody>
          <a:bodyPr wrap="none" rtlCol="0">
            <a:spAutoFit/>
          </a:bodyPr>
          <a:lstStyle/>
          <a:p>
            <a:r>
              <a:rPr lang="en-US" sz="1200" dirty="0"/>
              <a:t>https://</a:t>
            </a:r>
            <a:r>
              <a:rPr lang="en-US" sz="1200" dirty="0" err="1"/>
              <a:t>arxiv.org</a:t>
            </a:r>
            <a:r>
              <a:rPr lang="en-US" sz="1200" dirty="0"/>
              <a:t>/pdf/2209.07480.pdf</a:t>
            </a:r>
          </a:p>
        </p:txBody>
      </p:sp>
      <p:sp>
        <p:nvSpPr>
          <p:cNvPr id="10" name="Right Arrow 9">
            <a:extLst>
              <a:ext uri="{FF2B5EF4-FFF2-40B4-BE49-F238E27FC236}">
                <a16:creationId xmlns:a16="http://schemas.microsoft.com/office/drawing/2014/main" id="{40D6279C-CA9E-2EF2-B5C5-D9C1A92895DC}"/>
              </a:ext>
            </a:extLst>
          </p:cNvPr>
          <p:cNvSpPr/>
          <p:nvPr/>
        </p:nvSpPr>
        <p:spPr>
          <a:xfrm>
            <a:off x="10951870" y="3346896"/>
            <a:ext cx="1080303" cy="870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Astro</a:t>
            </a:r>
          </a:p>
        </p:txBody>
      </p:sp>
      <p:cxnSp>
        <p:nvCxnSpPr>
          <p:cNvPr id="12" name="Straight Arrow Connector 11">
            <a:extLst>
              <a:ext uri="{FF2B5EF4-FFF2-40B4-BE49-F238E27FC236}">
                <a16:creationId xmlns:a16="http://schemas.microsoft.com/office/drawing/2014/main" id="{ED780B5E-3AF8-6728-6DFF-0B331736F7F9}"/>
              </a:ext>
            </a:extLst>
          </p:cNvPr>
          <p:cNvCxnSpPr/>
          <p:nvPr/>
        </p:nvCxnSpPr>
        <p:spPr>
          <a:xfrm>
            <a:off x="2407534" y="3941742"/>
            <a:ext cx="1435261" cy="0"/>
          </a:xfrm>
          <a:prstGeom prst="straightConnector1">
            <a:avLst/>
          </a:prstGeom>
          <a:ln w="28575">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D6D1458-411A-28FD-7033-777411ADC036}"/>
              </a:ext>
            </a:extLst>
          </p:cNvPr>
          <p:cNvCxnSpPr>
            <a:cxnSpLocks/>
          </p:cNvCxnSpPr>
          <p:nvPr/>
        </p:nvCxnSpPr>
        <p:spPr>
          <a:xfrm flipV="1">
            <a:off x="3856734" y="3509857"/>
            <a:ext cx="1131955" cy="42007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83EB53-4C98-C3F0-B204-551141735A9A}"/>
              </a:ext>
            </a:extLst>
          </p:cNvPr>
          <p:cNvCxnSpPr/>
          <p:nvPr/>
        </p:nvCxnSpPr>
        <p:spPr>
          <a:xfrm flipV="1">
            <a:off x="3856734" y="3929934"/>
            <a:ext cx="1131955" cy="1180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6D33FB-CADF-7144-8433-033F80FD5EE2}"/>
                  </a:ext>
                </a:extLst>
              </p:cNvPr>
              <p:cNvSpPr txBox="1"/>
              <p:nvPr/>
            </p:nvSpPr>
            <p:spPr>
              <a:xfrm>
                <a:off x="4436305" y="3605240"/>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17" name="TextBox 16">
                <a:extLst>
                  <a:ext uri="{FF2B5EF4-FFF2-40B4-BE49-F238E27FC236}">
                    <a16:creationId xmlns:a16="http://schemas.microsoft.com/office/drawing/2014/main" id="{786D33FB-CADF-7144-8433-033F80FD5EE2}"/>
                  </a:ext>
                </a:extLst>
              </p:cNvPr>
              <p:cNvSpPr txBox="1">
                <a:spLocks noRot="1" noChangeAspect="1" noMove="1" noResize="1" noEditPoints="1" noAdjustHandles="1" noChangeArrowheads="1" noChangeShapeType="1" noTextEdit="1"/>
              </p:cNvSpPr>
              <p:nvPr/>
            </p:nvSpPr>
            <p:spPr>
              <a:xfrm>
                <a:off x="4436305" y="3605240"/>
                <a:ext cx="37414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619ECFA-96A2-43B5-B912-F9121E3907A9}"/>
                  </a:ext>
                </a:extLst>
              </p:cNvPr>
              <p:cNvSpPr txBox="1"/>
              <p:nvPr/>
            </p:nvSpPr>
            <p:spPr>
              <a:xfrm>
                <a:off x="1905383" y="3745268"/>
                <a:ext cx="4247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C000"/>
                              </a:solidFill>
                              <a:latin typeface="Cambria Math" panose="02040503050406030204" pitchFamily="18" charset="0"/>
                            </a:rPr>
                          </m:ctrlPr>
                        </m:sSubPr>
                        <m:e>
                          <m:r>
                            <a:rPr lang="en-US" i="1" smtClean="0">
                              <a:solidFill>
                                <a:srgbClr val="FFC000"/>
                              </a:solidFill>
                              <a:latin typeface="Cambria Math" panose="02040503050406030204" pitchFamily="18" charset="0"/>
                              <a:ea typeface="Cambria Math" panose="02040503050406030204" pitchFamily="18" charset="0"/>
                            </a:rPr>
                            <m:t>𝜈</m:t>
                          </m:r>
                        </m:e>
                        <m:sub>
                          <m:r>
                            <a:rPr lang="en-GB" b="0" i="1" smtClean="0">
                              <a:solidFill>
                                <a:srgbClr val="FFC000"/>
                              </a:solidFill>
                              <a:latin typeface="Cambria Math" panose="02040503050406030204" pitchFamily="18" charset="0"/>
                            </a:rPr>
                            <m:t>𝑙</m:t>
                          </m:r>
                        </m:sub>
                      </m:sSub>
                    </m:oMath>
                  </m:oMathPara>
                </a14:m>
                <a:endParaRPr lang="en-US" dirty="0">
                  <a:solidFill>
                    <a:srgbClr val="FFC000"/>
                  </a:solidFill>
                </a:endParaRPr>
              </a:p>
            </p:txBody>
          </p:sp>
        </mc:Choice>
        <mc:Fallback xmlns="">
          <p:sp>
            <p:nvSpPr>
              <p:cNvPr id="18" name="TextBox 17">
                <a:extLst>
                  <a:ext uri="{FF2B5EF4-FFF2-40B4-BE49-F238E27FC236}">
                    <a16:creationId xmlns:a16="http://schemas.microsoft.com/office/drawing/2014/main" id="{F619ECFA-96A2-43B5-B912-F9121E3907A9}"/>
                  </a:ext>
                </a:extLst>
              </p:cNvPr>
              <p:cNvSpPr txBox="1">
                <a:spLocks noRot="1" noChangeAspect="1" noMove="1" noResize="1" noEditPoints="1" noAdjustHandles="1" noChangeArrowheads="1" noChangeShapeType="1" noTextEdit="1"/>
              </p:cNvSpPr>
              <p:nvPr/>
            </p:nvSpPr>
            <p:spPr>
              <a:xfrm>
                <a:off x="1905383" y="3745268"/>
                <a:ext cx="42473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AFE6B3-7F8E-5754-E4AE-0DEADCF5FC1E}"/>
                  </a:ext>
                </a:extLst>
              </p:cNvPr>
              <p:cNvSpPr txBox="1"/>
              <p:nvPr/>
            </p:nvSpPr>
            <p:spPr>
              <a:xfrm>
                <a:off x="4974985" y="3325191"/>
                <a:ext cx="3170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FFC000"/>
                          </a:solidFill>
                          <a:latin typeface="Cambria Math" panose="02040503050406030204" pitchFamily="18" charset="0"/>
                        </a:rPr>
                        <m:t>𝑙</m:t>
                      </m:r>
                    </m:oMath>
                  </m:oMathPara>
                </a14:m>
                <a:endParaRPr lang="en-US" dirty="0">
                  <a:solidFill>
                    <a:srgbClr val="FFC000"/>
                  </a:solidFill>
                </a:endParaRPr>
              </a:p>
            </p:txBody>
          </p:sp>
        </mc:Choice>
        <mc:Fallback xmlns="">
          <p:sp>
            <p:nvSpPr>
              <p:cNvPr id="19" name="TextBox 18">
                <a:extLst>
                  <a:ext uri="{FF2B5EF4-FFF2-40B4-BE49-F238E27FC236}">
                    <a16:creationId xmlns:a16="http://schemas.microsoft.com/office/drawing/2014/main" id="{7DAFE6B3-7F8E-5754-E4AE-0DEADCF5FC1E}"/>
                  </a:ext>
                </a:extLst>
              </p:cNvPr>
              <p:cNvSpPr txBox="1">
                <a:spLocks noRot="1" noChangeAspect="1" noMove="1" noResize="1" noEditPoints="1" noAdjustHandles="1" noChangeArrowheads="1" noChangeShapeType="1" noTextEdit="1"/>
              </p:cNvSpPr>
              <p:nvPr/>
            </p:nvSpPr>
            <p:spPr>
              <a:xfrm>
                <a:off x="4974985" y="3325191"/>
                <a:ext cx="31701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359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6EB6-54A8-9503-8233-ACD80DC6C0CA}"/>
              </a:ext>
            </a:extLst>
          </p:cNvPr>
          <p:cNvSpPr>
            <a:spLocks noGrp="1"/>
          </p:cNvSpPr>
          <p:nvPr>
            <p:ph type="title"/>
          </p:nvPr>
        </p:nvSpPr>
        <p:spPr/>
        <p:txBody>
          <a:bodyPr/>
          <a:lstStyle/>
          <a:p>
            <a:r>
              <a:rPr lang="en-US" dirty="0"/>
              <a:t>Neutrino interactions</a:t>
            </a:r>
          </a:p>
        </p:txBody>
      </p:sp>
      <p:sp>
        <p:nvSpPr>
          <p:cNvPr id="3" name="Content Placeholder 2">
            <a:extLst>
              <a:ext uri="{FF2B5EF4-FFF2-40B4-BE49-F238E27FC236}">
                <a16:creationId xmlns:a16="http://schemas.microsoft.com/office/drawing/2014/main" id="{3E545190-2738-80A4-64DC-B16306A9BC6E}"/>
              </a:ext>
            </a:extLst>
          </p:cNvPr>
          <p:cNvSpPr>
            <a:spLocks noGrp="1"/>
          </p:cNvSpPr>
          <p:nvPr>
            <p:ph idx="1"/>
          </p:nvPr>
        </p:nvSpPr>
        <p:spPr>
          <a:xfrm>
            <a:off x="5361140" y="997773"/>
            <a:ext cx="3836648" cy="2255578"/>
          </a:xfrm>
        </p:spPr>
        <p:txBody>
          <a:bodyPr>
            <a:normAutofit/>
          </a:bodyPr>
          <a:lstStyle/>
          <a:p>
            <a:pPr marL="0" indent="0">
              <a:buNone/>
            </a:pPr>
            <a:r>
              <a:rPr lang="en-US" sz="1800" dirty="0" err="1">
                <a:solidFill>
                  <a:srgbClr val="CAE1F5"/>
                </a:solidFill>
              </a:rPr>
              <a:t>MINERvA</a:t>
            </a:r>
            <a:r>
              <a:rPr lang="en-US" sz="1800" dirty="0"/>
              <a:t> = </a:t>
            </a:r>
            <a:r>
              <a:rPr lang="en-GB" sz="1800" b="0" i="0" u="none" strike="noStrike" dirty="0">
                <a:effectLst/>
                <a:latin typeface="Helvetica Neue" panose="02000503000000020004" pitchFamily="2" charset="0"/>
              </a:rPr>
              <a:t>high-precision measurements of neutrino interactions on various nuclei, in the 1-10GeV energy range</a:t>
            </a:r>
            <a:endParaRPr lang="en-US" sz="1800" dirty="0"/>
          </a:p>
          <a:p>
            <a:pPr>
              <a:buFontTx/>
              <a:buChar char="-"/>
            </a:pPr>
            <a:r>
              <a:rPr lang="en-US" sz="1800" dirty="0"/>
              <a:t>4 UK groups</a:t>
            </a:r>
          </a:p>
          <a:p>
            <a:pPr>
              <a:buFontTx/>
              <a:buChar char="-"/>
            </a:pPr>
            <a:r>
              <a:rPr lang="en-US" sz="1800" dirty="0"/>
              <a:t>Data taking 2010-2019, </a:t>
            </a:r>
            <a:r>
              <a:rPr lang="en-US" sz="1800" dirty="0" err="1"/>
              <a:t>NuMI</a:t>
            </a:r>
            <a:r>
              <a:rPr lang="en-US" sz="1800" dirty="0"/>
              <a:t> beam</a:t>
            </a:r>
          </a:p>
          <a:p>
            <a:pPr marL="0" indent="0">
              <a:buNone/>
            </a:pPr>
            <a:endParaRPr lang="en-US" sz="1800" dirty="0"/>
          </a:p>
        </p:txBody>
      </p:sp>
      <p:sp>
        <p:nvSpPr>
          <p:cNvPr id="4" name="Date Placeholder 3">
            <a:extLst>
              <a:ext uri="{FF2B5EF4-FFF2-40B4-BE49-F238E27FC236}">
                <a16:creationId xmlns:a16="http://schemas.microsoft.com/office/drawing/2014/main" id="{0762FBCF-C81C-9B83-B021-FC2267A74002}"/>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81EECCF0-288D-9A2A-963A-B65BE2FBF9EC}"/>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81EECCF0-288D-9A2A-963A-B65BE2FBF9EC}"/>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CAC506D6-09BF-FEBD-F3BB-E182232DDB80}"/>
              </a:ext>
            </a:extLst>
          </p:cNvPr>
          <p:cNvSpPr>
            <a:spLocks noGrp="1"/>
          </p:cNvSpPr>
          <p:nvPr>
            <p:ph type="sldNum" sz="quarter" idx="12"/>
          </p:nvPr>
        </p:nvSpPr>
        <p:spPr/>
        <p:txBody>
          <a:bodyPr/>
          <a:lstStyle/>
          <a:p>
            <a:fld id="{03203D20-8F30-784C-B11E-9366FC42D12A}" type="slidenum">
              <a:rPr lang="en-US" smtClean="0"/>
              <a:pPr/>
              <a:t>18</a:t>
            </a:fld>
            <a:endParaRPr lang="en-US" dirty="0"/>
          </a:p>
        </p:txBody>
      </p:sp>
      <p:grpSp>
        <p:nvGrpSpPr>
          <p:cNvPr id="7" name="Google Shape;69;p15">
            <a:extLst>
              <a:ext uri="{FF2B5EF4-FFF2-40B4-BE49-F238E27FC236}">
                <a16:creationId xmlns:a16="http://schemas.microsoft.com/office/drawing/2014/main" id="{70A3D674-8792-9337-4C6F-5F8D7B6870A2}"/>
              </a:ext>
            </a:extLst>
          </p:cNvPr>
          <p:cNvGrpSpPr>
            <a:grpSpLocks/>
          </p:cNvGrpSpPr>
          <p:nvPr/>
        </p:nvGrpSpPr>
        <p:grpSpPr bwMode="auto">
          <a:xfrm>
            <a:off x="6835180" y="4085816"/>
            <a:ext cx="5164496" cy="1510203"/>
            <a:chOff x="4474550" y="3353875"/>
            <a:chExt cx="4580100" cy="1250700"/>
          </a:xfrm>
        </p:grpSpPr>
        <p:sp>
          <p:nvSpPr>
            <p:cNvPr id="8" name="Google Shape;70;p15">
              <a:extLst>
                <a:ext uri="{FF2B5EF4-FFF2-40B4-BE49-F238E27FC236}">
                  <a16:creationId xmlns:a16="http://schemas.microsoft.com/office/drawing/2014/main" id="{AD2A237D-5ACB-DF3D-F54A-6418A3CE1F75}"/>
                </a:ext>
              </a:extLst>
            </p:cNvPr>
            <p:cNvSpPr>
              <a:spLocks noChangeArrowheads="1"/>
            </p:cNvSpPr>
            <p:nvPr/>
          </p:nvSpPr>
          <p:spPr bwMode="auto">
            <a:xfrm>
              <a:off x="4474550" y="3353875"/>
              <a:ext cx="4580100" cy="1250700"/>
            </a:xfrm>
            <a:prstGeom prst="rect">
              <a:avLst/>
            </a:prstGeom>
            <a:noFill/>
            <a:ln w="9525">
              <a:solidFill>
                <a:schemeClr val="tx2"/>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endParaRPr lang="en-US" altLang="en-US"/>
            </a:p>
          </p:txBody>
        </p:sp>
        <p:pic>
          <p:nvPicPr>
            <p:cNvPr id="9" name="Google Shape;71;p15">
              <a:extLst>
                <a:ext uri="{FF2B5EF4-FFF2-40B4-BE49-F238E27FC236}">
                  <a16:creationId xmlns:a16="http://schemas.microsoft.com/office/drawing/2014/main" id="{8288EBA9-90B9-BEB3-8485-D65FF5BF68C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500" y="3402300"/>
              <a:ext cx="4471452" cy="107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08AC790D-29A0-7D4A-6296-BA4B9EFC7921}"/>
              </a:ext>
            </a:extLst>
          </p:cNvPr>
          <p:cNvSpPr txBox="1"/>
          <p:nvPr/>
        </p:nvSpPr>
        <p:spPr>
          <a:xfrm>
            <a:off x="6830090" y="5596019"/>
            <a:ext cx="5120312" cy="923330"/>
          </a:xfrm>
          <a:prstGeom prst="rect">
            <a:avLst/>
          </a:prstGeom>
          <a:noFill/>
        </p:spPr>
        <p:txBody>
          <a:bodyPr wrap="none" rtlCol="0">
            <a:spAutoFit/>
          </a:bodyPr>
          <a:lstStyle/>
          <a:p>
            <a:r>
              <a:rPr lang="en-US" dirty="0" err="1">
                <a:solidFill>
                  <a:srgbClr val="CAE1F5"/>
                </a:solidFill>
              </a:rPr>
              <a:t>FASERnu</a:t>
            </a:r>
            <a:r>
              <a:rPr lang="en-US" dirty="0">
                <a:solidFill>
                  <a:srgbClr val="CAE1F5"/>
                </a:solidFill>
              </a:rPr>
              <a:t> </a:t>
            </a:r>
            <a:r>
              <a:rPr lang="en-US" dirty="0"/>
              <a:t>= far forward emulsion detector at ATLAS IP</a:t>
            </a:r>
          </a:p>
          <a:p>
            <a:r>
              <a:rPr lang="en-US" dirty="0" err="1"/>
              <a:t>TeV</a:t>
            </a:r>
            <a:r>
              <a:rPr lang="en-US" dirty="0"/>
              <a:t> energy cross-section measurements</a:t>
            </a:r>
          </a:p>
          <a:p>
            <a:r>
              <a:rPr lang="en-US" dirty="0"/>
              <a:t>UK involvement via Si Strip tracker interface</a:t>
            </a:r>
          </a:p>
        </p:txBody>
      </p:sp>
      <p:sp>
        <p:nvSpPr>
          <p:cNvPr id="11" name="TextBox 10">
            <a:extLst>
              <a:ext uri="{FF2B5EF4-FFF2-40B4-BE49-F238E27FC236}">
                <a16:creationId xmlns:a16="http://schemas.microsoft.com/office/drawing/2014/main" id="{0CBAE39D-6C25-885E-AE2F-BA3868044245}"/>
              </a:ext>
            </a:extLst>
          </p:cNvPr>
          <p:cNvSpPr txBox="1"/>
          <p:nvPr/>
        </p:nvSpPr>
        <p:spPr>
          <a:xfrm>
            <a:off x="241598" y="5721888"/>
            <a:ext cx="5505418" cy="923330"/>
          </a:xfrm>
          <a:prstGeom prst="rect">
            <a:avLst/>
          </a:prstGeom>
          <a:noFill/>
        </p:spPr>
        <p:txBody>
          <a:bodyPr wrap="none" rtlCol="0">
            <a:spAutoFit/>
          </a:bodyPr>
          <a:lstStyle/>
          <a:p>
            <a:r>
              <a:rPr lang="en-US" dirty="0" err="1">
                <a:solidFill>
                  <a:srgbClr val="CAE1F5"/>
                </a:solidFill>
              </a:rPr>
              <a:t>LiquidO</a:t>
            </a:r>
            <a:r>
              <a:rPr lang="en-US" dirty="0"/>
              <a:t> = opaque scintillator + lattice of optical </a:t>
            </a:r>
            <a:r>
              <a:rPr lang="en-US" dirty="0" err="1"/>
              <a:t>fibres</a:t>
            </a:r>
            <a:endParaRPr lang="en-US" dirty="0"/>
          </a:p>
          <a:p>
            <a:r>
              <a:rPr lang="en-US" dirty="0"/>
              <a:t>High resolution imaging detector (PID) for GeV-neutrinos</a:t>
            </a:r>
          </a:p>
          <a:p>
            <a:r>
              <a:rPr lang="en-US" dirty="0"/>
              <a:t>- Growing UK activity</a:t>
            </a:r>
          </a:p>
        </p:txBody>
      </p:sp>
      <p:pic>
        <p:nvPicPr>
          <p:cNvPr id="2049" name="Picture 1" descr="page15image425356720">
            <a:extLst>
              <a:ext uri="{FF2B5EF4-FFF2-40B4-BE49-F238E27FC236}">
                <a16:creationId xmlns:a16="http://schemas.microsoft.com/office/drawing/2014/main" id="{C92D6172-7578-E3E0-93E6-5B8EEAB1C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643" y="3408120"/>
            <a:ext cx="5492373" cy="234706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E817A489-28CC-AD87-6364-FBD9ED827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8514" y="997774"/>
            <a:ext cx="2851162" cy="23888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B968BBC-4AE0-BA2C-2E36-0CAA74E46876}"/>
                  </a:ext>
                </a:extLst>
              </p:cNvPr>
              <p:cNvSpPr txBox="1"/>
              <p:nvPr/>
            </p:nvSpPr>
            <p:spPr>
              <a:xfrm>
                <a:off x="198617" y="1007801"/>
                <a:ext cx="4772975" cy="2308324"/>
              </a:xfrm>
              <a:prstGeom prst="rect">
                <a:avLst/>
              </a:prstGeom>
              <a:noFill/>
            </p:spPr>
            <p:txBody>
              <a:bodyPr wrap="square" rtlCol="0">
                <a:spAutoFit/>
              </a:bodyPr>
              <a:lstStyle/>
              <a:p>
                <a:r>
                  <a:rPr lang="en-US" dirty="0" err="1">
                    <a:solidFill>
                      <a:srgbClr val="CAE1F5"/>
                    </a:solidFill>
                  </a:rPr>
                  <a:t>MicroBOONE</a:t>
                </a:r>
                <a:endParaRPr lang="en-US" dirty="0">
                  <a:solidFill>
                    <a:srgbClr val="CAE1F5"/>
                  </a:solidFill>
                </a:endParaRPr>
              </a:p>
              <a:p>
                <a:r>
                  <a:rPr lang="en-US" dirty="0"/>
                  <a:t>Mentioned earlier but many interaction papers</a:t>
                </a:r>
              </a:p>
              <a:p>
                <a:endParaRPr lang="en-US" dirty="0"/>
              </a:p>
              <a:p>
                <a:r>
                  <a:rPr lang="en-US" dirty="0">
                    <a:solidFill>
                      <a:srgbClr val="CAE1F5"/>
                    </a:solidFill>
                  </a:rPr>
                  <a:t>SBND </a:t>
                </a:r>
                <a:r>
                  <a:rPr lang="en-US" dirty="0"/>
                  <a:t>= 112 ton </a:t>
                </a:r>
                <a:r>
                  <a:rPr lang="en-US" dirty="0" err="1"/>
                  <a:t>lAr</a:t>
                </a:r>
                <a:r>
                  <a:rPr lang="en-US" dirty="0"/>
                  <a:t> TPC 110m from BNB source</a:t>
                </a:r>
              </a:p>
              <a:p>
                <a:r>
                  <a:rPr lang="en-US" dirty="0"/>
                  <a:t>~million </a:t>
                </a:r>
                <a14:m>
                  <m:oMath xmlns:m="http://schemas.openxmlformats.org/officeDocument/2006/math">
                    <m:r>
                      <a:rPr lang="en-US" i="1" smtClean="0">
                        <a:latin typeface="Cambria Math" panose="02040503050406030204" pitchFamily="18" charset="0"/>
                        <a:ea typeface="Cambria Math" panose="02040503050406030204" pitchFamily="18" charset="0"/>
                      </a:rPr>
                      <m:t>𝜈</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𝐴𝑟</m:t>
                    </m:r>
                    <m:r>
                      <a:rPr lang="en-GB" b="0" i="1" smtClean="0">
                        <a:latin typeface="Cambria Math" panose="02040503050406030204" pitchFamily="18" charset="0"/>
                        <a:ea typeface="Cambria Math" panose="02040503050406030204" pitchFamily="18" charset="0"/>
                      </a:rPr>
                      <m:t> </m:t>
                    </m:r>
                  </m:oMath>
                </a14:m>
                <a:r>
                  <a:rPr lang="en-US" dirty="0"/>
                  <a:t>interactions / year  in GeV range</a:t>
                </a:r>
              </a:p>
              <a:p>
                <a:r>
                  <a:rPr lang="en-US" dirty="0"/>
                  <a:t>- 9 UK groups, leadership in physics coordination, commissioning, reconstruction</a:t>
                </a:r>
              </a:p>
              <a:p>
                <a:r>
                  <a:rPr lang="en-US" dirty="0"/>
                  <a:t>Physics running from 2024</a:t>
                </a:r>
              </a:p>
            </p:txBody>
          </p:sp>
        </mc:Choice>
        <mc:Fallback xmlns="">
          <p:sp>
            <p:nvSpPr>
              <p:cNvPr id="12" name="TextBox 11">
                <a:extLst>
                  <a:ext uri="{FF2B5EF4-FFF2-40B4-BE49-F238E27FC236}">
                    <a16:creationId xmlns:a16="http://schemas.microsoft.com/office/drawing/2014/main" id="{1B968BBC-4AE0-BA2C-2E36-0CAA74E46876}"/>
                  </a:ext>
                </a:extLst>
              </p:cNvPr>
              <p:cNvSpPr txBox="1">
                <a:spLocks noRot="1" noChangeAspect="1" noMove="1" noResize="1" noEditPoints="1" noAdjustHandles="1" noChangeArrowheads="1" noChangeShapeType="1" noTextEdit="1"/>
              </p:cNvSpPr>
              <p:nvPr/>
            </p:nvSpPr>
            <p:spPr>
              <a:xfrm>
                <a:off x="198617" y="1007801"/>
                <a:ext cx="4772975" cy="2308324"/>
              </a:xfrm>
              <a:prstGeom prst="rect">
                <a:avLst/>
              </a:prstGeom>
              <a:blipFill>
                <a:blip r:embed="rId7"/>
                <a:stretch>
                  <a:fillRect l="-1061" t="-1093" r="-1326" b="-3279"/>
                </a:stretch>
              </a:blipFill>
            </p:spPr>
            <p:txBody>
              <a:bodyPr/>
              <a:lstStyle/>
              <a:p>
                <a:r>
                  <a:rPr lang="en-US">
                    <a:noFill/>
                  </a:rPr>
                  <a:t> </a:t>
                </a:r>
              </a:p>
            </p:txBody>
          </p:sp>
        </mc:Fallback>
      </mc:AlternateContent>
    </p:spTree>
    <p:extLst>
      <p:ext uri="{BB962C8B-B14F-4D97-AF65-F5344CB8AC3E}">
        <p14:creationId xmlns:p14="http://schemas.microsoft.com/office/powerpoint/2010/main" val="4151863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T2K Experiment">
            <a:extLst>
              <a:ext uri="{FF2B5EF4-FFF2-40B4-BE49-F238E27FC236}">
                <a16:creationId xmlns:a16="http://schemas.microsoft.com/office/drawing/2014/main" id="{4B2683CA-3FDA-2440-5F41-3CCF8DD4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239" y="1987849"/>
            <a:ext cx="2792011" cy="28373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5E7979-5F69-51D5-195D-7F2ABB5A1735}"/>
              </a:ext>
            </a:extLst>
          </p:cNvPr>
          <p:cNvSpPr>
            <a:spLocks noGrp="1"/>
          </p:cNvSpPr>
          <p:nvPr>
            <p:ph type="title"/>
          </p:nvPr>
        </p:nvSpPr>
        <p:spPr/>
        <p:txBody>
          <a:bodyPr/>
          <a:lstStyle/>
          <a:p>
            <a:r>
              <a:rPr lang="en-US" dirty="0"/>
              <a:t>Neutrino Interactions</a:t>
            </a:r>
          </a:p>
        </p:txBody>
      </p:sp>
      <p:sp>
        <p:nvSpPr>
          <p:cNvPr id="3" name="Content Placeholder 2">
            <a:extLst>
              <a:ext uri="{FF2B5EF4-FFF2-40B4-BE49-F238E27FC236}">
                <a16:creationId xmlns:a16="http://schemas.microsoft.com/office/drawing/2014/main" id="{BC7C4A6E-9538-A276-DE25-537AA52D644D}"/>
              </a:ext>
            </a:extLst>
          </p:cNvPr>
          <p:cNvSpPr>
            <a:spLocks noGrp="1"/>
          </p:cNvSpPr>
          <p:nvPr>
            <p:ph idx="1"/>
          </p:nvPr>
        </p:nvSpPr>
        <p:spPr>
          <a:xfrm>
            <a:off x="711259" y="5115019"/>
            <a:ext cx="10562166" cy="1402915"/>
          </a:xfrm>
          <a:ln>
            <a:solidFill>
              <a:schemeClr val="accent1"/>
            </a:solidFill>
          </a:ln>
        </p:spPr>
        <p:txBody>
          <a:bodyPr>
            <a:normAutofit fontScale="92500" lnSpcReduction="20000"/>
          </a:bodyPr>
          <a:lstStyle/>
          <a:p>
            <a:r>
              <a:rPr lang="en-US" sz="2400" dirty="0">
                <a:solidFill>
                  <a:srgbClr val="CAE1F5"/>
                </a:solidFill>
              </a:rPr>
              <a:t>PRISM concept</a:t>
            </a:r>
          </a:p>
          <a:p>
            <a:pPr lvl="1"/>
            <a:r>
              <a:rPr lang="en-GB" sz="2000" b="0" i="0" u="none" strike="noStrike" dirty="0">
                <a:effectLst/>
                <a:latin typeface="-apple-system"/>
              </a:rPr>
              <a:t>peak energy of the neutrino flux falls with increasing perpendicular distance from the neutrino beam axis</a:t>
            </a:r>
          </a:p>
          <a:p>
            <a:pPr lvl="1"/>
            <a:r>
              <a:rPr lang="en-US" sz="2000" dirty="0"/>
              <a:t>Span off-axis angles with moveable detector to sample different energies</a:t>
            </a:r>
          </a:p>
          <a:p>
            <a:pPr lvl="1"/>
            <a:r>
              <a:rPr lang="en-US" sz="2000" dirty="0"/>
              <a:t>Linearly combine samples to create effective neutrino flux</a:t>
            </a:r>
          </a:p>
        </p:txBody>
      </p:sp>
      <p:sp>
        <p:nvSpPr>
          <p:cNvPr id="4" name="Date Placeholder 3">
            <a:extLst>
              <a:ext uri="{FF2B5EF4-FFF2-40B4-BE49-F238E27FC236}">
                <a16:creationId xmlns:a16="http://schemas.microsoft.com/office/drawing/2014/main" id="{621DB23B-B6AA-2166-1D6E-ACABC800012E}"/>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1DC18BDB-A33E-C82A-747A-C7EF850FD307}"/>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1DC18BDB-A33E-C82A-747A-C7EF850FD307}"/>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23DCEF3-FCE7-1653-11C1-683E36BEE401}"/>
              </a:ext>
            </a:extLst>
          </p:cNvPr>
          <p:cNvSpPr>
            <a:spLocks noGrp="1"/>
          </p:cNvSpPr>
          <p:nvPr>
            <p:ph type="sldNum" sz="quarter" idx="12"/>
          </p:nvPr>
        </p:nvSpPr>
        <p:spPr/>
        <p:txBody>
          <a:bodyPr/>
          <a:lstStyle/>
          <a:p>
            <a:fld id="{03203D20-8F30-784C-B11E-9366FC42D12A}" type="slidenum">
              <a:rPr lang="en-US" smtClean="0"/>
              <a:pPr/>
              <a:t>19</a:t>
            </a:fld>
            <a:endParaRPr lang="en-US" dirty="0"/>
          </a:p>
        </p:txBody>
      </p:sp>
      <p:pic>
        <p:nvPicPr>
          <p:cNvPr id="11" name="Picture 1">
            <a:extLst>
              <a:ext uri="{FF2B5EF4-FFF2-40B4-BE49-F238E27FC236}">
                <a16:creationId xmlns:a16="http://schemas.microsoft.com/office/drawing/2014/main" id="{9A20BDC7-7E5E-208F-C75A-BFE001FFA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9435" y="127624"/>
            <a:ext cx="3245300" cy="22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0112ACBE-1E68-696A-625F-1CED30681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8301" y="2268539"/>
            <a:ext cx="3165530" cy="22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he T2K Experiment">
            <a:extLst>
              <a:ext uri="{FF2B5EF4-FFF2-40B4-BE49-F238E27FC236}">
                <a16:creationId xmlns:a16="http://schemas.microsoft.com/office/drawing/2014/main" id="{E19243AE-28CB-CDBD-865A-47F76731A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253" y="712694"/>
            <a:ext cx="3352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478B4B-9219-2989-8786-AD076C69BC3E}"/>
              </a:ext>
            </a:extLst>
          </p:cNvPr>
          <p:cNvSpPr txBox="1"/>
          <p:nvPr/>
        </p:nvSpPr>
        <p:spPr>
          <a:xfrm>
            <a:off x="254643" y="3027538"/>
            <a:ext cx="3208596" cy="1754326"/>
          </a:xfrm>
          <a:prstGeom prst="rect">
            <a:avLst/>
          </a:prstGeom>
          <a:noFill/>
        </p:spPr>
        <p:txBody>
          <a:bodyPr wrap="square" rtlCol="0">
            <a:spAutoFit/>
          </a:bodyPr>
          <a:lstStyle/>
          <a:p>
            <a:r>
              <a:rPr lang="en-US" dirty="0">
                <a:solidFill>
                  <a:srgbClr val="CAE1F5"/>
                </a:solidFill>
              </a:rPr>
              <a:t>T2K -&gt; Hyper-K</a:t>
            </a:r>
          </a:p>
          <a:p>
            <a:r>
              <a:rPr lang="en-US" dirty="0"/>
              <a:t>ND280 tracking detector</a:t>
            </a:r>
          </a:p>
          <a:p>
            <a:r>
              <a:rPr lang="en-US" dirty="0"/>
              <a:t>+ INGRID, WAGASCI, NINJA </a:t>
            </a:r>
          </a:p>
          <a:p>
            <a:r>
              <a:rPr lang="en-US" dirty="0"/>
              <a:t>– upgrade of ND280 with </a:t>
            </a:r>
            <a:r>
              <a:rPr lang="en-US" dirty="0" err="1"/>
              <a:t>SuperFGD</a:t>
            </a:r>
            <a:r>
              <a:rPr lang="en-US" dirty="0"/>
              <a:t> underway</a:t>
            </a:r>
          </a:p>
          <a:p>
            <a:r>
              <a:rPr lang="en-US" dirty="0"/>
              <a:t>- IWCD proposed for Hyper-K </a:t>
            </a:r>
          </a:p>
        </p:txBody>
      </p:sp>
    </p:spTree>
    <p:extLst>
      <p:ext uri="{BB962C8B-B14F-4D97-AF65-F5344CB8AC3E}">
        <p14:creationId xmlns:p14="http://schemas.microsoft.com/office/powerpoint/2010/main" val="406817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B6EE-9E86-0F15-D403-C354F9BC08AA}"/>
              </a:ext>
            </a:extLst>
          </p:cNvPr>
          <p:cNvSpPr>
            <a:spLocks noGrp="1"/>
          </p:cNvSpPr>
          <p:nvPr>
            <p:ph type="title"/>
          </p:nvPr>
        </p:nvSpPr>
        <p:spPr/>
        <p:txBody>
          <a:bodyPr/>
          <a:lstStyle/>
          <a:p>
            <a:r>
              <a:rPr lang="en-US" dirty="0"/>
              <a:t>What do we know?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C3C300-D847-7F80-AD96-439CD6DA8055}"/>
                  </a:ext>
                </a:extLst>
              </p:cNvPr>
              <p:cNvSpPr>
                <a:spLocks noGrp="1"/>
              </p:cNvSpPr>
              <p:nvPr>
                <p:ph idx="1"/>
              </p:nvPr>
            </p:nvSpPr>
            <p:spPr>
              <a:xfrm>
                <a:off x="254643" y="1088030"/>
                <a:ext cx="11759879" cy="1247183"/>
              </a:xfrm>
            </p:spPr>
            <p:txBody>
              <a:bodyPr>
                <a:normAutofit fontScale="92500"/>
              </a:bodyPr>
              <a:lstStyle/>
              <a:p>
                <a:r>
                  <a:rPr lang="en-US" dirty="0"/>
                  <a:t>Neutrinos oscillate	   </a:t>
                </a:r>
                <a14:m>
                  <m:oMath xmlns:m="http://schemas.openxmlformats.org/officeDocument/2006/math">
                    <m:d>
                      <m:dPr>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𝜏</m:t>
                                </m:r>
                              </m:sub>
                            </m:sSub>
                          </m:e>
                        </m:eqArr>
                      </m:e>
                    </m:d>
                    <m:r>
                      <a:rPr lang="en-GB" b="0" i="1" smtClean="0">
                        <a:latin typeface="Cambria Math" panose="02040503050406030204" pitchFamily="18" charset="0"/>
                      </a:rPr>
                      <m:t>=  </m:t>
                    </m:r>
                    <m:r>
                      <a:rPr lang="en-GB" b="0" i="1" smtClean="0">
                        <a:latin typeface="Cambria Math" panose="02040503050406030204" pitchFamily="18" charset="0"/>
                      </a:rPr>
                      <m:t>𝑈</m:t>
                    </m:r>
                    <m:r>
                      <a:rPr lang="en-GB" b="0" i="1" smtClean="0">
                        <a:latin typeface="Cambria Math" panose="02040503050406030204" pitchFamily="18" charset="0"/>
                      </a:rPr>
                      <m:t> </m:t>
                    </m:r>
                    <m:d>
                      <m:dPr>
                        <m:ctrlPr>
                          <a:rPr lang="en-GB" b="0" i="1" smtClean="0">
                            <a:latin typeface="Cambria Math" panose="02040503050406030204" pitchFamily="18" charset="0"/>
                          </a:rPr>
                        </m:ctrlPr>
                      </m:dPr>
                      <m:e>
                        <m:eqArr>
                          <m:eqArrPr>
                            <m:ctrlPr>
                              <a:rPr lang="en-GB" b="0" i="1" smtClean="0">
                                <a:latin typeface="Cambria Math" panose="02040503050406030204" pitchFamily="18" charset="0"/>
                              </a:rPr>
                            </m:ctrlPr>
                          </m:eqArr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1</m:t>
                                </m:r>
                              </m:sub>
                            </m:sSub>
                          </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2</m:t>
                                </m:r>
                              </m:sub>
                            </m:sSub>
                          </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3</m:t>
                                </m:r>
                              </m:sub>
                            </m:sSub>
                          </m:e>
                        </m:eqArr>
                      </m:e>
                    </m:d>
                  </m:oMath>
                </a14:m>
                <a:r>
                  <a:rPr lang="en-US"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𝑎𝑏</m:t>
                        </m:r>
                      </m:sub>
                    </m:sSub>
                    <m:r>
                      <a:rPr lang="en-GB" b="0" i="1" smtClean="0">
                        <a:latin typeface="Cambria Math" panose="02040503050406030204" pitchFamily="18" charset="0"/>
                      </a:rPr>
                      <m:t>= </m:t>
                    </m:r>
                    <m:func>
                      <m:funcPr>
                        <m:ctrlPr>
                          <a:rPr lang="en-GB" b="0" i="1" smtClean="0">
                            <a:latin typeface="Cambria Math" panose="02040503050406030204" pitchFamily="18" charset="0"/>
                          </a:rPr>
                        </m:ctrlPr>
                      </m:funcPr>
                      <m:fName>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sin</m:t>
                            </m:r>
                          </m:e>
                          <m:sup>
                            <m:r>
                              <a:rPr lang="en-GB" b="0" i="1" smtClean="0">
                                <a:latin typeface="Cambria Math" panose="02040503050406030204" pitchFamily="18" charset="0"/>
                              </a:rPr>
                              <m:t>2</m:t>
                            </m:r>
                          </m:sup>
                        </m:sSup>
                      </m:fName>
                      <m:e>
                        <m:d>
                          <m:dPr>
                            <m:ctrlPr>
                              <a:rPr lang="en-GB" b="0" i="1" smtClean="0">
                                <a:latin typeface="Cambria Math" panose="02040503050406030204" pitchFamily="18" charset="0"/>
                              </a:rPr>
                            </m:ctrlPr>
                          </m:dPr>
                          <m:e>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𝜃</m:t>
                            </m:r>
                          </m:e>
                        </m:d>
                        <m:func>
                          <m:funcPr>
                            <m:ctrlPr>
                              <a:rPr lang="en-GB" b="0" i="1" smtClean="0">
                                <a:latin typeface="Cambria Math" panose="02040503050406030204" pitchFamily="18" charset="0"/>
                              </a:rPr>
                            </m:ctrlPr>
                          </m:funcPr>
                          <m:fName>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sin</m:t>
                                </m:r>
                              </m:e>
                              <m:sup>
                                <m:r>
                                  <a:rPr lang="en-GB" b="0" i="1" smtClean="0">
                                    <a:latin typeface="Cambria Math" panose="02040503050406030204" pitchFamily="18" charset="0"/>
                                  </a:rPr>
                                  <m:t>2</m:t>
                                </m:r>
                              </m:sup>
                            </m:sSup>
                          </m:fName>
                          <m:e>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1.27</m:t>
                                    </m:r>
                                    <m:r>
                                      <m:rPr>
                                        <m:sty m:val="p"/>
                                      </m:rPr>
                                      <a:rPr lang="el-GR" b="0" i="1" smtClean="0">
                                        <a:latin typeface="Cambria Math" panose="02040503050406030204" pitchFamily="18" charset="0"/>
                                        <a:ea typeface="Cambria Math" panose="02040503050406030204" pitchFamily="18" charset="0"/>
                                      </a:rPr>
                                      <m:t>Δ</m:t>
                                    </m:r>
                                    <m:sSup>
                                      <m:sSupPr>
                                        <m:ctrlPr>
                                          <a:rPr lang="el-GR"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𝑚</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𝐿</m:t>
                                    </m:r>
                                  </m:num>
                                  <m:den>
                                    <m:r>
                                      <a:rPr lang="en-GB" b="0" i="1" smtClean="0">
                                        <a:latin typeface="Cambria Math" panose="02040503050406030204" pitchFamily="18" charset="0"/>
                                      </a:rPr>
                                      <m:t>𝐸</m:t>
                                    </m:r>
                                  </m:den>
                                </m:f>
                              </m:e>
                            </m:d>
                          </m:e>
                        </m:func>
                      </m:e>
                    </m:func>
                  </m:oMath>
                </a14:m>
                <a:endParaRPr lang="en-US" dirty="0"/>
              </a:p>
              <a:p>
                <a:endParaRPr lang="en-US" dirty="0"/>
              </a:p>
              <a:p>
                <a:endParaRPr lang="en-US" dirty="0"/>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2EC3C300-D847-7F80-AD96-439CD6DA8055}"/>
                  </a:ext>
                </a:extLst>
              </p:cNvPr>
              <p:cNvSpPr>
                <a:spLocks noGrp="1" noRot="1" noChangeAspect="1" noMove="1" noResize="1" noEditPoints="1" noAdjustHandles="1" noChangeArrowheads="1" noChangeShapeType="1" noTextEdit="1"/>
              </p:cNvSpPr>
              <p:nvPr>
                <p:ph idx="1"/>
              </p:nvPr>
            </p:nvSpPr>
            <p:spPr>
              <a:xfrm>
                <a:off x="254643" y="1088030"/>
                <a:ext cx="11759879" cy="1247183"/>
              </a:xfrm>
              <a:blipFill>
                <a:blip r:embed="rId3"/>
                <a:stretch>
                  <a:fillRect l="-863" t="-202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FDF2C90-9D9A-07E4-B5E2-C00288149432}"/>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ED04B1A1-753E-F5B2-620E-0432123E67DB}"/>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ED04B1A1-753E-F5B2-620E-0432123E67DB}"/>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C4AFE71-A365-2595-6197-643CB4EB7425}"/>
              </a:ext>
            </a:extLst>
          </p:cNvPr>
          <p:cNvSpPr>
            <a:spLocks noGrp="1"/>
          </p:cNvSpPr>
          <p:nvPr>
            <p:ph type="sldNum" sz="quarter" idx="12"/>
          </p:nvPr>
        </p:nvSpPr>
        <p:spPr/>
        <p:txBody>
          <a:bodyPr/>
          <a:lstStyle/>
          <a:p>
            <a:fld id="{03203D20-8F30-784C-B11E-9366FC42D12A}" type="slidenum">
              <a:rPr lang="en-US" smtClean="0"/>
              <a:pPr/>
              <a:t>2</a:t>
            </a:fld>
            <a:endParaRPr lang="en-US" dirty="0"/>
          </a:p>
        </p:txBody>
      </p:sp>
      <p:pic>
        <p:nvPicPr>
          <p:cNvPr id="10" name="Picture 9">
            <a:extLst>
              <a:ext uri="{FF2B5EF4-FFF2-40B4-BE49-F238E27FC236}">
                <a16:creationId xmlns:a16="http://schemas.microsoft.com/office/drawing/2014/main" id="{0790BCEA-6CC0-6B60-AB7C-7E538834E659}"/>
              </a:ext>
            </a:extLst>
          </p:cNvPr>
          <p:cNvPicPr>
            <a:picLocks noChangeAspect="1"/>
          </p:cNvPicPr>
          <p:nvPr/>
        </p:nvPicPr>
        <p:blipFill>
          <a:blip r:embed="rId5"/>
          <a:stretch>
            <a:fillRect/>
          </a:stretch>
        </p:blipFill>
        <p:spPr>
          <a:xfrm>
            <a:off x="1800707" y="2316957"/>
            <a:ext cx="8300040" cy="1930400"/>
          </a:xfrm>
          <a:prstGeom prst="rect">
            <a:avLst/>
          </a:prstGeom>
        </p:spPr>
      </p:pic>
      <p:sp>
        <p:nvSpPr>
          <p:cNvPr id="11" name="TextBox 10">
            <a:extLst>
              <a:ext uri="{FF2B5EF4-FFF2-40B4-BE49-F238E27FC236}">
                <a16:creationId xmlns:a16="http://schemas.microsoft.com/office/drawing/2014/main" id="{F3E34FE5-070D-4284-E376-79F7AEFE9FA7}"/>
              </a:ext>
            </a:extLst>
          </p:cNvPr>
          <p:cNvSpPr txBox="1"/>
          <p:nvPr/>
        </p:nvSpPr>
        <p:spPr>
          <a:xfrm>
            <a:off x="683418" y="4400620"/>
            <a:ext cx="3757613" cy="1938992"/>
          </a:xfrm>
          <a:prstGeom prst="rect">
            <a:avLst/>
          </a:prstGeom>
          <a:noFill/>
          <a:ln w="38100">
            <a:solidFill>
              <a:srgbClr val="00B050"/>
            </a:solidFill>
          </a:ln>
        </p:spPr>
        <p:txBody>
          <a:bodyPr wrap="square" rtlCol="0">
            <a:spAutoFit/>
          </a:bodyPr>
          <a:lstStyle/>
          <a:p>
            <a:r>
              <a:rPr lang="en-US" sz="2400" dirty="0"/>
              <a:t>Atmospheric</a:t>
            </a:r>
          </a:p>
          <a:p>
            <a:r>
              <a:rPr lang="en-US" sz="2400" dirty="0"/>
              <a:t>Long Baseline disappearance</a:t>
            </a:r>
          </a:p>
          <a:p>
            <a:endParaRPr lang="en-US" sz="2400" dirty="0"/>
          </a:p>
          <a:p>
            <a:r>
              <a:rPr lang="en-US" sz="2400" dirty="0"/>
              <a:t>Super-K, Hyper-K, </a:t>
            </a:r>
            <a:r>
              <a:rPr lang="en-US" sz="2400" dirty="0" err="1"/>
              <a:t>IceCUBE</a:t>
            </a:r>
            <a:r>
              <a:rPr lang="en-US" sz="2400" dirty="0"/>
              <a:t>- upgrade, T2K, Nova, DUNE</a:t>
            </a:r>
          </a:p>
        </p:txBody>
      </p:sp>
      <p:sp>
        <p:nvSpPr>
          <p:cNvPr id="12" name="TextBox 11">
            <a:extLst>
              <a:ext uri="{FF2B5EF4-FFF2-40B4-BE49-F238E27FC236}">
                <a16:creationId xmlns:a16="http://schemas.microsoft.com/office/drawing/2014/main" id="{EDC020D1-6648-B19D-BE1E-4D6A1E32908C}"/>
              </a:ext>
            </a:extLst>
          </p:cNvPr>
          <p:cNvSpPr txBox="1"/>
          <p:nvPr/>
        </p:nvSpPr>
        <p:spPr>
          <a:xfrm>
            <a:off x="4599128" y="4400620"/>
            <a:ext cx="3542833" cy="1938992"/>
          </a:xfrm>
          <a:prstGeom prst="rect">
            <a:avLst/>
          </a:prstGeom>
          <a:noFill/>
          <a:ln w="38100">
            <a:solidFill>
              <a:srgbClr val="0070C0"/>
            </a:solidFill>
          </a:ln>
        </p:spPr>
        <p:txBody>
          <a:bodyPr wrap="square" rtlCol="0">
            <a:spAutoFit/>
          </a:bodyPr>
          <a:lstStyle/>
          <a:p>
            <a:r>
              <a:rPr lang="en-US" sz="2400" dirty="0"/>
              <a:t>Close Reactor</a:t>
            </a:r>
          </a:p>
          <a:p>
            <a:r>
              <a:rPr lang="en-US" sz="2400" dirty="0"/>
              <a:t>Long Baseline appearance</a:t>
            </a:r>
          </a:p>
          <a:p>
            <a:endParaRPr lang="en-US" sz="2400" dirty="0"/>
          </a:p>
          <a:p>
            <a:r>
              <a:rPr lang="en-US" sz="2400" dirty="0"/>
              <a:t>T2K, Nova, Hyper-K, DUNE, JUNO</a:t>
            </a:r>
          </a:p>
        </p:txBody>
      </p:sp>
      <p:sp>
        <p:nvSpPr>
          <p:cNvPr id="13" name="TextBox 12">
            <a:extLst>
              <a:ext uri="{FF2B5EF4-FFF2-40B4-BE49-F238E27FC236}">
                <a16:creationId xmlns:a16="http://schemas.microsoft.com/office/drawing/2014/main" id="{BC203F13-24C4-2B35-D545-241EF1321F1C}"/>
              </a:ext>
            </a:extLst>
          </p:cNvPr>
          <p:cNvSpPr txBox="1"/>
          <p:nvPr/>
        </p:nvSpPr>
        <p:spPr>
          <a:xfrm>
            <a:off x="8300058" y="4406803"/>
            <a:ext cx="2502695" cy="1938992"/>
          </a:xfrm>
          <a:prstGeom prst="rect">
            <a:avLst/>
          </a:prstGeom>
          <a:noFill/>
          <a:ln w="38100">
            <a:solidFill>
              <a:srgbClr val="E32219"/>
            </a:solidFill>
          </a:ln>
        </p:spPr>
        <p:txBody>
          <a:bodyPr wrap="square" rtlCol="0">
            <a:spAutoFit/>
          </a:bodyPr>
          <a:lstStyle/>
          <a:p>
            <a:r>
              <a:rPr lang="en-US" sz="2400" dirty="0"/>
              <a:t>Solar</a:t>
            </a:r>
          </a:p>
          <a:p>
            <a:r>
              <a:rPr lang="en-US" sz="2400" dirty="0"/>
              <a:t>Far Reactor</a:t>
            </a:r>
          </a:p>
          <a:p>
            <a:endParaRPr lang="en-US" sz="2400" dirty="0"/>
          </a:p>
          <a:p>
            <a:r>
              <a:rPr lang="en-US" sz="2400" dirty="0"/>
              <a:t>SNO+, Super-K, Hyper-K, JUNO</a:t>
            </a:r>
          </a:p>
        </p:txBody>
      </p:sp>
    </p:spTree>
    <p:extLst>
      <p:ext uri="{BB962C8B-B14F-4D97-AF65-F5344CB8AC3E}">
        <p14:creationId xmlns:p14="http://schemas.microsoft.com/office/powerpoint/2010/main" val="294477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DC7E-B5B3-5072-2274-05A97B85CC63}"/>
              </a:ext>
            </a:extLst>
          </p:cNvPr>
          <p:cNvSpPr>
            <a:spLocks noGrp="1"/>
          </p:cNvSpPr>
          <p:nvPr>
            <p:ph type="title"/>
          </p:nvPr>
        </p:nvSpPr>
        <p:spPr/>
        <p:txBody>
          <a:bodyPr/>
          <a:lstStyle/>
          <a:p>
            <a:r>
              <a:rPr lang="en-US" dirty="0"/>
              <a:t>What do we need?</a:t>
            </a:r>
          </a:p>
        </p:txBody>
      </p:sp>
      <p:sp>
        <p:nvSpPr>
          <p:cNvPr id="3" name="Content Placeholder 2">
            <a:extLst>
              <a:ext uri="{FF2B5EF4-FFF2-40B4-BE49-F238E27FC236}">
                <a16:creationId xmlns:a16="http://schemas.microsoft.com/office/drawing/2014/main" id="{622BD682-37E6-C09D-D0D5-66119F5978B5}"/>
              </a:ext>
            </a:extLst>
          </p:cNvPr>
          <p:cNvSpPr>
            <a:spLocks noGrp="1"/>
          </p:cNvSpPr>
          <p:nvPr>
            <p:ph idx="1"/>
          </p:nvPr>
        </p:nvSpPr>
        <p:spPr/>
        <p:txBody>
          <a:bodyPr/>
          <a:lstStyle/>
          <a:p>
            <a:r>
              <a:rPr lang="en-US" dirty="0"/>
              <a:t>Big detectors – international collaboration</a:t>
            </a:r>
          </a:p>
          <a:p>
            <a:r>
              <a:rPr lang="en-US" dirty="0"/>
              <a:t>Advanced detection techniques</a:t>
            </a:r>
          </a:p>
          <a:p>
            <a:r>
              <a:rPr lang="en-US" dirty="0"/>
              <a:t>Innovative analysis and computing solutions</a:t>
            </a:r>
          </a:p>
          <a:p>
            <a:r>
              <a:rPr lang="en-US" dirty="0"/>
              <a:t>Near Detectors and Dedicated beam experiments to measure Neutrino interactions</a:t>
            </a:r>
          </a:p>
          <a:p>
            <a:r>
              <a:rPr lang="en-US" dirty="0">
                <a:solidFill>
                  <a:srgbClr val="CAE1F5"/>
                </a:solidFill>
              </a:rPr>
              <a:t>Neutrino sources</a:t>
            </a:r>
          </a:p>
        </p:txBody>
      </p:sp>
      <p:sp>
        <p:nvSpPr>
          <p:cNvPr id="4" name="Date Placeholder 3">
            <a:extLst>
              <a:ext uri="{FF2B5EF4-FFF2-40B4-BE49-F238E27FC236}">
                <a16:creationId xmlns:a16="http://schemas.microsoft.com/office/drawing/2014/main" id="{C4926AC6-DC09-CA6C-7D75-BF476A0C12B9}"/>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6F337BC-A85B-B5BB-A22F-131CA0A0443D}"/>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6F337BC-A85B-B5BB-A22F-131CA0A0443D}"/>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C8541DCF-3D08-98FC-09F1-526485020D6F}"/>
              </a:ext>
            </a:extLst>
          </p:cNvPr>
          <p:cNvSpPr>
            <a:spLocks noGrp="1"/>
          </p:cNvSpPr>
          <p:nvPr>
            <p:ph type="sldNum" sz="quarter" idx="12"/>
          </p:nvPr>
        </p:nvSpPr>
        <p:spPr/>
        <p:txBody>
          <a:bodyPr/>
          <a:lstStyle/>
          <a:p>
            <a:fld id="{03203D20-8F30-784C-B11E-9366FC42D12A}" type="slidenum">
              <a:rPr lang="en-US" smtClean="0"/>
              <a:pPr/>
              <a:t>20</a:t>
            </a:fld>
            <a:endParaRPr lang="en-US" dirty="0"/>
          </a:p>
        </p:txBody>
      </p:sp>
      <p:sp>
        <p:nvSpPr>
          <p:cNvPr id="7" name="TextBox 6">
            <a:extLst>
              <a:ext uri="{FF2B5EF4-FFF2-40B4-BE49-F238E27FC236}">
                <a16:creationId xmlns:a16="http://schemas.microsoft.com/office/drawing/2014/main" id="{BC58AF03-1A43-AF3E-D448-81E21244D9FF}"/>
              </a:ext>
            </a:extLst>
          </p:cNvPr>
          <p:cNvSpPr txBox="1"/>
          <p:nvPr/>
        </p:nvSpPr>
        <p:spPr>
          <a:xfrm>
            <a:off x="4742884" y="4246323"/>
            <a:ext cx="7238841" cy="461665"/>
          </a:xfrm>
          <a:prstGeom prst="rect">
            <a:avLst/>
          </a:prstGeom>
          <a:noFill/>
          <a:ln>
            <a:solidFill>
              <a:schemeClr val="accent1"/>
            </a:solidFill>
          </a:ln>
        </p:spPr>
        <p:txBody>
          <a:bodyPr wrap="none" rtlCol="0">
            <a:spAutoFit/>
          </a:bodyPr>
          <a:lstStyle/>
          <a:p>
            <a:r>
              <a:rPr lang="en-US" sz="2400" dirty="0"/>
              <a:t>UK contributions to both J-PARC and LBNF Beam, Targets</a:t>
            </a:r>
          </a:p>
        </p:txBody>
      </p:sp>
    </p:spTree>
    <p:extLst>
      <p:ext uri="{BB962C8B-B14F-4D97-AF65-F5344CB8AC3E}">
        <p14:creationId xmlns:p14="http://schemas.microsoft.com/office/powerpoint/2010/main" val="51002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FEC8-F68E-B518-F65D-014792914A9B}"/>
              </a:ext>
            </a:extLst>
          </p:cNvPr>
          <p:cNvSpPr>
            <a:spLocks noGrp="1"/>
          </p:cNvSpPr>
          <p:nvPr>
            <p:ph type="title"/>
          </p:nvPr>
        </p:nvSpPr>
        <p:spPr/>
        <p:txBody>
          <a:bodyPr/>
          <a:lstStyle/>
          <a:p>
            <a:r>
              <a:rPr lang="en-US" dirty="0"/>
              <a:t>New neutrino sources</a:t>
            </a:r>
          </a:p>
        </p:txBody>
      </p:sp>
      <p:sp>
        <p:nvSpPr>
          <p:cNvPr id="3" name="Content Placeholder 2">
            <a:extLst>
              <a:ext uri="{FF2B5EF4-FFF2-40B4-BE49-F238E27FC236}">
                <a16:creationId xmlns:a16="http://schemas.microsoft.com/office/drawing/2014/main" id="{6B437F3D-6A51-D7B5-4FE0-29489E34A174}"/>
              </a:ext>
            </a:extLst>
          </p:cNvPr>
          <p:cNvSpPr>
            <a:spLocks noGrp="1"/>
          </p:cNvSpPr>
          <p:nvPr>
            <p:ph idx="1"/>
          </p:nvPr>
        </p:nvSpPr>
        <p:spPr/>
        <p:txBody>
          <a:bodyPr/>
          <a:lstStyle/>
          <a:p>
            <a:r>
              <a:rPr lang="en-US" dirty="0" err="1"/>
              <a:t>NuSTORM</a:t>
            </a:r>
            <a:r>
              <a:rPr lang="en-US" dirty="0"/>
              <a:t> = muon storage ring -&gt; neutrino beam with well defined spectrum</a:t>
            </a:r>
          </a:p>
          <a:p>
            <a:r>
              <a:rPr lang="en-US" dirty="0"/>
              <a:t>Allows to measure cross-sections with %-level precision</a:t>
            </a:r>
          </a:p>
        </p:txBody>
      </p:sp>
      <p:sp>
        <p:nvSpPr>
          <p:cNvPr id="4" name="Date Placeholder 3">
            <a:extLst>
              <a:ext uri="{FF2B5EF4-FFF2-40B4-BE49-F238E27FC236}">
                <a16:creationId xmlns:a16="http://schemas.microsoft.com/office/drawing/2014/main" id="{B1D98515-7675-B065-E68E-366DFF6D8E43}"/>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2440D8CC-80A9-F07C-C173-4E09907F51CB}"/>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2440D8CC-80A9-F07C-C173-4E09907F51CB}"/>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E92596D0-324D-4F84-4ECD-5920903E7217}"/>
              </a:ext>
            </a:extLst>
          </p:cNvPr>
          <p:cNvSpPr>
            <a:spLocks noGrp="1"/>
          </p:cNvSpPr>
          <p:nvPr>
            <p:ph type="sldNum" sz="quarter" idx="12"/>
          </p:nvPr>
        </p:nvSpPr>
        <p:spPr/>
        <p:txBody>
          <a:bodyPr/>
          <a:lstStyle/>
          <a:p>
            <a:fld id="{03203D20-8F30-784C-B11E-9366FC42D12A}" type="slidenum">
              <a:rPr lang="en-US" smtClean="0"/>
              <a:pPr/>
              <a:t>21</a:t>
            </a:fld>
            <a:endParaRPr lang="en-US" dirty="0"/>
          </a:p>
        </p:txBody>
      </p:sp>
      <p:pic>
        <p:nvPicPr>
          <p:cNvPr id="7" name="Picture 6">
            <a:extLst>
              <a:ext uri="{FF2B5EF4-FFF2-40B4-BE49-F238E27FC236}">
                <a16:creationId xmlns:a16="http://schemas.microsoft.com/office/drawing/2014/main" id="{5282FD58-03D5-0872-CA9A-B93045D1FC80}"/>
              </a:ext>
            </a:extLst>
          </p:cNvPr>
          <p:cNvPicPr>
            <a:picLocks noChangeAspect="1"/>
          </p:cNvPicPr>
          <p:nvPr/>
        </p:nvPicPr>
        <p:blipFill rotWithShape="1">
          <a:blip r:embed="rId3"/>
          <a:srcRect l="53436" t="37327" r="5778" b="8806"/>
          <a:stretch/>
        </p:blipFill>
        <p:spPr>
          <a:xfrm>
            <a:off x="549582" y="2318615"/>
            <a:ext cx="4635766" cy="3451355"/>
          </a:xfrm>
          <a:prstGeom prst="rect">
            <a:avLst/>
          </a:prstGeom>
          <a:ln>
            <a:solidFill>
              <a:srgbClr val="FF0000"/>
            </a:solidFill>
          </a:ln>
        </p:spPr>
      </p:pic>
      <p:sp>
        <p:nvSpPr>
          <p:cNvPr id="8" name="TextBox 7">
            <a:extLst>
              <a:ext uri="{FF2B5EF4-FFF2-40B4-BE49-F238E27FC236}">
                <a16:creationId xmlns:a16="http://schemas.microsoft.com/office/drawing/2014/main" id="{D4F27783-4FA6-E64F-B2E2-376C3E24211A}"/>
              </a:ext>
            </a:extLst>
          </p:cNvPr>
          <p:cNvSpPr txBox="1"/>
          <p:nvPr/>
        </p:nvSpPr>
        <p:spPr>
          <a:xfrm>
            <a:off x="5474802" y="2118199"/>
            <a:ext cx="2950488" cy="1200329"/>
          </a:xfrm>
          <a:prstGeom prst="rect">
            <a:avLst/>
          </a:prstGeom>
          <a:noFill/>
        </p:spPr>
        <p:txBody>
          <a:bodyPr wrap="none" rtlCol="0">
            <a:spAutoFit/>
          </a:bodyPr>
          <a:lstStyle/>
          <a:p>
            <a:r>
              <a:rPr lang="en-US" sz="2400" dirty="0"/>
              <a:t>UK Accelerator Design</a:t>
            </a:r>
          </a:p>
          <a:p>
            <a:pPr marL="285750" indent="-285750">
              <a:buFontTx/>
              <a:buChar char="-"/>
            </a:pPr>
            <a:r>
              <a:rPr lang="en-US" sz="2400" dirty="0"/>
              <a:t>15 UK groups</a:t>
            </a:r>
          </a:p>
          <a:p>
            <a:endParaRPr lang="en-US" sz="2400" dirty="0"/>
          </a:p>
        </p:txBody>
      </p:sp>
      <p:pic>
        <p:nvPicPr>
          <p:cNvPr id="9" name="Picture 8" descr="p0.pdf">
            <a:extLst>
              <a:ext uri="{FF2B5EF4-FFF2-40B4-BE49-F238E27FC236}">
                <a16:creationId xmlns:a16="http://schemas.microsoft.com/office/drawing/2014/main" id="{938D6B25-420D-2BDD-5364-A7EBCC2017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067" t="8738" r="4729" b="3773"/>
          <a:stretch/>
        </p:blipFill>
        <p:spPr>
          <a:xfrm>
            <a:off x="6361252" y="2986207"/>
            <a:ext cx="5111439" cy="3506668"/>
          </a:xfrm>
          <a:prstGeom prst="rect">
            <a:avLst/>
          </a:prstGeom>
          <a:ln>
            <a:solidFill>
              <a:srgbClr val="FF0000"/>
            </a:solidFill>
          </a:ln>
        </p:spPr>
      </p:pic>
      <p:pic>
        <p:nvPicPr>
          <p:cNvPr id="10" name="Picture 4" descr="nuStorm Logo">
            <a:extLst>
              <a:ext uri="{FF2B5EF4-FFF2-40B4-BE49-F238E27FC236}">
                <a16:creationId xmlns:a16="http://schemas.microsoft.com/office/drawing/2014/main" id="{ED31D508-96AC-3560-EC71-C327787D6B8C}"/>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6284" t="8920" r="13339" b="26727"/>
          <a:stretch/>
        </p:blipFill>
        <p:spPr bwMode="auto">
          <a:xfrm>
            <a:off x="10299348" y="1714361"/>
            <a:ext cx="1638009"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3C18-0C99-DF4D-2F14-B6CC71EC2962}"/>
              </a:ext>
            </a:extLst>
          </p:cNvPr>
          <p:cNvSpPr>
            <a:spLocks noGrp="1"/>
          </p:cNvSpPr>
          <p:nvPr>
            <p:ph type="title"/>
          </p:nvPr>
        </p:nvSpPr>
        <p:spPr/>
        <p:txBody>
          <a:bodyPr/>
          <a:lstStyle/>
          <a:p>
            <a:r>
              <a:rPr lang="en-US" dirty="0"/>
              <a:t>Why do we want to know?</a:t>
            </a:r>
          </a:p>
        </p:txBody>
      </p:sp>
      <p:sp>
        <p:nvSpPr>
          <p:cNvPr id="3" name="Content Placeholder 2">
            <a:extLst>
              <a:ext uri="{FF2B5EF4-FFF2-40B4-BE49-F238E27FC236}">
                <a16:creationId xmlns:a16="http://schemas.microsoft.com/office/drawing/2014/main" id="{34D5F089-2814-28BF-0E06-A738D7BC6402}"/>
              </a:ext>
            </a:extLst>
          </p:cNvPr>
          <p:cNvSpPr>
            <a:spLocks noGrp="1"/>
          </p:cNvSpPr>
          <p:nvPr>
            <p:ph idx="1"/>
          </p:nvPr>
        </p:nvSpPr>
        <p:spPr/>
        <p:txBody>
          <a:bodyPr/>
          <a:lstStyle/>
          <a:p>
            <a:r>
              <a:rPr lang="en-US" dirty="0"/>
              <a:t>Theoretical models, BSM ? </a:t>
            </a:r>
          </a:p>
          <a:p>
            <a:r>
              <a:rPr lang="en-US" dirty="0"/>
              <a:t>Most abundant particle – cosmological impact</a:t>
            </a:r>
          </a:p>
          <a:p>
            <a:r>
              <a:rPr lang="en-US" dirty="0" err="1">
                <a:solidFill>
                  <a:srgbClr val="CAE1F5"/>
                </a:solidFill>
              </a:rPr>
              <a:t>Astroparticle</a:t>
            </a:r>
            <a:r>
              <a:rPr lang="en-US" dirty="0">
                <a:solidFill>
                  <a:srgbClr val="CAE1F5"/>
                </a:solidFill>
              </a:rPr>
              <a:t> observations</a:t>
            </a:r>
          </a:p>
          <a:p>
            <a:r>
              <a:rPr lang="en-US" dirty="0"/>
              <a:t>Non-proliferation</a:t>
            </a:r>
          </a:p>
        </p:txBody>
      </p:sp>
      <p:sp>
        <p:nvSpPr>
          <p:cNvPr id="4" name="Date Placeholder 3">
            <a:extLst>
              <a:ext uri="{FF2B5EF4-FFF2-40B4-BE49-F238E27FC236}">
                <a16:creationId xmlns:a16="http://schemas.microsoft.com/office/drawing/2014/main" id="{8CD3FB8F-FD3D-D2A2-D5CE-1B7D7AC923DA}"/>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21E43DB0-F6AF-7148-3A53-3DFF10722955}"/>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21E43DB0-F6AF-7148-3A53-3DFF10722955}"/>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F6BF210-F373-600B-F536-A180E8744E29}"/>
              </a:ext>
            </a:extLst>
          </p:cNvPr>
          <p:cNvSpPr>
            <a:spLocks noGrp="1"/>
          </p:cNvSpPr>
          <p:nvPr>
            <p:ph type="sldNum" sz="quarter" idx="12"/>
          </p:nvPr>
        </p:nvSpPr>
        <p:spPr/>
        <p:txBody>
          <a:bodyPr/>
          <a:lstStyle/>
          <a:p>
            <a:fld id="{03203D20-8F30-784C-B11E-9366FC42D12A}" type="slidenum">
              <a:rPr lang="en-US" smtClean="0"/>
              <a:pPr/>
              <a:t>22</a:t>
            </a:fld>
            <a:endParaRPr lang="en-US" dirty="0"/>
          </a:p>
        </p:txBody>
      </p:sp>
    </p:spTree>
    <p:extLst>
      <p:ext uri="{BB962C8B-B14F-4D97-AF65-F5344CB8AC3E}">
        <p14:creationId xmlns:p14="http://schemas.microsoft.com/office/powerpoint/2010/main" val="365219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3314-8A2E-CA5A-7738-17D1FBEBB0D0}"/>
              </a:ext>
            </a:extLst>
          </p:cNvPr>
          <p:cNvSpPr>
            <a:spLocks noGrp="1"/>
          </p:cNvSpPr>
          <p:nvPr>
            <p:ph type="title"/>
          </p:nvPr>
        </p:nvSpPr>
        <p:spPr>
          <a:xfrm>
            <a:off x="254642" y="4755"/>
            <a:ext cx="11516809" cy="791973"/>
          </a:xfrm>
        </p:spPr>
        <p:txBody>
          <a:bodyPr>
            <a:normAutofit fontScale="90000"/>
          </a:bodyPr>
          <a:lstStyle/>
          <a:p>
            <a:r>
              <a:rPr lang="en-US" sz="4400" dirty="0">
                <a:latin typeface="Arial" panose="020B0604020202020204" pitchFamily="34" charset="0"/>
                <a:cs typeface="Arial" panose="020B0604020202020204" pitchFamily="34" charset="0"/>
              </a:rPr>
              <a:t>High-Energy Astrophysical Neutrino Consortium</a:t>
            </a:r>
            <a:endParaRPr lang="en-US" dirty="0"/>
          </a:p>
        </p:txBody>
      </p:sp>
      <p:sp>
        <p:nvSpPr>
          <p:cNvPr id="4" name="Date Placeholder 3">
            <a:extLst>
              <a:ext uri="{FF2B5EF4-FFF2-40B4-BE49-F238E27FC236}">
                <a16:creationId xmlns:a16="http://schemas.microsoft.com/office/drawing/2014/main" id="{056F4EAA-5998-4580-BB65-F35C156493B6}"/>
              </a:ext>
            </a:extLst>
          </p:cNvPr>
          <p:cNvSpPr>
            <a:spLocks noGrp="1"/>
          </p:cNvSpPr>
          <p:nvPr>
            <p:ph type="dt" sz="half" idx="10"/>
          </p:nvPr>
        </p:nvSpPr>
        <p:spPr/>
        <p:txBody>
          <a:bodyPr/>
          <a:lstStyle/>
          <a:p>
            <a:r>
              <a:rPr lang="en-GB"/>
              <a:t>PPAP July 2023</a:t>
            </a:r>
            <a:endParaRPr lang="en-US" dirty="0"/>
          </a:p>
        </p:txBody>
      </p:sp>
      <p:sp>
        <p:nvSpPr>
          <p:cNvPr id="6" name="Slide Number Placeholder 5">
            <a:extLst>
              <a:ext uri="{FF2B5EF4-FFF2-40B4-BE49-F238E27FC236}">
                <a16:creationId xmlns:a16="http://schemas.microsoft.com/office/drawing/2014/main" id="{5A8D60C5-AE9F-DD62-6654-6BFF425481EE}"/>
              </a:ext>
            </a:extLst>
          </p:cNvPr>
          <p:cNvSpPr>
            <a:spLocks noGrp="1"/>
          </p:cNvSpPr>
          <p:nvPr>
            <p:ph type="sldNum" sz="quarter" idx="12"/>
          </p:nvPr>
        </p:nvSpPr>
        <p:spPr/>
        <p:txBody>
          <a:bodyPr/>
          <a:lstStyle/>
          <a:p>
            <a:fld id="{03203D20-8F30-784C-B11E-9366FC42D12A}" type="slidenum">
              <a:rPr lang="en-US" smtClean="0"/>
              <a:pPr/>
              <a:t>23</a:t>
            </a:fld>
            <a:endParaRPr lang="en-US" dirty="0"/>
          </a:p>
        </p:txBody>
      </p:sp>
      <p:pic>
        <p:nvPicPr>
          <p:cNvPr id="7" name="Picture 6">
            <a:extLst>
              <a:ext uri="{FF2B5EF4-FFF2-40B4-BE49-F238E27FC236}">
                <a16:creationId xmlns:a16="http://schemas.microsoft.com/office/drawing/2014/main" id="{3634B3E9-D01C-023C-A813-68755301A7C2}"/>
              </a:ext>
            </a:extLst>
          </p:cNvPr>
          <p:cNvPicPr>
            <a:picLocks noChangeAspect="1"/>
          </p:cNvPicPr>
          <p:nvPr/>
        </p:nvPicPr>
        <p:blipFill>
          <a:blip r:embed="rId2"/>
          <a:stretch>
            <a:fillRect/>
          </a:stretch>
        </p:blipFill>
        <p:spPr>
          <a:xfrm>
            <a:off x="7356366" y="2054664"/>
            <a:ext cx="3927474" cy="1922059"/>
          </a:xfrm>
          <a:prstGeom prst="rect">
            <a:avLst/>
          </a:prstGeom>
        </p:spPr>
      </p:pic>
      <p:pic>
        <p:nvPicPr>
          <p:cNvPr id="8" name="Picture 7">
            <a:extLst>
              <a:ext uri="{FF2B5EF4-FFF2-40B4-BE49-F238E27FC236}">
                <a16:creationId xmlns:a16="http://schemas.microsoft.com/office/drawing/2014/main" id="{56FF558D-5CDE-8895-8F98-AEB9DFAE5326}"/>
              </a:ext>
            </a:extLst>
          </p:cNvPr>
          <p:cNvPicPr>
            <a:picLocks noChangeAspect="1"/>
          </p:cNvPicPr>
          <p:nvPr/>
        </p:nvPicPr>
        <p:blipFill>
          <a:blip r:embed="rId3"/>
          <a:stretch>
            <a:fillRect/>
          </a:stretch>
        </p:blipFill>
        <p:spPr>
          <a:xfrm>
            <a:off x="51880" y="2376159"/>
            <a:ext cx="5596678" cy="1826626"/>
          </a:xfrm>
          <a:prstGeom prst="rect">
            <a:avLst/>
          </a:prstGeom>
        </p:spPr>
      </p:pic>
      <p:sp>
        <p:nvSpPr>
          <p:cNvPr id="9" name="TextBox 8">
            <a:extLst>
              <a:ext uri="{FF2B5EF4-FFF2-40B4-BE49-F238E27FC236}">
                <a16:creationId xmlns:a16="http://schemas.microsoft.com/office/drawing/2014/main" id="{E9641FE9-BA70-9E99-11EC-8D5141C35BDE}"/>
              </a:ext>
            </a:extLst>
          </p:cNvPr>
          <p:cNvSpPr txBox="1"/>
          <p:nvPr/>
        </p:nvSpPr>
        <p:spPr>
          <a:xfrm>
            <a:off x="7007980" y="5915187"/>
            <a:ext cx="4867173" cy="923330"/>
          </a:xfrm>
          <a:prstGeom prst="rect">
            <a:avLst/>
          </a:prstGeom>
          <a:noFill/>
        </p:spPr>
        <p:txBody>
          <a:bodyPr wrap="square" lIns="91440" tIns="45720" rIns="91440" bIns="45720" anchor="t">
            <a:spAutoFit/>
          </a:bodyPr>
          <a:lstStyle/>
          <a:p>
            <a:r>
              <a:rPr lang="en-US" dirty="0">
                <a:solidFill>
                  <a:srgbClr val="CAE1F5"/>
                </a:solidFill>
                <a:latin typeface="Arial"/>
                <a:cs typeface="Arial"/>
              </a:rPr>
              <a:t>IceCube-Gen2</a:t>
            </a:r>
          </a:p>
          <a:p>
            <a:r>
              <a:rPr lang="en-US" dirty="0">
                <a:latin typeface="Arial"/>
                <a:cs typeface="Arial"/>
              </a:rPr>
              <a:t> - Oscillation physics to </a:t>
            </a:r>
            <a:r>
              <a:rPr lang="en-US" dirty="0" err="1">
                <a:latin typeface="Arial"/>
                <a:cs typeface="Arial"/>
              </a:rPr>
              <a:t>astro</a:t>
            </a:r>
            <a:r>
              <a:rPr lang="en-US" dirty="0">
                <a:latin typeface="Arial"/>
                <a:cs typeface="Arial"/>
              </a:rPr>
              <a:t> (GeV to </a:t>
            </a:r>
            <a:r>
              <a:rPr lang="en-US" dirty="0" err="1">
                <a:latin typeface="Arial"/>
                <a:cs typeface="Arial"/>
              </a:rPr>
              <a:t>EeV</a:t>
            </a:r>
            <a:r>
              <a:rPr lang="en-US" dirty="0">
                <a:latin typeface="Arial"/>
                <a:cs typeface="Arial"/>
              </a:rPr>
              <a:t>)</a:t>
            </a:r>
          </a:p>
          <a:p>
            <a:r>
              <a:rPr lang="en-US" dirty="0">
                <a:latin typeface="Arial"/>
                <a:cs typeface="Arial"/>
              </a:rPr>
              <a:t> - IceCube-Upgrade funded</a:t>
            </a:r>
          </a:p>
        </p:txBody>
      </p:sp>
      <p:sp>
        <p:nvSpPr>
          <p:cNvPr id="10" name="TextBox 9">
            <a:extLst>
              <a:ext uri="{FF2B5EF4-FFF2-40B4-BE49-F238E27FC236}">
                <a16:creationId xmlns:a16="http://schemas.microsoft.com/office/drawing/2014/main" id="{2A971B63-1C6F-C9BE-331D-ACA388B019F1}"/>
              </a:ext>
            </a:extLst>
          </p:cNvPr>
          <p:cNvSpPr txBox="1"/>
          <p:nvPr/>
        </p:nvSpPr>
        <p:spPr>
          <a:xfrm>
            <a:off x="1801772" y="5434390"/>
            <a:ext cx="2248844" cy="1477328"/>
          </a:xfrm>
          <a:prstGeom prst="rect">
            <a:avLst/>
          </a:prstGeom>
          <a:noFill/>
        </p:spPr>
        <p:txBody>
          <a:bodyPr wrap="square">
            <a:spAutoFit/>
          </a:bodyPr>
          <a:lstStyle/>
          <a:p>
            <a:r>
              <a:rPr lang="en-US" dirty="0">
                <a:solidFill>
                  <a:srgbClr val="CAE1F5"/>
                </a:solidFill>
                <a:latin typeface="Arial"/>
                <a:cs typeface="Arial"/>
              </a:rPr>
              <a:t>PUEO  </a:t>
            </a:r>
            <a:endParaRPr lang="en-US" dirty="0">
              <a:solidFill>
                <a:srgbClr val="CAE1F5"/>
              </a:solidFill>
              <a:latin typeface="Calibri" panose="020F0502020204030204"/>
              <a:cs typeface="Calibri"/>
            </a:endParaRPr>
          </a:p>
          <a:p>
            <a:r>
              <a:rPr lang="en-US" dirty="0">
                <a:latin typeface="Arial" panose="020B0604020202020204" pitchFamily="34" charset="0"/>
                <a:ea typeface="+mn-lt"/>
                <a:cs typeface="Arial" panose="020B0604020202020204" pitchFamily="34" charset="0"/>
              </a:rPr>
              <a:t> - long-duration balloon experiment</a:t>
            </a:r>
            <a:endParaRPr lang="en-US" dirty="0">
              <a:latin typeface="Arial" panose="020B0604020202020204" pitchFamily="34" charset="0"/>
              <a:cs typeface="Arial" panose="020B0604020202020204" pitchFamily="34" charset="0"/>
            </a:endParaRPr>
          </a:p>
          <a:p>
            <a:r>
              <a:rPr lang="en-US" dirty="0">
                <a:latin typeface="Arial"/>
                <a:cs typeface="Arial"/>
              </a:rPr>
              <a:t> - </a:t>
            </a:r>
            <a:r>
              <a:rPr lang="en-US" dirty="0" err="1">
                <a:latin typeface="Arial"/>
                <a:cs typeface="Arial"/>
              </a:rPr>
              <a:t>EeV</a:t>
            </a:r>
            <a:r>
              <a:rPr lang="en-US" dirty="0">
                <a:latin typeface="Arial"/>
                <a:cs typeface="Arial"/>
              </a:rPr>
              <a:t> neutrino discovery potential</a:t>
            </a:r>
            <a:endParaRPr lang="en-US" dirty="0"/>
          </a:p>
        </p:txBody>
      </p:sp>
      <p:grpSp>
        <p:nvGrpSpPr>
          <p:cNvPr id="11" name="Group 10">
            <a:extLst>
              <a:ext uri="{FF2B5EF4-FFF2-40B4-BE49-F238E27FC236}">
                <a16:creationId xmlns:a16="http://schemas.microsoft.com/office/drawing/2014/main" id="{16346CC4-60A4-5FA6-3159-89D9079C1412}"/>
              </a:ext>
            </a:extLst>
          </p:cNvPr>
          <p:cNvGrpSpPr/>
          <p:nvPr/>
        </p:nvGrpSpPr>
        <p:grpSpPr>
          <a:xfrm>
            <a:off x="7518391" y="4055356"/>
            <a:ext cx="2602671" cy="1817423"/>
            <a:chOff x="4012992" y="4508555"/>
            <a:chExt cx="3434145" cy="2398035"/>
          </a:xfrm>
        </p:grpSpPr>
        <p:pic>
          <p:nvPicPr>
            <p:cNvPr id="12" name="Picture 11">
              <a:extLst>
                <a:ext uri="{FF2B5EF4-FFF2-40B4-BE49-F238E27FC236}">
                  <a16:creationId xmlns:a16="http://schemas.microsoft.com/office/drawing/2014/main" id="{6BF32642-DAD6-35AC-0692-EF89EBC2D71E}"/>
                </a:ext>
              </a:extLst>
            </p:cNvPr>
            <p:cNvPicPr>
              <a:picLocks noChangeAspect="1"/>
            </p:cNvPicPr>
            <p:nvPr/>
          </p:nvPicPr>
          <p:blipFill>
            <a:blip r:embed="rId4"/>
            <a:stretch>
              <a:fillRect/>
            </a:stretch>
          </p:blipFill>
          <p:spPr>
            <a:xfrm>
              <a:off x="5073982" y="4508555"/>
              <a:ext cx="2373155" cy="2335724"/>
            </a:xfrm>
            <a:prstGeom prst="rect">
              <a:avLst/>
            </a:prstGeom>
          </p:spPr>
        </p:pic>
        <p:sp>
          <p:nvSpPr>
            <p:cNvPr id="13" name="TextBox 12">
              <a:extLst>
                <a:ext uri="{FF2B5EF4-FFF2-40B4-BE49-F238E27FC236}">
                  <a16:creationId xmlns:a16="http://schemas.microsoft.com/office/drawing/2014/main" id="{5580E8F1-CB4B-DE96-A645-B2478A6AE318}"/>
                </a:ext>
              </a:extLst>
            </p:cNvPr>
            <p:cNvSpPr txBox="1"/>
            <p:nvPr/>
          </p:nvSpPr>
          <p:spPr>
            <a:xfrm>
              <a:off x="4403568" y="5091783"/>
              <a:ext cx="829776" cy="609153"/>
            </a:xfrm>
            <a:prstGeom prst="rect">
              <a:avLst/>
            </a:prstGeom>
            <a:noFill/>
          </p:spPr>
          <p:txBody>
            <a:bodyPr wrap="square">
              <a:spAutoFit/>
            </a:bodyPr>
            <a:lstStyle/>
            <a:p>
              <a:r>
                <a:rPr lang="en-US" sz="1200" dirty="0">
                  <a:solidFill>
                    <a:srgbClr val="00B0F0"/>
                  </a:solidFill>
                  <a:latin typeface="Arial"/>
                  <a:cs typeface="Arial"/>
                </a:rPr>
                <a:t>Gen2 optical</a:t>
              </a:r>
            </a:p>
          </p:txBody>
        </p:sp>
        <p:sp>
          <p:nvSpPr>
            <p:cNvPr id="14" name="TextBox 13">
              <a:extLst>
                <a:ext uri="{FF2B5EF4-FFF2-40B4-BE49-F238E27FC236}">
                  <a16:creationId xmlns:a16="http://schemas.microsoft.com/office/drawing/2014/main" id="{D228DDC8-41A8-B1B6-1D70-2B595EA9B8AD}"/>
                </a:ext>
              </a:extLst>
            </p:cNvPr>
            <p:cNvSpPr txBox="1"/>
            <p:nvPr/>
          </p:nvSpPr>
          <p:spPr>
            <a:xfrm>
              <a:off x="4012992" y="5708884"/>
              <a:ext cx="1160242" cy="406102"/>
            </a:xfrm>
            <a:prstGeom prst="rect">
              <a:avLst/>
            </a:prstGeom>
            <a:noFill/>
          </p:spPr>
          <p:txBody>
            <a:bodyPr wrap="square">
              <a:spAutoFit/>
            </a:bodyPr>
            <a:lstStyle/>
            <a:p>
              <a:r>
                <a:rPr lang="en-US" sz="1400" dirty="0">
                  <a:solidFill>
                    <a:srgbClr val="FF0000"/>
                  </a:solidFill>
                  <a:latin typeface="Arial"/>
                  <a:cs typeface="Arial"/>
                </a:rPr>
                <a:t>IceCube</a:t>
              </a:r>
            </a:p>
          </p:txBody>
        </p:sp>
        <p:cxnSp>
          <p:nvCxnSpPr>
            <p:cNvPr id="15" name="Straight Arrow Connector 14">
              <a:extLst>
                <a:ext uri="{FF2B5EF4-FFF2-40B4-BE49-F238E27FC236}">
                  <a16:creationId xmlns:a16="http://schemas.microsoft.com/office/drawing/2014/main" id="{7E15692F-837F-EF02-7F52-8A8AB4F60595}"/>
                </a:ext>
              </a:extLst>
            </p:cNvPr>
            <p:cNvCxnSpPr/>
            <p:nvPr/>
          </p:nvCxnSpPr>
          <p:spPr>
            <a:xfrm flipV="1">
              <a:off x="5073982" y="5584592"/>
              <a:ext cx="1326818" cy="23032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438FC6-AC67-2A7B-940E-F0167B65E448}"/>
                </a:ext>
              </a:extLst>
            </p:cNvPr>
            <p:cNvCxnSpPr>
              <a:cxnSpLocks/>
            </p:cNvCxnSpPr>
            <p:nvPr/>
          </p:nvCxnSpPr>
          <p:spPr>
            <a:xfrm flipV="1">
              <a:off x="5114896" y="5385183"/>
              <a:ext cx="772053" cy="22101"/>
            </a:xfrm>
            <a:prstGeom prst="straightConnector1">
              <a:avLst/>
            </a:prstGeom>
            <a:ln w="28575">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E09FC0-07F6-661E-D668-03E6030DB754}"/>
                </a:ext>
              </a:extLst>
            </p:cNvPr>
            <p:cNvSpPr txBox="1"/>
            <p:nvPr/>
          </p:nvSpPr>
          <p:spPr>
            <a:xfrm>
              <a:off x="4306751" y="6297437"/>
              <a:ext cx="1088441" cy="609153"/>
            </a:xfrm>
            <a:prstGeom prst="rect">
              <a:avLst/>
            </a:prstGeom>
            <a:noFill/>
            <a:ln>
              <a:noFill/>
            </a:ln>
          </p:spPr>
          <p:txBody>
            <a:bodyPr wrap="square">
              <a:spAutoFit/>
            </a:bodyPr>
            <a:lstStyle/>
            <a:p>
              <a:r>
                <a:rPr lang="en-US" sz="1200" dirty="0">
                  <a:solidFill>
                    <a:srgbClr val="00B050"/>
                  </a:solidFill>
                  <a:latin typeface="Arial"/>
                  <a:cs typeface="Arial"/>
                </a:rPr>
                <a:t>IceCube-Upgrade</a:t>
              </a:r>
            </a:p>
          </p:txBody>
        </p:sp>
        <p:cxnSp>
          <p:nvCxnSpPr>
            <p:cNvPr id="18" name="Straight Arrow Connector 17">
              <a:extLst>
                <a:ext uri="{FF2B5EF4-FFF2-40B4-BE49-F238E27FC236}">
                  <a16:creationId xmlns:a16="http://schemas.microsoft.com/office/drawing/2014/main" id="{1D075765-1C12-DCDA-92C7-7822A5E5A003}"/>
                </a:ext>
              </a:extLst>
            </p:cNvPr>
            <p:cNvCxnSpPr>
              <a:cxnSpLocks/>
            </p:cNvCxnSpPr>
            <p:nvPr/>
          </p:nvCxnSpPr>
          <p:spPr>
            <a:xfrm flipV="1">
              <a:off x="5316541" y="5699754"/>
              <a:ext cx="1317631" cy="827825"/>
            </a:xfrm>
            <a:prstGeom prst="straightConnector1">
              <a:avLst/>
            </a:prstGeom>
            <a:ln w="28575">
              <a:solidFill>
                <a:srgbClr val="00B050"/>
              </a:solidFill>
              <a:tailEnd type="triangle"/>
            </a:ln>
          </p:spPr>
          <p:style>
            <a:lnRef idx="1">
              <a:schemeClr val="dk1"/>
            </a:lnRef>
            <a:fillRef idx="0">
              <a:schemeClr val="dk1"/>
            </a:fillRef>
            <a:effectRef idx="0">
              <a:schemeClr val="dk1"/>
            </a:effectRef>
            <a:fontRef idx="minor">
              <a:schemeClr val="tx1"/>
            </a:fontRef>
          </p:style>
        </p:cxnSp>
      </p:grpSp>
      <p:pic>
        <p:nvPicPr>
          <p:cNvPr id="19" name="Picture 18">
            <a:extLst>
              <a:ext uri="{FF2B5EF4-FFF2-40B4-BE49-F238E27FC236}">
                <a16:creationId xmlns:a16="http://schemas.microsoft.com/office/drawing/2014/main" id="{3974DFCE-024B-4B72-89C8-52630DA19270}"/>
              </a:ext>
            </a:extLst>
          </p:cNvPr>
          <p:cNvPicPr>
            <a:picLocks noChangeAspect="1"/>
          </p:cNvPicPr>
          <p:nvPr/>
        </p:nvPicPr>
        <p:blipFill>
          <a:blip r:embed="rId5"/>
          <a:stretch>
            <a:fillRect/>
          </a:stretch>
        </p:blipFill>
        <p:spPr>
          <a:xfrm>
            <a:off x="10206133" y="4261184"/>
            <a:ext cx="1448701" cy="1658051"/>
          </a:xfrm>
          <a:prstGeom prst="rect">
            <a:avLst/>
          </a:prstGeom>
        </p:spPr>
      </p:pic>
      <p:sp>
        <p:nvSpPr>
          <p:cNvPr id="20" name="TextBox 19">
            <a:extLst>
              <a:ext uri="{FF2B5EF4-FFF2-40B4-BE49-F238E27FC236}">
                <a16:creationId xmlns:a16="http://schemas.microsoft.com/office/drawing/2014/main" id="{E58547FB-9043-3EF5-6898-CDE4C4730C5D}"/>
              </a:ext>
            </a:extLst>
          </p:cNvPr>
          <p:cNvSpPr txBox="1"/>
          <p:nvPr/>
        </p:nvSpPr>
        <p:spPr>
          <a:xfrm>
            <a:off x="10343330" y="3999042"/>
            <a:ext cx="1141248" cy="307777"/>
          </a:xfrm>
          <a:prstGeom prst="rect">
            <a:avLst/>
          </a:prstGeom>
          <a:noFill/>
        </p:spPr>
        <p:txBody>
          <a:bodyPr wrap="square">
            <a:spAutoFit/>
          </a:bodyPr>
          <a:lstStyle/>
          <a:p>
            <a:r>
              <a:rPr lang="en-US" sz="1400" dirty="0">
                <a:solidFill>
                  <a:schemeClr val="accent2">
                    <a:lumMod val="75000"/>
                  </a:schemeClr>
                </a:solidFill>
                <a:latin typeface="Arial"/>
                <a:cs typeface="Arial"/>
              </a:rPr>
              <a:t>Gen2 radio</a:t>
            </a:r>
          </a:p>
        </p:txBody>
      </p:sp>
      <p:pic>
        <p:nvPicPr>
          <p:cNvPr id="21" name="Picture 5">
            <a:extLst>
              <a:ext uri="{FF2B5EF4-FFF2-40B4-BE49-F238E27FC236}">
                <a16:creationId xmlns:a16="http://schemas.microsoft.com/office/drawing/2014/main" id="{6C817B88-0A3E-DBFE-ADDC-C962F91705C2}"/>
              </a:ext>
            </a:extLst>
          </p:cNvPr>
          <p:cNvPicPr>
            <a:picLocks noChangeAspect="1"/>
          </p:cNvPicPr>
          <p:nvPr/>
        </p:nvPicPr>
        <p:blipFill rotWithShape="1">
          <a:blip r:embed="rId6"/>
          <a:srcRect t="128" r="-2" b="28949"/>
          <a:stretch/>
        </p:blipFill>
        <p:spPr>
          <a:xfrm>
            <a:off x="160067" y="4626085"/>
            <a:ext cx="1498398" cy="2225511"/>
          </a:xfrm>
          <a:prstGeom prst="rect">
            <a:avLst/>
          </a:prstGeom>
        </p:spPr>
      </p:pic>
      <p:pic>
        <p:nvPicPr>
          <p:cNvPr id="22" name="Picture 21" descr="A picture containing electronics, circuit&#10;&#10;Description automatically generated">
            <a:extLst>
              <a:ext uri="{FF2B5EF4-FFF2-40B4-BE49-F238E27FC236}">
                <a16:creationId xmlns:a16="http://schemas.microsoft.com/office/drawing/2014/main" id="{FA4FE2FA-0E8C-C02D-895A-9D804B064514}"/>
              </a:ext>
            </a:extLst>
          </p:cNvPr>
          <p:cNvPicPr>
            <a:picLocks noChangeAspect="1"/>
          </p:cNvPicPr>
          <p:nvPr/>
        </p:nvPicPr>
        <p:blipFill>
          <a:blip r:embed="rId7"/>
          <a:stretch>
            <a:fillRect/>
          </a:stretch>
        </p:blipFill>
        <p:spPr>
          <a:xfrm>
            <a:off x="1848670" y="4261185"/>
            <a:ext cx="1513227" cy="1132759"/>
          </a:xfrm>
          <a:prstGeom prst="rect">
            <a:avLst/>
          </a:prstGeom>
        </p:spPr>
      </p:pic>
      <p:sp>
        <p:nvSpPr>
          <p:cNvPr id="23" name="Oval 22">
            <a:extLst>
              <a:ext uri="{FF2B5EF4-FFF2-40B4-BE49-F238E27FC236}">
                <a16:creationId xmlns:a16="http://schemas.microsoft.com/office/drawing/2014/main" id="{44213CF3-6DC7-42AA-8807-185AC77CABEC}"/>
              </a:ext>
            </a:extLst>
          </p:cNvPr>
          <p:cNvSpPr/>
          <p:nvPr/>
        </p:nvSpPr>
        <p:spPr>
          <a:xfrm>
            <a:off x="3572902" y="3600127"/>
            <a:ext cx="3734484" cy="1468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10551C-5855-4941-D87D-F27AA0F073B5}"/>
              </a:ext>
            </a:extLst>
          </p:cNvPr>
          <p:cNvSpPr txBox="1"/>
          <p:nvPr/>
        </p:nvSpPr>
        <p:spPr>
          <a:xfrm>
            <a:off x="4214402" y="3750346"/>
            <a:ext cx="2500658" cy="1077218"/>
          </a:xfrm>
          <a:prstGeom prst="rect">
            <a:avLst/>
          </a:prstGeom>
          <a:noFill/>
        </p:spPr>
        <p:txBody>
          <a:bodyPr wrap="square">
            <a:spAutoFit/>
          </a:bodyPr>
          <a:lstStyle/>
          <a:p>
            <a:pPr algn="ctr"/>
            <a:r>
              <a:rPr lang="en-US" sz="3200" b="1" dirty="0">
                <a:solidFill>
                  <a:schemeClr val="bg1"/>
                </a:solidFill>
                <a:latin typeface="Arial" panose="020B0604020202020204" pitchFamily="34" charset="0"/>
                <a:cs typeface="Arial" panose="020B0604020202020204" pitchFamily="34" charset="0"/>
              </a:rPr>
              <a:t>UK-HEAN Consortium</a:t>
            </a:r>
            <a:endParaRPr lang="en-US" sz="3200" b="1" dirty="0">
              <a:solidFill>
                <a:schemeClr val="bg1"/>
              </a:solidFill>
            </a:endParaRPr>
          </a:p>
        </p:txBody>
      </p:sp>
      <p:sp>
        <p:nvSpPr>
          <p:cNvPr id="25" name="Right Arrow 24">
            <a:extLst>
              <a:ext uri="{FF2B5EF4-FFF2-40B4-BE49-F238E27FC236}">
                <a16:creationId xmlns:a16="http://schemas.microsoft.com/office/drawing/2014/main" id="{52BFF9F8-76BD-2CE5-3A5C-CCCBD2139EA1}"/>
              </a:ext>
            </a:extLst>
          </p:cNvPr>
          <p:cNvSpPr/>
          <p:nvPr/>
        </p:nvSpPr>
        <p:spPr>
          <a:xfrm rot="1798595">
            <a:off x="3470535" y="3730652"/>
            <a:ext cx="711884" cy="318616"/>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F628CB55-9706-5B9B-5A79-44F283EAC493}"/>
              </a:ext>
            </a:extLst>
          </p:cNvPr>
          <p:cNvSpPr/>
          <p:nvPr/>
        </p:nvSpPr>
        <p:spPr>
          <a:xfrm rot="19650468">
            <a:off x="3472656" y="4525470"/>
            <a:ext cx="711884" cy="318616"/>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50238793-72D5-20B5-37D8-57365B4BF9AE}"/>
              </a:ext>
            </a:extLst>
          </p:cNvPr>
          <p:cNvSpPr/>
          <p:nvPr/>
        </p:nvSpPr>
        <p:spPr>
          <a:xfrm rot="8751970">
            <a:off x="6583825" y="3722567"/>
            <a:ext cx="711884" cy="318616"/>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18640D68-1CE5-1FE3-DE4D-00C7B14998BA}"/>
              </a:ext>
            </a:extLst>
          </p:cNvPr>
          <p:cNvSpPr/>
          <p:nvPr/>
        </p:nvSpPr>
        <p:spPr>
          <a:xfrm rot="12755179">
            <a:off x="6959645" y="4478830"/>
            <a:ext cx="711884" cy="318616"/>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8ED3BD8-B9F1-59EE-4C1B-FB7FD96D445D}"/>
              </a:ext>
            </a:extLst>
          </p:cNvPr>
          <p:cNvSpPr txBox="1"/>
          <p:nvPr/>
        </p:nvSpPr>
        <p:spPr>
          <a:xfrm>
            <a:off x="179572" y="833187"/>
            <a:ext cx="6499513" cy="646331"/>
          </a:xfrm>
          <a:prstGeom prst="rect">
            <a:avLst/>
          </a:prstGeom>
          <a:noFill/>
        </p:spPr>
        <p:txBody>
          <a:bodyPr wrap="square">
            <a:spAutoFit/>
          </a:bodyPr>
          <a:lstStyle/>
          <a:p>
            <a:r>
              <a:rPr lang="en-US" dirty="0">
                <a:latin typeface="Arial"/>
                <a:cs typeface="Arial"/>
              </a:rPr>
              <a:t> UK HEAN consortium plans to coordinate efforts for future</a:t>
            </a:r>
          </a:p>
          <a:p>
            <a:r>
              <a:rPr lang="en-US" dirty="0">
                <a:latin typeface="Arial"/>
                <a:cs typeface="Arial"/>
              </a:rPr>
              <a:t> - Community workshop is planned</a:t>
            </a:r>
            <a:endParaRPr lang="en-US" dirty="0"/>
          </a:p>
        </p:txBody>
      </p:sp>
      <p:sp>
        <p:nvSpPr>
          <p:cNvPr id="30" name="TextBox 29">
            <a:extLst>
              <a:ext uri="{FF2B5EF4-FFF2-40B4-BE49-F238E27FC236}">
                <a16:creationId xmlns:a16="http://schemas.microsoft.com/office/drawing/2014/main" id="{C9AA68FA-C692-0AB8-DC1A-8D396A33B72D}"/>
              </a:ext>
            </a:extLst>
          </p:cNvPr>
          <p:cNvSpPr txBox="1"/>
          <p:nvPr/>
        </p:nvSpPr>
        <p:spPr>
          <a:xfrm>
            <a:off x="51880" y="1529845"/>
            <a:ext cx="5596678" cy="923330"/>
          </a:xfrm>
          <a:prstGeom prst="rect">
            <a:avLst/>
          </a:prstGeom>
          <a:noFill/>
        </p:spPr>
        <p:txBody>
          <a:bodyPr wrap="square" lIns="91440" tIns="45720" rIns="91440" bIns="45720" anchor="t">
            <a:spAutoFit/>
          </a:bodyPr>
          <a:lstStyle/>
          <a:p>
            <a:r>
              <a:rPr lang="en-US" dirty="0">
                <a:solidFill>
                  <a:srgbClr val="CAE1F5"/>
                </a:solidFill>
                <a:latin typeface="Arial"/>
                <a:cs typeface="Arial"/>
              </a:rPr>
              <a:t>Trinity </a:t>
            </a:r>
            <a:endParaRPr lang="en-US" dirty="0">
              <a:solidFill>
                <a:srgbClr val="CAE1F5"/>
              </a:solidFill>
            </a:endParaRPr>
          </a:p>
          <a:p>
            <a:r>
              <a:rPr lang="en-US" dirty="0">
                <a:solidFill>
                  <a:srgbClr val="000000"/>
                </a:solidFill>
                <a:latin typeface="Arial"/>
                <a:cs typeface="Arial"/>
              </a:rPr>
              <a:t> </a:t>
            </a:r>
            <a:r>
              <a:rPr lang="en-US" dirty="0">
                <a:latin typeface="Arial"/>
                <a:cs typeface="Arial"/>
              </a:rPr>
              <a:t>- Skimming tau experiment with IACT in USA</a:t>
            </a:r>
            <a:endParaRPr lang="en-US" dirty="0"/>
          </a:p>
          <a:p>
            <a:r>
              <a:rPr lang="en-US" dirty="0">
                <a:latin typeface="Arial" panose="020B0604020202020204" pitchFamily="34" charset="0"/>
                <a:cs typeface="Arial" panose="020B0604020202020204" pitchFamily="34" charset="0"/>
              </a:rPr>
              <a:t> - Low threshold, plan to see PeV neutrino in Stage 1 </a:t>
            </a:r>
          </a:p>
        </p:txBody>
      </p:sp>
      <p:sp>
        <p:nvSpPr>
          <p:cNvPr id="31" name="TextBox 30">
            <a:extLst>
              <a:ext uri="{FF2B5EF4-FFF2-40B4-BE49-F238E27FC236}">
                <a16:creationId xmlns:a16="http://schemas.microsoft.com/office/drawing/2014/main" id="{95AAB24E-EC18-E93F-EBE8-FBD3E3E33E82}"/>
              </a:ext>
            </a:extLst>
          </p:cNvPr>
          <p:cNvSpPr txBox="1"/>
          <p:nvPr/>
        </p:nvSpPr>
        <p:spPr>
          <a:xfrm>
            <a:off x="5590965" y="1211586"/>
            <a:ext cx="6373409" cy="923330"/>
          </a:xfrm>
          <a:prstGeom prst="rect">
            <a:avLst/>
          </a:prstGeom>
          <a:noFill/>
        </p:spPr>
        <p:txBody>
          <a:bodyPr wrap="square" lIns="91440" tIns="45720" rIns="91440" bIns="45720" anchor="t">
            <a:spAutoFit/>
          </a:bodyPr>
          <a:lstStyle/>
          <a:p>
            <a:r>
              <a:rPr lang="en-US" dirty="0">
                <a:solidFill>
                  <a:srgbClr val="CAE1F5"/>
                </a:solidFill>
                <a:latin typeface="Arial"/>
                <a:cs typeface="Arial"/>
              </a:rPr>
              <a:t>P-ONE </a:t>
            </a:r>
            <a:endParaRPr lang="en-US" dirty="0">
              <a:solidFill>
                <a:srgbClr val="CAE1F5"/>
              </a:solidFill>
            </a:endParaRPr>
          </a:p>
          <a:p>
            <a:r>
              <a:rPr lang="en-US" dirty="0">
                <a:latin typeface="Arial" panose="020B0604020202020204" pitchFamily="34" charset="0"/>
                <a:cs typeface="Arial" panose="020B0604020202020204" pitchFamily="34" charset="0"/>
              </a:rPr>
              <a:t> - Different sky coverage from IceCube/KM3NeT/Baikal-GVD   </a:t>
            </a:r>
          </a:p>
          <a:p>
            <a:r>
              <a:rPr lang="en-US" dirty="0">
                <a:latin typeface="Arial" panose="020B0604020202020204" pitchFamily="34" charset="0"/>
                <a:cs typeface="Arial" panose="020B0604020202020204" pitchFamily="34" charset="0"/>
              </a:rPr>
              <a:t> - Superior angular resolution</a:t>
            </a:r>
          </a:p>
        </p:txBody>
      </p:sp>
      <p:sp>
        <p:nvSpPr>
          <p:cNvPr id="32" name="TextBox 31">
            <a:extLst>
              <a:ext uri="{FF2B5EF4-FFF2-40B4-BE49-F238E27FC236}">
                <a16:creationId xmlns:a16="http://schemas.microsoft.com/office/drawing/2014/main" id="{A7A85E05-FF78-565F-08A2-AC673DD9989D}"/>
              </a:ext>
            </a:extLst>
          </p:cNvPr>
          <p:cNvSpPr txBox="1"/>
          <p:nvPr/>
        </p:nvSpPr>
        <p:spPr>
          <a:xfrm>
            <a:off x="4490705" y="6267467"/>
            <a:ext cx="2065046" cy="623248"/>
          </a:xfrm>
          <a:prstGeom prst="rect">
            <a:avLst/>
          </a:prstGeom>
          <a:noFill/>
        </p:spPr>
        <p:txBody>
          <a:bodyPr wrap="square" lIns="68580" tIns="34290" rIns="68580" bIns="34290" anchor="t">
            <a:spAutoFit/>
          </a:bodyPr>
          <a:lstStyle/>
          <a:p>
            <a:r>
              <a:rPr lang="en-US" dirty="0">
                <a:solidFill>
                  <a:srgbClr val="CAE1F5"/>
                </a:solidFill>
                <a:latin typeface="Arial"/>
                <a:cs typeface="Arial"/>
              </a:rPr>
              <a:t>KM3NeT</a:t>
            </a:r>
          </a:p>
          <a:p>
            <a:r>
              <a:rPr lang="en-US" dirty="0">
                <a:latin typeface="Arial"/>
                <a:cs typeface="Arial"/>
              </a:rPr>
              <a:t> - New (Univ. Hull) </a:t>
            </a:r>
            <a:endParaRPr lang="en-US"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AA79B512-55F9-9A5D-CD64-75C742172D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2845" y="5057763"/>
            <a:ext cx="2176240" cy="1209704"/>
          </a:xfrm>
          <a:prstGeom prst="rect">
            <a:avLst/>
          </a:prstGeom>
        </p:spPr>
      </p:pic>
    </p:spTree>
    <p:extLst>
      <p:ext uri="{BB962C8B-B14F-4D97-AF65-F5344CB8AC3E}">
        <p14:creationId xmlns:p14="http://schemas.microsoft.com/office/powerpoint/2010/main" val="251691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3C18-0C99-DF4D-2F14-B6CC71EC2962}"/>
              </a:ext>
            </a:extLst>
          </p:cNvPr>
          <p:cNvSpPr>
            <a:spLocks noGrp="1"/>
          </p:cNvSpPr>
          <p:nvPr>
            <p:ph type="title"/>
          </p:nvPr>
        </p:nvSpPr>
        <p:spPr/>
        <p:txBody>
          <a:bodyPr/>
          <a:lstStyle/>
          <a:p>
            <a:r>
              <a:rPr lang="en-US" dirty="0"/>
              <a:t>Why do we want to know?</a:t>
            </a:r>
          </a:p>
        </p:txBody>
      </p:sp>
      <p:sp>
        <p:nvSpPr>
          <p:cNvPr id="3" name="Content Placeholder 2">
            <a:extLst>
              <a:ext uri="{FF2B5EF4-FFF2-40B4-BE49-F238E27FC236}">
                <a16:creationId xmlns:a16="http://schemas.microsoft.com/office/drawing/2014/main" id="{34D5F089-2814-28BF-0E06-A738D7BC6402}"/>
              </a:ext>
            </a:extLst>
          </p:cNvPr>
          <p:cNvSpPr>
            <a:spLocks noGrp="1"/>
          </p:cNvSpPr>
          <p:nvPr>
            <p:ph idx="1"/>
          </p:nvPr>
        </p:nvSpPr>
        <p:spPr/>
        <p:txBody>
          <a:bodyPr/>
          <a:lstStyle/>
          <a:p>
            <a:r>
              <a:rPr lang="en-US" dirty="0"/>
              <a:t>Theoretical models, BSM ? </a:t>
            </a:r>
          </a:p>
          <a:p>
            <a:r>
              <a:rPr lang="en-US" dirty="0"/>
              <a:t>Most abundant particle – cosmological impact</a:t>
            </a:r>
          </a:p>
          <a:p>
            <a:r>
              <a:rPr lang="en-US" dirty="0" err="1"/>
              <a:t>Astroparticle</a:t>
            </a:r>
            <a:r>
              <a:rPr lang="en-US" dirty="0"/>
              <a:t> observations</a:t>
            </a:r>
          </a:p>
          <a:p>
            <a:r>
              <a:rPr lang="en-US" dirty="0">
                <a:solidFill>
                  <a:srgbClr val="CAE1F5"/>
                </a:solidFill>
              </a:rPr>
              <a:t>Non-proliferation</a:t>
            </a:r>
          </a:p>
        </p:txBody>
      </p:sp>
      <p:sp>
        <p:nvSpPr>
          <p:cNvPr id="4" name="Date Placeholder 3">
            <a:extLst>
              <a:ext uri="{FF2B5EF4-FFF2-40B4-BE49-F238E27FC236}">
                <a16:creationId xmlns:a16="http://schemas.microsoft.com/office/drawing/2014/main" id="{8CD3FB8F-FD3D-D2A2-D5CE-1B7D7AC923DA}"/>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21E43DB0-F6AF-7148-3A53-3DFF10722955}"/>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21E43DB0-F6AF-7148-3A53-3DFF10722955}"/>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F6BF210-F373-600B-F536-A180E8744E29}"/>
              </a:ext>
            </a:extLst>
          </p:cNvPr>
          <p:cNvSpPr>
            <a:spLocks noGrp="1"/>
          </p:cNvSpPr>
          <p:nvPr>
            <p:ph type="sldNum" sz="quarter" idx="12"/>
          </p:nvPr>
        </p:nvSpPr>
        <p:spPr/>
        <p:txBody>
          <a:bodyPr/>
          <a:lstStyle/>
          <a:p>
            <a:fld id="{03203D20-8F30-784C-B11E-9366FC42D12A}" type="slidenum">
              <a:rPr lang="en-US" smtClean="0"/>
              <a:pPr/>
              <a:t>24</a:t>
            </a:fld>
            <a:endParaRPr lang="en-US" dirty="0"/>
          </a:p>
        </p:txBody>
      </p:sp>
    </p:spTree>
    <p:extLst>
      <p:ext uri="{BB962C8B-B14F-4D97-AF65-F5344CB8AC3E}">
        <p14:creationId xmlns:p14="http://schemas.microsoft.com/office/powerpoint/2010/main" val="2997650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F121-BEAF-352B-E4D3-2A27BACC5D4F}"/>
              </a:ext>
            </a:extLst>
          </p:cNvPr>
          <p:cNvSpPr>
            <a:spLocks noGrp="1"/>
          </p:cNvSpPr>
          <p:nvPr>
            <p:ph type="title"/>
          </p:nvPr>
        </p:nvSpPr>
        <p:spPr/>
        <p:txBody>
          <a:bodyPr/>
          <a:lstStyle/>
          <a:p>
            <a:r>
              <a:rPr lang="en-US" dirty="0"/>
              <a:t>Reactor Monitoring Technologies</a:t>
            </a:r>
          </a:p>
        </p:txBody>
      </p:sp>
      <p:sp>
        <p:nvSpPr>
          <p:cNvPr id="3" name="Content Placeholder 2">
            <a:extLst>
              <a:ext uri="{FF2B5EF4-FFF2-40B4-BE49-F238E27FC236}">
                <a16:creationId xmlns:a16="http://schemas.microsoft.com/office/drawing/2014/main" id="{19C63875-C814-8922-96EB-0E9D42F6A740}"/>
              </a:ext>
            </a:extLst>
          </p:cNvPr>
          <p:cNvSpPr>
            <a:spLocks noGrp="1"/>
          </p:cNvSpPr>
          <p:nvPr>
            <p:ph idx="1"/>
          </p:nvPr>
        </p:nvSpPr>
        <p:spPr/>
        <p:txBody>
          <a:bodyPr/>
          <a:lstStyle/>
          <a:p>
            <a:pPr marL="0" indent="0">
              <a:buNone/>
            </a:pPr>
            <a:r>
              <a:rPr lang="en-US" dirty="0"/>
              <a:t>WATCHMAN AIT -&gt; </a:t>
            </a:r>
          </a:p>
          <a:p>
            <a:pPr marL="0" indent="0">
              <a:buNone/>
            </a:pPr>
            <a:r>
              <a:rPr lang="en-US" dirty="0"/>
              <a:t>BUTTON: Liverpool, Warwick, Edinburgh, Glasgow, </a:t>
            </a:r>
            <a:r>
              <a:rPr lang="en-US" dirty="0" err="1"/>
              <a:t>Boulby</a:t>
            </a:r>
            <a:r>
              <a:rPr lang="en-US" dirty="0"/>
              <a:t>, AWE in UK + </a:t>
            </a:r>
            <a:r>
              <a:rPr lang="en-GB" sz="2000" b="0" i="0" u="none" strike="noStrike" dirty="0">
                <a:solidFill>
                  <a:schemeClr val="accent3">
                    <a:lumMod val="40000"/>
                    <a:lumOff val="60000"/>
                  </a:schemeClr>
                </a:solidFill>
                <a:effectLst/>
                <a:latin typeface="Helvetica" pitchFamily="2" charset="0"/>
              </a:rPr>
              <a:t>U Penn and Lawrence Livermore and Pacific Northwest National Labs in US</a:t>
            </a:r>
          </a:p>
          <a:p>
            <a:pPr marL="0" indent="0">
              <a:buNone/>
            </a:pPr>
            <a:endParaRPr lang="en-GB" sz="2000" dirty="0">
              <a:solidFill>
                <a:schemeClr val="accent3">
                  <a:lumMod val="40000"/>
                  <a:lumOff val="60000"/>
                </a:schemeClr>
              </a:solidFill>
              <a:latin typeface="Helvetica" pitchFamily="2" charset="0"/>
            </a:endParaRPr>
          </a:p>
          <a:p>
            <a:pPr marL="0" indent="0">
              <a:buNone/>
            </a:pPr>
            <a:r>
              <a:rPr lang="en-GB" sz="2400" dirty="0">
                <a:latin typeface="Helvetica" pitchFamily="2" charset="0"/>
              </a:rPr>
              <a:t>BUTTON-30: construction of 30-ton detector to begin later this year</a:t>
            </a:r>
          </a:p>
          <a:p>
            <a:r>
              <a:rPr lang="en-GB" sz="2400" b="0" i="0" u="none" strike="noStrike" dirty="0">
                <a:effectLst/>
                <a:latin typeface="Helvetica" pitchFamily="2" charset="0"/>
              </a:rPr>
              <a:t>Goal: to develop innovative technology for remote reactor monitoring</a:t>
            </a:r>
          </a:p>
          <a:p>
            <a:r>
              <a:rPr lang="en-GB" sz="2400" dirty="0">
                <a:latin typeface="Helvetica" pitchFamily="2" charset="0"/>
              </a:rPr>
              <a:t>Gd-</a:t>
            </a:r>
            <a:r>
              <a:rPr lang="en-GB" sz="2400" dirty="0" err="1">
                <a:latin typeface="Helvetica" pitchFamily="2" charset="0"/>
              </a:rPr>
              <a:t>WbLS</a:t>
            </a:r>
            <a:r>
              <a:rPr lang="en-GB" sz="2400" dirty="0">
                <a:latin typeface="Helvetica" pitchFamily="2" charset="0"/>
              </a:rPr>
              <a:t> with advanced photosensors (LAPPDs, WLS </a:t>
            </a:r>
            <a:r>
              <a:rPr lang="en-GB" sz="2400" dirty="0" err="1">
                <a:latin typeface="Helvetica" pitchFamily="2" charset="0"/>
              </a:rPr>
              <a:t>plates+SiPMs</a:t>
            </a:r>
            <a:r>
              <a:rPr lang="en-GB" sz="2400" dirty="0">
                <a:latin typeface="Helvetica" pitchFamily="2" charset="0"/>
              </a:rPr>
              <a:t>, 10” PMTs)</a:t>
            </a:r>
          </a:p>
          <a:p>
            <a:r>
              <a:rPr lang="en-GB" sz="2400" dirty="0">
                <a:latin typeface="Helvetica" pitchFamily="2" charset="0"/>
              </a:rPr>
              <a:t>Funded -&gt; 2025 (no-cost extension to WATCHMAN funding)</a:t>
            </a:r>
          </a:p>
          <a:p>
            <a:endParaRPr lang="en-GB" sz="2400" dirty="0">
              <a:latin typeface="Helvetica" pitchFamily="2" charset="0"/>
            </a:endParaRPr>
          </a:p>
          <a:p>
            <a:pPr marL="0" indent="0">
              <a:buNone/>
            </a:pPr>
            <a:r>
              <a:rPr lang="en-GB" sz="2400" dirty="0">
                <a:latin typeface="Helvetica" pitchFamily="2" charset="0"/>
              </a:rPr>
              <a:t>Future plan for BUTTON-500</a:t>
            </a:r>
          </a:p>
          <a:p>
            <a:r>
              <a:rPr lang="en-GB" sz="2400" dirty="0">
                <a:latin typeface="Helvetica" pitchFamily="2" charset="0"/>
              </a:rPr>
              <a:t>At scale reactor monitoring demonstrator</a:t>
            </a:r>
            <a:endParaRPr lang="en-US" sz="2400" dirty="0"/>
          </a:p>
        </p:txBody>
      </p:sp>
      <p:sp>
        <p:nvSpPr>
          <p:cNvPr id="4" name="Date Placeholder 3">
            <a:extLst>
              <a:ext uri="{FF2B5EF4-FFF2-40B4-BE49-F238E27FC236}">
                <a16:creationId xmlns:a16="http://schemas.microsoft.com/office/drawing/2014/main" id="{BB658173-70A9-0392-A95F-E1FC938AA01B}"/>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948B6FFB-4258-6F24-3134-36302DED433A}"/>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948B6FFB-4258-6F24-3134-36302DED433A}"/>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F82E26B6-AACD-F3B5-3AB8-C1C26351ADC3}"/>
              </a:ext>
            </a:extLst>
          </p:cNvPr>
          <p:cNvSpPr>
            <a:spLocks noGrp="1"/>
          </p:cNvSpPr>
          <p:nvPr>
            <p:ph type="sldNum" sz="quarter" idx="12"/>
          </p:nvPr>
        </p:nvSpPr>
        <p:spPr/>
        <p:txBody>
          <a:bodyPr/>
          <a:lstStyle/>
          <a:p>
            <a:fld id="{03203D20-8F30-784C-B11E-9366FC42D12A}" type="slidenum">
              <a:rPr lang="en-US" smtClean="0"/>
              <a:pPr/>
              <a:t>25</a:t>
            </a:fld>
            <a:endParaRPr lang="en-US" dirty="0"/>
          </a:p>
        </p:txBody>
      </p:sp>
    </p:spTree>
    <p:extLst>
      <p:ext uri="{BB962C8B-B14F-4D97-AF65-F5344CB8AC3E}">
        <p14:creationId xmlns:p14="http://schemas.microsoft.com/office/powerpoint/2010/main" val="220205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0B5D-B955-EAE8-4B48-C6453BE3ECE9}"/>
              </a:ext>
            </a:extLst>
          </p:cNvPr>
          <p:cNvSpPr>
            <a:spLocks noGrp="1"/>
          </p:cNvSpPr>
          <p:nvPr>
            <p:ph type="title"/>
          </p:nvPr>
        </p:nvSpPr>
        <p:spPr/>
        <p:txBody>
          <a:bodyPr/>
          <a:lstStyle/>
          <a:p>
            <a:r>
              <a:rPr lang="en-US" dirty="0"/>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C021EAF-06E6-A5DD-F66F-18EF0B530020}"/>
                  </a:ext>
                </a:extLst>
              </p:cNvPr>
              <p:cNvSpPr>
                <a:spLocks noGrp="1"/>
              </p:cNvSpPr>
              <p:nvPr>
                <p:ph idx="1"/>
              </p:nvPr>
            </p:nvSpPr>
            <p:spPr>
              <a:xfrm>
                <a:off x="271911" y="1054824"/>
                <a:ext cx="5841357" cy="5525712"/>
              </a:xfrm>
            </p:spPr>
            <p:txBody>
              <a:bodyPr>
                <a:normAutofit/>
              </a:bodyPr>
              <a:lstStyle/>
              <a:p>
                <a:r>
                  <a:rPr lang="en-US" dirty="0">
                    <a:solidFill>
                      <a:srgbClr val="CAE1F5"/>
                    </a:solidFill>
                  </a:rPr>
                  <a:t>Precision measurements of oscillation parameters</a:t>
                </a:r>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GB" b="0" i="1" smtClean="0">
                            <a:latin typeface="Cambria Math" panose="02040503050406030204" pitchFamily="18" charset="0"/>
                          </a:rPr>
                          <m:t>𝐶𝑃</m:t>
                        </m:r>
                      </m:sub>
                    </m:sSub>
                    <m:r>
                      <a:rPr lang="en-GB"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23</m:t>
                        </m:r>
                      </m:sub>
                    </m:sSub>
                    <m:r>
                      <a:rPr lang="en-GB" b="0" i="1" smtClean="0">
                        <a:latin typeface="Cambria Math" panose="02040503050406030204" pitchFamily="18" charset="0"/>
                        <a:ea typeface="Cambria Math" panose="02040503050406030204" pitchFamily="18" charset="0"/>
                      </a:rPr>
                      <m:t> </m:t>
                    </m:r>
                  </m:oMath>
                </a14:m>
                <a:r>
                  <a:rPr lang="en-US" dirty="0"/>
                  <a:t>sign, is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23</m:t>
                        </m:r>
                      </m:sub>
                    </m:sSub>
                  </m:oMath>
                </a14:m>
                <a:r>
                  <a:rPr lang="en-US" dirty="0"/>
                  <a:t> maximal?</a:t>
                </a:r>
              </a:p>
              <a:p>
                <a:r>
                  <a:rPr lang="en-US" dirty="0">
                    <a:solidFill>
                      <a:srgbClr val="CAE1F5"/>
                    </a:solidFill>
                  </a:rPr>
                  <a:t>Is that it? </a:t>
                </a:r>
              </a:p>
              <a:p>
                <a:pPr lvl="1"/>
                <a:r>
                  <a:rPr lang="en-US" dirty="0"/>
                  <a:t>Sterile neutrinos? BSM physics?</a:t>
                </a:r>
              </a:p>
              <a:p>
                <a:r>
                  <a:rPr lang="en-US" dirty="0"/>
                  <a:t>No one experiment fits all</a:t>
                </a:r>
              </a:p>
              <a:p>
                <a:r>
                  <a:rPr lang="en-US" dirty="0"/>
                  <a:t>Different baselines, energies, techniques to break correlations</a:t>
                </a:r>
              </a:p>
              <a:p>
                <a:r>
                  <a:rPr lang="en-US" dirty="0"/>
                  <a:t>Large statistics</a:t>
                </a:r>
              </a:p>
              <a:p>
                <a:pPr lvl="1"/>
                <a:r>
                  <a:rPr lang="en-US" dirty="0"/>
                  <a:t>Powerful sources, large detectors</a:t>
                </a:r>
              </a:p>
              <a:p>
                <a:r>
                  <a:rPr lang="en-US" dirty="0"/>
                  <a:t>Low systematics</a:t>
                </a:r>
              </a:p>
              <a:p>
                <a:pPr lvl="1"/>
                <a:r>
                  <a:rPr lang="en-US" dirty="0"/>
                  <a:t>Dedicated cross-section measurements</a:t>
                </a:r>
              </a:p>
              <a:p>
                <a:pPr lvl="1"/>
                <a:endParaRPr lang="en-US" dirty="0"/>
              </a:p>
            </p:txBody>
          </p:sp>
        </mc:Choice>
        <mc:Fallback xmlns="">
          <p:sp>
            <p:nvSpPr>
              <p:cNvPr id="3" name="Content Placeholder 2">
                <a:extLst>
                  <a:ext uri="{FF2B5EF4-FFF2-40B4-BE49-F238E27FC236}">
                    <a16:creationId xmlns:a16="http://schemas.microsoft.com/office/drawing/2014/main" id="{2C021EAF-06E6-A5DD-F66F-18EF0B530020}"/>
                  </a:ext>
                </a:extLst>
              </p:cNvPr>
              <p:cNvSpPr>
                <a:spLocks noGrp="1" noRot="1" noChangeAspect="1" noMove="1" noResize="1" noEditPoints="1" noAdjustHandles="1" noChangeArrowheads="1" noChangeShapeType="1" noTextEdit="1"/>
              </p:cNvSpPr>
              <p:nvPr>
                <p:ph idx="1"/>
              </p:nvPr>
            </p:nvSpPr>
            <p:spPr>
              <a:xfrm>
                <a:off x="271911" y="1054824"/>
                <a:ext cx="5841357" cy="5525712"/>
              </a:xfrm>
              <a:blipFill>
                <a:blip r:embed="rId3"/>
                <a:stretch>
                  <a:fillRect l="-1952" t="-206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88855DC-803F-0B44-2388-904331AE1513}"/>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7A2884AD-B65D-B53A-0A72-64400EEEDBF3}"/>
                  </a:ext>
                </a:extLst>
              </p:cNvPr>
              <p:cNvSpPr>
                <a:spLocks noGrp="1"/>
              </p:cNvSpPr>
              <p:nvPr>
                <p:ph type="ftr" sz="quarter" idx="11"/>
              </p:nvPr>
            </p:nvSpPr>
            <p:spPr/>
            <p:txBody>
              <a:bodyPr/>
              <a:lstStyle/>
              <a:p>
                <a:r>
                  <a:rPr lang="en-US">
                    <a:solidFill>
                      <a:schemeClr val="tx1"/>
                    </a:solidFill>
                  </a:rPr>
                  <a:t>J Wilson - Neutrinos</a:t>
                </a:r>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7A2884AD-B65D-B53A-0A72-64400EEEDBF3}"/>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A4939D8-E896-AAA5-7C2E-BEFBA948F97B}"/>
              </a:ext>
            </a:extLst>
          </p:cNvPr>
          <p:cNvSpPr>
            <a:spLocks noGrp="1"/>
          </p:cNvSpPr>
          <p:nvPr>
            <p:ph type="sldNum" sz="quarter" idx="12"/>
          </p:nvPr>
        </p:nvSpPr>
        <p:spPr/>
        <p:txBody>
          <a:bodyPr/>
          <a:lstStyle/>
          <a:p>
            <a:fld id="{03203D20-8F30-784C-B11E-9366FC42D12A}" type="slidenum">
              <a:rPr lang="en-US" smtClean="0"/>
              <a:pPr/>
              <a:t>26</a:t>
            </a:fld>
            <a:endParaRPr lang="en-US" dirty="0"/>
          </a:p>
        </p:txBody>
      </p:sp>
      <p:sp>
        <p:nvSpPr>
          <p:cNvPr id="7" name="Content Placeholder 2">
            <a:extLst>
              <a:ext uri="{FF2B5EF4-FFF2-40B4-BE49-F238E27FC236}">
                <a16:creationId xmlns:a16="http://schemas.microsoft.com/office/drawing/2014/main" id="{3618A753-389F-28BD-C8E9-61B8403F28BE}"/>
              </a:ext>
            </a:extLst>
          </p:cNvPr>
          <p:cNvSpPr txBox="1">
            <a:spLocks/>
          </p:cNvSpPr>
          <p:nvPr/>
        </p:nvSpPr>
        <p:spPr>
          <a:xfrm>
            <a:off x="6140368" y="1063331"/>
            <a:ext cx="5841357" cy="5220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AE1F5"/>
                </a:solidFill>
              </a:rPr>
              <a:t>Neutrino mass?</a:t>
            </a:r>
          </a:p>
          <a:p>
            <a:pPr lvl="1"/>
            <a:r>
              <a:rPr lang="en-US" dirty="0"/>
              <a:t>Absolute value</a:t>
            </a:r>
          </a:p>
          <a:p>
            <a:pPr lvl="1"/>
            <a:r>
              <a:rPr lang="en-US" dirty="0"/>
              <a:t>Dirac or Majorana?</a:t>
            </a:r>
          </a:p>
          <a:p>
            <a:r>
              <a:rPr lang="en-US" dirty="0"/>
              <a:t>Near and Long-term strategy </a:t>
            </a:r>
          </a:p>
          <a:p>
            <a:pPr lvl="1"/>
            <a:r>
              <a:rPr lang="en-US" dirty="0"/>
              <a:t>Different isotopes, techniques</a:t>
            </a:r>
          </a:p>
          <a:p>
            <a:pPr lvl="1"/>
            <a:endParaRPr lang="en-US" dirty="0"/>
          </a:p>
          <a:p>
            <a:r>
              <a:rPr lang="en-US" dirty="0">
                <a:solidFill>
                  <a:srgbClr val="CAE1F5"/>
                </a:solidFill>
              </a:rPr>
              <a:t>Neutrino Observations</a:t>
            </a:r>
          </a:p>
          <a:p>
            <a:pPr lvl="1"/>
            <a:r>
              <a:rPr lang="en-US" dirty="0" err="1"/>
              <a:t>Astroparticle</a:t>
            </a:r>
            <a:r>
              <a:rPr lang="en-US" dirty="0"/>
              <a:t>, non-proliferation</a:t>
            </a:r>
          </a:p>
          <a:p>
            <a:pPr marL="457200" lvl="1" indent="0">
              <a:buNone/>
            </a:pPr>
            <a:endParaRPr lang="en-US" dirty="0"/>
          </a:p>
        </p:txBody>
      </p:sp>
      <p:sp>
        <p:nvSpPr>
          <p:cNvPr id="8" name="Content Placeholder 2">
            <a:extLst>
              <a:ext uri="{FF2B5EF4-FFF2-40B4-BE49-F238E27FC236}">
                <a16:creationId xmlns:a16="http://schemas.microsoft.com/office/drawing/2014/main" id="{11D373A7-2345-D81B-7033-317CA4038605}"/>
              </a:ext>
            </a:extLst>
          </p:cNvPr>
          <p:cNvSpPr txBox="1">
            <a:spLocks/>
          </p:cNvSpPr>
          <p:nvPr/>
        </p:nvSpPr>
        <p:spPr>
          <a:xfrm>
            <a:off x="6218323" y="4946530"/>
            <a:ext cx="5790502" cy="1348247"/>
          </a:xfrm>
          <a:prstGeom prst="rect">
            <a:avLst/>
          </a:prstGeom>
          <a:ln>
            <a:solidFill>
              <a:schemeClr val="accent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Strong UK expertise </a:t>
            </a:r>
          </a:p>
          <a:p>
            <a:pPr marL="0" indent="0">
              <a:buNone/>
            </a:pPr>
            <a:r>
              <a:rPr lang="en-US" dirty="0"/>
              <a:t>Multipurpose experiments and synergies</a:t>
            </a:r>
          </a:p>
          <a:p>
            <a:pPr marL="0" indent="0">
              <a:buNone/>
            </a:pPr>
            <a:r>
              <a:rPr lang="en-US" dirty="0"/>
              <a:t>Innovation in technology and analysis </a:t>
            </a:r>
          </a:p>
        </p:txBody>
      </p:sp>
    </p:spTree>
    <p:extLst>
      <p:ext uri="{BB962C8B-B14F-4D97-AF65-F5344CB8AC3E}">
        <p14:creationId xmlns:p14="http://schemas.microsoft.com/office/powerpoint/2010/main" val="4189568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CE5C8-4335-011D-2520-061B2B8BB01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C8AA217-9DF0-6D60-5CEB-7516549A9BF6}"/>
              </a:ext>
            </a:extLst>
          </p:cNvPr>
          <p:cNvSpPr>
            <a:spLocks noGrp="1"/>
          </p:cNvSpPr>
          <p:nvPr>
            <p:ph idx="1"/>
          </p:nvPr>
        </p:nvSpPr>
        <p:spPr/>
        <p:txBody>
          <a:bodyPr>
            <a:normAutofit fontScale="92500" lnSpcReduction="10000"/>
          </a:bodyPr>
          <a:lstStyle/>
          <a:p>
            <a:r>
              <a:rPr lang="en-US" dirty="0"/>
              <a:t>Thank you to:</a:t>
            </a:r>
          </a:p>
          <a:p>
            <a:pPr lvl="1"/>
            <a:r>
              <a:rPr lang="en-US" dirty="0" err="1"/>
              <a:t>Xianguo</a:t>
            </a:r>
            <a:r>
              <a:rPr lang="en-US" dirty="0"/>
              <a:t> Lu</a:t>
            </a:r>
          </a:p>
          <a:p>
            <a:pPr lvl="1"/>
            <a:r>
              <a:rPr lang="en-US" dirty="0"/>
              <a:t>Justin Evans</a:t>
            </a:r>
          </a:p>
          <a:p>
            <a:pPr lvl="1"/>
            <a:r>
              <a:rPr lang="en-US" dirty="0"/>
              <a:t>Jeff Hartnell</a:t>
            </a:r>
          </a:p>
          <a:p>
            <a:pPr lvl="1"/>
            <a:r>
              <a:rPr lang="en-US" dirty="0"/>
              <a:t>Cheryl Patrick</a:t>
            </a:r>
          </a:p>
          <a:p>
            <a:pPr lvl="1"/>
            <a:r>
              <a:rPr lang="en-US" dirty="0"/>
              <a:t>Matteo Agostini</a:t>
            </a:r>
          </a:p>
          <a:p>
            <a:pPr lvl="1"/>
            <a:r>
              <a:rPr lang="en-US" dirty="0"/>
              <a:t>Ryan Martin</a:t>
            </a:r>
          </a:p>
          <a:p>
            <a:pPr lvl="1"/>
            <a:r>
              <a:rPr lang="en-US" dirty="0" err="1"/>
              <a:t>Teppei</a:t>
            </a:r>
            <a:r>
              <a:rPr lang="en-US" dirty="0"/>
              <a:t> </a:t>
            </a:r>
            <a:r>
              <a:rPr lang="en-US" dirty="0" err="1"/>
              <a:t>Katori</a:t>
            </a:r>
            <a:endParaRPr lang="en-US" dirty="0"/>
          </a:p>
          <a:p>
            <a:pPr lvl="1"/>
            <a:r>
              <a:rPr lang="en-US" dirty="0"/>
              <a:t>Roxanne Guenette</a:t>
            </a:r>
          </a:p>
          <a:p>
            <a:pPr lvl="1"/>
            <a:r>
              <a:rPr lang="en-US" dirty="0"/>
              <a:t>Ruben </a:t>
            </a:r>
            <a:r>
              <a:rPr lang="en-US" dirty="0" err="1"/>
              <a:t>Saakyan</a:t>
            </a:r>
            <a:endParaRPr lang="en-US" dirty="0"/>
          </a:p>
          <a:p>
            <a:pPr lvl="1"/>
            <a:r>
              <a:rPr lang="en-US" dirty="0"/>
              <a:t>Liz </a:t>
            </a:r>
            <a:r>
              <a:rPr lang="en-US" dirty="0" err="1"/>
              <a:t>Kneale</a:t>
            </a:r>
            <a:endParaRPr lang="en-US" dirty="0"/>
          </a:p>
          <a:p>
            <a:pPr lvl="1"/>
            <a:r>
              <a:rPr lang="en-US" dirty="0"/>
              <a:t>Steve Biller</a:t>
            </a:r>
          </a:p>
          <a:p>
            <a:pPr lvl="1"/>
            <a:r>
              <a:rPr lang="en-US" dirty="0"/>
              <a:t>Jim Dobson</a:t>
            </a:r>
          </a:p>
          <a:p>
            <a:pPr lvl="1"/>
            <a:r>
              <a:rPr lang="en-US" dirty="0" err="1"/>
              <a:t>Jarek</a:t>
            </a:r>
            <a:r>
              <a:rPr lang="en-US" dirty="0"/>
              <a:t> Nowak</a:t>
            </a:r>
          </a:p>
          <a:p>
            <a:r>
              <a:rPr lang="en-US" dirty="0"/>
              <a:t>Contributed slides with more details from various experiments follow in the backup</a:t>
            </a:r>
          </a:p>
          <a:p>
            <a:pPr lvl="1"/>
            <a:endParaRPr lang="en-US" dirty="0"/>
          </a:p>
        </p:txBody>
      </p:sp>
      <p:sp>
        <p:nvSpPr>
          <p:cNvPr id="4" name="Date Placeholder 3">
            <a:extLst>
              <a:ext uri="{FF2B5EF4-FFF2-40B4-BE49-F238E27FC236}">
                <a16:creationId xmlns:a16="http://schemas.microsoft.com/office/drawing/2014/main" id="{DCB91E37-08D8-8A6B-087A-1D9C38755328}"/>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93254A7D-372D-A3AB-BDC8-5A4D2A604FAE}"/>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93254A7D-372D-A3AB-BDC8-5A4D2A604FAE}"/>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46C63BA-EACE-F991-206F-6A9758F6CB44}"/>
              </a:ext>
            </a:extLst>
          </p:cNvPr>
          <p:cNvSpPr>
            <a:spLocks noGrp="1"/>
          </p:cNvSpPr>
          <p:nvPr>
            <p:ph type="sldNum" sz="quarter" idx="12"/>
          </p:nvPr>
        </p:nvSpPr>
        <p:spPr/>
        <p:txBody>
          <a:bodyPr/>
          <a:lstStyle/>
          <a:p>
            <a:fld id="{03203D20-8F30-784C-B11E-9366FC42D12A}" type="slidenum">
              <a:rPr lang="en-US" smtClean="0"/>
              <a:pPr/>
              <a:t>27</a:t>
            </a:fld>
            <a:endParaRPr lang="en-US" dirty="0"/>
          </a:p>
        </p:txBody>
      </p:sp>
      <p:sp>
        <p:nvSpPr>
          <p:cNvPr id="7" name="TextBox 6">
            <a:extLst>
              <a:ext uri="{FF2B5EF4-FFF2-40B4-BE49-F238E27FC236}">
                <a16:creationId xmlns:a16="http://schemas.microsoft.com/office/drawing/2014/main" id="{CD557E4A-47AF-67D0-29F6-776BF5882E3A}"/>
              </a:ext>
            </a:extLst>
          </p:cNvPr>
          <p:cNvSpPr txBox="1"/>
          <p:nvPr/>
        </p:nvSpPr>
        <p:spPr>
          <a:xfrm>
            <a:off x="5160723" y="5237799"/>
            <a:ext cx="4583434" cy="400110"/>
          </a:xfrm>
          <a:prstGeom prst="rect">
            <a:avLst/>
          </a:prstGeom>
          <a:noFill/>
        </p:spPr>
        <p:txBody>
          <a:bodyPr wrap="none" rtlCol="0">
            <a:spAutoFit/>
          </a:bodyPr>
          <a:lstStyle/>
          <a:p>
            <a:r>
              <a:rPr lang="en-US" sz="2000" dirty="0"/>
              <a:t>And probably many other people as well…</a:t>
            </a:r>
          </a:p>
        </p:txBody>
      </p:sp>
    </p:spTree>
    <p:extLst>
      <p:ext uri="{BB962C8B-B14F-4D97-AF65-F5344CB8AC3E}">
        <p14:creationId xmlns:p14="http://schemas.microsoft.com/office/powerpoint/2010/main" val="91623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E88E-8C97-D07E-5F96-432B54890513}"/>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3264907F-BD86-BF75-A0F8-341B586D5CB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510CA1A-6D63-047F-26FA-C731F27C89DE}"/>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460D58B4-3AFC-5DF9-A608-AFB6DDE9A362}"/>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460D58B4-3AFC-5DF9-A608-AFB6DDE9A362}"/>
                  </a:ext>
                </a:extLst>
              </p:cNvPr>
              <p:cNvSpPr>
                <a:spLocks noGrp="1" noRot="1" noChangeAspect="1" noMove="1" noResize="1" noEditPoints="1" noAdjustHandles="1" noChangeArrowheads="1" noChangeShapeType="1" noTextEdit="1"/>
              </p:cNvSpPr>
              <p:nvPr>
                <p:ph type="ftr" sz="quarter" idx="11"/>
              </p:nvPr>
            </p:nvSpPr>
            <p:spPr>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7B4F97B-7630-77A5-79D1-73D34DD1316A}"/>
              </a:ext>
            </a:extLst>
          </p:cNvPr>
          <p:cNvSpPr>
            <a:spLocks noGrp="1"/>
          </p:cNvSpPr>
          <p:nvPr>
            <p:ph type="sldNum" sz="quarter" idx="12"/>
          </p:nvPr>
        </p:nvSpPr>
        <p:spPr/>
        <p:txBody>
          <a:bodyPr/>
          <a:lstStyle/>
          <a:p>
            <a:fld id="{03203D20-8F30-784C-B11E-9366FC42D12A}" type="slidenum">
              <a:rPr lang="en-US" smtClean="0"/>
              <a:pPr/>
              <a:t>28</a:t>
            </a:fld>
            <a:endParaRPr lang="en-US" dirty="0"/>
          </a:p>
        </p:txBody>
      </p:sp>
    </p:spTree>
    <p:extLst>
      <p:ext uri="{BB962C8B-B14F-4D97-AF65-F5344CB8AC3E}">
        <p14:creationId xmlns:p14="http://schemas.microsoft.com/office/powerpoint/2010/main" val="3689057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79A8-037B-AC5A-1FAC-B9C91C0A9C79}"/>
              </a:ext>
            </a:extLst>
          </p:cNvPr>
          <p:cNvSpPr>
            <a:spLocks noGrp="1"/>
          </p:cNvSpPr>
          <p:nvPr>
            <p:ph type="title"/>
          </p:nvPr>
        </p:nvSpPr>
        <p:spPr/>
        <p:txBody>
          <a:bodyPr/>
          <a:lstStyle/>
          <a:p>
            <a:r>
              <a:rPr lang="en-US" dirty="0"/>
              <a:t>Neutrino Astronomy</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1E04BCBA-C0DD-40DB-005F-181C5B868D90}"/>
              </a:ext>
            </a:extLst>
          </p:cNvPr>
          <p:cNvPicPr>
            <a:picLocks noGrp="1" noChangeAspect="1"/>
          </p:cNvPicPr>
          <p:nvPr>
            <p:ph idx="1"/>
          </p:nvPr>
        </p:nvPicPr>
        <p:blipFill>
          <a:blip r:embed="rId2"/>
          <a:stretch>
            <a:fillRect/>
          </a:stretch>
        </p:blipFill>
        <p:spPr>
          <a:xfrm>
            <a:off x="1161985" y="1087438"/>
            <a:ext cx="9944229" cy="5221287"/>
          </a:xfrm>
        </p:spPr>
      </p:pic>
      <p:sp>
        <p:nvSpPr>
          <p:cNvPr id="4" name="Date Placeholder 3">
            <a:extLst>
              <a:ext uri="{FF2B5EF4-FFF2-40B4-BE49-F238E27FC236}">
                <a16:creationId xmlns:a16="http://schemas.microsoft.com/office/drawing/2014/main" id="{3E4780CA-23FE-BB63-4A0D-E6FC002CC523}"/>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38051A03-065B-AFA4-6057-839D67626555}"/>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38051A03-065B-AFA4-6057-839D67626555}"/>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5A45AFD-1129-E33B-9D86-C5F10FF5B342}"/>
              </a:ext>
            </a:extLst>
          </p:cNvPr>
          <p:cNvSpPr>
            <a:spLocks noGrp="1"/>
          </p:cNvSpPr>
          <p:nvPr>
            <p:ph type="sldNum" sz="quarter" idx="12"/>
          </p:nvPr>
        </p:nvSpPr>
        <p:spPr/>
        <p:txBody>
          <a:bodyPr/>
          <a:lstStyle/>
          <a:p>
            <a:fld id="{03203D20-8F30-784C-B11E-9366FC42D12A}" type="slidenum">
              <a:rPr lang="en-US" smtClean="0"/>
              <a:pPr/>
              <a:t>29</a:t>
            </a:fld>
            <a:endParaRPr lang="en-US" dirty="0"/>
          </a:p>
        </p:txBody>
      </p:sp>
    </p:spTree>
    <p:extLst>
      <p:ext uri="{BB962C8B-B14F-4D97-AF65-F5344CB8AC3E}">
        <p14:creationId xmlns:p14="http://schemas.microsoft.com/office/powerpoint/2010/main" val="251548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B493-B509-81D3-464B-2256118D12A9}"/>
              </a:ext>
            </a:extLst>
          </p:cNvPr>
          <p:cNvSpPr>
            <a:spLocks noGrp="1"/>
          </p:cNvSpPr>
          <p:nvPr>
            <p:ph type="title"/>
          </p:nvPr>
        </p:nvSpPr>
        <p:spPr/>
        <p:txBody>
          <a:bodyPr/>
          <a:lstStyle/>
          <a:p>
            <a:r>
              <a:rPr lang="en-US" dirty="0"/>
              <a:t>What do we know?</a:t>
            </a:r>
          </a:p>
        </p:txBody>
      </p:sp>
      <p:sp>
        <p:nvSpPr>
          <p:cNvPr id="3" name="Content Placeholder 2">
            <a:extLst>
              <a:ext uri="{FF2B5EF4-FFF2-40B4-BE49-F238E27FC236}">
                <a16:creationId xmlns:a16="http://schemas.microsoft.com/office/drawing/2014/main" id="{A82CCCB3-821A-E595-E2BA-0D111C54DD60}"/>
              </a:ext>
            </a:extLst>
          </p:cNvPr>
          <p:cNvSpPr>
            <a:spLocks noGrp="1"/>
          </p:cNvSpPr>
          <p:nvPr>
            <p:ph idx="1"/>
          </p:nvPr>
        </p:nvSpPr>
        <p:spPr/>
        <p:txBody>
          <a:bodyPr/>
          <a:lstStyle/>
          <a:p>
            <a:pPr marL="0" indent="0">
              <a:buNone/>
            </a:pPr>
            <a:r>
              <a:rPr lang="en-US" dirty="0"/>
              <a:t>Precision measurements of oscillation parameters</a:t>
            </a:r>
          </a:p>
        </p:txBody>
      </p:sp>
      <p:sp>
        <p:nvSpPr>
          <p:cNvPr id="4" name="Date Placeholder 3">
            <a:extLst>
              <a:ext uri="{FF2B5EF4-FFF2-40B4-BE49-F238E27FC236}">
                <a16:creationId xmlns:a16="http://schemas.microsoft.com/office/drawing/2014/main" id="{FA797191-7630-45D2-9FB8-F71E8B5919D0}"/>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31F6673D-86B4-0117-F0D6-1A521A71D055}"/>
                  </a:ext>
                </a:extLst>
              </p:cNvPr>
              <p:cNvSpPr>
                <a:spLocks noGrp="1"/>
              </p:cNvSpPr>
              <p:nvPr>
                <p:ph type="ftr" sz="quarter" idx="11"/>
              </p:nvPr>
            </p:nvSpPr>
            <p:spPr/>
            <p:txBody>
              <a:bodyPr/>
              <a:lstStyle/>
              <a:p>
                <a:r>
                  <a:rPr lang="en-US">
                    <a:solidFill>
                      <a:schemeClr val="tx1"/>
                    </a:solidFill>
                  </a:rPr>
                  <a:t>J Wilson - Neutrinos</a:t>
                </a:r>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31F6673D-86B4-0117-F0D6-1A521A71D055}"/>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EBAE9F3-A122-ECD5-A425-2E70966A1479}"/>
              </a:ext>
            </a:extLst>
          </p:cNvPr>
          <p:cNvSpPr>
            <a:spLocks noGrp="1"/>
          </p:cNvSpPr>
          <p:nvPr>
            <p:ph type="sldNum" sz="quarter" idx="12"/>
          </p:nvPr>
        </p:nvSpPr>
        <p:spPr/>
        <p:txBody>
          <a:bodyPr/>
          <a:lstStyle/>
          <a:p>
            <a:fld id="{03203D20-8F30-784C-B11E-9366FC42D12A}" type="slidenum">
              <a:rPr lang="en-US" smtClean="0"/>
              <a:pPr/>
              <a:t>3</a:t>
            </a:fld>
            <a:endParaRPr lang="en-US" dirty="0"/>
          </a:p>
        </p:txBody>
      </p:sp>
      <p:pic>
        <p:nvPicPr>
          <p:cNvPr id="8" name="Picture 7" descr="Table&#10;&#10;Description automatically generated">
            <a:extLst>
              <a:ext uri="{FF2B5EF4-FFF2-40B4-BE49-F238E27FC236}">
                <a16:creationId xmlns:a16="http://schemas.microsoft.com/office/drawing/2014/main" id="{5F338070-E837-DDFA-067A-89EF297EE2D6}"/>
              </a:ext>
            </a:extLst>
          </p:cNvPr>
          <p:cNvPicPr>
            <a:picLocks noChangeAspect="1"/>
          </p:cNvPicPr>
          <p:nvPr/>
        </p:nvPicPr>
        <p:blipFill>
          <a:blip r:embed="rId4"/>
          <a:stretch>
            <a:fillRect/>
          </a:stretch>
        </p:blipFill>
        <p:spPr>
          <a:xfrm>
            <a:off x="177478" y="1574159"/>
            <a:ext cx="7772400" cy="4139810"/>
          </a:xfrm>
          <a:prstGeom prst="rect">
            <a:avLst/>
          </a:prstGeom>
        </p:spPr>
      </p:pic>
      <p:sp>
        <p:nvSpPr>
          <p:cNvPr id="9" name="TextBox 8">
            <a:extLst>
              <a:ext uri="{FF2B5EF4-FFF2-40B4-BE49-F238E27FC236}">
                <a16:creationId xmlns:a16="http://schemas.microsoft.com/office/drawing/2014/main" id="{F18BE87B-C9B0-B92C-CEB3-95964E02EF0E}"/>
              </a:ext>
            </a:extLst>
          </p:cNvPr>
          <p:cNvSpPr txBox="1"/>
          <p:nvPr/>
        </p:nvSpPr>
        <p:spPr>
          <a:xfrm>
            <a:off x="150584" y="5793998"/>
            <a:ext cx="2237023" cy="369332"/>
          </a:xfrm>
          <a:prstGeom prst="rect">
            <a:avLst/>
          </a:prstGeom>
          <a:noFill/>
        </p:spPr>
        <p:txBody>
          <a:bodyPr wrap="none" rtlCol="0">
            <a:spAutoFit/>
          </a:bodyPr>
          <a:lstStyle/>
          <a:p>
            <a:r>
              <a:rPr lang="en-US" dirty="0"/>
              <a:t>http://</a:t>
            </a:r>
            <a:r>
              <a:rPr lang="en-US" dirty="0" err="1"/>
              <a:t>www.nu-fit.org</a:t>
            </a:r>
            <a:endParaRPr lang="en-US" dirty="0"/>
          </a:p>
        </p:txBody>
      </p:sp>
      <p:pic>
        <p:nvPicPr>
          <p:cNvPr id="11" name="Picture 10" descr="Text&#10;&#10;Description automatically generated with medium confidence">
            <a:extLst>
              <a:ext uri="{FF2B5EF4-FFF2-40B4-BE49-F238E27FC236}">
                <a16:creationId xmlns:a16="http://schemas.microsoft.com/office/drawing/2014/main" id="{49D7B94A-EBC4-1C01-7712-EC0CDA1AC18D}"/>
              </a:ext>
            </a:extLst>
          </p:cNvPr>
          <p:cNvPicPr>
            <a:picLocks noChangeAspect="1"/>
          </p:cNvPicPr>
          <p:nvPr/>
        </p:nvPicPr>
        <p:blipFill>
          <a:blip r:embed="rId5"/>
          <a:stretch>
            <a:fillRect/>
          </a:stretch>
        </p:blipFill>
        <p:spPr>
          <a:xfrm>
            <a:off x="3193060" y="5898643"/>
            <a:ext cx="6336383" cy="940013"/>
          </a:xfrm>
          <a:prstGeom prst="rect">
            <a:avLst/>
          </a:prstGeom>
        </p:spPr>
      </p:pic>
      <p:pic>
        <p:nvPicPr>
          <p:cNvPr id="13" name="Picture 12">
            <a:extLst>
              <a:ext uri="{FF2B5EF4-FFF2-40B4-BE49-F238E27FC236}">
                <a16:creationId xmlns:a16="http://schemas.microsoft.com/office/drawing/2014/main" id="{DA393EED-CD52-90E2-67B2-8E1D3677D66B}"/>
              </a:ext>
            </a:extLst>
          </p:cNvPr>
          <p:cNvPicPr>
            <a:picLocks noChangeAspect="1"/>
          </p:cNvPicPr>
          <p:nvPr/>
        </p:nvPicPr>
        <p:blipFill>
          <a:blip r:embed="rId6"/>
          <a:stretch>
            <a:fillRect/>
          </a:stretch>
        </p:blipFill>
        <p:spPr>
          <a:xfrm>
            <a:off x="8283589" y="12308"/>
            <a:ext cx="3833516" cy="5701661"/>
          </a:xfrm>
          <a:prstGeom prst="rect">
            <a:avLst/>
          </a:prstGeom>
          <a:solidFill>
            <a:schemeClr val="tx1"/>
          </a:solidFill>
        </p:spPr>
      </p:pic>
    </p:spTree>
    <p:extLst>
      <p:ext uri="{BB962C8B-B14F-4D97-AF65-F5344CB8AC3E}">
        <p14:creationId xmlns:p14="http://schemas.microsoft.com/office/powerpoint/2010/main" val="3434523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61D3-13BE-0295-06C9-C32C14EB0BC4}"/>
              </a:ext>
            </a:extLst>
          </p:cNvPr>
          <p:cNvSpPr>
            <a:spLocks noGrp="1"/>
          </p:cNvSpPr>
          <p:nvPr>
            <p:ph type="title"/>
          </p:nvPr>
        </p:nvSpPr>
        <p:spPr/>
        <p:txBody>
          <a:bodyPr/>
          <a:lstStyle/>
          <a:p>
            <a:r>
              <a:rPr lang="en-US" dirty="0"/>
              <a:t>PUEO</a:t>
            </a:r>
          </a:p>
        </p:txBody>
      </p:sp>
      <p:pic>
        <p:nvPicPr>
          <p:cNvPr id="8" name="Content Placeholder 7" descr="Graphical user interface, application&#10;&#10;Description automatically generated">
            <a:extLst>
              <a:ext uri="{FF2B5EF4-FFF2-40B4-BE49-F238E27FC236}">
                <a16:creationId xmlns:a16="http://schemas.microsoft.com/office/drawing/2014/main" id="{94E5335A-30AD-2C38-52A8-84097093A0C9}"/>
              </a:ext>
            </a:extLst>
          </p:cNvPr>
          <p:cNvPicPr>
            <a:picLocks noGrp="1" noChangeAspect="1"/>
          </p:cNvPicPr>
          <p:nvPr>
            <p:ph idx="1"/>
          </p:nvPr>
        </p:nvPicPr>
        <p:blipFill>
          <a:blip r:embed="rId2"/>
          <a:stretch>
            <a:fillRect/>
          </a:stretch>
        </p:blipFill>
        <p:spPr>
          <a:xfrm>
            <a:off x="1260661" y="1111016"/>
            <a:ext cx="9268385" cy="5214408"/>
          </a:xfrm>
        </p:spPr>
      </p:pic>
      <p:sp>
        <p:nvSpPr>
          <p:cNvPr id="4" name="Date Placeholder 3">
            <a:extLst>
              <a:ext uri="{FF2B5EF4-FFF2-40B4-BE49-F238E27FC236}">
                <a16:creationId xmlns:a16="http://schemas.microsoft.com/office/drawing/2014/main" id="{8D45BF61-9308-C734-164E-356602A7087D}"/>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A742A6F-F4B0-0091-86BE-02F843BBED93}"/>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A742A6F-F4B0-0091-86BE-02F843BBED93}"/>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852804D-DCCF-DF32-AD1D-AF1964BD9BFC}"/>
              </a:ext>
            </a:extLst>
          </p:cNvPr>
          <p:cNvSpPr>
            <a:spLocks noGrp="1"/>
          </p:cNvSpPr>
          <p:nvPr>
            <p:ph type="sldNum" sz="quarter" idx="12"/>
          </p:nvPr>
        </p:nvSpPr>
        <p:spPr/>
        <p:txBody>
          <a:bodyPr/>
          <a:lstStyle/>
          <a:p>
            <a:fld id="{03203D20-8F30-784C-B11E-9366FC42D12A}" type="slidenum">
              <a:rPr lang="en-US" smtClean="0"/>
              <a:pPr/>
              <a:t>30</a:t>
            </a:fld>
            <a:endParaRPr lang="en-US" dirty="0"/>
          </a:p>
        </p:txBody>
      </p:sp>
    </p:spTree>
    <p:extLst>
      <p:ext uri="{BB962C8B-B14F-4D97-AF65-F5344CB8AC3E}">
        <p14:creationId xmlns:p14="http://schemas.microsoft.com/office/powerpoint/2010/main" val="393344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C9BA-6BFA-64F8-1FB3-0345CF96E388}"/>
              </a:ext>
            </a:extLst>
          </p:cNvPr>
          <p:cNvSpPr>
            <a:spLocks noGrp="1"/>
          </p:cNvSpPr>
          <p:nvPr>
            <p:ph type="title"/>
          </p:nvPr>
        </p:nvSpPr>
        <p:spPr/>
        <p:txBody>
          <a:bodyPr/>
          <a:lstStyle/>
          <a:p>
            <a:r>
              <a:rPr lang="en-US" dirty="0"/>
              <a:t>PUEO</a:t>
            </a:r>
          </a:p>
        </p:txBody>
      </p:sp>
      <p:pic>
        <p:nvPicPr>
          <p:cNvPr id="8" name="Content Placeholder 7" descr="Diagram&#10;&#10;Description automatically generated">
            <a:extLst>
              <a:ext uri="{FF2B5EF4-FFF2-40B4-BE49-F238E27FC236}">
                <a16:creationId xmlns:a16="http://schemas.microsoft.com/office/drawing/2014/main" id="{90DAD42C-19C2-8A4B-BFCE-4D65A58DC16F}"/>
              </a:ext>
            </a:extLst>
          </p:cNvPr>
          <p:cNvPicPr>
            <a:picLocks noGrp="1" noChangeAspect="1"/>
          </p:cNvPicPr>
          <p:nvPr>
            <p:ph idx="1"/>
          </p:nvPr>
        </p:nvPicPr>
        <p:blipFill>
          <a:blip r:embed="rId2"/>
          <a:stretch>
            <a:fillRect/>
          </a:stretch>
        </p:blipFill>
        <p:spPr>
          <a:xfrm>
            <a:off x="1158657" y="1041545"/>
            <a:ext cx="9282215" cy="5208943"/>
          </a:xfrm>
        </p:spPr>
      </p:pic>
      <p:sp>
        <p:nvSpPr>
          <p:cNvPr id="4" name="Date Placeholder 3">
            <a:extLst>
              <a:ext uri="{FF2B5EF4-FFF2-40B4-BE49-F238E27FC236}">
                <a16:creationId xmlns:a16="http://schemas.microsoft.com/office/drawing/2014/main" id="{F958B3D8-142B-6309-A953-D42287185F23}"/>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89921064-594D-1EFD-D641-338BE92FB789}"/>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89921064-594D-1EFD-D641-338BE92FB789}"/>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D3A987A5-FEFE-391B-54AB-48CCCEED3624}"/>
              </a:ext>
            </a:extLst>
          </p:cNvPr>
          <p:cNvSpPr>
            <a:spLocks noGrp="1"/>
          </p:cNvSpPr>
          <p:nvPr>
            <p:ph type="sldNum" sz="quarter" idx="12"/>
          </p:nvPr>
        </p:nvSpPr>
        <p:spPr/>
        <p:txBody>
          <a:bodyPr/>
          <a:lstStyle/>
          <a:p>
            <a:fld id="{03203D20-8F30-784C-B11E-9366FC42D12A}" type="slidenum">
              <a:rPr lang="en-US" smtClean="0"/>
              <a:pPr/>
              <a:t>31</a:t>
            </a:fld>
            <a:endParaRPr lang="en-US" dirty="0"/>
          </a:p>
        </p:txBody>
      </p:sp>
    </p:spTree>
    <p:extLst>
      <p:ext uri="{BB962C8B-B14F-4D97-AF65-F5344CB8AC3E}">
        <p14:creationId xmlns:p14="http://schemas.microsoft.com/office/powerpoint/2010/main" val="124627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1377-31CF-08D9-F687-950A6DB1A083}"/>
              </a:ext>
            </a:extLst>
          </p:cNvPr>
          <p:cNvSpPr>
            <a:spLocks noGrp="1"/>
          </p:cNvSpPr>
          <p:nvPr>
            <p:ph type="title"/>
          </p:nvPr>
        </p:nvSpPr>
        <p:spPr/>
        <p:txBody>
          <a:bodyPr/>
          <a:lstStyle/>
          <a:p>
            <a:r>
              <a:rPr lang="en-US" dirty="0"/>
              <a:t>JUNO</a:t>
            </a:r>
          </a:p>
        </p:txBody>
      </p:sp>
      <p:pic>
        <p:nvPicPr>
          <p:cNvPr id="8" name="Content Placeholder 7" descr="Graphical user interface, diagram&#10;&#10;Description automatically generated">
            <a:extLst>
              <a:ext uri="{FF2B5EF4-FFF2-40B4-BE49-F238E27FC236}">
                <a16:creationId xmlns:a16="http://schemas.microsoft.com/office/drawing/2014/main" id="{3B04C9AA-4CFB-39C8-75E1-DD30C09E0BB0}"/>
              </a:ext>
            </a:extLst>
          </p:cNvPr>
          <p:cNvPicPr>
            <a:picLocks noGrp="1" noChangeAspect="1"/>
          </p:cNvPicPr>
          <p:nvPr>
            <p:ph idx="1"/>
          </p:nvPr>
        </p:nvPicPr>
        <p:blipFill>
          <a:blip r:embed="rId2"/>
          <a:stretch>
            <a:fillRect/>
          </a:stretch>
        </p:blipFill>
        <p:spPr>
          <a:xfrm>
            <a:off x="1129897" y="1090481"/>
            <a:ext cx="9391489" cy="5266443"/>
          </a:xfrm>
        </p:spPr>
      </p:pic>
      <p:sp>
        <p:nvSpPr>
          <p:cNvPr id="4" name="Date Placeholder 3">
            <a:extLst>
              <a:ext uri="{FF2B5EF4-FFF2-40B4-BE49-F238E27FC236}">
                <a16:creationId xmlns:a16="http://schemas.microsoft.com/office/drawing/2014/main" id="{DDC5E25C-5F0A-611D-4193-F9F179E3FD04}"/>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FFCA92C-0134-5436-2FF0-0128FC14C147}"/>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FFCA92C-0134-5436-2FF0-0128FC14C147}"/>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1095EE00-9153-C4F7-DDEF-4E28B5E7E05C}"/>
              </a:ext>
            </a:extLst>
          </p:cNvPr>
          <p:cNvSpPr>
            <a:spLocks noGrp="1"/>
          </p:cNvSpPr>
          <p:nvPr>
            <p:ph type="sldNum" sz="quarter" idx="12"/>
          </p:nvPr>
        </p:nvSpPr>
        <p:spPr/>
        <p:txBody>
          <a:bodyPr/>
          <a:lstStyle/>
          <a:p>
            <a:fld id="{03203D20-8F30-784C-B11E-9366FC42D12A}" type="slidenum">
              <a:rPr lang="en-US" smtClean="0"/>
              <a:pPr/>
              <a:t>32</a:t>
            </a:fld>
            <a:endParaRPr lang="en-US" dirty="0"/>
          </a:p>
        </p:txBody>
      </p:sp>
    </p:spTree>
    <p:extLst>
      <p:ext uri="{BB962C8B-B14F-4D97-AF65-F5344CB8AC3E}">
        <p14:creationId xmlns:p14="http://schemas.microsoft.com/office/powerpoint/2010/main" val="1116758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5">
            <a:extLst>
              <a:ext uri="{FF2B5EF4-FFF2-40B4-BE49-F238E27FC236}">
                <a16:creationId xmlns:a16="http://schemas.microsoft.com/office/drawing/2014/main" id="{5CE199F4-733C-FA68-601F-92BB76B2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1" y="804334"/>
            <a:ext cx="3124200" cy="30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4">
            <a:extLst>
              <a:ext uri="{FF2B5EF4-FFF2-40B4-BE49-F238E27FC236}">
                <a16:creationId xmlns:a16="http://schemas.microsoft.com/office/drawing/2014/main" id="{B6DC2A6A-025E-F856-4D43-4AE8B2DD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85" y="639233"/>
            <a:ext cx="3678767" cy="31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a:extLst>
              <a:ext uri="{FF2B5EF4-FFF2-40B4-BE49-F238E27FC236}">
                <a16:creationId xmlns:a16="http://schemas.microsoft.com/office/drawing/2014/main" id="{9E388408-33F8-AA2C-2F4A-A14C448AADA3}"/>
              </a:ext>
            </a:extLst>
          </p:cNvPr>
          <p:cNvSpPr>
            <a:spLocks noGrp="1" noChangeArrowheads="1"/>
          </p:cNvSpPr>
          <p:nvPr>
            <p:ph type="title"/>
          </p:nvPr>
        </p:nvSpPr>
        <p:spPr>
          <a:xfrm>
            <a:off x="609600" y="6351"/>
            <a:ext cx="10972800" cy="973667"/>
          </a:xfrm>
        </p:spPr>
        <p:txBody>
          <a:bodyPr/>
          <a:lstStyle/>
          <a:p>
            <a:r>
              <a:rPr lang="en-US" altLang="en-US" dirty="0" err="1"/>
              <a:t>MicroBooNE</a:t>
            </a:r>
            <a:r>
              <a:rPr lang="en-US" altLang="en-US" dirty="0"/>
              <a:t> - Neutrino interactions</a:t>
            </a:r>
          </a:p>
        </p:txBody>
      </p:sp>
      <p:sp>
        <p:nvSpPr>
          <p:cNvPr id="53252" name="Slide Number Placeholder 3">
            <a:extLst>
              <a:ext uri="{FF2B5EF4-FFF2-40B4-BE49-F238E27FC236}">
                <a16:creationId xmlns:a16="http://schemas.microsoft.com/office/drawing/2014/main" id="{7D7535FB-9D68-9F84-1286-9A11842A07A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990575" indent="-38099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523962" indent="-304792">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2133547" indent="-304792">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743131" indent="-304792">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3352716" indent="-304792"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3962301" indent="-304792"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4571886" indent="-304792"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5181470" indent="-304792"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fld id="{D4B35054-9CBB-E046-8976-75B9E5B8E40F}" type="slidenum">
              <a:rPr lang="en-US" altLang="en-US" smtClean="0">
                <a:solidFill>
                  <a:schemeClr val="tx1"/>
                </a:solidFill>
                <a:latin typeface="Tahoma" panose="020B0604030504040204" pitchFamily="34" charset="0"/>
                <a:ea typeface="ＭＳ Ｐゴシック" panose="020B0600070205080204" pitchFamily="34" charset="-128"/>
                <a:sym typeface="Tahoma" panose="020B0604030504040204" pitchFamily="34" charset="0"/>
              </a:rPr>
              <a:pPr/>
              <a:t>33</a:t>
            </a:fld>
            <a:endParaRPr lang="en-US" altLang="en-US">
              <a:solidFill>
                <a:schemeClr val="tx1"/>
              </a:solidFill>
              <a:latin typeface="Tahoma" panose="020B0604030504040204" pitchFamily="34" charset="0"/>
              <a:ea typeface="ＭＳ Ｐゴシック" panose="020B0600070205080204" pitchFamily="34" charset="-128"/>
              <a:sym typeface="Tahoma" panose="020B0604030504040204" pitchFamily="34" charset="0"/>
            </a:endParaRPr>
          </a:p>
        </p:txBody>
      </p:sp>
      <p:sp>
        <p:nvSpPr>
          <p:cNvPr id="53253" name="TextBox 6">
            <a:extLst>
              <a:ext uri="{FF2B5EF4-FFF2-40B4-BE49-F238E27FC236}">
                <a16:creationId xmlns:a16="http://schemas.microsoft.com/office/drawing/2014/main" id="{E33A4D28-B4EF-CF05-F824-4262D6E2F988}"/>
              </a:ext>
            </a:extLst>
          </p:cNvPr>
          <p:cNvSpPr txBox="1">
            <a:spLocks noChangeArrowheads="1"/>
          </p:cNvSpPr>
          <p:nvPr/>
        </p:nvSpPr>
        <p:spPr bwMode="auto">
          <a:xfrm>
            <a:off x="1035051" y="2154767"/>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dirty="0">
                <a:solidFill>
                  <a:srgbClr val="FF0000"/>
                </a:solidFill>
              </a:rPr>
              <a:t>First ever direct measurement of 2-proton cross section</a:t>
            </a:r>
            <a:endParaRPr lang="en-US" altLang="en-US" sz="1600" dirty="0">
              <a:solidFill>
                <a:srgbClr val="FF0000"/>
              </a:solidFill>
            </a:endParaRPr>
          </a:p>
        </p:txBody>
      </p:sp>
      <p:pic>
        <p:nvPicPr>
          <p:cNvPr id="53254" name="Picture 7">
            <a:extLst>
              <a:ext uri="{FF2B5EF4-FFF2-40B4-BE49-F238E27FC236}">
                <a16:creationId xmlns:a16="http://schemas.microsoft.com/office/drawing/2014/main" id="{BB0E0C51-9A73-163E-4E09-F7C38E05C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4818"/>
            <a:ext cx="4083051" cy="30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8">
            <a:extLst>
              <a:ext uri="{FF2B5EF4-FFF2-40B4-BE49-F238E27FC236}">
                <a16:creationId xmlns:a16="http://schemas.microsoft.com/office/drawing/2014/main" id="{F7B4A44E-3632-41A1-C48E-0FD279B17B14}"/>
              </a:ext>
            </a:extLst>
          </p:cNvPr>
          <p:cNvSpPr txBox="1">
            <a:spLocks noChangeArrowheads="1"/>
          </p:cNvSpPr>
          <p:nvPr/>
        </p:nvSpPr>
        <p:spPr bwMode="auto">
          <a:xfrm>
            <a:off x="1629834" y="4491567"/>
            <a:ext cx="18965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a:solidFill>
                  <a:srgbClr val="FF0000"/>
                </a:solidFill>
              </a:rPr>
              <a:t>Sensitivity to FSI</a:t>
            </a:r>
            <a:endParaRPr lang="en-US" altLang="en-US" sz="1600">
              <a:solidFill>
                <a:srgbClr val="FF0000"/>
              </a:solidFill>
            </a:endParaRPr>
          </a:p>
        </p:txBody>
      </p:sp>
      <p:pic>
        <p:nvPicPr>
          <p:cNvPr id="53256" name="Picture 9">
            <a:extLst>
              <a:ext uri="{FF2B5EF4-FFF2-40B4-BE49-F238E27FC236}">
                <a16:creationId xmlns:a16="http://schemas.microsoft.com/office/drawing/2014/main" id="{81FA87EA-4A2B-FCAA-C4EF-5698EA806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3052" y="859367"/>
            <a:ext cx="3611033" cy="2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Box 10">
            <a:extLst>
              <a:ext uri="{FF2B5EF4-FFF2-40B4-BE49-F238E27FC236}">
                <a16:creationId xmlns:a16="http://schemas.microsoft.com/office/drawing/2014/main" id="{51B2749C-3C06-D103-DBB0-FBD163FCC865}"/>
              </a:ext>
            </a:extLst>
          </p:cNvPr>
          <p:cNvSpPr txBox="1">
            <a:spLocks noChangeArrowheads="1"/>
          </p:cNvSpPr>
          <p:nvPr/>
        </p:nvSpPr>
        <p:spPr bwMode="auto">
          <a:xfrm>
            <a:off x="4474633" y="2201334"/>
            <a:ext cx="28278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a:solidFill>
                  <a:srgbClr val="FF0000"/>
                </a:solidFill>
              </a:rPr>
              <a:t>First exclusive &amp; differential </a:t>
            </a:r>
            <a:r>
              <a:rPr lang="el-GR" altLang="en-US" sz="1600">
                <a:solidFill>
                  <a:srgbClr val="FF0000"/>
                </a:solidFill>
              </a:rPr>
              <a:t>ν</a:t>
            </a:r>
            <a:r>
              <a:rPr lang="en-GB" altLang="en-US" sz="1600" baseline="-25000">
                <a:solidFill>
                  <a:srgbClr val="FF0000"/>
                </a:solidFill>
              </a:rPr>
              <a:t>e</a:t>
            </a:r>
            <a:r>
              <a:rPr lang="en-GB" altLang="en-US" sz="1600">
                <a:solidFill>
                  <a:srgbClr val="FF0000"/>
                </a:solidFill>
              </a:rPr>
              <a:t> xsec measurement</a:t>
            </a:r>
            <a:endParaRPr lang="en-US" altLang="en-US" sz="1600">
              <a:solidFill>
                <a:srgbClr val="FF0000"/>
              </a:solidFill>
            </a:endParaRPr>
          </a:p>
        </p:txBody>
      </p:sp>
      <p:sp>
        <p:nvSpPr>
          <p:cNvPr id="53258" name="TextBox 12">
            <a:extLst>
              <a:ext uri="{FF2B5EF4-FFF2-40B4-BE49-F238E27FC236}">
                <a16:creationId xmlns:a16="http://schemas.microsoft.com/office/drawing/2014/main" id="{7D39CF71-4FBB-4ABE-14F4-CFA13FC046B4}"/>
              </a:ext>
            </a:extLst>
          </p:cNvPr>
          <p:cNvSpPr txBox="1">
            <a:spLocks noChangeArrowheads="1"/>
          </p:cNvSpPr>
          <p:nvPr/>
        </p:nvSpPr>
        <p:spPr bwMode="auto">
          <a:xfrm>
            <a:off x="4320117" y="3327401"/>
            <a:ext cx="261408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333">
                <a:latin typeface="-apple-system"/>
              </a:rPr>
              <a:t>Phys.Rev.D 106 (2022) L051102</a:t>
            </a:r>
            <a:endParaRPr lang="en-US" altLang="en-US" sz="1333"/>
          </a:p>
        </p:txBody>
      </p:sp>
      <p:pic>
        <p:nvPicPr>
          <p:cNvPr id="53259" name="Picture 15">
            <a:extLst>
              <a:ext uri="{FF2B5EF4-FFF2-40B4-BE49-F238E27FC236}">
                <a16:creationId xmlns:a16="http://schemas.microsoft.com/office/drawing/2014/main" id="{A4086863-7A5A-3AEE-21F8-5E066F272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55485"/>
            <a:ext cx="3388784"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Box 14">
            <a:extLst>
              <a:ext uri="{FF2B5EF4-FFF2-40B4-BE49-F238E27FC236}">
                <a16:creationId xmlns:a16="http://schemas.microsoft.com/office/drawing/2014/main" id="{6B6D31E7-FE35-880E-7183-0003EB131135}"/>
              </a:ext>
            </a:extLst>
          </p:cNvPr>
          <p:cNvSpPr txBox="1">
            <a:spLocks noChangeArrowheads="1"/>
          </p:cNvSpPr>
          <p:nvPr/>
        </p:nvSpPr>
        <p:spPr bwMode="auto">
          <a:xfrm>
            <a:off x="4392085" y="6438901"/>
            <a:ext cx="263524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333">
                <a:latin typeface="-apple-system"/>
              </a:rPr>
              <a:t>Phys.Rev.D 105 (2022), L051102</a:t>
            </a:r>
            <a:endParaRPr lang="en-US" altLang="en-US" sz="1333"/>
          </a:p>
        </p:txBody>
      </p:sp>
      <p:grpSp>
        <p:nvGrpSpPr>
          <p:cNvPr id="53261" name="Group 19">
            <a:extLst>
              <a:ext uri="{FF2B5EF4-FFF2-40B4-BE49-F238E27FC236}">
                <a16:creationId xmlns:a16="http://schemas.microsoft.com/office/drawing/2014/main" id="{DA261785-11A6-8634-00A9-05CDCDBB7179}"/>
              </a:ext>
            </a:extLst>
          </p:cNvPr>
          <p:cNvGrpSpPr>
            <a:grpSpLocks/>
          </p:cNvGrpSpPr>
          <p:nvPr/>
        </p:nvGrpSpPr>
        <p:grpSpPr bwMode="auto">
          <a:xfrm>
            <a:off x="5185833" y="5342466"/>
            <a:ext cx="2116667" cy="830997"/>
            <a:chOff x="3889110" y="4007126"/>
            <a:chExt cx="1588403" cy="623458"/>
          </a:xfrm>
        </p:grpSpPr>
        <p:sp>
          <p:nvSpPr>
            <p:cNvPr id="53266" name="TextBox 16">
              <a:extLst>
                <a:ext uri="{FF2B5EF4-FFF2-40B4-BE49-F238E27FC236}">
                  <a16:creationId xmlns:a16="http://schemas.microsoft.com/office/drawing/2014/main" id="{9049E421-06B7-2008-48F8-8435610B50D0}"/>
                </a:ext>
              </a:extLst>
            </p:cNvPr>
            <p:cNvSpPr txBox="1">
              <a:spLocks noChangeArrowheads="1"/>
            </p:cNvSpPr>
            <p:nvPr/>
          </p:nvSpPr>
          <p:spPr bwMode="auto">
            <a:xfrm>
              <a:off x="3889110" y="4007126"/>
              <a:ext cx="1588403" cy="62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a:solidFill>
                    <a:srgbClr val="FF0000"/>
                  </a:solidFill>
                </a:rPr>
                <a:t>First inclusive differential </a:t>
              </a:r>
              <a:r>
                <a:rPr lang="el-GR" altLang="en-US" sz="1600">
                  <a:solidFill>
                    <a:srgbClr val="FF0000"/>
                  </a:solidFill>
                </a:rPr>
                <a:t>ν</a:t>
              </a:r>
              <a:r>
                <a:rPr lang="en-GB" altLang="en-US" sz="1600" baseline="-25000">
                  <a:solidFill>
                    <a:srgbClr val="FF0000"/>
                  </a:solidFill>
                </a:rPr>
                <a:t>e</a:t>
              </a:r>
              <a:r>
                <a:rPr lang="en-GB" altLang="en-US" sz="1600">
                  <a:solidFill>
                    <a:srgbClr val="FF0000"/>
                  </a:solidFill>
                </a:rPr>
                <a:t>+</a:t>
              </a:r>
              <a:r>
                <a:rPr lang="el-GR" altLang="en-US" sz="1600">
                  <a:solidFill>
                    <a:srgbClr val="FF0000"/>
                  </a:solidFill>
                </a:rPr>
                <a:t>ν</a:t>
              </a:r>
              <a:r>
                <a:rPr lang="en-GB" altLang="en-US" sz="1600" baseline="-25000">
                  <a:solidFill>
                    <a:srgbClr val="FF0000"/>
                  </a:solidFill>
                </a:rPr>
                <a:t>e</a:t>
              </a:r>
              <a:r>
                <a:rPr lang="en-GB" altLang="en-US" sz="1600">
                  <a:solidFill>
                    <a:srgbClr val="FF0000"/>
                  </a:solidFill>
                </a:rPr>
                <a:t> xsec on Ar</a:t>
              </a:r>
              <a:endParaRPr lang="en-US" altLang="en-US" sz="1600">
                <a:solidFill>
                  <a:srgbClr val="FF0000"/>
                </a:solidFill>
              </a:endParaRPr>
            </a:p>
          </p:txBody>
        </p:sp>
        <p:cxnSp>
          <p:nvCxnSpPr>
            <p:cNvPr id="53267" name="Straight Connector 18">
              <a:extLst>
                <a:ext uri="{FF2B5EF4-FFF2-40B4-BE49-F238E27FC236}">
                  <a16:creationId xmlns:a16="http://schemas.microsoft.com/office/drawing/2014/main" id="{0837BCEF-DD2F-E647-2F63-5233C6385AAC}"/>
                </a:ext>
              </a:extLst>
            </p:cNvPr>
            <p:cNvCxnSpPr>
              <a:cxnSpLocks noChangeShapeType="1"/>
            </p:cNvCxnSpPr>
            <p:nvPr/>
          </p:nvCxnSpPr>
          <p:spPr bwMode="auto">
            <a:xfrm>
              <a:off x="4930218" y="4286996"/>
              <a:ext cx="98322" cy="0"/>
            </a:xfrm>
            <a:prstGeom prst="line">
              <a:avLst/>
            </a:prstGeom>
            <a:noFill/>
            <a:ln w="15875" algn="ctr">
              <a:solidFill>
                <a:srgbClr val="FF0000"/>
              </a:solidFill>
              <a:round/>
              <a:headEnd/>
              <a:tailEnd/>
            </a:ln>
            <a:extLst>
              <a:ext uri="{909E8E84-426E-40DD-AFC4-6F175D3DCCD1}">
                <a14:hiddenFill xmlns:a14="http://schemas.microsoft.com/office/drawing/2010/main">
                  <a:noFill/>
                </a14:hiddenFill>
              </a:ext>
            </a:extLst>
          </p:spPr>
        </p:cxnSp>
      </p:grpSp>
      <p:sp>
        <p:nvSpPr>
          <p:cNvPr id="53262" name="TextBox 21">
            <a:extLst>
              <a:ext uri="{FF2B5EF4-FFF2-40B4-BE49-F238E27FC236}">
                <a16:creationId xmlns:a16="http://schemas.microsoft.com/office/drawing/2014/main" id="{F3D1FAFC-2D86-B323-CF40-960BD80D359B}"/>
              </a:ext>
            </a:extLst>
          </p:cNvPr>
          <p:cNvSpPr txBox="1">
            <a:spLocks noChangeArrowheads="1"/>
          </p:cNvSpPr>
          <p:nvPr/>
        </p:nvSpPr>
        <p:spPr bwMode="auto">
          <a:xfrm>
            <a:off x="8379884" y="3596218"/>
            <a:ext cx="325966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467">
                <a:latin typeface="-apple-system"/>
              </a:rPr>
              <a:t>Phys.Rev.Lett. 128 (2022), 151801</a:t>
            </a:r>
            <a:endParaRPr lang="en-US" altLang="en-US" sz="1467"/>
          </a:p>
        </p:txBody>
      </p:sp>
      <p:sp>
        <p:nvSpPr>
          <p:cNvPr id="53263" name="TextBox 23">
            <a:extLst>
              <a:ext uri="{FF2B5EF4-FFF2-40B4-BE49-F238E27FC236}">
                <a16:creationId xmlns:a16="http://schemas.microsoft.com/office/drawing/2014/main" id="{DA23DF16-7BA6-8019-F904-32074977C05A}"/>
              </a:ext>
            </a:extLst>
          </p:cNvPr>
          <p:cNvSpPr txBox="1">
            <a:spLocks noChangeArrowheads="1"/>
          </p:cNvSpPr>
          <p:nvPr/>
        </p:nvSpPr>
        <p:spPr bwMode="auto">
          <a:xfrm>
            <a:off x="9779000" y="2201333"/>
            <a:ext cx="21187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a:solidFill>
                  <a:srgbClr val="FF0000"/>
                </a:solidFill>
              </a:rPr>
              <a:t>First energy-dependent inclusive </a:t>
            </a:r>
            <a:r>
              <a:rPr lang="el-GR" altLang="en-US" sz="1600">
                <a:solidFill>
                  <a:srgbClr val="FF0000"/>
                </a:solidFill>
              </a:rPr>
              <a:t>ν</a:t>
            </a:r>
            <a:r>
              <a:rPr lang="el-GR" altLang="en-US" sz="1600" baseline="-25000">
                <a:solidFill>
                  <a:srgbClr val="FF0000"/>
                </a:solidFill>
              </a:rPr>
              <a:t>μ</a:t>
            </a:r>
            <a:r>
              <a:rPr lang="en-GB" altLang="en-US" sz="1600">
                <a:solidFill>
                  <a:srgbClr val="FF0000"/>
                </a:solidFill>
              </a:rPr>
              <a:t> CC on argon</a:t>
            </a:r>
            <a:endParaRPr lang="en-US" altLang="en-US" sz="1600">
              <a:solidFill>
                <a:srgbClr val="FF0000"/>
              </a:solidFill>
            </a:endParaRPr>
          </a:p>
        </p:txBody>
      </p:sp>
      <p:pic>
        <p:nvPicPr>
          <p:cNvPr id="53264" name="Picture 26">
            <a:extLst>
              <a:ext uri="{FF2B5EF4-FFF2-40B4-BE49-F238E27FC236}">
                <a16:creationId xmlns:a16="http://schemas.microsoft.com/office/drawing/2014/main" id="{38A4C4E5-D458-EDF2-2547-A115F4622F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4300" y="3989918"/>
            <a:ext cx="4362451" cy="279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TextBox 27">
            <a:extLst>
              <a:ext uri="{FF2B5EF4-FFF2-40B4-BE49-F238E27FC236}">
                <a16:creationId xmlns:a16="http://schemas.microsoft.com/office/drawing/2014/main" id="{0B3FF618-5DBF-E23A-EEA8-B5E6DA776526}"/>
              </a:ext>
            </a:extLst>
          </p:cNvPr>
          <p:cNvSpPr txBox="1">
            <a:spLocks noChangeArrowheads="1"/>
          </p:cNvSpPr>
          <p:nvPr/>
        </p:nvSpPr>
        <p:spPr bwMode="auto">
          <a:xfrm>
            <a:off x="9675285" y="5236634"/>
            <a:ext cx="21187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1pPr>
            <a:lvl2pPr marL="742950" indent="-28575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2pPr>
            <a:lvl3pPr marL="11430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3pPr>
            <a:lvl4pPr marL="16002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4pPr>
            <a:lvl5pPr marL="2057400" indent="-228600">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ヒラギノ角ゴ ProN W3" panose="020B0300000000000000" pitchFamily="34" charset="-128"/>
                <a:sym typeface="Arial" panose="020B0604020202020204" pitchFamily="34" charset="0"/>
              </a:defRPr>
            </a:lvl9pPr>
          </a:lstStyle>
          <a:p>
            <a:r>
              <a:rPr lang="en-GB" altLang="en-US" sz="1600">
                <a:solidFill>
                  <a:srgbClr val="FF0000"/>
                </a:solidFill>
              </a:rPr>
              <a:t>First NC </a:t>
            </a:r>
            <a:r>
              <a:rPr lang="el-GR" altLang="en-US" sz="1600">
                <a:solidFill>
                  <a:srgbClr val="FF0000"/>
                </a:solidFill>
              </a:rPr>
              <a:t>π</a:t>
            </a:r>
            <a:r>
              <a:rPr lang="en-GB" altLang="en-US" sz="1600" baseline="30000">
                <a:solidFill>
                  <a:srgbClr val="FF0000"/>
                </a:solidFill>
              </a:rPr>
              <a:t>0</a:t>
            </a:r>
            <a:r>
              <a:rPr lang="en-GB" altLang="en-US" sz="1600">
                <a:solidFill>
                  <a:srgbClr val="FF0000"/>
                </a:solidFill>
              </a:rPr>
              <a:t> on argon at ~1 GeV</a:t>
            </a:r>
            <a:endParaRPr lang="en-US" altLang="en-US" sz="160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1F23A-E233-14A8-D950-AA2814FDAC13}"/>
              </a:ext>
            </a:extLst>
          </p:cNvPr>
          <p:cNvSpPr>
            <a:spLocks noGrp="1"/>
          </p:cNvSpPr>
          <p:nvPr>
            <p:ph idx="1"/>
          </p:nvPr>
        </p:nvSpPr>
        <p:spPr>
          <a:xfrm>
            <a:off x="729050" y="724380"/>
            <a:ext cx="5704699" cy="5409240"/>
          </a:xfrm>
        </p:spPr>
        <p:txBody>
          <a:bodyPr>
            <a:normAutofit fontScale="92500" lnSpcReduction="10000"/>
          </a:bodyPr>
          <a:lstStyle/>
          <a:p>
            <a:pPr>
              <a:spcBef>
                <a:spcPts val="0"/>
              </a:spcBef>
            </a:pPr>
            <a:r>
              <a:rPr lang="en-US" sz="1800" dirty="0">
                <a:solidFill>
                  <a:schemeClr val="tx1"/>
                </a:solidFill>
              </a:rPr>
              <a:t>Primary goals</a:t>
            </a:r>
          </a:p>
          <a:p>
            <a:pPr lvl="1">
              <a:spcBef>
                <a:spcPts val="0"/>
              </a:spcBef>
            </a:pPr>
            <a:r>
              <a:rPr lang="en-US" sz="1800" dirty="0">
                <a:solidFill>
                  <a:schemeClr val="tx1"/>
                </a:solidFill>
              </a:rPr>
              <a:t>Definitive (&gt;</a:t>
            </a:r>
            <a:r>
              <a:rPr lang="en-US" sz="1800" dirty="0">
                <a:solidFill>
                  <a:schemeClr val="tx1"/>
                </a:solidFill>
                <a:latin typeface="Helvetica" pitchFamily="2" charset="0"/>
              </a:rPr>
              <a:t>5σ</a:t>
            </a:r>
            <a:r>
              <a:rPr lang="en-US" sz="1800" dirty="0">
                <a:solidFill>
                  <a:schemeClr val="tx1"/>
                </a:solidFill>
              </a:rPr>
              <a:t>) test of sterile neutrino hypothesis </a:t>
            </a:r>
          </a:p>
          <a:p>
            <a:pPr lvl="1">
              <a:spcBef>
                <a:spcPts val="0"/>
              </a:spcBef>
            </a:pPr>
            <a:r>
              <a:rPr lang="en-US" sz="1800" dirty="0">
                <a:solidFill>
                  <a:schemeClr val="tx1"/>
                </a:solidFill>
              </a:rPr>
              <a:t>Precision measurements of neutrino interactions with argon</a:t>
            </a:r>
          </a:p>
          <a:p>
            <a:pPr lvl="1">
              <a:spcBef>
                <a:spcPts val="0"/>
              </a:spcBef>
            </a:pPr>
            <a:r>
              <a:rPr lang="en-US" sz="1800" dirty="0">
                <a:solidFill>
                  <a:schemeClr val="tx1"/>
                </a:solidFill>
              </a:rPr>
              <a:t>BMS phenomena </a:t>
            </a:r>
          </a:p>
          <a:p>
            <a:pPr lvl="1">
              <a:spcBef>
                <a:spcPts val="0"/>
              </a:spcBef>
            </a:pPr>
            <a:r>
              <a:rPr lang="en-US" sz="1800" dirty="0">
                <a:solidFill>
                  <a:schemeClr val="tx1"/>
                </a:solidFill>
              </a:rPr>
              <a:t>Testbed for </a:t>
            </a:r>
            <a:r>
              <a:rPr lang="en-US" sz="1800" dirty="0" err="1">
                <a:solidFill>
                  <a:schemeClr val="tx1"/>
                </a:solidFill>
              </a:rPr>
              <a:t>LArTPC</a:t>
            </a:r>
            <a:r>
              <a:rPr lang="en-US" sz="1800" dirty="0">
                <a:solidFill>
                  <a:schemeClr val="tx1"/>
                </a:solidFill>
              </a:rPr>
              <a:t>-related technologies</a:t>
            </a:r>
          </a:p>
          <a:p>
            <a:endParaRPr lang="en-GB" sz="1800" dirty="0">
              <a:solidFill>
                <a:schemeClr val="tx1"/>
              </a:solidFill>
            </a:endParaRPr>
          </a:p>
          <a:p>
            <a:r>
              <a:rPr lang="en-GB" sz="1800" dirty="0">
                <a:solidFill>
                  <a:schemeClr val="tx1"/>
                </a:solidFill>
              </a:rPr>
              <a:t>The SBND UK Collaboration (9 institutions): </a:t>
            </a:r>
          </a:p>
          <a:p>
            <a:pPr lvl="1"/>
            <a:r>
              <a:rPr lang="en-GB" sz="1600" dirty="0">
                <a:solidFill>
                  <a:schemeClr val="tx1"/>
                </a:solidFill>
                <a:latin typeface="Arial"/>
                <a:cs typeface="Arial"/>
              </a:rPr>
              <a:t>Edinburgh, Lancaster, Liverpool, Manchester, Oxford, RAL, Sheffield, Sussex, UCL. </a:t>
            </a:r>
          </a:p>
          <a:p>
            <a:pPr lvl="1"/>
            <a:r>
              <a:rPr lang="en-GB" sz="1600" dirty="0">
                <a:solidFill>
                  <a:schemeClr val="tx1"/>
                </a:solidFill>
                <a:latin typeface="Arial"/>
                <a:cs typeface="Arial"/>
              </a:rPr>
              <a:t>52 UK members, currently &gt; 15 PhD students</a:t>
            </a:r>
          </a:p>
          <a:p>
            <a:pPr lvl="1"/>
            <a:endParaRPr lang="en-GB" sz="1600" dirty="0">
              <a:solidFill>
                <a:schemeClr val="tx1"/>
              </a:solidFill>
              <a:latin typeface="Arial"/>
              <a:cs typeface="Arial"/>
            </a:endParaRPr>
          </a:p>
          <a:p>
            <a:r>
              <a:rPr lang="en-GB" sz="1800" dirty="0">
                <a:solidFill>
                  <a:schemeClr val="tx1"/>
                </a:solidFill>
                <a:latin typeface="Arial"/>
                <a:cs typeface="Arial"/>
              </a:rPr>
              <a:t>UK Leadership roles:</a:t>
            </a:r>
          </a:p>
          <a:p>
            <a:pPr lvl="1"/>
            <a:r>
              <a:rPr lang="en-GB" sz="1600" dirty="0">
                <a:solidFill>
                  <a:schemeClr val="tx1"/>
                </a:solidFill>
                <a:latin typeface="Arial"/>
                <a:cs typeface="Arial"/>
              </a:rPr>
              <a:t>Two Physics Coordinators, TPC installation and Commissioning, Reconstruction software, Speakers Committee, …</a:t>
            </a:r>
          </a:p>
          <a:p>
            <a:pPr lvl="1"/>
            <a:endParaRPr lang="en-GB" sz="1600" dirty="0">
              <a:solidFill>
                <a:schemeClr val="tx1"/>
              </a:solidFill>
              <a:latin typeface="Arial"/>
              <a:cs typeface="Arial"/>
            </a:endParaRPr>
          </a:p>
          <a:p>
            <a:r>
              <a:rPr lang="en-GB" sz="1800" dirty="0">
                <a:solidFill>
                  <a:schemeClr val="tx1"/>
                </a:solidFill>
                <a:latin typeface="Arial"/>
                <a:cs typeface="Arial"/>
              </a:rPr>
              <a:t>SBND Timeline</a:t>
            </a:r>
          </a:p>
          <a:p>
            <a:pPr lvl="1"/>
            <a:r>
              <a:rPr lang="en-GB" sz="1600" dirty="0">
                <a:solidFill>
                  <a:schemeClr val="tx1"/>
                </a:solidFill>
                <a:latin typeface="Arial"/>
                <a:cs typeface="Arial"/>
              </a:rPr>
              <a:t>Ready for cryogenic commissioning – Q2 2023</a:t>
            </a:r>
          </a:p>
          <a:p>
            <a:pPr lvl="1"/>
            <a:r>
              <a:rPr lang="en-GB" sz="1600" dirty="0">
                <a:solidFill>
                  <a:schemeClr val="tx1"/>
                </a:solidFill>
                <a:latin typeface="Arial"/>
                <a:cs typeface="Arial"/>
              </a:rPr>
              <a:t>Start of physics commissioning – November 2023</a:t>
            </a:r>
          </a:p>
          <a:p>
            <a:pPr lvl="1"/>
            <a:r>
              <a:rPr lang="en-GB" sz="1600" dirty="0">
                <a:solidFill>
                  <a:schemeClr val="tx1"/>
                </a:solidFill>
                <a:latin typeface="Arial"/>
                <a:cs typeface="Arial"/>
              </a:rPr>
              <a:t>Start of physics run – Q1 2024</a:t>
            </a:r>
          </a:p>
          <a:p>
            <a:pPr lvl="1"/>
            <a:endParaRPr lang="en-GB" sz="1600" dirty="0">
              <a:solidFill>
                <a:schemeClr val="tx1"/>
              </a:solidFill>
              <a:latin typeface="Arial"/>
              <a:cs typeface="Arial"/>
            </a:endParaRPr>
          </a:p>
          <a:p>
            <a:pPr lvl="1"/>
            <a:endParaRPr lang="en-GB" sz="1600" dirty="0">
              <a:solidFill>
                <a:schemeClr val="tx1"/>
              </a:solidFill>
              <a:latin typeface="Arial"/>
              <a:cs typeface="Arial"/>
            </a:endParaRPr>
          </a:p>
          <a:p>
            <a:pPr marL="457200" lvl="1" indent="0">
              <a:buNone/>
            </a:pPr>
            <a:endParaRPr lang="en-GB" sz="1600" dirty="0">
              <a:solidFill>
                <a:schemeClr val="tx1"/>
              </a:solidFill>
            </a:endParaRPr>
          </a:p>
        </p:txBody>
      </p:sp>
      <p:sp>
        <p:nvSpPr>
          <p:cNvPr id="4" name="Date Placeholder 3">
            <a:extLst>
              <a:ext uri="{FF2B5EF4-FFF2-40B4-BE49-F238E27FC236}">
                <a16:creationId xmlns:a16="http://schemas.microsoft.com/office/drawing/2014/main" id="{C498F502-30AD-2686-6711-B61C3F489707}"/>
              </a:ext>
            </a:extLst>
          </p:cNvPr>
          <p:cNvSpPr>
            <a:spLocks noGrp="1"/>
          </p:cNvSpPr>
          <p:nvPr>
            <p:ph type="dt" sz="half" idx="10"/>
          </p:nvPr>
        </p:nvSpPr>
        <p:spPr/>
        <p:txBody>
          <a:bodyPr/>
          <a:lstStyle/>
          <a:p>
            <a:pPr>
              <a:defRPr/>
            </a:pPr>
            <a:r>
              <a:rPr lang="en-GB" dirty="0"/>
              <a:t>20/11/2020</a:t>
            </a:r>
            <a:endParaRPr lang="en-US" dirty="0"/>
          </a:p>
        </p:txBody>
      </p:sp>
      <p:sp>
        <p:nvSpPr>
          <p:cNvPr id="5" name="Footer Placeholder 4">
            <a:extLst>
              <a:ext uri="{FF2B5EF4-FFF2-40B4-BE49-F238E27FC236}">
                <a16:creationId xmlns:a16="http://schemas.microsoft.com/office/drawing/2014/main" id="{1892EAD3-A0B6-9327-35F6-4CE8CA2C1EB8}"/>
              </a:ext>
            </a:extLst>
          </p:cNvPr>
          <p:cNvSpPr>
            <a:spLocks noGrp="1"/>
          </p:cNvSpPr>
          <p:nvPr>
            <p:ph type="ftr" sz="quarter" idx="11"/>
          </p:nvPr>
        </p:nvSpPr>
        <p:spPr/>
        <p:txBody>
          <a:bodyPr/>
          <a:lstStyle/>
          <a:p>
            <a:pPr algn="ctr">
              <a:defRPr/>
            </a:pPr>
            <a:r>
              <a:rPr lang="en-US" b="1" dirty="0" err="1"/>
              <a:t>J.Nowak</a:t>
            </a:r>
            <a:r>
              <a:rPr lang="en-US" b="1" dirty="0"/>
              <a:t> - SBND</a:t>
            </a:r>
          </a:p>
        </p:txBody>
      </p:sp>
      <p:sp>
        <p:nvSpPr>
          <p:cNvPr id="6" name="Slide Number Placeholder 5">
            <a:extLst>
              <a:ext uri="{FF2B5EF4-FFF2-40B4-BE49-F238E27FC236}">
                <a16:creationId xmlns:a16="http://schemas.microsoft.com/office/drawing/2014/main" id="{2AB37EA4-9656-0392-6D11-FBDA26DB0408}"/>
              </a:ext>
            </a:extLst>
          </p:cNvPr>
          <p:cNvSpPr>
            <a:spLocks noGrp="1"/>
          </p:cNvSpPr>
          <p:nvPr>
            <p:ph type="sldNum" sz="quarter" idx="12"/>
          </p:nvPr>
        </p:nvSpPr>
        <p:spPr/>
        <p:txBody>
          <a:bodyPr/>
          <a:lstStyle/>
          <a:p>
            <a:pPr>
              <a:defRPr/>
            </a:pPr>
            <a:fld id="{148C009B-CB69-E04A-B9B3-34B26D69E9CF}" type="slidenum">
              <a:rPr lang="en-US" smtClean="0"/>
              <a:pPr>
                <a:defRPr/>
              </a:pPr>
              <a:t>34</a:t>
            </a:fld>
            <a:endParaRPr lang="en-US" dirty="0"/>
          </a:p>
        </p:txBody>
      </p:sp>
      <p:sp>
        <p:nvSpPr>
          <p:cNvPr id="3" name="Title 2">
            <a:extLst>
              <a:ext uri="{FF2B5EF4-FFF2-40B4-BE49-F238E27FC236}">
                <a16:creationId xmlns:a16="http://schemas.microsoft.com/office/drawing/2014/main" id="{C32EF076-6021-15E8-BBF5-0343054E8F3F}"/>
              </a:ext>
            </a:extLst>
          </p:cNvPr>
          <p:cNvSpPr>
            <a:spLocks noGrp="1"/>
          </p:cNvSpPr>
          <p:nvPr>
            <p:ph type="title"/>
          </p:nvPr>
        </p:nvSpPr>
        <p:spPr>
          <a:xfrm>
            <a:off x="7127309" y="237809"/>
            <a:ext cx="4686431" cy="973142"/>
          </a:xfrm>
          <a:prstGeom prst="rect">
            <a:avLst/>
          </a:prstGeom>
        </p:spPr>
        <p:txBody>
          <a:bodyPr>
            <a:normAutofit fontScale="90000"/>
          </a:bodyPr>
          <a:lstStyle/>
          <a:p>
            <a:r>
              <a:rPr lang="en-GB" sz="4900" dirty="0"/>
              <a:t>SBND</a:t>
            </a:r>
            <a:br>
              <a:rPr lang="en-GB" sz="2000" dirty="0"/>
            </a:br>
            <a:r>
              <a:rPr lang="en-GB" sz="1600" dirty="0"/>
              <a:t>Short-Baseline Near Detector</a:t>
            </a:r>
            <a:endParaRPr lang="en-GB" sz="2000" dirty="0"/>
          </a:p>
        </p:txBody>
      </p:sp>
      <p:pic>
        <p:nvPicPr>
          <p:cNvPr id="8" name="object 5">
            <a:extLst>
              <a:ext uri="{FF2B5EF4-FFF2-40B4-BE49-F238E27FC236}">
                <a16:creationId xmlns:a16="http://schemas.microsoft.com/office/drawing/2014/main" id="{F66C328A-AFB1-B278-9162-C542C2FE8BD3}"/>
              </a:ext>
            </a:extLst>
          </p:cNvPr>
          <p:cNvPicPr/>
          <p:nvPr/>
        </p:nvPicPr>
        <p:blipFill>
          <a:blip r:embed="rId2" cstate="print"/>
          <a:stretch>
            <a:fillRect/>
          </a:stretch>
        </p:blipFill>
        <p:spPr>
          <a:xfrm>
            <a:off x="7457299" y="1867570"/>
            <a:ext cx="3083280" cy="4441052"/>
          </a:xfrm>
          <a:prstGeom prst="rect">
            <a:avLst/>
          </a:prstGeom>
        </p:spPr>
      </p:pic>
      <p:sp>
        <p:nvSpPr>
          <p:cNvPr id="13" name="TextBox 12">
            <a:extLst>
              <a:ext uri="{FF2B5EF4-FFF2-40B4-BE49-F238E27FC236}">
                <a16:creationId xmlns:a16="http://schemas.microsoft.com/office/drawing/2014/main" id="{5CFBE4E2-2428-53F0-201F-33AC8F082248}"/>
              </a:ext>
            </a:extLst>
          </p:cNvPr>
          <p:cNvSpPr txBox="1"/>
          <p:nvPr/>
        </p:nvSpPr>
        <p:spPr>
          <a:xfrm>
            <a:off x="7723054" y="2075292"/>
            <a:ext cx="2743201" cy="523220"/>
          </a:xfrm>
          <a:prstGeom prst="rect">
            <a:avLst/>
          </a:prstGeom>
          <a:noFill/>
        </p:spPr>
        <p:txBody>
          <a:bodyPr wrap="square">
            <a:spAutoFit/>
          </a:bodyPr>
          <a:lstStyle/>
          <a:p>
            <a:r>
              <a:rPr lang="en-GB" sz="2800" b="1" dirty="0">
                <a:solidFill>
                  <a:srgbClr val="000000"/>
                </a:solidFill>
              </a:rPr>
              <a:t>Detector</a:t>
            </a:r>
            <a:r>
              <a:rPr lang="en-GB" sz="2800" b="1" spc="-35" dirty="0">
                <a:solidFill>
                  <a:srgbClr val="000000"/>
                </a:solidFill>
              </a:rPr>
              <a:t> </a:t>
            </a:r>
            <a:r>
              <a:rPr lang="en-GB" sz="2800" b="1" dirty="0">
                <a:solidFill>
                  <a:srgbClr val="000000"/>
                </a:solidFill>
              </a:rPr>
              <a:t>rigging</a:t>
            </a:r>
            <a:r>
              <a:rPr lang="en-GB" sz="2800" b="1" spc="-30" dirty="0">
                <a:solidFill>
                  <a:srgbClr val="000000"/>
                </a:solidFill>
              </a:rPr>
              <a:t> </a:t>
            </a:r>
            <a:endParaRPr lang="en-GB" sz="2800" b="1" dirty="0">
              <a:solidFill>
                <a:srgbClr val="000000"/>
              </a:solidFill>
            </a:endParaRPr>
          </a:p>
        </p:txBody>
      </p:sp>
    </p:spTree>
    <p:extLst>
      <p:ext uri="{BB962C8B-B14F-4D97-AF65-F5344CB8AC3E}">
        <p14:creationId xmlns:p14="http://schemas.microsoft.com/office/powerpoint/2010/main" val="2483837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766833" y="1333755"/>
            <a:ext cx="7815236" cy="4214894"/>
          </a:xfrm>
          <a:prstGeom prst="rect">
            <a:avLst/>
          </a:prstGeom>
        </p:spPr>
      </p:pic>
      <p:grpSp>
        <p:nvGrpSpPr>
          <p:cNvPr id="3" name="object 3"/>
          <p:cNvGrpSpPr/>
          <p:nvPr/>
        </p:nvGrpSpPr>
        <p:grpSpPr>
          <a:xfrm>
            <a:off x="1524000" y="5777390"/>
            <a:ext cx="9144000" cy="224123"/>
            <a:chOff x="0" y="10817869"/>
            <a:chExt cx="20104100" cy="492759"/>
          </a:xfrm>
        </p:grpSpPr>
        <p:pic>
          <p:nvPicPr>
            <p:cNvPr id="4" name="object 4"/>
            <p:cNvPicPr/>
            <p:nvPr/>
          </p:nvPicPr>
          <p:blipFill>
            <a:blip r:embed="rId3" cstate="print"/>
            <a:stretch>
              <a:fillRect/>
            </a:stretch>
          </p:blipFill>
          <p:spPr>
            <a:xfrm>
              <a:off x="0" y="10817869"/>
              <a:ext cx="20104099" cy="490685"/>
            </a:xfrm>
            <a:prstGeom prst="rect">
              <a:avLst/>
            </a:prstGeom>
          </p:spPr>
        </p:pic>
        <p:sp>
          <p:nvSpPr>
            <p:cNvPr id="5" name="object 5"/>
            <p:cNvSpPr/>
            <p:nvPr/>
          </p:nvSpPr>
          <p:spPr>
            <a:xfrm>
              <a:off x="8600" y="10838811"/>
              <a:ext cx="20086955" cy="471805"/>
            </a:xfrm>
            <a:custGeom>
              <a:avLst/>
              <a:gdLst/>
              <a:ahLst/>
              <a:cxnLst/>
              <a:rect l="l" t="t" r="r" b="b"/>
              <a:pathLst>
                <a:path w="20086955" h="471804">
                  <a:moveTo>
                    <a:pt x="20086896" y="0"/>
                  </a:moveTo>
                  <a:lnTo>
                    <a:pt x="0" y="0"/>
                  </a:lnTo>
                  <a:lnTo>
                    <a:pt x="0" y="471189"/>
                  </a:lnTo>
                  <a:lnTo>
                    <a:pt x="20086896" y="471189"/>
                  </a:lnTo>
                  <a:lnTo>
                    <a:pt x="20086896" y="0"/>
                  </a:lnTo>
                  <a:close/>
                </a:path>
              </a:pathLst>
            </a:custGeom>
            <a:solidFill>
              <a:srgbClr val="000F5C"/>
            </a:solidFill>
          </p:spPr>
          <p:txBody>
            <a:bodyPr wrap="square" lIns="0" tIns="0" rIns="0" bIns="0" rtlCol="0"/>
            <a:lstStyle/>
            <a:p>
              <a:pPr defTabSz="415869"/>
              <a:endParaRPr sz="819" kern="0">
                <a:solidFill>
                  <a:sysClr val="windowText" lastClr="000000"/>
                </a:solidFill>
              </a:endParaRPr>
            </a:p>
          </p:txBody>
        </p:sp>
      </p:grpSp>
      <p:sp>
        <p:nvSpPr>
          <p:cNvPr id="6" name="object 6"/>
          <p:cNvSpPr/>
          <p:nvPr/>
        </p:nvSpPr>
        <p:spPr>
          <a:xfrm>
            <a:off x="1524562" y="857070"/>
            <a:ext cx="9143134" cy="441893"/>
          </a:xfrm>
          <a:custGeom>
            <a:avLst/>
            <a:gdLst/>
            <a:ahLst/>
            <a:cxnLst/>
            <a:rect l="l" t="t" r="r" b="b"/>
            <a:pathLst>
              <a:path w="20102195" h="971550">
                <a:moveTo>
                  <a:pt x="0" y="971546"/>
                </a:moveTo>
                <a:lnTo>
                  <a:pt x="20101628" y="971546"/>
                </a:lnTo>
                <a:lnTo>
                  <a:pt x="20101628" y="0"/>
                </a:lnTo>
                <a:lnTo>
                  <a:pt x="0" y="0"/>
                </a:lnTo>
                <a:lnTo>
                  <a:pt x="0" y="971546"/>
                </a:lnTo>
                <a:close/>
              </a:path>
            </a:pathLst>
          </a:custGeom>
          <a:solidFill>
            <a:srgbClr val="000F5C"/>
          </a:solidFill>
        </p:spPr>
        <p:txBody>
          <a:bodyPr wrap="square" lIns="0" tIns="0" rIns="0" bIns="0" rtlCol="0"/>
          <a:lstStyle/>
          <a:p>
            <a:pPr defTabSz="415869"/>
            <a:endParaRPr sz="819" kern="0">
              <a:solidFill>
                <a:sysClr val="windowText" lastClr="000000"/>
              </a:solidFill>
            </a:endParaRPr>
          </a:p>
        </p:txBody>
      </p:sp>
      <p:sp>
        <p:nvSpPr>
          <p:cNvPr id="7" name="object 7"/>
          <p:cNvSpPr txBox="1">
            <a:spLocks noGrp="1"/>
          </p:cNvSpPr>
          <p:nvPr>
            <p:ph type="title"/>
          </p:nvPr>
        </p:nvSpPr>
        <p:spPr>
          <a:xfrm>
            <a:off x="200495" y="126596"/>
            <a:ext cx="9406968" cy="616104"/>
          </a:xfrm>
          <a:prstGeom prst="rect">
            <a:avLst/>
          </a:prstGeom>
        </p:spPr>
        <p:txBody>
          <a:bodyPr vert="horz" wrap="square" lIns="0" tIns="6642" rIns="0" bIns="0" rtlCol="0" anchor="ctr">
            <a:spAutoFit/>
          </a:bodyPr>
          <a:lstStyle/>
          <a:p>
            <a:pPr marL="3466">
              <a:spcBef>
                <a:spcPts val="52"/>
              </a:spcBef>
            </a:pPr>
            <a:r>
              <a:rPr cap="small" dirty="0"/>
              <a:t>SBND - Timeline</a:t>
            </a:r>
            <a:r>
              <a:rPr cap="small" spc="159" dirty="0"/>
              <a:t> </a:t>
            </a:r>
            <a:r>
              <a:rPr cap="small" dirty="0"/>
              <a:t>to</a:t>
            </a:r>
            <a:r>
              <a:rPr cap="small" spc="159" dirty="0"/>
              <a:t> </a:t>
            </a:r>
            <a:r>
              <a:rPr cap="small" spc="-5" dirty="0"/>
              <a:t>Operations</a:t>
            </a:r>
          </a:p>
        </p:txBody>
      </p:sp>
      <p:sp>
        <p:nvSpPr>
          <p:cNvPr id="20" name="object 20"/>
          <p:cNvSpPr txBox="1">
            <a:spLocks noGrp="1"/>
          </p:cNvSpPr>
          <p:nvPr>
            <p:ph type="ftr" sz="quarter" idx="11"/>
          </p:nvPr>
        </p:nvSpPr>
        <p:spPr>
          <a:xfrm>
            <a:off x="3039045" y="3677823"/>
            <a:ext cx="1128944" cy="750912"/>
          </a:xfrm>
          <a:prstGeom prst="rect">
            <a:avLst/>
          </a:prstGeom>
        </p:spPr>
        <p:txBody>
          <a:bodyPr vert="horz" wrap="square" lIns="0" tIns="12130" rIns="0" bIns="0" rtlCol="0" anchor="ctr">
            <a:spAutoFit/>
          </a:bodyPr>
          <a:lstStyle/>
          <a:p>
            <a:pPr marL="5776" defTabSz="415869">
              <a:spcBef>
                <a:spcPts val="96"/>
              </a:spcBef>
            </a:pPr>
            <a:r>
              <a:rPr kern="0" spc="211" dirty="0">
                <a:solidFill>
                  <a:prstClr val="white"/>
                </a:solidFill>
              </a:rPr>
              <a:t>+,-</a:t>
            </a:r>
            <a:r>
              <a:rPr kern="0" dirty="0">
                <a:solidFill>
                  <a:prstClr val="white"/>
                </a:solidFill>
              </a:rPr>
              <a:t> </a:t>
            </a:r>
            <a:r>
              <a:rPr kern="0" spc="132" dirty="0">
                <a:solidFill>
                  <a:prstClr val="white"/>
                </a:solidFill>
              </a:rPr>
              <a:t>)#./#'*</a:t>
            </a:r>
            <a:r>
              <a:rPr kern="0" dirty="0">
                <a:solidFill>
                  <a:prstClr val="white"/>
                </a:solidFill>
              </a:rPr>
              <a:t> </a:t>
            </a:r>
            <a:r>
              <a:rPr kern="0" spc="-227" dirty="0">
                <a:solidFill>
                  <a:prstClr val="white"/>
                </a:solidFill>
              </a:rPr>
              <a:t>0</a:t>
            </a:r>
            <a:r>
              <a:rPr kern="0" spc="209" dirty="0">
                <a:solidFill>
                  <a:prstClr val="white"/>
                </a:solidFill>
              </a:rPr>
              <a:t> </a:t>
            </a:r>
            <a:r>
              <a:rPr kern="0" spc="-48" dirty="0">
                <a:solidFill>
                  <a:prstClr val="white"/>
                </a:solidFill>
              </a:rPr>
              <a:t>1%#*2&amp;'3</a:t>
            </a:r>
            <a:r>
              <a:rPr kern="0" dirty="0">
                <a:solidFill>
                  <a:prstClr val="white"/>
                </a:solidFill>
              </a:rPr>
              <a:t> </a:t>
            </a:r>
            <a:r>
              <a:rPr kern="0" spc="123" dirty="0">
                <a:solidFill>
                  <a:prstClr val="white"/>
                </a:solidFill>
              </a:rPr>
              <a:t>)4</a:t>
            </a:r>
            <a:r>
              <a:rPr kern="0" spc="2" dirty="0">
                <a:solidFill>
                  <a:prstClr val="white"/>
                </a:solidFill>
              </a:rPr>
              <a:t> </a:t>
            </a:r>
            <a:r>
              <a:rPr kern="0" spc="89" dirty="0">
                <a:solidFill>
                  <a:prstClr val="white"/>
                </a:solidFill>
              </a:rPr>
              <a:t>5.6$</a:t>
            </a:r>
            <a:r>
              <a:rPr kern="0" dirty="0">
                <a:solidFill>
                  <a:prstClr val="white"/>
                </a:solidFill>
              </a:rPr>
              <a:t> </a:t>
            </a:r>
            <a:r>
              <a:rPr kern="0" spc="-73" dirty="0">
                <a:solidFill>
                  <a:prstClr val="white"/>
                </a:solidFill>
              </a:rPr>
              <a:t>7'&amp;&amp;</a:t>
            </a:r>
            <a:r>
              <a:rPr kern="0" dirty="0">
                <a:solidFill>
                  <a:prstClr val="white"/>
                </a:solidFill>
              </a:rPr>
              <a:t> </a:t>
            </a:r>
            <a:r>
              <a:rPr kern="0" spc="-227" dirty="0">
                <a:solidFill>
                  <a:prstClr val="white"/>
                </a:solidFill>
              </a:rPr>
              <a:t>0</a:t>
            </a:r>
            <a:r>
              <a:rPr kern="0" spc="209" dirty="0">
                <a:solidFill>
                  <a:prstClr val="white"/>
                </a:solidFill>
              </a:rPr>
              <a:t> </a:t>
            </a:r>
            <a:r>
              <a:rPr kern="0" spc="93" dirty="0">
                <a:solidFill>
                  <a:prstClr val="white"/>
                </a:solidFill>
              </a:rPr>
              <a:t>8'#9:</a:t>
            </a:r>
            <a:r>
              <a:rPr kern="0" spc="2" dirty="0">
                <a:solidFill>
                  <a:prstClr val="white"/>
                </a:solidFill>
              </a:rPr>
              <a:t> </a:t>
            </a:r>
            <a:r>
              <a:rPr kern="0" dirty="0">
                <a:solidFill>
                  <a:prstClr val="white"/>
                </a:solidFill>
              </a:rPr>
              <a:t>;!</a:t>
            </a:r>
            <a:r>
              <a:rPr kern="0" baseline="20202" dirty="0">
                <a:solidFill>
                  <a:prstClr val="white"/>
                </a:solidFill>
              </a:rPr>
              <a:t>&lt;=</a:t>
            </a:r>
            <a:r>
              <a:rPr kern="0" dirty="0">
                <a:solidFill>
                  <a:prstClr val="white"/>
                </a:solidFill>
              </a:rPr>
              <a:t>&gt; </a:t>
            </a:r>
            <a:r>
              <a:rPr kern="0" spc="-9" dirty="0">
                <a:solidFill>
                  <a:prstClr val="white"/>
                </a:solidFill>
              </a:rPr>
              <a:t>;?;@</a:t>
            </a:r>
            <a:endParaRPr kern="0">
              <a:solidFill>
                <a:prstClr val="white"/>
              </a:solidFill>
            </a:endParaRPr>
          </a:p>
        </p:txBody>
      </p:sp>
      <p:sp>
        <p:nvSpPr>
          <p:cNvPr id="21" name="object 21"/>
          <p:cNvSpPr txBox="1">
            <a:spLocks noGrp="1"/>
          </p:cNvSpPr>
          <p:nvPr>
            <p:ph type="sldNum" sz="quarter" idx="12"/>
          </p:nvPr>
        </p:nvSpPr>
        <p:spPr>
          <a:xfrm>
            <a:off x="5601730" y="3878489"/>
            <a:ext cx="76322" cy="133883"/>
          </a:xfrm>
          <a:prstGeom prst="rect">
            <a:avLst/>
          </a:prstGeom>
        </p:spPr>
        <p:txBody>
          <a:bodyPr vert="horz" wrap="square" lIns="0" tIns="0" rIns="0" bIns="0" rtlCol="0" anchor="ctr">
            <a:spAutoFit/>
          </a:bodyPr>
          <a:lstStyle/>
          <a:p>
            <a:pPr marL="17328" defTabSz="415869">
              <a:lnSpc>
                <a:spcPts val="916"/>
              </a:lnSpc>
            </a:pPr>
            <a:fld id="{81D60167-4931-47E6-BA6A-407CBD079E47}" type="slidenum">
              <a:rPr kern="0" spc="-11" dirty="0">
                <a:solidFill>
                  <a:prstClr val="white"/>
                </a:solidFill>
              </a:rPr>
              <a:pPr marL="17328" defTabSz="415869">
                <a:lnSpc>
                  <a:spcPts val="916"/>
                </a:lnSpc>
              </a:pPr>
              <a:t>35</a:t>
            </a:fld>
            <a:endParaRPr kern="0" spc="-11" dirty="0">
              <a:solidFill>
                <a:prstClr val="white"/>
              </a:solidFill>
            </a:endParaRPr>
          </a:p>
        </p:txBody>
      </p:sp>
      <p:grpSp>
        <p:nvGrpSpPr>
          <p:cNvPr id="8" name="object 8"/>
          <p:cNvGrpSpPr/>
          <p:nvPr/>
        </p:nvGrpSpPr>
        <p:grpSpPr>
          <a:xfrm>
            <a:off x="1582612" y="1782036"/>
            <a:ext cx="1065452" cy="1253473"/>
            <a:chOff x="128864" y="2033640"/>
            <a:chExt cx="2342515" cy="2755900"/>
          </a:xfrm>
        </p:grpSpPr>
        <p:pic>
          <p:nvPicPr>
            <p:cNvPr id="9" name="object 9"/>
            <p:cNvPicPr/>
            <p:nvPr/>
          </p:nvPicPr>
          <p:blipFill>
            <a:blip r:embed="rId4" cstate="print"/>
            <a:stretch>
              <a:fillRect/>
            </a:stretch>
          </p:blipFill>
          <p:spPr>
            <a:xfrm>
              <a:off x="134099" y="2038877"/>
              <a:ext cx="2331919" cy="2745265"/>
            </a:xfrm>
            <a:prstGeom prst="rect">
              <a:avLst/>
            </a:prstGeom>
          </p:spPr>
        </p:pic>
        <p:sp>
          <p:nvSpPr>
            <p:cNvPr id="10" name="object 10"/>
            <p:cNvSpPr/>
            <p:nvPr/>
          </p:nvSpPr>
          <p:spPr>
            <a:xfrm>
              <a:off x="134099" y="2038876"/>
              <a:ext cx="2332355" cy="2745740"/>
            </a:xfrm>
            <a:custGeom>
              <a:avLst/>
              <a:gdLst/>
              <a:ahLst/>
              <a:cxnLst/>
              <a:rect l="l" t="t" r="r" b="b"/>
              <a:pathLst>
                <a:path w="2332355" h="2745740">
                  <a:moveTo>
                    <a:pt x="0" y="0"/>
                  </a:moveTo>
                  <a:lnTo>
                    <a:pt x="2331919" y="0"/>
                  </a:lnTo>
                  <a:lnTo>
                    <a:pt x="2331919" y="2745265"/>
                  </a:lnTo>
                  <a:lnTo>
                    <a:pt x="0" y="2745265"/>
                  </a:lnTo>
                  <a:lnTo>
                    <a:pt x="0" y="0"/>
                  </a:lnTo>
                  <a:close/>
                </a:path>
              </a:pathLst>
            </a:custGeom>
            <a:ln w="10470">
              <a:solidFill>
                <a:srgbClr val="000000"/>
              </a:solidFill>
            </a:ln>
          </p:spPr>
          <p:txBody>
            <a:bodyPr wrap="square" lIns="0" tIns="0" rIns="0" bIns="0" rtlCol="0"/>
            <a:lstStyle/>
            <a:p>
              <a:pPr defTabSz="415869"/>
              <a:endParaRPr sz="819" kern="0">
                <a:solidFill>
                  <a:sysClr val="windowText" lastClr="000000"/>
                </a:solidFill>
              </a:endParaRPr>
            </a:p>
          </p:txBody>
        </p:sp>
      </p:grpSp>
      <p:pic>
        <p:nvPicPr>
          <p:cNvPr id="11" name="object 11"/>
          <p:cNvPicPr/>
          <p:nvPr/>
        </p:nvPicPr>
        <p:blipFill>
          <a:blip r:embed="rId5" cstate="print"/>
          <a:stretch>
            <a:fillRect/>
          </a:stretch>
        </p:blipFill>
        <p:spPr>
          <a:xfrm>
            <a:off x="3495447" y="3863701"/>
            <a:ext cx="1671640" cy="1866061"/>
          </a:xfrm>
          <a:prstGeom prst="rect">
            <a:avLst/>
          </a:prstGeom>
        </p:spPr>
      </p:pic>
      <p:sp>
        <p:nvSpPr>
          <p:cNvPr id="12" name="object 12"/>
          <p:cNvSpPr txBox="1"/>
          <p:nvPr/>
        </p:nvSpPr>
        <p:spPr>
          <a:xfrm>
            <a:off x="2371726" y="4393524"/>
            <a:ext cx="1226324" cy="842598"/>
          </a:xfrm>
          <a:prstGeom prst="rect">
            <a:avLst/>
          </a:prstGeom>
        </p:spPr>
        <p:txBody>
          <a:bodyPr vert="horz" wrap="square" lIns="0" tIns="2599" rIns="0" bIns="0" rtlCol="0">
            <a:spAutoFit/>
          </a:bodyPr>
          <a:lstStyle/>
          <a:p>
            <a:pPr marL="5776" marR="2310" algn="ctr" defTabSz="415869">
              <a:lnSpc>
                <a:spcPct val="102200"/>
              </a:lnSpc>
              <a:spcBef>
                <a:spcPts val="20"/>
              </a:spcBef>
            </a:pPr>
            <a:r>
              <a:rPr sz="1046" kern="0" dirty="0">
                <a:solidFill>
                  <a:sysClr val="windowText" lastClr="000000"/>
                </a:solidFill>
                <a:latin typeface="Avenir-Book"/>
                <a:cs typeface="Avenir-Book"/>
              </a:rPr>
              <a:t>Cryostat </a:t>
            </a:r>
            <a:r>
              <a:rPr sz="1046" kern="0" spc="-5" dirty="0">
                <a:solidFill>
                  <a:sysClr val="windowText" lastClr="000000"/>
                </a:solidFill>
                <a:latin typeface="Avenir-Book"/>
                <a:cs typeface="Avenir-Book"/>
              </a:rPr>
              <a:t>surrounded </a:t>
            </a:r>
            <a:r>
              <a:rPr sz="1046" kern="0" dirty="0">
                <a:solidFill>
                  <a:sysClr val="windowText" lastClr="000000"/>
                </a:solidFill>
                <a:latin typeface="Avenir-Book"/>
                <a:cs typeface="Avenir-Book"/>
              </a:rPr>
              <a:t>by a Cosmic </a:t>
            </a:r>
            <a:r>
              <a:rPr sz="1046" kern="0" spc="-11" dirty="0">
                <a:solidFill>
                  <a:sysClr val="windowText" lastClr="000000"/>
                </a:solidFill>
                <a:latin typeface="Avenir-Book"/>
                <a:cs typeface="Avenir-Book"/>
              </a:rPr>
              <a:t>Ray Tagger</a:t>
            </a:r>
            <a:r>
              <a:rPr sz="1046" kern="0" spc="-55" dirty="0">
                <a:solidFill>
                  <a:sysClr val="windowText" lastClr="000000"/>
                </a:solidFill>
                <a:latin typeface="Avenir-Book"/>
                <a:cs typeface="Avenir-Book"/>
              </a:rPr>
              <a:t> </a:t>
            </a:r>
            <a:r>
              <a:rPr sz="1046" kern="0" spc="-5" dirty="0">
                <a:solidFill>
                  <a:sysClr val="windowText" lastClr="000000"/>
                </a:solidFill>
                <a:latin typeface="Avenir-Book"/>
                <a:cs typeface="Avenir-Book"/>
              </a:rPr>
              <a:t>system.</a:t>
            </a:r>
            <a:endParaRPr sz="1046" kern="0">
              <a:solidFill>
                <a:sysClr val="windowText" lastClr="000000"/>
              </a:solidFill>
              <a:latin typeface="Avenir-Book"/>
              <a:cs typeface="Avenir-Book"/>
            </a:endParaRPr>
          </a:p>
          <a:p>
            <a:pPr algn="ctr" defTabSz="415869">
              <a:spcBef>
                <a:spcPts val="27"/>
              </a:spcBef>
            </a:pPr>
            <a:r>
              <a:rPr sz="1046" kern="0" dirty="0">
                <a:solidFill>
                  <a:sysClr val="windowText" lastClr="000000"/>
                </a:solidFill>
                <a:latin typeface="Avenir-Book"/>
                <a:cs typeface="Avenir-Book"/>
              </a:rPr>
              <a:t>Panels made </a:t>
            </a:r>
            <a:r>
              <a:rPr sz="1046" kern="0" spc="-11" dirty="0">
                <a:solidFill>
                  <a:sysClr val="windowText" lastClr="000000"/>
                </a:solidFill>
                <a:latin typeface="Avenir-Book"/>
                <a:cs typeface="Avenir-Book"/>
              </a:rPr>
              <a:t>of</a:t>
            </a:r>
            <a:endParaRPr sz="1046" kern="0">
              <a:solidFill>
                <a:sysClr val="windowText" lastClr="000000"/>
              </a:solidFill>
              <a:latin typeface="Avenir-Book"/>
              <a:cs typeface="Avenir-Book"/>
            </a:endParaRPr>
          </a:p>
          <a:p>
            <a:pPr algn="ctr" defTabSz="415869">
              <a:spcBef>
                <a:spcPts val="171"/>
              </a:spcBef>
            </a:pPr>
            <a:r>
              <a:rPr sz="1046" kern="0" dirty="0">
                <a:solidFill>
                  <a:sysClr val="windowText" lastClr="000000"/>
                </a:solidFill>
                <a:latin typeface="Avenir-Book"/>
                <a:cs typeface="Avenir-Book"/>
              </a:rPr>
              <a:t>scintillator </a:t>
            </a:r>
            <a:r>
              <a:rPr sz="1046" kern="0" spc="-5" dirty="0">
                <a:solidFill>
                  <a:sysClr val="windowText" lastClr="000000"/>
                </a:solidFill>
                <a:latin typeface="Avenir-Book"/>
                <a:cs typeface="Avenir-Book"/>
              </a:rPr>
              <a:t>strips</a:t>
            </a:r>
            <a:endParaRPr sz="1046" kern="0">
              <a:solidFill>
                <a:sysClr val="windowText" lastClr="000000"/>
              </a:solidFill>
              <a:latin typeface="Avenir-Book"/>
              <a:cs typeface="Avenir-Book"/>
            </a:endParaRPr>
          </a:p>
        </p:txBody>
      </p:sp>
      <p:pic>
        <p:nvPicPr>
          <p:cNvPr id="13" name="object 13"/>
          <p:cNvPicPr/>
          <p:nvPr/>
        </p:nvPicPr>
        <p:blipFill>
          <a:blip r:embed="rId6" cstate="print"/>
          <a:stretch>
            <a:fillRect/>
          </a:stretch>
        </p:blipFill>
        <p:spPr>
          <a:xfrm>
            <a:off x="9914002" y="3286924"/>
            <a:ext cx="706479" cy="706474"/>
          </a:xfrm>
          <a:prstGeom prst="rect">
            <a:avLst/>
          </a:prstGeom>
        </p:spPr>
      </p:pic>
      <p:sp>
        <p:nvSpPr>
          <p:cNvPr id="14" name="object 14"/>
          <p:cNvSpPr txBox="1"/>
          <p:nvPr/>
        </p:nvSpPr>
        <p:spPr>
          <a:xfrm>
            <a:off x="5123005" y="2340153"/>
            <a:ext cx="880319" cy="201720"/>
          </a:xfrm>
          <a:prstGeom prst="rect">
            <a:avLst/>
          </a:prstGeom>
        </p:spPr>
        <p:txBody>
          <a:bodyPr vert="horz" wrap="square" lIns="0" tIns="5776" rIns="0" bIns="0" rtlCol="0">
            <a:spAutoFit/>
          </a:bodyPr>
          <a:lstStyle/>
          <a:p>
            <a:pPr marL="17328" defTabSz="415869">
              <a:spcBef>
                <a:spcPts val="45"/>
              </a:spcBef>
            </a:pPr>
            <a:r>
              <a:rPr sz="1273" b="1" i="1" kern="0" spc="5" dirty="0">
                <a:solidFill>
                  <a:srgbClr val="0433FF"/>
                </a:solidFill>
                <a:latin typeface="Avenir-HeavyOblique"/>
                <a:cs typeface="Avenir-HeavyOblique"/>
              </a:rPr>
              <a:t>A</a:t>
            </a:r>
            <a:r>
              <a:rPr sz="1273" b="1" i="1" kern="0" spc="-719" dirty="0">
                <a:solidFill>
                  <a:srgbClr val="0433FF"/>
                </a:solidFill>
                <a:latin typeface="Avenir-HeavyOblique"/>
                <a:cs typeface="Avenir-HeavyOblique"/>
              </a:rPr>
              <a:t>p</a:t>
            </a:r>
            <a:r>
              <a:rPr sz="1126" kern="0" spc="7" baseline="37037" dirty="0">
                <a:solidFill>
                  <a:srgbClr val="FFFFFF"/>
                </a:solidFill>
                <a:latin typeface="Arial Unicode MS"/>
                <a:cs typeface="Arial Unicode MS"/>
              </a:rPr>
              <a:t>8</a:t>
            </a:r>
            <a:r>
              <a:rPr sz="1126" kern="0" spc="-266" baseline="37037" dirty="0">
                <a:solidFill>
                  <a:srgbClr val="FFFFFF"/>
                </a:solidFill>
                <a:latin typeface="Arial Unicode MS"/>
                <a:cs typeface="Arial Unicode MS"/>
              </a:rPr>
              <a:t>2</a:t>
            </a:r>
            <a:r>
              <a:rPr sz="1273" b="1" i="1" kern="0" spc="5" dirty="0">
                <a:solidFill>
                  <a:srgbClr val="0433FF"/>
                </a:solidFill>
                <a:latin typeface="Avenir-HeavyOblique"/>
                <a:cs typeface="Avenir-HeavyOblique"/>
              </a:rPr>
              <a:t>ril,</a:t>
            </a:r>
            <a:r>
              <a:rPr sz="1273" b="1" i="1" kern="0" spc="23" dirty="0">
                <a:solidFill>
                  <a:srgbClr val="0433FF"/>
                </a:solidFill>
                <a:latin typeface="Avenir-HeavyOblique"/>
                <a:cs typeface="Avenir-HeavyOblique"/>
              </a:rPr>
              <a:t> </a:t>
            </a:r>
            <a:r>
              <a:rPr sz="1273" b="1" i="1" kern="0" spc="-9" dirty="0">
                <a:solidFill>
                  <a:srgbClr val="0433FF"/>
                </a:solidFill>
                <a:latin typeface="Avenir-HeavyOblique"/>
                <a:cs typeface="Avenir-HeavyOblique"/>
              </a:rPr>
              <a:t>2023</a:t>
            </a:r>
            <a:endParaRPr sz="1273" kern="0">
              <a:solidFill>
                <a:sysClr val="windowText" lastClr="000000"/>
              </a:solidFill>
              <a:latin typeface="Avenir-HeavyOblique"/>
              <a:cs typeface="Avenir-HeavyOblique"/>
            </a:endParaRPr>
          </a:p>
        </p:txBody>
      </p:sp>
      <p:sp>
        <p:nvSpPr>
          <p:cNvPr id="15" name="object 15"/>
          <p:cNvSpPr txBox="1"/>
          <p:nvPr/>
        </p:nvSpPr>
        <p:spPr>
          <a:xfrm>
            <a:off x="6997838" y="3522545"/>
            <a:ext cx="1279467" cy="201720"/>
          </a:xfrm>
          <a:prstGeom prst="rect">
            <a:avLst/>
          </a:prstGeom>
        </p:spPr>
        <p:txBody>
          <a:bodyPr vert="horz" wrap="square" lIns="0" tIns="5776" rIns="0" bIns="0" rtlCol="0">
            <a:spAutoFit/>
          </a:bodyPr>
          <a:lstStyle/>
          <a:p>
            <a:pPr marL="5776" defTabSz="415869">
              <a:spcBef>
                <a:spcPts val="45"/>
              </a:spcBef>
            </a:pPr>
            <a:r>
              <a:rPr sz="1273" b="1" i="1" kern="0" spc="-5" dirty="0">
                <a:solidFill>
                  <a:srgbClr val="0433FF"/>
                </a:solidFill>
                <a:latin typeface="Avenir-HeavyOblique"/>
                <a:cs typeface="Avenir-HeavyOblique"/>
              </a:rPr>
              <a:t>November,</a:t>
            </a:r>
            <a:r>
              <a:rPr sz="1273" b="1" i="1" kern="0" spc="-77" dirty="0">
                <a:solidFill>
                  <a:srgbClr val="0433FF"/>
                </a:solidFill>
                <a:latin typeface="Avenir-HeavyOblique"/>
                <a:cs typeface="Avenir-HeavyOblique"/>
              </a:rPr>
              <a:t> </a:t>
            </a:r>
            <a:r>
              <a:rPr sz="1273" b="1" i="1" kern="0" spc="-9" dirty="0">
                <a:solidFill>
                  <a:srgbClr val="0433FF"/>
                </a:solidFill>
                <a:latin typeface="Avenir-HeavyOblique"/>
                <a:cs typeface="Avenir-HeavyOblique"/>
              </a:rPr>
              <a:t>2023</a:t>
            </a:r>
            <a:endParaRPr sz="1273" kern="0">
              <a:solidFill>
                <a:sysClr val="windowText" lastClr="000000"/>
              </a:solidFill>
              <a:latin typeface="Avenir-HeavyOblique"/>
              <a:cs typeface="Avenir-HeavyOblique"/>
            </a:endParaRPr>
          </a:p>
        </p:txBody>
      </p:sp>
      <p:sp>
        <p:nvSpPr>
          <p:cNvPr id="16" name="object 16"/>
          <p:cNvSpPr/>
          <p:nvPr/>
        </p:nvSpPr>
        <p:spPr>
          <a:xfrm>
            <a:off x="5103616" y="2370100"/>
            <a:ext cx="919021" cy="175024"/>
          </a:xfrm>
          <a:custGeom>
            <a:avLst/>
            <a:gdLst/>
            <a:ahLst/>
            <a:cxnLst/>
            <a:rect l="l" t="t" r="r" b="b"/>
            <a:pathLst>
              <a:path w="2020570" h="384810">
                <a:moveTo>
                  <a:pt x="1780089" y="0"/>
                </a:moveTo>
                <a:lnTo>
                  <a:pt x="240097" y="0"/>
                </a:lnTo>
                <a:lnTo>
                  <a:pt x="193130" y="163"/>
                </a:lnTo>
                <a:lnTo>
                  <a:pt x="125168" y="4407"/>
                </a:lnTo>
                <a:lnTo>
                  <a:pt x="71638" y="25233"/>
                </a:lnTo>
                <a:lnTo>
                  <a:pt x="25232" y="71639"/>
                </a:lnTo>
                <a:lnTo>
                  <a:pt x="5421" y="118996"/>
                </a:lnTo>
                <a:lnTo>
                  <a:pt x="501" y="168053"/>
                </a:lnTo>
                <a:lnTo>
                  <a:pt x="0" y="192335"/>
                </a:lnTo>
                <a:lnTo>
                  <a:pt x="501" y="216618"/>
                </a:lnTo>
                <a:lnTo>
                  <a:pt x="5421" y="265674"/>
                </a:lnTo>
                <a:lnTo>
                  <a:pt x="25232" y="313033"/>
                </a:lnTo>
                <a:lnTo>
                  <a:pt x="71638" y="359438"/>
                </a:lnTo>
                <a:lnTo>
                  <a:pt x="125168" y="380264"/>
                </a:lnTo>
                <a:lnTo>
                  <a:pt x="193130" y="384508"/>
                </a:lnTo>
                <a:lnTo>
                  <a:pt x="240097" y="384672"/>
                </a:lnTo>
                <a:lnTo>
                  <a:pt x="1780089" y="384672"/>
                </a:lnTo>
                <a:lnTo>
                  <a:pt x="1827055" y="384508"/>
                </a:lnTo>
                <a:lnTo>
                  <a:pt x="1895017" y="380264"/>
                </a:lnTo>
                <a:lnTo>
                  <a:pt x="1948547" y="359438"/>
                </a:lnTo>
                <a:lnTo>
                  <a:pt x="1994953" y="313033"/>
                </a:lnTo>
                <a:lnTo>
                  <a:pt x="2014764" y="265674"/>
                </a:lnTo>
                <a:lnTo>
                  <a:pt x="2019685" y="216618"/>
                </a:lnTo>
                <a:lnTo>
                  <a:pt x="2020186" y="192335"/>
                </a:lnTo>
                <a:lnTo>
                  <a:pt x="2019685" y="168053"/>
                </a:lnTo>
                <a:lnTo>
                  <a:pt x="2014764" y="118996"/>
                </a:lnTo>
                <a:lnTo>
                  <a:pt x="1994953" y="71639"/>
                </a:lnTo>
                <a:lnTo>
                  <a:pt x="1948547" y="25233"/>
                </a:lnTo>
                <a:lnTo>
                  <a:pt x="1895017" y="4407"/>
                </a:lnTo>
                <a:lnTo>
                  <a:pt x="1864932" y="1305"/>
                </a:lnTo>
                <a:lnTo>
                  <a:pt x="1827055" y="163"/>
                </a:lnTo>
                <a:lnTo>
                  <a:pt x="1780089" y="0"/>
                </a:lnTo>
                <a:close/>
              </a:path>
            </a:pathLst>
          </a:custGeom>
          <a:solidFill>
            <a:srgbClr val="F2E300">
              <a:alpha val="50228"/>
            </a:srgbClr>
          </a:solidFill>
        </p:spPr>
        <p:txBody>
          <a:bodyPr wrap="square" lIns="0" tIns="0" rIns="0" bIns="0" rtlCol="0"/>
          <a:lstStyle/>
          <a:p>
            <a:pPr defTabSz="415869"/>
            <a:endParaRPr sz="819" kern="0">
              <a:solidFill>
                <a:sysClr val="windowText" lastClr="000000"/>
              </a:solidFill>
            </a:endParaRPr>
          </a:p>
        </p:txBody>
      </p:sp>
      <p:sp>
        <p:nvSpPr>
          <p:cNvPr id="17" name="object 17"/>
          <p:cNvSpPr/>
          <p:nvPr/>
        </p:nvSpPr>
        <p:spPr>
          <a:xfrm>
            <a:off x="6974444" y="3552492"/>
            <a:ext cx="1326255" cy="175024"/>
          </a:xfrm>
          <a:custGeom>
            <a:avLst/>
            <a:gdLst/>
            <a:ahLst/>
            <a:cxnLst/>
            <a:rect l="l" t="t" r="r" b="b"/>
            <a:pathLst>
              <a:path w="2915919" h="384810">
                <a:moveTo>
                  <a:pt x="2675730" y="0"/>
                </a:moveTo>
                <a:lnTo>
                  <a:pt x="240097" y="0"/>
                </a:lnTo>
                <a:lnTo>
                  <a:pt x="193133" y="163"/>
                </a:lnTo>
                <a:lnTo>
                  <a:pt x="125171" y="4407"/>
                </a:lnTo>
                <a:lnTo>
                  <a:pt x="71638" y="25233"/>
                </a:lnTo>
                <a:lnTo>
                  <a:pt x="25234" y="71638"/>
                </a:lnTo>
                <a:lnTo>
                  <a:pt x="5424" y="118996"/>
                </a:lnTo>
                <a:lnTo>
                  <a:pt x="501" y="168053"/>
                </a:lnTo>
                <a:lnTo>
                  <a:pt x="0" y="192335"/>
                </a:lnTo>
                <a:lnTo>
                  <a:pt x="501" y="216618"/>
                </a:lnTo>
                <a:lnTo>
                  <a:pt x="5424" y="265674"/>
                </a:lnTo>
                <a:lnTo>
                  <a:pt x="25234" y="313033"/>
                </a:lnTo>
                <a:lnTo>
                  <a:pt x="71638" y="359438"/>
                </a:lnTo>
                <a:lnTo>
                  <a:pt x="125171" y="380264"/>
                </a:lnTo>
                <a:lnTo>
                  <a:pt x="193133" y="384507"/>
                </a:lnTo>
                <a:lnTo>
                  <a:pt x="240097" y="384671"/>
                </a:lnTo>
                <a:lnTo>
                  <a:pt x="2675730" y="384671"/>
                </a:lnTo>
                <a:lnTo>
                  <a:pt x="2722698" y="384507"/>
                </a:lnTo>
                <a:lnTo>
                  <a:pt x="2790657" y="380264"/>
                </a:lnTo>
                <a:lnTo>
                  <a:pt x="2844189" y="359438"/>
                </a:lnTo>
                <a:lnTo>
                  <a:pt x="2890592" y="313033"/>
                </a:lnTo>
                <a:lnTo>
                  <a:pt x="2910402" y="265674"/>
                </a:lnTo>
                <a:lnTo>
                  <a:pt x="2915325" y="216618"/>
                </a:lnTo>
                <a:lnTo>
                  <a:pt x="2915827" y="192335"/>
                </a:lnTo>
                <a:lnTo>
                  <a:pt x="2915325" y="168053"/>
                </a:lnTo>
                <a:lnTo>
                  <a:pt x="2910402" y="118996"/>
                </a:lnTo>
                <a:lnTo>
                  <a:pt x="2890592" y="71638"/>
                </a:lnTo>
                <a:lnTo>
                  <a:pt x="2844189" y="25233"/>
                </a:lnTo>
                <a:lnTo>
                  <a:pt x="2790657" y="4407"/>
                </a:lnTo>
                <a:lnTo>
                  <a:pt x="2722698" y="163"/>
                </a:lnTo>
                <a:lnTo>
                  <a:pt x="2675730" y="0"/>
                </a:lnTo>
                <a:close/>
              </a:path>
            </a:pathLst>
          </a:custGeom>
          <a:solidFill>
            <a:srgbClr val="F2E300">
              <a:alpha val="50228"/>
            </a:srgbClr>
          </a:solidFill>
        </p:spPr>
        <p:txBody>
          <a:bodyPr wrap="square" lIns="0" tIns="0" rIns="0" bIns="0" rtlCol="0"/>
          <a:lstStyle/>
          <a:p>
            <a:pPr defTabSz="415869"/>
            <a:endParaRPr sz="819" kern="0">
              <a:solidFill>
                <a:sysClr val="windowText" lastClr="000000"/>
              </a:solidFill>
            </a:endParaRPr>
          </a:p>
        </p:txBody>
      </p:sp>
      <p:sp>
        <p:nvSpPr>
          <p:cNvPr id="18" name="object 18"/>
          <p:cNvSpPr/>
          <p:nvPr/>
        </p:nvSpPr>
        <p:spPr>
          <a:xfrm>
            <a:off x="5106414" y="3807160"/>
            <a:ext cx="1883676" cy="214592"/>
          </a:xfrm>
          <a:custGeom>
            <a:avLst/>
            <a:gdLst/>
            <a:ahLst/>
            <a:cxnLst/>
            <a:rect l="l" t="t" r="r" b="b"/>
            <a:pathLst>
              <a:path w="4141470" h="471804">
                <a:moveTo>
                  <a:pt x="3900834" y="0"/>
                </a:moveTo>
                <a:lnTo>
                  <a:pt x="240097" y="0"/>
                </a:lnTo>
                <a:lnTo>
                  <a:pt x="192395" y="181"/>
                </a:lnTo>
                <a:lnTo>
                  <a:pt x="153926" y="1455"/>
                </a:lnTo>
                <a:lnTo>
                  <a:pt x="99410" y="11640"/>
                </a:lnTo>
                <a:lnTo>
                  <a:pt x="45797" y="45796"/>
                </a:lnTo>
                <a:lnTo>
                  <a:pt x="11641" y="99409"/>
                </a:lnTo>
                <a:lnTo>
                  <a:pt x="1564" y="152989"/>
                </a:lnTo>
                <a:lnTo>
                  <a:pt x="0" y="235594"/>
                </a:lnTo>
                <a:lnTo>
                  <a:pt x="222" y="280707"/>
                </a:lnTo>
                <a:lnTo>
                  <a:pt x="5034" y="348435"/>
                </a:lnTo>
                <a:lnTo>
                  <a:pt x="25882" y="400613"/>
                </a:lnTo>
                <a:lnTo>
                  <a:pt x="70576" y="445307"/>
                </a:lnTo>
                <a:lnTo>
                  <a:pt x="123371" y="466278"/>
                </a:lnTo>
                <a:lnTo>
                  <a:pt x="192395" y="471007"/>
                </a:lnTo>
                <a:lnTo>
                  <a:pt x="240097" y="471189"/>
                </a:lnTo>
                <a:lnTo>
                  <a:pt x="3900834" y="471189"/>
                </a:lnTo>
                <a:lnTo>
                  <a:pt x="3948536" y="471007"/>
                </a:lnTo>
                <a:lnTo>
                  <a:pt x="3987005" y="469734"/>
                </a:lnTo>
                <a:lnTo>
                  <a:pt x="4041520" y="459548"/>
                </a:lnTo>
                <a:lnTo>
                  <a:pt x="4095139" y="425392"/>
                </a:lnTo>
                <a:lnTo>
                  <a:pt x="4129298" y="371779"/>
                </a:lnTo>
                <a:lnTo>
                  <a:pt x="4139367" y="318199"/>
                </a:lnTo>
                <a:lnTo>
                  <a:pt x="4140931" y="235594"/>
                </a:lnTo>
                <a:lnTo>
                  <a:pt x="4140708" y="190481"/>
                </a:lnTo>
                <a:lnTo>
                  <a:pt x="4135900" y="122753"/>
                </a:lnTo>
                <a:lnTo>
                  <a:pt x="4115055" y="70574"/>
                </a:lnTo>
                <a:lnTo>
                  <a:pt x="4070358" y="25881"/>
                </a:lnTo>
                <a:lnTo>
                  <a:pt x="4017561" y="4910"/>
                </a:lnTo>
                <a:lnTo>
                  <a:pt x="3948536" y="181"/>
                </a:lnTo>
                <a:lnTo>
                  <a:pt x="3900834" y="0"/>
                </a:lnTo>
                <a:close/>
              </a:path>
            </a:pathLst>
          </a:custGeom>
          <a:solidFill>
            <a:srgbClr val="F2E300">
              <a:alpha val="50228"/>
            </a:srgbClr>
          </a:solidFill>
        </p:spPr>
        <p:txBody>
          <a:bodyPr wrap="square" lIns="0" tIns="0" rIns="0" bIns="0" rtlCol="0"/>
          <a:lstStyle/>
          <a:p>
            <a:pPr defTabSz="415869"/>
            <a:endParaRPr sz="819" kern="0">
              <a:solidFill>
                <a:sysClr val="windowText" lastClr="000000"/>
              </a:solidFill>
            </a:endParaRPr>
          </a:p>
        </p:txBody>
      </p:sp>
      <p:sp>
        <p:nvSpPr>
          <p:cNvPr id="19" name="object 19"/>
          <p:cNvSpPr txBox="1"/>
          <p:nvPr/>
        </p:nvSpPr>
        <p:spPr>
          <a:xfrm>
            <a:off x="1557644" y="5822588"/>
            <a:ext cx="752950" cy="127665"/>
          </a:xfrm>
          <a:prstGeom prst="rect">
            <a:avLst/>
          </a:prstGeom>
        </p:spPr>
        <p:txBody>
          <a:bodyPr vert="horz" wrap="square" lIns="0" tIns="12130" rIns="0" bIns="0" rtlCol="0">
            <a:spAutoFit/>
          </a:bodyPr>
          <a:lstStyle/>
          <a:p>
            <a:pPr marL="5776" defTabSz="415869">
              <a:spcBef>
                <a:spcPts val="96"/>
              </a:spcBef>
            </a:pPr>
            <a:r>
              <a:rPr sz="750" kern="0" spc="-77" dirty="0">
                <a:solidFill>
                  <a:srgbClr val="FFFFFF"/>
                </a:solidFill>
                <a:latin typeface="Arial Unicode MS"/>
                <a:cs typeface="Arial Unicode MS"/>
              </a:rPr>
              <a:t>"#$%&amp;&amp;'</a:t>
            </a:r>
            <a:r>
              <a:rPr sz="750" kern="0" spc="25" dirty="0">
                <a:solidFill>
                  <a:srgbClr val="FFFFFF"/>
                </a:solidFill>
                <a:latin typeface="Arial Unicode MS"/>
                <a:cs typeface="Arial Unicode MS"/>
              </a:rPr>
              <a:t> </a:t>
            </a:r>
            <a:r>
              <a:rPr sz="750" kern="0" spc="141" dirty="0">
                <a:solidFill>
                  <a:srgbClr val="FFFFFF"/>
                </a:solidFill>
                <a:latin typeface="Arial Unicode MS"/>
                <a:cs typeface="Arial Unicode MS"/>
              </a:rPr>
              <a:t>)'&amp;'*'#'</a:t>
            </a:r>
            <a:endParaRPr sz="750" kern="0">
              <a:solidFill>
                <a:sysClr val="windowText" lastClr="000000"/>
              </a:solidFill>
              <a:latin typeface="Arial Unicode MS"/>
              <a:cs typeface="Arial Unicode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B2B6C-AB27-3D6B-6450-EDB79932729C}"/>
              </a:ext>
            </a:extLst>
          </p:cNvPr>
          <p:cNvSpPr>
            <a:spLocks noGrp="1"/>
          </p:cNvSpPr>
          <p:nvPr>
            <p:ph type="title"/>
          </p:nvPr>
        </p:nvSpPr>
        <p:spPr>
          <a:xfrm>
            <a:off x="2768251" y="4755"/>
            <a:ext cx="7561095" cy="791973"/>
          </a:xfrm>
        </p:spPr>
        <p:txBody>
          <a:bodyPr>
            <a:normAutofit/>
          </a:bodyPr>
          <a:lstStyle/>
          <a:p>
            <a:pPr algn="ctr"/>
            <a:r>
              <a:rPr lang="en-US" dirty="0"/>
              <a:t>                    </a:t>
            </a:r>
            <a:r>
              <a:rPr lang="en-US" dirty="0" err="1"/>
              <a:t>nuSTORM</a:t>
            </a:r>
            <a:endParaRPr lang="en-US" dirty="0"/>
          </a:p>
        </p:txBody>
      </p:sp>
      <p:sp>
        <p:nvSpPr>
          <p:cNvPr id="10" name="Content Placeholder 9">
            <a:extLst>
              <a:ext uri="{FF2B5EF4-FFF2-40B4-BE49-F238E27FC236}">
                <a16:creationId xmlns:a16="http://schemas.microsoft.com/office/drawing/2014/main" id="{CB37213E-A4E9-1DCB-E0C5-C2118F93BBD2}"/>
              </a:ext>
            </a:extLst>
          </p:cNvPr>
          <p:cNvSpPr>
            <a:spLocks noGrp="1"/>
          </p:cNvSpPr>
          <p:nvPr>
            <p:ph idx="1"/>
          </p:nvPr>
        </p:nvSpPr>
        <p:spPr>
          <a:xfrm>
            <a:off x="299629" y="4563373"/>
            <a:ext cx="5527728" cy="2211971"/>
          </a:xfrm>
          <a:ln>
            <a:solidFill>
              <a:srgbClr val="FF0000"/>
            </a:solidFill>
          </a:ln>
        </p:spPr>
        <p:txBody>
          <a:bodyPr>
            <a:normAutofit/>
          </a:bodyPr>
          <a:lstStyle/>
          <a:p>
            <a:pPr marL="480472" lvl="1" indent="-368291">
              <a:buFont typeface="+mj-lt"/>
              <a:buAutoNum type="arabicPeriod"/>
            </a:pPr>
            <a:r>
              <a:rPr lang="en-US"/>
              <a:t>%-level (</a:t>
            </a:r>
            <a:r>
              <a:rPr lang="en-US" sz="2933"/>
              <a:t> </a:t>
            </a:r>
            <a:r>
              <a:rPr lang="en-US" err="1"/>
              <a:t>ν</a:t>
            </a:r>
            <a:r>
              <a:rPr lang="en-US" baseline="-25000" err="1"/>
              <a:t>e</a:t>
            </a:r>
            <a:r>
              <a:rPr lang="en-US" i="1" err="1"/>
              <a:t>N</a:t>
            </a:r>
            <a:r>
              <a:rPr lang="en-US" sz="2933" i="1">
                <a:solidFill>
                  <a:schemeClr val="accent6"/>
                </a:solidFill>
              </a:rPr>
              <a:t> </a:t>
            </a:r>
            <a:r>
              <a:rPr lang="en-US"/>
              <a:t>) cross sections</a:t>
            </a:r>
          </a:p>
          <a:p>
            <a:pPr marL="533387" lvl="2" indent="-175680"/>
            <a:r>
              <a:rPr lang="en-US"/>
              <a:t>Multi differential / </a:t>
            </a:r>
            <a:r>
              <a:rPr lang="en-US" i="1" err="1"/>
              <a:t>E</a:t>
            </a:r>
            <a:r>
              <a:rPr lang="en-US" baseline="-25000" err="1">
                <a:latin typeface="Symbol" pitchFamily="2" charset="2"/>
              </a:rPr>
              <a:t>n</a:t>
            </a:r>
            <a:r>
              <a:rPr lang="en-US"/>
              <a:t> scan</a:t>
            </a:r>
          </a:p>
          <a:p>
            <a:pPr marL="480472" lvl="1" indent="-368291">
              <a:buFont typeface="+mj-lt"/>
              <a:buAutoNum type="arabicPeriod"/>
            </a:pPr>
            <a:r>
              <a:rPr lang="en-US"/>
              <a:t>BSM searches</a:t>
            </a:r>
          </a:p>
          <a:p>
            <a:pPr marL="533387" lvl="2" indent="-175680"/>
            <a:r>
              <a:rPr lang="en-US"/>
              <a:t>E.g. </a:t>
            </a:r>
            <a:r>
              <a:rPr lang="en-US" err="1"/>
              <a:t>steriles</a:t>
            </a:r>
            <a:r>
              <a:rPr lang="en-US"/>
              <a:t> beyond FNAL SBN</a:t>
            </a:r>
          </a:p>
          <a:p>
            <a:pPr marL="480472" lvl="1" indent="-368291">
              <a:buFont typeface="+mj-lt"/>
              <a:buAutoNum type="arabicPeriod"/>
            </a:pPr>
            <a:r>
              <a:rPr lang="en-US"/>
              <a:t>Muon collider demonstrator</a:t>
            </a:r>
          </a:p>
        </p:txBody>
      </p:sp>
      <p:sp>
        <p:nvSpPr>
          <p:cNvPr id="2" name="Slide Number Placeholder 1">
            <a:extLst>
              <a:ext uri="{FF2B5EF4-FFF2-40B4-BE49-F238E27FC236}">
                <a16:creationId xmlns:a16="http://schemas.microsoft.com/office/drawing/2014/main" id="{80C65865-B13D-62AE-E432-89CB6DCF9A29}"/>
              </a:ext>
            </a:extLst>
          </p:cNvPr>
          <p:cNvSpPr>
            <a:spLocks noGrp="1"/>
          </p:cNvSpPr>
          <p:nvPr>
            <p:ph type="sldNum" sz="quarter" idx="12"/>
          </p:nvPr>
        </p:nvSpPr>
        <p:spPr/>
        <p:txBody>
          <a:bodyPr/>
          <a:lstStyle/>
          <a:p>
            <a:fld id="{A1DC3ABC-92C2-B748-ABF3-8546144348B4}" type="slidenum">
              <a:rPr lang="en-US" smtClean="0"/>
              <a:t>36</a:t>
            </a:fld>
            <a:endParaRPr lang="en-US"/>
          </a:p>
        </p:txBody>
      </p:sp>
      <p:pic>
        <p:nvPicPr>
          <p:cNvPr id="7" name="Picture 6">
            <a:extLst>
              <a:ext uri="{FF2B5EF4-FFF2-40B4-BE49-F238E27FC236}">
                <a16:creationId xmlns:a16="http://schemas.microsoft.com/office/drawing/2014/main" id="{3BAA9D09-DC67-9E62-6C20-35BAE1E8195A}"/>
              </a:ext>
            </a:extLst>
          </p:cNvPr>
          <p:cNvPicPr>
            <a:picLocks noChangeAspect="1"/>
          </p:cNvPicPr>
          <p:nvPr/>
        </p:nvPicPr>
        <p:blipFill rotWithShape="1">
          <a:blip r:embed="rId2"/>
          <a:srcRect l="53436" t="37327" r="5778" b="8806"/>
          <a:stretch/>
        </p:blipFill>
        <p:spPr>
          <a:xfrm>
            <a:off x="54907" y="61115"/>
            <a:ext cx="5979101" cy="4451475"/>
          </a:xfrm>
          <a:prstGeom prst="rect">
            <a:avLst/>
          </a:prstGeom>
          <a:ln>
            <a:solidFill>
              <a:srgbClr val="FF0000"/>
            </a:solidFill>
          </a:ln>
        </p:spPr>
      </p:pic>
      <p:pic>
        <p:nvPicPr>
          <p:cNvPr id="8" name="Picture 7">
            <a:extLst>
              <a:ext uri="{FF2B5EF4-FFF2-40B4-BE49-F238E27FC236}">
                <a16:creationId xmlns:a16="http://schemas.microsoft.com/office/drawing/2014/main" id="{3C95774B-5193-3012-913B-B743FA763EF2}"/>
              </a:ext>
            </a:extLst>
          </p:cNvPr>
          <p:cNvPicPr>
            <a:picLocks noChangeAspect="1"/>
          </p:cNvPicPr>
          <p:nvPr/>
        </p:nvPicPr>
        <p:blipFill rotWithShape="1">
          <a:blip r:embed="rId3"/>
          <a:srcRect l="1059" t="2712" r="87119" b="77251"/>
          <a:stretch/>
        </p:blipFill>
        <p:spPr>
          <a:xfrm>
            <a:off x="4406686" y="3016799"/>
            <a:ext cx="1441341" cy="1374183"/>
          </a:xfrm>
          <a:prstGeom prst="rect">
            <a:avLst/>
          </a:prstGeom>
          <a:ln>
            <a:solidFill>
              <a:schemeClr val="accent1"/>
            </a:solidFill>
          </a:ln>
        </p:spPr>
      </p:pic>
      <p:pic>
        <p:nvPicPr>
          <p:cNvPr id="15" name="Picture 14">
            <a:extLst>
              <a:ext uri="{FF2B5EF4-FFF2-40B4-BE49-F238E27FC236}">
                <a16:creationId xmlns:a16="http://schemas.microsoft.com/office/drawing/2014/main" id="{F8696EB8-65B9-5F94-1374-D147B88B728A}"/>
              </a:ext>
            </a:extLst>
          </p:cNvPr>
          <p:cNvPicPr>
            <a:picLocks noChangeAspect="1"/>
          </p:cNvPicPr>
          <p:nvPr/>
        </p:nvPicPr>
        <p:blipFill>
          <a:blip r:embed="rId4"/>
          <a:stretch>
            <a:fillRect/>
          </a:stretch>
        </p:blipFill>
        <p:spPr>
          <a:xfrm>
            <a:off x="6157995" y="1357271"/>
            <a:ext cx="5883944" cy="2304856"/>
          </a:xfrm>
          <a:prstGeom prst="rect">
            <a:avLst/>
          </a:prstGeom>
        </p:spPr>
      </p:pic>
      <p:pic>
        <p:nvPicPr>
          <p:cNvPr id="16" name="Picture 15">
            <a:extLst>
              <a:ext uri="{FF2B5EF4-FFF2-40B4-BE49-F238E27FC236}">
                <a16:creationId xmlns:a16="http://schemas.microsoft.com/office/drawing/2014/main" id="{E30F8043-54D2-9296-B75A-CE06E8F7FF01}"/>
              </a:ext>
            </a:extLst>
          </p:cNvPr>
          <p:cNvPicPr>
            <a:picLocks noChangeAspect="1"/>
          </p:cNvPicPr>
          <p:nvPr/>
        </p:nvPicPr>
        <p:blipFill>
          <a:blip r:embed="rId5"/>
          <a:stretch>
            <a:fillRect/>
          </a:stretch>
        </p:blipFill>
        <p:spPr>
          <a:xfrm>
            <a:off x="6126740" y="4358327"/>
            <a:ext cx="2844800" cy="2318360"/>
          </a:xfrm>
          <a:prstGeom prst="rect">
            <a:avLst/>
          </a:prstGeom>
          <a:ln>
            <a:solidFill>
              <a:srgbClr val="FF0000"/>
            </a:solidFill>
          </a:ln>
        </p:spPr>
      </p:pic>
      <p:pic>
        <p:nvPicPr>
          <p:cNvPr id="17" name="Picture 16">
            <a:extLst>
              <a:ext uri="{FF2B5EF4-FFF2-40B4-BE49-F238E27FC236}">
                <a16:creationId xmlns:a16="http://schemas.microsoft.com/office/drawing/2014/main" id="{C9B70452-2825-94DF-F19B-3AE2094F3CFF}"/>
              </a:ext>
            </a:extLst>
          </p:cNvPr>
          <p:cNvPicPr>
            <a:picLocks noChangeAspect="1"/>
          </p:cNvPicPr>
          <p:nvPr/>
        </p:nvPicPr>
        <p:blipFill>
          <a:blip r:embed="rId6"/>
          <a:stretch>
            <a:fillRect/>
          </a:stretch>
        </p:blipFill>
        <p:spPr>
          <a:xfrm>
            <a:off x="9039419" y="4360308"/>
            <a:ext cx="3080256" cy="2323515"/>
          </a:xfrm>
          <a:prstGeom prst="rect">
            <a:avLst/>
          </a:prstGeom>
          <a:ln>
            <a:solidFill>
              <a:srgbClr val="00B050"/>
            </a:solidFill>
          </a:ln>
        </p:spPr>
      </p:pic>
      <p:sp>
        <p:nvSpPr>
          <p:cNvPr id="18" name="TextBox 17">
            <a:extLst>
              <a:ext uri="{FF2B5EF4-FFF2-40B4-BE49-F238E27FC236}">
                <a16:creationId xmlns:a16="http://schemas.microsoft.com/office/drawing/2014/main" id="{8EE0CEF2-DE5F-0905-7A35-C80DAFF14146}"/>
              </a:ext>
            </a:extLst>
          </p:cNvPr>
          <p:cNvSpPr txBox="1"/>
          <p:nvPr/>
        </p:nvSpPr>
        <p:spPr>
          <a:xfrm>
            <a:off x="6157995" y="787586"/>
            <a:ext cx="5871287" cy="584775"/>
          </a:xfrm>
          <a:prstGeom prst="rect">
            <a:avLst/>
          </a:prstGeom>
          <a:noFill/>
        </p:spPr>
        <p:txBody>
          <a:bodyPr wrap="none" rtlCol="0">
            <a:spAutoFit/>
          </a:bodyPr>
          <a:lstStyle/>
          <a:p>
            <a:r>
              <a:rPr lang="en-US" sz="3200" b="1">
                <a:solidFill>
                  <a:schemeClr val="accent3">
                    <a:lumMod val="40000"/>
                    <a:lumOff val="60000"/>
                  </a:schemeClr>
                </a:solidFill>
              </a:rPr>
              <a:t>Flux “set” by stored muon energy</a:t>
            </a:r>
          </a:p>
        </p:txBody>
      </p:sp>
      <p:sp>
        <p:nvSpPr>
          <p:cNvPr id="19" name="TextBox 18">
            <a:extLst>
              <a:ext uri="{FF2B5EF4-FFF2-40B4-BE49-F238E27FC236}">
                <a16:creationId xmlns:a16="http://schemas.microsoft.com/office/drawing/2014/main" id="{2D19E947-F84B-1BFE-D932-D368E0FBDE36}"/>
              </a:ext>
            </a:extLst>
          </p:cNvPr>
          <p:cNvSpPr txBox="1"/>
          <p:nvPr/>
        </p:nvSpPr>
        <p:spPr>
          <a:xfrm>
            <a:off x="6157995" y="3775429"/>
            <a:ext cx="6032870" cy="584775"/>
          </a:xfrm>
          <a:prstGeom prst="rect">
            <a:avLst/>
          </a:prstGeom>
          <a:noFill/>
        </p:spPr>
        <p:txBody>
          <a:bodyPr wrap="none" rtlCol="0">
            <a:spAutoFit/>
          </a:bodyPr>
          <a:lstStyle/>
          <a:p>
            <a:r>
              <a:rPr lang="en-US" sz="3200" b="1">
                <a:solidFill>
                  <a:schemeClr val="accent3">
                    <a:lumMod val="40000"/>
                    <a:lumOff val="60000"/>
                  </a:schemeClr>
                </a:solidFill>
              </a:rPr>
              <a:t>Synthetic flux, </a:t>
            </a:r>
            <a:r>
              <a:rPr lang="en-US" sz="2667" b="1">
                <a:solidFill>
                  <a:schemeClr val="accent3">
                    <a:lumMod val="40000"/>
                    <a:lumOff val="60000"/>
                  </a:schemeClr>
                </a:solidFill>
              </a:rPr>
              <a:t>combination of settings</a:t>
            </a:r>
            <a:endParaRPr lang="en-US" sz="3200" b="1">
              <a:solidFill>
                <a:schemeClr val="accent3">
                  <a:lumMod val="40000"/>
                  <a:lumOff val="60000"/>
                </a:schemeClr>
              </a:solidFill>
            </a:endParaRPr>
          </a:p>
        </p:txBody>
      </p:sp>
      <p:pic>
        <p:nvPicPr>
          <p:cNvPr id="3" name="Picture 4" descr="nuStorm Logo">
            <a:extLst>
              <a:ext uri="{FF2B5EF4-FFF2-40B4-BE49-F238E27FC236}">
                <a16:creationId xmlns:a16="http://schemas.microsoft.com/office/drawing/2014/main" id="{B8F16106-1E99-845E-4044-8BD4FD45CE87}"/>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6284" t="8920" r="13339" b="26727"/>
          <a:stretch/>
        </p:blipFill>
        <p:spPr bwMode="auto">
          <a:xfrm>
            <a:off x="10553992" y="0"/>
            <a:ext cx="1638009"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1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uStorm Logo">
            <a:extLst>
              <a:ext uri="{FF2B5EF4-FFF2-40B4-BE49-F238E27FC236}">
                <a16:creationId xmlns:a16="http://schemas.microsoft.com/office/drawing/2014/main" id="{BA1EB38E-1ABB-F18F-DB1B-328135E1813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6284" t="8920" r="13339" b="26727"/>
          <a:stretch/>
        </p:blipFill>
        <p:spPr bwMode="auto">
          <a:xfrm>
            <a:off x="1" y="0"/>
            <a:ext cx="1638009" cy="7507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D07FF5B-5466-F469-2FEA-3A9B74BC6820}"/>
              </a:ext>
            </a:extLst>
          </p:cNvPr>
          <p:cNvSpPr>
            <a:spLocks noGrp="1"/>
          </p:cNvSpPr>
          <p:nvPr>
            <p:ph type="title"/>
          </p:nvPr>
        </p:nvSpPr>
        <p:spPr>
          <a:xfrm>
            <a:off x="2039803" y="-835"/>
            <a:ext cx="10074704" cy="791973"/>
          </a:xfrm>
        </p:spPr>
        <p:txBody>
          <a:bodyPr>
            <a:normAutofit/>
          </a:bodyPr>
          <a:lstStyle/>
          <a:p>
            <a:r>
              <a:rPr lang="en-US" dirty="0" err="1"/>
              <a:t>nuSTORM</a:t>
            </a:r>
            <a:r>
              <a:rPr lang="en-US" dirty="0"/>
              <a:t>: timeline and UK position</a:t>
            </a:r>
          </a:p>
        </p:txBody>
      </p:sp>
      <p:sp>
        <p:nvSpPr>
          <p:cNvPr id="5" name="Content Placeholder 4">
            <a:extLst>
              <a:ext uri="{FF2B5EF4-FFF2-40B4-BE49-F238E27FC236}">
                <a16:creationId xmlns:a16="http://schemas.microsoft.com/office/drawing/2014/main" id="{D28773D9-E515-7D01-E026-D170FD68B86C}"/>
              </a:ext>
            </a:extLst>
          </p:cNvPr>
          <p:cNvSpPr>
            <a:spLocks noGrp="1"/>
          </p:cNvSpPr>
          <p:nvPr>
            <p:ph idx="1"/>
          </p:nvPr>
        </p:nvSpPr>
        <p:spPr>
          <a:xfrm>
            <a:off x="5809312" y="750797"/>
            <a:ext cx="6382689" cy="6107203"/>
          </a:xfrm>
        </p:spPr>
        <p:txBody>
          <a:bodyPr>
            <a:normAutofit fontScale="85000" lnSpcReduction="20000"/>
          </a:bodyPr>
          <a:lstStyle/>
          <a:p>
            <a:pPr marL="0" indent="0">
              <a:buNone/>
            </a:pPr>
            <a:r>
              <a:rPr lang="en-US" sz="1400" i="1" u="sng" dirty="0">
                <a:solidFill>
                  <a:schemeClr val="accent5">
                    <a:lumMod val="20000"/>
                    <a:lumOff val="80000"/>
                  </a:schemeClr>
                </a:solidFill>
              </a:rPr>
              <a:t>Timeline:</a:t>
            </a:r>
          </a:p>
          <a:p>
            <a:pPr marL="122764" indent="-122764"/>
            <a:r>
              <a:rPr lang="en-US" sz="1400" dirty="0" err="1"/>
              <a:t>nuSTORM</a:t>
            </a:r>
            <a:r>
              <a:rPr lang="en-US" sz="1400" dirty="0"/>
              <a:t> &amp; International Muon Collider Collaboration (IMCC) initiatives launched following European Strategy for Particle Physics Update (ESPPU) 2020</a:t>
            </a:r>
          </a:p>
          <a:p>
            <a:pPr marL="122764" indent="-122764"/>
            <a:r>
              <a:rPr lang="en-US" sz="1400" dirty="0"/>
              <a:t>Additional impetus from UK HEP Forum </a:t>
            </a:r>
            <a:r>
              <a:rPr lang="en-US" sz="1400" dirty="0">
                <a:solidFill>
                  <a:srgbClr val="FFFF00"/>
                </a:solidFill>
              </a:rPr>
              <a:t>(</a:t>
            </a:r>
            <a:r>
              <a:rPr lang="en-US" sz="1400" dirty="0">
                <a:solidFill>
                  <a:srgbClr val="FFFF00"/>
                </a:solidFill>
                <a:hlinkClick r:id="rId3">
                  <a:extLst>
                    <a:ext uri="{A12FA001-AC4F-418D-AE19-62706E023703}">
                      <ahyp:hlinkClr xmlns:ahyp="http://schemas.microsoft.com/office/drawing/2018/hyperlinkcolor" val="tx"/>
                    </a:ext>
                  </a:extLst>
                </a:hlinkClick>
              </a:rPr>
              <a:t>LINK</a:t>
            </a:r>
            <a:r>
              <a:rPr lang="en-US" sz="1400" dirty="0">
                <a:solidFill>
                  <a:srgbClr val="FFFF00"/>
                </a:solidFill>
              </a:rPr>
              <a:t>)</a:t>
            </a:r>
            <a:r>
              <a:rPr lang="en-US" sz="1400" dirty="0"/>
              <a:t>, </a:t>
            </a:r>
            <a:r>
              <a:rPr lang="en-US" sz="1400" dirty="0" err="1"/>
              <a:t>Cosener's</a:t>
            </a:r>
            <a:r>
              <a:rPr lang="en-US" sz="1400" dirty="0"/>
              <a:t> House, November 2023</a:t>
            </a:r>
          </a:p>
          <a:p>
            <a:pPr marL="296326" lvl="1" indent="-162980"/>
            <a:r>
              <a:rPr lang="en-US" sz="1333" dirty="0" err="1"/>
              <a:t>IoP</a:t>
            </a:r>
            <a:r>
              <a:rPr lang="en-US" sz="1333" dirty="0"/>
              <a:t> Workshop: Exploring the Physics Opportunities of </a:t>
            </a:r>
            <a:r>
              <a:rPr lang="en-US" sz="1333" dirty="0" err="1"/>
              <a:t>nuSTORM</a:t>
            </a:r>
            <a:r>
              <a:rPr lang="en-US" sz="1333" dirty="0"/>
              <a:t> (</a:t>
            </a:r>
            <a:r>
              <a:rPr lang="en-US" sz="1333" dirty="0">
                <a:solidFill>
                  <a:srgbClr val="FFF50A"/>
                </a:solidFill>
                <a:hlinkClick r:id="rId4">
                  <a:extLst>
                    <a:ext uri="{A12FA001-AC4F-418D-AE19-62706E023703}">
                      <ahyp:hlinkClr xmlns:ahyp="http://schemas.microsoft.com/office/drawing/2018/hyperlinkcolor" val="tx"/>
                    </a:ext>
                  </a:extLst>
                </a:hlinkClick>
              </a:rPr>
              <a:t>LINK</a:t>
            </a:r>
            <a:r>
              <a:rPr lang="en-US" sz="1333" dirty="0"/>
              <a:t>) April 2023</a:t>
            </a:r>
          </a:p>
          <a:p>
            <a:pPr marL="122764" indent="-122764"/>
            <a:r>
              <a:rPr lang="en-US" sz="1400" dirty="0"/>
              <a:t>Present UK-led </a:t>
            </a:r>
            <a:r>
              <a:rPr lang="en-US" sz="1400" dirty="0" err="1"/>
              <a:t>programme</a:t>
            </a:r>
            <a:r>
              <a:rPr lang="en-US" sz="1400" dirty="0"/>
              <a:t>:</a:t>
            </a:r>
          </a:p>
          <a:p>
            <a:pPr marL="296326" lvl="1" indent="-162980"/>
            <a:r>
              <a:rPr lang="en-US" sz="1333" dirty="0"/>
              <a:t>In time for ESPPU 202x:</a:t>
            </a:r>
          </a:p>
          <a:p>
            <a:pPr marL="419090" lvl="2" indent="-122764"/>
            <a:r>
              <a:rPr lang="en-US" sz="1200" dirty="0"/>
              <a:t>Robust physics case:</a:t>
            </a:r>
          </a:p>
          <a:p>
            <a:pPr marL="533387" lvl="3" indent="-133347"/>
            <a:r>
              <a:rPr lang="en-US" sz="1067" dirty="0"/>
              <a:t>Cross section</a:t>
            </a:r>
          </a:p>
          <a:p>
            <a:pPr marL="533387" lvl="3" indent="-133347"/>
            <a:r>
              <a:rPr lang="en-US" sz="1067" dirty="0"/>
              <a:t>BSM (and “beyond </a:t>
            </a:r>
            <a:r>
              <a:rPr lang="en-US" sz="1067" dirty="0" err="1"/>
              <a:t>steriles</a:t>
            </a:r>
            <a:r>
              <a:rPr lang="en-US" sz="1067" dirty="0"/>
              <a:t>”)</a:t>
            </a:r>
          </a:p>
          <a:p>
            <a:pPr marL="533387" lvl="3" indent="-133347"/>
            <a:r>
              <a:rPr lang="en-US" sz="1067" dirty="0"/>
              <a:t>Nucleon/nuclear structure</a:t>
            </a:r>
          </a:p>
          <a:p>
            <a:pPr marL="419090" lvl="2" indent="-122764"/>
            <a:r>
              <a:rPr lang="en-US" sz="1200" dirty="0"/>
              <a:t>In collaboration with IMCC:</a:t>
            </a:r>
          </a:p>
          <a:p>
            <a:pPr marL="533387" lvl="3" indent="-133347"/>
            <a:r>
              <a:rPr lang="en-US" sz="1067" dirty="0"/>
              <a:t>Implementation options as part of IMCC demonstrator</a:t>
            </a:r>
          </a:p>
          <a:p>
            <a:pPr marL="296326" lvl="1" indent="-162980"/>
            <a:r>
              <a:rPr lang="en-US" sz="1333" dirty="0"/>
              <a:t>Short-term goal:</a:t>
            </a:r>
          </a:p>
          <a:p>
            <a:pPr marL="419090" lvl="2" indent="-122764"/>
            <a:r>
              <a:rPr lang="en-US" sz="1200" dirty="0"/>
              <a:t>2</a:t>
            </a:r>
            <a:r>
              <a:rPr lang="en-US" sz="1200" baseline="30000" dirty="0"/>
              <a:t>nd</a:t>
            </a:r>
            <a:r>
              <a:rPr lang="en-US" sz="1200" dirty="0"/>
              <a:t> /major Edition of </a:t>
            </a:r>
            <a:r>
              <a:rPr lang="en-US" sz="1200" dirty="0" err="1"/>
              <a:t>Physics@nuSTORM</a:t>
            </a:r>
            <a:r>
              <a:rPr lang="en-US" sz="1200" dirty="0"/>
              <a:t> Workshop 2024</a:t>
            </a:r>
          </a:p>
          <a:p>
            <a:pPr marL="533387" lvl="3" indent="-133347"/>
            <a:r>
              <a:rPr lang="en-US" sz="1067" dirty="0"/>
              <a:t>Physics </a:t>
            </a:r>
            <a:r>
              <a:rPr lang="en-US" sz="1067" dirty="0" err="1"/>
              <a:t>Programme</a:t>
            </a:r>
            <a:r>
              <a:rPr lang="en-US" sz="1067" dirty="0"/>
              <a:t> Paper</a:t>
            </a:r>
          </a:p>
          <a:p>
            <a:pPr marL="0" indent="0">
              <a:buNone/>
            </a:pPr>
            <a:r>
              <a:rPr lang="en-US" sz="1400" i="1" u="sng" dirty="0">
                <a:solidFill>
                  <a:schemeClr val="accent5">
                    <a:lumMod val="20000"/>
                    <a:lumOff val="80000"/>
                  </a:schemeClr>
                </a:solidFill>
              </a:rPr>
              <a:t>UK position:</a:t>
            </a:r>
          </a:p>
          <a:p>
            <a:pPr marL="122764" indent="-122764"/>
            <a:r>
              <a:rPr lang="en-US" sz="1400" dirty="0" err="1"/>
              <a:t>nuSTORM</a:t>
            </a:r>
            <a:r>
              <a:rPr lang="en-US" sz="1400" dirty="0"/>
              <a:t>:</a:t>
            </a:r>
          </a:p>
          <a:p>
            <a:pPr marL="296326" lvl="1" indent="-162980"/>
            <a:r>
              <a:rPr lang="en-US" sz="1333" dirty="0"/>
              <a:t>Leadership of </a:t>
            </a:r>
            <a:r>
              <a:rPr lang="en-US" sz="1333" dirty="0" err="1"/>
              <a:t>nuSTORM</a:t>
            </a:r>
            <a:r>
              <a:rPr lang="en-US" sz="1333" dirty="0"/>
              <a:t> through CERN Physics Beyond Colliders (PBC) study to present</a:t>
            </a:r>
          </a:p>
          <a:p>
            <a:pPr marL="122764" indent="-122764"/>
            <a:r>
              <a:rPr lang="en-US" sz="1400" dirty="0"/>
              <a:t>Particle/nuclear physics:</a:t>
            </a:r>
          </a:p>
          <a:p>
            <a:pPr marL="296326" lvl="1" indent="-162980"/>
            <a:r>
              <a:rPr lang="en-US" sz="1333" dirty="0"/>
              <a:t>Key contributions on cross sections, BSM, nuclear physics</a:t>
            </a:r>
          </a:p>
          <a:p>
            <a:pPr marL="122764" indent="-122764"/>
            <a:r>
              <a:rPr lang="en-US" sz="1400" dirty="0"/>
              <a:t>Accelerator:</a:t>
            </a:r>
          </a:p>
          <a:p>
            <a:pPr marL="296326" lvl="1" indent="-162980"/>
            <a:r>
              <a:rPr lang="en-US" sz="1333" dirty="0"/>
              <a:t>UK-accelerator design </a:t>
            </a:r>
          </a:p>
          <a:p>
            <a:pPr marL="296326" lvl="1" indent="-162980"/>
            <a:r>
              <a:rPr lang="en-US" sz="1333" dirty="0"/>
              <a:t>World leading FFA experts</a:t>
            </a:r>
          </a:p>
          <a:p>
            <a:pPr marL="122764" indent="-122764"/>
            <a:r>
              <a:rPr lang="en-US" sz="1400" dirty="0"/>
              <a:t>Detector:</a:t>
            </a:r>
          </a:p>
          <a:p>
            <a:pPr marL="296326" lvl="1" indent="-162980"/>
            <a:r>
              <a:rPr lang="en-US" sz="1333" dirty="0"/>
              <a:t>Clear UK strength; </a:t>
            </a:r>
            <a:r>
              <a:rPr lang="en-US" sz="1333" dirty="0" err="1"/>
              <a:t>nuSTORM</a:t>
            </a:r>
            <a:r>
              <a:rPr lang="en-US" sz="1333" dirty="0"/>
              <a:t> detector suite now under development</a:t>
            </a:r>
          </a:p>
          <a:p>
            <a:pPr marL="0" indent="0">
              <a:buNone/>
            </a:pPr>
            <a:r>
              <a:rPr lang="en-US" sz="1400" i="1" u="sng" dirty="0">
                <a:solidFill>
                  <a:schemeClr val="accent5">
                    <a:lumMod val="20000"/>
                    <a:lumOff val="80000"/>
                  </a:schemeClr>
                </a:solidFill>
              </a:rPr>
              <a:t>Groups involved:</a:t>
            </a:r>
            <a:r>
              <a:rPr lang="en-GB" sz="1333" dirty="0"/>
              <a:t> (</a:t>
            </a:r>
            <a:r>
              <a:rPr lang="en-GB" sz="1333" dirty="0" err="1"/>
              <a:t>nuSTORM</a:t>
            </a:r>
            <a:r>
              <a:rPr lang="en-GB" sz="1333" dirty="0"/>
              <a:t> at CERN: Feasibility Study, CERN-PBC-REPORT-2019-003, </a:t>
            </a:r>
            <a:r>
              <a:rPr lang="en-GB" sz="1333" dirty="0">
                <a:solidFill>
                  <a:srgbClr val="FFF50A"/>
                </a:solidFill>
                <a:hlinkClick r:id="rId5">
                  <a:extLst>
                    <a:ext uri="{A12FA001-AC4F-418D-AE19-62706E023703}">
                      <ahyp:hlinkClr xmlns:ahyp="http://schemas.microsoft.com/office/drawing/2018/hyperlinkcolor" val="tx"/>
                    </a:ext>
                  </a:extLst>
                </a:hlinkClick>
              </a:rPr>
              <a:t>LINK</a:t>
            </a:r>
            <a:r>
              <a:rPr lang="en-GB" sz="1333" dirty="0"/>
              <a:t>)</a:t>
            </a:r>
            <a:endParaRPr lang="en-US" sz="1333" dirty="0"/>
          </a:p>
          <a:p>
            <a:pPr marL="122764" indent="-122764"/>
            <a:r>
              <a:rPr lang="en-US" sz="1467" dirty="0"/>
              <a:t>Brunel, Cambridge, Durham/IPPP, Glasgow, Imperial, Kings, Lancaster, Liverpool, Manchester, Oxford, QMUL, Sheffield, STFC RAL, UCL, Warwick</a:t>
            </a:r>
          </a:p>
        </p:txBody>
      </p:sp>
      <p:sp>
        <p:nvSpPr>
          <p:cNvPr id="2" name="Slide Number Placeholder 1">
            <a:extLst>
              <a:ext uri="{FF2B5EF4-FFF2-40B4-BE49-F238E27FC236}">
                <a16:creationId xmlns:a16="http://schemas.microsoft.com/office/drawing/2014/main" id="{31B961FC-6090-EC47-7F81-6624CB205FF7}"/>
              </a:ext>
            </a:extLst>
          </p:cNvPr>
          <p:cNvSpPr>
            <a:spLocks noGrp="1"/>
          </p:cNvSpPr>
          <p:nvPr>
            <p:ph type="sldNum" sz="quarter" idx="12"/>
          </p:nvPr>
        </p:nvSpPr>
        <p:spPr/>
        <p:txBody>
          <a:bodyPr/>
          <a:lstStyle/>
          <a:p>
            <a:fld id="{A1DC3ABC-92C2-B748-ABF3-8546144348B4}" type="slidenum">
              <a:rPr lang="en-US" smtClean="0"/>
              <a:t>37</a:t>
            </a:fld>
            <a:endParaRPr lang="en-US"/>
          </a:p>
        </p:txBody>
      </p:sp>
      <p:pic>
        <p:nvPicPr>
          <p:cNvPr id="3" name="Picture 2" descr="p0.pdf">
            <a:extLst>
              <a:ext uri="{FF2B5EF4-FFF2-40B4-BE49-F238E27FC236}">
                <a16:creationId xmlns:a16="http://schemas.microsoft.com/office/drawing/2014/main" id="{7716EBE6-E3BE-529D-8946-E2A06D27A3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067" t="8738" r="4729" b="3773"/>
          <a:stretch/>
        </p:blipFill>
        <p:spPr>
          <a:xfrm>
            <a:off x="102638" y="2944610"/>
            <a:ext cx="5629181" cy="3861861"/>
          </a:xfrm>
          <a:prstGeom prst="rect">
            <a:avLst/>
          </a:prstGeom>
          <a:ln>
            <a:solidFill>
              <a:srgbClr val="FF0000"/>
            </a:solidFill>
          </a:ln>
        </p:spPr>
      </p:pic>
      <p:pic>
        <p:nvPicPr>
          <p:cNvPr id="6" name="Picture 5">
            <a:extLst>
              <a:ext uri="{FF2B5EF4-FFF2-40B4-BE49-F238E27FC236}">
                <a16:creationId xmlns:a16="http://schemas.microsoft.com/office/drawing/2014/main" id="{E1AA545D-629B-4B25-B756-5EE08328DE6F}"/>
              </a:ext>
            </a:extLst>
          </p:cNvPr>
          <p:cNvPicPr>
            <a:picLocks noChangeAspect="1"/>
          </p:cNvPicPr>
          <p:nvPr/>
        </p:nvPicPr>
        <p:blipFill>
          <a:blip r:embed="rId7"/>
          <a:stretch>
            <a:fillRect/>
          </a:stretch>
        </p:blipFill>
        <p:spPr>
          <a:xfrm>
            <a:off x="77493" y="750798"/>
            <a:ext cx="5654327" cy="2139973"/>
          </a:xfrm>
          <a:prstGeom prst="rect">
            <a:avLst/>
          </a:prstGeom>
        </p:spPr>
      </p:pic>
    </p:spTree>
    <p:extLst>
      <p:ext uri="{BB962C8B-B14F-4D97-AF65-F5344CB8AC3E}">
        <p14:creationId xmlns:p14="http://schemas.microsoft.com/office/powerpoint/2010/main" val="9189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63B51F-70DD-BA12-FA20-4F95E117519C}"/>
              </a:ext>
            </a:extLst>
          </p:cNvPr>
          <p:cNvSpPr txBox="1"/>
          <p:nvPr/>
        </p:nvSpPr>
        <p:spPr>
          <a:xfrm>
            <a:off x="230039" y="118060"/>
            <a:ext cx="2613190" cy="507623"/>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600"/>
              </a:spcAft>
            </a:pPr>
            <a:r>
              <a:rPr lang="en-US" sz="4800" b="1" dirty="0">
                <a:solidFill>
                  <a:srgbClr val="FF0000"/>
                </a:solidFill>
                <a:latin typeface="Euclid" panose="02020503060505020303" pitchFamily="18" charset="77"/>
                <a:ea typeface="+mj-ea"/>
                <a:cs typeface="+mj-cs"/>
              </a:rPr>
              <a:t>QTNM</a:t>
            </a:r>
          </a:p>
        </p:txBody>
      </p:sp>
      <p:pic>
        <p:nvPicPr>
          <p:cNvPr id="9" name="Picture 8" descr="A picture containing text, diagram, screenshot, line&#10;&#10;Description automatically generated">
            <a:extLst>
              <a:ext uri="{FF2B5EF4-FFF2-40B4-BE49-F238E27FC236}">
                <a16:creationId xmlns:a16="http://schemas.microsoft.com/office/drawing/2014/main" id="{99E7E36C-F404-5507-AF25-55D9F004B860}"/>
              </a:ext>
            </a:extLst>
          </p:cNvPr>
          <p:cNvPicPr>
            <a:picLocks noChangeAspect="1"/>
          </p:cNvPicPr>
          <p:nvPr/>
        </p:nvPicPr>
        <p:blipFill>
          <a:blip r:embed="rId2"/>
          <a:stretch>
            <a:fillRect/>
          </a:stretch>
        </p:blipFill>
        <p:spPr>
          <a:xfrm>
            <a:off x="6151051" y="465401"/>
            <a:ext cx="5965008" cy="3519355"/>
          </a:xfrm>
          <a:prstGeom prst="rect">
            <a:avLst/>
          </a:prstGeom>
        </p:spPr>
      </p:pic>
      <p:pic>
        <p:nvPicPr>
          <p:cNvPr id="4" name="Picture 3">
            <a:extLst>
              <a:ext uri="{FF2B5EF4-FFF2-40B4-BE49-F238E27FC236}">
                <a16:creationId xmlns:a16="http://schemas.microsoft.com/office/drawing/2014/main" id="{6A31B7D8-9BEA-5258-658D-3FCCEED05BB0}"/>
              </a:ext>
            </a:extLst>
          </p:cNvPr>
          <p:cNvPicPr>
            <a:picLocks noChangeAspect="1"/>
          </p:cNvPicPr>
          <p:nvPr/>
        </p:nvPicPr>
        <p:blipFill>
          <a:blip r:embed="rId3"/>
          <a:stretch>
            <a:fillRect/>
          </a:stretch>
        </p:blipFill>
        <p:spPr>
          <a:xfrm>
            <a:off x="6583568" y="3174457"/>
            <a:ext cx="1610879" cy="1191864"/>
          </a:xfrm>
          <a:prstGeom prst="rect">
            <a:avLst/>
          </a:prstGeom>
        </p:spPr>
      </p:pic>
      <p:pic>
        <p:nvPicPr>
          <p:cNvPr id="7" name="Picture 6">
            <a:extLst>
              <a:ext uri="{FF2B5EF4-FFF2-40B4-BE49-F238E27FC236}">
                <a16:creationId xmlns:a16="http://schemas.microsoft.com/office/drawing/2014/main" id="{84B29BE3-3CF9-F651-2517-360D02877DC0}"/>
              </a:ext>
            </a:extLst>
          </p:cNvPr>
          <p:cNvPicPr>
            <a:picLocks noChangeAspect="1"/>
          </p:cNvPicPr>
          <p:nvPr/>
        </p:nvPicPr>
        <p:blipFill rotWithShape="1">
          <a:blip r:embed="rId4"/>
          <a:srcRect t="21044" b="14998"/>
          <a:stretch/>
        </p:blipFill>
        <p:spPr>
          <a:xfrm>
            <a:off x="8194447" y="4055183"/>
            <a:ext cx="3922179" cy="1674455"/>
          </a:xfrm>
          <a:prstGeom prst="rect">
            <a:avLst/>
          </a:prstGeom>
        </p:spPr>
      </p:pic>
      <p:sp>
        <p:nvSpPr>
          <p:cNvPr id="10" name="TextBox 9">
            <a:extLst>
              <a:ext uri="{FF2B5EF4-FFF2-40B4-BE49-F238E27FC236}">
                <a16:creationId xmlns:a16="http://schemas.microsoft.com/office/drawing/2014/main" id="{43B6CFCA-6346-8504-079E-78FC367346D6}"/>
              </a:ext>
            </a:extLst>
          </p:cNvPr>
          <p:cNvSpPr txBox="1"/>
          <p:nvPr/>
        </p:nvSpPr>
        <p:spPr>
          <a:xfrm>
            <a:off x="2187615" y="118060"/>
            <a:ext cx="3257110" cy="830997"/>
          </a:xfrm>
          <a:prstGeom prst="rect">
            <a:avLst/>
          </a:prstGeom>
          <a:noFill/>
        </p:spPr>
        <p:txBody>
          <a:bodyPr wrap="none" rtlCol="0">
            <a:spAutoFit/>
          </a:bodyPr>
          <a:lstStyle/>
          <a:p>
            <a:r>
              <a:rPr lang="en-GB" sz="2400" b="1" dirty="0">
                <a:solidFill>
                  <a:srgbClr val="FF0000"/>
                </a:solidFill>
                <a:latin typeface="Euclid" panose="02020503060505020303" pitchFamily="18" charset="77"/>
              </a:rPr>
              <a:t>Q</a:t>
            </a:r>
            <a:r>
              <a:rPr lang="en-GB" sz="2400" dirty="0">
                <a:latin typeface="Euclid" panose="02020503060505020303" pitchFamily="18" charset="77"/>
              </a:rPr>
              <a:t>uantum </a:t>
            </a:r>
            <a:r>
              <a:rPr lang="en-GB" sz="2400" b="1" dirty="0">
                <a:solidFill>
                  <a:srgbClr val="FF0000"/>
                </a:solidFill>
                <a:latin typeface="Euclid" panose="02020503060505020303" pitchFamily="18" charset="77"/>
              </a:rPr>
              <a:t>T</a:t>
            </a:r>
            <a:r>
              <a:rPr lang="en-GB" sz="2400" dirty="0">
                <a:latin typeface="Euclid" panose="02020503060505020303" pitchFamily="18" charset="77"/>
              </a:rPr>
              <a:t>echnologies</a:t>
            </a:r>
          </a:p>
          <a:p>
            <a:r>
              <a:rPr lang="en-GB" sz="2400" dirty="0">
                <a:latin typeface="Euclid" panose="02020503060505020303" pitchFamily="18" charset="77"/>
              </a:rPr>
              <a:t>for </a:t>
            </a:r>
            <a:r>
              <a:rPr lang="en-GB" sz="2400" b="1" dirty="0">
                <a:solidFill>
                  <a:srgbClr val="FF0000"/>
                </a:solidFill>
                <a:latin typeface="Euclid" panose="02020503060505020303" pitchFamily="18" charset="77"/>
              </a:rPr>
              <a:t>N</a:t>
            </a:r>
            <a:r>
              <a:rPr lang="en-GB" sz="2400" dirty="0">
                <a:latin typeface="Euclid" panose="02020503060505020303" pitchFamily="18" charset="77"/>
              </a:rPr>
              <a:t>eutrino </a:t>
            </a:r>
            <a:r>
              <a:rPr lang="en-GB" sz="2400" b="1" dirty="0">
                <a:solidFill>
                  <a:srgbClr val="FF0000"/>
                </a:solidFill>
                <a:latin typeface="Euclid" panose="02020503060505020303" pitchFamily="18" charset="77"/>
              </a:rPr>
              <a:t>M</a:t>
            </a:r>
            <a:r>
              <a:rPr lang="en-GB" sz="2400" dirty="0">
                <a:latin typeface="Euclid" panose="02020503060505020303" pitchFamily="18" charset="77"/>
              </a:rPr>
              <a:t>ass</a:t>
            </a:r>
          </a:p>
        </p:txBody>
      </p:sp>
      <p:sp>
        <p:nvSpPr>
          <p:cNvPr id="11" name="TextBox 10">
            <a:extLst>
              <a:ext uri="{FF2B5EF4-FFF2-40B4-BE49-F238E27FC236}">
                <a16:creationId xmlns:a16="http://schemas.microsoft.com/office/drawing/2014/main" id="{EC9D2318-DA74-ADE1-E807-67224700BFA1}"/>
              </a:ext>
            </a:extLst>
          </p:cNvPr>
          <p:cNvSpPr txBox="1"/>
          <p:nvPr/>
        </p:nvSpPr>
        <p:spPr>
          <a:xfrm>
            <a:off x="281081" y="1037256"/>
            <a:ext cx="5159241" cy="1200329"/>
          </a:xfrm>
          <a:prstGeom prst="rect">
            <a:avLst/>
          </a:prstGeom>
          <a:noFill/>
        </p:spPr>
        <p:txBody>
          <a:bodyPr wrap="square" rtlCol="0">
            <a:spAutoFit/>
          </a:bodyPr>
          <a:lstStyle/>
          <a:p>
            <a:r>
              <a:rPr lang="en-GB" b="1" u="sng" dirty="0">
                <a:solidFill>
                  <a:srgbClr val="FF0000"/>
                </a:solidFill>
                <a:latin typeface="Euclid" panose="02020503060505020303" pitchFamily="18" charset="77"/>
              </a:rPr>
              <a:t>Goal</a:t>
            </a:r>
            <a:r>
              <a:rPr lang="en-GB" b="1" dirty="0">
                <a:solidFill>
                  <a:schemeClr val="accent2">
                    <a:lumMod val="50000"/>
                  </a:schemeClr>
                </a:solidFill>
                <a:latin typeface="Euclid" panose="02020503060505020303" pitchFamily="18" charset="77"/>
              </a:rPr>
              <a:t> </a:t>
            </a:r>
          </a:p>
          <a:p>
            <a:r>
              <a:rPr lang="en-GB" b="1" dirty="0">
                <a:solidFill>
                  <a:schemeClr val="accent2">
                    <a:lumMod val="50000"/>
                  </a:schemeClr>
                </a:solidFill>
                <a:latin typeface="Euclid" panose="02020503060505020303" pitchFamily="18" charset="77"/>
              </a:rPr>
              <a:t>Neutrino mass measurement from </a:t>
            </a:r>
            <a:r>
              <a:rPr lang="en-GB" b="1" baseline="30000" dirty="0">
                <a:solidFill>
                  <a:schemeClr val="accent2">
                    <a:lumMod val="50000"/>
                  </a:schemeClr>
                </a:solidFill>
                <a:latin typeface="Euclid" panose="02020503060505020303" pitchFamily="18" charset="77"/>
              </a:rPr>
              <a:t>3</a:t>
            </a:r>
            <a:r>
              <a:rPr lang="en-GB" b="1" dirty="0">
                <a:solidFill>
                  <a:schemeClr val="accent2">
                    <a:lumMod val="50000"/>
                  </a:schemeClr>
                </a:solidFill>
                <a:latin typeface="Euclid" panose="02020503060505020303" pitchFamily="18" charset="77"/>
              </a:rPr>
              <a:t>H β-decay via </a:t>
            </a:r>
            <a:r>
              <a:rPr lang="en-GB" b="1" dirty="0">
                <a:solidFill>
                  <a:srgbClr val="FF0000"/>
                </a:solidFill>
                <a:latin typeface="Euclid" panose="02020503060505020303" pitchFamily="18" charset="77"/>
              </a:rPr>
              <a:t>C</a:t>
            </a:r>
            <a:r>
              <a:rPr lang="en-GB" b="1" dirty="0">
                <a:solidFill>
                  <a:schemeClr val="accent2">
                    <a:lumMod val="50000"/>
                  </a:schemeClr>
                </a:solidFill>
                <a:latin typeface="Euclid" panose="02020503060505020303" pitchFamily="18" charset="77"/>
              </a:rPr>
              <a:t>yclotron </a:t>
            </a:r>
            <a:r>
              <a:rPr lang="en-GB" b="1" dirty="0">
                <a:solidFill>
                  <a:srgbClr val="FF0000"/>
                </a:solidFill>
                <a:latin typeface="Euclid" panose="02020503060505020303" pitchFamily="18" charset="77"/>
              </a:rPr>
              <a:t>R</a:t>
            </a:r>
            <a:r>
              <a:rPr lang="en-GB" b="1" dirty="0">
                <a:solidFill>
                  <a:schemeClr val="accent2">
                    <a:lumMod val="50000"/>
                  </a:schemeClr>
                </a:solidFill>
                <a:latin typeface="Euclid" panose="02020503060505020303" pitchFamily="18" charset="77"/>
              </a:rPr>
              <a:t>adiation </a:t>
            </a:r>
            <a:r>
              <a:rPr lang="en-GB" b="1" dirty="0">
                <a:solidFill>
                  <a:srgbClr val="FF0000"/>
                </a:solidFill>
                <a:latin typeface="Euclid" panose="02020503060505020303" pitchFamily="18" charset="77"/>
              </a:rPr>
              <a:t>E</a:t>
            </a:r>
            <a:r>
              <a:rPr lang="en-GB" b="1" dirty="0">
                <a:solidFill>
                  <a:schemeClr val="accent2">
                    <a:lumMod val="50000"/>
                  </a:schemeClr>
                </a:solidFill>
                <a:latin typeface="Euclid" panose="02020503060505020303" pitchFamily="18" charset="77"/>
              </a:rPr>
              <a:t>mission </a:t>
            </a:r>
            <a:r>
              <a:rPr lang="en-GB" b="1" dirty="0">
                <a:solidFill>
                  <a:srgbClr val="FF0000"/>
                </a:solidFill>
                <a:latin typeface="Euclid" panose="02020503060505020303" pitchFamily="18" charset="77"/>
              </a:rPr>
              <a:t>S</a:t>
            </a:r>
            <a:r>
              <a:rPr lang="en-GB" b="1" dirty="0">
                <a:solidFill>
                  <a:schemeClr val="accent2">
                    <a:lumMod val="50000"/>
                  </a:schemeClr>
                </a:solidFill>
                <a:latin typeface="Euclid" panose="02020503060505020303" pitchFamily="18" charset="77"/>
              </a:rPr>
              <a:t>pectroscopy using latest advances in </a:t>
            </a:r>
            <a:r>
              <a:rPr lang="en-GB" b="1" dirty="0">
                <a:solidFill>
                  <a:srgbClr val="FF0000"/>
                </a:solidFill>
                <a:latin typeface="Euclid" panose="02020503060505020303" pitchFamily="18" charset="77"/>
              </a:rPr>
              <a:t>quantum technologies</a:t>
            </a:r>
            <a:r>
              <a:rPr lang="en-GB" b="1" dirty="0">
                <a:solidFill>
                  <a:schemeClr val="accent2">
                    <a:lumMod val="50000"/>
                  </a:schemeClr>
                </a:solidFill>
                <a:latin typeface="Euclid" panose="02020503060505020303" pitchFamily="18" charset="77"/>
              </a:rPr>
              <a:t>.  </a:t>
            </a:r>
          </a:p>
        </p:txBody>
      </p:sp>
      <p:sp>
        <p:nvSpPr>
          <p:cNvPr id="13" name="TextBox 12">
            <a:extLst>
              <a:ext uri="{FF2B5EF4-FFF2-40B4-BE49-F238E27FC236}">
                <a16:creationId xmlns:a16="http://schemas.microsoft.com/office/drawing/2014/main" id="{F3B0699C-6A00-EB5F-C725-38817B02EEA9}"/>
              </a:ext>
            </a:extLst>
          </p:cNvPr>
          <p:cNvSpPr txBox="1"/>
          <p:nvPr/>
        </p:nvSpPr>
        <p:spPr>
          <a:xfrm>
            <a:off x="8552263" y="0"/>
            <a:ext cx="1474763" cy="461665"/>
          </a:xfrm>
          <a:prstGeom prst="rect">
            <a:avLst/>
          </a:prstGeom>
          <a:noFill/>
        </p:spPr>
        <p:txBody>
          <a:bodyPr wrap="none" rtlCol="0">
            <a:spAutoFit/>
          </a:bodyPr>
          <a:lstStyle/>
          <a:p>
            <a:r>
              <a:rPr lang="en-GB" sz="2400" b="1" dirty="0">
                <a:solidFill>
                  <a:schemeClr val="accent2">
                    <a:lumMod val="75000"/>
                  </a:schemeClr>
                </a:solidFill>
                <a:latin typeface="Euclid" panose="02020503060505020303" pitchFamily="18" charset="77"/>
              </a:rPr>
              <a:t>CRESDA</a:t>
            </a:r>
          </a:p>
        </p:txBody>
      </p:sp>
      <p:sp>
        <p:nvSpPr>
          <p:cNvPr id="23" name="TextBox 22">
            <a:extLst>
              <a:ext uri="{FF2B5EF4-FFF2-40B4-BE49-F238E27FC236}">
                <a16:creationId xmlns:a16="http://schemas.microsoft.com/office/drawing/2014/main" id="{11897D0E-5368-C05C-6829-97A61B0BCC58}"/>
              </a:ext>
            </a:extLst>
          </p:cNvPr>
          <p:cNvSpPr txBox="1"/>
          <p:nvPr/>
        </p:nvSpPr>
        <p:spPr>
          <a:xfrm>
            <a:off x="196473" y="2344140"/>
            <a:ext cx="6180880" cy="646331"/>
          </a:xfrm>
          <a:prstGeom prst="rect">
            <a:avLst/>
          </a:prstGeom>
          <a:noFill/>
        </p:spPr>
        <p:txBody>
          <a:bodyPr wrap="square">
            <a:spAutoFit/>
          </a:bodyPr>
          <a:lstStyle/>
          <a:p>
            <a:r>
              <a:rPr lang="en-GB" b="1" u="sng" dirty="0">
                <a:solidFill>
                  <a:srgbClr val="FF0000"/>
                </a:solidFill>
                <a:latin typeface="Euclid" panose="02020503060505020303" pitchFamily="18" charset="77"/>
              </a:rPr>
              <a:t>Current project </a:t>
            </a:r>
            <a:r>
              <a:rPr lang="en-GB" dirty="0">
                <a:solidFill>
                  <a:srgbClr val="FF0000"/>
                </a:solidFill>
                <a:latin typeface="Euclid" panose="02020503060505020303" pitchFamily="18" charset="77"/>
              </a:rPr>
              <a:t>(QTFP Wave 1)</a:t>
            </a:r>
            <a:r>
              <a:rPr lang="en-GB" b="1" dirty="0">
                <a:solidFill>
                  <a:schemeClr val="accent2">
                    <a:lumMod val="50000"/>
                  </a:schemeClr>
                </a:solidFill>
                <a:latin typeface="Euclid" panose="02020503060505020303" pitchFamily="18" charset="77"/>
              </a:rPr>
              <a:t> </a:t>
            </a:r>
          </a:p>
          <a:p>
            <a:endParaRPr lang="en-GB" dirty="0"/>
          </a:p>
        </p:txBody>
      </p:sp>
      <p:sp>
        <p:nvSpPr>
          <p:cNvPr id="35" name="TextBox 34">
            <a:extLst>
              <a:ext uri="{FF2B5EF4-FFF2-40B4-BE49-F238E27FC236}">
                <a16:creationId xmlns:a16="http://schemas.microsoft.com/office/drawing/2014/main" id="{B0FD34A6-4188-3136-D64D-33F644AE6187}"/>
              </a:ext>
            </a:extLst>
          </p:cNvPr>
          <p:cNvSpPr txBox="1"/>
          <p:nvPr/>
        </p:nvSpPr>
        <p:spPr>
          <a:xfrm>
            <a:off x="656509" y="2634460"/>
            <a:ext cx="5498079" cy="1569660"/>
          </a:xfrm>
          <a:prstGeom prst="rect">
            <a:avLst/>
          </a:prstGeom>
          <a:noFill/>
        </p:spPr>
        <p:txBody>
          <a:bodyPr wrap="square" rtlCol="0">
            <a:spAutoFit/>
          </a:bodyPr>
          <a:lstStyle/>
          <a:p>
            <a:r>
              <a:rPr lang="en-GB" sz="1600" b="1" dirty="0">
                <a:solidFill>
                  <a:schemeClr val="accent2">
                    <a:lumMod val="50000"/>
                  </a:schemeClr>
                </a:solidFill>
                <a:latin typeface="Euclid" panose="02020503060505020303" pitchFamily="18" charset="77"/>
              </a:rPr>
              <a:t>Technology Demonstration </a:t>
            </a:r>
          </a:p>
          <a:p>
            <a:pPr marL="285750" indent="-285750">
              <a:buFont typeface="Arial" panose="020B0604020202020204" pitchFamily="34" charset="0"/>
              <a:buChar char="•"/>
            </a:pPr>
            <a:r>
              <a:rPr lang="en-GB" sz="1600" dirty="0">
                <a:solidFill>
                  <a:schemeClr val="accent2">
                    <a:lumMod val="50000"/>
                  </a:schemeClr>
                </a:solidFill>
                <a:latin typeface="Euclid" panose="02020503060505020303" pitchFamily="18" charset="77"/>
              </a:rPr>
              <a:t>Production and confinement of H-atoms, ≥ 10</a:t>
            </a:r>
            <a:r>
              <a:rPr lang="en-GB" sz="1600" baseline="30000" dirty="0">
                <a:solidFill>
                  <a:schemeClr val="accent2">
                    <a:lumMod val="50000"/>
                  </a:schemeClr>
                </a:solidFill>
                <a:latin typeface="Euclid" panose="02020503060505020303" pitchFamily="18" charset="77"/>
              </a:rPr>
              <a:t>12 </a:t>
            </a:r>
            <a:r>
              <a:rPr lang="en-GB" sz="1600" dirty="0">
                <a:solidFill>
                  <a:schemeClr val="accent2">
                    <a:lumMod val="50000"/>
                  </a:schemeClr>
                </a:solidFill>
                <a:latin typeface="Euclid" panose="02020503060505020303" pitchFamily="18" charset="77"/>
              </a:rPr>
              <a:t>cm</a:t>
            </a:r>
            <a:r>
              <a:rPr lang="en-GB" sz="1600" baseline="30000" dirty="0">
                <a:solidFill>
                  <a:schemeClr val="accent2">
                    <a:lumMod val="50000"/>
                  </a:schemeClr>
                </a:solidFill>
                <a:latin typeface="Euclid" panose="02020503060505020303" pitchFamily="18" charset="77"/>
              </a:rPr>
              <a:t>-3</a:t>
            </a:r>
            <a:endParaRPr lang="en-GB" sz="1600" dirty="0">
              <a:solidFill>
                <a:schemeClr val="accent2">
                  <a:lumMod val="50000"/>
                </a:schemeClr>
              </a:solidFill>
              <a:latin typeface="Euclid" panose="02020503060505020303" pitchFamily="18" charset="77"/>
            </a:endParaRPr>
          </a:p>
          <a:p>
            <a:pPr marL="285750" indent="-285750">
              <a:buFont typeface="Arial" panose="020B0604020202020204" pitchFamily="34" charset="0"/>
              <a:buChar char="•"/>
            </a:pPr>
            <a:r>
              <a:rPr lang="en-GB" sz="1600" dirty="0">
                <a:solidFill>
                  <a:schemeClr val="accent2">
                    <a:lumMod val="50000"/>
                  </a:schemeClr>
                </a:solidFill>
                <a:latin typeface="Euclid" panose="02020503060505020303" pitchFamily="18" charset="77"/>
              </a:rPr>
              <a:t>B-field mapping with ≲1 𝜇T precision, using H-atoms as quantum sensors (Rydberg magnetometry)</a:t>
            </a:r>
          </a:p>
          <a:p>
            <a:pPr marL="285750" indent="-285750">
              <a:buFont typeface="Arial" panose="020B0604020202020204" pitchFamily="34" charset="0"/>
              <a:buChar char="•"/>
            </a:pPr>
            <a:r>
              <a:rPr lang="en-GB" sz="1600" dirty="0">
                <a:solidFill>
                  <a:schemeClr val="accent2">
                    <a:lumMod val="50000"/>
                  </a:schemeClr>
                </a:solidFill>
                <a:latin typeface="Euclid" panose="02020503060505020303" pitchFamily="18" charset="77"/>
              </a:rPr>
              <a:t>CRES detection of single electrons with quantum limited micro-wave electronics </a:t>
            </a:r>
          </a:p>
        </p:txBody>
      </p:sp>
      <p:sp>
        <p:nvSpPr>
          <p:cNvPr id="47" name="TextBox 46">
            <a:extLst>
              <a:ext uri="{FF2B5EF4-FFF2-40B4-BE49-F238E27FC236}">
                <a16:creationId xmlns:a16="http://schemas.microsoft.com/office/drawing/2014/main" id="{3BE1826F-6CB3-5D88-B2FC-036C21FD0B10}"/>
              </a:ext>
            </a:extLst>
          </p:cNvPr>
          <p:cNvSpPr txBox="1"/>
          <p:nvPr/>
        </p:nvSpPr>
        <p:spPr>
          <a:xfrm>
            <a:off x="201344" y="4206507"/>
            <a:ext cx="6180880" cy="369332"/>
          </a:xfrm>
          <a:prstGeom prst="rect">
            <a:avLst/>
          </a:prstGeom>
          <a:noFill/>
        </p:spPr>
        <p:txBody>
          <a:bodyPr wrap="square">
            <a:spAutoFit/>
          </a:bodyPr>
          <a:lstStyle/>
          <a:p>
            <a:r>
              <a:rPr lang="en-GB" b="1" u="sng" dirty="0">
                <a:solidFill>
                  <a:srgbClr val="FF0000"/>
                </a:solidFill>
                <a:latin typeface="Euclid" panose="02020503060505020303" pitchFamily="18" charset="77"/>
              </a:rPr>
              <a:t>Strategy: </a:t>
            </a:r>
            <a:r>
              <a:rPr lang="en-GB" b="1" dirty="0">
                <a:solidFill>
                  <a:schemeClr val="accent2">
                    <a:lumMod val="75000"/>
                  </a:schemeClr>
                </a:solidFill>
                <a:latin typeface="Euclid" panose="02020503060505020303" pitchFamily="18" charset="77"/>
              </a:rPr>
              <a:t>Phased Approach</a:t>
            </a:r>
            <a:endParaRPr lang="en-GB" b="1" dirty="0">
              <a:solidFill>
                <a:schemeClr val="accent2">
                  <a:lumMod val="50000"/>
                </a:schemeClr>
              </a:solidFill>
              <a:latin typeface="Euclid" panose="02020503060505020303" pitchFamily="18" charset="77"/>
            </a:endParaRPr>
          </a:p>
        </p:txBody>
      </p:sp>
      <p:sp>
        <p:nvSpPr>
          <p:cNvPr id="50" name="TextBox 49">
            <a:extLst>
              <a:ext uri="{FF2B5EF4-FFF2-40B4-BE49-F238E27FC236}">
                <a16:creationId xmlns:a16="http://schemas.microsoft.com/office/drawing/2014/main" id="{6E6282B5-FDD4-5C24-7583-3845DB2361B0}"/>
              </a:ext>
            </a:extLst>
          </p:cNvPr>
          <p:cNvSpPr txBox="1"/>
          <p:nvPr/>
        </p:nvSpPr>
        <p:spPr>
          <a:xfrm>
            <a:off x="210507" y="4716692"/>
            <a:ext cx="7937302" cy="369332"/>
          </a:xfrm>
          <a:prstGeom prst="rect">
            <a:avLst/>
          </a:prstGeom>
          <a:noFill/>
        </p:spPr>
        <p:txBody>
          <a:bodyPr wrap="square">
            <a:spAutoFit/>
          </a:bodyPr>
          <a:lstStyle/>
          <a:p>
            <a:r>
              <a:rPr lang="en-GB" sz="1800" b="1" u="sng" dirty="0">
                <a:solidFill>
                  <a:schemeClr val="accent2">
                    <a:lumMod val="50000"/>
                  </a:schemeClr>
                </a:solidFill>
                <a:latin typeface="Euclid" panose="02020503060505020303" pitchFamily="18" charset="77"/>
              </a:rPr>
              <a:t>CRESDA0</a:t>
            </a:r>
            <a:r>
              <a:rPr lang="en-GB" sz="1800" b="1" dirty="0">
                <a:solidFill>
                  <a:schemeClr val="accent2">
                    <a:lumMod val="50000"/>
                  </a:schemeClr>
                </a:solidFill>
                <a:latin typeface="Euclid" panose="02020503060505020303" pitchFamily="18" charset="77"/>
              </a:rPr>
              <a:t> </a:t>
            </a:r>
            <a:r>
              <a:rPr lang="en-GB" sz="1800" b="1" dirty="0">
                <a:solidFill>
                  <a:schemeClr val="accent2">
                    <a:lumMod val="50000"/>
                  </a:schemeClr>
                </a:solidFill>
                <a:latin typeface="Euclid" panose="02020503060505020303" pitchFamily="18" charset="77"/>
                <a:sym typeface="Wingdings" pitchFamily="2" charset="2"/>
              </a:rPr>
              <a:t> CRESDA-Tritium  100 </a:t>
            </a:r>
            <a:r>
              <a:rPr lang="en-GB" sz="1800" b="1" dirty="0" err="1">
                <a:solidFill>
                  <a:schemeClr val="accent2">
                    <a:lumMod val="50000"/>
                  </a:schemeClr>
                </a:solidFill>
                <a:latin typeface="Euclid" panose="02020503060505020303" pitchFamily="18" charset="77"/>
                <a:sym typeface="Wingdings" pitchFamily="2" charset="2"/>
              </a:rPr>
              <a:t>meV</a:t>
            </a:r>
            <a:r>
              <a:rPr lang="en-GB" sz="1800" b="1" dirty="0">
                <a:solidFill>
                  <a:schemeClr val="accent2">
                    <a:lumMod val="50000"/>
                  </a:schemeClr>
                </a:solidFill>
                <a:latin typeface="Euclid" panose="02020503060505020303" pitchFamily="18" charset="77"/>
                <a:sym typeface="Wingdings" pitchFamily="2" charset="2"/>
              </a:rPr>
              <a:t>  50 </a:t>
            </a:r>
            <a:r>
              <a:rPr lang="en-GB" sz="1800" b="1" dirty="0" err="1">
                <a:solidFill>
                  <a:schemeClr val="accent2">
                    <a:lumMod val="50000"/>
                  </a:schemeClr>
                </a:solidFill>
                <a:latin typeface="Euclid" panose="02020503060505020303" pitchFamily="18" charset="77"/>
                <a:sym typeface="Wingdings" pitchFamily="2" charset="2"/>
              </a:rPr>
              <a:t>meV</a:t>
            </a:r>
            <a:r>
              <a:rPr lang="en-GB" sz="1800" b="1" dirty="0">
                <a:solidFill>
                  <a:schemeClr val="accent2">
                    <a:lumMod val="50000"/>
                  </a:schemeClr>
                </a:solidFill>
                <a:latin typeface="Euclid" panose="02020503060505020303" pitchFamily="18" charset="77"/>
                <a:sym typeface="Wingdings" pitchFamily="2" charset="2"/>
              </a:rPr>
              <a:t>  </a:t>
            </a:r>
            <a:r>
              <a:rPr lang="en-GB" sz="1800" b="1" i="1" dirty="0">
                <a:solidFill>
                  <a:schemeClr val="accent2">
                    <a:lumMod val="50000"/>
                  </a:schemeClr>
                </a:solidFill>
                <a:latin typeface="Euclid" panose="02020503060505020303" pitchFamily="18" charset="77"/>
                <a:sym typeface="Wingdings" pitchFamily="2" charset="2"/>
              </a:rPr>
              <a:t>O</a:t>
            </a:r>
            <a:r>
              <a:rPr lang="en-GB" sz="1800" b="1" dirty="0">
                <a:solidFill>
                  <a:schemeClr val="accent2">
                    <a:lumMod val="50000"/>
                  </a:schemeClr>
                </a:solidFill>
                <a:latin typeface="Euclid" panose="02020503060505020303" pitchFamily="18" charset="77"/>
                <a:sym typeface="Wingdings" pitchFamily="2" charset="2"/>
              </a:rPr>
              <a:t>(10 </a:t>
            </a:r>
            <a:r>
              <a:rPr lang="en-GB" sz="1800" b="1" dirty="0" err="1">
                <a:solidFill>
                  <a:schemeClr val="accent2">
                    <a:lumMod val="50000"/>
                  </a:schemeClr>
                </a:solidFill>
                <a:latin typeface="Euclid" panose="02020503060505020303" pitchFamily="18" charset="77"/>
                <a:sym typeface="Wingdings" pitchFamily="2" charset="2"/>
              </a:rPr>
              <a:t>meV</a:t>
            </a:r>
            <a:r>
              <a:rPr lang="en-GB" sz="1800" b="1" dirty="0">
                <a:solidFill>
                  <a:schemeClr val="accent2">
                    <a:lumMod val="50000"/>
                  </a:schemeClr>
                </a:solidFill>
                <a:latin typeface="Euclid" panose="02020503060505020303" pitchFamily="18" charset="77"/>
                <a:sym typeface="Wingdings" pitchFamily="2" charset="2"/>
              </a:rPr>
              <a:t>) </a:t>
            </a:r>
            <a:endParaRPr lang="en-GB" dirty="0"/>
          </a:p>
        </p:txBody>
      </p:sp>
      <p:pic>
        <p:nvPicPr>
          <p:cNvPr id="51" name="Image" descr="Image">
            <a:extLst>
              <a:ext uri="{FF2B5EF4-FFF2-40B4-BE49-F238E27FC236}">
                <a16:creationId xmlns:a16="http://schemas.microsoft.com/office/drawing/2014/main" id="{A1675B68-F384-B832-AFDF-06B12722F79C}"/>
              </a:ext>
            </a:extLst>
          </p:cNvPr>
          <p:cNvPicPr>
            <a:picLocks noChangeAspect="1"/>
          </p:cNvPicPr>
          <p:nvPr/>
        </p:nvPicPr>
        <p:blipFill>
          <a:blip r:embed="rId5"/>
          <a:stretch>
            <a:fillRect/>
          </a:stretch>
        </p:blipFill>
        <p:spPr>
          <a:xfrm>
            <a:off x="465820" y="6063952"/>
            <a:ext cx="459336" cy="459336"/>
          </a:xfrm>
          <a:prstGeom prst="rect">
            <a:avLst/>
          </a:prstGeom>
          <a:ln w="12700">
            <a:miter lim="400000"/>
          </a:ln>
        </p:spPr>
      </p:pic>
      <p:pic>
        <p:nvPicPr>
          <p:cNvPr id="52" name="Image" descr="Image">
            <a:extLst>
              <a:ext uri="{FF2B5EF4-FFF2-40B4-BE49-F238E27FC236}">
                <a16:creationId xmlns:a16="http://schemas.microsoft.com/office/drawing/2014/main" id="{59BF0745-1399-991E-4CE2-E761DBC17F20}"/>
              </a:ext>
            </a:extLst>
          </p:cNvPr>
          <p:cNvPicPr>
            <a:picLocks noChangeAspect="1"/>
          </p:cNvPicPr>
          <p:nvPr/>
        </p:nvPicPr>
        <p:blipFill>
          <a:blip r:embed="rId6"/>
          <a:stretch>
            <a:fillRect/>
          </a:stretch>
        </p:blipFill>
        <p:spPr>
          <a:xfrm>
            <a:off x="3932009" y="6092919"/>
            <a:ext cx="594019" cy="506015"/>
          </a:xfrm>
          <a:prstGeom prst="rect">
            <a:avLst/>
          </a:prstGeom>
          <a:ln w="12700">
            <a:miter lim="400000"/>
          </a:ln>
        </p:spPr>
      </p:pic>
      <p:pic>
        <p:nvPicPr>
          <p:cNvPr id="53" name="Image" descr="Image">
            <a:extLst>
              <a:ext uri="{FF2B5EF4-FFF2-40B4-BE49-F238E27FC236}">
                <a16:creationId xmlns:a16="http://schemas.microsoft.com/office/drawing/2014/main" id="{A1050D36-BA80-4D46-17B0-62B69D96559C}"/>
              </a:ext>
            </a:extLst>
          </p:cNvPr>
          <p:cNvPicPr>
            <a:picLocks noChangeAspect="1"/>
          </p:cNvPicPr>
          <p:nvPr/>
        </p:nvPicPr>
        <p:blipFill>
          <a:blip r:embed="rId7"/>
          <a:stretch>
            <a:fillRect/>
          </a:stretch>
        </p:blipFill>
        <p:spPr>
          <a:xfrm>
            <a:off x="5959562" y="6109820"/>
            <a:ext cx="781475" cy="287245"/>
          </a:xfrm>
          <a:prstGeom prst="rect">
            <a:avLst/>
          </a:prstGeom>
          <a:ln w="12700">
            <a:miter lim="400000"/>
          </a:ln>
        </p:spPr>
      </p:pic>
      <p:pic>
        <p:nvPicPr>
          <p:cNvPr id="54" name="Image" descr="Image">
            <a:extLst>
              <a:ext uri="{FF2B5EF4-FFF2-40B4-BE49-F238E27FC236}">
                <a16:creationId xmlns:a16="http://schemas.microsoft.com/office/drawing/2014/main" id="{94825EC4-9BF8-D317-F3C6-C1A2880CBB05}"/>
              </a:ext>
            </a:extLst>
          </p:cNvPr>
          <p:cNvPicPr>
            <a:picLocks noChangeAspect="1"/>
          </p:cNvPicPr>
          <p:nvPr/>
        </p:nvPicPr>
        <p:blipFill>
          <a:blip r:embed="rId8"/>
          <a:stretch>
            <a:fillRect/>
          </a:stretch>
        </p:blipFill>
        <p:spPr>
          <a:xfrm>
            <a:off x="10308136" y="6100668"/>
            <a:ext cx="731125" cy="459336"/>
          </a:xfrm>
          <a:prstGeom prst="rect">
            <a:avLst/>
          </a:prstGeom>
          <a:ln w="12700">
            <a:miter lim="400000"/>
          </a:ln>
        </p:spPr>
      </p:pic>
      <p:pic>
        <p:nvPicPr>
          <p:cNvPr id="55" name="Picture 54" descr="Logo, company name&#10;&#10;Description automatically generated">
            <a:extLst>
              <a:ext uri="{FF2B5EF4-FFF2-40B4-BE49-F238E27FC236}">
                <a16:creationId xmlns:a16="http://schemas.microsoft.com/office/drawing/2014/main" id="{E49A6967-739C-116F-67B2-D70F1853E6EC}"/>
              </a:ext>
            </a:extLst>
          </p:cNvPr>
          <p:cNvPicPr>
            <a:picLocks noChangeAspect="1"/>
          </p:cNvPicPr>
          <p:nvPr/>
        </p:nvPicPr>
        <p:blipFill>
          <a:blip r:embed="rId9"/>
          <a:stretch>
            <a:fillRect/>
          </a:stretch>
        </p:blipFill>
        <p:spPr>
          <a:xfrm>
            <a:off x="8236644" y="6073441"/>
            <a:ext cx="827564" cy="464956"/>
          </a:xfrm>
          <a:prstGeom prst="rect">
            <a:avLst/>
          </a:prstGeom>
        </p:spPr>
      </p:pic>
      <p:pic>
        <p:nvPicPr>
          <p:cNvPr id="56" name="Picture 2" descr="University of Oxford Logo PNG Vector (EPS) Free Download">
            <a:extLst>
              <a:ext uri="{FF2B5EF4-FFF2-40B4-BE49-F238E27FC236}">
                <a16:creationId xmlns:a16="http://schemas.microsoft.com/office/drawing/2014/main" id="{1F2AB0CF-8D74-E6AB-9424-387BC6D630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9024" y="6081727"/>
            <a:ext cx="459336" cy="4593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96A12D33-F105-6476-5CEB-8906008989A7}"/>
              </a:ext>
            </a:extLst>
          </p:cNvPr>
          <p:cNvSpPr txBox="1"/>
          <p:nvPr/>
        </p:nvSpPr>
        <p:spPr>
          <a:xfrm>
            <a:off x="244890" y="5258703"/>
            <a:ext cx="909416" cy="369332"/>
          </a:xfrm>
          <a:prstGeom prst="rect">
            <a:avLst/>
          </a:prstGeom>
          <a:noFill/>
        </p:spPr>
        <p:txBody>
          <a:bodyPr wrap="none" rtlCol="0">
            <a:spAutoFit/>
          </a:bodyPr>
          <a:lstStyle/>
          <a:p>
            <a:r>
              <a:rPr lang="en-GB" i="1" dirty="0">
                <a:latin typeface="Euclid" panose="02020503060505020303" pitchFamily="18" charset="77"/>
              </a:rPr>
              <a:t>current</a:t>
            </a:r>
          </a:p>
        </p:txBody>
      </p:sp>
      <p:sp>
        <p:nvSpPr>
          <p:cNvPr id="58" name="TextBox 57">
            <a:extLst>
              <a:ext uri="{FF2B5EF4-FFF2-40B4-BE49-F238E27FC236}">
                <a16:creationId xmlns:a16="http://schemas.microsoft.com/office/drawing/2014/main" id="{63E50C6A-BD87-EEED-197B-8F6008E2C735}"/>
              </a:ext>
            </a:extLst>
          </p:cNvPr>
          <p:cNvSpPr txBox="1"/>
          <p:nvPr/>
        </p:nvSpPr>
        <p:spPr>
          <a:xfrm>
            <a:off x="2333710" y="5238901"/>
            <a:ext cx="3683957" cy="369332"/>
          </a:xfrm>
          <a:prstGeom prst="rect">
            <a:avLst/>
          </a:prstGeom>
          <a:noFill/>
        </p:spPr>
        <p:txBody>
          <a:bodyPr wrap="none" rtlCol="0">
            <a:spAutoFit/>
          </a:bodyPr>
          <a:lstStyle/>
          <a:p>
            <a:r>
              <a:rPr lang="en-GB" i="1" dirty="0" err="1">
                <a:latin typeface="Euclid" panose="02020503060505020303" pitchFamily="18" charset="77"/>
              </a:rPr>
              <a:t>Culham</a:t>
            </a:r>
            <a:r>
              <a:rPr lang="en-GB" i="1" dirty="0">
                <a:latin typeface="Euclid" panose="02020503060505020303" pitchFamily="18" charset="77"/>
              </a:rPr>
              <a:t> Centre for Fusion Energy</a:t>
            </a:r>
          </a:p>
        </p:txBody>
      </p:sp>
      <p:sp>
        <p:nvSpPr>
          <p:cNvPr id="59" name="Left Brace 58">
            <a:extLst>
              <a:ext uri="{FF2B5EF4-FFF2-40B4-BE49-F238E27FC236}">
                <a16:creationId xmlns:a16="http://schemas.microsoft.com/office/drawing/2014/main" id="{89EEBDED-0E51-BA1E-A36C-EBD022D5CFDC}"/>
              </a:ext>
            </a:extLst>
          </p:cNvPr>
          <p:cNvSpPr/>
          <p:nvPr/>
        </p:nvSpPr>
        <p:spPr>
          <a:xfrm rot="16200000">
            <a:off x="653288" y="4751414"/>
            <a:ext cx="282151" cy="102656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Left Brace 59">
            <a:extLst>
              <a:ext uri="{FF2B5EF4-FFF2-40B4-BE49-F238E27FC236}">
                <a16:creationId xmlns:a16="http://schemas.microsoft.com/office/drawing/2014/main" id="{26E73D35-F588-CC6E-7F56-84031055AEC8}"/>
              </a:ext>
            </a:extLst>
          </p:cNvPr>
          <p:cNvSpPr/>
          <p:nvPr/>
        </p:nvSpPr>
        <p:spPr>
          <a:xfrm rot="16200000">
            <a:off x="4435268" y="2276803"/>
            <a:ext cx="333113" cy="584603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948457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3EB7-A10C-D693-8742-B7E51CAD0ED8}"/>
              </a:ext>
            </a:extLst>
          </p:cNvPr>
          <p:cNvSpPr>
            <a:spLocks noGrp="1"/>
          </p:cNvSpPr>
          <p:nvPr>
            <p:ph type="title"/>
          </p:nvPr>
        </p:nvSpPr>
        <p:spPr>
          <a:xfrm>
            <a:off x="838200" y="-92599"/>
            <a:ext cx="10515600" cy="1325563"/>
          </a:xfrm>
        </p:spPr>
        <p:txBody>
          <a:bodyPr/>
          <a:lstStyle/>
          <a:p>
            <a:r>
              <a:rPr lang="en-GB" dirty="0">
                <a:latin typeface="Euclid" panose="02020503060505020303" pitchFamily="18" charset="77"/>
              </a:rPr>
              <a:t>Neutrino</a:t>
            </a:r>
            <a:r>
              <a:rPr lang="en-GB" dirty="0"/>
              <a:t> Physics </a:t>
            </a:r>
          </a:p>
        </p:txBody>
      </p:sp>
      <p:sp>
        <p:nvSpPr>
          <p:cNvPr id="3" name="Content Placeholder 2">
            <a:extLst>
              <a:ext uri="{FF2B5EF4-FFF2-40B4-BE49-F238E27FC236}">
                <a16:creationId xmlns:a16="http://schemas.microsoft.com/office/drawing/2014/main" id="{12AD6EFC-DD44-13C7-2EB6-7E409AAD1DD5}"/>
              </a:ext>
            </a:extLst>
          </p:cNvPr>
          <p:cNvSpPr>
            <a:spLocks noGrp="1"/>
          </p:cNvSpPr>
          <p:nvPr>
            <p:ph idx="1"/>
          </p:nvPr>
        </p:nvSpPr>
        <p:spPr>
          <a:xfrm>
            <a:off x="838200" y="1232964"/>
            <a:ext cx="10655461" cy="4901617"/>
          </a:xfrm>
        </p:spPr>
        <p:txBody>
          <a:bodyPr>
            <a:normAutofit fontScale="85000" lnSpcReduction="10000"/>
          </a:bodyPr>
          <a:lstStyle/>
          <a:p>
            <a:pPr>
              <a:lnSpc>
                <a:spcPct val="130000"/>
              </a:lnSpc>
            </a:pPr>
            <a:r>
              <a:rPr lang="en-GB" dirty="0">
                <a:latin typeface="Euclid" panose="02020503060505020303" pitchFamily="18" charset="77"/>
              </a:rPr>
              <a:t>Is current UK Neutrino programme too broad/not broad enough? </a:t>
            </a:r>
          </a:p>
          <a:p>
            <a:pPr lvl="1">
              <a:lnSpc>
                <a:spcPct val="130000"/>
              </a:lnSpc>
            </a:pPr>
            <a:r>
              <a:rPr lang="en-GB" dirty="0">
                <a:latin typeface="Euclid" panose="02020503060505020303" pitchFamily="18" charset="77"/>
              </a:rPr>
              <a:t>Breadth of areas (neutrino oscillations, 0𝜈𝛽𝛽, solar neutrinos, reactor neutrinos, absolute mass) vs breadth of projects in one area.</a:t>
            </a:r>
          </a:p>
          <a:p>
            <a:pPr lvl="1">
              <a:lnSpc>
                <a:spcPct val="130000"/>
              </a:lnSpc>
            </a:pPr>
            <a:r>
              <a:rPr lang="en-GB" dirty="0">
                <a:latin typeface="Euclid" panose="02020503060505020303" pitchFamily="18" charset="77"/>
              </a:rPr>
              <a:t>If tensioning is needed, should it be between areas or between projects within area? </a:t>
            </a:r>
          </a:p>
          <a:p>
            <a:pPr>
              <a:lnSpc>
                <a:spcPct val="130000"/>
              </a:lnSpc>
            </a:pPr>
            <a:r>
              <a:rPr lang="en-GB" dirty="0">
                <a:latin typeface="Euclid" panose="02020503060505020303" pitchFamily="18" charset="77"/>
              </a:rPr>
              <a:t>International Strategic Consideration – is UK well placed in all neutrino areas it pursues? How influential is it in international programme? What are the key upcoming opportunities; risks of missing them?</a:t>
            </a:r>
          </a:p>
          <a:p>
            <a:pPr>
              <a:lnSpc>
                <a:spcPct val="130000"/>
              </a:lnSpc>
            </a:pPr>
            <a:r>
              <a:rPr lang="en-GB" dirty="0">
                <a:latin typeface="Euclid" panose="02020503060505020303" pitchFamily="18" charset="77"/>
              </a:rPr>
              <a:t>Is there the right balance between funding for science exploitation of existing experiments and construction/R&amp;D for future projects? </a:t>
            </a:r>
          </a:p>
          <a:p>
            <a:pPr>
              <a:lnSpc>
                <a:spcPct val="130000"/>
              </a:lnSpc>
            </a:pPr>
            <a:endParaRPr lang="en-GB" dirty="0">
              <a:latin typeface="Euclid" panose="02020503060505020303" pitchFamily="18" charset="77"/>
            </a:endParaRPr>
          </a:p>
          <a:p>
            <a:pPr>
              <a:lnSpc>
                <a:spcPct val="130000"/>
              </a:lnSpc>
            </a:pPr>
            <a:endParaRPr lang="en-GB" dirty="0">
              <a:latin typeface="Euclid" panose="02020503060505020303" pitchFamily="18" charset="77"/>
            </a:endParaRPr>
          </a:p>
        </p:txBody>
      </p:sp>
    </p:spTree>
    <p:extLst>
      <p:ext uri="{BB962C8B-B14F-4D97-AF65-F5344CB8AC3E}">
        <p14:creationId xmlns:p14="http://schemas.microsoft.com/office/powerpoint/2010/main" val="271764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69F6-077E-653D-1F04-99FC1ABFD479}"/>
              </a:ext>
            </a:extLst>
          </p:cNvPr>
          <p:cNvSpPr>
            <a:spLocks noGrp="1"/>
          </p:cNvSpPr>
          <p:nvPr>
            <p:ph type="title"/>
          </p:nvPr>
        </p:nvSpPr>
        <p:spPr/>
        <p:txBody>
          <a:bodyPr/>
          <a:lstStyle/>
          <a:p>
            <a:r>
              <a:rPr lang="en-US" dirty="0"/>
              <a:t>What don’t we know?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B7013F-B87D-23BA-ED5A-6AF79E109FFA}"/>
                  </a:ext>
                </a:extLst>
              </p:cNvPr>
              <p:cNvSpPr>
                <a:spLocks noGrp="1"/>
              </p:cNvSpPr>
              <p:nvPr>
                <p:ph idx="1"/>
              </p:nvPr>
            </p:nvSpPr>
            <p:spPr>
              <a:xfrm>
                <a:off x="254643" y="1088030"/>
                <a:ext cx="11759879" cy="5571850"/>
              </a:xfrm>
            </p:spPr>
            <p:txBody>
              <a:bodyPr>
                <a:normAutofit/>
              </a:bodyPr>
              <a:lstStyle/>
              <a:p>
                <a:r>
                  <a:rPr lang="en-US" dirty="0"/>
                  <a:t>Is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23</m:t>
                        </m:r>
                      </m:sub>
                    </m:sSub>
                  </m:oMath>
                </a14:m>
                <a:r>
                  <a:rPr lang="en-US" dirty="0"/>
                  <a:t> maximal?</a:t>
                </a:r>
              </a:p>
              <a:p>
                <a:r>
                  <a:rPr lang="en-US" dirty="0"/>
                  <a:t>What is the sign of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l-GR"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32</m:t>
                        </m:r>
                      </m:sub>
                    </m:sSub>
                  </m:oMath>
                </a14:m>
                <a:r>
                  <a:rPr lang="en-US" dirty="0"/>
                  <a:t>?	</a:t>
                </a:r>
              </a:p>
              <a:p>
                <a:pPr lvl="1"/>
                <a:r>
                  <a:rPr lang="en-US" dirty="0"/>
                  <a:t>Normal or Inverted ordering?</a:t>
                </a:r>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r>
                  <a:rPr lang="en-US" dirty="0"/>
                  <a:t>Is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GB" b="0" i="1" smtClean="0">
                            <a:latin typeface="Cambria Math" panose="02040503050406030204" pitchFamily="18" charset="0"/>
                          </a:rPr>
                          <m:t>𝐶𝑃</m:t>
                        </m:r>
                      </m:sub>
                    </m:sSub>
                    <m:r>
                      <a:rPr lang="en-GB" b="0" i="1" smtClean="0">
                        <a:latin typeface="Cambria Math" panose="02040503050406030204" pitchFamily="18" charset="0"/>
                      </a:rPr>
                      <m:t> </m:t>
                    </m:r>
                  </m:oMath>
                </a14:m>
                <a:r>
                  <a:rPr lang="en-US" dirty="0"/>
                  <a:t>non zero?</a:t>
                </a:r>
              </a:p>
              <a:p>
                <a:pPr lvl="1"/>
                <a:r>
                  <a:rPr lang="en-US" dirty="0"/>
                  <a:t>Motivated to explain matter-antimatter asymmetry</a:t>
                </a:r>
              </a:p>
            </p:txBody>
          </p:sp>
        </mc:Choice>
        <mc:Fallback xmlns="">
          <p:sp>
            <p:nvSpPr>
              <p:cNvPr id="3" name="Content Placeholder 2">
                <a:extLst>
                  <a:ext uri="{FF2B5EF4-FFF2-40B4-BE49-F238E27FC236}">
                    <a16:creationId xmlns:a16="http://schemas.microsoft.com/office/drawing/2014/main" id="{2FB7013F-B87D-23BA-ED5A-6AF79E109FFA}"/>
                  </a:ext>
                </a:extLst>
              </p:cNvPr>
              <p:cNvSpPr>
                <a:spLocks noGrp="1" noRot="1" noChangeAspect="1" noMove="1" noResize="1" noEditPoints="1" noAdjustHandles="1" noChangeArrowheads="1" noChangeShapeType="1" noTextEdit="1"/>
              </p:cNvSpPr>
              <p:nvPr>
                <p:ph idx="1"/>
              </p:nvPr>
            </p:nvSpPr>
            <p:spPr>
              <a:xfrm>
                <a:off x="254643" y="1088030"/>
                <a:ext cx="11759879" cy="5571850"/>
              </a:xfrm>
              <a:blipFill>
                <a:blip r:embed="rId3"/>
                <a:stretch>
                  <a:fillRect l="-971" t="-181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32C744E-91A8-4253-EBC1-4FA0258CBC27}"/>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7216187B-B989-B52C-0140-B7A31458466C}"/>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7216187B-B989-B52C-0140-B7A31458466C}"/>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921C6DA-E29F-5955-B465-EFEF7B467487}"/>
              </a:ext>
            </a:extLst>
          </p:cNvPr>
          <p:cNvSpPr>
            <a:spLocks noGrp="1"/>
          </p:cNvSpPr>
          <p:nvPr>
            <p:ph type="sldNum" sz="quarter" idx="12"/>
          </p:nvPr>
        </p:nvSpPr>
        <p:spPr/>
        <p:txBody>
          <a:bodyPr/>
          <a:lstStyle/>
          <a:p>
            <a:fld id="{03203D20-8F30-784C-B11E-9366FC42D12A}" type="slidenum">
              <a:rPr lang="en-US" smtClean="0"/>
              <a:pPr/>
              <a:t>4</a:t>
            </a:fld>
            <a:endParaRPr lang="en-US" dirty="0"/>
          </a:p>
        </p:txBody>
      </p:sp>
      <p:pic>
        <p:nvPicPr>
          <p:cNvPr id="7" name="Content Placeholder 14" descr="Screen Shot 2014-11-17 at 13.15.21.png">
            <a:extLst>
              <a:ext uri="{FF2B5EF4-FFF2-40B4-BE49-F238E27FC236}">
                <a16:creationId xmlns:a16="http://schemas.microsoft.com/office/drawing/2014/main" id="{E196E084-9A76-6A6B-4B4A-58950F5BB091}"/>
              </a:ext>
            </a:extLst>
          </p:cNvPr>
          <p:cNvPicPr>
            <a:picLocks noChangeAspect="1"/>
          </p:cNvPicPr>
          <p:nvPr/>
        </p:nvPicPr>
        <p:blipFill rotWithShape="1">
          <a:blip r:embed="rId5">
            <a:extLst>
              <a:ext uri="{28A0092B-C50C-407E-A947-70E740481C1C}">
                <a14:useLocalDpi xmlns:a14="http://schemas.microsoft.com/office/drawing/2010/main" val="0"/>
              </a:ext>
            </a:extLst>
          </a:blip>
          <a:srcRect l="4908" r="25618"/>
          <a:stretch/>
        </p:blipFill>
        <p:spPr>
          <a:xfrm>
            <a:off x="3438867" y="2541369"/>
            <a:ext cx="4223480" cy="2943794"/>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F4210F72-FCEA-C32A-CAE5-D4B6CF312E7C}"/>
              </a:ext>
            </a:extLst>
          </p:cNvPr>
          <p:cNvPicPr>
            <a:picLocks noChangeAspect="1"/>
          </p:cNvPicPr>
          <p:nvPr/>
        </p:nvPicPr>
        <p:blipFill>
          <a:blip r:embed="rId6"/>
          <a:stretch>
            <a:fillRect/>
          </a:stretch>
        </p:blipFill>
        <p:spPr>
          <a:xfrm>
            <a:off x="8313310" y="1035099"/>
            <a:ext cx="3554329" cy="2482073"/>
          </a:xfrm>
          <a:prstGeom prst="rect">
            <a:avLst/>
          </a:prstGeom>
        </p:spPr>
      </p:pic>
      <p:sp>
        <p:nvSpPr>
          <p:cNvPr id="9" name="TextBox 8">
            <a:extLst>
              <a:ext uri="{FF2B5EF4-FFF2-40B4-BE49-F238E27FC236}">
                <a16:creationId xmlns:a16="http://schemas.microsoft.com/office/drawing/2014/main" id="{C1AEBB82-8161-3EDA-07E7-DC37D71C315C}"/>
              </a:ext>
            </a:extLst>
          </p:cNvPr>
          <p:cNvSpPr txBox="1"/>
          <p:nvPr/>
        </p:nvSpPr>
        <p:spPr>
          <a:xfrm>
            <a:off x="8332617" y="3517172"/>
            <a:ext cx="3681905" cy="369332"/>
          </a:xfrm>
          <a:prstGeom prst="rect">
            <a:avLst/>
          </a:prstGeom>
          <a:noFill/>
        </p:spPr>
        <p:txBody>
          <a:bodyPr wrap="none" rtlCol="0">
            <a:spAutoFit/>
          </a:bodyPr>
          <a:lstStyle/>
          <a:p>
            <a:r>
              <a:rPr lang="en-US" dirty="0"/>
              <a:t>https://</a:t>
            </a:r>
            <a:r>
              <a:rPr lang="en-US" dirty="0" err="1"/>
              <a:t>arxiv.org</a:t>
            </a:r>
            <a:r>
              <a:rPr lang="en-US" dirty="0"/>
              <a:t>/pdf/2108.08219.pdf</a:t>
            </a:r>
          </a:p>
        </p:txBody>
      </p:sp>
    </p:spTree>
    <p:extLst>
      <p:ext uri="{BB962C8B-B14F-4D97-AF65-F5344CB8AC3E}">
        <p14:creationId xmlns:p14="http://schemas.microsoft.com/office/powerpoint/2010/main" val="3570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5BB1-F854-C849-D6A7-9AE07E963173}"/>
              </a:ext>
            </a:extLst>
          </p:cNvPr>
          <p:cNvSpPr>
            <a:spLocks noGrp="1"/>
          </p:cNvSpPr>
          <p:nvPr>
            <p:ph type="title"/>
          </p:nvPr>
        </p:nvSpPr>
        <p:spPr/>
        <p:txBody>
          <a:bodyPr/>
          <a:lstStyle/>
          <a:p>
            <a:r>
              <a:rPr lang="en-US" dirty="0"/>
              <a:t>Tensions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7AB846-214B-2564-5669-83CC7E42DE58}"/>
                  </a:ext>
                </a:extLst>
              </p:cNvPr>
              <p:cNvSpPr>
                <a:spLocks noGrp="1"/>
              </p:cNvSpPr>
              <p:nvPr>
                <p:ph idx="1"/>
              </p:nvPr>
            </p:nvSpPr>
            <p:spPr>
              <a:xfrm>
                <a:off x="254644" y="1088030"/>
                <a:ext cx="8155138" cy="5220171"/>
              </a:xfrm>
            </p:spPr>
            <p:txBody>
              <a:bodyPr>
                <a:normAutofit/>
              </a:bodyPr>
              <a:lstStyle/>
              <a:p>
                <a:r>
                  <a:rPr lang="en-US" dirty="0"/>
                  <a:t>Nova vs T2K</a:t>
                </a:r>
              </a:p>
              <a:p>
                <a:pPr lvl="1"/>
                <a:r>
                  <a:rPr lang="en-US" dirty="0"/>
                  <a:t>T2K see asymmetry in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d>
                      <m:dPr>
                        <m:ctrlPr>
                          <a:rPr lang="en-GB" b="0" i="1" smtClean="0">
                            <a:latin typeface="Cambria Math" panose="02040503050406030204" pitchFamily="18" charset="0"/>
                          </a:rPr>
                        </m:ctrlPr>
                      </m:dPr>
                      <m:e>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ea typeface="Cambria Math" panose="02040503050406030204" pitchFamily="18" charset="0"/>
                                  </a:rPr>
                                  <m:t>𝜇</m:t>
                                </m:r>
                              </m:sub>
                            </m:sSub>
                          </m:e>
                        </m:acc>
                      </m:e>
                    </m:d>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r>
                      <a:rPr lang="en-GB" b="0" i="1" smtClean="0">
                        <a:latin typeface="Cambria Math" panose="02040503050406030204" pitchFamily="18" charset="0"/>
                      </a:rPr>
                      <m:t>(</m:t>
                    </m:r>
                    <m:acc>
                      <m:accPr>
                        <m:chr m:val="̅"/>
                        <m:ctrlPr>
                          <a:rPr lang="en-GB" b="0"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𝜈</m:t>
                            </m:r>
                          </m:e>
                          <m:sub>
                            <m:r>
                              <a:rPr lang="en-GB" b="0" i="1" smtClean="0">
                                <a:latin typeface="Cambria Math" panose="02040503050406030204" pitchFamily="18" charset="0"/>
                              </a:rPr>
                              <m:t>𝑒</m:t>
                            </m:r>
                          </m:sub>
                        </m:sSub>
                      </m:e>
                    </m:acc>
                    <m:r>
                      <a:rPr lang="en-GB" b="0" i="1" smtClean="0">
                        <a:latin typeface="Cambria Math" panose="02040503050406030204" pitchFamily="18" charset="0"/>
                      </a:rPr>
                      <m:t>)</m:t>
                    </m:r>
                  </m:oMath>
                </a14:m>
                <a:r>
                  <a:rPr lang="en-US" dirty="0"/>
                  <a:t> oscillations giving 2</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evidence for non-zero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𝛿</m:t>
                        </m:r>
                      </m:e>
                      <m:sub>
                        <m:r>
                          <a:rPr lang="en-GB" b="0" i="1" smtClean="0">
                            <a:latin typeface="Cambria Math" panose="02040503050406030204" pitchFamily="18" charset="0"/>
                          </a:rPr>
                          <m:t>𝐶𝑃</m:t>
                        </m:r>
                      </m:sub>
                    </m:sSub>
                  </m:oMath>
                </a14:m>
                <a:r>
                  <a:rPr lang="en-US" dirty="0"/>
                  <a:t> and excluding some values at </a:t>
                </a:r>
                <a:r>
                  <a:rPr lang="en-US" dirty="0">
                    <a:ea typeface="Cambria Math" panose="02040503050406030204" pitchFamily="18" charset="0"/>
                  </a:rPr>
                  <a:t>3</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a:p>
                <a:pPr lvl="1"/>
                <a:r>
                  <a:rPr lang="en-US" dirty="0" err="1"/>
                  <a:t>NOvA</a:t>
                </a:r>
                <a:r>
                  <a:rPr lang="en-US" dirty="0"/>
                  <a:t> data don’t show large asymmetry and prefer retained CP invariance, normal mass ordering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23</m:t>
                        </m:r>
                      </m:sub>
                    </m:sSub>
                    <m:r>
                      <a:rPr lang="en-GB" b="0" i="1" smtClean="0">
                        <a:latin typeface="Cambria Math" panose="02040503050406030204" pitchFamily="18" charset="0"/>
                      </a:rPr>
                      <m:t>&gt;</m:t>
                    </m:r>
                    <m:f>
                      <m:fPr>
                        <m:type m:val="skw"/>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𝜋</m:t>
                        </m:r>
                      </m:num>
                      <m:den>
                        <m:r>
                          <a:rPr lang="en-GB" b="0" i="1" smtClean="0">
                            <a:latin typeface="Cambria Math" panose="02040503050406030204" pitchFamily="18" charset="0"/>
                          </a:rPr>
                          <m:t>4</m:t>
                        </m:r>
                      </m:den>
                    </m:f>
                  </m:oMath>
                </a14:m>
                <a:endParaRPr lang="en-US" dirty="0"/>
              </a:p>
              <a:p>
                <a:r>
                  <a:rPr lang="en-US" dirty="0"/>
                  <a:t>Need for joint analysis (underway) and new experiments</a:t>
                </a:r>
              </a:p>
              <a:p>
                <a:pPr marL="0" indent="0">
                  <a:buNone/>
                </a:pPr>
                <a:endParaRPr lang="en-US" dirty="0"/>
              </a:p>
              <a:p>
                <a:r>
                  <a:rPr lang="en-US" dirty="0"/>
                  <a:t>Solar vs </a:t>
                </a:r>
                <a:r>
                  <a:rPr lang="en-US" dirty="0" err="1"/>
                  <a:t>KamLAND</a:t>
                </a:r>
                <a:endParaRPr lang="en-US" dirty="0"/>
              </a:p>
              <a:p>
                <a:endParaRPr lang="en-US" dirty="0"/>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C77AB846-214B-2564-5669-83CC7E42DE58}"/>
                  </a:ext>
                </a:extLst>
              </p:cNvPr>
              <p:cNvSpPr>
                <a:spLocks noGrp="1" noRot="1" noChangeAspect="1" noMove="1" noResize="1" noEditPoints="1" noAdjustHandles="1" noChangeArrowheads="1" noChangeShapeType="1" noTextEdit="1"/>
              </p:cNvSpPr>
              <p:nvPr>
                <p:ph idx="1"/>
              </p:nvPr>
            </p:nvSpPr>
            <p:spPr>
              <a:xfrm>
                <a:off x="254644" y="1088030"/>
                <a:ext cx="8155138" cy="5220171"/>
              </a:xfrm>
              <a:blipFill>
                <a:blip r:embed="rId3"/>
                <a:stretch>
                  <a:fillRect l="-1400" t="-1942" r="-62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9F571D0-8043-E5D0-B555-D23C71F54DA6}"/>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B6BFD4A9-8222-CB29-54AA-DF4264BB4F3C}"/>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B6BFD4A9-8222-CB29-54AA-DF4264BB4F3C}"/>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003882F-93AE-655E-449B-0A5ECDEDCEA6}"/>
              </a:ext>
            </a:extLst>
          </p:cNvPr>
          <p:cNvSpPr>
            <a:spLocks noGrp="1"/>
          </p:cNvSpPr>
          <p:nvPr>
            <p:ph type="sldNum" sz="quarter" idx="12"/>
          </p:nvPr>
        </p:nvSpPr>
        <p:spPr/>
        <p:txBody>
          <a:bodyPr/>
          <a:lstStyle/>
          <a:p>
            <a:fld id="{03203D20-8F30-784C-B11E-9366FC42D12A}" type="slidenum">
              <a:rPr lang="en-US" smtClean="0"/>
              <a:pPr/>
              <a:t>5</a:t>
            </a:fld>
            <a:endParaRPr lang="en-US" dirty="0"/>
          </a:p>
        </p:txBody>
      </p:sp>
      <p:pic>
        <p:nvPicPr>
          <p:cNvPr id="8" name="Picture 7">
            <a:extLst>
              <a:ext uri="{FF2B5EF4-FFF2-40B4-BE49-F238E27FC236}">
                <a16:creationId xmlns:a16="http://schemas.microsoft.com/office/drawing/2014/main" id="{9F3F6BF1-CCA9-50BF-CF8F-309A76D7A410}"/>
              </a:ext>
            </a:extLst>
          </p:cNvPr>
          <p:cNvPicPr>
            <a:picLocks noChangeAspect="1"/>
          </p:cNvPicPr>
          <p:nvPr/>
        </p:nvPicPr>
        <p:blipFill>
          <a:blip r:embed="rId5"/>
          <a:stretch>
            <a:fillRect/>
          </a:stretch>
        </p:blipFill>
        <p:spPr>
          <a:xfrm>
            <a:off x="3575420" y="4589691"/>
            <a:ext cx="3681906" cy="2250054"/>
          </a:xfrm>
          <a:prstGeom prst="rect">
            <a:avLst/>
          </a:prstGeom>
          <a:solidFill>
            <a:schemeClr val="tx1"/>
          </a:solidFill>
        </p:spPr>
      </p:pic>
      <p:pic>
        <p:nvPicPr>
          <p:cNvPr id="9" name="Picture 8" descr="Diagram&#10;&#10;Description automatically generated with low confidence">
            <a:extLst>
              <a:ext uri="{FF2B5EF4-FFF2-40B4-BE49-F238E27FC236}">
                <a16:creationId xmlns:a16="http://schemas.microsoft.com/office/drawing/2014/main" id="{69875653-1558-A6A0-8A4E-2B7A044DA9C5}"/>
              </a:ext>
            </a:extLst>
          </p:cNvPr>
          <p:cNvPicPr>
            <a:picLocks noChangeAspect="1"/>
          </p:cNvPicPr>
          <p:nvPr/>
        </p:nvPicPr>
        <p:blipFill>
          <a:blip r:embed="rId6"/>
          <a:stretch>
            <a:fillRect/>
          </a:stretch>
        </p:blipFill>
        <p:spPr>
          <a:xfrm>
            <a:off x="8486947" y="0"/>
            <a:ext cx="3559769" cy="4641007"/>
          </a:xfrm>
          <a:prstGeom prst="rect">
            <a:avLst/>
          </a:prstGeom>
        </p:spPr>
      </p:pic>
      <p:sp>
        <p:nvSpPr>
          <p:cNvPr id="10" name="TextBox 9">
            <a:extLst>
              <a:ext uri="{FF2B5EF4-FFF2-40B4-BE49-F238E27FC236}">
                <a16:creationId xmlns:a16="http://schemas.microsoft.com/office/drawing/2014/main" id="{CF4DCD60-2C99-8AE9-AD7A-2D5D0C7EC9AD}"/>
              </a:ext>
            </a:extLst>
          </p:cNvPr>
          <p:cNvSpPr txBox="1"/>
          <p:nvPr/>
        </p:nvSpPr>
        <p:spPr>
          <a:xfrm>
            <a:off x="8409781" y="4727692"/>
            <a:ext cx="3681905" cy="369332"/>
          </a:xfrm>
          <a:prstGeom prst="rect">
            <a:avLst/>
          </a:prstGeom>
          <a:noFill/>
        </p:spPr>
        <p:txBody>
          <a:bodyPr wrap="none" rtlCol="0">
            <a:spAutoFit/>
          </a:bodyPr>
          <a:lstStyle/>
          <a:p>
            <a:r>
              <a:rPr lang="en-US" dirty="0"/>
              <a:t>https://</a:t>
            </a:r>
            <a:r>
              <a:rPr lang="en-US" dirty="0" err="1"/>
              <a:t>arxiv.org</a:t>
            </a:r>
            <a:r>
              <a:rPr lang="en-US" dirty="0"/>
              <a:t>/pdf/2108.08219.pdf</a:t>
            </a:r>
          </a:p>
        </p:txBody>
      </p:sp>
    </p:spTree>
    <p:extLst>
      <p:ext uri="{BB962C8B-B14F-4D97-AF65-F5344CB8AC3E}">
        <p14:creationId xmlns:p14="http://schemas.microsoft.com/office/powerpoint/2010/main" val="98892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4D01-3335-DA67-5AB1-6988DB8CE99D}"/>
              </a:ext>
            </a:extLst>
          </p:cNvPr>
          <p:cNvSpPr>
            <a:spLocks noGrp="1"/>
          </p:cNvSpPr>
          <p:nvPr>
            <p:ph type="title"/>
          </p:nvPr>
        </p:nvSpPr>
        <p:spPr/>
        <p:txBody>
          <a:bodyPr/>
          <a:lstStyle/>
          <a:p>
            <a:r>
              <a:rPr lang="en-US" dirty="0"/>
              <a:t>Current Oscillation Experiments</a:t>
            </a:r>
          </a:p>
        </p:txBody>
      </p:sp>
      <p:sp>
        <p:nvSpPr>
          <p:cNvPr id="3" name="Content Placeholder 2">
            <a:extLst>
              <a:ext uri="{FF2B5EF4-FFF2-40B4-BE49-F238E27FC236}">
                <a16:creationId xmlns:a16="http://schemas.microsoft.com/office/drawing/2014/main" id="{B0CBE831-F718-1F0E-8326-6C666E582CE5}"/>
              </a:ext>
            </a:extLst>
          </p:cNvPr>
          <p:cNvSpPr>
            <a:spLocks noGrp="1"/>
          </p:cNvSpPr>
          <p:nvPr>
            <p:ph idx="1"/>
          </p:nvPr>
        </p:nvSpPr>
        <p:spPr>
          <a:xfrm>
            <a:off x="212009" y="1034717"/>
            <a:ext cx="5563952" cy="2394284"/>
          </a:xfrm>
        </p:spPr>
        <p:txBody>
          <a:bodyPr>
            <a:normAutofit fontScale="85000" lnSpcReduction="20000"/>
          </a:bodyPr>
          <a:lstStyle/>
          <a:p>
            <a:pPr marL="0" indent="0">
              <a:buNone/>
            </a:pPr>
            <a:r>
              <a:rPr lang="en-US" b="1" dirty="0"/>
              <a:t>T2K</a:t>
            </a:r>
          </a:p>
          <a:p>
            <a:r>
              <a:rPr lang="en-US" dirty="0"/>
              <a:t>11 UK institutions</a:t>
            </a:r>
          </a:p>
          <a:p>
            <a:r>
              <a:rPr lang="en-US" dirty="0"/>
              <a:t>&gt;80 UK members</a:t>
            </a:r>
          </a:p>
          <a:p>
            <a:r>
              <a:rPr lang="en-GB" dirty="0">
                <a:effectLst/>
                <a:latin typeface="Helvetica Neue" panose="02000503000000020004" pitchFamily="2" charset="0"/>
              </a:rPr>
              <a:t>Leadership in analysis, fitting, cross-sections, computing, ECAL</a:t>
            </a:r>
          </a:p>
          <a:p>
            <a:r>
              <a:rPr lang="en-GB" dirty="0">
                <a:latin typeface="Helvetica Neue" panose="02000503000000020004" pitchFamily="2" charset="0"/>
              </a:rPr>
              <a:t>Will collect beam data up to HK start in 2027, including beam upgrades</a:t>
            </a:r>
            <a:endParaRPr lang="en-GB" dirty="0">
              <a:effectLst/>
              <a:latin typeface="Helvetica Neue" panose="02000503000000020004" pitchFamily="2" charset="0"/>
            </a:endParaRPr>
          </a:p>
          <a:p>
            <a:endParaRPr lang="en-US" dirty="0"/>
          </a:p>
        </p:txBody>
      </p:sp>
      <p:sp>
        <p:nvSpPr>
          <p:cNvPr id="4" name="Date Placeholder 3">
            <a:extLst>
              <a:ext uri="{FF2B5EF4-FFF2-40B4-BE49-F238E27FC236}">
                <a16:creationId xmlns:a16="http://schemas.microsoft.com/office/drawing/2014/main" id="{73B3D967-0FD4-1FAA-C60F-FC5D34675C5B}"/>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03D7F70E-D6FC-DF24-AA72-A733000C6224}"/>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03D7F70E-D6FC-DF24-AA72-A733000C6224}"/>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EE4B7A3D-8191-5A51-4279-CDC766D3C2E1}"/>
              </a:ext>
            </a:extLst>
          </p:cNvPr>
          <p:cNvSpPr>
            <a:spLocks noGrp="1"/>
          </p:cNvSpPr>
          <p:nvPr>
            <p:ph type="sldNum" sz="quarter" idx="12"/>
          </p:nvPr>
        </p:nvSpPr>
        <p:spPr/>
        <p:txBody>
          <a:bodyPr/>
          <a:lstStyle/>
          <a:p>
            <a:fld id="{03203D20-8F30-784C-B11E-9366FC42D12A}" type="slidenum">
              <a:rPr lang="en-US" smtClean="0"/>
              <a:pPr/>
              <a:t>6</a:t>
            </a:fld>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3CD05F1-3190-F05D-38C8-D64EFD5E1685}"/>
                  </a:ext>
                </a:extLst>
              </p:cNvPr>
              <p:cNvSpPr txBox="1">
                <a:spLocks/>
              </p:cNvSpPr>
              <p:nvPr/>
            </p:nvSpPr>
            <p:spPr>
              <a:xfrm>
                <a:off x="6416039" y="1034716"/>
                <a:ext cx="5563952" cy="239428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NOvA</a:t>
                </a:r>
                <a:endParaRPr lang="en-US" dirty="0"/>
              </a:p>
              <a:p>
                <a:r>
                  <a:rPr lang="en-US" dirty="0"/>
                  <a:t>3 UK institutions</a:t>
                </a:r>
              </a:p>
              <a:p>
                <a:r>
                  <a:rPr lang="en-US" dirty="0"/>
                  <a:t>Leadership in analysis, IB, beam, recon</a:t>
                </a:r>
              </a:p>
              <a:p>
                <a:r>
                  <a:rPr lang="en-US" dirty="0"/>
                  <a:t>Data from </a:t>
                </a:r>
                <a:r>
                  <a:rPr lang="en-US" dirty="0" err="1"/>
                  <a:t>NuMi</a:t>
                </a:r>
                <a:r>
                  <a:rPr lang="en-US" dirty="0"/>
                  <a:t> beam until beam work for DUNE in FY27, &gt;2.5</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more data to come</a:t>
                </a:r>
              </a:p>
            </p:txBody>
          </p:sp>
        </mc:Choice>
        <mc:Fallback xmlns="">
          <p:sp>
            <p:nvSpPr>
              <p:cNvPr id="7" name="Content Placeholder 2">
                <a:extLst>
                  <a:ext uri="{FF2B5EF4-FFF2-40B4-BE49-F238E27FC236}">
                    <a16:creationId xmlns:a16="http://schemas.microsoft.com/office/drawing/2014/main" id="{E3CD05F1-3190-F05D-38C8-D64EFD5E1685}"/>
                  </a:ext>
                </a:extLst>
              </p:cNvPr>
              <p:cNvSpPr txBox="1">
                <a:spLocks noRot="1" noChangeAspect="1" noMove="1" noResize="1" noEditPoints="1" noAdjustHandles="1" noChangeArrowheads="1" noChangeShapeType="1" noTextEdit="1"/>
              </p:cNvSpPr>
              <p:nvPr/>
            </p:nvSpPr>
            <p:spPr>
              <a:xfrm>
                <a:off x="6416039" y="1034716"/>
                <a:ext cx="5563952" cy="2394284"/>
              </a:xfrm>
              <a:prstGeom prst="rect">
                <a:avLst/>
              </a:prstGeom>
              <a:blipFill>
                <a:blip r:embed="rId4"/>
                <a:stretch>
                  <a:fillRect l="-1818" t="-4737" r="-1818" b="-578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DFC0E8D-FB84-5DDB-07F7-5DB267C701F2}"/>
              </a:ext>
            </a:extLst>
          </p:cNvPr>
          <p:cNvSpPr txBox="1"/>
          <p:nvPr/>
        </p:nvSpPr>
        <p:spPr>
          <a:xfrm>
            <a:off x="396652" y="4904959"/>
            <a:ext cx="11398695" cy="1569660"/>
          </a:xfrm>
          <a:prstGeom prst="rect">
            <a:avLst/>
          </a:prstGeom>
          <a:noFill/>
        </p:spPr>
        <p:txBody>
          <a:bodyPr wrap="square" rtlCol="0">
            <a:spAutoFit/>
          </a:bodyPr>
          <a:lstStyle/>
          <a:p>
            <a:pPr algn="ctr"/>
            <a:r>
              <a:rPr lang="en-GB" sz="2400" dirty="0">
                <a:solidFill>
                  <a:srgbClr val="CAE1F5"/>
                </a:solidFill>
                <a:latin typeface="Helvetica" pitchFamily="2" charset="0"/>
              </a:rPr>
              <a:t>Different Baselines, Beam Energies and Detection Technologies </a:t>
            </a:r>
          </a:p>
          <a:p>
            <a:pPr algn="ctr"/>
            <a:endParaRPr lang="en-GB" sz="2400" dirty="0">
              <a:solidFill>
                <a:srgbClr val="CAE1F5"/>
              </a:solidFill>
              <a:latin typeface="Helvetica" pitchFamily="2" charset="0"/>
            </a:endParaRPr>
          </a:p>
          <a:p>
            <a:pPr algn="ctr"/>
            <a:r>
              <a:rPr lang="en-GB" sz="2400" dirty="0">
                <a:solidFill>
                  <a:srgbClr val="CAE1F5"/>
                </a:solidFill>
                <a:latin typeface="Helvetica" pitchFamily="2" charset="0"/>
              </a:rPr>
              <a:t>J</a:t>
            </a:r>
            <a:r>
              <a:rPr lang="en-GB" sz="2400" b="0" i="0" u="none" strike="noStrike" dirty="0">
                <a:solidFill>
                  <a:srgbClr val="CAE1F5"/>
                </a:solidFill>
                <a:effectLst/>
                <a:latin typeface="Helvetica" pitchFamily="2" charset="0"/>
              </a:rPr>
              <a:t>oint NOvA-T2K analysis is currently under collaboration review with substantial UK involvement.</a:t>
            </a:r>
            <a:endParaRPr lang="en-US" sz="2400" dirty="0">
              <a:solidFill>
                <a:srgbClr val="CAE1F5"/>
              </a:solidFill>
            </a:endParaRPr>
          </a:p>
        </p:txBody>
      </p:sp>
      <p:pic>
        <p:nvPicPr>
          <p:cNvPr id="9" name="Picture 2">
            <a:extLst>
              <a:ext uri="{FF2B5EF4-FFF2-40B4-BE49-F238E27FC236}">
                <a16:creationId xmlns:a16="http://schemas.microsoft.com/office/drawing/2014/main" id="{F410D22A-AC80-2D83-A796-1634619C0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22" y="3564870"/>
            <a:ext cx="4182725" cy="1189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2k logo">
            <a:extLst>
              <a:ext uri="{FF2B5EF4-FFF2-40B4-BE49-F238E27FC236}">
                <a16:creationId xmlns:a16="http://schemas.microsoft.com/office/drawing/2014/main" id="{1611FCF6-7014-23FA-80BE-DA3EE1C76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066" y="1034716"/>
            <a:ext cx="1434281" cy="7171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27B4AD-355D-1B0A-3A1D-548676C82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2701" y="3419267"/>
            <a:ext cx="4182725" cy="143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15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27EC-A16E-1DC5-2BA5-AA87DA085DE6}"/>
              </a:ext>
            </a:extLst>
          </p:cNvPr>
          <p:cNvSpPr>
            <a:spLocks noGrp="1"/>
          </p:cNvSpPr>
          <p:nvPr>
            <p:ph type="title"/>
          </p:nvPr>
        </p:nvSpPr>
        <p:spPr/>
        <p:txBody>
          <a:bodyPr/>
          <a:lstStyle/>
          <a:p>
            <a:r>
              <a:rPr lang="en-US" dirty="0"/>
              <a:t>Future Oscillation Experiments</a:t>
            </a:r>
          </a:p>
        </p:txBody>
      </p:sp>
      <p:sp>
        <p:nvSpPr>
          <p:cNvPr id="3" name="Content Placeholder 2">
            <a:extLst>
              <a:ext uri="{FF2B5EF4-FFF2-40B4-BE49-F238E27FC236}">
                <a16:creationId xmlns:a16="http://schemas.microsoft.com/office/drawing/2014/main" id="{64E33418-A12C-1881-F8F0-22D36817220C}"/>
              </a:ext>
            </a:extLst>
          </p:cNvPr>
          <p:cNvSpPr>
            <a:spLocks noGrp="1"/>
          </p:cNvSpPr>
          <p:nvPr>
            <p:ph idx="1"/>
          </p:nvPr>
        </p:nvSpPr>
        <p:spPr>
          <a:xfrm>
            <a:off x="254643" y="2963269"/>
            <a:ext cx="5427700" cy="3510643"/>
          </a:xfrm>
        </p:spPr>
        <p:txBody>
          <a:bodyPr>
            <a:normAutofit fontScale="77500" lnSpcReduction="20000"/>
          </a:bodyPr>
          <a:lstStyle/>
          <a:p>
            <a:pPr marL="0" indent="0">
              <a:buNone/>
            </a:pPr>
            <a:r>
              <a:rPr lang="en-US" dirty="0"/>
              <a:t>Hyper-K</a:t>
            </a:r>
          </a:p>
          <a:p>
            <a:r>
              <a:rPr lang="en-US" sz="2800" dirty="0"/>
              <a:t>Japan, baseline ~300km</a:t>
            </a:r>
          </a:p>
          <a:p>
            <a:r>
              <a:rPr lang="en-US" sz="2800" dirty="0"/>
              <a:t>Narrow beam energy 0.6GeV</a:t>
            </a:r>
          </a:p>
          <a:p>
            <a:r>
              <a:rPr lang="en-US" sz="2800" dirty="0"/>
              <a:t>Water Cherenkov far detector: 71m tall, 68m diameter, 260ktonnes H</a:t>
            </a:r>
            <a:r>
              <a:rPr lang="en-US" sz="2800" baseline="-25000" dirty="0"/>
              <a:t>2</a:t>
            </a:r>
            <a:r>
              <a:rPr lang="en-US" sz="2800" dirty="0"/>
              <a:t>O</a:t>
            </a:r>
          </a:p>
          <a:p>
            <a:r>
              <a:rPr lang="en-US" dirty="0"/>
              <a:t>9 UK institutions</a:t>
            </a:r>
          </a:p>
          <a:p>
            <a:r>
              <a:rPr lang="en-US" dirty="0"/>
              <a:t>Leadership in DAQ, Calibration, Analysis, Computing, Outer Detector, Beam components, International Spokesperson</a:t>
            </a:r>
          </a:p>
          <a:p>
            <a:r>
              <a:rPr lang="en-US" dirty="0"/>
              <a:t>Construction underway, start of data taking 2027</a:t>
            </a:r>
          </a:p>
        </p:txBody>
      </p:sp>
      <p:sp>
        <p:nvSpPr>
          <p:cNvPr id="4" name="Date Placeholder 3">
            <a:extLst>
              <a:ext uri="{FF2B5EF4-FFF2-40B4-BE49-F238E27FC236}">
                <a16:creationId xmlns:a16="http://schemas.microsoft.com/office/drawing/2014/main" id="{27A992DA-BB28-3A31-FBBB-02E6F1875D7E}"/>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0AE7B162-3994-A008-425D-FFE9891009BA}"/>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0AE7B162-3994-A008-425D-FFE9891009BA}"/>
                  </a:ext>
                </a:extLst>
              </p:cNvPr>
              <p:cNvSpPr>
                <a:spLocks noGrp="1" noRot="1" noChangeAspect="1" noMove="1" noResize="1" noEditPoints="1" noAdjustHandles="1" noChangeArrowheads="1" noChangeShapeType="1" noTextEdit="1"/>
              </p:cNvSpPr>
              <p:nvPr>
                <p:ph type="ftr" sz="quarter" idx="11"/>
              </p:nvPr>
            </p:nvSpPr>
            <p:spPr>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54AB152-5ED2-D2DB-7C01-0CA13CC46EDC}"/>
              </a:ext>
            </a:extLst>
          </p:cNvPr>
          <p:cNvSpPr>
            <a:spLocks noGrp="1"/>
          </p:cNvSpPr>
          <p:nvPr>
            <p:ph type="sldNum" sz="quarter" idx="12"/>
          </p:nvPr>
        </p:nvSpPr>
        <p:spPr/>
        <p:txBody>
          <a:bodyPr/>
          <a:lstStyle/>
          <a:p>
            <a:fld id="{03203D20-8F30-784C-B11E-9366FC42D12A}" type="slidenum">
              <a:rPr lang="en-US" smtClean="0"/>
              <a:pPr/>
              <a:t>7</a:t>
            </a:fld>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B016DD8-8751-4A0A-C0A3-EC9399616752}"/>
                  </a:ext>
                </a:extLst>
              </p:cNvPr>
              <p:cNvSpPr txBox="1">
                <a:spLocks/>
              </p:cNvSpPr>
              <p:nvPr/>
            </p:nvSpPr>
            <p:spPr>
              <a:xfrm>
                <a:off x="6604973" y="3080054"/>
                <a:ext cx="5427700" cy="351064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DUNE</a:t>
                </a:r>
              </a:p>
              <a:p>
                <a:r>
                  <a:rPr lang="en-US" sz="2800" dirty="0"/>
                  <a:t>USA, baseline ~1300km</a:t>
                </a:r>
              </a:p>
              <a:p>
                <a:r>
                  <a:rPr lang="en-US" sz="2800" dirty="0"/>
                  <a:t>Broad energy beam– access to both </a:t>
                </a: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𝛿</m:t>
                        </m:r>
                      </m:e>
                      <m:sub>
                        <m:r>
                          <a:rPr lang="en-GB" sz="2800" b="0" i="1" smtClean="0">
                            <a:latin typeface="Cambria Math" panose="02040503050406030204" pitchFamily="18" charset="0"/>
                          </a:rPr>
                          <m:t>𝐶𝑃</m:t>
                        </m:r>
                      </m:sub>
                    </m:sSub>
                  </m:oMath>
                </a14:m>
                <a:r>
                  <a:rPr lang="en-US" sz="2800" dirty="0"/>
                  <a:t> and mass hierarchy</a:t>
                </a:r>
              </a:p>
              <a:p>
                <a:r>
                  <a:rPr lang="en-GB" sz="2800" dirty="0"/>
                  <a:t>Liquid Argon Time-Projection Chambers far detector:  68ktonnes Lar</a:t>
                </a:r>
              </a:p>
              <a:p>
                <a:r>
                  <a:rPr lang="en-GB" dirty="0"/>
                  <a:t>UK building majority of APAs for first 10kt </a:t>
                </a:r>
                <a:r>
                  <a:rPr lang="en-GB" dirty="0" err="1"/>
                  <a:t>LAr</a:t>
                </a:r>
                <a:r>
                  <a:rPr lang="en-GB" dirty="0"/>
                  <a:t> module, and DAQ for first two 10kt modules + proton target and RF cavities for LBNF 1.2 MW upgrade</a:t>
                </a:r>
              </a:p>
              <a:p>
                <a:r>
                  <a:rPr lang="en-GB" sz="2800" dirty="0"/>
                  <a:t>Pandora reconstruction, Near Detector design, Physics</a:t>
                </a:r>
              </a:p>
              <a:p>
                <a:pPr marL="0" indent="0">
                  <a:buFont typeface="Arial" panose="020B0604020202020204" pitchFamily="34" charset="0"/>
                  <a:buNone/>
                </a:pPr>
                <a:endParaRPr lang="en-US" dirty="0"/>
              </a:p>
            </p:txBody>
          </p:sp>
        </mc:Choice>
        <mc:Fallback xmlns="">
          <p:sp>
            <p:nvSpPr>
              <p:cNvPr id="7" name="Content Placeholder 2">
                <a:extLst>
                  <a:ext uri="{FF2B5EF4-FFF2-40B4-BE49-F238E27FC236}">
                    <a16:creationId xmlns:a16="http://schemas.microsoft.com/office/drawing/2014/main" id="{5B016DD8-8751-4A0A-C0A3-EC9399616752}"/>
                  </a:ext>
                </a:extLst>
              </p:cNvPr>
              <p:cNvSpPr txBox="1">
                <a:spLocks noRot="1" noChangeAspect="1" noMove="1" noResize="1" noEditPoints="1" noAdjustHandles="1" noChangeArrowheads="1" noChangeShapeType="1" noTextEdit="1"/>
              </p:cNvSpPr>
              <p:nvPr/>
            </p:nvSpPr>
            <p:spPr>
              <a:xfrm>
                <a:off x="6604973" y="3080054"/>
                <a:ext cx="5427700" cy="3510643"/>
              </a:xfrm>
              <a:prstGeom prst="rect">
                <a:avLst/>
              </a:prstGeom>
              <a:blipFill>
                <a:blip r:embed="rId4"/>
                <a:stretch>
                  <a:fillRect l="-932" t="-3249"/>
                </a:stretch>
              </a:blipFill>
            </p:spPr>
            <p:txBody>
              <a:bodyPr/>
              <a:lstStyle/>
              <a:p>
                <a:r>
                  <a:rPr lang="en-US">
                    <a:noFill/>
                  </a:rPr>
                  <a:t> </a:t>
                </a:r>
              </a:p>
            </p:txBody>
          </p:sp>
        </mc:Fallback>
      </mc:AlternateContent>
      <p:pic>
        <p:nvPicPr>
          <p:cNvPr id="8" name="Picture 4" descr="lbne_graphic_061615_2016">
            <a:extLst>
              <a:ext uri="{FF2B5EF4-FFF2-40B4-BE49-F238E27FC236}">
                <a16:creationId xmlns:a16="http://schemas.microsoft.com/office/drawing/2014/main" id="{526B3D88-05AA-CD22-111A-E64597EB7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673" y="979775"/>
            <a:ext cx="6096000" cy="2011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28B4DB2-A0CC-C195-0FDD-73B87CC69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026606"/>
            <a:ext cx="254000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5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FC23-5C1E-42DF-AD76-03AB4469F14C}"/>
              </a:ext>
            </a:extLst>
          </p:cNvPr>
          <p:cNvSpPr>
            <a:spLocks noGrp="1"/>
          </p:cNvSpPr>
          <p:nvPr>
            <p:ph type="title"/>
          </p:nvPr>
        </p:nvSpPr>
        <p:spPr/>
        <p:txBody>
          <a:bodyPr/>
          <a:lstStyle/>
          <a:p>
            <a:r>
              <a:rPr lang="en-US" dirty="0"/>
              <a:t>Near Future Oscillation Measurements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3F783E-BDA1-1103-F9EB-990C5960A384}"/>
                  </a:ext>
                </a:extLst>
              </p:cNvPr>
              <p:cNvSpPr>
                <a:spLocks noGrp="1"/>
              </p:cNvSpPr>
              <p:nvPr>
                <p:ph idx="1"/>
              </p:nvPr>
            </p:nvSpPr>
            <p:spPr>
              <a:xfrm>
                <a:off x="254643" y="1088030"/>
                <a:ext cx="7095281" cy="5220171"/>
              </a:xfrm>
            </p:spPr>
            <p:txBody>
              <a:bodyPr/>
              <a:lstStyle/>
              <a:p>
                <a:r>
                  <a:rPr lang="en-US" dirty="0"/>
                  <a:t>JUNO</a:t>
                </a:r>
              </a:p>
              <a:p>
                <a:pPr lvl="1"/>
                <a:r>
                  <a:rPr lang="en-US" dirty="0"/>
                  <a:t>Detect sub-dominant oscillations in neutrinos from Chinese nuclear power plant </a:t>
                </a:r>
              </a:p>
              <a:p>
                <a:pPr lvl="1"/>
                <a:r>
                  <a:rPr lang="en-US" dirty="0"/>
                  <a:t>3</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sensitivity in 6 years with reactor only data</a:t>
                </a:r>
              </a:p>
              <a:p>
                <a:pPr lvl="1"/>
                <a:r>
                  <a:rPr lang="en-US" dirty="0"/>
                  <a:t>+ combine with atmospherics</a:t>
                </a:r>
              </a:p>
              <a:p>
                <a:pPr lvl="1"/>
                <a:r>
                  <a:rPr lang="en-US" dirty="0"/>
                  <a:t>+ other physics sensitivity (solar, SNO, geo-</a:t>
                </a:r>
                <a14:m>
                  <m:oMath xmlns:m="http://schemas.openxmlformats.org/officeDocument/2006/math">
                    <m:r>
                      <a:rPr lang="en-US" i="1" smtClean="0">
                        <a:latin typeface="Cambria Math" panose="02040503050406030204" pitchFamily="18" charset="0"/>
                        <a:ea typeface="Cambria Math" panose="02040503050406030204" pitchFamily="18" charset="0"/>
                      </a:rPr>
                      <m:t>𝜈</m:t>
                    </m:r>
                  </m:oMath>
                </a14:m>
                <a:r>
                  <a:rPr lang="en-US" dirty="0"/>
                  <a:t> </a:t>
                </a:r>
                <a:r>
                  <a:rPr lang="en-US" dirty="0" err="1"/>
                  <a:t>etc</a:t>
                </a:r>
                <a:r>
                  <a:rPr lang="en-US" dirty="0"/>
                  <a:t>)</a:t>
                </a:r>
              </a:p>
              <a:p>
                <a:pPr lvl="1"/>
                <a:r>
                  <a:rPr lang="en-US" dirty="0"/>
                  <a:t>Construction advanced</a:t>
                </a:r>
              </a:p>
              <a:p>
                <a:pPr lvl="1"/>
                <a:r>
                  <a:rPr lang="en-US" dirty="0"/>
                  <a:t>Data taking 2024</a:t>
                </a:r>
              </a:p>
              <a:p>
                <a:pPr lvl="1"/>
                <a:r>
                  <a:rPr lang="en-US" dirty="0"/>
                  <a:t>2 UK institutes </a:t>
                </a:r>
              </a:p>
            </p:txBody>
          </p:sp>
        </mc:Choice>
        <mc:Fallback xmlns="">
          <p:sp>
            <p:nvSpPr>
              <p:cNvPr id="3" name="Content Placeholder 2">
                <a:extLst>
                  <a:ext uri="{FF2B5EF4-FFF2-40B4-BE49-F238E27FC236}">
                    <a16:creationId xmlns:a16="http://schemas.microsoft.com/office/drawing/2014/main" id="{D33F783E-BDA1-1103-F9EB-990C5960A384}"/>
                  </a:ext>
                </a:extLst>
              </p:cNvPr>
              <p:cNvSpPr>
                <a:spLocks noGrp="1" noRot="1" noChangeAspect="1" noMove="1" noResize="1" noEditPoints="1" noAdjustHandles="1" noChangeArrowheads="1" noChangeShapeType="1" noTextEdit="1"/>
              </p:cNvSpPr>
              <p:nvPr>
                <p:ph idx="1"/>
              </p:nvPr>
            </p:nvSpPr>
            <p:spPr>
              <a:xfrm>
                <a:off x="254643" y="1088030"/>
                <a:ext cx="7095281" cy="5220171"/>
              </a:xfrm>
              <a:blipFill>
                <a:blip r:embed="rId3"/>
                <a:stretch>
                  <a:fillRect l="-1610" t="-194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5BA0D45-3DBD-62B1-DB4C-D5DC75325C83}"/>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6E762D26-795A-879E-B491-9B214D2D525E}"/>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6E762D26-795A-879E-B491-9B214D2D525E}"/>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2CF16BD0-2019-6DCB-7F3C-89FF27E9433F}"/>
              </a:ext>
            </a:extLst>
          </p:cNvPr>
          <p:cNvSpPr>
            <a:spLocks noGrp="1"/>
          </p:cNvSpPr>
          <p:nvPr>
            <p:ph type="sldNum" sz="quarter" idx="12"/>
          </p:nvPr>
        </p:nvSpPr>
        <p:spPr/>
        <p:txBody>
          <a:bodyPr/>
          <a:lstStyle/>
          <a:p>
            <a:fld id="{03203D20-8F30-784C-B11E-9366FC42D12A}" type="slidenum">
              <a:rPr lang="en-US" smtClean="0"/>
              <a:pPr/>
              <a:t>8</a:t>
            </a:fld>
            <a:endParaRPr lang="en-US" dirty="0"/>
          </a:p>
        </p:txBody>
      </p:sp>
      <p:pic>
        <p:nvPicPr>
          <p:cNvPr id="10" name="Picture 9" descr="Diagram&#10;&#10;Description automatically generated">
            <a:extLst>
              <a:ext uri="{FF2B5EF4-FFF2-40B4-BE49-F238E27FC236}">
                <a16:creationId xmlns:a16="http://schemas.microsoft.com/office/drawing/2014/main" id="{098D1523-31DE-A384-3987-0F53296C6E4C}"/>
              </a:ext>
            </a:extLst>
          </p:cNvPr>
          <p:cNvPicPr>
            <a:picLocks noChangeAspect="1"/>
          </p:cNvPicPr>
          <p:nvPr/>
        </p:nvPicPr>
        <p:blipFill>
          <a:blip r:embed="rId5"/>
          <a:stretch>
            <a:fillRect/>
          </a:stretch>
        </p:blipFill>
        <p:spPr>
          <a:xfrm>
            <a:off x="7993925" y="1007445"/>
            <a:ext cx="3987800" cy="3835400"/>
          </a:xfrm>
          <a:prstGeom prst="rect">
            <a:avLst/>
          </a:prstGeom>
        </p:spPr>
      </p:pic>
    </p:spTree>
    <p:extLst>
      <p:ext uri="{BB962C8B-B14F-4D97-AF65-F5344CB8AC3E}">
        <p14:creationId xmlns:p14="http://schemas.microsoft.com/office/powerpoint/2010/main" val="132391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7120-1816-0127-A09E-4FEE2994BD7D}"/>
              </a:ext>
            </a:extLst>
          </p:cNvPr>
          <p:cNvSpPr>
            <a:spLocks noGrp="1"/>
          </p:cNvSpPr>
          <p:nvPr>
            <p:ph type="title"/>
          </p:nvPr>
        </p:nvSpPr>
        <p:spPr/>
        <p:txBody>
          <a:bodyPr/>
          <a:lstStyle/>
          <a:p>
            <a:r>
              <a:rPr lang="en-US" dirty="0"/>
              <a:t>Neutrino masses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A9886C-8840-CCFC-3FC5-37A6A6A01DE6}"/>
                  </a:ext>
                </a:extLst>
              </p:cNvPr>
              <p:cNvSpPr>
                <a:spLocks noGrp="1"/>
              </p:cNvSpPr>
              <p:nvPr>
                <p:ph idx="1"/>
              </p:nvPr>
            </p:nvSpPr>
            <p:spPr>
              <a:xfrm>
                <a:off x="9778042" y="4640484"/>
                <a:ext cx="2793802" cy="791974"/>
              </a:xfrm>
            </p:spPr>
            <p:txBody>
              <a:bodyPr>
                <a:normAutofit fontScale="70000" lnSpcReduction="20000"/>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𝜈</m:t>
                          </m:r>
                        </m:sub>
                        <m:sup>
                          <m:r>
                            <a:rPr lang="en-GB" b="0" i="1" smtClean="0">
                              <a:latin typeface="Cambria Math" panose="02040503050406030204" pitchFamily="18" charset="0"/>
                            </a:rPr>
                            <m:t>2</m:t>
                          </m:r>
                        </m:sup>
                      </m:sSubSup>
                      <m:r>
                        <a:rPr lang="en-GB" b="0" i="1" smtClean="0">
                          <a:latin typeface="Cambria Math" panose="02040503050406030204" pitchFamily="18" charset="0"/>
                        </a:rPr>
                        <m:t>=</m:t>
                      </m:r>
                      <m:nary>
                        <m:naryPr>
                          <m:chr m:val="∑"/>
                          <m:supHide m:val="on"/>
                          <m:ctrlPr>
                            <a:rPr lang="en-GB" b="0" i="1" smtClean="0">
                              <a:latin typeface="Cambria Math" panose="02040503050406030204" pitchFamily="18" charset="0"/>
                            </a:rPr>
                          </m:ctrlPr>
                        </m:naryPr>
                        <m:sub>
                          <m:r>
                            <m:rPr>
                              <m:brk m:alnAt="7"/>
                            </m:rPr>
                            <a:rPr lang="en-GB" b="0" i="1" smtClean="0">
                              <a:latin typeface="Cambria Math" panose="02040503050406030204" pitchFamily="18" charset="0"/>
                            </a:rPr>
                            <m:t>𝑖</m:t>
                          </m:r>
                        </m:sub>
                        <m:sup/>
                        <m:e>
                          <m:sSup>
                            <m:sSupPr>
                              <m:ctrlPr>
                                <a:rPr lang="en-GB" b="0" i="1" smtClean="0">
                                  <a:latin typeface="Cambria Math" panose="02040503050406030204" pitchFamily="18" charset="0"/>
                                </a:rPr>
                              </m:ctrlPr>
                            </m:sSupPr>
                            <m:e>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𝑒𝑖</m:t>
                                      </m:r>
                                    </m:sub>
                                  </m:sSub>
                                </m:e>
                              </m:d>
                            </m:e>
                            <m:sup>
                              <m:r>
                                <a:rPr lang="en-GB" b="0" i="1" smtClean="0">
                                  <a:latin typeface="Cambria Math" panose="02040503050406030204" pitchFamily="18" charset="0"/>
                                </a:rPr>
                                <m:t>2</m:t>
                              </m:r>
                            </m:sup>
                          </m:sSup>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𝑖</m:t>
                              </m:r>
                            </m:sub>
                            <m:sup>
                              <m:r>
                                <a:rPr lang="en-GB" b="0" i="1" smtClean="0">
                                  <a:latin typeface="Cambria Math" panose="02040503050406030204" pitchFamily="18" charset="0"/>
                                </a:rPr>
                                <m:t>2</m:t>
                              </m:r>
                            </m:sup>
                          </m:sSubSup>
                        </m:e>
                      </m:nary>
                    </m:oMath>
                  </m:oMathPara>
                </a14:m>
                <a:endParaRPr lang="en-US" dirty="0"/>
              </a:p>
            </p:txBody>
          </p:sp>
        </mc:Choice>
        <mc:Fallback xmlns="">
          <p:sp>
            <p:nvSpPr>
              <p:cNvPr id="3" name="Content Placeholder 2">
                <a:extLst>
                  <a:ext uri="{FF2B5EF4-FFF2-40B4-BE49-F238E27FC236}">
                    <a16:creationId xmlns:a16="http://schemas.microsoft.com/office/drawing/2014/main" id="{15A9886C-8840-CCFC-3FC5-37A6A6A01DE6}"/>
                  </a:ext>
                </a:extLst>
              </p:cNvPr>
              <p:cNvSpPr>
                <a:spLocks noGrp="1" noRot="1" noChangeAspect="1" noMove="1" noResize="1" noEditPoints="1" noAdjustHandles="1" noChangeArrowheads="1" noChangeShapeType="1" noTextEdit="1"/>
              </p:cNvSpPr>
              <p:nvPr>
                <p:ph idx="1"/>
              </p:nvPr>
            </p:nvSpPr>
            <p:spPr>
              <a:xfrm>
                <a:off x="9778042" y="4640484"/>
                <a:ext cx="2793802" cy="791974"/>
              </a:xfrm>
              <a:blipFill>
                <a:blip r:embed="rId3"/>
                <a:stretch>
                  <a:fillRect t="-141270" b="-18412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9391FE7-A25F-E3C9-7E66-D8BFE38E9490}"/>
              </a:ext>
            </a:extLst>
          </p:cNvPr>
          <p:cNvSpPr>
            <a:spLocks noGrp="1"/>
          </p:cNvSpPr>
          <p:nvPr>
            <p:ph type="dt" sz="half" idx="10"/>
          </p:nvPr>
        </p:nvSpPr>
        <p:spPr/>
        <p:txBody>
          <a:bodyPr/>
          <a:lstStyle/>
          <a:p>
            <a:r>
              <a:rPr lang="en-GB"/>
              <a:t>PPAP July 2023</a:t>
            </a:r>
            <a:endParaRPr lang="en-US" dirty="0"/>
          </a:p>
        </p:txBody>
      </p:sp>
      <mc:AlternateContent xmlns:mc="http://schemas.openxmlformats.org/markup-compatibility/2006" xmlns:a14="http://schemas.microsoft.com/office/drawing/2010/main">
        <mc:Choice Requires="a14">
          <p:sp>
            <p:nvSpPr>
              <p:cNvPr id="5" name="Footer Placeholder 4">
                <a:extLst>
                  <a:ext uri="{FF2B5EF4-FFF2-40B4-BE49-F238E27FC236}">
                    <a16:creationId xmlns:a16="http://schemas.microsoft.com/office/drawing/2014/main" id="{D0078173-7675-ABFE-4FA0-6849E6EE8229}"/>
                  </a:ext>
                </a:extLst>
              </p:cNvPr>
              <p:cNvSpPr>
                <a:spLocks noGrp="1"/>
              </p:cNvSpPr>
              <p:nvPr>
                <p:ph type="ftr" sz="quarter" idx="11"/>
              </p:nvPr>
            </p:nvSpPr>
            <p:spPr/>
            <p:txBody>
              <a:bodyPr/>
              <a:lstStyle/>
              <a:p>
                <a:r>
                  <a:rPr lang="en-US" dirty="0">
                    <a:solidFill>
                      <a:schemeClr val="tx1"/>
                    </a:solidFill>
                  </a:rPr>
                  <a:t>J Wilson - </a:t>
                </a:r>
                <a14:m>
                  <m:oMath xmlns:m="http://schemas.openxmlformats.org/officeDocument/2006/math">
                    <m:r>
                      <a:rPr lang="en-GB" b="0" i="1" smtClean="0">
                        <a:solidFill>
                          <a:schemeClr val="tx1"/>
                        </a:solidFill>
                        <a:latin typeface="Cambria Math" panose="02040503050406030204" pitchFamily="18" charset="0"/>
                      </a:rPr>
                      <m:t>𝑁𝑒𝑢𝑡𝑟𝑖𝑛𝑜𝑠</m:t>
                    </m:r>
                  </m:oMath>
                </a14:m>
                <a:endParaRPr lang="en-US" dirty="0">
                  <a:solidFill>
                    <a:schemeClr val="tx1"/>
                  </a:solidFill>
                </a:endParaRPr>
              </a:p>
            </p:txBody>
          </p:sp>
        </mc:Choice>
        <mc:Fallback xmlns="">
          <p:sp>
            <p:nvSpPr>
              <p:cNvPr id="5" name="Footer Placeholder 4">
                <a:extLst>
                  <a:ext uri="{FF2B5EF4-FFF2-40B4-BE49-F238E27FC236}">
                    <a16:creationId xmlns:a16="http://schemas.microsoft.com/office/drawing/2014/main" id="{D0078173-7675-ABFE-4FA0-6849E6EE8229}"/>
                  </a:ext>
                </a:extLst>
              </p:cNvPr>
              <p:cNvSpPr>
                <a:spLocks noGrp="1" noRot="1" noChangeAspect="1" noMove="1" noResize="1" noEditPoints="1" noAdjustHandles="1" noChangeArrowheads="1" noChangeShapeType="1" noTextEdit="1"/>
              </p:cNvSpPr>
              <p:nvPr>
                <p:ph type="ftr" sz="quarter" idx="11"/>
              </p:nvPr>
            </p:nvSpPr>
            <p:spPr>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32E4B8B5-C526-4B15-1368-6C88C7EFF348}"/>
              </a:ext>
            </a:extLst>
          </p:cNvPr>
          <p:cNvSpPr>
            <a:spLocks noGrp="1"/>
          </p:cNvSpPr>
          <p:nvPr>
            <p:ph type="sldNum" sz="quarter" idx="12"/>
          </p:nvPr>
        </p:nvSpPr>
        <p:spPr/>
        <p:txBody>
          <a:bodyPr/>
          <a:lstStyle/>
          <a:p>
            <a:fld id="{03203D20-8F30-784C-B11E-9366FC42D12A}" type="slidenum">
              <a:rPr lang="en-US" smtClean="0"/>
              <a:pPr/>
              <a:t>9</a:t>
            </a:fld>
            <a:endParaRPr lang="en-US" dirty="0"/>
          </a:p>
        </p:txBody>
      </p:sp>
      <p:pic>
        <p:nvPicPr>
          <p:cNvPr id="7" name="Content Placeholder 10" descr="Diagram&#10;&#10;Description automatically generated">
            <a:extLst>
              <a:ext uri="{FF2B5EF4-FFF2-40B4-BE49-F238E27FC236}">
                <a16:creationId xmlns:a16="http://schemas.microsoft.com/office/drawing/2014/main" id="{14C1492C-0FE0-028D-6B59-9061DEE92EA8}"/>
              </a:ext>
            </a:extLst>
          </p:cNvPr>
          <p:cNvPicPr>
            <a:picLocks noChangeAspect="1"/>
          </p:cNvPicPr>
          <p:nvPr/>
        </p:nvPicPr>
        <p:blipFill>
          <a:blip r:embed="rId5"/>
          <a:stretch>
            <a:fillRect/>
          </a:stretch>
        </p:blipFill>
        <p:spPr>
          <a:xfrm>
            <a:off x="8119489" y="4096076"/>
            <a:ext cx="2029410" cy="1708977"/>
          </a:xfrm>
          <a:prstGeom prst="rect">
            <a:avLst/>
          </a:prstGeom>
        </p:spPr>
      </p:pic>
      <p:pic>
        <p:nvPicPr>
          <p:cNvPr id="8" name="Picture 2" descr="page16image46199184">
            <a:extLst>
              <a:ext uri="{FF2B5EF4-FFF2-40B4-BE49-F238E27FC236}">
                <a16:creationId xmlns:a16="http://schemas.microsoft.com/office/drawing/2014/main" id="{1BE7E2C1-E22B-F785-6B27-246124B11C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052" y="1088030"/>
            <a:ext cx="4307853" cy="53865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04DC2D0-F712-DCB3-F9D9-445EA2EDC522}"/>
                  </a:ext>
                </a:extLst>
              </p:cNvPr>
              <p:cNvSpPr txBox="1"/>
              <p:nvPr/>
            </p:nvSpPr>
            <p:spPr>
              <a:xfrm>
                <a:off x="8085092" y="5851837"/>
                <a:ext cx="2689647" cy="615553"/>
              </a:xfrm>
              <a:prstGeom prst="rect">
                <a:avLst/>
              </a:prstGeom>
              <a:noFill/>
            </p:spPr>
            <p:txBody>
              <a:bodyPr wrap="none" rtlCol="0">
                <a:spAutoFit/>
              </a:bodyPr>
              <a:lstStyle/>
              <a:p>
                <a:r>
                  <a:rPr lang="en-US" dirty="0">
                    <a:solidFill>
                      <a:schemeClr val="tx1"/>
                    </a:solidFill>
                  </a:rPr>
                  <a:t>Katrin</a:t>
                </a:r>
                <a14:m>
                  <m:oMath xmlns:m="http://schemas.openxmlformats.org/officeDocument/2006/math">
                    <m:r>
                      <a:rPr lang="en-GB" b="0" i="0" smtClean="0">
                        <a:solidFill>
                          <a:schemeClr val="tx1"/>
                        </a:solidFill>
                        <a:latin typeface="Cambria Math" panose="02040503050406030204" pitchFamily="18" charset="0"/>
                      </a:rPr>
                      <m:t> </m:t>
                    </m:r>
                    <m:sSub>
                      <m:sSubPr>
                        <m:ctrlPr>
                          <a:rPr lang="en-US"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rPr>
                          <m:t>𝑚</m:t>
                        </m:r>
                      </m:e>
                      <m:sub>
                        <m:r>
                          <a:rPr lang="en-US" i="1" smtClean="0">
                            <a:solidFill>
                              <a:schemeClr val="tx1"/>
                            </a:solidFill>
                            <a:latin typeface="Cambria Math" panose="02040503050406030204" pitchFamily="18" charset="0"/>
                            <a:ea typeface="Cambria Math" panose="02040503050406030204" pitchFamily="18" charset="0"/>
                          </a:rPr>
                          <m:t>𝜈</m:t>
                        </m:r>
                      </m:sub>
                    </m:sSub>
                    <m:r>
                      <a:rPr lang="en-GB" b="0" i="1" smtClean="0">
                        <a:solidFill>
                          <a:schemeClr val="tx1"/>
                        </a:solidFill>
                        <a:latin typeface="Cambria Math" panose="02040503050406030204" pitchFamily="18" charset="0"/>
                      </a:rPr>
                      <m:t>&lt;0.9 </m:t>
                    </m:r>
                    <m:r>
                      <a:rPr lang="en-GB" b="0" i="1" smtClean="0">
                        <a:solidFill>
                          <a:schemeClr val="tx1"/>
                        </a:solidFill>
                        <a:latin typeface="Cambria Math" panose="02040503050406030204" pitchFamily="18" charset="0"/>
                      </a:rPr>
                      <m:t>𝑒𝑉</m:t>
                    </m:r>
                  </m:oMath>
                </a14:m>
                <a:endParaRPr lang="en-GB" b="0" dirty="0">
                  <a:solidFill>
                    <a:schemeClr val="tx1"/>
                  </a:solidFill>
                </a:endParaRPr>
              </a:p>
              <a:p>
                <a:r>
                  <a:rPr lang="en-GB" sz="1600" b="0" i="1" u="none" strike="noStrike" dirty="0">
                    <a:solidFill>
                      <a:schemeClr val="tx1"/>
                    </a:solidFill>
                    <a:effectLst/>
                    <a:latin typeface="-apple-system"/>
                  </a:rPr>
                  <a:t>Nat. Phys.</a:t>
                </a:r>
                <a:r>
                  <a:rPr lang="en-GB" sz="1600" b="0" i="0" u="none" strike="noStrike" dirty="0">
                    <a:solidFill>
                      <a:schemeClr val="tx1"/>
                    </a:solidFill>
                    <a:effectLst/>
                    <a:latin typeface="-apple-system"/>
                  </a:rPr>
                  <a:t> </a:t>
                </a:r>
                <a:r>
                  <a:rPr lang="en-GB" sz="1600" b="1" i="0" u="none" strike="noStrike" dirty="0">
                    <a:solidFill>
                      <a:schemeClr val="tx1"/>
                    </a:solidFill>
                    <a:effectLst/>
                    <a:latin typeface="-apple-system"/>
                  </a:rPr>
                  <a:t>18</a:t>
                </a:r>
                <a:r>
                  <a:rPr lang="en-GB" sz="1600" b="0" i="0" u="none" strike="noStrike" dirty="0">
                    <a:solidFill>
                      <a:schemeClr val="tx1"/>
                    </a:solidFill>
                    <a:effectLst/>
                    <a:latin typeface="-apple-system"/>
                  </a:rPr>
                  <a:t>, 160–166 (2022)</a:t>
                </a:r>
                <a:endParaRPr lang="en-US" dirty="0">
                  <a:solidFill>
                    <a:schemeClr val="tx1"/>
                  </a:solidFill>
                </a:endParaRPr>
              </a:p>
            </p:txBody>
          </p:sp>
        </mc:Choice>
        <mc:Fallback xmlns="">
          <p:sp>
            <p:nvSpPr>
              <p:cNvPr id="9" name="TextBox 8">
                <a:extLst>
                  <a:ext uri="{FF2B5EF4-FFF2-40B4-BE49-F238E27FC236}">
                    <a16:creationId xmlns:a16="http://schemas.microsoft.com/office/drawing/2014/main" id="{004DC2D0-F712-DCB3-F9D9-445EA2EDC522}"/>
                  </a:ext>
                </a:extLst>
              </p:cNvPr>
              <p:cNvSpPr txBox="1">
                <a:spLocks noRot="1" noChangeAspect="1" noMove="1" noResize="1" noEditPoints="1" noAdjustHandles="1" noChangeArrowheads="1" noChangeShapeType="1" noTextEdit="1"/>
              </p:cNvSpPr>
              <p:nvPr/>
            </p:nvSpPr>
            <p:spPr>
              <a:xfrm>
                <a:off x="8085092" y="5851837"/>
                <a:ext cx="2689647" cy="615553"/>
              </a:xfrm>
              <a:prstGeom prst="rect">
                <a:avLst/>
              </a:prstGeom>
              <a:blipFill>
                <a:blip r:embed="rId7"/>
                <a:stretch>
                  <a:fillRect l="-1878" t="-4000" r="-469" b="-12000"/>
                </a:stretch>
              </a:blipFill>
            </p:spPr>
            <p:txBody>
              <a:bodyPr/>
              <a:lstStyle/>
              <a:p>
                <a:r>
                  <a:rPr lang="en-US">
                    <a:noFill/>
                  </a:rPr>
                  <a:t> </a:t>
                </a:r>
              </a:p>
            </p:txBody>
          </p:sp>
        </mc:Fallback>
      </mc:AlternateContent>
      <p:sp>
        <p:nvSpPr>
          <p:cNvPr id="10" name="Left Arrow 9">
            <a:extLst>
              <a:ext uri="{FF2B5EF4-FFF2-40B4-BE49-F238E27FC236}">
                <a16:creationId xmlns:a16="http://schemas.microsoft.com/office/drawing/2014/main" id="{578616B4-A215-EE16-4C61-6DB6D9DD9E4D}"/>
              </a:ext>
            </a:extLst>
          </p:cNvPr>
          <p:cNvSpPr/>
          <p:nvPr/>
        </p:nvSpPr>
        <p:spPr>
          <a:xfrm>
            <a:off x="7356297" y="4412633"/>
            <a:ext cx="688997" cy="8639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39E83395-40D4-234A-3D77-C53C91F2C73E}"/>
              </a:ext>
            </a:extLst>
          </p:cNvPr>
          <p:cNvSpPr/>
          <p:nvPr/>
        </p:nvSpPr>
        <p:spPr>
          <a:xfrm>
            <a:off x="5312978" y="1584430"/>
            <a:ext cx="719529" cy="1214204"/>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4289127-C2AB-60E6-6211-F0B34D9EBACB}"/>
                  </a:ext>
                </a:extLst>
              </p:cNvPr>
              <p:cNvSpPr txBox="1"/>
              <p:nvPr/>
            </p:nvSpPr>
            <p:spPr>
              <a:xfrm>
                <a:off x="4411308" y="1235562"/>
                <a:ext cx="2794483" cy="369332"/>
              </a:xfrm>
              <a:prstGeom prst="rect">
                <a:avLst/>
              </a:prstGeom>
              <a:noFill/>
            </p:spPr>
            <p:txBody>
              <a:bodyPr wrap="none" rtlCol="0">
                <a:spAutoFit/>
              </a:bodyPr>
              <a:lstStyle/>
              <a:p>
                <a14:m>
                  <m:oMath xmlns:m="http://schemas.openxmlformats.org/officeDocument/2006/math">
                    <m:r>
                      <a:rPr lang="en-GB" b="1" i="1" smtClean="0">
                        <a:solidFill>
                          <a:srgbClr val="7030A0"/>
                        </a:solidFill>
                        <a:latin typeface="Cambria Math" panose="02040503050406030204" pitchFamily="18" charset="0"/>
                      </a:rPr>
                      <m:t>𝟎</m:t>
                    </m:r>
                    <m:r>
                      <a:rPr lang="en-GB" b="1" i="1" smtClean="0">
                        <a:solidFill>
                          <a:srgbClr val="7030A0"/>
                        </a:solidFill>
                        <a:latin typeface="Cambria Math" panose="02040503050406030204" pitchFamily="18" charset="0"/>
                        <a:ea typeface="Cambria Math" panose="02040503050406030204" pitchFamily="18" charset="0"/>
                      </a:rPr>
                      <m:t>𝝂𝜷𝜷</m:t>
                    </m:r>
                  </m:oMath>
                </a14:m>
                <a:r>
                  <a:rPr lang="en-US" b="1" dirty="0">
                    <a:solidFill>
                      <a:srgbClr val="7030A0"/>
                    </a:solidFill>
                  </a:rPr>
                  <a:t> NULL measurements</a:t>
                </a:r>
              </a:p>
            </p:txBody>
          </p:sp>
        </mc:Choice>
        <mc:Fallback xmlns="">
          <p:sp>
            <p:nvSpPr>
              <p:cNvPr id="12" name="TextBox 11">
                <a:extLst>
                  <a:ext uri="{FF2B5EF4-FFF2-40B4-BE49-F238E27FC236}">
                    <a16:creationId xmlns:a16="http://schemas.microsoft.com/office/drawing/2014/main" id="{F4289127-C2AB-60E6-6211-F0B34D9EBACB}"/>
                  </a:ext>
                </a:extLst>
              </p:cNvPr>
              <p:cNvSpPr txBox="1">
                <a:spLocks noRot="1" noChangeAspect="1" noMove="1" noResize="1" noEditPoints="1" noAdjustHandles="1" noChangeArrowheads="1" noChangeShapeType="1" noTextEdit="1"/>
              </p:cNvSpPr>
              <p:nvPr/>
            </p:nvSpPr>
            <p:spPr>
              <a:xfrm>
                <a:off x="4411308" y="1235562"/>
                <a:ext cx="2794483" cy="369332"/>
              </a:xfrm>
              <a:prstGeom prst="rect">
                <a:avLst/>
              </a:prstGeom>
              <a:blipFill>
                <a:blip r:embed="rId8"/>
                <a:stretch>
                  <a:fillRect t="-6667" r="-905" b="-2333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A2B3C55-C1C6-32D3-90EC-43C688A831E0}"/>
              </a:ext>
            </a:extLst>
          </p:cNvPr>
          <p:cNvSpPr txBox="1"/>
          <p:nvPr/>
        </p:nvSpPr>
        <p:spPr>
          <a:xfrm>
            <a:off x="7505625" y="1088030"/>
            <a:ext cx="2272417" cy="369332"/>
          </a:xfrm>
          <a:prstGeom prst="rect">
            <a:avLst/>
          </a:prstGeom>
          <a:noFill/>
        </p:spPr>
        <p:txBody>
          <a:bodyPr wrap="none" rtlCol="0">
            <a:spAutoFit/>
          </a:bodyPr>
          <a:lstStyle/>
          <a:p>
            <a:r>
              <a:rPr lang="en-US" dirty="0"/>
              <a:t>Adapted plot C Patrick</a:t>
            </a:r>
          </a:p>
        </p:txBody>
      </p:sp>
      <p:sp>
        <p:nvSpPr>
          <p:cNvPr id="14" name="TextBox 13">
            <a:extLst>
              <a:ext uri="{FF2B5EF4-FFF2-40B4-BE49-F238E27FC236}">
                <a16:creationId xmlns:a16="http://schemas.microsoft.com/office/drawing/2014/main" id="{B3A397D6-A1B3-757A-C66D-1F8A9A2F081A}"/>
              </a:ext>
            </a:extLst>
          </p:cNvPr>
          <p:cNvSpPr txBox="1"/>
          <p:nvPr/>
        </p:nvSpPr>
        <p:spPr>
          <a:xfrm>
            <a:off x="7865964" y="2191532"/>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251C91F5-9B22-6D6E-354E-810D9E2F6913}"/>
              </a:ext>
            </a:extLst>
          </p:cNvPr>
          <p:cNvSpPr txBox="1"/>
          <p:nvPr/>
        </p:nvSpPr>
        <p:spPr>
          <a:xfrm>
            <a:off x="7466904" y="2827456"/>
            <a:ext cx="2862443" cy="468000"/>
          </a:xfrm>
          <a:prstGeom prst="rect">
            <a:avLst/>
          </a:prstGeom>
          <a:solidFill>
            <a:srgbClr val="CAE1F5"/>
          </a:solidFill>
        </p:spPr>
        <p:txBody>
          <a:bodyPr wrap="square" rtlCol="0">
            <a:spAutoFit/>
          </a:bodyPr>
          <a:lstStyle/>
          <a:p>
            <a:r>
              <a:rPr lang="en-US" dirty="0">
                <a:solidFill>
                  <a:srgbClr val="0070C0"/>
                </a:solidFill>
              </a:rPr>
              <a:t>PRL 130, 051801 </a:t>
            </a:r>
          </a:p>
        </p:txBody>
      </p:sp>
      <p:sp>
        <p:nvSpPr>
          <p:cNvPr id="16" name="TextBox 15">
            <a:extLst>
              <a:ext uri="{FF2B5EF4-FFF2-40B4-BE49-F238E27FC236}">
                <a16:creationId xmlns:a16="http://schemas.microsoft.com/office/drawing/2014/main" id="{6942A9AE-C416-BB6B-06BE-4FF941149C0A}"/>
              </a:ext>
            </a:extLst>
          </p:cNvPr>
          <p:cNvSpPr txBox="1"/>
          <p:nvPr/>
        </p:nvSpPr>
        <p:spPr>
          <a:xfrm>
            <a:off x="8119489" y="1680744"/>
            <a:ext cx="1538434" cy="923330"/>
          </a:xfrm>
          <a:prstGeom prst="rect">
            <a:avLst/>
          </a:prstGeom>
          <a:noFill/>
        </p:spPr>
        <p:txBody>
          <a:bodyPr wrap="none" rtlCol="0">
            <a:spAutoFit/>
          </a:bodyPr>
          <a:lstStyle/>
          <a:p>
            <a:r>
              <a:rPr lang="en-GB" b="0" i="0" u="none" strike="noStrike" dirty="0">
                <a:effectLst/>
              </a:rPr>
              <a:t>Cosmology </a:t>
            </a:r>
          </a:p>
          <a:p>
            <a:r>
              <a:rPr lang="en-GB" dirty="0">
                <a:hlinkClick r:id="rId9"/>
              </a:rPr>
              <a:t>p</a:t>
            </a:r>
            <a:r>
              <a:rPr lang="en-GB" b="0" i="0" u="none" strike="noStrike" dirty="0">
                <a:effectLst/>
                <a:hlinkClick r:id="rId9"/>
              </a:rPr>
              <a:t>dglive.lbl.gov</a:t>
            </a:r>
            <a:endParaRPr lang="en-GB" b="0" i="0" u="none" strike="noStrike" dirty="0">
              <a:effectLst/>
            </a:endParaRPr>
          </a:p>
          <a:p>
            <a:r>
              <a:rPr lang="en-GB" b="0" i="0" u="none" strike="noStrike" dirty="0">
                <a:effectLst/>
              </a:rPr>
              <a:t>∑m</a:t>
            </a:r>
            <a:r>
              <a:rPr lang="el-GR" b="0" i="0" u="none" strike="noStrike" baseline="-25000" dirty="0">
                <a:effectLst/>
              </a:rPr>
              <a:t>ν</a:t>
            </a:r>
            <a:r>
              <a:rPr lang="el-GR" b="0" i="0" u="none" strike="noStrike" dirty="0">
                <a:effectLst/>
              </a:rPr>
              <a:t>&lt;0.1</a:t>
            </a:r>
            <a:r>
              <a:rPr lang="en-GB" b="0" i="0" u="none" strike="noStrike" dirty="0">
                <a:effectLst/>
              </a:rPr>
              <a:t>2eV</a:t>
            </a:r>
            <a:endParaRPr lang="en-US" dirty="0"/>
          </a:p>
        </p:txBody>
      </p:sp>
      <p:sp>
        <p:nvSpPr>
          <p:cNvPr id="17" name="Left Arrow 16">
            <a:extLst>
              <a:ext uri="{FF2B5EF4-FFF2-40B4-BE49-F238E27FC236}">
                <a16:creationId xmlns:a16="http://schemas.microsoft.com/office/drawing/2014/main" id="{ACF5A376-582A-5F76-871C-197862A52EAE}"/>
              </a:ext>
            </a:extLst>
          </p:cNvPr>
          <p:cNvSpPr/>
          <p:nvPr/>
        </p:nvSpPr>
        <p:spPr>
          <a:xfrm>
            <a:off x="6934177" y="1768839"/>
            <a:ext cx="1150915" cy="8639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F314130-8D9F-652F-FE20-6BE38690FE86}"/>
              </a:ext>
            </a:extLst>
          </p:cNvPr>
          <p:cNvCxnSpPr/>
          <p:nvPr/>
        </p:nvCxnSpPr>
        <p:spPr>
          <a:xfrm>
            <a:off x="6889207" y="1073932"/>
            <a:ext cx="0" cy="4548506"/>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5BD06D-AEBE-0FA9-2FFC-68D20A54DB87}"/>
              </a:ext>
            </a:extLst>
          </p:cNvPr>
          <p:cNvCxnSpPr/>
          <p:nvPr/>
        </p:nvCxnSpPr>
        <p:spPr>
          <a:xfrm>
            <a:off x="7356297" y="1073040"/>
            <a:ext cx="0" cy="454850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06E712D-2BB7-EB06-7C23-736A1BCB49DF}"/>
                  </a:ext>
                </a:extLst>
              </p:cNvPr>
              <p:cNvSpPr txBox="1"/>
              <p:nvPr/>
            </p:nvSpPr>
            <p:spPr>
              <a:xfrm>
                <a:off x="300443" y="4626277"/>
                <a:ext cx="1930540" cy="646331"/>
              </a:xfrm>
              <a:prstGeom prst="rect">
                <a:avLst/>
              </a:prstGeom>
              <a:noFill/>
            </p:spPr>
            <p:txBody>
              <a:bodyPr wrap="square" rtlCol="0">
                <a:spAutoFit/>
              </a:bodyPr>
              <a:lstStyle/>
              <a:p>
                <a:r>
                  <a:rPr lang="en-GB" dirty="0">
                    <a:latin typeface="Cambria Math" panose="02040503050406030204" pitchFamily="18" charset="0"/>
                    <a:ea typeface="Cambria Math" panose="02040503050406030204" pitchFamily="18" charset="0"/>
                  </a:rPr>
                  <a:t>Allowed bands</a:t>
                </a:r>
              </a:p>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l-GR"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21</m:t>
                          </m:r>
                        </m:sub>
                      </m:sSub>
                      <m:r>
                        <a:rPr lang="en-GB" b="0" i="1" smtClean="0">
                          <a:latin typeface="Cambria Math" panose="02040503050406030204" pitchFamily="18" charset="0"/>
                          <a:ea typeface="Cambria Math" panose="02040503050406030204" pitchFamily="18" charset="0"/>
                        </a:rPr>
                        <m:t>, </m:t>
                      </m:r>
                      <m:d>
                        <m:dPr>
                          <m:begChr m:val="|"/>
                          <m:endChr m:val="|"/>
                          <m:ctrlPr>
                            <a:rPr lang="en-GB" b="0" i="1" smtClean="0">
                              <a:latin typeface="Cambria Math" panose="02040503050406030204" pitchFamily="18" charset="0"/>
                              <a:ea typeface="Cambria Math" panose="02040503050406030204" pitchFamily="18" charset="0"/>
                            </a:rPr>
                          </m:ctrlPr>
                        </m:dPr>
                        <m:e>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32</m:t>
                              </m:r>
                            </m:sub>
                          </m:sSub>
                        </m:e>
                      </m:d>
                    </m:oMath>
                  </m:oMathPara>
                </a14:m>
                <a:endParaRPr lang="en-US" dirty="0"/>
              </a:p>
            </p:txBody>
          </p:sp>
        </mc:Choice>
        <mc:Fallback xmlns="">
          <p:sp>
            <p:nvSpPr>
              <p:cNvPr id="20" name="TextBox 19">
                <a:extLst>
                  <a:ext uri="{FF2B5EF4-FFF2-40B4-BE49-F238E27FC236}">
                    <a16:creationId xmlns:a16="http://schemas.microsoft.com/office/drawing/2014/main" id="{006E712D-2BB7-EB06-7C23-736A1BCB49DF}"/>
                  </a:ext>
                </a:extLst>
              </p:cNvPr>
              <p:cNvSpPr txBox="1">
                <a:spLocks noRot="1" noChangeAspect="1" noMove="1" noResize="1" noEditPoints="1" noAdjustHandles="1" noChangeArrowheads="1" noChangeShapeType="1" noTextEdit="1"/>
              </p:cNvSpPr>
              <p:nvPr/>
            </p:nvSpPr>
            <p:spPr>
              <a:xfrm>
                <a:off x="300443" y="4626277"/>
                <a:ext cx="1930540" cy="646331"/>
              </a:xfrm>
              <a:prstGeom prst="rect">
                <a:avLst/>
              </a:prstGeom>
              <a:blipFill>
                <a:blip r:embed="rId10"/>
                <a:stretch>
                  <a:fillRect l="-2614" t="-5769"/>
                </a:stretch>
              </a:blipFill>
            </p:spPr>
            <p:txBody>
              <a:bodyPr/>
              <a:lstStyle/>
              <a:p>
                <a:r>
                  <a:rPr lang="en-US">
                    <a:noFill/>
                  </a:rPr>
                  <a:t> </a:t>
                </a:r>
              </a:p>
            </p:txBody>
          </p:sp>
        </mc:Fallback>
      </mc:AlternateContent>
      <p:sp>
        <p:nvSpPr>
          <p:cNvPr id="21" name="Left Arrow 20">
            <a:extLst>
              <a:ext uri="{FF2B5EF4-FFF2-40B4-BE49-F238E27FC236}">
                <a16:creationId xmlns:a16="http://schemas.microsoft.com/office/drawing/2014/main" id="{830C2867-B62F-35F7-C548-B441BB56C45D}"/>
              </a:ext>
            </a:extLst>
          </p:cNvPr>
          <p:cNvSpPr/>
          <p:nvPr/>
        </p:nvSpPr>
        <p:spPr>
          <a:xfrm rot="9622641">
            <a:off x="2223662" y="4357347"/>
            <a:ext cx="1480164" cy="8639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51B738F-DFFC-1520-0F28-A6A580006E91}"/>
                  </a:ext>
                </a:extLst>
              </p:cNvPr>
              <p:cNvSpPr txBox="1"/>
              <p:nvPr/>
            </p:nvSpPr>
            <p:spPr>
              <a:xfrm>
                <a:off x="402024" y="1679523"/>
                <a:ext cx="2209579" cy="830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GB" i="1">
                                  <a:latin typeface="Cambria Math" panose="02040503050406030204" pitchFamily="18" charset="0"/>
                                </a:rPr>
                                <m:t>𝑚</m:t>
                              </m:r>
                            </m:e>
                            <m:sub>
                              <m:r>
                                <a:rPr lang="en-GB" i="1">
                                  <a:latin typeface="Cambria Math" panose="02040503050406030204" pitchFamily="18" charset="0"/>
                                  <a:ea typeface="Cambria Math" panose="02040503050406030204" pitchFamily="18" charset="0"/>
                                </a:rPr>
                                <m:t>𝛽𝛽</m:t>
                              </m:r>
                            </m:sub>
                            <m:sup/>
                          </m:sSubSup>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nary>
                            <m:naryPr>
                              <m:chr m:val="∑"/>
                              <m:supHide m:val="on"/>
                              <m:ctrlPr>
                                <a:rPr lang="en-GB" b="0" i="1" smtClean="0">
                                  <a:latin typeface="Cambria Math" panose="02040503050406030204" pitchFamily="18" charset="0"/>
                                </a:rPr>
                              </m:ctrlPr>
                            </m:naryPr>
                            <m:sub>
                              <m:r>
                                <m:rPr>
                                  <m:brk m:alnAt="7"/>
                                </m:rPr>
                                <a:rPr lang="en-GB" b="0" i="1" smtClean="0">
                                  <a:latin typeface="Cambria Math" panose="02040503050406030204" pitchFamily="18" charset="0"/>
                                </a:rPr>
                                <m:t>𝑖</m:t>
                              </m:r>
                            </m:sub>
                            <m:sup/>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𝑈</m:t>
                                  </m:r>
                                </m:e>
                                <m:sub>
                                  <m:r>
                                    <a:rPr lang="en-GB" b="0" i="1" smtClean="0">
                                      <a:latin typeface="Cambria Math" panose="02040503050406030204" pitchFamily="18" charset="0"/>
                                    </a:rPr>
                                    <m:t>𝑒𝑖</m:t>
                                  </m:r>
                                </m:sub>
                                <m:sup>
                                  <m:r>
                                    <a:rPr lang="en-GB" b="0" i="1" smtClean="0">
                                      <a:latin typeface="Cambria Math" panose="02040503050406030204" pitchFamily="18" charset="0"/>
                                    </a:rPr>
                                    <m:t>2</m:t>
                                  </m:r>
                                </m:sup>
                              </m:sSubSup>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𝑖</m:t>
                                  </m:r>
                                </m:sub>
                              </m:sSub>
                            </m:e>
                          </m:nary>
                        </m:e>
                      </m:d>
                    </m:oMath>
                  </m:oMathPara>
                </a14:m>
                <a:endParaRPr lang="en-US" dirty="0"/>
              </a:p>
            </p:txBody>
          </p:sp>
        </mc:Choice>
        <mc:Fallback xmlns="">
          <p:sp>
            <p:nvSpPr>
              <p:cNvPr id="22" name="TextBox 21">
                <a:extLst>
                  <a:ext uri="{FF2B5EF4-FFF2-40B4-BE49-F238E27FC236}">
                    <a16:creationId xmlns:a16="http://schemas.microsoft.com/office/drawing/2014/main" id="{551B738F-DFFC-1520-0F28-A6A580006E91}"/>
                  </a:ext>
                </a:extLst>
              </p:cNvPr>
              <p:cNvSpPr txBox="1">
                <a:spLocks noRot="1" noChangeAspect="1" noMove="1" noResize="1" noEditPoints="1" noAdjustHandles="1" noChangeArrowheads="1" noChangeShapeType="1" noTextEdit="1"/>
              </p:cNvSpPr>
              <p:nvPr/>
            </p:nvSpPr>
            <p:spPr>
              <a:xfrm>
                <a:off x="402024" y="1679523"/>
                <a:ext cx="2209579" cy="830099"/>
              </a:xfrm>
              <a:prstGeom prst="rect">
                <a:avLst/>
              </a:prstGeom>
              <a:blipFill>
                <a:blip r:embed="rId11"/>
                <a:stretch>
                  <a:fillRect t="-106061" b="-156061"/>
                </a:stretch>
              </a:blipFill>
            </p:spPr>
            <p:txBody>
              <a:bodyPr/>
              <a:lstStyle/>
              <a:p>
                <a:r>
                  <a:rPr lang="en-US">
                    <a:noFill/>
                  </a:rPr>
                  <a:t> </a:t>
                </a:r>
              </a:p>
            </p:txBody>
          </p:sp>
        </mc:Fallback>
      </mc:AlternateContent>
      <p:pic>
        <p:nvPicPr>
          <p:cNvPr id="23" name="Picture 22" descr="Screen Shot 2014-11-17 at 13.44.25.png">
            <a:extLst>
              <a:ext uri="{FF2B5EF4-FFF2-40B4-BE49-F238E27FC236}">
                <a16:creationId xmlns:a16="http://schemas.microsoft.com/office/drawing/2014/main" id="{62AA6AF4-5360-A3A9-13BD-67C146518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412" y="981665"/>
            <a:ext cx="2901784" cy="733784"/>
          </a:xfrm>
          <a:prstGeom prst="rect">
            <a:avLst/>
          </a:prstGeom>
        </p:spPr>
      </p:pic>
    </p:spTree>
    <p:extLst>
      <p:ext uri="{BB962C8B-B14F-4D97-AF65-F5344CB8AC3E}">
        <p14:creationId xmlns:p14="http://schemas.microsoft.com/office/powerpoint/2010/main" val="4784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p:bldP spid="15" grpId="0" animBg="1"/>
      <p:bldP spid="16" grpId="0"/>
      <p:bldP spid="17" grpId="0" animBg="1"/>
      <p:bldP spid="17" grpId="1" animBg="1"/>
      <p:bldP spid="21" grpId="0" animBg="1"/>
      <p:bldP spid="21"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35116</TotalTime>
  <Words>3417</Words>
  <Application>Microsoft Macintosh PowerPoint</Application>
  <PresentationFormat>Widescreen</PresentationFormat>
  <Paragraphs>563</Paragraphs>
  <Slides>39</Slides>
  <Notes>17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Arial Unicode MS</vt:lpstr>
      <vt:lpstr>-apple-system</vt:lpstr>
      <vt:lpstr>Arial</vt:lpstr>
      <vt:lpstr>ArialMT</vt:lpstr>
      <vt:lpstr>Avenir-Book</vt:lpstr>
      <vt:lpstr>Avenir-HeavyOblique</vt:lpstr>
      <vt:lpstr>Calibri</vt:lpstr>
      <vt:lpstr>Calibri Light</vt:lpstr>
      <vt:lpstr>Cambria Math</vt:lpstr>
      <vt:lpstr>CambriaMath</vt:lpstr>
      <vt:lpstr>Euclid</vt:lpstr>
      <vt:lpstr>Helvetica</vt:lpstr>
      <vt:lpstr>Helvetica Neue</vt:lpstr>
      <vt:lpstr>Symbol</vt:lpstr>
      <vt:lpstr>Tahoma</vt:lpstr>
      <vt:lpstr>Office Theme</vt:lpstr>
      <vt:lpstr>Neutrinos Overview PPAP – July 7th 2023</vt:lpstr>
      <vt:lpstr>What do we know?</vt:lpstr>
      <vt:lpstr>What do we know?</vt:lpstr>
      <vt:lpstr>What don’t we know?</vt:lpstr>
      <vt:lpstr>Tensions</vt:lpstr>
      <vt:lpstr>Current Oscillation Experiments</vt:lpstr>
      <vt:lpstr>Future Oscillation Experiments</vt:lpstr>
      <vt:lpstr>Near Future Oscillation Measurements</vt:lpstr>
      <vt:lpstr>Neutrino masses</vt:lpstr>
      <vt:lpstr>What don’t we know?</vt:lpstr>
      <vt:lpstr>UK expertise – Neutrino Mass</vt:lpstr>
      <vt:lpstr>UK 0νββ Strategy</vt:lpstr>
      <vt:lpstr>What don’t we know?</vt:lpstr>
      <vt:lpstr>Anomalies</vt:lpstr>
      <vt:lpstr>What do we need?</vt:lpstr>
      <vt:lpstr>What do we need?</vt:lpstr>
      <vt:lpstr>Neutrino Interactions</vt:lpstr>
      <vt:lpstr>Neutrino interactions</vt:lpstr>
      <vt:lpstr>Neutrino Interactions</vt:lpstr>
      <vt:lpstr>What do we need?</vt:lpstr>
      <vt:lpstr>New neutrino sources</vt:lpstr>
      <vt:lpstr>Why do we want to know?</vt:lpstr>
      <vt:lpstr>High-Energy Astrophysical Neutrino Consortium</vt:lpstr>
      <vt:lpstr>Why do we want to know?</vt:lpstr>
      <vt:lpstr>Reactor Monitoring Technologies</vt:lpstr>
      <vt:lpstr>Summary</vt:lpstr>
      <vt:lpstr>Acknowledgements</vt:lpstr>
      <vt:lpstr>Backup</vt:lpstr>
      <vt:lpstr>Neutrino Astronomy</vt:lpstr>
      <vt:lpstr>PUEO</vt:lpstr>
      <vt:lpstr>PUEO</vt:lpstr>
      <vt:lpstr>JUNO</vt:lpstr>
      <vt:lpstr>MicroBooNE - Neutrino interactions</vt:lpstr>
      <vt:lpstr>SBND Short-Baseline Near Detector</vt:lpstr>
      <vt:lpstr>SBND - Timeline to Operations</vt:lpstr>
      <vt:lpstr>                    nuSTORM</vt:lpstr>
      <vt:lpstr>nuSTORM: timeline and UK position</vt:lpstr>
      <vt:lpstr>PowerPoint Presentation</vt:lpstr>
      <vt:lpstr>Neutrino Physics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Jeanne</dc:creator>
  <cp:lastModifiedBy>Saakyan, Ruben</cp:lastModifiedBy>
  <cp:revision>22</cp:revision>
  <cp:lastPrinted>2023-03-30T12:48:07Z</cp:lastPrinted>
  <dcterms:created xsi:type="dcterms:W3CDTF">2023-03-17T10:29:54Z</dcterms:created>
  <dcterms:modified xsi:type="dcterms:W3CDTF">2023-07-07T08:53:29Z</dcterms:modified>
</cp:coreProperties>
</file>