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90" r:id="rId2"/>
    <p:sldId id="896" r:id="rId3"/>
    <p:sldId id="352" r:id="rId4"/>
    <p:sldId id="897" r:id="rId5"/>
    <p:sldId id="3700" r:id="rId6"/>
    <p:sldId id="3692" r:id="rId7"/>
    <p:sldId id="3693" r:id="rId8"/>
    <p:sldId id="3699" r:id="rId9"/>
    <p:sldId id="899" r:id="rId10"/>
    <p:sldId id="905" r:id="rId11"/>
    <p:sldId id="911" r:id="rId12"/>
    <p:sldId id="900" r:id="rId13"/>
    <p:sldId id="3696" r:id="rId14"/>
    <p:sldId id="907" r:id="rId15"/>
    <p:sldId id="908" r:id="rId16"/>
    <p:sldId id="909" r:id="rId17"/>
    <p:sldId id="910" r:id="rId18"/>
    <p:sldId id="906" r:id="rId19"/>
    <p:sldId id="884" r:id="rId20"/>
    <p:sldId id="3697" r:id="rId21"/>
    <p:sldId id="369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49"/>
    <p:restoredTop sz="93914"/>
  </p:normalViewPr>
  <p:slideViewPr>
    <p:cSldViewPr snapToGrid="0" snapToObjects="1">
      <p:cViewPr varScale="1">
        <p:scale>
          <a:sx n="98" d="100"/>
          <a:sy n="98" d="100"/>
        </p:scale>
        <p:origin x="153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191F2-8BBB-0E4C-A4EA-78A34AA02CD4}" type="datetimeFigureOut">
              <a:rPr lang="en-US" smtClean="0"/>
              <a:t>7/6/23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E1258-7FE0-6447-B955-B079D036B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99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1258-7FE0-6447-B955-B079D036BC8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1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1258-7FE0-6447-B955-B079D036BC8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2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1258-7FE0-6447-B955-B079D036BC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37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1258-7FE0-6447-B955-B079D036BC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47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list came out of what I am doing personally on the LHC, but</a:t>
            </a:r>
            <a:r>
              <a:rPr lang="en-US" baseline="0" dirty="0"/>
              <a:t> actually applies across the board.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139D6-4DF1-074D-8A40-ECBDA599E74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13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Palatino Linotype" panose="02040502050505030304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87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30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97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54" y="569099"/>
            <a:ext cx="7808038" cy="1143961"/>
          </a:xfrm>
        </p:spPr>
        <p:txBody>
          <a:bodyPr/>
          <a:lstStyle>
            <a:lvl1pPr>
              <a:defRPr>
                <a:latin typeface="Palatino Linotype" panose="02040502050505030304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540" y="6356617"/>
            <a:ext cx="2132921" cy="364512"/>
          </a:xfrm>
          <a:prstGeom prst="rect">
            <a:avLst/>
          </a:prstGeom>
        </p:spPr>
        <p:txBody>
          <a:bodyPr/>
          <a:lstStyle/>
          <a:p>
            <a:r>
              <a:rPr lang="en-GB"/>
              <a:t>12/2/2014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031" y="6356617"/>
            <a:ext cx="2895939" cy="364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Jon Butterworth, UCL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539" y="6356617"/>
            <a:ext cx="2132921" cy="364512"/>
          </a:xfrm>
          <a:prstGeom prst="rect">
            <a:avLst/>
          </a:prstGeom>
        </p:spPr>
        <p:txBody>
          <a:bodyPr/>
          <a:lstStyle/>
          <a:p>
            <a:fld id="{CDDA9738-B8A8-CA47-ADEC-F6BC067F6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23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Palatino Linotype" panose="02040502050505030304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5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18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84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7/6/23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3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7/6/23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06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7/6/23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89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55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13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F48B6-A296-D845-A209-DD1A0FE92083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MAP frame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3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cds.cern.ch/record/2759074" TargetMode="External"/><Relationship Id="rId13" Type="http://schemas.openxmlformats.org/officeDocument/2006/relationships/image" Target="../media/image10.emf"/><Relationship Id="rId18" Type="http://schemas.openxmlformats.org/officeDocument/2006/relationships/image" Target="../media/image15.png"/><Relationship Id="rId3" Type="http://schemas.openxmlformats.org/officeDocument/2006/relationships/hyperlink" Target="https://cds.cern.ch/record/2272264/files/CMS-TDR-014.pdf" TargetMode="External"/><Relationship Id="rId7" Type="http://schemas.openxmlformats.org/officeDocument/2006/relationships/hyperlink" Target="https://cds.cern.ch/record/2283187" TargetMode="External"/><Relationship Id="rId12" Type="http://schemas.openxmlformats.org/officeDocument/2006/relationships/image" Target="../media/image9.png"/><Relationship Id="rId17" Type="http://schemas.openxmlformats.org/officeDocument/2006/relationships/image" Target="../media/image14.tiff"/><Relationship Id="rId2" Type="http://schemas.openxmlformats.org/officeDocument/2006/relationships/image" Target="../media/image7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ds.cern.ch/record/2293646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s://cds.cern.ch/record/2283192" TargetMode="External"/><Relationship Id="rId15" Type="http://schemas.openxmlformats.org/officeDocument/2006/relationships/image" Target="../media/image12.jpeg"/><Relationship Id="rId10" Type="http://schemas.openxmlformats.org/officeDocument/2006/relationships/hyperlink" Target="https://cds.cern.ch/record/2283189" TargetMode="External"/><Relationship Id="rId19" Type="http://schemas.openxmlformats.org/officeDocument/2006/relationships/hyperlink" Target="https://cds.cern.ch/record/2759072" TargetMode="External"/><Relationship Id="rId4" Type="http://schemas.openxmlformats.org/officeDocument/2006/relationships/hyperlink" Target="https://cds.cern.ch/record/2714892" TargetMode="External"/><Relationship Id="rId9" Type="http://schemas.openxmlformats.org/officeDocument/2006/relationships/hyperlink" Target="https://cds.cern.ch/record/2667167" TargetMode="External"/><Relationship Id="rId1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cds.cern.ch/record/2759074" TargetMode="External"/><Relationship Id="rId13" Type="http://schemas.openxmlformats.org/officeDocument/2006/relationships/image" Target="../media/image10.emf"/><Relationship Id="rId18" Type="http://schemas.openxmlformats.org/officeDocument/2006/relationships/image" Target="../media/image15.png"/><Relationship Id="rId26" Type="http://schemas.openxmlformats.org/officeDocument/2006/relationships/image" Target="../media/image22.tif"/><Relationship Id="rId3" Type="http://schemas.openxmlformats.org/officeDocument/2006/relationships/hyperlink" Target="https://cds.cern.ch/record/2272264/files/CMS-TDR-014.pdf" TargetMode="External"/><Relationship Id="rId21" Type="http://schemas.openxmlformats.org/officeDocument/2006/relationships/image" Target="../media/image17.png"/><Relationship Id="rId7" Type="http://schemas.openxmlformats.org/officeDocument/2006/relationships/hyperlink" Target="https://cds.cern.ch/record/2283187" TargetMode="External"/><Relationship Id="rId12" Type="http://schemas.openxmlformats.org/officeDocument/2006/relationships/image" Target="../media/image9.png"/><Relationship Id="rId17" Type="http://schemas.openxmlformats.org/officeDocument/2006/relationships/image" Target="../media/image14.tiff"/><Relationship Id="rId25" Type="http://schemas.openxmlformats.org/officeDocument/2006/relationships/image" Target="../media/image21.png"/><Relationship Id="rId2" Type="http://schemas.openxmlformats.org/officeDocument/2006/relationships/image" Target="../media/image7.pn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ds.cern.ch/record/2293646" TargetMode="External"/><Relationship Id="rId11" Type="http://schemas.openxmlformats.org/officeDocument/2006/relationships/image" Target="../media/image8.png"/><Relationship Id="rId24" Type="http://schemas.openxmlformats.org/officeDocument/2006/relationships/image" Target="../media/image20.png"/><Relationship Id="rId5" Type="http://schemas.openxmlformats.org/officeDocument/2006/relationships/hyperlink" Target="https://cds.cern.ch/record/2283192" TargetMode="External"/><Relationship Id="rId15" Type="http://schemas.openxmlformats.org/officeDocument/2006/relationships/image" Target="../media/image12.jpeg"/><Relationship Id="rId23" Type="http://schemas.openxmlformats.org/officeDocument/2006/relationships/image" Target="../media/image19.png"/><Relationship Id="rId10" Type="http://schemas.openxmlformats.org/officeDocument/2006/relationships/hyperlink" Target="https://cds.cern.ch/record/2283189" TargetMode="External"/><Relationship Id="rId19" Type="http://schemas.openxmlformats.org/officeDocument/2006/relationships/hyperlink" Target="https://cds.cern.ch/record/2759072" TargetMode="External"/><Relationship Id="rId4" Type="http://schemas.openxmlformats.org/officeDocument/2006/relationships/hyperlink" Target="https://cds.cern.ch/record/2714892" TargetMode="External"/><Relationship Id="rId9" Type="http://schemas.openxmlformats.org/officeDocument/2006/relationships/hyperlink" Target="https://cds.cern.ch/record/2667167" TargetMode="External"/><Relationship Id="rId14" Type="http://schemas.openxmlformats.org/officeDocument/2006/relationships/image" Target="../media/image11.tiff"/><Relationship Id="rId2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080" y="3817260"/>
            <a:ext cx="3179865" cy="2374543"/>
          </a:xfrm>
        </p:spPr>
        <p:txBody>
          <a:bodyPr>
            <a:normAutofit/>
          </a:bodyPr>
          <a:lstStyle/>
          <a:p>
            <a:pPr algn="l"/>
            <a:br>
              <a:rPr lang="en-US" sz="3200" dirty="0">
                <a:latin typeface="Palatino Linotype"/>
                <a:cs typeface="Palatino Linotype"/>
              </a:rPr>
            </a:br>
            <a:r>
              <a:rPr lang="en-US" sz="3200" dirty="0">
                <a:latin typeface="Palatino Linotype"/>
                <a:cs typeface="Palatino Linotype"/>
              </a:rPr>
              <a:t>PPAP 6/7/2023</a:t>
            </a:r>
            <a:br>
              <a:rPr lang="en-US" sz="3200" dirty="0">
                <a:latin typeface="Palatino Linotype"/>
                <a:cs typeface="Palatino Linotype"/>
              </a:rPr>
            </a:br>
            <a:r>
              <a:rPr lang="en-US" sz="3200" dirty="0">
                <a:latin typeface="Palatino Linotype"/>
                <a:cs typeface="Palatino Linotype"/>
              </a:rPr>
              <a:t>Jon Butterworth                      </a:t>
            </a:r>
            <a:br>
              <a:rPr lang="en-US" sz="32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</a:br>
            <a:endParaRPr lang="en-US" sz="3200" dirty="0">
              <a:latin typeface="Palatino Linotype"/>
              <a:cs typeface="Palatino Linotype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9696" y="453989"/>
            <a:ext cx="7622498" cy="1065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>
                <a:latin typeface="Palatino Linotype"/>
                <a:cs typeface="Palatino Linotype"/>
              </a:rPr>
              <a:t>CERN </a:t>
            </a:r>
            <a:r>
              <a:rPr lang="en-US" i="1" dirty="0" err="1">
                <a:latin typeface="Palatino Linotype"/>
                <a:cs typeface="Palatino Linotype"/>
              </a:rPr>
              <a:t>Programme</a:t>
            </a:r>
            <a:r>
              <a:rPr lang="en-US" i="1" dirty="0">
                <a:latin typeface="Palatino Linotype"/>
                <a:cs typeface="Palatino Linotype"/>
              </a:rPr>
              <a:t> to 2040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6F043CE3-B81F-2990-17AB-29A4DB78D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16" y="5704105"/>
            <a:ext cx="1700980" cy="4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ERN Logo and symbol, meaning, history, PNG, brand">
            <a:extLst>
              <a:ext uri="{FF2B5EF4-FFF2-40B4-BE49-F238E27FC236}">
                <a16:creationId xmlns:a16="http://schemas.microsoft.com/office/drawing/2014/main" id="{A0955CDF-B56F-A140-6FDE-13C9CB884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80" y="2128282"/>
            <a:ext cx="2276331" cy="192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n aerial view of a city&#10;&#10;Description automatically generated with low confidence">
            <a:extLst>
              <a:ext uri="{FF2B5EF4-FFF2-40B4-BE49-F238E27FC236}">
                <a16:creationId xmlns:a16="http://schemas.microsoft.com/office/drawing/2014/main" id="{708310CD-6152-23F1-7F84-BC68D2AC1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057" y="2128282"/>
            <a:ext cx="3179863" cy="4033305"/>
          </a:xfrm>
          <a:custGeom>
            <a:avLst/>
            <a:gdLst>
              <a:gd name="connsiteX0" fmla="*/ 0 w 3179863"/>
              <a:gd name="connsiteY0" fmla="*/ 0 h 4033305"/>
              <a:gd name="connsiteX1" fmla="*/ 699570 w 3179863"/>
              <a:gd name="connsiteY1" fmla="*/ 0 h 4033305"/>
              <a:gd name="connsiteX2" fmla="*/ 1367341 w 3179863"/>
              <a:gd name="connsiteY2" fmla="*/ 0 h 4033305"/>
              <a:gd name="connsiteX3" fmla="*/ 2003314 w 3179863"/>
              <a:gd name="connsiteY3" fmla="*/ 0 h 4033305"/>
              <a:gd name="connsiteX4" fmla="*/ 3179863 w 3179863"/>
              <a:gd name="connsiteY4" fmla="*/ 0 h 4033305"/>
              <a:gd name="connsiteX5" fmla="*/ 3179863 w 3179863"/>
              <a:gd name="connsiteY5" fmla="*/ 752884 h 4033305"/>
              <a:gd name="connsiteX6" fmla="*/ 3179863 w 3179863"/>
              <a:gd name="connsiteY6" fmla="*/ 1465434 h 4033305"/>
              <a:gd name="connsiteX7" fmla="*/ 3179863 w 3179863"/>
              <a:gd name="connsiteY7" fmla="*/ 2056986 h 4033305"/>
              <a:gd name="connsiteX8" fmla="*/ 3179863 w 3179863"/>
              <a:gd name="connsiteY8" fmla="*/ 2769536 h 4033305"/>
              <a:gd name="connsiteX9" fmla="*/ 3179863 w 3179863"/>
              <a:gd name="connsiteY9" fmla="*/ 3320754 h 4033305"/>
              <a:gd name="connsiteX10" fmla="*/ 3179863 w 3179863"/>
              <a:gd name="connsiteY10" fmla="*/ 4033305 h 4033305"/>
              <a:gd name="connsiteX11" fmla="*/ 2607488 w 3179863"/>
              <a:gd name="connsiteY11" fmla="*/ 4033305 h 4033305"/>
              <a:gd name="connsiteX12" fmla="*/ 1907918 w 3179863"/>
              <a:gd name="connsiteY12" fmla="*/ 4033305 h 4033305"/>
              <a:gd name="connsiteX13" fmla="*/ 1303744 w 3179863"/>
              <a:gd name="connsiteY13" fmla="*/ 4033305 h 4033305"/>
              <a:gd name="connsiteX14" fmla="*/ 604174 w 3179863"/>
              <a:gd name="connsiteY14" fmla="*/ 4033305 h 4033305"/>
              <a:gd name="connsiteX15" fmla="*/ 0 w 3179863"/>
              <a:gd name="connsiteY15" fmla="*/ 4033305 h 4033305"/>
              <a:gd name="connsiteX16" fmla="*/ 0 w 3179863"/>
              <a:gd name="connsiteY16" fmla="*/ 3482087 h 4033305"/>
              <a:gd name="connsiteX17" fmla="*/ 0 w 3179863"/>
              <a:gd name="connsiteY17" fmla="*/ 2769536 h 4033305"/>
              <a:gd name="connsiteX18" fmla="*/ 0 w 3179863"/>
              <a:gd name="connsiteY18" fmla="*/ 2218318 h 4033305"/>
              <a:gd name="connsiteX19" fmla="*/ 0 w 3179863"/>
              <a:gd name="connsiteY19" fmla="*/ 1667099 h 4033305"/>
              <a:gd name="connsiteX20" fmla="*/ 0 w 3179863"/>
              <a:gd name="connsiteY20" fmla="*/ 914216 h 4033305"/>
              <a:gd name="connsiteX21" fmla="*/ 0 w 3179863"/>
              <a:gd name="connsiteY21" fmla="*/ 0 h 4033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179863" h="4033305" fill="none" extrusionOk="0">
                <a:moveTo>
                  <a:pt x="0" y="0"/>
                </a:moveTo>
                <a:cubicBezTo>
                  <a:pt x="146223" y="14772"/>
                  <a:pt x="436818" y="29855"/>
                  <a:pt x="699570" y="0"/>
                </a:cubicBezTo>
                <a:cubicBezTo>
                  <a:pt x="962322" y="-29855"/>
                  <a:pt x="1224801" y="-11877"/>
                  <a:pt x="1367341" y="0"/>
                </a:cubicBezTo>
                <a:cubicBezTo>
                  <a:pt x="1509881" y="11877"/>
                  <a:pt x="1864817" y="-14085"/>
                  <a:pt x="2003314" y="0"/>
                </a:cubicBezTo>
                <a:cubicBezTo>
                  <a:pt x="2141811" y="14085"/>
                  <a:pt x="2759268" y="35113"/>
                  <a:pt x="3179863" y="0"/>
                </a:cubicBezTo>
                <a:cubicBezTo>
                  <a:pt x="3192133" y="342721"/>
                  <a:pt x="3194805" y="427314"/>
                  <a:pt x="3179863" y="752884"/>
                </a:cubicBezTo>
                <a:cubicBezTo>
                  <a:pt x="3164921" y="1078454"/>
                  <a:pt x="3181473" y="1243545"/>
                  <a:pt x="3179863" y="1465434"/>
                </a:cubicBezTo>
                <a:cubicBezTo>
                  <a:pt x="3178254" y="1687323"/>
                  <a:pt x="3183181" y="1916099"/>
                  <a:pt x="3179863" y="2056986"/>
                </a:cubicBezTo>
                <a:cubicBezTo>
                  <a:pt x="3176545" y="2197873"/>
                  <a:pt x="3181445" y="2595518"/>
                  <a:pt x="3179863" y="2769536"/>
                </a:cubicBezTo>
                <a:cubicBezTo>
                  <a:pt x="3178282" y="2943554"/>
                  <a:pt x="3202747" y="3185339"/>
                  <a:pt x="3179863" y="3320754"/>
                </a:cubicBezTo>
                <a:cubicBezTo>
                  <a:pt x="3156979" y="3456169"/>
                  <a:pt x="3207617" y="3776857"/>
                  <a:pt x="3179863" y="4033305"/>
                </a:cubicBezTo>
                <a:cubicBezTo>
                  <a:pt x="2959567" y="4011596"/>
                  <a:pt x="2754214" y="4045537"/>
                  <a:pt x="2607488" y="4033305"/>
                </a:cubicBezTo>
                <a:cubicBezTo>
                  <a:pt x="2460763" y="4021073"/>
                  <a:pt x="2048912" y="4001151"/>
                  <a:pt x="1907918" y="4033305"/>
                </a:cubicBezTo>
                <a:cubicBezTo>
                  <a:pt x="1766924" y="4065460"/>
                  <a:pt x="1582242" y="4012503"/>
                  <a:pt x="1303744" y="4033305"/>
                </a:cubicBezTo>
                <a:cubicBezTo>
                  <a:pt x="1025246" y="4054107"/>
                  <a:pt x="953876" y="4020358"/>
                  <a:pt x="604174" y="4033305"/>
                </a:cubicBezTo>
                <a:cubicBezTo>
                  <a:pt x="254472" y="4046253"/>
                  <a:pt x="296579" y="4011137"/>
                  <a:pt x="0" y="4033305"/>
                </a:cubicBezTo>
                <a:cubicBezTo>
                  <a:pt x="-19952" y="3779351"/>
                  <a:pt x="5219" y="3700616"/>
                  <a:pt x="0" y="3482087"/>
                </a:cubicBezTo>
                <a:cubicBezTo>
                  <a:pt x="-5219" y="3263558"/>
                  <a:pt x="27188" y="2954580"/>
                  <a:pt x="0" y="2769536"/>
                </a:cubicBezTo>
                <a:cubicBezTo>
                  <a:pt x="-27188" y="2584492"/>
                  <a:pt x="-6021" y="2362124"/>
                  <a:pt x="0" y="2218318"/>
                </a:cubicBezTo>
                <a:cubicBezTo>
                  <a:pt x="6021" y="2074512"/>
                  <a:pt x="12109" y="1874149"/>
                  <a:pt x="0" y="1667099"/>
                </a:cubicBezTo>
                <a:cubicBezTo>
                  <a:pt x="-12109" y="1460049"/>
                  <a:pt x="-10299" y="1083882"/>
                  <a:pt x="0" y="914216"/>
                </a:cubicBezTo>
                <a:cubicBezTo>
                  <a:pt x="10299" y="744550"/>
                  <a:pt x="5930" y="393704"/>
                  <a:pt x="0" y="0"/>
                </a:cubicBezTo>
                <a:close/>
              </a:path>
              <a:path w="3179863" h="4033305" stroke="0" extrusionOk="0">
                <a:moveTo>
                  <a:pt x="0" y="0"/>
                </a:moveTo>
                <a:cubicBezTo>
                  <a:pt x="122451" y="2278"/>
                  <a:pt x="419529" y="19262"/>
                  <a:pt x="604174" y="0"/>
                </a:cubicBezTo>
                <a:cubicBezTo>
                  <a:pt x="788819" y="-19262"/>
                  <a:pt x="907794" y="4184"/>
                  <a:pt x="1144751" y="0"/>
                </a:cubicBezTo>
                <a:cubicBezTo>
                  <a:pt x="1381708" y="-4184"/>
                  <a:pt x="1613440" y="-17811"/>
                  <a:pt x="1844321" y="0"/>
                </a:cubicBezTo>
                <a:cubicBezTo>
                  <a:pt x="2075202" y="17811"/>
                  <a:pt x="2304065" y="26142"/>
                  <a:pt x="2448495" y="0"/>
                </a:cubicBezTo>
                <a:cubicBezTo>
                  <a:pt x="2592925" y="-26142"/>
                  <a:pt x="2831632" y="-4660"/>
                  <a:pt x="3179863" y="0"/>
                </a:cubicBezTo>
                <a:cubicBezTo>
                  <a:pt x="3176462" y="243905"/>
                  <a:pt x="3162693" y="460838"/>
                  <a:pt x="3179863" y="752884"/>
                </a:cubicBezTo>
                <a:cubicBezTo>
                  <a:pt x="3197033" y="1044930"/>
                  <a:pt x="3173664" y="1108305"/>
                  <a:pt x="3179863" y="1425101"/>
                </a:cubicBezTo>
                <a:cubicBezTo>
                  <a:pt x="3186062" y="1741897"/>
                  <a:pt x="3198555" y="1835709"/>
                  <a:pt x="3179863" y="2097319"/>
                </a:cubicBezTo>
                <a:cubicBezTo>
                  <a:pt x="3161171" y="2358929"/>
                  <a:pt x="3179348" y="2457929"/>
                  <a:pt x="3179863" y="2688870"/>
                </a:cubicBezTo>
                <a:cubicBezTo>
                  <a:pt x="3180378" y="2919811"/>
                  <a:pt x="3178614" y="3006781"/>
                  <a:pt x="3179863" y="3280421"/>
                </a:cubicBezTo>
                <a:cubicBezTo>
                  <a:pt x="3181112" y="3554061"/>
                  <a:pt x="3144547" y="3701615"/>
                  <a:pt x="3179863" y="4033305"/>
                </a:cubicBezTo>
                <a:cubicBezTo>
                  <a:pt x="3029665" y="4009159"/>
                  <a:pt x="2814157" y="4014440"/>
                  <a:pt x="2512092" y="4033305"/>
                </a:cubicBezTo>
                <a:cubicBezTo>
                  <a:pt x="2210027" y="4052170"/>
                  <a:pt x="1992642" y="4061589"/>
                  <a:pt x="1812522" y="4033305"/>
                </a:cubicBezTo>
                <a:cubicBezTo>
                  <a:pt x="1632402" y="4005022"/>
                  <a:pt x="1391062" y="4017822"/>
                  <a:pt x="1112952" y="4033305"/>
                </a:cubicBezTo>
                <a:cubicBezTo>
                  <a:pt x="834842" y="4048789"/>
                  <a:pt x="286695" y="4037740"/>
                  <a:pt x="0" y="4033305"/>
                </a:cubicBezTo>
                <a:cubicBezTo>
                  <a:pt x="-5771" y="3706625"/>
                  <a:pt x="9185" y="3495817"/>
                  <a:pt x="0" y="3361088"/>
                </a:cubicBezTo>
                <a:cubicBezTo>
                  <a:pt x="-9185" y="3226359"/>
                  <a:pt x="-12649" y="2909674"/>
                  <a:pt x="0" y="2729203"/>
                </a:cubicBezTo>
                <a:cubicBezTo>
                  <a:pt x="12649" y="2548732"/>
                  <a:pt x="-3428" y="2450120"/>
                  <a:pt x="0" y="2177985"/>
                </a:cubicBezTo>
                <a:cubicBezTo>
                  <a:pt x="3428" y="1905850"/>
                  <a:pt x="-15407" y="1760990"/>
                  <a:pt x="0" y="1586433"/>
                </a:cubicBezTo>
                <a:cubicBezTo>
                  <a:pt x="15407" y="1411876"/>
                  <a:pt x="-9010" y="1269049"/>
                  <a:pt x="0" y="994882"/>
                </a:cubicBezTo>
                <a:cubicBezTo>
                  <a:pt x="9010" y="720715"/>
                  <a:pt x="40558" y="340259"/>
                  <a:pt x="0" y="0"/>
                </a:cubicBezTo>
                <a:close/>
              </a:path>
            </a:pathLst>
          </a:custGeom>
          <a:ln w="60325"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94116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65C03-C298-97EC-B289-C18616FD5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9450"/>
            <a:ext cx="7493431" cy="968187"/>
          </a:xfrm>
        </p:spPr>
        <p:txBody>
          <a:bodyPr/>
          <a:lstStyle/>
          <a:p>
            <a:r>
              <a:rPr lang="en-US" i="1" dirty="0"/>
              <a:t>Long-lived Particles off-axis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28766-BCBB-E636-78F1-4CC0FF4EC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585119"/>
            <a:ext cx="3428999" cy="456803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Several current (</a:t>
            </a:r>
            <a:r>
              <a:rPr lang="en-US" b="1" dirty="0" err="1"/>
              <a:t>MOeDAL</a:t>
            </a:r>
            <a:r>
              <a:rPr lang="en-US" b="1" dirty="0"/>
              <a:t>-MAPP*</a:t>
            </a:r>
            <a:r>
              <a:rPr lang="en-US" dirty="0"/>
              <a:t>, </a:t>
            </a:r>
            <a:r>
              <a:rPr lang="en-US" dirty="0" err="1"/>
              <a:t>Milliquan</a:t>
            </a:r>
            <a:r>
              <a:rPr lang="en-US" dirty="0"/>
              <a:t>) or proposed (ANUBIS, CODEX-b, Math) experiments at an an angle to the beam </a:t>
            </a:r>
          </a:p>
          <a:p>
            <a:r>
              <a:rPr lang="en-US" dirty="0"/>
              <a:t>Looking for a variety of long-lived particles (e.g. milli-charged particles, magnetic monopoles…)</a:t>
            </a:r>
          </a:p>
          <a:p>
            <a:r>
              <a:rPr lang="en-US" dirty="0"/>
              <a:t>MAPP-2 proposed for HL-LHC era</a:t>
            </a:r>
          </a:p>
        </p:txBody>
      </p:sp>
      <p:pic>
        <p:nvPicPr>
          <p:cNvPr id="5" name="Picture 4" descr="A diagram of a solar panel&#10;&#10;Description automatically generated with low confidence">
            <a:extLst>
              <a:ext uri="{FF2B5EF4-FFF2-40B4-BE49-F238E27FC236}">
                <a16:creationId xmlns:a16="http://schemas.microsoft.com/office/drawing/2014/main" id="{4F6FCC0F-447B-ED80-1E19-84E05770F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910" y="1678697"/>
            <a:ext cx="4244492" cy="2055546"/>
          </a:xfrm>
          <a:custGeom>
            <a:avLst/>
            <a:gdLst>
              <a:gd name="connsiteX0" fmla="*/ 0 w 4244492"/>
              <a:gd name="connsiteY0" fmla="*/ 0 h 2055546"/>
              <a:gd name="connsiteX1" fmla="*/ 563911 w 4244492"/>
              <a:gd name="connsiteY1" fmla="*/ 0 h 2055546"/>
              <a:gd name="connsiteX2" fmla="*/ 1085377 w 4244492"/>
              <a:gd name="connsiteY2" fmla="*/ 0 h 2055546"/>
              <a:gd name="connsiteX3" fmla="*/ 1734178 w 4244492"/>
              <a:gd name="connsiteY3" fmla="*/ 0 h 2055546"/>
              <a:gd name="connsiteX4" fmla="*/ 2340534 w 4244492"/>
              <a:gd name="connsiteY4" fmla="*/ 0 h 2055546"/>
              <a:gd name="connsiteX5" fmla="*/ 2946890 w 4244492"/>
              <a:gd name="connsiteY5" fmla="*/ 0 h 2055546"/>
              <a:gd name="connsiteX6" fmla="*/ 3638136 w 4244492"/>
              <a:gd name="connsiteY6" fmla="*/ 0 h 2055546"/>
              <a:gd name="connsiteX7" fmla="*/ 4244492 w 4244492"/>
              <a:gd name="connsiteY7" fmla="*/ 0 h 2055546"/>
              <a:gd name="connsiteX8" fmla="*/ 4244492 w 4244492"/>
              <a:gd name="connsiteY8" fmla="*/ 623516 h 2055546"/>
              <a:gd name="connsiteX9" fmla="*/ 4244492 w 4244492"/>
              <a:gd name="connsiteY9" fmla="*/ 1329253 h 2055546"/>
              <a:gd name="connsiteX10" fmla="*/ 4244492 w 4244492"/>
              <a:gd name="connsiteY10" fmla="*/ 2055546 h 2055546"/>
              <a:gd name="connsiteX11" fmla="*/ 3595691 w 4244492"/>
              <a:gd name="connsiteY11" fmla="*/ 2055546 h 2055546"/>
              <a:gd name="connsiteX12" fmla="*/ 2946890 w 4244492"/>
              <a:gd name="connsiteY12" fmla="*/ 2055546 h 2055546"/>
              <a:gd name="connsiteX13" fmla="*/ 2255644 w 4244492"/>
              <a:gd name="connsiteY13" fmla="*/ 2055546 h 2055546"/>
              <a:gd name="connsiteX14" fmla="*/ 1691733 w 4244492"/>
              <a:gd name="connsiteY14" fmla="*/ 2055546 h 2055546"/>
              <a:gd name="connsiteX15" fmla="*/ 1000487 w 4244492"/>
              <a:gd name="connsiteY15" fmla="*/ 2055546 h 2055546"/>
              <a:gd name="connsiteX16" fmla="*/ 0 w 4244492"/>
              <a:gd name="connsiteY16" fmla="*/ 2055546 h 2055546"/>
              <a:gd name="connsiteX17" fmla="*/ 0 w 4244492"/>
              <a:gd name="connsiteY17" fmla="*/ 1432030 h 2055546"/>
              <a:gd name="connsiteX18" fmla="*/ 0 w 4244492"/>
              <a:gd name="connsiteY18" fmla="*/ 726293 h 2055546"/>
              <a:gd name="connsiteX19" fmla="*/ 0 w 4244492"/>
              <a:gd name="connsiteY19" fmla="*/ 0 h 205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44492" h="2055546" fill="none" extrusionOk="0">
                <a:moveTo>
                  <a:pt x="0" y="0"/>
                </a:moveTo>
                <a:cubicBezTo>
                  <a:pt x="278663" y="5052"/>
                  <a:pt x="383188" y="-24518"/>
                  <a:pt x="563911" y="0"/>
                </a:cubicBezTo>
                <a:cubicBezTo>
                  <a:pt x="744634" y="24518"/>
                  <a:pt x="926044" y="10470"/>
                  <a:pt x="1085377" y="0"/>
                </a:cubicBezTo>
                <a:cubicBezTo>
                  <a:pt x="1244710" y="-10470"/>
                  <a:pt x="1518891" y="-19833"/>
                  <a:pt x="1734178" y="0"/>
                </a:cubicBezTo>
                <a:cubicBezTo>
                  <a:pt x="1949465" y="19833"/>
                  <a:pt x="2180664" y="-28317"/>
                  <a:pt x="2340534" y="0"/>
                </a:cubicBezTo>
                <a:cubicBezTo>
                  <a:pt x="2500404" y="28317"/>
                  <a:pt x="2754063" y="-15566"/>
                  <a:pt x="2946890" y="0"/>
                </a:cubicBezTo>
                <a:cubicBezTo>
                  <a:pt x="3139717" y="15566"/>
                  <a:pt x="3340087" y="8267"/>
                  <a:pt x="3638136" y="0"/>
                </a:cubicBezTo>
                <a:cubicBezTo>
                  <a:pt x="3936185" y="-8267"/>
                  <a:pt x="4120679" y="17066"/>
                  <a:pt x="4244492" y="0"/>
                </a:cubicBezTo>
                <a:cubicBezTo>
                  <a:pt x="4266820" y="192161"/>
                  <a:pt x="4242827" y="359647"/>
                  <a:pt x="4244492" y="623516"/>
                </a:cubicBezTo>
                <a:cubicBezTo>
                  <a:pt x="4246157" y="887385"/>
                  <a:pt x="4234312" y="1173338"/>
                  <a:pt x="4244492" y="1329253"/>
                </a:cubicBezTo>
                <a:cubicBezTo>
                  <a:pt x="4254672" y="1485168"/>
                  <a:pt x="4277510" y="1798439"/>
                  <a:pt x="4244492" y="2055546"/>
                </a:cubicBezTo>
                <a:cubicBezTo>
                  <a:pt x="3926989" y="2024426"/>
                  <a:pt x="3841098" y="2086129"/>
                  <a:pt x="3595691" y="2055546"/>
                </a:cubicBezTo>
                <a:cubicBezTo>
                  <a:pt x="3350284" y="2024963"/>
                  <a:pt x="3127728" y="2042556"/>
                  <a:pt x="2946890" y="2055546"/>
                </a:cubicBezTo>
                <a:cubicBezTo>
                  <a:pt x="2766052" y="2068536"/>
                  <a:pt x="2418148" y="2041468"/>
                  <a:pt x="2255644" y="2055546"/>
                </a:cubicBezTo>
                <a:cubicBezTo>
                  <a:pt x="2093140" y="2069624"/>
                  <a:pt x="1819734" y="2031457"/>
                  <a:pt x="1691733" y="2055546"/>
                </a:cubicBezTo>
                <a:cubicBezTo>
                  <a:pt x="1563732" y="2079635"/>
                  <a:pt x="1196485" y="2059265"/>
                  <a:pt x="1000487" y="2055546"/>
                </a:cubicBezTo>
                <a:cubicBezTo>
                  <a:pt x="804489" y="2051827"/>
                  <a:pt x="475090" y="2099834"/>
                  <a:pt x="0" y="2055546"/>
                </a:cubicBezTo>
                <a:cubicBezTo>
                  <a:pt x="-6889" y="1883994"/>
                  <a:pt x="-6800" y="1637641"/>
                  <a:pt x="0" y="1432030"/>
                </a:cubicBezTo>
                <a:cubicBezTo>
                  <a:pt x="6800" y="1226419"/>
                  <a:pt x="-18731" y="961854"/>
                  <a:pt x="0" y="726293"/>
                </a:cubicBezTo>
                <a:cubicBezTo>
                  <a:pt x="18731" y="490732"/>
                  <a:pt x="-29808" y="265076"/>
                  <a:pt x="0" y="0"/>
                </a:cubicBezTo>
                <a:close/>
              </a:path>
              <a:path w="4244492" h="2055546" stroke="0" extrusionOk="0">
                <a:moveTo>
                  <a:pt x="0" y="0"/>
                </a:moveTo>
                <a:cubicBezTo>
                  <a:pt x="200965" y="-15606"/>
                  <a:pt x="306614" y="-2590"/>
                  <a:pt x="563911" y="0"/>
                </a:cubicBezTo>
                <a:cubicBezTo>
                  <a:pt x="821208" y="2590"/>
                  <a:pt x="874272" y="12299"/>
                  <a:pt x="1042932" y="0"/>
                </a:cubicBezTo>
                <a:cubicBezTo>
                  <a:pt x="1211592" y="-12299"/>
                  <a:pt x="1470556" y="9379"/>
                  <a:pt x="1734178" y="0"/>
                </a:cubicBezTo>
                <a:cubicBezTo>
                  <a:pt x="1997800" y="-9379"/>
                  <a:pt x="2086025" y="3700"/>
                  <a:pt x="2298089" y="0"/>
                </a:cubicBezTo>
                <a:cubicBezTo>
                  <a:pt x="2510153" y="-3700"/>
                  <a:pt x="2652315" y="-23729"/>
                  <a:pt x="2862000" y="0"/>
                </a:cubicBezTo>
                <a:cubicBezTo>
                  <a:pt x="3071685" y="23729"/>
                  <a:pt x="3309029" y="24694"/>
                  <a:pt x="3553246" y="0"/>
                </a:cubicBezTo>
                <a:cubicBezTo>
                  <a:pt x="3797463" y="-24694"/>
                  <a:pt x="4028138" y="-7852"/>
                  <a:pt x="4244492" y="0"/>
                </a:cubicBezTo>
                <a:cubicBezTo>
                  <a:pt x="4261407" y="222016"/>
                  <a:pt x="4269773" y="572257"/>
                  <a:pt x="4244492" y="726293"/>
                </a:cubicBezTo>
                <a:cubicBezTo>
                  <a:pt x="4219211" y="880329"/>
                  <a:pt x="4268320" y="1219734"/>
                  <a:pt x="4244492" y="1370364"/>
                </a:cubicBezTo>
                <a:cubicBezTo>
                  <a:pt x="4220664" y="1520994"/>
                  <a:pt x="4247157" y="1745116"/>
                  <a:pt x="4244492" y="2055546"/>
                </a:cubicBezTo>
                <a:cubicBezTo>
                  <a:pt x="4099565" y="2045487"/>
                  <a:pt x="3810724" y="2040860"/>
                  <a:pt x="3638136" y="2055546"/>
                </a:cubicBezTo>
                <a:cubicBezTo>
                  <a:pt x="3465548" y="2070232"/>
                  <a:pt x="3211506" y="2041102"/>
                  <a:pt x="3074225" y="2055546"/>
                </a:cubicBezTo>
                <a:cubicBezTo>
                  <a:pt x="2936944" y="2069990"/>
                  <a:pt x="2663586" y="2032544"/>
                  <a:pt x="2382979" y="2055546"/>
                </a:cubicBezTo>
                <a:cubicBezTo>
                  <a:pt x="2102372" y="2078548"/>
                  <a:pt x="2003252" y="2054008"/>
                  <a:pt x="1691733" y="2055546"/>
                </a:cubicBezTo>
                <a:cubicBezTo>
                  <a:pt x="1380214" y="2057084"/>
                  <a:pt x="1404930" y="2066031"/>
                  <a:pt x="1170267" y="2055546"/>
                </a:cubicBezTo>
                <a:cubicBezTo>
                  <a:pt x="935604" y="2045061"/>
                  <a:pt x="783092" y="2080098"/>
                  <a:pt x="563911" y="2055546"/>
                </a:cubicBezTo>
                <a:cubicBezTo>
                  <a:pt x="344730" y="2030994"/>
                  <a:pt x="137278" y="2070966"/>
                  <a:pt x="0" y="2055546"/>
                </a:cubicBezTo>
                <a:cubicBezTo>
                  <a:pt x="-19170" y="1890847"/>
                  <a:pt x="-11697" y="1512856"/>
                  <a:pt x="0" y="1370364"/>
                </a:cubicBezTo>
                <a:cubicBezTo>
                  <a:pt x="11697" y="1227872"/>
                  <a:pt x="8074" y="1040679"/>
                  <a:pt x="0" y="726293"/>
                </a:cubicBezTo>
                <a:cubicBezTo>
                  <a:pt x="-8074" y="411907"/>
                  <a:pt x="-18661" y="289827"/>
                  <a:pt x="0" y="0"/>
                </a:cubicBezTo>
                <a:close/>
              </a:path>
            </a:pathLst>
          </a:custGeom>
          <a:ln w="41275"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6" name="Picture 5" descr="A diagram of a graph&#10;&#10;Description automatically generated">
            <a:extLst>
              <a:ext uri="{FF2B5EF4-FFF2-40B4-BE49-F238E27FC236}">
                <a16:creationId xmlns:a16="http://schemas.microsoft.com/office/drawing/2014/main" id="{270FE40B-F35C-979B-433E-F462C586C6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5039" y="4077772"/>
            <a:ext cx="4918363" cy="2075378"/>
          </a:xfrm>
          <a:custGeom>
            <a:avLst/>
            <a:gdLst>
              <a:gd name="connsiteX0" fmla="*/ 0 w 4918363"/>
              <a:gd name="connsiteY0" fmla="*/ 0 h 2075378"/>
              <a:gd name="connsiteX1" fmla="*/ 713163 w 4918363"/>
              <a:gd name="connsiteY1" fmla="*/ 0 h 2075378"/>
              <a:gd name="connsiteX2" fmla="*/ 1377142 w 4918363"/>
              <a:gd name="connsiteY2" fmla="*/ 0 h 2075378"/>
              <a:gd name="connsiteX3" fmla="*/ 1991937 w 4918363"/>
              <a:gd name="connsiteY3" fmla="*/ 0 h 2075378"/>
              <a:gd name="connsiteX4" fmla="*/ 2606732 w 4918363"/>
              <a:gd name="connsiteY4" fmla="*/ 0 h 2075378"/>
              <a:gd name="connsiteX5" fmla="*/ 3319895 w 4918363"/>
              <a:gd name="connsiteY5" fmla="*/ 0 h 2075378"/>
              <a:gd name="connsiteX6" fmla="*/ 3983874 w 4918363"/>
              <a:gd name="connsiteY6" fmla="*/ 0 h 2075378"/>
              <a:gd name="connsiteX7" fmla="*/ 4918363 w 4918363"/>
              <a:gd name="connsiteY7" fmla="*/ 0 h 2075378"/>
              <a:gd name="connsiteX8" fmla="*/ 4918363 w 4918363"/>
              <a:gd name="connsiteY8" fmla="*/ 671039 h 2075378"/>
              <a:gd name="connsiteX9" fmla="*/ 4918363 w 4918363"/>
              <a:gd name="connsiteY9" fmla="*/ 1300570 h 2075378"/>
              <a:gd name="connsiteX10" fmla="*/ 4918363 w 4918363"/>
              <a:gd name="connsiteY10" fmla="*/ 2075378 h 2075378"/>
              <a:gd name="connsiteX11" fmla="*/ 4401935 w 4918363"/>
              <a:gd name="connsiteY11" fmla="*/ 2075378 h 2075378"/>
              <a:gd name="connsiteX12" fmla="*/ 3688772 w 4918363"/>
              <a:gd name="connsiteY12" fmla="*/ 2075378 h 2075378"/>
              <a:gd name="connsiteX13" fmla="*/ 3123161 w 4918363"/>
              <a:gd name="connsiteY13" fmla="*/ 2075378 h 2075378"/>
              <a:gd name="connsiteX14" fmla="*/ 2409998 w 4918363"/>
              <a:gd name="connsiteY14" fmla="*/ 2075378 h 2075378"/>
              <a:gd name="connsiteX15" fmla="*/ 1893570 w 4918363"/>
              <a:gd name="connsiteY15" fmla="*/ 2075378 h 2075378"/>
              <a:gd name="connsiteX16" fmla="*/ 1426325 w 4918363"/>
              <a:gd name="connsiteY16" fmla="*/ 2075378 h 2075378"/>
              <a:gd name="connsiteX17" fmla="*/ 959081 w 4918363"/>
              <a:gd name="connsiteY17" fmla="*/ 2075378 h 2075378"/>
              <a:gd name="connsiteX18" fmla="*/ 0 w 4918363"/>
              <a:gd name="connsiteY18" fmla="*/ 2075378 h 2075378"/>
              <a:gd name="connsiteX19" fmla="*/ 0 w 4918363"/>
              <a:gd name="connsiteY19" fmla="*/ 1445847 h 2075378"/>
              <a:gd name="connsiteX20" fmla="*/ 0 w 4918363"/>
              <a:gd name="connsiteY20" fmla="*/ 712546 h 2075378"/>
              <a:gd name="connsiteX21" fmla="*/ 0 w 4918363"/>
              <a:gd name="connsiteY21" fmla="*/ 0 h 2075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918363" h="2075378" fill="none" extrusionOk="0">
                <a:moveTo>
                  <a:pt x="0" y="0"/>
                </a:moveTo>
                <a:cubicBezTo>
                  <a:pt x="159998" y="-22900"/>
                  <a:pt x="486280" y="31549"/>
                  <a:pt x="713163" y="0"/>
                </a:cubicBezTo>
                <a:cubicBezTo>
                  <a:pt x="940046" y="-31549"/>
                  <a:pt x="1114632" y="15544"/>
                  <a:pt x="1377142" y="0"/>
                </a:cubicBezTo>
                <a:cubicBezTo>
                  <a:pt x="1639652" y="-15544"/>
                  <a:pt x="1711231" y="-14293"/>
                  <a:pt x="1991937" y="0"/>
                </a:cubicBezTo>
                <a:cubicBezTo>
                  <a:pt x="2272643" y="14293"/>
                  <a:pt x="2423337" y="-7753"/>
                  <a:pt x="2606732" y="0"/>
                </a:cubicBezTo>
                <a:cubicBezTo>
                  <a:pt x="2790127" y="7753"/>
                  <a:pt x="3008887" y="-8313"/>
                  <a:pt x="3319895" y="0"/>
                </a:cubicBezTo>
                <a:cubicBezTo>
                  <a:pt x="3630903" y="8313"/>
                  <a:pt x="3809761" y="4641"/>
                  <a:pt x="3983874" y="0"/>
                </a:cubicBezTo>
                <a:cubicBezTo>
                  <a:pt x="4157987" y="-4641"/>
                  <a:pt x="4601359" y="25890"/>
                  <a:pt x="4918363" y="0"/>
                </a:cubicBezTo>
                <a:cubicBezTo>
                  <a:pt x="4919701" y="303557"/>
                  <a:pt x="4913010" y="430046"/>
                  <a:pt x="4918363" y="671039"/>
                </a:cubicBezTo>
                <a:cubicBezTo>
                  <a:pt x="4923716" y="912032"/>
                  <a:pt x="4938452" y="1045812"/>
                  <a:pt x="4918363" y="1300570"/>
                </a:cubicBezTo>
                <a:cubicBezTo>
                  <a:pt x="4898274" y="1555328"/>
                  <a:pt x="4898495" y="1713674"/>
                  <a:pt x="4918363" y="2075378"/>
                </a:cubicBezTo>
                <a:cubicBezTo>
                  <a:pt x="4714080" y="2068926"/>
                  <a:pt x="4617069" y="2076261"/>
                  <a:pt x="4401935" y="2075378"/>
                </a:cubicBezTo>
                <a:cubicBezTo>
                  <a:pt x="4186801" y="2074495"/>
                  <a:pt x="3941173" y="2041245"/>
                  <a:pt x="3688772" y="2075378"/>
                </a:cubicBezTo>
                <a:cubicBezTo>
                  <a:pt x="3436371" y="2109511"/>
                  <a:pt x="3313722" y="2071219"/>
                  <a:pt x="3123161" y="2075378"/>
                </a:cubicBezTo>
                <a:cubicBezTo>
                  <a:pt x="2932600" y="2079537"/>
                  <a:pt x="2615511" y="2086802"/>
                  <a:pt x="2409998" y="2075378"/>
                </a:cubicBezTo>
                <a:cubicBezTo>
                  <a:pt x="2204485" y="2063954"/>
                  <a:pt x="2068366" y="2058467"/>
                  <a:pt x="1893570" y="2075378"/>
                </a:cubicBezTo>
                <a:cubicBezTo>
                  <a:pt x="1718774" y="2092289"/>
                  <a:pt x="1551960" y="2091517"/>
                  <a:pt x="1426325" y="2075378"/>
                </a:cubicBezTo>
                <a:cubicBezTo>
                  <a:pt x="1300691" y="2059239"/>
                  <a:pt x="1143200" y="2092939"/>
                  <a:pt x="959081" y="2075378"/>
                </a:cubicBezTo>
                <a:cubicBezTo>
                  <a:pt x="774962" y="2057817"/>
                  <a:pt x="416135" y="2063983"/>
                  <a:pt x="0" y="2075378"/>
                </a:cubicBezTo>
                <a:cubicBezTo>
                  <a:pt x="-12854" y="1784272"/>
                  <a:pt x="-30975" y="1592083"/>
                  <a:pt x="0" y="1445847"/>
                </a:cubicBezTo>
                <a:cubicBezTo>
                  <a:pt x="30975" y="1299611"/>
                  <a:pt x="36299" y="926949"/>
                  <a:pt x="0" y="712546"/>
                </a:cubicBezTo>
                <a:cubicBezTo>
                  <a:pt x="-36299" y="498143"/>
                  <a:pt x="-15684" y="300616"/>
                  <a:pt x="0" y="0"/>
                </a:cubicBezTo>
                <a:close/>
              </a:path>
              <a:path w="4918363" h="2075378" stroke="0" extrusionOk="0">
                <a:moveTo>
                  <a:pt x="0" y="0"/>
                </a:moveTo>
                <a:cubicBezTo>
                  <a:pt x="170904" y="-8229"/>
                  <a:pt x="346788" y="-15354"/>
                  <a:pt x="565612" y="0"/>
                </a:cubicBezTo>
                <a:cubicBezTo>
                  <a:pt x="784436" y="15354"/>
                  <a:pt x="925094" y="17629"/>
                  <a:pt x="1032856" y="0"/>
                </a:cubicBezTo>
                <a:cubicBezTo>
                  <a:pt x="1140618" y="-17629"/>
                  <a:pt x="1507253" y="-16382"/>
                  <a:pt x="1746019" y="0"/>
                </a:cubicBezTo>
                <a:cubicBezTo>
                  <a:pt x="1984785" y="16382"/>
                  <a:pt x="2180110" y="28027"/>
                  <a:pt x="2311631" y="0"/>
                </a:cubicBezTo>
                <a:cubicBezTo>
                  <a:pt x="2443152" y="-28027"/>
                  <a:pt x="2642155" y="18372"/>
                  <a:pt x="2877242" y="0"/>
                </a:cubicBezTo>
                <a:cubicBezTo>
                  <a:pt x="3112329" y="-18372"/>
                  <a:pt x="3413159" y="-14582"/>
                  <a:pt x="3590405" y="0"/>
                </a:cubicBezTo>
                <a:cubicBezTo>
                  <a:pt x="3767651" y="14582"/>
                  <a:pt x="3980124" y="8393"/>
                  <a:pt x="4106833" y="0"/>
                </a:cubicBezTo>
                <a:cubicBezTo>
                  <a:pt x="4233542" y="-8393"/>
                  <a:pt x="4526847" y="-11573"/>
                  <a:pt x="4918363" y="0"/>
                </a:cubicBezTo>
                <a:cubicBezTo>
                  <a:pt x="4912725" y="366016"/>
                  <a:pt x="4926118" y="544581"/>
                  <a:pt x="4918363" y="733300"/>
                </a:cubicBezTo>
                <a:cubicBezTo>
                  <a:pt x="4910608" y="922019"/>
                  <a:pt x="4948710" y="1148882"/>
                  <a:pt x="4918363" y="1383585"/>
                </a:cubicBezTo>
                <a:cubicBezTo>
                  <a:pt x="4888016" y="1618289"/>
                  <a:pt x="4908772" y="1757683"/>
                  <a:pt x="4918363" y="2075378"/>
                </a:cubicBezTo>
                <a:cubicBezTo>
                  <a:pt x="4746897" y="2056536"/>
                  <a:pt x="4431395" y="2106904"/>
                  <a:pt x="4254384" y="2075378"/>
                </a:cubicBezTo>
                <a:cubicBezTo>
                  <a:pt x="4077373" y="2043852"/>
                  <a:pt x="3778720" y="2102258"/>
                  <a:pt x="3541221" y="2075378"/>
                </a:cubicBezTo>
                <a:cubicBezTo>
                  <a:pt x="3303722" y="2048498"/>
                  <a:pt x="3126372" y="2056305"/>
                  <a:pt x="2828059" y="2075378"/>
                </a:cubicBezTo>
                <a:cubicBezTo>
                  <a:pt x="2529746" y="2094451"/>
                  <a:pt x="2497420" y="2096186"/>
                  <a:pt x="2311631" y="2075378"/>
                </a:cubicBezTo>
                <a:cubicBezTo>
                  <a:pt x="2125842" y="2054570"/>
                  <a:pt x="1846336" y="2091373"/>
                  <a:pt x="1696835" y="2075378"/>
                </a:cubicBezTo>
                <a:cubicBezTo>
                  <a:pt x="1547334" y="2059383"/>
                  <a:pt x="1151872" y="2074125"/>
                  <a:pt x="983673" y="2075378"/>
                </a:cubicBezTo>
                <a:cubicBezTo>
                  <a:pt x="815474" y="2076631"/>
                  <a:pt x="231473" y="2089287"/>
                  <a:pt x="0" y="2075378"/>
                </a:cubicBezTo>
                <a:cubicBezTo>
                  <a:pt x="-5755" y="1768491"/>
                  <a:pt x="-2433" y="1646552"/>
                  <a:pt x="0" y="1445847"/>
                </a:cubicBezTo>
                <a:cubicBezTo>
                  <a:pt x="2433" y="1245142"/>
                  <a:pt x="15705" y="928176"/>
                  <a:pt x="0" y="795562"/>
                </a:cubicBezTo>
                <a:cubicBezTo>
                  <a:pt x="-15705" y="662948"/>
                  <a:pt x="-26814" y="187017"/>
                  <a:pt x="0" y="0"/>
                </a:cubicBezTo>
                <a:close/>
              </a:path>
            </a:pathLst>
          </a:custGeom>
          <a:ln w="47625"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1E8793-9862-2A87-2C2D-9F3B9DF486DC}"/>
              </a:ext>
            </a:extLst>
          </p:cNvPr>
          <p:cNvSpPr txBox="1"/>
          <p:nvPr/>
        </p:nvSpPr>
        <p:spPr>
          <a:xfrm>
            <a:off x="457200" y="5695406"/>
            <a:ext cx="2965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i="0" dirty="0">
                <a:solidFill>
                  <a:srgbClr val="292929"/>
                </a:solidFill>
                <a:effectLst/>
                <a:latin typeface="Palatino Linotype" panose="02040502050505030304" pitchFamily="18" charset="0"/>
              </a:rPr>
              <a:t>*Monopole and Exotics Detector at the LHC - </a:t>
            </a:r>
            <a:r>
              <a:rPr lang="en-GB" sz="1200" b="0" i="0" dirty="0">
                <a:effectLst/>
                <a:latin typeface="Palatino Linotype" panose="02040502050505030304" pitchFamily="18" charset="0"/>
              </a:rPr>
              <a:t>Apparatus for Penetrating Particles </a:t>
            </a:r>
            <a:endParaRPr lang="en-US" sz="12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83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966EB-DEE8-13B7-ABC5-EA1AF25D3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Forward Physics Facility</a:t>
            </a:r>
          </a:p>
        </p:txBody>
      </p:sp>
      <p:pic>
        <p:nvPicPr>
          <p:cNvPr id="7" name="Content Placeholder 6" descr="A picture containing text, screenshot, map&#10;&#10;Description automatically generated">
            <a:extLst>
              <a:ext uri="{FF2B5EF4-FFF2-40B4-BE49-F238E27FC236}">
                <a16:creationId xmlns:a16="http://schemas.microsoft.com/office/drawing/2014/main" id="{A542EED9-EA9D-E8FC-976B-8D63EE5B0D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997" y="1283635"/>
            <a:ext cx="6286030" cy="3174066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FFCBCAB-27CA-CE0A-8F15-FE715AC7A766}"/>
              </a:ext>
            </a:extLst>
          </p:cNvPr>
          <p:cNvSpPr txBox="1">
            <a:spLocks/>
          </p:cNvSpPr>
          <p:nvPr/>
        </p:nvSpPr>
        <p:spPr>
          <a:xfrm>
            <a:off x="616996" y="4788977"/>
            <a:ext cx="5396346" cy="16625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 line with beam (unlike </a:t>
            </a:r>
            <a:r>
              <a:rPr lang="en-US" dirty="0" err="1"/>
              <a:t>MOeDAL</a:t>
            </a:r>
            <a:r>
              <a:rPr lang="en-US" dirty="0"/>
              <a:t>-MAPP), but (unlike ALFA, TOTEM </a:t>
            </a:r>
            <a:r>
              <a:rPr lang="en-US" dirty="0" err="1"/>
              <a:t>etc</a:t>
            </a:r>
            <a:r>
              <a:rPr lang="en-US" dirty="0"/>
              <a:t>) shielded from IP</a:t>
            </a:r>
          </a:p>
          <a:p>
            <a:r>
              <a:rPr lang="en-US" dirty="0"/>
              <a:t>Several proposed new experiments with potential UK involvement.</a:t>
            </a:r>
          </a:p>
        </p:txBody>
      </p:sp>
      <p:pic>
        <p:nvPicPr>
          <p:cNvPr id="10" name="Picture 9" descr="A picture containing text, screenshot, font, design&#10;&#10;Description automatically generated">
            <a:extLst>
              <a:ext uri="{FF2B5EF4-FFF2-40B4-BE49-F238E27FC236}">
                <a16:creationId xmlns:a16="http://schemas.microsoft.com/office/drawing/2014/main" id="{58CCFA5E-A32C-DB5F-9006-286D034EC74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55429" y="3657601"/>
            <a:ext cx="3283771" cy="282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4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0183B-D19D-4D41-C4D2-C47C652A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FASER2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C7F06-3451-3EB2-56F5-EB9C336F5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878"/>
            <a:ext cx="4874217" cy="2025384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FASER</a:t>
            </a:r>
            <a:r>
              <a:rPr lang="en-US" dirty="0"/>
              <a:t> constrained by available space</a:t>
            </a:r>
          </a:p>
          <a:p>
            <a:r>
              <a:rPr lang="en-US" dirty="0"/>
              <a:t>FPF would allow a larger volume, increased reach (e.g. factor 15 in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baseline="30000" dirty="0"/>
              <a:t>0</a:t>
            </a:r>
            <a:r>
              <a:rPr lang="en-US" dirty="0"/>
              <a:t> acceptance)</a:t>
            </a:r>
          </a:p>
          <a:p>
            <a:r>
              <a:rPr lang="en-US" dirty="0"/>
              <a:t>Various detector configurations under discussion (Alcove, new cavern…)</a:t>
            </a:r>
          </a:p>
        </p:txBody>
      </p:sp>
      <p:pic>
        <p:nvPicPr>
          <p:cNvPr id="6" name="Picture 5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CAB2C092-C9A3-FFCA-0E13-25B7C2C2759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7867" y="2974058"/>
            <a:ext cx="6283306" cy="2324689"/>
          </a:xfrm>
          <a:prstGeom prst="rect">
            <a:avLst/>
          </a:prstGeom>
        </p:spPr>
      </p:pic>
      <p:pic>
        <p:nvPicPr>
          <p:cNvPr id="8" name="Picture 7" descr="A picture containing screenshot, diagram, design&#10;&#10;Description automatically generated">
            <a:extLst>
              <a:ext uri="{FF2B5EF4-FFF2-40B4-BE49-F238E27FC236}">
                <a16:creationId xmlns:a16="http://schemas.microsoft.com/office/drawing/2014/main" id="{6888F4E2-9D9D-6CC2-1A08-C30FD1921C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3745" y="1124878"/>
            <a:ext cx="3805101" cy="1847942"/>
          </a:xfrm>
          <a:prstGeom prst="rect">
            <a:avLst/>
          </a:prstGeom>
        </p:spPr>
      </p:pic>
      <p:pic>
        <p:nvPicPr>
          <p:cNvPr id="10" name="Picture 9" descr="A picture containing text, screenshot, number, line&#10;&#10;Description automatically generated">
            <a:extLst>
              <a:ext uri="{FF2B5EF4-FFF2-40B4-BE49-F238E27FC236}">
                <a16:creationId xmlns:a16="http://schemas.microsoft.com/office/drawing/2014/main" id="{F6F4CFE7-F7CE-BA77-48B1-6A58FA2C6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99" y="5298747"/>
            <a:ext cx="7772400" cy="104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shot, text, diagram, design&#10;&#10;Description automatically generated">
            <a:extLst>
              <a:ext uri="{FF2B5EF4-FFF2-40B4-BE49-F238E27FC236}">
                <a16:creationId xmlns:a16="http://schemas.microsoft.com/office/drawing/2014/main" id="{D4A7FB55-BC65-944E-C730-A0871684B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61" y="1300094"/>
            <a:ext cx="8414078" cy="472817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F350E8-A61C-BC7F-D10F-31F3BDE97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i="1" dirty="0"/>
              <a:t>Forward Physics Facility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16D5C3-A45A-C67D-7C1A-B2CCF648A6C3}"/>
              </a:ext>
            </a:extLst>
          </p:cNvPr>
          <p:cNvSpPr txBox="1"/>
          <p:nvPr/>
        </p:nvSpPr>
        <p:spPr>
          <a:xfrm>
            <a:off x="364961" y="6028267"/>
            <a:ext cx="2641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Palatino Linotype" panose="02040502050505030304" pitchFamily="18" charset="0"/>
              </a:rPr>
              <a:t>Slide from C. </a:t>
            </a:r>
            <a:r>
              <a:rPr lang="en-US" i="1" dirty="0" err="1">
                <a:latin typeface="Palatino Linotype" panose="02040502050505030304" pitchFamily="18" charset="0"/>
              </a:rPr>
              <a:t>Gwilliam</a:t>
            </a:r>
            <a:endParaRPr lang="en-US" i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6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A6137-18BF-C7C8-5430-51E5EBC11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ECN3 intensity upgrade</a:t>
            </a:r>
          </a:p>
        </p:txBody>
      </p:sp>
      <p:pic>
        <p:nvPicPr>
          <p:cNvPr id="7" name="Content Placeholder 6" descr="A picture containing line, diagram, parallel, screenshot&#10;&#10;Description automatically generated">
            <a:extLst>
              <a:ext uri="{FF2B5EF4-FFF2-40B4-BE49-F238E27FC236}">
                <a16:creationId xmlns:a16="http://schemas.microsoft.com/office/drawing/2014/main" id="{4F2954AE-D1A8-EB62-08FC-2F5E947D73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0505" y="4711934"/>
            <a:ext cx="4499495" cy="1502599"/>
          </a:xfrm>
          <a:custGeom>
            <a:avLst/>
            <a:gdLst>
              <a:gd name="connsiteX0" fmla="*/ 0 w 4499495"/>
              <a:gd name="connsiteY0" fmla="*/ 0 h 1502599"/>
              <a:gd name="connsiteX1" fmla="*/ 597790 w 4499495"/>
              <a:gd name="connsiteY1" fmla="*/ 0 h 1502599"/>
              <a:gd name="connsiteX2" fmla="*/ 1150585 w 4499495"/>
              <a:gd name="connsiteY2" fmla="*/ 0 h 1502599"/>
              <a:gd name="connsiteX3" fmla="*/ 1838365 w 4499495"/>
              <a:gd name="connsiteY3" fmla="*/ 0 h 1502599"/>
              <a:gd name="connsiteX4" fmla="*/ 2481150 w 4499495"/>
              <a:gd name="connsiteY4" fmla="*/ 0 h 1502599"/>
              <a:gd name="connsiteX5" fmla="*/ 3123935 w 4499495"/>
              <a:gd name="connsiteY5" fmla="*/ 0 h 1502599"/>
              <a:gd name="connsiteX6" fmla="*/ 3856710 w 4499495"/>
              <a:gd name="connsiteY6" fmla="*/ 0 h 1502599"/>
              <a:gd name="connsiteX7" fmla="*/ 4499495 w 4499495"/>
              <a:gd name="connsiteY7" fmla="*/ 0 h 1502599"/>
              <a:gd name="connsiteX8" fmla="*/ 4499495 w 4499495"/>
              <a:gd name="connsiteY8" fmla="*/ 455788 h 1502599"/>
              <a:gd name="connsiteX9" fmla="*/ 4499495 w 4499495"/>
              <a:gd name="connsiteY9" fmla="*/ 971681 h 1502599"/>
              <a:gd name="connsiteX10" fmla="*/ 4499495 w 4499495"/>
              <a:gd name="connsiteY10" fmla="*/ 1502599 h 1502599"/>
              <a:gd name="connsiteX11" fmla="*/ 3811715 w 4499495"/>
              <a:gd name="connsiteY11" fmla="*/ 1502599 h 1502599"/>
              <a:gd name="connsiteX12" fmla="*/ 3123935 w 4499495"/>
              <a:gd name="connsiteY12" fmla="*/ 1502599 h 1502599"/>
              <a:gd name="connsiteX13" fmla="*/ 2391160 w 4499495"/>
              <a:gd name="connsiteY13" fmla="*/ 1502599 h 1502599"/>
              <a:gd name="connsiteX14" fmla="*/ 1793370 w 4499495"/>
              <a:gd name="connsiteY14" fmla="*/ 1502599 h 1502599"/>
              <a:gd name="connsiteX15" fmla="*/ 1060595 w 4499495"/>
              <a:gd name="connsiteY15" fmla="*/ 1502599 h 1502599"/>
              <a:gd name="connsiteX16" fmla="*/ 0 w 4499495"/>
              <a:gd name="connsiteY16" fmla="*/ 1502599 h 1502599"/>
              <a:gd name="connsiteX17" fmla="*/ 0 w 4499495"/>
              <a:gd name="connsiteY17" fmla="*/ 1046811 h 1502599"/>
              <a:gd name="connsiteX18" fmla="*/ 0 w 4499495"/>
              <a:gd name="connsiteY18" fmla="*/ 530918 h 1502599"/>
              <a:gd name="connsiteX19" fmla="*/ 0 w 4499495"/>
              <a:gd name="connsiteY19" fmla="*/ 0 h 150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499495" h="1502599" fill="none" extrusionOk="0">
                <a:moveTo>
                  <a:pt x="0" y="0"/>
                </a:moveTo>
                <a:cubicBezTo>
                  <a:pt x="176035" y="19723"/>
                  <a:pt x="427044" y="-23526"/>
                  <a:pt x="597790" y="0"/>
                </a:cubicBezTo>
                <a:cubicBezTo>
                  <a:pt x="768536" y="23526"/>
                  <a:pt x="921747" y="-23284"/>
                  <a:pt x="1150585" y="0"/>
                </a:cubicBezTo>
                <a:cubicBezTo>
                  <a:pt x="1379424" y="23284"/>
                  <a:pt x="1521044" y="-6351"/>
                  <a:pt x="1838365" y="0"/>
                </a:cubicBezTo>
                <a:cubicBezTo>
                  <a:pt x="2155686" y="6351"/>
                  <a:pt x="2186116" y="23975"/>
                  <a:pt x="2481150" y="0"/>
                </a:cubicBezTo>
                <a:cubicBezTo>
                  <a:pt x="2776184" y="-23975"/>
                  <a:pt x="2909358" y="-22396"/>
                  <a:pt x="3123935" y="0"/>
                </a:cubicBezTo>
                <a:cubicBezTo>
                  <a:pt x="3338512" y="22396"/>
                  <a:pt x="3610412" y="-11684"/>
                  <a:pt x="3856710" y="0"/>
                </a:cubicBezTo>
                <a:cubicBezTo>
                  <a:pt x="4103008" y="11684"/>
                  <a:pt x="4183372" y="-8620"/>
                  <a:pt x="4499495" y="0"/>
                </a:cubicBezTo>
                <a:cubicBezTo>
                  <a:pt x="4494827" y="167821"/>
                  <a:pt x="4504479" y="308351"/>
                  <a:pt x="4499495" y="455788"/>
                </a:cubicBezTo>
                <a:cubicBezTo>
                  <a:pt x="4494511" y="603225"/>
                  <a:pt x="4512347" y="748200"/>
                  <a:pt x="4499495" y="971681"/>
                </a:cubicBezTo>
                <a:cubicBezTo>
                  <a:pt x="4486643" y="1195162"/>
                  <a:pt x="4494396" y="1367927"/>
                  <a:pt x="4499495" y="1502599"/>
                </a:cubicBezTo>
                <a:cubicBezTo>
                  <a:pt x="4270858" y="1492503"/>
                  <a:pt x="3976754" y="1481642"/>
                  <a:pt x="3811715" y="1502599"/>
                </a:cubicBezTo>
                <a:cubicBezTo>
                  <a:pt x="3646676" y="1523556"/>
                  <a:pt x="3395660" y="1504477"/>
                  <a:pt x="3123935" y="1502599"/>
                </a:cubicBezTo>
                <a:cubicBezTo>
                  <a:pt x="2852210" y="1500721"/>
                  <a:pt x="2632826" y="1484519"/>
                  <a:pt x="2391160" y="1502599"/>
                </a:cubicBezTo>
                <a:cubicBezTo>
                  <a:pt x="2149495" y="1520679"/>
                  <a:pt x="2081221" y="1524727"/>
                  <a:pt x="1793370" y="1502599"/>
                </a:cubicBezTo>
                <a:cubicBezTo>
                  <a:pt x="1505519" y="1480472"/>
                  <a:pt x="1328285" y="1532527"/>
                  <a:pt x="1060595" y="1502599"/>
                </a:cubicBezTo>
                <a:cubicBezTo>
                  <a:pt x="792906" y="1472671"/>
                  <a:pt x="409581" y="1498822"/>
                  <a:pt x="0" y="1502599"/>
                </a:cubicBezTo>
                <a:cubicBezTo>
                  <a:pt x="-8912" y="1285690"/>
                  <a:pt x="15212" y="1139849"/>
                  <a:pt x="0" y="1046811"/>
                </a:cubicBezTo>
                <a:cubicBezTo>
                  <a:pt x="-15212" y="953773"/>
                  <a:pt x="-12694" y="634748"/>
                  <a:pt x="0" y="530918"/>
                </a:cubicBezTo>
                <a:cubicBezTo>
                  <a:pt x="12694" y="427088"/>
                  <a:pt x="-5715" y="111847"/>
                  <a:pt x="0" y="0"/>
                </a:cubicBezTo>
                <a:close/>
              </a:path>
              <a:path w="4499495" h="1502599" stroke="0" extrusionOk="0">
                <a:moveTo>
                  <a:pt x="0" y="0"/>
                </a:moveTo>
                <a:cubicBezTo>
                  <a:pt x="213737" y="26396"/>
                  <a:pt x="478133" y="-17131"/>
                  <a:pt x="597790" y="0"/>
                </a:cubicBezTo>
                <a:cubicBezTo>
                  <a:pt x="717447" y="17131"/>
                  <a:pt x="878482" y="1819"/>
                  <a:pt x="1105590" y="0"/>
                </a:cubicBezTo>
                <a:cubicBezTo>
                  <a:pt x="1332698" y="-1819"/>
                  <a:pt x="1486717" y="-22793"/>
                  <a:pt x="1838365" y="0"/>
                </a:cubicBezTo>
                <a:cubicBezTo>
                  <a:pt x="2190013" y="22793"/>
                  <a:pt x="2219571" y="19262"/>
                  <a:pt x="2436155" y="0"/>
                </a:cubicBezTo>
                <a:cubicBezTo>
                  <a:pt x="2652739" y="-19262"/>
                  <a:pt x="2782660" y="4697"/>
                  <a:pt x="3033945" y="0"/>
                </a:cubicBezTo>
                <a:cubicBezTo>
                  <a:pt x="3285230" y="-4697"/>
                  <a:pt x="3547911" y="9150"/>
                  <a:pt x="3766720" y="0"/>
                </a:cubicBezTo>
                <a:cubicBezTo>
                  <a:pt x="3985530" y="-9150"/>
                  <a:pt x="4199097" y="-27469"/>
                  <a:pt x="4499495" y="0"/>
                </a:cubicBezTo>
                <a:cubicBezTo>
                  <a:pt x="4518254" y="158215"/>
                  <a:pt x="4489116" y="291814"/>
                  <a:pt x="4499495" y="530918"/>
                </a:cubicBezTo>
                <a:cubicBezTo>
                  <a:pt x="4509874" y="770022"/>
                  <a:pt x="4520877" y="831470"/>
                  <a:pt x="4499495" y="1001733"/>
                </a:cubicBezTo>
                <a:cubicBezTo>
                  <a:pt x="4478113" y="1171997"/>
                  <a:pt x="4497410" y="1364067"/>
                  <a:pt x="4499495" y="1502599"/>
                </a:cubicBezTo>
                <a:cubicBezTo>
                  <a:pt x="4329193" y="1526554"/>
                  <a:pt x="4158238" y="1475000"/>
                  <a:pt x="3856710" y="1502599"/>
                </a:cubicBezTo>
                <a:cubicBezTo>
                  <a:pt x="3555182" y="1530198"/>
                  <a:pt x="3509409" y="1481230"/>
                  <a:pt x="3258920" y="1502599"/>
                </a:cubicBezTo>
                <a:cubicBezTo>
                  <a:pt x="3008431" y="1523969"/>
                  <a:pt x="2840150" y="1476466"/>
                  <a:pt x="2526145" y="1502599"/>
                </a:cubicBezTo>
                <a:cubicBezTo>
                  <a:pt x="2212140" y="1528732"/>
                  <a:pt x="2057048" y="1526697"/>
                  <a:pt x="1793370" y="1502599"/>
                </a:cubicBezTo>
                <a:cubicBezTo>
                  <a:pt x="1529692" y="1478501"/>
                  <a:pt x="1461673" y="1488012"/>
                  <a:pt x="1240575" y="1502599"/>
                </a:cubicBezTo>
                <a:cubicBezTo>
                  <a:pt x="1019477" y="1517186"/>
                  <a:pt x="886697" y="1499921"/>
                  <a:pt x="597790" y="1502599"/>
                </a:cubicBezTo>
                <a:cubicBezTo>
                  <a:pt x="308883" y="1505277"/>
                  <a:pt x="244561" y="1502454"/>
                  <a:pt x="0" y="1502599"/>
                </a:cubicBezTo>
                <a:cubicBezTo>
                  <a:pt x="2993" y="1393410"/>
                  <a:pt x="23487" y="1180029"/>
                  <a:pt x="0" y="1001733"/>
                </a:cubicBezTo>
                <a:cubicBezTo>
                  <a:pt x="-23487" y="823437"/>
                  <a:pt x="-3143" y="755003"/>
                  <a:pt x="0" y="530918"/>
                </a:cubicBezTo>
                <a:cubicBezTo>
                  <a:pt x="3143" y="306833"/>
                  <a:pt x="14014" y="132907"/>
                  <a:pt x="0" y="0"/>
                </a:cubicBezTo>
                <a:close/>
              </a:path>
            </a:pathLst>
          </a:custGeom>
          <a:ln w="31750"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0A0ED5-D575-ACCF-3844-FFC5BE96B812}"/>
              </a:ext>
            </a:extLst>
          </p:cNvPr>
          <p:cNvSpPr txBox="1">
            <a:spLocks/>
          </p:cNvSpPr>
          <p:nvPr/>
        </p:nvSpPr>
        <p:spPr>
          <a:xfrm>
            <a:off x="5401222" y="1580606"/>
            <a:ext cx="3285578" cy="4633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Recommended by SPSC</a:t>
            </a:r>
          </a:p>
          <a:p>
            <a:pPr lvl="1"/>
            <a:r>
              <a:rPr lang="en-US" dirty="0"/>
              <a:t>… presents unique opportunities for potential high-impact particle physics programs …. justifies in an </a:t>
            </a:r>
            <a:r>
              <a:rPr lang="en-US" i="1" dirty="0"/>
              <a:t>experiment-agnostic way </a:t>
            </a:r>
            <a:r>
              <a:rPr lang="en-US" dirty="0"/>
              <a:t>the intensity upgrade of ECN3.</a:t>
            </a:r>
          </a:p>
          <a:p>
            <a:r>
              <a:rPr lang="en-US" dirty="0"/>
              <a:t>Two feasible, competing scenarios discussed</a:t>
            </a:r>
          </a:p>
          <a:p>
            <a:pPr lvl="1"/>
            <a:r>
              <a:rPr lang="en-US" dirty="0"/>
              <a:t>HIKE + SHADOWS</a:t>
            </a:r>
          </a:p>
          <a:p>
            <a:pPr lvl="1"/>
            <a:r>
              <a:rPr lang="en-US" dirty="0"/>
              <a:t>Beam Dump Facility (BDF)/ </a:t>
            </a:r>
            <a:r>
              <a:rPr lang="en-US" dirty="0" err="1"/>
              <a:t>SHiP</a:t>
            </a:r>
            <a:endParaRPr lang="en-US" dirty="0"/>
          </a:p>
          <a:p>
            <a:r>
              <a:rPr lang="en-US" b="1" dirty="0"/>
              <a:t>Open presentations at SPSC, 5 September. Review by end of year.</a:t>
            </a:r>
          </a:p>
        </p:txBody>
      </p:sp>
      <p:pic>
        <p:nvPicPr>
          <p:cNvPr id="6" name="Picture 5" descr="A picture containing text, diagram, screenshot, font&#10;&#10;Description automatically generated">
            <a:extLst>
              <a:ext uri="{FF2B5EF4-FFF2-40B4-BE49-F238E27FC236}">
                <a16:creationId xmlns:a16="http://schemas.microsoft.com/office/drawing/2014/main" id="{3EE10DB8-9D78-4DC8-DA1C-8E72772AA32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041" y="1269472"/>
            <a:ext cx="5096422" cy="304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4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4410E-CE8C-690C-25FA-D5D9FD9D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800109" cy="1143000"/>
          </a:xfrm>
        </p:spPr>
        <p:txBody>
          <a:bodyPr>
            <a:normAutofit/>
          </a:bodyPr>
          <a:lstStyle/>
          <a:p>
            <a:r>
              <a:rPr lang="en-US" b="1" i="1" dirty="0"/>
              <a:t>HIKE</a:t>
            </a:r>
            <a:r>
              <a:rPr lang="en-US" i="1" dirty="0"/>
              <a:t>+SHADOWS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5FBF4-A1A8-8AC8-F1FC-114ECEBFF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09255"/>
            <a:ext cx="8354291" cy="5274107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Hike:</a:t>
            </a:r>
            <a:r>
              <a:rPr lang="en-US" dirty="0"/>
              <a:t> High Intensity Kaon Experiment, NA62 successor</a:t>
            </a:r>
          </a:p>
          <a:p>
            <a:pPr lvl="1"/>
            <a:r>
              <a:rPr lang="en-US" dirty="0"/>
              <a:t>Phase 1 (8 years): Charged beams, aim for 5% precision on          K</a:t>
            </a:r>
            <a:r>
              <a:rPr lang="en-US" baseline="30000" dirty="0"/>
              <a:t>+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l-GR" dirty="0" err="1"/>
              <a:t>π</a:t>
            </a:r>
            <a:r>
              <a:rPr lang="el-GR" baseline="30000" dirty="0" err="1"/>
              <a:t>+</a:t>
            </a:r>
            <a:r>
              <a:rPr lang="el-GR" dirty="0" err="1"/>
              <a:t>νν</a:t>
            </a:r>
            <a:r>
              <a:rPr lang="en-GB" dirty="0"/>
              <a:t>,</a:t>
            </a:r>
            <a:r>
              <a:rPr lang="en-US" dirty="0"/>
              <a:t> &amp; addressing wide variety of other channels relevant for lepton </a:t>
            </a:r>
            <a:r>
              <a:rPr lang="en-US" dirty="0" err="1"/>
              <a:t>flavour</a:t>
            </a:r>
            <a:r>
              <a:rPr lang="en-US" dirty="0"/>
              <a:t> violation &amp; more (e.g. K</a:t>
            </a:r>
            <a:r>
              <a:rPr lang="en-US" baseline="30000" dirty="0"/>
              <a:t>+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l-GR" dirty="0"/>
              <a:t>π</a:t>
            </a:r>
            <a:r>
              <a:rPr lang="el-GR" baseline="30000" dirty="0"/>
              <a:t>+</a:t>
            </a:r>
            <a:r>
              <a:rPr lang="en-US" dirty="0" err="1"/>
              <a:t>l</a:t>
            </a:r>
            <a:r>
              <a:rPr lang="en-US" baseline="30000" dirty="0" err="1"/>
              <a:t>+</a:t>
            </a:r>
            <a:r>
              <a:rPr lang="en-US" dirty="0" err="1"/>
              <a:t>l</a:t>
            </a:r>
            <a:r>
              <a:rPr lang="en-US" baseline="30000" dirty="0"/>
              <a:t>–</a:t>
            </a:r>
            <a:r>
              <a:rPr lang="en-US" dirty="0"/>
              <a:t> decays with x2 better precision). </a:t>
            </a:r>
            <a:r>
              <a:rPr lang="en-US" i="1" dirty="0"/>
              <a:t>Includes running in beam-dump mode. </a:t>
            </a:r>
          </a:p>
          <a:p>
            <a:pPr lvl="1"/>
            <a:endParaRPr lang="en-US" i="1" dirty="0"/>
          </a:p>
          <a:p>
            <a:pPr lvl="1"/>
            <a:endParaRPr lang="en-US" i="1" dirty="0"/>
          </a:p>
          <a:p>
            <a:pPr lvl="1"/>
            <a:endParaRPr lang="en-US" i="1" dirty="0"/>
          </a:p>
          <a:p>
            <a:pPr lvl="1"/>
            <a:endParaRPr lang="en-US" i="1" dirty="0"/>
          </a:p>
          <a:p>
            <a:pPr lvl="1"/>
            <a:endParaRPr lang="en-US" i="1" dirty="0"/>
          </a:p>
          <a:p>
            <a:pPr lvl="1"/>
            <a:endParaRPr lang="en-US" i="1" dirty="0"/>
          </a:p>
          <a:p>
            <a:pPr lvl="1"/>
            <a:r>
              <a:rPr lang="en-US" dirty="0"/>
              <a:t>Phase 2 (5 years): K</a:t>
            </a:r>
            <a:r>
              <a:rPr lang="en-US" baseline="-25000" dirty="0"/>
              <a:t>L</a:t>
            </a:r>
            <a:r>
              <a:rPr lang="en-US" dirty="0"/>
              <a:t> beam and tracker similar to phase 1. Measure K</a:t>
            </a:r>
            <a:r>
              <a:rPr lang="en-US" baseline="-25000" dirty="0"/>
              <a:t>L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l-GR" dirty="0"/>
              <a:t>π</a:t>
            </a:r>
            <a:r>
              <a:rPr lang="el-GR" baseline="30000" dirty="0"/>
              <a:t>0</a:t>
            </a:r>
            <a:r>
              <a:rPr lang="en-US" dirty="0" err="1"/>
              <a:t>ee</a:t>
            </a:r>
            <a:r>
              <a:rPr lang="en-US" dirty="0"/>
              <a:t>/</a:t>
            </a:r>
            <a:r>
              <a:rPr lang="el-GR" dirty="0"/>
              <a:t>π</a:t>
            </a:r>
            <a:r>
              <a:rPr lang="el-GR" baseline="30000" dirty="0"/>
              <a:t>0</a:t>
            </a:r>
            <a:r>
              <a:rPr lang="el-GR" dirty="0"/>
              <a:t>μμ </a:t>
            </a:r>
            <a:r>
              <a:rPr lang="en-US" dirty="0"/>
              <a:t>at 20% precision. Requires a new neutral beam line of 120 m length. (Background estimates in preparation.)</a:t>
            </a:r>
          </a:p>
          <a:p>
            <a:pPr lvl="1"/>
            <a:r>
              <a:rPr lang="en-US" dirty="0"/>
              <a:t>Phase 3 (KLEVER): Aim at 20% precision on KL to </a:t>
            </a:r>
            <a:r>
              <a:rPr lang="el-GR" dirty="0"/>
              <a:t>π0νν.</a:t>
            </a:r>
            <a:r>
              <a:rPr lang="en-GB" dirty="0"/>
              <a:t> R</a:t>
            </a:r>
            <a:r>
              <a:rPr lang="en-US" dirty="0" err="1"/>
              <a:t>equires</a:t>
            </a:r>
            <a:r>
              <a:rPr lang="en-US" dirty="0"/>
              <a:t> a 270 m long KL beam line and probably 150m extension of ECN3 hall. </a:t>
            </a:r>
            <a:r>
              <a:rPr lang="en-US" i="1" dirty="0"/>
              <a:t>(Not considered in the current review of the ECN3 future.)</a:t>
            </a:r>
          </a:p>
        </p:txBody>
      </p:sp>
      <p:pic>
        <p:nvPicPr>
          <p:cNvPr id="4" name="Picture 3" descr="A picture containing diagram, line, plot, text&#10;&#10;Description automatically generated">
            <a:extLst>
              <a:ext uri="{FF2B5EF4-FFF2-40B4-BE49-F238E27FC236}">
                <a16:creationId xmlns:a16="http://schemas.microsoft.com/office/drawing/2014/main" id="{8A76790D-157F-5B12-E13A-FEF49627C4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2229" y="2708921"/>
            <a:ext cx="7525304" cy="199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1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4410E-CE8C-690C-25FA-D5D9FD9D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800109" cy="1143000"/>
          </a:xfrm>
        </p:spPr>
        <p:txBody>
          <a:bodyPr>
            <a:normAutofit/>
          </a:bodyPr>
          <a:lstStyle/>
          <a:p>
            <a:r>
              <a:rPr lang="en-US" i="1" dirty="0"/>
              <a:t>HIKE+</a:t>
            </a:r>
            <a:r>
              <a:rPr lang="en-US" b="1" i="1" dirty="0"/>
              <a:t>SHADOWS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5FBF4-A1A8-8AC8-F1FC-114ECEBFF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95400"/>
            <a:ext cx="8354291" cy="5287962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SHADOWS</a:t>
            </a:r>
            <a:r>
              <a:rPr lang="en-US" dirty="0"/>
              <a:t>: Search for Hidden And Dark Objects With SPS</a:t>
            </a:r>
          </a:p>
          <a:p>
            <a:pPr lvl="1"/>
            <a:r>
              <a:rPr lang="en-US" dirty="0"/>
              <a:t>off-axis beam-dump experiment running in parallel with HIKE in beam-dump mode. 4 year program. </a:t>
            </a:r>
          </a:p>
          <a:p>
            <a:pPr lvl="1"/>
            <a:r>
              <a:rPr lang="en-US" dirty="0"/>
              <a:t>search for feebly-interacting particles (FIPs) emerging from charm and beauty decays.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Program of searches for feebly interacting particles can be performed along with HIKE in on-axis in dump mode.</a:t>
            </a:r>
          </a:p>
          <a:p>
            <a:pPr lvl="1"/>
            <a:r>
              <a:rPr lang="en-US" dirty="0"/>
              <a:t>Detector: 20m long, in vacuum decay volume, an Upstream Veto, a Tracking System with a (warm) dipole magnet, Timing layer, Electro-magnetic calorimeter, a filter and four Muon</a:t>
            </a:r>
          </a:p>
          <a:p>
            <a:pPr lvl="1"/>
            <a:r>
              <a:rPr lang="en-US" dirty="0"/>
              <a:t>Stations. Transversal size: 2.5x2.5 m</a:t>
            </a:r>
            <a:r>
              <a:rPr lang="en-US" baseline="30000" dirty="0"/>
              <a:t>2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Uses existing technologies: no intense R&amp;D is needed, more than one option per detector is already available on the market</a:t>
            </a:r>
          </a:p>
        </p:txBody>
      </p:sp>
      <p:pic>
        <p:nvPicPr>
          <p:cNvPr id="6" name="Picture 5" descr="A picture containing text, screenshot, colorfulness, graphic design&#10;&#10;Description automatically generated">
            <a:extLst>
              <a:ext uri="{FF2B5EF4-FFF2-40B4-BE49-F238E27FC236}">
                <a16:creationId xmlns:a16="http://schemas.microsoft.com/office/drawing/2014/main" id="{07A00BBD-1484-7F58-B185-2E6E30AF926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4836" y="2716423"/>
            <a:ext cx="6788728" cy="161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4410E-CE8C-690C-25FA-D5D9FD9D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800109" cy="1143000"/>
          </a:xfrm>
        </p:spPr>
        <p:txBody>
          <a:bodyPr>
            <a:normAutofit/>
          </a:bodyPr>
          <a:lstStyle/>
          <a:p>
            <a:r>
              <a:rPr lang="en-US" i="1" dirty="0"/>
              <a:t>BDF/</a:t>
            </a:r>
            <a:r>
              <a:rPr lang="en-US" i="1" dirty="0" err="1"/>
              <a:t>SHiP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5FBF4-A1A8-8AC8-F1FC-114ECEBFF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436" y="1281545"/>
            <a:ext cx="8465127" cy="530181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Beam-dump Facility, Search for Hidden Particles, 13 year program</a:t>
            </a:r>
          </a:p>
          <a:p>
            <a:pPr lvl="1"/>
            <a:r>
              <a:rPr lang="en-US" dirty="0"/>
              <a:t>Originally proposed for ECN4: widely reviewed. Considered positively by ESPP,  but beyond budget due to the construction work needed for ECN4.</a:t>
            </a:r>
          </a:p>
          <a:p>
            <a:pPr lvl="1"/>
            <a:r>
              <a:rPr lang="en-US" dirty="0"/>
              <a:t>Collaboration investigated other locations with view to cost reduction. Identified ECN3 as most cost-effective.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Signal sensitivity and backgrounds are essentially the unchanged, after detailed re- </a:t>
            </a:r>
            <a:r>
              <a:rPr lang="en-US" dirty="0" err="1"/>
              <a:t>optimisation</a:t>
            </a:r>
            <a:r>
              <a:rPr lang="en-US" dirty="0"/>
              <a:t>. Also applies to the neutrino program, though can no longer use a magnetic spectrometer.</a:t>
            </a:r>
          </a:p>
          <a:p>
            <a:pPr lvl="1"/>
            <a:r>
              <a:rPr lang="en-US" dirty="0"/>
              <a:t>Upstream system: Scattering &amp; Neutrino Detector (SND). Search for light dark matter (LDM) scattering and perform neutrino physics.</a:t>
            </a:r>
          </a:p>
          <a:p>
            <a:pPr lvl="1"/>
            <a:r>
              <a:rPr lang="en-US" dirty="0"/>
              <a:t>Downstream system: Hidden Sector Decay Search (HSDS) detector. Reconstruct decay vertices of FIPs, measure invariant mass and provide particle ID of decay products, in a nearly-zero background environment.</a:t>
            </a:r>
          </a:p>
        </p:txBody>
      </p:sp>
      <p:pic>
        <p:nvPicPr>
          <p:cNvPr id="5" name="Picture 4" descr="A picture containing screenshot, text, line, diagram&#10;&#10;Description automatically generated">
            <a:extLst>
              <a:ext uri="{FF2B5EF4-FFF2-40B4-BE49-F238E27FC236}">
                <a16:creationId xmlns:a16="http://schemas.microsoft.com/office/drawing/2014/main" id="{BE66D464-8BBE-1F7F-0AD9-42726F9790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48864" y="2473036"/>
            <a:ext cx="444627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2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DFF3E2-646D-1E4B-1333-007D8DC9AB9C}"/>
              </a:ext>
            </a:extLst>
          </p:cNvPr>
          <p:cNvSpPr txBox="1"/>
          <p:nvPr/>
        </p:nvSpPr>
        <p:spPr>
          <a:xfrm>
            <a:off x="5763491" y="607066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(Slide from Alberto Di </a:t>
            </a:r>
            <a:r>
              <a:rPr lang="en-GB" i="1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Meglio</a:t>
            </a:r>
            <a:r>
              <a:rPr lang="en-GB" i="1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)</a:t>
            </a:r>
            <a:endParaRPr lang="en-US" i="1" dirty="0">
              <a:latin typeface="Palatino Linotype" panose="02040502050505030304" pitchFamily="18" charset="0"/>
            </a:endParaRPr>
          </a:p>
        </p:txBody>
      </p:sp>
      <p:pic>
        <p:nvPicPr>
          <p:cNvPr id="7" name="Picture 6" descr="A picture containing text, screenshot, diagram, design&#10;&#10;Description automatically generated">
            <a:extLst>
              <a:ext uri="{FF2B5EF4-FFF2-40B4-BE49-F238E27FC236}">
                <a16:creationId xmlns:a16="http://schemas.microsoft.com/office/drawing/2014/main" id="{1C94ACDB-87F4-59D3-99A4-49A651460A5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630" y="1903963"/>
            <a:ext cx="8434740" cy="3554729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2C26BB53-83ED-5D51-26AC-22954A3D4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630" y="596808"/>
            <a:ext cx="7808038" cy="1143961"/>
          </a:xfrm>
        </p:spPr>
        <p:txBody>
          <a:bodyPr>
            <a:normAutofit/>
          </a:bodyPr>
          <a:lstStyle/>
          <a:p>
            <a:r>
              <a:rPr lang="en-US" i="1" dirty="0"/>
              <a:t>Quantum Technology Initiative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076B90-75F1-F1F0-BFD7-E677C3D85FCE}"/>
              </a:ext>
            </a:extLst>
          </p:cNvPr>
          <p:cNvSpPr txBox="1"/>
          <p:nvPr/>
        </p:nvSpPr>
        <p:spPr>
          <a:xfrm>
            <a:off x="354630" y="594528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latin typeface="Palatino Linotype" panose="02040502050505030304" pitchFamily="18" charset="0"/>
              </a:rPr>
              <a:t>Phase 2 under discussion</a:t>
            </a:r>
            <a:endParaRPr lang="en-US" i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18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19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3D2E593-D3B6-BE4A-FFDD-F4A5D6DEC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2086859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i="1" dirty="0">
                <a:latin typeface="Palatino" pitchFamily="2" charset="77"/>
                <a:ea typeface="Palatino" pitchFamily="2" charset="77"/>
              </a:rPr>
              <a:t>Discuss….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25F5B5-4C23-F7E7-D580-303E69A3DE17}"/>
              </a:ext>
            </a:extLst>
          </p:cNvPr>
          <p:cNvSpPr txBox="1"/>
          <p:nvPr/>
        </p:nvSpPr>
        <p:spPr>
          <a:xfrm>
            <a:off x="1285875" y="3871913"/>
            <a:ext cx="6672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(and thanks to Tracey Berry, Marcella Bona, Mario </a:t>
            </a:r>
            <a:r>
              <a:rPr lang="en-US" dirty="0" err="1">
                <a:latin typeface="Palatino Linotype" panose="02040502050505030304" pitchFamily="18" charset="0"/>
              </a:rPr>
              <a:t>Campanelli</a:t>
            </a:r>
            <a:r>
              <a:rPr lang="en-US" dirty="0">
                <a:latin typeface="Palatino Linotype" panose="02040502050505030304" pitchFamily="18" charset="0"/>
              </a:rPr>
              <a:t>, Monica D’Onofrio, Carl </a:t>
            </a:r>
            <a:r>
              <a:rPr lang="en-US" dirty="0" err="1">
                <a:latin typeface="Palatino Linotype" panose="02040502050505030304" pitchFamily="18" charset="0"/>
              </a:rPr>
              <a:t>Gwilliam</a:t>
            </a:r>
            <a:r>
              <a:rPr lang="en-US" dirty="0">
                <a:latin typeface="Palatino Linotype" panose="02040502050505030304" pitchFamily="18" charset="0"/>
              </a:rPr>
              <a:t>, Cristina </a:t>
            </a:r>
            <a:r>
              <a:rPr lang="en-US" dirty="0" err="1">
                <a:latin typeface="Palatino Linotype" panose="02040502050505030304" pitchFamily="18" charset="0"/>
              </a:rPr>
              <a:t>Lazeroni</a:t>
            </a:r>
            <a:r>
              <a:rPr lang="en-US" dirty="0">
                <a:latin typeface="Palatino Linotype" panose="02040502050505030304" pitchFamily="18" charset="0"/>
              </a:rPr>
              <a:t>, Steve McMahon, Claire Shepherd-</a:t>
            </a:r>
            <a:r>
              <a:rPr lang="en-US" dirty="0" err="1">
                <a:latin typeface="Palatino Linotype" panose="02040502050505030304" pitchFamily="18" charset="0"/>
              </a:rPr>
              <a:t>Themistocleous</a:t>
            </a:r>
            <a:r>
              <a:rPr lang="en-US" dirty="0">
                <a:latin typeface="Palatino Linotype" panose="02040502050505030304" pitchFamily="18" charset="0"/>
              </a:rPr>
              <a:t>,  Pedro </a:t>
            </a:r>
            <a:r>
              <a:rPr lang="en-US" dirty="0" err="1">
                <a:latin typeface="Palatino Linotype" panose="02040502050505030304" pitchFamily="18" charset="0"/>
              </a:rPr>
              <a:t>Tiexera</a:t>
            </a:r>
            <a:r>
              <a:rPr lang="en-US" dirty="0">
                <a:latin typeface="Palatino Linotype" panose="02040502050505030304" pitchFamily="18" charset="0"/>
              </a:rPr>
              <a:t>-Dias, and anyone I forgot, sorry…)</a:t>
            </a:r>
          </a:p>
        </p:txBody>
      </p:sp>
    </p:spTree>
    <p:extLst>
      <p:ext uri="{BB962C8B-B14F-4D97-AF65-F5344CB8AC3E}">
        <p14:creationId xmlns:p14="http://schemas.microsoft.com/office/powerpoint/2010/main" val="55522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0CF78F-74D9-49CD-AAD5-138B2C943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There’s a lot going on at CERN…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E1D4B88-2D88-74C9-285D-8E6F10C32639}"/>
              </a:ext>
            </a:extLst>
          </p:cNvPr>
          <p:cNvSpPr txBox="1">
            <a:spLocks/>
          </p:cNvSpPr>
          <p:nvPr/>
        </p:nvSpPr>
        <p:spPr>
          <a:xfrm>
            <a:off x="4194727" y="2128282"/>
            <a:ext cx="4348851" cy="23745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i="1" dirty="0">
              <a:latin typeface="Palatino Linotype"/>
              <a:cs typeface="Palatino Linotype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DB1355-49DB-0F1B-8069-60A9B5B3FF12}"/>
              </a:ext>
            </a:extLst>
          </p:cNvPr>
          <p:cNvSpPr txBox="1">
            <a:spLocks/>
          </p:cNvSpPr>
          <p:nvPr/>
        </p:nvSpPr>
        <p:spPr>
          <a:xfrm>
            <a:off x="398499" y="1814944"/>
            <a:ext cx="8302156" cy="467884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Palatino Linotype"/>
                <a:cs typeface="Palatino Linotype"/>
              </a:rPr>
              <a:t>HL-LHC </a:t>
            </a:r>
          </a:p>
          <a:p>
            <a:pPr lvl="1"/>
            <a:r>
              <a:rPr lang="en-US" dirty="0">
                <a:latin typeface="Palatino Linotype"/>
                <a:cs typeface="Palatino Linotype"/>
              </a:rPr>
              <a:t>ATLAS, CMS, </a:t>
            </a:r>
            <a:r>
              <a:rPr lang="en-US" dirty="0" err="1">
                <a:latin typeface="Palatino Linotype"/>
                <a:cs typeface="Palatino Linotype"/>
              </a:rPr>
              <a:t>LHCb</a:t>
            </a:r>
            <a:r>
              <a:rPr lang="en-US" dirty="0">
                <a:latin typeface="Palatino Linotype"/>
                <a:cs typeface="Palatino Linotype"/>
              </a:rPr>
              <a:t>, forward physics, software and computing</a:t>
            </a:r>
          </a:p>
          <a:p>
            <a:r>
              <a:rPr lang="en-US" dirty="0">
                <a:latin typeface="Palatino Linotype"/>
                <a:cs typeface="Palatino Linotype"/>
              </a:rPr>
              <a:t>North Area experiments</a:t>
            </a:r>
          </a:p>
          <a:p>
            <a:pPr lvl="1"/>
            <a:r>
              <a:rPr lang="en-US" dirty="0">
                <a:latin typeface="Palatino Linotype"/>
                <a:cs typeface="Palatino Linotype"/>
              </a:rPr>
              <a:t>COMPASS/AMBER</a:t>
            </a:r>
          </a:p>
          <a:p>
            <a:pPr lvl="1"/>
            <a:r>
              <a:rPr lang="en-US" dirty="0">
                <a:latin typeface="Palatino Linotype"/>
                <a:cs typeface="Palatino Linotype"/>
              </a:rPr>
              <a:t>NA61/SHINE, NA62,63,64,65</a:t>
            </a:r>
          </a:p>
          <a:p>
            <a:pPr lvl="1"/>
            <a:r>
              <a:rPr lang="en-US" dirty="0">
                <a:latin typeface="Palatino Linotype"/>
                <a:cs typeface="Palatino Linotype"/>
              </a:rPr>
              <a:t>ECN3 beam upgrade</a:t>
            </a:r>
          </a:p>
          <a:p>
            <a:r>
              <a:rPr lang="en-US" dirty="0">
                <a:latin typeface="Palatino Linotype"/>
                <a:cs typeface="Palatino Linotype"/>
              </a:rPr>
              <a:t>Nuclear physics</a:t>
            </a:r>
          </a:p>
          <a:p>
            <a:pPr lvl="1"/>
            <a:r>
              <a:rPr lang="en-US" dirty="0">
                <a:latin typeface="Palatino Linotype"/>
                <a:cs typeface="Palatino Linotype"/>
              </a:rPr>
              <a:t>ALICE, </a:t>
            </a:r>
            <a:r>
              <a:rPr lang="en-US" dirty="0" err="1">
                <a:latin typeface="Palatino Linotype"/>
                <a:cs typeface="Palatino Linotype"/>
              </a:rPr>
              <a:t>n_TOF</a:t>
            </a:r>
            <a:r>
              <a:rPr lang="en-US" dirty="0">
                <a:latin typeface="Palatino Linotype"/>
                <a:cs typeface="Palatino Linotype"/>
              </a:rPr>
              <a:t>, ISOLDE …</a:t>
            </a:r>
          </a:p>
          <a:p>
            <a:r>
              <a:rPr lang="en-US" dirty="0">
                <a:latin typeface="Palatino Linotype"/>
                <a:cs typeface="Palatino Linotype"/>
              </a:rPr>
              <a:t>Neutrino platform</a:t>
            </a:r>
          </a:p>
          <a:p>
            <a:r>
              <a:rPr lang="en-US" dirty="0">
                <a:latin typeface="Palatino Linotype"/>
                <a:cs typeface="Palatino Linotype"/>
              </a:rPr>
              <a:t>Antimatter Factory program</a:t>
            </a:r>
          </a:p>
          <a:p>
            <a:r>
              <a:rPr lang="en-US" dirty="0">
                <a:latin typeface="Palatino Linotype"/>
                <a:cs typeface="Palatino Linotype"/>
              </a:rPr>
              <a:t>Quantum Technology Initiative</a:t>
            </a:r>
          </a:p>
          <a:p>
            <a:r>
              <a:rPr lang="en-US" dirty="0">
                <a:latin typeface="Palatino Linotype"/>
                <a:cs typeface="Palatino Linotype"/>
              </a:rPr>
              <a:t>Non-accelerator Axion searches</a:t>
            </a:r>
          </a:p>
          <a:p>
            <a:r>
              <a:rPr lang="en-US" dirty="0">
                <a:latin typeface="Palatino Linotype"/>
                <a:cs typeface="Palatino Linotype"/>
              </a:rPr>
              <a:t>AWAKE</a:t>
            </a:r>
          </a:p>
          <a:p>
            <a:r>
              <a:rPr lang="en-US" dirty="0">
                <a:latin typeface="Palatino Linotype"/>
                <a:cs typeface="Palatino Linotype"/>
              </a:rPr>
              <a:t>…</a:t>
            </a:r>
          </a:p>
          <a:p>
            <a:endParaRPr lang="en-GB" dirty="0">
              <a:latin typeface="Palatino Linotype" panose="02040502050505030304" pitchFamily="18" charset="0"/>
            </a:endParaRPr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07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1445C-5E7A-50C7-0FEA-F55926E08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26772"/>
            <a:ext cx="8229600" cy="1143000"/>
          </a:xfrm>
        </p:spPr>
        <p:txBody>
          <a:bodyPr/>
          <a:lstStyle/>
          <a:p>
            <a:r>
              <a:rPr lang="en-US" dirty="0"/>
              <a:t>Spares</a:t>
            </a:r>
          </a:p>
        </p:txBody>
      </p:sp>
    </p:spTree>
    <p:extLst>
      <p:ext uri="{BB962C8B-B14F-4D97-AF65-F5344CB8AC3E}">
        <p14:creationId xmlns:p14="http://schemas.microsoft.com/office/powerpoint/2010/main" val="4024722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9C333E91-A0AD-C9D8-9A5F-91649C672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0" y="783167"/>
            <a:ext cx="4473863" cy="529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86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0CF78F-74D9-49CD-AAD5-138B2C943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There’s a lot going on at CERN…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E1D4B88-2D88-74C9-285D-8E6F10C32639}"/>
              </a:ext>
            </a:extLst>
          </p:cNvPr>
          <p:cNvSpPr txBox="1">
            <a:spLocks/>
          </p:cNvSpPr>
          <p:nvPr/>
        </p:nvSpPr>
        <p:spPr>
          <a:xfrm>
            <a:off x="4194727" y="2128282"/>
            <a:ext cx="4348851" cy="23745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i="1" dirty="0">
              <a:latin typeface="Palatino Linotype"/>
              <a:cs typeface="Palatino Linotype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DB1355-49DB-0F1B-8069-60A9B5B3FF12}"/>
              </a:ext>
            </a:extLst>
          </p:cNvPr>
          <p:cNvSpPr txBox="1">
            <a:spLocks/>
          </p:cNvSpPr>
          <p:nvPr/>
        </p:nvSpPr>
        <p:spPr>
          <a:xfrm>
            <a:off x="398499" y="1814944"/>
            <a:ext cx="8302156" cy="460135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Palatino Linotype"/>
                <a:cs typeface="Palatino Linotype"/>
              </a:rPr>
              <a:t>HL-LHC</a:t>
            </a:r>
            <a:r>
              <a:rPr lang="en-US" dirty="0">
                <a:latin typeface="Palatino Linotype"/>
                <a:cs typeface="Palatino Linotype"/>
              </a:rPr>
              <a:t> </a:t>
            </a:r>
          </a:p>
          <a:p>
            <a:pPr lvl="1"/>
            <a:r>
              <a:rPr lang="en-US" dirty="0">
                <a:latin typeface="Palatino Linotype"/>
                <a:cs typeface="Palatino Linotype"/>
              </a:rPr>
              <a:t>ATLAS, CMS, </a:t>
            </a:r>
            <a:r>
              <a:rPr lang="en-US" dirty="0" err="1">
                <a:latin typeface="Palatino Linotype"/>
                <a:cs typeface="Palatino Linotype"/>
              </a:rPr>
              <a:t>LHCb</a:t>
            </a:r>
            <a:r>
              <a:rPr lang="en-US" dirty="0">
                <a:latin typeface="Palatino Linotype"/>
                <a:cs typeface="Palatino Linotype"/>
              </a:rPr>
              <a:t>, </a:t>
            </a:r>
            <a:r>
              <a:rPr lang="en-US" b="1" dirty="0">
                <a:latin typeface="Palatino Linotype"/>
                <a:cs typeface="Palatino Linotype"/>
              </a:rPr>
              <a:t>forward physics</a:t>
            </a:r>
            <a:r>
              <a:rPr lang="en-US" dirty="0">
                <a:latin typeface="Palatino Linotype"/>
                <a:cs typeface="Palatino Linotype"/>
              </a:rPr>
              <a:t>, software and computing</a:t>
            </a:r>
          </a:p>
          <a:p>
            <a:r>
              <a:rPr lang="en-US" b="1" dirty="0">
                <a:latin typeface="Palatino Linotype"/>
                <a:cs typeface="Palatino Linotype"/>
              </a:rPr>
              <a:t>North Area experiments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Palatino Linotype"/>
                <a:cs typeface="Palatino Linotype"/>
              </a:rPr>
              <a:t>COMPASS/AMBER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Palatino Linotype"/>
                <a:cs typeface="Palatino Linotype"/>
              </a:rPr>
              <a:t>NA61/SHINE, NA62,63,64,65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Palatino Linotype"/>
              <a:cs typeface="Palatino Linotype"/>
            </a:endParaRPr>
          </a:p>
          <a:p>
            <a:pPr lvl="1"/>
            <a:r>
              <a:rPr lang="en-US" b="1" dirty="0">
                <a:latin typeface="Palatino Linotype"/>
                <a:cs typeface="Palatino Linotype"/>
              </a:rPr>
              <a:t>ECN3 beam upgrade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Palatino Linotype"/>
                <a:cs typeface="Palatino Linotype"/>
              </a:rPr>
              <a:t>Nuclear physics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Palatino Linotype"/>
                <a:cs typeface="Palatino Linotype"/>
              </a:rPr>
              <a:t>ALICE,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  <a:latin typeface="Palatino Linotype"/>
                <a:cs typeface="Palatino Linotype"/>
              </a:rPr>
              <a:t>n_TOF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Palatino Linotype"/>
                <a:cs typeface="Palatino Linotype"/>
              </a:rPr>
              <a:t>, ISOLDE …</a:t>
            </a:r>
          </a:p>
          <a:p>
            <a:r>
              <a:rPr lang="en-US" dirty="0">
                <a:latin typeface="Palatino Linotype"/>
                <a:cs typeface="Palatino Linotype"/>
              </a:rPr>
              <a:t>Neutrino platform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Palatino Linotype"/>
                <a:cs typeface="Palatino Linotype"/>
              </a:rPr>
              <a:t>Antimatter Factory program</a:t>
            </a:r>
          </a:p>
          <a:p>
            <a:r>
              <a:rPr lang="en-US" dirty="0">
                <a:latin typeface="Palatino Linotype"/>
                <a:cs typeface="Palatino Linotype"/>
              </a:rPr>
              <a:t>Quantum Technology Initiative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Palatino Linotype"/>
                <a:cs typeface="Palatino Linotype"/>
              </a:rPr>
              <a:t>Non-accelerator Axion searches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Palatino Linotype"/>
                <a:cs typeface="Palatino Linotype"/>
              </a:rPr>
              <a:t>AWAKE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Palatino Linotype"/>
                <a:cs typeface="Palatino Linotype"/>
              </a:rPr>
              <a:t>…</a:t>
            </a:r>
          </a:p>
          <a:p>
            <a:endParaRPr lang="en-GB" dirty="0">
              <a:latin typeface="Palatino Linotype" panose="02040502050505030304" pitchFamily="18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C81157-ABAE-C7DA-A331-E09729556D21}"/>
              </a:ext>
            </a:extLst>
          </p:cNvPr>
          <p:cNvSpPr txBox="1">
            <a:spLocks/>
          </p:cNvSpPr>
          <p:nvPr/>
        </p:nvSpPr>
        <p:spPr>
          <a:xfrm>
            <a:off x="5195455" y="3817260"/>
            <a:ext cx="3505200" cy="2374543"/>
          </a:xfrm>
          <a:custGeom>
            <a:avLst/>
            <a:gdLst>
              <a:gd name="connsiteX0" fmla="*/ 0 w 3505200"/>
              <a:gd name="connsiteY0" fmla="*/ 0 h 2374543"/>
              <a:gd name="connsiteX1" fmla="*/ 549148 w 3505200"/>
              <a:gd name="connsiteY1" fmla="*/ 0 h 2374543"/>
              <a:gd name="connsiteX2" fmla="*/ 1063244 w 3505200"/>
              <a:gd name="connsiteY2" fmla="*/ 0 h 2374543"/>
              <a:gd name="connsiteX3" fmla="*/ 1682496 w 3505200"/>
              <a:gd name="connsiteY3" fmla="*/ 0 h 2374543"/>
              <a:gd name="connsiteX4" fmla="*/ 2266696 w 3505200"/>
              <a:gd name="connsiteY4" fmla="*/ 0 h 2374543"/>
              <a:gd name="connsiteX5" fmla="*/ 2850896 w 3505200"/>
              <a:gd name="connsiteY5" fmla="*/ 0 h 2374543"/>
              <a:gd name="connsiteX6" fmla="*/ 3505200 w 3505200"/>
              <a:gd name="connsiteY6" fmla="*/ 0 h 2374543"/>
              <a:gd name="connsiteX7" fmla="*/ 3505200 w 3505200"/>
              <a:gd name="connsiteY7" fmla="*/ 617381 h 2374543"/>
              <a:gd name="connsiteX8" fmla="*/ 3505200 w 3505200"/>
              <a:gd name="connsiteY8" fmla="*/ 1163526 h 2374543"/>
              <a:gd name="connsiteX9" fmla="*/ 3505200 w 3505200"/>
              <a:gd name="connsiteY9" fmla="*/ 1780907 h 2374543"/>
              <a:gd name="connsiteX10" fmla="*/ 3505200 w 3505200"/>
              <a:gd name="connsiteY10" fmla="*/ 2374543 h 2374543"/>
              <a:gd name="connsiteX11" fmla="*/ 2885948 w 3505200"/>
              <a:gd name="connsiteY11" fmla="*/ 2374543 h 2374543"/>
              <a:gd name="connsiteX12" fmla="*/ 2266696 w 3505200"/>
              <a:gd name="connsiteY12" fmla="*/ 2374543 h 2374543"/>
              <a:gd name="connsiteX13" fmla="*/ 1612392 w 3505200"/>
              <a:gd name="connsiteY13" fmla="*/ 2374543 h 2374543"/>
              <a:gd name="connsiteX14" fmla="*/ 1063244 w 3505200"/>
              <a:gd name="connsiteY14" fmla="*/ 2374543 h 2374543"/>
              <a:gd name="connsiteX15" fmla="*/ 0 w 3505200"/>
              <a:gd name="connsiteY15" fmla="*/ 2374543 h 2374543"/>
              <a:gd name="connsiteX16" fmla="*/ 0 w 3505200"/>
              <a:gd name="connsiteY16" fmla="*/ 1828398 h 2374543"/>
              <a:gd name="connsiteX17" fmla="*/ 0 w 3505200"/>
              <a:gd name="connsiteY17" fmla="*/ 1234762 h 2374543"/>
              <a:gd name="connsiteX18" fmla="*/ 0 w 3505200"/>
              <a:gd name="connsiteY18" fmla="*/ 617381 h 2374543"/>
              <a:gd name="connsiteX19" fmla="*/ 0 w 3505200"/>
              <a:gd name="connsiteY19" fmla="*/ 0 h 237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505200" h="2374543" fill="none" extrusionOk="0">
                <a:moveTo>
                  <a:pt x="0" y="0"/>
                </a:moveTo>
                <a:cubicBezTo>
                  <a:pt x="263265" y="21837"/>
                  <a:pt x="353415" y="1745"/>
                  <a:pt x="549148" y="0"/>
                </a:cubicBezTo>
                <a:cubicBezTo>
                  <a:pt x="744881" y="-1745"/>
                  <a:pt x="902048" y="4127"/>
                  <a:pt x="1063244" y="0"/>
                </a:cubicBezTo>
                <a:cubicBezTo>
                  <a:pt x="1224440" y="-4127"/>
                  <a:pt x="1546253" y="21082"/>
                  <a:pt x="1682496" y="0"/>
                </a:cubicBezTo>
                <a:cubicBezTo>
                  <a:pt x="1818739" y="-21082"/>
                  <a:pt x="2145770" y="-10406"/>
                  <a:pt x="2266696" y="0"/>
                </a:cubicBezTo>
                <a:cubicBezTo>
                  <a:pt x="2387622" y="10406"/>
                  <a:pt x="2596153" y="25349"/>
                  <a:pt x="2850896" y="0"/>
                </a:cubicBezTo>
                <a:cubicBezTo>
                  <a:pt x="3105639" y="-25349"/>
                  <a:pt x="3217761" y="-4116"/>
                  <a:pt x="3505200" y="0"/>
                </a:cubicBezTo>
                <a:cubicBezTo>
                  <a:pt x="3535526" y="150498"/>
                  <a:pt x="3528206" y="443907"/>
                  <a:pt x="3505200" y="617381"/>
                </a:cubicBezTo>
                <a:cubicBezTo>
                  <a:pt x="3482194" y="790855"/>
                  <a:pt x="3517364" y="1013390"/>
                  <a:pt x="3505200" y="1163526"/>
                </a:cubicBezTo>
                <a:cubicBezTo>
                  <a:pt x="3493036" y="1313663"/>
                  <a:pt x="3505358" y="1585229"/>
                  <a:pt x="3505200" y="1780907"/>
                </a:cubicBezTo>
                <a:cubicBezTo>
                  <a:pt x="3505042" y="1976585"/>
                  <a:pt x="3485849" y="2234323"/>
                  <a:pt x="3505200" y="2374543"/>
                </a:cubicBezTo>
                <a:cubicBezTo>
                  <a:pt x="3213858" y="2353984"/>
                  <a:pt x="3038708" y="2359350"/>
                  <a:pt x="2885948" y="2374543"/>
                </a:cubicBezTo>
                <a:cubicBezTo>
                  <a:pt x="2733188" y="2389736"/>
                  <a:pt x="2435739" y="2369876"/>
                  <a:pt x="2266696" y="2374543"/>
                </a:cubicBezTo>
                <a:cubicBezTo>
                  <a:pt x="2097653" y="2379210"/>
                  <a:pt x="1744767" y="2385539"/>
                  <a:pt x="1612392" y="2374543"/>
                </a:cubicBezTo>
                <a:cubicBezTo>
                  <a:pt x="1480017" y="2363547"/>
                  <a:pt x="1325129" y="2381767"/>
                  <a:pt x="1063244" y="2374543"/>
                </a:cubicBezTo>
                <a:cubicBezTo>
                  <a:pt x="801359" y="2367319"/>
                  <a:pt x="527903" y="2427541"/>
                  <a:pt x="0" y="2374543"/>
                </a:cubicBezTo>
                <a:cubicBezTo>
                  <a:pt x="-15966" y="2221510"/>
                  <a:pt x="15204" y="1993152"/>
                  <a:pt x="0" y="1828398"/>
                </a:cubicBezTo>
                <a:cubicBezTo>
                  <a:pt x="-15204" y="1663644"/>
                  <a:pt x="-6918" y="1438514"/>
                  <a:pt x="0" y="1234762"/>
                </a:cubicBezTo>
                <a:cubicBezTo>
                  <a:pt x="6918" y="1031010"/>
                  <a:pt x="21987" y="897243"/>
                  <a:pt x="0" y="617381"/>
                </a:cubicBezTo>
                <a:cubicBezTo>
                  <a:pt x="-21987" y="337519"/>
                  <a:pt x="15119" y="247372"/>
                  <a:pt x="0" y="0"/>
                </a:cubicBezTo>
                <a:close/>
              </a:path>
              <a:path w="3505200" h="2374543" stroke="0" extrusionOk="0">
                <a:moveTo>
                  <a:pt x="0" y="0"/>
                </a:moveTo>
                <a:cubicBezTo>
                  <a:pt x="241560" y="-13834"/>
                  <a:pt x="326522" y="18617"/>
                  <a:pt x="549148" y="0"/>
                </a:cubicBezTo>
                <a:cubicBezTo>
                  <a:pt x="771774" y="-18617"/>
                  <a:pt x="849551" y="16480"/>
                  <a:pt x="1028192" y="0"/>
                </a:cubicBezTo>
                <a:cubicBezTo>
                  <a:pt x="1206833" y="-16480"/>
                  <a:pt x="1384168" y="5971"/>
                  <a:pt x="1682496" y="0"/>
                </a:cubicBezTo>
                <a:cubicBezTo>
                  <a:pt x="1980824" y="-5971"/>
                  <a:pt x="2048655" y="8884"/>
                  <a:pt x="2231644" y="0"/>
                </a:cubicBezTo>
                <a:cubicBezTo>
                  <a:pt x="2414633" y="-8884"/>
                  <a:pt x="2627003" y="1288"/>
                  <a:pt x="2780792" y="0"/>
                </a:cubicBezTo>
                <a:cubicBezTo>
                  <a:pt x="2934581" y="-1288"/>
                  <a:pt x="3278408" y="-31080"/>
                  <a:pt x="3505200" y="0"/>
                </a:cubicBezTo>
                <a:cubicBezTo>
                  <a:pt x="3513490" y="223785"/>
                  <a:pt x="3485645" y="307106"/>
                  <a:pt x="3505200" y="546145"/>
                </a:cubicBezTo>
                <a:cubicBezTo>
                  <a:pt x="3524755" y="785185"/>
                  <a:pt x="3486713" y="891126"/>
                  <a:pt x="3505200" y="1139781"/>
                </a:cubicBezTo>
                <a:cubicBezTo>
                  <a:pt x="3523687" y="1388436"/>
                  <a:pt x="3505914" y="1423443"/>
                  <a:pt x="3505200" y="1685926"/>
                </a:cubicBezTo>
                <a:cubicBezTo>
                  <a:pt x="3504486" y="1948410"/>
                  <a:pt x="3506653" y="2098794"/>
                  <a:pt x="3505200" y="2374543"/>
                </a:cubicBezTo>
                <a:cubicBezTo>
                  <a:pt x="3377246" y="2359402"/>
                  <a:pt x="3171522" y="2378659"/>
                  <a:pt x="2921000" y="2374543"/>
                </a:cubicBezTo>
                <a:cubicBezTo>
                  <a:pt x="2670478" y="2370427"/>
                  <a:pt x="2597499" y="2351780"/>
                  <a:pt x="2371852" y="2374543"/>
                </a:cubicBezTo>
                <a:cubicBezTo>
                  <a:pt x="2146205" y="2397306"/>
                  <a:pt x="1894782" y="2404403"/>
                  <a:pt x="1717548" y="2374543"/>
                </a:cubicBezTo>
                <a:cubicBezTo>
                  <a:pt x="1540314" y="2344683"/>
                  <a:pt x="1260169" y="2401912"/>
                  <a:pt x="1063244" y="2374543"/>
                </a:cubicBezTo>
                <a:cubicBezTo>
                  <a:pt x="866319" y="2347174"/>
                  <a:pt x="713153" y="2389136"/>
                  <a:pt x="549148" y="2374543"/>
                </a:cubicBezTo>
                <a:cubicBezTo>
                  <a:pt x="385143" y="2359950"/>
                  <a:pt x="233715" y="2399047"/>
                  <a:pt x="0" y="2374543"/>
                </a:cubicBezTo>
                <a:cubicBezTo>
                  <a:pt x="-13603" y="2171647"/>
                  <a:pt x="14601" y="2053294"/>
                  <a:pt x="0" y="1733416"/>
                </a:cubicBezTo>
                <a:cubicBezTo>
                  <a:pt x="-14601" y="1413538"/>
                  <a:pt x="-8236" y="1450573"/>
                  <a:pt x="0" y="1211017"/>
                </a:cubicBezTo>
                <a:cubicBezTo>
                  <a:pt x="8236" y="971461"/>
                  <a:pt x="21964" y="847102"/>
                  <a:pt x="0" y="664872"/>
                </a:cubicBezTo>
                <a:cubicBezTo>
                  <a:pt x="-21964" y="482642"/>
                  <a:pt x="-22916" y="319154"/>
                  <a:pt x="0" y="0"/>
                </a:cubicBezTo>
                <a:close/>
              </a:path>
            </a:pathLst>
          </a:custGeom>
          <a:ln w="76200"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i="1" dirty="0">
                <a:latin typeface="Palatino Linotype"/>
                <a:cs typeface="Palatino Linotype"/>
              </a:rPr>
              <a:t>Will </a:t>
            </a:r>
            <a:r>
              <a:rPr lang="en-US" sz="3200" i="1" dirty="0" err="1">
                <a:latin typeface="Palatino Linotype"/>
                <a:cs typeface="Palatino Linotype"/>
              </a:rPr>
              <a:t>emphasise</a:t>
            </a:r>
            <a:r>
              <a:rPr lang="en-US" sz="3200" i="1" dirty="0">
                <a:latin typeface="Palatino Linotype"/>
                <a:cs typeface="Palatino Linotype"/>
              </a:rPr>
              <a:t> (particle physics) opportunities with current or potential UK interest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629F0A-368C-77FF-ED3B-17265A0E3868}"/>
              </a:ext>
            </a:extLst>
          </p:cNvPr>
          <p:cNvCxnSpPr>
            <a:cxnSpLocks/>
          </p:cNvCxnSpPr>
          <p:nvPr/>
        </p:nvCxnSpPr>
        <p:spPr>
          <a:xfrm flipV="1">
            <a:off x="2824512" y="2248203"/>
            <a:ext cx="803108" cy="155998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8517148-A054-A70A-97C7-90C22881C35B}"/>
              </a:ext>
            </a:extLst>
          </p:cNvPr>
          <p:cNvCxnSpPr>
            <a:cxnSpLocks/>
          </p:cNvCxnSpPr>
          <p:nvPr/>
        </p:nvCxnSpPr>
        <p:spPr>
          <a:xfrm flipV="1">
            <a:off x="6300970" y="2248203"/>
            <a:ext cx="803108" cy="155998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F37B9A0-8C43-8D24-3DA8-A6A1523D8050}"/>
              </a:ext>
            </a:extLst>
          </p:cNvPr>
          <p:cNvCxnSpPr>
            <a:cxnSpLocks/>
          </p:cNvCxnSpPr>
          <p:nvPr/>
        </p:nvCxnSpPr>
        <p:spPr>
          <a:xfrm flipV="1">
            <a:off x="1617803" y="4448639"/>
            <a:ext cx="803108" cy="155998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5B00E4E-76E0-55FE-E1AA-41A0A0EDDCF2}"/>
              </a:ext>
            </a:extLst>
          </p:cNvPr>
          <p:cNvCxnSpPr>
            <a:cxnSpLocks/>
          </p:cNvCxnSpPr>
          <p:nvPr/>
        </p:nvCxnSpPr>
        <p:spPr>
          <a:xfrm flipV="1">
            <a:off x="2271114" y="5080974"/>
            <a:ext cx="803108" cy="155998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CFF9DC0-ABD3-0987-E66D-41980DFF2950}"/>
              </a:ext>
            </a:extLst>
          </p:cNvPr>
          <p:cNvSpPr txBox="1"/>
          <p:nvPr/>
        </p:nvSpPr>
        <p:spPr>
          <a:xfrm>
            <a:off x="3028342" y="4789641"/>
            <a:ext cx="395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8890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creenshot, diagram, parallel&#10;&#10;Description automatically generated">
            <a:extLst>
              <a:ext uri="{FF2B5EF4-FFF2-40B4-BE49-F238E27FC236}">
                <a16:creationId xmlns:a16="http://schemas.microsoft.com/office/drawing/2014/main" id="{594B1898-1175-176C-03DE-33A2D590C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13" y="1642370"/>
            <a:ext cx="8293373" cy="3573259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9A8B14DE-2D30-EEED-A54F-6362A7F7D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54" y="569099"/>
            <a:ext cx="7808038" cy="1143961"/>
          </a:xfrm>
        </p:spPr>
        <p:txBody>
          <a:bodyPr>
            <a:normAutofit/>
          </a:bodyPr>
          <a:lstStyle/>
          <a:p>
            <a:r>
              <a:rPr lang="en-US" i="1" dirty="0"/>
              <a:t>LHC+ long-term schedule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AF3B2C6-34AB-104E-2FC2-27D4ABBD8FDC}"/>
              </a:ext>
            </a:extLst>
          </p:cNvPr>
          <p:cNvCxnSpPr>
            <a:cxnSpLocks/>
          </p:cNvCxnSpPr>
          <p:nvPr/>
        </p:nvCxnSpPr>
        <p:spPr>
          <a:xfrm flipV="1">
            <a:off x="1242680" y="2396836"/>
            <a:ext cx="1542084" cy="30591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4C35ABC-C891-196F-8CE8-F48BE79D5D72}"/>
              </a:ext>
            </a:extLst>
          </p:cNvPr>
          <p:cNvCxnSpPr>
            <a:cxnSpLocks/>
          </p:cNvCxnSpPr>
          <p:nvPr/>
        </p:nvCxnSpPr>
        <p:spPr>
          <a:xfrm flipH="1" flipV="1">
            <a:off x="5950187" y="2396836"/>
            <a:ext cx="150810" cy="29246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5EAF476-A52A-1983-4438-EE8680332FD1}"/>
              </a:ext>
            </a:extLst>
          </p:cNvPr>
          <p:cNvSpPr txBox="1"/>
          <p:nvPr/>
        </p:nvSpPr>
        <p:spPr>
          <a:xfrm>
            <a:off x="439116" y="5387650"/>
            <a:ext cx="803564" cy="372029"/>
          </a:xfrm>
          <a:custGeom>
            <a:avLst/>
            <a:gdLst>
              <a:gd name="connsiteX0" fmla="*/ 0 w 803564"/>
              <a:gd name="connsiteY0" fmla="*/ 0 h 372029"/>
              <a:gd name="connsiteX1" fmla="*/ 393746 w 803564"/>
              <a:gd name="connsiteY1" fmla="*/ 0 h 372029"/>
              <a:gd name="connsiteX2" fmla="*/ 803564 w 803564"/>
              <a:gd name="connsiteY2" fmla="*/ 0 h 372029"/>
              <a:gd name="connsiteX3" fmla="*/ 803564 w 803564"/>
              <a:gd name="connsiteY3" fmla="*/ 372029 h 372029"/>
              <a:gd name="connsiteX4" fmla="*/ 401782 w 803564"/>
              <a:gd name="connsiteY4" fmla="*/ 372029 h 372029"/>
              <a:gd name="connsiteX5" fmla="*/ 0 w 803564"/>
              <a:gd name="connsiteY5" fmla="*/ 372029 h 372029"/>
              <a:gd name="connsiteX6" fmla="*/ 0 w 803564"/>
              <a:gd name="connsiteY6" fmla="*/ 0 h 37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3564" h="372029" extrusionOk="0">
                <a:moveTo>
                  <a:pt x="0" y="0"/>
                </a:moveTo>
                <a:cubicBezTo>
                  <a:pt x="193257" y="18273"/>
                  <a:pt x="233125" y="12162"/>
                  <a:pt x="393746" y="0"/>
                </a:cubicBezTo>
                <a:cubicBezTo>
                  <a:pt x="554367" y="-12162"/>
                  <a:pt x="675620" y="-15862"/>
                  <a:pt x="803564" y="0"/>
                </a:cubicBezTo>
                <a:cubicBezTo>
                  <a:pt x="812384" y="174380"/>
                  <a:pt x="799075" y="290684"/>
                  <a:pt x="803564" y="372029"/>
                </a:cubicBezTo>
                <a:cubicBezTo>
                  <a:pt x="654551" y="384620"/>
                  <a:pt x="601917" y="355264"/>
                  <a:pt x="401782" y="372029"/>
                </a:cubicBezTo>
                <a:cubicBezTo>
                  <a:pt x="201647" y="388794"/>
                  <a:pt x="93817" y="380076"/>
                  <a:pt x="0" y="372029"/>
                </a:cubicBezTo>
                <a:cubicBezTo>
                  <a:pt x="5426" y="199369"/>
                  <a:pt x="-17676" y="138777"/>
                  <a:pt x="0" y="0"/>
                </a:cubicBezTo>
                <a:close/>
              </a:path>
            </a:pathLst>
          </a:custGeom>
          <a:noFill/>
          <a:ln w="41275"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Now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CF0DAC-7EE4-1341-BD14-04532EB6C02C}"/>
              </a:ext>
            </a:extLst>
          </p:cNvPr>
          <p:cNvSpPr txBox="1"/>
          <p:nvPr/>
        </p:nvSpPr>
        <p:spPr>
          <a:xfrm>
            <a:off x="5548404" y="5348743"/>
            <a:ext cx="2546285" cy="923330"/>
          </a:xfrm>
          <a:custGeom>
            <a:avLst/>
            <a:gdLst>
              <a:gd name="connsiteX0" fmla="*/ 0 w 2546285"/>
              <a:gd name="connsiteY0" fmla="*/ 0 h 923330"/>
              <a:gd name="connsiteX1" fmla="*/ 611108 w 2546285"/>
              <a:gd name="connsiteY1" fmla="*/ 0 h 923330"/>
              <a:gd name="connsiteX2" fmla="*/ 1171291 w 2546285"/>
              <a:gd name="connsiteY2" fmla="*/ 0 h 923330"/>
              <a:gd name="connsiteX3" fmla="*/ 1858788 w 2546285"/>
              <a:gd name="connsiteY3" fmla="*/ 0 h 923330"/>
              <a:gd name="connsiteX4" fmla="*/ 2546285 w 2546285"/>
              <a:gd name="connsiteY4" fmla="*/ 0 h 923330"/>
              <a:gd name="connsiteX5" fmla="*/ 2546285 w 2546285"/>
              <a:gd name="connsiteY5" fmla="*/ 452432 h 923330"/>
              <a:gd name="connsiteX6" fmla="*/ 2546285 w 2546285"/>
              <a:gd name="connsiteY6" fmla="*/ 923330 h 923330"/>
              <a:gd name="connsiteX7" fmla="*/ 1909714 w 2546285"/>
              <a:gd name="connsiteY7" fmla="*/ 923330 h 923330"/>
              <a:gd name="connsiteX8" fmla="*/ 1222217 w 2546285"/>
              <a:gd name="connsiteY8" fmla="*/ 923330 h 923330"/>
              <a:gd name="connsiteX9" fmla="*/ 662034 w 2546285"/>
              <a:gd name="connsiteY9" fmla="*/ 923330 h 923330"/>
              <a:gd name="connsiteX10" fmla="*/ 0 w 2546285"/>
              <a:gd name="connsiteY10" fmla="*/ 923330 h 923330"/>
              <a:gd name="connsiteX11" fmla="*/ 0 w 2546285"/>
              <a:gd name="connsiteY11" fmla="*/ 461665 h 923330"/>
              <a:gd name="connsiteX12" fmla="*/ 0 w 2546285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46285" h="923330" extrusionOk="0">
                <a:moveTo>
                  <a:pt x="0" y="0"/>
                </a:moveTo>
                <a:cubicBezTo>
                  <a:pt x="287080" y="18382"/>
                  <a:pt x="367644" y="28750"/>
                  <a:pt x="611108" y="0"/>
                </a:cubicBezTo>
                <a:cubicBezTo>
                  <a:pt x="854572" y="-28750"/>
                  <a:pt x="962071" y="-24309"/>
                  <a:pt x="1171291" y="0"/>
                </a:cubicBezTo>
                <a:cubicBezTo>
                  <a:pt x="1380511" y="24309"/>
                  <a:pt x="1648447" y="-2890"/>
                  <a:pt x="1858788" y="0"/>
                </a:cubicBezTo>
                <a:cubicBezTo>
                  <a:pt x="2069129" y="2890"/>
                  <a:pt x="2384841" y="-765"/>
                  <a:pt x="2546285" y="0"/>
                </a:cubicBezTo>
                <a:cubicBezTo>
                  <a:pt x="2562840" y="95241"/>
                  <a:pt x="2535708" y="279166"/>
                  <a:pt x="2546285" y="452432"/>
                </a:cubicBezTo>
                <a:cubicBezTo>
                  <a:pt x="2556862" y="625698"/>
                  <a:pt x="2561129" y="697229"/>
                  <a:pt x="2546285" y="923330"/>
                </a:cubicBezTo>
                <a:cubicBezTo>
                  <a:pt x="2364856" y="911967"/>
                  <a:pt x="2189367" y="907668"/>
                  <a:pt x="1909714" y="923330"/>
                </a:cubicBezTo>
                <a:cubicBezTo>
                  <a:pt x="1630061" y="938992"/>
                  <a:pt x="1391902" y="917574"/>
                  <a:pt x="1222217" y="923330"/>
                </a:cubicBezTo>
                <a:cubicBezTo>
                  <a:pt x="1052532" y="929086"/>
                  <a:pt x="866300" y="906340"/>
                  <a:pt x="662034" y="923330"/>
                </a:cubicBezTo>
                <a:cubicBezTo>
                  <a:pt x="457768" y="940320"/>
                  <a:pt x="259316" y="931964"/>
                  <a:pt x="0" y="923330"/>
                </a:cubicBezTo>
                <a:cubicBezTo>
                  <a:pt x="-12943" y="708578"/>
                  <a:pt x="-16848" y="577028"/>
                  <a:pt x="0" y="461665"/>
                </a:cubicBezTo>
                <a:cubicBezTo>
                  <a:pt x="16848" y="346302"/>
                  <a:pt x="10023" y="135594"/>
                  <a:pt x="0" y="0"/>
                </a:cubicBezTo>
                <a:close/>
              </a:path>
            </a:pathLst>
          </a:custGeom>
          <a:noFill/>
          <a:ln w="41275"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ATLAS &amp; CMS Phase 2</a:t>
            </a:r>
          </a:p>
          <a:p>
            <a:r>
              <a:rPr lang="en-US" dirty="0">
                <a:latin typeface="Palatino Linotype" panose="02040502050505030304" pitchFamily="18" charset="0"/>
              </a:rPr>
              <a:t>North Area Upgrade (ECN3)?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C548417-2EB6-CC6A-E189-AA3955333EB4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4141260" y="3628528"/>
            <a:ext cx="148425" cy="13657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97DF450-3161-3508-CD55-3A654978A376}"/>
              </a:ext>
            </a:extLst>
          </p:cNvPr>
          <p:cNvSpPr txBox="1"/>
          <p:nvPr/>
        </p:nvSpPr>
        <p:spPr>
          <a:xfrm>
            <a:off x="3458241" y="4994281"/>
            <a:ext cx="1662888" cy="923330"/>
          </a:xfrm>
          <a:custGeom>
            <a:avLst/>
            <a:gdLst>
              <a:gd name="connsiteX0" fmla="*/ 0 w 1662888"/>
              <a:gd name="connsiteY0" fmla="*/ 0 h 923330"/>
              <a:gd name="connsiteX1" fmla="*/ 537667 w 1662888"/>
              <a:gd name="connsiteY1" fmla="*/ 0 h 923330"/>
              <a:gd name="connsiteX2" fmla="*/ 1042076 w 1662888"/>
              <a:gd name="connsiteY2" fmla="*/ 0 h 923330"/>
              <a:gd name="connsiteX3" fmla="*/ 1662888 w 1662888"/>
              <a:gd name="connsiteY3" fmla="*/ 0 h 923330"/>
              <a:gd name="connsiteX4" fmla="*/ 1662888 w 1662888"/>
              <a:gd name="connsiteY4" fmla="*/ 452432 h 923330"/>
              <a:gd name="connsiteX5" fmla="*/ 1662888 w 1662888"/>
              <a:gd name="connsiteY5" fmla="*/ 923330 h 923330"/>
              <a:gd name="connsiteX6" fmla="*/ 1141850 w 1662888"/>
              <a:gd name="connsiteY6" fmla="*/ 923330 h 923330"/>
              <a:gd name="connsiteX7" fmla="*/ 620812 w 1662888"/>
              <a:gd name="connsiteY7" fmla="*/ 923330 h 923330"/>
              <a:gd name="connsiteX8" fmla="*/ 0 w 1662888"/>
              <a:gd name="connsiteY8" fmla="*/ 923330 h 923330"/>
              <a:gd name="connsiteX9" fmla="*/ 0 w 1662888"/>
              <a:gd name="connsiteY9" fmla="*/ 489365 h 923330"/>
              <a:gd name="connsiteX10" fmla="*/ 0 w 1662888"/>
              <a:gd name="connsiteY10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2888" h="923330" extrusionOk="0">
                <a:moveTo>
                  <a:pt x="0" y="0"/>
                </a:moveTo>
                <a:cubicBezTo>
                  <a:pt x="192170" y="-10780"/>
                  <a:pt x="280909" y="18304"/>
                  <a:pt x="537667" y="0"/>
                </a:cubicBezTo>
                <a:cubicBezTo>
                  <a:pt x="794425" y="-18304"/>
                  <a:pt x="854512" y="-11743"/>
                  <a:pt x="1042076" y="0"/>
                </a:cubicBezTo>
                <a:cubicBezTo>
                  <a:pt x="1229640" y="11743"/>
                  <a:pt x="1509759" y="18958"/>
                  <a:pt x="1662888" y="0"/>
                </a:cubicBezTo>
                <a:cubicBezTo>
                  <a:pt x="1673092" y="150931"/>
                  <a:pt x="1673230" y="351520"/>
                  <a:pt x="1662888" y="452432"/>
                </a:cubicBezTo>
                <a:cubicBezTo>
                  <a:pt x="1652546" y="553344"/>
                  <a:pt x="1683093" y="767503"/>
                  <a:pt x="1662888" y="923330"/>
                </a:cubicBezTo>
                <a:cubicBezTo>
                  <a:pt x="1405255" y="925025"/>
                  <a:pt x="1260594" y="943229"/>
                  <a:pt x="1141850" y="923330"/>
                </a:cubicBezTo>
                <a:cubicBezTo>
                  <a:pt x="1023106" y="903431"/>
                  <a:pt x="805451" y="904749"/>
                  <a:pt x="620812" y="923330"/>
                </a:cubicBezTo>
                <a:cubicBezTo>
                  <a:pt x="436173" y="941911"/>
                  <a:pt x="193325" y="942211"/>
                  <a:pt x="0" y="923330"/>
                </a:cubicBezTo>
                <a:cubicBezTo>
                  <a:pt x="-15011" y="782008"/>
                  <a:pt x="5375" y="606538"/>
                  <a:pt x="0" y="489365"/>
                </a:cubicBezTo>
                <a:cubicBezTo>
                  <a:pt x="-5375" y="372192"/>
                  <a:pt x="5879" y="136234"/>
                  <a:pt x="0" y="0"/>
                </a:cubicBezTo>
                <a:close/>
              </a:path>
            </a:pathLst>
          </a:custGeom>
          <a:noFill/>
          <a:ln w="41275"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ALICE &amp; </a:t>
            </a:r>
            <a:r>
              <a:rPr lang="en-US" dirty="0" err="1">
                <a:latin typeface="Palatino Linotype" panose="02040502050505030304" pitchFamily="18" charset="0"/>
              </a:rPr>
              <a:t>LHCb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</a:p>
          <a:p>
            <a:r>
              <a:rPr lang="en-US" dirty="0">
                <a:latin typeface="Palatino Linotype" panose="02040502050505030304" pitchFamily="18" charset="0"/>
              </a:rPr>
              <a:t>Phase IIb?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75FE6B-89ED-DD3D-E1EF-C06E5E1947CB}"/>
              </a:ext>
            </a:extLst>
          </p:cNvPr>
          <p:cNvSpPr txBox="1"/>
          <p:nvPr/>
        </p:nvSpPr>
        <p:spPr>
          <a:xfrm>
            <a:off x="1362709" y="5594445"/>
            <a:ext cx="1975502" cy="646331"/>
          </a:xfrm>
          <a:custGeom>
            <a:avLst/>
            <a:gdLst>
              <a:gd name="connsiteX0" fmla="*/ 0 w 1975502"/>
              <a:gd name="connsiteY0" fmla="*/ 0 h 646331"/>
              <a:gd name="connsiteX1" fmla="*/ 638746 w 1975502"/>
              <a:gd name="connsiteY1" fmla="*/ 0 h 646331"/>
              <a:gd name="connsiteX2" fmla="*/ 1237981 w 1975502"/>
              <a:gd name="connsiteY2" fmla="*/ 0 h 646331"/>
              <a:gd name="connsiteX3" fmla="*/ 1975502 w 1975502"/>
              <a:gd name="connsiteY3" fmla="*/ 0 h 646331"/>
              <a:gd name="connsiteX4" fmla="*/ 1975502 w 1975502"/>
              <a:gd name="connsiteY4" fmla="*/ 646331 h 646331"/>
              <a:gd name="connsiteX5" fmla="*/ 1356511 w 1975502"/>
              <a:gd name="connsiteY5" fmla="*/ 646331 h 646331"/>
              <a:gd name="connsiteX6" fmla="*/ 658501 w 1975502"/>
              <a:gd name="connsiteY6" fmla="*/ 646331 h 646331"/>
              <a:gd name="connsiteX7" fmla="*/ 0 w 1975502"/>
              <a:gd name="connsiteY7" fmla="*/ 646331 h 646331"/>
              <a:gd name="connsiteX8" fmla="*/ 0 w 1975502"/>
              <a:gd name="connsiteY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502" h="646331" extrusionOk="0">
                <a:moveTo>
                  <a:pt x="0" y="0"/>
                </a:moveTo>
                <a:cubicBezTo>
                  <a:pt x="207321" y="12510"/>
                  <a:pt x="393949" y="13145"/>
                  <a:pt x="638746" y="0"/>
                </a:cubicBezTo>
                <a:cubicBezTo>
                  <a:pt x="883543" y="-13145"/>
                  <a:pt x="970349" y="-14969"/>
                  <a:pt x="1237981" y="0"/>
                </a:cubicBezTo>
                <a:cubicBezTo>
                  <a:pt x="1505613" y="14969"/>
                  <a:pt x="1664140" y="-33122"/>
                  <a:pt x="1975502" y="0"/>
                </a:cubicBezTo>
                <a:cubicBezTo>
                  <a:pt x="1982467" y="174446"/>
                  <a:pt x="1962545" y="454538"/>
                  <a:pt x="1975502" y="646331"/>
                </a:cubicBezTo>
                <a:cubicBezTo>
                  <a:pt x="1779698" y="634354"/>
                  <a:pt x="1644515" y="648959"/>
                  <a:pt x="1356511" y="646331"/>
                </a:cubicBezTo>
                <a:cubicBezTo>
                  <a:pt x="1068507" y="643703"/>
                  <a:pt x="899399" y="627470"/>
                  <a:pt x="658501" y="646331"/>
                </a:cubicBezTo>
                <a:cubicBezTo>
                  <a:pt x="417603" y="665193"/>
                  <a:pt x="190664" y="639447"/>
                  <a:pt x="0" y="646331"/>
                </a:cubicBezTo>
                <a:cubicBezTo>
                  <a:pt x="-31026" y="499526"/>
                  <a:pt x="22584" y="204044"/>
                  <a:pt x="0" y="0"/>
                </a:cubicBezTo>
                <a:close/>
              </a:path>
            </a:pathLst>
          </a:custGeom>
          <a:noFill/>
          <a:ln w="41275"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Forward Physics Facility running?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6642895-3128-263A-9DDC-7E951B3BB925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1523571" y="3628528"/>
            <a:ext cx="826889" cy="19659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469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105;g4dc3415e50479d50_48">
            <a:extLst>
              <a:ext uri="{FF2B5EF4-FFF2-40B4-BE49-F238E27FC236}">
                <a16:creationId xmlns:a16="http://schemas.microsoft.com/office/drawing/2014/main" id="{DE5FDF5F-D518-41F3-9D90-3A062029D49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202" y="1541729"/>
            <a:ext cx="5730736" cy="301736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ATLAS	 Phase-2 Upgrade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59137" y="5384931"/>
            <a:ext cx="5220202" cy="1054801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54000" tIns="27000" rIns="27000" bIns="27000" rtlCol="0">
            <a:spAutoFit/>
          </a:bodyPr>
          <a:lstStyle/>
          <a:p>
            <a:pPr marL="6697">
              <a:spcBef>
                <a:spcPts val="480"/>
              </a:spcBef>
            </a:pPr>
            <a:r>
              <a:rPr sz="2000" b="1" dirty="0">
                <a:solidFill>
                  <a:srgbClr val="0000FF"/>
                </a:solidFill>
                <a:latin typeface="Palatino Linotype" panose="02040502050505030304" pitchFamily="18" charset="0"/>
                <a:cs typeface="Arial"/>
              </a:rPr>
              <a:t>New</a:t>
            </a:r>
            <a:r>
              <a:rPr sz="2000" b="1" spc="-8" dirty="0">
                <a:solidFill>
                  <a:srgbClr val="0000FF"/>
                </a:solidFill>
                <a:latin typeface="Palatino Linotype" panose="02040502050505030304" pitchFamily="18" charset="0"/>
                <a:cs typeface="Arial"/>
              </a:rPr>
              <a:t> </a:t>
            </a:r>
            <a:r>
              <a:rPr sz="2000" b="1" spc="-3" dirty="0">
                <a:solidFill>
                  <a:srgbClr val="0000FF"/>
                </a:solidFill>
                <a:latin typeface="Palatino Linotype" panose="02040502050505030304" pitchFamily="18" charset="0"/>
                <a:cs typeface="Arial"/>
              </a:rPr>
              <a:t>Inner </a:t>
            </a:r>
            <a:r>
              <a:rPr sz="2000" b="1" spc="-8" dirty="0">
                <a:solidFill>
                  <a:srgbClr val="0000FF"/>
                </a:solidFill>
                <a:latin typeface="Palatino Linotype" panose="02040502050505030304" pitchFamily="18" charset="0"/>
                <a:cs typeface="Arial"/>
              </a:rPr>
              <a:t>Tracking </a:t>
            </a:r>
            <a:r>
              <a:rPr sz="2000" b="1" spc="-3" dirty="0">
                <a:solidFill>
                  <a:srgbClr val="0000FF"/>
                </a:solidFill>
                <a:latin typeface="Palatino Linotype" panose="02040502050505030304" pitchFamily="18" charset="0"/>
                <a:cs typeface="Arial"/>
              </a:rPr>
              <a:t>Detector (ITk)</a:t>
            </a:r>
            <a:endParaRPr sz="2000" dirty="0">
              <a:solidFill>
                <a:srgbClr val="0000FF"/>
              </a:solidFill>
              <a:latin typeface="Palatino Linotype" panose="02040502050505030304" pitchFamily="18" charset="0"/>
              <a:cs typeface="Arial"/>
            </a:endParaRPr>
          </a:p>
          <a:p>
            <a:pPr marL="135284" indent="-128588">
              <a:spcBef>
                <a:spcPts val="335"/>
              </a:spcBef>
              <a:buFont typeface="Arial" panose="020B0604020202020204" pitchFamily="34" charset="0"/>
              <a:buChar char="•"/>
            </a:pPr>
            <a:r>
              <a:rPr sz="2000" spc="-3" dirty="0">
                <a:solidFill>
                  <a:srgbClr val="0000FF"/>
                </a:solidFill>
                <a:latin typeface="Palatino Linotype" panose="02040502050505030304" pitchFamily="18" charset="0"/>
                <a:cs typeface="Arial"/>
              </a:rPr>
              <a:t>All</a:t>
            </a:r>
            <a:r>
              <a:rPr sz="2000" spc="-5" dirty="0">
                <a:solidFill>
                  <a:srgbClr val="0000FF"/>
                </a:solidFill>
                <a:latin typeface="Palatino Linotype" panose="02040502050505030304" pitchFamily="18" charset="0"/>
                <a:cs typeface="Arial"/>
              </a:rPr>
              <a:t> </a:t>
            </a:r>
            <a:r>
              <a:rPr sz="2000" spc="5" dirty="0">
                <a:solidFill>
                  <a:srgbClr val="0000FF"/>
                </a:solidFill>
                <a:latin typeface="Palatino Linotype" panose="02040502050505030304" pitchFamily="18" charset="0"/>
                <a:cs typeface="Arial"/>
              </a:rPr>
              <a:t>silicon</a:t>
            </a:r>
            <a:r>
              <a:rPr sz="2000" spc="-3" dirty="0">
                <a:solidFill>
                  <a:srgbClr val="0000FF"/>
                </a:solidFill>
                <a:latin typeface="Palatino Linotype" panose="02040502050505030304" pitchFamily="18" charset="0"/>
                <a:cs typeface="Arial"/>
              </a:rPr>
              <a:t> </a:t>
            </a:r>
            <a:r>
              <a:rPr lang="en-US" sz="2000" spc="-3" dirty="0">
                <a:solidFill>
                  <a:srgbClr val="0000FF"/>
                </a:solidFill>
                <a:latin typeface="Palatino Linotype" panose="02040502050505030304" pitchFamily="18" charset="0"/>
                <a:cs typeface="Arial"/>
              </a:rPr>
              <a:t>with at least </a:t>
            </a:r>
            <a:r>
              <a:rPr sz="2000" spc="-3" dirty="0">
                <a:solidFill>
                  <a:srgbClr val="0000FF"/>
                </a:solidFill>
                <a:latin typeface="Palatino Linotype" panose="02040502050505030304" pitchFamily="18" charset="0"/>
                <a:cs typeface="Arial"/>
              </a:rPr>
              <a:t>9 </a:t>
            </a:r>
            <a:r>
              <a:rPr sz="2000" dirty="0">
                <a:solidFill>
                  <a:srgbClr val="0000FF"/>
                </a:solidFill>
                <a:latin typeface="Palatino Linotype" panose="02040502050505030304" pitchFamily="18" charset="0"/>
                <a:cs typeface="Arial"/>
              </a:rPr>
              <a:t>layers</a:t>
            </a:r>
            <a:r>
              <a:rPr sz="2000" spc="-3" dirty="0">
                <a:solidFill>
                  <a:srgbClr val="0000FF"/>
                </a:solidFill>
                <a:latin typeface="Palatino Linotype" panose="02040502050505030304" pitchFamily="18" charset="0"/>
                <a:cs typeface="Arial"/>
              </a:rPr>
              <a:t> </a:t>
            </a:r>
            <a:r>
              <a:rPr sz="2000" spc="19" dirty="0">
                <a:solidFill>
                  <a:srgbClr val="0000FF"/>
                </a:solidFill>
                <a:latin typeface="Palatino Linotype" panose="02040502050505030304" pitchFamily="18" charset="0"/>
                <a:cs typeface="Arial"/>
              </a:rPr>
              <a:t>up</a:t>
            </a:r>
            <a:r>
              <a:rPr sz="2000" spc="-3" dirty="0">
                <a:solidFill>
                  <a:srgbClr val="0000FF"/>
                </a:solidFill>
                <a:latin typeface="Palatino Linotype" panose="02040502050505030304" pitchFamily="18" charset="0"/>
                <a:cs typeface="Arial"/>
              </a:rPr>
              <a:t> </a:t>
            </a:r>
            <a:r>
              <a:rPr sz="2000" dirty="0">
                <a:solidFill>
                  <a:srgbClr val="0000FF"/>
                </a:solidFill>
                <a:latin typeface="Palatino Linotype" panose="02040502050505030304" pitchFamily="18" charset="0"/>
                <a:cs typeface="Arial"/>
              </a:rPr>
              <a:t>to</a:t>
            </a:r>
            <a:r>
              <a:rPr sz="2000" spc="-3" dirty="0">
                <a:solidFill>
                  <a:srgbClr val="0000FF"/>
                </a:solidFill>
                <a:latin typeface="Palatino Linotype" panose="02040502050505030304" pitchFamily="18" charset="0"/>
                <a:cs typeface="Arial"/>
              </a:rPr>
              <a:t> </a:t>
            </a:r>
            <a:r>
              <a:rPr sz="2000" spc="-24" dirty="0">
                <a:solidFill>
                  <a:srgbClr val="0000FF"/>
                </a:solidFill>
                <a:latin typeface="Palatino Linotype" panose="02040502050505030304" pitchFamily="18" charset="0"/>
                <a:cs typeface="Arial"/>
              </a:rPr>
              <a:t>|η|</a:t>
            </a:r>
            <a:r>
              <a:rPr sz="2000" spc="-5" dirty="0">
                <a:solidFill>
                  <a:srgbClr val="0000FF"/>
                </a:solidFill>
                <a:latin typeface="Palatino Linotype" panose="02040502050505030304" pitchFamily="18" charset="0"/>
                <a:cs typeface="Arial"/>
              </a:rPr>
              <a:t> </a:t>
            </a:r>
            <a:r>
              <a:rPr sz="2000" spc="56" dirty="0">
                <a:solidFill>
                  <a:srgbClr val="0000FF"/>
                </a:solidFill>
                <a:latin typeface="Palatino Linotype" panose="02040502050505030304" pitchFamily="18" charset="0"/>
                <a:cs typeface="Arial"/>
              </a:rPr>
              <a:t>=</a:t>
            </a:r>
            <a:r>
              <a:rPr sz="2000" spc="-3" dirty="0">
                <a:solidFill>
                  <a:srgbClr val="0000FF"/>
                </a:solidFill>
                <a:latin typeface="Palatino Linotype" panose="02040502050505030304" pitchFamily="18" charset="0"/>
                <a:cs typeface="Arial"/>
              </a:rPr>
              <a:t> 4</a:t>
            </a:r>
            <a:endParaRPr lang="en-US" sz="2000" spc="-3" dirty="0">
              <a:solidFill>
                <a:srgbClr val="0000FF"/>
              </a:solidFill>
              <a:latin typeface="Palatino Linotype" panose="02040502050505030304" pitchFamily="18" charset="0"/>
              <a:cs typeface="Arial"/>
            </a:endParaRPr>
          </a:p>
          <a:p>
            <a:pPr marL="135284" indent="-128588">
              <a:spcBef>
                <a:spcPts val="335"/>
              </a:spcBef>
              <a:buFont typeface="Arial" panose="020B0604020202020204" pitchFamily="34" charset="0"/>
              <a:buChar char="•"/>
            </a:pPr>
            <a:r>
              <a:rPr lang="en-GB" sz="2000" spc="-3" dirty="0">
                <a:solidFill>
                  <a:srgbClr val="0000FF"/>
                </a:solidFill>
                <a:latin typeface="Palatino Linotype" panose="02040502050505030304" pitchFamily="18" charset="0"/>
                <a:cs typeface="Arial"/>
              </a:rPr>
              <a:t>Less material, finer segmentation</a:t>
            </a:r>
            <a:endParaRPr sz="2000" dirty="0">
              <a:solidFill>
                <a:srgbClr val="0000FF"/>
              </a:solidFill>
              <a:latin typeface="Palatino Linotype" panose="02040502050505030304" pitchFamily="18" charset="0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4970" y="4573651"/>
            <a:ext cx="3003610" cy="732277"/>
          </a:xfrm>
          <a:prstGeom prst="rect">
            <a:avLst/>
          </a:prstGeom>
          <a:ln w="28575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54000" tIns="27000" rIns="27000" bIns="27000" rtlCol="0">
            <a:spAutoFit/>
          </a:bodyPr>
          <a:lstStyle/>
          <a:p>
            <a:pPr marL="6697">
              <a:spcBef>
                <a:spcPts val="53"/>
              </a:spcBef>
            </a:pPr>
            <a:r>
              <a:rPr sz="1350" b="1" dirty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</a:rPr>
              <a:t>New</a:t>
            </a:r>
            <a:r>
              <a:rPr sz="1350" b="1" spc="-14" dirty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</a:rPr>
              <a:t> </a:t>
            </a:r>
            <a:r>
              <a:rPr sz="1350" b="1" spc="-3" dirty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</a:rPr>
              <a:t>Muon</a:t>
            </a:r>
            <a:r>
              <a:rPr sz="1350" b="1" spc="-14" dirty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</a:rPr>
              <a:t> </a:t>
            </a:r>
            <a:r>
              <a:rPr sz="1350" b="1" spc="-3" dirty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</a:rPr>
              <a:t>Chambers</a:t>
            </a:r>
            <a:endParaRPr lang="en-US" sz="1350" b="1" spc="-3" dirty="0">
              <a:solidFill>
                <a:srgbClr val="FF0000"/>
              </a:solidFill>
              <a:latin typeface="Palatino Linotype" panose="02040502050505030304" pitchFamily="18" charset="0"/>
              <a:cs typeface="Arial"/>
            </a:endParaRPr>
          </a:p>
          <a:p>
            <a:pPr marL="6697">
              <a:spcBef>
                <a:spcPts val="53"/>
              </a:spcBef>
            </a:pPr>
            <a:endParaRPr sz="300" dirty="0">
              <a:solidFill>
                <a:srgbClr val="FF0000"/>
              </a:solidFill>
              <a:latin typeface="Palatino Linotype" panose="02040502050505030304" pitchFamily="18" charset="0"/>
              <a:cs typeface="Arial"/>
            </a:endParaRPr>
          </a:p>
          <a:p>
            <a:pPr marL="135284" marR="2679" indent="-128588">
              <a:lnSpc>
                <a:spcPct val="1012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sz="900" spc="-3" dirty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</a:rPr>
              <a:t>Inner</a:t>
            </a:r>
            <a:r>
              <a:rPr sz="900" dirty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</a:rPr>
              <a:t> </a:t>
            </a:r>
            <a:r>
              <a:rPr sz="900" spc="3" dirty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</a:rPr>
              <a:t>barrel region </a:t>
            </a:r>
            <a:r>
              <a:rPr sz="900" spc="-3" dirty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</a:rPr>
              <a:t>with</a:t>
            </a:r>
            <a:r>
              <a:rPr sz="900" spc="3" dirty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</a:rPr>
              <a:t> </a:t>
            </a:r>
            <a:r>
              <a:rPr sz="900" spc="-3" dirty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</a:rPr>
              <a:t>new</a:t>
            </a:r>
            <a:r>
              <a:rPr sz="900" dirty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</a:rPr>
              <a:t> </a:t>
            </a:r>
            <a:r>
              <a:rPr lang="en-US" sz="900" spc="-5" dirty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</a:rPr>
              <a:t>RPCs, </a:t>
            </a:r>
            <a:r>
              <a:rPr lang="en-US" sz="900" spc="-5" dirty="0" err="1">
                <a:solidFill>
                  <a:srgbClr val="FF0000"/>
                </a:solidFill>
                <a:latin typeface="Palatino Linotype" panose="02040502050505030304" pitchFamily="18" charset="0"/>
                <a:cs typeface="Arial"/>
              </a:rPr>
              <a:t>sMDTs</a:t>
            </a:r>
            <a:r>
              <a:rPr lang="en-US" sz="900" spc="-5" dirty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</a:rPr>
              <a:t>, and TGCs</a:t>
            </a:r>
            <a:r>
              <a:rPr sz="900" spc="3" dirty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</a:rPr>
              <a:t> </a:t>
            </a:r>
            <a:endParaRPr lang="en-US" sz="900" spc="8" dirty="0">
              <a:solidFill>
                <a:srgbClr val="FF0000"/>
              </a:solidFill>
              <a:latin typeface="Palatino Linotype" panose="02040502050505030304" pitchFamily="18" charset="0"/>
              <a:cs typeface="Arial"/>
            </a:endParaRPr>
          </a:p>
          <a:p>
            <a:pPr marL="135284" marR="2679" indent="-128588">
              <a:lnSpc>
                <a:spcPct val="1012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lang="en-GB" sz="900" spc="8" dirty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</a:rPr>
              <a:t>Improved trigger efficiency/momentum resolution, reduced fake rate</a:t>
            </a:r>
            <a:endParaRPr sz="900" dirty="0">
              <a:solidFill>
                <a:srgbClr val="FF0000"/>
              </a:solidFill>
              <a:latin typeface="Palatino Linotype" panose="02040502050505030304" pitchFamily="18" charset="0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77351" y="1381060"/>
            <a:ext cx="2509447" cy="777931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wrap="square" lIns="54000" tIns="27000" rIns="27000" bIns="27000" rtlCol="0">
            <a:spAutoFit/>
          </a:bodyPr>
          <a:lstStyle/>
          <a:p>
            <a:pPr marL="6697" marR="2679">
              <a:lnSpc>
                <a:spcPct val="101899"/>
              </a:lnSpc>
              <a:spcBef>
                <a:spcPts val="29"/>
              </a:spcBef>
            </a:pPr>
            <a:r>
              <a:rPr sz="1200" b="1" spc="-3" dirty="0">
                <a:latin typeface="Palatino Linotype" panose="02040502050505030304" pitchFamily="18" charset="0"/>
                <a:cs typeface="Arial"/>
              </a:rPr>
              <a:t>Upgraded </a:t>
            </a:r>
            <a:r>
              <a:rPr sz="1200" b="1" spc="-11" dirty="0">
                <a:latin typeface="Palatino Linotype" panose="02040502050505030304" pitchFamily="18" charset="0"/>
                <a:cs typeface="Arial"/>
              </a:rPr>
              <a:t>Trigger </a:t>
            </a:r>
            <a:r>
              <a:rPr sz="1200" b="1" spc="-3" dirty="0">
                <a:latin typeface="Palatino Linotype" panose="02040502050505030304" pitchFamily="18" charset="0"/>
                <a:cs typeface="Arial"/>
              </a:rPr>
              <a:t>and </a:t>
            </a:r>
            <a:r>
              <a:rPr sz="1200" b="1" dirty="0">
                <a:latin typeface="Palatino Linotype" panose="02040502050505030304" pitchFamily="18" charset="0"/>
                <a:cs typeface="Arial"/>
              </a:rPr>
              <a:t>Data </a:t>
            </a:r>
            <a:r>
              <a:rPr sz="1200" b="1" spc="-259" dirty="0">
                <a:latin typeface="Palatino Linotype" panose="02040502050505030304" pitchFamily="18" charset="0"/>
                <a:cs typeface="Arial"/>
              </a:rPr>
              <a:t> </a:t>
            </a:r>
            <a:r>
              <a:rPr sz="1200" b="1" spc="-3" dirty="0">
                <a:latin typeface="Palatino Linotype" panose="02040502050505030304" pitchFamily="18" charset="0"/>
                <a:cs typeface="Arial"/>
              </a:rPr>
              <a:t>Acquisition</a:t>
            </a:r>
            <a:r>
              <a:rPr sz="1200" b="1" spc="-8" dirty="0">
                <a:latin typeface="Palatino Linotype" panose="02040502050505030304" pitchFamily="18" charset="0"/>
                <a:cs typeface="Arial"/>
              </a:rPr>
              <a:t> </a:t>
            </a:r>
            <a:r>
              <a:rPr lang="en-US" sz="1200" b="1" spc="-8" dirty="0">
                <a:latin typeface="Palatino Linotype" panose="02040502050505030304" pitchFamily="18" charset="0"/>
                <a:cs typeface="Arial"/>
              </a:rPr>
              <a:t>S</a:t>
            </a:r>
            <a:r>
              <a:rPr sz="1200" b="1" dirty="0">
                <a:latin typeface="Palatino Linotype" panose="02040502050505030304" pitchFamily="18" charset="0"/>
                <a:cs typeface="Arial"/>
              </a:rPr>
              <a:t>ystem</a:t>
            </a:r>
            <a:endParaRPr sz="1200" dirty="0">
              <a:latin typeface="Palatino Linotype" panose="02040502050505030304" pitchFamily="18" charset="0"/>
              <a:cs typeface="Arial"/>
            </a:endParaRPr>
          </a:p>
          <a:p>
            <a:pPr marL="135284" indent="-128588">
              <a:spcBef>
                <a:spcPts val="335"/>
              </a:spcBef>
              <a:buFont typeface="Arial" panose="020B0604020202020204" pitchFamily="34" charset="0"/>
              <a:buChar char="•"/>
            </a:pPr>
            <a:r>
              <a:rPr lang="en-US" sz="900" spc="-3" dirty="0">
                <a:latin typeface="Palatino Linotype" panose="02040502050505030304" pitchFamily="18" charset="0"/>
                <a:cs typeface="Arial"/>
              </a:rPr>
              <a:t>Single Level</a:t>
            </a:r>
            <a:r>
              <a:rPr sz="900" spc="-5" dirty="0">
                <a:latin typeface="Palatino Linotype" panose="02040502050505030304" pitchFamily="18" charset="0"/>
                <a:cs typeface="Arial"/>
              </a:rPr>
              <a:t> Trigger </a:t>
            </a:r>
            <a:r>
              <a:rPr lang="en-US" sz="900" spc="-5" dirty="0">
                <a:latin typeface="Palatino Linotype" panose="02040502050505030304" pitchFamily="18" charset="0"/>
                <a:cs typeface="Arial"/>
              </a:rPr>
              <a:t>with </a:t>
            </a:r>
            <a:r>
              <a:rPr sz="900" spc="-3" dirty="0">
                <a:latin typeface="Palatino Linotype" panose="02040502050505030304" pitchFamily="18" charset="0"/>
                <a:cs typeface="Arial"/>
              </a:rPr>
              <a:t>1 </a:t>
            </a:r>
            <a:r>
              <a:rPr sz="900" dirty="0">
                <a:latin typeface="Palatino Linotype" panose="02040502050505030304" pitchFamily="18" charset="0"/>
                <a:cs typeface="Arial"/>
              </a:rPr>
              <a:t>MHz</a:t>
            </a:r>
            <a:r>
              <a:rPr lang="en-US" sz="900" dirty="0">
                <a:latin typeface="Palatino Linotype" panose="02040502050505030304" pitchFamily="18" charset="0"/>
                <a:cs typeface="Arial"/>
              </a:rPr>
              <a:t> output</a:t>
            </a:r>
            <a:endParaRPr sz="900" dirty="0">
              <a:latin typeface="Palatino Linotype" panose="02040502050505030304" pitchFamily="18" charset="0"/>
              <a:cs typeface="Arial"/>
            </a:endParaRPr>
          </a:p>
          <a:p>
            <a:pPr marL="135284" marR="351594" indent="-128588">
              <a:lnSpc>
                <a:spcPct val="101200"/>
              </a:lnSpc>
              <a:spcBef>
                <a:spcPts val="316"/>
              </a:spcBef>
              <a:buFont typeface="Arial" panose="020B0604020202020204" pitchFamily="34" charset="0"/>
              <a:buChar char="•"/>
            </a:pPr>
            <a:r>
              <a:rPr sz="900" spc="8" dirty="0">
                <a:latin typeface="Palatino Linotype" panose="02040502050505030304" pitchFamily="18" charset="0"/>
                <a:cs typeface="Arial"/>
              </a:rPr>
              <a:t>Improved</a:t>
            </a:r>
            <a:r>
              <a:rPr sz="900" spc="-16" dirty="0">
                <a:latin typeface="Palatino Linotype" panose="02040502050505030304" pitchFamily="18" charset="0"/>
                <a:cs typeface="Arial"/>
              </a:rPr>
              <a:t> </a:t>
            </a:r>
            <a:r>
              <a:rPr lang="en-US" sz="900" spc="3" dirty="0">
                <a:latin typeface="Palatino Linotype" panose="02040502050505030304" pitchFamily="18" charset="0"/>
                <a:cs typeface="Arial"/>
              </a:rPr>
              <a:t>10 </a:t>
            </a:r>
            <a:r>
              <a:rPr lang="en-US" sz="900" spc="3" dirty="0" err="1">
                <a:latin typeface="Palatino Linotype" panose="02040502050505030304" pitchFamily="18" charset="0"/>
                <a:cs typeface="Arial"/>
              </a:rPr>
              <a:t>kHZ</a:t>
            </a:r>
            <a:r>
              <a:rPr lang="en-US" sz="900" spc="3" dirty="0">
                <a:latin typeface="Palatino Linotype" panose="02040502050505030304" pitchFamily="18" charset="0"/>
                <a:cs typeface="Arial"/>
              </a:rPr>
              <a:t> Event Farm</a:t>
            </a:r>
            <a:endParaRPr sz="900" dirty="0">
              <a:latin typeface="Palatino Linotype" panose="02040502050505030304" pitchFamily="18" charset="0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38011" y="2249548"/>
            <a:ext cx="2248787" cy="1128924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wrap="square" lIns="54000" tIns="27000" rIns="27000" bIns="27000" rtlCol="0">
            <a:spAutoFit/>
          </a:bodyPr>
          <a:lstStyle/>
          <a:p>
            <a:pPr marL="6697">
              <a:spcBef>
                <a:spcPts val="53"/>
              </a:spcBef>
            </a:pPr>
            <a:r>
              <a:rPr sz="1200" b="1" spc="-3" dirty="0">
                <a:latin typeface="Palatino Linotype" panose="02040502050505030304" pitchFamily="18" charset="0"/>
                <a:cs typeface="Arial"/>
              </a:rPr>
              <a:t>Electronics</a:t>
            </a:r>
            <a:r>
              <a:rPr sz="1200" b="1" spc="-19" dirty="0">
                <a:latin typeface="Palatino Linotype" panose="02040502050505030304" pitchFamily="18" charset="0"/>
                <a:cs typeface="Arial"/>
              </a:rPr>
              <a:t> </a:t>
            </a:r>
            <a:r>
              <a:rPr sz="1200" b="1" spc="-3" dirty="0">
                <a:latin typeface="Palatino Linotype" panose="02040502050505030304" pitchFamily="18" charset="0"/>
                <a:cs typeface="Arial"/>
              </a:rPr>
              <a:t>Upgrades</a:t>
            </a:r>
            <a:endParaRPr lang="en-US" sz="1200" b="1" spc="-3" dirty="0">
              <a:latin typeface="Palatino Linotype" panose="02040502050505030304" pitchFamily="18" charset="0"/>
              <a:cs typeface="Arial"/>
            </a:endParaRPr>
          </a:p>
          <a:p>
            <a:pPr marL="6697">
              <a:spcBef>
                <a:spcPts val="53"/>
              </a:spcBef>
            </a:pPr>
            <a:endParaRPr sz="300" dirty="0">
              <a:latin typeface="Palatino Linotype" panose="02040502050505030304" pitchFamily="18" charset="0"/>
              <a:cs typeface="Arial"/>
            </a:endParaRPr>
          </a:p>
          <a:p>
            <a:pPr marL="135284" marR="39848" indent="-128588">
              <a:lnSpc>
                <a:spcPct val="1012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sz="900" spc="5" dirty="0">
                <a:latin typeface="Palatino Linotype" panose="02040502050505030304" pitchFamily="18" charset="0"/>
                <a:cs typeface="Arial"/>
              </a:rPr>
              <a:t>On-detector</a:t>
            </a:r>
            <a:r>
              <a:rPr lang="en-US" sz="900" spc="-14" dirty="0">
                <a:latin typeface="Palatino Linotype" panose="02040502050505030304" pitchFamily="18" charset="0"/>
                <a:cs typeface="Arial"/>
              </a:rPr>
              <a:t>/</a:t>
            </a:r>
            <a:r>
              <a:rPr sz="900" spc="5" dirty="0">
                <a:latin typeface="Palatino Linotype" panose="02040502050505030304" pitchFamily="18" charset="0"/>
                <a:cs typeface="Arial"/>
              </a:rPr>
              <a:t>off-detector </a:t>
            </a:r>
            <a:r>
              <a:rPr sz="900" spc="-198" dirty="0">
                <a:latin typeface="Palatino Linotype" panose="02040502050505030304" pitchFamily="18" charset="0"/>
                <a:cs typeface="Arial"/>
              </a:rPr>
              <a:t> </a:t>
            </a:r>
            <a:r>
              <a:rPr sz="900" spc="5" dirty="0">
                <a:latin typeface="Palatino Linotype" panose="02040502050505030304" pitchFamily="18" charset="0"/>
                <a:cs typeface="Arial"/>
              </a:rPr>
              <a:t>electronics</a:t>
            </a:r>
            <a:r>
              <a:rPr sz="900" spc="-5" dirty="0">
                <a:latin typeface="Palatino Linotype" panose="02040502050505030304" pitchFamily="18" charset="0"/>
                <a:cs typeface="Arial"/>
              </a:rPr>
              <a:t> </a:t>
            </a:r>
            <a:r>
              <a:rPr sz="900" spc="14" dirty="0">
                <a:latin typeface="Palatino Linotype" panose="02040502050505030304" pitchFamily="18" charset="0"/>
                <a:cs typeface="Arial"/>
              </a:rPr>
              <a:t>upgrades</a:t>
            </a:r>
            <a:r>
              <a:rPr sz="900" spc="-3" dirty="0">
                <a:latin typeface="Palatino Linotype" panose="02040502050505030304" pitchFamily="18" charset="0"/>
                <a:cs typeface="Arial"/>
              </a:rPr>
              <a:t> </a:t>
            </a:r>
            <a:r>
              <a:rPr sz="900" dirty="0">
                <a:latin typeface="Palatino Linotype" panose="02040502050505030304" pitchFamily="18" charset="0"/>
                <a:cs typeface="Arial"/>
              </a:rPr>
              <a:t>of</a:t>
            </a:r>
            <a:r>
              <a:rPr lang="en-US" sz="900" dirty="0">
                <a:latin typeface="Palatino Linotype" panose="02040502050505030304" pitchFamily="18" charset="0"/>
                <a:cs typeface="Arial"/>
              </a:rPr>
              <a:t> </a:t>
            </a:r>
            <a:r>
              <a:rPr sz="900" spc="-3" dirty="0" err="1">
                <a:latin typeface="Palatino Linotype" panose="02040502050505030304" pitchFamily="18" charset="0"/>
                <a:cs typeface="Arial"/>
              </a:rPr>
              <a:t>LAr</a:t>
            </a:r>
            <a:r>
              <a:rPr sz="900" spc="-3" dirty="0">
                <a:latin typeface="Palatino Linotype" panose="02040502050505030304" pitchFamily="18" charset="0"/>
                <a:cs typeface="Arial"/>
              </a:rPr>
              <a:t> Calorimete</a:t>
            </a:r>
            <a:r>
              <a:rPr lang="en-US" sz="900" spc="-3" dirty="0">
                <a:latin typeface="Palatino Linotype" panose="02040502050505030304" pitchFamily="18" charset="0"/>
                <a:cs typeface="Arial"/>
              </a:rPr>
              <a:t>r, </a:t>
            </a:r>
            <a:r>
              <a:rPr sz="900" spc="-11" dirty="0">
                <a:latin typeface="Palatino Linotype" panose="02040502050505030304" pitchFamily="18" charset="0"/>
                <a:cs typeface="Arial"/>
              </a:rPr>
              <a:t>Tile </a:t>
            </a:r>
            <a:r>
              <a:rPr sz="900" spc="-3" dirty="0">
                <a:latin typeface="Palatino Linotype" panose="02040502050505030304" pitchFamily="18" charset="0"/>
                <a:cs typeface="Arial"/>
              </a:rPr>
              <a:t>Calorimeter</a:t>
            </a:r>
            <a:r>
              <a:rPr lang="en-US" sz="900" spc="-3" dirty="0">
                <a:latin typeface="Palatino Linotype" panose="02040502050505030304" pitchFamily="18" charset="0"/>
                <a:cs typeface="Arial"/>
              </a:rPr>
              <a:t> &amp;</a:t>
            </a:r>
            <a:r>
              <a:rPr sz="900" spc="-3" dirty="0">
                <a:latin typeface="Palatino Linotype" panose="02040502050505030304" pitchFamily="18" charset="0"/>
                <a:cs typeface="Arial"/>
              </a:rPr>
              <a:t> </a:t>
            </a:r>
            <a:r>
              <a:rPr sz="900" spc="-198" dirty="0">
                <a:latin typeface="Palatino Linotype" panose="02040502050505030304" pitchFamily="18" charset="0"/>
                <a:cs typeface="Arial"/>
              </a:rPr>
              <a:t> </a:t>
            </a:r>
            <a:r>
              <a:rPr sz="900" spc="-3" dirty="0">
                <a:latin typeface="Palatino Linotype" panose="02040502050505030304" pitchFamily="18" charset="0"/>
                <a:cs typeface="Arial"/>
              </a:rPr>
              <a:t>Muon</a:t>
            </a:r>
            <a:r>
              <a:rPr lang="en-US" sz="900" spc="-26" dirty="0">
                <a:latin typeface="Palatino Linotype" panose="02040502050505030304" pitchFamily="18" charset="0"/>
                <a:cs typeface="Arial"/>
              </a:rPr>
              <a:t> </a:t>
            </a:r>
            <a:r>
              <a:rPr sz="900" spc="3" dirty="0">
                <a:latin typeface="Palatino Linotype" panose="02040502050505030304" pitchFamily="18" charset="0"/>
                <a:cs typeface="Arial"/>
              </a:rPr>
              <a:t>Detectors</a:t>
            </a:r>
            <a:endParaRPr lang="en-US" sz="900" spc="3" dirty="0">
              <a:latin typeface="Palatino Linotype" panose="02040502050505030304" pitchFamily="18" charset="0"/>
              <a:cs typeface="Arial"/>
            </a:endParaRPr>
          </a:p>
          <a:p>
            <a:pPr marL="135284" marR="574940" indent="-128588">
              <a:lnSpc>
                <a:spcPct val="101200"/>
              </a:lnSpc>
              <a:buFont typeface="Arial" panose="020B0604020202020204" pitchFamily="34" charset="0"/>
              <a:buChar char="•"/>
            </a:pPr>
            <a:r>
              <a:rPr lang="en-GB" sz="900" spc="3" dirty="0">
                <a:latin typeface="Palatino Linotype" panose="02040502050505030304" pitchFamily="18" charset="0"/>
                <a:cs typeface="Arial"/>
              </a:rPr>
              <a:t>40 MHz continuous readout with finer segmentation to trigger</a:t>
            </a:r>
            <a:endParaRPr sz="900" dirty="0">
              <a:latin typeface="Palatino Linotype" panose="02040502050505030304" pitchFamily="18" charset="0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11099" y="3516679"/>
            <a:ext cx="2845787" cy="1041079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54000" tIns="27000" rIns="27000" bIns="27000" rtlCol="0">
            <a:spAutoFit/>
          </a:bodyPr>
          <a:lstStyle/>
          <a:p>
            <a:pPr marL="6697" marR="24779">
              <a:lnSpc>
                <a:spcPct val="101899"/>
              </a:lnSpc>
              <a:spcBef>
                <a:spcPts val="29"/>
              </a:spcBef>
            </a:pPr>
            <a:r>
              <a:rPr sz="1200" b="1" spc="-3" dirty="0">
                <a:solidFill>
                  <a:srgbClr val="0D710D"/>
                </a:solidFill>
                <a:latin typeface="Palatino Linotype" panose="02040502050505030304" pitchFamily="18" charset="0"/>
                <a:cs typeface="Arial"/>
              </a:rPr>
              <a:t>High Granularity </a:t>
            </a:r>
            <a:r>
              <a:rPr sz="1200" b="1" spc="-5" dirty="0">
                <a:solidFill>
                  <a:srgbClr val="0D710D"/>
                </a:solidFill>
                <a:latin typeface="Palatino Linotype" panose="02040502050505030304" pitchFamily="18" charset="0"/>
                <a:cs typeface="Arial"/>
              </a:rPr>
              <a:t>Timing </a:t>
            </a:r>
            <a:r>
              <a:rPr sz="1200" b="1" spc="-259" dirty="0">
                <a:solidFill>
                  <a:srgbClr val="0D710D"/>
                </a:solidFill>
                <a:latin typeface="Palatino Linotype" panose="02040502050505030304" pitchFamily="18" charset="0"/>
                <a:cs typeface="Arial"/>
              </a:rPr>
              <a:t> </a:t>
            </a:r>
            <a:r>
              <a:rPr sz="1200" b="1" spc="-3" dirty="0">
                <a:solidFill>
                  <a:srgbClr val="0D710D"/>
                </a:solidFill>
                <a:latin typeface="Palatino Linotype" panose="02040502050505030304" pitchFamily="18" charset="0"/>
                <a:cs typeface="Arial"/>
              </a:rPr>
              <a:t>Detector (HGTD)</a:t>
            </a:r>
            <a:endParaRPr lang="en-US" sz="1200" b="1" spc="-3" dirty="0">
              <a:solidFill>
                <a:srgbClr val="0D710D"/>
              </a:solidFill>
              <a:latin typeface="Palatino Linotype" panose="02040502050505030304" pitchFamily="18" charset="0"/>
              <a:cs typeface="Arial"/>
            </a:endParaRPr>
          </a:p>
          <a:p>
            <a:pPr marL="6697" marR="24779">
              <a:lnSpc>
                <a:spcPct val="101899"/>
              </a:lnSpc>
              <a:spcBef>
                <a:spcPts val="29"/>
              </a:spcBef>
            </a:pPr>
            <a:endParaRPr sz="375" dirty="0">
              <a:solidFill>
                <a:srgbClr val="0D710D"/>
              </a:solidFill>
              <a:latin typeface="Palatino Linotype" panose="02040502050505030304" pitchFamily="18" charset="0"/>
              <a:cs typeface="Arial"/>
            </a:endParaRPr>
          </a:p>
          <a:p>
            <a:pPr marL="135284" marR="2679" indent="-128588">
              <a:lnSpc>
                <a:spcPct val="101200"/>
              </a:lnSpc>
              <a:buFont typeface="Arial" panose="020B0604020202020204" pitchFamily="34" charset="0"/>
              <a:buChar char="•"/>
            </a:pPr>
            <a:r>
              <a:rPr sz="900" spc="-3" dirty="0">
                <a:solidFill>
                  <a:srgbClr val="0D710D"/>
                </a:solidFill>
                <a:latin typeface="Palatino Linotype" panose="02040502050505030304" pitchFamily="18" charset="0"/>
                <a:cs typeface="Arial"/>
              </a:rPr>
              <a:t>Precision</a:t>
            </a:r>
            <a:r>
              <a:rPr sz="900" spc="-5" dirty="0">
                <a:solidFill>
                  <a:srgbClr val="0D710D"/>
                </a:solidFill>
                <a:latin typeface="Palatino Linotype" panose="02040502050505030304" pitchFamily="18" charset="0"/>
                <a:cs typeface="Arial"/>
              </a:rPr>
              <a:t> </a:t>
            </a:r>
            <a:r>
              <a:rPr sz="900" dirty="0">
                <a:solidFill>
                  <a:srgbClr val="0D710D"/>
                </a:solidFill>
                <a:latin typeface="Palatino Linotype" panose="02040502050505030304" pitchFamily="18" charset="0"/>
                <a:cs typeface="Arial"/>
              </a:rPr>
              <a:t>time</a:t>
            </a:r>
            <a:r>
              <a:rPr sz="900" spc="-3" dirty="0">
                <a:solidFill>
                  <a:srgbClr val="0D710D"/>
                </a:solidFill>
                <a:latin typeface="Palatino Linotype" panose="02040502050505030304" pitchFamily="18" charset="0"/>
                <a:cs typeface="Arial"/>
              </a:rPr>
              <a:t> </a:t>
            </a:r>
            <a:r>
              <a:rPr sz="900" spc="3" dirty="0">
                <a:solidFill>
                  <a:srgbClr val="0D710D"/>
                </a:solidFill>
                <a:latin typeface="Palatino Linotype" panose="02040502050505030304" pitchFamily="18" charset="0"/>
                <a:cs typeface="Arial"/>
              </a:rPr>
              <a:t>recon</a:t>
            </a:r>
            <a:r>
              <a:rPr lang="en-US" sz="900" spc="3" dirty="0">
                <a:solidFill>
                  <a:srgbClr val="0D710D"/>
                </a:solidFill>
                <a:latin typeface="Palatino Linotype" panose="02040502050505030304" pitchFamily="18" charset="0"/>
                <a:cs typeface="Arial"/>
              </a:rPr>
              <a:t>struction</a:t>
            </a:r>
            <a:r>
              <a:rPr sz="900" spc="-3" dirty="0">
                <a:solidFill>
                  <a:srgbClr val="0D710D"/>
                </a:solidFill>
                <a:latin typeface="Palatino Linotype" panose="02040502050505030304" pitchFamily="18" charset="0"/>
                <a:cs typeface="Arial"/>
              </a:rPr>
              <a:t> (30</a:t>
            </a:r>
            <a:r>
              <a:rPr sz="900" spc="-5" dirty="0">
                <a:solidFill>
                  <a:srgbClr val="0D710D"/>
                </a:solidFill>
                <a:latin typeface="Palatino Linotype" panose="02040502050505030304" pitchFamily="18" charset="0"/>
                <a:cs typeface="Arial"/>
              </a:rPr>
              <a:t> </a:t>
            </a:r>
            <a:r>
              <a:rPr sz="900" spc="14" dirty="0">
                <a:solidFill>
                  <a:srgbClr val="0D710D"/>
                </a:solidFill>
                <a:latin typeface="Palatino Linotype" panose="02040502050505030304" pitchFamily="18" charset="0"/>
                <a:cs typeface="Arial"/>
              </a:rPr>
              <a:t>ps)</a:t>
            </a:r>
            <a:r>
              <a:rPr sz="900" spc="-3" dirty="0">
                <a:solidFill>
                  <a:srgbClr val="0D710D"/>
                </a:solidFill>
                <a:latin typeface="Palatino Linotype" panose="02040502050505030304" pitchFamily="18" charset="0"/>
                <a:cs typeface="Arial"/>
              </a:rPr>
              <a:t> with </a:t>
            </a:r>
            <a:r>
              <a:rPr lang="en-US" sz="900" spc="-3" dirty="0">
                <a:solidFill>
                  <a:srgbClr val="0D710D"/>
                </a:solidFill>
                <a:latin typeface="Palatino Linotype" panose="02040502050505030304" pitchFamily="18" charset="0"/>
                <a:cs typeface="Arial"/>
              </a:rPr>
              <a:t>         </a:t>
            </a:r>
            <a:r>
              <a:rPr sz="900" spc="-198" dirty="0">
                <a:solidFill>
                  <a:srgbClr val="0D710D"/>
                </a:solidFill>
                <a:latin typeface="Palatino Linotype" panose="02040502050505030304" pitchFamily="18" charset="0"/>
                <a:cs typeface="Arial"/>
              </a:rPr>
              <a:t> </a:t>
            </a:r>
            <a:r>
              <a:rPr sz="900" spc="-3" dirty="0">
                <a:solidFill>
                  <a:srgbClr val="0D710D"/>
                </a:solidFill>
                <a:latin typeface="Palatino Linotype" panose="02040502050505030304" pitchFamily="18" charset="0"/>
                <a:cs typeface="Arial"/>
              </a:rPr>
              <a:t>Low-Gain </a:t>
            </a:r>
            <a:r>
              <a:rPr sz="900" spc="3" dirty="0">
                <a:solidFill>
                  <a:srgbClr val="0D710D"/>
                </a:solidFill>
                <a:latin typeface="Palatino Linotype" panose="02040502050505030304" pitchFamily="18" charset="0"/>
                <a:cs typeface="Arial"/>
              </a:rPr>
              <a:t>Avalanche Detectors</a:t>
            </a:r>
            <a:r>
              <a:rPr sz="900" spc="5" dirty="0">
                <a:solidFill>
                  <a:srgbClr val="0D710D"/>
                </a:solidFill>
                <a:latin typeface="Palatino Linotype" panose="02040502050505030304" pitchFamily="18" charset="0"/>
                <a:cs typeface="Arial"/>
              </a:rPr>
              <a:t> </a:t>
            </a:r>
            <a:r>
              <a:rPr sz="900" dirty="0">
                <a:solidFill>
                  <a:srgbClr val="0D710D"/>
                </a:solidFill>
                <a:latin typeface="Palatino Linotype" panose="02040502050505030304" pitchFamily="18" charset="0"/>
                <a:cs typeface="Arial"/>
              </a:rPr>
              <a:t>(LGAD)</a:t>
            </a:r>
            <a:endParaRPr lang="en-US" sz="900" dirty="0">
              <a:solidFill>
                <a:srgbClr val="0D710D"/>
              </a:solidFill>
              <a:latin typeface="Palatino Linotype" panose="02040502050505030304" pitchFamily="18" charset="0"/>
              <a:cs typeface="Arial"/>
            </a:endParaRPr>
          </a:p>
          <a:p>
            <a:pPr marL="135284" marR="2679" indent="-128588">
              <a:lnSpc>
                <a:spcPct val="101200"/>
              </a:lnSpc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rgbClr val="0D710D"/>
                </a:solidFill>
                <a:latin typeface="Palatino Linotype" panose="02040502050505030304" pitchFamily="18" charset="0"/>
                <a:cs typeface="Arial"/>
              </a:rPr>
              <a:t>Improved pile-up separation and bunch-by-bunch luminosity </a:t>
            </a:r>
            <a:endParaRPr sz="900" dirty="0">
              <a:solidFill>
                <a:srgbClr val="0D710D"/>
              </a:solidFill>
              <a:latin typeface="Palatino Linotype" panose="02040502050505030304" pitchFamily="18" charset="0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72000" y="4636761"/>
            <a:ext cx="2845788" cy="59749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4000" tIns="27000" rIns="27000" bIns="27000" rtlCol="0">
            <a:spAutoFit/>
          </a:bodyPr>
          <a:lstStyle/>
          <a:p>
            <a:pPr marL="6697">
              <a:spcBef>
                <a:spcPts val="480"/>
              </a:spcBef>
            </a:pPr>
            <a:r>
              <a:rPr sz="1200" b="1" spc="-3" dirty="0">
                <a:latin typeface="Palatino Linotype" panose="02040502050505030304" pitchFamily="18" charset="0"/>
                <a:cs typeface="Arial"/>
              </a:rPr>
              <a:t>Additional</a:t>
            </a:r>
            <a:r>
              <a:rPr sz="1200" b="1" spc="-14" dirty="0">
                <a:latin typeface="Palatino Linotype" panose="02040502050505030304" pitchFamily="18" charset="0"/>
                <a:cs typeface="Arial"/>
              </a:rPr>
              <a:t> </a:t>
            </a:r>
            <a:r>
              <a:rPr sz="1200" b="1" spc="-3" dirty="0">
                <a:latin typeface="Palatino Linotype" panose="02040502050505030304" pitchFamily="18" charset="0"/>
                <a:cs typeface="Arial"/>
              </a:rPr>
              <a:t>small</a:t>
            </a:r>
            <a:r>
              <a:rPr sz="1200" b="1" spc="-11" dirty="0">
                <a:latin typeface="Palatino Linotype" panose="02040502050505030304" pitchFamily="18" charset="0"/>
                <a:cs typeface="Arial"/>
              </a:rPr>
              <a:t> </a:t>
            </a:r>
            <a:r>
              <a:rPr sz="1200" b="1" spc="-3" dirty="0">
                <a:latin typeface="Palatino Linotype" panose="02040502050505030304" pitchFamily="18" charset="0"/>
                <a:cs typeface="Arial"/>
              </a:rPr>
              <a:t>upgrades</a:t>
            </a:r>
            <a:endParaRPr sz="1200" dirty="0">
              <a:latin typeface="Palatino Linotype" panose="02040502050505030304" pitchFamily="18" charset="0"/>
              <a:cs typeface="Arial"/>
            </a:endParaRPr>
          </a:p>
          <a:p>
            <a:pPr marL="135284" marR="5357" indent="-128588">
              <a:lnSpc>
                <a:spcPct val="136900"/>
              </a:lnSpc>
              <a:spcBef>
                <a:spcPts val="8"/>
              </a:spcBef>
              <a:buFont typeface="Arial" panose="020B0604020202020204" pitchFamily="34" charset="0"/>
              <a:buChar char="•"/>
            </a:pPr>
            <a:r>
              <a:rPr sz="900" spc="-3" dirty="0">
                <a:latin typeface="Palatino Linotype" panose="02040502050505030304" pitchFamily="18" charset="0"/>
                <a:cs typeface="Arial"/>
              </a:rPr>
              <a:t>Luminosity</a:t>
            </a:r>
            <a:r>
              <a:rPr sz="900" dirty="0">
                <a:latin typeface="Palatino Linotype" panose="02040502050505030304" pitchFamily="18" charset="0"/>
                <a:cs typeface="Arial"/>
              </a:rPr>
              <a:t> </a:t>
            </a:r>
            <a:r>
              <a:rPr sz="900" spc="8" dirty="0">
                <a:latin typeface="Palatino Linotype" panose="02040502050505030304" pitchFamily="18" charset="0"/>
                <a:cs typeface="Arial"/>
              </a:rPr>
              <a:t>detectors</a:t>
            </a:r>
            <a:r>
              <a:rPr sz="900" spc="3" dirty="0">
                <a:latin typeface="Palatino Linotype" panose="02040502050505030304" pitchFamily="18" charset="0"/>
                <a:cs typeface="Arial"/>
              </a:rPr>
              <a:t> </a:t>
            </a:r>
            <a:r>
              <a:rPr sz="900" spc="-3" dirty="0">
                <a:latin typeface="Palatino Linotype" panose="02040502050505030304" pitchFamily="18" charset="0"/>
                <a:cs typeface="Arial"/>
              </a:rPr>
              <a:t>(1%</a:t>
            </a:r>
            <a:r>
              <a:rPr sz="900" dirty="0">
                <a:latin typeface="Palatino Linotype" panose="02040502050505030304" pitchFamily="18" charset="0"/>
                <a:cs typeface="Arial"/>
              </a:rPr>
              <a:t> </a:t>
            </a:r>
            <a:r>
              <a:rPr sz="900" spc="5" dirty="0">
                <a:latin typeface="Palatino Linotype" panose="02040502050505030304" pitchFamily="18" charset="0"/>
                <a:cs typeface="Arial"/>
              </a:rPr>
              <a:t>precision) </a:t>
            </a:r>
            <a:endParaRPr lang="en-US" sz="900" spc="5" dirty="0">
              <a:latin typeface="Palatino Linotype" panose="02040502050505030304" pitchFamily="18" charset="0"/>
              <a:cs typeface="Arial"/>
            </a:endParaRPr>
          </a:p>
          <a:p>
            <a:pPr marL="135284" marR="5357" indent="-128588">
              <a:lnSpc>
                <a:spcPct val="136900"/>
              </a:lnSpc>
              <a:spcBef>
                <a:spcPts val="8"/>
              </a:spcBef>
              <a:buFont typeface="Arial" panose="020B0604020202020204" pitchFamily="34" charset="0"/>
              <a:buChar char="•"/>
            </a:pPr>
            <a:r>
              <a:rPr sz="900" spc="-198" dirty="0">
                <a:latin typeface="Palatino Linotype" panose="02040502050505030304" pitchFamily="18" charset="0"/>
                <a:cs typeface="Arial"/>
              </a:rPr>
              <a:t> </a:t>
            </a:r>
            <a:r>
              <a:rPr sz="900" spc="-3" dirty="0">
                <a:latin typeface="Palatino Linotype" panose="02040502050505030304" pitchFamily="18" charset="0"/>
                <a:cs typeface="Arial"/>
              </a:rPr>
              <a:t>HL-ZDC (Heavy</a:t>
            </a:r>
            <a:r>
              <a:rPr sz="900" dirty="0">
                <a:latin typeface="Palatino Linotype" panose="02040502050505030304" pitchFamily="18" charset="0"/>
                <a:cs typeface="Arial"/>
              </a:rPr>
              <a:t> Ion </a:t>
            </a:r>
            <a:r>
              <a:rPr sz="900" spc="8" dirty="0">
                <a:latin typeface="Palatino Linotype" panose="02040502050505030304" pitchFamily="18" charset="0"/>
                <a:cs typeface="Arial"/>
              </a:rPr>
              <a:t>physics)</a:t>
            </a:r>
            <a:endParaRPr sz="900" dirty="0">
              <a:latin typeface="Palatino Linotype" panose="02040502050505030304" pitchFamily="18" charset="0"/>
              <a:cs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110FBB8-9FDC-48E6-9AC6-B2D478AFC56B}"/>
              </a:ext>
            </a:extLst>
          </p:cNvPr>
          <p:cNvSpPr/>
          <p:nvPr/>
        </p:nvSpPr>
        <p:spPr>
          <a:xfrm rot="20941145">
            <a:off x="3027285" y="2757459"/>
            <a:ext cx="97670" cy="739781"/>
          </a:xfrm>
          <a:prstGeom prst="ellipse">
            <a:avLst/>
          </a:prstGeom>
          <a:solidFill>
            <a:schemeClr val="accent6">
              <a:alpha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B3C3AC0-9D67-4756-A62A-FA4A6B99E030}"/>
              </a:ext>
            </a:extLst>
          </p:cNvPr>
          <p:cNvSpPr/>
          <p:nvPr/>
        </p:nvSpPr>
        <p:spPr>
          <a:xfrm rot="20890283">
            <a:off x="3590906" y="2698344"/>
            <a:ext cx="97670" cy="739781"/>
          </a:xfrm>
          <a:prstGeom prst="ellipse">
            <a:avLst/>
          </a:prstGeom>
          <a:solidFill>
            <a:srgbClr val="00B050">
              <a:alpha val="60000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6178B3A-FEB0-4D52-A999-4237425EEEA8}"/>
              </a:ext>
            </a:extLst>
          </p:cNvPr>
          <p:cNvSpPr/>
          <p:nvPr/>
        </p:nvSpPr>
        <p:spPr>
          <a:xfrm>
            <a:off x="3074276" y="2843705"/>
            <a:ext cx="536028" cy="449318"/>
          </a:xfrm>
          <a:custGeom>
            <a:avLst/>
            <a:gdLst>
              <a:gd name="connsiteX0" fmla="*/ 620111 w 714704"/>
              <a:gd name="connsiteY0" fmla="*/ 0 h 599090"/>
              <a:gd name="connsiteX1" fmla="*/ 0 w 714704"/>
              <a:gd name="connsiteY1" fmla="*/ 84083 h 599090"/>
              <a:gd name="connsiteX2" fmla="*/ 126125 w 714704"/>
              <a:gd name="connsiteY2" fmla="*/ 599090 h 599090"/>
              <a:gd name="connsiteX3" fmla="*/ 714704 w 714704"/>
              <a:gd name="connsiteY3" fmla="*/ 493986 h 599090"/>
              <a:gd name="connsiteX4" fmla="*/ 620111 w 714704"/>
              <a:gd name="connsiteY4" fmla="*/ 0 h 59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4704" h="599090">
                <a:moveTo>
                  <a:pt x="620111" y="0"/>
                </a:moveTo>
                <a:lnTo>
                  <a:pt x="0" y="84083"/>
                </a:lnTo>
                <a:lnTo>
                  <a:pt x="126125" y="599090"/>
                </a:lnTo>
                <a:lnTo>
                  <a:pt x="714704" y="493986"/>
                </a:lnTo>
                <a:lnTo>
                  <a:pt x="620111" y="0"/>
                </a:lnTo>
                <a:close/>
              </a:path>
            </a:pathLst>
          </a:custGeom>
          <a:solidFill>
            <a:srgbClr val="3C6CC1">
              <a:alpha val="60000"/>
            </a:srgb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5DAE28E1-249D-411B-875C-EA6906DA1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Affolder (Santa Cruz)</a:t>
            </a:r>
            <a:endParaRPr lang="en-US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D81208B2-04AD-472C-B139-50D3D265C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Lepton Photon 2021</a:t>
            </a:r>
            <a:endParaRPr lang="en-US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805437F0-8F63-4BA5-A521-706A1156A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520A3-A5B1-458D-A53C-B7AAC140DA80}" type="slidenum">
              <a:rPr lang="en-US" smtClean="0"/>
              <a:t>5</a:t>
            </a:fld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6C739AA-0A2E-42E6-A5C7-23A7C0EA4175}"/>
              </a:ext>
            </a:extLst>
          </p:cNvPr>
          <p:cNvSpPr/>
          <p:nvPr/>
        </p:nvSpPr>
        <p:spPr>
          <a:xfrm>
            <a:off x="2747541" y="2626730"/>
            <a:ext cx="1258747" cy="205451"/>
          </a:xfrm>
          <a:custGeom>
            <a:avLst/>
            <a:gdLst>
              <a:gd name="connsiteX0" fmla="*/ 0 w 1678329"/>
              <a:gd name="connsiteY0" fmla="*/ 167833 h 273935"/>
              <a:gd name="connsiteX1" fmla="*/ 1676400 w 1678329"/>
              <a:gd name="connsiteY1" fmla="*/ 0 h 273935"/>
              <a:gd name="connsiteX2" fmla="*/ 1678329 w 1678329"/>
              <a:gd name="connsiteY2" fmla="*/ 77165 h 273935"/>
              <a:gd name="connsiteX3" fmla="*/ 28937 w 1678329"/>
              <a:gd name="connsiteY3" fmla="*/ 273935 h 273935"/>
              <a:gd name="connsiteX4" fmla="*/ 0 w 1678329"/>
              <a:gd name="connsiteY4" fmla="*/ 167833 h 273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8329" h="273935">
                <a:moveTo>
                  <a:pt x="0" y="167833"/>
                </a:moveTo>
                <a:lnTo>
                  <a:pt x="1676400" y="0"/>
                </a:lnTo>
                <a:lnTo>
                  <a:pt x="1678329" y="77165"/>
                </a:lnTo>
                <a:lnTo>
                  <a:pt x="28937" y="273935"/>
                </a:lnTo>
                <a:lnTo>
                  <a:pt x="0" y="167833"/>
                </a:lnTo>
                <a:close/>
              </a:path>
            </a:pathLst>
          </a:custGeom>
          <a:solidFill>
            <a:srgbClr val="FF66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9C995E88-0E04-45CD-953F-D5C33AE2E246}"/>
              </a:ext>
            </a:extLst>
          </p:cNvPr>
          <p:cNvSpPr/>
          <p:nvPr/>
        </p:nvSpPr>
        <p:spPr>
          <a:xfrm>
            <a:off x="2786605" y="3406729"/>
            <a:ext cx="1234152" cy="228011"/>
          </a:xfrm>
          <a:custGeom>
            <a:avLst/>
            <a:gdLst>
              <a:gd name="connsiteX0" fmla="*/ 0 w 1678329"/>
              <a:gd name="connsiteY0" fmla="*/ 167833 h 273935"/>
              <a:gd name="connsiteX1" fmla="*/ 1676400 w 1678329"/>
              <a:gd name="connsiteY1" fmla="*/ 0 h 273935"/>
              <a:gd name="connsiteX2" fmla="*/ 1678329 w 1678329"/>
              <a:gd name="connsiteY2" fmla="*/ 77165 h 273935"/>
              <a:gd name="connsiteX3" fmla="*/ 28937 w 1678329"/>
              <a:gd name="connsiteY3" fmla="*/ 273935 h 273935"/>
              <a:gd name="connsiteX4" fmla="*/ 0 w 1678329"/>
              <a:gd name="connsiteY4" fmla="*/ 167833 h 273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8329" h="273935">
                <a:moveTo>
                  <a:pt x="0" y="167833"/>
                </a:moveTo>
                <a:lnTo>
                  <a:pt x="1676400" y="0"/>
                </a:lnTo>
                <a:lnTo>
                  <a:pt x="1678329" y="77165"/>
                </a:lnTo>
                <a:lnTo>
                  <a:pt x="28937" y="273935"/>
                </a:lnTo>
                <a:lnTo>
                  <a:pt x="0" y="167833"/>
                </a:lnTo>
                <a:close/>
              </a:path>
            </a:pathLst>
          </a:custGeom>
          <a:solidFill>
            <a:srgbClr val="FF66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461097E9-15F4-41DB-97B4-56646D10C206}"/>
              </a:ext>
            </a:extLst>
          </p:cNvPr>
          <p:cNvSpPr/>
          <p:nvPr/>
        </p:nvSpPr>
        <p:spPr>
          <a:xfrm>
            <a:off x="2614044" y="2641198"/>
            <a:ext cx="220307" cy="418136"/>
          </a:xfrm>
          <a:custGeom>
            <a:avLst/>
            <a:gdLst>
              <a:gd name="connsiteX0" fmla="*/ 102761 w 293743"/>
              <a:gd name="connsiteY0" fmla="*/ 0 h 557514"/>
              <a:gd name="connsiteX1" fmla="*/ 102761 w 293743"/>
              <a:gd name="connsiteY1" fmla="*/ 0 h 557514"/>
              <a:gd name="connsiteX2" fmla="*/ 518 w 293743"/>
              <a:gd name="connsiteY2" fmla="*/ 23150 h 557514"/>
              <a:gd name="connsiteX3" fmla="*/ 8234 w 293743"/>
              <a:gd name="connsiteY3" fmla="*/ 25079 h 557514"/>
              <a:gd name="connsiteX4" fmla="*/ 31384 w 293743"/>
              <a:gd name="connsiteY4" fmla="*/ 23150 h 557514"/>
              <a:gd name="connsiteX5" fmla="*/ 41029 w 293743"/>
              <a:gd name="connsiteY5" fmla="*/ 23150 h 557514"/>
              <a:gd name="connsiteX6" fmla="*/ 518 w 293743"/>
              <a:gd name="connsiteY6" fmla="*/ 206416 h 557514"/>
              <a:gd name="connsiteX7" fmla="*/ 137485 w 293743"/>
              <a:gd name="connsiteY7" fmla="*/ 557514 h 557514"/>
              <a:gd name="connsiteX8" fmla="*/ 293743 w 293743"/>
              <a:gd name="connsiteY8" fmla="*/ 449484 h 557514"/>
              <a:gd name="connsiteX9" fmla="*/ 102761 w 293743"/>
              <a:gd name="connsiteY9" fmla="*/ 0 h 55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3743" h="557514">
                <a:moveTo>
                  <a:pt x="102761" y="0"/>
                </a:moveTo>
                <a:lnTo>
                  <a:pt x="102761" y="0"/>
                </a:lnTo>
                <a:cubicBezTo>
                  <a:pt x="68680" y="7717"/>
                  <a:pt x="34293" y="14189"/>
                  <a:pt x="518" y="23150"/>
                </a:cubicBezTo>
                <a:cubicBezTo>
                  <a:pt x="-2045" y="23830"/>
                  <a:pt x="5583" y="25079"/>
                  <a:pt x="8234" y="25079"/>
                </a:cubicBezTo>
                <a:cubicBezTo>
                  <a:pt x="15977" y="25079"/>
                  <a:pt x="23654" y="23605"/>
                  <a:pt x="31384" y="23150"/>
                </a:cubicBezTo>
                <a:cubicBezTo>
                  <a:pt x="34593" y="22961"/>
                  <a:pt x="37814" y="23150"/>
                  <a:pt x="41029" y="23150"/>
                </a:cubicBezTo>
                <a:lnTo>
                  <a:pt x="518" y="206416"/>
                </a:lnTo>
                <a:lnTo>
                  <a:pt x="137485" y="557514"/>
                </a:lnTo>
                <a:lnTo>
                  <a:pt x="293743" y="449484"/>
                </a:lnTo>
                <a:lnTo>
                  <a:pt x="102761" y="0"/>
                </a:lnTo>
                <a:close/>
              </a:path>
            </a:pathLst>
          </a:custGeom>
          <a:solidFill>
            <a:srgbClr val="FF66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51D2D5F-76CA-42E7-85DE-3E489EEF9AF9}"/>
              </a:ext>
            </a:extLst>
          </p:cNvPr>
          <p:cNvSpPr/>
          <p:nvPr/>
        </p:nvSpPr>
        <p:spPr>
          <a:xfrm>
            <a:off x="2717157" y="3151931"/>
            <a:ext cx="124428" cy="394986"/>
          </a:xfrm>
          <a:custGeom>
            <a:avLst/>
            <a:gdLst>
              <a:gd name="connsiteX0" fmla="*/ 165904 w 165904"/>
              <a:gd name="connsiteY0" fmla="*/ 0 h 526648"/>
              <a:gd name="connsiteX1" fmla="*/ 0 w 165904"/>
              <a:gd name="connsiteY1" fmla="*/ 9645 h 526648"/>
              <a:gd name="connsiteX2" fmla="*/ 17362 w 165904"/>
              <a:gd name="connsiteY2" fmla="*/ 368460 h 526648"/>
              <a:gd name="connsiteX3" fmla="*/ 160116 w 165904"/>
              <a:gd name="connsiteY3" fmla="*/ 526648 h 526648"/>
              <a:gd name="connsiteX4" fmla="*/ 165904 w 165904"/>
              <a:gd name="connsiteY4" fmla="*/ 0 h 52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904" h="526648">
                <a:moveTo>
                  <a:pt x="165904" y="0"/>
                </a:moveTo>
                <a:lnTo>
                  <a:pt x="0" y="9645"/>
                </a:lnTo>
                <a:lnTo>
                  <a:pt x="17362" y="368460"/>
                </a:lnTo>
                <a:lnTo>
                  <a:pt x="160116" y="526648"/>
                </a:lnTo>
                <a:cubicBezTo>
                  <a:pt x="162045" y="351099"/>
                  <a:pt x="163975" y="175549"/>
                  <a:pt x="165904" y="0"/>
                </a:cubicBezTo>
                <a:close/>
              </a:path>
            </a:pathLst>
          </a:custGeom>
          <a:solidFill>
            <a:srgbClr val="FF66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18A1AB45-502E-42A2-A729-F2F0B3C3B8F2}"/>
              </a:ext>
            </a:extLst>
          </p:cNvPr>
          <p:cNvSpPr/>
          <p:nvPr/>
        </p:nvSpPr>
        <p:spPr>
          <a:xfrm>
            <a:off x="2652049" y="3548365"/>
            <a:ext cx="169280" cy="321197"/>
          </a:xfrm>
          <a:custGeom>
            <a:avLst/>
            <a:gdLst>
              <a:gd name="connsiteX0" fmla="*/ 173620 w 225706"/>
              <a:gd name="connsiteY0" fmla="*/ 0 h 428263"/>
              <a:gd name="connsiteX1" fmla="*/ 225706 w 225706"/>
              <a:gd name="connsiteY1" fmla="*/ 196770 h 428263"/>
              <a:gd name="connsiteX2" fmla="*/ 75235 w 225706"/>
              <a:gd name="connsiteY2" fmla="*/ 428263 h 428263"/>
              <a:gd name="connsiteX3" fmla="*/ 0 w 225706"/>
              <a:gd name="connsiteY3" fmla="*/ 353028 h 428263"/>
              <a:gd name="connsiteX4" fmla="*/ 73306 w 225706"/>
              <a:gd name="connsiteY4" fmla="*/ 34724 h 428263"/>
              <a:gd name="connsiteX5" fmla="*/ 173620 w 225706"/>
              <a:gd name="connsiteY5" fmla="*/ 0 h 42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706" h="428263">
                <a:moveTo>
                  <a:pt x="173620" y="0"/>
                </a:moveTo>
                <a:lnTo>
                  <a:pt x="225706" y="196770"/>
                </a:lnTo>
                <a:lnTo>
                  <a:pt x="75235" y="428263"/>
                </a:lnTo>
                <a:lnTo>
                  <a:pt x="0" y="353028"/>
                </a:lnTo>
                <a:lnTo>
                  <a:pt x="73306" y="34724"/>
                </a:lnTo>
                <a:lnTo>
                  <a:pt x="173620" y="0"/>
                </a:lnTo>
                <a:close/>
              </a:path>
            </a:pathLst>
          </a:custGeom>
          <a:solidFill>
            <a:srgbClr val="FF66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50717F5E-B7B9-4E04-8B1D-C1AE06988431}"/>
              </a:ext>
            </a:extLst>
          </p:cNvPr>
          <p:cNvSpPr/>
          <p:nvPr/>
        </p:nvSpPr>
        <p:spPr>
          <a:xfrm>
            <a:off x="4055480" y="3311083"/>
            <a:ext cx="205451" cy="305282"/>
          </a:xfrm>
          <a:custGeom>
            <a:avLst/>
            <a:gdLst>
              <a:gd name="connsiteX0" fmla="*/ 167833 w 273935"/>
              <a:gd name="connsiteY0" fmla="*/ 0 h 407043"/>
              <a:gd name="connsiteX1" fmla="*/ 65590 w 273935"/>
              <a:gd name="connsiteY1" fmla="*/ 79094 h 407043"/>
              <a:gd name="connsiteX2" fmla="*/ 0 w 273935"/>
              <a:gd name="connsiteY2" fmla="*/ 185195 h 407043"/>
              <a:gd name="connsiteX3" fmla="*/ 30866 w 273935"/>
              <a:gd name="connsiteY3" fmla="*/ 407043 h 407043"/>
              <a:gd name="connsiteX4" fmla="*/ 273935 w 273935"/>
              <a:gd name="connsiteY4" fmla="*/ 171691 h 407043"/>
              <a:gd name="connsiteX5" fmla="*/ 167833 w 273935"/>
              <a:gd name="connsiteY5" fmla="*/ 0 h 40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3935" h="407043">
                <a:moveTo>
                  <a:pt x="167833" y="0"/>
                </a:moveTo>
                <a:lnTo>
                  <a:pt x="65590" y="79094"/>
                </a:lnTo>
                <a:lnTo>
                  <a:pt x="0" y="185195"/>
                </a:lnTo>
                <a:lnTo>
                  <a:pt x="30866" y="407043"/>
                </a:lnTo>
                <a:lnTo>
                  <a:pt x="273935" y="171691"/>
                </a:lnTo>
                <a:lnTo>
                  <a:pt x="167833" y="0"/>
                </a:lnTo>
                <a:close/>
              </a:path>
            </a:pathLst>
          </a:custGeom>
          <a:solidFill>
            <a:srgbClr val="FF66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4512642-E855-4111-9382-210C609E8DCA}"/>
              </a:ext>
            </a:extLst>
          </p:cNvPr>
          <p:cNvSpPr/>
          <p:nvPr/>
        </p:nvSpPr>
        <p:spPr>
          <a:xfrm>
            <a:off x="4056926" y="2502302"/>
            <a:ext cx="235835" cy="384858"/>
          </a:xfrm>
          <a:custGeom>
            <a:avLst/>
            <a:gdLst>
              <a:gd name="connsiteX0" fmla="*/ 100314 w 314446"/>
              <a:gd name="connsiteY0" fmla="*/ 0 h 513144"/>
              <a:gd name="connsiteX1" fmla="*/ 0 w 314446"/>
              <a:gd name="connsiteY1" fmla="*/ 200627 h 513144"/>
              <a:gd name="connsiteX2" fmla="*/ 140826 w 314446"/>
              <a:gd name="connsiteY2" fmla="*/ 513144 h 513144"/>
              <a:gd name="connsiteX3" fmla="*/ 314446 w 314446"/>
              <a:gd name="connsiteY3" fmla="*/ 393539 h 513144"/>
              <a:gd name="connsiteX4" fmla="*/ 100314 w 314446"/>
              <a:gd name="connsiteY4" fmla="*/ 0 h 513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446" h="513144">
                <a:moveTo>
                  <a:pt x="100314" y="0"/>
                </a:moveTo>
                <a:lnTo>
                  <a:pt x="0" y="200627"/>
                </a:lnTo>
                <a:lnTo>
                  <a:pt x="140826" y="513144"/>
                </a:lnTo>
                <a:lnTo>
                  <a:pt x="314446" y="393539"/>
                </a:lnTo>
                <a:lnTo>
                  <a:pt x="100314" y="0"/>
                </a:lnTo>
                <a:close/>
              </a:path>
            </a:pathLst>
          </a:custGeom>
          <a:solidFill>
            <a:srgbClr val="FF66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387D0CF-255D-4673-8DAF-710F1B202CD9}"/>
              </a:ext>
            </a:extLst>
          </p:cNvPr>
          <p:cNvSpPr/>
          <p:nvPr/>
        </p:nvSpPr>
        <p:spPr>
          <a:xfrm>
            <a:off x="4171226" y="2963843"/>
            <a:ext cx="157706" cy="354475"/>
          </a:xfrm>
          <a:custGeom>
            <a:avLst/>
            <a:gdLst>
              <a:gd name="connsiteX0" fmla="*/ 210274 w 210274"/>
              <a:gd name="connsiteY0" fmla="*/ 0 h 472633"/>
              <a:gd name="connsiteX1" fmla="*/ 1930 w 210274"/>
              <a:gd name="connsiteY1" fmla="*/ 1929 h 472633"/>
              <a:gd name="connsiteX2" fmla="*/ 0 w 210274"/>
              <a:gd name="connsiteY2" fmla="*/ 387752 h 472633"/>
              <a:gd name="connsiteX3" fmla="*/ 163975 w 210274"/>
              <a:gd name="connsiteY3" fmla="*/ 472633 h 472633"/>
              <a:gd name="connsiteX4" fmla="*/ 210274 w 210274"/>
              <a:gd name="connsiteY4" fmla="*/ 0 h 47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274" h="472633">
                <a:moveTo>
                  <a:pt x="210274" y="0"/>
                </a:moveTo>
                <a:lnTo>
                  <a:pt x="1930" y="1929"/>
                </a:lnTo>
                <a:cubicBezTo>
                  <a:pt x="1287" y="130537"/>
                  <a:pt x="643" y="259144"/>
                  <a:pt x="0" y="387752"/>
                </a:cubicBezTo>
                <a:lnTo>
                  <a:pt x="163975" y="472633"/>
                </a:lnTo>
                <a:lnTo>
                  <a:pt x="210274" y="0"/>
                </a:lnTo>
                <a:close/>
              </a:path>
            </a:pathLst>
          </a:custGeom>
          <a:solidFill>
            <a:srgbClr val="FF66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F66BC99-5355-7582-7FF3-DD0AA46C01B3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2006775" y="3463724"/>
            <a:ext cx="710382" cy="11099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F88998-BDF5-A600-2A99-D7E13E138B15}"/>
              </a:ext>
            </a:extLst>
          </p:cNvPr>
          <p:cNvCxnSpPr>
            <a:cxnSpLocks/>
          </p:cNvCxnSpPr>
          <p:nvPr/>
        </p:nvCxnSpPr>
        <p:spPr>
          <a:xfrm flipH="1" flipV="1">
            <a:off x="3508580" y="3293023"/>
            <a:ext cx="926915" cy="20913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56B6B9D-EAC9-C7C4-4E0F-03B239FAC9AC}"/>
              </a:ext>
            </a:extLst>
          </p:cNvPr>
          <p:cNvCxnSpPr/>
          <p:nvPr/>
        </p:nvCxnSpPr>
        <p:spPr>
          <a:xfrm flipH="1" flipV="1">
            <a:off x="3639741" y="3151931"/>
            <a:ext cx="2371357" cy="8667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bject 10">
            <a:extLst>
              <a:ext uri="{FF2B5EF4-FFF2-40B4-BE49-F238E27FC236}">
                <a16:creationId xmlns:a16="http://schemas.microsoft.com/office/drawing/2014/main" id="{71BD3068-4E99-DAC3-DA95-BE859814E255}"/>
              </a:ext>
            </a:extLst>
          </p:cNvPr>
          <p:cNvSpPr txBox="1"/>
          <p:nvPr/>
        </p:nvSpPr>
        <p:spPr>
          <a:xfrm>
            <a:off x="5939245" y="5340623"/>
            <a:ext cx="2845787" cy="109910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4000" tIns="27000" rIns="27000" bIns="27000" rtlCol="0">
            <a:spAutoFit/>
          </a:bodyPr>
          <a:lstStyle/>
          <a:p>
            <a:pPr marL="6697">
              <a:spcBef>
                <a:spcPts val="480"/>
              </a:spcBef>
            </a:pPr>
            <a:r>
              <a:rPr lang="en-GB" sz="2000" b="1" spc="-3" dirty="0">
                <a:latin typeface="Palatino Linotype" panose="02040502050505030304" pitchFamily="18" charset="0"/>
                <a:cs typeface="Arial"/>
              </a:rPr>
              <a:t>Software &amp; Computing </a:t>
            </a:r>
            <a:endParaRPr sz="2000" dirty="0">
              <a:latin typeface="Palatino Linotype" panose="02040502050505030304" pitchFamily="18" charset="0"/>
              <a:cs typeface="Arial"/>
            </a:endParaRPr>
          </a:p>
          <a:p>
            <a:pPr marL="135284" marR="5357" indent="-128588">
              <a:lnSpc>
                <a:spcPct val="136900"/>
              </a:lnSpc>
              <a:spcBef>
                <a:spcPts val="8"/>
              </a:spcBef>
              <a:buFont typeface="Arial" panose="020B0604020202020204" pitchFamily="34" charset="0"/>
              <a:buChar char="•"/>
            </a:pPr>
            <a:r>
              <a:rPr lang="en-GB" sz="1200" spc="-3" dirty="0">
                <a:latin typeface="Palatino Linotype" panose="02040502050505030304" pitchFamily="18" charset="0"/>
                <a:cs typeface="Arial"/>
              </a:rPr>
              <a:t>Optimisation</a:t>
            </a:r>
          </a:p>
          <a:p>
            <a:pPr marL="135284" marR="5357" indent="-128588">
              <a:lnSpc>
                <a:spcPct val="136900"/>
              </a:lnSpc>
              <a:spcBef>
                <a:spcPts val="8"/>
              </a:spcBef>
              <a:buFont typeface="Arial" panose="020B0604020202020204" pitchFamily="34" charset="0"/>
              <a:buChar char="•"/>
            </a:pPr>
            <a:r>
              <a:rPr lang="en-GB" sz="1200" spc="-3" dirty="0">
                <a:latin typeface="Palatino Linotype" panose="02040502050505030304" pitchFamily="18" charset="0"/>
                <a:cs typeface="Arial"/>
              </a:rPr>
              <a:t>Capacity</a:t>
            </a:r>
          </a:p>
          <a:p>
            <a:pPr marL="135284" marR="5357" indent="-128588">
              <a:lnSpc>
                <a:spcPct val="136900"/>
              </a:lnSpc>
              <a:spcBef>
                <a:spcPts val="8"/>
              </a:spcBef>
              <a:buFont typeface="Arial" panose="020B0604020202020204" pitchFamily="34" charset="0"/>
              <a:buChar char="•"/>
            </a:pPr>
            <a:r>
              <a:rPr lang="en-GB" sz="1200" spc="-3" dirty="0">
                <a:latin typeface="Palatino Linotype" panose="02040502050505030304" pitchFamily="18" charset="0"/>
                <a:cs typeface="Arial"/>
              </a:rPr>
              <a:t>New technologies</a:t>
            </a:r>
            <a:endParaRPr sz="1200" dirty="0">
              <a:latin typeface="Palatino Linotype" panose="020405020505050303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934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5" grpId="0" animBg="1"/>
      <p:bldP spid="27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8E1B8922-291D-433D-44E6-45A3A13B1D1B}"/>
              </a:ext>
            </a:extLst>
          </p:cNvPr>
          <p:cNvGrpSpPr/>
          <p:nvPr/>
        </p:nvGrpSpPr>
        <p:grpSpPr>
          <a:xfrm>
            <a:off x="636815" y="1575707"/>
            <a:ext cx="8059582" cy="4130520"/>
            <a:chOff x="115363" y="758611"/>
            <a:chExt cx="11817289" cy="6083491"/>
          </a:xfrm>
        </p:grpSpPr>
        <p:pic>
          <p:nvPicPr>
            <p:cNvPr id="6" name="Picture 18" descr="Picture 18">
              <a:extLst>
                <a:ext uri="{FF2B5EF4-FFF2-40B4-BE49-F238E27FC236}">
                  <a16:creationId xmlns:a16="http://schemas.microsoft.com/office/drawing/2014/main" id="{5AE408FB-0959-195E-B233-6925C8248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52141" y="2285718"/>
              <a:ext cx="4448471" cy="2626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D58C21E3-F3C3-4C58-412B-191BD56B5D07}"/>
                </a:ext>
              </a:extLst>
            </p:cNvPr>
            <p:cNvSpPr txBox="1"/>
            <p:nvPr/>
          </p:nvSpPr>
          <p:spPr>
            <a:xfrm>
              <a:off x="1262845" y="4933914"/>
              <a:ext cx="3793747" cy="11870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717" tIns="25717" rIns="25717" bIns="25717" numCol="1" anchor="t">
              <a:spAutoFit/>
            </a:bodyPr>
            <a:lstStyle/>
            <a:p>
              <a:pPr defTabSz="342888">
                <a:defRPr sz="1400">
                  <a:solidFill>
                    <a:srgbClr val="000090"/>
                  </a:solidFill>
                </a:defRPr>
              </a:pPr>
              <a:r>
                <a:rPr sz="1200" b="1" kern="0" dirty="0">
                  <a:solidFill>
                    <a:srgbClr val="000090"/>
                  </a:solidFill>
                  <a:latin typeface="Calibri"/>
                  <a:cs typeface="Arial"/>
                </a:rPr>
                <a:t>Tracker </a:t>
              </a:r>
              <a:endParaRPr lang="en-US" sz="1200" b="1" kern="0" dirty="0">
                <a:solidFill>
                  <a:srgbClr val="000090"/>
                </a:solidFill>
                <a:latin typeface="Calibri"/>
                <a:cs typeface="Arial"/>
              </a:endParaRPr>
            </a:p>
            <a:p>
              <a:pPr defTabSz="342888">
                <a:defRPr sz="1400">
                  <a:solidFill>
                    <a:srgbClr val="000090"/>
                  </a:solidFill>
                </a:defRPr>
              </a:pPr>
              <a:r>
                <a:rPr sz="1000" b="1" u="sng" kern="0" dirty="0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latin typeface="Calibri"/>
                  <a:cs typeface="Arial"/>
                  <a:hlinkClick r:id="rId3"/>
                </a:rPr>
                <a:t>https://cds.cern.ch/record/2272264</a:t>
              </a:r>
              <a:endParaRPr sz="1000" b="1" kern="0" dirty="0">
                <a:solidFill>
                  <a:srgbClr val="000090"/>
                </a:solidFill>
                <a:latin typeface="Calibri"/>
                <a:cs typeface="Arial"/>
              </a:endParaRP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Si-Strip and Pixels increased granularity</a:t>
              </a: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Design for tracking in L1-Trigger</a:t>
              </a: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Extended coverage to </a:t>
              </a:r>
              <a:r>
                <a:rPr sz="900" b="1" kern="0" dirty="0" err="1">
                  <a:solidFill>
                    <a:srgbClr val="000000"/>
                  </a:solidFill>
                  <a:latin typeface="Calibri"/>
                  <a:cs typeface="Arial"/>
                </a:rPr>
                <a:t>η</a:t>
              </a: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 ≃ 3.8</a:t>
              </a:r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0CD48B84-E548-2DED-921E-727C0BF46BFD}"/>
                </a:ext>
              </a:extLst>
            </p:cNvPr>
            <p:cNvSpPr txBox="1"/>
            <p:nvPr/>
          </p:nvSpPr>
          <p:spPr>
            <a:xfrm>
              <a:off x="1176361" y="758611"/>
              <a:ext cx="2979526" cy="13910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717" tIns="25717" rIns="25717" bIns="25717" numCol="1" anchor="t">
              <a:spAutoFit/>
            </a:bodyPr>
            <a:lstStyle/>
            <a:p>
              <a:pPr defTabSz="342888">
                <a:defRPr sz="1400">
                  <a:solidFill>
                    <a:srgbClr val="000090"/>
                  </a:solidFill>
                </a:defRPr>
              </a:pPr>
              <a:r>
                <a:rPr sz="1200" b="1" kern="0" dirty="0">
                  <a:solidFill>
                    <a:srgbClr val="000090"/>
                  </a:solidFill>
                  <a:latin typeface="Calibri"/>
                  <a:cs typeface="Arial"/>
                </a:rPr>
                <a:t>L1-Trigger</a:t>
              </a:r>
              <a:r>
                <a:rPr lang="en-US" sz="1200" b="1" kern="0" dirty="0">
                  <a:solidFill>
                    <a:srgbClr val="000090"/>
                  </a:solidFill>
                  <a:latin typeface="Calibri"/>
                  <a:cs typeface="Arial"/>
                </a:rPr>
                <a:t> </a:t>
              </a:r>
              <a:endParaRPr sz="1400" b="1" kern="0" dirty="0">
                <a:solidFill>
                  <a:srgbClr val="000090"/>
                </a:solidFill>
                <a:latin typeface="Calibri"/>
                <a:cs typeface="Arial"/>
              </a:endParaRPr>
            </a:p>
            <a:p>
              <a:pPr defTabSz="342888">
                <a:defRPr sz="1000">
                  <a:solidFill>
                    <a:srgbClr val="000090"/>
                  </a:solidFill>
                </a:defRPr>
              </a:pPr>
              <a:r>
                <a:rPr sz="1000" b="1" u="sng" kern="0" dirty="0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latin typeface="Calibri"/>
                  <a:cs typeface="Arial"/>
                  <a:hlinkClick r:id="rId4"/>
                </a:rPr>
                <a:t>https://cds.cern.ch/record/</a:t>
              </a:r>
              <a:r>
                <a:rPr lang="en-US" sz="1000" b="1" u="sng" kern="0" dirty="0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latin typeface="Calibri"/>
                  <a:cs typeface="Arial"/>
                  <a:hlinkClick r:id="rId4"/>
                </a:rPr>
                <a:t>2714892</a:t>
              </a:r>
              <a:endParaRPr lang="en-US" sz="1000" b="1" u="sng" kern="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Arial"/>
                <a:hlinkClick r:id="rId5"/>
              </a:endParaRP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Tracks in L1-Trigger at 40 MHz </a:t>
              </a: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P</a:t>
              </a:r>
              <a:r>
                <a:rPr lang="en-US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article </a:t>
              </a: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Flow selection</a:t>
              </a:r>
              <a:endParaRPr lang="en-US" sz="900" b="1" kern="0" dirty="0">
                <a:solidFill>
                  <a:srgbClr val="000000"/>
                </a:solidFill>
                <a:latin typeface="Calibri"/>
                <a:cs typeface="Arial"/>
              </a:endParaRP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lang="en-US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750 kHz L1 output </a:t>
              </a:r>
              <a:endParaRPr sz="900" b="1" kern="0" dirty="0">
                <a:solidFill>
                  <a:srgbClr val="000000"/>
                </a:solidFill>
                <a:latin typeface="Calibri"/>
                <a:cs typeface="Arial"/>
              </a:endParaRP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lang="en-US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40 MHz data scouting</a:t>
              </a:r>
              <a:endParaRPr sz="900" b="1" kern="0" dirty="0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9" name="TextBox 27">
              <a:extLst>
                <a:ext uri="{FF2B5EF4-FFF2-40B4-BE49-F238E27FC236}">
                  <a16:creationId xmlns:a16="http://schemas.microsoft.com/office/drawing/2014/main" id="{53682922-D560-0855-93FB-018517763627}"/>
                </a:ext>
              </a:extLst>
            </p:cNvPr>
            <p:cNvSpPr txBox="1"/>
            <p:nvPr/>
          </p:nvSpPr>
          <p:spPr>
            <a:xfrm>
              <a:off x="1176361" y="3449616"/>
              <a:ext cx="3156394" cy="98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717" tIns="25717" rIns="25717" bIns="25717" numCol="1" anchor="t">
              <a:spAutoFit/>
            </a:bodyPr>
            <a:lstStyle/>
            <a:p>
              <a:pPr defTabSz="342888">
                <a:defRPr sz="1200">
                  <a:solidFill>
                    <a:srgbClr val="000090"/>
                  </a:solidFill>
                </a:defRPr>
              </a:pPr>
              <a:r>
                <a:rPr sz="1200" b="1" kern="0" dirty="0">
                  <a:solidFill>
                    <a:srgbClr val="000090"/>
                  </a:solidFill>
                  <a:latin typeface="Calibri"/>
                  <a:cs typeface="Arial"/>
                </a:rPr>
                <a:t>Calorimeter Endcap</a:t>
              </a:r>
            </a:p>
            <a:p>
              <a:pPr defTabSz="342888">
                <a:defRPr sz="1000">
                  <a:solidFill>
                    <a:srgbClr val="000090"/>
                  </a:solidFill>
                </a:defRPr>
              </a:pPr>
              <a:r>
                <a:rPr sz="1000" b="1" u="sng" kern="0" dirty="0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latin typeface="Calibri"/>
                  <a:cs typeface="Arial"/>
                  <a:hlinkClick r:id="rId6"/>
                </a:rPr>
                <a:t>https://cds.cern.ch/record/2293646</a:t>
              </a:r>
              <a:r>
                <a:rPr sz="1000" b="1" kern="0" dirty="0">
                  <a:solidFill>
                    <a:srgbClr val="000090"/>
                  </a:solidFill>
                  <a:latin typeface="Calibri"/>
                  <a:cs typeface="Arial"/>
                </a:rPr>
                <a:t> </a:t>
              </a: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3D showers and precise timing</a:t>
              </a: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Si, </a:t>
              </a:r>
              <a:r>
                <a:rPr sz="900" b="1" kern="0" dirty="0" err="1">
                  <a:solidFill>
                    <a:srgbClr val="000000"/>
                  </a:solidFill>
                  <a:latin typeface="Calibri"/>
                  <a:cs typeface="Arial"/>
                </a:rPr>
                <a:t>Scint+SiPM</a:t>
              </a: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 in </a:t>
              </a:r>
              <a:r>
                <a:rPr sz="900" b="1" kern="0" dirty="0" err="1">
                  <a:solidFill>
                    <a:srgbClr val="000000"/>
                  </a:solidFill>
                  <a:latin typeface="Calibri"/>
                  <a:cs typeface="Arial"/>
                </a:rPr>
                <a:t>Pb</a:t>
              </a: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/W-SS</a:t>
              </a:r>
            </a:p>
          </p:txBody>
        </p:sp>
        <p:sp>
          <p:nvSpPr>
            <p:cNvPr id="10" name="Straight Arrow Connector 23">
              <a:extLst>
                <a:ext uri="{FF2B5EF4-FFF2-40B4-BE49-F238E27FC236}">
                  <a16:creationId xmlns:a16="http://schemas.microsoft.com/office/drawing/2014/main" id="{00D1D465-C478-504C-3415-81070DD3758E}"/>
                </a:ext>
              </a:extLst>
            </p:cNvPr>
            <p:cNvSpPr/>
            <p:nvPr/>
          </p:nvSpPr>
          <p:spPr>
            <a:xfrm flipV="1">
              <a:off x="2054141" y="3549285"/>
              <a:ext cx="3156394" cy="1473488"/>
            </a:xfrm>
            <a:prstGeom prst="line">
              <a:avLst/>
            </a:prstGeom>
            <a:noFill/>
            <a:ln w="3175" cap="flat">
              <a:solidFill>
                <a:srgbClr val="BF0000"/>
              </a:solidFill>
              <a:prstDash val="solid"/>
              <a:round/>
              <a:tailEnd type="triangle" w="med" len="med"/>
            </a:ln>
            <a:effectLst>
              <a:outerShdw blurRad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25717" tIns="25717" rIns="25717" bIns="25717" numCol="1" anchor="t">
              <a:noAutofit/>
            </a:bodyPr>
            <a:lstStyle/>
            <a:p>
              <a:pPr defTabSz="342888">
                <a:defRPr sz="1200">
                  <a:solidFill>
                    <a:srgbClr val="000000"/>
                  </a:solidFill>
                </a:defRPr>
              </a:pPr>
              <a:endParaRPr sz="1200" b="1" kern="0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11" name="Straight Arrow Connector 3">
              <a:extLst>
                <a:ext uri="{FF2B5EF4-FFF2-40B4-BE49-F238E27FC236}">
                  <a16:creationId xmlns:a16="http://schemas.microsoft.com/office/drawing/2014/main" id="{1D8D0803-6488-0161-F1BB-F87C91C04BF4}"/>
                </a:ext>
              </a:extLst>
            </p:cNvPr>
            <p:cNvSpPr/>
            <p:nvPr/>
          </p:nvSpPr>
          <p:spPr>
            <a:xfrm flipH="1">
              <a:off x="5328769" y="1111070"/>
              <a:ext cx="2561253" cy="2198127"/>
            </a:xfrm>
            <a:prstGeom prst="line">
              <a:avLst/>
            </a:prstGeom>
            <a:noFill/>
            <a:ln w="3175" cap="flat">
              <a:solidFill>
                <a:srgbClr val="BF0000"/>
              </a:solidFill>
              <a:prstDash val="solid"/>
              <a:round/>
              <a:tailEnd type="triangle" w="med" len="med"/>
            </a:ln>
            <a:effectLst>
              <a:outerShdw blurRad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25717" tIns="25717" rIns="25717" bIns="25717" numCol="1" anchor="t">
              <a:noAutofit/>
            </a:bodyPr>
            <a:lstStyle/>
            <a:p>
              <a:pPr defTabSz="342888">
                <a:defRPr sz="1200">
                  <a:solidFill>
                    <a:srgbClr val="000000"/>
                  </a:solidFill>
                </a:defRPr>
              </a:pPr>
              <a:endParaRPr sz="1200" b="1" kern="0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12" name="TextBox 37">
              <a:extLst>
                <a:ext uri="{FF2B5EF4-FFF2-40B4-BE49-F238E27FC236}">
                  <a16:creationId xmlns:a16="http://schemas.microsoft.com/office/drawing/2014/main" id="{DF82B405-0276-4053-3982-F510D465DC7A}"/>
                </a:ext>
              </a:extLst>
            </p:cNvPr>
            <p:cNvSpPr txBox="1"/>
            <p:nvPr/>
          </p:nvSpPr>
          <p:spPr>
            <a:xfrm>
              <a:off x="7890023" y="845622"/>
              <a:ext cx="3170555" cy="14137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717" tIns="25717" rIns="25717" bIns="25717" numCol="1" anchor="t">
              <a:spAutoFit/>
            </a:bodyPr>
            <a:lstStyle/>
            <a:p>
              <a:pPr defTabSz="342888">
                <a:defRPr sz="1300">
                  <a:solidFill>
                    <a:srgbClr val="000090"/>
                  </a:solidFill>
                </a:defRPr>
              </a:pPr>
              <a:r>
                <a:rPr sz="1200" b="1" kern="0" dirty="0">
                  <a:solidFill>
                    <a:srgbClr val="000090"/>
                  </a:solidFill>
                  <a:latin typeface="Calibri"/>
                  <a:cs typeface="Arial"/>
                </a:rPr>
                <a:t>Barrel Calorimeters</a:t>
              </a:r>
              <a:r>
                <a:rPr sz="1300" b="1" kern="0" dirty="0">
                  <a:solidFill>
                    <a:srgbClr val="000090"/>
                  </a:solidFill>
                  <a:latin typeface="Calibri"/>
                  <a:cs typeface="Arial"/>
                </a:rPr>
                <a:t> </a:t>
              </a:r>
            </a:p>
            <a:p>
              <a:pPr defTabSz="342888">
                <a:defRPr sz="1000">
                  <a:solidFill>
                    <a:srgbClr val="000000"/>
                  </a:solidFill>
                </a:defRPr>
              </a:pPr>
              <a:r>
                <a:rPr sz="1000" b="1" u="sng" kern="0" dirty="0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latin typeface="Calibri"/>
                  <a:cs typeface="Arial"/>
                  <a:hlinkClick r:id="rId7"/>
                </a:rPr>
                <a:t>https://cds.cern.ch/record/2283187</a:t>
              </a:r>
              <a:endParaRPr sz="1000" b="1" kern="0" dirty="0">
                <a:solidFill>
                  <a:srgbClr val="000090"/>
                </a:solidFill>
                <a:latin typeface="Calibri"/>
                <a:cs typeface="Arial"/>
              </a:endParaRP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ECAL </a:t>
              </a:r>
              <a:r>
                <a:rPr lang="en-US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single </a:t>
              </a: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crystal granularity </a:t>
              </a:r>
              <a:r>
                <a:rPr lang="en-US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at L1 trigger</a:t>
              </a:r>
              <a:br>
                <a:rPr lang="en-US" sz="900" b="1" kern="0" dirty="0">
                  <a:solidFill>
                    <a:srgbClr val="000000"/>
                  </a:solidFill>
                  <a:latin typeface="Calibri"/>
                  <a:cs typeface="Arial"/>
                </a:rPr>
              </a:b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with precise timing for e/</a:t>
              </a:r>
              <a:r>
                <a:rPr sz="900" b="1" kern="0" dirty="0" err="1">
                  <a:solidFill>
                    <a:srgbClr val="000000"/>
                  </a:solidFill>
                  <a:latin typeface="Calibri"/>
                  <a:cs typeface="Arial"/>
                </a:rPr>
                <a:t>γ</a:t>
              </a: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 at 30 GeV</a:t>
              </a: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ECAL and HCAL new Back-End boards </a:t>
              </a:r>
            </a:p>
          </p:txBody>
        </p:sp>
        <p:sp>
          <p:nvSpPr>
            <p:cNvPr id="13" name="Straight Arrow Connector 41">
              <a:extLst>
                <a:ext uri="{FF2B5EF4-FFF2-40B4-BE49-F238E27FC236}">
                  <a16:creationId xmlns:a16="http://schemas.microsoft.com/office/drawing/2014/main" id="{9AEC1CF6-11B7-B23E-31A4-BAF3DDE1FA10}"/>
                </a:ext>
              </a:extLst>
            </p:cNvPr>
            <p:cNvSpPr/>
            <p:nvPr/>
          </p:nvSpPr>
          <p:spPr>
            <a:xfrm flipV="1">
              <a:off x="2923675" y="3452098"/>
              <a:ext cx="1981824" cy="123179"/>
            </a:xfrm>
            <a:prstGeom prst="line">
              <a:avLst/>
            </a:prstGeom>
            <a:noFill/>
            <a:ln w="3175" cap="flat">
              <a:solidFill>
                <a:srgbClr val="BF0000"/>
              </a:solidFill>
              <a:prstDash val="solid"/>
              <a:round/>
              <a:tailEnd type="triangle" w="med" len="med"/>
            </a:ln>
            <a:effectLst>
              <a:outerShdw blurRad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25717" tIns="25717" rIns="25717" bIns="25717" numCol="1" anchor="t">
              <a:noAutofit/>
            </a:bodyPr>
            <a:lstStyle/>
            <a:p>
              <a:pPr defTabSz="342888">
                <a:defRPr sz="1200">
                  <a:solidFill>
                    <a:srgbClr val="000000"/>
                  </a:solidFill>
                </a:defRPr>
              </a:pPr>
              <a:endParaRPr sz="1200" b="1" kern="0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14" name="Straight Arrow Connector 51">
              <a:extLst>
                <a:ext uri="{FF2B5EF4-FFF2-40B4-BE49-F238E27FC236}">
                  <a16:creationId xmlns:a16="http://schemas.microsoft.com/office/drawing/2014/main" id="{EDE2F4B8-5A27-F103-B27D-0E94A98EB113}"/>
                </a:ext>
              </a:extLst>
            </p:cNvPr>
            <p:cNvSpPr/>
            <p:nvPr/>
          </p:nvSpPr>
          <p:spPr>
            <a:xfrm flipH="1" flipV="1">
              <a:off x="6149793" y="2910952"/>
              <a:ext cx="1837910" cy="102132"/>
            </a:xfrm>
            <a:prstGeom prst="line">
              <a:avLst/>
            </a:prstGeom>
            <a:noFill/>
            <a:ln w="3175" cap="flat">
              <a:solidFill>
                <a:srgbClr val="BF0000"/>
              </a:solidFill>
              <a:prstDash val="solid"/>
              <a:round/>
              <a:tailEnd type="triangle" w="med" len="med"/>
            </a:ln>
            <a:effectLst>
              <a:outerShdw blurRad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25717" tIns="25717" rIns="25717" bIns="25717" numCol="1" anchor="t">
              <a:noAutofit/>
            </a:bodyPr>
            <a:lstStyle/>
            <a:p>
              <a:pPr defTabSz="342888">
                <a:defRPr sz="1200">
                  <a:solidFill>
                    <a:srgbClr val="000000"/>
                  </a:solidFill>
                </a:defRPr>
              </a:pPr>
              <a:endParaRPr sz="1200" b="1" kern="0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15" name="Straight Arrow Connector 54">
              <a:extLst>
                <a:ext uri="{FF2B5EF4-FFF2-40B4-BE49-F238E27FC236}">
                  <a16:creationId xmlns:a16="http://schemas.microsoft.com/office/drawing/2014/main" id="{6CB6DB14-1CA3-377D-8359-29ABF63A64B7}"/>
                </a:ext>
              </a:extLst>
            </p:cNvPr>
            <p:cNvSpPr/>
            <p:nvPr/>
          </p:nvSpPr>
          <p:spPr>
            <a:xfrm flipH="1">
              <a:off x="6247813" y="3035123"/>
              <a:ext cx="1739890" cy="464041"/>
            </a:xfrm>
            <a:prstGeom prst="line">
              <a:avLst/>
            </a:prstGeom>
            <a:noFill/>
            <a:ln w="3175" cap="flat">
              <a:solidFill>
                <a:srgbClr val="BF0000"/>
              </a:solidFill>
              <a:prstDash val="solid"/>
              <a:round/>
              <a:tailEnd type="triangle" w="med" len="med"/>
            </a:ln>
            <a:effectLst>
              <a:outerShdw blurRad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25717" tIns="25717" rIns="25717" bIns="25717" numCol="1" anchor="t">
              <a:noAutofit/>
            </a:bodyPr>
            <a:lstStyle/>
            <a:p>
              <a:pPr defTabSz="342888">
                <a:defRPr sz="1200">
                  <a:solidFill>
                    <a:srgbClr val="000000"/>
                  </a:solidFill>
                </a:defRPr>
              </a:pPr>
              <a:endParaRPr sz="1200" b="1" kern="0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D8C4AD09-DE92-7C78-72F5-95B601F6C1A8}"/>
                </a:ext>
              </a:extLst>
            </p:cNvPr>
            <p:cNvSpPr txBox="1"/>
            <p:nvPr/>
          </p:nvSpPr>
          <p:spPr>
            <a:xfrm>
              <a:off x="8036243" y="4884423"/>
              <a:ext cx="3084038" cy="19576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717" tIns="25717" rIns="25717" bIns="25717" numCol="1" anchor="t">
              <a:spAutoFit/>
            </a:bodyPr>
            <a:lstStyle/>
            <a:p>
              <a:pPr defTabSz="342888">
                <a:defRPr sz="1000">
                  <a:solidFill>
                    <a:srgbClr val="000090"/>
                  </a:solidFill>
                </a:defRPr>
              </a:pPr>
              <a:r>
                <a:rPr sz="1000" b="1" kern="0" dirty="0">
                  <a:solidFill>
                    <a:srgbClr val="000090"/>
                  </a:solidFill>
                  <a:latin typeface="Calibri"/>
                  <a:cs typeface="Arial"/>
                </a:rPr>
                <a:t>Beam Radiation Instr. and Luminosity</a:t>
              </a:r>
            </a:p>
            <a:p>
              <a:pPr defTabSz="342888">
                <a:defRPr sz="1000">
                  <a:solidFill>
                    <a:srgbClr val="000090"/>
                  </a:solidFill>
                </a:defRPr>
              </a:pPr>
              <a:r>
                <a:rPr lang="en-US" sz="1000" b="1" u="sng" kern="0" dirty="0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latin typeface="Calibri"/>
                  <a:cs typeface="Arial"/>
                  <a:hlinkClick r:id="rId8"/>
                </a:rPr>
                <a:t>http://cds.cern.ch/record/2759074</a:t>
              </a:r>
              <a:endParaRPr lang="en-US" sz="1000" b="1" u="sng" kern="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Arial"/>
              </a:endParaRP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lang="en-GB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Beam abort &amp; timing</a:t>
              </a: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lang="en-GB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Beam-induced background</a:t>
              </a: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lang="en-GB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Bunch-by-bunch luminosity: </a:t>
              </a:r>
              <a:br>
                <a:rPr lang="en-GB" sz="900" b="1" kern="0" dirty="0">
                  <a:solidFill>
                    <a:srgbClr val="000000"/>
                  </a:solidFill>
                  <a:latin typeface="Calibri"/>
                  <a:cs typeface="Arial"/>
                </a:rPr>
              </a:br>
              <a:r>
                <a:rPr lang="en-GB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	1% offline, 2% online</a:t>
              </a: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lang="en-GB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Neutron and mixed-field radiation </a:t>
              </a:r>
              <a:br>
                <a:rPr lang="en-GB" sz="900" b="1" kern="0" dirty="0">
                  <a:solidFill>
                    <a:srgbClr val="000000"/>
                  </a:solidFill>
                  <a:latin typeface="Calibri"/>
                  <a:cs typeface="Arial"/>
                </a:rPr>
              </a:br>
              <a:r>
                <a:rPr lang="en-GB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monitors</a:t>
              </a:r>
            </a:p>
            <a:p>
              <a:pPr marL="35998" defTabSz="342888">
                <a:buSzPct val="100000"/>
                <a:defRPr sz="900">
                  <a:solidFill>
                    <a:srgbClr val="000000"/>
                  </a:solidFill>
                </a:defRPr>
              </a:pPr>
              <a:endParaRPr lang="en-GB" sz="900" b="1" kern="0" dirty="0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17" name="TextBox 19">
              <a:extLst>
                <a:ext uri="{FF2B5EF4-FFF2-40B4-BE49-F238E27FC236}">
                  <a16:creationId xmlns:a16="http://schemas.microsoft.com/office/drawing/2014/main" id="{360D6CFD-5E00-2181-3CD3-616E900C7E31}"/>
                </a:ext>
              </a:extLst>
            </p:cNvPr>
            <p:cNvSpPr txBox="1"/>
            <p:nvPr/>
          </p:nvSpPr>
          <p:spPr>
            <a:xfrm>
              <a:off x="5227930" y="5149938"/>
              <a:ext cx="4199381" cy="13910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717" tIns="25717" rIns="25717" bIns="25717" numCol="1" anchor="t">
              <a:spAutoFit/>
            </a:bodyPr>
            <a:lstStyle/>
            <a:p>
              <a:pPr defTabSz="342888">
                <a:defRPr sz="1400">
                  <a:solidFill>
                    <a:srgbClr val="000090"/>
                  </a:solidFill>
                </a:defRPr>
              </a:pPr>
              <a:r>
                <a:rPr sz="1200" b="1" kern="0" dirty="0">
                  <a:solidFill>
                    <a:srgbClr val="000090"/>
                  </a:solidFill>
                  <a:latin typeface="Calibri"/>
                  <a:cs typeface="Arial"/>
                </a:rPr>
                <a:t>MIP Timing Detec</a:t>
              </a:r>
              <a:r>
                <a:rPr lang="en-US" sz="1200" b="1" kern="0" dirty="0">
                  <a:solidFill>
                    <a:srgbClr val="000090"/>
                  </a:solidFill>
                  <a:latin typeface="Calibri"/>
                  <a:cs typeface="Arial"/>
                </a:rPr>
                <a:t>tor</a:t>
              </a:r>
              <a:r>
                <a:rPr sz="1200" b="1" kern="0" dirty="0">
                  <a:solidFill>
                    <a:srgbClr val="000090"/>
                  </a:solidFill>
                  <a:latin typeface="Calibri"/>
                  <a:cs typeface="Arial"/>
                </a:rPr>
                <a:t> </a:t>
              </a:r>
            </a:p>
            <a:p>
              <a:pPr defTabSz="342888">
                <a:defRPr sz="1400">
                  <a:solidFill>
                    <a:srgbClr val="000090"/>
                  </a:solidFill>
                </a:defRPr>
              </a:pPr>
              <a:r>
                <a:rPr lang="en-US" sz="1000" b="1" kern="0" dirty="0">
                  <a:solidFill>
                    <a:srgbClr val="000090"/>
                  </a:solidFill>
                  <a:latin typeface="Calibri"/>
                  <a:cs typeface="Arial"/>
                  <a:hlinkClick r:id="rId9"/>
                </a:rPr>
                <a:t>https://cds.cern.ch/record/2667167</a:t>
              </a:r>
              <a:endParaRPr sz="1000" b="1" kern="0" dirty="0">
                <a:solidFill>
                  <a:srgbClr val="000090"/>
                </a:solidFill>
                <a:latin typeface="Calibri"/>
                <a:cs typeface="Arial"/>
              </a:endParaRPr>
            </a:p>
            <a:p>
              <a:pPr indent="35999" defTabSz="342888">
                <a:defRPr sz="900">
                  <a:solidFill>
                    <a:srgbClr val="000000"/>
                  </a:solidFill>
                </a:defRPr>
              </a:pP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Precision timing with:</a:t>
              </a:r>
            </a:p>
            <a:p>
              <a:pPr marL="267880" indent="-117595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Barrel layer: Crystals + </a:t>
              </a:r>
              <a:r>
                <a:rPr sz="900" b="1" kern="0" dirty="0" err="1">
                  <a:solidFill>
                    <a:srgbClr val="000000"/>
                  </a:solidFill>
                  <a:latin typeface="Calibri"/>
                  <a:cs typeface="Arial"/>
                </a:rPr>
                <a:t>SiPMs</a:t>
              </a:r>
              <a:endParaRPr sz="900" b="1" kern="0" dirty="0">
                <a:solidFill>
                  <a:srgbClr val="000000"/>
                </a:solidFill>
                <a:latin typeface="Calibri"/>
                <a:cs typeface="Arial"/>
              </a:endParaRPr>
            </a:p>
            <a:p>
              <a:pPr marL="267880" indent="-117595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Endcap layer: </a:t>
              </a:r>
              <a:br>
                <a:rPr lang="en-US" sz="900" b="1" kern="0" dirty="0">
                  <a:solidFill>
                    <a:srgbClr val="000000"/>
                  </a:solidFill>
                  <a:latin typeface="Calibri"/>
                  <a:cs typeface="Arial"/>
                </a:rPr>
              </a:b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Low Gain Avalanche Diodes</a:t>
              </a:r>
            </a:p>
          </p:txBody>
        </p:sp>
        <p:sp>
          <p:nvSpPr>
            <p:cNvPr id="18" name="Straight Arrow Connector 23">
              <a:extLst>
                <a:ext uri="{FF2B5EF4-FFF2-40B4-BE49-F238E27FC236}">
                  <a16:creationId xmlns:a16="http://schemas.microsoft.com/office/drawing/2014/main" id="{DE72076A-A19B-3DDE-3CE3-8D7A0E2C4BBE}"/>
                </a:ext>
              </a:extLst>
            </p:cNvPr>
            <p:cNvSpPr/>
            <p:nvPr/>
          </p:nvSpPr>
          <p:spPr>
            <a:xfrm flipH="1" flipV="1">
              <a:off x="5416331" y="3398593"/>
              <a:ext cx="305034" cy="1751344"/>
            </a:xfrm>
            <a:prstGeom prst="line">
              <a:avLst/>
            </a:prstGeom>
            <a:noFill/>
            <a:ln w="3175" cap="flat">
              <a:solidFill>
                <a:srgbClr val="BF0000"/>
              </a:solidFill>
              <a:prstDash val="solid"/>
              <a:round/>
              <a:tailEnd type="triangle" w="med" len="med"/>
            </a:ln>
            <a:effectLst>
              <a:outerShdw blurRad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25717" tIns="25717" rIns="25717" bIns="25717" numCol="1" anchor="t">
              <a:noAutofit/>
            </a:bodyPr>
            <a:lstStyle/>
            <a:p>
              <a:pPr defTabSz="342888">
                <a:defRPr sz="1200">
                  <a:solidFill>
                    <a:srgbClr val="000000"/>
                  </a:solidFill>
                </a:defRPr>
              </a:pPr>
              <a:endParaRPr sz="1200" b="1" kern="0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19" name="Straight Arrow Connector 23">
              <a:extLst>
                <a:ext uri="{FF2B5EF4-FFF2-40B4-BE49-F238E27FC236}">
                  <a16:creationId xmlns:a16="http://schemas.microsoft.com/office/drawing/2014/main" id="{378F0E68-BC20-0F20-E9AE-3DB6A8435A30}"/>
                </a:ext>
              </a:extLst>
            </p:cNvPr>
            <p:cNvSpPr/>
            <p:nvPr/>
          </p:nvSpPr>
          <p:spPr>
            <a:xfrm flipH="1" flipV="1">
              <a:off x="5591964" y="3549274"/>
              <a:ext cx="129401" cy="1600663"/>
            </a:xfrm>
            <a:prstGeom prst="line">
              <a:avLst/>
            </a:prstGeom>
            <a:noFill/>
            <a:ln w="3175" cap="flat">
              <a:solidFill>
                <a:srgbClr val="BF0000"/>
              </a:solidFill>
              <a:prstDash val="solid"/>
              <a:round/>
              <a:tailEnd type="triangle" w="med" len="med"/>
            </a:ln>
            <a:effectLst>
              <a:outerShdw blurRad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25717" tIns="25717" rIns="25717" bIns="25717" numCol="1" anchor="t">
              <a:noAutofit/>
            </a:bodyPr>
            <a:lstStyle/>
            <a:p>
              <a:pPr defTabSz="342888">
                <a:defRPr sz="1200">
                  <a:solidFill>
                    <a:srgbClr val="000000"/>
                  </a:solidFill>
                </a:defRPr>
              </a:pPr>
              <a:endParaRPr sz="1200" b="1" kern="0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63DDD4D2-7033-54BC-6564-30D6AA067342}"/>
                </a:ext>
              </a:extLst>
            </p:cNvPr>
            <p:cNvSpPr txBox="1"/>
            <p:nvPr/>
          </p:nvSpPr>
          <p:spPr>
            <a:xfrm>
              <a:off x="7998294" y="2840852"/>
              <a:ext cx="2951105" cy="13910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717" tIns="25717" rIns="25717" bIns="25717">
              <a:spAutoFit/>
            </a:bodyPr>
            <a:lstStyle/>
            <a:p>
              <a:pPr defTabSz="342888">
                <a:defRPr sz="1200">
                  <a:solidFill>
                    <a:srgbClr val="000090"/>
                  </a:solidFill>
                </a:defRPr>
              </a:pPr>
              <a:r>
                <a:rPr lang="en-GB" sz="1200" b="1" kern="0" dirty="0">
                  <a:solidFill>
                    <a:srgbClr val="000090"/>
                  </a:solidFill>
                  <a:latin typeface="Calibri"/>
                  <a:cs typeface="Arial"/>
                </a:rPr>
                <a:t>Muon systems</a:t>
              </a:r>
            </a:p>
            <a:p>
              <a:pPr defTabSz="342888">
                <a:defRPr sz="1000">
                  <a:solidFill>
                    <a:srgbClr val="000000"/>
                  </a:solidFill>
                </a:defRPr>
              </a:pPr>
              <a:r>
                <a:rPr lang="en-GB" sz="1000" b="1" u="sng" kern="0" dirty="0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latin typeface="Calibri"/>
                  <a:cs typeface="Arial"/>
                  <a:hlinkClick r:id="rId10"/>
                </a:rPr>
                <a:t>https://cds.cern.ch/record/2283189</a:t>
              </a:r>
              <a:endParaRPr lang="en-GB" sz="1000" b="1" kern="0" dirty="0">
                <a:solidFill>
                  <a:srgbClr val="000090"/>
                </a:solidFill>
                <a:latin typeface="Calibri"/>
                <a:cs typeface="Arial"/>
              </a:endParaRP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lang="en-GB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DT &amp; CSC new FE/BE readout </a:t>
              </a: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lang="en-GB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RPC back-end electronics</a:t>
              </a: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lang="en-GB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New GEM/RPC 1.6 &lt; </a:t>
              </a:r>
              <a:r>
                <a:rPr lang="en-GB" sz="900" b="1" kern="0" dirty="0" err="1">
                  <a:solidFill>
                    <a:srgbClr val="000000"/>
                  </a:solidFill>
                  <a:latin typeface="Calibri"/>
                  <a:cs typeface="Arial"/>
                </a:rPr>
                <a:t>η</a:t>
              </a:r>
              <a:r>
                <a:rPr lang="en-GB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 &lt; 2.4</a:t>
              </a: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lang="en-GB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Extended coverage  to </a:t>
              </a:r>
              <a:r>
                <a:rPr lang="en-GB" sz="900" b="1" kern="0" dirty="0" err="1">
                  <a:solidFill>
                    <a:srgbClr val="000000"/>
                  </a:solidFill>
                  <a:latin typeface="Calibri"/>
                  <a:cs typeface="Arial"/>
                </a:rPr>
                <a:t>η</a:t>
              </a:r>
              <a:r>
                <a:rPr lang="en-GB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 ≃ 3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EEC2643-ABF0-6C1B-0EE9-F81B8F17D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661" y="4895054"/>
              <a:ext cx="1078867" cy="147348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C2A0E43-3C59-5B7D-88E6-E2C4A4348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01198" y="2840150"/>
              <a:ext cx="1023322" cy="1449000"/>
            </a:xfrm>
            <a:prstGeom prst="rect">
              <a:avLst/>
            </a:prstGeom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0BE94BF-5F2D-8F59-AFDD-DCA90F6EE2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459"/>
            <a:stretch/>
          </p:blipFill>
          <p:spPr>
            <a:xfrm>
              <a:off x="10871127" y="815159"/>
              <a:ext cx="1061525" cy="144892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D86DCDD-7E78-419E-B779-866713E71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363" y="2840150"/>
              <a:ext cx="1025480" cy="1448999"/>
            </a:xfrm>
            <a:prstGeom prst="rect">
              <a:avLst/>
            </a:prstGeom>
          </p:spPr>
        </p:pic>
        <p:pic>
          <p:nvPicPr>
            <p:cNvPr id="25" name="Picture 24" descr="A close up of a sign&#10;&#10;Description automatically generated">
              <a:extLst>
                <a:ext uri="{FF2B5EF4-FFF2-40B4-BE49-F238E27FC236}">
                  <a16:creationId xmlns:a16="http://schemas.microsoft.com/office/drawing/2014/main" id="{D0C355A6-A442-BE21-E987-A76A45714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7811" y="4954069"/>
              <a:ext cx="1041302" cy="1447496"/>
            </a:xfrm>
            <a:prstGeom prst="rect">
              <a:avLst/>
            </a:prstGeom>
          </p:spPr>
        </p:pic>
        <p:pic>
          <p:nvPicPr>
            <p:cNvPr id="26" name="Picture 1" descr="page7image743842736">
              <a:extLst>
                <a:ext uri="{FF2B5EF4-FFF2-40B4-BE49-F238E27FC236}">
                  <a16:creationId xmlns:a16="http://schemas.microsoft.com/office/drawing/2014/main" id="{B2856512-380D-AE1D-ECB9-E53BF59CD2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5363" y="764150"/>
              <a:ext cx="997476" cy="1465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BC9B8FD-A2F9-5BDF-DF31-E4CDCED85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931787" y="758611"/>
              <a:ext cx="1034074" cy="146580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B06D87B-1415-D79A-0DCD-473A094C2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908003" y="4954069"/>
              <a:ext cx="1009711" cy="1433501"/>
            </a:xfrm>
            <a:prstGeom prst="rect">
              <a:avLst/>
            </a:prstGeom>
          </p:spPr>
        </p:pic>
        <p:sp>
          <p:nvSpPr>
            <p:cNvPr id="29" name="Google Shape;272;p26">
              <a:extLst>
                <a:ext uri="{FF2B5EF4-FFF2-40B4-BE49-F238E27FC236}">
                  <a16:creationId xmlns:a16="http://schemas.microsoft.com/office/drawing/2014/main" id="{386BFF64-B1A3-E1D1-9006-BF8905C8EEFE}"/>
                </a:ext>
              </a:extLst>
            </p:cNvPr>
            <p:cNvSpPr txBox="1"/>
            <p:nvPr/>
          </p:nvSpPr>
          <p:spPr>
            <a:xfrm>
              <a:off x="5018694" y="788827"/>
              <a:ext cx="2979600" cy="14363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700" tIns="25700" rIns="25700" bIns="25700" anchor="t" anchorCtr="0">
              <a:spAutoFit/>
            </a:bodyPr>
            <a:lstStyle/>
            <a:p>
              <a:pPr defTabSz="685800">
                <a:defRPr/>
              </a:pPr>
              <a:r>
                <a:rPr lang="en" sz="1200" b="1" dirty="0">
                  <a:solidFill>
                    <a:srgbClr val="000090"/>
                  </a:solidFill>
                  <a:latin typeface="Calibri"/>
                  <a:ea typeface="Calibri"/>
                  <a:cs typeface="Calibri"/>
                  <a:sym typeface="Calibri"/>
                </a:rPr>
                <a:t>DAQ &amp; High-Level Trigger</a:t>
              </a:r>
              <a:r>
                <a:rPr lang="en" sz="1400" b="1" dirty="0">
                  <a:solidFill>
                    <a:srgbClr val="00009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000" b="1" u="sng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5"/>
              </a:endParaRPr>
            </a:p>
            <a:p>
              <a:pPr defTabSz="685800">
                <a:defRPr/>
              </a:pPr>
              <a:r>
                <a:rPr lang="en" sz="1000" b="1" u="sng" dirty="0">
                  <a:solidFill>
                    <a:srgbClr val="0563C1"/>
                  </a:solidFill>
                  <a:latin typeface="Calibri"/>
                  <a:ea typeface="Calibri"/>
                  <a:cs typeface="Calibri"/>
                  <a:sym typeface="Calibri"/>
                  <a:hlinkClick r:id="rId19"/>
                </a:rPr>
                <a:t>https://cds.cern.ch/record/2759072</a:t>
              </a:r>
              <a:endParaRPr sz="1000" b="1" u="sng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5"/>
              </a:endParaRPr>
            </a:p>
            <a:p>
              <a:pPr marL="153590" indent="-117592" defTabSz="685800">
                <a:buClr>
                  <a:srgbClr val="000000"/>
                </a:buClr>
                <a:buSzPts val="900"/>
                <a:buFont typeface="Arial"/>
                <a:buChar char="•"/>
                <a:defRPr/>
              </a:pPr>
              <a:r>
                <a:rPr lang="en" sz="900" b="1" dirty="0">
                  <a:solidFill>
                    <a:prstClr val="black"/>
                  </a:solidFill>
                  <a:latin typeface="Calibri"/>
                  <a:ea typeface="Calibri"/>
                  <a:cs typeface="Calibri"/>
                  <a:sym typeface="Calibri"/>
                </a:rPr>
                <a:t>Full optical readout</a:t>
              </a:r>
              <a:endParaRPr dirty="0">
                <a:solidFill>
                  <a:prstClr val="black"/>
                </a:solidFill>
                <a:latin typeface="Calibri"/>
                <a:cs typeface="Arial"/>
              </a:endParaRPr>
            </a:p>
            <a:p>
              <a:pPr marL="153590" indent="-117592" defTabSz="685800">
                <a:buClr>
                  <a:srgbClr val="000000"/>
                </a:buClr>
                <a:buSzPts val="900"/>
                <a:buFont typeface="Arial"/>
                <a:buChar char="•"/>
                <a:defRPr/>
              </a:pPr>
              <a:r>
                <a:rPr lang="en" sz="900" b="1" dirty="0">
                  <a:solidFill>
                    <a:prstClr val="black"/>
                  </a:solidFill>
                  <a:latin typeface="Calibri"/>
                  <a:ea typeface="Calibri"/>
                  <a:cs typeface="Calibri"/>
                  <a:sym typeface="Calibri"/>
                </a:rPr>
                <a:t>Heterogenous architecture</a:t>
              </a:r>
              <a:endParaRPr sz="9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53590" indent="-117592" defTabSz="685800">
                <a:buClr>
                  <a:srgbClr val="000000"/>
                </a:buClr>
                <a:buSzPts val="900"/>
                <a:buFont typeface="Arial"/>
                <a:buChar char="•"/>
                <a:defRPr/>
              </a:pPr>
              <a:r>
                <a:rPr lang="en" sz="900" b="1" dirty="0">
                  <a:solidFill>
                    <a:prstClr val="black"/>
                  </a:solidFill>
                  <a:latin typeface="Calibri"/>
                  <a:ea typeface="Calibri"/>
                  <a:cs typeface="Calibri"/>
                  <a:sym typeface="Calibri"/>
                </a:rPr>
                <a:t>60 TB/s event network</a:t>
              </a:r>
              <a:endParaRPr sz="9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53590" indent="-117592" defTabSz="685800">
                <a:buClr>
                  <a:srgbClr val="000000"/>
                </a:buClr>
                <a:buSzPts val="900"/>
                <a:buFont typeface="Arial"/>
                <a:buChar char="•"/>
                <a:defRPr/>
              </a:pPr>
              <a:r>
                <a:rPr lang="en" sz="900" b="1" dirty="0">
                  <a:solidFill>
                    <a:prstClr val="black"/>
                  </a:solidFill>
                  <a:latin typeface="Calibri"/>
                  <a:ea typeface="Calibri"/>
                  <a:cs typeface="Calibri"/>
                  <a:sym typeface="Calibri"/>
                </a:rPr>
                <a:t>7.5 kHz HLT </a:t>
              </a:r>
              <a:r>
                <a:rPr lang="en" sz="900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output</a:t>
              </a:r>
              <a:endParaRPr sz="9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A5D5266A-87DB-2BBF-8819-45EF283C5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i="1" dirty="0"/>
              <a:t>CMS Phase-2 Upgrade</a:t>
            </a:r>
          </a:p>
        </p:txBody>
      </p:sp>
    </p:spTree>
    <p:extLst>
      <p:ext uri="{BB962C8B-B14F-4D97-AF65-F5344CB8AC3E}">
        <p14:creationId xmlns:p14="http://schemas.microsoft.com/office/powerpoint/2010/main" val="125193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8E1B8922-291D-433D-44E6-45A3A13B1D1B}"/>
              </a:ext>
            </a:extLst>
          </p:cNvPr>
          <p:cNvGrpSpPr/>
          <p:nvPr/>
        </p:nvGrpSpPr>
        <p:grpSpPr>
          <a:xfrm>
            <a:off x="636815" y="1575707"/>
            <a:ext cx="8059582" cy="4130520"/>
            <a:chOff x="115363" y="758611"/>
            <a:chExt cx="11817289" cy="6083491"/>
          </a:xfrm>
        </p:grpSpPr>
        <p:pic>
          <p:nvPicPr>
            <p:cNvPr id="6" name="Picture 18" descr="Picture 18">
              <a:extLst>
                <a:ext uri="{FF2B5EF4-FFF2-40B4-BE49-F238E27FC236}">
                  <a16:creationId xmlns:a16="http://schemas.microsoft.com/office/drawing/2014/main" id="{5AE408FB-0959-195E-B233-6925C8248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52141" y="2285718"/>
              <a:ext cx="4448471" cy="2626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D58C21E3-F3C3-4C58-412B-191BD56B5D07}"/>
                </a:ext>
              </a:extLst>
            </p:cNvPr>
            <p:cNvSpPr txBox="1"/>
            <p:nvPr/>
          </p:nvSpPr>
          <p:spPr>
            <a:xfrm>
              <a:off x="1262845" y="4933914"/>
              <a:ext cx="3793747" cy="11870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717" tIns="25717" rIns="25717" bIns="25717" numCol="1" anchor="t">
              <a:spAutoFit/>
            </a:bodyPr>
            <a:lstStyle/>
            <a:p>
              <a:pPr defTabSz="342888">
                <a:defRPr sz="1400">
                  <a:solidFill>
                    <a:srgbClr val="000090"/>
                  </a:solidFill>
                </a:defRPr>
              </a:pPr>
              <a:r>
                <a:rPr sz="1200" b="1" kern="0" dirty="0">
                  <a:solidFill>
                    <a:srgbClr val="000090"/>
                  </a:solidFill>
                  <a:latin typeface="Calibri"/>
                  <a:cs typeface="Arial"/>
                </a:rPr>
                <a:t>Tracker </a:t>
              </a:r>
              <a:endParaRPr lang="en-US" sz="1200" b="1" kern="0" dirty="0">
                <a:solidFill>
                  <a:srgbClr val="000090"/>
                </a:solidFill>
                <a:latin typeface="Calibri"/>
                <a:cs typeface="Arial"/>
              </a:endParaRPr>
            </a:p>
            <a:p>
              <a:pPr defTabSz="342888">
                <a:defRPr sz="1400">
                  <a:solidFill>
                    <a:srgbClr val="000090"/>
                  </a:solidFill>
                </a:defRPr>
              </a:pPr>
              <a:r>
                <a:rPr sz="1000" b="1" u="sng" kern="0" dirty="0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latin typeface="Calibri"/>
                  <a:cs typeface="Arial"/>
                  <a:hlinkClick r:id="rId3"/>
                </a:rPr>
                <a:t>https://cds.cern.ch/record/2272264</a:t>
              </a:r>
              <a:endParaRPr sz="1000" b="1" kern="0" dirty="0">
                <a:solidFill>
                  <a:srgbClr val="000090"/>
                </a:solidFill>
                <a:latin typeface="Calibri"/>
                <a:cs typeface="Arial"/>
              </a:endParaRP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Si-Strip and Pixels increased granularity</a:t>
              </a: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Design for tracking in L1-Trigger</a:t>
              </a: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Extended coverage to </a:t>
              </a:r>
              <a:r>
                <a:rPr sz="900" b="1" kern="0" dirty="0" err="1">
                  <a:solidFill>
                    <a:srgbClr val="000000"/>
                  </a:solidFill>
                  <a:latin typeface="Calibri"/>
                  <a:cs typeface="Arial"/>
                </a:rPr>
                <a:t>η</a:t>
              </a: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 ≃ 3.8</a:t>
              </a:r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0CD48B84-E548-2DED-921E-727C0BF46BFD}"/>
                </a:ext>
              </a:extLst>
            </p:cNvPr>
            <p:cNvSpPr txBox="1"/>
            <p:nvPr/>
          </p:nvSpPr>
          <p:spPr>
            <a:xfrm>
              <a:off x="1176361" y="758611"/>
              <a:ext cx="2979526" cy="13910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717" tIns="25717" rIns="25717" bIns="25717" numCol="1" anchor="t">
              <a:spAutoFit/>
            </a:bodyPr>
            <a:lstStyle/>
            <a:p>
              <a:pPr defTabSz="342888">
                <a:defRPr sz="1400">
                  <a:solidFill>
                    <a:srgbClr val="000090"/>
                  </a:solidFill>
                </a:defRPr>
              </a:pPr>
              <a:r>
                <a:rPr sz="1200" b="1" kern="0" dirty="0">
                  <a:solidFill>
                    <a:srgbClr val="000090"/>
                  </a:solidFill>
                  <a:latin typeface="Calibri"/>
                  <a:cs typeface="Arial"/>
                </a:rPr>
                <a:t>L1-Trigger</a:t>
              </a:r>
              <a:r>
                <a:rPr lang="en-US" sz="1200" b="1" kern="0" dirty="0">
                  <a:solidFill>
                    <a:srgbClr val="000090"/>
                  </a:solidFill>
                  <a:latin typeface="Calibri"/>
                  <a:cs typeface="Arial"/>
                </a:rPr>
                <a:t> </a:t>
              </a:r>
              <a:endParaRPr sz="1400" b="1" kern="0" dirty="0">
                <a:solidFill>
                  <a:srgbClr val="000090"/>
                </a:solidFill>
                <a:latin typeface="Calibri"/>
                <a:cs typeface="Arial"/>
              </a:endParaRPr>
            </a:p>
            <a:p>
              <a:pPr defTabSz="342888">
                <a:defRPr sz="1000">
                  <a:solidFill>
                    <a:srgbClr val="000090"/>
                  </a:solidFill>
                </a:defRPr>
              </a:pPr>
              <a:r>
                <a:rPr sz="1000" b="1" u="sng" kern="0" dirty="0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latin typeface="Calibri"/>
                  <a:cs typeface="Arial"/>
                  <a:hlinkClick r:id="rId4"/>
                </a:rPr>
                <a:t>https://cds.cern.ch/record/</a:t>
              </a:r>
              <a:r>
                <a:rPr lang="en-US" sz="1000" b="1" u="sng" kern="0" dirty="0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latin typeface="Calibri"/>
                  <a:cs typeface="Arial"/>
                  <a:hlinkClick r:id="rId4"/>
                </a:rPr>
                <a:t>2714892</a:t>
              </a:r>
              <a:endParaRPr lang="en-US" sz="1000" b="1" u="sng" kern="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Arial"/>
                <a:hlinkClick r:id="rId5"/>
              </a:endParaRP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Tracks in L1-Trigger at 40 MHz </a:t>
              </a: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P</a:t>
              </a:r>
              <a:r>
                <a:rPr lang="en-US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article </a:t>
              </a: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Flow selection</a:t>
              </a:r>
              <a:endParaRPr lang="en-US" sz="900" b="1" kern="0" dirty="0">
                <a:solidFill>
                  <a:srgbClr val="000000"/>
                </a:solidFill>
                <a:latin typeface="Calibri"/>
                <a:cs typeface="Arial"/>
              </a:endParaRP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lang="en-US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750 kHz L1 output </a:t>
              </a:r>
              <a:endParaRPr sz="900" b="1" kern="0" dirty="0">
                <a:solidFill>
                  <a:srgbClr val="000000"/>
                </a:solidFill>
                <a:latin typeface="Calibri"/>
                <a:cs typeface="Arial"/>
              </a:endParaRP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lang="en-US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40 MHz data scouting</a:t>
              </a:r>
              <a:endParaRPr sz="900" b="1" kern="0" dirty="0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9" name="TextBox 27">
              <a:extLst>
                <a:ext uri="{FF2B5EF4-FFF2-40B4-BE49-F238E27FC236}">
                  <a16:creationId xmlns:a16="http://schemas.microsoft.com/office/drawing/2014/main" id="{53682922-D560-0855-93FB-018517763627}"/>
                </a:ext>
              </a:extLst>
            </p:cNvPr>
            <p:cNvSpPr txBox="1"/>
            <p:nvPr/>
          </p:nvSpPr>
          <p:spPr>
            <a:xfrm>
              <a:off x="1176361" y="3449616"/>
              <a:ext cx="3156394" cy="98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717" tIns="25717" rIns="25717" bIns="25717" numCol="1" anchor="t">
              <a:spAutoFit/>
            </a:bodyPr>
            <a:lstStyle/>
            <a:p>
              <a:pPr defTabSz="342888">
                <a:defRPr sz="1200">
                  <a:solidFill>
                    <a:srgbClr val="000090"/>
                  </a:solidFill>
                </a:defRPr>
              </a:pPr>
              <a:r>
                <a:rPr sz="1200" b="1" kern="0" dirty="0">
                  <a:solidFill>
                    <a:srgbClr val="000090"/>
                  </a:solidFill>
                  <a:latin typeface="Calibri"/>
                  <a:cs typeface="Arial"/>
                </a:rPr>
                <a:t>Calorimeter Endcap</a:t>
              </a:r>
            </a:p>
            <a:p>
              <a:pPr defTabSz="342888">
                <a:defRPr sz="1000">
                  <a:solidFill>
                    <a:srgbClr val="000090"/>
                  </a:solidFill>
                </a:defRPr>
              </a:pPr>
              <a:r>
                <a:rPr sz="1000" b="1" u="sng" kern="0" dirty="0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latin typeface="Calibri"/>
                  <a:cs typeface="Arial"/>
                  <a:hlinkClick r:id="rId6"/>
                </a:rPr>
                <a:t>https://cds.cern.ch/record/2293646</a:t>
              </a:r>
              <a:r>
                <a:rPr sz="1000" b="1" kern="0" dirty="0">
                  <a:solidFill>
                    <a:srgbClr val="000090"/>
                  </a:solidFill>
                  <a:latin typeface="Calibri"/>
                  <a:cs typeface="Arial"/>
                </a:rPr>
                <a:t> </a:t>
              </a: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3D showers and precise timing</a:t>
              </a: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Si, </a:t>
              </a:r>
              <a:r>
                <a:rPr sz="900" b="1" kern="0" dirty="0" err="1">
                  <a:solidFill>
                    <a:srgbClr val="000000"/>
                  </a:solidFill>
                  <a:latin typeface="Calibri"/>
                  <a:cs typeface="Arial"/>
                </a:rPr>
                <a:t>Scint+SiPM</a:t>
              </a: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 in </a:t>
              </a:r>
              <a:r>
                <a:rPr sz="900" b="1" kern="0" dirty="0" err="1">
                  <a:solidFill>
                    <a:srgbClr val="000000"/>
                  </a:solidFill>
                  <a:latin typeface="Calibri"/>
                  <a:cs typeface="Arial"/>
                </a:rPr>
                <a:t>Pb</a:t>
              </a: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/W-SS</a:t>
              </a:r>
            </a:p>
          </p:txBody>
        </p:sp>
        <p:sp>
          <p:nvSpPr>
            <p:cNvPr id="10" name="Straight Arrow Connector 23">
              <a:extLst>
                <a:ext uri="{FF2B5EF4-FFF2-40B4-BE49-F238E27FC236}">
                  <a16:creationId xmlns:a16="http://schemas.microsoft.com/office/drawing/2014/main" id="{00D1D465-C478-504C-3415-81070DD3758E}"/>
                </a:ext>
              </a:extLst>
            </p:cNvPr>
            <p:cNvSpPr/>
            <p:nvPr/>
          </p:nvSpPr>
          <p:spPr>
            <a:xfrm flipV="1">
              <a:off x="2054141" y="3549285"/>
              <a:ext cx="3156394" cy="1473488"/>
            </a:xfrm>
            <a:prstGeom prst="line">
              <a:avLst/>
            </a:prstGeom>
            <a:noFill/>
            <a:ln w="3175" cap="flat">
              <a:solidFill>
                <a:srgbClr val="BF0000"/>
              </a:solidFill>
              <a:prstDash val="solid"/>
              <a:round/>
              <a:tailEnd type="triangle" w="med" len="med"/>
            </a:ln>
            <a:effectLst>
              <a:outerShdw blurRad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25717" tIns="25717" rIns="25717" bIns="25717" numCol="1" anchor="t">
              <a:noAutofit/>
            </a:bodyPr>
            <a:lstStyle/>
            <a:p>
              <a:pPr defTabSz="342888">
                <a:defRPr sz="1200">
                  <a:solidFill>
                    <a:srgbClr val="000000"/>
                  </a:solidFill>
                </a:defRPr>
              </a:pPr>
              <a:endParaRPr sz="1200" b="1" kern="0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11" name="Straight Arrow Connector 3">
              <a:extLst>
                <a:ext uri="{FF2B5EF4-FFF2-40B4-BE49-F238E27FC236}">
                  <a16:creationId xmlns:a16="http://schemas.microsoft.com/office/drawing/2014/main" id="{1D8D0803-6488-0161-F1BB-F87C91C04BF4}"/>
                </a:ext>
              </a:extLst>
            </p:cNvPr>
            <p:cNvSpPr/>
            <p:nvPr/>
          </p:nvSpPr>
          <p:spPr>
            <a:xfrm flipH="1">
              <a:off x="5328769" y="1111070"/>
              <a:ext cx="2561253" cy="2198127"/>
            </a:xfrm>
            <a:prstGeom prst="line">
              <a:avLst/>
            </a:prstGeom>
            <a:noFill/>
            <a:ln w="3175" cap="flat">
              <a:solidFill>
                <a:srgbClr val="BF0000"/>
              </a:solidFill>
              <a:prstDash val="solid"/>
              <a:round/>
              <a:tailEnd type="triangle" w="med" len="med"/>
            </a:ln>
            <a:effectLst>
              <a:outerShdw blurRad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25717" tIns="25717" rIns="25717" bIns="25717" numCol="1" anchor="t">
              <a:noAutofit/>
            </a:bodyPr>
            <a:lstStyle/>
            <a:p>
              <a:pPr defTabSz="342888">
                <a:defRPr sz="1200">
                  <a:solidFill>
                    <a:srgbClr val="000000"/>
                  </a:solidFill>
                </a:defRPr>
              </a:pPr>
              <a:endParaRPr sz="1200" b="1" kern="0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12" name="TextBox 37">
              <a:extLst>
                <a:ext uri="{FF2B5EF4-FFF2-40B4-BE49-F238E27FC236}">
                  <a16:creationId xmlns:a16="http://schemas.microsoft.com/office/drawing/2014/main" id="{DF82B405-0276-4053-3982-F510D465DC7A}"/>
                </a:ext>
              </a:extLst>
            </p:cNvPr>
            <p:cNvSpPr txBox="1"/>
            <p:nvPr/>
          </p:nvSpPr>
          <p:spPr>
            <a:xfrm>
              <a:off x="7890023" y="845622"/>
              <a:ext cx="3170555" cy="14137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717" tIns="25717" rIns="25717" bIns="25717" numCol="1" anchor="t">
              <a:spAutoFit/>
            </a:bodyPr>
            <a:lstStyle/>
            <a:p>
              <a:pPr defTabSz="342888">
                <a:defRPr sz="1300">
                  <a:solidFill>
                    <a:srgbClr val="000090"/>
                  </a:solidFill>
                </a:defRPr>
              </a:pPr>
              <a:r>
                <a:rPr sz="1200" b="1" kern="0" dirty="0">
                  <a:solidFill>
                    <a:srgbClr val="000090"/>
                  </a:solidFill>
                  <a:latin typeface="Calibri"/>
                  <a:cs typeface="Arial"/>
                </a:rPr>
                <a:t>Barrel Calorimeters</a:t>
              </a:r>
              <a:r>
                <a:rPr sz="1300" b="1" kern="0" dirty="0">
                  <a:solidFill>
                    <a:srgbClr val="000090"/>
                  </a:solidFill>
                  <a:latin typeface="Calibri"/>
                  <a:cs typeface="Arial"/>
                </a:rPr>
                <a:t> </a:t>
              </a:r>
            </a:p>
            <a:p>
              <a:pPr defTabSz="342888">
                <a:defRPr sz="1000">
                  <a:solidFill>
                    <a:srgbClr val="000000"/>
                  </a:solidFill>
                </a:defRPr>
              </a:pPr>
              <a:r>
                <a:rPr sz="1000" b="1" u="sng" kern="0" dirty="0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latin typeface="Calibri"/>
                  <a:cs typeface="Arial"/>
                  <a:hlinkClick r:id="rId7"/>
                </a:rPr>
                <a:t>https://cds.cern.ch/record/2283187</a:t>
              </a:r>
              <a:endParaRPr sz="1000" b="1" kern="0" dirty="0">
                <a:solidFill>
                  <a:srgbClr val="000090"/>
                </a:solidFill>
                <a:latin typeface="Calibri"/>
                <a:cs typeface="Arial"/>
              </a:endParaRP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ECAL </a:t>
              </a:r>
              <a:r>
                <a:rPr lang="en-US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single </a:t>
              </a: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crystal granularity </a:t>
              </a:r>
              <a:r>
                <a:rPr lang="en-US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at L1 trigger</a:t>
              </a:r>
              <a:br>
                <a:rPr lang="en-US" sz="900" b="1" kern="0" dirty="0">
                  <a:solidFill>
                    <a:srgbClr val="000000"/>
                  </a:solidFill>
                  <a:latin typeface="Calibri"/>
                  <a:cs typeface="Arial"/>
                </a:rPr>
              </a:b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with precise timing for e/</a:t>
              </a:r>
              <a:r>
                <a:rPr sz="900" b="1" kern="0" dirty="0" err="1">
                  <a:solidFill>
                    <a:srgbClr val="000000"/>
                  </a:solidFill>
                  <a:latin typeface="Calibri"/>
                  <a:cs typeface="Arial"/>
                </a:rPr>
                <a:t>γ</a:t>
              </a: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 at 30 GeV</a:t>
              </a: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ECAL and HCAL new Back-End boards </a:t>
              </a:r>
            </a:p>
          </p:txBody>
        </p:sp>
        <p:sp>
          <p:nvSpPr>
            <p:cNvPr id="13" name="Straight Arrow Connector 41">
              <a:extLst>
                <a:ext uri="{FF2B5EF4-FFF2-40B4-BE49-F238E27FC236}">
                  <a16:creationId xmlns:a16="http://schemas.microsoft.com/office/drawing/2014/main" id="{9AEC1CF6-11B7-B23E-31A4-BAF3DDE1FA10}"/>
                </a:ext>
              </a:extLst>
            </p:cNvPr>
            <p:cNvSpPr/>
            <p:nvPr/>
          </p:nvSpPr>
          <p:spPr>
            <a:xfrm flipV="1">
              <a:off x="2923675" y="3452098"/>
              <a:ext cx="1981824" cy="123179"/>
            </a:xfrm>
            <a:prstGeom prst="line">
              <a:avLst/>
            </a:prstGeom>
            <a:noFill/>
            <a:ln w="3175" cap="flat">
              <a:solidFill>
                <a:srgbClr val="BF0000"/>
              </a:solidFill>
              <a:prstDash val="solid"/>
              <a:round/>
              <a:tailEnd type="triangle" w="med" len="med"/>
            </a:ln>
            <a:effectLst>
              <a:outerShdw blurRad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25717" tIns="25717" rIns="25717" bIns="25717" numCol="1" anchor="t">
              <a:noAutofit/>
            </a:bodyPr>
            <a:lstStyle/>
            <a:p>
              <a:pPr defTabSz="342888">
                <a:defRPr sz="1200">
                  <a:solidFill>
                    <a:srgbClr val="000000"/>
                  </a:solidFill>
                </a:defRPr>
              </a:pPr>
              <a:endParaRPr sz="1200" b="1" kern="0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14" name="Straight Arrow Connector 51">
              <a:extLst>
                <a:ext uri="{FF2B5EF4-FFF2-40B4-BE49-F238E27FC236}">
                  <a16:creationId xmlns:a16="http://schemas.microsoft.com/office/drawing/2014/main" id="{EDE2F4B8-5A27-F103-B27D-0E94A98EB113}"/>
                </a:ext>
              </a:extLst>
            </p:cNvPr>
            <p:cNvSpPr/>
            <p:nvPr/>
          </p:nvSpPr>
          <p:spPr>
            <a:xfrm flipH="1" flipV="1">
              <a:off x="6149793" y="2910952"/>
              <a:ext cx="1837910" cy="102132"/>
            </a:xfrm>
            <a:prstGeom prst="line">
              <a:avLst/>
            </a:prstGeom>
            <a:noFill/>
            <a:ln w="3175" cap="flat">
              <a:solidFill>
                <a:srgbClr val="BF0000"/>
              </a:solidFill>
              <a:prstDash val="solid"/>
              <a:round/>
              <a:tailEnd type="triangle" w="med" len="med"/>
            </a:ln>
            <a:effectLst>
              <a:outerShdw blurRad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25717" tIns="25717" rIns="25717" bIns="25717" numCol="1" anchor="t">
              <a:noAutofit/>
            </a:bodyPr>
            <a:lstStyle/>
            <a:p>
              <a:pPr defTabSz="342888">
                <a:defRPr sz="1200">
                  <a:solidFill>
                    <a:srgbClr val="000000"/>
                  </a:solidFill>
                </a:defRPr>
              </a:pPr>
              <a:endParaRPr sz="1200" b="1" kern="0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15" name="Straight Arrow Connector 54">
              <a:extLst>
                <a:ext uri="{FF2B5EF4-FFF2-40B4-BE49-F238E27FC236}">
                  <a16:creationId xmlns:a16="http://schemas.microsoft.com/office/drawing/2014/main" id="{6CB6DB14-1CA3-377D-8359-29ABF63A64B7}"/>
                </a:ext>
              </a:extLst>
            </p:cNvPr>
            <p:cNvSpPr/>
            <p:nvPr/>
          </p:nvSpPr>
          <p:spPr>
            <a:xfrm flipH="1">
              <a:off x="6247813" y="3035123"/>
              <a:ext cx="1739890" cy="464041"/>
            </a:xfrm>
            <a:prstGeom prst="line">
              <a:avLst/>
            </a:prstGeom>
            <a:noFill/>
            <a:ln w="3175" cap="flat">
              <a:solidFill>
                <a:srgbClr val="BF0000"/>
              </a:solidFill>
              <a:prstDash val="solid"/>
              <a:round/>
              <a:tailEnd type="triangle" w="med" len="med"/>
            </a:ln>
            <a:effectLst>
              <a:outerShdw blurRad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25717" tIns="25717" rIns="25717" bIns="25717" numCol="1" anchor="t">
              <a:noAutofit/>
            </a:bodyPr>
            <a:lstStyle/>
            <a:p>
              <a:pPr defTabSz="342888">
                <a:defRPr sz="1200">
                  <a:solidFill>
                    <a:srgbClr val="000000"/>
                  </a:solidFill>
                </a:defRPr>
              </a:pPr>
              <a:endParaRPr sz="1200" b="1" kern="0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D8C4AD09-DE92-7C78-72F5-95B601F6C1A8}"/>
                </a:ext>
              </a:extLst>
            </p:cNvPr>
            <p:cNvSpPr txBox="1"/>
            <p:nvPr/>
          </p:nvSpPr>
          <p:spPr>
            <a:xfrm>
              <a:off x="8036243" y="4884423"/>
              <a:ext cx="3084038" cy="19576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717" tIns="25717" rIns="25717" bIns="25717" numCol="1" anchor="t">
              <a:spAutoFit/>
            </a:bodyPr>
            <a:lstStyle/>
            <a:p>
              <a:pPr defTabSz="342888">
                <a:defRPr sz="1000">
                  <a:solidFill>
                    <a:srgbClr val="000090"/>
                  </a:solidFill>
                </a:defRPr>
              </a:pPr>
              <a:r>
                <a:rPr sz="1000" b="1" kern="0" dirty="0">
                  <a:solidFill>
                    <a:srgbClr val="000090"/>
                  </a:solidFill>
                  <a:latin typeface="Calibri"/>
                  <a:cs typeface="Arial"/>
                </a:rPr>
                <a:t>Beam Radiation Instr. and Luminosity</a:t>
              </a:r>
            </a:p>
            <a:p>
              <a:pPr defTabSz="342888">
                <a:defRPr sz="1000">
                  <a:solidFill>
                    <a:srgbClr val="000090"/>
                  </a:solidFill>
                </a:defRPr>
              </a:pPr>
              <a:r>
                <a:rPr lang="en-US" sz="1000" b="1" u="sng" kern="0" dirty="0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latin typeface="Calibri"/>
                  <a:cs typeface="Arial"/>
                  <a:hlinkClick r:id="rId8"/>
                </a:rPr>
                <a:t>http://cds.cern.ch/record/2759074</a:t>
              </a:r>
              <a:endParaRPr lang="en-US" sz="1000" b="1" u="sng" kern="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Arial"/>
              </a:endParaRP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lang="en-GB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Beam abort &amp; timing</a:t>
              </a: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lang="en-GB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Beam-induced background</a:t>
              </a: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lang="en-GB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Bunch-by-bunch luminosity: </a:t>
              </a:r>
              <a:br>
                <a:rPr lang="en-GB" sz="900" b="1" kern="0" dirty="0">
                  <a:solidFill>
                    <a:srgbClr val="000000"/>
                  </a:solidFill>
                  <a:latin typeface="Calibri"/>
                  <a:cs typeface="Arial"/>
                </a:rPr>
              </a:br>
              <a:r>
                <a:rPr lang="en-GB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	1% offline, 2% online</a:t>
              </a: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lang="en-GB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Neutron and mixed-field radiation </a:t>
              </a:r>
              <a:br>
                <a:rPr lang="en-GB" sz="900" b="1" kern="0" dirty="0">
                  <a:solidFill>
                    <a:srgbClr val="000000"/>
                  </a:solidFill>
                  <a:latin typeface="Calibri"/>
                  <a:cs typeface="Arial"/>
                </a:rPr>
              </a:br>
              <a:r>
                <a:rPr lang="en-GB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monitors</a:t>
              </a:r>
            </a:p>
            <a:p>
              <a:pPr marL="35998" defTabSz="342888">
                <a:buSzPct val="100000"/>
                <a:defRPr sz="900">
                  <a:solidFill>
                    <a:srgbClr val="000000"/>
                  </a:solidFill>
                </a:defRPr>
              </a:pPr>
              <a:endParaRPr lang="en-GB" sz="900" b="1" kern="0" dirty="0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17" name="TextBox 19">
              <a:extLst>
                <a:ext uri="{FF2B5EF4-FFF2-40B4-BE49-F238E27FC236}">
                  <a16:creationId xmlns:a16="http://schemas.microsoft.com/office/drawing/2014/main" id="{360D6CFD-5E00-2181-3CD3-616E900C7E31}"/>
                </a:ext>
              </a:extLst>
            </p:cNvPr>
            <p:cNvSpPr txBox="1"/>
            <p:nvPr/>
          </p:nvSpPr>
          <p:spPr>
            <a:xfrm>
              <a:off x="5227930" y="5149938"/>
              <a:ext cx="4199381" cy="13910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717" tIns="25717" rIns="25717" bIns="25717" numCol="1" anchor="t">
              <a:spAutoFit/>
            </a:bodyPr>
            <a:lstStyle/>
            <a:p>
              <a:pPr defTabSz="342888">
                <a:defRPr sz="1400">
                  <a:solidFill>
                    <a:srgbClr val="000090"/>
                  </a:solidFill>
                </a:defRPr>
              </a:pPr>
              <a:r>
                <a:rPr sz="1200" b="1" kern="0" dirty="0">
                  <a:solidFill>
                    <a:srgbClr val="000090"/>
                  </a:solidFill>
                  <a:latin typeface="Calibri"/>
                  <a:cs typeface="Arial"/>
                </a:rPr>
                <a:t>MIP Timing Detec</a:t>
              </a:r>
              <a:r>
                <a:rPr lang="en-US" sz="1200" b="1" kern="0" dirty="0">
                  <a:solidFill>
                    <a:srgbClr val="000090"/>
                  </a:solidFill>
                  <a:latin typeface="Calibri"/>
                  <a:cs typeface="Arial"/>
                </a:rPr>
                <a:t>tor</a:t>
              </a:r>
              <a:r>
                <a:rPr sz="1200" b="1" kern="0" dirty="0">
                  <a:solidFill>
                    <a:srgbClr val="000090"/>
                  </a:solidFill>
                  <a:latin typeface="Calibri"/>
                  <a:cs typeface="Arial"/>
                </a:rPr>
                <a:t> </a:t>
              </a:r>
            </a:p>
            <a:p>
              <a:pPr defTabSz="342888">
                <a:defRPr sz="1400">
                  <a:solidFill>
                    <a:srgbClr val="000090"/>
                  </a:solidFill>
                </a:defRPr>
              </a:pPr>
              <a:r>
                <a:rPr lang="en-US" sz="1000" b="1" kern="0" dirty="0">
                  <a:solidFill>
                    <a:srgbClr val="000090"/>
                  </a:solidFill>
                  <a:latin typeface="Calibri"/>
                  <a:cs typeface="Arial"/>
                  <a:hlinkClick r:id="rId9"/>
                </a:rPr>
                <a:t>https://cds.cern.ch/record/2667167</a:t>
              </a:r>
              <a:endParaRPr sz="1000" b="1" kern="0" dirty="0">
                <a:solidFill>
                  <a:srgbClr val="000090"/>
                </a:solidFill>
                <a:latin typeface="Calibri"/>
                <a:cs typeface="Arial"/>
              </a:endParaRPr>
            </a:p>
            <a:p>
              <a:pPr indent="35999" defTabSz="342888">
                <a:defRPr sz="900">
                  <a:solidFill>
                    <a:srgbClr val="000000"/>
                  </a:solidFill>
                </a:defRPr>
              </a:pP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Precision timing with:</a:t>
              </a:r>
            </a:p>
            <a:p>
              <a:pPr marL="267880" indent="-117595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Barrel layer: Crystals + </a:t>
              </a:r>
              <a:r>
                <a:rPr sz="900" b="1" kern="0" dirty="0" err="1">
                  <a:solidFill>
                    <a:srgbClr val="000000"/>
                  </a:solidFill>
                  <a:latin typeface="Calibri"/>
                  <a:cs typeface="Arial"/>
                </a:rPr>
                <a:t>SiPMs</a:t>
              </a:r>
              <a:endParaRPr sz="900" b="1" kern="0" dirty="0">
                <a:solidFill>
                  <a:srgbClr val="000000"/>
                </a:solidFill>
                <a:latin typeface="Calibri"/>
                <a:cs typeface="Arial"/>
              </a:endParaRPr>
            </a:p>
            <a:p>
              <a:pPr marL="267880" indent="-117595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Endcap layer: </a:t>
              </a:r>
              <a:br>
                <a:rPr lang="en-US" sz="900" b="1" kern="0" dirty="0">
                  <a:solidFill>
                    <a:srgbClr val="000000"/>
                  </a:solidFill>
                  <a:latin typeface="Calibri"/>
                  <a:cs typeface="Arial"/>
                </a:rPr>
              </a:br>
              <a:r>
                <a:rPr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Low Gain Avalanche Diodes</a:t>
              </a:r>
            </a:p>
          </p:txBody>
        </p:sp>
        <p:sp>
          <p:nvSpPr>
            <p:cNvPr id="18" name="Straight Arrow Connector 23">
              <a:extLst>
                <a:ext uri="{FF2B5EF4-FFF2-40B4-BE49-F238E27FC236}">
                  <a16:creationId xmlns:a16="http://schemas.microsoft.com/office/drawing/2014/main" id="{DE72076A-A19B-3DDE-3CE3-8D7A0E2C4BBE}"/>
                </a:ext>
              </a:extLst>
            </p:cNvPr>
            <p:cNvSpPr/>
            <p:nvPr/>
          </p:nvSpPr>
          <p:spPr>
            <a:xfrm flipH="1" flipV="1">
              <a:off x="5416331" y="3398593"/>
              <a:ext cx="305034" cy="1751344"/>
            </a:xfrm>
            <a:prstGeom prst="line">
              <a:avLst/>
            </a:prstGeom>
            <a:noFill/>
            <a:ln w="3175" cap="flat">
              <a:solidFill>
                <a:srgbClr val="BF0000"/>
              </a:solidFill>
              <a:prstDash val="solid"/>
              <a:round/>
              <a:tailEnd type="triangle" w="med" len="med"/>
            </a:ln>
            <a:effectLst>
              <a:outerShdw blurRad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25717" tIns="25717" rIns="25717" bIns="25717" numCol="1" anchor="t">
              <a:noAutofit/>
            </a:bodyPr>
            <a:lstStyle/>
            <a:p>
              <a:pPr defTabSz="342888">
                <a:defRPr sz="1200">
                  <a:solidFill>
                    <a:srgbClr val="000000"/>
                  </a:solidFill>
                </a:defRPr>
              </a:pPr>
              <a:endParaRPr sz="1200" b="1" kern="0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19" name="Straight Arrow Connector 23">
              <a:extLst>
                <a:ext uri="{FF2B5EF4-FFF2-40B4-BE49-F238E27FC236}">
                  <a16:creationId xmlns:a16="http://schemas.microsoft.com/office/drawing/2014/main" id="{378F0E68-BC20-0F20-E9AE-3DB6A8435A30}"/>
                </a:ext>
              </a:extLst>
            </p:cNvPr>
            <p:cNvSpPr/>
            <p:nvPr/>
          </p:nvSpPr>
          <p:spPr>
            <a:xfrm flipH="1" flipV="1">
              <a:off x="5591964" y="3549274"/>
              <a:ext cx="129401" cy="1600663"/>
            </a:xfrm>
            <a:prstGeom prst="line">
              <a:avLst/>
            </a:prstGeom>
            <a:noFill/>
            <a:ln w="3175" cap="flat">
              <a:solidFill>
                <a:srgbClr val="BF0000"/>
              </a:solidFill>
              <a:prstDash val="solid"/>
              <a:round/>
              <a:tailEnd type="triangle" w="med" len="med"/>
            </a:ln>
            <a:effectLst>
              <a:outerShdw blurRad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25717" tIns="25717" rIns="25717" bIns="25717" numCol="1" anchor="t">
              <a:noAutofit/>
            </a:bodyPr>
            <a:lstStyle/>
            <a:p>
              <a:pPr defTabSz="342888">
                <a:defRPr sz="1200">
                  <a:solidFill>
                    <a:srgbClr val="000000"/>
                  </a:solidFill>
                </a:defRPr>
              </a:pPr>
              <a:endParaRPr sz="1200" b="1" kern="0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63DDD4D2-7033-54BC-6564-30D6AA067342}"/>
                </a:ext>
              </a:extLst>
            </p:cNvPr>
            <p:cNvSpPr txBox="1"/>
            <p:nvPr/>
          </p:nvSpPr>
          <p:spPr>
            <a:xfrm>
              <a:off x="7998294" y="2840852"/>
              <a:ext cx="2951105" cy="13910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717" tIns="25717" rIns="25717" bIns="25717">
              <a:spAutoFit/>
            </a:bodyPr>
            <a:lstStyle/>
            <a:p>
              <a:pPr defTabSz="342888">
                <a:defRPr sz="1200">
                  <a:solidFill>
                    <a:srgbClr val="000090"/>
                  </a:solidFill>
                </a:defRPr>
              </a:pPr>
              <a:r>
                <a:rPr lang="en-GB" sz="1200" b="1" kern="0" dirty="0">
                  <a:solidFill>
                    <a:srgbClr val="000090"/>
                  </a:solidFill>
                  <a:latin typeface="Calibri"/>
                  <a:cs typeface="Arial"/>
                </a:rPr>
                <a:t>Muon systems</a:t>
              </a:r>
            </a:p>
            <a:p>
              <a:pPr defTabSz="342888">
                <a:defRPr sz="1000">
                  <a:solidFill>
                    <a:srgbClr val="000000"/>
                  </a:solidFill>
                </a:defRPr>
              </a:pPr>
              <a:r>
                <a:rPr lang="en-GB" sz="1000" b="1" u="sng" kern="0" dirty="0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latin typeface="Calibri"/>
                  <a:cs typeface="Arial"/>
                  <a:hlinkClick r:id="rId10"/>
                </a:rPr>
                <a:t>https://cds.cern.ch/record/2283189</a:t>
              </a:r>
              <a:endParaRPr lang="en-GB" sz="1000" b="1" kern="0" dirty="0">
                <a:solidFill>
                  <a:srgbClr val="000090"/>
                </a:solidFill>
                <a:latin typeface="Calibri"/>
                <a:cs typeface="Arial"/>
              </a:endParaRP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lang="en-GB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DT &amp; CSC new FE/BE readout </a:t>
              </a: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lang="en-GB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RPC back-end electronics</a:t>
              </a: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lang="en-GB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New GEM/RPC 1.6 &lt; </a:t>
              </a:r>
              <a:r>
                <a:rPr lang="en-GB" sz="900" b="1" kern="0" dirty="0" err="1">
                  <a:solidFill>
                    <a:srgbClr val="000000"/>
                  </a:solidFill>
                  <a:latin typeface="Calibri"/>
                  <a:cs typeface="Arial"/>
                </a:rPr>
                <a:t>η</a:t>
              </a:r>
              <a:r>
                <a:rPr lang="en-GB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 &lt; 2.4</a:t>
              </a:r>
            </a:p>
            <a:p>
              <a:pPr marL="153594" indent="-117596" defTabSz="342888">
                <a:buSzPct val="100000"/>
                <a:buFont typeface="Arial"/>
                <a:buChar char="•"/>
                <a:defRPr sz="900">
                  <a:solidFill>
                    <a:srgbClr val="000000"/>
                  </a:solidFill>
                </a:defRPr>
              </a:pPr>
              <a:r>
                <a:rPr lang="en-GB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Extended coverage  to </a:t>
              </a:r>
              <a:r>
                <a:rPr lang="en-GB" sz="900" b="1" kern="0" dirty="0" err="1">
                  <a:solidFill>
                    <a:srgbClr val="000000"/>
                  </a:solidFill>
                  <a:latin typeface="Calibri"/>
                  <a:cs typeface="Arial"/>
                </a:rPr>
                <a:t>η</a:t>
              </a:r>
              <a:r>
                <a:rPr lang="en-GB" sz="900" b="1" kern="0" dirty="0">
                  <a:solidFill>
                    <a:srgbClr val="000000"/>
                  </a:solidFill>
                  <a:latin typeface="Calibri"/>
                  <a:cs typeface="Arial"/>
                </a:rPr>
                <a:t> ≃ 3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EEC2643-ABF0-6C1B-0EE9-F81B8F17D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661" y="4895054"/>
              <a:ext cx="1078867" cy="147348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C2A0E43-3C59-5B7D-88E6-E2C4A4348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01198" y="2840150"/>
              <a:ext cx="1023322" cy="1449000"/>
            </a:xfrm>
            <a:prstGeom prst="rect">
              <a:avLst/>
            </a:prstGeom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0BE94BF-5F2D-8F59-AFDD-DCA90F6EE2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459"/>
            <a:stretch/>
          </p:blipFill>
          <p:spPr>
            <a:xfrm>
              <a:off x="10871127" y="815159"/>
              <a:ext cx="1061525" cy="144892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D86DCDD-7E78-419E-B779-866713E71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363" y="2840150"/>
              <a:ext cx="1025480" cy="1448999"/>
            </a:xfrm>
            <a:prstGeom prst="rect">
              <a:avLst/>
            </a:prstGeom>
          </p:spPr>
        </p:pic>
        <p:pic>
          <p:nvPicPr>
            <p:cNvPr id="25" name="Picture 24" descr="A close up of a sign&#10;&#10;Description automatically generated">
              <a:extLst>
                <a:ext uri="{FF2B5EF4-FFF2-40B4-BE49-F238E27FC236}">
                  <a16:creationId xmlns:a16="http://schemas.microsoft.com/office/drawing/2014/main" id="{D0C355A6-A442-BE21-E987-A76A45714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7811" y="4954069"/>
              <a:ext cx="1041302" cy="1447496"/>
            </a:xfrm>
            <a:prstGeom prst="rect">
              <a:avLst/>
            </a:prstGeom>
          </p:spPr>
        </p:pic>
        <p:pic>
          <p:nvPicPr>
            <p:cNvPr id="26" name="Picture 1" descr="page7image743842736">
              <a:extLst>
                <a:ext uri="{FF2B5EF4-FFF2-40B4-BE49-F238E27FC236}">
                  <a16:creationId xmlns:a16="http://schemas.microsoft.com/office/drawing/2014/main" id="{B2856512-380D-AE1D-ECB9-E53BF59CD2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5363" y="764150"/>
              <a:ext cx="997476" cy="1465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BC9B8FD-A2F9-5BDF-DF31-E4CDCED85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931787" y="758611"/>
              <a:ext cx="1034074" cy="146580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B06D87B-1415-D79A-0DCD-473A094C2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908003" y="4954069"/>
              <a:ext cx="1009711" cy="1433501"/>
            </a:xfrm>
            <a:prstGeom prst="rect">
              <a:avLst/>
            </a:prstGeom>
          </p:spPr>
        </p:pic>
        <p:sp>
          <p:nvSpPr>
            <p:cNvPr id="29" name="Google Shape;272;p26">
              <a:extLst>
                <a:ext uri="{FF2B5EF4-FFF2-40B4-BE49-F238E27FC236}">
                  <a16:creationId xmlns:a16="http://schemas.microsoft.com/office/drawing/2014/main" id="{386BFF64-B1A3-E1D1-9006-BF8905C8EEFE}"/>
                </a:ext>
              </a:extLst>
            </p:cNvPr>
            <p:cNvSpPr txBox="1"/>
            <p:nvPr/>
          </p:nvSpPr>
          <p:spPr>
            <a:xfrm>
              <a:off x="5018694" y="788827"/>
              <a:ext cx="2979600" cy="14363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700" tIns="25700" rIns="25700" bIns="25700" anchor="t" anchorCtr="0">
              <a:spAutoFit/>
            </a:bodyPr>
            <a:lstStyle/>
            <a:p>
              <a:pPr defTabSz="685800">
                <a:defRPr/>
              </a:pPr>
              <a:r>
                <a:rPr lang="en" sz="1200" b="1" dirty="0">
                  <a:solidFill>
                    <a:srgbClr val="000090"/>
                  </a:solidFill>
                  <a:latin typeface="Calibri"/>
                  <a:ea typeface="Calibri"/>
                  <a:cs typeface="Calibri"/>
                  <a:sym typeface="Calibri"/>
                </a:rPr>
                <a:t>DAQ &amp; High-Level Trigger</a:t>
              </a:r>
              <a:r>
                <a:rPr lang="en" sz="1400" b="1" dirty="0">
                  <a:solidFill>
                    <a:srgbClr val="00009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000" b="1" u="sng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5"/>
              </a:endParaRPr>
            </a:p>
            <a:p>
              <a:pPr defTabSz="685800">
                <a:defRPr/>
              </a:pPr>
              <a:r>
                <a:rPr lang="en" sz="1000" b="1" u="sng" dirty="0">
                  <a:solidFill>
                    <a:srgbClr val="0563C1"/>
                  </a:solidFill>
                  <a:latin typeface="Calibri"/>
                  <a:ea typeface="Calibri"/>
                  <a:cs typeface="Calibri"/>
                  <a:sym typeface="Calibri"/>
                  <a:hlinkClick r:id="rId19"/>
                </a:rPr>
                <a:t>https://cds.cern.ch/record/2759072</a:t>
              </a:r>
              <a:endParaRPr sz="1000" b="1" u="sng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5"/>
              </a:endParaRPr>
            </a:p>
            <a:p>
              <a:pPr marL="153590" indent="-117592" defTabSz="685800">
                <a:buClr>
                  <a:srgbClr val="000000"/>
                </a:buClr>
                <a:buSzPts val="900"/>
                <a:buFont typeface="Arial"/>
                <a:buChar char="•"/>
                <a:defRPr/>
              </a:pPr>
              <a:r>
                <a:rPr lang="en" sz="900" b="1" dirty="0">
                  <a:solidFill>
                    <a:prstClr val="black"/>
                  </a:solidFill>
                  <a:latin typeface="Calibri"/>
                  <a:ea typeface="Calibri"/>
                  <a:cs typeface="Calibri"/>
                  <a:sym typeface="Calibri"/>
                </a:rPr>
                <a:t>Full optical readout</a:t>
              </a:r>
              <a:endParaRPr dirty="0">
                <a:solidFill>
                  <a:prstClr val="black"/>
                </a:solidFill>
                <a:latin typeface="Calibri"/>
                <a:cs typeface="Arial"/>
              </a:endParaRPr>
            </a:p>
            <a:p>
              <a:pPr marL="153590" indent="-117592" defTabSz="685800">
                <a:buClr>
                  <a:srgbClr val="000000"/>
                </a:buClr>
                <a:buSzPts val="900"/>
                <a:buFont typeface="Arial"/>
                <a:buChar char="•"/>
                <a:defRPr/>
              </a:pPr>
              <a:r>
                <a:rPr lang="en" sz="900" b="1" dirty="0">
                  <a:solidFill>
                    <a:prstClr val="black"/>
                  </a:solidFill>
                  <a:latin typeface="Calibri"/>
                  <a:ea typeface="Calibri"/>
                  <a:cs typeface="Calibri"/>
                  <a:sym typeface="Calibri"/>
                </a:rPr>
                <a:t>Heterogenous architecture</a:t>
              </a:r>
              <a:endParaRPr sz="9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53590" indent="-117592" defTabSz="685800">
                <a:buClr>
                  <a:srgbClr val="000000"/>
                </a:buClr>
                <a:buSzPts val="900"/>
                <a:buFont typeface="Arial"/>
                <a:buChar char="•"/>
                <a:defRPr/>
              </a:pPr>
              <a:r>
                <a:rPr lang="en" sz="900" b="1" dirty="0">
                  <a:solidFill>
                    <a:prstClr val="black"/>
                  </a:solidFill>
                  <a:latin typeface="Calibri"/>
                  <a:ea typeface="Calibri"/>
                  <a:cs typeface="Calibri"/>
                  <a:sym typeface="Calibri"/>
                </a:rPr>
                <a:t>60 TB/s event network</a:t>
              </a:r>
              <a:endParaRPr sz="9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53590" indent="-117592" defTabSz="685800">
                <a:buClr>
                  <a:srgbClr val="000000"/>
                </a:buClr>
                <a:buSzPts val="900"/>
                <a:buFont typeface="Arial"/>
                <a:buChar char="•"/>
                <a:defRPr/>
              </a:pPr>
              <a:r>
                <a:rPr lang="en" sz="900" b="1" dirty="0">
                  <a:solidFill>
                    <a:prstClr val="black"/>
                  </a:solidFill>
                  <a:latin typeface="Calibri"/>
                  <a:ea typeface="Calibri"/>
                  <a:cs typeface="Calibri"/>
                  <a:sym typeface="Calibri"/>
                </a:rPr>
                <a:t>7.5 kHz HLT </a:t>
              </a:r>
              <a:r>
                <a:rPr lang="en" sz="900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output</a:t>
              </a:r>
              <a:endParaRPr sz="9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Picture 3" descr="A picture containing circuit, electronic engineering, electronic component, passive circuit component&#10;&#10;Description automatically generated">
            <a:extLst>
              <a:ext uri="{FF2B5EF4-FFF2-40B4-BE49-F238E27FC236}">
                <a16:creationId xmlns:a16="http://schemas.microsoft.com/office/drawing/2014/main" id="{414B20D4-C009-BD53-BA45-27EACD30C82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8425" y="4163313"/>
            <a:ext cx="1188576" cy="1563300"/>
          </a:xfrm>
          <a:prstGeom prst="rect">
            <a:avLst/>
          </a:prstGeom>
        </p:spPr>
      </p:pic>
      <p:pic>
        <p:nvPicPr>
          <p:cNvPr id="5" name="Picture 4" descr="A picture containing circuit, electronic engineering, electronic component, passive circuit component&#10;&#10;Description automatically generated">
            <a:extLst>
              <a:ext uri="{FF2B5EF4-FFF2-40B4-BE49-F238E27FC236}">
                <a16:creationId xmlns:a16="http://schemas.microsoft.com/office/drawing/2014/main" id="{C37D1F0E-79C1-616D-CABD-B569F379B7A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9071" y="1310509"/>
            <a:ext cx="1189659" cy="1564724"/>
          </a:xfrm>
          <a:prstGeom prst="rect">
            <a:avLst/>
          </a:prstGeom>
        </p:spPr>
      </p:pic>
      <p:pic>
        <p:nvPicPr>
          <p:cNvPr id="31" name="Picture 30" descr="A picture containing circuit, electronic engineering, electronic component, passive circuit component&#10;&#10;Description automatically generated">
            <a:extLst>
              <a:ext uri="{FF2B5EF4-FFF2-40B4-BE49-F238E27FC236}">
                <a16:creationId xmlns:a16="http://schemas.microsoft.com/office/drawing/2014/main" id="{C72813A5-7392-9782-A92C-97463BD7D23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98628" y="2718924"/>
            <a:ext cx="1189659" cy="1564724"/>
          </a:xfrm>
          <a:prstGeom prst="rect">
            <a:avLst/>
          </a:prstGeom>
        </p:spPr>
      </p:pic>
      <p:pic>
        <p:nvPicPr>
          <p:cNvPr id="33" name="Picture 32" descr="A picture containing machine, engineering, steel, screenshot&#10;&#10;Description automatically generated">
            <a:extLst>
              <a:ext uri="{FF2B5EF4-FFF2-40B4-BE49-F238E27FC236}">
                <a16:creationId xmlns:a16="http://schemas.microsoft.com/office/drawing/2014/main" id="{3EC2943B-3C40-6C20-7167-27C0A96B25F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23510" y="4609563"/>
            <a:ext cx="1601789" cy="715971"/>
          </a:xfrm>
          <a:prstGeom prst="rect">
            <a:avLst/>
          </a:prstGeom>
        </p:spPr>
      </p:pic>
      <p:pic>
        <p:nvPicPr>
          <p:cNvPr id="34" name="Image" descr="Image">
            <a:extLst>
              <a:ext uri="{FF2B5EF4-FFF2-40B4-BE49-F238E27FC236}">
                <a16:creationId xmlns:a16="http://schemas.microsoft.com/office/drawing/2014/main" id="{02A78290-724F-B24A-75C6-0E62A368740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84355" y="1678034"/>
            <a:ext cx="480404" cy="533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Screenshot 2021-03-02 at 18.46.39.png" descr="Screenshot 2021-03-02 at 18.46.39.png">
            <a:extLst>
              <a:ext uri="{FF2B5EF4-FFF2-40B4-BE49-F238E27FC236}">
                <a16:creationId xmlns:a16="http://schemas.microsoft.com/office/drawing/2014/main" id="{3719A8D0-91D6-1FE7-DF4E-DCEC64CAE56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299112" y="2289238"/>
            <a:ext cx="1801080" cy="372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Picture 40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DB0F87F4-A6EC-8740-5B6B-6929A96F5A3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762988" y="1593882"/>
            <a:ext cx="763633" cy="676075"/>
          </a:xfrm>
          <a:prstGeom prst="rect">
            <a:avLst/>
          </a:prstGeom>
        </p:spPr>
      </p:pic>
      <p:pic>
        <p:nvPicPr>
          <p:cNvPr id="43" name="Picture 42" descr="A flag with a cross with Great Britain in the background&#10;&#10;Description automatically generated with low confidence">
            <a:extLst>
              <a:ext uri="{FF2B5EF4-FFF2-40B4-BE49-F238E27FC236}">
                <a16:creationId xmlns:a16="http://schemas.microsoft.com/office/drawing/2014/main" id="{1CA17F9C-4A5C-D5A1-0E6C-389CCA078DF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73746" y="4460799"/>
            <a:ext cx="554150" cy="332823"/>
          </a:xfrm>
          <a:prstGeom prst="rect">
            <a:avLst/>
          </a:prstGeom>
        </p:spPr>
      </p:pic>
      <p:pic>
        <p:nvPicPr>
          <p:cNvPr id="44" name="Picture 43" descr="A flag with a cross with Great Britain in the background&#10;&#10;Description automatically generated with low confidence">
            <a:extLst>
              <a:ext uri="{FF2B5EF4-FFF2-40B4-BE49-F238E27FC236}">
                <a16:creationId xmlns:a16="http://schemas.microsoft.com/office/drawing/2014/main" id="{FC2698C0-324F-80A2-B7B5-2BF3CD7DD7B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921490" y="3025011"/>
            <a:ext cx="554150" cy="332823"/>
          </a:xfrm>
          <a:prstGeom prst="rect">
            <a:avLst/>
          </a:prstGeom>
        </p:spPr>
      </p:pic>
      <p:pic>
        <p:nvPicPr>
          <p:cNvPr id="45" name="Picture 44" descr="A flag with a cross with Great Britain in the background&#10;&#10;Description automatically generated with low confidence">
            <a:extLst>
              <a:ext uri="{FF2B5EF4-FFF2-40B4-BE49-F238E27FC236}">
                <a16:creationId xmlns:a16="http://schemas.microsoft.com/office/drawing/2014/main" id="{31B294EF-8707-FDB1-80FB-132D28DD6AD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27585" y="1961051"/>
            <a:ext cx="554150" cy="332823"/>
          </a:xfrm>
          <a:prstGeom prst="rect">
            <a:avLst/>
          </a:prstGeom>
        </p:spPr>
      </p:pic>
      <p:pic>
        <p:nvPicPr>
          <p:cNvPr id="47" name="Image" descr="Image">
            <a:extLst>
              <a:ext uri="{FF2B5EF4-FFF2-40B4-BE49-F238E27FC236}">
                <a16:creationId xmlns:a16="http://schemas.microsoft.com/office/drawing/2014/main" id="{031A1CB8-70C7-2BA3-BCBD-A9E09E27E7D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547980" y="1786646"/>
            <a:ext cx="304703" cy="507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Picture 45" descr="A flag with a cross with Great Britain in the background&#10;&#10;Description automatically generated with low confidence">
            <a:extLst>
              <a:ext uri="{FF2B5EF4-FFF2-40B4-BE49-F238E27FC236}">
                <a16:creationId xmlns:a16="http://schemas.microsoft.com/office/drawing/2014/main" id="{176ED201-DD5A-E368-41E1-B5B62A7B6FD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27900" y="2109643"/>
            <a:ext cx="554150" cy="33282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C8D4FD-82A4-6CA6-8C45-C4ABDCBF9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i="1" dirty="0"/>
              <a:t>CMS Phase-2 Upgrade</a:t>
            </a:r>
          </a:p>
        </p:txBody>
      </p:sp>
    </p:spTree>
    <p:extLst>
      <p:ext uri="{BB962C8B-B14F-4D97-AF65-F5344CB8AC3E}">
        <p14:creationId xmlns:p14="http://schemas.microsoft.com/office/powerpoint/2010/main" val="20451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82381-7160-1252-169C-4E14B03C0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FASER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7F2DE-13D6-C723-0AA0-9E9A1A4E4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961796" cy="2457449"/>
          </a:xfrm>
        </p:spPr>
        <p:txBody>
          <a:bodyPr>
            <a:normAutofit/>
          </a:bodyPr>
          <a:lstStyle/>
          <a:p>
            <a:r>
              <a:rPr lang="en-US" sz="2200" dirty="0"/>
              <a:t>480m from ATLAS interaction point</a:t>
            </a:r>
          </a:p>
          <a:p>
            <a:r>
              <a:rPr lang="en-US" sz="2200" dirty="0"/>
              <a:t>Spectrometer, plus dedicated FASER</a:t>
            </a:r>
            <a:r>
              <a:rPr lang="el-GR" sz="2200" dirty="0"/>
              <a:t>ν </a:t>
            </a:r>
            <a:r>
              <a:rPr lang="en-US" sz="2200" dirty="0"/>
              <a:t>detector </a:t>
            </a:r>
          </a:p>
          <a:p>
            <a:r>
              <a:rPr lang="en-US" sz="2200" dirty="0"/>
              <a:t>Significant UK involvement</a:t>
            </a:r>
          </a:p>
          <a:p>
            <a:r>
              <a:rPr lang="en-US" sz="2200" dirty="0"/>
              <a:t>Future?</a:t>
            </a:r>
          </a:p>
          <a:p>
            <a:endParaRPr lang="en-US" sz="2200" dirty="0"/>
          </a:p>
        </p:txBody>
      </p:sp>
      <p:pic>
        <p:nvPicPr>
          <p:cNvPr id="7" name="Picture 6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802A24B5-40FC-F664-CA13-63F544937FB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400" y="3871119"/>
            <a:ext cx="7772400" cy="27122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71CFC3-2DAF-B7A8-5403-F9B6E5A0612D}"/>
              </a:ext>
            </a:extLst>
          </p:cNvPr>
          <p:cNvSpPr txBox="1"/>
          <p:nvPr/>
        </p:nvSpPr>
        <p:spPr>
          <a:xfrm>
            <a:off x="3860800" y="4707467"/>
            <a:ext cx="965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LLPs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1190EE-C4D8-DEFB-42D9-26A4F9DD216F}"/>
              </a:ext>
            </a:extLst>
          </p:cNvPr>
          <p:cNvSpPr txBox="1"/>
          <p:nvPr/>
        </p:nvSpPr>
        <p:spPr>
          <a:xfrm>
            <a:off x="1083733" y="5042574"/>
            <a:ext cx="1540934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FASER</a:t>
            </a:r>
          </a:p>
        </p:txBody>
      </p:sp>
      <p:pic>
        <p:nvPicPr>
          <p:cNvPr id="8" name="Picture 7" descr="A diagram of a graph&#10;&#10;Description automatically generated">
            <a:extLst>
              <a:ext uri="{FF2B5EF4-FFF2-40B4-BE49-F238E27FC236}">
                <a16:creationId xmlns:a16="http://schemas.microsoft.com/office/drawing/2014/main" id="{A2B32344-568E-200B-D433-8FC835EF219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8996" y="1140022"/>
            <a:ext cx="2810604" cy="337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7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56596B80-2C1C-FBBF-C267-485AF4263C1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400" y="3871119"/>
            <a:ext cx="7772400" cy="271224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DE3D08F-47C1-E0A9-B76B-C9FFD1F2A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i="1" dirty="0"/>
              <a:t>SND@LHC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42FEFB2-1BF4-A696-3150-2EB0F5D46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275012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480m from ATLAS interaction point</a:t>
            </a:r>
          </a:p>
          <a:p>
            <a:r>
              <a:rPr lang="en-US" dirty="0"/>
              <a:t>Measures neutrinos from the LHC with emulsions &amp; electronic tracker.</a:t>
            </a:r>
          </a:p>
          <a:p>
            <a:r>
              <a:rPr lang="en-US" dirty="0"/>
              <a:t>Aims at measuring </a:t>
            </a:r>
            <a:r>
              <a:rPr lang="en-US" b="1" dirty="0"/>
              <a:t>pp→ </a:t>
            </a:r>
            <a:r>
              <a:rPr lang="el-GR" b="1" dirty="0"/>
              <a:t>ν</a:t>
            </a:r>
            <a:r>
              <a:rPr lang="en-US" b="1" dirty="0"/>
              <a:t>X and forward heavy </a:t>
            </a:r>
            <a:r>
              <a:rPr lang="en-US" b="1" dirty="0" err="1"/>
              <a:t>flavour</a:t>
            </a:r>
            <a:r>
              <a:rPr lang="en-US" b="1" dirty="0"/>
              <a:t> production</a:t>
            </a:r>
            <a:r>
              <a:rPr lang="en-US" dirty="0"/>
              <a:t>, as well as </a:t>
            </a:r>
            <a:r>
              <a:rPr lang="en-US" b="1" dirty="0"/>
              <a:t>search for dark photons</a:t>
            </a:r>
          </a:p>
          <a:p>
            <a:r>
              <a:rPr lang="en-US" dirty="0"/>
              <a:t>Small UK involvement, contributions to tracking in emulsions using graph neural networks </a:t>
            </a:r>
          </a:p>
          <a:p>
            <a:r>
              <a:rPr lang="en-US" dirty="0"/>
              <a:t>Future?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40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15322</TotalTime>
  <Words>1658</Words>
  <Application>Microsoft Macintosh PowerPoint</Application>
  <PresentationFormat>On-screen Show (4:3)</PresentationFormat>
  <Paragraphs>245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Palatino</vt:lpstr>
      <vt:lpstr>Palatino Linotype</vt:lpstr>
      <vt:lpstr>Symbol</vt:lpstr>
      <vt:lpstr>Office Theme</vt:lpstr>
      <vt:lpstr> PPAP 6/7/2023 Jon Butterworth                       </vt:lpstr>
      <vt:lpstr>There’s a lot going on at CERN…</vt:lpstr>
      <vt:lpstr>There’s a lot going on at CERN…</vt:lpstr>
      <vt:lpstr>LHC+ long-term schedule</vt:lpstr>
      <vt:lpstr>ATLAS  Phase-2 Upgrade</vt:lpstr>
      <vt:lpstr>CMS Phase-2 Upgrade</vt:lpstr>
      <vt:lpstr>CMS Phase-2 Upgrade</vt:lpstr>
      <vt:lpstr>FASER</vt:lpstr>
      <vt:lpstr>SND@LHC</vt:lpstr>
      <vt:lpstr>Long-lived Particles off-axis</vt:lpstr>
      <vt:lpstr>Forward Physics Facility</vt:lpstr>
      <vt:lpstr>FASER2</vt:lpstr>
      <vt:lpstr>Forward Physics Facility</vt:lpstr>
      <vt:lpstr>ECN3 intensity upgrade</vt:lpstr>
      <vt:lpstr>HIKE+SHADOWS</vt:lpstr>
      <vt:lpstr>HIKE+SHADOWS</vt:lpstr>
      <vt:lpstr>BDF/SHiP</vt:lpstr>
      <vt:lpstr>Quantum Technology Initiative</vt:lpstr>
      <vt:lpstr>Discuss….</vt:lpstr>
      <vt:lpstr>Spares</vt:lpstr>
      <vt:lpstr>PowerPoint Presentation</vt:lpstr>
    </vt:vector>
  </TitlesOfParts>
  <Company>UCL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Map of the Invisible</dc:title>
  <dc:creator>Jonathan Butterworth</dc:creator>
  <cp:lastModifiedBy>Butterworth, Jonathan</cp:lastModifiedBy>
  <cp:revision>223</cp:revision>
  <dcterms:created xsi:type="dcterms:W3CDTF">2017-10-05T11:46:10Z</dcterms:created>
  <dcterms:modified xsi:type="dcterms:W3CDTF">2023-07-06T14:52:36Z</dcterms:modified>
</cp:coreProperties>
</file>