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698" r:id="rId5"/>
    <p:sldMasterId id="2147483709" r:id="rId6"/>
    <p:sldMasterId id="2147483723" r:id="rId7"/>
    <p:sldMasterId id="2147483737" r:id="rId8"/>
  </p:sldMasterIdLst>
  <p:notesMasterIdLst>
    <p:notesMasterId r:id="rId20"/>
  </p:notesMasterIdLst>
  <p:sldIdLst>
    <p:sldId id="257" r:id="rId9"/>
    <p:sldId id="3130" r:id="rId10"/>
    <p:sldId id="3116" r:id="rId11"/>
    <p:sldId id="3100" r:id="rId12"/>
    <p:sldId id="3131" r:id="rId13"/>
    <p:sldId id="3132" r:id="rId14"/>
    <p:sldId id="3117" r:id="rId15"/>
    <p:sldId id="3133" r:id="rId16"/>
    <p:sldId id="3134" r:id="rId17"/>
    <p:sldId id="3119" r:id="rId18"/>
    <p:sldId id="312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100"/>
    <a:srgbClr val="515252"/>
    <a:srgbClr val="000000"/>
    <a:srgbClr val="D6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57"/>
    <p:restoredTop sz="91409"/>
  </p:normalViewPr>
  <p:slideViewPr>
    <p:cSldViewPr snapToGrid="0">
      <p:cViewPr varScale="1">
        <p:scale>
          <a:sx n="78" d="100"/>
          <a:sy n="78" d="100"/>
        </p:scale>
        <p:origin x="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62F50-F756-E444-AEAE-6724472B720E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6A5D0-2E03-9847-9DA4-7CCA83AF1E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6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6A5D0-2E03-9847-9DA4-7CCA83AF1EA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6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10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E6BB-26AC-5142-A5D7-97E53D65E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A0623-7000-504C-A6BB-D890B5E2A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FE9DF-95FB-B449-B51D-78A6257F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9F383-48BF-BF46-8021-267EB080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D7A2E-48AC-0C49-A21E-C9A14785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3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D931-946F-8D4F-B93C-769C1A2D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EE9F-FEEA-6B4E-A837-E71D2700E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2679D-55FE-554E-AAB7-9FEE9C50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1C50-AD99-784A-A62B-3F714E41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AD1BB-B59F-8F4D-A45E-220B4266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3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7B39D6-C079-1340-83E6-A89615EF1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67597-256F-DC42-A3A1-8E043D6A4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2775-FF30-8B4E-94F6-D0043304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FF7FB-4EDC-9743-9AAC-B4D2AEAC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A44F5-3170-A348-A614-3C8C10ED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0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3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2"/>
            <a:ext cx="12192000" cy="1470025"/>
          </a:xfrm>
        </p:spPr>
        <p:txBody>
          <a:bodyPr/>
          <a:lstStyle>
            <a:lvl1pPr>
              <a:defRPr sz="33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887" indent="0" algn="ctr">
              <a:buNone/>
              <a:defRPr/>
            </a:lvl2pPr>
            <a:lvl3pPr marL="685773" indent="0" algn="ctr">
              <a:buNone/>
              <a:defRPr/>
            </a:lvl3pPr>
            <a:lvl4pPr marL="1028659" indent="0" algn="ctr">
              <a:buNone/>
              <a:defRPr/>
            </a:lvl4pPr>
            <a:lvl5pPr marL="1371545" indent="0" algn="ctr">
              <a:buNone/>
              <a:defRPr/>
            </a:lvl5pPr>
            <a:lvl6pPr marL="1714432" indent="0" algn="ctr">
              <a:buNone/>
              <a:defRPr/>
            </a:lvl6pPr>
            <a:lvl7pPr marL="2057318" indent="0" algn="ctr">
              <a:buNone/>
              <a:defRPr/>
            </a:lvl7pPr>
            <a:lvl8pPr marL="2400204" indent="0" algn="ctr">
              <a:buNone/>
              <a:defRPr/>
            </a:lvl8pPr>
            <a:lvl9pPr marL="27430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860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9"/>
            <a:ext cx="10363200" cy="3800488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5" y="2786048"/>
            <a:ext cx="10465163" cy="1362076"/>
          </a:xfrm>
        </p:spPr>
        <p:txBody>
          <a:bodyPr anchor="t"/>
          <a:lstStyle>
            <a:lvl1pPr algn="l">
              <a:defRPr sz="33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2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350"/>
            </a:lvl2pPr>
            <a:lvl3pPr marL="685773" indent="0">
              <a:buNone/>
              <a:defRPr sz="1200"/>
            </a:lvl3pPr>
            <a:lvl4pPr marL="1028659" indent="0">
              <a:buNone/>
              <a:defRPr sz="1050"/>
            </a:lvl4pPr>
            <a:lvl5pPr marL="1371545" indent="0">
              <a:buNone/>
              <a:defRPr sz="1050"/>
            </a:lvl5pPr>
            <a:lvl6pPr marL="1714432" indent="0">
              <a:buNone/>
              <a:defRPr sz="1050"/>
            </a:lvl6pPr>
            <a:lvl7pPr marL="2057318" indent="0">
              <a:buNone/>
              <a:defRPr sz="1050"/>
            </a:lvl7pPr>
            <a:lvl8pPr marL="2400204" indent="0">
              <a:buNone/>
              <a:defRPr sz="1050"/>
            </a:lvl8pPr>
            <a:lvl9pPr marL="274309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534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8"/>
            <a:ext cx="5080000" cy="451486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080000" cy="38004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8896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5"/>
            <a:ext cx="5386917" cy="63976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897331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8"/>
            <a:ext cx="5389033" cy="3182951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2574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5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84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DE7C-B9DC-6746-980D-C836BBC1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96C9-857B-5441-9686-F88BDFE8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89E9B-0D8B-7248-AE3C-5987E6E22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4BFFF-524D-D846-B9E5-08F491D3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4BF14-95A3-9347-8AC5-75FD4376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38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08477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851419"/>
          </a:xfrm>
        </p:spPr>
        <p:txBody>
          <a:bodyPr/>
          <a:lstStyle>
            <a:lvl1pPr marL="0" indent="0">
              <a:buNone/>
              <a:defRPr sz="165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675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2"/>
            <a:ext cx="7315200" cy="566738"/>
          </a:xfrm>
        </p:spPr>
        <p:txBody>
          <a:bodyPr anchor="b"/>
          <a:lstStyle>
            <a:lvl1pPr algn="l"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3459167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4" indent="0">
              <a:buNone/>
              <a:defRPr sz="1500"/>
            </a:lvl8pPr>
            <a:lvl9pPr marL="2743091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0"/>
            <a:ext cx="7315200" cy="804862"/>
          </a:xfrm>
        </p:spPr>
        <p:txBody>
          <a:bodyPr/>
          <a:lstStyle>
            <a:lvl1pPr marL="0" indent="0">
              <a:buNone/>
              <a:defRPr sz="165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119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054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59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23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24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6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45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3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9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F0E6-F7AE-2244-AAD3-4D9928A6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23E47-3BEC-2047-B14F-C676BF058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E2CE-3B30-444D-8717-6556A44D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E4A4E-EFCD-8947-97BB-36E192B1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3DD06-E457-2E4A-8A4F-AD269CB9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02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99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69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89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02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9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90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74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8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60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0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DA74-FD1A-CA42-A097-63357DA6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4E72E-10EA-9A4C-AEA6-21FFB5B26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E25F-666B-6242-B5D4-0948581DA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C2A0A-615C-5D48-9762-19B4CAFC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56617-C1C9-AA47-9A83-7C7FC72D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758E9-64FA-C14C-BCE0-608EEC9D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67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92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3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38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8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25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36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73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84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29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5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6DD2-AAC4-3745-A9A7-2FFC2762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53135-78B2-2E40-AADD-0D0B83B87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D6EE2-6AD9-C94F-A443-CB3AA263D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28579-64BB-C545-BB27-267E4DF71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D26D2-C915-6E44-860D-8C44A60CA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58CC15-4191-8D47-9D12-22DEAAFA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5C3FB-73D7-D946-B319-5280D244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74081-D05B-7641-BFA5-74329775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50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350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07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24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45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55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04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9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09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851E-4D86-1B44-860D-243F1F5D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9C3FF-5EFF-BA47-BCF9-0D1C48D9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4DC41-3FF6-4B46-A62D-8CA72AAA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399EA-4CCA-3B46-B9FE-DEA2EF2B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6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31E1F-D5DE-5A49-98A5-684013ADD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60AE72-9FFB-2C4A-BC62-1B8DA4A4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2877-D691-914B-88D4-BD1334AB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9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F29B-DD76-5549-B206-A434B754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D12F9-30FA-D249-A658-A6398F765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2ABDA-B89D-9C48-A986-05729B91B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3007F-F929-1348-9136-418CA3FF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7B0A1-1F63-F24F-924A-2AD67F29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8E053-524B-4F4B-AA04-A8DCEEB1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1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B83F-7F3D-AC47-97E2-867618CF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55142-1ADE-0742-AC07-072C977C5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ADB06-1621-9742-9124-17EC6E21C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E8A15-AEBE-6640-A664-9A39D6E3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81B24-2B66-104A-BBC5-B887B917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FED7D-3EF9-FF4F-9EDD-7F1C1D05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636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D22798-EB6A-B440-9777-C45DF401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177F2-957E-5142-8DA7-6CA56C6A5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B1253-DBBB-0449-81DF-EC7282938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6847F-C5C9-DB43-9673-5C57D0D9FE01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F131E-FF4E-AA41-B06B-53C7A0563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FF44F-092D-7649-A2EB-0DC3765F9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7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6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57338"/>
            <a:ext cx="103632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685773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685773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/>
            </a:lvl1pPr>
          </a:lstStyle>
          <a:p>
            <a:pPr defTabSz="685773">
              <a:defRPr/>
            </a:pPr>
            <a:fld id="{AC316B59-46B5-9341-B90F-3D03ED6A604B}" type="slidenum">
              <a:rPr lang="en-US" smtClean="0">
                <a:solidFill>
                  <a:srgbClr val="000000"/>
                </a:solidFill>
              </a:rPr>
              <a:pPr defTabSz="685773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917" y="5294314"/>
            <a:ext cx="10107083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71451" y="6565900"/>
            <a:ext cx="129540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87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342887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68577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02865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37154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257165" indent="-25716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190" indent="-214304" algn="l" rtl="0" eaLnBrk="0" fontAlgn="base" hangingPunct="0">
        <a:spcBef>
          <a:spcPct val="20000"/>
        </a:spcBef>
        <a:spcAft>
          <a:spcPct val="0"/>
        </a:spcAft>
        <a:buChar char="–"/>
        <a:defRPr sz="165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857216" indent="-17144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200102" indent="-1714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1542988" indent="-1714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1885874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61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47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33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2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12676-BCAB-F349-A4DA-568FD85E8AE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" y="55440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9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7/6/23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1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5BE4DB5-56CA-293D-A0B6-C8ACDF0F4E16}"/>
              </a:ext>
            </a:extLst>
          </p:cNvPr>
          <p:cNvGrpSpPr/>
          <p:nvPr/>
        </p:nvGrpSpPr>
        <p:grpSpPr>
          <a:xfrm>
            <a:off x="151200" y="140400"/>
            <a:ext cx="3587510" cy="1850400"/>
            <a:chOff x="151200" y="140400"/>
            <a:chExt cx="3587510" cy="1850400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FF8136F-450A-6D49-91B3-911EC55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00" y="140400"/>
              <a:ext cx="3587510" cy="1850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0ACAB0-095D-31B3-9E74-2897F60DAEE6}"/>
                </a:ext>
              </a:extLst>
            </p:cNvPr>
            <p:cNvSpPr/>
            <p:nvPr/>
          </p:nvSpPr>
          <p:spPr>
            <a:xfrm>
              <a:off x="248912" y="1152144"/>
              <a:ext cx="3489798" cy="694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1" y="140400"/>
            <a:ext cx="328653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232F3D-62D0-8370-5915-E2C37220459B}"/>
              </a:ext>
            </a:extLst>
          </p:cNvPr>
          <p:cNvSpPr/>
          <p:nvPr/>
        </p:nvSpPr>
        <p:spPr>
          <a:xfrm>
            <a:off x="359627" y="2665091"/>
            <a:ext cx="60833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Status and plans for growth for the UK’s Deep Underground Science Facility.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4B36DA-1C3C-CAC5-6004-511DEC764FA8}"/>
              </a:ext>
            </a:extLst>
          </p:cNvPr>
          <p:cNvSpPr/>
          <p:nvPr/>
        </p:nvSpPr>
        <p:spPr>
          <a:xfrm>
            <a:off x="368884" y="5127601"/>
            <a:ext cx="819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</a:rPr>
              <a:t>Sean Paling</a:t>
            </a:r>
          </a:p>
          <a:p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</a:rPr>
              <a:t>Boulby Underground Laboratory</a:t>
            </a:r>
          </a:p>
          <a:p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</a:rPr>
              <a:t>Science and Technology Facilities Council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2C7DC6-FBF5-E221-4DCF-FDF74434852F}"/>
              </a:ext>
            </a:extLst>
          </p:cNvPr>
          <p:cNvCxnSpPr>
            <a:cxnSpLocks/>
          </p:cNvCxnSpPr>
          <p:nvPr/>
        </p:nvCxnSpPr>
        <p:spPr>
          <a:xfrm flipH="1">
            <a:off x="6730173" y="1758469"/>
            <a:ext cx="17401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FFD13-27E3-5005-B8D6-8D968FD6CC33}"/>
              </a:ext>
            </a:extLst>
          </p:cNvPr>
          <p:cNvSpPr/>
          <p:nvPr/>
        </p:nvSpPr>
        <p:spPr>
          <a:xfrm>
            <a:off x="359628" y="1364279"/>
            <a:ext cx="596245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2E2D62"/>
                </a:solidFill>
                <a:latin typeface="Arial" panose="020B0604020202020204" pitchFamily="34" charset="0"/>
              </a:rPr>
              <a:t>Boulby Underground Laboratory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D11C4-A6F3-9759-ECB7-78E05FF9E9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181" y="1567545"/>
            <a:ext cx="4869763" cy="364170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491B24-7409-A67D-C4EA-2A875C195A1E}"/>
              </a:ext>
            </a:extLst>
          </p:cNvPr>
          <p:cNvSpPr/>
          <p:nvPr/>
        </p:nvSpPr>
        <p:spPr>
          <a:xfrm>
            <a:off x="3745724" y="1785436"/>
            <a:ext cx="5082590" cy="2577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 world-leading UK deep underground science facility hosting next-generation science 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ヒラギノ角ゴ Pro W3"/>
                <a:cs typeface="Arial"/>
              </a:rPr>
              <a:t>2030+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Searches for Dark Matter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Neutrino studies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600" dirty="0">
                <a:solidFill>
                  <a:prstClr val="black"/>
                </a:solidFill>
                <a:latin typeface="Arial"/>
                <a:ea typeface="ヒラギノ角ゴ Pro W3"/>
                <a:cs typeface="Arial"/>
              </a:rPr>
              <a:t>Quantum Sensors, Quantum Computing</a:t>
            </a:r>
            <a:endParaRPr kumimoji="0" lang="en-GB" alt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Pure &amp; applied low background particle physics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Earth and Environmental Sciences 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Astrobiology &amp; planetary exploration.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Outreach, Education and more…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816D21-C77F-48FE-99E3-DE11406F972D}"/>
              </a:ext>
            </a:extLst>
          </p:cNvPr>
          <p:cNvSpPr txBox="1"/>
          <p:nvPr/>
        </p:nvSpPr>
        <p:spPr>
          <a:xfrm>
            <a:off x="233077" y="1015736"/>
            <a:ext cx="646219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Plans and preparations for a major new multi-disciplinary Deep Underground Science Facility in the UK.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9858E6-6E45-C357-EB5E-B985F33B54D5}"/>
              </a:ext>
            </a:extLst>
          </p:cNvPr>
          <p:cNvSpPr/>
          <p:nvPr/>
        </p:nvSpPr>
        <p:spPr>
          <a:xfrm>
            <a:off x="7929267" y="4001469"/>
            <a:ext cx="3972634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new UK facility will bring: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HIGH-impact, world-leading science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LARGE multi-national collaborations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BIG fundamental science questions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MAJOR local &amp; national investment, employment, impact and visibility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7FDF34-BDFE-C24F-CA6F-5BC19A8005FA}"/>
              </a:ext>
            </a:extLst>
          </p:cNvPr>
          <p:cNvSpPr/>
          <p:nvPr/>
        </p:nvSpPr>
        <p:spPr>
          <a:xfrm>
            <a:off x="233076" y="4658522"/>
            <a:ext cx="73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highlight>
                  <a:srgbClr val="E1E1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 ‘fit’: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highlight>
                  <a:srgbClr val="E1E1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Levelling Up, Strength in Places, Build Back Better, UK Science Superpower…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highlight>
                <a:srgbClr val="E1E1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E83C75-0429-7EEC-9F88-3DDCF76235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473" y="5938601"/>
            <a:ext cx="2860376" cy="86819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68A3F1E-21DF-7248-8A7C-D55C7EF1FC36}"/>
              </a:ext>
            </a:extLst>
          </p:cNvPr>
          <p:cNvGrpSpPr/>
          <p:nvPr/>
        </p:nvGrpSpPr>
        <p:grpSpPr>
          <a:xfrm>
            <a:off x="-127549" y="5476828"/>
            <a:ext cx="8007866" cy="1279430"/>
            <a:chOff x="-213768" y="4778045"/>
            <a:chExt cx="8007866" cy="127943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983D532-800E-8723-B925-C85854C45A05}"/>
                </a:ext>
              </a:extLst>
            </p:cNvPr>
            <p:cNvSpPr/>
            <p:nvPr/>
          </p:nvSpPr>
          <p:spPr>
            <a:xfrm>
              <a:off x="233076" y="4778045"/>
              <a:ext cx="7204310" cy="10718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AD5B72-DA99-B4C5-7666-4B5AA16C9438}"/>
                </a:ext>
              </a:extLst>
            </p:cNvPr>
            <p:cNvSpPr txBox="1"/>
            <p:nvPr/>
          </p:nvSpPr>
          <p:spPr>
            <a:xfrm>
              <a:off x="248664" y="4849968"/>
              <a:ext cx="4531634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Boulby Development Project (BDP) </a:t>
              </a:r>
            </a:p>
            <a:p>
              <a:pPr marL="0" marR="0" lvl="0" indent="0" algn="l" defTabSz="3429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3-year Preliminary IF-funded study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10B169-AB6E-626D-0464-009A0519F781}"/>
                </a:ext>
              </a:extLst>
            </p:cNvPr>
            <p:cNvSpPr txBox="1"/>
            <p:nvPr/>
          </p:nvSpPr>
          <p:spPr>
            <a:xfrm>
              <a:off x="4121499" y="4810980"/>
              <a:ext cx="3672599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~£3M from 2022-2025</a:t>
              </a:r>
            </a:p>
            <a:p>
              <a:pPr marL="742950" marR="0" lvl="1" indent="-28575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Location &amp; site design</a:t>
              </a:r>
            </a:p>
            <a:p>
              <a:pPr marL="742950" marR="0" lvl="1" indent="-28575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Business case development</a:t>
              </a:r>
            </a:p>
            <a:p>
              <a:pPr marL="742950" marR="0" lvl="1" indent="-28575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Stakeholder Liaison</a:t>
              </a:r>
            </a:p>
            <a:p>
              <a:pPr marL="457200" marR="0" lvl="1" indent="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56F5A1-BA2D-B2AD-C076-30578FA70701}"/>
                </a:ext>
              </a:extLst>
            </p:cNvPr>
            <p:cNvSpPr txBox="1"/>
            <p:nvPr/>
          </p:nvSpPr>
          <p:spPr>
            <a:xfrm>
              <a:off x="-213768" y="5487775"/>
              <a:ext cx="48417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l" defTabSz="3429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Led by STFC/UKRI &amp; UK science community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83C666-4569-C632-3A04-94751BE78690}"/>
              </a:ext>
            </a:extLst>
          </p:cNvPr>
          <p:cNvGrpSpPr/>
          <p:nvPr/>
        </p:nvGrpSpPr>
        <p:grpSpPr>
          <a:xfrm>
            <a:off x="230866" y="1836773"/>
            <a:ext cx="3418205" cy="2598974"/>
            <a:chOff x="8294693" y="997440"/>
            <a:chExt cx="3695669" cy="2634775"/>
          </a:xfrm>
        </p:grpSpPr>
        <p:pic>
          <p:nvPicPr>
            <p:cNvPr id="47" name="Picture 46" descr="Diagram&#10;&#10;Description automatically generated">
              <a:extLst>
                <a:ext uri="{FF2B5EF4-FFF2-40B4-BE49-F238E27FC236}">
                  <a16:creationId xmlns:a16="http://schemas.microsoft.com/office/drawing/2014/main" id="{7BABA95A-0FEC-4AB6-B253-76DD34A57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9191" y="997440"/>
              <a:ext cx="3457012" cy="218235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17D1623-3B97-69C2-0728-85EDD59816C3}"/>
                </a:ext>
              </a:extLst>
            </p:cNvPr>
            <p:cNvSpPr/>
            <p:nvPr/>
          </p:nvSpPr>
          <p:spPr>
            <a:xfrm>
              <a:off x="8294693" y="3179792"/>
              <a:ext cx="3695669" cy="452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A </a:t>
              </a:r>
              <a:r>
                <a:rPr kumimoji="0" lang="en-GB" sz="11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LARGER</a:t>
              </a:r>
              <a:r>
                <a:rPr kumimoji="0" lang="en-GB" sz="11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 and more </a:t>
              </a:r>
              <a:r>
                <a:rPr kumimoji="0" lang="en-GB" sz="11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ADVANCED</a:t>
              </a:r>
              <a:r>
                <a:rPr kumimoji="0" lang="en-GB" sz="11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 lab is needed for major new science to be hosted in the UK</a:t>
              </a: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7602E08-7E49-E8B0-699A-340E0DC52065}"/>
              </a:ext>
            </a:extLst>
          </p:cNvPr>
          <p:cNvSpPr txBox="1"/>
          <p:nvPr/>
        </p:nvSpPr>
        <p:spPr>
          <a:xfrm>
            <a:off x="195753" y="206826"/>
            <a:ext cx="1180891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Summary: Boulby Development Project (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BDP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EBF605-61F8-27E0-8871-C5DE7076189C}"/>
              </a:ext>
            </a:extLst>
          </p:cNvPr>
          <p:cNvGrpSpPr/>
          <p:nvPr/>
        </p:nvGrpSpPr>
        <p:grpSpPr>
          <a:xfrm>
            <a:off x="7652066" y="1042105"/>
            <a:ext cx="3985867" cy="2789870"/>
            <a:chOff x="4393779" y="1825309"/>
            <a:chExt cx="3490080" cy="25008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ECA018F-AD66-342A-23A2-37135F3C0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0868" y="1825309"/>
              <a:ext cx="2102991" cy="250085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6481B9-53C5-F9F5-83AA-5F75984AE83B}"/>
                </a:ext>
              </a:extLst>
            </p:cNvPr>
            <p:cNvSpPr txBox="1"/>
            <p:nvPr/>
          </p:nvSpPr>
          <p:spPr>
            <a:xfrm>
              <a:off x="4393779" y="1885654"/>
              <a:ext cx="134552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Regional R&amp;D Spending 2017-18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DC1828-BC9D-2744-3BFD-91AD0B94F9AB}"/>
                </a:ext>
              </a:extLst>
            </p:cNvPr>
            <p:cNvSpPr txBox="1"/>
            <p:nvPr/>
          </p:nvSpPr>
          <p:spPr>
            <a:xfrm>
              <a:off x="6356279" y="2690473"/>
              <a:ext cx="134552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10100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Boulby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0A739E1-F03B-09BA-DAE1-0221D2BF58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3479" y="2874859"/>
              <a:ext cx="86250" cy="6337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790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5BE4DB5-56CA-293D-A0B6-C8ACDF0F4E16}"/>
              </a:ext>
            </a:extLst>
          </p:cNvPr>
          <p:cNvGrpSpPr/>
          <p:nvPr/>
        </p:nvGrpSpPr>
        <p:grpSpPr>
          <a:xfrm>
            <a:off x="151200" y="140400"/>
            <a:ext cx="3587510" cy="1850400"/>
            <a:chOff x="151200" y="140400"/>
            <a:chExt cx="3587510" cy="1850400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FF8136F-450A-6D49-91B3-911EC55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00" y="140400"/>
              <a:ext cx="3587510" cy="1850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0ACAB0-095D-31B3-9E74-2897F60DAEE6}"/>
                </a:ext>
              </a:extLst>
            </p:cNvPr>
            <p:cNvSpPr/>
            <p:nvPr/>
          </p:nvSpPr>
          <p:spPr>
            <a:xfrm>
              <a:off x="248912" y="1152144"/>
              <a:ext cx="3489798" cy="694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1" y="0"/>
            <a:ext cx="328653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232F3D-62D0-8370-5915-E2C37220459B}"/>
              </a:ext>
            </a:extLst>
          </p:cNvPr>
          <p:cNvSpPr/>
          <p:nvPr/>
        </p:nvSpPr>
        <p:spPr>
          <a:xfrm>
            <a:off x="359628" y="3226046"/>
            <a:ext cx="6083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</a:rPr>
              <a:t>Thank You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FFD13-27E3-5005-B8D6-8D968FD6CC33}"/>
              </a:ext>
            </a:extLst>
          </p:cNvPr>
          <p:cNvSpPr/>
          <p:nvPr/>
        </p:nvSpPr>
        <p:spPr>
          <a:xfrm>
            <a:off x="359628" y="1364279"/>
            <a:ext cx="596245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Boulby Underground Laboratory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2F9915-5DF1-C8F2-006A-AE1A6120714F}"/>
              </a:ext>
            </a:extLst>
          </p:cNvPr>
          <p:cNvSpPr/>
          <p:nvPr/>
        </p:nvSpPr>
        <p:spPr>
          <a:xfrm>
            <a:off x="368884" y="5127601"/>
            <a:ext cx="819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</a:rPr>
              <a:t>Sean Paling</a:t>
            </a:r>
          </a:p>
          <a:p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</a:rPr>
              <a:t>Boulby Underground Laboratory</a:t>
            </a:r>
          </a:p>
          <a:p>
            <a:r>
              <a:rPr lang="en-GB" sz="2800" dirty="0">
                <a:solidFill>
                  <a:srgbClr val="2E2D62"/>
                </a:solidFill>
                <a:latin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5" name="Picture 4" descr="A person wearing a hard hat and a flashlight&#10;&#10;Description automatically generated">
            <a:extLst>
              <a:ext uri="{FF2B5EF4-FFF2-40B4-BE49-F238E27FC236}">
                <a16:creationId xmlns:a16="http://schemas.microsoft.com/office/drawing/2014/main" id="{D0231135-6F4B-002B-8A31-D4448F74DB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007" y="1376171"/>
            <a:ext cx="5962457" cy="42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E9B9283-A898-0647-8360-55DFBFE5B2F2}"/>
              </a:ext>
            </a:extLst>
          </p:cNvPr>
          <p:cNvSpPr/>
          <p:nvPr/>
        </p:nvSpPr>
        <p:spPr>
          <a:xfrm>
            <a:off x="152186" y="111757"/>
            <a:ext cx="68685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Underground Laboratory (UK)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pic>
        <p:nvPicPr>
          <p:cNvPr id="1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EEAB4-9184-1B44-96BF-953B9572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032" y="127496"/>
            <a:ext cx="1978324" cy="11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6BCCDE3-7DA6-9BBD-94C7-84577F8F04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29" y="1528890"/>
            <a:ext cx="6673157" cy="49145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indoor, screenshot, several&#10;&#10;Description automatically generated">
            <a:extLst>
              <a:ext uri="{FF2B5EF4-FFF2-40B4-BE49-F238E27FC236}">
                <a16:creationId xmlns:a16="http://schemas.microsoft.com/office/drawing/2014/main" id="{926BCE74-F598-D1F3-FD0E-A767FDF0FD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672" y="201195"/>
            <a:ext cx="4361573" cy="325995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iagram, timeline&#10;&#10;Description automatically generated">
            <a:extLst>
              <a:ext uri="{FF2B5EF4-FFF2-40B4-BE49-F238E27FC236}">
                <a16:creationId xmlns:a16="http://schemas.microsoft.com/office/drawing/2014/main" id="{2FC1F6CA-93EC-47F6-0EB2-FAA9115C86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182" y="3650704"/>
            <a:ext cx="4413089" cy="30061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7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E9B9283-A898-0647-8360-55DFBFE5B2F2}"/>
              </a:ext>
            </a:extLst>
          </p:cNvPr>
          <p:cNvSpPr/>
          <p:nvPr/>
        </p:nvSpPr>
        <p:spPr>
          <a:xfrm>
            <a:off x="152186" y="111757"/>
            <a:ext cx="68685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Underground Laboratory (UK)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pic>
        <p:nvPicPr>
          <p:cNvPr id="1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EEAB4-9184-1B44-96BF-953B9572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032" y="127496"/>
            <a:ext cx="1978324" cy="11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1FFDC-E2F8-18A7-8C31-0D4607BB0925}"/>
              </a:ext>
            </a:extLst>
          </p:cNvPr>
          <p:cNvSpPr/>
          <p:nvPr/>
        </p:nvSpPr>
        <p:spPr>
          <a:xfrm>
            <a:off x="4614203" y="6119446"/>
            <a:ext cx="722673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0E83BD-2A12-BCF2-4485-343A4F234D98}"/>
              </a:ext>
            </a:extLst>
          </p:cNvPr>
          <p:cNvSpPr/>
          <p:nvPr/>
        </p:nvSpPr>
        <p:spPr>
          <a:xfrm>
            <a:off x="5106097" y="3734292"/>
            <a:ext cx="2175026" cy="2796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31FC44-295D-A366-1E9B-FBE2A16642D0}"/>
              </a:ext>
            </a:extLst>
          </p:cNvPr>
          <p:cNvSpPr/>
          <p:nvPr/>
        </p:nvSpPr>
        <p:spPr>
          <a:xfrm>
            <a:off x="5005309" y="5613973"/>
            <a:ext cx="722673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ABD849C-9317-237C-D7FC-3297D729EC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95" y="3810801"/>
            <a:ext cx="2042885" cy="2671713"/>
          </a:xfrm>
          <a:prstGeom prst="rect">
            <a:avLst/>
          </a:prstGeom>
        </p:spPr>
      </p:pic>
      <p:pic>
        <p:nvPicPr>
          <p:cNvPr id="5" name="Picture 4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FFE55E4F-F45D-E947-6EC8-27B1B14E0C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81" y="1381326"/>
            <a:ext cx="6910795" cy="51858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9EC8A19-8C6B-E44A-248E-218FD5CE3A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535" y="427130"/>
            <a:ext cx="4288784" cy="29037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E4A219-7409-1F50-F7F4-ED49C8EBAF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693" y="3556953"/>
            <a:ext cx="4122515" cy="30861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70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167683" y="239256"/>
            <a:ext cx="9631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Science Now &amp;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345FC-5058-47A9-C745-45D00CF83E7A}"/>
              </a:ext>
            </a:extLst>
          </p:cNvPr>
          <p:cNvSpPr/>
          <p:nvPr/>
        </p:nvSpPr>
        <p:spPr>
          <a:xfrm>
            <a:off x="226983" y="94098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Particle physics and ultra-low background studies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DEED53-6D46-FC76-B511-4950F2427A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09" y="1631261"/>
            <a:ext cx="6666568" cy="49735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text, indoor, items, different&#10;&#10;Description automatically generated">
            <a:extLst>
              <a:ext uri="{FF2B5EF4-FFF2-40B4-BE49-F238E27FC236}">
                <a16:creationId xmlns:a16="http://schemas.microsoft.com/office/drawing/2014/main" id="{1F15E9FF-F13B-1901-4A56-634118FC2C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376" y="239256"/>
            <a:ext cx="4261984" cy="31897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D8526EF-0535-CB3D-619A-C586BDE51B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5" y="3596303"/>
            <a:ext cx="4024085" cy="30085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770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167684" y="205651"/>
            <a:ext cx="6330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Multidisciplinary Science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83F4B5-92ED-E58F-9C7C-EBD2D4588C26}"/>
              </a:ext>
            </a:extLst>
          </p:cNvPr>
          <p:cNvSpPr/>
          <p:nvPr/>
        </p:nvSpPr>
        <p:spPr>
          <a:xfrm>
            <a:off x="230158" y="815521"/>
            <a:ext cx="656292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Applied low background particle physics, Earth and Environmental science, Astrobiology &amp; Planetary Exploration Technology Development.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A6F9AD-CA64-9D88-4FC7-73FE496B5E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837" y="151869"/>
            <a:ext cx="4378747" cy="32771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F8AA5F9-0C65-BFF0-CAAE-C08965107D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839" y="3596811"/>
            <a:ext cx="4000500" cy="30027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D8006AB-D289-A921-BCE3-47232DD3F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72" y="1675756"/>
            <a:ext cx="6562926" cy="49351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64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375823" y="247355"/>
            <a:ext cx="3455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Activities Now and Potential Future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733FD37F-5EB3-3824-D645-F7B3170660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1" y="890966"/>
            <a:ext cx="3778235" cy="5788451"/>
          </a:xfrm>
          <a:prstGeom prst="rect">
            <a:avLst/>
          </a:prstGeom>
        </p:spPr>
      </p:pic>
      <p:pic>
        <p:nvPicPr>
          <p:cNvPr id="27" name="Picture 26" descr="Table&#10;&#10;Description automatically generated">
            <a:extLst>
              <a:ext uri="{FF2B5EF4-FFF2-40B4-BE49-F238E27FC236}">
                <a16:creationId xmlns:a16="http://schemas.microsoft.com/office/drawing/2014/main" id="{27374D6C-6B10-D20B-58D9-A503B03D12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983" y="261643"/>
            <a:ext cx="3806947" cy="6505543"/>
          </a:xfrm>
          <a:prstGeom prst="rect">
            <a:avLst/>
          </a:prstGeom>
        </p:spPr>
      </p:pic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0811EF-9BBD-DB60-AD17-DB364FD3AC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466" y="7851"/>
            <a:ext cx="4360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64AF19F-CF67-186D-1837-ED8BC429E3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07" y="3103400"/>
            <a:ext cx="2685743" cy="3015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3407229" y="272599"/>
            <a:ext cx="8223047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 Underground Science Facilities. Now and the Future…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4FB6F6-EB32-34CC-2FE6-AB9A92370734}"/>
              </a:ext>
            </a:extLst>
          </p:cNvPr>
          <p:cNvSpPr/>
          <p:nvPr/>
        </p:nvSpPr>
        <p:spPr>
          <a:xfrm>
            <a:off x="327158" y="1134235"/>
            <a:ext cx="9731242" cy="172354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What Boulby Is: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An internationally-important centre for pure &amp; applied multi-disciplinary science.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local (North East) and national asset for science, technology and outreach/education.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successful and proud example of science and industry partnership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UKRI/UK facility with potential, opportunity and support for wide-ranging growth.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8B6CC1-541D-E580-FE6A-B59CAB056DA9}"/>
              </a:ext>
            </a:extLst>
          </p:cNvPr>
          <p:cNvGrpSpPr/>
          <p:nvPr/>
        </p:nvGrpSpPr>
        <p:grpSpPr>
          <a:xfrm>
            <a:off x="3621405" y="3052730"/>
            <a:ext cx="8570595" cy="2938765"/>
            <a:chOff x="1800375" y="3107396"/>
            <a:chExt cx="8570595" cy="29387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C581C0-8C69-92D9-6520-9C65FD74A6E4}"/>
                </a:ext>
              </a:extLst>
            </p:cNvPr>
            <p:cNvSpPr/>
            <p:nvPr/>
          </p:nvSpPr>
          <p:spPr>
            <a:xfrm>
              <a:off x="1831371" y="3107396"/>
              <a:ext cx="8092363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STFC/Boulby now looking to:</a:t>
              </a:r>
              <a:r>
                <a: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A2030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continue to develop the UK underground science facilities to further enable truly internationally-important astro-particle physics and pure and applied multi-disciplinary science.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2E386A-9916-994A-B91F-F4074DE11F1A}"/>
                </a:ext>
              </a:extLst>
            </p:cNvPr>
            <p:cNvSpPr/>
            <p:nvPr/>
          </p:nvSpPr>
          <p:spPr>
            <a:xfrm>
              <a:off x="1800375" y="4176418"/>
              <a:ext cx="8570595" cy="1869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Short term: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Maximally exploit the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current Boulby facilit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 to host world class Astro-particle Physics &amp; Low Background Science, Earth &amp; Environmental Science, Astrobiology &amp; Planetary Exploration Studies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Medium-to long term: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Prepare to build a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major new deep underground science facility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 the UK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host next-generation world-leading science projects coming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B101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2030+</a:t>
              </a:r>
            </a:p>
          </p:txBody>
        </p:sp>
      </p:grp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30D2BC-BB42-21A7-8BF4-F1A0C41347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07" y="225797"/>
            <a:ext cx="2610392" cy="792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25FA54-F8C8-E770-42AA-01559439D9C5}"/>
              </a:ext>
            </a:extLst>
          </p:cNvPr>
          <p:cNvSpPr txBox="1"/>
          <p:nvPr/>
        </p:nvSpPr>
        <p:spPr>
          <a:xfrm>
            <a:off x="619933" y="5994015"/>
            <a:ext cx="11414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Boulby Development Project: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Plans &amp; preparations for a major new multi-disciplinary Deep Underground Science Facility in the 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5B19D4-C93D-76C5-57F1-C7438E1F1D86}"/>
              </a:ext>
            </a:extLst>
          </p:cNvPr>
          <p:cNvCxnSpPr/>
          <p:nvPr/>
        </p:nvCxnSpPr>
        <p:spPr>
          <a:xfrm>
            <a:off x="7481980" y="5770179"/>
            <a:ext cx="893379" cy="348953"/>
          </a:xfrm>
          <a:prstGeom prst="line">
            <a:avLst/>
          </a:prstGeom>
          <a:ln w="25400">
            <a:solidFill>
              <a:srgbClr val="00206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41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289058" y="242560"/>
            <a:ext cx="1180891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Boulby Feasibility Study (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Boulby-FS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491B24-7409-A67D-C4EA-2A875C195A1E}"/>
              </a:ext>
            </a:extLst>
          </p:cNvPr>
          <p:cNvSpPr/>
          <p:nvPr/>
        </p:nvSpPr>
        <p:spPr>
          <a:xfrm>
            <a:off x="3581629" y="1170989"/>
            <a:ext cx="4735014" cy="299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Boulby-FS (2020-21) Overview: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Community-led study of motivation, context and practicalities of creating a major new deep underground science facility in UK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Infrastructure specifications for potential projects (Dark Matter, Neutrinos &amp; more).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Conceptual designs for excavations and outfitting laboratories in 1.1km (Salt) and 1.4km (Polyhalite) layers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Staffing and surface facility needs.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Detailed costs and schedules.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A8E1B5-6CCE-D6F0-8067-161FB99C5879}"/>
              </a:ext>
            </a:extLst>
          </p:cNvPr>
          <p:cNvGrpSpPr/>
          <p:nvPr/>
        </p:nvGrpSpPr>
        <p:grpSpPr>
          <a:xfrm>
            <a:off x="140307" y="1321638"/>
            <a:ext cx="3264589" cy="4454045"/>
            <a:chOff x="172270" y="1267328"/>
            <a:chExt cx="3643680" cy="4891512"/>
          </a:xfrm>
        </p:grpSpPr>
        <p:pic>
          <p:nvPicPr>
            <p:cNvPr id="16" name="Picture 15" descr="Text, letter&#10;&#10;Description automatically generated">
              <a:extLst>
                <a:ext uri="{FF2B5EF4-FFF2-40B4-BE49-F238E27FC236}">
                  <a16:creationId xmlns:a16="http://schemas.microsoft.com/office/drawing/2014/main" id="{90CE28B8-9CCB-4AAA-1F76-D2C4EE54A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288" y="1267328"/>
              <a:ext cx="3506662" cy="4891512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3F9E0A-BFD2-D2E0-C4CD-E5E062F1F110}"/>
                </a:ext>
              </a:extLst>
            </p:cNvPr>
            <p:cNvSpPr/>
            <p:nvPr/>
          </p:nvSpPr>
          <p:spPr>
            <a:xfrm rot="19558305">
              <a:off x="172270" y="1510374"/>
              <a:ext cx="1641782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20305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Submitted to STFC June 2021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2E19468-FF71-7DA3-63BA-2C47A89B72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190" y="4132640"/>
            <a:ext cx="2969782" cy="19193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D6CD00-3A39-B8E1-8CEF-39FEAEC84971}"/>
              </a:ext>
            </a:extLst>
          </p:cNvPr>
          <p:cNvGrpSpPr/>
          <p:nvPr/>
        </p:nvGrpSpPr>
        <p:grpSpPr>
          <a:xfrm>
            <a:off x="3668567" y="4328926"/>
            <a:ext cx="2798203" cy="1424857"/>
            <a:chOff x="274319" y="3476940"/>
            <a:chExt cx="5956663" cy="2055613"/>
          </a:xfrm>
        </p:grpSpPr>
        <p:pic>
          <p:nvPicPr>
            <p:cNvPr id="21" name="Picture 20" descr="Chart, map&#10;&#10;Description automatically generated">
              <a:extLst>
                <a:ext uri="{FF2B5EF4-FFF2-40B4-BE49-F238E27FC236}">
                  <a16:creationId xmlns:a16="http://schemas.microsoft.com/office/drawing/2014/main" id="{EC3D7AA2-9262-CE23-8855-4F342F65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319" y="3476940"/>
              <a:ext cx="5956663" cy="2055613"/>
            </a:xfrm>
            <a:prstGeom prst="rect">
              <a:avLst/>
            </a:prstGeom>
          </p:spPr>
        </p:pic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ED40638-8949-3342-7FDC-6FF3ADCFA01D}"/>
                </a:ext>
              </a:extLst>
            </p:cNvPr>
            <p:cNvSpPr/>
            <p:nvPr/>
          </p:nvSpPr>
          <p:spPr bwMode="auto">
            <a:xfrm>
              <a:off x="1789613" y="3853542"/>
              <a:ext cx="365760" cy="381240"/>
            </a:xfrm>
            <a:prstGeom prst="roundRect">
              <a:avLst/>
            </a:prstGeom>
            <a:noFill/>
            <a:ln w="28575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4B157ED-CED5-52DE-A4FE-FCAE29E9ED4D}"/>
                </a:ext>
              </a:extLst>
            </p:cNvPr>
            <p:cNvSpPr/>
            <p:nvPr/>
          </p:nvSpPr>
          <p:spPr bwMode="auto">
            <a:xfrm>
              <a:off x="5246916" y="5077097"/>
              <a:ext cx="365760" cy="381240"/>
            </a:xfrm>
            <a:prstGeom prst="roundRect">
              <a:avLst/>
            </a:prstGeom>
            <a:noFill/>
            <a:ln w="28575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1A5DB9-D3BB-B441-7EA9-648C8B9EACDE}"/>
                </a:ext>
              </a:extLst>
            </p:cNvPr>
            <p:cNvSpPr/>
            <p:nvPr/>
          </p:nvSpPr>
          <p:spPr>
            <a:xfrm>
              <a:off x="1605573" y="3536040"/>
              <a:ext cx="1831119" cy="300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New lab in Salt?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F0F8E48-92DA-95CB-F922-586E4C65F750}"/>
                </a:ext>
              </a:extLst>
            </p:cNvPr>
            <p:cNvSpPr/>
            <p:nvPr/>
          </p:nvSpPr>
          <p:spPr>
            <a:xfrm>
              <a:off x="3559331" y="5086165"/>
              <a:ext cx="1886008" cy="300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New lab in Poly?</a:t>
              </a:r>
            </a:p>
          </p:txBody>
        </p:sp>
      </p:grp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C80E0F79-CD10-AB19-D235-541275099D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515" y="4348546"/>
            <a:ext cx="2287390" cy="142485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7185F72-569A-987D-06CD-2A8906A0D23A}"/>
              </a:ext>
            </a:extLst>
          </p:cNvPr>
          <p:cNvSpPr/>
          <p:nvPr/>
        </p:nvSpPr>
        <p:spPr>
          <a:xfrm>
            <a:off x="6506793" y="6068816"/>
            <a:ext cx="5228215" cy="6155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Results: It IS feasible, well motivated and timely.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Outfitted facility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£100-200m (Inc contingency, VAT)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5BA99F-E7E5-0FCD-2A7E-6F8143D1087D}"/>
              </a:ext>
            </a:extLst>
          </p:cNvPr>
          <p:cNvSpPr/>
          <p:nvPr/>
        </p:nvSpPr>
        <p:spPr>
          <a:xfrm>
            <a:off x="282263" y="6033635"/>
            <a:ext cx="55029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highlight>
                  <a:srgbClr val="E1E1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 ‘fit’: </a:t>
            </a: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highlight>
                  <a:srgbClr val="E1E1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Levelling Up, Strength in Places, Build Back Better, UK Science Superpower…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highlight>
                <a:srgbClr val="E1E1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B43AC7-AD66-FC49-3671-A6AD66CDDA62}"/>
              </a:ext>
            </a:extLst>
          </p:cNvPr>
          <p:cNvGrpSpPr/>
          <p:nvPr/>
        </p:nvGrpSpPr>
        <p:grpSpPr>
          <a:xfrm>
            <a:off x="8166073" y="1223380"/>
            <a:ext cx="3526367" cy="2981913"/>
            <a:chOff x="3928554" y="1147349"/>
            <a:chExt cx="3526367" cy="2981913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868A6595-2742-9744-91B3-00088DA5B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3964" y="2426756"/>
              <a:ext cx="2696900" cy="170250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EB7A2A-3D8A-C813-DE9B-7423B8979C76}"/>
                </a:ext>
              </a:extLst>
            </p:cNvPr>
            <p:cNvGrpSpPr/>
            <p:nvPr/>
          </p:nvGrpSpPr>
          <p:grpSpPr>
            <a:xfrm>
              <a:off x="5224441" y="1186335"/>
              <a:ext cx="2189033" cy="1162825"/>
              <a:chOff x="5124425" y="1186335"/>
              <a:chExt cx="2189033" cy="1162825"/>
            </a:xfrm>
          </p:grpSpPr>
          <p:pic>
            <p:nvPicPr>
              <p:cNvPr id="29" name="Picture 28" descr="A picture containing building, train, sitting, airplane&#10;&#10;Description automatically generated">
                <a:extLst>
                  <a:ext uri="{FF2B5EF4-FFF2-40B4-BE49-F238E27FC236}">
                    <a16:creationId xmlns:a16="http://schemas.microsoft.com/office/drawing/2014/main" id="{938B967A-3137-B8AC-A0C6-3738F1F5A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4425" y="1186335"/>
                <a:ext cx="2189033" cy="1162825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91665C-5FE4-1A95-1113-8A7B7BED120D}"/>
                  </a:ext>
                </a:extLst>
              </p:cNvPr>
              <p:cNvSpPr/>
              <p:nvPr/>
            </p:nvSpPr>
            <p:spPr>
              <a:xfrm>
                <a:off x="5799396" y="1447993"/>
                <a:ext cx="856149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Arial"/>
                    <a:ea typeface="ヒラギノ角ゴ Pro W3" charset="0"/>
                    <a:cs typeface="+mn-cs"/>
                  </a:rPr>
                  <a:t>10 T Liquid Xenon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EE84662-BECD-416C-CF66-72DDCD883EFA}"/>
                </a:ext>
              </a:extLst>
            </p:cNvPr>
            <p:cNvSpPr/>
            <p:nvPr/>
          </p:nvSpPr>
          <p:spPr>
            <a:xfrm>
              <a:off x="3928554" y="1147349"/>
              <a:ext cx="126939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LZ @ SURF.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Next generation in the UK?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98FF6E-16E0-C410-6349-6255884ECCA4}"/>
                </a:ext>
              </a:extLst>
            </p:cNvPr>
            <p:cNvSpPr/>
            <p:nvPr/>
          </p:nvSpPr>
          <p:spPr>
            <a:xfrm>
              <a:off x="6326445" y="2761066"/>
              <a:ext cx="11284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New lab specifications &amp; designs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endParaRPr>
            </a:p>
          </p:txBody>
        </p:sp>
      </p:grpSp>
      <p:pic>
        <p:nvPicPr>
          <p:cNvPr id="3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8A1C8F-6142-B2D4-059A-36BC861D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4031" y="186665"/>
            <a:ext cx="1686401" cy="8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3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289059" y="257550"/>
            <a:ext cx="116692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(Current) Steps: Boulby Development Project (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BDP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BA6BD6-FB28-16E2-0D78-F86FD513B187}"/>
              </a:ext>
            </a:extLst>
          </p:cNvPr>
          <p:cNvSpPr/>
          <p:nvPr/>
        </p:nvSpPr>
        <p:spPr>
          <a:xfrm>
            <a:off x="354338" y="2874390"/>
            <a:ext cx="4164898" cy="363176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UKRI Preliminary Infrastructure Funding</a:t>
            </a:r>
          </a:p>
          <a:p>
            <a:pPr marL="0" marR="0" lvl="0" indent="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£2.84M, 3 year project (2022/3-2024/5).</a:t>
            </a:r>
            <a:endParaRPr kumimoji="0" lang="en-GB" altLang="en-US" sz="15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23145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Tasks / Deliverables:</a:t>
            </a:r>
          </a:p>
          <a:p>
            <a:pPr marL="342900" marR="0" lvl="0" indent="-342900" algn="l" defTabSz="231458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Facility design development (for sites at various depths and locations)</a:t>
            </a:r>
          </a:p>
          <a:p>
            <a:pPr marL="342900" indent="-342900" defTabSz="231458">
              <a:spcBef>
                <a:spcPts val="27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 altLang="en-US" sz="1500" kern="0" dirty="0">
                <a:solidFill>
                  <a:srgbClr val="2E2C6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Science programme development </a:t>
            </a:r>
            <a:endParaRPr kumimoji="0" lang="en-GB" altLang="en-US" sz="1500" i="0" u="none" strike="noStrike" kern="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342900" marR="0" lvl="0" indent="-342900" algn="l" defTabSz="231458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Business case(s), economic impact studies, risks → </a:t>
            </a:r>
            <a:r>
              <a:rPr kumimoji="0" lang="en-GB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Submission to Gov.</a:t>
            </a:r>
          </a:p>
          <a:p>
            <a:pPr marL="342900" marR="0" lvl="0" indent="-342900" algn="l" defTabSz="231458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Stakeholder engagement: Local, National &amp; International:</a:t>
            </a:r>
          </a:p>
          <a:p>
            <a:pPr marL="742950" marR="0" lvl="1" indent="-28575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Public &amp; Partners</a:t>
            </a:r>
          </a:p>
          <a:p>
            <a:pPr marL="742950" marR="0" lvl="1" indent="-28575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Government</a:t>
            </a:r>
          </a:p>
          <a:p>
            <a:pPr marL="742950" marR="0" lvl="1" indent="-285750" algn="l" defTabSz="231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Science communities &amp; funders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A95F969-56D2-C861-53A8-D6A64E65EB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897" y="1193961"/>
            <a:ext cx="1431536" cy="20846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629466-9C7B-F0C3-AFB6-E89C02FA0556}"/>
              </a:ext>
            </a:extLst>
          </p:cNvPr>
          <p:cNvSpPr/>
          <p:nvPr/>
        </p:nvSpPr>
        <p:spPr>
          <a:xfrm>
            <a:off x="6927657" y="2952053"/>
            <a:ext cx="1765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Boulby Development Project Infrastructure Bid: 2022-2025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5B95954-329C-9482-AF44-1FB6DDCE96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955" y="1648646"/>
            <a:ext cx="1515123" cy="19388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FE507F-E65E-7528-B3D0-1392275E89C7}"/>
              </a:ext>
            </a:extLst>
          </p:cNvPr>
          <p:cNvGrpSpPr/>
          <p:nvPr/>
        </p:nvGrpSpPr>
        <p:grpSpPr>
          <a:xfrm>
            <a:off x="633548" y="1236067"/>
            <a:ext cx="7796231" cy="1419097"/>
            <a:chOff x="663528" y="1407523"/>
            <a:chExt cx="7796231" cy="14190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085F7F-4E49-ACBA-5034-54EFF92FE8BF}"/>
                </a:ext>
              </a:extLst>
            </p:cNvPr>
            <p:cNvSpPr txBox="1"/>
            <p:nvPr/>
          </p:nvSpPr>
          <p:spPr>
            <a:xfrm>
              <a:off x="2268746" y="1407523"/>
              <a:ext cx="6191013" cy="13542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Next level planning and preparing for a…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“…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greatly expanded underground science facility in the North East, with the potential to host a major international science infrastructure, such as a next generation dark matter experiment</a:t>
              </a:r>
              <a:r>
                <a:rPr kumimoji="0" lang="en-GB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.”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(STFC strategic delivery plan (2022-2025)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3D318A-CCF0-517E-4561-87B7FEF99816}"/>
                </a:ext>
              </a:extLst>
            </p:cNvPr>
            <p:cNvSpPr txBox="1"/>
            <p:nvPr/>
          </p:nvSpPr>
          <p:spPr>
            <a:xfrm>
              <a:off x="663528" y="2180289"/>
              <a:ext cx="1668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BDP Project Goal: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62CC4C-D875-DF5B-7638-4ABEF69D50B5}"/>
              </a:ext>
            </a:extLst>
          </p:cNvPr>
          <p:cNvGrpSpPr/>
          <p:nvPr/>
        </p:nvGrpSpPr>
        <p:grpSpPr>
          <a:xfrm>
            <a:off x="4660289" y="3322624"/>
            <a:ext cx="7168706" cy="3286958"/>
            <a:chOff x="4660289" y="3322624"/>
            <a:chExt cx="7168706" cy="3286958"/>
          </a:xfrm>
        </p:grpSpPr>
        <p:pic>
          <p:nvPicPr>
            <p:cNvPr id="4" name="Picture 3" descr="Timeline&#10;&#10;Description automatically generated with medium confidence">
              <a:extLst>
                <a:ext uri="{FF2B5EF4-FFF2-40B4-BE49-F238E27FC236}">
                  <a16:creationId xmlns:a16="http://schemas.microsoft.com/office/drawing/2014/main" id="{2A9F1200-142F-FFD0-3828-667F9BC7B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289" y="3740718"/>
              <a:ext cx="7168706" cy="286886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0E93D1-C77F-524B-CE63-435732CC804A}"/>
                </a:ext>
              </a:extLst>
            </p:cNvPr>
            <p:cNvSpPr/>
            <p:nvPr/>
          </p:nvSpPr>
          <p:spPr>
            <a:xfrm>
              <a:off x="4714178" y="3322624"/>
              <a:ext cx="17659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A20305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Boulby Development Timeline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9163E8-0251-7719-3D61-C598234A3966}"/>
              </a:ext>
            </a:extLst>
          </p:cNvPr>
          <p:cNvGrpSpPr/>
          <p:nvPr/>
        </p:nvGrpSpPr>
        <p:grpSpPr>
          <a:xfrm>
            <a:off x="9630329" y="6160341"/>
            <a:ext cx="882768" cy="112476"/>
            <a:chOff x="9610963" y="4861464"/>
            <a:chExt cx="882768" cy="11247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32D2C7-0334-8CB8-7C5A-B2A2700E5054}"/>
                </a:ext>
              </a:extLst>
            </p:cNvPr>
            <p:cNvSpPr/>
            <p:nvPr/>
          </p:nvSpPr>
          <p:spPr>
            <a:xfrm>
              <a:off x="9610963" y="4861464"/>
              <a:ext cx="113668" cy="112476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A14EF0-AE17-532E-2D5A-B76D62644F92}"/>
                </a:ext>
              </a:extLst>
            </p:cNvPr>
            <p:cNvSpPr/>
            <p:nvPr/>
          </p:nvSpPr>
          <p:spPr>
            <a:xfrm>
              <a:off x="10380063" y="4861464"/>
              <a:ext cx="113668" cy="112476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702B00A-31BF-0BB5-1BFA-BF26430E4EE2}"/>
              </a:ext>
            </a:extLst>
          </p:cNvPr>
          <p:cNvSpPr txBox="1"/>
          <p:nvPr/>
        </p:nvSpPr>
        <p:spPr>
          <a:xfrm>
            <a:off x="9474200" y="6283386"/>
            <a:ext cx="81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XLZD Detector Build</a:t>
            </a:r>
            <a:endParaRPr lang="en-US" sz="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DB3829-2A0D-433A-E782-BC260A00A662}"/>
              </a:ext>
            </a:extLst>
          </p:cNvPr>
          <p:cNvSpPr txBox="1"/>
          <p:nvPr/>
        </p:nvSpPr>
        <p:spPr>
          <a:xfrm>
            <a:off x="10245197" y="6283386"/>
            <a:ext cx="81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XLZD Facility Occupy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3517180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A17DC85B8A049AA9D140DA9B4F9D6" ma:contentTypeVersion="13" ma:contentTypeDescription="Create a new document." ma:contentTypeScope="" ma:versionID="9bba46804615b9d1423a5caf337be5eb">
  <xsd:schema xmlns:xsd="http://www.w3.org/2001/XMLSchema" xmlns:xs="http://www.w3.org/2001/XMLSchema" xmlns:p="http://schemas.microsoft.com/office/2006/metadata/properties" xmlns:ns2="bb21ef65-9f01-4ea8-a2ba-d28d1430926e" xmlns:ns3="7c3e2ca0-5448-4e7d-a918-3b2a4d2e1e68" targetNamespace="http://schemas.microsoft.com/office/2006/metadata/properties" ma:root="true" ma:fieldsID="76c2bf344b8e5c22f09dd11d78e40ff4" ns2:_="" ns3:_="">
    <xsd:import namespace="bb21ef65-9f01-4ea8-a2ba-d28d1430926e"/>
    <xsd:import namespace="7c3e2ca0-5448-4e7d-a918-3b2a4d2e1e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1ef65-9f01-4ea8-a2ba-d28d143092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e2ca0-5448-4e7d-a918-3b2a4d2e1e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3abb45b-9e6e-4b75-b559-7023abdfc0a8}" ma:internalName="TaxCatchAll" ma:showField="CatchAllData" ma:web="7c3e2ca0-5448-4e7d-a918-3b2a4d2e1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21ef65-9f01-4ea8-a2ba-d28d1430926e">
      <Terms xmlns="http://schemas.microsoft.com/office/infopath/2007/PartnerControls"/>
    </lcf76f155ced4ddcb4097134ff3c332f>
    <TaxCatchAll xmlns="7c3e2ca0-5448-4e7d-a918-3b2a4d2e1e6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F9A7C6-BBAD-48AB-8A47-F9CABACA6FF0}">
  <ds:schemaRefs>
    <ds:schemaRef ds:uri="7c3e2ca0-5448-4e7d-a918-3b2a4d2e1e68"/>
    <ds:schemaRef ds:uri="bb21ef65-9f01-4ea8-a2ba-d28d143092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0CF415-1BDF-4C9B-83A2-080D2802B19E}">
  <ds:schemaRefs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bb21ef65-9f01-4ea8-a2ba-d28d1430926e"/>
    <ds:schemaRef ds:uri="http://schemas.openxmlformats.org/package/2006/metadata/core-properties"/>
    <ds:schemaRef ds:uri="7c3e2ca0-5448-4e7d-a918-3b2a4d2e1e6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3AADC2A-57F2-49DB-8E94-A55C3E3E13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14859</TotalTime>
  <Words>729</Words>
  <Application>Microsoft Macintosh PowerPoint</Application>
  <PresentationFormat>Widescreen</PresentationFormat>
  <Paragraphs>92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Arial Regular</vt:lpstr>
      <vt:lpstr>Calibri</vt:lpstr>
      <vt:lpstr>Calibri Light</vt:lpstr>
      <vt:lpstr>Century Gothic</vt:lpstr>
      <vt:lpstr>Lucida Grande</vt:lpstr>
      <vt:lpstr>Wingdings</vt:lpstr>
      <vt:lpstr>1_Office Theme</vt:lpstr>
      <vt:lpstr>11_Blank Presentation</vt:lpstr>
      <vt:lpstr>Font and logo master</vt:lpstr>
      <vt:lpstr>1_Font and logo master</vt:lpstr>
      <vt:lpstr>2_Font and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Paling, Sean (STFC,Boulby Mine,PPD)</dc:creator>
  <cp:lastModifiedBy>Paling, Sean (STFC,Boulby Mine,PPD)</cp:lastModifiedBy>
  <cp:revision>80</cp:revision>
  <cp:lastPrinted>2023-02-17T09:39:33Z</cp:lastPrinted>
  <dcterms:created xsi:type="dcterms:W3CDTF">2021-06-01T11:21:01Z</dcterms:created>
  <dcterms:modified xsi:type="dcterms:W3CDTF">2023-07-06T13:57:27Z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0x01010002CA17DC85B8A049AA9D140DA9B4F9D6</vt:lpwstr>
  </property>
  <property fmtid="{D5CDD505-2E9C-101B-9397-08002B2CF9AE}" pid="3" name="MediaServiceImageTags">
    <vt:lpwstr/>
  </property>
</Properties>
</file>