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4" r:id="rId3"/>
    <p:sldId id="334" r:id="rId4"/>
    <p:sldId id="257" r:id="rId5"/>
    <p:sldId id="287" r:id="rId6"/>
    <p:sldId id="291" r:id="rId7"/>
    <p:sldId id="296" r:id="rId8"/>
    <p:sldId id="268" r:id="rId9"/>
    <p:sldId id="305" r:id="rId10"/>
    <p:sldId id="306" r:id="rId11"/>
    <p:sldId id="270" r:id="rId12"/>
    <p:sldId id="274" r:id="rId13"/>
    <p:sldId id="275" r:id="rId14"/>
    <p:sldId id="294" r:id="rId15"/>
    <p:sldId id="320" r:id="rId16"/>
    <p:sldId id="308" r:id="rId17"/>
    <p:sldId id="321" r:id="rId18"/>
    <p:sldId id="310" r:id="rId19"/>
    <p:sldId id="312" r:id="rId20"/>
    <p:sldId id="329" r:id="rId21"/>
    <p:sldId id="330" r:id="rId22"/>
    <p:sldId id="327" r:id="rId23"/>
    <p:sldId id="318" r:id="rId24"/>
    <p:sldId id="324" r:id="rId25"/>
    <p:sldId id="331" r:id="rId26"/>
    <p:sldId id="31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3945BA-0813-D690-E105-5B10C2EDBD9D}" name="Altomonte, Clelia" initials="AC" userId="S::k1888463@kcl.ac.uk::548237b2-6130-42aa-bd3f-c61e8b292b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CB"/>
    <a:srgbClr val="FF16EF"/>
    <a:srgbClr val="FFF4E8"/>
    <a:srgbClr val="DFD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24"/>
    <p:restoredTop sz="70713"/>
  </p:normalViewPr>
  <p:slideViewPr>
    <p:cSldViewPr snapToGrid="0">
      <p:cViewPr varScale="1">
        <p:scale>
          <a:sx n="78" d="100"/>
          <a:sy n="78" d="100"/>
        </p:scale>
        <p:origin x="1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928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ora.ox.ac.uk/objects/uuid:305b89aa-959c-4544-af43-8969fc4bdb31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8.xml"/><Relationship Id="rId1" Type="http://schemas.openxmlformats.org/officeDocument/2006/relationships/slide" Target="../slides/slide6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ora.ox.ac.uk/objects/uuid:305b89aa-959c-4544-af43-8969fc4bdb3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45C3CB-352B-5C48-9B00-9A17967EDC79}" type="doc">
      <dgm:prSet loTypeId="urn:microsoft.com/office/officeart/2009/3/layout/Snapshot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6C0158-1E9E-BC40-99E1-85A3048F23C5}">
      <dgm:prSet phldrT="[Testo]" custT="1"/>
      <dgm:spPr/>
      <dgm:t>
        <a:bodyPr/>
        <a:lstStyle/>
        <a:p>
          <a:r>
            <a:rPr lang="it-IT" sz="1200" dirty="0">
              <a:solidFill>
                <a:schemeClr val="accent1"/>
              </a:solidFill>
              <a:hlinkClick xmlns:r="http://schemas.openxmlformats.org/officeDocument/2006/relationships" r:id="rId1"/>
            </a:rPr>
            <a:t>[C. Altomonte, A.J. Barr, 2022], </a:t>
          </a:r>
          <a:r>
            <a:rPr lang="it-IT" sz="1200" dirty="0">
              <a:solidFill>
                <a:schemeClr val="accent1"/>
              </a:solidFill>
            </a:rPr>
            <a:t>Oxford </a:t>
          </a:r>
          <a:r>
            <a:rPr lang="it-IT" sz="1200" dirty="0" err="1">
              <a:solidFill>
                <a:schemeClr val="accent1"/>
              </a:solidFill>
            </a:rPr>
            <a:t>MSc</a:t>
          </a:r>
          <a:r>
            <a:rPr lang="it-IT" sz="1200" dirty="0">
              <a:solidFill>
                <a:schemeClr val="accent1"/>
              </a:solidFill>
            </a:rPr>
            <a:t> Mathematical and </a:t>
          </a:r>
          <a:r>
            <a:rPr lang="it-IT" sz="1200" dirty="0" err="1">
              <a:solidFill>
                <a:schemeClr val="accent1"/>
              </a:solidFill>
            </a:rPr>
            <a:t>Theoretical</a:t>
          </a:r>
          <a:r>
            <a:rPr lang="it-IT" sz="1200" dirty="0">
              <a:solidFill>
                <a:schemeClr val="accent1"/>
              </a:solidFill>
            </a:rPr>
            <a:t> </a:t>
          </a:r>
          <a:r>
            <a:rPr lang="it-IT" sz="1200" dirty="0" err="1">
              <a:solidFill>
                <a:schemeClr val="accent1"/>
              </a:solidFill>
            </a:rPr>
            <a:t>Physics</a:t>
          </a:r>
          <a:r>
            <a:rPr lang="it-IT" sz="1200" dirty="0">
              <a:solidFill>
                <a:schemeClr val="accent1"/>
              </a:solidFill>
            </a:rPr>
            <a:t> </a:t>
          </a:r>
          <a:r>
            <a:rPr lang="it-IT" sz="1200" dirty="0" err="1">
              <a:solidFill>
                <a:schemeClr val="accent1"/>
              </a:solidFill>
            </a:rPr>
            <a:t>Dissertation</a:t>
          </a:r>
          <a:endParaRPr lang="it-IT" sz="1200" dirty="0">
            <a:solidFill>
              <a:schemeClr val="accent1"/>
            </a:solidFill>
          </a:endParaRPr>
        </a:p>
      </dgm:t>
    </dgm:pt>
    <dgm:pt modelId="{4A235C64-4196-ED44-A8AB-0B8FED6EA815}" type="parTrans" cxnId="{B2C83595-C03E-B847-9237-E9F3C9A55AB8}">
      <dgm:prSet/>
      <dgm:spPr/>
      <dgm:t>
        <a:bodyPr/>
        <a:lstStyle/>
        <a:p>
          <a:endParaRPr lang="it-IT"/>
        </a:p>
      </dgm:t>
    </dgm:pt>
    <dgm:pt modelId="{433FE2D6-C52B-5E4B-A2A3-7514BEBA7545}" type="sibTrans" cxnId="{B2C83595-C03E-B847-9237-E9F3C9A55AB8}">
      <dgm:prSet/>
      <dgm:spPr/>
      <dgm:t>
        <a:bodyPr/>
        <a:lstStyle/>
        <a:p>
          <a:endParaRPr lang="it-IT"/>
        </a:p>
      </dgm:t>
    </dgm:pt>
    <dgm:pt modelId="{D82440CD-386C-5845-9F45-B43B877C525F}" type="pres">
      <dgm:prSet presAssocID="{6E45C3CB-352B-5C48-9B00-9A17967EDC79}" presName="Name0" presStyleCnt="0">
        <dgm:presLayoutVars>
          <dgm:chMax/>
          <dgm:chPref/>
          <dgm:dir/>
          <dgm:animLvl val="lvl"/>
        </dgm:presLayoutVars>
      </dgm:prSet>
      <dgm:spPr/>
    </dgm:pt>
    <dgm:pt modelId="{054FA028-6072-384B-8D09-3FD7780C991D}" type="pres">
      <dgm:prSet presAssocID="{5C6C0158-1E9E-BC40-99E1-85A3048F23C5}" presName="composite" presStyleCnt="0"/>
      <dgm:spPr/>
    </dgm:pt>
    <dgm:pt modelId="{62F5F1DB-D4DC-A949-97DD-58D73D486660}" type="pres">
      <dgm:prSet presAssocID="{5C6C0158-1E9E-BC40-99E1-85A3048F23C5}" presName="ParentAccentShape" presStyleLbl="trBgShp" presStyleIdx="0" presStyleCnt="1" custScaleX="158757" custScaleY="120780" custLinFactNeighborX="32238" custLinFactNeighborY="-1774"/>
      <dgm:spPr/>
    </dgm:pt>
    <dgm:pt modelId="{D28DC0ED-19F4-5348-A106-6B7718F428EF}" type="pres">
      <dgm:prSet presAssocID="{5C6C0158-1E9E-BC40-99E1-85A3048F23C5}" presName="ParentText" presStyleLbl="revTx" presStyleIdx="0" presStyleCnt="2" custScaleX="167452" custLinFactNeighborX="52632" custLinFactNeighborY="67575">
        <dgm:presLayoutVars>
          <dgm:chMax val="1"/>
          <dgm:chPref val="1"/>
          <dgm:bulletEnabled val="1"/>
        </dgm:presLayoutVars>
      </dgm:prSet>
      <dgm:spPr/>
    </dgm:pt>
    <dgm:pt modelId="{98B25B4A-5FA4-5142-906A-5BF4BF31B6C5}" type="pres">
      <dgm:prSet presAssocID="{5C6C0158-1E9E-BC40-99E1-85A3048F23C5}" presName="ChildText" presStyleLbl="revTx" presStyleIdx="1" presStyleCnt="2" custScaleX="16506" custScaleY="34832">
        <dgm:presLayoutVars>
          <dgm:chMax val="0"/>
          <dgm:chPref val="0"/>
        </dgm:presLayoutVars>
      </dgm:prSet>
      <dgm:spPr/>
    </dgm:pt>
    <dgm:pt modelId="{A5A693C3-815C-ED40-8193-355B95AB2886}" type="pres">
      <dgm:prSet presAssocID="{5C6C0158-1E9E-BC40-99E1-85A3048F23C5}" presName="ChildAccentShape" presStyleLbl="trBgShp" presStyleIdx="0" presStyleCnt="1"/>
      <dgm:spPr/>
    </dgm:pt>
    <dgm:pt modelId="{7040907B-8D00-DA4F-AAE9-A7F76C43DB80}" type="pres">
      <dgm:prSet presAssocID="{5C6C0158-1E9E-BC40-99E1-85A3048F23C5}" presName="Image" presStyleLbl="alignImgPlace1" presStyleIdx="0" presStyleCnt="1" custFlipVert="1" custFlipHor="1" custScaleX="8891" custScaleY="30949" custLinFactNeighborX="71864" custLinFactNeighborY="-13054"/>
      <dgm:spPr/>
    </dgm:pt>
  </dgm:ptLst>
  <dgm:cxnLst>
    <dgm:cxn modelId="{CA9DF780-5151-5140-8F0A-C03876A8A6E0}" type="presOf" srcId="{5C6C0158-1E9E-BC40-99E1-85A3048F23C5}" destId="{D28DC0ED-19F4-5348-A106-6B7718F428EF}" srcOrd="0" destOrd="0" presId="urn:microsoft.com/office/officeart/2009/3/layout/SnapshotPictureList"/>
    <dgm:cxn modelId="{B2C83595-C03E-B847-9237-E9F3C9A55AB8}" srcId="{6E45C3CB-352B-5C48-9B00-9A17967EDC79}" destId="{5C6C0158-1E9E-BC40-99E1-85A3048F23C5}" srcOrd="0" destOrd="0" parTransId="{4A235C64-4196-ED44-A8AB-0B8FED6EA815}" sibTransId="{433FE2D6-C52B-5E4B-A2A3-7514BEBA7545}"/>
    <dgm:cxn modelId="{CC4BD2D4-5E26-4D4C-A18D-8DCA6D305914}" type="presOf" srcId="{6E45C3CB-352B-5C48-9B00-9A17967EDC79}" destId="{D82440CD-386C-5845-9F45-B43B877C525F}" srcOrd="0" destOrd="0" presId="urn:microsoft.com/office/officeart/2009/3/layout/SnapshotPictureList"/>
    <dgm:cxn modelId="{A73BD5D6-C38A-F847-A157-4145D13E0554}" type="presParOf" srcId="{D82440CD-386C-5845-9F45-B43B877C525F}" destId="{054FA028-6072-384B-8D09-3FD7780C991D}" srcOrd="0" destOrd="0" presId="urn:microsoft.com/office/officeart/2009/3/layout/SnapshotPictureList"/>
    <dgm:cxn modelId="{C0188A8B-8AAF-ED45-9D34-65C6922C88E6}" type="presParOf" srcId="{054FA028-6072-384B-8D09-3FD7780C991D}" destId="{62F5F1DB-D4DC-A949-97DD-58D73D486660}" srcOrd="0" destOrd="0" presId="urn:microsoft.com/office/officeart/2009/3/layout/SnapshotPictureList"/>
    <dgm:cxn modelId="{DDF483EF-34FC-3B4C-82CE-BC72AAE03A2B}" type="presParOf" srcId="{054FA028-6072-384B-8D09-3FD7780C991D}" destId="{D28DC0ED-19F4-5348-A106-6B7718F428EF}" srcOrd="1" destOrd="0" presId="urn:microsoft.com/office/officeart/2009/3/layout/SnapshotPictureList"/>
    <dgm:cxn modelId="{E6E473F3-E917-FC46-96C1-CA014D1D99F7}" type="presParOf" srcId="{054FA028-6072-384B-8D09-3FD7780C991D}" destId="{98B25B4A-5FA4-5142-906A-5BF4BF31B6C5}" srcOrd="2" destOrd="0" presId="urn:microsoft.com/office/officeart/2009/3/layout/SnapshotPictureList"/>
    <dgm:cxn modelId="{93093626-3E02-CF43-AB45-0FC0B232B9C5}" type="presParOf" srcId="{054FA028-6072-384B-8D09-3FD7780C991D}" destId="{A5A693C3-815C-ED40-8193-355B95AB2886}" srcOrd="3" destOrd="0" presId="urn:microsoft.com/office/officeart/2009/3/layout/SnapshotPictureList"/>
    <dgm:cxn modelId="{08FB1821-46FF-584B-BCB5-60E00EDF2970}" type="presParOf" srcId="{054FA028-6072-384B-8D09-3FD7780C991D}" destId="{7040907B-8D00-DA4F-AAE9-A7F76C43DB80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45C3CB-352B-5C48-9B00-9A17967EDC79}" type="doc">
      <dgm:prSet loTypeId="urn:microsoft.com/office/officeart/2009/3/layout/Snapshot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82440CD-386C-5845-9F45-B43B877C525F}" type="pres">
      <dgm:prSet presAssocID="{6E45C3CB-352B-5C48-9B00-9A17967EDC79}" presName="Name0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CC4BD2D4-5E26-4D4C-A18D-8DCA6D305914}" type="presOf" srcId="{6E45C3CB-352B-5C48-9B00-9A17967EDC79}" destId="{D82440CD-386C-5845-9F45-B43B877C525F}" srcOrd="0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15B153-CF85-4706-AD4E-3D19DC9986B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1754F4-0845-4ADE-82A3-00E02A4A3CC8}">
      <dgm:prSet/>
      <dgm:spPr/>
      <dgm:t>
        <a:bodyPr/>
        <a:lstStyle/>
        <a:p>
          <a:r>
            <a:rPr lang="it-IT" b="1" dirty="0">
              <a:solidFill>
                <a:schemeClr val="accent1"/>
              </a:solidFill>
              <a:latin typeface="+mj-lt"/>
              <a:hlinkClick xmlns:r="http://schemas.openxmlformats.org/officeDocument/2006/relationships" r:id="rId1" action="ppaction://hlinksldjump"/>
            </a:rPr>
            <a:t>State-channel duality:</a:t>
          </a:r>
          <a:r>
            <a:rPr lang="it-IT" b="1" dirty="0">
              <a:solidFill>
                <a:schemeClr val="accent1"/>
              </a:solidFill>
              <a:latin typeface="+mj-lt"/>
            </a:rPr>
            <a:t> </a:t>
          </a:r>
          <a:r>
            <a:rPr lang="it-IT" dirty="0">
              <a:latin typeface="+mj-lt"/>
            </a:rPr>
            <a:t>SM scattering </a:t>
          </a:r>
          <a:r>
            <a:rPr lang="it-IT" dirty="0" err="1">
              <a:latin typeface="+mj-lt"/>
            </a:rPr>
            <a:t>amplitudes</a:t>
          </a:r>
          <a:r>
            <a:rPr lang="it-IT" dirty="0">
              <a:latin typeface="+mj-lt"/>
            </a:rPr>
            <a:t> </a:t>
          </a:r>
          <a:r>
            <a:rPr lang="it-IT" dirty="0" err="1">
              <a:latin typeface="+mj-lt"/>
            </a:rPr>
            <a:t>as</a:t>
          </a:r>
          <a:r>
            <a:rPr lang="it-IT" dirty="0">
              <a:latin typeface="+mj-lt"/>
            </a:rPr>
            <a:t> quantum </a:t>
          </a:r>
          <a:r>
            <a:rPr lang="it-IT" dirty="0" err="1">
              <a:latin typeface="+mj-lt"/>
            </a:rPr>
            <a:t>channels</a:t>
          </a:r>
          <a:r>
            <a:rPr lang="it-IT" dirty="0">
              <a:latin typeface="+mj-lt"/>
            </a:rPr>
            <a:t>,</a:t>
          </a:r>
        </a:p>
        <a:p>
          <a:r>
            <a:rPr lang="it-IT" b="1" dirty="0">
              <a:solidFill>
                <a:schemeClr val="accent1"/>
              </a:solidFill>
              <a:latin typeface="+mj-lt"/>
            </a:rPr>
            <a:t>			</a:t>
          </a:r>
          <a:r>
            <a:rPr lang="it-IT" b="0" dirty="0" err="1">
              <a:solidFill>
                <a:schemeClr val="tx1"/>
              </a:solidFill>
              <a:latin typeface="+mj-lt"/>
            </a:rPr>
            <a:t>suggest</a:t>
          </a:r>
          <a:r>
            <a:rPr lang="it-IT" b="0" dirty="0">
              <a:solidFill>
                <a:schemeClr val="tx1"/>
              </a:solidFill>
              <a:latin typeface="+mj-lt"/>
            </a:rPr>
            <a:t> a </a:t>
          </a:r>
          <a:r>
            <a:rPr lang="it-IT" b="0" dirty="0" err="1">
              <a:solidFill>
                <a:schemeClr val="tx1"/>
              </a:solidFill>
              <a:latin typeface="+mj-lt"/>
            </a:rPr>
            <a:t>dictionary</a:t>
          </a:r>
          <a:endParaRPr lang="en-US" b="1" dirty="0">
            <a:solidFill>
              <a:schemeClr val="accent1"/>
            </a:solidFill>
            <a:latin typeface="+mj-lt"/>
          </a:endParaRPr>
        </a:p>
      </dgm:t>
    </dgm:pt>
    <dgm:pt modelId="{367B2A34-9D61-47C6-B060-B70E8EEF642C}" type="parTrans" cxnId="{E9181595-3441-4F31-8C96-8D25876121BC}">
      <dgm:prSet/>
      <dgm:spPr/>
      <dgm:t>
        <a:bodyPr/>
        <a:lstStyle/>
        <a:p>
          <a:endParaRPr lang="en-US"/>
        </a:p>
      </dgm:t>
    </dgm:pt>
    <dgm:pt modelId="{9E20F219-26DF-4C41-ACAC-22283367F0A3}" type="sibTrans" cxnId="{E9181595-3441-4F31-8C96-8D25876121BC}">
      <dgm:prSet/>
      <dgm:spPr/>
      <dgm:t>
        <a:bodyPr/>
        <a:lstStyle/>
        <a:p>
          <a:endParaRPr lang="en-US"/>
        </a:p>
      </dgm:t>
    </dgm:pt>
    <dgm:pt modelId="{36EB6369-0A0F-48AC-9521-A63B03F767C7}">
      <dgm:prSet/>
      <dgm:spPr/>
      <dgm:t>
        <a:bodyPr/>
        <a:lstStyle/>
        <a:p>
          <a:r>
            <a:rPr lang="it-IT" b="1" dirty="0">
              <a:solidFill>
                <a:schemeClr val="accent1"/>
              </a:solidFill>
              <a:latin typeface="+mj-lt"/>
              <a:hlinkClick xmlns:r="http://schemas.openxmlformats.org/officeDocument/2006/relationships" r:id="rId2" action="ppaction://hlinksldjump"/>
            </a:rPr>
            <a:t>A toy model</a:t>
          </a:r>
          <a:r>
            <a:rPr lang="it-IT" dirty="0">
              <a:latin typeface="+mj-lt"/>
            </a:rPr>
            <a:t>: </a:t>
          </a:r>
          <a:r>
            <a:rPr lang="it-IT" dirty="0" err="1">
              <a:latin typeface="+mj-lt"/>
            </a:rPr>
            <a:t>e+e</a:t>
          </a:r>
          <a:r>
            <a:rPr lang="it-IT" dirty="0">
              <a:latin typeface="+mj-lt"/>
            </a:rPr>
            <a:t>− → </a:t>
          </a:r>
          <a:r>
            <a:rPr lang="it-IT" i="1" dirty="0" err="1">
              <a:latin typeface="+mj-lt"/>
            </a:rPr>
            <a:t>tt</a:t>
          </a:r>
          <a:r>
            <a:rPr lang="it-IT" dirty="0">
              <a:latin typeface="+mj-lt"/>
            </a:rPr>
            <a:t> ̄ </a:t>
          </a:r>
          <a:r>
            <a:rPr lang="it-IT" dirty="0" err="1">
              <a:latin typeface="+mj-lt"/>
            </a:rPr>
            <a:t>electroweak</a:t>
          </a:r>
          <a:r>
            <a:rPr lang="it-IT" dirty="0">
              <a:latin typeface="+mj-lt"/>
            </a:rPr>
            <a:t> </a:t>
          </a:r>
          <a:r>
            <a:rPr lang="it-IT" dirty="0" err="1">
              <a:latin typeface="+mj-lt"/>
            </a:rPr>
            <a:t>process</a:t>
          </a:r>
          <a:r>
            <a:rPr lang="it-IT" dirty="0">
              <a:latin typeface="+mj-lt"/>
            </a:rPr>
            <a:t> with </a:t>
          </a:r>
          <a:r>
            <a:rPr lang="it-IT" dirty="0" err="1">
              <a:latin typeface="+mj-lt"/>
            </a:rPr>
            <a:t>polarised</a:t>
          </a:r>
          <a:r>
            <a:rPr lang="it-IT" dirty="0">
              <a:latin typeface="+mj-lt"/>
            </a:rPr>
            <a:t> </a:t>
          </a:r>
          <a:r>
            <a:rPr lang="it-IT" dirty="0" err="1">
              <a:latin typeface="+mj-lt"/>
            </a:rPr>
            <a:t>beams</a:t>
          </a:r>
          <a:endParaRPr lang="it-IT" dirty="0">
            <a:latin typeface="+mj-lt"/>
          </a:endParaRPr>
        </a:p>
      </dgm:t>
    </dgm:pt>
    <dgm:pt modelId="{C7B7D855-EE8E-407D-AEBD-E7A550975AB0}" type="parTrans" cxnId="{2945921F-706C-4A33-ACA9-C3830AA9DDE3}">
      <dgm:prSet/>
      <dgm:spPr/>
      <dgm:t>
        <a:bodyPr/>
        <a:lstStyle/>
        <a:p>
          <a:endParaRPr lang="en-US"/>
        </a:p>
      </dgm:t>
    </dgm:pt>
    <dgm:pt modelId="{854A24E1-9896-4695-BBCC-B5B2C79C0962}" type="sibTrans" cxnId="{2945921F-706C-4A33-ACA9-C3830AA9DDE3}">
      <dgm:prSet/>
      <dgm:spPr/>
      <dgm:t>
        <a:bodyPr/>
        <a:lstStyle/>
        <a:p>
          <a:endParaRPr lang="en-US"/>
        </a:p>
      </dgm:t>
    </dgm:pt>
    <dgm:pt modelId="{99EF98A0-02F3-4060-AF90-D3F237460B75}">
      <dgm:prSet/>
      <dgm:spPr/>
      <dgm:t>
        <a:bodyPr/>
        <a:lstStyle/>
        <a:p>
          <a:r>
            <a:rPr lang="it-IT" b="1" u="sng" dirty="0">
              <a:solidFill>
                <a:schemeClr val="accent1"/>
              </a:solidFill>
              <a:latin typeface="+mj-lt"/>
            </a:rPr>
            <a:t>Extensions &amp; </a:t>
          </a:r>
          <a:r>
            <a:rPr lang="it-IT" b="1" u="sng" dirty="0" err="1">
              <a:solidFill>
                <a:schemeClr val="accent1"/>
              </a:solidFill>
              <a:latin typeface="+mj-lt"/>
            </a:rPr>
            <a:t>applications</a:t>
          </a:r>
          <a:r>
            <a:rPr lang="it-IT" b="1" u="sng" dirty="0">
              <a:solidFill>
                <a:schemeClr val="accent1"/>
              </a:solidFill>
              <a:latin typeface="+mj-lt"/>
            </a:rPr>
            <a:t>: </a:t>
          </a:r>
          <a:r>
            <a:rPr lang="en-US" dirty="0">
              <a:latin typeface="+mj-lt"/>
            </a:rPr>
            <a:t>higher order corrections, foundational tests 			 of quantum mechanics, new regimes for QI tests </a:t>
          </a:r>
          <a:endParaRPr lang="en-US" b="1" u="sng" dirty="0">
            <a:latin typeface="+mj-lt"/>
          </a:endParaRPr>
        </a:p>
      </dgm:t>
    </dgm:pt>
    <dgm:pt modelId="{DC4D0796-DD8A-4868-B604-49B5AA4E2505}" type="parTrans" cxnId="{12E79C21-29E9-45FE-88EB-2A555224181F}">
      <dgm:prSet/>
      <dgm:spPr/>
      <dgm:t>
        <a:bodyPr/>
        <a:lstStyle/>
        <a:p>
          <a:endParaRPr lang="en-US"/>
        </a:p>
      </dgm:t>
    </dgm:pt>
    <dgm:pt modelId="{212C59FC-ACBD-449A-A2ED-56E98501B491}" type="sibTrans" cxnId="{12E79C21-29E9-45FE-88EB-2A555224181F}">
      <dgm:prSet/>
      <dgm:spPr/>
      <dgm:t>
        <a:bodyPr/>
        <a:lstStyle/>
        <a:p>
          <a:endParaRPr lang="en-US"/>
        </a:p>
      </dgm:t>
    </dgm:pt>
    <dgm:pt modelId="{C078D0BC-0F46-C64C-88EE-1611BC819C21}">
      <dgm:prSet/>
      <dgm:spPr/>
      <dgm:t>
        <a:bodyPr/>
        <a:lstStyle/>
        <a:p>
          <a:r>
            <a:rPr lang="it-IT" b="1">
              <a:solidFill>
                <a:schemeClr val="accent1"/>
              </a:solidFill>
              <a:latin typeface="+mj-lt"/>
              <a:hlinkClick xmlns:r="http://schemas.openxmlformats.org/officeDocument/2006/relationships" r:id="rId3" action="ppaction://hlinksldjump"/>
            </a:rPr>
            <a:t>Colliders</a:t>
          </a:r>
          <a:r>
            <a:rPr lang="it-IT" dirty="0">
              <a:latin typeface="+mj-lt"/>
            </a:rPr>
            <a:t> </a:t>
          </a:r>
          <a:r>
            <a:rPr lang="it-IT" dirty="0" err="1">
              <a:latin typeface="+mj-lt"/>
            </a:rPr>
            <a:t>as</a:t>
          </a:r>
          <a:r>
            <a:rPr lang="it-IT" dirty="0">
              <a:latin typeface="+mj-lt"/>
            </a:rPr>
            <a:t> quantum computing </a:t>
          </a:r>
          <a:r>
            <a:rPr lang="it-IT" dirty="0" err="1">
              <a:latin typeface="+mj-lt"/>
            </a:rPr>
            <a:t>implementations</a:t>
          </a:r>
          <a:r>
            <a:rPr lang="it-IT" dirty="0">
              <a:latin typeface="+mj-lt"/>
            </a:rPr>
            <a:t> </a:t>
          </a:r>
          <a:endParaRPr lang="en-US" dirty="0">
            <a:latin typeface="+mj-lt"/>
          </a:endParaRPr>
        </a:p>
      </dgm:t>
    </dgm:pt>
    <dgm:pt modelId="{4AE696F1-3FA0-5547-8831-78D26DCA785B}" type="parTrans" cxnId="{29C8B87F-77F3-E045-98CE-0AA35CC21869}">
      <dgm:prSet/>
      <dgm:spPr/>
      <dgm:t>
        <a:bodyPr/>
        <a:lstStyle/>
        <a:p>
          <a:endParaRPr lang="it-IT"/>
        </a:p>
      </dgm:t>
    </dgm:pt>
    <dgm:pt modelId="{642E87DC-3FDD-C040-9B0D-88AA4238F89A}" type="sibTrans" cxnId="{29C8B87F-77F3-E045-98CE-0AA35CC21869}">
      <dgm:prSet/>
      <dgm:spPr/>
      <dgm:t>
        <a:bodyPr/>
        <a:lstStyle/>
        <a:p>
          <a:endParaRPr lang="it-IT"/>
        </a:p>
      </dgm:t>
    </dgm:pt>
    <dgm:pt modelId="{E84422FA-2577-9242-8884-6905F83CACD3}" type="pres">
      <dgm:prSet presAssocID="{8515B153-CF85-4706-AD4E-3D19DC9986BB}" presName="vert0" presStyleCnt="0">
        <dgm:presLayoutVars>
          <dgm:dir/>
          <dgm:animOne val="branch"/>
          <dgm:animLvl val="lvl"/>
        </dgm:presLayoutVars>
      </dgm:prSet>
      <dgm:spPr/>
    </dgm:pt>
    <dgm:pt modelId="{308FBEA9-2732-C74F-BB03-112D4B459C0A}" type="pres">
      <dgm:prSet presAssocID="{C078D0BC-0F46-C64C-88EE-1611BC819C21}" presName="thickLine" presStyleLbl="alignNode1" presStyleIdx="0" presStyleCnt="4"/>
      <dgm:spPr/>
    </dgm:pt>
    <dgm:pt modelId="{7DC7AEC7-9D1A-144D-B3F7-7515452B9D0D}" type="pres">
      <dgm:prSet presAssocID="{C078D0BC-0F46-C64C-88EE-1611BC819C21}" presName="horz1" presStyleCnt="0"/>
      <dgm:spPr/>
    </dgm:pt>
    <dgm:pt modelId="{7AF81BCA-E8FF-204A-BB05-E9B736C56900}" type="pres">
      <dgm:prSet presAssocID="{C078D0BC-0F46-C64C-88EE-1611BC819C21}" presName="tx1" presStyleLbl="revTx" presStyleIdx="0" presStyleCnt="4"/>
      <dgm:spPr/>
    </dgm:pt>
    <dgm:pt modelId="{B9D89A40-F4A4-9A40-9ACE-F954CA76B4DD}" type="pres">
      <dgm:prSet presAssocID="{C078D0BC-0F46-C64C-88EE-1611BC819C21}" presName="vert1" presStyleCnt="0"/>
      <dgm:spPr/>
    </dgm:pt>
    <dgm:pt modelId="{C1C268AB-73C0-684F-B566-176D35D65C7E}" type="pres">
      <dgm:prSet presAssocID="{881754F4-0845-4ADE-82A3-00E02A4A3CC8}" presName="thickLine" presStyleLbl="alignNode1" presStyleIdx="1" presStyleCnt="4"/>
      <dgm:spPr/>
    </dgm:pt>
    <dgm:pt modelId="{F58D2254-362D-974A-B3C7-2410F6A01C46}" type="pres">
      <dgm:prSet presAssocID="{881754F4-0845-4ADE-82A3-00E02A4A3CC8}" presName="horz1" presStyleCnt="0"/>
      <dgm:spPr/>
    </dgm:pt>
    <dgm:pt modelId="{13DBB5AE-BFAE-B440-87CF-D38E3614A116}" type="pres">
      <dgm:prSet presAssocID="{881754F4-0845-4ADE-82A3-00E02A4A3CC8}" presName="tx1" presStyleLbl="revTx" presStyleIdx="1" presStyleCnt="4"/>
      <dgm:spPr/>
    </dgm:pt>
    <dgm:pt modelId="{09DEA717-992A-B848-BBCB-60FDF1A4EDA5}" type="pres">
      <dgm:prSet presAssocID="{881754F4-0845-4ADE-82A3-00E02A4A3CC8}" presName="vert1" presStyleCnt="0"/>
      <dgm:spPr/>
    </dgm:pt>
    <dgm:pt modelId="{F1840885-3ACF-8F4A-BE79-EB127B565003}" type="pres">
      <dgm:prSet presAssocID="{36EB6369-0A0F-48AC-9521-A63B03F767C7}" presName="thickLine" presStyleLbl="alignNode1" presStyleIdx="2" presStyleCnt="4"/>
      <dgm:spPr/>
    </dgm:pt>
    <dgm:pt modelId="{7A23820C-004C-A44E-B4C3-539ADD6AF96A}" type="pres">
      <dgm:prSet presAssocID="{36EB6369-0A0F-48AC-9521-A63B03F767C7}" presName="horz1" presStyleCnt="0"/>
      <dgm:spPr/>
    </dgm:pt>
    <dgm:pt modelId="{15F84E1B-9D18-C347-A064-507E368B32BB}" type="pres">
      <dgm:prSet presAssocID="{36EB6369-0A0F-48AC-9521-A63B03F767C7}" presName="tx1" presStyleLbl="revTx" presStyleIdx="2" presStyleCnt="4" custScaleY="142575"/>
      <dgm:spPr/>
    </dgm:pt>
    <dgm:pt modelId="{78CEB9D0-4F64-0847-AF4E-8ABD7A4C022F}" type="pres">
      <dgm:prSet presAssocID="{36EB6369-0A0F-48AC-9521-A63B03F767C7}" presName="vert1" presStyleCnt="0"/>
      <dgm:spPr/>
    </dgm:pt>
    <dgm:pt modelId="{3570DCAE-2719-514B-9B5F-73842272FB3C}" type="pres">
      <dgm:prSet presAssocID="{99EF98A0-02F3-4060-AF90-D3F237460B75}" presName="thickLine" presStyleLbl="alignNode1" presStyleIdx="3" presStyleCnt="4"/>
      <dgm:spPr/>
    </dgm:pt>
    <dgm:pt modelId="{7F3EF258-C98B-B349-A1D5-29B6D46D20DF}" type="pres">
      <dgm:prSet presAssocID="{99EF98A0-02F3-4060-AF90-D3F237460B75}" presName="horz1" presStyleCnt="0"/>
      <dgm:spPr/>
    </dgm:pt>
    <dgm:pt modelId="{913BF491-C1A2-7C4B-BBAE-445EE9A0F459}" type="pres">
      <dgm:prSet presAssocID="{99EF98A0-02F3-4060-AF90-D3F237460B75}" presName="tx1" presStyleLbl="revTx" presStyleIdx="3" presStyleCnt="4"/>
      <dgm:spPr/>
    </dgm:pt>
    <dgm:pt modelId="{AE749D35-1384-D24D-A54D-47B8A04843EF}" type="pres">
      <dgm:prSet presAssocID="{99EF98A0-02F3-4060-AF90-D3F237460B75}" presName="vert1" presStyleCnt="0"/>
      <dgm:spPr/>
    </dgm:pt>
  </dgm:ptLst>
  <dgm:cxnLst>
    <dgm:cxn modelId="{2945921F-706C-4A33-ACA9-C3830AA9DDE3}" srcId="{8515B153-CF85-4706-AD4E-3D19DC9986BB}" destId="{36EB6369-0A0F-48AC-9521-A63B03F767C7}" srcOrd="2" destOrd="0" parTransId="{C7B7D855-EE8E-407D-AEBD-E7A550975AB0}" sibTransId="{854A24E1-9896-4695-BBCC-B5B2C79C0962}"/>
    <dgm:cxn modelId="{12E79C21-29E9-45FE-88EB-2A555224181F}" srcId="{8515B153-CF85-4706-AD4E-3D19DC9986BB}" destId="{99EF98A0-02F3-4060-AF90-D3F237460B75}" srcOrd="3" destOrd="0" parTransId="{DC4D0796-DD8A-4868-B604-49B5AA4E2505}" sibTransId="{212C59FC-ACBD-449A-A2ED-56E98501B491}"/>
    <dgm:cxn modelId="{6997DC31-2036-344E-A247-3421D510FDDF}" type="presOf" srcId="{8515B153-CF85-4706-AD4E-3D19DC9986BB}" destId="{E84422FA-2577-9242-8884-6905F83CACD3}" srcOrd="0" destOrd="0" presId="urn:microsoft.com/office/officeart/2008/layout/LinedList"/>
    <dgm:cxn modelId="{3FCDC25F-6D3B-B74F-BA41-D0FC579E0EE5}" type="presOf" srcId="{36EB6369-0A0F-48AC-9521-A63B03F767C7}" destId="{15F84E1B-9D18-C347-A064-507E368B32BB}" srcOrd="0" destOrd="0" presId="urn:microsoft.com/office/officeart/2008/layout/LinedList"/>
    <dgm:cxn modelId="{29C8B87F-77F3-E045-98CE-0AA35CC21869}" srcId="{8515B153-CF85-4706-AD4E-3D19DC9986BB}" destId="{C078D0BC-0F46-C64C-88EE-1611BC819C21}" srcOrd="0" destOrd="0" parTransId="{4AE696F1-3FA0-5547-8831-78D26DCA785B}" sibTransId="{642E87DC-3FDD-C040-9B0D-88AA4238F89A}"/>
    <dgm:cxn modelId="{B2307080-853F-A349-8E6E-4EC4A42FA33C}" type="presOf" srcId="{99EF98A0-02F3-4060-AF90-D3F237460B75}" destId="{913BF491-C1A2-7C4B-BBAE-445EE9A0F459}" srcOrd="0" destOrd="0" presId="urn:microsoft.com/office/officeart/2008/layout/LinedList"/>
    <dgm:cxn modelId="{9C34B391-9E57-0248-A451-DE2EE393B17B}" type="presOf" srcId="{881754F4-0845-4ADE-82A3-00E02A4A3CC8}" destId="{13DBB5AE-BFAE-B440-87CF-D38E3614A116}" srcOrd="0" destOrd="0" presId="urn:microsoft.com/office/officeart/2008/layout/LinedList"/>
    <dgm:cxn modelId="{E9181595-3441-4F31-8C96-8D25876121BC}" srcId="{8515B153-CF85-4706-AD4E-3D19DC9986BB}" destId="{881754F4-0845-4ADE-82A3-00E02A4A3CC8}" srcOrd="1" destOrd="0" parTransId="{367B2A34-9D61-47C6-B060-B70E8EEF642C}" sibTransId="{9E20F219-26DF-4C41-ACAC-22283367F0A3}"/>
    <dgm:cxn modelId="{8ED507DE-BB1E-6648-88AD-2D69EB19B8DA}" type="presOf" srcId="{C078D0BC-0F46-C64C-88EE-1611BC819C21}" destId="{7AF81BCA-E8FF-204A-BB05-E9B736C56900}" srcOrd="0" destOrd="0" presId="urn:microsoft.com/office/officeart/2008/layout/LinedList"/>
    <dgm:cxn modelId="{643ADF6D-E573-C642-87BF-0BDFA233D5B6}" type="presParOf" srcId="{E84422FA-2577-9242-8884-6905F83CACD3}" destId="{308FBEA9-2732-C74F-BB03-112D4B459C0A}" srcOrd="0" destOrd="0" presId="urn:microsoft.com/office/officeart/2008/layout/LinedList"/>
    <dgm:cxn modelId="{1418530C-902B-B247-ADFE-76CF80520828}" type="presParOf" srcId="{E84422FA-2577-9242-8884-6905F83CACD3}" destId="{7DC7AEC7-9D1A-144D-B3F7-7515452B9D0D}" srcOrd="1" destOrd="0" presId="urn:microsoft.com/office/officeart/2008/layout/LinedList"/>
    <dgm:cxn modelId="{3796302D-2C18-714B-A82D-F71E94B2242D}" type="presParOf" srcId="{7DC7AEC7-9D1A-144D-B3F7-7515452B9D0D}" destId="{7AF81BCA-E8FF-204A-BB05-E9B736C56900}" srcOrd="0" destOrd="0" presId="urn:microsoft.com/office/officeart/2008/layout/LinedList"/>
    <dgm:cxn modelId="{58BD6309-3C31-9F4A-BC6B-14AEBF4FFC78}" type="presParOf" srcId="{7DC7AEC7-9D1A-144D-B3F7-7515452B9D0D}" destId="{B9D89A40-F4A4-9A40-9ACE-F954CA76B4DD}" srcOrd="1" destOrd="0" presId="urn:microsoft.com/office/officeart/2008/layout/LinedList"/>
    <dgm:cxn modelId="{FCE5CB0B-038D-D845-B25B-EBAA2FC953D8}" type="presParOf" srcId="{E84422FA-2577-9242-8884-6905F83CACD3}" destId="{C1C268AB-73C0-684F-B566-176D35D65C7E}" srcOrd="2" destOrd="0" presId="urn:microsoft.com/office/officeart/2008/layout/LinedList"/>
    <dgm:cxn modelId="{1A60D7BC-9A50-F748-92B0-429151A18A1C}" type="presParOf" srcId="{E84422FA-2577-9242-8884-6905F83CACD3}" destId="{F58D2254-362D-974A-B3C7-2410F6A01C46}" srcOrd="3" destOrd="0" presId="urn:microsoft.com/office/officeart/2008/layout/LinedList"/>
    <dgm:cxn modelId="{740D757A-B8D4-7D4E-84CB-44EFD5F12522}" type="presParOf" srcId="{F58D2254-362D-974A-B3C7-2410F6A01C46}" destId="{13DBB5AE-BFAE-B440-87CF-D38E3614A116}" srcOrd="0" destOrd="0" presId="urn:microsoft.com/office/officeart/2008/layout/LinedList"/>
    <dgm:cxn modelId="{3178C7EF-E50A-0240-A4C4-8DB1B514BBF9}" type="presParOf" srcId="{F58D2254-362D-974A-B3C7-2410F6A01C46}" destId="{09DEA717-992A-B848-BBCB-60FDF1A4EDA5}" srcOrd="1" destOrd="0" presId="urn:microsoft.com/office/officeart/2008/layout/LinedList"/>
    <dgm:cxn modelId="{C373A9A9-B9A6-F342-B138-8D31B2F182C1}" type="presParOf" srcId="{E84422FA-2577-9242-8884-6905F83CACD3}" destId="{F1840885-3ACF-8F4A-BE79-EB127B565003}" srcOrd="4" destOrd="0" presId="urn:microsoft.com/office/officeart/2008/layout/LinedList"/>
    <dgm:cxn modelId="{6BE86CC8-7780-3648-A5D3-04A000536858}" type="presParOf" srcId="{E84422FA-2577-9242-8884-6905F83CACD3}" destId="{7A23820C-004C-A44E-B4C3-539ADD6AF96A}" srcOrd="5" destOrd="0" presId="urn:microsoft.com/office/officeart/2008/layout/LinedList"/>
    <dgm:cxn modelId="{000EFF87-D372-0A4B-B4F4-9F63298CA996}" type="presParOf" srcId="{7A23820C-004C-A44E-B4C3-539ADD6AF96A}" destId="{15F84E1B-9D18-C347-A064-507E368B32BB}" srcOrd="0" destOrd="0" presId="urn:microsoft.com/office/officeart/2008/layout/LinedList"/>
    <dgm:cxn modelId="{4AFBCDBC-D10D-AD49-B6D7-23063CA447F0}" type="presParOf" srcId="{7A23820C-004C-A44E-B4C3-539ADD6AF96A}" destId="{78CEB9D0-4F64-0847-AF4E-8ABD7A4C022F}" srcOrd="1" destOrd="0" presId="urn:microsoft.com/office/officeart/2008/layout/LinedList"/>
    <dgm:cxn modelId="{5FBE3F7C-6F60-104A-B820-D55E05055D49}" type="presParOf" srcId="{E84422FA-2577-9242-8884-6905F83CACD3}" destId="{3570DCAE-2719-514B-9B5F-73842272FB3C}" srcOrd="6" destOrd="0" presId="urn:microsoft.com/office/officeart/2008/layout/LinedList"/>
    <dgm:cxn modelId="{25884878-9EBA-1B45-A0E1-FB8031A6D620}" type="presParOf" srcId="{E84422FA-2577-9242-8884-6905F83CACD3}" destId="{7F3EF258-C98B-B349-A1D5-29B6D46D20DF}" srcOrd="7" destOrd="0" presId="urn:microsoft.com/office/officeart/2008/layout/LinedList"/>
    <dgm:cxn modelId="{65850CD1-9ACC-5E4A-ACD7-2B6012669C56}" type="presParOf" srcId="{7F3EF258-C98B-B349-A1D5-29B6D46D20DF}" destId="{913BF491-C1A2-7C4B-BBAE-445EE9A0F459}" srcOrd="0" destOrd="0" presId="urn:microsoft.com/office/officeart/2008/layout/LinedList"/>
    <dgm:cxn modelId="{D2CC1DC4-813F-4F47-826E-FF502BA9BFE5}" type="presParOf" srcId="{7F3EF258-C98B-B349-A1D5-29B6D46D20DF}" destId="{AE749D35-1384-D24D-A54D-47B8A04843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5F1DB-D4DC-A949-97DD-58D73D486660}">
      <dsp:nvSpPr>
        <dsp:cNvPr id="0" name=""/>
        <dsp:cNvSpPr/>
      </dsp:nvSpPr>
      <dsp:spPr>
        <a:xfrm>
          <a:off x="1448140" y="13054"/>
          <a:ext cx="8082302" cy="437562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0907B-8D00-DA4F-AAE9-A7F76C43DB80}">
      <dsp:nvSpPr>
        <dsp:cNvPr id="0" name=""/>
        <dsp:cNvSpPr/>
      </dsp:nvSpPr>
      <dsp:spPr>
        <a:xfrm flipH="1" flipV="1">
          <a:off x="7050832" y="755442"/>
          <a:ext cx="435236" cy="10605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DC0ED-19F4-5348-A106-6B7718F428EF}">
      <dsp:nvSpPr>
        <dsp:cNvPr id="0" name=""/>
        <dsp:cNvSpPr/>
      </dsp:nvSpPr>
      <dsp:spPr>
        <a:xfrm>
          <a:off x="1666542" y="3738313"/>
          <a:ext cx="7863900" cy="43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45720" rIns="1219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accent1"/>
              </a:solidFill>
              <a:hlinkClick xmlns:r="http://schemas.openxmlformats.org/officeDocument/2006/relationships" r:id="rId1"/>
            </a:rPr>
            <a:t>[C. Altomonte, A.J. Barr, 2022], </a:t>
          </a:r>
          <a:r>
            <a:rPr lang="it-IT" sz="1200" kern="1200" dirty="0">
              <a:solidFill>
                <a:schemeClr val="accent1"/>
              </a:solidFill>
            </a:rPr>
            <a:t>Oxford </a:t>
          </a:r>
          <a:r>
            <a:rPr lang="it-IT" sz="1200" kern="1200" dirty="0" err="1">
              <a:solidFill>
                <a:schemeClr val="accent1"/>
              </a:solidFill>
            </a:rPr>
            <a:t>MSc</a:t>
          </a:r>
          <a:r>
            <a:rPr lang="it-IT" sz="1200" kern="1200" dirty="0">
              <a:solidFill>
                <a:schemeClr val="accent1"/>
              </a:solidFill>
            </a:rPr>
            <a:t> Mathematical and </a:t>
          </a:r>
          <a:r>
            <a:rPr lang="it-IT" sz="1200" kern="1200" dirty="0" err="1">
              <a:solidFill>
                <a:schemeClr val="accent1"/>
              </a:solidFill>
            </a:rPr>
            <a:t>Theoretical</a:t>
          </a:r>
          <a:r>
            <a:rPr lang="it-IT" sz="1200" kern="1200" dirty="0">
              <a:solidFill>
                <a:schemeClr val="accent1"/>
              </a:solidFill>
            </a:rPr>
            <a:t> </a:t>
          </a:r>
          <a:r>
            <a:rPr lang="it-IT" sz="1200" kern="1200" dirty="0" err="1">
              <a:solidFill>
                <a:schemeClr val="accent1"/>
              </a:solidFill>
            </a:rPr>
            <a:t>Physics</a:t>
          </a:r>
          <a:r>
            <a:rPr lang="it-IT" sz="1200" kern="1200" dirty="0">
              <a:solidFill>
                <a:schemeClr val="accent1"/>
              </a:solidFill>
            </a:rPr>
            <a:t> </a:t>
          </a:r>
          <a:r>
            <a:rPr lang="it-IT" sz="1200" kern="1200" dirty="0" err="1">
              <a:solidFill>
                <a:schemeClr val="accent1"/>
              </a:solidFill>
            </a:rPr>
            <a:t>Dissertation</a:t>
          </a:r>
          <a:endParaRPr lang="it-IT" sz="1200" kern="1200" dirty="0">
            <a:solidFill>
              <a:schemeClr val="accent1"/>
            </a:solidFill>
          </a:endParaRPr>
        </a:p>
      </dsp:txBody>
      <dsp:txXfrm>
        <a:off x="1666542" y="3738313"/>
        <a:ext cx="7863900" cy="430030"/>
      </dsp:txXfrm>
    </dsp:sp>
    <dsp:sp modelId="{98B25B4A-5FA4-5142-906A-5BF4BF31B6C5}">
      <dsp:nvSpPr>
        <dsp:cNvPr id="0" name=""/>
        <dsp:cNvSpPr/>
      </dsp:nvSpPr>
      <dsp:spPr>
        <a:xfrm>
          <a:off x="7768580" y="1634187"/>
          <a:ext cx="384184" cy="126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FBEA9-2732-C74F-BB03-112D4B459C0A}">
      <dsp:nvSpPr>
        <dsp:cNvPr id="0" name=""/>
        <dsp:cNvSpPr/>
      </dsp:nvSpPr>
      <dsp:spPr>
        <a:xfrm>
          <a:off x="0" y="1158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81BCA-E8FF-204A-BB05-E9B736C56900}">
      <dsp:nvSpPr>
        <dsp:cNvPr id="0" name=""/>
        <dsp:cNvSpPr/>
      </dsp:nvSpPr>
      <dsp:spPr>
        <a:xfrm>
          <a:off x="0" y="1158"/>
          <a:ext cx="7886700" cy="982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>
              <a:solidFill>
                <a:schemeClr val="accent1"/>
              </a:solidFill>
              <a:latin typeface="+mj-lt"/>
              <a:hlinkClick xmlns:r="http://schemas.openxmlformats.org/officeDocument/2006/relationships" r:id="" action="ppaction://hlinksldjump"/>
            </a:rPr>
            <a:t>Colliders</a:t>
          </a:r>
          <a:r>
            <a:rPr lang="it-IT" sz="2000" kern="1200" dirty="0">
              <a:latin typeface="+mj-lt"/>
            </a:rPr>
            <a:t> </a:t>
          </a:r>
          <a:r>
            <a:rPr lang="it-IT" sz="2000" kern="1200" dirty="0" err="1">
              <a:latin typeface="+mj-lt"/>
            </a:rPr>
            <a:t>as</a:t>
          </a:r>
          <a:r>
            <a:rPr lang="it-IT" sz="2000" kern="1200" dirty="0">
              <a:latin typeface="+mj-lt"/>
            </a:rPr>
            <a:t> quantum computing </a:t>
          </a:r>
          <a:r>
            <a:rPr lang="it-IT" sz="2000" kern="1200" dirty="0" err="1">
              <a:latin typeface="+mj-lt"/>
            </a:rPr>
            <a:t>implementations</a:t>
          </a:r>
          <a:r>
            <a:rPr lang="it-IT" sz="2000" kern="1200" dirty="0">
              <a:latin typeface="+mj-lt"/>
            </a:rPr>
            <a:t> </a:t>
          </a:r>
          <a:endParaRPr lang="en-US" sz="2000" kern="1200" dirty="0">
            <a:latin typeface="+mj-lt"/>
          </a:endParaRPr>
        </a:p>
      </dsp:txBody>
      <dsp:txXfrm>
        <a:off x="0" y="1158"/>
        <a:ext cx="7886700" cy="982663"/>
      </dsp:txXfrm>
    </dsp:sp>
    <dsp:sp modelId="{C1C268AB-73C0-684F-B566-176D35D65C7E}">
      <dsp:nvSpPr>
        <dsp:cNvPr id="0" name=""/>
        <dsp:cNvSpPr/>
      </dsp:nvSpPr>
      <dsp:spPr>
        <a:xfrm>
          <a:off x="0" y="983821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BB5AE-BFAE-B440-87CF-D38E3614A116}">
      <dsp:nvSpPr>
        <dsp:cNvPr id="0" name=""/>
        <dsp:cNvSpPr/>
      </dsp:nvSpPr>
      <dsp:spPr>
        <a:xfrm>
          <a:off x="0" y="983821"/>
          <a:ext cx="7886700" cy="982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1"/>
              </a:solidFill>
              <a:latin typeface="+mj-lt"/>
              <a:hlinkClick xmlns:r="http://schemas.openxmlformats.org/officeDocument/2006/relationships" r:id="" action="ppaction://hlinksldjump"/>
            </a:rPr>
            <a:t>State-channel duality:</a:t>
          </a:r>
          <a:r>
            <a:rPr lang="it-IT" sz="2000" b="1" kern="1200" dirty="0">
              <a:solidFill>
                <a:schemeClr val="accent1"/>
              </a:solidFill>
              <a:latin typeface="+mj-lt"/>
            </a:rPr>
            <a:t> </a:t>
          </a:r>
          <a:r>
            <a:rPr lang="it-IT" sz="2000" kern="1200" dirty="0">
              <a:latin typeface="+mj-lt"/>
            </a:rPr>
            <a:t>SM scattering </a:t>
          </a:r>
          <a:r>
            <a:rPr lang="it-IT" sz="2000" kern="1200" dirty="0" err="1">
              <a:latin typeface="+mj-lt"/>
            </a:rPr>
            <a:t>amplitudes</a:t>
          </a:r>
          <a:r>
            <a:rPr lang="it-IT" sz="2000" kern="1200" dirty="0">
              <a:latin typeface="+mj-lt"/>
            </a:rPr>
            <a:t> </a:t>
          </a:r>
          <a:r>
            <a:rPr lang="it-IT" sz="2000" kern="1200" dirty="0" err="1">
              <a:latin typeface="+mj-lt"/>
            </a:rPr>
            <a:t>as</a:t>
          </a:r>
          <a:r>
            <a:rPr lang="it-IT" sz="2000" kern="1200" dirty="0">
              <a:latin typeface="+mj-lt"/>
            </a:rPr>
            <a:t> quantum </a:t>
          </a:r>
          <a:r>
            <a:rPr lang="it-IT" sz="2000" kern="1200" dirty="0" err="1">
              <a:latin typeface="+mj-lt"/>
            </a:rPr>
            <a:t>channels</a:t>
          </a:r>
          <a:r>
            <a:rPr lang="it-IT" sz="2000" kern="1200" dirty="0">
              <a:latin typeface="+mj-lt"/>
            </a:rPr>
            <a:t>,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1"/>
              </a:solidFill>
              <a:latin typeface="+mj-lt"/>
            </a:rPr>
            <a:t>			</a:t>
          </a:r>
          <a:r>
            <a:rPr lang="it-IT" sz="2000" b="0" kern="1200" dirty="0" err="1">
              <a:solidFill>
                <a:schemeClr val="tx1"/>
              </a:solidFill>
              <a:latin typeface="+mj-lt"/>
            </a:rPr>
            <a:t>suggest</a:t>
          </a:r>
          <a:r>
            <a:rPr lang="it-IT" sz="2000" b="0" kern="1200" dirty="0">
              <a:solidFill>
                <a:schemeClr val="tx1"/>
              </a:solidFill>
              <a:latin typeface="+mj-lt"/>
            </a:rPr>
            <a:t> a </a:t>
          </a:r>
          <a:r>
            <a:rPr lang="it-IT" sz="2000" b="0" kern="1200" dirty="0" err="1">
              <a:solidFill>
                <a:schemeClr val="tx1"/>
              </a:solidFill>
              <a:latin typeface="+mj-lt"/>
            </a:rPr>
            <a:t>dictionary</a:t>
          </a:r>
          <a:endParaRPr lang="en-US" sz="2000" b="1" kern="1200" dirty="0">
            <a:solidFill>
              <a:schemeClr val="accent1"/>
            </a:solidFill>
            <a:latin typeface="+mj-lt"/>
          </a:endParaRPr>
        </a:p>
      </dsp:txBody>
      <dsp:txXfrm>
        <a:off x="0" y="983821"/>
        <a:ext cx="7886700" cy="982663"/>
      </dsp:txXfrm>
    </dsp:sp>
    <dsp:sp modelId="{F1840885-3ACF-8F4A-BE79-EB127B565003}">
      <dsp:nvSpPr>
        <dsp:cNvPr id="0" name=""/>
        <dsp:cNvSpPr/>
      </dsp:nvSpPr>
      <dsp:spPr>
        <a:xfrm>
          <a:off x="0" y="1966484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84E1B-9D18-C347-A064-507E368B32BB}">
      <dsp:nvSpPr>
        <dsp:cNvPr id="0" name=""/>
        <dsp:cNvSpPr/>
      </dsp:nvSpPr>
      <dsp:spPr>
        <a:xfrm>
          <a:off x="0" y="1966484"/>
          <a:ext cx="7871303" cy="1401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1"/>
              </a:solidFill>
              <a:latin typeface="+mj-lt"/>
              <a:hlinkClick xmlns:r="http://schemas.openxmlformats.org/officeDocument/2006/relationships" r:id="" action="ppaction://hlinksldjump"/>
            </a:rPr>
            <a:t>A toy model</a:t>
          </a:r>
          <a:r>
            <a:rPr lang="it-IT" sz="2000" kern="1200" dirty="0">
              <a:latin typeface="+mj-lt"/>
            </a:rPr>
            <a:t>: </a:t>
          </a:r>
          <a:r>
            <a:rPr lang="it-IT" sz="2000" kern="1200" dirty="0" err="1">
              <a:latin typeface="+mj-lt"/>
            </a:rPr>
            <a:t>e+e</a:t>
          </a:r>
          <a:r>
            <a:rPr lang="it-IT" sz="2000" kern="1200" dirty="0">
              <a:latin typeface="+mj-lt"/>
            </a:rPr>
            <a:t>− → </a:t>
          </a:r>
          <a:r>
            <a:rPr lang="it-IT" sz="2000" i="1" kern="1200" dirty="0" err="1">
              <a:latin typeface="+mj-lt"/>
            </a:rPr>
            <a:t>tt</a:t>
          </a:r>
          <a:r>
            <a:rPr lang="it-IT" sz="2000" kern="1200" dirty="0">
              <a:latin typeface="+mj-lt"/>
            </a:rPr>
            <a:t> ̄ </a:t>
          </a:r>
          <a:r>
            <a:rPr lang="it-IT" sz="2000" kern="1200" dirty="0" err="1">
              <a:latin typeface="+mj-lt"/>
            </a:rPr>
            <a:t>electroweak</a:t>
          </a:r>
          <a:r>
            <a:rPr lang="it-IT" sz="2000" kern="1200" dirty="0">
              <a:latin typeface="+mj-lt"/>
            </a:rPr>
            <a:t> </a:t>
          </a:r>
          <a:r>
            <a:rPr lang="it-IT" sz="2000" kern="1200" dirty="0" err="1">
              <a:latin typeface="+mj-lt"/>
            </a:rPr>
            <a:t>process</a:t>
          </a:r>
          <a:r>
            <a:rPr lang="it-IT" sz="2000" kern="1200" dirty="0">
              <a:latin typeface="+mj-lt"/>
            </a:rPr>
            <a:t> with </a:t>
          </a:r>
          <a:r>
            <a:rPr lang="it-IT" sz="2000" kern="1200" dirty="0" err="1">
              <a:latin typeface="+mj-lt"/>
            </a:rPr>
            <a:t>polarised</a:t>
          </a:r>
          <a:r>
            <a:rPr lang="it-IT" sz="2000" kern="1200" dirty="0">
              <a:latin typeface="+mj-lt"/>
            </a:rPr>
            <a:t> </a:t>
          </a:r>
          <a:r>
            <a:rPr lang="it-IT" sz="2000" kern="1200" dirty="0" err="1">
              <a:latin typeface="+mj-lt"/>
            </a:rPr>
            <a:t>beams</a:t>
          </a:r>
          <a:endParaRPr lang="it-IT" sz="2000" kern="1200" dirty="0">
            <a:latin typeface="+mj-lt"/>
          </a:endParaRPr>
        </a:p>
      </dsp:txBody>
      <dsp:txXfrm>
        <a:off x="0" y="1966484"/>
        <a:ext cx="7871303" cy="1401031"/>
      </dsp:txXfrm>
    </dsp:sp>
    <dsp:sp modelId="{3570DCAE-2719-514B-9B5F-73842272FB3C}">
      <dsp:nvSpPr>
        <dsp:cNvPr id="0" name=""/>
        <dsp:cNvSpPr/>
      </dsp:nvSpPr>
      <dsp:spPr>
        <a:xfrm>
          <a:off x="0" y="3367516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BF491-C1A2-7C4B-BBAE-445EE9A0F459}">
      <dsp:nvSpPr>
        <dsp:cNvPr id="0" name=""/>
        <dsp:cNvSpPr/>
      </dsp:nvSpPr>
      <dsp:spPr>
        <a:xfrm>
          <a:off x="0" y="3367516"/>
          <a:ext cx="7886700" cy="982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u="sng" kern="1200" dirty="0">
              <a:solidFill>
                <a:schemeClr val="accent1"/>
              </a:solidFill>
              <a:latin typeface="+mj-lt"/>
            </a:rPr>
            <a:t>Extensions &amp; </a:t>
          </a:r>
          <a:r>
            <a:rPr lang="it-IT" sz="2000" b="1" u="sng" kern="1200" dirty="0" err="1">
              <a:solidFill>
                <a:schemeClr val="accent1"/>
              </a:solidFill>
              <a:latin typeface="+mj-lt"/>
            </a:rPr>
            <a:t>applications</a:t>
          </a:r>
          <a:r>
            <a:rPr lang="it-IT" sz="2000" b="1" u="sng" kern="1200" dirty="0">
              <a:solidFill>
                <a:schemeClr val="accent1"/>
              </a:solidFill>
              <a:latin typeface="+mj-lt"/>
            </a:rPr>
            <a:t>: </a:t>
          </a:r>
          <a:r>
            <a:rPr lang="en-US" sz="2000" kern="1200" dirty="0">
              <a:latin typeface="+mj-lt"/>
            </a:rPr>
            <a:t>higher order corrections, foundational tests 			 of quantum mechanics, new regimes for QI tests </a:t>
          </a:r>
          <a:endParaRPr lang="en-US" sz="2000" b="1" u="sng" kern="1200" dirty="0">
            <a:latin typeface="+mj-lt"/>
          </a:endParaRPr>
        </a:p>
      </dsp:txBody>
      <dsp:txXfrm>
        <a:off x="0" y="3367516"/>
        <a:ext cx="7886700" cy="98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365F585-4158-9EA6-41B4-CE311E9DE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0DD54DC-5D7D-F316-168F-1C1F7A2FAF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D2CA2-57CF-DA4C-944B-B90698882742}" type="datetimeFigureOut">
              <a:rPr lang="it-GB" smtClean="0"/>
              <a:t>20/09/23</a:t>
            </a:fld>
            <a:endParaRPr lang="it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2906E4-8F69-E30D-CEB1-74CF8749DF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479841-3401-76C5-6CB7-B65C0A8895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6A8DC-D365-DF40-BD32-C9986132B84A}" type="slidenum">
              <a:rPr lang="it-GB" smtClean="0"/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907537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492F3-AB86-0D4A-B851-9E5D866A7E0A}" type="datetimeFigureOut">
              <a:rPr lang="it-GB" smtClean="0"/>
              <a:t>20/09/23</a:t>
            </a:fld>
            <a:endParaRPr lang="it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F7DF4-6B26-CF4F-8441-6DAABF7BC135}" type="slidenum">
              <a:rPr lang="it-GB" smtClean="0"/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82993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0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946319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9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855252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10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171703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11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281117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12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937261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13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328226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14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819126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15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161549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16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546146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17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342487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18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68104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1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366986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19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724991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20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389276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21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343725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22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656002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23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786147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24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54782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2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18001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3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51081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4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67636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5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70802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6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93470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7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03530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7DF4-6B26-CF4F-8441-6DAABF7BC135}" type="slidenum">
              <a:rPr lang="it-GB" smtClean="0"/>
              <a:t>8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27845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B8F7-A968-F04E-AE4A-4FB7944D9776}" type="datetime1">
              <a:rPr lang="it-IT" smtClean="0"/>
              <a:t>20/09/23</a:t>
            </a:fld>
            <a:endParaRPr lang="it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64861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BED8-282C-8A4B-9D30-70A2FEEC7FF2}" type="datetime1">
              <a:rPr lang="it-IT" smtClean="0"/>
              <a:t>20/09/23</a:t>
            </a:fld>
            <a:endParaRPr lang="it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41455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33ED-1699-3B4B-92CB-861539736090}" type="datetime1">
              <a:rPr lang="it-IT" smtClean="0"/>
              <a:t>20/09/23</a:t>
            </a:fld>
            <a:endParaRPr lang="it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85631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669-B5C8-3442-9175-DDC940590428}" type="datetime1">
              <a:rPr lang="it-IT" smtClean="0"/>
              <a:t>20/09/23</a:t>
            </a:fld>
            <a:endParaRPr lang="it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73271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E442-4155-6B48-A946-09DF895F3B36}" type="datetime1">
              <a:rPr lang="it-IT" smtClean="0"/>
              <a:t>20/09/23</a:t>
            </a:fld>
            <a:endParaRPr lang="it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12308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B666-685D-C243-85F8-3486F13842F6}" type="datetime1">
              <a:rPr lang="it-IT" smtClean="0"/>
              <a:t>20/09/23</a:t>
            </a:fld>
            <a:endParaRPr lang="it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95218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EAC-EE25-6F47-B3F9-29B604AB50CA}" type="datetime1">
              <a:rPr lang="it-IT" smtClean="0"/>
              <a:t>20/09/23</a:t>
            </a:fld>
            <a:endParaRPr lang="it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97071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348-CF48-F949-8140-0B61688F7F0C}" type="datetime1">
              <a:rPr lang="it-IT" smtClean="0"/>
              <a:t>20/09/23</a:t>
            </a:fld>
            <a:endParaRPr lang="it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62515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0973-5BA6-A64E-AF23-CF4895433E30}" type="datetime1">
              <a:rPr lang="it-IT" smtClean="0"/>
              <a:t>20/09/23</a:t>
            </a:fld>
            <a:endParaRPr lang="it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28111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0D0A-2F42-CA49-9B72-7670AFADA92A}" type="datetime1">
              <a:rPr lang="it-IT" smtClean="0"/>
              <a:t>20/09/23</a:t>
            </a:fld>
            <a:endParaRPr lang="it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98009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F95C-8850-C349-BCC4-FCAC5268B50F}" type="datetime1">
              <a:rPr lang="it-IT" smtClean="0"/>
              <a:t>20/09/23</a:t>
            </a:fld>
            <a:endParaRPr lang="it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72337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4DD00-0FDE-AB4C-AC2E-CAB15AB45579}" type="datetime1">
              <a:rPr lang="it-IT" smtClean="0"/>
              <a:t>20/09/23</a:t>
            </a:fld>
            <a:endParaRPr lang="it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07738-5758-A347-AF5E-2C2246B3591F}" type="slidenum">
              <a:rPr lang="it-GB" smtClean="0"/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87596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ra.ox.ac.uk/objects/uuid:305b89aa-959c-4544-af43-8969fc4bdb3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quantum-computing.ibm.com/lab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hyperlink" Target="https://www.cambridge.org/highereducation/books/quantum-computation-and-quantum-information/01E10196D0A682A6AEFFEA52D53BE9AE#overvie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highereducation/books/quantum-computation-and-quantum-information/01E10196D0A682A6AEFFEA52D53BE9AE#over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mbridge.org/highereducation/books/modern-particle-physics/CDFEBC9AE513DA60AA12DE015181A948#overview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ora.ox.ac.uk/objects/uuid:305b89aa-959c-4544-af43-8969fc4bdb3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mbridge.org/highereducation/books/modern-particle-physics/CDFEBC9AE513DA60AA12DE015181A948#overview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ora.ox.ac.uk/objects/uuid:305b89aa-959c-4544-af43-8969fc4bdb3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cambridge.org/core/books/quantum-information-theory/9DC2CA59F45636D4F0F30D971B677623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10" Type="http://schemas.openxmlformats.org/officeDocument/2006/relationships/image" Target="../media/image21.png"/><Relationship Id="rId4" Type="http://schemas.openxmlformats.org/officeDocument/2006/relationships/hyperlink" Target="https://www.cambridge.org/core/books/quantum-information-theory/9DC2CA59F45636D4F0F30D971B677623" TargetMode="External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hyperlink" Target="https://arxiv.org/abs/2207.10694" TargetMode="External"/><Relationship Id="rId5" Type="http://schemas.openxmlformats.org/officeDocument/2006/relationships/image" Target="../media/image24.png"/><Relationship Id="rId10" Type="http://schemas.openxmlformats.org/officeDocument/2006/relationships/hyperlink" Target="https://www.sciencedirect.com/science/article/pii/0010465590900637?via%3Dihub" TargetMode="External"/><Relationship Id="rId4" Type="http://schemas.openxmlformats.org/officeDocument/2006/relationships/image" Target="../media/image23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cambridge.org/core/books/quantum-information-theory/9DC2CA59F45636D4F0F30D971B677623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hyperlink" Target="https://www.cambridge.org/core/books/quantum-information-theory/9DC2CA59F45636D4F0F30D971B677623" TargetMode="Externa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3" Type="http://schemas.openxmlformats.org/officeDocument/2006/relationships/hyperlink" Target="https://www.cambridge.org/core/books/quantum-information-theory/9DC2CA59F45636D4F0F30D971B677623" TargetMode="External"/><Relationship Id="rId7" Type="http://schemas.openxmlformats.org/officeDocument/2006/relationships/image" Target="../media/image46.png"/><Relationship Id="rId12" Type="http://schemas.openxmlformats.org/officeDocument/2006/relationships/image" Target="../media/image470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7.png"/><Relationship Id="rId5" Type="http://schemas.openxmlformats.org/officeDocument/2006/relationships/image" Target="../media/image27.png"/><Relationship Id="rId15" Type="http://schemas.openxmlformats.org/officeDocument/2006/relationships/image" Target="../media/image50.png"/><Relationship Id="rId10" Type="http://schemas.openxmlformats.org/officeDocument/2006/relationships/image" Target="../media/image450.png"/><Relationship Id="rId4" Type="http://schemas.openxmlformats.org/officeDocument/2006/relationships/image" Target="../media/image43.pn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image" Target="../media/image55.png"/><Relationship Id="rId4" Type="http://schemas.openxmlformats.org/officeDocument/2006/relationships/image" Target="../media/image41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zhenyucai.com/post/intro_to_qi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a/abstract/10.1103/PhysRevA.77.03232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zhenyucai.com/post/intro_to_qi/" TargetMode="External"/><Relationship Id="rId2" Type="http://schemas.openxmlformats.org/officeDocument/2006/relationships/hyperlink" Target="https://ora.ox.ac.uk/objects/uuid:305b89aa-959c-4544-af43-8969fc4bdb3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antum-computing.ibm.com/lab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guide.org/warn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nk.springer.com/article/10.1007/JHEP11(2019)003" TargetMode="External"/><Relationship Id="rId4" Type="http://schemas.openxmlformats.org/officeDocument/2006/relationships/hyperlink" Target="https://link.springer.com/article/10.1140/epjp/s13360-021-01902-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enyucai.com/post/intro_to_q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mbridge.org/highereducation/books/modern-particle-physics/CDFEBC9AE513DA60AA12DE015181A948#overview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87C569-EB97-D6A5-6DA3-CE85D2AD3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853" y="3429000"/>
            <a:ext cx="7624293" cy="2438400"/>
          </a:xfrm>
        </p:spPr>
        <p:txBody>
          <a:bodyPr>
            <a:normAutofit fontScale="90000"/>
          </a:bodyPr>
          <a:lstStyle/>
          <a:p>
            <a:r>
              <a:rPr lang="it-GB" sz="2700" b="1" dirty="0">
                <a:solidFill>
                  <a:schemeClr val="accent1"/>
                </a:solidFill>
              </a:rPr>
              <a:t>Quantum State-Channel Duality applied to Particle Physics*</a:t>
            </a:r>
            <a:br>
              <a:rPr lang="it-GB" sz="2700" dirty="0"/>
            </a:br>
            <a:r>
              <a:rPr lang="it-GB" sz="2700" dirty="0"/>
              <a:t> </a:t>
            </a:r>
            <a:br>
              <a:rPr lang="it-GB" sz="2700" dirty="0"/>
            </a:br>
            <a:br>
              <a:rPr lang="it-GB" sz="2700" dirty="0"/>
            </a:br>
            <a:r>
              <a:rPr lang="it-GB" sz="2200" dirty="0"/>
              <a:t>Clelia Altomonte** (she/her)</a:t>
            </a:r>
            <a:br>
              <a:rPr lang="it-GB" sz="2200" dirty="0"/>
            </a:br>
            <a:br>
              <a:rPr lang="it-GB" sz="2200" dirty="0"/>
            </a:br>
            <a:r>
              <a:rPr lang="it-GB" sz="2200" dirty="0"/>
              <a:t>IPPP W</a:t>
            </a:r>
            <a:r>
              <a:rPr lang="it-IT" sz="2200" dirty="0"/>
              <a:t>o</a:t>
            </a:r>
            <a:r>
              <a:rPr lang="it-GB" sz="2200" dirty="0"/>
              <a:t>rkshop: Quantum Computing for High-Energy Physics</a:t>
            </a:r>
            <a:br>
              <a:rPr lang="it-GB" sz="2200" dirty="0"/>
            </a:br>
            <a:br>
              <a:rPr lang="it-GB" sz="2200" dirty="0"/>
            </a:br>
            <a:r>
              <a:rPr lang="it-GB" sz="2200" dirty="0"/>
              <a:t>19</a:t>
            </a:r>
            <a:r>
              <a:rPr lang="it-GB" sz="2200" baseline="30000" dirty="0"/>
              <a:t>th</a:t>
            </a:r>
            <a:r>
              <a:rPr lang="it-GB" sz="2200" dirty="0"/>
              <a:t>-20</a:t>
            </a:r>
            <a:r>
              <a:rPr lang="it-GB" sz="2200" baseline="30000" dirty="0"/>
              <a:t>nd</a:t>
            </a:r>
            <a:r>
              <a:rPr lang="it-GB" sz="2200" dirty="0"/>
              <a:t> September 2023</a:t>
            </a:r>
            <a:br>
              <a:rPr lang="it-GB" sz="2200" dirty="0"/>
            </a:br>
            <a:br>
              <a:rPr lang="it-GB" sz="2200" dirty="0"/>
            </a:br>
            <a:r>
              <a:rPr lang="it-GB" sz="2200" dirty="0"/>
              <a:t>Durham</a:t>
            </a:r>
            <a:br>
              <a:rPr lang="it-GB" sz="1200" dirty="0"/>
            </a:br>
            <a:br>
              <a:rPr lang="it-GB" sz="1200" dirty="0"/>
            </a:br>
            <a:br>
              <a:rPr lang="it-GB" sz="1200" dirty="0"/>
            </a:br>
            <a:br>
              <a:rPr lang="it-GB" sz="1200" dirty="0"/>
            </a:br>
            <a:br>
              <a:rPr lang="it-GB" sz="1650" dirty="0"/>
            </a:br>
            <a:br>
              <a:rPr lang="it-GB" sz="1650" dirty="0"/>
            </a:br>
            <a:endParaRPr lang="it-GB" sz="165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410BC67-E748-CAEF-A83F-4B227B2D5D9C}"/>
              </a:ext>
            </a:extLst>
          </p:cNvPr>
          <p:cNvSpPr txBox="1">
            <a:spLocks/>
          </p:cNvSpPr>
          <p:nvPr/>
        </p:nvSpPr>
        <p:spPr>
          <a:xfrm>
            <a:off x="1285875" y="3886200"/>
            <a:ext cx="6858000" cy="48577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3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GB" sz="1200" dirty="0"/>
              <a:t>C</a:t>
            </a:r>
            <a:br>
              <a:rPr lang="it-GB" sz="1200" dirty="0"/>
            </a:br>
            <a:br>
              <a:rPr lang="it-GB" sz="1200" dirty="0"/>
            </a:br>
            <a:br>
              <a:rPr lang="it-GB" sz="1200" dirty="0"/>
            </a:br>
            <a:br>
              <a:rPr lang="it-GB" sz="1200" dirty="0"/>
            </a:br>
            <a:br>
              <a:rPr lang="it-GB" sz="1200" dirty="0"/>
            </a:br>
            <a:br>
              <a:rPr lang="it-GB" sz="1650" dirty="0"/>
            </a:br>
            <a:br>
              <a:rPr lang="it-GB" sz="1650" dirty="0"/>
            </a:br>
            <a:endParaRPr lang="it-GB" sz="165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E8C582-5415-F967-D68A-B993F628804F}"/>
              </a:ext>
            </a:extLst>
          </p:cNvPr>
          <p:cNvSpPr txBox="1"/>
          <p:nvPr/>
        </p:nvSpPr>
        <p:spPr>
          <a:xfrm>
            <a:off x="524256" y="5570547"/>
            <a:ext cx="82430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+mj-lt"/>
                <a:hlinkClick r:id="rId3"/>
              </a:rPr>
              <a:t>*C. Altomonte, and A.J. Barr, “Quantum State-Channel Duality applied to Particle Physics</a:t>
            </a:r>
            <a:r>
              <a:rPr lang="it-IT" sz="1600" dirty="0">
                <a:effectLst/>
                <a:latin typeface="+mj-lt"/>
                <a:hlinkClick r:id="rId3"/>
              </a:rPr>
              <a:t>”(2022</a:t>
            </a:r>
            <a:r>
              <a:rPr lang="it-IT" sz="1600" dirty="0">
                <a:solidFill>
                  <a:schemeClr val="accent1"/>
                </a:solidFill>
                <a:effectLst/>
                <a:latin typeface="+mj-lt"/>
              </a:rPr>
              <a:t>).</a:t>
            </a:r>
          </a:p>
          <a:p>
            <a:endParaRPr lang="it-IT" sz="1600" dirty="0">
              <a:solidFill>
                <a:schemeClr val="accent1"/>
              </a:solidFill>
              <a:latin typeface="+mj-lt"/>
            </a:endParaRPr>
          </a:p>
          <a:p>
            <a:r>
              <a:rPr lang="it-IT" sz="1600" dirty="0">
                <a:latin typeface="+mj-lt"/>
              </a:rPr>
              <a:t>**</a:t>
            </a:r>
            <a:r>
              <a:rPr lang="it-IT" sz="1600" dirty="0" err="1">
                <a:latin typeface="+mj-lt"/>
              </a:rPr>
              <a:t>MMathPhys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dissertation</a:t>
            </a:r>
            <a:r>
              <a:rPr lang="it-IT" sz="1600" dirty="0">
                <a:latin typeface="+mj-lt"/>
              </a:rPr>
              <a:t> project; </a:t>
            </a:r>
            <a:r>
              <a:rPr lang="it-IT" sz="1600" dirty="0" err="1">
                <a:latin typeface="+mj-lt"/>
              </a:rPr>
              <a:t>King’s</a:t>
            </a:r>
            <a:r>
              <a:rPr lang="it-IT" sz="1600" dirty="0">
                <a:latin typeface="+mj-lt"/>
              </a:rPr>
              <a:t> College London, TPPC </a:t>
            </a:r>
            <a:r>
              <a:rPr lang="it-IT" sz="1600" dirty="0" err="1">
                <a:latin typeface="+mj-lt"/>
              </a:rPr>
              <a:t>probationary</a:t>
            </a:r>
            <a:r>
              <a:rPr lang="it-IT" sz="1600" dirty="0">
                <a:latin typeface="+mj-lt"/>
              </a:rPr>
              <a:t> PhD </a:t>
            </a:r>
            <a:r>
              <a:rPr lang="it-IT" sz="1600" dirty="0" err="1">
                <a:latin typeface="+mj-lt"/>
              </a:rPr>
              <a:t>student</a:t>
            </a:r>
            <a:r>
              <a:rPr lang="it-IT" sz="16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3966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AA80604D-3150-DF52-8D3C-D478958F4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356804"/>
              </p:ext>
            </p:extLst>
          </p:nvPr>
        </p:nvGraphicFramePr>
        <p:xfrm>
          <a:off x="601755" y="292904"/>
          <a:ext cx="7886700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374">
                  <a:extLst>
                    <a:ext uri="{9D8B030D-6E8A-4147-A177-3AD203B41FA5}">
                      <a16:colId xmlns:a16="http://schemas.microsoft.com/office/drawing/2014/main" val="890938871"/>
                    </a:ext>
                  </a:extLst>
                </a:gridCol>
                <a:gridCol w="3496235">
                  <a:extLst>
                    <a:ext uri="{9D8B030D-6E8A-4147-A177-3AD203B41FA5}">
                      <a16:colId xmlns:a16="http://schemas.microsoft.com/office/drawing/2014/main" val="2168786825"/>
                    </a:ext>
                  </a:extLst>
                </a:gridCol>
                <a:gridCol w="2612091">
                  <a:extLst>
                    <a:ext uri="{9D8B030D-6E8A-4147-A177-3AD203B41FA5}">
                      <a16:colId xmlns:a16="http://schemas.microsoft.com/office/drawing/2014/main" val="2695738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GB" dirty="0"/>
                        <a:t>PP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State-channel duality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Quantum computing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07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PP </a:t>
                      </a:r>
                      <a:r>
                        <a:rPr lang="it-IT" dirty="0" err="1"/>
                        <a:t>density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matrix</a:t>
                      </a:r>
                      <a:endParaRPr lang="it-GB" dirty="0"/>
                    </a:p>
                    <a:p>
                      <a:endParaRPr lang="it-GB" dirty="0"/>
                    </a:p>
                    <a:p>
                      <a:endParaRPr lang="it-GB" dirty="0"/>
                    </a:p>
                  </a:txBody>
                  <a:tcPr>
                    <a:solidFill>
                      <a:srgbClr val="FFE9CB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it-GB" b="1" dirty="0">
                          <a:solidFill>
                            <a:srgbClr val="FF0000"/>
                          </a:solidFill>
                        </a:rPr>
                        <a:t>dentify </a:t>
                      </a:r>
                      <a:r>
                        <a:rPr lang="it-GB" dirty="0"/>
                        <a:t>as Choi-matrix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8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GB" dirty="0"/>
                    </a:p>
                    <a:p>
                      <a:endParaRPr lang="it-GB" dirty="0"/>
                    </a:p>
                    <a:p>
                      <a:endParaRPr lang="it-GB" dirty="0"/>
                    </a:p>
                    <a:p>
                      <a:endParaRPr lang="it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GB" b="1" dirty="0">
                          <a:solidFill>
                            <a:srgbClr val="FF0000"/>
                          </a:solidFill>
                        </a:rPr>
                        <a:t>Analyse</a:t>
                      </a:r>
                      <a:r>
                        <a:rPr lang="it-GB" dirty="0"/>
                        <a:t>: it corresponds to a physically realisable quantum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08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GB" dirty="0"/>
                    </a:p>
                    <a:p>
                      <a:endParaRPr lang="it-GB" dirty="0"/>
                    </a:p>
                    <a:p>
                      <a:endParaRPr lang="it-GB" dirty="0"/>
                    </a:p>
                    <a:p>
                      <a:endParaRPr lang="it-GB" dirty="0"/>
                    </a:p>
                    <a:p>
                      <a:endParaRPr lang="it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GB" dirty="0"/>
                    </a:p>
                    <a:p>
                      <a:r>
                        <a:rPr lang="it-GB" b="1" dirty="0">
                          <a:solidFill>
                            <a:srgbClr val="FF0000"/>
                          </a:solidFill>
                        </a:rPr>
                        <a:t>Construct</a:t>
                      </a:r>
                      <a:r>
                        <a:rPr lang="it-GB" dirty="0"/>
                        <a:t> a quantum channel that </a:t>
                      </a:r>
                      <a:r>
                        <a:rPr lang="it-GB" b="1" dirty="0">
                          <a:solidFill>
                            <a:srgbClr val="FF0000"/>
                          </a:solidFill>
                        </a:rPr>
                        <a:t>outputs</a:t>
                      </a:r>
                      <a:r>
                        <a:rPr lang="it-GB" dirty="0"/>
                        <a:t> PP density matrix </a:t>
                      </a:r>
                      <a:r>
                        <a:rPr lang="it-GB" sz="1200" dirty="0">
                          <a:solidFill>
                            <a:schemeClr val="accent1"/>
                          </a:solidFill>
                          <a:hlinkClick r:id="rId3"/>
                        </a:rPr>
                        <a:t>[IBM_quantum]</a:t>
                      </a:r>
                      <a:endParaRPr lang="it-GB" sz="1200" dirty="0">
                        <a:solidFill>
                          <a:schemeClr val="accent1"/>
                        </a:solidFill>
                      </a:endParaRPr>
                    </a:p>
                    <a:p>
                      <a:endParaRPr lang="it-GB" dirty="0"/>
                    </a:p>
                    <a:p>
                      <a:r>
                        <a:rPr lang="it-GB" dirty="0"/>
                        <a:t>with </a:t>
                      </a:r>
                      <a:r>
                        <a:rPr lang="it-GB" b="1" dirty="0">
                          <a:solidFill>
                            <a:srgbClr val="FF0000"/>
                          </a:solidFill>
                        </a:rPr>
                        <a:t>arbitrary precision </a:t>
                      </a:r>
                      <a:r>
                        <a:rPr lang="it-GB" dirty="0"/>
                        <a:t>(cf. Solovay-Kitaev theorem </a:t>
                      </a:r>
                      <a:r>
                        <a:rPr lang="it-GB" sz="1200" dirty="0">
                          <a:solidFill>
                            <a:schemeClr val="accent1"/>
                          </a:solidFill>
                          <a:hlinkClick r:id="rId4"/>
                        </a:rPr>
                        <a:t>[</a:t>
                      </a:r>
                      <a:r>
                        <a:rPr lang="it-IT" sz="1200" dirty="0">
                          <a:solidFill>
                            <a:schemeClr val="accent1"/>
                          </a:solidFill>
                          <a:effectLst/>
                          <a:hlinkClick r:id="rId4"/>
                        </a:rPr>
                        <a:t>M. Nielsen and I. Chuang, 2010</a:t>
                      </a:r>
                      <a:r>
                        <a:rPr lang="it-GB" sz="1200" dirty="0">
                          <a:solidFill>
                            <a:schemeClr val="accent1"/>
                          </a:solidFill>
                          <a:hlinkClick r:id="rId4"/>
                        </a:rPr>
                        <a:t>]</a:t>
                      </a:r>
                      <a:endParaRPr lang="it-GB" sz="1200" dirty="0"/>
                    </a:p>
                    <a:p>
                      <a:endParaRPr lang="it-GB" dirty="0"/>
                    </a:p>
                    <a:p>
                      <a:endParaRPr lang="it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570838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807341EA-8B30-E2F4-038A-F32C9BB25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515" y="806404"/>
            <a:ext cx="2967441" cy="66964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91238BC-72AE-DC74-3F52-5EEF51318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515" y="1807045"/>
            <a:ext cx="2967441" cy="9624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0DEA03F-42DE-A06A-5EBB-930F370109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2080"/>
          <a:stretch/>
        </p:blipFill>
        <p:spPr>
          <a:xfrm>
            <a:off x="1992774" y="3358684"/>
            <a:ext cx="3807095" cy="2580376"/>
          </a:xfrm>
          <a:prstGeom prst="rect">
            <a:avLst/>
          </a:prstGeom>
        </p:spPr>
      </p:pic>
      <p:sp>
        <p:nvSpPr>
          <p:cNvPr id="8" name="Freccia destra 7">
            <a:extLst>
              <a:ext uri="{FF2B5EF4-FFF2-40B4-BE49-F238E27FC236}">
                <a16:creationId xmlns:a16="http://schemas.microsoft.com/office/drawing/2014/main" id="{D2EFE519-3196-550B-A260-FEA275DC72FB}"/>
              </a:ext>
            </a:extLst>
          </p:cNvPr>
          <p:cNvSpPr/>
          <p:nvPr/>
        </p:nvSpPr>
        <p:spPr>
          <a:xfrm>
            <a:off x="2194674" y="1040691"/>
            <a:ext cx="457200" cy="2010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A9A6E378-D023-BDEF-8D40-71A92C7370D5}"/>
              </a:ext>
            </a:extLst>
          </p:cNvPr>
          <p:cNvSpPr/>
          <p:nvPr/>
        </p:nvSpPr>
        <p:spPr>
          <a:xfrm>
            <a:off x="5678846" y="1053412"/>
            <a:ext cx="457200" cy="2010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  <p:sp>
        <p:nvSpPr>
          <p:cNvPr id="11" name="Freccia circolare a sinistra 10">
            <a:extLst>
              <a:ext uri="{FF2B5EF4-FFF2-40B4-BE49-F238E27FC236}">
                <a16:creationId xmlns:a16="http://schemas.microsoft.com/office/drawing/2014/main" id="{D4AF43C2-6D7A-8B24-7A09-B0A4770C64EC}"/>
              </a:ext>
            </a:extLst>
          </p:cNvPr>
          <p:cNvSpPr/>
          <p:nvPr/>
        </p:nvSpPr>
        <p:spPr>
          <a:xfrm>
            <a:off x="8488456" y="1476048"/>
            <a:ext cx="389965" cy="658906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>
              <a:solidFill>
                <a:schemeClr val="tx1"/>
              </a:solidFill>
            </a:endParaRPr>
          </a:p>
        </p:txBody>
      </p:sp>
      <p:sp>
        <p:nvSpPr>
          <p:cNvPr id="13" name="Freccia circolare a sinistra 12">
            <a:extLst>
              <a:ext uri="{FF2B5EF4-FFF2-40B4-BE49-F238E27FC236}">
                <a16:creationId xmlns:a16="http://schemas.microsoft.com/office/drawing/2014/main" id="{DCEF6246-325B-7C68-301B-7AEFB601D011}"/>
              </a:ext>
            </a:extLst>
          </p:cNvPr>
          <p:cNvSpPr/>
          <p:nvPr/>
        </p:nvSpPr>
        <p:spPr>
          <a:xfrm>
            <a:off x="8488455" y="2699778"/>
            <a:ext cx="389965" cy="658906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>
              <a:solidFill>
                <a:schemeClr val="tx1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1BB941B-D981-FCB4-7C7A-E29528E6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9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48647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DE560-DB4B-0E1A-5F58-119A5E77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52744"/>
            <a:ext cx="7886700" cy="707770"/>
          </a:xfrm>
        </p:spPr>
        <p:txBody>
          <a:bodyPr>
            <a:normAutofit/>
          </a:bodyPr>
          <a:lstStyle/>
          <a:p>
            <a:r>
              <a:rPr lang="it-GB" sz="2800" dirty="0"/>
              <a:t>Constructing quantum channels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99DD79-9AAC-E562-A81E-8C100E249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988122"/>
            <a:ext cx="7886699" cy="1531811"/>
          </a:xfrm>
        </p:spPr>
        <p:txBody>
          <a:bodyPr>
            <a:normAutofit fontScale="92500" lnSpcReduction="20000"/>
          </a:bodyPr>
          <a:lstStyle/>
          <a:p>
            <a:r>
              <a:rPr lang="it-IT" sz="1800" b="1" dirty="0" err="1">
                <a:solidFill>
                  <a:srgbClr val="FF0000"/>
                </a:solidFill>
              </a:rPr>
              <a:t>Translate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b="1" dirty="0" err="1">
                <a:solidFill>
                  <a:srgbClr val="FF0000"/>
                </a:solidFill>
              </a:rPr>
              <a:t>obervables</a:t>
            </a:r>
            <a:r>
              <a:rPr lang="it-IT" sz="1800" dirty="0"/>
              <a:t>: (</a:t>
            </a:r>
            <a:r>
              <a:rPr lang="it-IT" sz="1800" dirty="0" err="1"/>
              <a:t>R</a:t>
            </a:r>
            <a:r>
              <a:rPr lang="it-IT" sz="1800" dirty="0"/>
              <a:t>, L) </a:t>
            </a:r>
            <a:r>
              <a:rPr lang="it-IT" sz="1800" dirty="0">
                <a:sym typeface="Wingdings" pitchFamily="2" charset="2"/>
              </a:rPr>
              <a:t> </a:t>
            </a:r>
            <a:r>
              <a:rPr lang="it-IT" sz="1800" dirty="0" err="1">
                <a:sym typeface="Wingdings" pitchFamily="2" charset="2"/>
              </a:rPr>
              <a:t>Boolean</a:t>
            </a:r>
            <a:r>
              <a:rPr lang="it-IT" sz="1800" dirty="0">
                <a:sym typeface="Wingdings" pitchFamily="2" charset="2"/>
              </a:rPr>
              <a:t> </a:t>
            </a:r>
            <a:r>
              <a:rPr lang="it-IT" sz="1800" dirty="0" err="1">
                <a:sym typeface="Wingdings" pitchFamily="2" charset="2"/>
              </a:rPr>
              <a:t>computational</a:t>
            </a:r>
            <a:r>
              <a:rPr lang="it-IT" sz="1800" dirty="0">
                <a:sym typeface="Wingdings" pitchFamily="2" charset="2"/>
              </a:rPr>
              <a:t> </a:t>
            </a:r>
            <a:r>
              <a:rPr lang="it-IT" sz="1800" dirty="0" err="1">
                <a:sym typeface="Wingdings" pitchFamily="2" charset="2"/>
              </a:rPr>
              <a:t>basis</a:t>
            </a:r>
            <a:r>
              <a:rPr lang="it-IT" sz="1800" dirty="0">
                <a:sym typeface="Wingdings" pitchFamily="2" charset="2"/>
              </a:rPr>
              <a:t> (0,1)</a:t>
            </a:r>
          </a:p>
          <a:p>
            <a:endParaRPr lang="it-IT" sz="1800" dirty="0">
              <a:sym typeface="Wingdings" pitchFamily="2" charset="2"/>
            </a:endParaRPr>
          </a:p>
          <a:p>
            <a:r>
              <a:rPr lang="it-IT" sz="1800" dirty="0" err="1">
                <a:sym typeface="Wingdings" pitchFamily="2" charset="2"/>
              </a:rPr>
              <a:t>Characterise</a:t>
            </a:r>
            <a:r>
              <a:rPr lang="it-IT" sz="1800" dirty="0">
                <a:sym typeface="Wingdings" pitchFamily="2" charset="2"/>
              </a:rPr>
              <a:t> </a:t>
            </a:r>
            <a:r>
              <a:rPr lang="it-IT" sz="1800" dirty="0" err="1">
                <a:sym typeface="Wingdings" pitchFamily="2" charset="2"/>
              </a:rPr>
              <a:t>each</a:t>
            </a:r>
            <a:r>
              <a:rPr lang="it-IT" sz="1800" dirty="0">
                <a:sym typeface="Wingdings" pitchFamily="2" charset="2"/>
              </a:rPr>
              <a:t> </a:t>
            </a:r>
            <a:r>
              <a:rPr lang="it-IT" sz="1800" dirty="0" err="1">
                <a:sym typeface="Wingdings" pitchFamily="2" charset="2"/>
              </a:rPr>
              <a:t>possible</a:t>
            </a:r>
            <a:r>
              <a:rPr lang="it-IT" sz="1800" dirty="0">
                <a:sym typeface="Wingdings" pitchFamily="2" charset="2"/>
              </a:rPr>
              <a:t> </a:t>
            </a:r>
            <a:r>
              <a:rPr lang="it-IT" sz="1800" dirty="0" err="1">
                <a:sym typeface="Wingdings" pitchFamily="2" charset="2"/>
              </a:rPr>
              <a:t>initial-final</a:t>
            </a:r>
            <a:r>
              <a:rPr lang="it-IT" sz="1800" dirty="0">
                <a:sym typeface="Wingdings" pitchFamily="2" charset="2"/>
              </a:rPr>
              <a:t> </a:t>
            </a:r>
            <a:r>
              <a:rPr lang="it-IT" sz="1800" dirty="0" err="1">
                <a:sym typeface="Wingdings" pitchFamily="2" charset="2"/>
              </a:rPr>
              <a:t>helicity</a:t>
            </a:r>
            <a:r>
              <a:rPr lang="it-IT" sz="1800" dirty="0">
                <a:sym typeface="Wingdings" pitchFamily="2" charset="2"/>
              </a:rPr>
              <a:t> state by a</a:t>
            </a:r>
            <a:r>
              <a:rPr lang="it-IT" sz="1800" b="1" dirty="0">
                <a:sym typeface="Wingdings" pitchFamily="2" charset="2"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sym typeface="Wingdings" pitchFamily="2" charset="2"/>
              </a:rPr>
              <a:t>string</a:t>
            </a:r>
            <a:r>
              <a:rPr lang="it-IT" sz="1800" b="1" dirty="0">
                <a:sym typeface="Wingdings" pitchFamily="2" charset="2"/>
              </a:rPr>
              <a:t> </a:t>
            </a:r>
            <a:r>
              <a:rPr lang="it-IT" sz="1800" dirty="0">
                <a:sym typeface="Wingdings" pitchFamily="2" charset="2"/>
              </a:rPr>
              <a:t>of </a:t>
            </a:r>
            <a:r>
              <a:rPr lang="it-IT" sz="1800" dirty="0" err="1">
                <a:sym typeface="Wingdings" pitchFamily="2" charset="2"/>
              </a:rPr>
              <a:t>four</a:t>
            </a:r>
            <a:r>
              <a:rPr lang="it-IT" sz="1800" dirty="0">
                <a:sym typeface="Wingdings" pitchFamily="2" charset="2"/>
              </a:rPr>
              <a:t> </a:t>
            </a:r>
            <a:r>
              <a:rPr lang="it-IT" sz="1800" dirty="0" err="1">
                <a:sym typeface="Wingdings" pitchFamily="2" charset="2"/>
              </a:rPr>
              <a:t>digits</a:t>
            </a:r>
            <a:r>
              <a:rPr lang="it-IT" sz="1800" dirty="0">
                <a:sym typeface="Wingdings" pitchFamily="2" charset="2"/>
              </a:rPr>
              <a:t>. </a:t>
            </a:r>
          </a:p>
          <a:p>
            <a:endParaRPr lang="it-IT" sz="1800" dirty="0"/>
          </a:p>
          <a:p>
            <a:r>
              <a:rPr lang="it-IT" sz="1800" b="1" dirty="0">
                <a:solidFill>
                  <a:srgbClr val="FF0000"/>
                </a:solidFill>
              </a:rPr>
              <a:t>T</a:t>
            </a:r>
            <a:r>
              <a:rPr lang="it-GB" sz="1800" b="1" dirty="0">
                <a:solidFill>
                  <a:srgbClr val="FF0000"/>
                </a:solidFill>
              </a:rPr>
              <a:t>unable precision</a:t>
            </a:r>
            <a:r>
              <a:rPr lang="it-GB" sz="1800" dirty="0"/>
              <a:t>: Solovay-Kitaev theorem </a:t>
            </a:r>
            <a:r>
              <a:rPr lang="it-GB" sz="1300" dirty="0">
                <a:solidFill>
                  <a:schemeClr val="accent1"/>
                </a:solidFill>
                <a:hlinkClick r:id="rId3"/>
              </a:rPr>
              <a:t>[</a:t>
            </a:r>
            <a:r>
              <a:rPr lang="it-IT" sz="1300" dirty="0">
                <a:solidFill>
                  <a:schemeClr val="accent1"/>
                </a:solidFill>
                <a:effectLst/>
                <a:hlinkClick r:id="rId3"/>
              </a:rPr>
              <a:t>M. Nielsen and I. Chuang, 2010</a:t>
            </a:r>
            <a:r>
              <a:rPr lang="it-GB" sz="1300" dirty="0">
                <a:solidFill>
                  <a:schemeClr val="accent1"/>
                </a:solidFill>
                <a:hlinkClick r:id="rId3"/>
              </a:rPr>
              <a:t>]</a:t>
            </a:r>
            <a:endParaRPr lang="it-GB" sz="1300" dirty="0">
              <a:solidFill>
                <a:schemeClr val="accent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19EE805-2AAE-89B9-870D-7760DAA3D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001" y="1103972"/>
            <a:ext cx="5438560" cy="3391662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CDDF5E-74BD-0C78-52FD-E59031CF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10</a:t>
            </a:fld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13370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D7CB577-3CCF-4A9D-AACF-D6FDCCF76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88" y="1151719"/>
            <a:ext cx="4838655" cy="4209631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1CD0B06-BE7F-15A0-E503-BD0AEE9E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11</a:t>
            </a:fld>
            <a:endParaRPr lang="it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CC1A9B-FB2F-05AD-42C9-DAA3929345AD}"/>
              </a:ext>
            </a:extLst>
          </p:cNvPr>
          <p:cNvSpPr txBox="1"/>
          <p:nvPr/>
        </p:nvSpPr>
        <p:spPr>
          <a:xfrm>
            <a:off x="2914650" y="529111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[C. Altomonte and A.J. Barr, 2022]</a:t>
            </a:r>
            <a:endParaRPr lang="it-GB" sz="1200" dirty="0"/>
          </a:p>
        </p:txBody>
      </p:sp>
      <p:pic>
        <p:nvPicPr>
          <p:cNvPr id="6" name="Immagine 5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B5C38208-4474-4B46-F99C-50FA91F87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052" y="1574548"/>
            <a:ext cx="2994761" cy="281859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786B53-847E-CDF7-AF61-EB1EBA4CF6FE}"/>
              </a:ext>
            </a:extLst>
          </p:cNvPr>
          <p:cNvSpPr txBox="1"/>
          <p:nvPr/>
        </p:nvSpPr>
        <p:spPr>
          <a:xfrm>
            <a:off x="6920432" y="4380464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GB" sz="1400" dirty="0">
                <a:solidFill>
                  <a:schemeClr val="accent1"/>
                </a:solidFill>
                <a:hlinkClick r:id="rId6"/>
              </a:rPr>
              <a:t>[M. </a:t>
            </a:r>
            <a:r>
              <a:rPr lang="it-GB" sz="1200" dirty="0">
                <a:solidFill>
                  <a:schemeClr val="accent1"/>
                </a:solidFill>
                <a:hlinkClick r:id="rId6"/>
              </a:rPr>
              <a:t>Thomson</a:t>
            </a:r>
            <a:r>
              <a:rPr lang="it-GB" sz="1400" dirty="0">
                <a:solidFill>
                  <a:schemeClr val="accent1"/>
                </a:solidFill>
                <a:hlinkClick r:id="rId6"/>
              </a:rPr>
              <a:t>, 2021]</a:t>
            </a:r>
            <a:endParaRPr lang="it-GB" sz="1400" dirty="0"/>
          </a:p>
        </p:txBody>
      </p:sp>
    </p:spTree>
    <p:extLst>
      <p:ext uri="{BB962C8B-B14F-4D97-AF65-F5344CB8AC3E}">
        <p14:creationId xmlns:p14="http://schemas.microsoft.com/office/powerpoint/2010/main" val="2737080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78A13A81-BC45-3867-1176-C8E1A7D87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60" y="1365504"/>
            <a:ext cx="4577592" cy="3871114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6C285FE-5AD0-5740-F1FA-A09729F8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12</a:t>
            </a:fld>
            <a:endParaRPr lang="it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4BB253-4F66-6DAC-9E47-30152D694EDB}"/>
              </a:ext>
            </a:extLst>
          </p:cNvPr>
          <p:cNvSpPr txBox="1"/>
          <p:nvPr/>
        </p:nvSpPr>
        <p:spPr>
          <a:xfrm>
            <a:off x="2667952" y="521549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[C. Altomonte and A.J. Barr, 2022]</a:t>
            </a:r>
            <a:endParaRPr lang="it-GB" sz="1200" dirty="0"/>
          </a:p>
        </p:txBody>
      </p:sp>
      <p:pic>
        <p:nvPicPr>
          <p:cNvPr id="6" name="Immagine 5" descr="Immagine che contiene grafico, diagramma&#10;&#10;Descrizione generata automaticamente">
            <a:extLst>
              <a:ext uri="{FF2B5EF4-FFF2-40B4-BE49-F238E27FC236}">
                <a16:creationId xmlns:a16="http://schemas.microsoft.com/office/drawing/2014/main" id="{FD4D9C46-BF37-8E96-C82D-8F363C112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306" y="1621382"/>
            <a:ext cx="4200391" cy="234101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EFAF6B-1275-897E-87A5-E94DE5555F46}"/>
              </a:ext>
            </a:extLst>
          </p:cNvPr>
          <p:cNvSpPr txBox="1"/>
          <p:nvPr/>
        </p:nvSpPr>
        <p:spPr>
          <a:xfrm>
            <a:off x="6860501" y="4127283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GB" sz="1400" dirty="0">
                <a:solidFill>
                  <a:schemeClr val="accent1"/>
                </a:solidFill>
                <a:hlinkClick r:id="rId6"/>
              </a:rPr>
              <a:t>[M. </a:t>
            </a:r>
            <a:r>
              <a:rPr lang="it-GB" sz="1200" dirty="0">
                <a:solidFill>
                  <a:schemeClr val="accent1"/>
                </a:solidFill>
                <a:hlinkClick r:id="rId6"/>
              </a:rPr>
              <a:t>Thomson</a:t>
            </a:r>
            <a:r>
              <a:rPr lang="it-GB" sz="1400" dirty="0">
                <a:solidFill>
                  <a:schemeClr val="accent1"/>
                </a:solidFill>
                <a:hlinkClick r:id="rId6"/>
              </a:rPr>
              <a:t>, 2021]</a:t>
            </a:r>
            <a:endParaRPr lang="it-GB" sz="1400" dirty="0"/>
          </a:p>
        </p:txBody>
      </p:sp>
    </p:spTree>
    <p:extLst>
      <p:ext uri="{BB962C8B-B14F-4D97-AF65-F5344CB8AC3E}">
        <p14:creationId xmlns:p14="http://schemas.microsoft.com/office/powerpoint/2010/main" val="165053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EEE6EC1-2B91-400C-A6EB-42D4B32FF2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26" b="52924"/>
          <a:stretch/>
        </p:blipFill>
        <p:spPr>
          <a:xfrm>
            <a:off x="726186" y="1409790"/>
            <a:ext cx="2798792" cy="18608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0997C5A-4481-CA10-A767-D3BE80B3E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988" y="1776175"/>
            <a:ext cx="3670931" cy="82839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A570656-EACB-533A-1B5D-2C3E54AAD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995" y="4260064"/>
            <a:ext cx="3670931" cy="119057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CA3F43C-E1C5-B894-DE74-6FE3256395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080"/>
          <a:stretch/>
        </p:blipFill>
        <p:spPr>
          <a:xfrm>
            <a:off x="367667" y="4250332"/>
            <a:ext cx="3308652" cy="2242541"/>
          </a:xfrm>
          <a:prstGeom prst="rect">
            <a:avLst/>
          </a:prstGeom>
        </p:spPr>
      </p:pic>
      <p:sp>
        <p:nvSpPr>
          <p:cNvPr id="3" name="Freccia destra 2">
            <a:extLst>
              <a:ext uri="{FF2B5EF4-FFF2-40B4-BE49-F238E27FC236}">
                <a16:creationId xmlns:a16="http://schemas.microsoft.com/office/drawing/2014/main" id="{1E45C7D5-B77C-846A-8C9B-B9AFA0CEF6A9}"/>
              </a:ext>
            </a:extLst>
          </p:cNvPr>
          <p:cNvSpPr/>
          <p:nvPr/>
        </p:nvSpPr>
        <p:spPr>
          <a:xfrm>
            <a:off x="3777438" y="2002650"/>
            <a:ext cx="1163037" cy="416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GB" dirty="0"/>
              <a:t>Derive</a:t>
            </a:r>
          </a:p>
        </p:txBody>
      </p:sp>
      <p:sp>
        <p:nvSpPr>
          <p:cNvPr id="7" name="Freccia sinistra 6">
            <a:extLst>
              <a:ext uri="{FF2B5EF4-FFF2-40B4-BE49-F238E27FC236}">
                <a16:creationId xmlns:a16="http://schemas.microsoft.com/office/drawing/2014/main" id="{33E7BC5E-757C-4EAC-D236-C88069F68D21}"/>
              </a:ext>
            </a:extLst>
          </p:cNvPr>
          <p:cNvSpPr/>
          <p:nvPr/>
        </p:nvSpPr>
        <p:spPr>
          <a:xfrm>
            <a:off x="3827798" y="4646920"/>
            <a:ext cx="1062318" cy="41685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GB" dirty="0"/>
              <a:t>Derive</a:t>
            </a:r>
          </a:p>
        </p:txBody>
      </p:sp>
      <p:sp>
        <p:nvSpPr>
          <p:cNvPr id="9" name="Freccia bidirezionale verticale 8">
            <a:extLst>
              <a:ext uri="{FF2B5EF4-FFF2-40B4-BE49-F238E27FC236}">
                <a16:creationId xmlns:a16="http://schemas.microsoft.com/office/drawing/2014/main" id="{23E3F914-32FA-0166-327E-55F52EE150C6}"/>
              </a:ext>
            </a:extLst>
          </p:cNvPr>
          <p:cNvSpPr/>
          <p:nvPr/>
        </p:nvSpPr>
        <p:spPr>
          <a:xfrm>
            <a:off x="6679884" y="2810435"/>
            <a:ext cx="299140" cy="1344706"/>
          </a:xfrm>
          <a:prstGeom prst="upDownArrow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EB4015E-8602-60AA-31B4-9235C87C5FFA}"/>
              </a:ext>
            </a:extLst>
          </p:cNvPr>
          <p:cNvSpPr txBox="1"/>
          <p:nvPr/>
        </p:nvSpPr>
        <p:spPr>
          <a:xfrm>
            <a:off x="6376926" y="3270670"/>
            <a:ext cx="90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GB" dirty="0"/>
              <a:t>Identify</a:t>
            </a:r>
          </a:p>
        </p:txBody>
      </p:sp>
      <p:sp>
        <p:nvSpPr>
          <p:cNvPr id="11" name="Freccia bidirezionale verticale 10">
            <a:extLst>
              <a:ext uri="{FF2B5EF4-FFF2-40B4-BE49-F238E27FC236}">
                <a16:creationId xmlns:a16="http://schemas.microsoft.com/office/drawing/2014/main" id="{75020C69-D897-6DC8-EC5E-7D9DA2FB9269}"/>
              </a:ext>
            </a:extLst>
          </p:cNvPr>
          <p:cNvSpPr/>
          <p:nvPr/>
        </p:nvSpPr>
        <p:spPr>
          <a:xfrm>
            <a:off x="1862018" y="2810435"/>
            <a:ext cx="299140" cy="1344706"/>
          </a:xfrm>
          <a:prstGeom prst="upDownArrow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997D5C-C306-C838-7532-00774AC023B6}"/>
              </a:ext>
            </a:extLst>
          </p:cNvPr>
          <p:cNvSpPr txBox="1"/>
          <p:nvPr/>
        </p:nvSpPr>
        <p:spPr>
          <a:xfrm>
            <a:off x="1559060" y="3270670"/>
            <a:ext cx="90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GB" dirty="0"/>
              <a:t>Identify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E7DD3F1A-35F8-23E7-678D-BFCF3D858933}"/>
              </a:ext>
            </a:extLst>
          </p:cNvPr>
          <p:cNvSpPr txBox="1">
            <a:spLocks/>
          </p:cNvSpPr>
          <p:nvPr/>
        </p:nvSpPr>
        <p:spPr>
          <a:xfrm>
            <a:off x="726186" y="483099"/>
            <a:ext cx="7886700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GB" sz="2800" dirty="0"/>
              <a:t>Remarks and findings: constructing a dictionary translating between PP and QI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FA3CA44-2D73-D8E6-16A7-056C9DF2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13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986610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4">
                <a:extLst>
                  <a:ext uri="{FF2B5EF4-FFF2-40B4-BE49-F238E27FC236}">
                    <a16:creationId xmlns:a16="http://schemas.microsoft.com/office/drawing/2014/main" id="{A96385E8-AC89-F187-6139-CEF1DB47F48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93430933"/>
                  </p:ext>
                </p:extLst>
              </p:nvPr>
            </p:nvGraphicFramePr>
            <p:xfrm>
              <a:off x="616542" y="841201"/>
              <a:ext cx="7910916" cy="31988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10916">
                      <a:extLst>
                        <a:ext uri="{9D8B030D-6E8A-4147-A177-3AD203B41FA5}">
                          <a16:colId xmlns:a16="http://schemas.microsoft.com/office/drawing/2014/main" val="26090245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Serial Concatenation (QI)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63138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It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submits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the quantum state to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subsequent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quantum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channels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200" kern="1200" dirty="0">
                              <a:solidFill>
                                <a:schemeClr val="accen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hlinkClick r:id="rId3"/>
                            </a:rPr>
                            <a:t>[M. Wilde, 2017].</a:t>
                          </a:r>
                          <a:endParaRPr lang="it-IT" sz="1200" kern="1200" dirty="0">
                            <a:solidFill>
                              <a:schemeClr val="accen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67583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quantum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channels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𝒩</m:t>
                              </m:r>
                              <m:r>
                                <a:rPr lang="en-GB" sz="1800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GB" sz="1800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ℬ</m:t>
                              </m:r>
                              <m:d>
                                <m:dPr>
                                  <m:ctrlPr>
                                    <a:rPr lang="it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800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GB" sz="1800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ℬ</m:t>
                              </m:r>
                              <m:d>
                                <m:dPr>
                                  <m:ctrlPr>
                                    <a:rPr lang="it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sz="18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  <m:r>
                                <a:rPr lang="en-GB" sz="18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ℳ</m:t>
                              </m:r>
                              <m:r>
                                <a:rPr lang="en-GB" sz="18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GB" sz="18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ℬ</m:t>
                              </m:r>
                              <m:d>
                                <m:dPr>
                                  <m:ctrlPr>
                                    <a:rPr lang="it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ℬ</m:t>
                              </m:r>
                              <m:d>
                                <m:dPr>
                                  <m:ctrlPr>
                                    <a:rPr lang="it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it-GB" sz="1800" kern="1200" dirty="0">
                            <a:solidFill>
                              <a:schemeClr val="dk1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it-GB" sz="18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first channel’s output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GB" sz="1800" i="1" smtClean="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 smtClean="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 </m:t>
                                  </m:r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→</m:t>
                                  </m:r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GB" sz="1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GB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800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it-GB" sz="1800" i="1" smtClean="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 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it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GB" sz="1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GB" sz="1800" i="1" smtClean="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</m:oMath>
                          </a14:m>
                          <a:endParaRPr lang="it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it-GB" sz="18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	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second channel’s 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it-GB" sz="18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GB" sz="1800" i="1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ℳ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∘</m:t>
                                  </m:r>
                                  <m:sSub>
                                    <m:sSubPr>
                                      <m:ctrlPr>
                                        <a:rPr lang="it-GB" sz="1800" i="1" smtClean="0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𝒩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it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it-GB" sz="180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 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it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GB" sz="1800" i="1" smtClean="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→</m:t>
                                  </m:r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GB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r>
                                <a:rPr lang="en-GB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it-GB" sz="180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endParaRPr lang="it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it-GB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					</a:t>
                          </a:r>
                          <a:r>
                            <a:rPr lang="en-GB" sz="18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it-GB" sz="1800" dirty="0"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it-GB" sz="1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it-GB" sz="180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GB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 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it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GB" sz="1800" i="1" smtClean="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it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sSub>
                                <m:sSubPr>
                                  <m:ctrlPr>
                                    <a:rPr lang="it-GB" sz="1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it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it-GB" sz="180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</m:oMath>
                          </a14:m>
                          <a:endParaRPr lang="it-IT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it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57913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4">
                <a:extLst>
                  <a:ext uri="{FF2B5EF4-FFF2-40B4-BE49-F238E27FC236}">
                    <a16:creationId xmlns:a16="http://schemas.microsoft.com/office/drawing/2014/main" id="{A96385E8-AC89-F187-6139-CEF1DB47F48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93430933"/>
                  </p:ext>
                </p:extLst>
              </p:nvPr>
            </p:nvGraphicFramePr>
            <p:xfrm>
              <a:off x="616542" y="841201"/>
              <a:ext cx="7910916" cy="31988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10916">
                      <a:extLst>
                        <a:ext uri="{9D8B030D-6E8A-4147-A177-3AD203B41FA5}">
                          <a16:colId xmlns:a16="http://schemas.microsoft.com/office/drawing/2014/main" val="26090245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Serial Concatenation (QI)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631386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It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submits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the quantum state to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subsequent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quantum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channels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200" kern="1200" dirty="0">
                              <a:solidFill>
                                <a:schemeClr val="accen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hlinkClick r:id="rId4"/>
                            </a:rPr>
                            <a:t>[M. Wilde, 2017].</a:t>
                          </a:r>
                          <a:endParaRPr lang="it-IT" sz="1200" kern="1200" dirty="0">
                            <a:solidFill>
                              <a:schemeClr val="accen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6758390"/>
                      </a:ext>
                    </a:extLst>
                  </a:tr>
                  <a:tr h="2187893">
                    <a:tc>
                      <a:txBody>
                        <a:bodyPr/>
                        <a:lstStyle/>
                        <a:p>
                          <a:endParaRPr lang="it-GB"/>
                        </a:p>
                      </a:txBody>
                      <a:tcPr>
                        <a:blipFill>
                          <a:blip r:embed="rId5"/>
                          <a:stretch>
                            <a:fillRect t="-47399" r="-321" b="-150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7913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con angoli arrotondati 6">
                <a:extLst>
                  <a:ext uri="{FF2B5EF4-FFF2-40B4-BE49-F238E27FC236}">
                    <a16:creationId xmlns:a16="http://schemas.microsoft.com/office/drawing/2014/main" id="{978A8863-E664-4886-BE12-9C2B6A9617E9}"/>
                  </a:ext>
                </a:extLst>
              </p:cNvPr>
              <p:cNvSpPr/>
              <p:nvPr/>
            </p:nvSpPr>
            <p:spPr>
              <a:xfrm>
                <a:off x="1903288" y="4671232"/>
                <a:ext cx="672353" cy="60511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it-GB" dirty="0"/>
              </a:p>
            </p:txBody>
          </p:sp>
        </mc:Choice>
        <mc:Fallback xmlns="">
          <p:sp>
            <p:nvSpPr>
              <p:cNvPr id="7" name="Rettangolo con angoli arrotondati 6">
                <a:extLst>
                  <a:ext uri="{FF2B5EF4-FFF2-40B4-BE49-F238E27FC236}">
                    <a16:creationId xmlns:a16="http://schemas.microsoft.com/office/drawing/2014/main" id="{978A8863-E664-4886-BE12-9C2B6A9617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88" y="4671232"/>
                <a:ext cx="672353" cy="6051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con angoli arrotondati 7">
                <a:extLst>
                  <a:ext uri="{FF2B5EF4-FFF2-40B4-BE49-F238E27FC236}">
                    <a16:creationId xmlns:a16="http://schemas.microsoft.com/office/drawing/2014/main" id="{95A4FC7B-9D73-CF91-5DA3-3C7FA849FFA4}"/>
                  </a:ext>
                </a:extLst>
              </p:cNvPr>
              <p:cNvSpPr/>
              <p:nvPr/>
            </p:nvSpPr>
            <p:spPr>
              <a:xfrm>
                <a:off x="4369441" y="4671232"/>
                <a:ext cx="672353" cy="60511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it-GB" dirty="0"/>
              </a:p>
            </p:txBody>
          </p:sp>
        </mc:Choice>
        <mc:Fallback xmlns="">
          <p:sp>
            <p:nvSpPr>
              <p:cNvPr id="8" name="Rettangolo con angoli arrotondati 7">
                <a:extLst>
                  <a:ext uri="{FF2B5EF4-FFF2-40B4-BE49-F238E27FC236}">
                    <a16:creationId xmlns:a16="http://schemas.microsoft.com/office/drawing/2014/main" id="{95A4FC7B-9D73-CF91-5DA3-3C7FA849F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441" y="4671232"/>
                <a:ext cx="672353" cy="6051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con angoli arrotondati 8">
                <a:extLst>
                  <a:ext uri="{FF2B5EF4-FFF2-40B4-BE49-F238E27FC236}">
                    <a16:creationId xmlns:a16="http://schemas.microsoft.com/office/drawing/2014/main" id="{1882D031-8763-4132-A23F-2E4CC3532D2E}"/>
                  </a:ext>
                </a:extLst>
              </p:cNvPr>
              <p:cNvSpPr/>
              <p:nvPr/>
            </p:nvSpPr>
            <p:spPr>
              <a:xfrm>
                <a:off x="6835594" y="4674407"/>
                <a:ext cx="672353" cy="60511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it-GB" dirty="0"/>
              </a:p>
            </p:txBody>
          </p:sp>
        </mc:Choice>
        <mc:Fallback xmlns="">
          <p:sp>
            <p:nvSpPr>
              <p:cNvPr id="9" name="Rettangolo con angoli arrotondati 8">
                <a:extLst>
                  <a:ext uri="{FF2B5EF4-FFF2-40B4-BE49-F238E27FC236}">
                    <a16:creationId xmlns:a16="http://schemas.microsoft.com/office/drawing/2014/main" id="{1882D031-8763-4132-A23F-2E4CC3532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594" y="4674407"/>
                <a:ext cx="672353" cy="6051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reccia destra 10">
                <a:extLst>
                  <a:ext uri="{FF2B5EF4-FFF2-40B4-BE49-F238E27FC236}">
                    <a16:creationId xmlns:a16="http://schemas.microsoft.com/office/drawing/2014/main" id="{017324D6-4B0F-AD90-348A-04DCD719FEE9}"/>
                  </a:ext>
                </a:extLst>
              </p:cNvPr>
              <p:cNvSpPr/>
              <p:nvPr/>
            </p:nvSpPr>
            <p:spPr>
              <a:xfrm>
                <a:off x="2575641" y="4755088"/>
                <a:ext cx="1793800" cy="47064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𝒩</m:t>
                      </m:r>
                    </m:oMath>
                  </m:oMathPara>
                </a14:m>
                <a:endParaRPr lang="it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Freccia destra 10">
                <a:extLst>
                  <a:ext uri="{FF2B5EF4-FFF2-40B4-BE49-F238E27FC236}">
                    <a16:creationId xmlns:a16="http://schemas.microsoft.com/office/drawing/2014/main" id="{017324D6-4B0F-AD90-348A-04DCD719F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641" y="4755088"/>
                <a:ext cx="1793800" cy="470647"/>
              </a:xfrm>
              <a:prstGeom prst="rightArrow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reccia destra 11">
                <a:extLst>
                  <a:ext uri="{FF2B5EF4-FFF2-40B4-BE49-F238E27FC236}">
                    <a16:creationId xmlns:a16="http://schemas.microsoft.com/office/drawing/2014/main" id="{2357DB99-4DF0-D921-0030-EC77CF726DAD}"/>
                  </a:ext>
                </a:extLst>
              </p:cNvPr>
              <p:cNvSpPr/>
              <p:nvPr/>
            </p:nvSpPr>
            <p:spPr>
              <a:xfrm>
                <a:off x="5041794" y="4755088"/>
                <a:ext cx="1793800" cy="470647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ℳ</m:t>
                      </m:r>
                    </m:oMath>
                  </m:oMathPara>
                </a14:m>
                <a:endParaRPr lang="it-GB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Freccia destra 11">
                <a:extLst>
                  <a:ext uri="{FF2B5EF4-FFF2-40B4-BE49-F238E27FC236}">
                    <a16:creationId xmlns:a16="http://schemas.microsoft.com/office/drawing/2014/main" id="{2357DB99-4DF0-D921-0030-EC77CF726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794" y="4755088"/>
                <a:ext cx="1793800" cy="470647"/>
              </a:xfrm>
              <a:prstGeom prst="rightArrow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2ABCB68-3DE1-FEE4-C21D-A22EA672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14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317953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A96385E8-AC89-F187-6139-CEF1DB47F4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013021"/>
              </p:ext>
            </p:extLst>
          </p:nvPr>
        </p:nvGraphicFramePr>
        <p:xfrm>
          <a:off x="628650" y="1072590"/>
          <a:ext cx="791091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0916">
                  <a:extLst>
                    <a:ext uri="{9D8B030D-6E8A-4147-A177-3AD203B41FA5}">
                      <a16:colId xmlns:a16="http://schemas.microsoft.com/office/drawing/2014/main" val="2609024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GB" dirty="0"/>
                        <a:t>Serial Concatenation (PP)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13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 </a:t>
                      </a:r>
                      <a:r>
                        <a:rPr lang="it-IT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interpretation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applicable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modelling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sequential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processes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such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cascade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decays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jets.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253263"/>
                  </a:ext>
                </a:extLst>
              </a:tr>
            </a:tbl>
          </a:graphicData>
        </a:graphic>
      </p:graphicFrame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2ABCB68-3DE1-FEE4-C21D-A22EA672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15</a:t>
            </a:fld>
            <a:endParaRPr lang="it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con angoli arrotondati 31">
                <a:extLst>
                  <a:ext uri="{FF2B5EF4-FFF2-40B4-BE49-F238E27FC236}">
                    <a16:creationId xmlns:a16="http://schemas.microsoft.com/office/drawing/2014/main" id="{B9E43A3E-9F59-95D1-C01C-C1A1357346AB}"/>
                  </a:ext>
                </a:extLst>
              </p:cNvPr>
              <p:cNvSpPr/>
              <p:nvPr/>
            </p:nvSpPr>
            <p:spPr>
              <a:xfrm>
                <a:off x="4786126" y="4414364"/>
                <a:ext cx="511301" cy="41471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it-GB" dirty="0"/>
              </a:p>
            </p:txBody>
          </p:sp>
        </mc:Choice>
        <mc:Fallback xmlns="">
          <p:sp>
            <p:nvSpPr>
              <p:cNvPr id="32" name="Rettangolo con angoli arrotondati 31">
                <a:extLst>
                  <a:ext uri="{FF2B5EF4-FFF2-40B4-BE49-F238E27FC236}">
                    <a16:creationId xmlns:a16="http://schemas.microsoft.com/office/drawing/2014/main" id="{B9E43A3E-9F59-95D1-C01C-C1A135734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126" y="4414364"/>
                <a:ext cx="511301" cy="41471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con angoli arrotondati 32">
                <a:extLst>
                  <a:ext uri="{FF2B5EF4-FFF2-40B4-BE49-F238E27FC236}">
                    <a16:creationId xmlns:a16="http://schemas.microsoft.com/office/drawing/2014/main" id="{BE9FBC2E-8459-ED94-EC8D-42019779525A}"/>
                  </a:ext>
                </a:extLst>
              </p:cNvPr>
              <p:cNvSpPr/>
              <p:nvPr/>
            </p:nvSpPr>
            <p:spPr>
              <a:xfrm>
                <a:off x="6299855" y="4437379"/>
                <a:ext cx="373046" cy="37345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it-GB" dirty="0"/>
              </a:p>
            </p:txBody>
          </p:sp>
        </mc:Choice>
        <mc:Fallback xmlns="">
          <p:sp>
            <p:nvSpPr>
              <p:cNvPr id="33" name="Rettangolo con angoli arrotondati 32">
                <a:extLst>
                  <a:ext uri="{FF2B5EF4-FFF2-40B4-BE49-F238E27FC236}">
                    <a16:creationId xmlns:a16="http://schemas.microsoft.com/office/drawing/2014/main" id="{BE9FBC2E-8459-ED94-EC8D-420197795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855" y="4437379"/>
                <a:ext cx="373046" cy="373459"/>
              </a:xfrm>
              <a:prstGeom prst="roundRect">
                <a:avLst/>
              </a:prstGeom>
              <a:blipFill>
                <a:blip r:embed="rId4"/>
                <a:stretch>
                  <a:fillRect l="-18750"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con angoli arrotondati 33">
                <a:extLst>
                  <a:ext uri="{FF2B5EF4-FFF2-40B4-BE49-F238E27FC236}">
                    <a16:creationId xmlns:a16="http://schemas.microsoft.com/office/drawing/2014/main" id="{7F474DD6-87C4-68B5-D975-ABF30EA1ECDE}"/>
                  </a:ext>
                </a:extLst>
              </p:cNvPr>
              <p:cNvSpPr/>
              <p:nvPr/>
            </p:nvSpPr>
            <p:spPr>
              <a:xfrm>
                <a:off x="7710607" y="4434990"/>
                <a:ext cx="373046" cy="37345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it-GB" dirty="0"/>
              </a:p>
            </p:txBody>
          </p:sp>
        </mc:Choice>
        <mc:Fallback xmlns="">
          <p:sp>
            <p:nvSpPr>
              <p:cNvPr id="34" name="Rettangolo con angoli arrotondati 33">
                <a:extLst>
                  <a:ext uri="{FF2B5EF4-FFF2-40B4-BE49-F238E27FC236}">
                    <a16:creationId xmlns:a16="http://schemas.microsoft.com/office/drawing/2014/main" id="{7F474DD6-87C4-68B5-D975-ABF30EA1E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07" y="4434990"/>
                <a:ext cx="373046" cy="373459"/>
              </a:xfrm>
              <a:prstGeom prst="roundRect">
                <a:avLst/>
              </a:prstGeom>
              <a:blipFill>
                <a:blip r:embed="rId5"/>
                <a:stretch>
                  <a:fillRect l="-19355"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Freccia destra 34">
                <a:extLst>
                  <a:ext uri="{FF2B5EF4-FFF2-40B4-BE49-F238E27FC236}">
                    <a16:creationId xmlns:a16="http://schemas.microsoft.com/office/drawing/2014/main" id="{7099425E-3A06-E315-8478-0F0034C90E6F}"/>
                  </a:ext>
                </a:extLst>
              </p:cNvPr>
              <p:cNvSpPr/>
              <p:nvPr/>
            </p:nvSpPr>
            <p:spPr>
              <a:xfrm>
                <a:off x="5297516" y="4493559"/>
                <a:ext cx="995265" cy="29046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𝒩</m:t>
                      </m:r>
                    </m:oMath>
                  </m:oMathPara>
                </a14:m>
                <a:endParaRPr lang="it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Freccia destra 34">
                <a:extLst>
                  <a:ext uri="{FF2B5EF4-FFF2-40B4-BE49-F238E27FC236}">
                    <a16:creationId xmlns:a16="http://schemas.microsoft.com/office/drawing/2014/main" id="{7099425E-3A06-E315-8478-0F0034C90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516" y="4493559"/>
                <a:ext cx="995265" cy="290468"/>
              </a:xfrm>
              <a:prstGeom prst="rightArrow">
                <a:avLst/>
              </a:prstGeom>
              <a:blipFill>
                <a:blip r:embed="rId6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Freccia destra 35">
                <a:extLst>
                  <a:ext uri="{FF2B5EF4-FFF2-40B4-BE49-F238E27FC236}">
                    <a16:creationId xmlns:a16="http://schemas.microsoft.com/office/drawing/2014/main" id="{B6FC9C83-2DE5-D8D3-79F4-5B2CDC5B8522}"/>
                  </a:ext>
                </a:extLst>
              </p:cNvPr>
              <p:cNvSpPr/>
              <p:nvPr/>
            </p:nvSpPr>
            <p:spPr>
              <a:xfrm>
                <a:off x="6687048" y="4500792"/>
                <a:ext cx="995265" cy="290468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ℳ</m:t>
                      </m:r>
                    </m:oMath>
                  </m:oMathPara>
                </a14:m>
                <a:endParaRPr lang="it-GB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Freccia destra 35">
                <a:extLst>
                  <a:ext uri="{FF2B5EF4-FFF2-40B4-BE49-F238E27FC236}">
                    <a16:creationId xmlns:a16="http://schemas.microsoft.com/office/drawing/2014/main" id="{B6FC9C83-2DE5-D8D3-79F4-5B2CDC5B8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048" y="4500792"/>
                <a:ext cx="995265" cy="290468"/>
              </a:xfrm>
              <a:prstGeom prst="rightArrow">
                <a:avLst/>
              </a:prstGeom>
              <a:blipFill>
                <a:blip r:embed="rId7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Immagine 36">
            <a:extLst>
              <a:ext uri="{FF2B5EF4-FFF2-40B4-BE49-F238E27FC236}">
                <a16:creationId xmlns:a16="http://schemas.microsoft.com/office/drawing/2014/main" id="{C63CFA27-A005-CD15-1409-9483ECC154D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357"/>
                    </a14:imgEffect>
                    <a14:imgEffect>
                      <a14:saturation sat="1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1368" y="2782665"/>
            <a:ext cx="3090632" cy="1899063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3B46FC-C27D-8511-D07B-1F23DA5F1075}"/>
              </a:ext>
            </a:extLst>
          </p:cNvPr>
          <p:cNvSpPr txBox="1"/>
          <p:nvPr/>
        </p:nvSpPr>
        <p:spPr>
          <a:xfrm>
            <a:off x="628650" y="5323489"/>
            <a:ext cx="8015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</a:t>
            </a:r>
            <a:r>
              <a:rPr lang="it-GB" dirty="0"/>
              <a:t>f. classical algorithm (eq. 1) in </a:t>
            </a:r>
            <a:r>
              <a:rPr lang="it-GB" sz="1200" dirty="0">
                <a:solidFill>
                  <a:schemeClr val="accent1"/>
                </a:solidFill>
                <a:hlinkClick r:id="rId10"/>
              </a:rPr>
              <a:t>[</a:t>
            </a:r>
            <a:r>
              <a:rPr lang="it-IT" sz="1200" dirty="0">
                <a:solidFill>
                  <a:schemeClr val="accent1"/>
                </a:solidFill>
                <a:effectLst/>
                <a:latin typeface="NimbusRomNo9L"/>
                <a:hlinkClick r:id="rId10"/>
              </a:rPr>
              <a:t>I. Knowles</a:t>
            </a:r>
            <a:r>
              <a:rPr lang="it-GB" sz="1200" dirty="0">
                <a:solidFill>
                  <a:schemeClr val="accent1"/>
                </a:solidFill>
                <a:hlinkClick r:id="rId10"/>
              </a:rPr>
              <a:t>, 1990].</a:t>
            </a:r>
            <a:endParaRPr lang="it-GB" sz="12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GB" dirty="0"/>
              <a:t> A more complex hybrid quantum-classical algorithm has been developed by</a:t>
            </a:r>
          </a:p>
          <a:p>
            <a:r>
              <a:rPr lang="it-GB" dirty="0">
                <a:solidFill>
                  <a:schemeClr val="accent1"/>
                </a:solidFill>
              </a:rPr>
              <a:t>       </a:t>
            </a:r>
            <a:r>
              <a:rPr lang="it-GB" sz="1200" dirty="0">
                <a:solidFill>
                  <a:schemeClr val="accent1"/>
                </a:solidFill>
                <a:hlinkClick r:id="rId11"/>
              </a:rPr>
              <a:t>[</a:t>
            </a:r>
            <a:r>
              <a:rPr lang="it-IT" sz="1200" dirty="0">
                <a:solidFill>
                  <a:schemeClr val="accent1"/>
                </a:solidFill>
                <a:effectLst/>
                <a:latin typeface="NimbusRomNo9L"/>
                <a:hlinkClick r:id="rId11"/>
              </a:rPr>
              <a:t>G. </a:t>
            </a:r>
            <a:r>
              <a:rPr lang="it-IT" sz="1200" dirty="0" err="1">
                <a:solidFill>
                  <a:schemeClr val="accent1"/>
                </a:solidFill>
                <a:effectLst/>
                <a:latin typeface="NimbusRomNo9L"/>
                <a:hlinkClick r:id="rId11"/>
              </a:rPr>
              <a:t>Gustafson</a:t>
            </a:r>
            <a:r>
              <a:rPr lang="it-IT" sz="1200" dirty="0">
                <a:solidFill>
                  <a:schemeClr val="accent1"/>
                </a:solidFill>
                <a:effectLst/>
                <a:latin typeface="NimbusRomNo9L"/>
                <a:hlinkClick r:id="rId11"/>
              </a:rPr>
              <a:t>, S. </a:t>
            </a:r>
            <a:r>
              <a:rPr lang="it-IT" sz="1200" dirty="0" err="1">
                <a:solidFill>
                  <a:schemeClr val="accent1"/>
                </a:solidFill>
                <a:effectLst/>
                <a:latin typeface="NimbusRomNo9L"/>
                <a:hlinkClick r:id="rId11"/>
              </a:rPr>
              <a:t>Prestel</a:t>
            </a:r>
            <a:r>
              <a:rPr lang="it-IT" sz="1200" dirty="0">
                <a:solidFill>
                  <a:schemeClr val="accent1"/>
                </a:solidFill>
                <a:effectLst/>
                <a:latin typeface="NimbusRomNo9L"/>
                <a:hlinkClick r:id="rId11"/>
              </a:rPr>
              <a:t>, M. </a:t>
            </a:r>
            <a:r>
              <a:rPr lang="it-IT" sz="1200" dirty="0" err="1">
                <a:solidFill>
                  <a:schemeClr val="accent1"/>
                </a:solidFill>
                <a:effectLst/>
                <a:latin typeface="NimbusRomNo9L"/>
                <a:hlinkClick r:id="rId11"/>
              </a:rPr>
              <a:t>Spannowsky</a:t>
            </a:r>
            <a:r>
              <a:rPr lang="it-IT" sz="1200" dirty="0">
                <a:solidFill>
                  <a:schemeClr val="accent1"/>
                </a:solidFill>
                <a:effectLst/>
                <a:latin typeface="NimbusRomNo9L"/>
                <a:hlinkClick r:id="rId11"/>
              </a:rPr>
              <a:t>, and S. Williams, 2022</a:t>
            </a:r>
            <a:r>
              <a:rPr lang="it-GB" sz="1200" dirty="0">
                <a:solidFill>
                  <a:schemeClr val="accent1"/>
                </a:solidFill>
                <a:hlinkClick r:id="rId11"/>
              </a:rPr>
              <a:t>] </a:t>
            </a:r>
            <a:endParaRPr lang="it-GB" sz="1200" dirty="0">
              <a:solidFill>
                <a:schemeClr val="accent1"/>
              </a:solidFill>
            </a:endParaRPr>
          </a:p>
        </p:txBody>
      </p: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B82FC6F3-1629-BF55-F5C5-E787B6D57F83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4572000" y="3732197"/>
            <a:ext cx="3511653" cy="7027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id="{A7996B04-D8C1-9C0A-8E31-69DC61396E6F}"/>
              </a:ext>
            </a:extLst>
          </p:cNvPr>
          <p:cNvCxnSpPr>
            <a:cxnSpLocks/>
          </p:cNvCxnSpPr>
          <p:nvPr/>
        </p:nvCxnSpPr>
        <p:spPr>
          <a:xfrm flipH="1" flipV="1">
            <a:off x="4542646" y="4654446"/>
            <a:ext cx="229333" cy="1540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252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>
                <a:extLst>
                  <a:ext uri="{FF2B5EF4-FFF2-40B4-BE49-F238E27FC236}">
                    <a16:creationId xmlns:a16="http://schemas.microsoft.com/office/drawing/2014/main" id="{DAEEF8E6-154F-85A4-BA99-B2D9CD5C3A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5403069"/>
                  </p:ext>
                </p:extLst>
              </p:nvPr>
            </p:nvGraphicFramePr>
            <p:xfrm>
              <a:off x="628650" y="803317"/>
              <a:ext cx="7886700" cy="30614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86700">
                      <a:extLst>
                        <a:ext uri="{9D8B030D-6E8A-4147-A177-3AD203B41FA5}">
                          <a16:colId xmlns:a16="http://schemas.microsoft.com/office/drawing/2014/main" val="4167219113"/>
                        </a:ext>
                      </a:extLst>
                    </a:gridCol>
                  </a:tblGrid>
                  <a:tr h="352226"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Parallel Concatenation (QI)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623143"/>
                      </a:ext>
                    </a:extLst>
                  </a:tr>
                  <a:tr h="61639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Each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subsystem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A,B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undergoes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different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quantum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channel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200" kern="1200" dirty="0">
                              <a:solidFill>
                                <a:schemeClr val="accen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hlinkClick r:id="rId3"/>
                            </a:rPr>
                            <a:t>[M. Wilde, 2017].</a:t>
                          </a:r>
                          <a:endParaRPr lang="it-IT" sz="1200" kern="1200" dirty="0">
                            <a:solidFill>
                              <a:schemeClr val="accen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094912"/>
                      </a:ext>
                    </a:extLst>
                  </a:tr>
                  <a:tr h="1979557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quantum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channels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𝒩</m:t>
                              </m:r>
                              <m:r>
                                <a:rPr lang="en-GB" sz="1800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GB" sz="1800" i="1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ℬ</m:t>
                              </m:r>
                              <m:d>
                                <m:dPr>
                                  <m:ctrlPr>
                                    <a:rPr lang="it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800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GB" sz="1800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ℬ</m:t>
                              </m:r>
                              <m:d>
                                <m:dPr>
                                  <m:ctrlPr>
                                    <a:rPr lang="it-GB" sz="1800" i="1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it-IT" sz="1800" b="0" i="1" smtClean="0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sz="18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  <m:r>
                                <a:rPr lang="en-GB" sz="18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ℳ</m:t>
                              </m:r>
                              <m:r>
                                <a:rPr lang="en-GB" sz="18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GB" sz="18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ℬ</m:t>
                              </m:r>
                              <m:d>
                                <m:dPr>
                                  <m:ctrlPr>
                                    <a:rPr lang="it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it-IT" sz="1800" b="0" i="1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ℬ</m:t>
                              </m:r>
                              <m:d>
                                <m:dPr>
                                  <m:ctrlPr>
                                    <a:rPr lang="it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it-IT" sz="1800" b="0" i="1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it-GB" sz="1800" kern="1200" dirty="0">
                            <a:solidFill>
                              <a:schemeClr val="dk1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it-GB" sz="1800" kern="1200" dirty="0">
                            <a:solidFill>
                              <a:schemeClr val="dk1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input density operator: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GB" sz="18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𝐴𝐵</m:t>
                                  </m:r>
                                </m:sub>
                              </m:s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𝒟</m:t>
                              </m:r>
                              <m:d>
                                <m:dPr>
                                  <m:ctrlPr>
                                    <a:rPr lang="it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it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it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it-GB" sz="1800" kern="1200" dirty="0">
                            <a:solidFill>
                              <a:schemeClr val="dk1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parallel concatenation: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it-GB" sz="18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GB" sz="1800" i="1" smtClean="0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𝒩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it-GB" sz="1800" i="1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ℳ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it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endParaRPr lang="it-IT" sz="1800" i="1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it-GB" sz="1800" dirty="0"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				=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it-GB" sz="1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it-GB" sz="180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GB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r>
                                    <a:rPr lang="en-GB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 </m:t>
                                  </m:r>
                                </m:e>
                              </m:nary>
                              <m:d>
                                <m:dPr>
                                  <m:ctrlPr>
                                    <a:rPr lang="it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GB" sz="1800" i="1" smtClean="0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accen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it-GB" sz="1800" i="1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it-GB" sz="1800" i="1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800" i="1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GB" sz="1800" i="1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it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it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GB" sz="1800" i="1" smtClean="0">
                                              <a:solidFill>
                                                <a:schemeClr val="accent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 i="1">
                                              <a:solidFill>
                                                <a:schemeClr val="accent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GB" sz="1800" i="1">
                                              <a:solidFill>
                                                <a:schemeClr val="accent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⊗</m:t>
                                      </m:r>
                                      <m:sSub>
                                        <m:sSubPr>
                                          <m:ctrlPr>
                                            <a:rPr lang="it-GB" sz="1800" i="1" smtClean="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 i="1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it-GB" sz="1800" i="1">
                                                  <a:solidFill>
                                                    <a:srgbClr val="FF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1800" i="1">
                                                  <a:solidFill>
                                                    <a:srgbClr val="FF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1800" i="1">
                                                  <a:solidFill>
                                                    <a:srgbClr val="FF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</m:oMath>
                          </a14:m>
                          <a:endParaRPr lang="it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it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8118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>
                <a:extLst>
                  <a:ext uri="{FF2B5EF4-FFF2-40B4-BE49-F238E27FC236}">
                    <a16:creationId xmlns:a16="http://schemas.microsoft.com/office/drawing/2014/main" id="{DAEEF8E6-154F-85A4-BA99-B2D9CD5C3A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5403069"/>
                  </p:ext>
                </p:extLst>
              </p:nvPr>
            </p:nvGraphicFramePr>
            <p:xfrm>
              <a:off x="628650" y="803317"/>
              <a:ext cx="7886700" cy="30614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86700">
                      <a:extLst>
                        <a:ext uri="{9D8B030D-6E8A-4147-A177-3AD203B41FA5}">
                          <a16:colId xmlns:a16="http://schemas.microsoft.com/office/drawing/2014/main" val="416721911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Parallel Concatenation (QI)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62314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Each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subsystem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A,B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undergoes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different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quantum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channel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200" kern="1200" dirty="0">
                              <a:solidFill>
                                <a:schemeClr val="accen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hlinkClick r:id="rId4"/>
                            </a:rPr>
                            <a:t>[M. Wilde, 2017].</a:t>
                          </a:r>
                          <a:endParaRPr lang="it-IT" sz="1200" kern="1200" dirty="0">
                            <a:solidFill>
                              <a:schemeClr val="accen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094912"/>
                      </a:ext>
                    </a:extLst>
                  </a:tr>
                  <a:tr h="2055622">
                    <a:tc>
                      <a:txBody>
                        <a:bodyPr/>
                        <a:lstStyle/>
                        <a:p>
                          <a:endParaRPr lang="it-GB"/>
                        </a:p>
                      </a:txBody>
                      <a:tcPr>
                        <a:blipFill>
                          <a:blip r:embed="rId5"/>
                          <a:stretch>
                            <a:fillRect l="-161" t="-51235" r="-322" b="-16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8118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1D137778-38FC-7F8F-E1EB-E14D4EC15062}"/>
                  </a:ext>
                </a:extLst>
              </p:cNvPr>
              <p:cNvSpPr/>
              <p:nvPr/>
            </p:nvSpPr>
            <p:spPr>
              <a:xfrm>
                <a:off x="2892391" y="4443839"/>
                <a:ext cx="972212" cy="116472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it-GB" dirty="0">
                  <a:solidFill>
                    <a:schemeClr val="tx1"/>
                  </a:solidFill>
                </a:endParaRPr>
              </a:p>
              <a:p>
                <a:pPr algn="ctr"/>
                <a:endParaRPr lang="it-GB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it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1D137778-38FC-7F8F-E1EB-E14D4EC15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391" y="4443839"/>
                <a:ext cx="972212" cy="116472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ccia destra 7">
                <a:extLst>
                  <a:ext uri="{FF2B5EF4-FFF2-40B4-BE49-F238E27FC236}">
                    <a16:creationId xmlns:a16="http://schemas.microsoft.com/office/drawing/2014/main" id="{268859BD-D1ED-7CE8-D5AD-1D29AA7AE1B7}"/>
                  </a:ext>
                </a:extLst>
              </p:cNvPr>
              <p:cNvSpPr/>
              <p:nvPr/>
            </p:nvSpPr>
            <p:spPr>
              <a:xfrm>
                <a:off x="3876769" y="4567792"/>
                <a:ext cx="1293834" cy="43619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𝒩</m:t>
                      </m:r>
                    </m:oMath>
                  </m:oMathPara>
                </a14:m>
                <a:endParaRPr lang="it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Freccia destra 7">
                <a:extLst>
                  <a:ext uri="{FF2B5EF4-FFF2-40B4-BE49-F238E27FC236}">
                    <a16:creationId xmlns:a16="http://schemas.microsoft.com/office/drawing/2014/main" id="{268859BD-D1ED-7CE8-D5AD-1D29AA7AE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769" y="4567792"/>
                <a:ext cx="1293834" cy="436198"/>
              </a:xfrm>
              <a:prstGeom prst="rightArrow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reccia destra 8">
                <a:extLst>
                  <a:ext uri="{FF2B5EF4-FFF2-40B4-BE49-F238E27FC236}">
                    <a16:creationId xmlns:a16="http://schemas.microsoft.com/office/drawing/2014/main" id="{6C96D596-6C49-A3C5-5E36-C0F067BF0514}"/>
                  </a:ext>
                </a:extLst>
              </p:cNvPr>
              <p:cNvSpPr/>
              <p:nvPr/>
            </p:nvSpPr>
            <p:spPr>
              <a:xfrm>
                <a:off x="3876769" y="5067530"/>
                <a:ext cx="1293834" cy="436198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ℳ</m:t>
                      </m:r>
                    </m:oMath>
                  </m:oMathPara>
                </a14:m>
                <a:endParaRPr lang="it-GB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Freccia destra 8">
                <a:extLst>
                  <a:ext uri="{FF2B5EF4-FFF2-40B4-BE49-F238E27FC236}">
                    <a16:creationId xmlns:a16="http://schemas.microsoft.com/office/drawing/2014/main" id="{6C96D596-6C49-A3C5-5E36-C0F067BF0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769" y="5067530"/>
                <a:ext cx="1293834" cy="436198"/>
              </a:xfrm>
              <a:prstGeom prst="rightArrow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3694742-2CE8-18DB-75DB-4D0C58349799}"/>
                  </a:ext>
                </a:extLst>
              </p:cNvPr>
              <p:cNvSpPr txBox="1"/>
              <p:nvPr/>
            </p:nvSpPr>
            <p:spPr>
              <a:xfrm>
                <a:off x="2743685" y="5685351"/>
                <a:ext cx="12040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it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it-GB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3694742-2CE8-18DB-75DB-4D0C58349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685" y="5685351"/>
                <a:ext cx="1204005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198FE935-95A0-4533-B326-6EABE18F914E}"/>
                  </a:ext>
                </a:extLst>
              </p:cNvPr>
              <p:cNvSpPr/>
              <p:nvPr/>
            </p:nvSpPr>
            <p:spPr>
              <a:xfrm>
                <a:off x="5182769" y="4451729"/>
                <a:ext cx="972212" cy="116472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it-GB" dirty="0">
                  <a:solidFill>
                    <a:schemeClr val="tx1"/>
                  </a:solidFill>
                </a:endParaRPr>
              </a:p>
              <a:p>
                <a:pPr algn="ctr"/>
                <a:endParaRPr lang="it-GB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it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198FE935-95A0-4533-B326-6EABE18F9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769" y="4451729"/>
                <a:ext cx="972212" cy="116472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993124D1-DD2F-2F2B-DDE6-B73A4047F337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2892391" y="5026201"/>
            <a:ext cx="9722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03C2D38A-2B40-CB1B-FA1B-1DB534F8CBA4}"/>
              </a:ext>
            </a:extLst>
          </p:cNvPr>
          <p:cNvCxnSpPr>
            <a:cxnSpLocks/>
          </p:cNvCxnSpPr>
          <p:nvPr/>
        </p:nvCxnSpPr>
        <p:spPr>
          <a:xfrm>
            <a:off x="5182769" y="5008252"/>
            <a:ext cx="9722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1F78820-CF8F-B60C-14C4-4297136F85FF}"/>
                  </a:ext>
                </a:extLst>
              </p:cNvPr>
              <p:cNvSpPr txBox="1"/>
              <p:nvPr/>
            </p:nvSpPr>
            <p:spPr>
              <a:xfrm>
                <a:off x="3382875" y="5685319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it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it-GB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1F78820-CF8F-B60C-14C4-4297136F8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875" y="5685319"/>
                <a:ext cx="4572000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D6C47E8-F1BA-B579-B06E-C7DA6D1B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16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146411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AEEF8E6-154F-85A4-BA99-B2D9CD5C3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95215"/>
              </p:ext>
            </p:extLst>
          </p:nvPr>
        </p:nvGraphicFramePr>
        <p:xfrm>
          <a:off x="628650" y="467734"/>
          <a:ext cx="7886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4167219113"/>
                    </a:ext>
                  </a:extLst>
                </a:gridCol>
              </a:tblGrid>
              <a:tr h="352226">
                <a:tc>
                  <a:txBody>
                    <a:bodyPr/>
                    <a:lstStyle/>
                    <a:p>
                      <a:r>
                        <a:rPr lang="it-GB" dirty="0"/>
                        <a:t>Parallel Concatenation (PP)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23143"/>
                  </a:ext>
                </a:extLst>
              </a:tr>
              <a:tr h="951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 </a:t>
                      </a:r>
                      <a:r>
                        <a:rPr lang="it-IT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interpretation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applicable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subsystems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subsystem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undergoes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such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be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regarded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independent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state of the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subsystem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i.e.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constitute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product state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include entanglement. </a:t>
                      </a:r>
                      <a:endParaRPr lang="it-IT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32367"/>
                  </a:ext>
                </a:extLst>
              </a:tr>
            </a:tbl>
          </a:graphicData>
        </a:graphic>
      </p:graphicFrame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D6C47E8-F1BA-B579-B06E-C7DA6D1B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17</a:t>
            </a:fld>
            <a:endParaRPr lang="it-GB"/>
          </a:p>
        </p:txBody>
      </p:sp>
      <p:pic>
        <p:nvPicPr>
          <p:cNvPr id="15" name="Immagine 14" descr="Immagine che contiene diagramma, linea, Piano, Parallelo&#10;&#10;Descrizione generata automaticamente">
            <a:extLst>
              <a:ext uri="{FF2B5EF4-FFF2-40B4-BE49-F238E27FC236}">
                <a16:creationId xmlns:a16="http://schemas.microsoft.com/office/drawing/2014/main" id="{90FAC2D9-7775-343D-67F1-B80D2CAEE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765072"/>
            <a:ext cx="7772400" cy="26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55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4">
                <a:extLst>
                  <a:ext uri="{FF2B5EF4-FFF2-40B4-BE49-F238E27FC236}">
                    <a16:creationId xmlns:a16="http://schemas.microsoft.com/office/drawing/2014/main" id="{DF3BD1C6-C781-9004-E842-60495816BC73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28650" y="272850"/>
              <a:ext cx="7781424" cy="15457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81424">
                      <a:extLst>
                        <a:ext uri="{9D8B030D-6E8A-4147-A177-3AD203B41FA5}">
                          <a16:colId xmlns:a16="http://schemas.microsoft.com/office/drawing/2014/main" val="1885448294"/>
                        </a:ext>
                      </a:extLst>
                    </a:gridCol>
                  </a:tblGrid>
                  <a:tr h="291545"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Preparation channel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152796"/>
                      </a:ext>
                    </a:extLst>
                  </a:tr>
                  <a:tr h="3128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It</a:t>
                          </a:r>
                          <a:r>
                            <a:rPr lang="it-IT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prepares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 quantum system </a:t>
                          </a:r>
                          <a:r>
                            <a:rPr lang="it-IT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 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in a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given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GB" sz="18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𝒟</m:t>
                              </m:r>
                              <m:d>
                                <m:dPr>
                                  <m:ctrlPr>
                                    <a:rPr lang="it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it-GB" dirty="0"/>
                            <a:t> </a:t>
                          </a:r>
                          <a:r>
                            <a:rPr lang="it-IT" sz="1200" kern="1200" dirty="0">
                              <a:solidFill>
                                <a:schemeClr val="accen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hlinkClick r:id="rId3"/>
                            </a:rPr>
                            <a:t>[M. Wilde, 2017].</a:t>
                          </a:r>
                          <a:endParaRPr lang="it-GB" sz="1200" dirty="0"/>
                        </a:p>
                        <a:p>
                          <a:endParaRPr lang="it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9545489"/>
                      </a:ext>
                    </a:extLst>
                  </a:tr>
                  <a:tr h="53992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PP </a:t>
                          </a:r>
                          <a:r>
                            <a:rPr lang="it-IT" sz="1800" b="1" kern="1200" dirty="0" err="1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interpetation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itchFamily="2" charset="2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draw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an open incoming line in a Feynman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diagram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5582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4">
                <a:extLst>
                  <a:ext uri="{FF2B5EF4-FFF2-40B4-BE49-F238E27FC236}">
                    <a16:creationId xmlns:a16="http://schemas.microsoft.com/office/drawing/2014/main" id="{DF3BD1C6-C781-9004-E842-60495816BC7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28420813"/>
                  </p:ext>
                </p:extLst>
              </p:nvPr>
            </p:nvGraphicFramePr>
            <p:xfrm>
              <a:off x="628650" y="272850"/>
              <a:ext cx="7781424" cy="15457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81424">
                      <a:extLst>
                        <a:ext uri="{9D8B030D-6E8A-4147-A177-3AD203B41FA5}">
                          <a16:colId xmlns:a16="http://schemas.microsoft.com/office/drawing/2014/main" val="188544829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Preparation channel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15279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it-GB"/>
                        </a:p>
                      </a:txBody>
                      <a:tcPr>
                        <a:blipFill>
                          <a:blip r:embed="rId4"/>
                          <a:stretch>
                            <a:fillRect l="-163" t="-60784" r="-326" b="-862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545489"/>
                      </a:ext>
                    </a:extLst>
                  </a:tr>
                  <a:tr h="53992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PP </a:t>
                          </a:r>
                          <a:r>
                            <a:rPr lang="it-IT" sz="1800" b="1" kern="1200" dirty="0" err="1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interpetation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itchFamily="2" charset="2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draw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an open incoming line in a Feynman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diagram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55820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658F1A0-8992-A1A2-224F-9E6607C7F76F}"/>
              </a:ext>
            </a:extLst>
          </p:cNvPr>
          <p:cNvGraphicFramePr>
            <a:graphicFrameLocks/>
          </p:cNvGraphicFramePr>
          <p:nvPr/>
        </p:nvGraphicFramePr>
        <p:xfrm>
          <a:off x="628650" y="3182553"/>
          <a:ext cx="7781424" cy="1454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1424">
                  <a:extLst>
                    <a:ext uri="{9D8B030D-6E8A-4147-A177-3AD203B41FA5}">
                      <a16:colId xmlns:a16="http://schemas.microsoft.com/office/drawing/2014/main" val="1885448294"/>
                    </a:ext>
                  </a:extLst>
                </a:gridCol>
              </a:tblGrid>
              <a:tr h="312813">
                <a:tc>
                  <a:txBody>
                    <a:bodyPr/>
                    <a:lstStyle/>
                    <a:p>
                      <a:r>
                        <a:rPr lang="it-GB" dirty="0"/>
                        <a:t>Appending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52796"/>
                  </a:ext>
                </a:extLst>
              </a:tr>
              <a:tr h="312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parallel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concatenation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identity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a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preparation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[M. Wilde, 2017].</a:t>
                      </a:r>
                      <a:endParaRPr lang="it-IT" sz="12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545489"/>
                  </a:ext>
                </a:extLst>
              </a:tr>
              <a:tr h="539923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PP </a:t>
                      </a:r>
                      <a:r>
                        <a:rPr lang="it-IT" sz="18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interpetation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parallel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line in a Feynman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diagram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58201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D88D6F1E-9BC9-46FB-4CA7-731842096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474" y="1958487"/>
            <a:ext cx="957452" cy="801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7DDC5EC-0E85-D840-1A27-6485E82A9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474" y="4816841"/>
            <a:ext cx="1016000" cy="8509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CD31F0B-A653-4442-AEEF-B5574CA6C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5126" y="5842039"/>
            <a:ext cx="1066800" cy="825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01361B9C-0BD6-A39E-424C-6378FB40D357}"/>
                  </a:ext>
                </a:extLst>
              </p:cNvPr>
              <p:cNvSpPr/>
              <p:nvPr/>
            </p:nvSpPr>
            <p:spPr>
              <a:xfrm>
                <a:off x="4200360" y="2194565"/>
                <a:ext cx="672353" cy="60511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it-GB" dirty="0"/>
              </a:p>
            </p:txBody>
          </p:sp>
        </mc:Choice>
        <mc:Fallback xmlns="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01361B9C-0BD6-A39E-424C-6378FB40D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360" y="2194565"/>
                <a:ext cx="672353" cy="6051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reccia destra 12">
                <a:extLst>
                  <a:ext uri="{FF2B5EF4-FFF2-40B4-BE49-F238E27FC236}">
                    <a16:creationId xmlns:a16="http://schemas.microsoft.com/office/drawing/2014/main" id="{66625A6D-5F85-8AE6-9217-48F2A7BFB59A}"/>
                  </a:ext>
                </a:extLst>
              </p:cNvPr>
              <p:cNvSpPr/>
              <p:nvPr/>
            </p:nvSpPr>
            <p:spPr>
              <a:xfrm>
                <a:off x="4590696" y="5111374"/>
                <a:ext cx="970624" cy="47064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</m:oMath>
                  </m:oMathPara>
                </a14:m>
                <a:endParaRPr lang="it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Freccia destra 12">
                <a:extLst>
                  <a:ext uri="{FF2B5EF4-FFF2-40B4-BE49-F238E27FC236}">
                    <a16:creationId xmlns:a16="http://schemas.microsoft.com/office/drawing/2014/main" id="{66625A6D-5F85-8AE6-9217-48F2A7BFB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696" y="5111374"/>
                <a:ext cx="970624" cy="470647"/>
              </a:xfrm>
              <a:prstGeom prst="rightArrow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con angoli arrotondati 13">
                <a:extLst>
                  <a:ext uri="{FF2B5EF4-FFF2-40B4-BE49-F238E27FC236}">
                    <a16:creationId xmlns:a16="http://schemas.microsoft.com/office/drawing/2014/main" id="{E2A2D6F6-4B59-B6BF-AF48-BEDD9E0A3C08}"/>
                  </a:ext>
                </a:extLst>
              </p:cNvPr>
              <p:cNvSpPr/>
              <p:nvPr/>
            </p:nvSpPr>
            <p:spPr>
              <a:xfrm>
                <a:off x="6661958" y="2201484"/>
                <a:ext cx="672353" cy="60511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it-GB" dirty="0"/>
              </a:p>
            </p:txBody>
          </p:sp>
        </mc:Choice>
        <mc:Fallback xmlns="">
          <p:sp>
            <p:nvSpPr>
              <p:cNvPr id="14" name="Rettangolo con angoli arrotondati 13">
                <a:extLst>
                  <a:ext uri="{FF2B5EF4-FFF2-40B4-BE49-F238E27FC236}">
                    <a16:creationId xmlns:a16="http://schemas.microsoft.com/office/drawing/2014/main" id="{E2A2D6F6-4B59-B6BF-AF48-BEDD9E0A3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958" y="2201484"/>
                <a:ext cx="672353" cy="6051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Freccia destra 15">
                <a:extLst>
                  <a:ext uri="{FF2B5EF4-FFF2-40B4-BE49-F238E27FC236}">
                    <a16:creationId xmlns:a16="http://schemas.microsoft.com/office/drawing/2014/main" id="{1B03595A-49F5-7163-6541-766F6B80664E}"/>
                  </a:ext>
                </a:extLst>
              </p:cNvPr>
              <p:cNvSpPr/>
              <p:nvPr/>
            </p:nvSpPr>
            <p:spPr>
              <a:xfrm>
                <a:off x="6159459" y="5570605"/>
                <a:ext cx="1280789" cy="47064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</m:oMath>
                  </m:oMathPara>
                </a14:m>
                <a:endParaRPr lang="it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Freccia destra 15">
                <a:extLst>
                  <a:ext uri="{FF2B5EF4-FFF2-40B4-BE49-F238E27FC236}">
                    <a16:creationId xmlns:a16="http://schemas.microsoft.com/office/drawing/2014/main" id="{1B03595A-49F5-7163-6541-766F6B806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459" y="5570605"/>
                <a:ext cx="1280789" cy="470647"/>
              </a:xfrm>
              <a:prstGeom prst="rightArrow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reccia destra 18">
                <a:extLst>
                  <a:ext uri="{FF2B5EF4-FFF2-40B4-BE49-F238E27FC236}">
                    <a16:creationId xmlns:a16="http://schemas.microsoft.com/office/drawing/2014/main" id="{9ABF3FAD-932C-DB74-E4CF-AC7FE529BCAB}"/>
                  </a:ext>
                </a:extLst>
              </p:cNvPr>
              <p:cNvSpPr/>
              <p:nvPr/>
            </p:nvSpPr>
            <p:spPr>
              <a:xfrm>
                <a:off x="6159459" y="5099958"/>
                <a:ext cx="1285344" cy="47064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it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Freccia destra 18">
                <a:extLst>
                  <a:ext uri="{FF2B5EF4-FFF2-40B4-BE49-F238E27FC236}">
                    <a16:creationId xmlns:a16="http://schemas.microsoft.com/office/drawing/2014/main" id="{9ABF3FAD-932C-DB74-E4CF-AC7FE529B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459" y="5099958"/>
                <a:ext cx="1285344" cy="470647"/>
              </a:xfrm>
              <a:prstGeom prst="rightArrow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con angoli arrotondati 20">
                <a:extLst>
                  <a:ext uri="{FF2B5EF4-FFF2-40B4-BE49-F238E27FC236}">
                    <a16:creationId xmlns:a16="http://schemas.microsoft.com/office/drawing/2014/main" id="{1644CB39-38E2-B65E-DADA-52413B0842C8}"/>
                  </a:ext>
                </a:extLst>
              </p:cNvPr>
              <p:cNvSpPr/>
              <p:nvPr/>
            </p:nvSpPr>
            <p:spPr>
              <a:xfrm>
                <a:off x="3918343" y="5019919"/>
                <a:ext cx="672353" cy="60511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it-GB" dirty="0"/>
              </a:p>
            </p:txBody>
          </p:sp>
        </mc:Choice>
        <mc:Fallback xmlns="">
          <p:sp>
            <p:nvSpPr>
              <p:cNvPr id="21" name="Rettangolo con angoli arrotondati 20">
                <a:extLst>
                  <a:ext uri="{FF2B5EF4-FFF2-40B4-BE49-F238E27FC236}">
                    <a16:creationId xmlns:a16="http://schemas.microsoft.com/office/drawing/2014/main" id="{1644CB39-38E2-B65E-DADA-52413B084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343" y="5019919"/>
                <a:ext cx="672353" cy="60511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reccia destra 21">
                <a:extLst>
                  <a:ext uri="{FF2B5EF4-FFF2-40B4-BE49-F238E27FC236}">
                    <a16:creationId xmlns:a16="http://schemas.microsoft.com/office/drawing/2014/main" id="{546020E2-0366-C9EA-4BAD-6CC0C75DE0EE}"/>
                  </a:ext>
                </a:extLst>
              </p:cNvPr>
              <p:cNvSpPr/>
              <p:nvPr/>
            </p:nvSpPr>
            <p:spPr>
              <a:xfrm>
                <a:off x="4868158" y="2288909"/>
                <a:ext cx="1793800" cy="47064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</m:oMath>
                  </m:oMathPara>
                </a14:m>
                <a:endParaRPr lang="it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Freccia destra 21">
                <a:extLst>
                  <a:ext uri="{FF2B5EF4-FFF2-40B4-BE49-F238E27FC236}">
                    <a16:creationId xmlns:a16="http://schemas.microsoft.com/office/drawing/2014/main" id="{546020E2-0366-C9EA-4BAD-6CC0C75DE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158" y="2288909"/>
                <a:ext cx="1793800" cy="470647"/>
              </a:xfrm>
              <a:prstGeom prst="rightArrow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con angoli arrotondati 22">
                <a:extLst>
                  <a:ext uri="{FF2B5EF4-FFF2-40B4-BE49-F238E27FC236}">
                    <a16:creationId xmlns:a16="http://schemas.microsoft.com/office/drawing/2014/main" id="{073F3A15-4E00-1DA4-0DC4-D304CE399AC9}"/>
                  </a:ext>
                </a:extLst>
              </p:cNvPr>
              <p:cNvSpPr/>
              <p:nvPr/>
            </p:nvSpPr>
            <p:spPr>
              <a:xfrm>
                <a:off x="5561320" y="5019919"/>
                <a:ext cx="598139" cy="104881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it-GB" dirty="0">
                  <a:solidFill>
                    <a:schemeClr val="tx1"/>
                  </a:solidFill>
                </a:endParaRPr>
              </a:p>
              <a:p>
                <a:pPr algn="ctr"/>
                <a:endParaRPr lang="it-GB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it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tangolo con angoli arrotondati 22">
                <a:extLst>
                  <a:ext uri="{FF2B5EF4-FFF2-40B4-BE49-F238E27FC236}">
                    <a16:creationId xmlns:a16="http://schemas.microsoft.com/office/drawing/2014/main" id="{073F3A15-4E00-1DA4-0DC4-D304CE399A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320" y="5019919"/>
                <a:ext cx="598139" cy="1048815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E14580CA-B7BC-D9A3-8049-ED372FF4A400}"/>
              </a:ext>
            </a:extLst>
          </p:cNvPr>
          <p:cNvCxnSpPr>
            <a:stCxn id="23" idx="1"/>
            <a:endCxn id="23" idx="3"/>
          </p:cNvCxnSpPr>
          <p:nvPr/>
        </p:nvCxnSpPr>
        <p:spPr>
          <a:xfrm>
            <a:off x="5561320" y="5544327"/>
            <a:ext cx="598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con angoli arrotondati 32">
                <a:extLst>
                  <a:ext uri="{FF2B5EF4-FFF2-40B4-BE49-F238E27FC236}">
                    <a16:creationId xmlns:a16="http://schemas.microsoft.com/office/drawing/2014/main" id="{839C1CE9-C86F-D8DC-7896-028DE755E0A2}"/>
                  </a:ext>
                </a:extLst>
              </p:cNvPr>
              <p:cNvSpPr/>
              <p:nvPr/>
            </p:nvSpPr>
            <p:spPr>
              <a:xfrm>
                <a:off x="7440248" y="5057613"/>
                <a:ext cx="598139" cy="104881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it-GB" dirty="0">
                  <a:solidFill>
                    <a:schemeClr val="tx1"/>
                  </a:solidFill>
                </a:endParaRPr>
              </a:p>
              <a:p>
                <a:pPr algn="ctr"/>
                <a:endParaRPr lang="it-GB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it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ttangolo con angoli arrotondati 32">
                <a:extLst>
                  <a:ext uri="{FF2B5EF4-FFF2-40B4-BE49-F238E27FC236}">
                    <a16:creationId xmlns:a16="http://schemas.microsoft.com/office/drawing/2014/main" id="{839C1CE9-C86F-D8DC-7896-028DE755E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248" y="5057613"/>
                <a:ext cx="598139" cy="1048815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2273A200-3EEB-DD94-79C1-E60B8F0A138E}"/>
              </a:ext>
            </a:extLst>
          </p:cNvPr>
          <p:cNvCxnSpPr/>
          <p:nvPr/>
        </p:nvCxnSpPr>
        <p:spPr>
          <a:xfrm>
            <a:off x="7440248" y="5589827"/>
            <a:ext cx="598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A47D424-EDF5-4838-6BAD-AE929E8E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18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43596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E7699C1E-1FB9-CD57-C7FA-00A3E1314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419094"/>
              </p:ext>
            </p:extLst>
          </p:nvPr>
        </p:nvGraphicFramePr>
        <p:xfrm>
          <a:off x="-849086" y="1411572"/>
          <a:ext cx="9530443" cy="4530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90AC7C1-3917-0EA2-22BF-A08BAE1EA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651" y="1819872"/>
            <a:ext cx="7382216" cy="2964400"/>
          </a:xfrm>
          <a:prstGeom prst="rect">
            <a:avLst/>
          </a:prstGeom>
          <a:solidFill>
            <a:schemeClr val="accent4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5ED1967-E640-C314-C7BD-11FBE2DA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1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389886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3D575-D918-C291-2862-B72AC8C7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GB" dirty="0"/>
              <a:t>Extensions &amp; applications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F4EEA3-6822-8588-6B46-AEA86C822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44" y="2506662"/>
            <a:ext cx="7886700" cy="4351338"/>
          </a:xfrm>
        </p:spPr>
        <p:txBody>
          <a:bodyPr/>
          <a:lstStyle/>
          <a:p>
            <a:r>
              <a:rPr lang="it-IT" dirty="0"/>
              <a:t>H</a:t>
            </a:r>
            <a:r>
              <a:rPr lang="it-GB" dirty="0"/>
              <a:t>igher order corrections; </a:t>
            </a:r>
          </a:p>
          <a:p>
            <a:endParaRPr lang="it-GB" dirty="0"/>
          </a:p>
          <a:p>
            <a:r>
              <a:rPr lang="it-IT" dirty="0" err="1"/>
              <a:t>F</a:t>
            </a:r>
            <a:r>
              <a:rPr lang="it-GB" dirty="0"/>
              <a:t>oundational tests of QM; experimental tests of </a:t>
            </a:r>
          </a:p>
          <a:p>
            <a:pPr marL="0" indent="0">
              <a:buNone/>
            </a:pPr>
            <a:r>
              <a:rPr lang="it-GB" dirty="0"/>
              <a:t>QI; unitarity tests; </a:t>
            </a:r>
          </a:p>
          <a:p>
            <a:endParaRPr lang="it-GB" dirty="0"/>
          </a:p>
          <a:p>
            <a:pPr marL="0" indent="0">
              <a:buNone/>
            </a:pPr>
            <a:endParaRPr lang="it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C35C53-34A9-B3D2-F1F8-8AF093F0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19</a:t>
            </a:fld>
            <a:endParaRPr lang="it-GB"/>
          </a:p>
        </p:txBody>
      </p:sp>
      <p:sp>
        <p:nvSpPr>
          <p:cNvPr id="5" name="Cornice 4">
            <a:extLst>
              <a:ext uri="{FF2B5EF4-FFF2-40B4-BE49-F238E27FC236}">
                <a16:creationId xmlns:a16="http://schemas.microsoft.com/office/drawing/2014/main" id="{B363B817-77D9-F0CA-1CE3-040311656EC4}"/>
              </a:ext>
            </a:extLst>
          </p:cNvPr>
          <p:cNvSpPr/>
          <p:nvPr/>
        </p:nvSpPr>
        <p:spPr>
          <a:xfrm>
            <a:off x="433048" y="1690689"/>
            <a:ext cx="8082302" cy="4375624"/>
          </a:xfrm>
          <a:prstGeom prst="frame">
            <a:avLst>
              <a:gd name="adj1" fmla="val 545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3284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AA80604D-3150-DF52-8D3C-D478958F4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767856"/>
              </p:ext>
            </p:extLst>
          </p:nvPr>
        </p:nvGraphicFramePr>
        <p:xfrm>
          <a:off x="628650" y="786746"/>
          <a:ext cx="78867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374">
                  <a:extLst>
                    <a:ext uri="{9D8B030D-6E8A-4147-A177-3AD203B41FA5}">
                      <a16:colId xmlns:a16="http://schemas.microsoft.com/office/drawing/2014/main" val="890938871"/>
                    </a:ext>
                  </a:extLst>
                </a:gridCol>
                <a:gridCol w="3496235">
                  <a:extLst>
                    <a:ext uri="{9D8B030D-6E8A-4147-A177-3AD203B41FA5}">
                      <a16:colId xmlns:a16="http://schemas.microsoft.com/office/drawing/2014/main" val="2168786825"/>
                    </a:ext>
                  </a:extLst>
                </a:gridCol>
                <a:gridCol w="2612091">
                  <a:extLst>
                    <a:ext uri="{9D8B030D-6E8A-4147-A177-3AD203B41FA5}">
                      <a16:colId xmlns:a16="http://schemas.microsoft.com/office/drawing/2014/main" val="2695738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GB" dirty="0"/>
                        <a:t>PP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Quantum Mechanics</a:t>
                      </a:r>
                    </a:p>
                  </a:txBody>
                  <a:tcPr>
                    <a:solidFill>
                      <a:srgbClr val="FF16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Quantum computing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07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Feynman </a:t>
                      </a:r>
                      <a:r>
                        <a:rPr lang="it-IT" dirty="0" err="1"/>
                        <a:t>path</a:t>
                      </a:r>
                      <a:r>
                        <a:rPr lang="it-IT" dirty="0"/>
                        <a:t> </a:t>
                      </a:r>
                    </a:p>
                    <a:p>
                      <a:r>
                        <a:rPr lang="it-IT" dirty="0"/>
                        <a:t>Integral </a:t>
                      </a:r>
                      <a:endParaRPr lang="it-GB" dirty="0"/>
                    </a:p>
                    <a:p>
                      <a:endParaRPr lang="it-GB" dirty="0"/>
                    </a:p>
                    <a:p>
                      <a:endParaRPr lang="it-GB" dirty="0"/>
                    </a:p>
                  </a:txBody>
                  <a:tcPr>
                    <a:solidFill>
                      <a:srgbClr val="FFE9CB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it-GB" b="1" dirty="0">
                          <a:solidFill>
                            <a:srgbClr val="FF0000"/>
                          </a:solidFill>
                        </a:rPr>
                        <a:t>dentify </a:t>
                      </a:r>
                      <a:r>
                        <a:rPr lang="it-GB" b="0" dirty="0">
                          <a:solidFill>
                            <a:schemeClr val="tx1"/>
                          </a:solidFill>
                        </a:rPr>
                        <a:t>unitary operator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8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GB" dirty="0"/>
                    </a:p>
                    <a:p>
                      <a:endParaRPr lang="it-GB" dirty="0"/>
                    </a:p>
                    <a:p>
                      <a:endParaRPr lang="it-GB" dirty="0"/>
                    </a:p>
                    <a:p>
                      <a:endParaRPr lang="it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GB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GB" b="0" dirty="0">
                          <a:solidFill>
                            <a:schemeClr val="tx1"/>
                          </a:solidFill>
                        </a:rPr>
                        <a:t>S matrix formalism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08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GB" dirty="0"/>
                    </a:p>
                    <a:p>
                      <a:endParaRPr lang="it-GB" dirty="0"/>
                    </a:p>
                    <a:p>
                      <a:r>
                        <a:rPr lang="it-GB" dirty="0"/>
                        <a:t>Feynman diagrams including quantum  corrections </a:t>
                      </a:r>
                    </a:p>
                    <a:p>
                      <a:endParaRPr lang="it-GB" dirty="0"/>
                    </a:p>
                    <a:p>
                      <a:endParaRPr lang="it-GB" dirty="0"/>
                    </a:p>
                  </a:txBody>
                  <a:tcPr>
                    <a:solidFill>
                      <a:srgbClr val="FFE9CB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GB" dirty="0"/>
                    </a:p>
                    <a:p>
                      <a:r>
                        <a:rPr lang="it-IT" dirty="0"/>
                        <a:t>C</a:t>
                      </a:r>
                      <a:r>
                        <a:rPr lang="it-GB" dirty="0"/>
                        <a:t>hannel for overall process (total probabilities)</a:t>
                      </a:r>
                    </a:p>
                    <a:p>
                      <a:endParaRPr lang="it-GB" dirty="0"/>
                    </a:p>
                    <a:p>
                      <a:r>
                        <a:rPr lang="it-GB" dirty="0"/>
                        <a:t>Channels for specific corrections (conditional probabilities)</a:t>
                      </a:r>
                    </a:p>
                    <a:p>
                      <a:endParaRPr lang="it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570838"/>
                  </a:ext>
                </a:extLst>
              </a:tr>
            </a:tbl>
          </a:graphicData>
        </a:graphic>
      </p:graphicFrame>
      <p:sp>
        <p:nvSpPr>
          <p:cNvPr id="8" name="Freccia destra 7">
            <a:extLst>
              <a:ext uri="{FF2B5EF4-FFF2-40B4-BE49-F238E27FC236}">
                <a16:creationId xmlns:a16="http://schemas.microsoft.com/office/drawing/2014/main" id="{D2EFE519-3196-550B-A260-FEA275DC72FB}"/>
              </a:ext>
            </a:extLst>
          </p:cNvPr>
          <p:cNvSpPr/>
          <p:nvPr/>
        </p:nvSpPr>
        <p:spPr>
          <a:xfrm>
            <a:off x="2221569" y="1534533"/>
            <a:ext cx="457200" cy="2010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A9A6E378-D023-BDEF-8D40-71A92C7370D5}"/>
              </a:ext>
            </a:extLst>
          </p:cNvPr>
          <p:cNvSpPr/>
          <p:nvPr/>
        </p:nvSpPr>
        <p:spPr>
          <a:xfrm>
            <a:off x="5705741" y="1547254"/>
            <a:ext cx="457200" cy="2010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  <p:sp>
        <p:nvSpPr>
          <p:cNvPr id="11" name="Freccia circolare a sinistra 10">
            <a:extLst>
              <a:ext uri="{FF2B5EF4-FFF2-40B4-BE49-F238E27FC236}">
                <a16:creationId xmlns:a16="http://schemas.microsoft.com/office/drawing/2014/main" id="{D4AF43C2-6D7A-8B24-7A09-B0A4770C64EC}"/>
              </a:ext>
            </a:extLst>
          </p:cNvPr>
          <p:cNvSpPr/>
          <p:nvPr/>
        </p:nvSpPr>
        <p:spPr>
          <a:xfrm>
            <a:off x="8515351" y="1969890"/>
            <a:ext cx="389965" cy="658906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>
              <a:solidFill>
                <a:schemeClr val="tx1"/>
              </a:solidFill>
            </a:endParaRPr>
          </a:p>
        </p:txBody>
      </p:sp>
      <p:sp>
        <p:nvSpPr>
          <p:cNvPr id="13" name="Freccia circolare a sinistra 12">
            <a:extLst>
              <a:ext uri="{FF2B5EF4-FFF2-40B4-BE49-F238E27FC236}">
                <a16:creationId xmlns:a16="http://schemas.microsoft.com/office/drawing/2014/main" id="{DCEF6246-325B-7C68-301B-7AEFB601D011}"/>
              </a:ext>
            </a:extLst>
          </p:cNvPr>
          <p:cNvSpPr/>
          <p:nvPr/>
        </p:nvSpPr>
        <p:spPr>
          <a:xfrm>
            <a:off x="8515350" y="3193620"/>
            <a:ext cx="389965" cy="658906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>
              <a:solidFill>
                <a:schemeClr val="tx1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1BB941B-D981-FCB4-7C7A-E29528E6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20</a:t>
            </a:fld>
            <a:endParaRPr lang="it-GB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D2390D8-0945-0AF6-9DAB-FC9CF9627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111" y="1405800"/>
            <a:ext cx="2559665" cy="65960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5A38695-D005-7719-1140-41017ECA1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169" y="2673745"/>
            <a:ext cx="3255572" cy="43660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AF734D6-3955-222C-4AD1-8B017EC0E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228" y="3622602"/>
            <a:ext cx="3273429" cy="104494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196B215-9D41-8239-0DE7-FE62A36A7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8838" y="4622642"/>
            <a:ext cx="2416938" cy="1044947"/>
          </a:xfrm>
          <a:prstGeom prst="rect">
            <a:avLst/>
          </a:prstGeom>
        </p:spPr>
      </p:pic>
      <p:sp>
        <p:nvSpPr>
          <p:cNvPr id="15" name="Freccia circolare a destra 14">
            <a:extLst>
              <a:ext uri="{FF2B5EF4-FFF2-40B4-BE49-F238E27FC236}">
                <a16:creationId xmlns:a16="http://schemas.microsoft.com/office/drawing/2014/main" id="{C4894229-A200-CEC0-0847-765491359F7F}"/>
              </a:ext>
            </a:extLst>
          </p:cNvPr>
          <p:cNvSpPr/>
          <p:nvPr/>
        </p:nvSpPr>
        <p:spPr>
          <a:xfrm>
            <a:off x="238684" y="3227954"/>
            <a:ext cx="389965" cy="624572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491F9B-D7F2-4C60-0AAA-51B324F25C3C}"/>
              </a:ext>
            </a:extLst>
          </p:cNvPr>
          <p:cNvSpPr txBox="1"/>
          <p:nvPr/>
        </p:nvSpPr>
        <p:spPr>
          <a:xfrm>
            <a:off x="202649" y="110810"/>
            <a:ext cx="3833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GB" sz="2800" dirty="0"/>
              <a:t>Higher order corrections </a:t>
            </a:r>
          </a:p>
        </p:txBody>
      </p:sp>
    </p:spTree>
    <p:extLst>
      <p:ext uri="{BB962C8B-B14F-4D97-AF65-F5344CB8AC3E}">
        <p14:creationId xmlns:p14="http://schemas.microsoft.com/office/powerpoint/2010/main" val="4283486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D6C47E8-F1BA-B579-B06E-C7DA6D1B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4577" y="6305277"/>
            <a:ext cx="2057400" cy="365125"/>
          </a:xfrm>
        </p:spPr>
        <p:txBody>
          <a:bodyPr/>
          <a:lstStyle/>
          <a:p>
            <a:fld id="{04707738-5758-A347-AF5E-2C2246B3591F}" type="slidenum">
              <a:rPr lang="it-GB" smtClean="0"/>
              <a:t>21</a:t>
            </a:fld>
            <a:endParaRPr lang="it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EC9B39A-6494-5DA1-AFFA-CC492C87D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74" y="4600656"/>
            <a:ext cx="3092550" cy="133704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44664C1-042D-1D5C-9CFC-84294A5FB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10" y="3415224"/>
            <a:ext cx="4597810" cy="736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D44995FD-2944-72B4-7307-F2FA7561B7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5235865"/>
                  </p:ext>
                </p:extLst>
              </p:nvPr>
            </p:nvGraphicFramePr>
            <p:xfrm>
              <a:off x="499689" y="187598"/>
              <a:ext cx="8037533" cy="16884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7533">
                      <a:extLst>
                        <a:ext uri="{9D8B030D-6E8A-4147-A177-3AD203B41FA5}">
                          <a16:colId xmlns:a16="http://schemas.microsoft.com/office/drawing/2014/main" val="1078629661"/>
                        </a:ext>
                      </a:extLst>
                    </a:gridCol>
                  </a:tblGrid>
                  <a:tr h="441882">
                    <a:tc>
                      <a:txBody>
                        <a:bodyPr/>
                        <a:lstStyle/>
                        <a:p>
                          <a:r>
                            <a:rPr lang="it-GB" dirty="0">
                              <a:solidFill>
                                <a:schemeClr val="bg1"/>
                              </a:solidFill>
                            </a:rPr>
                            <a:t>Amplitude damping channel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2646363"/>
                      </a:ext>
                    </a:extLst>
                  </a:tr>
                  <a:tr h="996988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</a:t>
                          </a:r>
                          <a:r>
                            <a:rPr lang="it-GB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ree-level: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|0</m:t>
                              </m:r>
                              <m:sSub>
                                <m:sSubPr>
                                  <m:ctrlPr>
                                    <a:rPr lang="it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⟩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⊗|0</m:t>
                              </m:r>
                              <m:sSub>
                                <m:sSubPr>
                                  <m:ctrlPr>
                                    <a:rPr lang="it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⟩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↦|0</m:t>
                              </m:r>
                              <m:sSub>
                                <m:sSubPr>
                                  <m:ctrlPr>
                                    <a:rPr lang="it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⟩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⊗|0</m:t>
                              </m:r>
                              <m:sSub>
                                <m:sSubPr>
                                  <m:ctrlPr>
                                    <a:rPr lang="it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⟩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sub>
                              </m:sSub>
                            </m:oMath>
                          </a14:m>
                          <a:endParaRPr lang="it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it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Tree-level</a:t>
                          </a:r>
                          <a:r>
                            <a:rPr lang="it-IT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+ e</a:t>
                          </a:r>
                          <a:r>
                            <a:rPr lang="it-GB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xtra photon: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|1</m:t>
                              </m:r>
                              <m:sSub>
                                <m:sSubPr>
                                  <m:ctrlPr>
                                    <a:rPr lang="it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⟩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⊗|0</m:t>
                              </m:r>
                              <m:sSub>
                                <m:sSubPr>
                                  <m:ctrlPr>
                                    <a:rPr lang="it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⟩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↦</m:t>
                              </m:r>
                              <m:rad>
                                <m:radPr>
                                  <m:degHide m:val="on"/>
                                  <m:ctrlPr>
                                    <a:rPr lang="it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1−</m:t>
                                  </m:r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e>
                              </m:rad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|1</m:t>
                              </m:r>
                              <m:sSub>
                                <m:sSubPr>
                                  <m:ctrlPr>
                                    <a:rPr lang="it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⟩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⊗|0</m:t>
                              </m:r>
                              <m:sSub>
                                <m:sSubPr>
                                  <m:ctrlPr>
                                    <a:rPr lang="it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⟩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it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e>
                              </m:rad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|0</m:t>
                              </m:r>
                              <m:sSub>
                                <m:sSubPr>
                                  <m:ctrlPr>
                                    <a:rPr lang="it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⟩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⊗|1</m:t>
                              </m:r>
                              <m:sSub>
                                <m:sSubPr>
                                  <m:ctrlPr>
                                    <a:rPr lang="it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⟩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sub>
                              </m:sSub>
                            </m:oMath>
                          </a14:m>
                          <a:r>
                            <a:rPr lang="it-GB" dirty="0">
                              <a:effectLst/>
                            </a:rPr>
                            <a:t> </a:t>
                          </a:r>
                          <a:endParaRPr lang="it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it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5774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D44995FD-2944-72B4-7307-F2FA7561B7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5235865"/>
                  </p:ext>
                </p:extLst>
              </p:nvPr>
            </p:nvGraphicFramePr>
            <p:xfrm>
              <a:off x="499689" y="187598"/>
              <a:ext cx="8037533" cy="16884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7533">
                      <a:extLst>
                        <a:ext uri="{9D8B030D-6E8A-4147-A177-3AD203B41FA5}">
                          <a16:colId xmlns:a16="http://schemas.microsoft.com/office/drawing/2014/main" val="1078629661"/>
                        </a:ext>
                      </a:extLst>
                    </a:gridCol>
                  </a:tblGrid>
                  <a:tr h="441882">
                    <a:tc>
                      <a:txBody>
                        <a:bodyPr/>
                        <a:lstStyle/>
                        <a:p>
                          <a:r>
                            <a:rPr lang="it-GB" dirty="0">
                              <a:solidFill>
                                <a:schemeClr val="bg1"/>
                              </a:solidFill>
                            </a:rPr>
                            <a:t>Amplitude damping channel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2646363"/>
                      </a:ext>
                    </a:extLst>
                  </a:tr>
                  <a:tr h="1246569">
                    <a:tc>
                      <a:txBody>
                        <a:bodyPr/>
                        <a:lstStyle/>
                        <a:p>
                          <a:endParaRPr lang="it-GB"/>
                        </a:p>
                      </a:txBody>
                      <a:tcPr>
                        <a:blipFill>
                          <a:blip r:embed="rId5"/>
                          <a:stretch>
                            <a:fillRect l="-158" t="-37374" r="-315" b="-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7748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ccia destra 7">
                <a:extLst>
                  <a:ext uri="{FF2B5EF4-FFF2-40B4-BE49-F238E27FC236}">
                    <a16:creationId xmlns:a16="http://schemas.microsoft.com/office/drawing/2014/main" id="{9FD47918-16BC-4BA3-ED7E-5B4E3F8054FC}"/>
                  </a:ext>
                </a:extLst>
              </p:cNvPr>
              <p:cNvSpPr/>
              <p:nvPr/>
            </p:nvSpPr>
            <p:spPr>
              <a:xfrm>
                <a:off x="4705706" y="4836226"/>
                <a:ext cx="970624" cy="47064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</m:oMath>
                  </m:oMathPara>
                </a14:m>
                <a:endParaRPr lang="it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Freccia destra 7">
                <a:extLst>
                  <a:ext uri="{FF2B5EF4-FFF2-40B4-BE49-F238E27FC236}">
                    <a16:creationId xmlns:a16="http://schemas.microsoft.com/office/drawing/2014/main" id="{9FD47918-16BC-4BA3-ED7E-5B4E3F805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706" y="4836226"/>
                <a:ext cx="970624" cy="470647"/>
              </a:xfrm>
              <a:prstGeom prst="rightArrow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reccia destra 12">
                <a:extLst>
                  <a:ext uri="{FF2B5EF4-FFF2-40B4-BE49-F238E27FC236}">
                    <a16:creationId xmlns:a16="http://schemas.microsoft.com/office/drawing/2014/main" id="{47CB0DCE-DE49-CDD5-915D-B5D1B089EFBA}"/>
                  </a:ext>
                </a:extLst>
              </p:cNvPr>
              <p:cNvSpPr/>
              <p:nvPr/>
            </p:nvSpPr>
            <p:spPr>
              <a:xfrm>
                <a:off x="6272192" y="5065009"/>
                <a:ext cx="1285344" cy="470647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i="1" dirty="0">
                  <a:solidFill>
                    <a:schemeClr val="bg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it-GB" b="1" dirty="0">
                  <a:solidFill>
                    <a:schemeClr val="bg1"/>
                  </a:solidFill>
                </a:endParaRPr>
              </a:p>
              <a:p>
                <a:pPr algn="ctr"/>
                <a:endParaRPr lang="it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Freccia destra 12">
                <a:extLst>
                  <a:ext uri="{FF2B5EF4-FFF2-40B4-BE49-F238E27FC236}">
                    <a16:creationId xmlns:a16="http://schemas.microsoft.com/office/drawing/2014/main" id="{47CB0DCE-DE49-CDD5-915D-B5D1B089E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192" y="5065009"/>
                <a:ext cx="1285344" cy="470647"/>
              </a:xfrm>
              <a:prstGeom prst="rightArrow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con angoli arrotondati 13">
                <a:extLst>
                  <a:ext uri="{FF2B5EF4-FFF2-40B4-BE49-F238E27FC236}">
                    <a16:creationId xmlns:a16="http://schemas.microsoft.com/office/drawing/2014/main" id="{AC3B021F-BD1F-FD08-059F-E150921B6B7D}"/>
                  </a:ext>
                </a:extLst>
              </p:cNvPr>
              <p:cNvSpPr/>
              <p:nvPr/>
            </p:nvSpPr>
            <p:spPr>
              <a:xfrm>
                <a:off x="4033353" y="4744771"/>
                <a:ext cx="672353" cy="60511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it-GB" dirty="0"/>
              </a:p>
            </p:txBody>
          </p:sp>
        </mc:Choice>
        <mc:Fallback xmlns="">
          <p:sp>
            <p:nvSpPr>
              <p:cNvPr id="14" name="Rettangolo con angoli arrotondati 13">
                <a:extLst>
                  <a:ext uri="{FF2B5EF4-FFF2-40B4-BE49-F238E27FC236}">
                    <a16:creationId xmlns:a16="http://schemas.microsoft.com/office/drawing/2014/main" id="{AC3B021F-BD1F-FD08-059F-E150921B6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353" y="4744771"/>
                <a:ext cx="672353" cy="6051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150B282F-9DAE-64CA-8568-C931BCD649AE}"/>
                  </a:ext>
                </a:extLst>
              </p:cNvPr>
              <p:cNvSpPr/>
              <p:nvPr/>
            </p:nvSpPr>
            <p:spPr>
              <a:xfrm>
                <a:off x="5676330" y="4744771"/>
                <a:ext cx="598139" cy="104881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it-GB" dirty="0">
                  <a:solidFill>
                    <a:schemeClr val="tx1"/>
                  </a:solidFill>
                </a:endParaRPr>
              </a:p>
              <a:p>
                <a:pPr algn="ctr"/>
                <a:endParaRPr lang="it-GB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it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150B282F-9DAE-64CA-8568-C931BCD64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330" y="4744771"/>
                <a:ext cx="598139" cy="104881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A5800649-26A0-BC8F-DADB-8AA6FE71DE35}"/>
              </a:ext>
            </a:extLst>
          </p:cNvPr>
          <p:cNvCxnSpPr>
            <a:stCxn id="15" idx="1"/>
            <a:endCxn id="15" idx="3"/>
          </p:cNvCxnSpPr>
          <p:nvPr/>
        </p:nvCxnSpPr>
        <p:spPr>
          <a:xfrm>
            <a:off x="5676330" y="5269179"/>
            <a:ext cx="598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con angoli arrotondati 16">
                <a:extLst>
                  <a:ext uri="{FF2B5EF4-FFF2-40B4-BE49-F238E27FC236}">
                    <a16:creationId xmlns:a16="http://schemas.microsoft.com/office/drawing/2014/main" id="{CAE53BD9-B92B-F41C-36CB-6A8383FA8D5D}"/>
                  </a:ext>
                </a:extLst>
              </p:cNvPr>
              <p:cNvSpPr/>
              <p:nvPr/>
            </p:nvSpPr>
            <p:spPr>
              <a:xfrm>
                <a:off x="7555258" y="4782465"/>
                <a:ext cx="598139" cy="104881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GB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GB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it-GB" dirty="0">
                  <a:solidFill>
                    <a:schemeClr val="tx1"/>
                  </a:solidFill>
                </a:endParaRPr>
              </a:p>
              <a:p>
                <a:pPr algn="ctr"/>
                <a:endParaRPr lang="it-GB" dirty="0">
                  <a:solidFill>
                    <a:schemeClr val="tx1"/>
                  </a:solidFill>
                </a:endParaRPr>
              </a:p>
              <a:p>
                <a:pPr algn="ctr"/>
                <a:endParaRPr lang="it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ttangolo con angoli arrotondati 16">
                <a:extLst>
                  <a:ext uri="{FF2B5EF4-FFF2-40B4-BE49-F238E27FC236}">
                    <a16:creationId xmlns:a16="http://schemas.microsoft.com/office/drawing/2014/main" id="{CAE53BD9-B92B-F41C-36CB-6A8383FA8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258" y="4782465"/>
                <a:ext cx="598139" cy="104881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tangolo 19">
            <a:extLst>
              <a:ext uri="{FF2B5EF4-FFF2-40B4-BE49-F238E27FC236}">
                <a16:creationId xmlns:a16="http://schemas.microsoft.com/office/drawing/2014/main" id="{F033F188-75A6-8269-61C7-646BFE9C1EF8}"/>
              </a:ext>
            </a:extLst>
          </p:cNvPr>
          <p:cNvSpPr/>
          <p:nvPr/>
        </p:nvSpPr>
        <p:spPr>
          <a:xfrm>
            <a:off x="3584760" y="3415224"/>
            <a:ext cx="1975260" cy="7366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9C3CB5FC-5CFB-0AB1-7E96-2BE3F92DE16C}"/>
              </a:ext>
            </a:extLst>
          </p:cNvPr>
          <p:cNvSpPr/>
          <p:nvPr/>
        </p:nvSpPr>
        <p:spPr>
          <a:xfrm>
            <a:off x="5560020" y="4573869"/>
            <a:ext cx="2709688" cy="13174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5C24FABF-D1BD-E0EF-BDBF-A79F034A5E74}"/>
              </a:ext>
            </a:extLst>
          </p:cNvPr>
          <p:cNvSpPr/>
          <p:nvPr/>
        </p:nvSpPr>
        <p:spPr>
          <a:xfrm>
            <a:off x="502368" y="4735320"/>
            <a:ext cx="568144" cy="8588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87EADE8A-1EDE-30E6-D27C-0DB93F4CA936}"/>
              </a:ext>
            </a:extLst>
          </p:cNvPr>
          <p:cNvSpPr/>
          <p:nvPr/>
        </p:nvSpPr>
        <p:spPr>
          <a:xfrm>
            <a:off x="2565493" y="4555660"/>
            <a:ext cx="289947" cy="5852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0CD6A00-0D3F-0DB9-8F1F-6CDD63E65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754185"/>
              </p:ext>
            </p:extLst>
          </p:nvPr>
        </p:nvGraphicFramePr>
        <p:xfrm>
          <a:off x="499690" y="2026515"/>
          <a:ext cx="799378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3788">
                  <a:extLst>
                    <a:ext uri="{9D8B030D-6E8A-4147-A177-3AD203B41FA5}">
                      <a16:colId xmlns:a16="http://schemas.microsoft.com/office/drawing/2014/main" val="4167219113"/>
                    </a:ext>
                  </a:extLst>
                </a:gridCol>
              </a:tblGrid>
              <a:tr h="196206">
                <a:tc>
                  <a:txBody>
                    <a:bodyPr/>
                    <a:lstStyle/>
                    <a:p>
                      <a:r>
                        <a:rPr lang="it-GB" dirty="0">
                          <a:solidFill>
                            <a:schemeClr val="bg1"/>
                          </a:solidFill>
                        </a:rPr>
                        <a:t>Higher order corrections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23143"/>
                  </a:ext>
                </a:extLst>
              </a:tr>
              <a:tr h="385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 </a:t>
                      </a:r>
                      <a:r>
                        <a:rPr lang="it-IT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interpretation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it-GB" dirty="0"/>
                        <a:t>Soft Bremsstrahlung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32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185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232F4F3-0657-AB15-528F-EA6ACB82C727}"/>
              </a:ext>
            </a:extLst>
          </p:cNvPr>
          <p:cNvSpPr txBox="1"/>
          <p:nvPr/>
        </p:nvSpPr>
        <p:spPr>
          <a:xfrm>
            <a:off x="6549399" y="5806018"/>
            <a:ext cx="1630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GB" dirty="0">
                <a:solidFill>
                  <a:schemeClr val="accent1"/>
                </a:solidFill>
                <a:hlinkClick r:id="rId3"/>
              </a:rPr>
              <a:t>[A. Ekert, 2022]</a:t>
            </a:r>
            <a:endParaRPr lang="it-GB" dirty="0">
              <a:solidFill>
                <a:schemeClr val="accent1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50A02B1-0EDF-15A9-BB67-DB776DAB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22</a:t>
            </a:fld>
            <a:endParaRPr lang="it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a 8">
                <a:extLst>
                  <a:ext uri="{FF2B5EF4-FFF2-40B4-BE49-F238E27FC236}">
                    <a16:creationId xmlns:a16="http://schemas.microsoft.com/office/drawing/2014/main" id="{21D2E7E6-5681-AC48-9AE2-879BFB14B2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474328"/>
                  </p:ext>
                </p:extLst>
              </p:nvPr>
            </p:nvGraphicFramePr>
            <p:xfrm>
              <a:off x="518922" y="405976"/>
              <a:ext cx="7886700" cy="57593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86700">
                      <a:extLst>
                        <a:ext uri="{9D8B030D-6E8A-4147-A177-3AD203B41FA5}">
                          <a16:colId xmlns:a16="http://schemas.microsoft.com/office/drawing/2014/main" val="30798162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Isometry: Stinespring’s dilation and Kraus’s ambiguity </a:t>
                          </a:r>
                          <a:endParaRPr lang="it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23160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GB" b="1" dirty="0">
                              <a:solidFill>
                                <a:srgbClr val="FF0000"/>
                              </a:solidFill>
                            </a:rPr>
                            <a:t>Isometry: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Operation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that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encodes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 quantum state of one system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into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 quantum state of </a:t>
                          </a:r>
                          <a:r>
                            <a:rPr lang="it-IT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 </a:t>
                          </a:r>
                          <a:r>
                            <a:rPr lang="it-IT" sz="18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larger</a:t>
                          </a:r>
                          <a:r>
                            <a:rPr lang="it-IT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system </a:t>
                          </a:r>
                          <a:r>
                            <a:rPr lang="it-IT" sz="1200" kern="1200" dirty="0">
                              <a:solidFill>
                                <a:schemeClr val="accen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hlinkClick r:id="rId3"/>
                            </a:rPr>
                            <a:t>[A. Ekert, 2022]</a:t>
                          </a:r>
                          <a:endParaRPr lang="it-IT" sz="1200" kern="1200" dirty="0">
                            <a:solidFill>
                              <a:schemeClr val="accen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800" kern="1200" dirty="0">
                            <a:solidFill>
                              <a:schemeClr val="accen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Let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ℋ</m:t>
                              </m:r>
                            </m:oMath>
                          </a14:m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ℋ</m:t>
                              </m:r>
                            </m:oMath>
                          </a14:m>
                          <a:r>
                            <a:rPr lang="it-GB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’ 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be Hilbert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spaces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such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that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dim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ℋ</m:t>
                              </m:r>
                            </m:oMath>
                          </a14:m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⩽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dim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ℋ</m:t>
                              </m:r>
                            </m:oMath>
                          </a14:m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’ . An</a:t>
                          </a:r>
                          <a:r>
                            <a:rPr lang="it-IT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b="0" i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isometry</a:t>
                          </a:r>
                          <a:r>
                            <a:rPr lang="it-IT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is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 linear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map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t-IT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oMath>
                          </a14:m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ℋ</m:t>
                              </m:r>
                            </m:oMath>
                          </a14:m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→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ℋ</m:t>
                              </m:r>
                            </m:oMath>
                          </a14:m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′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such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that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V</a:t>
                          </a:r>
                          <a:r>
                            <a:rPr lang="it-IT" sz="18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†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ℋ</m:t>
                                  </m:r>
                                </m:sub>
                              </m:sSub>
                            </m:oMath>
                          </a14:m>
                          <a:endParaRPr lang="it-GB" sz="1800" kern="1200" dirty="0">
                            <a:solidFill>
                              <a:schemeClr val="accen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it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4058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GB" b="1" dirty="0">
                              <a:solidFill>
                                <a:srgbClr val="FF0000"/>
                              </a:solidFill>
                            </a:rPr>
                            <a:t>Stinespring’s dilation: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ℰ</m:t>
                              </m:r>
                            </m:oMath>
                          </a14:m>
                          <a:r>
                            <a:rPr lang="it-GB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arises from unitary evolution</a:t>
                          </a:r>
                          <a:r>
                            <a:rPr lang="it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of dilated system, i.e: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GB" sz="1800" kern="1200" baseline="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𝜌</m:t>
                                </m:r>
                                <m:r>
                                  <a:rPr lang="en-US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⟼</m:t>
                                </m:r>
                                <m:sSup>
                                  <m:sSupPr>
                                    <m:ctrlPr>
                                      <a:rPr lang="it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tr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𝒜</m:t>
                                    </m:r>
                                  </m:sub>
                                </m:sSub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it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</a:t>
                          </a:r>
                          <a:r>
                            <a:rPr lang="it-GB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here suitably chosen ancilla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𝒜</m:t>
                              </m:r>
                            </m:oMath>
                          </a14:m>
                          <a:r>
                            <a:rPr lang="it-GB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traced out.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043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GB" b="1" dirty="0">
                              <a:solidFill>
                                <a:srgbClr val="FF0000"/>
                              </a:solidFill>
                            </a:rPr>
                            <a:t>Kraus representation (operator-sum decomposition): </a:t>
                          </a:r>
                          <a:r>
                            <a:rPr lang="it-GB" dirty="0"/>
                            <a:t>operators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GB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must satisfy normalisation</a:t>
                          </a:r>
                          <a:r>
                            <a:rPr lang="it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(completeness) condition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∑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 </m:t>
                              </m:r>
                              <m:sSubSup>
                                <m:sSubSupPr>
                                  <m:ctrlPr>
                                    <a:rPr lang="it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it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</m:t>
                              </m:r>
                            </m:oMath>
                          </a14:m>
                          <a:r>
                            <a:rPr lang="it-GB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but depend on choice of basis for ancilla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𝒜</m:t>
                              </m:r>
                            </m:oMath>
                          </a14:m>
                          <a:r>
                            <a:rPr lang="it-GB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i.e.:</a:t>
                          </a:r>
                        </a:p>
                        <a:p>
                          <a:endParaRPr lang="it-GB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𝜌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⟼</m:t>
                                </m:r>
                                <m:sSup>
                                  <m:sSupPr>
                                    <m:ctrlPr>
                                      <a:rPr lang="it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supHide m:val="on"/>
                                    <m:ctrlPr>
                                      <a:rPr lang="it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 </m:t>
                                    </m:r>
                                  </m:e>
                                </m:nary>
                                <m:sSub>
                                  <m:sSubPr>
                                    <m:ctrlPr>
                                      <a:rPr lang="it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𝜌</m:t>
                                </m:r>
                                <m:sSubSup>
                                  <m:sSubSupPr>
                                    <m:ctrlPr>
                                      <a:rPr lang="it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†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it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75024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a 8">
                <a:extLst>
                  <a:ext uri="{FF2B5EF4-FFF2-40B4-BE49-F238E27FC236}">
                    <a16:creationId xmlns:a16="http://schemas.microsoft.com/office/drawing/2014/main" id="{21D2E7E6-5681-AC48-9AE2-879BFB14B2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474328"/>
                  </p:ext>
                </p:extLst>
              </p:nvPr>
            </p:nvGraphicFramePr>
            <p:xfrm>
              <a:off x="518922" y="405976"/>
              <a:ext cx="7886700" cy="57593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86700">
                      <a:extLst>
                        <a:ext uri="{9D8B030D-6E8A-4147-A177-3AD203B41FA5}">
                          <a16:colId xmlns:a16="http://schemas.microsoft.com/office/drawing/2014/main" val="30798162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Isometry: Stinespring’s dilation and Kraus’s ambiguity </a:t>
                          </a:r>
                          <a:endParaRPr lang="it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2316077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endParaRPr lang="it-GB"/>
                        </a:p>
                      </a:txBody>
                      <a:tcPr>
                        <a:blipFill>
                          <a:blip r:embed="rId4"/>
                          <a:stretch>
                            <a:fillRect t="-22464" r="-482" b="-2688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4058296"/>
                      </a:ext>
                    </a:extLst>
                  </a:tr>
                  <a:tr h="1470089">
                    <a:tc>
                      <a:txBody>
                        <a:bodyPr/>
                        <a:lstStyle/>
                        <a:p>
                          <a:endParaRPr lang="it-GB"/>
                        </a:p>
                      </a:txBody>
                      <a:tcPr>
                        <a:blipFill>
                          <a:blip r:embed="rId4"/>
                          <a:stretch>
                            <a:fillRect t="-145690" r="-482" b="-2198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5043039"/>
                      </a:ext>
                    </a:extLst>
                  </a:tr>
                  <a:tr h="2181035">
                    <a:tc>
                      <a:txBody>
                        <a:bodyPr/>
                        <a:lstStyle/>
                        <a:p>
                          <a:endParaRPr lang="it-GB"/>
                        </a:p>
                      </a:txBody>
                      <a:tcPr>
                        <a:blipFill>
                          <a:blip r:embed="rId4"/>
                          <a:stretch>
                            <a:fillRect t="-165698" r="-482" b="-48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5024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78478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AEEF8E6-154F-85A4-BA99-B2D9CD5C3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476375"/>
              </p:ext>
            </p:extLst>
          </p:nvPr>
        </p:nvGraphicFramePr>
        <p:xfrm>
          <a:off x="628650" y="467734"/>
          <a:ext cx="7886700" cy="2749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4167219113"/>
                    </a:ext>
                  </a:extLst>
                </a:gridCol>
              </a:tblGrid>
              <a:tr h="352226">
                <a:tc>
                  <a:txBody>
                    <a:bodyPr/>
                    <a:lstStyle/>
                    <a:p>
                      <a:r>
                        <a:rPr lang="it-GB" dirty="0"/>
                        <a:t>Stinespring Dilation and Quantum Error Correction (PP) </a:t>
                      </a:r>
                      <a:endParaRPr lang="it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23143"/>
                  </a:ext>
                </a:extLst>
              </a:tr>
              <a:tr h="951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 </a:t>
                      </a:r>
                      <a:r>
                        <a:rPr lang="it-IT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interpretation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it-IT" sz="1800" dirty="0" err="1"/>
                        <a:t>pplicable</a:t>
                      </a:r>
                      <a:r>
                        <a:rPr lang="it-IT" sz="1800" dirty="0"/>
                        <a:t> to </a:t>
                      </a:r>
                      <a:r>
                        <a:rPr lang="it-IT" sz="1800" b="1" dirty="0" err="1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it-IT" sz="1800" b="1" dirty="0" err="1">
                          <a:solidFill>
                            <a:srgbClr val="FF0000"/>
                          </a:solidFill>
                          <a:effectLst/>
                        </a:rPr>
                        <a:t>urrent</a:t>
                      </a:r>
                      <a:r>
                        <a:rPr lang="it-IT" sz="1800" b="1" dirty="0">
                          <a:solidFill>
                            <a:srgbClr val="FF0000"/>
                          </a:solidFill>
                          <a:effectLst/>
                        </a:rPr>
                        <a:t> PP </a:t>
                      </a:r>
                      <a:r>
                        <a:rPr lang="it-IT" sz="1800" b="1" dirty="0" err="1">
                          <a:solidFill>
                            <a:srgbClr val="FF0000"/>
                          </a:solidFill>
                          <a:effectLst/>
                        </a:rPr>
                        <a:t>research</a:t>
                      </a:r>
                      <a:r>
                        <a:rPr lang="it-IT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to probe </a:t>
                      </a:r>
                      <a:r>
                        <a:rPr lang="it-IT" sz="1800" b="1" dirty="0" err="1">
                          <a:solidFill>
                            <a:srgbClr val="FF0000"/>
                          </a:solidFill>
                          <a:effectLst/>
                        </a:rPr>
                        <a:t>confined</a:t>
                      </a:r>
                      <a:r>
                        <a:rPr lang="it-IT" sz="1800" dirty="0">
                          <a:effectLst/>
                        </a:rPr>
                        <a:t> or </a:t>
                      </a:r>
                      <a:r>
                        <a:rPr lang="it-IT" sz="1800" dirty="0" err="1">
                          <a:effectLst/>
                        </a:rPr>
                        <a:t>otherwise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r>
                        <a:rPr lang="it-IT" sz="1800" dirty="0" err="1">
                          <a:effectLst/>
                        </a:rPr>
                        <a:t>hardly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r>
                        <a:rPr lang="it-IT" sz="1800" dirty="0" err="1">
                          <a:effectLst/>
                        </a:rPr>
                        <a:t>accessible</a:t>
                      </a:r>
                      <a:r>
                        <a:rPr lang="it-IT" sz="1800" dirty="0">
                          <a:effectLst/>
                        </a:rPr>
                        <a:t> degrees of </a:t>
                      </a:r>
                      <a:r>
                        <a:rPr lang="it-IT" sz="1800" dirty="0" err="1">
                          <a:effectLst/>
                        </a:rPr>
                        <a:t>freedom</a:t>
                      </a:r>
                      <a:r>
                        <a:rPr lang="it-IT" sz="1800" dirty="0">
                          <a:effectLst/>
                        </a:rPr>
                        <a:t> (c.f. </a:t>
                      </a:r>
                      <a:r>
                        <a:rPr lang="it-IT" sz="1800" dirty="0" err="1">
                          <a:effectLst/>
                        </a:rPr>
                        <a:t>flavour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r>
                        <a:rPr lang="it-IT" sz="1800" dirty="0" err="1">
                          <a:effectLst/>
                        </a:rPr>
                        <a:t>physics</a:t>
                      </a:r>
                      <a:r>
                        <a:rPr lang="it-IT" sz="1800" dirty="0">
                          <a:effectLst/>
                        </a:rPr>
                        <a:t>, dark </a:t>
                      </a:r>
                      <a:r>
                        <a:rPr lang="it-IT" sz="1800" dirty="0" err="1">
                          <a:effectLst/>
                        </a:rPr>
                        <a:t>matter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r>
                        <a:rPr lang="it-IT" sz="1800" dirty="0" err="1">
                          <a:effectLst/>
                        </a:rPr>
                        <a:t>searches</a:t>
                      </a:r>
                      <a:r>
                        <a:rPr lang="it-IT" sz="1800" dirty="0">
                          <a:effectLst/>
                        </a:rPr>
                        <a:t>, etc.)</a:t>
                      </a:r>
                      <a:endParaRPr lang="it-IT" sz="180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32367"/>
                  </a:ext>
                </a:extLst>
              </a:tr>
              <a:tr h="951059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dirty="0">
                          <a:solidFill>
                            <a:schemeClr val="accent1"/>
                          </a:solidFill>
                          <a:effectLst/>
                        </a:rPr>
                        <a:t>"information on the </a:t>
                      </a:r>
                      <a:r>
                        <a:rPr lang="it-IT" sz="1600" i="1" dirty="0" err="1">
                          <a:solidFill>
                            <a:schemeClr val="accent1"/>
                          </a:solidFill>
                          <a:effectLst/>
                        </a:rPr>
                        <a:t>underlying</a:t>
                      </a:r>
                      <a:r>
                        <a:rPr lang="it-IT" sz="1600" i="1" dirty="0">
                          <a:solidFill>
                            <a:schemeClr val="accent1"/>
                          </a:solidFill>
                          <a:effectLst/>
                        </a:rPr>
                        <a:t> quantum </a:t>
                      </a:r>
                      <a:r>
                        <a:rPr lang="it-IT" sz="1600" i="1" dirty="0" err="1">
                          <a:solidFill>
                            <a:schemeClr val="accent1"/>
                          </a:solidFill>
                          <a:effectLst/>
                        </a:rPr>
                        <a:t>process</a:t>
                      </a:r>
                      <a:r>
                        <a:rPr lang="it-IT" sz="1600" i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it-IT" sz="1600" i="1" dirty="0" err="1">
                          <a:solidFill>
                            <a:schemeClr val="accent1"/>
                          </a:solidFill>
                          <a:effectLst/>
                        </a:rPr>
                        <a:t>is</a:t>
                      </a:r>
                      <a:r>
                        <a:rPr lang="it-IT" sz="1600" i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it-IT" sz="1600" i="1" dirty="0" err="1">
                          <a:solidFill>
                            <a:schemeClr val="accent1"/>
                          </a:solidFill>
                          <a:effectLst/>
                        </a:rPr>
                        <a:t>mapped</a:t>
                      </a:r>
                      <a:r>
                        <a:rPr lang="it-IT" sz="1600" i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it-IT" sz="1600" i="1" dirty="0" err="1">
                          <a:solidFill>
                            <a:schemeClr val="accent1"/>
                          </a:solidFill>
                          <a:effectLst/>
                        </a:rPr>
                        <a:t>onto</a:t>
                      </a:r>
                      <a:r>
                        <a:rPr lang="it-IT" sz="1600" i="1" dirty="0">
                          <a:solidFill>
                            <a:schemeClr val="accent1"/>
                          </a:solidFill>
                          <a:effectLst/>
                        </a:rPr>
                        <a:t> the state of some probe quantum system(</a:t>
                      </a:r>
                      <a:r>
                        <a:rPr lang="it-IT" sz="1600" i="1" dirty="0" err="1">
                          <a:solidFill>
                            <a:schemeClr val="accent1"/>
                          </a:solidFill>
                          <a:effectLst/>
                        </a:rPr>
                        <a:t>s</a:t>
                      </a:r>
                      <a:r>
                        <a:rPr lang="it-IT" sz="1600" i="1" dirty="0">
                          <a:solidFill>
                            <a:schemeClr val="accent1"/>
                          </a:solidFill>
                          <a:effectLst/>
                        </a:rPr>
                        <a:t>), and the </a:t>
                      </a:r>
                      <a:r>
                        <a:rPr lang="it-IT" sz="1600" i="1" dirty="0" err="1">
                          <a:solidFill>
                            <a:schemeClr val="accent1"/>
                          </a:solidFill>
                          <a:effectLst/>
                        </a:rPr>
                        <a:t>process</a:t>
                      </a:r>
                      <a:r>
                        <a:rPr lang="it-IT" sz="1600" i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it-IT" sz="1600" i="1" dirty="0" err="1">
                          <a:solidFill>
                            <a:schemeClr val="accent1"/>
                          </a:solidFill>
                          <a:effectLst/>
                        </a:rPr>
                        <a:t>is</a:t>
                      </a:r>
                      <a:r>
                        <a:rPr lang="it-IT" sz="1600" i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it-IT" sz="1600" i="1" dirty="0" err="1">
                          <a:solidFill>
                            <a:schemeClr val="accent1"/>
                          </a:solidFill>
                          <a:effectLst/>
                        </a:rPr>
                        <a:t>reconstructed</a:t>
                      </a:r>
                      <a:r>
                        <a:rPr lang="it-IT" sz="1600" i="1" dirty="0">
                          <a:solidFill>
                            <a:schemeClr val="accent1"/>
                          </a:solidFill>
                          <a:effectLst/>
                        </a:rPr>
                        <a:t> via quantum state </a:t>
                      </a:r>
                      <a:r>
                        <a:rPr lang="it-IT" sz="1600" i="1" dirty="0" err="1">
                          <a:solidFill>
                            <a:schemeClr val="accent1"/>
                          </a:solidFill>
                          <a:effectLst/>
                        </a:rPr>
                        <a:t>tomography</a:t>
                      </a:r>
                      <a:r>
                        <a:rPr lang="it-IT" sz="1600" i="1" dirty="0">
                          <a:solidFill>
                            <a:schemeClr val="accent1"/>
                          </a:solidFill>
                          <a:effectLst/>
                        </a:rPr>
                        <a:t> on the output </a:t>
                      </a:r>
                      <a:r>
                        <a:rPr lang="it-IT" sz="1600" i="1" dirty="0" err="1">
                          <a:solidFill>
                            <a:schemeClr val="accent1"/>
                          </a:solidFill>
                          <a:effectLst/>
                        </a:rPr>
                        <a:t>states</a:t>
                      </a:r>
                      <a:r>
                        <a:rPr lang="it-IT" sz="1600" i="1" dirty="0">
                          <a:solidFill>
                            <a:schemeClr val="accent1"/>
                          </a:solidFill>
                          <a:effectLst/>
                        </a:rPr>
                        <a:t>.” </a:t>
                      </a:r>
                      <a:r>
                        <a:rPr lang="it-IT" sz="1200" dirty="0">
                          <a:solidFill>
                            <a:schemeClr val="accent1"/>
                          </a:solidFill>
                          <a:effectLst/>
                          <a:hlinkClick r:id="rId3"/>
                        </a:rPr>
                        <a:t>[M. Mohseni, A. T. Rezakhani, and D. A. Lidar, 2008]</a:t>
                      </a:r>
                      <a:r>
                        <a:rPr lang="it-IT" sz="1200" i="1" dirty="0">
                          <a:solidFill>
                            <a:schemeClr val="accent1"/>
                          </a:solidFill>
                          <a:effectLst/>
                          <a:hlinkClick r:id="rId3"/>
                        </a:rPr>
                        <a:t>  </a:t>
                      </a:r>
                      <a:endParaRPr lang="it-IT" sz="1200" i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457200" lvl="1" indent="0" algn="l">
                        <a:buNone/>
                      </a:pPr>
                      <a:endParaRPr lang="it-IT" sz="1200" i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Unitarity</a:t>
                      </a:r>
                      <a:r>
                        <a:rPr kumimoji="0" lang="it-IT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tests</a:t>
                      </a:r>
                      <a:r>
                        <a:rPr kumimoji="0" lang="it-IT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kumimoji="0" lang="it-IT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l">
                        <a:buNone/>
                      </a:pPr>
                      <a:endParaRPr lang="it-IT" sz="1200" i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42916"/>
                  </a:ext>
                </a:extLst>
              </a:tr>
            </a:tbl>
          </a:graphicData>
        </a:graphic>
      </p:graphicFrame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D6C47E8-F1BA-B579-B06E-C7DA6D1B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23</a:t>
            </a:fld>
            <a:endParaRPr lang="it-GB"/>
          </a:p>
        </p:txBody>
      </p:sp>
      <p:pic>
        <p:nvPicPr>
          <p:cNvPr id="7" name="Segnaposto contenuto 5">
            <a:extLst>
              <a:ext uri="{FF2B5EF4-FFF2-40B4-BE49-F238E27FC236}">
                <a16:creationId xmlns:a16="http://schemas.microsoft.com/office/drawing/2014/main" id="{249B6AEF-A88F-DF67-B0C0-5E4D5DDC10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000"/>
          <a:stretch/>
        </p:blipFill>
        <p:spPr>
          <a:xfrm>
            <a:off x="427224" y="3769555"/>
            <a:ext cx="4826162" cy="1254483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042D795-C2FD-B138-B23C-451E01243786}"/>
              </a:ext>
            </a:extLst>
          </p:cNvPr>
          <p:cNvSpPr txBox="1"/>
          <p:nvPr/>
        </p:nvSpPr>
        <p:spPr>
          <a:xfrm>
            <a:off x="1011895" y="5757223"/>
            <a:ext cx="3291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1"/>
                </a:solidFill>
                <a:effectLst/>
                <a:hlinkClick r:id="rId3"/>
              </a:rPr>
              <a:t>[M. </a:t>
            </a:r>
            <a:r>
              <a:rPr lang="it-IT" sz="1200" dirty="0" err="1">
                <a:solidFill>
                  <a:schemeClr val="accent1"/>
                </a:solidFill>
                <a:effectLst/>
                <a:hlinkClick r:id="rId3"/>
              </a:rPr>
              <a:t>Mohseni</a:t>
            </a:r>
            <a:r>
              <a:rPr lang="it-IT" sz="1200" dirty="0">
                <a:solidFill>
                  <a:schemeClr val="accent1"/>
                </a:solidFill>
                <a:effectLst/>
                <a:hlinkClick r:id="rId3"/>
              </a:rPr>
              <a:t>, A. T. Rezakhani, and D. . Lidar, 2008]</a:t>
            </a:r>
            <a:endParaRPr lang="it-GB" sz="1200" dirty="0"/>
          </a:p>
        </p:txBody>
      </p:sp>
      <p:pic>
        <p:nvPicPr>
          <p:cNvPr id="35" name="Immagine 34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10E5675C-7861-3373-18EB-81B500BAE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386" y="3429000"/>
            <a:ext cx="3261964" cy="27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5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9A219D-F032-DDDB-A5B2-45D7DE186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01" y="1253331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it-IT" sz="2600" b="1" dirty="0">
                <a:solidFill>
                  <a:srgbClr val="FF0000"/>
                </a:solidFill>
                <a:effectLst/>
              </a:rPr>
              <a:t>testing the </a:t>
            </a:r>
            <a:r>
              <a:rPr lang="it-IT" sz="2600" b="1" dirty="0" err="1">
                <a:solidFill>
                  <a:srgbClr val="FF0000"/>
                </a:solidFill>
                <a:effectLst/>
              </a:rPr>
              <a:t>foundations</a:t>
            </a:r>
            <a:r>
              <a:rPr lang="it-IT" sz="2600" b="1" dirty="0">
                <a:solidFill>
                  <a:srgbClr val="FF0000"/>
                </a:solidFill>
                <a:effectLst/>
              </a:rPr>
              <a:t> </a:t>
            </a:r>
            <a:r>
              <a:rPr lang="it-IT" sz="2600" dirty="0">
                <a:effectLst/>
              </a:rPr>
              <a:t>of quantum </a:t>
            </a:r>
            <a:r>
              <a:rPr lang="it-IT" sz="2600" dirty="0" err="1">
                <a:effectLst/>
              </a:rPr>
              <a:t>mechanics</a:t>
            </a:r>
            <a:r>
              <a:rPr lang="it-IT" sz="2600" dirty="0">
                <a:effectLst/>
              </a:rPr>
              <a:t> in </a:t>
            </a:r>
            <a:r>
              <a:rPr lang="it-IT" sz="2600" dirty="0" err="1">
                <a:effectLst/>
              </a:rPr>
              <a:t>particle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physics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colliders</a:t>
            </a:r>
            <a:r>
              <a:rPr lang="it-IT" sz="2600" dirty="0">
                <a:effectLst/>
              </a:rPr>
              <a:t> by </a:t>
            </a:r>
            <a:r>
              <a:rPr lang="it-IT" sz="2600" dirty="0" err="1">
                <a:effectLst/>
              </a:rPr>
              <a:t>identifying</a:t>
            </a:r>
            <a:r>
              <a:rPr lang="it-IT" sz="2600" dirty="0">
                <a:effectLst/>
              </a:rPr>
              <a:t> the collider </a:t>
            </a:r>
            <a:r>
              <a:rPr lang="it-IT" sz="2600" dirty="0" err="1">
                <a:effectLst/>
              </a:rPr>
              <a:t>itself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as</a:t>
            </a:r>
            <a:r>
              <a:rPr lang="it-IT" sz="2600" dirty="0">
                <a:effectLst/>
              </a:rPr>
              <a:t> a </a:t>
            </a:r>
            <a:r>
              <a:rPr lang="it-IT" sz="2600" dirty="0" err="1">
                <a:effectLst/>
              </a:rPr>
              <a:t>natural</a:t>
            </a:r>
            <a:r>
              <a:rPr lang="it-IT" sz="2600" dirty="0">
                <a:effectLst/>
              </a:rPr>
              <a:t> quantum-information processing machine </a:t>
            </a:r>
            <a:r>
              <a:rPr lang="it-IT" sz="2600" dirty="0" err="1">
                <a:effectLst/>
              </a:rPr>
              <a:t>provided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that</a:t>
            </a:r>
            <a:r>
              <a:rPr lang="it-IT" sz="2600" dirty="0">
                <a:effectLst/>
              </a:rPr>
              <a:t> quantum </a:t>
            </a:r>
            <a:r>
              <a:rPr lang="it-IT" sz="2600" dirty="0" err="1">
                <a:effectLst/>
              </a:rPr>
              <a:t>mechanics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holds</a:t>
            </a:r>
            <a:r>
              <a:rPr lang="it-IT" sz="2600" dirty="0">
                <a:effectLst/>
              </a:rPr>
              <a:t>. </a:t>
            </a:r>
            <a:br>
              <a:rPr lang="it-IT" sz="2600" dirty="0">
                <a:effectLst/>
              </a:rPr>
            </a:br>
            <a:endParaRPr lang="it-IT" sz="2600" dirty="0">
              <a:effectLst/>
            </a:endParaRPr>
          </a:p>
          <a:p>
            <a:r>
              <a:rPr lang="it-IT" sz="2600" dirty="0" err="1">
                <a:effectLst/>
              </a:rPr>
              <a:t>performing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tests</a:t>
            </a:r>
            <a:r>
              <a:rPr lang="it-IT" sz="2600" dirty="0">
                <a:effectLst/>
              </a:rPr>
              <a:t> of </a:t>
            </a:r>
            <a:r>
              <a:rPr lang="it-IT" sz="2600" dirty="0" err="1">
                <a:effectLst/>
              </a:rPr>
              <a:t>basic</a:t>
            </a:r>
            <a:r>
              <a:rPr lang="it-IT" sz="2600" dirty="0">
                <a:effectLst/>
              </a:rPr>
              <a:t> </a:t>
            </a:r>
            <a:r>
              <a:rPr lang="it-IT" sz="2600" b="1" dirty="0">
                <a:solidFill>
                  <a:srgbClr val="FF0000"/>
                </a:solidFill>
                <a:effectLst/>
              </a:rPr>
              <a:t>quantum </a:t>
            </a:r>
            <a:r>
              <a:rPr lang="it-IT" sz="2600" b="1" dirty="0" err="1">
                <a:solidFill>
                  <a:srgbClr val="FF0000"/>
                </a:solidFill>
                <a:effectLst/>
              </a:rPr>
              <a:t>predictions</a:t>
            </a:r>
            <a:r>
              <a:rPr lang="it-IT" sz="2600" b="1" dirty="0">
                <a:solidFill>
                  <a:srgbClr val="FF0000"/>
                </a:solidFill>
                <a:effectLst/>
              </a:rPr>
              <a:t> </a:t>
            </a:r>
            <a:r>
              <a:rPr lang="it-IT" sz="2600" dirty="0" err="1">
                <a:effectLst/>
              </a:rPr>
              <a:t>such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as</a:t>
            </a:r>
            <a:r>
              <a:rPr lang="it-IT" sz="2600" dirty="0">
                <a:effectLst/>
              </a:rPr>
              <a:t> entanglement and quantum state and </a:t>
            </a:r>
            <a:r>
              <a:rPr lang="it-IT" sz="2600" dirty="0" err="1">
                <a:effectLst/>
              </a:rPr>
              <a:t>process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tomography</a:t>
            </a:r>
            <a:r>
              <a:rPr lang="it-IT" sz="2600" dirty="0">
                <a:effectLst/>
              </a:rPr>
              <a:t> in high energy </a:t>
            </a:r>
            <a:r>
              <a:rPr lang="it-IT" sz="2600" dirty="0" err="1">
                <a:effectLst/>
              </a:rPr>
              <a:t>regimes</a:t>
            </a:r>
            <a:r>
              <a:rPr lang="it-IT" sz="2600" dirty="0">
                <a:effectLst/>
              </a:rPr>
              <a:t> </a:t>
            </a:r>
          </a:p>
          <a:p>
            <a:pPr marL="0" indent="0">
              <a:buNone/>
            </a:pPr>
            <a:endParaRPr lang="it-IT" sz="2600" dirty="0">
              <a:effectLst/>
            </a:endParaRPr>
          </a:p>
          <a:p>
            <a:r>
              <a:rPr lang="it-IT" sz="2600" b="1" dirty="0" err="1">
                <a:solidFill>
                  <a:srgbClr val="FF0000"/>
                </a:solidFill>
                <a:effectLst/>
              </a:rPr>
              <a:t>expanding</a:t>
            </a:r>
            <a:r>
              <a:rPr lang="it-IT" sz="2600" b="1" dirty="0">
                <a:solidFill>
                  <a:srgbClr val="FF0000"/>
                </a:solidFill>
                <a:effectLst/>
              </a:rPr>
              <a:t> </a:t>
            </a:r>
            <a:r>
              <a:rPr lang="it-IT" sz="2600" b="1" dirty="0" err="1">
                <a:solidFill>
                  <a:srgbClr val="FF0000"/>
                </a:solidFill>
                <a:effectLst/>
              </a:rPr>
              <a:t>theoretical</a:t>
            </a:r>
            <a:r>
              <a:rPr lang="it-IT" sz="2600" b="1" dirty="0">
                <a:solidFill>
                  <a:srgbClr val="FF0000"/>
                </a:solidFill>
                <a:effectLst/>
              </a:rPr>
              <a:t> </a:t>
            </a:r>
            <a:r>
              <a:rPr lang="it-IT" sz="2600" b="1" dirty="0" err="1">
                <a:solidFill>
                  <a:srgbClr val="FF0000"/>
                </a:solidFill>
                <a:effectLst/>
              </a:rPr>
              <a:t>modelling</a:t>
            </a:r>
            <a:r>
              <a:rPr lang="it-IT" sz="2600" b="1" dirty="0">
                <a:solidFill>
                  <a:srgbClr val="FF0000"/>
                </a:solidFill>
                <a:effectLst/>
              </a:rPr>
              <a:t> </a:t>
            </a:r>
            <a:r>
              <a:rPr lang="it-IT" sz="2600" dirty="0" err="1">
                <a:effectLst/>
              </a:rPr>
              <a:t>into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regions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where</a:t>
            </a:r>
            <a:r>
              <a:rPr lang="it-IT" sz="2600" dirty="0">
                <a:effectLst/>
              </a:rPr>
              <a:t> the Standard Model theory </a:t>
            </a:r>
            <a:r>
              <a:rPr lang="it-IT" sz="2600" dirty="0" err="1">
                <a:effectLst/>
              </a:rPr>
              <a:t>is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difficult</a:t>
            </a:r>
            <a:r>
              <a:rPr lang="it-IT" sz="2600" dirty="0">
                <a:effectLst/>
              </a:rPr>
              <a:t> to </a:t>
            </a:r>
            <a:r>
              <a:rPr lang="it-IT" sz="2600" dirty="0" err="1">
                <a:effectLst/>
              </a:rPr>
              <a:t>calculate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perturbatively</a:t>
            </a:r>
            <a:r>
              <a:rPr lang="it-IT" sz="2600" dirty="0">
                <a:effectLst/>
              </a:rPr>
              <a:t>, and </a:t>
            </a:r>
            <a:r>
              <a:rPr lang="it-IT" sz="2600" dirty="0" err="1">
                <a:effectLst/>
              </a:rPr>
              <a:t>where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phenomenological</a:t>
            </a:r>
            <a:r>
              <a:rPr lang="it-IT" sz="2600" dirty="0">
                <a:effectLst/>
              </a:rPr>
              <a:t> models are </a:t>
            </a:r>
            <a:r>
              <a:rPr lang="it-IT" sz="2600" dirty="0" err="1">
                <a:effectLst/>
              </a:rPr>
              <a:t>currently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employed</a:t>
            </a:r>
            <a:r>
              <a:rPr lang="it-IT" sz="2600" dirty="0">
                <a:effectLst/>
              </a:rPr>
              <a:t>, by </a:t>
            </a:r>
            <a:r>
              <a:rPr lang="it-IT" sz="2600" dirty="0" err="1">
                <a:effectLst/>
              </a:rPr>
              <a:t>having</a:t>
            </a:r>
            <a:r>
              <a:rPr lang="it-IT" sz="2600" dirty="0">
                <a:effectLst/>
              </a:rPr>
              <a:t> an alternative </a:t>
            </a:r>
            <a:r>
              <a:rPr lang="it-IT" sz="2600" dirty="0" err="1">
                <a:effectLst/>
              </a:rPr>
              <a:t>method</a:t>
            </a:r>
            <a:r>
              <a:rPr lang="it-IT" sz="2600" dirty="0">
                <a:effectLst/>
              </a:rPr>
              <a:t> for </a:t>
            </a:r>
            <a:r>
              <a:rPr lang="it-IT" sz="2600" dirty="0" err="1">
                <a:effectLst/>
              </a:rPr>
              <a:t>performing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calculations</a:t>
            </a:r>
            <a:r>
              <a:rPr lang="it-IT" sz="2600" dirty="0">
                <a:effectLst/>
              </a:rPr>
              <a:t> </a:t>
            </a:r>
            <a:br>
              <a:rPr lang="it-IT" sz="2600" dirty="0">
                <a:effectLst/>
              </a:rPr>
            </a:br>
            <a:endParaRPr lang="it-IT" sz="2600" dirty="0">
              <a:effectLst/>
            </a:endParaRPr>
          </a:p>
          <a:p>
            <a:r>
              <a:rPr lang="it-IT" sz="2600" dirty="0" err="1">
                <a:effectLst/>
              </a:rPr>
              <a:t>does</a:t>
            </a:r>
            <a:r>
              <a:rPr lang="it-IT" sz="2600" dirty="0">
                <a:effectLst/>
              </a:rPr>
              <a:t> </a:t>
            </a:r>
            <a:r>
              <a:rPr lang="it-IT" sz="2600" b="1" dirty="0" err="1">
                <a:solidFill>
                  <a:srgbClr val="FF0000"/>
                </a:solidFill>
                <a:effectLst/>
              </a:rPr>
              <a:t>not</a:t>
            </a:r>
            <a:r>
              <a:rPr lang="it-IT" sz="2600" b="1" dirty="0">
                <a:solidFill>
                  <a:srgbClr val="FF0000"/>
                </a:solidFill>
                <a:effectLst/>
              </a:rPr>
              <a:t> </a:t>
            </a:r>
            <a:r>
              <a:rPr lang="it-IT" sz="2600" b="1" dirty="0" err="1">
                <a:solidFill>
                  <a:srgbClr val="FF0000"/>
                </a:solidFill>
                <a:effectLst/>
              </a:rPr>
              <a:t>overlap</a:t>
            </a:r>
            <a:r>
              <a:rPr lang="it-IT" sz="2600" b="1" dirty="0">
                <a:solidFill>
                  <a:srgbClr val="FF0000"/>
                </a:solidFill>
                <a:effectLst/>
              </a:rPr>
              <a:t> </a:t>
            </a:r>
            <a:r>
              <a:rPr lang="it-IT" sz="2600" dirty="0">
                <a:effectLst/>
              </a:rPr>
              <a:t>with </a:t>
            </a:r>
            <a:r>
              <a:rPr lang="it-IT" sz="2600" dirty="0" err="1">
                <a:effectLst/>
              </a:rPr>
              <a:t>other</a:t>
            </a:r>
            <a:r>
              <a:rPr lang="it-IT" sz="2600" dirty="0">
                <a:effectLst/>
              </a:rPr>
              <a:t> quantum computing </a:t>
            </a:r>
            <a:r>
              <a:rPr lang="it-IT" sz="2600" dirty="0" err="1">
                <a:effectLst/>
              </a:rPr>
              <a:t>protocols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currently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applied</a:t>
            </a:r>
            <a:r>
              <a:rPr lang="it-IT" sz="2600" dirty="0">
                <a:effectLst/>
              </a:rPr>
              <a:t> to </a:t>
            </a:r>
            <a:r>
              <a:rPr lang="it-IT" sz="2600" dirty="0" err="1">
                <a:effectLst/>
              </a:rPr>
              <a:t>nuclear</a:t>
            </a:r>
            <a:r>
              <a:rPr lang="it-IT" sz="2600" dirty="0">
                <a:effectLst/>
              </a:rPr>
              <a:t> and </a:t>
            </a:r>
            <a:r>
              <a:rPr lang="it-IT" sz="2600" dirty="0" err="1">
                <a:effectLst/>
              </a:rPr>
              <a:t>particle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physics</a:t>
            </a:r>
            <a:r>
              <a:rPr lang="it-IT" sz="2600" dirty="0">
                <a:effectLst/>
              </a:rPr>
              <a:t>, </a:t>
            </a:r>
            <a:r>
              <a:rPr lang="it-IT" sz="2600" dirty="0" err="1">
                <a:effectLst/>
              </a:rPr>
              <a:t>such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as</a:t>
            </a:r>
            <a:r>
              <a:rPr lang="it-IT" sz="2600" dirty="0">
                <a:effectLst/>
              </a:rPr>
              <a:t> quantum </a:t>
            </a:r>
            <a:r>
              <a:rPr lang="it-IT" sz="2600" dirty="0" err="1">
                <a:effectLst/>
              </a:rPr>
              <a:t>Hamiltonian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evolution</a:t>
            </a:r>
            <a:r>
              <a:rPr lang="it-IT" sz="2600" dirty="0">
                <a:effectLst/>
              </a:rPr>
              <a:t> </a:t>
            </a:r>
            <a:r>
              <a:rPr lang="it-IT" sz="2600" dirty="0" err="1">
                <a:effectLst/>
              </a:rPr>
              <a:t>simulations</a:t>
            </a:r>
            <a:r>
              <a:rPr lang="it-IT" sz="2600" dirty="0">
                <a:effectLst/>
              </a:rPr>
              <a:t> </a:t>
            </a:r>
          </a:p>
          <a:p>
            <a:endParaRPr lang="it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17222B-23F5-F6EB-A63B-4776747C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24</a:t>
            </a:fld>
            <a:endParaRPr lang="it-GB"/>
          </a:p>
        </p:txBody>
      </p:sp>
      <p:sp>
        <p:nvSpPr>
          <p:cNvPr id="2" name="Cornice 1">
            <a:extLst>
              <a:ext uri="{FF2B5EF4-FFF2-40B4-BE49-F238E27FC236}">
                <a16:creationId xmlns:a16="http://schemas.microsoft.com/office/drawing/2014/main" id="{59B76AD9-B2DB-F40D-4D73-8E8D5504450F}"/>
              </a:ext>
            </a:extLst>
          </p:cNvPr>
          <p:cNvSpPr/>
          <p:nvPr/>
        </p:nvSpPr>
        <p:spPr>
          <a:xfrm>
            <a:off x="339634" y="444137"/>
            <a:ext cx="8569235" cy="5799909"/>
          </a:xfrm>
          <a:prstGeom prst="frame">
            <a:avLst>
              <a:gd name="adj1" fmla="val 545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46834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62FCEA-B476-A5FA-DF49-41DC6E03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0737"/>
          </a:xfrm>
        </p:spPr>
        <p:txBody>
          <a:bodyPr/>
          <a:lstStyle/>
          <a:p>
            <a:r>
              <a:rPr lang="it-GB" dirty="0"/>
              <a:t>References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2159B3-9E0A-E85E-EDAB-FF7CB3688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81" y="1202683"/>
            <a:ext cx="7886700" cy="5458005"/>
          </a:xfrm>
        </p:spPr>
        <p:txBody>
          <a:bodyPr>
            <a:normAutofit fontScale="77500" lnSpcReduction="20000"/>
          </a:bodyPr>
          <a:lstStyle/>
          <a:p>
            <a:r>
              <a:rPr lang="it-IT" sz="1600" dirty="0">
                <a:effectLst/>
              </a:rPr>
              <a:t>H. </a:t>
            </a:r>
            <a:r>
              <a:rPr lang="it-IT" sz="1600" dirty="0" err="1">
                <a:effectLst/>
              </a:rPr>
              <a:t>Abramowicz</a:t>
            </a:r>
            <a:r>
              <a:rPr lang="it-IT" sz="1600" dirty="0">
                <a:effectLst/>
              </a:rPr>
              <a:t> </a:t>
            </a:r>
            <a:r>
              <a:rPr lang="it-IT" sz="1600" i="1" dirty="0">
                <a:effectLst/>
              </a:rPr>
              <a:t>et al.</a:t>
            </a:r>
            <a:r>
              <a:rPr lang="it-IT" sz="1600" dirty="0">
                <a:effectLst/>
              </a:rPr>
              <a:t>, “Top-quark </a:t>
            </a:r>
            <a:r>
              <a:rPr lang="it-IT" sz="1600" dirty="0" err="1">
                <a:effectLst/>
              </a:rPr>
              <a:t>physics</a:t>
            </a:r>
            <a:r>
              <a:rPr lang="it-IT" sz="1600" dirty="0">
                <a:effectLst/>
              </a:rPr>
              <a:t> </a:t>
            </a:r>
            <a:r>
              <a:rPr lang="it-IT" sz="1600" dirty="0" err="1">
                <a:effectLst/>
              </a:rPr>
              <a:t>at</a:t>
            </a:r>
            <a:r>
              <a:rPr lang="it-IT" sz="1600" dirty="0">
                <a:effectLst/>
              </a:rPr>
              <a:t> the CLIC electron- </a:t>
            </a:r>
            <a:r>
              <a:rPr lang="it-IT" sz="1600" dirty="0" err="1">
                <a:effectLst/>
              </a:rPr>
              <a:t>positron</a:t>
            </a:r>
            <a:r>
              <a:rPr lang="it-IT" sz="1600" dirty="0">
                <a:effectLst/>
              </a:rPr>
              <a:t> linear collider,” Journal of High Energy </a:t>
            </a:r>
            <a:r>
              <a:rPr lang="it-IT" sz="1600" dirty="0" err="1">
                <a:effectLst/>
              </a:rPr>
              <a:t>Physics</a:t>
            </a:r>
            <a:r>
              <a:rPr lang="it-IT" sz="1600" dirty="0">
                <a:effectLst/>
              </a:rPr>
              <a:t> </a:t>
            </a:r>
            <a:r>
              <a:rPr lang="it-IT" sz="1600" b="0" dirty="0">
                <a:effectLst/>
              </a:rPr>
              <a:t>2019 </a:t>
            </a:r>
            <a:r>
              <a:rPr lang="it-IT" sz="1600" dirty="0">
                <a:effectLst/>
              </a:rPr>
              <a:t>(2019), 10.1007/jhep11(2019)003. </a:t>
            </a:r>
            <a:endParaRPr lang="it-IT" sz="1600" dirty="0"/>
          </a:p>
          <a:p>
            <a:r>
              <a:rPr lang="it-IT" sz="1600" dirty="0"/>
              <a:t>Y. </a:t>
            </a:r>
            <a:r>
              <a:rPr lang="it-IT" sz="1600" dirty="0" err="1"/>
              <a:t>Afik</a:t>
            </a:r>
            <a:r>
              <a:rPr lang="it-IT" sz="1600" dirty="0"/>
              <a:t> and </a:t>
            </a:r>
            <a:r>
              <a:rPr lang="it-IT" sz="1600" dirty="0" err="1"/>
              <a:t>J</a:t>
            </a:r>
            <a:r>
              <a:rPr lang="it-IT" sz="1600" dirty="0"/>
              <a:t>. </a:t>
            </a:r>
            <a:r>
              <a:rPr lang="it-IT" sz="1600" dirty="0" err="1"/>
              <a:t>R</a:t>
            </a:r>
            <a:r>
              <a:rPr lang="it-IT" sz="1600" dirty="0"/>
              <a:t>. M. de Nova, “Entanglement and quantum </a:t>
            </a:r>
            <a:r>
              <a:rPr lang="it-IT" sz="1600" dirty="0" err="1"/>
              <a:t>tomography</a:t>
            </a:r>
            <a:r>
              <a:rPr lang="it-IT" sz="1600" dirty="0"/>
              <a:t> with top quarks </a:t>
            </a:r>
            <a:r>
              <a:rPr lang="it-IT" sz="1600" dirty="0" err="1"/>
              <a:t>at</a:t>
            </a:r>
            <a:r>
              <a:rPr lang="it-IT" sz="1600" dirty="0"/>
              <a:t> the LHC,” The </a:t>
            </a:r>
            <a:r>
              <a:rPr lang="it-IT" sz="1600" dirty="0" err="1"/>
              <a:t>European</a:t>
            </a:r>
            <a:r>
              <a:rPr lang="it-IT" sz="1600" dirty="0"/>
              <a:t> </a:t>
            </a:r>
            <a:r>
              <a:rPr lang="it-IT" sz="1600" dirty="0" err="1"/>
              <a:t>Physical</a:t>
            </a:r>
            <a:r>
              <a:rPr lang="it-IT" sz="1600" dirty="0"/>
              <a:t> Journal Plus 136 (2021), 10.1140/</a:t>
            </a:r>
            <a:r>
              <a:rPr lang="it-IT" sz="1600" dirty="0" err="1"/>
              <a:t>epjp</a:t>
            </a:r>
            <a:r>
              <a:rPr lang="it-IT" sz="1600" dirty="0"/>
              <a:t>/s13360-021-01902-1.</a:t>
            </a:r>
          </a:p>
          <a:p>
            <a:r>
              <a:rPr lang="it-IT" sz="1600" dirty="0"/>
              <a:t>C. Altomonte, and A.J. Barr, “State-</a:t>
            </a:r>
            <a:r>
              <a:rPr lang="it-IT" sz="1600" dirty="0" err="1"/>
              <a:t>channel</a:t>
            </a:r>
            <a:r>
              <a:rPr lang="it-IT" sz="1600" dirty="0"/>
              <a:t> </a:t>
            </a:r>
            <a:r>
              <a:rPr lang="it-IT" sz="1600" dirty="0" err="1"/>
              <a:t>duality</a:t>
            </a:r>
            <a:r>
              <a:rPr lang="it-IT" sz="1600" dirty="0"/>
              <a:t> </a:t>
            </a:r>
            <a:r>
              <a:rPr lang="it-IT" sz="1600" dirty="0" err="1"/>
              <a:t>applied</a:t>
            </a:r>
            <a:r>
              <a:rPr lang="it-IT" sz="1600" dirty="0"/>
              <a:t> to </a:t>
            </a:r>
            <a:r>
              <a:rPr lang="it-IT" sz="1600" dirty="0" err="1"/>
              <a:t>Particle</a:t>
            </a:r>
            <a:r>
              <a:rPr lang="it-IT" sz="1600" dirty="0"/>
              <a:t> </a:t>
            </a:r>
            <a:r>
              <a:rPr lang="it-IT" sz="1600" dirty="0" err="1"/>
              <a:t>Physics</a:t>
            </a:r>
            <a:r>
              <a:rPr lang="it-IT" sz="1600" dirty="0">
                <a:effectLst/>
              </a:rPr>
              <a:t>”(2022) [and the </a:t>
            </a:r>
            <a:r>
              <a:rPr lang="it-IT" sz="1600" dirty="0" err="1">
                <a:effectLst/>
              </a:rPr>
              <a:t>references</a:t>
            </a:r>
            <a:r>
              <a:rPr lang="it-IT" sz="1600" dirty="0">
                <a:effectLst/>
              </a:rPr>
              <a:t> </a:t>
            </a:r>
            <a:r>
              <a:rPr lang="it-IT" sz="1600" dirty="0" err="1">
                <a:effectLst/>
              </a:rPr>
              <a:t>therein</a:t>
            </a:r>
            <a:r>
              <a:rPr lang="it-IT" sz="1600" dirty="0">
                <a:effectLst/>
              </a:rPr>
              <a:t>], </a:t>
            </a:r>
            <a:r>
              <a:rPr lang="it-IT" sz="1600" dirty="0">
                <a:effectLst/>
                <a:hlinkClick r:id="rId2"/>
              </a:rPr>
              <a:t>https://ora.ox.ac.uk/objects/uuid:305b89aa-959c-4544-af43-8969fc4bdb31</a:t>
            </a:r>
            <a:endParaRPr lang="it-IT" sz="1600" dirty="0">
              <a:solidFill>
                <a:schemeClr val="accent1"/>
              </a:solidFill>
            </a:endParaRPr>
          </a:p>
          <a:p>
            <a:r>
              <a:rPr lang="it-IT" sz="1600" dirty="0" err="1">
                <a:effectLst/>
              </a:rPr>
              <a:t>R</a:t>
            </a:r>
            <a:r>
              <a:rPr lang="it-IT" sz="1600" dirty="0">
                <a:effectLst/>
              </a:rPr>
              <a:t>. Ashby-Pickering, A. </a:t>
            </a:r>
            <a:r>
              <a:rPr lang="it-IT" sz="1600" dirty="0" err="1">
                <a:effectLst/>
              </a:rPr>
              <a:t>J</a:t>
            </a:r>
            <a:r>
              <a:rPr lang="it-IT" sz="1600" dirty="0">
                <a:effectLst/>
              </a:rPr>
              <a:t>. Barr, and A. </a:t>
            </a:r>
            <a:r>
              <a:rPr lang="it-IT" sz="1600" dirty="0" err="1">
                <a:effectLst/>
              </a:rPr>
              <a:t>Wierzchucka</a:t>
            </a:r>
            <a:r>
              <a:rPr lang="it-IT" sz="1600" dirty="0">
                <a:effectLst/>
              </a:rPr>
              <a:t>, “Quantum state </a:t>
            </a:r>
            <a:r>
              <a:rPr lang="it-IT" sz="1600" dirty="0" err="1">
                <a:effectLst/>
              </a:rPr>
              <a:t>tomography</a:t>
            </a:r>
            <a:r>
              <a:rPr lang="it-IT" sz="1600" dirty="0">
                <a:effectLst/>
              </a:rPr>
              <a:t>, entanglement </a:t>
            </a:r>
            <a:r>
              <a:rPr lang="it-IT" sz="1600" dirty="0" err="1">
                <a:effectLst/>
              </a:rPr>
              <a:t>detection</a:t>
            </a:r>
            <a:r>
              <a:rPr lang="it-IT" sz="1600" dirty="0">
                <a:effectLst/>
              </a:rPr>
              <a:t> and Bell </a:t>
            </a:r>
            <a:r>
              <a:rPr lang="it-IT" sz="1600" dirty="0" err="1">
                <a:effectLst/>
              </a:rPr>
              <a:t>violation</a:t>
            </a:r>
            <a:r>
              <a:rPr lang="it-IT" sz="1600" dirty="0">
                <a:effectLst/>
              </a:rPr>
              <a:t> </a:t>
            </a:r>
            <a:r>
              <a:rPr lang="it-IT" sz="1600" dirty="0" err="1">
                <a:effectLst/>
              </a:rPr>
              <a:t>prospects</a:t>
            </a:r>
            <a:r>
              <a:rPr lang="it-IT" sz="1600" dirty="0">
                <a:effectLst/>
              </a:rPr>
              <a:t> in </a:t>
            </a:r>
            <a:r>
              <a:rPr lang="it-IT" sz="1600" dirty="0" err="1">
                <a:effectLst/>
              </a:rPr>
              <a:t>weak</a:t>
            </a:r>
            <a:r>
              <a:rPr lang="it-IT" sz="1600" dirty="0">
                <a:effectLst/>
              </a:rPr>
              <a:t> </a:t>
            </a:r>
            <a:r>
              <a:rPr lang="it-IT" sz="1600" dirty="0" err="1">
                <a:effectLst/>
              </a:rPr>
              <a:t>decays</a:t>
            </a:r>
            <a:r>
              <a:rPr lang="it-IT" sz="1600" dirty="0">
                <a:effectLst/>
              </a:rPr>
              <a:t> of massive </a:t>
            </a:r>
            <a:r>
              <a:rPr lang="it-IT" sz="1600" dirty="0" err="1">
                <a:effectLst/>
              </a:rPr>
              <a:t>particles</a:t>
            </a:r>
            <a:r>
              <a:rPr lang="it-IT" sz="1600" dirty="0">
                <a:effectLst/>
              </a:rPr>
              <a:t>,” (2022).</a:t>
            </a:r>
            <a:endParaRPr lang="it-IT" sz="1600" dirty="0"/>
          </a:p>
          <a:p>
            <a:r>
              <a:rPr lang="it-IT" sz="1600" dirty="0">
                <a:effectLst/>
              </a:rPr>
              <a:t>A. </a:t>
            </a:r>
            <a:r>
              <a:rPr lang="it-IT" sz="1600" dirty="0" err="1">
                <a:effectLst/>
              </a:rPr>
              <a:t>J</a:t>
            </a:r>
            <a:r>
              <a:rPr lang="it-IT" sz="1600" dirty="0">
                <a:effectLst/>
              </a:rPr>
              <a:t>. Barr, “Testing Bell </a:t>
            </a:r>
            <a:r>
              <a:rPr lang="it-IT" sz="1600" dirty="0" err="1">
                <a:effectLst/>
              </a:rPr>
              <a:t>inequalities</a:t>
            </a:r>
            <a:r>
              <a:rPr lang="it-IT" sz="1600" dirty="0">
                <a:effectLst/>
              </a:rPr>
              <a:t> in Higgs </a:t>
            </a:r>
            <a:r>
              <a:rPr lang="it-IT" sz="1600" dirty="0" err="1">
                <a:effectLst/>
              </a:rPr>
              <a:t>boson</a:t>
            </a:r>
            <a:r>
              <a:rPr lang="it-IT" sz="1600" dirty="0">
                <a:effectLst/>
              </a:rPr>
              <a:t> </a:t>
            </a:r>
            <a:r>
              <a:rPr lang="it-IT" sz="1600" dirty="0" err="1">
                <a:effectLst/>
              </a:rPr>
              <a:t>decays</a:t>
            </a:r>
            <a:r>
              <a:rPr lang="it-IT" sz="1600" dirty="0">
                <a:effectLst/>
              </a:rPr>
              <a:t>,” </a:t>
            </a:r>
            <a:r>
              <a:rPr lang="it-IT" sz="1600" dirty="0" err="1">
                <a:effectLst/>
              </a:rPr>
              <a:t>Physics</a:t>
            </a:r>
            <a:r>
              <a:rPr lang="it-IT" sz="1600" dirty="0">
                <a:effectLst/>
              </a:rPr>
              <a:t> </a:t>
            </a:r>
            <a:r>
              <a:rPr lang="it-IT" sz="1600" dirty="0" err="1">
                <a:effectLst/>
              </a:rPr>
              <a:t>Letters</a:t>
            </a:r>
            <a:r>
              <a:rPr lang="it-IT" sz="1600" dirty="0">
                <a:effectLst/>
              </a:rPr>
              <a:t> B </a:t>
            </a:r>
            <a:r>
              <a:rPr lang="it-IT" sz="1600" b="0" dirty="0">
                <a:effectLst/>
              </a:rPr>
              <a:t>825</a:t>
            </a:r>
            <a:r>
              <a:rPr lang="it-IT" sz="1600" dirty="0">
                <a:effectLst/>
              </a:rPr>
              <a:t>, 136866 (2022).</a:t>
            </a:r>
            <a:endParaRPr lang="it-IT" sz="1600" dirty="0"/>
          </a:p>
          <a:p>
            <a:r>
              <a:rPr lang="it-IT" sz="1600" dirty="0">
                <a:effectLst/>
              </a:rPr>
              <a:t>A. </a:t>
            </a:r>
            <a:r>
              <a:rPr lang="it-IT" sz="1600" dirty="0" err="1">
                <a:effectLst/>
              </a:rPr>
              <a:t>J</a:t>
            </a:r>
            <a:r>
              <a:rPr lang="it-IT" sz="1600" dirty="0">
                <a:effectLst/>
              </a:rPr>
              <a:t>. Barr, P. Caban, and </a:t>
            </a:r>
            <a:r>
              <a:rPr lang="it-IT" sz="1600" dirty="0" err="1">
                <a:effectLst/>
              </a:rPr>
              <a:t>J</a:t>
            </a:r>
            <a:r>
              <a:rPr lang="it-IT" sz="1600" dirty="0">
                <a:effectLst/>
              </a:rPr>
              <a:t>. </a:t>
            </a:r>
            <a:r>
              <a:rPr lang="it-IT" sz="1600" dirty="0" err="1">
                <a:effectLst/>
              </a:rPr>
              <a:t>Rembielin</a:t>
            </a:r>
            <a:r>
              <a:rPr lang="it-IT" sz="1600" dirty="0">
                <a:effectLst/>
              </a:rPr>
              <a:t> ́ski, “Bell-</a:t>
            </a:r>
            <a:r>
              <a:rPr lang="it-IT" sz="1600" dirty="0" err="1">
                <a:effectLst/>
              </a:rPr>
              <a:t>type</a:t>
            </a:r>
            <a:r>
              <a:rPr lang="it-IT" sz="1600" dirty="0">
                <a:effectLst/>
              </a:rPr>
              <a:t> </a:t>
            </a:r>
            <a:r>
              <a:rPr lang="it-IT" sz="1600" dirty="0" err="1">
                <a:effectLst/>
              </a:rPr>
              <a:t>inequalities</a:t>
            </a:r>
            <a:r>
              <a:rPr lang="it-IT" sz="1600" dirty="0">
                <a:effectLst/>
              </a:rPr>
              <a:t> for </a:t>
            </a:r>
            <a:r>
              <a:rPr lang="it-IT" sz="1600" dirty="0" err="1">
                <a:effectLst/>
              </a:rPr>
              <a:t>sys</a:t>
            </a:r>
            <a:r>
              <a:rPr lang="it-IT" sz="1600" dirty="0">
                <a:effectLst/>
              </a:rPr>
              <a:t>- </a:t>
            </a:r>
            <a:r>
              <a:rPr lang="it-IT" sz="1600" dirty="0" err="1">
                <a:effectLst/>
              </a:rPr>
              <a:t>tems</a:t>
            </a:r>
            <a:r>
              <a:rPr lang="it-IT" sz="1600" dirty="0">
                <a:effectLst/>
              </a:rPr>
              <a:t> of </a:t>
            </a:r>
            <a:r>
              <a:rPr lang="it-IT" sz="1600" dirty="0" err="1">
                <a:effectLst/>
              </a:rPr>
              <a:t>relativistic</a:t>
            </a:r>
            <a:r>
              <a:rPr lang="it-IT" sz="1600" dirty="0">
                <a:effectLst/>
              </a:rPr>
              <a:t> </a:t>
            </a:r>
            <a:r>
              <a:rPr lang="it-IT" sz="1600" dirty="0" err="1">
                <a:effectLst/>
              </a:rPr>
              <a:t>vector</a:t>
            </a:r>
            <a:r>
              <a:rPr lang="it-IT" sz="1600" dirty="0">
                <a:effectLst/>
              </a:rPr>
              <a:t> </a:t>
            </a:r>
            <a:r>
              <a:rPr lang="it-IT" sz="1600" dirty="0" err="1">
                <a:effectLst/>
              </a:rPr>
              <a:t>bosons</a:t>
            </a:r>
            <a:r>
              <a:rPr lang="it-IT" sz="1600" dirty="0">
                <a:effectLst/>
              </a:rPr>
              <a:t>,” (2022), arXiv:2204.11063 [</a:t>
            </a:r>
            <a:r>
              <a:rPr lang="it-IT" sz="1600" dirty="0" err="1">
                <a:effectLst/>
              </a:rPr>
              <a:t>quant-ph</a:t>
            </a:r>
            <a:r>
              <a:rPr lang="it-IT" sz="1600" dirty="0">
                <a:effectLst/>
              </a:rPr>
              <a:t>]. </a:t>
            </a:r>
            <a:endParaRPr lang="it-IT" sz="1600" dirty="0"/>
          </a:p>
          <a:p>
            <a:r>
              <a:rPr lang="it-IT" sz="1600" dirty="0">
                <a:effectLst/>
              </a:rPr>
              <a:t>A. Delgado and K. E. Hamilton, “</a:t>
            </a:r>
            <a:r>
              <a:rPr lang="it-IT" sz="1600" dirty="0" err="1">
                <a:effectLst/>
              </a:rPr>
              <a:t>Unsupervised</a:t>
            </a:r>
            <a:r>
              <a:rPr lang="it-IT" sz="1600" dirty="0">
                <a:effectLst/>
              </a:rPr>
              <a:t> quantum </a:t>
            </a:r>
            <a:r>
              <a:rPr lang="it-IT" sz="1600" dirty="0" err="1">
                <a:effectLst/>
              </a:rPr>
              <a:t>circuit</a:t>
            </a:r>
            <a:r>
              <a:rPr lang="it-IT" sz="1600" dirty="0">
                <a:effectLst/>
              </a:rPr>
              <a:t> learning in high energy </a:t>
            </a:r>
            <a:r>
              <a:rPr lang="it-IT" sz="1600" dirty="0" err="1">
                <a:effectLst/>
              </a:rPr>
              <a:t>physics</a:t>
            </a:r>
            <a:r>
              <a:rPr lang="it-IT" sz="1600" dirty="0">
                <a:effectLst/>
              </a:rPr>
              <a:t>,” (2022).</a:t>
            </a:r>
            <a:endParaRPr lang="it-IT" sz="1600" kern="1200" dirty="0">
              <a:solidFill>
                <a:schemeClr val="accent1">
                  <a:lumMod val="75000"/>
                </a:schemeClr>
              </a:solidFill>
              <a:effectLst/>
              <a:ea typeface="+mn-ea"/>
              <a:cs typeface="+mn-cs"/>
            </a:endParaRPr>
          </a:p>
          <a:p>
            <a:r>
              <a:rPr lang="it-IT" sz="1600" dirty="0">
                <a:effectLst/>
              </a:rPr>
              <a:t>A. </a:t>
            </a:r>
            <a:r>
              <a:rPr lang="it-IT" sz="1600" dirty="0" err="1">
                <a:effectLst/>
              </a:rPr>
              <a:t>Ekert</a:t>
            </a:r>
            <a:r>
              <a:rPr lang="it-IT" sz="1600" dirty="0">
                <a:effectLst/>
              </a:rPr>
              <a:t>, “’</a:t>
            </a:r>
            <a:r>
              <a:rPr lang="it-IT" sz="1600" dirty="0" err="1">
                <a:effectLst/>
              </a:rPr>
              <a:t>Introduction</a:t>
            </a:r>
            <a:r>
              <a:rPr lang="it-IT" sz="1600" dirty="0">
                <a:effectLst/>
              </a:rPr>
              <a:t> to quantum information’ </a:t>
            </a:r>
            <a:r>
              <a:rPr lang="it-IT" sz="1600" dirty="0" err="1">
                <a:effectLst/>
              </a:rPr>
              <a:t>course</a:t>
            </a:r>
            <a:r>
              <a:rPr lang="it-IT" sz="1600" dirty="0">
                <a:effectLst/>
              </a:rPr>
              <a:t> page,” (2022) </a:t>
            </a:r>
            <a:r>
              <a:rPr lang="it-IT" sz="1600" dirty="0">
                <a:effectLst/>
                <a:hlinkClick r:id="rId3"/>
              </a:rPr>
              <a:t>https://zhenyucai.com/post/intro_to_qi/</a:t>
            </a:r>
            <a:r>
              <a:rPr lang="it-IT" sz="1600" dirty="0">
                <a:effectLst/>
              </a:rPr>
              <a:t>. . </a:t>
            </a:r>
            <a:endParaRPr lang="it-IT" sz="1600" dirty="0"/>
          </a:p>
          <a:p>
            <a:r>
              <a:rPr lang="it-IT" sz="1600" dirty="0"/>
              <a:t>M. Fabbrichesi, </a:t>
            </a:r>
            <a:r>
              <a:rPr lang="it-IT" sz="1600" dirty="0" err="1"/>
              <a:t>R</a:t>
            </a:r>
            <a:r>
              <a:rPr lang="it-IT" sz="1600" dirty="0"/>
              <a:t>. </a:t>
            </a:r>
            <a:r>
              <a:rPr lang="it-IT" sz="1600" dirty="0" err="1"/>
              <a:t>Floreanini</a:t>
            </a:r>
            <a:r>
              <a:rPr lang="it-IT" sz="1600" dirty="0"/>
              <a:t>, and G. Panizzo, “Testing Bell </a:t>
            </a:r>
            <a:r>
              <a:rPr lang="it-IT" sz="1600" dirty="0" err="1"/>
              <a:t>Inequalities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the LHC with Top-Quark </a:t>
            </a:r>
            <a:r>
              <a:rPr lang="it-IT" sz="1600" dirty="0" err="1"/>
              <a:t>Pairs</a:t>
            </a:r>
            <a:r>
              <a:rPr lang="it-IT" sz="1600" dirty="0"/>
              <a:t>,” </a:t>
            </a:r>
            <a:r>
              <a:rPr lang="it-IT" sz="1600" dirty="0" err="1"/>
              <a:t>Physical</a:t>
            </a:r>
            <a:r>
              <a:rPr lang="it-IT" sz="1600" dirty="0"/>
              <a:t> Review </a:t>
            </a:r>
            <a:r>
              <a:rPr lang="it-IT" sz="1600" dirty="0" err="1"/>
              <a:t>Letters</a:t>
            </a:r>
            <a:r>
              <a:rPr lang="it-IT" sz="1600" dirty="0"/>
              <a:t> 127 (2021), 10.1103/physrevlett.127.161801.</a:t>
            </a:r>
          </a:p>
          <a:p>
            <a:r>
              <a:rPr lang="it-IT" sz="1600" dirty="0">
                <a:effectLst/>
                <a:latin typeface="NimbusRomNo9L"/>
              </a:rPr>
              <a:t>M. Jiang, S. </a:t>
            </a:r>
            <a:r>
              <a:rPr lang="it-IT" sz="1600" dirty="0" err="1">
                <a:effectLst/>
                <a:latin typeface="NimbusRomNo9L"/>
              </a:rPr>
              <a:t>Luo</a:t>
            </a:r>
            <a:r>
              <a:rPr lang="it-IT" sz="1600" dirty="0">
                <a:effectLst/>
                <a:latin typeface="NimbusRomNo9L"/>
              </a:rPr>
              <a:t>, and S. Fu, “Channel-state </a:t>
            </a:r>
            <a:r>
              <a:rPr lang="it-IT" sz="1600" dirty="0" err="1">
                <a:effectLst/>
                <a:latin typeface="NimbusRomNo9L"/>
              </a:rPr>
              <a:t>duality</a:t>
            </a:r>
            <a:r>
              <a:rPr lang="it-IT" sz="1600" dirty="0">
                <a:effectLst/>
                <a:latin typeface="NimbusRomNo9L"/>
              </a:rPr>
              <a:t>,” </a:t>
            </a:r>
            <a:r>
              <a:rPr lang="it-IT" sz="1600" dirty="0" err="1">
                <a:effectLst/>
                <a:latin typeface="NimbusRomNo9L"/>
              </a:rPr>
              <a:t>Phys</a:t>
            </a:r>
            <a:r>
              <a:rPr lang="it-IT" sz="1600" dirty="0">
                <a:effectLst/>
                <a:latin typeface="NimbusRomNo9L"/>
              </a:rPr>
              <a:t>. Rev. A </a:t>
            </a:r>
            <a:r>
              <a:rPr lang="it-IT" sz="1600" b="0" dirty="0">
                <a:effectLst/>
                <a:latin typeface="NimbusRomNo9L"/>
              </a:rPr>
              <a:t>87</a:t>
            </a:r>
            <a:r>
              <a:rPr lang="it-IT" sz="1600" dirty="0">
                <a:effectLst/>
                <a:latin typeface="NimbusRomNo9L"/>
              </a:rPr>
              <a:t>, 022310 (2013).</a:t>
            </a:r>
            <a:endParaRPr lang="it-IT" sz="1600" dirty="0"/>
          </a:p>
          <a:p>
            <a:r>
              <a:rPr lang="it-IT" sz="1600" dirty="0"/>
              <a:t>M. </a:t>
            </a:r>
            <a:r>
              <a:rPr lang="it-IT" sz="1600" dirty="0" err="1"/>
              <a:t>Mohseni</a:t>
            </a:r>
            <a:r>
              <a:rPr lang="it-IT" sz="1600" dirty="0"/>
              <a:t>, A. T. </a:t>
            </a:r>
            <a:r>
              <a:rPr lang="it-IT" sz="1600" dirty="0" err="1"/>
              <a:t>Rezakhani</a:t>
            </a:r>
            <a:r>
              <a:rPr lang="it-IT" sz="1600" dirty="0"/>
              <a:t>, and D. A. Lidar, “Quantum-</a:t>
            </a:r>
            <a:r>
              <a:rPr lang="it-IT" sz="1600" dirty="0" err="1"/>
              <a:t>process</a:t>
            </a:r>
            <a:r>
              <a:rPr lang="it-IT" sz="1600" dirty="0"/>
              <a:t> </a:t>
            </a:r>
            <a:r>
              <a:rPr lang="it-IT" sz="1600" dirty="0" err="1"/>
              <a:t>tomography</a:t>
            </a:r>
            <a:r>
              <a:rPr lang="it-IT" sz="1600" dirty="0"/>
              <a:t>: Resource </a:t>
            </a:r>
            <a:r>
              <a:rPr lang="it-IT" sz="1600" dirty="0" err="1"/>
              <a:t>analysis</a:t>
            </a:r>
            <a:r>
              <a:rPr lang="it-IT" sz="1600" dirty="0"/>
              <a:t> of </a:t>
            </a:r>
            <a:r>
              <a:rPr lang="it-IT" sz="1600" dirty="0" err="1"/>
              <a:t>different</a:t>
            </a:r>
            <a:r>
              <a:rPr lang="it-IT" sz="1600" dirty="0"/>
              <a:t> strategies,” </a:t>
            </a:r>
            <a:r>
              <a:rPr lang="it-IT" sz="1600" dirty="0" err="1"/>
              <a:t>Physical</a:t>
            </a:r>
            <a:r>
              <a:rPr lang="it-IT" sz="1600" dirty="0"/>
              <a:t> Review A 77 (2008), 10.1103/physreva.77.032322. </a:t>
            </a:r>
          </a:p>
          <a:p>
            <a:r>
              <a:rPr lang="it-IT" sz="1600" dirty="0">
                <a:effectLst/>
              </a:rPr>
              <a:t>M. Nielsen and I. Chuang, </a:t>
            </a:r>
            <a:r>
              <a:rPr lang="it-IT" sz="1600" i="1" dirty="0">
                <a:effectLst/>
              </a:rPr>
              <a:t>Quantum </a:t>
            </a:r>
            <a:r>
              <a:rPr lang="it-IT" sz="1600" i="1" dirty="0" err="1">
                <a:effectLst/>
              </a:rPr>
              <a:t>computation</a:t>
            </a:r>
            <a:r>
              <a:rPr lang="it-IT" sz="1600" i="1" dirty="0">
                <a:effectLst/>
              </a:rPr>
              <a:t> and quantum information </a:t>
            </a:r>
            <a:r>
              <a:rPr lang="it-IT" sz="1600" dirty="0">
                <a:effectLst/>
              </a:rPr>
              <a:t>(Cambridge </a:t>
            </a:r>
            <a:r>
              <a:rPr lang="it-IT" sz="1600" dirty="0" err="1">
                <a:effectLst/>
              </a:rPr>
              <a:t>university</a:t>
            </a:r>
            <a:r>
              <a:rPr lang="it-IT" sz="1600" dirty="0">
                <a:effectLst/>
              </a:rPr>
              <a:t> press, 2010). </a:t>
            </a:r>
            <a:endParaRPr lang="it-IT" sz="1600" dirty="0"/>
          </a:p>
          <a:p>
            <a:r>
              <a:rPr lang="it-IT" sz="1600" dirty="0">
                <a:effectLst/>
              </a:rPr>
              <a:t>M. Thomson, </a:t>
            </a:r>
            <a:r>
              <a:rPr lang="it-IT" sz="1600" i="1" dirty="0" err="1">
                <a:effectLst/>
              </a:rPr>
              <a:t>Modern</a:t>
            </a:r>
            <a:r>
              <a:rPr lang="it-IT" sz="1600" i="1" dirty="0">
                <a:effectLst/>
              </a:rPr>
              <a:t> </a:t>
            </a:r>
            <a:r>
              <a:rPr lang="it-IT" sz="1600" i="1" dirty="0" err="1">
                <a:effectLst/>
              </a:rPr>
              <a:t>Particle</a:t>
            </a:r>
            <a:r>
              <a:rPr lang="it-IT" sz="1600" i="1" dirty="0">
                <a:effectLst/>
              </a:rPr>
              <a:t> </a:t>
            </a:r>
            <a:r>
              <a:rPr lang="it-IT" sz="1600" i="1" dirty="0" err="1">
                <a:effectLst/>
              </a:rPr>
              <a:t>Physics</a:t>
            </a:r>
            <a:r>
              <a:rPr lang="it-IT" sz="1600" i="1" dirty="0">
                <a:effectLst/>
              </a:rPr>
              <a:t> </a:t>
            </a:r>
            <a:r>
              <a:rPr lang="it-IT" sz="1600" dirty="0">
                <a:effectLst/>
              </a:rPr>
              <a:t>(Cambridge University Press, 2021). </a:t>
            </a:r>
            <a:endParaRPr lang="it-IT" sz="1600" dirty="0"/>
          </a:p>
          <a:p>
            <a:r>
              <a:rPr lang="it-IT" sz="1600" dirty="0">
                <a:effectLst/>
              </a:rPr>
              <a:t>M. Wilde, </a:t>
            </a:r>
            <a:r>
              <a:rPr lang="it-IT" sz="1600" i="1" dirty="0">
                <a:effectLst/>
              </a:rPr>
              <a:t>Quantum Information theory </a:t>
            </a:r>
            <a:r>
              <a:rPr lang="it-IT" sz="1600" dirty="0">
                <a:effectLst/>
              </a:rPr>
              <a:t>(Cambridge University Press, 2017). </a:t>
            </a:r>
            <a:endParaRPr lang="it-IT" sz="1600" dirty="0"/>
          </a:p>
          <a:p>
            <a:r>
              <a:rPr lang="it-IT" sz="1600" dirty="0">
                <a:effectLst/>
              </a:rPr>
              <a:t>S. L. </a:t>
            </a:r>
            <a:r>
              <a:rPr lang="it-IT" sz="1600" dirty="0" err="1">
                <a:effectLst/>
              </a:rPr>
              <a:t>Wu</a:t>
            </a:r>
            <a:r>
              <a:rPr lang="it-IT" sz="1600" dirty="0">
                <a:effectLst/>
              </a:rPr>
              <a:t>, et al, “Application of quantum machine learning </a:t>
            </a:r>
            <a:r>
              <a:rPr lang="it-IT" sz="1600" dirty="0" err="1">
                <a:effectLst/>
              </a:rPr>
              <a:t>using</a:t>
            </a:r>
            <a:r>
              <a:rPr lang="it-IT" sz="1600" dirty="0">
                <a:effectLst/>
              </a:rPr>
              <a:t> the quantum </a:t>
            </a:r>
            <a:r>
              <a:rPr lang="it-IT" sz="1600" dirty="0" err="1">
                <a:effectLst/>
              </a:rPr>
              <a:t>variational</a:t>
            </a:r>
            <a:r>
              <a:rPr lang="it-IT" sz="1600" dirty="0">
                <a:effectLst/>
              </a:rPr>
              <a:t> </a:t>
            </a:r>
            <a:r>
              <a:rPr lang="it-IT" sz="1600" dirty="0" err="1">
                <a:effectLst/>
              </a:rPr>
              <a:t>classifier</a:t>
            </a:r>
            <a:r>
              <a:rPr lang="it-IT" sz="1600" dirty="0">
                <a:effectLst/>
              </a:rPr>
              <a:t> </a:t>
            </a:r>
            <a:r>
              <a:rPr lang="it-IT" sz="1600" dirty="0" err="1">
                <a:effectLst/>
              </a:rPr>
              <a:t>method</a:t>
            </a:r>
            <a:r>
              <a:rPr lang="it-IT" sz="1600" dirty="0">
                <a:effectLst/>
              </a:rPr>
              <a:t> to high energy </a:t>
            </a:r>
            <a:r>
              <a:rPr lang="it-IT" sz="1600" dirty="0" err="1">
                <a:effectLst/>
              </a:rPr>
              <a:t>physics</a:t>
            </a:r>
            <a:r>
              <a:rPr lang="it-IT" sz="1600" dirty="0">
                <a:effectLst/>
              </a:rPr>
              <a:t> </a:t>
            </a:r>
            <a:r>
              <a:rPr lang="it-IT" sz="1600" dirty="0" err="1">
                <a:effectLst/>
              </a:rPr>
              <a:t>analysis</a:t>
            </a:r>
            <a:r>
              <a:rPr lang="it-IT" sz="1600" dirty="0">
                <a:effectLst/>
              </a:rPr>
              <a:t> </a:t>
            </a:r>
            <a:r>
              <a:rPr lang="it-IT" sz="1600" dirty="0" err="1">
                <a:effectLst/>
              </a:rPr>
              <a:t>at</a:t>
            </a:r>
            <a:r>
              <a:rPr lang="it-IT" sz="1600" dirty="0">
                <a:effectLst/>
              </a:rPr>
              <a:t> the LHC on IBM quantum computer simulator and hardware with 10 </a:t>
            </a:r>
            <a:r>
              <a:rPr lang="it-IT" sz="1600" dirty="0" err="1">
                <a:effectLst/>
              </a:rPr>
              <a:t>qubits</a:t>
            </a:r>
            <a:r>
              <a:rPr lang="it-IT" sz="1600" dirty="0">
                <a:effectLst/>
              </a:rPr>
              <a:t>,” Journal of </a:t>
            </a:r>
            <a:r>
              <a:rPr lang="it-IT" sz="1600" dirty="0" err="1">
                <a:effectLst/>
              </a:rPr>
              <a:t>Physics</a:t>
            </a:r>
            <a:r>
              <a:rPr lang="it-IT" sz="1600" dirty="0">
                <a:effectLst/>
              </a:rPr>
              <a:t> G: </a:t>
            </a:r>
            <a:r>
              <a:rPr lang="it-IT" sz="1600" dirty="0" err="1">
                <a:effectLst/>
              </a:rPr>
              <a:t>Nuclear</a:t>
            </a:r>
            <a:r>
              <a:rPr lang="it-IT" sz="1600" dirty="0">
                <a:effectLst/>
              </a:rPr>
              <a:t> and </a:t>
            </a:r>
            <a:r>
              <a:rPr lang="it-IT" sz="1600" dirty="0" err="1">
                <a:effectLst/>
              </a:rPr>
              <a:t>Particle</a:t>
            </a:r>
            <a:r>
              <a:rPr lang="it-IT" sz="1600" dirty="0">
                <a:effectLst/>
              </a:rPr>
              <a:t> </a:t>
            </a:r>
            <a:r>
              <a:rPr lang="it-IT" sz="1600" dirty="0" err="1">
                <a:effectLst/>
              </a:rPr>
              <a:t>Physics</a:t>
            </a:r>
            <a:r>
              <a:rPr lang="it-IT" sz="1600" dirty="0">
                <a:effectLst/>
              </a:rPr>
              <a:t> </a:t>
            </a:r>
            <a:r>
              <a:rPr lang="it-IT" sz="1600" b="0" dirty="0">
                <a:effectLst/>
              </a:rPr>
              <a:t>48</a:t>
            </a:r>
            <a:r>
              <a:rPr lang="it-IT" sz="1600" dirty="0">
                <a:effectLst/>
              </a:rPr>
              <a:t>, 125003 (2021) </a:t>
            </a:r>
          </a:p>
          <a:p>
            <a:r>
              <a:rPr lang="it-IT" sz="1600" dirty="0">
                <a:effectLst/>
              </a:rPr>
              <a:t>IBM Quantum </a:t>
            </a:r>
            <a:r>
              <a:rPr lang="it-IT" sz="1600" dirty="0">
                <a:effectLst/>
                <a:hlinkClick r:id="rId4"/>
              </a:rPr>
              <a:t>https://quantum-computing.ibm.com/lab</a:t>
            </a:r>
            <a:r>
              <a:rPr lang="it-IT" sz="1600" dirty="0">
                <a:effectLst/>
              </a:rPr>
              <a:t> </a:t>
            </a:r>
            <a:endParaRPr lang="it-IT" sz="1600" dirty="0"/>
          </a:p>
          <a:p>
            <a:endParaRPr lang="it-IT" sz="1000" dirty="0"/>
          </a:p>
          <a:p>
            <a:endParaRPr lang="it-IT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1200" dirty="0"/>
          </a:p>
          <a:p>
            <a:endParaRPr lang="it-IT" sz="1800" dirty="0">
              <a:effectLst/>
              <a:latin typeface="NimbusRomNo9L"/>
            </a:endParaRPr>
          </a:p>
          <a:p>
            <a:endParaRPr lang="it-IT" sz="1200" dirty="0"/>
          </a:p>
          <a:p>
            <a:endParaRPr lang="it-IT" sz="1800" kern="12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sz="1800" kern="12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sz="1800" dirty="0"/>
          </a:p>
          <a:p>
            <a:endParaRPr lang="it-IT" dirty="0"/>
          </a:p>
          <a:p>
            <a:endParaRPr lang="it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7A60A1-E28C-184F-26A9-515547FC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25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84228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E7699C1E-1FB9-CD57-C7FA-00A3E1314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221637"/>
              </p:ext>
            </p:extLst>
          </p:nvPr>
        </p:nvGraphicFramePr>
        <p:xfrm>
          <a:off x="-849086" y="1411572"/>
          <a:ext cx="9530443" cy="4530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5ED1967-E640-C314-C7BD-11FBE2DA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2</a:t>
            </a:fld>
            <a:endParaRPr lang="it-GB"/>
          </a:p>
        </p:txBody>
      </p:sp>
      <p:pic>
        <p:nvPicPr>
          <p:cNvPr id="5" name="Immagine 4" descr="Immagine che contiene testo, Carattere, schermata, documento&#10;&#10;Descrizione generata automaticamente">
            <a:extLst>
              <a:ext uri="{FF2B5EF4-FFF2-40B4-BE49-F238E27FC236}">
                <a16:creationId xmlns:a16="http://schemas.microsoft.com/office/drawing/2014/main" id="{527216BA-C0B4-084C-E442-13BD6398B6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233" y="2173183"/>
            <a:ext cx="7385502" cy="251756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C04873-3898-BD5B-2248-FC6AC8EDE1E7}"/>
              </a:ext>
            </a:extLst>
          </p:cNvPr>
          <p:cNvSpPr txBox="1"/>
          <p:nvPr/>
        </p:nvSpPr>
        <p:spPr>
          <a:xfrm>
            <a:off x="321734" y="507547"/>
            <a:ext cx="178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GB" sz="2800" dirty="0"/>
              <a:t>Motivation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D00E847-119C-9261-7E81-96961F45DBC2}"/>
              </a:ext>
            </a:extLst>
          </p:cNvPr>
          <p:cNvSpPr/>
          <p:nvPr/>
        </p:nvSpPr>
        <p:spPr>
          <a:xfrm>
            <a:off x="966265" y="2004661"/>
            <a:ext cx="7211470" cy="3344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effectLst/>
              </a:rPr>
              <a:t>«[…]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effectLst/>
              </a:rPr>
              <a:t>you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/>
              </a:rPr>
              <a:t> can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effectLst/>
              </a:rPr>
              <a:t>describe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effectLst/>
              </a:rPr>
              <a:t>it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effectLst/>
              </a:rPr>
              <a:t>fully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/>
              </a:rPr>
              <a:t> in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effectLst/>
              </a:rPr>
              <a:t>several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effectLst/>
              </a:rPr>
              <a:t>different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/>
              </a:rPr>
              <a:t> ways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effectLst/>
              </a:rPr>
              <a:t>without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effectLst/>
              </a:rPr>
              <a:t>immediately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effectLst/>
              </a:rPr>
              <a:t>knowing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effectLst/>
              </a:rPr>
              <a:t>that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effectLst/>
              </a:rPr>
              <a:t>you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/>
              </a:rPr>
              <a:t> are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effectLst/>
              </a:rPr>
              <a:t>describing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/>
              </a:rPr>
              <a:t>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effectLst/>
              </a:rPr>
              <a:t>same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effectLst/>
              </a:rPr>
              <a:t>thing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/>
              </a:rPr>
              <a:t>. […]</a:t>
            </a:r>
          </a:p>
          <a:p>
            <a:pPr algn="ctr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I, 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therefore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, 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think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 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that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 a good 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theoretical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 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physicist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 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today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 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might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 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find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 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it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 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useful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 to 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have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 a wide range of 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physical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 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viewpoints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 and 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mathematical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 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expressions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 of the 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same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MinionPro"/>
              </a:rPr>
              <a:t> theory. […]»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effectLst/>
              </a:rPr>
              <a:t>						Richard Feynman  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GB" dirty="0"/>
          </a:p>
        </p:txBody>
      </p:sp>
      <p:sp>
        <p:nvSpPr>
          <p:cNvPr id="6" name="Cornice 5">
            <a:extLst>
              <a:ext uri="{FF2B5EF4-FFF2-40B4-BE49-F238E27FC236}">
                <a16:creationId xmlns:a16="http://schemas.microsoft.com/office/drawing/2014/main" id="{B9EA895B-CE36-B645-D289-68F96AD6F805}"/>
              </a:ext>
            </a:extLst>
          </p:cNvPr>
          <p:cNvSpPr/>
          <p:nvPr/>
        </p:nvSpPr>
        <p:spPr>
          <a:xfrm>
            <a:off x="530849" y="1241188"/>
            <a:ext cx="8082302" cy="4375624"/>
          </a:xfrm>
          <a:prstGeom prst="frame">
            <a:avLst>
              <a:gd name="adj1" fmla="val 545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582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0DE560-DB4B-0E1A-5F58-119A5E77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it-GB" sz="4500"/>
              <a:t>Outline</a:t>
            </a:r>
          </a:p>
        </p:txBody>
      </p:sp>
      <p:graphicFrame>
        <p:nvGraphicFramePr>
          <p:cNvPr id="22" name="Segnaposto contenuto 2">
            <a:extLst>
              <a:ext uri="{FF2B5EF4-FFF2-40B4-BE49-F238E27FC236}">
                <a16:creationId xmlns:a16="http://schemas.microsoft.com/office/drawing/2014/main" id="{D5DDDB79-2BB0-D2D0-3C8F-C723F826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12406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B3B210B-A7EC-66DA-4A9D-9504A9D6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3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78662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DE560-DB4B-0E1A-5F58-119A5E77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20" y="184056"/>
            <a:ext cx="7886700" cy="707770"/>
          </a:xfrm>
        </p:spPr>
        <p:txBody>
          <a:bodyPr>
            <a:normAutofit/>
          </a:bodyPr>
          <a:lstStyle/>
          <a:p>
            <a:r>
              <a:rPr lang="it-GB" sz="2800" dirty="0"/>
              <a:t>Colliders as quantum computing implementations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3EAB1531-4CD5-4065-28C9-8278E0E153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7226"/>
              </p:ext>
            </p:extLst>
          </p:nvPr>
        </p:nvGraphicFramePr>
        <p:xfrm>
          <a:off x="628650" y="1524966"/>
          <a:ext cx="7886700" cy="4701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2673697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964707038"/>
                    </a:ext>
                  </a:extLst>
                </a:gridCol>
              </a:tblGrid>
              <a:tr h="449294">
                <a:tc>
                  <a:txBody>
                    <a:bodyPr/>
                    <a:lstStyle/>
                    <a:p>
                      <a:r>
                        <a:rPr lang="it-GB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GB" dirty="0"/>
                        <a:t>How satisfied by Colliders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848089"/>
                  </a:ext>
                </a:extLst>
              </a:tr>
              <a:tr h="999744">
                <a:tc>
                  <a:txBody>
                    <a:bodyPr/>
                    <a:lstStyle/>
                    <a:p>
                      <a:r>
                        <a:rPr lang="it-GB" dirty="0"/>
                        <a:t>a. </a:t>
                      </a:r>
                      <a:r>
                        <a:rPr lang="it-GB" dirty="0">
                          <a:solidFill>
                            <a:srgbClr val="FF0000"/>
                          </a:solidFill>
                        </a:rPr>
                        <a:t>Robustly representing </a:t>
                      </a:r>
                      <a:r>
                        <a:rPr lang="it-GB" dirty="0"/>
                        <a:t>quantum information  </a:t>
                      </a:r>
                      <a:r>
                        <a:rPr lang="it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it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GB" dirty="0"/>
                        <a:t>PP observables (e.g. spin) and qudits Bloch vectors share </a:t>
                      </a:r>
                      <a:r>
                        <a:rPr lang="it-GB" dirty="0">
                          <a:solidFill>
                            <a:srgbClr val="FF0000"/>
                          </a:solidFill>
                        </a:rPr>
                        <a:t>group theoretic structure</a:t>
                      </a:r>
                      <a:endParaRPr lang="it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39908"/>
                  </a:ext>
                </a:extLst>
              </a:tr>
              <a:tr h="765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GB" dirty="0"/>
                        <a:t>b. Performing a </a:t>
                      </a:r>
                      <a:r>
                        <a:rPr lang="it-GB" dirty="0">
                          <a:solidFill>
                            <a:srgbClr val="FF0000"/>
                          </a:solidFill>
                        </a:rPr>
                        <a:t>universal family </a:t>
                      </a:r>
                      <a:r>
                        <a:rPr lang="it-GB" dirty="0"/>
                        <a:t>of </a:t>
                      </a:r>
                      <a:r>
                        <a:rPr lang="it-GB" dirty="0">
                          <a:solidFill>
                            <a:srgbClr val="FF0000"/>
                          </a:solidFill>
                        </a:rPr>
                        <a:t>unitary transformations</a:t>
                      </a:r>
                      <a:r>
                        <a:rPr lang="it-GB" dirty="0"/>
                        <a:t>. </a:t>
                      </a:r>
                      <a:r>
                        <a:rPr lang="it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⚠️</a:t>
                      </a:r>
                      <a:endParaRPr lang="it-GB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State-Channel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duality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applied</a:t>
                      </a:r>
                      <a:r>
                        <a:rPr lang="it-IT" dirty="0"/>
                        <a:t> to PP </a:t>
                      </a:r>
                      <a:r>
                        <a:rPr lang="it-GB" dirty="0"/>
                        <a:t>(</a:t>
                      </a:r>
                      <a:r>
                        <a:rPr lang="it-IT" dirty="0"/>
                        <a:t>t</a:t>
                      </a:r>
                      <a:r>
                        <a:rPr lang="it-GB" dirty="0"/>
                        <a:t>he topic of this talk)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878219"/>
                  </a:ext>
                </a:extLst>
              </a:tr>
              <a:tr h="1146287">
                <a:tc>
                  <a:txBody>
                    <a:bodyPr/>
                    <a:lstStyle/>
                    <a:p>
                      <a:r>
                        <a:rPr lang="it-GB" dirty="0"/>
                        <a:t>c. Preparing a </a:t>
                      </a:r>
                      <a:r>
                        <a:rPr lang="it-GB" dirty="0">
                          <a:solidFill>
                            <a:schemeClr val="tx1"/>
                          </a:solidFill>
                        </a:rPr>
                        <a:t>fiducial</a:t>
                      </a:r>
                      <a:r>
                        <a:rPr lang="it-GB" dirty="0">
                          <a:solidFill>
                            <a:srgbClr val="FF0000"/>
                          </a:solidFill>
                        </a:rPr>
                        <a:t> initial state</a:t>
                      </a:r>
                      <a:r>
                        <a:rPr lang="it-GB" dirty="0"/>
                        <a:t>.  </a:t>
                      </a:r>
                      <a:r>
                        <a:rPr lang="it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it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C</a:t>
                      </a:r>
                      <a:r>
                        <a:rPr lang="it-GB" dirty="0"/>
                        <a:t>urrent colliders </a:t>
                      </a:r>
                    </a:p>
                    <a:p>
                      <a:r>
                        <a:rPr lang="it-GB" sz="1400" dirty="0">
                          <a:solidFill>
                            <a:schemeClr val="accent1"/>
                          </a:solidFill>
                        </a:rPr>
                        <a:t>     </a:t>
                      </a:r>
                      <a:r>
                        <a:rPr lang="it-GB" sz="1200" dirty="0">
                          <a:solidFill>
                            <a:schemeClr val="accent1"/>
                          </a:solidFill>
                          <a:hlinkClick r:id="rId4"/>
                        </a:rPr>
                        <a:t>[</a:t>
                      </a:r>
                      <a:r>
                        <a:rPr lang="it-IT" sz="1200" dirty="0">
                          <a:solidFill>
                            <a:schemeClr val="accent1"/>
                          </a:solidFill>
                          <a:effectLst/>
                          <a:latin typeface="NimbusRomNo9L"/>
                          <a:hlinkClick r:id="rId4"/>
                        </a:rPr>
                        <a:t>Y. </a:t>
                      </a:r>
                      <a:r>
                        <a:rPr lang="it-IT" sz="1200" dirty="0" err="1">
                          <a:solidFill>
                            <a:schemeClr val="accent1"/>
                          </a:solidFill>
                          <a:effectLst/>
                          <a:latin typeface="NimbusRomNo9L"/>
                          <a:hlinkClick r:id="rId4"/>
                        </a:rPr>
                        <a:t>Afik</a:t>
                      </a:r>
                      <a:r>
                        <a:rPr lang="it-IT" sz="1200" dirty="0">
                          <a:solidFill>
                            <a:schemeClr val="accent1"/>
                          </a:solidFill>
                          <a:effectLst/>
                          <a:latin typeface="NimbusRomNo9L"/>
                          <a:hlinkClick r:id="rId4"/>
                        </a:rPr>
                        <a:t> and </a:t>
                      </a:r>
                      <a:r>
                        <a:rPr lang="it-IT" sz="1200" dirty="0" err="1">
                          <a:solidFill>
                            <a:schemeClr val="accent1"/>
                          </a:solidFill>
                          <a:effectLst/>
                          <a:latin typeface="NimbusRomNo9L"/>
                          <a:hlinkClick r:id="rId4"/>
                        </a:rPr>
                        <a:t>J</a:t>
                      </a:r>
                      <a:r>
                        <a:rPr lang="it-IT" sz="1200" dirty="0">
                          <a:solidFill>
                            <a:schemeClr val="accent1"/>
                          </a:solidFill>
                          <a:effectLst/>
                          <a:latin typeface="NimbusRomNo9L"/>
                          <a:hlinkClick r:id="rId4"/>
                        </a:rPr>
                        <a:t>. </a:t>
                      </a:r>
                      <a:r>
                        <a:rPr lang="it-IT" sz="1200" dirty="0" err="1">
                          <a:solidFill>
                            <a:schemeClr val="accent1"/>
                          </a:solidFill>
                          <a:effectLst/>
                          <a:latin typeface="NimbusRomNo9L"/>
                          <a:hlinkClick r:id="rId4"/>
                        </a:rPr>
                        <a:t>R</a:t>
                      </a:r>
                      <a:r>
                        <a:rPr lang="it-IT" sz="1200" dirty="0">
                          <a:solidFill>
                            <a:schemeClr val="accent1"/>
                          </a:solidFill>
                          <a:effectLst/>
                          <a:latin typeface="NimbusRomNo9L"/>
                          <a:hlinkClick r:id="rId4"/>
                        </a:rPr>
                        <a:t>. M. de Nova, 2021]</a:t>
                      </a:r>
                      <a:endParaRPr lang="it-IT" sz="1200" dirty="0">
                        <a:solidFill>
                          <a:schemeClr val="accent1"/>
                        </a:solidFill>
                        <a:effectLst/>
                        <a:latin typeface="NimbusRomNo9L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Future </a:t>
                      </a:r>
                      <a:r>
                        <a:rPr lang="it-IT" dirty="0" err="1"/>
                        <a:t>colliders</a:t>
                      </a:r>
                      <a:r>
                        <a:rPr lang="it-IT" dirty="0"/>
                        <a:t> with </a:t>
                      </a:r>
                      <a:r>
                        <a:rPr lang="it-IT" dirty="0" err="1"/>
                        <a:t>p</a:t>
                      </a:r>
                      <a:r>
                        <a:rPr lang="it-GB" dirty="0"/>
                        <a:t>olarised beams  (e.g. CLIC)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accent1"/>
                          </a:solidFill>
                          <a:effectLst/>
                          <a:latin typeface="NimbusRomNo9L"/>
                        </a:rPr>
                        <a:t>     </a:t>
                      </a:r>
                      <a:r>
                        <a:rPr lang="it-IT" sz="1200" dirty="0">
                          <a:solidFill>
                            <a:schemeClr val="accent1"/>
                          </a:solidFill>
                          <a:effectLst/>
                          <a:latin typeface="NimbusRomNo9L"/>
                          <a:hlinkClick r:id="rId5"/>
                        </a:rPr>
                        <a:t>[H. </a:t>
                      </a:r>
                      <a:r>
                        <a:rPr lang="it-IT" sz="1200" dirty="0" err="1">
                          <a:solidFill>
                            <a:schemeClr val="accent1"/>
                          </a:solidFill>
                          <a:effectLst/>
                          <a:latin typeface="NimbusRomNo9L"/>
                          <a:hlinkClick r:id="rId5"/>
                        </a:rPr>
                        <a:t>Abramowicz</a:t>
                      </a:r>
                      <a:r>
                        <a:rPr lang="it-IT" sz="1200" dirty="0">
                          <a:solidFill>
                            <a:schemeClr val="accent1"/>
                          </a:solidFill>
                          <a:latin typeface="NimbusRomNo9L"/>
                          <a:hlinkClick r:id="rId5"/>
                        </a:rPr>
                        <a:t> et al., 2019]</a:t>
                      </a:r>
                      <a:endParaRPr lang="it-IT" sz="1200" dirty="0">
                        <a:solidFill>
                          <a:schemeClr val="accent1"/>
                        </a:solidFill>
                        <a:latin typeface="NimbusRomNo9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72751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r>
                        <a:rPr lang="it-GB" dirty="0"/>
                        <a:t>d. </a:t>
                      </a:r>
                      <a:r>
                        <a:rPr lang="it-IT" dirty="0"/>
                        <a:t>M</a:t>
                      </a:r>
                      <a:r>
                        <a:rPr lang="it-GB" dirty="0"/>
                        <a:t>easuring the </a:t>
                      </a:r>
                      <a:r>
                        <a:rPr lang="it-GB" dirty="0">
                          <a:solidFill>
                            <a:srgbClr val="FF0000"/>
                          </a:solidFill>
                        </a:rPr>
                        <a:t>output result</a:t>
                      </a:r>
                      <a:r>
                        <a:rPr lang="it-GB" dirty="0"/>
                        <a:t>. </a:t>
                      </a:r>
                      <a:r>
                        <a:rPr lang="it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it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GB" dirty="0"/>
                        <a:t>ATLAS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378179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C12CC2-D72C-6679-4C5A-14A76DF8696B}"/>
              </a:ext>
            </a:extLst>
          </p:cNvPr>
          <p:cNvSpPr txBox="1"/>
          <p:nvPr/>
        </p:nvSpPr>
        <p:spPr>
          <a:xfrm>
            <a:off x="277920" y="1023730"/>
            <a:ext cx="733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GB" dirty="0"/>
              <a:t>Four conditions for quantum computing implementation </a:t>
            </a:r>
            <a:r>
              <a:rPr lang="it-GB" sz="1200" dirty="0">
                <a:solidFill>
                  <a:schemeClr val="accent1"/>
                </a:solidFill>
              </a:rPr>
              <a:t>[Nielsen and Chuang, 2010]</a:t>
            </a:r>
            <a:r>
              <a:rPr lang="it-GB" sz="1200" dirty="0"/>
              <a:t>:</a:t>
            </a:r>
            <a:r>
              <a:rPr lang="it-GB" sz="1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57585-5E67-DAF9-D365-2C43EC78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4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12760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DE560-DB4B-0E1A-5F58-119A5E77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38" y="246686"/>
            <a:ext cx="7886700" cy="707770"/>
          </a:xfrm>
        </p:spPr>
        <p:txBody>
          <a:bodyPr>
            <a:normAutofit/>
          </a:bodyPr>
          <a:lstStyle/>
          <a:p>
            <a:r>
              <a:rPr lang="it-GB" sz="2800" dirty="0"/>
              <a:t>State-Channel duality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C31FF4B-3E6E-DD89-BC2E-AC17983CB8F7}"/>
              </a:ext>
            </a:extLst>
          </p:cNvPr>
          <p:cNvSpPr txBox="1"/>
          <p:nvPr/>
        </p:nvSpPr>
        <p:spPr>
          <a:xfrm>
            <a:off x="633118" y="2106265"/>
            <a:ext cx="79047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</a:rPr>
              <a:t>In quantum information theory, the </a:t>
            </a:r>
            <a:r>
              <a:rPr lang="it-IT" sz="1800" b="1" dirty="0" err="1">
                <a:solidFill>
                  <a:srgbClr val="FF0000"/>
                </a:solidFill>
                <a:effectLst/>
              </a:rPr>
              <a:t>initial</a:t>
            </a:r>
            <a:r>
              <a:rPr lang="it-IT" sz="1800" dirty="0">
                <a:effectLst/>
              </a:rPr>
              <a:t> and </a:t>
            </a:r>
            <a:r>
              <a:rPr lang="it-IT" sz="1800" b="1" dirty="0" err="1">
                <a:solidFill>
                  <a:srgbClr val="FF0000"/>
                </a:solidFill>
                <a:effectLst/>
              </a:rPr>
              <a:t>final</a:t>
            </a:r>
            <a:r>
              <a:rPr lang="it-IT" sz="1800" b="1" dirty="0">
                <a:solidFill>
                  <a:srgbClr val="FF0000"/>
                </a:solidFill>
                <a:effectLst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effectLst/>
              </a:rPr>
              <a:t>states</a:t>
            </a:r>
            <a:r>
              <a:rPr lang="it-IT" sz="1800" b="1" dirty="0">
                <a:solidFill>
                  <a:srgbClr val="FF0000"/>
                </a:solidFill>
                <a:effectLst/>
              </a:rPr>
              <a:t> </a:t>
            </a:r>
            <a:r>
              <a:rPr lang="it-IT" sz="1800" dirty="0">
                <a:effectLst/>
              </a:rPr>
              <a:t>of a </a:t>
            </a:r>
            <a:r>
              <a:rPr lang="it-IT" sz="1800" dirty="0" err="1">
                <a:effectLst/>
              </a:rPr>
              <a:t>qudit</a:t>
            </a:r>
            <a:r>
              <a:rPr lang="it-IT" sz="1800" dirty="0">
                <a:effectLst/>
              </a:rPr>
              <a:t> are </a:t>
            </a:r>
            <a:r>
              <a:rPr lang="it-IT" sz="1800" b="1" dirty="0" err="1">
                <a:solidFill>
                  <a:srgbClr val="FF0000"/>
                </a:solidFill>
                <a:effectLst/>
              </a:rPr>
              <a:t>connected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through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operations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called</a:t>
            </a:r>
            <a:r>
              <a:rPr lang="it-IT" sz="1800" dirty="0">
                <a:effectLst/>
              </a:rPr>
              <a:t> </a:t>
            </a:r>
            <a:r>
              <a:rPr lang="it-IT" sz="1800" b="1" dirty="0">
                <a:solidFill>
                  <a:srgbClr val="FF0000"/>
                </a:solidFill>
                <a:effectLst/>
              </a:rPr>
              <a:t>quantum </a:t>
            </a:r>
            <a:r>
              <a:rPr lang="it-IT" sz="1800" b="1" dirty="0" err="1">
                <a:solidFill>
                  <a:srgbClr val="FF0000"/>
                </a:solidFill>
                <a:effectLst/>
              </a:rPr>
              <a:t>channels</a:t>
            </a:r>
            <a:r>
              <a:rPr lang="it-IT" sz="1800" dirty="0">
                <a:effectLst/>
              </a:rPr>
              <a:t>.  </a:t>
            </a:r>
            <a:r>
              <a:rPr lang="it-GB" dirty="0"/>
              <a:t>(</a:t>
            </a:r>
            <a:r>
              <a:rPr lang="it-IT" sz="1800" i="0" kern="1200" dirty="0">
                <a:solidFill>
                  <a:schemeClr val="dk1"/>
                </a:solidFill>
                <a:effectLst/>
                <a:ea typeface="+mn-ea"/>
                <a:cs typeface="+mn-cs"/>
              </a:rPr>
              <a:t>One or more quantum </a:t>
            </a:r>
            <a:r>
              <a:rPr lang="it-IT" sz="1800" i="0" kern="1200" dirty="0" err="1">
                <a:solidFill>
                  <a:schemeClr val="dk1"/>
                </a:solidFill>
                <a:effectLst/>
                <a:ea typeface="+mn-ea"/>
                <a:cs typeface="+mn-cs"/>
              </a:rPr>
              <a:t>operations</a:t>
            </a:r>
            <a:r>
              <a:rPr lang="it-IT" sz="1800" i="0" kern="1200" dirty="0">
                <a:solidFill>
                  <a:schemeClr val="dk1"/>
                </a:solidFill>
                <a:effectLst/>
                <a:ea typeface="+mn-ea"/>
                <a:cs typeface="+mn-cs"/>
              </a:rPr>
              <a:t> (</a:t>
            </a:r>
            <a:r>
              <a:rPr lang="it-IT" sz="1800" i="0" kern="1200" dirty="0" err="1">
                <a:solidFill>
                  <a:schemeClr val="dk1"/>
                </a:solidFill>
                <a:effectLst/>
                <a:ea typeface="+mn-ea"/>
                <a:cs typeface="+mn-cs"/>
              </a:rPr>
              <a:t>where</a:t>
            </a:r>
            <a:r>
              <a:rPr lang="it-IT" sz="1800" i="0" kern="1200" dirty="0">
                <a:solidFill>
                  <a:schemeClr val="dk1"/>
                </a:solidFill>
                <a:effectLst/>
                <a:ea typeface="+mn-ea"/>
                <a:cs typeface="+mn-cs"/>
              </a:rPr>
              <a:t> B(H) </a:t>
            </a:r>
            <a:r>
              <a:rPr lang="it-IT" sz="1800" i="0" kern="1200" dirty="0" err="1">
                <a:solidFill>
                  <a:schemeClr val="dk1"/>
                </a:solidFill>
                <a:effectLst/>
                <a:ea typeface="+mn-ea"/>
                <a:cs typeface="+mn-cs"/>
              </a:rPr>
              <a:t>is</a:t>
            </a:r>
            <a:r>
              <a:rPr lang="it-IT" sz="1800" i="0" kern="1200" dirty="0">
                <a:solidFill>
                  <a:schemeClr val="dk1"/>
                </a:solidFill>
                <a:effectLst/>
                <a:ea typeface="+mn-ea"/>
                <a:cs typeface="+mn-cs"/>
              </a:rPr>
              <a:t> the </a:t>
            </a:r>
            <a:r>
              <a:rPr lang="it-IT" sz="1800" i="0" kern="1200" dirty="0" err="1">
                <a:solidFill>
                  <a:schemeClr val="dk1"/>
                </a:solidFill>
                <a:effectLst/>
                <a:ea typeface="+mn-ea"/>
                <a:cs typeface="+mn-cs"/>
              </a:rPr>
              <a:t>bounded</a:t>
            </a:r>
            <a:r>
              <a:rPr lang="it-IT" sz="1800" i="0" kern="1200" dirty="0">
                <a:solidFill>
                  <a:schemeClr val="dk1"/>
                </a:solidFill>
                <a:effectLst/>
                <a:ea typeface="+mn-ea"/>
                <a:cs typeface="+mn-cs"/>
              </a:rPr>
              <a:t> operator B on H )</a:t>
            </a:r>
            <a:endParaRPr lang="it-IT" sz="1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</a:rPr>
              <a:t>Can </a:t>
            </a:r>
            <a:r>
              <a:rPr lang="it-IT" sz="1800" dirty="0" err="1">
                <a:effectLst/>
              </a:rPr>
              <a:t>we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find</a:t>
            </a:r>
            <a:r>
              <a:rPr lang="it-IT" sz="1800" dirty="0">
                <a:effectLst/>
              </a:rPr>
              <a:t> quantum </a:t>
            </a:r>
            <a:r>
              <a:rPr lang="it-IT" sz="1800" dirty="0" err="1">
                <a:effectLst/>
              </a:rPr>
              <a:t>channels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connecting</a:t>
            </a:r>
            <a:r>
              <a:rPr lang="it-IT" sz="1800" dirty="0">
                <a:effectLst/>
              </a:rPr>
              <a:t> the </a:t>
            </a:r>
            <a:r>
              <a:rPr lang="it-IT" sz="1800" dirty="0" err="1">
                <a:effectLst/>
              </a:rPr>
              <a:t>density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matrices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describing</a:t>
            </a:r>
            <a:r>
              <a:rPr lang="it-IT" sz="1800" dirty="0">
                <a:effectLst/>
              </a:rPr>
              <a:t> the </a:t>
            </a:r>
            <a:r>
              <a:rPr lang="it-IT" sz="1800" dirty="0" err="1">
                <a:effectLst/>
              </a:rPr>
              <a:t>initial</a:t>
            </a:r>
            <a:r>
              <a:rPr lang="it-IT" sz="1800" dirty="0">
                <a:effectLst/>
              </a:rPr>
              <a:t> and </a:t>
            </a:r>
            <a:r>
              <a:rPr lang="it-IT" sz="1800" dirty="0" err="1">
                <a:effectLst/>
              </a:rPr>
              <a:t>final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states</a:t>
            </a:r>
            <a:r>
              <a:rPr lang="it-IT" sz="1800" dirty="0">
                <a:effectLst/>
              </a:rPr>
              <a:t> of </a:t>
            </a:r>
            <a:r>
              <a:rPr lang="it-IT" sz="1800" b="1" dirty="0" err="1">
                <a:solidFill>
                  <a:srgbClr val="FF0000"/>
                </a:solidFill>
                <a:effectLst/>
              </a:rPr>
              <a:t>particle</a:t>
            </a:r>
            <a:r>
              <a:rPr lang="it-IT" sz="1800" b="1" dirty="0">
                <a:solidFill>
                  <a:srgbClr val="FF0000"/>
                </a:solidFill>
                <a:effectLst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effectLst/>
              </a:rPr>
              <a:t>physics</a:t>
            </a:r>
            <a:r>
              <a:rPr lang="it-IT" sz="1800" b="1" dirty="0">
                <a:solidFill>
                  <a:srgbClr val="FF0000"/>
                </a:solidFill>
                <a:effectLst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effectLst/>
              </a:rPr>
              <a:t>processes</a:t>
            </a:r>
            <a:r>
              <a:rPr lang="it-IT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YES, </a:t>
            </a:r>
            <a:r>
              <a:rPr lang="it-IT" dirty="0" err="1"/>
              <a:t>because</a:t>
            </a:r>
            <a:r>
              <a:rPr lang="it-IT" dirty="0"/>
              <a:t> of </a:t>
            </a:r>
            <a:r>
              <a:rPr lang="it-IT" b="1" dirty="0">
                <a:solidFill>
                  <a:srgbClr val="FF0000"/>
                </a:solidFill>
              </a:rPr>
              <a:t>State-Channel </a:t>
            </a:r>
            <a:r>
              <a:rPr lang="it-IT" b="1" dirty="0" err="1">
                <a:solidFill>
                  <a:srgbClr val="FF0000"/>
                </a:solidFill>
              </a:rPr>
              <a:t>duality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(or Choi-</a:t>
            </a:r>
            <a:r>
              <a:rPr lang="it-IT" dirty="0" err="1"/>
              <a:t>Jamiolkowski</a:t>
            </a:r>
            <a:r>
              <a:rPr lang="it-IT" dirty="0"/>
              <a:t> </a:t>
            </a:r>
            <a:r>
              <a:rPr lang="it-IT" dirty="0" err="1"/>
              <a:t>isomorphism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GB" dirty="0"/>
          </a:p>
        </p:txBody>
      </p:sp>
      <p:sp>
        <p:nvSpPr>
          <p:cNvPr id="4" name="Cornice 3">
            <a:extLst>
              <a:ext uri="{FF2B5EF4-FFF2-40B4-BE49-F238E27FC236}">
                <a16:creationId xmlns:a16="http://schemas.microsoft.com/office/drawing/2014/main" id="{D4E427AF-65A6-A2E0-63BC-345E5CA69716}"/>
              </a:ext>
            </a:extLst>
          </p:cNvPr>
          <p:cNvSpPr/>
          <p:nvPr/>
        </p:nvSpPr>
        <p:spPr>
          <a:xfrm>
            <a:off x="428580" y="1241188"/>
            <a:ext cx="8082302" cy="4375624"/>
          </a:xfrm>
          <a:prstGeom prst="frame">
            <a:avLst>
              <a:gd name="adj1" fmla="val 545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85F1FA-E53A-593E-5D2B-43F669F1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5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58549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4">
                <a:extLst>
                  <a:ext uri="{FF2B5EF4-FFF2-40B4-BE49-F238E27FC236}">
                    <a16:creationId xmlns:a16="http://schemas.microsoft.com/office/drawing/2014/main" id="{1D935510-FAE1-ED75-5465-E02DBB162CC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30986541"/>
                  </p:ext>
                </p:extLst>
              </p:nvPr>
            </p:nvGraphicFramePr>
            <p:xfrm>
              <a:off x="628650" y="505326"/>
              <a:ext cx="7886700" cy="54699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1158">
                      <a:extLst>
                        <a:ext uri="{9D8B030D-6E8A-4147-A177-3AD203B41FA5}">
                          <a16:colId xmlns:a16="http://schemas.microsoft.com/office/drawing/2014/main" val="769376557"/>
                        </a:ext>
                      </a:extLst>
                    </a:gridCol>
                    <a:gridCol w="3955542">
                      <a:extLst>
                        <a:ext uri="{9D8B030D-6E8A-4147-A177-3AD203B41FA5}">
                          <a16:colId xmlns:a16="http://schemas.microsoft.com/office/drawing/2014/main" val="2406603768"/>
                        </a:ext>
                      </a:extLst>
                    </a:gridCol>
                  </a:tblGrid>
                  <a:tr h="470548"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Quantum Channel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State (Choi-matrix)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5886748"/>
                      </a:ext>
                    </a:extLst>
                  </a:tr>
                  <a:tr h="14837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A </a:t>
                          </a:r>
                          <a:r>
                            <a:rPr lang="it-IT" sz="1400" b="1" i="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quantum </a:t>
                          </a:r>
                          <a:r>
                            <a:rPr lang="it-IT" sz="1400" b="1" i="0" dirty="0" err="1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channel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= linear,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completely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positive, trace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preserving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map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E : B(H) → B (H ′),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connecting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an input state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space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H of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dimension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d and an output state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space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H ′ of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dimension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d′ </a:t>
                          </a:r>
                        </a:p>
                        <a:p>
                          <a:endParaRPr lang="it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i="1" dirty="0">
                              <a:effectLst/>
                              <a:latin typeface="+mn-lt"/>
                            </a:rPr>
                            <a:t>a </a:t>
                          </a:r>
                          <a:r>
                            <a:rPr lang="it-IT" sz="1400" b="1" i="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bipartite state 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of the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tensor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product of the </a:t>
                          </a:r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input state </a:t>
                          </a:r>
                          <a:r>
                            <a:rPr lang="it-IT" sz="1400" i="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space</a:t>
                          </a:r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H and output state </a:t>
                          </a:r>
                          <a:r>
                            <a:rPr lang="it-IT" sz="1400" i="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space</a:t>
                          </a:r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H ′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(Choi-Matrix)</a:t>
                          </a:r>
                          <a:endParaRPr lang="it-GB" sz="1400" i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833820"/>
                      </a:ext>
                    </a:extLst>
                  </a:tr>
                  <a:tr h="81374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i="1" kern="1200" dirty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i="1" kern="1200" dirty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ℰ</m:t>
                                </m:r>
                                <m:r>
                                  <a:rPr lang="en-GB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it-GB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𝜌</m:t>
                                    </m:r>
                                  </m:e>
                                </m:acc>
                                <m:r>
                                  <a:rPr lang="en-GB" sz="1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)=</m:t>
                                </m:r>
                                <m:r>
                                  <a:rPr lang="en-GB" sz="1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it-GB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grow m:val="on"/>
                                        <m:supHide m:val="on"/>
                                        <m:ctrlPr>
                                          <a:rPr lang="it-GB" sz="1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GB" sz="1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𝑖𝑗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GB" sz="1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 </m:t>
                                        </m:r>
                                      </m:e>
                                    </m:nary>
                                    <m:sSub>
                                      <m:sSubPr>
                                        <m:ctrlPr>
                                          <a:rPr lang="it-GB" sz="1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it-GB" sz="14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sz="14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GB" sz="1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GB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|</m:t>
                                    </m:r>
                                    <m:r>
                                      <a:rPr lang="en-GB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lang="en-GB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⟩⟨</m:t>
                                    </m:r>
                                    <m:r>
                                      <a:rPr lang="en-GB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  <m:r>
                                      <a:rPr lang="en-GB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|</m:t>
                                    </m:r>
                                  </m:e>
                                </m:d>
                                <m:r>
                                  <a:rPr lang="en-GB" sz="1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supHide m:val="on"/>
                                    <m:ctrlPr>
                                      <a:rPr lang="it-GB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r>
                                      <a:rPr lang="en-GB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 </m:t>
                                    </m:r>
                                  </m:e>
                                </m:nary>
                                <m:sSub>
                                  <m:sSubPr>
                                    <m:ctrlPr>
                                      <a:rPr lang="it-GB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it-GB" sz="1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1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GB" sz="1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ℰ</m:t>
                                </m:r>
                                <m:r>
                                  <a:rPr lang="en-GB" sz="1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(|</m:t>
                                </m:r>
                                <m:r>
                                  <a:rPr lang="en-GB" sz="1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en-GB" sz="1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⟩⟨</m:t>
                                </m:r>
                                <m:r>
                                  <a:rPr lang="en-GB" sz="1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  <m:r>
                                  <a:rPr lang="en-GB" sz="1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it-GB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it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GB" sz="1000" i="1" kern="1200" dirty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it-GB" sz="14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ℰ</m:t>
                                    </m:r>
                                  </m:e>
                                </m:acc>
                                <m:r>
                                  <a:rPr lang="en-GB" sz="1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GB" sz="1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4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it-GB" sz="1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ℰ</m:t>
                                          </m:r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(|0⟩⟨0|)</m:t>
                                          </m:r>
                                        </m:e>
                                        <m:e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ℰ</m:t>
                                          </m:r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(|0⟩⟨1|)</m:t>
                                          </m:r>
                                        </m:e>
                                        <m:e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ℰ</m:t>
                                          </m:r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(|0⟩⟨2|)</m:t>
                                          </m:r>
                                        </m:e>
                                        <m:e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⋯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ℰ</m:t>
                                          </m:r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(|1⟩⟨0|)</m:t>
                                          </m:r>
                                        </m:e>
                                        <m:e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ℰ</m:t>
                                          </m:r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(|1⟩⟨1|)</m:t>
                                          </m:r>
                                        </m:e>
                                        <m:e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ℰ</m:t>
                                          </m:r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(|1⟩⟨0|)</m:t>
                                          </m:r>
                                        </m:e>
                                        <m:e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⋯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ℰ</m:t>
                                          </m:r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(|2⟩⟨0|)</m:t>
                                          </m:r>
                                        </m:e>
                                        <m:e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ℰ</m:t>
                                          </m:r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(|2⟩⟨1|)</m:t>
                                          </m:r>
                                        </m:e>
                                        <m:e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ℰ</m:t>
                                          </m:r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(|2⟩⟨2|)</m:t>
                                          </m:r>
                                        </m:e>
                                        <m:e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⋯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  <m:e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  <m:e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  <m:e>
                                          <m:r>
                                            <a:rPr lang="en-GB" sz="14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⋱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it-GB" sz="1400" dirty="0"/>
                        </a:p>
                        <a:p>
                          <a:endParaRPr lang="it-GB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657630"/>
                      </a:ext>
                    </a:extLst>
                  </a:tr>
                  <a:tr h="1985759">
                    <a:tc>
                      <a:txBody>
                        <a:bodyPr/>
                        <a:lstStyle/>
                        <a:p>
                          <a:r>
                            <a:rPr lang="it-IT" sz="1400" b="1" kern="1200" dirty="0" err="1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Properties</a:t>
                          </a:r>
                          <a:r>
                            <a:rPr lang="it-IT" sz="1400" b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 </a:t>
                          </a:r>
                        </a:p>
                        <a:p>
                          <a:endParaRPr lang="it-IT" sz="14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IT" sz="1400" b="1" kern="1200" dirty="0" err="1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Completely</a:t>
                          </a:r>
                          <a:r>
                            <a:rPr lang="it-IT" sz="1400" b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positive </a:t>
                          </a:r>
                          <a:r>
                            <a:rPr lang="it-IT" sz="1400" b="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iff</a:t>
                          </a:r>
                          <a:r>
                            <a:rPr lang="it-IT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1400" b="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it</a:t>
                          </a:r>
                          <a:r>
                            <a:rPr lang="it-IT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it-IT" sz="1400" b="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admits</a:t>
                          </a:r>
                          <a:r>
                            <a:rPr lang="it-IT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an operator-sum </a:t>
                          </a:r>
                          <a:r>
                            <a:rPr lang="it-IT" sz="1400" b="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decomposition</a:t>
                          </a:r>
                          <a:r>
                            <a:rPr lang="it-IT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of the </a:t>
                          </a:r>
                          <a:r>
                            <a:rPr lang="it-IT" sz="1400" b="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</a:t>
                          </a:r>
                          <a:r>
                            <a:rPr lang="it-IT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:</a:t>
                          </a:r>
                          <a:endParaRPr lang="it-IT" sz="1400" b="0" i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lvl="1" indent="0">
                            <a:buFont typeface="Arial" panose="020B0604020202020204" pitchFamily="34" charset="0"/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ℰ</m:t>
                              </m:r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it-GB" sz="1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r>
                                    <a:rPr lang="en-GB" sz="1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 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it-GB" sz="1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sSubSup>
                                <m:sSubSupPr>
                                  <m:ctrlPr>
                                    <a:rPr lang="it-GB" sz="1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sz="1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</m:oMath>
                          </a14:m>
                          <a:r>
                            <a:rPr lang="it-IT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</a:p>
                        <a:p>
                          <a:endParaRPr lang="it-IT" sz="14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IT" sz="1400" b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Trace </a:t>
                          </a:r>
                          <a:r>
                            <a:rPr lang="it-IT" sz="1400" b="1" kern="1200" dirty="0" err="1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preserving</a:t>
                          </a:r>
                          <a:r>
                            <a:rPr lang="it-IT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it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 </m:t>
                                  </m:r>
                                </m:e>
                              </m:nary>
                              <m:sSubSup>
                                <m:sSubSupPr>
                                  <m:ctrlPr>
                                    <a:rPr lang="it-GB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it-GB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it-GB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it-GB" sz="14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it-GB" sz="1400" b="0" dirty="0">
                              <a:latin typeface="+mn-lt"/>
                            </a:rPr>
                            <a:t>caveat: operator-sum decomposition is not unique.</a:t>
                          </a:r>
                          <a:endParaRPr lang="it-GB" sz="1400" b="0" dirty="0">
                            <a:solidFill>
                              <a:schemeClr val="accent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GB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Related quantum channel is </a:t>
                          </a:r>
                          <a:r>
                            <a:rPr lang="it-GB" sz="1400" b="1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physically realisable </a:t>
                          </a:r>
                          <a:r>
                            <a:rPr lang="it-GB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iff Choi-matrix is a </a:t>
                          </a:r>
                          <a:r>
                            <a:rPr lang="it-GB" sz="1400" b="1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density matrix</a:t>
                          </a:r>
                          <a:r>
                            <a:rPr lang="it-GB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r>
                            <a:rPr lang="it-GB" sz="1400" b="0" i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it-GB" sz="1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1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ℰ</m:t>
                                  </m:r>
                                </m:e>
                              </m:acc>
                              <m:r>
                                <a:rPr lang="en-GB" sz="1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⩾0</m:t>
                              </m:r>
                            </m:oMath>
                          </a14:m>
                          <a:endParaRPr lang="it-GB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GB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b="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</a:t>
                          </a:r>
                          <a:r>
                            <a:rPr lang="it-GB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hich implies: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GB" sz="14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400" b="0" dirty="0"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ℰ</m:t>
                              </m:r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)⩾0</m:t>
                              </m:r>
                              <m:r>
                                <m:rPr>
                                  <m:nor/>
                                </m:rPr>
                                <a:rPr lang="en-GB" sz="1400" b="0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400" b="0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whenever</m:t>
                              </m:r>
                              <m:r>
                                <m:rPr>
                                  <m:nor/>
                                </m:rPr>
                                <a:rPr lang="en-GB" sz="1400" b="0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⩾0</m:t>
                              </m:r>
                            </m:oMath>
                          </a14:m>
                          <a:endParaRPr lang="it-IT" sz="14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4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𝑡𝑟</m:t>
                              </m:r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ℰ</m:t>
                              </m:r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𝑡𝑟</m:t>
                              </m:r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r>
                                <m:rPr>
                                  <m:nor/>
                                </m:rPr>
                                <a:rPr lang="en-GB" sz="1400" b="0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400" b="0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for</m:t>
                              </m:r>
                              <m:r>
                                <m:rPr>
                                  <m:nor/>
                                </m:rPr>
                                <a:rPr lang="en-GB" sz="1400" b="0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400" b="0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all</m:t>
                              </m:r>
                              <m:r>
                                <m:rPr>
                                  <m:nor/>
                                </m:rPr>
                                <a:rPr lang="en-GB" sz="1400" b="0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GB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oMath>
                          </a14:m>
                          <a:endParaRPr lang="it-GB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it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36942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4">
                <a:extLst>
                  <a:ext uri="{FF2B5EF4-FFF2-40B4-BE49-F238E27FC236}">
                    <a16:creationId xmlns:a16="http://schemas.microsoft.com/office/drawing/2014/main" id="{1D935510-FAE1-ED75-5465-E02DBB162CC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30986541"/>
                  </p:ext>
                </p:extLst>
              </p:nvPr>
            </p:nvGraphicFramePr>
            <p:xfrm>
              <a:off x="628650" y="505326"/>
              <a:ext cx="7886700" cy="54699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1158">
                      <a:extLst>
                        <a:ext uri="{9D8B030D-6E8A-4147-A177-3AD203B41FA5}">
                          <a16:colId xmlns:a16="http://schemas.microsoft.com/office/drawing/2014/main" val="769376557"/>
                        </a:ext>
                      </a:extLst>
                    </a:gridCol>
                    <a:gridCol w="3955542">
                      <a:extLst>
                        <a:ext uri="{9D8B030D-6E8A-4147-A177-3AD203B41FA5}">
                          <a16:colId xmlns:a16="http://schemas.microsoft.com/office/drawing/2014/main" val="2406603768"/>
                        </a:ext>
                      </a:extLst>
                    </a:gridCol>
                  </a:tblGrid>
                  <a:tr h="470548"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Quantum Channel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State (Choi-matrix)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5886748"/>
                      </a:ext>
                    </a:extLst>
                  </a:tr>
                  <a:tr h="14837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A </a:t>
                          </a:r>
                          <a:r>
                            <a:rPr lang="it-IT" sz="1400" b="1" i="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quantum </a:t>
                          </a:r>
                          <a:r>
                            <a:rPr lang="it-IT" sz="1400" b="1" i="0" dirty="0" err="1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channel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= linear,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completely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positive, trace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preserving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map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E : B(H) → B (H ′),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connecting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an input state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space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H of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dimension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d and an output state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space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H ′ of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dimension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d′ </a:t>
                          </a:r>
                        </a:p>
                        <a:p>
                          <a:endParaRPr lang="it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i="1" dirty="0">
                              <a:effectLst/>
                              <a:latin typeface="+mn-lt"/>
                            </a:rPr>
                            <a:t>a </a:t>
                          </a:r>
                          <a:r>
                            <a:rPr lang="it-IT" sz="1400" b="1" i="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bipartite state 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of the </a:t>
                          </a:r>
                          <a:r>
                            <a:rPr lang="it-IT" sz="1400" i="0" dirty="0" err="1">
                              <a:effectLst/>
                              <a:latin typeface="+mn-lt"/>
                            </a:rPr>
                            <a:t>tensor</a:t>
                          </a:r>
                          <a:r>
                            <a:rPr lang="it-IT" sz="1400" i="0" dirty="0">
                              <a:effectLst/>
                              <a:latin typeface="+mn-lt"/>
                            </a:rPr>
                            <a:t> product of the </a:t>
                          </a:r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input state </a:t>
                          </a:r>
                          <a:r>
                            <a:rPr lang="it-IT" sz="1400" i="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space</a:t>
                          </a:r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H and output state </a:t>
                          </a:r>
                          <a:r>
                            <a:rPr lang="it-IT" sz="1400" i="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space</a:t>
                          </a:r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H ′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(Choi-Matrix)</a:t>
                          </a:r>
                          <a:endParaRPr lang="it-GB" sz="1400" i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833820"/>
                      </a:ext>
                    </a:extLst>
                  </a:tr>
                  <a:tr h="1212469">
                    <a:tc>
                      <a:txBody>
                        <a:bodyPr/>
                        <a:lstStyle/>
                        <a:p>
                          <a:endParaRPr lang="it-GB"/>
                        </a:p>
                      </a:txBody>
                      <a:tcPr>
                        <a:blipFill>
                          <a:blip r:embed="rId3"/>
                          <a:stretch>
                            <a:fillRect l="-323" t="-162500" r="-101290" b="-194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GB"/>
                        </a:p>
                      </a:txBody>
                      <a:tcPr>
                        <a:blipFill>
                          <a:blip r:embed="rId3"/>
                          <a:stretch>
                            <a:fillRect l="-99679" t="-162500" r="-641" b="-1947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8657630"/>
                      </a:ext>
                    </a:extLst>
                  </a:tr>
                  <a:tr h="2303145">
                    <a:tc>
                      <a:txBody>
                        <a:bodyPr/>
                        <a:lstStyle/>
                        <a:p>
                          <a:endParaRPr lang="it-GB"/>
                        </a:p>
                      </a:txBody>
                      <a:tcPr>
                        <a:blipFill>
                          <a:blip r:embed="rId3"/>
                          <a:stretch>
                            <a:fillRect l="-323" t="-138462" r="-101290" b="-27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GB"/>
                        </a:p>
                      </a:txBody>
                      <a:tcPr>
                        <a:blipFill>
                          <a:blip r:embed="rId3"/>
                          <a:stretch>
                            <a:fillRect l="-99679" t="-138462" r="-641" b="-27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36942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Freccia destra 1">
            <a:extLst>
              <a:ext uri="{FF2B5EF4-FFF2-40B4-BE49-F238E27FC236}">
                <a16:creationId xmlns:a16="http://schemas.microsoft.com/office/drawing/2014/main" id="{3CF57BDC-441D-7BA5-192E-64E2BBF1BB7F}"/>
              </a:ext>
            </a:extLst>
          </p:cNvPr>
          <p:cNvSpPr/>
          <p:nvPr/>
        </p:nvSpPr>
        <p:spPr>
          <a:xfrm>
            <a:off x="3320716" y="1792705"/>
            <a:ext cx="2502568" cy="5293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isomorphic</a:t>
            </a:r>
            <a:r>
              <a:rPr lang="it-IT" dirty="0"/>
              <a:t> to</a:t>
            </a:r>
            <a:endParaRPr lang="it-GB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F7C6F5-05FD-5222-19C8-6FC52EB4D390}"/>
              </a:ext>
            </a:extLst>
          </p:cNvPr>
          <p:cNvSpPr txBox="1"/>
          <p:nvPr/>
        </p:nvSpPr>
        <p:spPr>
          <a:xfrm>
            <a:off x="6978837" y="6011921"/>
            <a:ext cx="1256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GB" sz="1400" dirty="0">
                <a:solidFill>
                  <a:schemeClr val="accent1"/>
                </a:solidFill>
                <a:hlinkClick r:id="rId4"/>
              </a:rPr>
              <a:t>[A. </a:t>
            </a:r>
            <a:r>
              <a:rPr lang="it-GB" sz="1200" dirty="0">
                <a:solidFill>
                  <a:schemeClr val="accent1"/>
                </a:solidFill>
                <a:hlinkClick r:id="rId4"/>
              </a:rPr>
              <a:t>Ekert</a:t>
            </a:r>
            <a:r>
              <a:rPr lang="it-GB" sz="1400" dirty="0">
                <a:solidFill>
                  <a:schemeClr val="accent1"/>
                </a:solidFill>
                <a:hlinkClick r:id="rId4"/>
              </a:rPr>
              <a:t>, 2022]</a:t>
            </a:r>
            <a:endParaRPr lang="it-GB" sz="1400" dirty="0">
              <a:solidFill>
                <a:schemeClr val="accent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6A4D3B0-4EC9-A3BB-E748-515A64ED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6</a:t>
            </a:fld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319594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F0DE560-DB4B-0E1A-5F58-119A5E773D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10272" y="671858"/>
                <a:ext cx="8523456" cy="707770"/>
              </a:xfrm>
            </p:spPr>
            <p:txBody>
              <a:bodyPr>
                <a:normAutofit fontScale="90000"/>
              </a:bodyPr>
              <a:lstStyle/>
              <a:p>
                <a:r>
                  <a:rPr lang="it-GB" sz="2800" dirty="0"/>
                  <a:t>A toy model: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GB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GB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it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GB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it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it-GB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it-GB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it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acc>
                    <m:r>
                      <a:rPr lang="it-IT" sz="22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GB" sz="2800" dirty="0"/>
                  <a:t>electroweak process with polarised beams </a:t>
                </a:r>
                <a:br>
                  <a:rPr lang="it-IT" sz="1100" dirty="0"/>
                </a:br>
                <a:endParaRPr lang="it-GB" sz="2800" dirty="0"/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F0DE560-DB4B-0E1A-5F58-119A5E773D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0272" y="671858"/>
                <a:ext cx="8523456" cy="707770"/>
              </a:xfrm>
              <a:blipFill>
                <a:blip r:embed="rId3"/>
                <a:stretch>
                  <a:fillRect l="-1190" t="-15789" r="-893"/>
                </a:stretch>
              </a:blipFill>
            </p:spPr>
            <p:txBody>
              <a:bodyPr/>
              <a:lstStyle/>
              <a:p>
                <a:r>
                  <a:rPr lang="it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271E58E0-0EC0-5E1C-7710-DE7C3D687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610" y="1597307"/>
            <a:ext cx="5055283" cy="366338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298591-971D-DBF5-1EFF-7EEB8F170096}"/>
              </a:ext>
            </a:extLst>
          </p:cNvPr>
          <p:cNvSpPr txBox="1"/>
          <p:nvPr/>
        </p:nvSpPr>
        <p:spPr>
          <a:xfrm>
            <a:off x="6053575" y="5775234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GB" sz="1400" dirty="0">
                <a:solidFill>
                  <a:schemeClr val="accent1"/>
                </a:solidFill>
                <a:hlinkClick r:id="rId5"/>
              </a:rPr>
              <a:t>[M. </a:t>
            </a:r>
            <a:r>
              <a:rPr lang="it-GB" sz="1200" dirty="0">
                <a:solidFill>
                  <a:schemeClr val="accent1"/>
                </a:solidFill>
                <a:hlinkClick r:id="rId5"/>
              </a:rPr>
              <a:t>Thomson</a:t>
            </a:r>
            <a:r>
              <a:rPr lang="it-GB" sz="1400" dirty="0">
                <a:solidFill>
                  <a:schemeClr val="accent1"/>
                </a:solidFill>
                <a:hlinkClick r:id="rId5"/>
              </a:rPr>
              <a:t>, 2021]</a:t>
            </a:r>
            <a:endParaRPr lang="it-GB" sz="14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2E11FC-43DE-DE8C-FCE6-1382E989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7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44339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a 7">
                <a:extLst>
                  <a:ext uri="{FF2B5EF4-FFF2-40B4-BE49-F238E27FC236}">
                    <a16:creationId xmlns:a16="http://schemas.microsoft.com/office/drawing/2014/main" id="{C12A4FCA-6AD9-C282-3E91-B0D13478A39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5508278"/>
                  </p:ext>
                </p:extLst>
              </p:nvPr>
            </p:nvGraphicFramePr>
            <p:xfrm>
              <a:off x="475689" y="236040"/>
              <a:ext cx="8192622" cy="620845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338233">
                      <a:extLst>
                        <a:ext uri="{9D8B030D-6E8A-4147-A177-3AD203B41FA5}">
                          <a16:colId xmlns:a16="http://schemas.microsoft.com/office/drawing/2014/main" val="3012130079"/>
                        </a:ext>
                      </a:extLst>
                    </a:gridCol>
                    <a:gridCol w="4854389">
                      <a:extLst>
                        <a:ext uri="{9D8B030D-6E8A-4147-A177-3AD203B41FA5}">
                          <a16:colId xmlns:a16="http://schemas.microsoft.com/office/drawing/2014/main" val="1458018830"/>
                        </a:ext>
                      </a:extLst>
                    </a:gridCol>
                  </a:tblGrid>
                  <a:tr h="644646"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PP toy-model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Equations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1060297"/>
                      </a:ext>
                    </a:extLst>
                  </a:tr>
                  <a:tr h="8539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Cross-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section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l-G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σ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at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l.o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in the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electroweak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coupling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constants</a:t>
                          </a:r>
                          <a:endParaRPr lang="it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it-GB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1135574"/>
                      </a:ext>
                    </a:extLst>
                  </a:tr>
                  <a:tr h="1302567">
                    <a:tc>
                      <a:txBody>
                        <a:bodyPr/>
                        <a:lstStyle/>
                        <a:p>
                          <a:endParaRPr lang="it-GB" dirty="0"/>
                        </a:p>
                        <a:p>
                          <a:r>
                            <a:rPr lang="it-GB" dirty="0"/>
                            <a:t>Consider, e.g.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it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it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𝛾</m:t>
                                  </m:r>
                                </m:sub>
                              </m:sSub>
                            </m:oMath>
                          </a14:m>
                          <a:endParaRPr lang="it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GB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048655"/>
                      </a:ext>
                    </a:extLst>
                  </a:tr>
                  <a:tr h="1335165"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Construct matrix with all 16 possible helicity combinations (suppose using polarised beams, so do not use trace techniques)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GB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0055966"/>
                      </a:ext>
                    </a:extLst>
                  </a:tr>
                  <a:tr h="1335165">
                    <a:tc>
                      <a:txBody>
                        <a:bodyPr/>
                        <a:lstStyle/>
                        <a:p>
                          <a:endParaRPr lang="it-GB" dirty="0"/>
                        </a:p>
                        <a:p>
                          <a:r>
                            <a:rPr lang="it-IT" dirty="0" err="1"/>
                            <a:t>Fully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el</a:t>
                          </a:r>
                          <a:r>
                            <a:rPr lang="it-GB" dirty="0"/>
                            <a:t>ectric interaction</a:t>
                          </a:r>
                        </a:p>
                        <a:p>
                          <a:endParaRPr lang="it-GB" dirty="0"/>
                        </a:p>
                        <a:p>
                          <a:endParaRPr lang="it-GB" dirty="0"/>
                        </a:p>
                        <a:p>
                          <a:r>
                            <a:rPr lang="it-GB" dirty="0"/>
                            <a:t>Fully weak interaction</a:t>
                          </a:r>
                        </a:p>
                        <a:p>
                          <a:endParaRPr lang="it-GB" dirty="0"/>
                        </a:p>
                        <a:p>
                          <a:endParaRPr lang="it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GB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98902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a 7">
                <a:extLst>
                  <a:ext uri="{FF2B5EF4-FFF2-40B4-BE49-F238E27FC236}">
                    <a16:creationId xmlns:a16="http://schemas.microsoft.com/office/drawing/2014/main" id="{C12A4FCA-6AD9-C282-3E91-B0D13478A39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5508278"/>
                  </p:ext>
                </p:extLst>
              </p:nvPr>
            </p:nvGraphicFramePr>
            <p:xfrm>
              <a:off x="475689" y="236040"/>
              <a:ext cx="8192622" cy="620845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338233">
                      <a:extLst>
                        <a:ext uri="{9D8B030D-6E8A-4147-A177-3AD203B41FA5}">
                          <a16:colId xmlns:a16="http://schemas.microsoft.com/office/drawing/2014/main" val="3012130079"/>
                        </a:ext>
                      </a:extLst>
                    </a:gridCol>
                    <a:gridCol w="4854389">
                      <a:extLst>
                        <a:ext uri="{9D8B030D-6E8A-4147-A177-3AD203B41FA5}">
                          <a16:colId xmlns:a16="http://schemas.microsoft.com/office/drawing/2014/main" val="1458018830"/>
                        </a:ext>
                      </a:extLst>
                    </a:gridCol>
                  </a:tblGrid>
                  <a:tr h="644646"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PP toy-model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Equations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1060297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Cross-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section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l-GR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σ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at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l.o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in the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electroweak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coupling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it-IT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constants</a:t>
                          </a:r>
                          <a:endParaRPr lang="it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it-GB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1135574"/>
                      </a:ext>
                    </a:extLst>
                  </a:tr>
                  <a:tr h="1302567">
                    <a:tc>
                      <a:txBody>
                        <a:bodyPr/>
                        <a:lstStyle/>
                        <a:p>
                          <a:endParaRPr lang="it-GB"/>
                        </a:p>
                      </a:txBody>
                      <a:tcPr>
                        <a:blipFill>
                          <a:blip r:embed="rId3"/>
                          <a:stretch>
                            <a:fillRect l="-380" t="-121359" r="-146388" b="-257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GB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048655"/>
                      </a:ext>
                    </a:extLst>
                  </a:tr>
                  <a:tr h="1335165">
                    <a:tc>
                      <a:txBody>
                        <a:bodyPr/>
                        <a:lstStyle/>
                        <a:p>
                          <a:r>
                            <a:rPr lang="it-GB" dirty="0"/>
                            <a:t>Construct matrix with all 16 possible helicity combinations (suppose using polarised beams, so do not use trace techniques)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GB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0055966"/>
                      </a:ext>
                    </a:extLst>
                  </a:tr>
                  <a:tr h="2011680">
                    <a:tc>
                      <a:txBody>
                        <a:bodyPr/>
                        <a:lstStyle/>
                        <a:p>
                          <a:endParaRPr lang="it-GB" dirty="0"/>
                        </a:p>
                        <a:p>
                          <a:r>
                            <a:rPr lang="it-IT" dirty="0" err="1"/>
                            <a:t>Fully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el</a:t>
                          </a:r>
                          <a:r>
                            <a:rPr lang="it-GB" dirty="0"/>
                            <a:t>ectric interaction</a:t>
                          </a:r>
                        </a:p>
                        <a:p>
                          <a:endParaRPr lang="it-GB" dirty="0"/>
                        </a:p>
                        <a:p>
                          <a:endParaRPr lang="it-GB" dirty="0"/>
                        </a:p>
                        <a:p>
                          <a:r>
                            <a:rPr lang="it-GB" dirty="0"/>
                            <a:t>Fully weak interaction</a:t>
                          </a:r>
                        </a:p>
                        <a:p>
                          <a:endParaRPr lang="it-GB" dirty="0"/>
                        </a:p>
                        <a:p>
                          <a:endParaRPr lang="it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GB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98902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Immagine 15">
            <a:extLst>
              <a:ext uri="{FF2B5EF4-FFF2-40B4-BE49-F238E27FC236}">
                <a16:creationId xmlns:a16="http://schemas.microsoft.com/office/drawing/2014/main" id="{1789C1D2-DBF0-7023-3C92-D5AC3899C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835" y="1024125"/>
            <a:ext cx="1911900" cy="50665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A44109A-26CE-0B68-1E21-5A2F94BD8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835" y="1781872"/>
            <a:ext cx="3612185" cy="117014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ACE2891-CD69-097B-FB88-A9C6E9B25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4210" y="3203109"/>
            <a:ext cx="4344352" cy="98036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175297D-0EEC-08CA-5D63-D683ABB64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0726" y="4434565"/>
            <a:ext cx="2867833" cy="95879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DEC5EE52-DB33-7B6D-2E0F-C2A2C85FE9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0726" y="5378924"/>
            <a:ext cx="3696294" cy="956784"/>
          </a:xfrm>
          <a:prstGeom prst="rect">
            <a:avLst/>
          </a:prstGeom>
        </p:spPr>
      </p:pic>
      <p:sp>
        <p:nvSpPr>
          <p:cNvPr id="22" name="Freccia circolare a destra 21">
            <a:extLst>
              <a:ext uri="{FF2B5EF4-FFF2-40B4-BE49-F238E27FC236}">
                <a16:creationId xmlns:a16="http://schemas.microsoft.com/office/drawing/2014/main" id="{76C1E9E7-AC0E-9D38-285A-6EB8DD75518C}"/>
              </a:ext>
            </a:extLst>
          </p:cNvPr>
          <p:cNvSpPr/>
          <p:nvPr/>
        </p:nvSpPr>
        <p:spPr>
          <a:xfrm>
            <a:off x="85724" y="1530779"/>
            <a:ext cx="389965" cy="624572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>
              <a:solidFill>
                <a:schemeClr val="tx1"/>
              </a:solidFill>
            </a:endParaRPr>
          </a:p>
        </p:txBody>
      </p:sp>
      <p:sp>
        <p:nvSpPr>
          <p:cNvPr id="23" name="Freccia circolare a destra 22">
            <a:extLst>
              <a:ext uri="{FF2B5EF4-FFF2-40B4-BE49-F238E27FC236}">
                <a16:creationId xmlns:a16="http://schemas.microsoft.com/office/drawing/2014/main" id="{E48C9D6B-DA23-CFF8-CDC1-0D0664F638D2}"/>
              </a:ext>
            </a:extLst>
          </p:cNvPr>
          <p:cNvSpPr/>
          <p:nvPr/>
        </p:nvSpPr>
        <p:spPr>
          <a:xfrm>
            <a:off x="85723" y="2856234"/>
            <a:ext cx="389965" cy="624572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>
              <a:solidFill>
                <a:schemeClr val="tx1"/>
              </a:solidFill>
            </a:endParaRPr>
          </a:p>
        </p:txBody>
      </p:sp>
      <p:sp>
        <p:nvSpPr>
          <p:cNvPr id="24" name="Freccia circolare a destra 23">
            <a:extLst>
              <a:ext uri="{FF2B5EF4-FFF2-40B4-BE49-F238E27FC236}">
                <a16:creationId xmlns:a16="http://schemas.microsoft.com/office/drawing/2014/main" id="{DCD79B6D-3149-6A97-97D6-ADDBCDBDB840}"/>
              </a:ext>
            </a:extLst>
          </p:cNvPr>
          <p:cNvSpPr/>
          <p:nvPr/>
        </p:nvSpPr>
        <p:spPr>
          <a:xfrm>
            <a:off x="85723" y="4175102"/>
            <a:ext cx="389965" cy="624572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GB">
              <a:solidFill>
                <a:schemeClr val="tx1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D7FD592-8280-F89C-1495-A480FCF3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738-5758-A347-AF5E-2C2246B3591F}" type="slidenum">
              <a:rPr lang="it-GB" smtClean="0"/>
              <a:t>8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867865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2075</TotalTime>
  <Words>2239</Words>
  <Application>Microsoft Macintosh PowerPoint</Application>
  <PresentationFormat>Presentazione su schermo (4:3)</PresentationFormat>
  <Paragraphs>313</Paragraphs>
  <Slides>26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MinionPro</vt:lpstr>
      <vt:lpstr>NimbusRomNo9L</vt:lpstr>
      <vt:lpstr>Tema di Office</vt:lpstr>
      <vt:lpstr>Quantum State-Channel Duality applied to Particle Physics*    Clelia Altomonte** (she/her)  IPPP Workshop: Quantum Computing for High-Energy Physics  19th-20nd September 2023  Durham      </vt:lpstr>
      <vt:lpstr>Presentazione standard di PowerPoint</vt:lpstr>
      <vt:lpstr>Presentazione standard di PowerPoint</vt:lpstr>
      <vt:lpstr>Outline</vt:lpstr>
      <vt:lpstr>Colliders as quantum computing implementations</vt:lpstr>
      <vt:lpstr>State-Channel duality</vt:lpstr>
      <vt:lpstr>Presentazione standard di PowerPoint</vt:lpstr>
      <vt:lpstr>A toy model: e^+ e^-→tt ̅  electroweak process with polarised beams  </vt:lpstr>
      <vt:lpstr>Presentazione standard di PowerPoint</vt:lpstr>
      <vt:lpstr>Presentazione standard di PowerPoint</vt:lpstr>
      <vt:lpstr>Constructing quantum channels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Extensions &amp; applications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State-Channel Duality applied to Particle Physics    Clelia Altomonte  Oxford ATLAS meeting  28th October 2022        </dc:title>
  <dc:creator>Altomonte, Clelia</dc:creator>
  <cp:lastModifiedBy>Clelia Altomonte</cp:lastModifiedBy>
  <cp:revision>72</cp:revision>
  <dcterms:created xsi:type="dcterms:W3CDTF">2022-10-21T08:35:41Z</dcterms:created>
  <dcterms:modified xsi:type="dcterms:W3CDTF">2023-09-19T23:26:59Z</dcterms:modified>
</cp:coreProperties>
</file>