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0" r:id="rId1"/>
  </p:sldMasterIdLst>
  <p:notesMasterIdLst>
    <p:notesMasterId r:id="rId77"/>
  </p:notesMasterIdLst>
  <p:handoutMasterIdLst>
    <p:handoutMasterId r:id="rId78"/>
  </p:handoutMasterIdLst>
  <p:sldIdLst>
    <p:sldId id="270" r:id="rId2"/>
    <p:sldId id="819" r:id="rId3"/>
    <p:sldId id="820" r:id="rId4"/>
    <p:sldId id="821" r:id="rId5"/>
    <p:sldId id="676" r:id="rId6"/>
    <p:sldId id="737" r:id="rId7"/>
    <p:sldId id="701" r:id="rId8"/>
    <p:sldId id="739" r:id="rId9"/>
    <p:sldId id="933" r:id="rId10"/>
    <p:sldId id="934" r:id="rId11"/>
    <p:sldId id="853" r:id="rId12"/>
    <p:sldId id="765" r:id="rId13"/>
    <p:sldId id="858" r:id="rId14"/>
    <p:sldId id="896" r:id="rId15"/>
    <p:sldId id="895" r:id="rId16"/>
    <p:sldId id="880" r:id="rId17"/>
    <p:sldId id="879" r:id="rId18"/>
    <p:sldId id="842" r:id="rId19"/>
    <p:sldId id="920" r:id="rId20"/>
    <p:sldId id="919" r:id="rId21"/>
    <p:sldId id="891" r:id="rId22"/>
    <p:sldId id="884" r:id="rId23"/>
    <p:sldId id="898" r:id="rId24"/>
    <p:sldId id="918" r:id="rId25"/>
    <p:sldId id="915" r:id="rId26"/>
    <p:sldId id="917" r:id="rId27"/>
    <p:sldId id="929" r:id="rId28"/>
    <p:sldId id="930" r:id="rId29"/>
    <p:sldId id="888" r:id="rId30"/>
    <p:sldId id="902" r:id="rId31"/>
    <p:sldId id="900" r:id="rId32"/>
    <p:sldId id="903" r:id="rId33"/>
    <p:sldId id="931" r:id="rId34"/>
    <p:sldId id="932" r:id="rId35"/>
    <p:sldId id="894" r:id="rId36"/>
    <p:sldId id="924" r:id="rId37"/>
    <p:sldId id="881" r:id="rId38"/>
    <p:sldId id="547" r:id="rId39"/>
    <p:sldId id="746" r:id="rId40"/>
    <p:sldId id="748" r:id="rId41"/>
    <p:sldId id="738" r:id="rId42"/>
    <p:sldId id="742" r:id="rId43"/>
    <p:sldId id="747" r:id="rId44"/>
    <p:sldId id="743" r:id="rId45"/>
    <p:sldId id="808" r:id="rId46"/>
    <p:sldId id="825" r:id="rId47"/>
    <p:sldId id="766" r:id="rId48"/>
    <p:sldId id="788" r:id="rId49"/>
    <p:sldId id="789" r:id="rId50"/>
    <p:sldId id="790" r:id="rId51"/>
    <p:sldId id="791" r:id="rId52"/>
    <p:sldId id="767" r:id="rId53"/>
    <p:sldId id="711" r:id="rId54"/>
    <p:sldId id="758" r:id="rId55"/>
    <p:sldId id="862" r:id="rId56"/>
    <p:sldId id="760" r:id="rId57"/>
    <p:sldId id="892" r:id="rId58"/>
    <p:sldId id="846" r:id="rId59"/>
    <p:sldId id="852" r:id="rId60"/>
    <p:sldId id="865" r:id="rId61"/>
    <p:sldId id="867" r:id="rId62"/>
    <p:sldId id="868" r:id="rId63"/>
    <p:sldId id="869" r:id="rId64"/>
    <p:sldId id="870" r:id="rId65"/>
    <p:sldId id="273" r:id="rId66"/>
    <p:sldId id="274" r:id="rId67"/>
    <p:sldId id="829" r:id="rId68"/>
    <p:sldId id="831" r:id="rId69"/>
    <p:sldId id="830" r:id="rId70"/>
    <p:sldId id="883" r:id="rId71"/>
    <p:sldId id="890" r:id="rId72"/>
    <p:sldId id="927" r:id="rId73"/>
    <p:sldId id="928" r:id="rId74"/>
    <p:sldId id="921" r:id="rId75"/>
    <p:sldId id="877" r:id="rId76"/>
  </p:sldIdLst>
  <p:sldSz cx="9906000" cy="6858000" type="A4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rgbClr val="FF3300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53"/>
    <p:restoredTop sz="93380"/>
  </p:normalViewPr>
  <p:slideViewPr>
    <p:cSldViewPr>
      <p:cViewPr varScale="1">
        <p:scale>
          <a:sx n="108" d="100"/>
          <a:sy n="108" d="100"/>
        </p:scale>
        <p:origin x="200" y="336"/>
      </p:cViewPr>
      <p:guideLst>
        <p:guide orient="horz" pos="2016"/>
        <p:guide pos="312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699" y="-43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71550F4-E35A-9AF1-C1DF-DFA3E95A0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t" anchorCtr="0" compatLnSpc="1">
            <a:prstTxWarp prst="textNoShape">
              <a:avLst/>
            </a:prstTxWarp>
          </a:bodyPr>
          <a:lstStyle>
            <a:lvl1pPr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A16E761-B16E-55BB-EF84-BD11365B55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t" anchorCtr="0" compatLnSpc="1">
            <a:prstTxWarp prst="textNoShape">
              <a:avLst/>
            </a:prstTxWarp>
          </a:bodyPr>
          <a:lstStyle>
            <a:lvl1pPr algn="r"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6C4724FC-8237-C29A-E0EF-C88ADD93694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b" anchorCtr="0" compatLnSpc="1">
            <a:prstTxWarp prst="textNoShape">
              <a:avLst/>
            </a:prstTxWarp>
          </a:bodyPr>
          <a:lstStyle>
            <a:lvl1pPr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6551D06-BC70-F8D3-2688-094CE9D026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8600"/>
            <a:ext cx="31702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b" anchorCtr="0" compatLnSpc="1">
            <a:prstTxWarp prst="textNoShape">
              <a:avLst/>
            </a:prstTxWarp>
          </a:bodyPr>
          <a:lstStyle>
            <a:lvl1pPr algn="r" defTabSz="982663" eaLnBrk="1" hangingPunct="1"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EE33E51-BE58-1D4E-9AE5-F95083375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07323E-5647-5753-33A8-D85E5A8FDD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t" anchorCtr="0" compatLnSpc="1">
            <a:prstTxWarp prst="textNoShape">
              <a:avLst/>
            </a:prstTxWarp>
          </a:bodyPr>
          <a:lstStyle>
            <a:lvl1pPr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E99F170-15D8-23CB-3714-FC3B1D1835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t" anchorCtr="0" compatLnSpc="1">
            <a:prstTxWarp prst="textNoShape">
              <a:avLst/>
            </a:prstTxWarp>
          </a:bodyPr>
          <a:lstStyle>
            <a:lvl1pPr algn="r"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5D9E6841-DF99-8AFE-E67F-8CAC9BE5D7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5688" y="719138"/>
            <a:ext cx="5202237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D81357F-9685-0D2E-9755-A09730D7FED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4063"/>
            <a:ext cx="536575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60924E7-54DC-934B-22FF-2EFD26C5A8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b" anchorCtr="0" compatLnSpc="1">
            <a:prstTxWarp prst="textNoShape">
              <a:avLst/>
            </a:prstTxWarp>
          </a:bodyPr>
          <a:lstStyle>
            <a:lvl1pPr defTabSz="982663" eaLnBrk="1" hangingPunct="1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03DD218-9039-5932-942B-301232E43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8600"/>
            <a:ext cx="31702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22" tIns="49161" rIns="98322" bIns="49161" numCol="1" anchor="b" anchorCtr="0" compatLnSpc="1">
            <a:prstTxWarp prst="textNoShape">
              <a:avLst/>
            </a:prstTxWarp>
          </a:bodyPr>
          <a:lstStyle>
            <a:lvl1pPr algn="r" defTabSz="982663" eaLnBrk="1" hangingPunct="1"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42A2A6-E8BE-6F46-862D-D2CF2BDC9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D2C8DFC-835D-64FD-04E9-F6621CA0E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36EAEA4-20C3-2F41-BB76-E6FD5BBD6CE1}" type="slidenum">
              <a:rPr lang="en-US" altLang="en-US" sz="13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7810F81-2C53-9113-824D-53D71243D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E6D589B-5388-B5F1-2FC2-5B4EB5E9C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FED7EDDC-789E-8BE3-1C94-4E59AF3D8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4AE8BA7-3E97-56A9-6849-CB387814A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4F4DB5B8-CE74-30EB-38E8-B494F520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242D505-43CF-6E45-A7DC-34DCA8414E1B}" type="slidenum">
              <a:rPr lang="en-US" altLang="en-US" sz="13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57;g40d12445f1_0_28:notes">
            <a:extLst>
              <a:ext uri="{FF2B5EF4-FFF2-40B4-BE49-F238E27FC236}">
                <a16:creationId xmlns:a16="http://schemas.microsoft.com/office/drawing/2014/main" id="{34F2049E-6FDE-B633-5BAA-499B622DB6A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5842" name="Google Shape;58;g40d12445f1_0_28:notes">
            <a:extLst>
              <a:ext uri="{FF2B5EF4-FFF2-40B4-BE49-F238E27FC236}">
                <a16:creationId xmlns:a16="http://schemas.microsoft.com/office/drawing/2014/main" id="{52DF82DB-CEAE-037C-761B-722FCAE55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4;g40d12445f1_0_62:notes">
            <a:extLst>
              <a:ext uri="{FF2B5EF4-FFF2-40B4-BE49-F238E27FC236}">
                <a16:creationId xmlns:a16="http://schemas.microsoft.com/office/drawing/2014/main" id="{C1D302EB-F263-8B39-3DB3-C2BEAFD1330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7890" name="Google Shape;205;g40d12445f1_0_62:notes">
            <a:extLst>
              <a:ext uri="{FF2B5EF4-FFF2-40B4-BE49-F238E27FC236}">
                <a16:creationId xmlns:a16="http://schemas.microsoft.com/office/drawing/2014/main" id="{C5982E91-552F-B49D-B334-BE424BE6C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930D7D3B-EC14-E48A-277F-AFD0D1BA4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8924B044-B7D5-85FE-11B0-5B8BE0644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37550D4A-2342-A770-4071-D3E359295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C35DE95-597F-274A-A2AC-D57455A1EA3A}" type="slidenum">
              <a:rPr lang="en-US" altLang="en-US" sz="13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2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67;g40d12445f1_0_0:notes">
            <a:extLst>
              <a:ext uri="{FF2B5EF4-FFF2-40B4-BE49-F238E27FC236}">
                <a16:creationId xmlns:a16="http://schemas.microsoft.com/office/drawing/2014/main" id="{C8152551-0806-2EEF-FEAC-653DB5614AB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2706" name="Google Shape;68;g40d12445f1_0_0:notes">
            <a:extLst>
              <a:ext uri="{FF2B5EF4-FFF2-40B4-BE49-F238E27FC236}">
                <a16:creationId xmlns:a16="http://schemas.microsoft.com/office/drawing/2014/main" id="{25CBDB8B-7726-51FE-9083-0ECECEE2B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84;g40d12445f1_0_80:notes">
            <a:extLst>
              <a:ext uri="{FF2B5EF4-FFF2-40B4-BE49-F238E27FC236}">
                <a16:creationId xmlns:a16="http://schemas.microsoft.com/office/drawing/2014/main" id="{DA28CF5B-A4A5-C4AA-3528-AE074B12A1B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8850" name="Google Shape;85;g40d12445f1_0_80:notes">
            <a:extLst>
              <a:ext uri="{FF2B5EF4-FFF2-40B4-BE49-F238E27FC236}">
                <a16:creationId xmlns:a16="http://schemas.microsoft.com/office/drawing/2014/main" id="{F4001AE7-E01B-A168-8CFA-6E00F5438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930D7D3B-EC14-E48A-277F-AFD0D1BA4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8924B044-B7D5-85FE-11B0-5B8BE0644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37550D4A-2342-A770-4071-D3E359295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82663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C35DE95-597F-274A-A2AC-D57455A1EA3A}" type="slidenum">
              <a:rPr lang="en-US" altLang="en-US" sz="13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56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2EFB29-58CA-4945-E401-1556AEEB11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DB6E14-2724-AA24-B7AF-129CB4D408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F331-FC25-8643-A44B-F650122ED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04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AC8C-268F-3555-AADA-F055BDC747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53655-A4D9-DB50-9809-0D001E5F5B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64D7E-E240-F643-ADE8-6D46B1328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76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7100" y="152400"/>
            <a:ext cx="2324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819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75F67-0814-78E9-E4C1-1A8DC77142E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13CF9-EEAF-A5C6-36AD-4995F09D85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6B28-28F5-9D41-99AA-F2D47997D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33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4389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49DF655-0C9B-A774-D286-24BA4C3781F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AB2BFD-04B7-9B04-68F7-6F365C5D66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6630B-947A-7E47-9444-6DFCA2022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3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4389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41148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3F75264-BB36-2310-B5CD-B7FD780CD1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3217B3-2C53-42C3-6779-0570D41110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BCF3-5588-2A46-A4F0-01CBF591E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4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52400"/>
            <a:ext cx="92964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C4C7C6-64ED-0428-DA3E-BDB8BA2FDD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0F275A-101C-199E-A0AC-584807C01B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B38A-183F-BA47-8EAE-33E50EABE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98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4389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41148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F0A4EF-9530-141F-DA54-1D8792842F5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A9CF15-6716-92B9-2038-3566E2A713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61678-3A88-4F4C-9291-42F617A5A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3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lIns="107269" tIns="107269" rIns="107269" bIns="107269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lIns="107269" tIns="107269" rIns="107269" bIns="107269"/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1877"/>
              </a:spcBef>
              <a:spcAft>
                <a:spcPts val="1877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lIns="107269" tIns="107269" rIns="107269" bIns="107269"/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1877"/>
              </a:spcBef>
              <a:spcAft>
                <a:spcPts val="1877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" name="Google Shape;24;p5">
            <a:extLst>
              <a:ext uri="{FF2B5EF4-FFF2-40B4-BE49-F238E27FC236}">
                <a16:creationId xmlns:a16="http://schemas.microsoft.com/office/drawing/2014/main" id="{C70F9FD1-8245-8537-36E7-83D7F50982E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9178925" y="6218238"/>
            <a:ext cx="593725" cy="523875"/>
          </a:xfrm>
        </p:spPr>
        <p:txBody>
          <a:bodyPr wrap="square" lIns="107269" tIns="107269" rIns="107269" bIns="107269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16C071-2CE0-B142-92F2-D24BB7CEDC3C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95166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lIns="107269" tIns="107269" rIns="107269" bIns="107269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lIns="107269" tIns="107269" rIns="107269" bIns="107269"/>
          <a:lstStyle>
            <a:lvl1pPr marL="536433" lvl="0" indent="-4023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>
              <a:spcBef>
                <a:spcPts val="1877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>
              <a:spcBef>
                <a:spcPts val="1877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>
              <a:spcBef>
                <a:spcPts val="1877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>
              <a:spcBef>
                <a:spcPts val="1877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1877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>
              <a:spcBef>
                <a:spcPts val="1877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>
              <a:spcBef>
                <a:spcPts val="1877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>
              <a:spcBef>
                <a:spcPts val="1877"/>
              </a:spcBef>
              <a:spcAft>
                <a:spcPts val="187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19;p4">
            <a:extLst>
              <a:ext uri="{FF2B5EF4-FFF2-40B4-BE49-F238E27FC236}">
                <a16:creationId xmlns:a16="http://schemas.microsoft.com/office/drawing/2014/main" id="{A98C7A08-2FC1-B4BB-78C5-B548FE5BC48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9178925" y="6218238"/>
            <a:ext cx="593725" cy="523875"/>
          </a:xfrm>
        </p:spPr>
        <p:txBody>
          <a:bodyPr wrap="square" lIns="107269" tIns="107269" rIns="107269" bIns="107269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252AB207-B01B-9648-84ED-36C84E016776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02525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93D6AA-4498-22AE-E2E4-511D6F6B3B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FFF2C-E59C-872A-FE52-A2F83CDED7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89B3A-C1B7-9240-957C-0079C91AE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17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68D8B-E31C-9442-8E1B-893EE5A5B5E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984A6-A323-38EA-6599-62BDBD57AE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EED32-66F5-264F-9DF8-76F1F32DC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12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4584C1-6177-7198-777E-BA9FE8C789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203F3E-2D44-3BA7-F021-601E5915A0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B463A-1A14-BA45-A862-7E295E28F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99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41FA6A3-18AD-25E9-F8AD-1F712133A4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FC5A750-1685-4AD1-8D4C-39553240DB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33F5-454C-2F49-AAF7-6960FA0B8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66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F4385AC-8D01-0F41-1EAD-DF1BF26824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F2D431-6958-9DCD-2B8B-B5B94C3191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9048-6027-D245-A2F3-B9B218926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06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F739BF5-489A-E3AA-6D31-60AC54DDF1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E93982-9F51-C7D3-66C2-A0DAE16DC7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DD72C-F983-7148-ACFD-C3AC668A9F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5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56813C-03EB-9E79-751E-0C2C8BA018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0B9601-33D7-4E6A-AD1A-3D4A6AF7F0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595F4-B4D7-FA41-9CEB-BE1AC3260C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68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BA3AE2-CA3D-A00F-3B1B-4DA4063E61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D6DF13C-5837-5C45-3B5F-8C52A98A38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DF8D2-774E-2747-B74C-75AAF79314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63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>
            <a:extLst>
              <a:ext uri="{FF2B5EF4-FFF2-40B4-BE49-F238E27FC236}">
                <a16:creationId xmlns:a16="http://schemas.microsoft.com/office/drawing/2014/main" id="{C62555D2-7937-1D08-34FB-2A15D83509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4008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Comic Sans M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Bruce Mellado, MET in ATLAS, SFU 16/06/08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2898B5F2-A7A4-34D1-3B47-102D55B6C4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C2948457-A803-DC4D-A2F6-2CF0814C0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F150BB22-02B5-6F78-029C-F40319CFC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533400"/>
            <a:ext cx="6438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DEBEFF15-9D87-6E55-36F1-C5981B1FC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929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 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  <p:sldLayoutId id="2147484840" r:id="rId12"/>
    <p:sldLayoutId id="2147484841" r:id="rId13"/>
    <p:sldLayoutId id="2147484842" r:id="rId14"/>
    <p:sldLayoutId id="2147484843" r:id="rId15"/>
    <p:sldLayoutId id="2147484844" r:id="rId16"/>
    <p:sldLayoutId id="2147484845" r:id="rId17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600" b="1" kern="1200">
          <a:solidFill>
            <a:schemeClr val="tx1"/>
          </a:solidFill>
          <a:latin typeface="Arial Black"/>
          <a:ea typeface="ＭＳ Ｐゴシック" charset="-128"/>
          <a:cs typeface="Arial Black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Black" pitchFamily="-106" charset="0"/>
          <a:ea typeface="ＭＳ Ｐゴシック" pitchFamily="-106" charset="-128"/>
          <a:cs typeface="Arial Black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Black" pitchFamily="-106" charset="0"/>
          <a:ea typeface="ＭＳ Ｐゴシック" pitchFamily="-106" charset="-128"/>
          <a:cs typeface="Arial Black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Black" pitchFamily="-106" charset="0"/>
          <a:ea typeface="ＭＳ Ｐゴシック" pitchFamily="-106" charset="-128"/>
          <a:cs typeface="Arial Black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Black" pitchFamily="-106" charset="0"/>
          <a:ea typeface="ＭＳ Ｐゴシック" pitchFamily="-106" charset="-128"/>
          <a:cs typeface="Arial Black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hlink"/>
          </a:solidFill>
          <a:latin typeface="Comic Sans MS" pitchFamily="-10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hlink"/>
          </a:solidFill>
          <a:latin typeface="Comic Sans MS" pitchFamily="-10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hlink"/>
          </a:solidFill>
          <a:latin typeface="Comic Sans MS" pitchFamily="-10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hlink"/>
          </a:solidFill>
          <a:latin typeface="Comic Sans MS" pitchFamily="-106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pitchFamily="2" charset="2"/>
        <a:buChar char="q"/>
        <a:defRPr lang="en-US" sz="2400" b="1" kern="1200">
          <a:solidFill>
            <a:schemeClr val="tx1"/>
          </a:solidFill>
          <a:latin typeface="Arial Black"/>
          <a:ea typeface="ＭＳ Ｐゴシック" charset="-128"/>
          <a:cs typeface="Arial Black"/>
        </a:defRPr>
      </a:lvl1pPr>
      <a:lvl2pPr marL="517525" indent="-1174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pitchFamily="2" charset="2"/>
        <a:buChar char="q"/>
        <a:defRPr lang="en-US" sz="2200" b="1" kern="1200" dirty="0">
          <a:solidFill>
            <a:srgbClr val="0000FF"/>
          </a:solidFill>
          <a:latin typeface="Arial Black"/>
          <a:ea typeface="ＭＳ Ｐゴシック" charset="-128"/>
          <a:cs typeface="Arial Black"/>
        </a:defRPr>
      </a:lvl2pPr>
      <a:lvl3pPr marL="804863" indent="-173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pitchFamily="2" charset="2"/>
        <a:buChar char="§"/>
        <a:defRPr lang="en-US" sz="2000" b="1" kern="1200" dirty="0">
          <a:solidFill>
            <a:srgbClr val="3366FF"/>
          </a:solidFill>
          <a:latin typeface="Arial Black"/>
          <a:ea typeface="ＭＳ Ｐゴシック" charset="-128"/>
          <a:cs typeface="Arial Black"/>
        </a:defRPr>
      </a:lvl3pPr>
      <a:lvl4pPr marL="1090613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66FF"/>
        </a:buClr>
        <a:buSzPct val="100000"/>
        <a:buFont typeface="Lucida Grande" panose="020B0600040502020204" pitchFamily="34" charset="0"/>
        <a:buChar char="-"/>
        <a:defRPr lang="en-US" sz="2000" b="1" kern="1200" dirty="0">
          <a:solidFill>
            <a:srgbClr val="3366FF"/>
          </a:solidFill>
          <a:latin typeface="Arial Black"/>
          <a:ea typeface="ＭＳ Ｐゴシック" charset="-128"/>
          <a:cs typeface="Arial Black"/>
        </a:defRPr>
      </a:lvl4pPr>
      <a:lvl5pPr marL="2284413" indent="-9080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10000"/>
        <a:defRPr lang="en-US" b="1" kern="1200" dirty="0">
          <a:solidFill>
            <a:srgbClr val="3366FF"/>
          </a:solidFill>
          <a:latin typeface="Arial Black"/>
          <a:ea typeface="ＭＳ Ｐゴシック" charset="-128"/>
          <a:cs typeface="Arial Black"/>
        </a:defRPr>
      </a:lvl5pPr>
      <a:lvl6pPr marL="2741613" indent="-9080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10000"/>
        <a:defRPr b="1">
          <a:solidFill>
            <a:srgbClr val="0000FF"/>
          </a:solidFill>
          <a:latin typeface="+mn-lt"/>
          <a:ea typeface="ＭＳ Ｐゴシック" pitchFamily="-106" charset="-128"/>
        </a:defRPr>
      </a:lvl6pPr>
      <a:lvl7pPr marL="3198813" indent="-9080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10000"/>
        <a:defRPr b="1">
          <a:solidFill>
            <a:srgbClr val="0000FF"/>
          </a:solidFill>
          <a:latin typeface="+mn-lt"/>
          <a:ea typeface="ＭＳ Ｐゴシック" pitchFamily="-106" charset="-128"/>
        </a:defRPr>
      </a:lvl7pPr>
      <a:lvl8pPr marL="3656013" indent="-9080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10000"/>
        <a:defRPr b="1">
          <a:solidFill>
            <a:srgbClr val="0000FF"/>
          </a:solidFill>
          <a:latin typeface="+mn-lt"/>
          <a:ea typeface="ＭＳ Ｐゴシック" pitchFamily="-106" charset="-128"/>
        </a:defRPr>
      </a:lvl8pPr>
      <a:lvl9pPr marL="4113213" indent="-9080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10000"/>
        <a:defRPr b="1">
          <a:solidFill>
            <a:srgbClr val="0000FF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arxiv.org/abs/1805.07399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emf"/><Relationship Id="rId7" Type="http://schemas.openxmlformats.org/officeDocument/2006/relationships/image" Target="../media/image6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jp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68.emf"/><Relationship Id="rId7" Type="http://schemas.openxmlformats.org/officeDocument/2006/relationships/image" Target="../media/image71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22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6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84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arxiv.org/abs/1805.07399" TargetMode="Externa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emf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>
            <a:extLst>
              <a:ext uri="{FF2B5EF4-FFF2-40B4-BE49-F238E27FC236}">
                <a16:creationId xmlns:a16="http://schemas.microsoft.com/office/drawing/2014/main" id="{F615DE3C-F2C5-519D-495C-9C02994C35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1981200"/>
            <a:ext cx="9677400" cy="4724400"/>
          </a:xfrm>
        </p:spPr>
        <p:txBody>
          <a:bodyPr/>
          <a:lstStyle/>
          <a:p>
            <a:r>
              <a:rPr altLang="en-US" sz="28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Bruce Mellado</a:t>
            </a:r>
          </a:p>
          <a:p>
            <a:r>
              <a:rPr altLang="en-US" sz="2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Institute for Collider Particle Physics and </a:t>
            </a:r>
            <a:r>
              <a:rPr altLang="en-US" sz="2200" dirty="0" err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iThemba</a:t>
            </a:r>
            <a:r>
              <a:rPr altLang="en-US" sz="2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LABS</a:t>
            </a:r>
          </a:p>
          <a:p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lang="en-US"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r>
              <a:rPr lang="en-ZA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Institute for Particle Physics Phenomenology, Durham University, </a:t>
            </a:r>
            <a:r>
              <a:rPr lang="en-ZA" b="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06</a:t>
            </a:r>
            <a:r>
              <a:rPr lang="en-ZA" altLang="en-US" b="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/07</a:t>
            </a:r>
            <a:r>
              <a:rPr altLang="en-US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/2</a:t>
            </a:r>
            <a:r>
              <a:rPr lang="en-US" altLang="en-US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3</a:t>
            </a:r>
            <a:endParaRPr altLang="en-US" sz="28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3D1162F-6365-3B7F-DA8D-9333D2E1CC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906000" cy="2057400"/>
          </a:xfrm>
        </p:spPr>
        <p:txBody>
          <a:bodyPr/>
          <a:lstStyle/>
          <a:p>
            <a:r>
              <a:rPr lang="en-ZA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Growing Excesses of New Scalars at the Electroweak Scale at the LHC</a:t>
            </a:r>
            <a:endParaRPr lang="en-ZA"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1507" name="Rectangle 13">
            <a:extLst>
              <a:ext uri="{FF2B5EF4-FFF2-40B4-BE49-F238E27FC236}">
                <a16:creationId xmlns:a16="http://schemas.microsoft.com/office/drawing/2014/main" id="{E6F4CBE6-D8F9-E810-7BE2-D73255ED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1508" name="Picture 1" descr="ITHEMBA LOGO rgb.jpg">
            <a:extLst>
              <a:ext uri="{FF2B5EF4-FFF2-40B4-BE49-F238E27FC236}">
                <a16:creationId xmlns:a16="http://schemas.microsoft.com/office/drawing/2014/main" id="{048754DE-6B24-7C19-AB00-CA9063FF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258677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 descr="ICPP.pdf">
            <a:extLst>
              <a:ext uri="{FF2B5EF4-FFF2-40B4-BE49-F238E27FC236}">
                <a16:creationId xmlns:a16="http://schemas.microsoft.com/office/drawing/2014/main" id="{19D59849-72A4-BC48-3A71-BEBFCA000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17" y="3429000"/>
            <a:ext cx="2124583" cy="137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48775-3E35-331D-87A5-AA51E8E48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3853656"/>
            <a:ext cx="1912500" cy="61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778F53-BA59-406D-BCA9-A9C22B5E7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625056"/>
            <a:ext cx="2704447" cy="1088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AD709E-AF1E-D3BF-B360-CB2903542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3657600"/>
            <a:ext cx="2286000" cy="9864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C20A7BC0-45C4-0591-4490-CE2817135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085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C1195109-13CA-3A50-8E34-94DDCF3F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3810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47" name="Slide Number Placeholder 1">
            <a:extLst>
              <a:ext uri="{FF2B5EF4-FFF2-40B4-BE49-F238E27FC236}">
                <a16:creationId xmlns:a16="http://schemas.microsoft.com/office/drawing/2014/main" id="{F730AD20-A97F-F4A4-6FBD-98AB6168E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89D3C65-CC1F-484D-81A4-474B070FA23C}" type="slidenum">
              <a:rPr lang="en-US" altLang="en-US" sz="1800" smtClean="0">
                <a:solidFill>
                  <a:schemeClr val="tx1"/>
                </a:solidFill>
              </a:rPr>
              <a:pPr/>
              <a:t>10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1748" name="Picture 1" descr="latex-image-1.pdf">
            <a:extLst>
              <a:ext uri="{FF2B5EF4-FFF2-40B4-BE49-F238E27FC236}">
                <a16:creationId xmlns:a16="http://schemas.microsoft.com/office/drawing/2014/main" id="{093700B8-1D2E-BCD5-35F5-96CEC8231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0"/>
            <a:ext cx="22558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itle 1">
            <a:extLst>
              <a:ext uri="{FF2B5EF4-FFF2-40B4-BE49-F238E27FC236}">
                <a16:creationId xmlns:a16="http://schemas.microsoft.com/office/drawing/2014/main" id="{99BE73B2-3136-FEF9-177D-B2C71BE6D431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982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chemeClr val="tx1"/>
                </a:solidFill>
                <a:latin typeface="Arial Black" panose="020B0604020202020204" pitchFamily="34" charset="0"/>
              </a:rPr>
              <a:t>Top associated Higgs production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1">
                <a:solidFill>
                  <a:schemeClr val="tx1"/>
                </a:solidFill>
                <a:latin typeface="Arial Black" panose="020B0604020202020204" pitchFamily="34" charset="0"/>
              </a:rPr>
              <a:t>(Multi-lepton final states) </a:t>
            </a:r>
          </a:p>
        </p:txBody>
      </p:sp>
      <p:pic>
        <p:nvPicPr>
          <p:cNvPr id="31750" name="Picture 1" descr="latex-image-1.pdf">
            <a:extLst>
              <a:ext uri="{FF2B5EF4-FFF2-40B4-BE49-F238E27FC236}">
                <a16:creationId xmlns:a16="http://schemas.microsoft.com/office/drawing/2014/main" id="{7D511DC8-C18C-EA9B-B745-8850396DE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70200"/>
            <a:ext cx="228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Picture 3" descr="latex-image-1.pdf">
            <a:extLst>
              <a:ext uri="{FF2B5EF4-FFF2-40B4-BE49-F238E27FC236}">
                <a16:creationId xmlns:a16="http://schemas.microsoft.com/office/drawing/2014/main" id="{3458CE26-ED56-4233-7923-D2FFB2DB55BD}"/>
              </a:ext>
            </a:extLst>
          </p:cNvPr>
          <p:cNvSpPr>
            <a:spLocks noChangeAspect="1"/>
          </p:cNvSpPr>
          <p:nvPr/>
        </p:nvSpPr>
        <p:spPr bwMode="auto">
          <a:xfrm>
            <a:off x="3048000" y="2727325"/>
            <a:ext cx="673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1752" name="Picture 4">
            <a:extLst>
              <a:ext uri="{FF2B5EF4-FFF2-40B4-BE49-F238E27FC236}">
                <a16:creationId xmlns:a16="http://schemas.microsoft.com/office/drawing/2014/main" id="{5F3A60AA-5DC0-FBD7-CEB9-FAFBC529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2085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ight Arrow 10">
            <a:extLst>
              <a:ext uri="{FF2B5EF4-FFF2-40B4-BE49-F238E27FC236}">
                <a16:creationId xmlns:a16="http://schemas.microsoft.com/office/drawing/2014/main" id="{48601FE3-AED5-0630-9F83-F4614FE17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209800"/>
            <a:ext cx="1828800" cy="1570038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BF13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4" name="TextBox 11">
            <a:extLst>
              <a:ext uri="{FF2B5EF4-FFF2-40B4-BE49-F238E27FC236}">
                <a16:creationId xmlns:a16="http://schemas.microsoft.com/office/drawing/2014/main" id="{923444B6-22EB-FB78-C429-28A884B2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32288"/>
            <a:ext cx="579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Reduced cross-section of ttH+tH is compensated by di-boson, (SS, Sh) decay and large Br(S</a:t>
            </a:r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  <a:sym typeface="Wingdings" pitchFamily="2" charset="2"/>
              </a:rPr>
              <a:t></a:t>
            </a:r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WW). Production of same sign leptons, three leptons  is enhanced. Enhanced tH cross-section</a:t>
            </a:r>
          </a:p>
        </p:txBody>
      </p:sp>
      <p:sp>
        <p:nvSpPr>
          <p:cNvPr id="31755" name="Picture 13" descr="latex-image-1.pdf">
            <a:extLst>
              <a:ext uri="{FF2B5EF4-FFF2-40B4-BE49-F238E27FC236}">
                <a16:creationId xmlns:a16="http://schemas.microsoft.com/office/drawing/2014/main" id="{74D7104A-2BCC-183A-84E1-37CE80D9DB8A}"/>
              </a:ext>
            </a:extLst>
          </p:cNvPr>
          <p:cNvSpPr>
            <a:spLocks noChangeAspect="1"/>
          </p:cNvSpPr>
          <p:nvPr/>
        </p:nvSpPr>
        <p:spPr bwMode="auto">
          <a:xfrm>
            <a:off x="5689600" y="5295900"/>
            <a:ext cx="391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6" name="TextBox 7">
            <a:extLst>
              <a:ext uri="{FF2B5EF4-FFF2-40B4-BE49-F238E27FC236}">
                <a16:creationId xmlns:a16="http://schemas.microsoft.com/office/drawing/2014/main" id="{8AF0085F-B86F-2D94-FC20-885A8760A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244975"/>
            <a:ext cx="3657600" cy="708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 Black" panose="020B0604020202020204" pitchFamily="34" charset="0"/>
              </a:rPr>
              <a:t>Produces SS 2l, 3l with b-jets, including 3 b-jets</a:t>
            </a:r>
          </a:p>
        </p:txBody>
      </p:sp>
      <p:sp>
        <p:nvSpPr>
          <p:cNvPr id="31757" name="TextBox 11">
            <a:extLst>
              <a:ext uri="{FF2B5EF4-FFF2-40B4-BE49-F238E27FC236}">
                <a16:creationId xmlns:a16="http://schemas.microsoft.com/office/drawing/2014/main" id="{C2BA982D-D08A-005E-D2C7-7E28EF58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913" y="5029200"/>
            <a:ext cx="3844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rial Black" panose="020B0604020202020204" pitchFamily="34" charset="0"/>
              </a:rPr>
              <a:t>Explains anomalously large ttW+tth+4t cross-sections seen by ATLAS and CMS </a:t>
            </a:r>
          </a:p>
        </p:txBody>
      </p:sp>
      <p:pic>
        <p:nvPicPr>
          <p:cNvPr id="31758" name="Picture 3">
            <a:extLst>
              <a:ext uri="{FF2B5EF4-FFF2-40B4-BE49-F238E27FC236}">
                <a16:creationId xmlns:a16="http://schemas.microsoft.com/office/drawing/2014/main" id="{1C4B0001-5803-B4B3-D30D-88F70875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1600200"/>
            <a:ext cx="1714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5">
            <a:extLst>
              <a:ext uri="{FF2B5EF4-FFF2-40B4-BE49-F238E27FC236}">
                <a16:creationId xmlns:a16="http://schemas.microsoft.com/office/drawing/2014/main" id="{15772478-A12F-62C1-42F2-4EAE9601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917825"/>
            <a:ext cx="563562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-right-up Arrow 11">
            <a:extLst>
              <a:ext uri="{FF2B5EF4-FFF2-40B4-BE49-F238E27FC236}">
                <a16:creationId xmlns:a16="http://schemas.microsoft.com/office/drawing/2014/main" id="{FF717C3B-BA5D-8AC0-06E1-17785ACEC957}"/>
              </a:ext>
            </a:extLst>
          </p:cNvPr>
          <p:cNvSpPr/>
          <p:nvPr/>
        </p:nvSpPr>
        <p:spPr bwMode="auto">
          <a:xfrm rot="5400000">
            <a:off x="3590925" y="2581275"/>
            <a:ext cx="1855788" cy="1722438"/>
          </a:xfrm>
          <a:prstGeom prst="leftRightUpArrow">
            <a:avLst>
              <a:gd name="adj1" fmla="val 11154"/>
              <a:gd name="adj2" fmla="val 10385"/>
              <a:gd name="adj3" fmla="val 25000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6" charset="0"/>
            </a:endParaRPr>
          </a:p>
        </p:txBody>
      </p:sp>
      <p:sp>
        <p:nvSpPr>
          <p:cNvPr id="33794" name="Slide Number Placeholder 1">
            <a:extLst>
              <a:ext uri="{FF2B5EF4-FFF2-40B4-BE49-F238E27FC236}">
                <a16:creationId xmlns:a16="http://schemas.microsoft.com/office/drawing/2014/main" id="{B9231579-375D-9E02-4284-09DDF50ED5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34300" y="6424613"/>
            <a:ext cx="2063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AD90308-46E2-8C47-810F-E11FDED24630}" type="slidenum">
              <a:rPr lang="en-US" altLang="en-US" sz="1800" smtClean="0">
                <a:solidFill>
                  <a:schemeClr val="tx1"/>
                </a:solidFill>
              </a:rPr>
              <a:pPr/>
              <a:t>11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3795" name="Title 1">
            <a:extLst>
              <a:ext uri="{FF2B5EF4-FFF2-40B4-BE49-F238E27FC236}">
                <a16:creationId xmlns:a16="http://schemas.microsoft.com/office/drawing/2014/main" id="{1653DBD3-A441-5343-0AB0-C4AE618A1EE5}"/>
              </a:ext>
            </a:extLst>
          </p:cNvPr>
          <p:cNvSpPr txBox="1">
            <a:spLocks/>
          </p:cNvSpPr>
          <p:nvPr/>
        </p:nvSpPr>
        <p:spPr bwMode="auto">
          <a:xfrm>
            <a:off x="1066800" y="1524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chemeClr val="tx1"/>
                </a:solidFill>
                <a:latin typeface="Arial Black" panose="020B0604020202020204" pitchFamily="34" charset="0"/>
              </a:rPr>
              <a:t>Methodology</a:t>
            </a:r>
          </a:p>
          <a:p>
            <a:pPr algn="ctr">
              <a:lnSpc>
                <a:spcPct val="90000"/>
              </a:lnSpc>
            </a:pPr>
            <a:r>
              <a:rPr lang="en-US" altLang="en-US" sz="2000" b="1">
                <a:solidFill>
                  <a:schemeClr val="tx1"/>
                </a:solidFill>
                <a:latin typeface="Arial Black" panose="020B0604020202020204" pitchFamily="34" charset="0"/>
              </a:rPr>
              <a:t>(to avoid biases and look-else-where effects)</a:t>
            </a:r>
            <a:endParaRPr lang="en-US" altLang="en-US" sz="1400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479F7D83-43F9-280F-DC13-6A7E9B99E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1323975"/>
            <a:ext cx="4803775" cy="16954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Higgs p</a:t>
            </a:r>
            <a:r>
              <a:rPr lang="en-US" altLang="en-US"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hh, tth, VV in Run 1</a:t>
            </a:r>
          </a:p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 Phys. J. C (2016) 76:580</a:t>
            </a:r>
            <a:endParaRPr lang="nb-NO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defined and predictions made for multilepton excesses</a:t>
            </a:r>
          </a:p>
        </p:txBody>
      </p:sp>
      <p:sp>
        <p:nvSpPr>
          <p:cNvPr id="33797" name="Down Arrow 6">
            <a:extLst>
              <a:ext uri="{FF2B5EF4-FFF2-40B4-BE49-F238E27FC236}">
                <a16:creationId xmlns:a16="http://schemas.microsoft.com/office/drawing/2014/main" id="{341DED64-D6CD-ECC4-E21F-9CF9D7E2B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3028950"/>
            <a:ext cx="533400" cy="800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017ED06A-D8E4-E9E3-1A87-B6CC8314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3840163"/>
            <a:ext cx="4803775" cy="13112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Multi-lepton excesses in Run 1 and few Run 2 results available in 2017</a:t>
            </a:r>
          </a:p>
          <a:p>
            <a:pPr algn="ctr"/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J.Phys.G 45 (2018) 11, 115003</a:t>
            </a:r>
          </a:p>
        </p:txBody>
      </p:sp>
      <p:sp>
        <p:nvSpPr>
          <p:cNvPr id="33799" name="TextBox 8">
            <a:extLst>
              <a:ext uri="{FF2B5EF4-FFF2-40B4-BE49-F238E27FC236}">
                <a16:creationId xmlns:a16="http://schemas.microsoft.com/office/drawing/2014/main" id="{5D2CF179-6FFE-9D3A-46E3-50D6B923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5334000"/>
            <a:ext cx="46116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altLang="en-US" sz="2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fixed in 2017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m</a:t>
            </a:r>
            <a:r>
              <a:rPr lang="en-US" altLang="en-US"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=270 GeV, m</a:t>
            </a:r>
            <a:r>
              <a:rPr lang="en-US" altLang="en-US"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=150 GeV,</a:t>
            </a:r>
          </a:p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treated as SM Higgs-like, </a:t>
            </a:r>
          </a:p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 of H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Sh,SS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FCD6AB-DF9E-B666-FA47-DE91ACD44B12}"/>
              </a:ext>
            </a:extLst>
          </p:cNvPr>
          <p:cNvCxnSpPr/>
          <p:nvPr/>
        </p:nvCxnSpPr>
        <p:spPr bwMode="auto">
          <a:xfrm>
            <a:off x="5410200" y="1143000"/>
            <a:ext cx="0" cy="5562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801" name="TextBox 12">
            <a:extLst>
              <a:ext uri="{FF2B5EF4-FFF2-40B4-BE49-F238E27FC236}">
                <a16:creationId xmlns:a16="http://schemas.microsoft.com/office/drawing/2014/main" id="{8DAB0CBA-24BB-372D-A9A3-D13A6B49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575" y="1323975"/>
            <a:ext cx="426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final states and phase-space defined by fixed model parameters. </a:t>
            </a:r>
          </a:p>
          <a:p>
            <a:pPr algn="ctr"/>
            <a:r>
              <a:rPr lang="en-US" altLang="en-US" sz="2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tuning, NO scanning</a:t>
            </a:r>
          </a:p>
        </p:txBody>
      </p:sp>
      <p:sp>
        <p:nvSpPr>
          <p:cNvPr id="33802" name="Rectangle 13">
            <a:extLst>
              <a:ext uri="{FF2B5EF4-FFF2-40B4-BE49-F238E27FC236}">
                <a16:creationId xmlns:a16="http://schemas.microsoft.com/office/drawing/2014/main" id="{8D6F92F9-6D7D-67D6-7601-8B62BD7E9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2595563"/>
            <a:ext cx="3700463" cy="222726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same final states with more data in Run 2</a:t>
            </a:r>
          </a:p>
          <a:p>
            <a:pPr algn="ctr"/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new final states where excesses predicted and data available in Run 1 and Run 2 (e.g., SS0b, 3l0b, ZW0b)</a:t>
            </a:r>
          </a:p>
          <a:p>
            <a:pPr algn="ctr"/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3" name="Rectangle 1">
            <a:extLst>
              <a:ext uri="{FF2B5EF4-FFF2-40B4-BE49-F238E27FC236}">
                <a16:creationId xmlns:a16="http://schemas.microsoft.com/office/drawing/2014/main" id="{E1DBD9F7-1341-4A90-3492-058172198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022850"/>
            <a:ext cx="44402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J.Phys. G46 (2019) no.11, 115001</a:t>
            </a:r>
          </a:p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1910 (2019) 157</a:t>
            </a:r>
          </a:p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Chin.Phys.C 44 (2020) 6, 063103</a:t>
            </a:r>
          </a:p>
          <a:p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Letters B 811 (2020) 135964</a:t>
            </a:r>
          </a:p>
          <a:p>
            <a:pPr algn="ctr"/>
            <a:r>
              <a:rPr lang="en-ZA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Eur.Phys.J.C 81 (2021) 365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60;p14">
            <a:extLst>
              <a:ext uri="{FF2B5EF4-FFF2-40B4-BE49-F238E27FC236}">
                <a16:creationId xmlns:a16="http://schemas.microsoft.com/office/drawing/2014/main" id="{8DACC35A-CBEC-C191-6B2F-B95289071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9229725" cy="763588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4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BSM inputs to the fit</a:t>
            </a:r>
            <a:endParaRPr altLang="en-US" sz="4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34818" name="Google Shape;61;p14">
            <a:extLst>
              <a:ext uri="{FF2B5EF4-FFF2-40B4-BE49-F238E27FC236}">
                <a16:creationId xmlns:a16="http://schemas.microsoft.com/office/drawing/2014/main" id="{225B4428-C75B-75FA-530A-FA25F171F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613" y="1130300"/>
            <a:ext cx="5605462" cy="4770438"/>
          </a:xfrm>
        </p:spPr>
        <p:txBody>
          <a:bodyPr/>
          <a:lstStyle/>
          <a:p>
            <a:pPr marL="534988" indent="-371475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following </a:t>
            </a:r>
            <a:r>
              <a:rPr lang="en-GB" altLang="en-US" sz="2400" u="sng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assumptions</a:t>
            </a: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are made:</a:t>
            </a:r>
            <a:endParaRPr altLang="en-US" sz="2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071563" lvl="1" indent="-357188">
              <a:spcBef>
                <a:spcPct val="0"/>
              </a:spcBef>
              <a:spcAft>
                <a:spcPct val="0"/>
              </a:spcAft>
              <a:buSzTx/>
              <a:buFont typeface="Wingdings" pitchFamily="2" charset="2"/>
              <a:buAutoNum type="alphaLcPeriod"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masses of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H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and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S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are fixed to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m</a:t>
            </a:r>
            <a:r>
              <a:rPr lang="en-GB" altLang="en-US" sz="2000" i="1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H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= 270 GeV and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m</a:t>
            </a:r>
            <a:r>
              <a:rPr lang="en-GB" altLang="en-US" sz="2000" i="1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S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= 150 GeV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071563" lvl="1" indent="-357188">
              <a:spcBef>
                <a:spcPct val="0"/>
              </a:spcBef>
              <a:spcAft>
                <a:spcPct val="0"/>
              </a:spcAft>
              <a:buSzTx/>
              <a:buFont typeface="Wingdings" pitchFamily="2" charset="2"/>
              <a:buAutoNum type="alphaLcPeriod"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only significant production mechanisms of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H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come from the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-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-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H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Yukawa coupling: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608138" lvl="2" indent="-35718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Gluon fusion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608138" lvl="2" indent="-35718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Top associated production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071563" lvl="1" indent="-357188">
              <a:spcBef>
                <a:spcPct val="0"/>
              </a:spcBef>
              <a:spcAft>
                <a:spcPct val="0"/>
              </a:spcAft>
              <a:buSzTx/>
              <a:buFont typeface="Wingdings" pitchFamily="2" charset="2"/>
              <a:buAutoNum type="alphaLcPeriod"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Yukawa coupling is scaled away from the SM Higgs-like value by the free parameter β</a:t>
            </a:r>
            <a:r>
              <a:rPr lang="en-GB" altLang="en-US" sz="2000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071563" lvl="1" indent="-357188">
              <a:spcBef>
                <a:spcPct val="0"/>
              </a:spcBef>
              <a:spcAft>
                <a:spcPct val="0"/>
              </a:spcAft>
              <a:buSzTx/>
              <a:buFont typeface="Wingdings" pitchFamily="2" charset="2"/>
              <a:buAutoNum type="alphaLcPeriod"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BR of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H 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➝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Sh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is fixed to 100%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1071563" lvl="1" indent="-357188">
              <a:spcBef>
                <a:spcPct val="0"/>
              </a:spcBef>
              <a:spcAft>
                <a:spcPct val="0"/>
              </a:spcAft>
              <a:buSzTx/>
              <a:buFont typeface="Wingdings" pitchFamily="2" charset="2"/>
              <a:buAutoNum type="alphaLcPeriod"/>
            </a:pP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BRs of </a:t>
            </a:r>
            <a:r>
              <a:rPr lang="en-GB" altLang="en-US" sz="2000" i="1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S</a:t>
            </a:r>
            <a:r>
              <a:rPr lang="en-GB"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are Higgs-like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71475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Therefore, the only free parameter in the fits is β</a:t>
            </a:r>
            <a:r>
              <a:rPr lang="en-GB" altLang="en-US" sz="2400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r>
              <a:rPr lang="en-GB" altLang="en-US" sz="2400" baseline="30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2</a:t>
            </a:r>
            <a:endParaRPr altLang="en-US" sz="2400" baseline="30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34819" name="Google Shape;62;p14">
            <a:extLst>
              <a:ext uri="{FF2B5EF4-FFF2-40B4-BE49-F238E27FC236}">
                <a16:creationId xmlns:a16="http://schemas.microsoft.com/office/drawing/2014/main" id="{6D1482D7-A7CA-A433-34E3-24835F0C1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94E5B97-7FCE-CB45-BB05-83B366E066DB}" type="slidenum">
              <a:rPr lang="en-GB" altLang="en-US" sz="1800" smtClean="0">
                <a:solidFill>
                  <a:schemeClr val="tx1"/>
                </a:solidFill>
              </a:rPr>
              <a:pPr/>
              <a:t>12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4820" name="Google Shape;63;p14">
            <a:extLst>
              <a:ext uri="{FF2B5EF4-FFF2-40B4-BE49-F238E27FC236}">
                <a16:creationId xmlns:a16="http://schemas.microsoft.com/office/drawing/2014/main" id="{FA8F1EE2-78FC-4036-D660-CF776D3901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1103313"/>
            <a:ext cx="27019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oogle Shape;64;p14">
            <a:extLst>
              <a:ext uri="{FF2B5EF4-FFF2-40B4-BE49-F238E27FC236}">
                <a16:creationId xmlns:a16="http://schemas.microsoft.com/office/drawing/2014/main" id="{51F3002D-5AC4-4D79-9B23-6C85695718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679825"/>
            <a:ext cx="1995488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oogle Shape;65;p14">
            <a:extLst>
              <a:ext uri="{FF2B5EF4-FFF2-40B4-BE49-F238E27FC236}">
                <a16:creationId xmlns:a16="http://schemas.microsoft.com/office/drawing/2014/main" id="{443EF993-B697-96B5-D278-46ADDF8633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3695700"/>
            <a:ext cx="20589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07;p30">
            <a:extLst>
              <a:ext uri="{FF2B5EF4-FFF2-40B4-BE49-F238E27FC236}">
                <a16:creationId xmlns:a16="http://schemas.microsoft.com/office/drawing/2014/main" id="{6C7D92F8-979D-E705-A2A7-B21A9DF62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187325"/>
            <a:ext cx="9229725" cy="763588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4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Combination of fit results (2019)</a:t>
            </a:r>
            <a:endParaRPr altLang="en-US" sz="4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36866" name="Google Shape;208;p30">
            <a:extLst>
              <a:ext uri="{FF2B5EF4-FFF2-40B4-BE49-F238E27FC236}">
                <a16:creationId xmlns:a16="http://schemas.microsoft.com/office/drawing/2014/main" id="{E9784FC2-3491-4B3E-F7E8-2320159AA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52400" y="990600"/>
            <a:ext cx="5410200" cy="4364038"/>
          </a:xfrm>
        </p:spPr>
        <p:txBody>
          <a:bodyPr/>
          <a:lstStyle/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Simultaneous fit for all measurements: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To the right: (-2 log) profile likelihood ratio for each individual result and the combination of them all</a:t>
            </a:r>
            <a:endParaRPr altLang="en-US" sz="2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significance for each fit is calculated as </a:t>
            </a:r>
            <a:endParaRPr altLang="en-US" sz="2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  <a:buFont typeface="Wingdings" pitchFamily="2" charset="2"/>
              <a:buNone/>
            </a:pPr>
            <a:endParaRPr altLang="en-US" sz="2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Best-fit: β</a:t>
            </a:r>
            <a:r>
              <a:rPr lang="en-GB" altLang="en-US" sz="2400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r>
              <a:rPr lang="en-GB" altLang="en-US" sz="2400" baseline="30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2</a:t>
            </a: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= 2.92 ± 0.35 </a:t>
            </a:r>
            <a:endParaRPr altLang="en-US" sz="24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Corresponds to 8.04σ</a:t>
            </a:r>
          </a:p>
        </p:txBody>
      </p:sp>
      <p:sp>
        <p:nvSpPr>
          <p:cNvPr id="36867" name="Google Shape;209;p30">
            <a:extLst>
              <a:ext uri="{FF2B5EF4-FFF2-40B4-BE49-F238E27FC236}">
                <a16:creationId xmlns:a16="http://schemas.microsoft.com/office/drawing/2014/main" id="{DE6ADE00-64AF-6A16-B208-36EB6D17C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38D1487-6FAC-3743-8A5E-26E3F3460865}" type="slidenum">
              <a:rPr lang="en-GB" altLang="en-US" sz="1800" smtClean="0">
                <a:solidFill>
                  <a:schemeClr val="tx1"/>
                </a:solidFill>
              </a:rPr>
              <a:pPr/>
              <a:t>13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10" name="Google Shape;210;p30" descr="\sqrt{-2\log\lambda(0)}" title="MathEquation,#000000">
            <a:extLst>
              <a:ext uri="{FF2B5EF4-FFF2-40B4-BE49-F238E27FC236}">
                <a16:creationId xmlns:a16="http://schemas.microsoft.com/office/drawing/2014/main" id="{D594D7BB-E052-0FC9-DA0E-041AE47FB8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438" y="3810000"/>
            <a:ext cx="1681162" cy="52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6869" name="TextBox 1">
            <a:extLst>
              <a:ext uri="{FF2B5EF4-FFF2-40B4-BE49-F238E27FC236}">
                <a16:creationId xmlns:a16="http://schemas.microsoft.com/office/drawing/2014/main" id="{EDDCFF01-DA18-BDB9-FD96-20D51260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420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Arial Black" panose="020B0604020202020204" pitchFamily="34" charset="0"/>
              </a:rPr>
              <a:t>Interpretation: Measure of the inability of current MC tools to describe multiple-lepton data and how a simplified model with H</a:t>
            </a:r>
            <a:r>
              <a:rPr lang="en-US" altLang="en-US" sz="2000">
                <a:solidFill>
                  <a:schemeClr val="tx1"/>
                </a:solidFill>
                <a:latin typeface="Arial Black" panose="020B0604020202020204" pitchFamily="34" charset="0"/>
                <a:sym typeface="Wingdings" pitchFamily="2" charset="2"/>
              </a:rPr>
              <a:t>Sh is able to capture the effect with one parameter</a:t>
            </a:r>
            <a:endParaRPr lang="en-US" altLang="en-US" sz="2000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pic>
        <p:nvPicPr>
          <p:cNvPr id="36870" name="Picture 1" descr="screenshot_1204.png">
            <a:extLst>
              <a:ext uri="{FF2B5EF4-FFF2-40B4-BE49-F238E27FC236}">
                <a16:creationId xmlns:a16="http://schemas.microsoft.com/office/drawing/2014/main" id="{E7C0693E-D158-E572-4532-91A65D6C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00138"/>
            <a:ext cx="47244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1">
            <a:extLst>
              <a:ext uri="{FF2B5EF4-FFF2-40B4-BE49-F238E27FC236}">
                <a16:creationId xmlns:a16="http://schemas.microsoft.com/office/drawing/2014/main" id="{BB2A3715-44F3-5A1A-1E97-A8B75D551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835025"/>
            <a:ext cx="341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rgbClr val="000000"/>
                </a:solidFill>
                <a:latin typeface="Arial" panose="020B0604020202020204" pitchFamily="34" charset="0"/>
              </a:rPr>
              <a:t>JHEP 1910 (2019) 157</a:t>
            </a:r>
            <a:r>
              <a:rPr lang="en-ZA" altLang="en-U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en-US"/>
          </a:p>
        </p:txBody>
      </p:sp>
      <p:sp>
        <p:nvSpPr>
          <p:cNvPr id="36872" name="TextBox 1">
            <a:extLst>
              <a:ext uri="{FF2B5EF4-FFF2-40B4-BE49-F238E27FC236}">
                <a16:creationId xmlns:a16="http://schemas.microsoft.com/office/drawing/2014/main" id="{CF48A2DB-E8C8-5724-493A-403C7CCFD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81600"/>
            <a:ext cx="745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 Black" panose="020B0604020202020204" pitchFamily="34" charset="0"/>
              </a:rPr>
              <a:t>Excesses have been growing since,</a:t>
            </a:r>
          </a:p>
          <a:p>
            <a:r>
              <a:rPr lang="en-US" altLang="en-US" sz="2000" b="1">
                <a:solidFill>
                  <a:srgbClr val="FF0000"/>
                </a:solidFill>
                <a:latin typeface="Arial Black" panose="020B0604020202020204" pitchFamily="34" charset="0"/>
              </a:rPr>
              <a:t>and new have emerged (</a:t>
            </a:r>
            <a:r>
              <a:rPr lang="en-ZA" altLang="en-US" sz="2000" b="1">
                <a:solidFill>
                  <a:srgbClr val="FF0000"/>
                </a:solidFill>
                <a:latin typeface="Arial Black" panose="020B0604020202020204" pitchFamily="34" charset="0"/>
              </a:rPr>
              <a:t>Eur.Phys.J.C 81 (2021) 365)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1">
            <a:extLst>
              <a:ext uri="{FF2B5EF4-FFF2-40B4-BE49-F238E27FC236}">
                <a16:creationId xmlns:a16="http://schemas.microsoft.com/office/drawing/2014/main" id="{8D0C5BD3-9375-1805-9B15-B9F635907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B388139-A8D6-E241-9724-5714EF945565}" type="slidenum">
              <a:rPr lang="en-US" altLang="en-US" sz="1800" smtClean="0">
                <a:solidFill>
                  <a:schemeClr val="tx1"/>
                </a:solidFill>
              </a:rPr>
              <a:pPr/>
              <a:t>14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9874" name="Picture 2" descr="fig_02b.png">
            <a:extLst>
              <a:ext uri="{FF2B5EF4-FFF2-40B4-BE49-F238E27FC236}">
                <a16:creationId xmlns:a16="http://schemas.microsoft.com/office/drawing/2014/main" id="{9608A0FA-66EE-B564-A3E6-46B65313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81000"/>
            <a:ext cx="7597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latex-image-1.pdf">
            <a:extLst>
              <a:ext uri="{FF2B5EF4-FFF2-40B4-BE49-F238E27FC236}">
                <a16:creationId xmlns:a16="http://schemas.microsoft.com/office/drawing/2014/main" id="{F49436B2-53EE-BD11-ED5A-5EF5B2C73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2730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>
            <a:extLst>
              <a:ext uri="{FF2B5EF4-FFF2-40B4-BE49-F238E27FC236}">
                <a16:creationId xmlns:a16="http://schemas.microsoft.com/office/drawing/2014/main" id="{1F3E598C-58C0-F180-92E4-C552F835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76200"/>
            <a:ext cx="505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b="1">
                <a:solidFill>
                  <a:srgbClr val="000000"/>
                </a:solidFill>
                <a:latin typeface="Arial Black" panose="020B0604020202020204" pitchFamily="34" charset="0"/>
              </a:rPr>
              <a:t>Eur. Phys. J. C 77 (2017) 804</a:t>
            </a:r>
            <a:endParaRPr lang="en-US" altLang="en-US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sp>
        <p:nvSpPr>
          <p:cNvPr id="79877" name="TextBox 1">
            <a:extLst>
              <a:ext uri="{FF2B5EF4-FFF2-40B4-BE49-F238E27FC236}">
                <a16:creationId xmlns:a16="http://schemas.microsoft.com/office/drawing/2014/main" id="{95423ADC-42CC-5557-3FA1-A1B35515A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513138"/>
            <a:ext cx="228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</a:rPr>
              <a:t>Discrepancy in ATLAS is localized at small values of m</a:t>
            </a:r>
            <a:r>
              <a:rPr lang="en-US" altLang="en-US" sz="1600" b="1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</a:p>
        </p:txBody>
      </p:sp>
      <p:sp>
        <p:nvSpPr>
          <p:cNvPr id="79878" name="TextBox 1">
            <a:extLst>
              <a:ext uri="{FF2B5EF4-FFF2-40B4-BE49-F238E27FC236}">
                <a16:creationId xmlns:a16="http://schemas.microsoft.com/office/drawing/2014/main" id="{2AAAACF1-209E-AEB3-6567-D54C3F1EC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39713"/>
            <a:ext cx="18891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discrepancy due to ttbar events?</a:t>
            </a:r>
          </a:p>
        </p:txBody>
      </p:sp>
    </p:spTree>
    <p:extLst>
      <p:ext uri="{BB962C8B-B14F-4D97-AF65-F5344CB8AC3E}">
        <p14:creationId xmlns:p14="http://schemas.microsoft.com/office/powerpoint/2010/main" val="184259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 descr="screenshot_823.png">
            <a:extLst>
              <a:ext uri="{FF2B5EF4-FFF2-40B4-BE49-F238E27FC236}">
                <a16:creationId xmlns:a16="http://schemas.microsoft.com/office/drawing/2014/main" id="{562B3A6D-2223-D4D2-98FC-A1BB0671E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14400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1">
            <a:extLst>
              <a:ext uri="{FF2B5EF4-FFF2-40B4-BE49-F238E27FC236}">
                <a16:creationId xmlns:a16="http://schemas.microsoft.com/office/drawing/2014/main" id="{AA2E2785-2906-5668-B6FB-804D8793D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84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9F03A3B-9E9E-5849-B9CD-AD65B195942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03189802-0A85-4745-227F-E00106775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76200"/>
            <a:ext cx="5622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mr-I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CMS-TOP-17-018; CERN-EP-2018-074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527051D3-8D0D-34ED-7B15-9AE6263F2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88"/>
            <a:ext cx="49434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5">
            <a:extLst>
              <a:ext uri="{FF2B5EF4-FFF2-40B4-BE49-F238E27FC236}">
                <a16:creationId xmlns:a16="http://schemas.microsoft.com/office/drawing/2014/main" id="{0B45DDB4-5927-31AC-6BE0-E1DAFBEF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685800"/>
            <a:ext cx="93281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3302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914400" indent="-3429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Poor modeling of POWHEG + Pythia8 distribution is improved through reweighting</a:t>
            </a:r>
          </a:p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We fix the normalisation of the SM by scaling it to the data in the region </a:t>
            </a:r>
            <a:b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GB" altLang="en-US" sz="1600" i="1">
                <a:solidFill>
                  <a:schemeClr val="tx1"/>
                </a:solidFill>
                <a:latin typeface="Arial" panose="020B0604020202020204" pitchFamily="34" charset="0"/>
              </a:rPr>
              <a:t>m</a:t>
            </a:r>
            <a:r>
              <a:rPr lang="en-GB" altLang="en-US" sz="1600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 &gt; 110 GeV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A normalisation systematic of 3% is applied to all but DY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DY systematic = 6.8%. 3% systematic on m</a:t>
            </a:r>
            <a:r>
              <a:rPr lang="en-GB" altLang="en-US" sz="1400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shape in top 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The fit is done to the region below 110 GeV</a:t>
            </a:r>
          </a:p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Fit results: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β</a:t>
            </a:r>
            <a:r>
              <a:rPr lang="en-GB" altLang="en-US" sz="1400" baseline="-25000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  <a:r>
              <a:rPr lang="en-GB" altLang="en-US" sz="1400" baseline="30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= 2.79 ± 0.52 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Fit is extremely well constrained</a:t>
            </a:r>
          </a:p>
        </p:txBody>
      </p:sp>
      <p:sp>
        <p:nvSpPr>
          <p:cNvPr id="82950" name="TextBox 6">
            <a:extLst>
              <a:ext uri="{FF2B5EF4-FFF2-40B4-BE49-F238E27FC236}">
                <a16:creationId xmlns:a16="http://schemas.microsoft.com/office/drawing/2014/main" id="{801B1241-0A61-D4C7-5D27-023DEE0D7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36525"/>
            <a:ext cx="199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1800" u="sng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arXiv:1805.07399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2951" name="Shape 98">
            <a:extLst>
              <a:ext uri="{FF2B5EF4-FFF2-40B4-BE49-F238E27FC236}">
                <a16:creationId xmlns:a16="http://schemas.microsoft.com/office/drawing/2014/main" id="{E164D105-CE75-25B3-ABCB-C4C26D45B0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2895600"/>
            <a:ext cx="493553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Rectangle 1">
            <a:extLst>
              <a:ext uri="{FF2B5EF4-FFF2-40B4-BE49-F238E27FC236}">
                <a16:creationId xmlns:a16="http://schemas.microsoft.com/office/drawing/2014/main" id="{2A613A2D-30C1-D487-2A1B-1DF6D791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6172200"/>
            <a:ext cx="944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Used conservative assumption that l</a:t>
            </a:r>
            <a:r>
              <a:rPr lang="en-US" altLang="en-US" sz="1600" b="1" baseline="30000">
                <a:solidFill>
                  <a:srgbClr val="000000"/>
                </a:solidFill>
                <a:latin typeface="Arial Black" panose="020B0604020202020204" pitchFamily="34" charset="0"/>
              </a:rPr>
              <a:t>+</a:t>
            </a:r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l</a:t>
            </a:r>
            <a:r>
              <a:rPr lang="en-US" altLang="en-US" sz="1600" b="1" baseline="30000">
                <a:solidFill>
                  <a:srgbClr val="000000"/>
                </a:solidFill>
                <a:latin typeface="Arial Black" panose="020B0604020202020204" pitchFamily="34" charset="0"/>
              </a:rPr>
              <a:t>-</a:t>
            </a:r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+2b-jet final state is perfectly described by the SM. </a:t>
            </a:r>
            <a:r>
              <a:rPr lang="en-US" altLang="en-US" sz="1600" b="1">
                <a:solidFill>
                  <a:srgbClr val="FF0000"/>
                </a:solidFill>
                <a:latin typeface="Arial Black" panose="020B0604020202020204" pitchFamily="34" charset="0"/>
              </a:rPr>
              <a:t>The discrepancy comes from events with N</a:t>
            </a:r>
            <a:r>
              <a:rPr lang="en-US" altLang="en-US" sz="1600" b="1" baseline="-25000">
                <a:solidFill>
                  <a:srgbClr val="FF0000"/>
                </a:solidFill>
                <a:latin typeface="Arial Black" panose="020B0604020202020204" pitchFamily="34" charset="0"/>
              </a:rPr>
              <a:t>b</a:t>
            </a:r>
            <a:r>
              <a:rPr lang="en-US" altLang="en-US" sz="1600" b="1">
                <a:solidFill>
                  <a:srgbClr val="FF0000"/>
                </a:solidFill>
                <a:latin typeface="Arial Black" panose="020B0604020202020204" pitchFamily="34" charset="0"/>
              </a:rPr>
              <a:t>&lt;2. </a:t>
            </a:r>
            <a:r>
              <a:rPr lang="en-US" altLang="en-US" sz="1600" b="1">
                <a:solidFill>
                  <a:schemeClr val="tx1"/>
                </a:solidFill>
                <a:latin typeface="Arial Black" panose="020B0604020202020204" pitchFamily="34" charset="0"/>
              </a:rPr>
              <a:t>Excess unlikely due to tt</a:t>
            </a:r>
            <a:endParaRPr lang="en-US" altLang="en-US" sz="2000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sp>
        <p:nvSpPr>
          <p:cNvPr id="82953" name="Right Arrow 3">
            <a:extLst>
              <a:ext uri="{FF2B5EF4-FFF2-40B4-BE49-F238E27FC236}">
                <a16:creationId xmlns:a16="http://schemas.microsoft.com/office/drawing/2014/main" id="{87EAAC68-0B08-A263-4756-5FD63EB5B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4267200"/>
            <a:ext cx="1403350" cy="304800"/>
          </a:xfrm>
          <a:prstGeom prst="right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2954" name="TextBox 1">
            <a:extLst>
              <a:ext uri="{FF2B5EF4-FFF2-40B4-BE49-F238E27FC236}">
                <a16:creationId xmlns:a16="http://schemas.microsoft.com/office/drawing/2014/main" id="{245A40CA-4AF4-FA82-CE73-8EDBAC738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2995613"/>
            <a:ext cx="1344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Tt+Wt is corrected (see above)</a:t>
            </a:r>
          </a:p>
        </p:txBody>
      </p:sp>
      <p:sp>
        <p:nvSpPr>
          <p:cNvPr id="82955" name="TextBox 1">
            <a:extLst>
              <a:ext uri="{FF2B5EF4-FFF2-40B4-BE49-F238E27FC236}">
                <a16:creationId xmlns:a16="http://schemas.microsoft.com/office/drawing/2014/main" id="{3FBD6D42-B88C-9460-62CE-D893AC8BF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752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Arial Black" panose="020B0604020202020204" pitchFamily="34" charset="0"/>
              </a:rPr>
              <a:t>Bulk of signal comes from Nb&lt;2</a:t>
            </a:r>
          </a:p>
        </p:txBody>
      </p:sp>
      <p:sp>
        <p:nvSpPr>
          <p:cNvPr id="82956" name="TextBox 1">
            <a:extLst>
              <a:ext uri="{FF2B5EF4-FFF2-40B4-BE49-F238E27FC236}">
                <a16:creationId xmlns:a16="http://schemas.microsoft.com/office/drawing/2014/main" id="{3C31B53B-D99A-C1A2-D543-0AEC2BC41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15900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u="sng" dirty="0" err="1">
                <a:solidFill>
                  <a:schemeClr val="tx1"/>
                </a:solidFill>
                <a:latin typeface="Arial Black" panose="020B0604020202020204" pitchFamily="34" charset="0"/>
              </a:rPr>
              <a:t>Smal</a:t>
            </a:r>
            <a:r>
              <a:rPr lang="en-US" altLang="en-US" sz="1600" u="sng" dirty="0">
                <a:solidFill>
                  <a:schemeClr val="tx1"/>
                </a:solidFill>
                <a:latin typeface="Arial Black" panose="020B0604020202020204" pitchFamily="34" charset="0"/>
              </a:rPr>
              <a:t> MC dependence, as </a:t>
            </a:r>
            <a:r>
              <a:rPr lang="en-US" altLang="en-US" sz="1600" u="sng" dirty="0" err="1">
                <a:solidFill>
                  <a:schemeClr val="tx1"/>
                </a:solidFill>
                <a:latin typeface="Arial Black" panose="020B0604020202020204" pitchFamily="34" charset="0"/>
              </a:rPr>
              <a:t>m</a:t>
            </a:r>
            <a:r>
              <a:rPr lang="en-US" altLang="en-US" sz="1600" u="sng" baseline="-25000" dirty="0" err="1">
                <a:solidFill>
                  <a:schemeClr val="tx1"/>
                </a:solidFill>
                <a:latin typeface="Arial Black" panose="020B0604020202020204" pitchFamily="34" charset="0"/>
              </a:rPr>
              <a:t>ll</a:t>
            </a:r>
            <a:r>
              <a:rPr lang="en-US" altLang="en-US" sz="1600" u="sng" dirty="0">
                <a:solidFill>
                  <a:schemeClr val="tx1"/>
                </a:solidFill>
                <a:latin typeface="Arial Black" panose="020B0604020202020204" pitchFamily="34" charset="0"/>
              </a:rPr>
              <a:t> shape comes from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A94B0-A471-037E-9396-39323A5BBE75}"/>
              </a:ext>
            </a:extLst>
          </p:cNvPr>
          <p:cNvSpPr txBox="1"/>
          <p:nvPr/>
        </p:nvSpPr>
        <p:spPr>
          <a:xfrm>
            <a:off x="2471737" y="423520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MC shape from 2b events</a:t>
            </a:r>
          </a:p>
        </p:txBody>
      </p:sp>
    </p:spTree>
    <p:extLst>
      <p:ext uri="{BB962C8B-B14F-4D97-AF65-F5344CB8AC3E}">
        <p14:creationId xmlns:p14="http://schemas.microsoft.com/office/powerpoint/2010/main" val="2730894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id="{74C0E6B6-1098-2F33-A378-D2B34C3ED5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1EC334D-8B3A-9243-A292-28FDC0616C31}" type="slidenum">
              <a:rPr lang="en-US" altLang="en-US" sz="1800" smtClean="0">
                <a:solidFill>
                  <a:schemeClr val="tx1"/>
                </a:solidFill>
              </a:rPr>
              <a:pPr/>
              <a:t>16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8914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1A202BF-FEBC-7296-8AB2-8A353340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8498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C72B33D-ABC8-FE54-9ACB-CED36856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4095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8">
            <a:extLst>
              <a:ext uri="{FF2B5EF4-FFF2-40B4-BE49-F238E27FC236}">
                <a16:creationId xmlns:a16="http://schemas.microsoft.com/office/drawing/2014/main" id="{6E149285-DB57-AC3A-9E0C-F65BDC189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220663"/>
            <a:ext cx="328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 Phys. J. C 80 (2020) 528</a:t>
            </a:r>
          </a:p>
        </p:txBody>
      </p:sp>
      <p:sp>
        <p:nvSpPr>
          <p:cNvPr id="38917" name="Rectangle 9">
            <a:extLst>
              <a:ext uri="{FF2B5EF4-FFF2-40B4-BE49-F238E27FC236}">
                <a16:creationId xmlns:a16="http://schemas.microsoft.com/office/drawing/2014/main" id="{A634CFF0-7276-0917-1BE8-8CE56A6D2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4916488"/>
            <a:ext cx="7180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 discrepancies at high m</a:t>
            </a:r>
            <a:r>
              <a:rPr lang="en-ZA" altLang="en-US" sz="22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ZA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fixed with missing NNLO QCD and NLO EW corrections</a:t>
            </a:r>
          </a:p>
        </p:txBody>
      </p:sp>
      <p:sp>
        <p:nvSpPr>
          <p:cNvPr id="38918" name="Rectangle 10">
            <a:extLst>
              <a:ext uri="{FF2B5EF4-FFF2-40B4-BE49-F238E27FC236}">
                <a16:creationId xmlns:a16="http://schemas.microsoft.com/office/drawing/2014/main" id="{D7553082-1C80-F398-BCA5-BEDE4B41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15000"/>
            <a:ext cx="960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at low mll remains prevalent, indicating that effects seen in Run 1 were not statistical fluctuations. NNLO QCD corrections do not fix the issue (see Mitov et al.)</a:t>
            </a:r>
          </a:p>
        </p:txBody>
      </p:sp>
      <p:cxnSp>
        <p:nvCxnSpPr>
          <p:cNvPr id="38919" name="Straight Arrow Connector 12">
            <a:extLst>
              <a:ext uri="{FF2B5EF4-FFF2-40B4-BE49-F238E27FC236}">
                <a16:creationId xmlns:a16="http://schemas.microsoft.com/office/drawing/2014/main" id="{78283C23-70E9-386C-3D69-2891693CBC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15200" y="4267200"/>
            <a:ext cx="457200" cy="685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Straight Arrow Connector 13">
            <a:extLst>
              <a:ext uri="{FF2B5EF4-FFF2-40B4-BE49-F238E27FC236}">
                <a16:creationId xmlns:a16="http://schemas.microsoft.com/office/drawing/2014/main" id="{E7473B06-1A53-A63C-73BE-64E7787EF0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4038600"/>
            <a:ext cx="76200" cy="914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1" name="TextBox 1">
            <a:extLst>
              <a:ext uri="{FF2B5EF4-FFF2-40B4-BE49-F238E27FC236}">
                <a16:creationId xmlns:a16="http://schemas.microsoft.com/office/drawing/2014/main" id="{DCF12EB3-7F78-8E42-10F8-7FE14547C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27000"/>
            <a:ext cx="6022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not included in the combination</a:t>
            </a:r>
          </a:p>
        </p:txBody>
      </p:sp>
      <p:sp>
        <p:nvSpPr>
          <p:cNvPr id="38922" name="TextBox 1">
            <a:extLst>
              <a:ext uri="{FF2B5EF4-FFF2-40B4-BE49-F238E27FC236}">
                <a16:creationId xmlns:a16="http://schemas.microsoft.com/office/drawing/2014/main" id="{08A7AAD3-4DE6-2ED3-CD82-08ECA7DD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2819400"/>
            <a:ext cx="1957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to mass of S</a:t>
            </a:r>
          </a:p>
        </p:txBody>
      </p:sp>
      <p:cxnSp>
        <p:nvCxnSpPr>
          <p:cNvPr id="38923" name="Straight Arrow Connector 12">
            <a:extLst>
              <a:ext uri="{FF2B5EF4-FFF2-40B4-BE49-F238E27FC236}">
                <a16:creationId xmlns:a16="http://schemas.microsoft.com/office/drawing/2014/main" id="{AC520431-86ED-D7C3-CBC4-52B2C7C233A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324600" y="1728788"/>
            <a:ext cx="838200" cy="10906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Straight Arrow Connector 12">
            <a:extLst>
              <a:ext uri="{FF2B5EF4-FFF2-40B4-BE49-F238E27FC236}">
                <a16:creationId xmlns:a16="http://schemas.microsoft.com/office/drawing/2014/main" id="{1F6E6694-3D26-39AA-BC89-8C43746BEE2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24600" y="3224213"/>
            <a:ext cx="419100" cy="8143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9">
            <a:extLst>
              <a:ext uri="{FF2B5EF4-FFF2-40B4-BE49-F238E27FC236}">
                <a16:creationId xmlns:a16="http://schemas.microsoft.com/office/drawing/2014/main" id="{37C0FCEA-375E-72C6-CA46-FEA033479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527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7" descr="mll.pdf">
            <a:extLst>
              <a:ext uri="{FF2B5EF4-FFF2-40B4-BE49-F238E27FC236}">
                <a16:creationId xmlns:a16="http://schemas.microsoft.com/office/drawing/2014/main" id="{CFFA8872-F793-DA32-25BA-A28B9F701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975" y="403225"/>
            <a:ext cx="61722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>
            <a:extLst>
              <a:ext uri="{FF2B5EF4-FFF2-40B4-BE49-F238E27FC236}">
                <a16:creationId xmlns:a16="http://schemas.microsoft.com/office/drawing/2014/main" id="{DE70ACBB-ADD2-DE6B-5138-3B1E1EF9D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451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Slide Number Placeholder 1">
            <a:extLst>
              <a:ext uri="{FF2B5EF4-FFF2-40B4-BE49-F238E27FC236}">
                <a16:creationId xmlns:a16="http://schemas.microsoft.com/office/drawing/2014/main" id="{932CBBB9-66B3-EA28-08B3-3F3CBEAEA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351E257-ABE5-5E4A-82C4-67280F3E089F}" type="slidenum">
              <a:rPr lang="en-US" altLang="en-US" sz="1800" smtClean="0">
                <a:solidFill>
                  <a:schemeClr val="tx1"/>
                </a:solidFill>
              </a:rPr>
              <a:pPr/>
              <a:t>17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9941" name="Rectangle 1">
            <a:extLst>
              <a:ext uri="{FF2B5EF4-FFF2-40B4-BE49-F238E27FC236}">
                <a16:creationId xmlns:a16="http://schemas.microsoft.com/office/drawing/2014/main" id="{21DC6796-C33D-D2DC-4FCF-751E425E610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572544" y="3194844"/>
            <a:ext cx="5589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1, </a:t>
            </a:r>
            <a:r>
              <a:rPr lang="en-ZA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J.Phys. G45 (2018) no.11, 115003</a:t>
            </a:r>
            <a:r>
              <a:rPr lang="is-IS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b-NO" altLang="en-US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2" name="TextBox 1">
            <a:extLst>
              <a:ext uri="{FF2B5EF4-FFF2-40B4-BE49-F238E27FC236}">
                <a16:creationId xmlns:a16="http://schemas.microsoft.com/office/drawing/2014/main" id="{5276F25E-BF9A-9F2E-ABB8-DFC8B19F4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-52388"/>
            <a:ext cx="4897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chemeClr val="tx1"/>
                </a:solidFill>
                <a:latin typeface="Arial Black" panose="020B0604020202020204" pitchFamily="34" charset="0"/>
              </a:rPr>
              <a:t>Excesses in di-leptons with full-jet veto not included above</a:t>
            </a:r>
          </a:p>
        </p:txBody>
      </p:sp>
      <p:sp>
        <p:nvSpPr>
          <p:cNvPr id="39943" name="Rectangle 9">
            <a:extLst>
              <a:ext uri="{FF2B5EF4-FFF2-40B4-BE49-F238E27FC236}">
                <a16:creationId xmlns:a16="http://schemas.microsoft.com/office/drawing/2014/main" id="{16B719E6-2446-D763-9F8E-F03895A66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1962150"/>
            <a:ext cx="2620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2000">
                <a:solidFill>
                  <a:srgbClr val="000000"/>
                </a:solidFill>
                <a:latin typeface="Arial Black" panose="020B0604020202020204" pitchFamily="34" charset="0"/>
              </a:rPr>
              <a:t>Run 2</a:t>
            </a:r>
          </a:p>
          <a:p>
            <a:r>
              <a:rPr lang="is-IS" altLang="en-US" sz="2000">
                <a:solidFill>
                  <a:srgbClr val="000000"/>
                </a:solidFill>
                <a:latin typeface="Arial Black" panose="020B0604020202020204" pitchFamily="34" charset="0"/>
              </a:rPr>
              <a:t>arXiv:1909.04370</a:t>
            </a:r>
            <a:endParaRPr lang="en-US" altLang="en-US" sz="2000"/>
          </a:p>
        </p:txBody>
      </p:sp>
      <p:sp>
        <p:nvSpPr>
          <p:cNvPr id="39944" name="TextBox 1">
            <a:extLst>
              <a:ext uri="{FF2B5EF4-FFF2-40B4-BE49-F238E27FC236}">
                <a16:creationId xmlns:a16="http://schemas.microsoft.com/office/drawing/2014/main" id="{0DCC1FFC-15C3-1F4A-C504-5BA61B8A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971800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MCs do a good job describing data except for m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&lt;100 GeV</a:t>
            </a:r>
          </a:p>
        </p:txBody>
      </p:sp>
      <p:sp>
        <p:nvSpPr>
          <p:cNvPr id="39945" name="TextBox 9">
            <a:extLst>
              <a:ext uri="{FF2B5EF4-FFF2-40B4-BE49-F238E27FC236}">
                <a16:creationId xmlns:a16="http://schemas.microsoft.com/office/drawing/2014/main" id="{A9F43AD6-4808-472F-1944-2471BDF1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135688"/>
            <a:ext cx="510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 NNLO to qq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WW, NLO QCD to ggWW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NLO EW corrections applied</a:t>
            </a:r>
          </a:p>
        </p:txBody>
      </p:sp>
      <p:cxnSp>
        <p:nvCxnSpPr>
          <p:cNvPr id="39946" name="Straight Arrow Connector 10">
            <a:extLst>
              <a:ext uri="{FF2B5EF4-FFF2-40B4-BE49-F238E27FC236}">
                <a16:creationId xmlns:a16="http://schemas.microsoft.com/office/drawing/2014/main" id="{95D87F51-8A64-B961-048B-D7E7BBECB27F}"/>
              </a:ext>
            </a:extLst>
          </p:cNvPr>
          <p:cNvCxnSpPr>
            <a:cxnSpLocks/>
          </p:cNvCxnSpPr>
          <p:nvPr/>
        </p:nvCxnSpPr>
        <p:spPr bwMode="auto">
          <a:xfrm flipV="1">
            <a:off x="5715000" y="5562600"/>
            <a:ext cx="152400" cy="6270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CD2310C-B661-0975-F63B-7005D53BE71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12675" y="69050"/>
            <a:ext cx="4761811" cy="646331"/>
          </a:xfrm>
          <a:prstGeom prst="rect">
            <a:avLst/>
          </a:prstGeom>
          <a:blipFill>
            <a:blip r:embed="rId5"/>
            <a:stretch>
              <a:fillRect l="-1064" t="-3846" b="-1346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8">
            <a:extLst>
              <a:ext uri="{FF2B5EF4-FFF2-40B4-BE49-F238E27FC236}">
                <a16:creationId xmlns:a16="http://schemas.microsoft.com/office/drawing/2014/main" id="{523323CF-B5AD-6B2F-4870-FAE2E6B9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8800"/>
            <a:ext cx="9790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2000">
                <a:solidFill>
                  <a:srgbClr val="000000"/>
                </a:solidFill>
                <a:latin typeface="Arial Black" panose="020B0604020202020204" pitchFamily="34" charset="0"/>
              </a:rPr>
              <a:t>Using fixed order computations at            and NLO multi-jet matching yielding similar (10%-14%) corrections to the inclusive rate  </a:t>
            </a:r>
          </a:p>
        </p:txBody>
      </p:sp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AB770922-BCB9-C437-9DDE-B96CFEC122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5518EBD-E2D5-AC43-AB7D-35A4B2431D6E}" type="slidenum">
              <a:rPr lang="en-US" altLang="en-US" sz="1800" smtClean="0">
                <a:solidFill>
                  <a:schemeClr val="tx1"/>
                </a:solidFill>
              </a:rPr>
              <a:pPr/>
              <a:t>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E3ECC36-B66D-BCF4-B5B2-20B34D88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838" y="739775"/>
            <a:ext cx="2438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S.Buddenbrock, R.Ruiz and B.M.</a:t>
            </a:r>
          </a:p>
          <a:p>
            <a:r>
              <a:rPr lang="en-ZA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Physics Letters B 811 </a:t>
            </a:r>
          </a:p>
          <a:p>
            <a:r>
              <a:rPr lang="en-ZA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(2020) 135964</a:t>
            </a:r>
            <a:endParaRPr lang="is-IS" altLang="en-US" sz="14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D0F57BBB-2151-1E16-ED22-82530125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17538"/>
            <a:ext cx="495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>
            <a:extLst>
              <a:ext uri="{FF2B5EF4-FFF2-40B4-BE49-F238E27FC236}">
                <a16:creationId xmlns:a16="http://schemas.microsoft.com/office/drawing/2014/main" id="{8D6C93CB-5CC7-9F92-E19D-297CC29A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85725"/>
            <a:ext cx="8116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 Black" panose="020B0604020202020204" pitchFamily="34" charset="0"/>
              </a:rPr>
              <a:t>The anatomy of inclusive ttW at the LHC</a:t>
            </a:r>
          </a:p>
        </p:txBody>
      </p:sp>
      <p:pic>
        <p:nvPicPr>
          <p:cNvPr id="40966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B25FCBE-EDD9-92A2-60FC-2DE30A71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51025"/>
            <a:ext cx="8207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67D2D730-4D93-5F32-8B9C-96F1B30D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590800"/>
            <a:ext cx="401161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2DB65CCA-257F-2105-233F-337599A1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667000"/>
            <a:ext cx="4048125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Rectangle 13">
            <a:extLst>
              <a:ext uri="{FF2B5EF4-FFF2-40B4-BE49-F238E27FC236}">
                <a16:creationId xmlns:a16="http://schemas.microsoft.com/office/drawing/2014/main" id="{B0A29985-FD01-B794-60C2-F13F0D5CF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2559050"/>
            <a:ext cx="2000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1600">
                <a:solidFill>
                  <a:srgbClr val="000000"/>
                </a:solidFill>
                <a:latin typeface="Arial Black" panose="020B0604020202020204" pitchFamily="34" charset="0"/>
              </a:rPr>
              <a:t>Detailed studies that include the decomposition in partonic channels and differential distributions </a:t>
            </a:r>
          </a:p>
        </p:txBody>
      </p:sp>
      <p:sp>
        <p:nvSpPr>
          <p:cNvPr id="40970" name="Rectangle 14">
            <a:extLst>
              <a:ext uri="{FF2B5EF4-FFF2-40B4-BE49-F238E27FC236}">
                <a16:creationId xmlns:a16="http://schemas.microsoft.com/office/drawing/2014/main" id="{F503E1D7-0567-464C-02B2-8881F9C78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0"/>
            <a:ext cx="22098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1500">
                <a:solidFill>
                  <a:srgbClr val="000000"/>
                </a:solidFill>
                <a:latin typeface="Arial Black" panose="020B0604020202020204" pitchFamily="34" charset="0"/>
              </a:rPr>
              <a:t>Tension between data and predictions does not wane. </a:t>
            </a:r>
          </a:p>
          <a:p>
            <a:r>
              <a:rPr lang="is-IS" altLang="en-US" sz="1500">
                <a:solidFill>
                  <a:srgbClr val="000000"/>
                </a:solidFill>
                <a:latin typeface="Arial Black" panose="020B0604020202020204" pitchFamily="34" charset="0"/>
              </a:rPr>
              <a:t>For this process a complete NNLO computation is needed to reduce theory uncertainty </a:t>
            </a:r>
          </a:p>
        </p:txBody>
      </p:sp>
      <p:cxnSp>
        <p:nvCxnSpPr>
          <p:cNvPr id="40971" name="Straight Arrow Connector 16">
            <a:extLst>
              <a:ext uri="{FF2B5EF4-FFF2-40B4-BE49-F238E27FC236}">
                <a16:creationId xmlns:a16="http://schemas.microsoft.com/office/drawing/2014/main" id="{A50E0751-3C19-BDBC-41C4-8EA9C5EF3C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3276600"/>
            <a:ext cx="6096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2" name="Straight Arrow Connector 17">
            <a:extLst>
              <a:ext uri="{FF2B5EF4-FFF2-40B4-BE49-F238E27FC236}">
                <a16:creationId xmlns:a16="http://schemas.microsoft.com/office/drawing/2014/main" id="{621A4594-328D-6CE2-0035-5F5590569C69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9950" y="4524375"/>
            <a:ext cx="1593850" cy="8413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4">
            <a:extLst>
              <a:ext uri="{FF2B5EF4-FFF2-40B4-BE49-F238E27FC236}">
                <a16:creationId xmlns:a16="http://schemas.microsoft.com/office/drawing/2014/main" id="{C2202F50-4ABF-32B5-501C-BC2C5487A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EF61FE3-514A-C84B-918E-2D62DA7B9211}" type="slidenum">
              <a:rPr lang="uk-UA" altLang="en-US" sz="1800" smtClean="0">
                <a:solidFill>
                  <a:schemeClr val="tx1"/>
                </a:solidFill>
              </a:rPr>
              <a:pPr/>
              <a:t>19</a:t>
            </a:fld>
            <a:endParaRPr lang="uk-UA" altLang="en-US" sz="1800">
              <a:solidFill>
                <a:schemeClr val="tx1"/>
              </a:solidFill>
            </a:endParaRPr>
          </a:p>
        </p:txBody>
      </p:sp>
      <p:sp>
        <p:nvSpPr>
          <p:cNvPr id="41986" name="TextBox 5">
            <a:extLst>
              <a:ext uri="{FF2B5EF4-FFF2-40B4-BE49-F238E27FC236}">
                <a16:creationId xmlns:a16="http://schemas.microsoft.com/office/drawing/2014/main" id="{CBA75CFD-4ECC-EF23-63AA-ADD94D4A1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"/>
            <a:ext cx="99125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rgbClr val="000000"/>
                </a:solidFill>
                <a:latin typeface="Arial Black" panose="020B0604020202020204" pitchFamily="34" charset="0"/>
              </a:rPr>
              <a:t>Anatomy of the multi-lepton anomalies </a:t>
            </a:r>
            <a:r>
              <a:rPr lang="en-US" altLang="en-US" sz="2000" dirty="0">
                <a:solidFill>
                  <a:srgbClr val="000000"/>
                </a:solidFill>
                <a:latin typeface="Arial Black" panose="020B0604020202020204" pitchFamily="34" charset="0"/>
              </a:rPr>
              <a:t>(2023)</a:t>
            </a:r>
            <a:endParaRPr lang="en-US" altLang="en-US" sz="3200" dirty="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46A3A4-FC29-5038-182D-7C0437929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851570"/>
              </p:ext>
            </p:extLst>
          </p:nvPr>
        </p:nvGraphicFramePr>
        <p:xfrm>
          <a:off x="152400" y="914400"/>
          <a:ext cx="9525000" cy="4635502"/>
        </p:xfrm>
        <a:graphic>
          <a:graphicData uri="http://schemas.openxmlformats.org/drawingml/2006/table">
            <a:tbl>
              <a:tblPr/>
              <a:tblGrid>
                <a:gridCol w="259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40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Final state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Characteristic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Dominant SM process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Significance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+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- 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+ jets, b-jets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en-US" alt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ll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&lt;100 GeV, dominated by 0b-jet and 1b-jet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tt+Wt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&gt;5σ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949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+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+ full-jet veto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en-US" alt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ll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&lt;100 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WW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~3σ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334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&amp;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+ b-jets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Moderate H</a:t>
                      </a:r>
                      <a:r>
                        <a:rPr kumimoji="0" lang="en-US" alt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ttW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, 4t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~3σ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&amp;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±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 et al., no b-jets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In association with 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Wh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, WWW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4.2σ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29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Z(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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)+l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p</a:t>
                      </a:r>
                      <a:r>
                        <a:rPr kumimoji="0" lang="en-US" alt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TZ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&lt;100 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sz="2000" b="1">
                          <a:solidFill>
                            <a:srgbClr val="0000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buFont typeface="Wingdings" pitchFamily="2" charset="2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rgbClr val="0066FF"/>
                        </a:buClr>
                        <a:buSzPct val="100000"/>
                        <a:buFont typeface="Lucida Grande" panose="020B0600040502020204" pitchFamily="34" charset="0"/>
                        <a:defRPr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10000"/>
                        <a:defRPr sz="1600" b="1">
                          <a:solidFill>
                            <a:srgbClr val="3366FF"/>
                          </a:solidFill>
                          <a:latin typeface="Arial Black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ZW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ＭＳ Ｐゴシック" panose="020B0600070205080204" pitchFamily="34" charset="-128"/>
                        </a:rPr>
                        <a:t>&gt;3σ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24" name="Rectangle 5">
            <a:extLst>
              <a:ext uri="{FF2B5EF4-FFF2-40B4-BE49-F238E27FC236}">
                <a16:creationId xmlns:a16="http://schemas.microsoft.com/office/drawing/2014/main" id="{9AF5E635-92D2-7151-0064-78A451A3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638800"/>
            <a:ext cx="937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Anomalies cannot be explained by mismodelling of a particular process, e.g. ttbar production alone. Currently, every single type of excess has reached 3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Black" panose="020B0604020202020204" pitchFamily="34" charset="0"/>
                <a:ea typeface="ＭＳ Ｐゴシック" panose="020B0600070205080204" pitchFamily="34" charset="-128"/>
              </a:rPr>
              <a:t>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604020202020204" pitchFamily="34" charset="0"/>
                <a:ea typeface="ＭＳ Ｐゴシック" panose="020B0600070205080204" pitchFamily="34" charset="-128"/>
              </a:rPr>
              <a:t>.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6990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273D6366-521F-05F7-2180-94A02A541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438900" cy="685800"/>
          </a:xfrm>
        </p:spPr>
        <p:txBody>
          <a:bodyPr/>
          <a:lstStyle/>
          <a:p>
            <a:r>
              <a:rPr altLang="en-US" sz="54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Outline</a:t>
            </a:r>
            <a:endParaRPr altLang="en-US" sz="60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E9AF4FD6-DDBD-DE39-D69F-8AECFE03CF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428750"/>
            <a:ext cx="9410700" cy="4800600"/>
          </a:xfrm>
        </p:spPr>
        <p:txBody>
          <a:bodyPr/>
          <a:lstStyle/>
          <a:p>
            <a:r>
              <a:rPr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simplified model</a:t>
            </a:r>
          </a:p>
          <a:p>
            <a:endParaRPr altLang="en-US" sz="10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r>
              <a:rPr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multilepton </a:t>
            </a:r>
            <a:r>
              <a:rPr lang="en-US"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anomalies</a:t>
            </a:r>
            <a:endParaRPr altLang="en-US" sz="32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lvl="1"/>
            <a:r>
              <a:rPr altLang="en-US" sz="30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Methodology</a:t>
            </a:r>
          </a:p>
          <a:p>
            <a:pPr lvl="1"/>
            <a:r>
              <a:rPr altLang="en-US" sz="30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anatomy</a:t>
            </a:r>
            <a:endParaRPr altLang="en-US" sz="10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r>
              <a:rPr lang="en-US"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S(152) candidate</a:t>
            </a:r>
          </a:p>
          <a:p>
            <a:pPr lvl="1"/>
            <a:r>
              <a:rPr lang="en-US" altLang="en-US" sz="30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First combination of 𝛾𝛾, Z𝛾 </a:t>
            </a:r>
          </a:p>
          <a:p>
            <a:pPr lvl="1"/>
            <a:r>
              <a:rPr lang="en-US" altLang="en-US" sz="30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New results</a:t>
            </a:r>
          </a:p>
          <a:p>
            <a:r>
              <a:rPr lang="en-US"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S(95) candidate</a:t>
            </a:r>
          </a:p>
          <a:p>
            <a:r>
              <a:rPr lang="en-US" altLang="en-US" sz="3200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Prospects for Run 3</a:t>
            </a:r>
          </a:p>
          <a:p>
            <a:endParaRPr lang="en-US" altLang="en-US" sz="32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endParaRPr lang="en-US" altLang="en-US" sz="3200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400050" lvl="1" indent="0">
              <a:buNone/>
            </a:pPr>
            <a:endParaRPr lang="en-US"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lvl="1"/>
            <a:endParaRPr lang="en-US"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3922B4F5-1314-201E-7BF2-A4E65016D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993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79B10A-6A24-644B-AACD-C39F392FDF5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3557" name="Picture 1" descr="screenshot_1204.png">
            <a:extLst>
              <a:ext uri="{FF2B5EF4-FFF2-40B4-BE49-F238E27FC236}">
                <a16:creationId xmlns:a16="http://schemas.microsoft.com/office/drawing/2014/main" id="{E3D04538-B47D-86F6-F1F0-7680B45C3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5322"/>
            <a:ext cx="2577761" cy="25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133D7-E3C9-71AD-119D-883D0C4E2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789936"/>
            <a:ext cx="3352800" cy="2053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AD055-35B3-167C-584D-FB7DE4D1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716177"/>
            <a:ext cx="3263561" cy="19914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BE5DBF71-C78E-EDE2-0483-EE1851AE09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71B16D6-86DF-0C44-9CF0-8DE6FED57F92}" type="slidenum">
              <a:rPr lang="en-US" altLang="en-US" sz="1800" smtClean="0">
                <a:solidFill>
                  <a:schemeClr val="tx1"/>
                </a:solidFill>
              </a:rPr>
              <a:pPr/>
              <a:t>20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3250" name="TextBox 5">
            <a:extLst>
              <a:ext uri="{FF2B5EF4-FFF2-40B4-BE49-F238E27FC236}">
                <a16:creationId xmlns:a16="http://schemas.microsoft.com/office/drawing/2014/main" id="{07BD5231-22EB-C64A-C3B2-8D6B2B676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91000"/>
            <a:ext cx="6172200" cy="156966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The 151 GeV Candidate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24ACA-5BC8-0551-BED8-6C87AEC1AFE7}"/>
              </a:ext>
            </a:extLst>
          </p:cNvPr>
          <p:cNvSpPr txBox="1"/>
          <p:nvPr/>
        </p:nvSpPr>
        <p:spPr>
          <a:xfrm>
            <a:off x="685800" y="304800"/>
            <a:ext cx="8037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from the multi-lepton anomalies.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di-lepton invariant mass is sensitive to the mass of 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llνν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82A901-AFF0-4551-2CC6-0E57EDA3C864}"/>
                  </a:ext>
                </a:extLst>
              </p:cNvPr>
              <p:cNvSpPr txBox="1"/>
              <p:nvPr/>
            </p:nvSpPr>
            <p:spPr>
              <a:xfrm>
                <a:off x="3048000" y="1600200"/>
                <a:ext cx="42265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82A901-AFF0-4551-2CC6-0E57EDA3C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600200"/>
                <a:ext cx="4226582" cy="584775"/>
              </a:xfrm>
              <a:prstGeom prst="rect">
                <a:avLst/>
              </a:prstGeom>
              <a:blipFill>
                <a:blip r:embed="rId2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BA23940-446A-CCA0-C33F-9CA02F5D2400}"/>
              </a:ext>
            </a:extLst>
          </p:cNvPr>
          <p:cNvSpPr txBox="1"/>
          <p:nvPr/>
        </p:nvSpPr>
        <p:spPr>
          <a:xfrm>
            <a:off x="2649021" y="3505200"/>
            <a:ext cx="50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</a:t>
            </a:r>
            <a:r>
              <a:rPr lang="en-ZA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G45 (2018) no.11, 115003</a:t>
            </a:r>
            <a:r>
              <a:rPr lang="is-I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b-NO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8D067-A7B8-6499-F783-8C73C81FA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7" y="2286000"/>
            <a:ext cx="2371725" cy="1066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F08B12A9-9401-2383-0E20-C7C9633CC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438900" cy="685800"/>
          </a:xfrm>
        </p:spPr>
        <p:txBody>
          <a:bodyPr/>
          <a:lstStyle/>
          <a:p>
            <a:r>
              <a:rPr altLang="en-US" sz="48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Procedure</a:t>
            </a:r>
            <a:br>
              <a:rPr altLang="en-US" sz="48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</a:br>
            <a:r>
              <a:rPr altLang="en-US" sz="28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(avoiding “cherry picking”)</a:t>
            </a:r>
            <a:endParaRPr altLang="en-US" sz="48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14C88997-D4BE-63BD-58BA-5E6DA915E6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993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997337-F07B-9042-97FD-5D103CD6BFE3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4275" name="Picture 3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16FFB779-9C23-9CFE-2167-62B9AA6A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2225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1">
            <a:extLst>
              <a:ext uri="{FF2B5EF4-FFF2-40B4-BE49-F238E27FC236}">
                <a16:creationId xmlns:a16="http://schemas.microsoft.com/office/drawing/2014/main" id="{241FAD34-337A-FA83-1D0B-8A82783F0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3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8E81-E6F5-9F75-BA28-F80D16F29A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04800" y="1600200"/>
            <a:ext cx="9296400" cy="4953000"/>
          </a:xfrm>
          <a:blipFill>
            <a:blip r:embed="rId3"/>
            <a:stretch>
              <a:fillRect l="-956" t="-1538"/>
            </a:stretch>
          </a:blipFill>
        </p:spPr>
        <p:txBody>
          <a:bodyPr/>
          <a:lstStyle/>
          <a:p>
            <a:pPr>
              <a:defRPr/>
            </a:pPr>
            <a:r>
              <a:rPr dirty="0">
                <a:noFill/>
              </a:rPr>
              <a:t> </a:t>
            </a:r>
          </a:p>
          <a:p>
            <a:pPr>
              <a:defRPr/>
            </a:pPr>
            <a:endParaRPr dirty="0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40A95-03B4-4FE2-ABD5-C7EB6817843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6248400"/>
            <a:ext cx="6629400" cy="646331"/>
          </a:xfrm>
          <a:prstGeom prst="rect">
            <a:avLst/>
          </a:prstGeom>
          <a:blipFill>
            <a:blip r:embed="rId4"/>
            <a:stretch>
              <a:fillRect l="-958" t="-3922" r="-575" b="-1372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19FAE-7054-1E1D-4D75-8555745CF31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934493" y="5181600"/>
            <a:ext cx="407484" cy="40011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990D2-A242-EAA4-F49D-5CEBFDE64AB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934493" y="5956240"/>
            <a:ext cx="511422" cy="40011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F4A9C45B-4EF2-C2D9-3CAA-1ED74293CB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5332D41-F091-294D-BA5E-F4FF72CF45CE}" type="slidenum">
              <a:rPr lang="en-US" altLang="en-US" sz="1800" smtClean="0">
                <a:solidFill>
                  <a:schemeClr val="tx1"/>
                </a:solidFill>
              </a:rPr>
              <a:pPr/>
              <a:t>22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5298" name="Picture 3">
            <a:extLst>
              <a:ext uri="{FF2B5EF4-FFF2-40B4-BE49-F238E27FC236}">
                <a16:creationId xmlns:a16="http://schemas.microsoft.com/office/drawing/2014/main" id="{419108D3-6124-20F8-D25A-2319185F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8412" y="3532188"/>
            <a:ext cx="3178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>
            <a:extLst>
              <a:ext uri="{FF2B5EF4-FFF2-40B4-BE49-F238E27FC236}">
                <a16:creationId xmlns:a16="http://schemas.microsoft.com/office/drawing/2014/main" id="{8EEBACC0-D903-2861-5602-0EA8F5A3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5406" y="3479007"/>
            <a:ext cx="32527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1">
            <a:extLst>
              <a:ext uri="{FF2B5EF4-FFF2-40B4-BE49-F238E27FC236}">
                <a16:creationId xmlns:a16="http://schemas.microsoft.com/office/drawing/2014/main" id="{976001D8-3634-475C-E1C5-C7C4B4A5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593" y="100807"/>
            <a:ext cx="33258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3">
            <a:extLst>
              <a:ext uri="{FF2B5EF4-FFF2-40B4-BE49-F238E27FC236}">
                <a16:creationId xmlns:a16="http://schemas.microsoft.com/office/drawing/2014/main" id="{995A20A5-C5E9-AAF5-DAC8-6C16C3C1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5219" y="105569"/>
            <a:ext cx="34750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1">
            <a:extLst>
              <a:ext uri="{FF2B5EF4-FFF2-40B4-BE49-F238E27FC236}">
                <a16:creationId xmlns:a16="http://schemas.microsoft.com/office/drawing/2014/main" id="{57802673-008A-8BDC-9DB5-7201879F45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039268" y="3093243"/>
            <a:ext cx="687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A.Crivellin et al. https://arxiv.org/abs/2109.02650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E3AE69B0-989B-3409-4AE7-1ED4D24B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7387" y="-49213"/>
            <a:ext cx="665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Slide Number Placeholder 1">
            <a:extLst>
              <a:ext uri="{FF2B5EF4-FFF2-40B4-BE49-F238E27FC236}">
                <a16:creationId xmlns:a16="http://schemas.microsoft.com/office/drawing/2014/main" id="{5373FBE9-4446-8E38-1826-891F68FBFB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CE86CC-6A35-F442-8644-69666D4EBAA0}" type="slidenum">
              <a:rPr lang="en-US" altLang="en-US" sz="1800" smtClean="0">
                <a:solidFill>
                  <a:schemeClr val="tx1"/>
                </a:solidFill>
              </a:rPr>
              <a:pPr/>
              <a:t>23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6C6D5-6901-693F-96CB-937C3E123113}"/>
              </a:ext>
            </a:extLst>
          </p:cNvPr>
          <p:cNvSpPr txBox="1"/>
          <p:nvPr/>
        </p:nvSpPr>
        <p:spPr>
          <a:xfrm>
            <a:off x="0" y="685800"/>
            <a:ext cx="350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publicly available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𝛾𝛾, Z𝛾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 in associated production gives an excess at m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=151.5 GeV.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Fiducial yields consistent with 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SS* hypothesis with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=270 GeV, which is used for the extraction of significance.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Excess not seen in SZZ4l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8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>
            <a:extLst>
              <a:ext uri="{FF2B5EF4-FFF2-40B4-BE49-F238E27FC236}">
                <a16:creationId xmlns:a16="http://schemas.microsoft.com/office/drawing/2014/main" id="{C11C8BA1-5533-BA32-570F-538A3AD659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064CEDB-3655-6441-8AC9-8323416BAC72}" type="slidenum">
              <a:rPr lang="en-US" altLang="en-US" sz="1800" smtClean="0">
                <a:solidFill>
                  <a:schemeClr val="tx1"/>
                </a:solidFill>
              </a:rPr>
              <a:pPr/>
              <a:t>24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7347" name="TextBox 3">
            <a:extLst>
              <a:ext uri="{FF2B5EF4-FFF2-40B4-BE49-F238E27FC236}">
                <a16:creationId xmlns:a16="http://schemas.microsoft.com/office/drawing/2014/main" id="{8DCADD0B-68C1-9693-844C-D3F36A76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76200"/>
            <a:ext cx="9191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is obtained with public results from the LHC experiments.</a:t>
            </a:r>
          </a:p>
          <a:p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simplified model and two degrees of freedom to include the decay of S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and residual LEE, global significance goes to 3.9𝜎 at 151.5 GeV.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98770-A58A-9991-59C9-F12BF8DB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99695" y="494696"/>
            <a:ext cx="4954209" cy="7315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EE179A-D5AB-7D2C-734F-AE8BD3F1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9940" y="645460"/>
            <a:ext cx="2209799" cy="3509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3C4C0-BF97-0443-771B-5D70545A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6969" y="565569"/>
            <a:ext cx="2271533" cy="36077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77475-6C9C-6BC3-702A-818634BB0D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A7EB3-8311-D02A-EF83-A26278C06032}"/>
              </a:ext>
            </a:extLst>
          </p:cNvPr>
          <p:cNvSpPr txBox="1"/>
          <p:nvPr/>
        </p:nvSpPr>
        <p:spPr>
          <a:xfrm>
            <a:off x="6476980" y="376535"/>
            <a:ext cx="327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CMS-PAS-HIG-19-014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47E6E-BA6C-732E-A7A8-FEE612A2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90600"/>
            <a:ext cx="3114449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4FA6A-C6AC-5EB6-6E54-C8413A9D0516}"/>
              </a:ext>
            </a:extLst>
          </p:cNvPr>
          <p:cNvSpPr txBox="1"/>
          <p:nvPr/>
        </p:nvSpPr>
        <p:spPr>
          <a:xfrm>
            <a:off x="76200" y="1524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excesses @151.5 GeV that appeared after the first combination (see above) in topologies consistent with associated production: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5D58B-5D27-ACDB-BF0A-9F9AF79CAB84}"/>
              </a:ext>
            </a:extLst>
          </p:cNvPr>
          <p:cNvSpPr txBox="1"/>
          <p:nvPr/>
        </p:nvSpPr>
        <p:spPr>
          <a:xfrm>
            <a:off x="7162800" y="4191000"/>
            <a:ext cx="2657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 for associated production VH,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where excess is seen with di-photons.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2CFDB20-DFE8-67D1-9E46-97965938A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3600"/>
            <a:ext cx="185195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61D2F-28C6-D6F0-E9E8-8674F47BAE71}"/>
              </a:ext>
            </a:extLst>
          </p:cNvPr>
          <p:cNvSpPr txBox="1"/>
          <p:nvPr/>
        </p:nvSpPr>
        <p:spPr>
          <a:xfrm>
            <a:off x="2286000" y="6093008"/>
            <a:ext cx="3124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ATLAS, arXiv:2301.10486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01EEBC-6AAD-27B9-EE78-23B1806F8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658" y="3007658"/>
            <a:ext cx="2209800" cy="35096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4C10EE-2134-7188-DC8B-8200A3BB434B}"/>
              </a:ext>
            </a:extLst>
          </p:cNvPr>
          <p:cNvSpPr txBox="1"/>
          <p:nvPr/>
        </p:nvSpPr>
        <p:spPr>
          <a:xfrm>
            <a:off x="3505200" y="354443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Excesses appear in corners of the phase-space predicted by the naive 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SS* model with S being SM Higgs-like. In addition, seem to see S in association with MET and, possibly, with an extra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D808F3-4DE5-B01D-B958-2B2BCD6AEE56}"/>
                  </a:ext>
                </a:extLst>
              </p:cNvPr>
              <p:cNvSpPr txBox="1"/>
              <p:nvPr/>
            </p:nvSpPr>
            <p:spPr>
              <a:xfrm>
                <a:off x="1020673" y="3286780"/>
                <a:ext cx="12979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D808F3-4DE5-B01D-B958-2B2BCD6AE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73" y="3286780"/>
                <a:ext cx="1297984" cy="523220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EB31ED-B8AF-176C-4F05-5002BE61C30E}"/>
                  </a:ext>
                </a:extLst>
              </p:cNvPr>
              <p:cNvSpPr txBox="1"/>
              <p:nvPr/>
            </p:nvSpPr>
            <p:spPr>
              <a:xfrm>
                <a:off x="762000" y="1000780"/>
                <a:ext cx="1853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EB31ED-B8AF-176C-4F05-5002BE61C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000780"/>
                <a:ext cx="1853521" cy="523220"/>
              </a:xfrm>
              <a:prstGeom prst="rect">
                <a:avLst/>
              </a:prstGeom>
              <a:blipFill>
                <a:blip r:embed="rId8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FB74AB-1CDC-9B98-5EC5-3706B6246B81}"/>
                  </a:ext>
                </a:extLst>
              </p:cNvPr>
              <p:cNvSpPr txBox="1"/>
              <p:nvPr/>
            </p:nvSpPr>
            <p:spPr>
              <a:xfrm>
                <a:off x="4343400" y="924580"/>
                <a:ext cx="14323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FB74AB-1CDC-9B98-5EC5-3706B6246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924580"/>
                <a:ext cx="1432380" cy="523220"/>
              </a:xfrm>
              <a:prstGeom prst="rect">
                <a:avLst/>
              </a:prstGeom>
              <a:blipFill>
                <a:blip r:embed="rId9"/>
                <a:stretch>
                  <a:fillRect r="-88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ED1FA7-B765-925F-7304-1726B7A3E305}"/>
                  </a:ext>
                </a:extLst>
              </p:cNvPr>
              <p:cNvSpPr txBox="1"/>
              <p:nvPr/>
            </p:nvSpPr>
            <p:spPr>
              <a:xfrm>
                <a:off x="7254420" y="2372380"/>
                <a:ext cx="14564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ED1FA7-B765-925F-7304-1726B7A3E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420" y="2372380"/>
                <a:ext cx="1456424" cy="523220"/>
              </a:xfrm>
              <a:prstGeom prst="rect">
                <a:avLst/>
              </a:prstGeom>
              <a:blipFill>
                <a:blip r:embed="rId10"/>
                <a:stretch>
                  <a:fillRect l="-870" r="-87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02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A9F7A-5E5F-5D09-A6E7-79D3E50E0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82441-30E8-CE9A-999B-DDB94158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5953"/>
            <a:ext cx="2574720" cy="1722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69C56-6B47-AAAD-4BEE-FD715766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44" y="29737"/>
            <a:ext cx="5270456" cy="3465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AD754-361F-A544-0728-37D612DC83AB}"/>
              </a:ext>
            </a:extLst>
          </p:cNvPr>
          <p:cNvSpPr txBox="1"/>
          <p:nvPr/>
        </p:nvSpPr>
        <p:spPr>
          <a:xfrm>
            <a:off x="245706" y="1968759"/>
            <a:ext cx="4254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 Higgs hypothesis alone. alone is having difficulty describing the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ll+MET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transverse mass spectra, giving room to other Higgs-like signals, including S(151).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F304F-1AED-D444-9DCF-3258DAC1362C}"/>
              </a:ext>
            </a:extLst>
          </p:cNvPr>
          <p:cNvSpPr txBox="1"/>
          <p:nvPr/>
        </p:nvSpPr>
        <p:spPr>
          <a:xfrm>
            <a:off x="5354653" y="152400"/>
            <a:ext cx="4246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S.Bhattacharya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G.Coloretti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A.Crivellin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B.M.</a:t>
            </a:r>
          </a:p>
          <a:p>
            <a: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arXiv:2302.07276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0133D-7D05-B45C-0CA6-2CA30DEAE72D}"/>
              </a:ext>
            </a:extLst>
          </p:cNvPr>
          <p:cNvSpPr txBox="1"/>
          <p:nvPr/>
        </p:nvSpPr>
        <p:spPr>
          <a:xfrm>
            <a:off x="6711950" y="1981200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ATLAS+CMS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B49A95-AEE1-B9EA-1AA5-BD6E39BF01CE}"/>
                  </a:ext>
                </a:extLst>
              </p:cNvPr>
              <p:cNvSpPr txBox="1"/>
              <p:nvPr/>
            </p:nvSpPr>
            <p:spPr>
              <a:xfrm>
                <a:off x="6410361" y="2322702"/>
                <a:ext cx="264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𝑾𝑾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B49A95-AEE1-B9EA-1AA5-BD6E39BF0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361" y="2322702"/>
                <a:ext cx="264893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E53A477-83A6-EA34-C3FC-62D7A3D45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4" y="3810000"/>
            <a:ext cx="3874232" cy="2714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B4FA7-851C-30DB-327E-92BADDBA9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203" y="3659334"/>
            <a:ext cx="2700228" cy="1863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E79FD-78F3-67E4-67A2-D792CC794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228" y="3495570"/>
            <a:ext cx="3203258" cy="2210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0476E0-688B-020F-5EAB-AAA5DD04AEB9}"/>
              </a:ext>
            </a:extLst>
          </p:cNvPr>
          <p:cNvSpPr txBox="1"/>
          <p:nvPr/>
        </p:nvSpPr>
        <p:spPr>
          <a:xfrm>
            <a:off x="4114800" y="55626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Currently, interpreting the broad excess in terms of 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S+MET, which appears to be the leading final state in excess described above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37F0F06-C9AE-A6E1-0E2E-F261FA431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020" y="99478"/>
            <a:ext cx="2032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1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CAED5-014E-9B00-2CAB-7274B6E7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84" y="1477185"/>
            <a:ext cx="8693150" cy="53046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05FDB-C07C-3083-188A-4AA42D0417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06AD93-CC76-064B-6755-2C93F35865DB}"/>
                  </a:ext>
                </a:extLst>
              </p:cNvPr>
              <p:cNvSpPr txBox="1"/>
              <p:nvPr/>
            </p:nvSpPr>
            <p:spPr>
              <a:xfrm>
                <a:off x="838200" y="76200"/>
                <a:ext cx="84582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status of the combination, where global significance has surpassed 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Largest global significance of a narrow structure beyond the SM at the LHC</a:t>
                </a:r>
                <a:endParaRPr lang="en-US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06AD93-CC76-064B-6755-2C93F358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6200"/>
                <a:ext cx="8458200" cy="1569660"/>
              </a:xfrm>
              <a:prstGeom prst="rect">
                <a:avLst/>
              </a:prstGeom>
              <a:blipFill>
                <a:blip r:embed="rId3"/>
                <a:stretch>
                  <a:fillRect l="-1201" t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F8EE27B-7A71-BCBF-09E1-44FD037DF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311" y="1853992"/>
            <a:ext cx="1661489" cy="820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16315-71EC-7774-44A6-4EBCFFA7D060}"/>
              </a:ext>
            </a:extLst>
          </p:cNvPr>
          <p:cNvSpPr txBox="1"/>
          <p:nvPr/>
        </p:nvSpPr>
        <p:spPr>
          <a:xfrm>
            <a:off x="1524000" y="5543490"/>
            <a:ext cx="4570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 err="1">
                <a:solidFill>
                  <a:schemeClr val="tx1"/>
                </a:solidFill>
                <a:latin typeface="Helvetica" pitchFamily="2" charset="0"/>
              </a:rPr>
              <a:t>S.Battacharya</a:t>
            </a:r>
            <a:r>
              <a:rPr lang="en-ZA" sz="2000" dirty="0">
                <a:solidFill>
                  <a:schemeClr val="tx1"/>
                </a:solidFill>
                <a:latin typeface="Helvetica" pitchFamily="2" charset="0"/>
              </a:rPr>
              <a:t>, et al. arXiv:2306.17209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18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9D8FE8-6054-B90B-9A81-F83C82625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3B874B5-8C1B-1D3B-331D-FEBC28840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2644170"/>
            <a:ext cx="6172200" cy="156966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The 95 GeV Candidate</a:t>
            </a:r>
          </a:p>
        </p:txBody>
      </p:sp>
    </p:spTree>
    <p:extLst>
      <p:ext uri="{BB962C8B-B14F-4D97-AF65-F5344CB8AC3E}">
        <p14:creationId xmlns:p14="http://schemas.microsoft.com/office/powerpoint/2010/main" val="1517994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1">
            <a:extLst>
              <a:ext uri="{FF2B5EF4-FFF2-40B4-BE49-F238E27FC236}">
                <a16:creationId xmlns:a16="http://schemas.microsoft.com/office/drawing/2014/main" id="{A1E32ECC-9098-359D-2AA8-6EC78108C9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76115FD-F502-1D4A-B452-2794674F20B5}" type="slidenum">
              <a:rPr lang="en-US" altLang="en-US" sz="1800" smtClean="0">
                <a:solidFill>
                  <a:schemeClr val="tx1"/>
                </a:solidFill>
              </a:rPr>
              <a:pPr/>
              <a:t>29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939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DC6EE15-8F44-8058-D449-F95FE9E1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742755"/>
            <a:ext cx="4908550" cy="465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>
            <a:extLst>
              <a:ext uri="{FF2B5EF4-FFF2-40B4-BE49-F238E27FC236}">
                <a16:creationId xmlns:a16="http://schemas.microsoft.com/office/drawing/2014/main" id="{BAA105B8-562A-F232-666E-A8F204E9E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1352550"/>
            <a:ext cx="4392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LEP, Phys. Lett. B 565 (2003) 61–75 </a:t>
            </a:r>
          </a:p>
        </p:txBody>
      </p:sp>
      <p:sp>
        <p:nvSpPr>
          <p:cNvPr id="59398" name="TextBox 7">
            <a:extLst>
              <a:ext uri="{FF2B5EF4-FFF2-40B4-BE49-F238E27FC236}">
                <a16:creationId xmlns:a16="http://schemas.microsoft.com/office/drawing/2014/main" id="{B31A5BC1-A6B6-9663-19AF-5A9F88E92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46050"/>
            <a:ext cx="9180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tantalizing results around 96 GeV from LEP and CMS, not contradicted by ATLAS. Interesting to see what the full Run 2 data set has to say. Further motivates asymmetric searches H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SS’…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E476248A-5673-49CB-8C3C-277C85C0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82502"/>
            <a:ext cx="4859763" cy="4548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94D23-4A3C-5911-6EE0-CA7F818C5A6B}"/>
              </a:ext>
            </a:extLst>
          </p:cNvPr>
          <p:cNvSpPr txBox="1"/>
          <p:nvPr/>
        </p:nvSpPr>
        <p:spPr>
          <a:xfrm>
            <a:off x="6059759" y="1428690"/>
            <a:ext cx="2931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PAS HIG-20-002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>
            <a:extLst>
              <a:ext uri="{FF2B5EF4-FFF2-40B4-BE49-F238E27FC236}">
                <a16:creationId xmlns:a16="http://schemas.microsoft.com/office/drawing/2014/main" id="{7BED0373-4BB9-DB3C-35C8-F82DA9E86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9BC9B57-407B-EC46-AC1D-AAB9358E66E7}" type="slidenum">
              <a:rPr lang="en-US" altLang="en-US" sz="1800" smtClean="0">
                <a:solidFill>
                  <a:schemeClr val="tx1"/>
                </a:solidFill>
              </a:rPr>
              <a:pPr/>
              <a:t>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4578" name="TextBox 5">
            <a:extLst>
              <a:ext uri="{FF2B5EF4-FFF2-40B4-BE49-F238E27FC236}">
                <a16:creationId xmlns:a16="http://schemas.microsoft.com/office/drawing/2014/main" id="{082327CE-70F5-B7B2-1872-1F44A0AC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643188"/>
            <a:ext cx="6172200" cy="15716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The Simplified Model and 2HDM+S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BB2434-B2CD-83FB-87DA-92B2EAB3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823" y="1561008"/>
            <a:ext cx="5211177" cy="50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31B6C-E676-A12D-B8C5-E54AB32134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534F8-525B-1CB0-BEE1-6FAC9BEC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196" y="3130605"/>
            <a:ext cx="1619083" cy="936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72A7C8-0649-C420-F0AE-AD354BFF1196}"/>
              </a:ext>
            </a:extLst>
          </p:cNvPr>
          <p:cNvSpPr txBox="1"/>
          <p:nvPr/>
        </p:nvSpPr>
        <p:spPr>
          <a:xfrm>
            <a:off x="251461" y="152400"/>
            <a:ext cx="350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CMS, arXiv:2208.02717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F094DF-F116-C5B7-8C94-932846E9D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1" y="1636114"/>
            <a:ext cx="4427849" cy="2097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5934A-B8E6-7894-D4EB-B77D3EB06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54" y="3975351"/>
            <a:ext cx="2555170" cy="2451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CBBE7F-EC0A-A9B2-0A61-D71500DF3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216" y="4006267"/>
            <a:ext cx="2575384" cy="2470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520C57-F64D-8FD4-0E57-8C679D0569F8}"/>
              </a:ext>
            </a:extLst>
          </p:cNvPr>
          <p:cNvSpPr txBox="1"/>
          <p:nvPr/>
        </p:nvSpPr>
        <p:spPr>
          <a:xfrm>
            <a:off x="4114800" y="18871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Dedicated search for scalar decaying into tau pairs. CMS observes a local (global) excess of 3.1 (2.7)𝜎 at ~100 GeV.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14FDA-5501-8540-955A-FF6FDA076209}"/>
              </a:ext>
            </a:extLst>
          </p:cNvPr>
          <p:cNvSpPr txBox="1"/>
          <p:nvPr/>
        </p:nvSpPr>
        <p:spPr>
          <a:xfrm>
            <a:off x="457200" y="1143000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Event classification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72FF07-70A5-49F3-1EF7-07A586FC485F}"/>
                  </a:ext>
                </a:extLst>
              </p:cNvPr>
              <p:cNvSpPr txBox="1"/>
              <p:nvPr/>
            </p:nvSpPr>
            <p:spPr>
              <a:xfrm>
                <a:off x="990600" y="685800"/>
                <a:ext cx="1812808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𝝉𝝉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72FF07-70A5-49F3-1EF7-07A586FC4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685800"/>
                <a:ext cx="1812808" cy="4572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72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1B5DE8-A2E8-519B-6997-6AD9F89E27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8C348-325E-74AF-7DDE-234EBCCE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729" y="3550748"/>
            <a:ext cx="3355680" cy="3300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9FDDAF-5904-685A-7011-4EF6F16C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29" y="6583"/>
            <a:ext cx="3211551" cy="329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9B355-A201-6ECF-FFD2-4A81E07F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58" y="527103"/>
            <a:ext cx="3883152" cy="397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2EF3F-121E-C75D-F809-3EEB1AC6EF54}"/>
              </a:ext>
            </a:extLst>
          </p:cNvPr>
          <p:cNvSpPr txBox="1"/>
          <p:nvPr/>
        </p:nvSpPr>
        <p:spPr>
          <a:xfrm>
            <a:off x="380999" y="4581942"/>
            <a:ext cx="44958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has not performed a dedicated search for low mass scalar. That said we do not seem to see a clear excess around 95 GeV in the sideband. Is the CMS excess an upward fluctuation?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121B5-D553-5B9D-0978-73778C8A6780}"/>
              </a:ext>
            </a:extLst>
          </p:cNvPr>
          <p:cNvSpPr txBox="1"/>
          <p:nvPr/>
        </p:nvSpPr>
        <p:spPr>
          <a:xfrm>
            <a:off x="304800" y="59287"/>
            <a:ext cx="3542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ATLAS, arXiv:2201.08269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272D3-6CF6-FC94-AE7E-831DAB312FD2}"/>
                  </a:ext>
                </a:extLst>
              </p:cNvPr>
              <p:cNvSpPr txBox="1"/>
              <p:nvPr/>
            </p:nvSpPr>
            <p:spPr>
              <a:xfrm>
                <a:off x="3810000" y="152400"/>
                <a:ext cx="1812808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𝝉𝝉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272D3-6CF6-FC94-AE7E-831DAB31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52400"/>
                <a:ext cx="1812808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367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A9F7A-5E5F-5D09-A6E7-79D3E50E0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82441-30E8-CE9A-999B-DDB94158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737"/>
            <a:ext cx="2574720" cy="172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8BE6E-B120-8033-34C9-0AD94C607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26962"/>
            <a:ext cx="5109216" cy="3417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69C56-6B47-AAAD-4BEE-FD715766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44" y="29737"/>
            <a:ext cx="5270456" cy="3465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35D98-5C75-B69B-2881-280FE3121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305" y="1782321"/>
            <a:ext cx="4404434" cy="308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AD754-361F-A544-0728-37D612DC83AB}"/>
              </a:ext>
            </a:extLst>
          </p:cNvPr>
          <p:cNvSpPr txBox="1"/>
          <p:nvPr/>
        </p:nvSpPr>
        <p:spPr>
          <a:xfrm>
            <a:off x="228600" y="4876800"/>
            <a:ext cx="4254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 Higgs hypothesis alone. alone is having difficulty describing the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ll+MET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transverse mass spectra, giving room to other Higgs-like signals. Compatibility with other signals under study.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F304F-1AED-D444-9DCF-3258DAC1362C}"/>
              </a:ext>
            </a:extLst>
          </p:cNvPr>
          <p:cNvSpPr txBox="1"/>
          <p:nvPr/>
        </p:nvSpPr>
        <p:spPr>
          <a:xfrm>
            <a:off x="5354653" y="76200"/>
            <a:ext cx="4246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S.Bhattacharya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G.Coloretti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A.Crivellin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B.M.</a:t>
            </a:r>
          </a:p>
          <a:p>
            <a: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arXiv:2302.07276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0133D-7D05-B45C-0CA6-2CA30DEAE72D}"/>
              </a:ext>
            </a:extLst>
          </p:cNvPr>
          <p:cNvSpPr txBox="1"/>
          <p:nvPr/>
        </p:nvSpPr>
        <p:spPr>
          <a:xfrm>
            <a:off x="6711950" y="1981200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ATLAS+CMS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B49A95-AEE1-B9EA-1AA5-BD6E39BF01CE}"/>
                  </a:ext>
                </a:extLst>
              </p:cNvPr>
              <p:cNvSpPr txBox="1"/>
              <p:nvPr/>
            </p:nvSpPr>
            <p:spPr>
              <a:xfrm>
                <a:off x="5943600" y="3810000"/>
                <a:ext cx="264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𝑾𝑾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B49A95-AEE1-B9EA-1AA5-BD6E39BF0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810000"/>
                <a:ext cx="26489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CCB233D-79C4-F7D1-15A0-66931F43C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020" y="99478"/>
            <a:ext cx="2032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85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CABDEE-4975-3F22-DCDC-7BDAA1589D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DF5448-974F-3460-7888-2558520F4525}"/>
                  </a:ext>
                </a:extLst>
              </p:cNvPr>
              <p:cNvSpPr txBox="1"/>
              <p:nvPr/>
            </p:nvSpPr>
            <p:spPr>
              <a:xfrm>
                <a:off x="304800" y="76200"/>
                <a:ext cx="9296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recent results reported by the ATLAS experiment the significance of a narrow resonance at 95 GeV has reached 3.8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global significance.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DF5448-974F-3460-7888-2558520F4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76200"/>
                <a:ext cx="9296400" cy="1200329"/>
              </a:xfrm>
              <a:prstGeom prst="rect">
                <a:avLst/>
              </a:prstGeom>
              <a:blipFill>
                <a:blip r:embed="rId2"/>
                <a:stretch>
                  <a:fillRect l="-1093" t="-526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4491813-D92D-7515-17FE-3AA230B7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5534"/>
            <a:ext cx="8763000" cy="5366266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43FCAAF-CF5A-338E-7B84-58955604F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477108"/>
            <a:ext cx="1447800" cy="714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5BDCE-612D-7009-6506-74E9B57138C6}"/>
              </a:ext>
            </a:extLst>
          </p:cNvPr>
          <p:cNvSpPr txBox="1"/>
          <p:nvPr/>
        </p:nvSpPr>
        <p:spPr>
          <a:xfrm>
            <a:off x="3657600" y="5638800"/>
            <a:ext cx="545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S.Battacharya</a:t>
            </a:r>
            <a:r>
              <a:rPr lang="en-ZA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et al. arXiv:2306.17209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65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CEBC8A-EBDF-9A6D-1A83-20C6CBC4B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CB390-AD61-9EC2-05C5-562E9304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98700"/>
            <a:ext cx="4254500" cy="334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DB9594-04BF-3D10-A531-4B45E14AD373}"/>
                  </a:ext>
                </a:extLst>
              </p:cNvPr>
              <p:cNvSpPr txBox="1"/>
              <p:nvPr/>
            </p:nvSpPr>
            <p:spPr>
              <a:xfrm>
                <a:off x="5921935" y="2749550"/>
                <a:ext cx="22353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152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𝑊𝑊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DB9594-04BF-3D10-A531-4B45E14AD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935" y="2749550"/>
                <a:ext cx="223535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F98E2-9423-CC11-A53E-6623D56240D2}"/>
                  </a:ext>
                </a:extLst>
              </p:cNvPr>
              <p:cNvSpPr txBox="1"/>
              <p:nvPr/>
            </p:nvSpPr>
            <p:spPr>
              <a:xfrm>
                <a:off x="5943600" y="4421485"/>
                <a:ext cx="1876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95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F98E2-9423-CC11-A53E-6623D5624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421485"/>
                <a:ext cx="18761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99AEEB7-2B67-4284-D728-5E1CF42D79B7}"/>
              </a:ext>
            </a:extLst>
          </p:cNvPr>
          <p:cNvSpPr txBox="1"/>
          <p:nvPr/>
        </p:nvSpPr>
        <p:spPr>
          <a:xfrm>
            <a:off x="381000" y="457200"/>
            <a:ext cx="930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contributor to multi-lepton anomalies at the 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BDEB3-7504-F0ED-6B6E-1DB1B4DFA675}"/>
              </a:ext>
            </a:extLst>
          </p:cNvPr>
          <p:cNvSpPr txBox="1"/>
          <p:nvPr/>
        </p:nvSpPr>
        <p:spPr>
          <a:xfrm>
            <a:off x="4800600" y="1676400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leptons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9ADE49-43FA-EB21-C28D-D8B19A7771F9}"/>
              </a:ext>
            </a:extLst>
          </p:cNvPr>
          <p:cNvCxnSpPr/>
          <p:nvPr/>
        </p:nvCxnSpPr>
        <p:spPr bwMode="auto">
          <a:xfrm>
            <a:off x="5943600" y="2190690"/>
            <a:ext cx="685800" cy="558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BC83ED-D978-0253-3AB0-3881CDBABA27}"/>
              </a:ext>
            </a:extLst>
          </p:cNvPr>
          <p:cNvSpPr txBox="1"/>
          <p:nvPr/>
        </p:nvSpPr>
        <p:spPr>
          <a:xfrm>
            <a:off x="4114800" y="563880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b-jets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E53260-9A03-FB10-1CEA-98DDF7725E52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1935" y="4980345"/>
            <a:ext cx="692228" cy="6584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2307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4D40B914-C177-2278-B925-87CDD0A319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5195DF83-7C28-E949-A347-7BAEC061639C}" type="slidenum">
              <a:rPr lang="en-US" altLang="en-US" sz="1800" smtClean="0">
                <a:solidFill>
                  <a:schemeClr val="tx1"/>
                </a:solidFill>
              </a:rPr>
              <a:pPr/>
              <a:t>35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3C05E59E-055D-1CA8-08D0-51C032CF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0"/>
            <a:ext cx="8353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18ABA-B459-7FE5-742A-C258DEA5A90A}"/>
              </a:ext>
            </a:extLst>
          </p:cNvPr>
          <p:cNvSpPr txBox="1"/>
          <p:nvPr/>
        </p:nvSpPr>
        <p:spPr>
          <a:xfrm rot="16200000">
            <a:off x="-2019300" y="3103712"/>
            <a:ext cx="51450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/>
            <a:r>
              <a:rPr lang="en-ZA" b="0" i="1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Eur.Phys.J.C</a:t>
            </a:r>
            <a:r>
              <a:rPr lang="en-ZA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82 (2022) 8, 665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A1B3-37D6-FD13-E6EB-30DFF934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763000" cy="685800"/>
          </a:xfrm>
        </p:spPr>
        <p:txBody>
          <a:bodyPr/>
          <a:lstStyle/>
          <a:p>
            <a:r>
              <a:rPr lang="en-US" dirty="0"/>
              <a:t>The importance of two and multi-body decays for the (HL)-LHC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A23AF-6651-8505-1B5E-B1B496C9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9296400" cy="4724400"/>
          </a:xfrm>
        </p:spPr>
        <p:txBody>
          <a:bodyPr/>
          <a:lstStyle/>
          <a:p>
            <a:r>
              <a:rPr lang="en-US" dirty="0"/>
              <a:t>Certain types of two-body decays are unexplored in important regions of the phase-space: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types of topologies are also unexplored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Machine Learning techniques, such as weak supervision, relevant to minimize model dependence, not used to its fullest potential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D44B0-68C3-B30A-BDB8-1735D9C5E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D89B3A-C1B7-9240-957C-0079C91AEA96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0DE09F-4DC5-3873-4ECF-1862F229AE25}"/>
                  </a:ext>
                </a:extLst>
              </p:cNvPr>
              <p:cNvSpPr txBox="1"/>
              <p:nvPr/>
            </p:nvSpPr>
            <p:spPr>
              <a:xfrm>
                <a:off x="1918265" y="2658070"/>
                <a:ext cx="273504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0DE09F-4DC5-3873-4ECF-1862F229A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65" y="2658070"/>
                <a:ext cx="2735044" cy="923330"/>
              </a:xfrm>
              <a:prstGeom prst="rect">
                <a:avLst/>
              </a:prstGeom>
              <a:blipFill>
                <a:blip r:embed="rId2"/>
                <a:stretch>
                  <a:fillRect l="-1389" r="-926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D7C6A0-7F6A-852B-2968-E8708A151A16}"/>
                  </a:ext>
                </a:extLst>
              </p:cNvPr>
              <p:cNvSpPr txBox="1"/>
              <p:nvPr/>
            </p:nvSpPr>
            <p:spPr>
              <a:xfrm>
                <a:off x="5181600" y="2658070"/>
                <a:ext cx="30330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5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D7C6A0-7F6A-852B-2968-E8708A151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658070"/>
                <a:ext cx="3033073" cy="923330"/>
              </a:xfrm>
              <a:prstGeom prst="rect">
                <a:avLst/>
              </a:prstGeom>
              <a:blipFill>
                <a:blip r:embed="rId3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983008-C6E1-47E6-1C44-BB2549BAC523}"/>
                  </a:ext>
                </a:extLst>
              </p:cNvPr>
              <p:cNvSpPr txBox="1"/>
              <p:nvPr/>
            </p:nvSpPr>
            <p:spPr>
              <a:xfrm>
                <a:off x="1816694" y="4330584"/>
                <a:ext cx="6157327" cy="957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5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983008-C6E1-47E6-1C44-BB2549BAC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694" y="4330584"/>
                <a:ext cx="6157327" cy="957891"/>
              </a:xfrm>
              <a:prstGeom prst="rect">
                <a:avLst/>
              </a:prstGeom>
              <a:blipFill>
                <a:blip r:embed="rId4"/>
                <a:stretch>
                  <a:fillRect l="-619" r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13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2">
            <a:extLst>
              <a:ext uri="{FF2B5EF4-FFF2-40B4-BE49-F238E27FC236}">
                <a16:creationId xmlns:a16="http://schemas.microsoft.com/office/drawing/2014/main" id="{1320499E-087D-16DA-ED9E-ADEE09927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001000" cy="685800"/>
          </a:xfrm>
        </p:spPr>
        <p:txBody>
          <a:bodyPr/>
          <a:lstStyle/>
          <a:p>
            <a:r>
              <a:rPr altLang="en-US" sz="4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Outlook and 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442" name="Content Placeholder 3">
                <a:extLst>
                  <a:ext uri="{FF2B5EF4-FFF2-40B4-BE49-F238E27FC236}">
                    <a16:creationId xmlns:a16="http://schemas.microsoft.com/office/drawing/2014/main" id="{1EE61765-93D6-5422-A93C-E620CCC88856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0" y="990600"/>
                <a:ext cx="9829800" cy="5791200"/>
              </a:xfrm>
            </p:spPr>
            <p:txBody>
              <a:bodyPr/>
              <a:lstStyle/>
              <a:p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Discrepancies in multi-lepton final states at LHC </a:t>
                </a:r>
                <a:r>
                  <a:rPr lang="en-ZA" altLang="en-US" sz="2600" dirty="0" err="1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w.r.t.</a:t>
                </a:r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current MCs are not statistical fluctuations</a:t>
                </a:r>
              </a:p>
              <a:p>
                <a:pPr lvl="1"/>
                <a:r>
                  <a:rPr lang="en-ZA" altLang="en-US" sz="2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They appear in corners of the phase-space dominated by different processes </a:t>
                </a:r>
                <a:r>
                  <a:rPr lang="en-ZA" altLang="en-US" sz="1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(</a:t>
                </a:r>
                <a:r>
                  <a:rPr lang="en-ZA" altLang="en-US" sz="1400" dirty="0" err="1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Wt</a:t>
                </a:r>
                <a:r>
                  <a:rPr lang="en-ZA" altLang="en-US" sz="1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/</a:t>
                </a:r>
                <a:r>
                  <a:rPr lang="en-ZA" altLang="en-US" sz="1400" dirty="0" err="1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tt</a:t>
                </a:r>
                <a:r>
                  <a:rPr lang="en-ZA" altLang="en-US" sz="1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/4t, VV, </a:t>
                </a:r>
                <a:r>
                  <a:rPr lang="en-ZA" altLang="en-US" sz="1400" dirty="0" err="1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ttV</a:t>
                </a:r>
                <a:r>
                  <a:rPr lang="en-ZA" altLang="en-US" sz="1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, </a:t>
                </a:r>
                <a:r>
                  <a:rPr lang="en-ZA" altLang="en-US" sz="1400" dirty="0" err="1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Vh</a:t>
                </a:r>
                <a:r>
                  <a:rPr lang="en-ZA" altLang="en-US" sz="1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, WWW)</a:t>
                </a:r>
                <a:endParaRPr lang="en-ZA" altLang="en-US" sz="2600" dirty="0">
                  <a:latin typeface="Arial Black" panose="020B0604020202020204" pitchFamily="34" charset="0"/>
                  <a:ea typeface="ＭＳ Ｐゴシック" panose="020B0600070205080204" pitchFamily="34" charset="-128"/>
                  <a:cs typeface="Arial Black" panose="020B0604020202020204" pitchFamily="34" charset="0"/>
                </a:endParaRPr>
              </a:p>
              <a:p>
                <a:pPr lvl="2"/>
                <a:r>
                  <a:rPr lang="en-ZA" altLang="en-US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Hard to explain with MC mismodelling </a:t>
                </a:r>
              </a:p>
              <a:p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  <a:sym typeface="Wingdings" pitchFamily="2" charset="2"/>
                  </a:rPr>
                  <a:t>With these anomalies one predicts a scalar, S, with a mass 150±5 GeV from the decay of a heavier, H.</a:t>
                </a:r>
              </a:p>
              <a:p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  <a:sym typeface="Wingdings" pitchFamily="2" charset="2"/>
                  </a:rPr>
                  <a:t>Analysis of in associated production </a:t>
                </a:r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gives a large (~5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l-GR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) </a:t>
                </a:r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global excess around 152 GeV</a:t>
                </a:r>
              </a:p>
              <a:p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Excesses at 95 GeV have grown, leading to 3.8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global significance</a:t>
                </a:r>
                <a:endParaRPr lang="el-GR" altLang="en-US" sz="2600" dirty="0">
                  <a:latin typeface="Arial Black" panose="020B0604020202020204" pitchFamily="34" charset="0"/>
                  <a:ea typeface="ＭＳ Ｐゴシック" panose="020B0600070205080204" pitchFamily="34" charset="-128"/>
                  <a:cs typeface="Arial Black" panose="020B0604020202020204" pitchFamily="34" charset="0"/>
                </a:endParaRPr>
              </a:p>
              <a:p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  <a:sym typeface="Wingdings" pitchFamily="2" charset="2"/>
                  </a:rPr>
                  <a:t>Searches for HSS*,SS’, where asymmetric </a:t>
                </a:r>
                <a:r>
                  <a:rPr lang="en-ZA" altLang="en-US" sz="26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configurations play an important role at the LHC</a:t>
                </a:r>
              </a:p>
              <a:p>
                <a:pPr lvl="1"/>
                <a:r>
                  <a:rPr lang="en-ZA" altLang="en-US" sz="2400" dirty="0">
                    <a:latin typeface="Arial Black" panose="020B0604020202020204" pitchFamily="34" charset="0"/>
                    <a:ea typeface="ＭＳ Ｐゴシック" panose="020B0600070205080204" pitchFamily="34" charset="-128"/>
                    <a:cs typeface="Arial Black" panose="020B0604020202020204" pitchFamily="34" charset="0"/>
                    <a:sym typeface="Wingdings" pitchFamily="2" charset="2"/>
                  </a:rPr>
                  <a:t>HS(152)S(95)’, a candidate to explain anomalies</a:t>
                </a:r>
              </a:p>
              <a:p>
                <a:endParaRPr lang="en-ZA" altLang="en-US" sz="2600" dirty="0">
                  <a:latin typeface="Arial Black" panose="020B0604020202020204" pitchFamily="34" charset="0"/>
                  <a:ea typeface="ＭＳ Ｐゴシック" panose="020B0600070205080204" pitchFamily="34" charset="-128"/>
                  <a:cs typeface="Arial Black" panose="020B0604020202020204" pitchFamily="34" charset="0"/>
                  <a:sym typeface="Wingdings" pitchFamily="2" charset="2"/>
                </a:endParaRPr>
              </a:p>
              <a:p>
                <a:pPr lvl="1">
                  <a:buFont typeface="Wingdings" pitchFamily="2" charset="2"/>
                  <a:buNone/>
                </a:pPr>
                <a:endParaRPr altLang="en-US" sz="2600" dirty="0">
                  <a:latin typeface="Arial Black" panose="020B0604020202020204" pitchFamily="34" charset="0"/>
                  <a:ea typeface="ＭＳ Ｐゴシック" panose="020B0600070205080204" pitchFamily="34" charset="-128"/>
                  <a:cs typeface="Arial Black" panose="020B0604020202020204" pitchFamily="34" charset="0"/>
                </a:endParaRPr>
              </a:p>
            </p:txBody>
          </p:sp>
        </mc:Choice>
        <mc:Fallback>
          <p:sp>
            <p:nvSpPr>
              <p:cNvPr id="61442" name="Content Placeholder 3">
                <a:extLst>
                  <a:ext uri="{FF2B5EF4-FFF2-40B4-BE49-F238E27FC236}">
                    <a16:creationId xmlns:a16="http://schemas.microsoft.com/office/drawing/2014/main" id="{1EE61765-93D6-5422-A93C-E620CCC888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0600"/>
                <a:ext cx="9829800" cy="5791200"/>
              </a:xfrm>
              <a:blipFill>
                <a:blip r:embed="rId2"/>
                <a:stretch>
                  <a:fillRect l="-1032" t="-1751" r="-1290" b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43" name="Slide Number Placeholder 1">
            <a:extLst>
              <a:ext uri="{FF2B5EF4-FFF2-40B4-BE49-F238E27FC236}">
                <a16:creationId xmlns:a16="http://schemas.microsoft.com/office/drawing/2014/main" id="{E0B0C3F5-5C45-32DA-7F54-88A419E80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89850" y="6400800"/>
            <a:ext cx="2063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4A89795-8B19-EA43-A623-FA6DE630872F}" type="slidenum">
              <a:rPr lang="en-US" altLang="en-US" sz="1800" smtClean="0">
                <a:solidFill>
                  <a:schemeClr val="tx1"/>
                </a:solidFill>
              </a:rPr>
              <a:pPr/>
              <a:t>37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B074D43-DE3B-85EE-B135-89A735B84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0AC4815-3F93-834A-B3FF-163EC81E9EDD}" type="slidenum">
              <a:rPr lang="en-US" altLang="en-US" sz="1800" smtClean="0">
                <a:solidFill>
                  <a:schemeClr val="tx1"/>
                </a:solidFill>
              </a:rPr>
              <a:pPr/>
              <a:t>38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2466" name="TextBox 5">
            <a:extLst>
              <a:ext uri="{FF2B5EF4-FFF2-40B4-BE49-F238E27FC236}">
                <a16:creationId xmlns:a16="http://schemas.microsoft.com/office/drawing/2014/main" id="{735AA864-44F1-EE83-E7F9-642C4310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971800"/>
            <a:ext cx="6705600" cy="830263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Additional Slides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1">
            <a:extLst>
              <a:ext uri="{FF2B5EF4-FFF2-40B4-BE49-F238E27FC236}">
                <a16:creationId xmlns:a16="http://schemas.microsoft.com/office/drawing/2014/main" id="{69994BED-DC31-D6B2-F168-0F6DB07973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DC7CD5A-0803-3D43-B141-A57B2E7D9D31}" type="slidenum">
              <a:rPr lang="en-US" altLang="en-US" sz="1800" smtClean="0">
                <a:solidFill>
                  <a:schemeClr val="tx1"/>
                </a:solidFill>
              </a:rPr>
              <a:pPr/>
              <a:t>39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63490" name="Picture 2" descr="H2mH2.pdf">
            <a:extLst>
              <a:ext uri="{FF2B5EF4-FFF2-40B4-BE49-F238E27FC236}">
                <a16:creationId xmlns:a16="http://schemas.microsoft.com/office/drawing/2014/main" id="{55148397-F641-EF39-44A5-DA5F23F7B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1513" y="-649288"/>
            <a:ext cx="7086600" cy="823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1">
            <a:extLst>
              <a:ext uri="{FF2B5EF4-FFF2-40B4-BE49-F238E27FC236}">
                <a16:creationId xmlns:a16="http://schemas.microsoft.com/office/drawing/2014/main" id="{4B34BE3C-A392-1D67-2895-5CB0058D497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463799" y="3074987"/>
            <a:ext cx="640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Arial Black" panose="020B0604020202020204" pitchFamily="34" charset="0"/>
              </a:rPr>
              <a:t>For simplicity we will assume that the S decays like the SM Higgs boson</a:t>
            </a:r>
          </a:p>
        </p:txBody>
      </p:sp>
      <p:sp>
        <p:nvSpPr>
          <p:cNvPr id="63492" name="Rectangle 1">
            <a:extLst>
              <a:ext uri="{FF2B5EF4-FFF2-40B4-BE49-F238E27FC236}">
                <a16:creationId xmlns:a16="http://schemas.microsoft.com/office/drawing/2014/main" id="{934EA2E2-336E-0257-225E-5792D9E4D96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98469" y="2797969"/>
            <a:ext cx="514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rgbClr val="000000"/>
                </a:solidFill>
                <a:latin typeface="Arial" panose="020B0604020202020204" pitchFamily="34" charset="0"/>
              </a:rPr>
              <a:t>J.Phys. G46 (2019) no.11, 115001</a:t>
            </a:r>
            <a:r>
              <a:rPr lang="en-ZA" altLang="en-U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4D7447-56C8-6F0A-AAEB-60E715BB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5740400"/>
            <a:ext cx="4267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F19EAC-26AF-F8E5-D2FE-6A794CAC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4738"/>
            <a:ext cx="51816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>
            <a:extLst>
              <a:ext uri="{FF2B5EF4-FFF2-40B4-BE49-F238E27FC236}">
                <a16:creationId xmlns:a16="http://schemas.microsoft.com/office/drawing/2014/main" id="{46DAA245-AB57-D120-0E1D-E54837FB6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6100"/>
            <a:ext cx="8991600" cy="609600"/>
          </a:xfrm>
        </p:spPr>
        <p:txBody>
          <a:bodyPr/>
          <a:lstStyle/>
          <a:p>
            <a:r>
              <a:rPr altLang="en-US" sz="4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simplified Model </a:t>
            </a:r>
            <a:r>
              <a:rPr altLang="en-US" sz="2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(from Run I)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8862929F-8D25-4BA0-E99C-EDD0F9F169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4800600" cy="5562600"/>
          </a:xfrm>
        </p:spPr>
        <p:txBody>
          <a:bodyPr/>
          <a:lstStyle/>
          <a:p>
            <a:pPr marL="457200" indent="-457200">
              <a:buFont typeface="Comic Sans MS" panose="030F0902030302020204" pitchFamily="66" charset="0"/>
              <a:buAutoNum type="arabicPeriod"/>
            </a:pP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starting point of the hypothesis is the existence of a boson, H, that contains Higgs-like interactions, with a mass in the range 250-280 GeV</a:t>
            </a:r>
          </a:p>
          <a:p>
            <a:pPr marL="457200" indent="-457200">
              <a:buFont typeface="Comic Sans MS" panose="030F0902030302020204" pitchFamily="66" charset="0"/>
              <a:buAutoNum type="arabicPeriod"/>
            </a:pP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In order to avoid large quartic couplings, incorporate a mediator scalar, S, that interacts with the SM and Dark Matter.</a:t>
            </a:r>
          </a:p>
          <a:p>
            <a:pPr marL="457200" indent="-457200">
              <a:buFont typeface="Comic Sans MS" panose="030F0902030302020204" pitchFamily="66" charset="0"/>
              <a:buAutoNum type="arabicPeriod"/>
            </a:pP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Dominance of H</a:t>
            </a: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  <a:sym typeface="Wingdings" pitchFamily="2" charset="2"/>
              </a:rPr>
              <a:t>Sh,SS decay over other decays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5605" name="Slide Number Placeholder 3">
            <a:extLst>
              <a:ext uri="{FF2B5EF4-FFF2-40B4-BE49-F238E27FC236}">
                <a16:creationId xmlns:a16="http://schemas.microsoft.com/office/drawing/2014/main" id="{7D7278E1-B27F-5DBE-FB59-238761E79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726E7F7-7681-8649-93B9-E85F4A931261}" type="slidenum">
              <a:rPr lang="en-US" altLang="en-US" sz="1800" smtClean="0">
                <a:solidFill>
                  <a:schemeClr val="tx1"/>
                </a:solidFill>
              </a:rPr>
              <a:pPr/>
              <a:t>4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5606" name="TextBox 7">
            <a:extLst>
              <a:ext uri="{FF2B5EF4-FFF2-40B4-BE49-F238E27FC236}">
                <a16:creationId xmlns:a16="http://schemas.microsoft.com/office/drawing/2014/main" id="{1148AC17-9077-A4AC-5488-75B927F4C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388"/>
            <a:ext cx="497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chemeClr val="tx1"/>
                </a:solidFill>
                <a:latin typeface="Arial Black" panose="020B0604020202020204" pitchFamily="34" charset="0"/>
              </a:rPr>
              <a:t>Eur. Phys. J. C (2016) 76:580</a:t>
            </a:r>
            <a:endParaRPr lang="nb-NO" altLang="en-US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pic>
        <p:nvPicPr>
          <p:cNvPr id="25607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7F5B54A-41FB-941C-3F27-8FE69525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953000"/>
            <a:ext cx="4787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3mH3.pdf">
            <a:extLst>
              <a:ext uri="{FF2B5EF4-FFF2-40B4-BE49-F238E27FC236}">
                <a16:creationId xmlns:a16="http://schemas.microsoft.com/office/drawing/2014/main" id="{2B9B26DE-DE64-EECA-1650-C27AAA0C6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4332" y="-567532"/>
            <a:ext cx="7010400" cy="81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1">
            <a:extLst>
              <a:ext uri="{FF2B5EF4-FFF2-40B4-BE49-F238E27FC236}">
                <a16:creationId xmlns:a16="http://schemas.microsoft.com/office/drawing/2014/main" id="{C59CD25C-7B35-4F36-01AC-EA3FA3E606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31B64FC-93C1-5C4D-A441-72AB1B152D16}" type="slidenum">
              <a:rPr lang="en-US" altLang="en-US" sz="1800" smtClean="0">
                <a:solidFill>
                  <a:schemeClr val="tx1"/>
                </a:solidFill>
              </a:rPr>
              <a:pPr/>
              <a:t>40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52B8FEFF-89BF-8CDF-03F5-2DE04B1356A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954212" y="2646362"/>
            <a:ext cx="5295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rgbClr val="000000"/>
                </a:solidFill>
                <a:latin typeface="Arial" panose="020B0604020202020204" pitchFamily="34" charset="0"/>
              </a:rPr>
              <a:t>J.Phys. G46 (2019) no.11, 115001</a:t>
            </a:r>
            <a:r>
              <a:rPr lang="en-ZA" altLang="en-U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screenshot_1035.png">
            <a:extLst>
              <a:ext uri="{FF2B5EF4-FFF2-40B4-BE49-F238E27FC236}">
                <a16:creationId xmlns:a16="http://schemas.microsoft.com/office/drawing/2014/main" id="{89735E33-53D4-419A-7C40-647B59EA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71600"/>
            <a:ext cx="9029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1">
            <a:extLst>
              <a:ext uri="{FF2B5EF4-FFF2-40B4-BE49-F238E27FC236}">
                <a16:creationId xmlns:a16="http://schemas.microsoft.com/office/drawing/2014/main" id="{61FA768C-FA8C-012D-E6AF-7C3211D63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7E60DD0-84D4-6D45-88F0-425B365CAE06}" type="slidenum">
              <a:rPr lang="en-US" altLang="en-US" sz="1800" smtClean="0">
                <a:solidFill>
                  <a:schemeClr val="tx1"/>
                </a:solidFill>
              </a:rPr>
              <a:pPr/>
              <a:t>41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5539" name="TextBox 2">
            <a:extLst>
              <a:ext uri="{FF2B5EF4-FFF2-40B4-BE49-F238E27FC236}">
                <a16:creationId xmlns:a16="http://schemas.microsoft.com/office/drawing/2014/main" id="{4BE770FB-C0A7-B30E-81AA-95DADF0DF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"/>
            <a:ext cx="659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Arial Black" panose="020B0604020202020204" pitchFamily="34" charset="0"/>
              </a:rPr>
              <a:t>Masses in the 2HDM+S</a:t>
            </a:r>
          </a:p>
        </p:txBody>
      </p:sp>
      <p:sp>
        <p:nvSpPr>
          <p:cNvPr id="65540" name="TextBox 4">
            <a:extLst>
              <a:ext uri="{FF2B5EF4-FFF2-40B4-BE49-F238E27FC236}">
                <a16:creationId xmlns:a16="http://schemas.microsoft.com/office/drawing/2014/main" id="{7AA38D6D-BDEB-A5B5-6EB8-A5F447DE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2819400"/>
            <a:ext cx="8901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Mass-matrix for the CP-even scalar sector will modified with respect to 2HDM</a:t>
            </a:r>
          </a:p>
          <a:p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and that needs a 3 x3 matrix (three mixing angles). Couplings are modified.</a:t>
            </a:r>
          </a:p>
        </p:txBody>
      </p:sp>
      <p:sp>
        <p:nvSpPr>
          <p:cNvPr id="65541" name="TextBox 5">
            <a:extLst>
              <a:ext uri="{FF2B5EF4-FFF2-40B4-BE49-F238E27FC236}">
                <a16:creationId xmlns:a16="http://schemas.microsoft.com/office/drawing/2014/main" id="{052418C9-3464-C6AB-71E3-C4DE9E9EF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1">
            <a:extLst>
              <a:ext uri="{FF2B5EF4-FFF2-40B4-BE49-F238E27FC236}">
                <a16:creationId xmlns:a16="http://schemas.microsoft.com/office/drawing/2014/main" id="{DD79F97C-4856-EC82-9A1F-0100EAF7F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06D09FE-70FD-9444-8470-FC67F60896C1}" type="slidenum">
              <a:rPr lang="en-US" altLang="en-US" sz="1800" smtClean="0">
                <a:solidFill>
                  <a:schemeClr val="tx1"/>
                </a:solidFill>
              </a:rPr>
              <a:pPr/>
              <a:t>42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66562" name="Picture 2" descr="screenshot_1109.png">
            <a:extLst>
              <a:ext uri="{FF2B5EF4-FFF2-40B4-BE49-F238E27FC236}">
                <a16:creationId xmlns:a16="http://schemas.microsoft.com/office/drawing/2014/main" id="{6C186C73-092E-529B-F55E-7D8BA177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90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>
            <a:extLst>
              <a:ext uri="{FF2B5EF4-FFF2-40B4-BE49-F238E27FC236}">
                <a16:creationId xmlns:a16="http://schemas.microsoft.com/office/drawing/2014/main" id="{8A6C2949-5F2C-DCAF-DA8C-4C757EBC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63963"/>
            <a:ext cx="9525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Perform scans after fixing masses of physical bosons(m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h1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=125 GeV, m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h2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=140, m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h3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=270 GeV, m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A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=600 GeV, m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H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±=600 GeV) in addition to the constraints described in </a:t>
            </a:r>
            <a:r>
              <a:rPr lang="is-IS" altLang="en-US">
                <a:solidFill>
                  <a:schemeClr val="tx1"/>
                </a:solidFill>
                <a:latin typeface="Arial Black" panose="020B0604020202020204" pitchFamily="34" charset="0"/>
              </a:rPr>
              <a:t>arXiv:1711.07874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, including the signal Yukawa coupling strength of β</a:t>
            </a:r>
            <a:r>
              <a:rPr lang="en-US" altLang="en-US" baseline="-25000">
                <a:solidFill>
                  <a:schemeClr val="tx1"/>
                </a:solidFill>
                <a:latin typeface="Arial Black" panose="020B0604020202020204" pitchFamily="34" charset="0"/>
              </a:rPr>
              <a:t>g</a:t>
            </a:r>
            <a:r>
              <a:rPr lang="en-US" altLang="en-US" baseline="30000">
                <a:solidFill>
                  <a:schemeClr val="tx1"/>
                </a:solidFill>
                <a:latin typeface="Arial Black" panose="020B0604020202020204" pitchFamily="34" charset="0"/>
              </a:rPr>
              <a:t>2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=1.38±0.22 (translated into tan</a:t>
            </a:r>
            <a:r>
              <a:rPr lang="en-US" altLang="en-US" baseline="30000">
                <a:solidFill>
                  <a:schemeClr val="tx1"/>
                </a:solidFill>
                <a:latin typeface="Arial Black" panose="020B0604020202020204" pitchFamily="34" charset="0"/>
              </a:rPr>
              <a:t>2</a:t>
            </a:r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β)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0D7EEA56-B536-9C87-A81E-F91A8D077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7344DFC-6638-CA4D-B321-7DB8A22223EC}" type="slidenum">
              <a:rPr lang="en-US" altLang="en-US" sz="1800" smtClean="0">
                <a:solidFill>
                  <a:schemeClr val="tx1"/>
                </a:solidFill>
              </a:rPr>
              <a:pPr/>
              <a:t>43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67586" name="Picture 2" descr="a32.png">
            <a:extLst>
              <a:ext uri="{FF2B5EF4-FFF2-40B4-BE49-F238E27FC236}">
                <a16:creationId xmlns:a16="http://schemas.microsoft.com/office/drawing/2014/main" id="{C859F648-B9D4-DE27-F68D-D6C49E3F2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0"/>
            <a:ext cx="3403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a12.png">
            <a:extLst>
              <a:ext uri="{FF2B5EF4-FFF2-40B4-BE49-F238E27FC236}">
                <a16:creationId xmlns:a16="http://schemas.microsoft.com/office/drawing/2014/main" id="{6F066635-0CC1-D98B-4FF5-A07715C8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276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a13.png">
            <a:extLst>
              <a:ext uri="{FF2B5EF4-FFF2-40B4-BE49-F238E27FC236}">
                <a16:creationId xmlns:a16="http://schemas.microsoft.com/office/drawing/2014/main" id="{1F4F42B8-741C-0949-6BF1-BF335ACD1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0"/>
            <a:ext cx="3365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a1t.png">
            <a:extLst>
              <a:ext uri="{FF2B5EF4-FFF2-40B4-BE49-F238E27FC236}">
                <a16:creationId xmlns:a16="http://schemas.microsoft.com/office/drawing/2014/main" id="{BDF5DAE3-3F70-B8E3-CD8F-6883CA1BE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038600"/>
            <a:ext cx="31892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a3t.png">
            <a:extLst>
              <a:ext uri="{FF2B5EF4-FFF2-40B4-BE49-F238E27FC236}">
                <a16:creationId xmlns:a16="http://schemas.microsoft.com/office/drawing/2014/main" id="{AF4EFAFF-8F0D-2B88-987C-EDA2D818B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33528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a2t.png">
            <a:extLst>
              <a:ext uri="{FF2B5EF4-FFF2-40B4-BE49-F238E27FC236}">
                <a16:creationId xmlns:a16="http://schemas.microsoft.com/office/drawing/2014/main" id="{D0DD36DE-09C9-B735-0706-37017B7B8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3276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8">
            <a:extLst>
              <a:ext uri="{FF2B5EF4-FFF2-40B4-BE49-F238E27FC236}">
                <a16:creationId xmlns:a16="http://schemas.microsoft.com/office/drawing/2014/main" id="{05ED4C77-F7CF-AF20-6760-5AF581E4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952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 Black" panose="020B0604020202020204" pitchFamily="34" charset="0"/>
              </a:rPr>
              <a:t>Correlation plots for the three mixing angles and tanβ.</a:t>
            </a:r>
          </a:p>
          <a:p>
            <a:r>
              <a:rPr lang="en-US" altLang="en-US" b="1">
                <a:solidFill>
                  <a:srgbClr val="000000"/>
                </a:solidFill>
                <a:latin typeface="Arial Black" panose="020B0604020202020204" pitchFamily="34" charset="0"/>
              </a:rPr>
              <a:t>Blue (red) points correspond to Br(h</a:t>
            </a:r>
            <a:r>
              <a:rPr lang="en-US" altLang="en-US" b="1">
                <a:solidFill>
                  <a:srgbClr val="000000"/>
                </a:solidFill>
                <a:latin typeface="Arial Black" panose="020B0604020202020204" pitchFamily="34" charset="0"/>
                <a:sym typeface="Wingdings" pitchFamily="2" charset="2"/>
              </a:rPr>
              <a:t>SM) within 10% (20%) of the SM h values </a:t>
            </a:r>
            <a:r>
              <a:rPr lang="en-US" altLang="en-US" sz="2000" b="1">
                <a:solidFill>
                  <a:srgbClr val="000000"/>
                </a:solidFill>
                <a:latin typeface="Arial Black" panose="020B0604020202020204" pitchFamily="34" charset="0"/>
                <a:sym typeface="Wingdings" pitchFamily="2" charset="2"/>
              </a:rPr>
              <a:t>(</a:t>
            </a:r>
            <a:r>
              <a:rPr lang="en-ZA" altLang="en-US" sz="2000" b="1">
                <a:solidFill>
                  <a:srgbClr val="000000"/>
                </a:solidFill>
                <a:latin typeface="Arial Black" panose="020B0604020202020204" pitchFamily="34" charset="0"/>
              </a:rPr>
              <a:t>J.Phys. G46 (2019) no.11, 115001 </a:t>
            </a:r>
            <a:r>
              <a:rPr lang="en-US" altLang="en-US" sz="2000" b="1">
                <a:solidFill>
                  <a:srgbClr val="000000"/>
                </a:solidFill>
                <a:latin typeface="Arial Black" panose="020B0604020202020204" pitchFamily="34" charset="0"/>
              </a:rPr>
              <a:t>)</a:t>
            </a:r>
            <a:endParaRPr lang="is-IS" altLang="en-US" b="1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6" descr="S_gaga_WW.png">
            <a:extLst>
              <a:ext uri="{FF2B5EF4-FFF2-40B4-BE49-F238E27FC236}">
                <a16:creationId xmlns:a16="http://schemas.microsoft.com/office/drawing/2014/main" id="{96EF92DB-4B8F-F870-263B-F01C88E2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733800"/>
            <a:ext cx="345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8" descr="S_Zga_gaga.png">
            <a:extLst>
              <a:ext uri="{FF2B5EF4-FFF2-40B4-BE49-F238E27FC236}">
                <a16:creationId xmlns:a16="http://schemas.microsoft.com/office/drawing/2014/main" id="{D21285A3-A1E5-9EFF-781D-9526A9ECE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3733800"/>
            <a:ext cx="3365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Slide Number Placeholder 1">
            <a:extLst>
              <a:ext uri="{FF2B5EF4-FFF2-40B4-BE49-F238E27FC236}">
                <a16:creationId xmlns:a16="http://schemas.microsoft.com/office/drawing/2014/main" id="{D53576E3-7B3B-1129-CF93-CDB51F39F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266F6FD-A520-5E48-A0FA-9ADA95E0B5EA}" type="slidenum">
              <a:rPr lang="en-US" altLang="en-US" sz="1800" smtClean="0">
                <a:solidFill>
                  <a:schemeClr val="tx1"/>
                </a:solidFill>
              </a:rPr>
              <a:pPr/>
              <a:t>44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68612" name="Picture 2" descr="h_WW_bb.png">
            <a:extLst>
              <a:ext uri="{FF2B5EF4-FFF2-40B4-BE49-F238E27FC236}">
                <a16:creationId xmlns:a16="http://schemas.microsoft.com/office/drawing/2014/main" id="{94194156-48A3-B47C-5499-FDBA0B43D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3276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3" descr="h_Zga_gaga.png">
            <a:extLst>
              <a:ext uri="{FF2B5EF4-FFF2-40B4-BE49-F238E27FC236}">
                <a16:creationId xmlns:a16="http://schemas.microsoft.com/office/drawing/2014/main" id="{7EAAD2FA-AFCE-7326-7E79-FF1A5B547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"/>
            <a:ext cx="36099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h_gaga_WW.png">
            <a:extLst>
              <a:ext uri="{FF2B5EF4-FFF2-40B4-BE49-F238E27FC236}">
                <a16:creationId xmlns:a16="http://schemas.microsoft.com/office/drawing/2014/main" id="{82AE6441-2FF1-1B46-12BD-C98BC665A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44450"/>
            <a:ext cx="34020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S_WW_bb.png">
            <a:extLst>
              <a:ext uri="{FF2B5EF4-FFF2-40B4-BE49-F238E27FC236}">
                <a16:creationId xmlns:a16="http://schemas.microsoft.com/office/drawing/2014/main" id="{C5BA84C1-633A-8BE0-E98D-E76074915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2924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9">
            <a:extLst>
              <a:ext uri="{FF2B5EF4-FFF2-40B4-BE49-F238E27FC236}">
                <a16:creationId xmlns:a16="http://schemas.microsoft.com/office/drawing/2014/main" id="{33C66A62-9FF2-B08E-BCA5-DA3D9FD7B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0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Results using N2HDECAY (</a:t>
            </a:r>
            <a:r>
              <a:rPr lang="is-IS" altLang="en-US">
                <a:solidFill>
                  <a:srgbClr val="000000"/>
                </a:solidFill>
                <a:latin typeface="Arial Black" panose="020B0604020202020204" pitchFamily="34" charset="0"/>
              </a:rPr>
              <a:t>arXiv:1612.01309</a:t>
            </a:r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) for one benchmark point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hist_m_emu.pdf">
            <a:extLst>
              <a:ext uri="{FF2B5EF4-FFF2-40B4-BE49-F238E27FC236}">
                <a16:creationId xmlns:a16="http://schemas.microsoft.com/office/drawing/2014/main" id="{05AA48E8-021B-781B-8F1C-337528BB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2331" y="494507"/>
            <a:ext cx="6302375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Slide Number Placeholder 1">
            <a:extLst>
              <a:ext uri="{FF2B5EF4-FFF2-40B4-BE49-F238E27FC236}">
                <a16:creationId xmlns:a16="http://schemas.microsoft.com/office/drawing/2014/main" id="{FBA90CB0-C6F4-D53A-4AC6-FF292F73C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3134457-E53B-504E-A38F-7A1B0E1BE3C9}" type="slidenum">
              <a:rPr lang="en-US" altLang="en-US" sz="1800" smtClean="0">
                <a:solidFill>
                  <a:schemeClr val="tx1"/>
                </a:solidFill>
              </a:rPr>
              <a:pPr/>
              <a:t>45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9635" name="Title 1">
            <a:extLst>
              <a:ext uri="{FF2B5EF4-FFF2-40B4-BE49-F238E27FC236}">
                <a16:creationId xmlns:a16="http://schemas.microsoft.com/office/drawing/2014/main" id="{4F9AC53B-4117-B558-A660-68982EAB1C31}"/>
              </a:ext>
            </a:extLst>
          </p:cNvPr>
          <p:cNvSpPr txBox="1">
            <a:spLocks/>
          </p:cNvSpPr>
          <p:nvPr/>
        </p:nvSpPr>
        <p:spPr bwMode="auto">
          <a:xfrm>
            <a:off x="338138" y="150813"/>
            <a:ext cx="92297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chemeClr val="tx1"/>
                </a:solidFill>
                <a:latin typeface="Arial Black" panose="020B0604020202020204" pitchFamily="34" charset="0"/>
              </a:rPr>
              <a:t>Impact of NNLO QCD in WW</a:t>
            </a:r>
          </a:p>
        </p:txBody>
      </p:sp>
      <p:sp>
        <p:nvSpPr>
          <p:cNvPr id="69636" name="Rectangle 5">
            <a:extLst>
              <a:ext uri="{FF2B5EF4-FFF2-40B4-BE49-F238E27FC236}">
                <a16:creationId xmlns:a16="http://schemas.microsoft.com/office/drawing/2014/main" id="{09DF44DB-E526-17FE-FD1A-A48504C9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676400"/>
            <a:ext cx="1905000" cy="8382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69637" name="Straight Arrow Connector 7">
            <a:extLst>
              <a:ext uri="{FF2B5EF4-FFF2-40B4-BE49-F238E27FC236}">
                <a16:creationId xmlns:a16="http://schemas.microsoft.com/office/drawing/2014/main" id="{69B2971D-00BA-A07C-9AAD-018577566A4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15000" y="2590800"/>
            <a:ext cx="1905000" cy="228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38" name="TextBox 8">
            <a:extLst>
              <a:ext uri="{FF2B5EF4-FFF2-40B4-BE49-F238E27FC236}">
                <a16:creationId xmlns:a16="http://schemas.microsoft.com/office/drawing/2014/main" id="{E2700A2D-507B-6C72-F4C9-9B1481AE6D3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37569" y="2358231"/>
            <a:ext cx="304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 "/>
              </a:rPr>
              <a:t>Normalized to unity</a:t>
            </a:r>
          </a:p>
        </p:txBody>
      </p:sp>
      <p:sp>
        <p:nvSpPr>
          <p:cNvPr id="69639" name="TextBox 9">
            <a:extLst>
              <a:ext uri="{FF2B5EF4-FFF2-40B4-BE49-F238E27FC236}">
                <a16:creationId xmlns:a16="http://schemas.microsoft.com/office/drawing/2014/main" id="{EA97E7EB-FBE1-3FFC-27CE-4B815E485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048000"/>
            <a:ext cx="2819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NNLO corrections are small and go in the opposite direction w.r.t WW@NLO </a:t>
            </a:r>
          </a:p>
        </p:txBody>
      </p:sp>
      <p:sp>
        <p:nvSpPr>
          <p:cNvPr id="69640" name="TextBox 10">
            <a:extLst>
              <a:ext uri="{FF2B5EF4-FFF2-40B4-BE49-F238E27FC236}">
                <a16:creationId xmlns:a16="http://schemas.microsoft.com/office/drawing/2014/main" id="{182E2625-1725-6F0E-7E66-67139753C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297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NNLO QCD corrections shift the m</a:t>
            </a:r>
            <a:r>
              <a:rPr lang="en-US" altLang="en-US" b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spectrum towards larger values.  </a:t>
            </a:r>
          </a:p>
          <a:p>
            <a:endParaRPr lang="en-US" alt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discrepancy becomes larger in the region of interest with m</a:t>
            </a:r>
            <a:r>
              <a:rPr lang="en-US" altLang="en-US" b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&lt;100 GeV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0F7C1CC1-BCA1-F251-3AAB-ACA7EEE65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1CE184B-A74D-7E4B-82D5-73B49F58927A}" type="slidenum">
              <a:rPr lang="en-US" altLang="en-US" sz="1800" smtClean="0">
                <a:solidFill>
                  <a:schemeClr val="tx1"/>
                </a:solidFill>
              </a:rPr>
              <a:pPr/>
              <a:t>46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70658" name="TextBox 2">
            <a:extLst>
              <a:ext uri="{FF2B5EF4-FFF2-40B4-BE49-F238E27FC236}">
                <a16:creationId xmlns:a16="http://schemas.microsoft.com/office/drawing/2014/main" id="{67667C4E-0F5E-36A2-98C0-F9F10713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675" y="152400"/>
            <a:ext cx="3438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A.Denner, M.Pellen, </a:t>
            </a:r>
          </a:p>
          <a:p>
            <a:r>
              <a:rPr lang="is-IS" altLang="en-US">
                <a:solidFill>
                  <a:srgbClr val="000000"/>
                </a:solidFill>
                <a:latin typeface="Arial Black" panose="020B0604020202020204" pitchFamily="34" charset="0"/>
              </a:rPr>
              <a:t>arXiv:1607.05571</a:t>
            </a:r>
            <a:endParaRPr lang="en-US" altLang="en-US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pic>
        <p:nvPicPr>
          <p:cNvPr id="70659" name="Picture 3" descr="screenshot_1237.png">
            <a:extLst>
              <a:ext uri="{FF2B5EF4-FFF2-40B4-BE49-F238E27FC236}">
                <a16:creationId xmlns:a16="http://schemas.microsoft.com/office/drawing/2014/main" id="{404465BA-4F05-B469-F5F9-2D0E83568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8575"/>
            <a:ext cx="5486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screenshot_1238.png">
            <a:extLst>
              <a:ext uri="{FF2B5EF4-FFF2-40B4-BE49-F238E27FC236}">
                <a16:creationId xmlns:a16="http://schemas.microsoft.com/office/drawing/2014/main" id="{4D32894E-1193-9F25-D4F7-59E61A405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905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screenshot_1239.png">
            <a:extLst>
              <a:ext uri="{FF2B5EF4-FFF2-40B4-BE49-F238E27FC236}">
                <a16:creationId xmlns:a16="http://schemas.microsoft.com/office/drawing/2014/main" id="{890A9057-1AB9-6684-D265-CA974E82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76438"/>
            <a:ext cx="48006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6">
            <a:extLst>
              <a:ext uri="{FF2B5EF4-FFF2-40B4-BE49-F238E27FC236}">
                <a16:creationId xmlns:a16="http://schemas.microsoft.com/office/drawing/2014/main" id="{CEDC2240-2595-8E07-E777-7B6CEC8C9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95400"/>
            <a:ext cx="95361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Arial Black" panose="020B0604020202020204" pitchFamily="34" charset="0"/>
              </a:rPr>
              <a:t>EW corrections are important at high p</a:t>
            </a:r>
            <a:r>
              <a:rPr lang="en-US" altLang="en-US" sz="1900" baseline="-25000">
                <a:solidFill>
                  <a:srgbClr val="000000"/>
                </a:solidFill>
                <a:latin typeface="Arial Black" panose="020B0604020202020204" pitchFamily="34" charset="0"/>
              </a:rPr>
              <a:t>T</a:t>
            </a:r>
            <a:r>
              <a:rPr lang="en-US" altLang="en-US" sz="1900">
                <a:solidFill>
                  <a:srgbClr val="000000"/>
                </a:solidFill>
                <a:latin typeface="Arial Black" panose="020B0604020202020204" pitchFamily="34" charset="0"/>
              </a:rPr>
              <a:t> due to Sudakov logarithms.</a:t>
            </a:r>
          </a:p>
          <a:p>
            <a:r>
              <a:rPr lang="en-US" altLang="en-US" sz="1900">
                <a:solidFill>
                  <a:srgbClr val="000000"/>
                </a:solidFill>
                <a:latin typeface="Arial Black" panose="020B0604020202020204" pitchFamily="34" charset="0"/>
              </a:rPr>
              <a:t>Effect is less than 1% for m</a:t>
            </a:r>
            <a:r>
              <a:rPr lang="en-US" altLang="en-US" sz="1900" baseline="-25000">
                <a:solidFill>
                  <a:srgbClr val="000000"/>
                </a:solidFill>
                <a:latin typeface="Arial Black" panose="020B0604020202020204" pitchFamily="34" charset="0"/>
              </a:rPr>
              <a:t>ll</a:t>
            </a:r>
            <a:r>
              <a:rPr lang="en-US" altLang="en-US" sz="1900">
                <a:solidFill>
                  <a:srgbClr val="000000"/>
                </a:solidFill>
                <a:latin typeface="Arial Black" panose="020B0604020202020204" pitchFamily="34" charset="0"/>
              </a:rPr>
              <a:t>&lt;100 GeV, where discrepancies are seen.</a:t>
            </a:r>
          </a:p>
        </p:txBody>
      </p:sp>
      <p:sp>
        <p:nvSpPr>
          <p:cNvPr id="70663" name="TextBox 7">
            <a:extLst>
              <a:ext uri="{FF2B5EF4-FFF2-40B4-BE49-F238E27FC236}">
                <a16:creationId xmlns:a16="http://schemas.microsoft.com/office/drawing/2014/main" id="{EBF7DA70-88BD-51EC-8435-60B0DA49D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38600"/>
            <a:ext cx="139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 Black" panose="020B0604020202020204" pitchFamily="34" charset="0"/>
              </a:rPr>
              <a:t>Excess</a:t>
            </a:r>
          </a:p>
        </p:txBody>
      </p:sp>
      <p:cxnSp>
        <p:nvCxnSpPr>
          <p:cNvPr id="70664" name="Straight Arrow Connector 9">
            <a:extLst>
              <a:ext uri="{FF2B5EF4-FFF2-40B4-BE49-F238E27FC236}">
                <a16:creationId xmlns:a16="http://schemas.microsoft.com/office/drawing/2014/main" id="{D77865CB-D570-2154-DF11-0E9B51BC2DB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14400" y="2362200"/>
            <a:ext cx="685800" cy="1676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5" name="Straight Arrow Connector 10">
            <a:extLst>
              <a:ext uri="{FF2B5EF4-FFF2-40B4-BE49-F238E27FC236}">
                <a16:creationId xmlns:a16="http://schemas.microsoft.com/office/drawing/2014/main" id="{D5D65D4D-D7C5-117A-4746-81EA46D8913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66800" y="4495800"/>
            <a:ext cx="4572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70;p15">
            <a:extLst>
              <a:ext uri="{FF2B5EF4-FFF2-40B4-BE49-F238E27FC236}">
                <a16:creationId xmlns:a16="http://schemas.microsoft.com/office/drawing/2014/main" id="{F040C085-9EE9-3B34-B9AE-97EC63070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303213"/>
            <a:ext cx="4995862" cy="763587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8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HistFactory method</a:t>
            </a:r>
            <a:endParaRPr altLang="en-US" sz="28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71682" name="Google Shape;71;p15">
            <a:extLst>
              <a:ext uri="{FF2B5EF4-FFF2-40B4-BE49-F238E27FC236}">
                <a16:creationId xmlns:a16="http://schemas.microsoft.com/office/drawing/2014/main" id="{B0FA7784-4783-86CB-8C81-935C7D4E5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138" y="1130300"/>
            <a:ext cx="9229725" cy="1824038"/>
          </a:xfrm>
        </p:spPr>
        <p:txBody>
          <a:bodyPr/>
          <a:lstStyle/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Constructs a likelihood function from template histograms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Allows for a simple implementation of systematic uncertainties that affect normalisation and/or shape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likelihood: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71683" name="Google Shape;72;p15">
            <a:extLst>
              <a:ext uri="{FF2B5EF4-FFF2-40B4-BE49-F238E27FC236}">
                <a16:creationId xmlns:a16="http://schemas.microsoft.com/office/drawing/2014/main" id="{3C156687-758F-9319-D03C-8BAB6322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63" y="241300"/>
            <a:ext cx="4021137" cy="85883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269" tIns="107269" rIns="107269" bIns="107269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GB" altLang="en-US" sz="1200">
                <a:solidFill>
                  <a:srgbClr val="000000"/>
                </a:solidFill>
              </a:rPr>
              <a:t>K. Cranmer, G. Lewis, L. Moneta, A. Shibata, and W. Verkerke, </a:t>
            </a:r>
            <a:r>
              <a:rPr lang="en-GB" altLang="en-US" sz="1200" i="1">
                <a:solidFill>
                  <a:srgbClr val="000000"/>
                </a:solidFill>
              </a:rPr>
              <a:t>HistFactory: A tool for creating statistical models for use with RooFit and RooStats</a:t>
            </a:r>
            <a:r>
              <a:rPr lang="en-GB" altLang="en-US" sz="1200">
                <a:solidFill>
                  <a:srgbClr val="000000"/>
                </a:solidFill>
              </a:rPr>
              <a:t>, CERN-OPEN-2012-016.</a:t>
            </a:r>
            <a:endParaRPr lang="en-US" altLang="en-US" sz="1200">
              <a:solidFill>
                <a:srgbClr val="000000"/>
              </a:solidFill>
            </a:endParaRPr>
          </a:p>
          <a:p>
            <a:endParaRPr lang="en-US" altLang="en-US"/>
          </a:p>
        </p:txBody>
      </p:sp>
      <p:pic>
        <p:nvPicPr>
          <p:cNvPr id="71684" name="Google Shape;73;p15">
            <a:extLst>
              <a:ext uri="{FF2B5EF4-FFF2-40B4-BE49-F238E27FC236}">
                <a16:creationId xmlns:a16="http://schemas.microsoft.com/office/drawing/2014/main" id="{98189935-E9BC-61FD-BDBF-A4C41FC49B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852738"/>
            <a:ext cx="9566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685" name="Google Shape;74;p15">
            <a:extLst>
              <a:ext uri="{FF2B5EF4-FFF2-40B4-BE49-F238E27FC236}">
                <a16:creationId xmlns:a16="http://schemas.microsoft.com/office/drawing/2014/main" id="{13474CC4-9B14-4EDF-6F1F-C835DB52A750}"/>
              </a:ext>
            </a:extLst>
          </p:cNvPr>
          <p:cNvCxnSpPr>
            <a:cxnSpLocks noChangeShapeType="1"/>
            <a:stCxn id="71686" idx="0"/>
          </p:cNvCxnSpPr>
          <p:nvPr/>
        </p:nvCxnSpPr>
        <p:spPr bwMode="auto">
          <a:xfrm rot="10800000" flipH="1">
            <a:off x="2174875" y="3752850"/>
            <a:ext cx="1095375" cy="730250"/>
          </a:xfrm>
          <a:prstGeom prst="straightConnector1">
            <a:avLst/>
          </a:prstGeom>
          <a:noFill/>
          <a:ln w="19050">
            <a:solidFill>
              <a:srgbClr val="93C4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6" name="Google Shape;75;p15">
            <a:extLst>
              <a:ext uri="{FF2B5EF4-FFF2-40B4-BE49-F238E27FC236}">
                <a16:creationId xmlns:a16="http://schemas.microsoft.com/office/drawing/2014/main" id="{901D6EDB-EB95-F857-8AD9-8730AEBB0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4483100"/>
            <a:ext cx="2122488" cy="1381125"/>
          </a:xfrm>
          <a:prstGeom prst="rect">
            <a:avLst/>
          </a:prstGeom>
          <a:noFill/>
          <a:ln w="19050">
            <a:solidFill>
              <a:srgbClr val="93C47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269" tIns="107269" rIns="107269" bIns="107269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In our case, each “channel” is a different measurement.</a:t>
            </a:r>
            <a:endParaRPr lang="en-US" altLang="en-US" sz="18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cxnSp>
        <p:nvCxnSpPr>
          <p:cNvPr id="71687" name="Google Shape;76;p15">
            <a:extLst>
              <a:ext uri="{FF2B5EF4-FFF2-40B4-BE49-F238E27FC236}">
                <a16:creationId xmlns:a16="http://schemas.microsoft.com/office/drawing/2014/main" id="{A1BFE480-A3B0-631A-C445-CABED231CCC3}"/>
              </a:ext>
            </a:extLst>
          </p:cNvPr>
          <p:cNvCxnSpPr>
            <a:cxnSpLocks noChangeShapeType="1"/>
            <a:stCxn id="71688" idx="0"/>
          </p:cNvCxnSpPr>
          <p:nvPr/>
        </p:nvCxnSpPr>
        <p:spPr bwMode="auto">
          <a:xfrm flipV="1">
            <a:off x="8507413" y="3613150"/>
            <a:ext cx="347662" cy="869950"/>
          </a:xfrm>
          <a:prstGeom prst="straightConnector1">
            <a:avLst/>
          </a:prstGeom>
          <a:noFill/>
          <a:ln w="19050">
            <a:solidFill>
              <a:srgbClr val="E066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8" name="Google Shape;77;p15">
            <a:extLst>
              <a:ext uri="{FF2B5EF4-FFF2-40B4-BE49-F238E27FC236}">
                <a16:creationId xmlns:a16="http://schemas.microsoft.com/office/drawing/2014/main" id="{42F11CAA-C6F0-1532-16EE-33A754FE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4483100"/>
            <a:ext cx="2122488" cy="1917700"/>
          </a:xfrm>
          <a:prstGeom prst="rect">
            <a:avLst/>
          </a:prstGeom>
          <a:noFill/>
          <a:ln w="19050">
            <a:solidFill>
              <a:srgbClr val="E066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269" tIns="107269" rIns="107269" bIns="107269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Functional form of systematic variation with nuisance parameter αp.</a:t>
            </a:r>
            <a:endParaRPr lang="en-US" altLang="en-US" sz="18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cxnSp>
        <p:nvCxnSpPr>
          <p:cNvPr id="71689" name="Google Shape;78;p15">
            <a:extLst>
              <a:ext uri="{FF2B5EF4-FFF2-40B4-BE49-F238E27FC236}">
                <a16:creationId xmlns:a16="http://schemas.microsoft.com/office/drawing/2014/main" id="{A8B27837-BB63-6075-93E7-05B1D853A9EE}"/>
              </a:ext>
            </a:extLst>
          </p:cNvPr>
          <p:cNvCxnSpPr>
            <a:cxnSpLocks noChangeShapeType="1"/>
            <a:stCxn id="71690" idx="0"/>
          </p:cNvCxnSpPr>
          <p:nvPr/>
        </p:nvCxnSpPr>
        <p:spPr bwMode="auto">
          <a:xfrm flipV="1">
            <a:off x="4392613" y="3490913"/>
            <a:ext cx="933450" cy="992187"/>
          </a:xfrm>
          <a:prstGeom prst="straightConnector1">
            <a:avLst/>
          </a:prstGeom>
          <a:noFill/>
          <a:ln w="19050">
            <a:solidFill>
              <a:srgbClr val="6D9EE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90" name="Google Shape;79;p15">
            <a:extLst>
              <a:ext uri="{FF2B5EF4-FFF2-40B4-BE49-F238E27FC236}">
                <a16:creationId xmlns:a16="http://schemas.microsoft.com/office/drawing/2014/main" id="{F6B0EDE6-93EC-0D9A-2626-98051B200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3" y="4483100"/>
            <a:ext cx="2311400" cy="1765300"/>
          </a:xfrm>
          <a:prstGeom prst="rect">
            <a:avLst/>
          </a:prstGeom>
          <a:noFill/>
          <a:ln w="19050">
            <a:solidFill>
              <a:srgbClr val="6D9E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269" tIns="107269" rIns="107269" bIns="107269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The Poisson probability for the “expected” and “observed” number of events per bin.</a:t>
            </a:r>
            <a:endParaRPr lang="en-US" altLang="en-US" sz="18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cxnSp>
        <p:nvCxnSpPr>
          <p:cNvPr id="71691" name="Google Shape;80;p15">
            <a:extLst>
              <a:ext uri="{FF2B5EF4-FFF2-40B4-BE49-F238E27FC236}">
                <a16:creationId xmlns:a16="http://schemas.microsoft.com/office/drawing/2014/main" id="{3CEE6FD0-00E4-B358-851A-9B8B91796D0D}"/>
              </a:ext>
            </a:extLst>
          </p:cNvPr>
          <p:cNvCxnSpPr>
            <a:cxnSpLocks noChangeShapeType="1"/>
            <a:stCxn id="71692" idx="0"/>
          </p:cNvCxnSpPr>
          <p:nvPr/>
        </p:nvCxnSpPr>
        <p:spPr bwMode="auto">
          <a:xfrm flipV="1">
            <a:off x="6497638" y="3529013"/>
            <a:ext cx="560387" cy="954087"/>
          </a:xfrm>
          <a:prstGeom prst="straightConnector1">
            <a:avLst/>
          </a:prstGeom>
          <a:noFill/>
          <a:ln w="19050">
            <a:solidFill>
              <a:srgbClr val="F6B26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92" name="Google Shape;81;p15">
            <a:extLst>
              <a:ext uri="{FF2B5EF4-FFF2-40B4-BE49-F238E27FC236}">
                <a16:creationId xmlns:a16="http://schemas.microsoft.com/office/drawing/2014/main" id="{6145C12D-E107-3C38-5CF0-C96E73930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4483100"/>
            <a:ext cx="1897062" cy="2374900"/>
          </a:xfrm>
          <a:prstGeom prst="rect">
            <a:avLst/>
          </a:prstGeom>
          <a:noFill/>
          <a:ln w="19050">
            <a:solidFill>
              <a:srgbClr val="F6B26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269" tIns="107269" rIns="107269" bIns="107269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Functional form of luminosity and its variations (not necessary for us).</a:t>
            </a:r>
            <a:endParaRPr lang="en-US" altLang="en-US" sz="18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sp>
        <p:nvSpPr>
          <p:cNvPr id="71693" name="Google Shape;82;p15">
            <a:extLst>
              <a:ext uri="{FF2B5EF4-FFF2-40B4-BE49-F238E27FC236}">
                <a16:creationId xmlns:a16="http://schemas.microsoft.com/office/drawing/2014/main" id="{EB1624E7-4A6B-6A42-9881-59CB45583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A36B57F-310C-DA4D-9001-4B0FF6EC5AA2}" type="slidenum">
              <a:rPr lang="en-GB" altLang="en-US" sz="1800" smtClean="0">
                <a:solidFill>
                  <a:schemeClr val="tx1"/>
                </a:solidFill>
              </a:rPr>
              <a:pPr/>
              <a:t>47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434574F9-7E74-DF50-32FC-3B02E58C1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EC8979D-B276-8E48-ADD7-2C0E85FA0B0C}" type="slidenum">
              <a:rPr lang="en-US" altLang="en-US" sz="1800" smtClean="0">
                <a:solidFill>
                  <a:schemeClr val="tx1"/>
                </a:solidFill>
              </a:rPr>
              <a:pPr/>
              <a:t>48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3730" name="Picture 2" descr="Figure_008-a.pdf">
            <a:extLst>
              <a:ext uri="{FF2B5EF4-FFF2-40B4-BE49-F238E27FC236}">
                <a16:creationId xmlns:a16="http://schemas.microsoft.com/office/drawing/2014/main" id="{B4A8FCAB-2B91-8426-2441-6634B71E7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97225"/>
            <a:ext cx="28956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5">
            <a:extLst>
              <a:ext uri="{FF2B5EF4-FFF2-40B4-BE49-F238E27FC236}">
                <a16:creationId xmlns:a16="http://schemas.microsoft.com/office/drawing/2014/main" id="{CDA51B49-EB0C-BCC1-21C3-2272ECB65C25}"/>
              </a:ext>
            </a:extLst>
          </p:cNvPr>
          <p:cNvSpPr txBox="1">
            <a:spLocks/>
          </p:cNvSpPr>
          <p:nvPr/>
        </p:nvSpPr>
        <p:spPr bwMode="auto">
          <a:xfrm>
            <a:off x="304800" y="1524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chemeClr val="tx1"/>
                </a:solidFill>
                <a:latin typeface="Arial Black" panose="020B0604020202020204" pitchFamily="34" charset="0"/>
              </a:rPr>
              <a:t>3l with Z</a:t>
            </a:r>
            <a:r>
              <a:rPr lang="en-US" altLang="en-US" sz="4000" b="1">
                <a:solidFill>
                  <a:schemeClr val="tx1"/>
                </a:solidFill>
                <a:latin typeface="Arial Black" panose="020B0604020202020204" pitchFamily="34" charset="0"/>
                <a:sym typeface="Wingdings" pitchFamily="2" charset="2"/>
              </a:rPr>
              <a:t>ll (ZW cross-section)</a:t>
            </a:r>
            <a:endParaRPr lang="en-US" altLang="en-US" sz="4000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pic>
        <p:nvPicPr>
          <p:cNvPr id="73732" name="Picture 5" descr="screenshot_1118.png">
            <a:extLst>
              <a:ext uri="{FF2B5EF4-FFF2-40B4-BE49-F238E27FC236}">
                <a16:creationId xmlns:a16="http://schemas.microsoft.com/office/drawing/2014/main" id="{2B1E83CB-72EF-22C2-CD95-BB15268E8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685800"/>
            <a:ext cx="2781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7">
            <a:extLst>
              <a:ext uri="{FF2B5EF4-FFF2-40B4-BE49-F238E27FC236}">
                <a16:creationId xmlns:a16="http://schemas.microsoft.com/office/drawing/2014/main" id="{2CA55ECD-F456-E740-0F1F-243BB2C37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5" y="1752600"/>
            <a:ext cx="1698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1200">
                <a:solidFill>
                  <a:srgbClr val="000000"/>
                </a:solidFill>
                <a:latin typeface="Arial Black" panose="020B0604020202020204" pitchFamily="34" charset="0"/>
              </a:rPr>
              <a:t>arXiv:1711.07874 </a:t>
            </a:r>
            <a:endParaRPr lang="nb-NO" altLang="en-US" sz="1200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pic>
        <p:nvPicPr>
          <p:cNvPr id="73734" name="Picture 9" descr="screenshot_1120.png">
            <a:extLst>
              <a:ext uri="{FF2B5EF4-FFF2-40B4-BE49-F238E27FC236}">
                <a16:creationId xmlns:a16="http://schemas.microsoft.com/office/drawing/2014/main" id="{E81FB5D9-D2A3-CE0B-98E6-B240C61F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514600"/>
            <a:ext cx="44529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10">
            <a:extLst>
              <a:ext uri="{FF2B5EF4-FFF2-40B4-BE49-F238E27FC236}">
                <a16:creationId xmlns:a16="http://schemas.microsoft.com/office/drawing/2014/main" id="{4DBD5F19-3E91-88F6-96E0-0B54E5110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287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CMS PAS SMP-18-002</a:t>
            </a:r>
          </a:p>
        </p:txBody>
      </p:sp>
      <p:sp>
        <p:nvSpPr>
          <p:cNvPr id="73736" name="TextBox 11">
            <a:extLst>
              <a:ext uri="{FF2B5EF4-FFF2-40B4-BE49-F238E27FC236}">
                <a16:creationId xmlns:a16="http://schemas.microsoft.com/office/drawing/2014/main" id="{E8FDF01D-D00C-342E-6EDE-E60AC57D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90625"/>
            <a:ext cx="6324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 Black" panose="020B0604020202020204" pitchFamily="34" charset="0"/>
              </a:rPr>
              <a:t>Errors in the plot are dominated by the 15% uncertainty on normalization to account NLO/NNLO differences. The uncertainty of the shape is much smaller of order of few %</a:t>
            </a:r>
          </a:p>
        </p:txBody>
      </p:sp>
      <p:sp>
        <p:nvSpPr>
          <p:cNvPr id="73737" name="Left Brace 12">
            <a:extLst>
              <a:ext uri="{FF2B5EF4-FFF2-40B4-BE49-F238E27FC236}">
                <a16:creationId xmlns:a16="http://schemas.microsoft.com/office/drawing/2014/main" id="{E5D5F8F4-BFC5-B320-E055-164FA9EF8F5D}"/>
              </a:ext>
            </a:extLst>
          </p:cNvPr>
          <p:cNvSpPr>
            <a:spLocks/>
          </p:cNvSpPr>
          <p:nvPr/>
        </p:nvSpPr>
        <p:spPr bwMode="auto">
          <a:xfrm>
            <a:off x="1066800" y="4343400"/>
            <a:ext cx="609600" cy="1447800"/>
          </a:xfrm>
          <a:prstGeom prst="leftBrace">
            <a:avLst>
              <a:gd name="adj1" fmla="val 8334"/>
              <a:gd name="adj2" fmla="val 50000"/>
            </a:avLst>
          </a:prstGeom>
          <a:noFill/>
          <a:ln w="38100">
            <a:solidFill>
              <a:srgbClr val="BF13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8" name="TextBox 13">
            <a:extLst>
              <a:ext uri="{FF2B5EF4-FFF2-40B4-BE49-F238E27FC236}">
                <a16:creationId xmlns:a16="http://schemas.microsoft.com/office/drawing/2014/main" id="{43B08C2D-5AED-26E8-904B-1F1868CA2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45013"/>
            <a:ext cx="14478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Systematics that will directly affect the shape</a:t>
            </a:r>
          </a:p>
        </p:txBody>
      </p:sp>
      <p:cxnSp>
        <p:nvCxnSpPr>
          <p:cNvPr id="73739" name="Straight Arrow Connector 15">
            <a:extLst>
              <a:ext uri="{FF2B5EF4-FFF2-40B4-BE49-F238E27FC236}">
                <a16:creationId xmlns:a16="http://schemas.microsoft.com/office/drawing/2014/main" id="{799C3E87-AD32-D2D5-51E5-C9354EBD6BC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72400" y="2819400"/>
            <a:ext cx="76200" cy="838200"/>
          </a:xfrm>
          <a:prstGeom prst="straightConnector1">
            <a:avLst/>
          </a:prstGeom>
          <a:noFill/>
          <a:ln w="38100">
            <a:solidFill>
              <a:srgbClr val="BF133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416B53D8-FD06-B7EF-E488-4BC9C5247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F3458E0-10D6-A14B-AA77-93169AFD4064}" type="slidenum">
              <a:rPr lang="en-US" altLang="en-US" sz="1800" smtClean="0">
                <a:solidFill>
                  <a:schemeClr val="tx1"/>
                </a:solidFill>
              </a:rPr>
              <a:pPr/>
              <a:t>49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4754" name="Picture 2" descr="Figure_008-c.pdf">
            <a:extLst>
              <a:ext uri="{FF2B5EF4-FFF2-40B4-BE49-F238E27FC236}">
                <a16:creationId xmlns:a16="http://schemas.microsoft.com/office/drawing/2014/main" id="{E1F29393-1BD2-2622-0BB7-8DE150EC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screenshot_1123.png">
            <a:extLst>
              <a:ext uri="{FF2B5EF4-FFF2-40B4-BE49-F238E27FC236}">
                <a16:creationId xmlns:a16="http://schemas.microsoft.com/office/drawing/2014/main" id="{5BDD1B40-D64C-71F0-7C97-F1B6322D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338"/>
            <a:ext cx="3352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screenshot_1124.png">
            <a:extLst>
              <a:ext uri="{FF2B5EF4-FFF2-40B4-BE49-F238E27FC236}">
                <a16:creationId xmlns:a16="http://schemas.microsoft.com/office/drawing/2014/main" id="{174A949E-85C8-8079-36A8-F4B90CE8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3143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757" name="Straight Arrow Connector 6">
            <a:extLst>
              <a:ext uri="{FF2B5EF4-FFF2-40B4-BE49-F238E27FC236}">
                <a16:creationId xmlns:a16="http://schemas.microsoft.com/office/drawing/2014/main" id="{82C86BA8-9832-D200-CF88-12FCBFF5C9C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39000" y="3429000"/>
            <a:ext cx="76200" cy="533400"/>
          </a:xfrm>
          <a:prstGeom prst="straightConnector1">
            <a:avLst/>
          </a:prstGeom>
          <a:noFill/>
          <a:ln w="38100">
            <a:solidFill>
              <a:srgbClr val="BF133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58" name="TextBox 7">
            <a:extLst>
              <a:ext uri="{FF2B5EF4-FFF2-40B4-BE49-F238E27FC236}">
                <a16:creationId xmlns:a16="http://schemas.microsoft.com/office/drawing/2014/main" id="{005FB58C-724C-E63F-0EF2-BF1A6F04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98700"/>
            <a:ext cx="2057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With parameters presented here expect ~100 events.</a:t>
            </a:r>
          </a:p>
          <a:p>
            <a:r>
              <a:rPr lang="en-US" altLang="en-US" sz="1400">
                <a:solidFill>
                  <a:srgbClr val="000000"/>
                </a:solidFill>
                <a:latin typeface="Arial Black" panose="020B0604020202020204" pitchFamily="34" charset="0"/>
              </a:rPr>
              <a:t>Working on the model dependence of the mass reconstruction</a:t>
            </a:r>
          </a:p>
        </p:txBody>
      </p:sp>
      <p:sp>
        <p:nvSpPr>
          <p:cNvPr id="74759" name="TextBox 9">
            <a:extLst>
              <a:ext uri="{FF2B5EF4-FFF2-40B4-BE49-F238E27FC236}">
                <a16:creationId xmlns:a16="http://schemas.microsoft.com/office/drawing/2014/main" id="{5031DF2E-2AC3-87B1-7CD9-9E8472E0C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1816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 Black" panose="020B0604020202020204" pitchFamily="34" charset="0"/>
              </a:rPr>
              <a:t>Sensitivity to mass in 3l state</a:t>
            </a:r>
          </a:p>
        </p:txBody>
      </p:sp>
      <p:sp>
        <p:nvSpPr>
          <p:cNvPr id="74760" name="TextBox 10">
            <a:extLst>
              <a:ext uri="{FF2B5EF4-FFF2-40B4-BE49-F238E27FC236}">
                <a16:creationId xmlns:a16="http://schemas.microsoft.com/office/drawing/2014/main" id="{C5593B61-35CA-0C9B-94FD-857AAD79D53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492625" y="4879975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>
                <a:solidFill>
                  <a:srgbClr val="000000"/>
                </a:solidFill>
                <a:latin typeface="Arial Black" panose="020B0604020202020204" pitchFamily="34" charset="0"/>
              </a:rPr>
              <a:t>arXiv:1711.07874 </a:t>
            </a:r>
            <a:endParaRPr lang="nb-NO" altLang="en-US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A1673C9-9AB9-5E77-8B06-74B577A56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438900" cy="685800"/>
          </a:xfrm>
        </p:spPr>
        <p:txBody>
          <a:bodyPr/>
          <a:lstStyle/>
          <a:p>
            <a:r>
              <a:rPr altLang="en-US" sz="4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Decays of H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540DEC5-B194-3BEC-3DFB-4CC37945F5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100" y="1371600"/>
            <a:ext cx="9410700" cy="1371600"/>
          </a:xfrm>
        </p:spPr>
        <p:txBody>
          <a:bodyPr/>
          <a:lstStyle/>
          <a:p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In the general case, H can have couplings as those displayed by a Higgs boson</a:t>
            </a:r>
            <a:r>
              <a:rPr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</a:t>
            </a: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in addition to decays involving the intermediate scalar</a:t>
            </a:r>
            <a:r>
              <a:rPr altLang="en-US" sz="2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</a:t>
            </a:r>
            <a:r>
              <a:rPr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and Dark Matter</a:t>
            </a:r>
            <a:endParaRPr altLang="en-US" sz="200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D954ED94-09A8-D479-8BAF-476525C1A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993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5289238-827D-B84C-AF4B-B4DC2C6CDC84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6628" name="Picture 5" descr="latex-image-1.pdf">
            <a:extLst>
              <a:ext uri="{FF2B5EF4-FFF2-40B4-BE49-F238E27FC236}">
                <a16:creationId xmlns:a16="http://schemas.microsoft.com/office/drawing/2014/main" id="{7A7235D2-507D-CF01-48FC-D3E7E4A1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95600"/>
            <a:ext cx="96408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CAF8D414-9785-A8F0-C60E-8DD00A141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4724400"/>
            <a:ext cx="57785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30" name="Picture 8" descr="latex-image-1.pdf">
            <a:extLst>
              <a:ext uri="{FF2B5EF4-FFF2-40B4-BE49-F238E27FC236}">
                <a16:creationId xmlns:a16="http://schemas.microsoft.com/office/drawing/2014/main" id="{5C430CBA-5DC9-63A1-A8EB-9D92167FB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733800"/>
            <a:ext cx="60198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latex-image-1.pdf">
            <a:extLst>
              <a:ext uri="{FF2B5EF4-FFF2-40B4-BE49-F238E27FC236}">
                <a16:creationId xmlns:a16="http://schemas.microsoft.com/office/drawing/2014/main" id="{B9017BE6-2DA8-8DBF-9379-5E18AF0B6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5715000"/>
            <a:ext cx="8280400" cy="8778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Box 2">
            <a:extLst>
              <a:ext uri="{FF2B5EF4-FFF2-40B4-BE49-F238E27FC236}">
                <a16:creationId xmlns:a16="http://schemas.microsoft.com/office/drawing/2014/main" id="{83D4369C-610F-D620-DC76-51930B7D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800600"/>
            <a:ext cx="237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</a:rPr>
              <a:t>Diboson decay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328910-2796-5C56-7E0A-C22E839D8E57}"/>
              </a:ext>
            </a:extLst>
          </p:cNvPr>
          <p:cNvCxnSpPr>
            <a:cxnSpLocks noChangeShapeType="1"/>
            <a:stCxn id="26632" idx="1"/>
          </p:cNvCxnSpPr>
          <p:nvPr/>
        </p:nvCxnSpPr>
        <p:spPr bwMode="auto">
          <a:xfrm flipH="1">
            <a:off x="5365750" y="5030788"/>
            <a:ext cx="890588" cy="45561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E329E-DD87-1C98-6AFB-F8FB9F18E1ED}"/>
              </a:ext>
            </a:extLst>
          </p:cNvPr>
          <p:cNvCxnSpPr>
            <a:cxnSpLocks noChangeShapeType="1"/>
            <a:stCxn id="26632" idx="1"/>
          </p:cNvCxnSpPr>
          <p:nvPr/>
        </p:nvCxnSpPr>
        <p:spPr bwMode="auto">
          <a:xfrm flipH="1" flipV="1">
            <a:off x="5365750" y="4572000"/>
            <a:ext cx="890588" cy="4587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635" name="TextBox 1">
            <a:extLst>
              <a:ext uri="{FF2B5EF4-FFF2-40B4-BE49-F238E27FC236}">
                <a16:creationId xmlns:a16="http://schemas.microsoft.com/office/drawing/2014/main" id="{08A5DCA4-D9C9-0CF9-3B58-C8E3BCA5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24400"/>
            <a:ext cx="309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 Black" panose="020B0604020202020204" pitchFamily="34" charset="0"/>
              </a:rPr>
              <a:t>Dominant decays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DAA9BB-BD21-C216-B43A-6F80349EAAF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52800" y="4343400"/>
            <a:ext cx="68580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4221E555-61B8-FA39-4E1E-FD009EF58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EC10D11-327F-084B-A77D-B29E70977048}" type="slidenum">
              <a:rPr lang="en-US" altLang="en-US" sz="1800" smtClean="0">
                <a:solidFill>
                  <a:schemeClr val="tx1"/>
                </a:solidFill>
              </a:rPr>
              <a:pPr/>
              <a:t>50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5778" name="Picture 2" descr="screenshot_1205.png">
            <a:extLst>
              <a:ext uri="{FF2B5EF4-FFF2-40B4-BE49-F238E27FC236}">
                <a16:creationId xmlns:a16="http://schemas.microsoft.com/office/drawing/2014/main" id="{E51ABB83-9901-EA31-053C-CB87047F0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4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1">
            <a:extLst>
              <a:ext uri="{FF2B5EF4-FFF2-40B4-BE49-F238E27FC236}">
                <a16:creationId xmlns:a16="http://schemas.microsoft.com/office/drawing/2014/main" id="{7BEF83D6-3870-49C1-C4F3-343000A21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"/>
            <a:ext cx="341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rgbClr val="000000"/>
                </a:solidFill>
                <a:latin typeface="Arial" panose="020B0604020202020204" pitchFamily="34" charset="0"/>
              </a:rPr>
              <a:t>JHEP 1910 (2019) 157</a:t>
            </a:r>
            <a:r>
              <a:rPr lang="en-ZA" altLang="en-U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3C171FA5-137C-6A04-129D-6C461495A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4068975-6646-3541-8F87-533158EF6982}" type="slidenum">
              <a:rPr lang="en-US" altLang="en-US" sz="1800" smtClean="0">
                <a:solidFill>
                  <a:schemeClr val="tx1"/>
                </a:solidFill>
              </a:rPr>
              <a:pPr/>
              <a:t>51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6802" name="Picture 2" descr="screenshot_1206.png">
            <a:extLst>
              <a:ext uri="{FF2B5EF4-FFF2-40B4-BE49-F238E27FC236}">
                <a16:creationId xmlns:a16="http://schemas.microsoft.com/office/drawing/2014/main" id="{23673483-FC91-0CB5-2239-B4CABCD7D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screenshot_1207.png">
            <a:extLst>
              <a:ext uri="{FF2B5EF4-FFF2-40B4-BE49-F238E27FC236}">
                <a16:creationId xmlns:a16="http://schemas.microsoft.com/office/drawing/2014/main" id="{14A52CE7-8D09-0E22-974B-74D6576E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863"/>
            <a:ext cx="99060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1">
            <a:extLst>
              <a:ext uri="{FF2B5EF4-FFF2-40B4-BE49-F238E27FC236}">
                <a16:creationId xmlns:a16="http://schemas.microsoft.com/office/drawing/2014/main" id="{F14FBC00-7670-803A-A8CB-7C354DB13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187575"/>
            <a:ext cx="341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rgbClr val="000000"/>
                </a:solidFill>
                <a:latin typeface="Arial" panose="020B0604020202020204" pitchFamily="34" charset="0"/>
              </a:rPr>
              <a:t>JHEP 1910 (2019) 157</a:t>
            </a:r>
            <a:r>
              <a:rPr lang="en-ZA" altLang="en-U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en-US"/>
          </a:p>
        </p:txBody>
      </p:sp>
      <p:pic>
        <p:nvPicPr>
          <p:cNvPr id="76805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A6AF56B-AAB9-0F7F-4BB1-B713D4C86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40025"/>
            <a:ext cx="19240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87;p16">
            <a:extLst>
              <a:ext uri="{FF2B5EF4-FFF2-40B4-BE49-F238E27FC236}">
                <a16:creationId xmlns:a16="http://schemas.microsoft.com/office/drawing/2014/main" id="{E2D81C04-5CE9-C975-09C1-0AE88B6B7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593725"/>
            <a:ext cx="9229725" cy="763588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fitting procedure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77826" name="Google Shape;88;p16">
            <a:extLst>
              <a:ext uri="{FF2B5EF4-FFF2-40B4-BE49-F238E27FC236}">
                <a16:creationId xmlns:a16="http://schemas.microsoft.com/office/drawing/2014/main" id="{C07E9ECE-532F-F495-239F-EBBDF2B4F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138" y="1536700"/>
            <a:ext cx="9229725" cy="4554538"/>
          </a:xfrm>
        </p:spPr>
        <p:txBody>
          <a:bodyPr/>
          <a:lstStyle/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RooStats workspace is made by HistFactory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From the workspace, a profile likelihood ratio is calculated,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ts val="1875"/>
              </a:spcBef>
              <a:spcAft>
                <a:spcPct val="0"/>
              </a:spcAft>
              <a:buSzTx/>
              <a:buFont typeface="Wingdings" pitchFamily="2" charset="2"/>
              <a:buNone/>
            </a:pP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ts val="1875"/>
              </a:spcBef>
              <a:spcAft>
                <a:spcPct val="0"/>
              </a:spcAft>
              <a:buSzTx/>
              <a:buFont typeface="Wingdings" pitchFamily="2" charset="2"/>
              <a:buNone/>
            </a:pP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ts val="1875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best-fit value of β</a:t>
            </a:r>
            <a:r>
              <a:rPr lang="en-GB" altLang="en-US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r>
              <a:rPr lang="en-GB" altLang="en-US" baseline="30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2</a:t>
            </a: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is then calculated as the minimum of -2log(λ), with an error corresponding to a unit of deviation in this quantity from the best-fit point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534988" indent="-401638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significance is calculated as √(-2 log λ(0)), since β</a:t>
            </a:r>
            <a:r>
              <a:rPr lang="en-GB" altLang="en-US" baseline="-25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r>
              <a:rPr lang="en-GB" altLang="en-US" baseline="300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2</a:t>
            </a:r>
            <a:r>
              <a:rPr lang="en-GB" altLang="en-US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 = 0 corresponds to the SM-only hypothesis</a:t>
            </a:r>
            <a:endParaRPr altLang="en-US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77827" name="Google Shape;89;p16">
            <a:extLst>
              <a:ext uri="{FF2B5EF4-FFF2-40B4-BE49-F238E27FC236}">
                <a16:creationId xmlns:a16="http://schemas.microsoft.com/office/drawing/2014/main" id="{88B51CAC-0042-D831-31E1-0629405F4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ED11888-9564-CA4F-8612-8A7029E7AD82}" type="slidenum">
              <a:rPr lang="en-GB" altLang="en-US" sz="1800" smtClean="0">
                <a:solidFill>
                  <a:schemeClr val="tx1"/>
                </a:solidFill>
              </a:rPr>
              <a:pPr/>
              <a:t>52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90" name="Google Shape;90;p16" descr="\lambda\left(\beta_g^2\right)=\frac{L\left(\beta_g^2~|~\hat{\hat{\theta}}\right)}{L\left(\hat{\beta}_g^2~|~\hat{\theta}\right)}" title="MathEquation,#000000">
            <a:extLst>
              <a:ext uri="{FF2B5EF4-FFF2-40B4-BE49-F238E27FC236}">
                <a16:creationId xmlns:a16="http://schemas.microsoft.com/office/drawing/2014/main" id="{E82128CC-9355-0506-33E0-3FC3B5070C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563" y="2668588"/>
            <a:ext cx="195897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7829" name="Google Shape;91;p16">
            <a:extLst>
              <a:ext uri="{FF2B5EF4-FFF2-40B4-BE49-F238E27FC236}">
                <a16:creationId xmlns:a16="http://schemas.microsoft.com/office/drawing/2014/main" id="{F2463174-D658-85B6-3A37-7045CC1D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933700"/>
            <a:ext cx="49688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69" tIns="107269" rIns="107269" bIns="107269" anchor="ctr"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00" i="1">
                <a:solidFill>
                  <a:srgbClr val="000000"/>
                </a:solidFill>
              </a:rPr>
              <a:t>(here θ denotes the nuisance parameters)</a:t>
            </a:r>
            <a:endParaRPr lang="en-US" altLang="en-US" sz="21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1">
            <a:extLst>
              <a:ext uri="{FF2B5EF4-FFF2-40B4-BE49-F238E27FC236}">
                <a16:creationId xmlns:a16="http://schemas.microsoft.com/office/drawing/2014/main" id="{8D0C5BD3-9375-1805-9B15-B9F635907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B388139-A8D6-E241-9724-5714EF945565}" type="slidenum">
              <a:rPr lang="en-US" altLang="en-US" sz="1800" smtClean="0">
                <a:solidFill>
                  <a:schemeClr val="tx1"/>
                </a:solidFill>
              </a:rPr>
              <a:pPr/>
              <a:t>53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9874" name="Picture 2" descr="fig_02b.png">
            <a:extLst>
              <a:ext uri="{FF2B5EF4-FFF2-40B4-BE49-F238E27FC236}">
                <a16:creationId xmlns:a16="http://schemas.microsoft.com/office/drawing/2014/main" id="{9608A0FA-66EE-B564-A3E6-46B65313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81000"/>
            <a:ext cx="7597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latex-image-1.pdf">
            <a:extLst>
              <a:ext uri="{FF2B5EF4-FFF2-40B4-BE49-F238E27FC236}">
                <a16:creationId xmlns:a16="http://schemas.microsoft.com/office/drawing/2014/main" id="{F49436B2-53EE-BD11-ED5A-5EF5B2C73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2730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>
            <a:extLst>
              <a:ext uri="{FF2B5EF4-FFF2-40B4-BE49-F238E27FC236}">
                <a16:creationId xmlns:a16="http://schemas.microsoft.com/office/drawing/2014/main" id="{1F3E598C-58C0-F180-92E4-C552F835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76200"/>
            <a:ext cx="505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b="1">
                <a:solidFill>
                  <a:srgbClr val="000000"/>
                </a:solidFill>
                <a:latin typeface="Arial Black" panose="020B0604020202020204" pitchFamily="34" charset="0"/>
              </a:rPr>
              <a:t>Eur. Phys. J. C 77 (2017) 804</a:t>
            </a:r>
            <a:endParaRPr lang="en-US" altLang="en-US">
              <a:solidFill>
                <a:srgbClr val="000000"/>
              </a:solidFill>
              <a:latin typeface="Arial Black" panose="020B0604020202020204" pitchFamily="34" charset="0"/>
            </a:endParaRPr>
          </a:p>
        </p:txBody>
      </p:sp>
      <p:sp>
        <p:nvSpPr>
          <p:cNvPr id="79877" name="TextBox 1">
            <a:extLst>
              <a:ext uri="{FF2B5EF4-FFF2-40B4-BE49-F238E27FC236}">
                <a16:creationId xmlns:a16="http://schemas.microsoft.com/office/drawing/2014/main" id="{95423ADC-42CC-5557-3FA1-A1B35515A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513138"/>
            <a:ext cx="228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</a:rPr>
              <a:t>Discrepancy in ATLAS is localized at small values of m</a:t>
            </a:r>
            <a:r>
              <a:rPr lang="en-US" altLang="en-US" sz="1600" b="1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</a:p>
        </p:txBody>
      </p:sp>
      <p:sp>
        <p:nvSpPr>
          <p:cNvPr id="79878" name="TextBox 1">
            <a:extLst>
              <a:ext uri="{FF2B5EF4-FFF2-40B4-BE49-F238E27FC236}">
                <a16:creationId xmlns:a16="http://schemas.microsoft.com/office/drawing/2014/main" id="{2AAAACF1-209E-AEB3-6567-D54C3F1EC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39713"/>
            <a:ext cx="18891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discrepancy due to ttbar events?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screenshot_1067.png">
            <a:extLst>
              <a:ext uri="{FF2B5EF4-FFF2-40B4-BE49-F238E27FC236}">
                <a16:creationId xmlns:a16="http://schemas.microsoft.com/office/drawing/2014/main" id="{692E4FC8-54FC-F3F8-11FB-C9C972A60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762000"/>
            <a:ext cx="7200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Slide Number Placeholder 1">
            <a:extLst>
              <a:ext uri="{FF2B5EF4-FFF2-40B4-BE49-F238E27FC236}">
                <a16:creationId xmlns:a16="http://schemas.microsoft.com/office/drawing/2014/main" id="{B99C7D35-8168-7FC5-0327-404DAEECA3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993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18A878F-B167-0840-B86B-1509615C4E8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6B88BA2F-A871-2A69-91A1-1131F380E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3286125"/>
            <a:ext cx="503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Some MC describe m</a:t>
            </a:r>
            <a:r>
              <a:rPr lang="en-US" altLang="en-US" sz="1400" b="1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, but fail the b-jet kinematics</a:t>
            </a:r>
          </a:p>
          <a:p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Correct Powheg to describe m</a:t>
            </a:r>
            <a:r>
              <a:rPr lang="en-US" altLang="en-US" sz="1400" b="1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 distribution (see below)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4F9BA011-9752-819C-8725-4642BA19B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87313"/>
            <a:ext cx="2549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cs-CZ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CMS PAS TOP-17-014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0901" name="Picture 6" descr="Figure_044-b.png">
            <a:extLst>
              <a:ext uri="{FF2B5EF4-FFF2-40B4-BE49-F238E27FC236}">
                <a16:creationId xmlns:a16="http://schemas.microsoft.com/office/drawing/2014/main" id="{FC7CA851-D00F-9B01-DA0C-A42C8899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990600"/>
            <a:ext cx="28400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 descr="Figure_039-b.png">
            <a:extLst>
              <a:ext uri="{FF2B5EF4-FFF2-40B4-BE49-F238E27FC236}">
                <a16:creationId xmlns:a16="http://schemas.microsoft.com/office/drawing/2014/main" id="{DA34267E-F1D9-D19D-527D-2EC4884A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733800"/>
            <a:ext cx="29257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Box 1">
            <a:extLst>
              <a:ext uri="{FF2B5EF4-FFF2-40B4-BE49-F238E27FC236}">
                <a16:creationId xmlns:a16="http://schemas.microsoft.com/office/drawing/2014/main" id="{27A9C1AB-CFD4-F476-13CD-C857B1D13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2400"/>
            <a:ext cx="632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Event selection with exactly two leptons (e,μ), m</a:t>
            </a:r>
            <a:r>
              <a:rPr lang="en-US" altLang="en-US" sz="1800" baseline="-25000">
                <a:solidFill>
                  <a:srgbClr val="000000"/>
                </a:solidFill>
                <a:latin typeface="Arial Black" panose="020B0604020202020204" pitchFamily="34" charset="0"/>
              </a:rPr>
              <a:t>ll</a:t>
            </a:r>
            <a:r>
              <a:rPr lang="en-US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&gt;20 GeV and at least 2b-jets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197E4B36-455E-2EA5-B721-DDEE51C082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F7A9835-D2D9-8C4E-BE41-0D9D8EF336E8}" type="slidenum">
              <a:rPr lang="en-US" altLang="en-US" sz="1800" smtClean="0">
                <a:solidFill>
                  <a:schemeClr val="tx1"/>
                </a:solidFill>
              </a:rPr>
              <a:pPr/>
              <a:t>55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192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90BC5B9-3D19-686A-26A2-78B9A8C3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06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3">
            <a:extLst>
              <a:ext uri="{FF2B5EF4-FFF2-40B4-BE49-F238E27FC236}">
                <a16:creationId xmlns:a16="http://schemas.microsoft.com/office/drawing/2014/main" id="{133E33F5-3660-EC5D-363A-25E92B4EF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4648200"/>
            <a:ext cx="5353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b-jet multiplicity is robust theoretically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 descr="screenshot_823.png">
            <a:extLst>
              <a:ext uri="{FF2B5EF4-FFF2-40B4-BE49-F238E27FC236}">
                <a16:creationId xmlns:a16="http://schemas.microsoft.com/office/drawing/2014/main" id="{562B3A6D-2223-D4D2-98FC-A1BB0671E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14400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1">
            <a:extLst>
              <a:ext uri="{FF2B5EF4-FFF2-40B4-BE49-F238E27FC236}">
                <a16:creationId xmlns:a16="http://schemas.microsoft.com/office/drawing/2014/main" id="{AA2E2785-2906-5668-B6FB-804D8793D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8400" y="6356350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9F03A3B-9E9E-5849-B9CD-AD65B195942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03189802-0A85-4745-227F-E00106775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76200"/>
            <a:ext cx="545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mr-IN" altLang="en-US">
                <a:solidFill>
                  <a:srgbClr val="000000"/>
                </a:solidFill>
              </a:rPr>
              <a:t>CMS-TOP-17-018; CERN-EP-2018-074</a:t>
            </a:r>
            <a:endParaRPr lang="en-US" altLang="en-US"/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527051D3-8D0D-34ED-7B15-9AE6263F2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88"/>
            <a:ext cx="49434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5">
            <a:extLst>
              <a:ext uri="{FF2B5EF4-FFF2-40B4-BE49-F238E27FC236}">
                <a16:creationId xmlns:a16="http://schemas.microsoft.com/office/drawing/2014/main" id="{0B45DDB4-5927-31AC-6BE0-E1DAFBEF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685800"/>
            <a:ext cx="93281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3302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914400" indent="-3429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Poor modeling of POWHEG + Pythia8 distribution is improved through reweighting</a:t>
            </a:r>
          </a:p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We fix the normalisation of the SM by scaling it to the data in the region </a:t>
            </a:r>
            <a:b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GB" altLang="en-US" sz="1600" i="1">
                <a:solidFill>
                  <a:schemeClr val="tx1"/>
                </a:solidFill>
                <a:latin typeface="Arial" panose="020B0604020202020204" pitchFamily="34" charset="0"/>
              </a:rPr>
              <a:t>m</a:t>
            </a:r>
            <a:r>
              <a:rPr lang="en-GB" altLang="en-US" sz="1600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 &gt; 110 GeV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A normalisation systematic of 3% is applied to all but DY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DY systematic = 6.8%. 3% systematic on m</a:t>
            </a:r>
            <a:r>
              <a:rPr lang="en-GB" altLang="en-US" sz="1400" baseline="-25000">
                <a:solidFill>
                  <a:schemeClr val="tx1"/>
                </a:solidFill>
                <a:latin typeface="Arial" panose="020B0604020202020204" pitchFamily="34" charset="0"/>
              </a:rPr>
              <a:t>ll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shape in top 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The fit is done to the region below 110 GeV</a:t>
            </a:r>
          </a:p>
          <a:p>
            <a:pPr>
              <a:buFontTx/>
              <a:buChar char="●"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</a:rPr>
              <a:t>Fit results: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β</a:t>
            </a:r>
            <a:r>
              <a:rPr lang="en-GB" altLang="en-US" sz="1400" baseline="-25000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  <a:r>
              <a:rPr lang="en-GB" altLang="en-US" sz="1400" baseline="30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= 2.79 ± 0.52 </a:t>
            </a:r>
          </a:p>
          <a:p>
            <a:pPr lvl="1">
              <a:buFontTx/>
              <a:buChar char="○"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Fit is extremely well constrained</a:t>
            </a:r>
          </a:p>
        </p:txBody>
      </p:sp>
      <p:sp>
        <p:nvSpPr>
          <p:cNvPr id="82950" name="TextBox 6">
            <a:extLst>
              <a:ext uri="{FF2B5EF4-FFF2-40B4-BE49-F238E27FC236}">
                <a16:creationId xmlns:a16="http://schemas.microsoft.com/office/drawing/2014/main" id="{801B1241-0A61-D4C7-5D27-023DEE0D7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36525"/>
            <a:ext cx="199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is-IS" altLang="en-US" sz="1800" u="sng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arXiv:1805.07399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2951" name="Shape 98">
            <a:extLst>
              <a:ext uri="{FF2B5EF4-FFF2-40B4-BE49-F238E27FC236}">
                <a16:creationId xmlns:a16="http://schemas.microsoft.com/office/drawing/2014/main" id="{E164D105-CE75-25B3-ABCB-C4C26D45B0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2895600"/>
            <a:ext cx="493553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Rectangle 1">
            <a:extLst>
              <a:ext uri="{FF2B5EF4-FFF2-40B4-BE49-F238E27FC236}">
                <a16:creationId xmlns:a16="http://schemas.microsoft.com/office/drawing/2014/main" id="{2A613A2D-30C1-D487-2A1B-1DF6D791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6172200"/>
            <a:ext cx="944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Used conservative assumption that l</a:t>
            </a:r>
            <a:r>
              <a:rPr lang="en-US" altLang="en-US" sz="1600" b="1" baseline="30000">
                <a:solidFill>
                  <a:srgbClr val="000000"/>
                </a:solidFill>
                <a:latin typeface="Arial Black" panose="020B0604020202020204" pitchFamily="34" charset="0"/>
              </a:rPr>
              <a:t>+</a:t>
            </a:r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l</a:t>
            </a:r>
            <a:r>
              <a:rPr lang="en-US" altLang="en-US" sz="1600" b="1" baseline="30000">
                <a:solidFill>
                  <a:srgbClr val="000000"/>
                </a:solidFill>
                <a:latin typeface="Arial Black" panose="020B0604020202020204" pitchFamily="34" charset="0"/>
              </a:rPr>
              <a:t>-</a:t>
            </a:r>
            <a:r>
              <a:rPr lang="en-US" altLang="en-US" sz="1600" b="1">
                <a:solidFill>
                  <a:srgbClr val="000000"/>
                </a:solidFill>
                <a:latin typeface="Arial Black" panose="020B0604020202020204" pitchFamily="34" charset="0"/>
              </a:rPr>
              <a:t>+2b-jet final state is perfectly described by the SM. </a:t>
            </a:r>
            <a:r>
              <a:rPr lang="en-US" altLang="en-US" sz="1600" b="1">
                <a:solidFill>
                  <a:srgbClr val="FF0000"/>
                </a:solidFill>
                <a:latin typeface="Arial Black" panose="020B0604020202020204" pitchFamily="34" charset="0"/>
              </a:rPr>
              <a:t>The discrepancy comes from events with N</a:t>
            </a:r>
            <a:r>
              <a:rPr lang="en-US" altLang="en-US" sz="1600" b="1" baseline="-25000">
                <a:solidFill>
                  <a:srgbClr val="FF0000"/>
                </a:solidFill>
                <a:latin typeface="Arial Black" panose="020B0604020202020204" pitchFamily="34" charset="0"/>
              </a:rPr>
              <a:t>b</a:t>
            </a:r>
            <a:r>
              <a:rPr lang="en-US" altLang="en-US" sz="1600" b="1">
                <a:solidFill>
                  <a:srgbClr val="FF0000"/>
                </a:solidFill>
                <a:latin typeface="Arial Black" panose="020B0604020202020204" pitchFamily="34" charset="0"/>
              </a:rPr>
              <a:t>&lt;2. </a:t>
            </a:r>
            <a:r>
              <a:rPr lang="en-US" altLang="en-US" sz="1600" b="1">
                <a:solidFill>
                  <a:schemeClr val="tx1"/>
                </a:solidFill>
                <a:latin typeface="Arial Black" panose="020B0604020202020204" pitchFamily="34" charset="0"/>
              </a:rPr>
              <a:t>Excess unlikely due to tt</a:t>
            </a:r>
            <a:endParaRPr lang="en-US" altLang="en-US" sz="2000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sp>
        <p:nvSpPr>
          <p:cNvPr id="82953" name="Right Arrow 3">
            <a:extLst>
              <a:ext uri="{FF2B5EF4-FFF2-40B4-BE49-F238E27FC236}">
                <a16:creationId xmlns:a16="http://schemas.microsoft.com/office/drawing/2014/main" id="{87EAAC68-0B08-A263-4756-5FD63EB5B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4267200"/>
            <a:ext cx="1403350" cy="304800"/>
          </a:xfrm>
          <a:prstGeom prst="right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2954" name="TextBox 1">
            <a:extLst>
              <a:ext uri="{FF2B5EF4-FFF2-40B4-BE49-F238E27FC236}">
                <a16:creationId xmlns:a16="http://schemas.microsoft.com/office/drawing/2014/main" id="{245A40CA-4AF4-FA82-CE73-8EDBAC738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2995613"/>
            <a:ext cx="1344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Tt+Wt is corrected (see above)</a:t>
            </a:r>
          </a:p>
        </p:txBody>
      </p:sp>
      <p:sp>
        <p:nvSpPr>
          <p:cNvPr id="82955" name="TextBox 1">
            <a:extLst>
              <a:ext uri="{FF2B5EF4-FFF2-40B4-BE49-F238E27FC236}">
                <a16:creationId xmlns:a16="http://schemas.microsoft.com/office/drawing/2014/main" id="{3FBD6D42-B88C-9460-62CE-D893AC8BF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752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Arial Black" panose="020B0604020202020204" pitchFamily="34" charset="0"/>
              </a:rPr>
              <a:t>Bulk of signal comes from Nb&lt;2</a:t>
            </a:r>
          </a:p>
        </p:txBody>
      </p:sp>
      <p:sp>
        <p:nvSpPr>
          <p:cNvPr id="82956" name="TextBox 1">
            <a:extLst>
              <a:ext uri="{FF2B5EF4-FFF2-40B4-BE49-F238E27FC236}">
                <a16:creationId xmlns:a16="http://schemas.microsoft.com/office/drawing/2014/main" id="{3C31B53B-D99A-C1A2-D543-0AEC2BC41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15900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u="sng">
                <a:solidFill>
                  <a:schemeClr val="tx1"/>
                </a:solidFill>
                <a:latin typeface="Arial Black" panose="020B0604020202020204" pitchFamily="34" charset="0"/>
              </a:rPr>
              <a:t>Negligible MC dependence, as m</a:t>
            </a:r>
            <a:r>
              <a:rPr lang="en-US" altLang="en-US" sz="1600" u="sng" baseline="-25000">
                <a:solidFill>
                  <a:schemeClr val="tx1"/>
                </a:solidFill>
                <a:latin typeface="Arial Black" panose="020B0604020202020204" pitchFamily="34" charset="0"/>
              </a:rPr>
              <a:t>ll</a:t>
            </a:r>
            <a:r>
              <a:rPr lang="en-US" altLang="en-US" sz="1600" u="sng">
                <a:solidFill>
                  <a:schemeClr val="tx1"/>
                </a:solidFill>
                <a:latin typeface="Arial Black" panose="020B0604020202020204" pitchFamily="34" charset="0"/>
              </a:rPr>
              <a:t> shape comes from data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A70B6F2-2E9E-B056-C3F7-0D1C1AB3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38"/>
            <a:ext cx="81518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Slide Number Placeholder 1">
            <a:extLst>
              <a:ext uri="{FF2B5EF4-FFF2-40B4-BE49-F238E27FC236}">
                <a16:creationId xmlns:a16="http://schemas.microsoft.com/office/drawing/2014/main" id="{92B9D741-C258-3F9D-61C7-171BACEAC2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EF4742E-4930-CE4F-876F-3612E695E0C6}" type="slidenum">
              <a:rPr lang="en-US" altLang="en-US" sz="1800" smtClean="0">
                <a:solidFill>
                  <a:schemeClr val="tx1"/>
                </a:solidFill>
              </a:rPr>
              <a:pPr/>
              <a:t>57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48462834-40E3-AC8E-268E-F33551FBA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82880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 Phys. J. C (2019) 79:884 </a:t>
            </a:r>
            <a:endParaRPr lang="en-Z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6" name="TextBox 4">
            <a:extLst>
              <a:ext uri="{FF2B5EF4-FFF2-40B4-BE49-F238E27FC236}">
                <a16:creationId xmlns:a16="http://schemas.microsoft.com/office/drawing/2014/main" id="{3F7477E9-183A-60A0-56ED-15E372A37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7892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contribution too small to explain discrepancy. Toponium cannot explain it.</a:t>
            </a:r>
          </a:p>
        </p:txBody>
      </p:sp>
      <p:cxnSp>
        <p:nvCxnSpPr>
          <p:cNvPr id="84997" name="Straight Arrow Connector 6">
            <a:extLst>
              <a:ext uri="{FF2B5EF4-FFF2-40B4-BE49-F238E27FC236}">
                <a16:creationId xmlns:a16="http://schemas.microsoft.com/office/drawing/2014/main" id="{4AC61C39-F4ED-E842-0CD2-E3F0590529A3}"/>
              </a:ext>
            </a:extLst>
          </p:cNvPr>
          <p:cNvCxnSpPr>
            <a:cxnSpLocks/>
          </p:cNvCxnSpPr>
          <p:nvPr/>
        </p:nvCxnSpPr>
        <p:spPr bwMode="auto">
          <a:xfrm flipH="1">
            <a:off x="3124200" y="3619500"/>
            <a:ext cx="533400" cy="541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1">
            <a:extLst>
              <a:ext uri="{FF2B5EF4-FFF2-40B4-BE49-F238E27FC236}">
                <a16:creationId xmlns:a16="http://schemas.microsoft.com/office/drawing/2014/main" id="{A31DE1E6-6910-B39F-7C0B-C939B3292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wrap="square" lIns="91440" tIns="45720" rIns="91440" bIns="45720"/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229E9F1B-CE30-FE4A-80A6-686E217151F3}" type="slidenum">
              <a:rPr lang="en-US" altLang="en-US" smtClean="0"/>
              <a:pPr algn="ctr">
                <a:defRPr/>
              </a:pPr>
              <a:t>58</a:t>
            </a:fld>
            <a:endParaRPr lang="en-US" altLang="en-US" sz="1662">
              <a:solidFill>
                <a:schemeClr val="tx1"/>
              </a:solidFill>
              <a:cs typeface="ＭＳ Ｐゴシック" charset="-128"/>
            </a:endParaRPr>
          </a:p>
        </p:txBody>
      </p:sp>
      <p:sp>
        <p:nvSpPr>
          <p:cNvPr id="51202" name="TextBox 5">
            <a:extLst>
              <a:ext uri="{FF2B5EF4-FFF2-40B4-BE49-F238E27FC236}">
                <a16:creationId xmlns:a16="http://schemas.microsoft.com/office/drawing/2014/main" id="{2D3BACCC-F7DE-FE7D-6CD7-AF2915A98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3" y="2819400"/>
            <a:ext cx="5697537" cy="1455738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431" b="1" dirty="0">
                <a:solidFill>
                  <a:schemeClr val="tx1"/>
                </a:solidFill>
                <a:latin typeface="Arial" panose="020B0604020202020204" pitchFamily="34" charset="0"/>
              </a:rPr>
              <a:t>The Muon g-2 and the 2HDM+S</a:t>
            </a:r>
          </a:p>
        </p:txBody>
      </p:sp>
      <p:pic>
        <p:nvPicPr>
          <p:cNvPr id="87043" name="Picture 2">
            <a:extLst>
              <a:ext uri="{FF2B5EF4-FFF2-40B4-BE49-F238E27FC236}">
                <a16:creationId xmlns:a16="http://schemas.microsoft.com/office/drawing/2014/main" id="{8EC9D863-538E-DE27-AF86-A626A25A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752600"/>
            <a:ext cx="6781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8F7429FC-B30B-C6BB-A8E9-5EB91128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495800"/>
            <a:ext cx="5410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5">
            <a:extLst>
              <a:ext uri="{FF2B5EF4-FFF2-40B4-BE49-F238E27FC236}">
                <a16:creationId xmlns:a16="http://schemas.microsoft.com/office/drawing/2014/main" id="{CEACD095-D7F6-7FD7-4C92-122CA704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8150"/>
            <a:ext cx="407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2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Chin.Phys.C</a:t>
            </a:r>
            <a:r>
              <a:rPr lang="en-ZA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44 (2020) 6, 063103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BB3947C6-5BAF-212D-3170-FD35FCA3EF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00DB5DC-6D3E-3046-BE6E-4518B3E5B454}" type="slidenum">
              <a:rPr lang="en-US" altLang="en-US" sz="1800" smtClean="0">
                <a:solidFill>
                  <a:schemeClr val="tx1"/>
                </a:solidFill>
              </a:rPr>
              <a:pPr/>
              <a:t>59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8066" name="Picture 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42CC695D-A603-EDEB-F6D3-7435219D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963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8" descr="A picture containing watch, clock&#10;&#10;Description automatically generated">
            <a:extLst>
              <a:ext uri="{FF2B5EF4-FFF2-40B4-BE49-F238E27FC236}">
                <a16:creationId xmlns:a16="http://schemas.microsoft.com/office/drawing/2014/main" id="{28F1521A-B7D8-87B3-7FAA-9365E2DC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73100"/>
            <a:ext cx="5029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9">
            <a:extLst>
              <a:ext uri="{FF2B5EF4-FFF2-40B4-BE49-F238E27FC236}">
                <a16:creationId xmlns:a16="http://schemas.microsoft.com/office/drawing/2014/main" id="{445CCBE2-E4D6-8B9F-3F1D-28A25AA50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325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extra degrees of freedom in the form of SM singlet vector-like fermions</a:t>
            </a:r>
          </a:p>
        </p:txBody>
      </p:sp>
      <p:pic>
        <p:nvPicPr>
          <p:cNvPr id="88069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B501B939-38AB-03F2-E636-7EA819A1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22325"/>
            <a:ext cx="43497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Box 12">
            <a:extLst>
              <a:ext uri="{FF2B5EF4-FFF2-40B4-BE49-F238E27FC236}">
                <a16:creationId xmlns:a16="http://schemas.microsoft.com/office/drawing/2014/main" id="{5A7EDA30-6888-E794-1D01-597A0D0E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76200"/>
            <a:ext cx="4657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2HDM+S potential with fixed parameters from multi-lepton anomalies at the LHC</a:t>
            </a:r>
          </a:p>
        </p:txBody>
      </p:sp>
      <p:pic>
        <p:nvPicPr>
          <p:cNvPr id="88071" name="Picture 1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AB0A3CD4-C146-7E04-8486-5C27813A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60750"/>
            <a:ext cx="99060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Box 14">
            <a:extLst>
              <a:ext uri="{FF2B5EF4-FFF2-40B4-BE49-F238E27FC236}">
                <a16:creationId xmlns:a16="http://schemas.microsoft.com/office/drawing/2014/main" id="{B227C0EA-E7A3-313E-DC6D-744FBBD7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9367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 fermion masses with different choices of Yukawa couplings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29BBF89E-EC4C-55C3-EBD2-FB04B2F8D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438900" cy="685800"/>
          </a:xfrm>
        </p:spPr>
        <p:txBody>
          <a:bodyPr/>
          <a:lstStyle/>
          <a:p>
            <a:r>
              <a:rPr altLang="en-US" sz="440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The 2HDM+S</a:t>
            </a:r>
          </a:p>
        </p:txBody>
      </p:sp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4DBB6D01-4512-F161-6018-1154B9405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CB6AD1F-EE0E-484A-B679-35F4613AA61C}" type="slidenum">
              <a:rPr lang="en-US" altLang="en-US" sz="1800" smtClean="0">
                <a:solidFill>
                  <a:schemeClr val="tx1"/>
                </a:solidFill>
              </a:rPr>
              <a:pPr/>
              <a:t>6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7651" name="Picture 6" descr="screenshot_1030.png">
            <a:extLst>
              <a:ext uri="{FF2B5EF4-FFF2-40B4-BE49-F238E27FC236}">
                <a16:creationId xmlns:a16="http://schemas.microsoft.com/office/drawing/2014/main" id="{DC41639A-577D-C7CE-DE54-A682FF122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743200"/>
            <a:ext cx="49768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screenshot_1032.png">
            <a:extLst>
              <a:ext uri="{FF2B5EF4-FFF2-40B4-BE49-F238E27FC236}">
                <a16:creationId xmlns:a16="http://schemas.microsoft.com/office/drawing/2014/main" id="{9A6263E7-0786-BCEB-7064-61E7F312C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819400"/>
            <a:ext cx="47529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8">
            <a:extLst>
              <a:ext uri="{FF2B5EF4-FFF2-40B4-BE49-F238E27FC236}">
                <a16:creationId xmlns:a16="http://schemas.microsoft.com/office/drawing/2014/main" id="{35BD3C9C-7B23-574A-301A-379435095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336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2HDM potential,   </a:t>
            </a:r>
          </a:p>
        </p:txBody>
      </p:sp>
      <p:pic>
        <p:nvPicPr>
          <p:cNvPr id="27654" name="Picture 9" descr="screenshot_1033.png">
            <a:extLst>
              <a:ext uri="{FF2B5EF4-FFF2-40B4-BE49-F238E27FC236}">
                <a16:creationId xmlns:a16="http://schemas.microsoft.com/office/drawing/2014/main" id="{0A2358DA-F257-C7F2-3D61-3551F6E01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17526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10">
            <a:extLst>
              <a:ext uri="{FF2B5EF4-FFF2-40B4-BE49-F238E27FC236}">
                <a16:creationId xmlns:a16="http://schemas.microsoft.com/office/drawing/2014/main" id="{E0BCB70B-A093-F0EF-C835-3342B542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2133600"/>
            <a:ext cx="331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2HDM+S potential   </a:t>
            </a:r>
          </a:p>
        </p:txBody>
      </p:sp>
      <p:sp>
        <p:nvSpPr>
          <p:cNvPr id="27656" name="TextBox 11">
            <a:extLst>
              <a:ext uri="{FF2B5EF4-FFF2-40B4-BE49-F238E27FC236}">
                <a16:creationId xmlns:a16="http://schemas.microsoft.com/office/drawing/2014/main" id="{2049B145-4446-5AEB-46F5-7EBAB2DC6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066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 Black" panose="020B0604020202020204" pitchFamily="34" charset="0"/>
              </a:rPr>
              <a:t>Introduce singlet real scalar, S.</a:t>
            </a:r>
          </a:p>
        </p:txBody>
      </p:sp>
      <p:sp>
        <p:nvSpPr>
          <p:cNvPr id="27657" name="Rectangle 12">
            <a:extLst>
              <a:ext uri="{FF2B5EF4-FFF2-40B4-BE49-F238E27FC236}">
                <a16:creationId xmlns:a16="http://schemas.microsoft.com/office/drawing/2014/main" id="{5A207CB3-9C74-CE8B-93F7-5D4EB0786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8238"/>
            <a:ext cx="497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b="1">
                <a:solidFill>
                  <a:schemeClr val="tx1"/>
                </a:solidFill>
                <a:latin typeface="Arial Black" panose="020B0604020202020204" pitchFamily="34" charset="0"/>
              </a:rPr>
              <a:t>Eur. Phys. J. C (2016) 76:580</a:t>
            </a:r>
            <a:endParaRPr lang="nb-NO" altLang="en-US" b="1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sp>
        <p:nvSpPr>
          <p:cNvPr id="27658" name="TextBox 13">
            <a:extLst>
              <a:ext uri="{FF2B5EF4-FFF2-40B4-BE49-F238E27FC236}">
                <a16:creationId xmlns:a16="http://schemas.microsoft.com/office/drawing/2014/main" id="{28123FD7-F0AF-C9A1-078D-74F17D9E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073775"/>
            <a:ext cx="9431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Arial Black" panose="020B0604020202020204" pitchFamily="34" charset="0"/>
              </a:rPr>
              <a:t>Out of considerations of simplicity, assume S to be Higgs-like, which is not too far fetched.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1">
            <a:extLst>
              <a:ext uri="{FF2B5EF4-FFF2-40B4-BE49-F238E27FC236}">
                <a16:creationId xmlns:a16="http://schemas.microsoft.com/office/drawing/2014/main" id="{CAB8CD41-AC43-D510-267C-69967D4CA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wrap="square" lIns="91440" tIns="45720" rIns="91440" bIns="45720"/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378EDA57-3764-CD48-B252-321C3743D397}" type="slidenum">
              <a:rPr lang="en-US" altLang="en-US" smtClean="0"/>
              <a:pPr algn="ctr">
                <a:defRPr/>
              </a:pPr>
              <a:t>60</a:t>
            </a:fld>
            <a:endParaRPr lang="en-US" altLang="en-US" sz="1662">
              <a:solidFill>
                <a:schemeClr val="tx1"/>
              </a:solidFill>
              <a:cs typeface="ＭＳ Ｐゴシック" charset="-128"/>
            </a:endParaRPr>
          </a:p>
        </p:txBody>
      </p:sp>
      <p:sp>
        <p:nvSpPr>
          <p:cNvPr id="51202" name="TextBox 5">
            <a:extLst>
              <a:ext uri="{FF2B5EF4-FFF2-40B4-BE49-F238E27FC236}">
                <a16:creationId xmlns:a16="http://schemas.microsoft.com/office/drawing/2014/main" id="{23D05760-BCA0-AB6A-1D97-D7CD4E8A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0"/>
            <a:ext cx="6858000" cy="2138363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431" b="1" dirty="0">
                <a:solidFill>
                  <a:schemeClr val="tx1"/>
                </a:solidFill>
                <a:latin typeface="Arial" panose="020B0604020202020204" pitchFamily="34" charset="0"/>
              </a:rPr>
              <a:t>The multi-lepton anomalies and excesses in astrophysics</a:t>
            </a:r>
          </a:p>
        </p:txBody>
      </p:sp>
      <p:pic>
        <p:nvPicPr>
          <p:cNvPr id="48131" name="Picture 5">
            <a:extLst>
              <a:ext uri="{FF2B5EF4-FFF2-40B4-BE49-F238E27FC236}">
                <a16:creationId xmlns:a16="http://schemas.microsoft.com/office/drawing/2014/main" id="{5B6725AA-F1A1-E49D-0951-32702C7A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22663"/>
            <a:ext cx="58420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1">
            <a:extLst>
              <a:ext uri="{FF2B5EF4-FFF2-40B4-BE49-F238E27FC236}">
                <a16:creationId xmlns:a16="http://schemas.microsoft.com/office/drawing/2014/main" id="{10F09A4D-C251-C3A1-A659-8121A6831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9713"/>
            <a:ext cx="716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G.Beck, E.Malwa, M.Kumar, R.Temo and B.M., </a:t>
            </a:r>
            <a:r>
              <a:rPr lang="en-ZA" altLang="en-US" sz="1800">
                <a:solidFill>
                  <a:schemeClr val="tx1"/>
                </a:solidFill>
                <a:latin typeface="Arial" panose="020B0604020202020204" pitchFamily="34" charset="0"/>
              </a:rPr>
              <a:t>2102.10596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22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DBB7D433-3C9B-978F-21B7-4B7C67E3F8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wrap="square" lIns="91440" tIns="45720" rIns="91440" bIns="45720"/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CF09C2DA-C1BF-4144-B967-F57A9B887889}" type="slidenum">
              <a:rPr lang="en-US" altLang="en-US" smtClean="0"/>
              <a:pPr algn="ctr">
                <a:defRPr/>
              </a:pPr>
              <a:t>61</a:t>
            </a:fld>
            <a:endParaRPr lang="en-US" altLang="en-US" sz="1662">
              <a:solidFill>
                <a:schemeClr val="tx1"/>
              </a:solidFill>
              <a:cs typeface="ＭＳ Ｐゴシック" charset="-128"/>
            </a:endParaRPr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37279286-C3A5-1CC0-B52F-94AEC0E8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5825"/>
            <a:ext cx="91440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4">
            <a:extLst>
              <a:ext uri="{FF2B5EF4-FFF2-40B4-BE49-F238E27FC236}">
                <a16:creationId xmlns:a16="http://schemas.microsoft.com/office/drawing/2014/main" id="{C2F8834C-0821-FE5D-4FE5-EBAD2804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246063"/>
            <a:ext cx="3678237" cy="376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84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AMS02, </a:t>
            </a:r>
            <a:r>
              <a:rPr lang="en-ZA" altLang="en-US" sz="184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122, 041102 (2019)</a:t>
            </a:r>
          </a:p>
        </p:txBody>
      </p:sp>
      <p:sp>
        <p:nvSpPr>
          <p:cNvPr id="54276" name="TextBox 5">
            <a:extLst>
              <a:ext uri="{FF2B5EF4-FFF2-40B4-BE49-F238E27FC236}">
                <a16:creationId xmlns:a16="http://schemas.microsoft.com/office/drawing/2014/main" id="{E8F0BCAB-41F1-CACA-D49D-A89B9B4A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15950"/>
            <a:ext cx="8181975" cy="433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21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Leptophilic excesses, such as positron rise in PAMELA/AMS02 </a:t>
            </a:r>
            <a:endParaRPr lang="en-US" altLang="en-US" sz="2215"/>
          </a:p>
        </p:txBody>
      </p:sp>
    </p:spTree>
    <p:extLst>
      <p:ext uri="{BB962C8B-B14F-4D97-AF65-F5344CB8AC3E}">
        <p14:creationId xmlns:p14="http://schemas.microsoft.com/office/powerpoint/2010/main" val="2776408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736968D2-5B46-96E6-84AC-FB219C476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154113"/>
            <a:ext cx="8297862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Slide Number Placeholder 1">
            <a:extLst>
              <a:ext uri="{FF2B5EF4-FFF2-40B4-BE49-F238E27FC236}">
                <a16:creationId xmlns:a16="http://schemas.microsoft.com/office/drawing/2014/main" id="{E274051D-4553-EA19-56CF-E25795F2AA5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/>
          <a:lstStyle>
            <a:lvl1pPr defTabSz="4572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q"/>
              <a:defRPr sz="2400" b="1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1pPr>
            <a:lvl2pPr marL="517525" indent="-117475" defTabSz="4572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q"/>
              <a:defRPr sz="2200" b="1">
                <a:solidFill>
                  <a:srgbClr val="0000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2pPr>
            <a:lvl3pPr marL="804863" indent="-173038" defTabSz="4572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§"/>
              <a:defRPr sz="2000"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3pPr>
            <a:lvl4pPr marL="1090613" indent="-171450" defTabSz="457200">
              <a:lnSpc>
                <a:spcPct val="90000"/>
              </a:lnSpc>
              <a:spcBef>
                <a:spcPct val="30000"/>
              </a:spcBef>
              <a:buClr>
                <a:srgbClr val="0066FF"/>
              </a:buClr>
              <a:buSzPct val="100000"/>
              <a:buFont typeface="Lucida Grande" panose="020B0600040502020204" pitchFamily="34" charset="0"/>
              <a:buChar char="-"/>
              <a:defRPr sz="2000"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4pPr>
            <a:lvl5pPr marL="2284413" indent="-908050" defTabSz="457200">
              <a:lnSpc>
                <a:spcPct val="90000"/>
              </a:lnSpc>
              <a:spcBef>
                <a:spcPct val="30000"/>
              </a:spcBef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5pPr>
            <a:lvl6pPr marL="2741613" indent="-908050" defTabSz="4572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6pPr>
            <a:lvl7pPr marL="3198813" indent="-908050" defTabSz="4572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7pPr>
            <a:lvl8pPr marL="3656013" indent="-908050" defTabSz="4572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8pPr>
            <a:lvl9pPr marL="4113213" indent="-908050" defTabSz="4572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7ED1EA1C-65DF-184B-9519-E9002CE38AF2}" type="slidenum">
              <a:rPr lang="en-US" altLang="en-US" sz="1200" b="0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62</a:t>
            </a:fld>
            <a:endParaRPr lang="en-US" altLang="en-US" sz="12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0179" name="TextBox 9">
            <a:extLst>
              <a:ext uri="{FF2B5EF4-FFF2-40B4-BE49-F238E27FC236}">
                <a16:creationId xmlns:a16="http://schemas.microsoft.com/office/drawing/2014/main" id="{DF7F1676-DC51-E8B0-661A-7EC566F96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q"/>
              <a:defRPr sz="2400" b="1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q"/>
              <a:defRPr sz="2200" b="1">
                <a:solidFill>
                  <a:srgbClr val="0000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§"/>
              <a:defRPr sz="2000"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rgbClr val="0066FF"/>
              </a:buClr>
              <a:buSzPct val="100000"/>
              <a:buFont typeface="Lucida Grande" panose="020B0600040502020204" pitchFamily="34" charset="0"/>
              <a:buChar char="-"/>
              <a:defRPr sz="2000"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10000"/>
              <a:defRPr b="1">
                <a:solidFill>
                  <a:srgbClr val="3366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0">
                <a:latin typeface="Arial" panose="020B0604020202020204" pitchFamily="34" charset="0"/>
              </a:rPr>
              <a:t>Dark matter annihilation.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n-US" altLang="en-US" sz="1800" b="0">
                <a:latin typeface="Arial" panose="020B0604020202020204" pitchFamily="34" charset="0"/>
              </a:rPr>
              <a:t>Leptons, photons and protons from the decays of S. </a:t>
            </a:r>
          </a:p>
        </p:txBody>
      </p:sp>
      <p:pic>
        <p:nvPicPr>
          <p:cNvPr id="50180" name="Picture 2" descr="Shape&#10;&#10;Description automatically generated">
            <a:extLst>
              <a:ext uri="{FF2B5EF4-FFF2-40B4-BE49-F238E27FC236}">
                <a16:creationId xmlns:a16="http://schemas.microsoft.com/office/drawing/2014/main" id="{5E5D12F7-1297-7AA3-354D-6E0432F5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-9525"/>
            <a:ext cx="17557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746764D-800D-5F6B-E13E-82946761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7938"/>
            <a:ext cx="1654175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A65FC8A0-BD68-3E1E-EAF5-EA2F9107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962400"/>
            <a:ext cx="84026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>
            <a:extLst>
              <a:ext uri="{FF2B5EF4-FFF2-40B4-BE49-F238E27FC236}">
                <a16:creationId xmlns:a16="http://schemas.microsoft.com/office/drawing/2014/main" id="{60332C8B-A848-D904-70DF-22F0AD97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93675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6">
            <a:extLst>
              <a:ext uri="{FF2B5EF4-FFF2-40B4-BE49-F238E27FC236}">
                <a16:creationId xmlns:a16="http://schemas.microsoft.com/office/drawing/2014/main" id="{28EED5FC-CCA3-32DE-A9F2-F952DE9B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606925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843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F74F9577-B0EF-E61B-9758-E9D1F1EE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90741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Slide Number Placeholder 1">
            <a:extLst>
              <a:ext uri="{FF2B5EF4-FFF2-40B4-BE49-F238E27FC236}">
                <a16:creationId xmlns:a16="http://schemas.microsoft.com/office/drawing/2014/main" id="{52A9F635-94E6-36F7-B14D-7C1377B259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7782ED4-BD1E-5343-A8AC-A422CFE93D62}" type="slidenum">
              <a:rPr lang="en-US" altLang="en-US" sz="1800" smtClean="0">
                <a:solidFill>
                  <a:schemeClr val="tx1"/>
                </a:solidFill>
              </a:rPr>
              <a:pPr/>
              <a:t>63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1B81887B-9E0B-B437-4C03-83113F93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8">
            <a:extLst>
              <a:ext uri="{FF2B5EF4-FFF2-40B4-BE49-F238E27FC236}">
                <a16:creationId xmlns:a16="http://schemas.microsoft.com/office/drawing/2014/main" id="{B13D2057-0B7A-82B1-4C51-6EF7D31AD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4724400"/>
            <a:ext cx="424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tend to prefer lighter DM</a:t>
            </a:r>
          </a:p>
        </p:txBody>
      </p:sp>
      <p:cxnSp>
        <p:nvCxnSpPr>
          <p:cNvPr id="51205" name="Straight Arrow Connector 10">
            <a:extLst>
              <a:ext uri="{FF2B5EF4-FFF2-40B4-BE49-F238E27FC236}">
                <a16:creationId xmlns:a16="http://schemas.microsoft.com/office/drawing/2014/main" id="{3CB99E7A-504B-82ED-1C58-1FF0C3C35FC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752600" y="3581400"/>
            <a:ext cx="901700" cy="10096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6" name="TextBox 3">
            <a:extLst>
              <a:ext uri="{FF2B5EF4-FFF2-40B4-BE49-F238E27FC236}">
                <a16:creationId xmlns:a16="http://schemas.microsoft.com/office/drawing/2014/main" id="{1BBA0566-6669-E51E-A98C-1DE90480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904875"/>
            <a:ext cx="424021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size of bands for e+ and Fermi GC may be due to missing systematics due to incomplete background modelling.</a:t>
            </a:r>
          </a:p>
        </p:txBody>
      </p:sp>
      <p:sp>
        <p:nvSpPr>
          <p:cNvPr id="51207" name="TextBox 3">
            <a:extLst>
              <a:ext uri="{FF2B5EF4-FFF2-40B4-BE49-F238E27FC236}">
                <a16:creationId xmlns:a16="http://schemas.microsoft.com/office/drawing/2014/main" id="{BA9F6372-FAAD-8EED-2EE7-C352A5B1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89250"/>
            <a:ext cx="5181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implications on DM searches at the LHC (see below)</a:t>
            </a:r>
          </a:p>
        </p:txBody>
      </p:sp>
    </p:spTree>
    <p:extLst>
      <p:ext uri="{BB962C8B-B14F-4D97-AF65-F5344CB8AC3E}">
        <p14:creationId xmlns:p14="http://schemas.microsoft.com/office/powerpoint/2010/main" val="2546523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D31A03D2-346E-792F-8A00-B4AE32F1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125"/>
            <a:ext cx="89154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Slide Number Placeholder 1">
            <a:extLst>
              <a:ext uri="{FF2B5EF4-FFF2-40B4-BE49-F238E27FC236}">
                <a16:creationId xmlns:a16="http://schemas.microsoft.com/office/drawing/2014/main" id="{8FCFB09D-3C00-EADA-AB2E-D6FD79FB98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578AE584-9C9B-E64C-AD5E-A1BA3A09533B}" type="slidenum">
              <a:rPr lang="en-US" altLang="en-US" sz="1800" smtClean="0">
                <a:solidFill>
                  <a:schemeClr val="tx1"/>
                </a:solidFill>
              </a:rPr>
              <a:pPr/>
              <a:t>64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C496A9AC-B38E-FA5C-3238-701F7246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5720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4">
            <a:extLst>
              <a:ext uri="{FF2B5EF4-FFF2-40B4-BE49-F238E27FC236}">
                <a16:creationId xmlns:a16="http://schemas.microsoft.com/office/drawing/2014/main" id="{B2C161FD-2DB6-11F8-CEC8-7C498134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211455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hours of running at the MeerKat appears to fall into the sensitive to the predictions of the model.</a:t>
            </a:r>
          </a:p>
        </p:txBody>
      </p:sp>
      <p:cxnSp>
        <p:nvCxnSpPr>
          <p:cNvPr id="52229" name="Straight Arrow Connector 5">
            <a:extLst>
              <a:ext uri="{FF2B5EF4-FFF2-40B4-BE49-F238E27FC236}">
                <a16:creationId xmlns:a16="http://schemas.microsoft.com/office/drawing/2014/main" id="{A57DAA8E-D016-BF27-497A-ADD980B0E6DB}"/>
              </a:ext>
            </a:extLst>
          </p:cNvPr>
          <p:cNvCxnSpPr>
            <a:cxnSpLocks/>
          </p:cNvCxnSpPr>
          <p:nvPr/>
        </p:nvCxnSpPr>
        <p:spPr bwMode="auto">
          <a:xfrm flipH="1">
            <a:off x="2895600" y="2667000"/>
            <a:ext cx="727075" cy="533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75757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1">
            <a:extLst>
              <a:ext uri="{FF2B5EF4-FFF2-40B4-BE49-F238E27FC236}">
                <a16:creationId xmlns:a16="http://schemas.microsoft.com/office/drawing/2014/main" id="{6BEDB8E6-3DE0-9B0D-30EA-55A7DB1349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231FA57-7D01-5341-92B5-4B8A43AAD153}" type="slidenum">
              <a:rPr lang="en-US" altLang="en-US" sz="1800" smtClean="0">
                <a:solidFill>
                  <a:schemeClr val="tx1"/>
                </a:solidFill>
              </a:rPr>
              <a:pPr/>
              <a:t>65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DF60623-4E03-668C-635B-7B4F1880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00"/>
            <a:ext cx="9906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1">
            <a:extLst>
              <a:ext uri="{FF2B5EF4-FFF2-40B4-BE49-F238E27FC236}">
                <a16:creationId xmlns:a16="http://schemas.microsoft.com/office/drawing/2014/main" id="{1F5DD1BF-6A7C-FFF6-995E-105F168696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13D552E-8A68-1848-AEFD-F2D44A4A73AC}" type="slidenum">
              <a:rPr lang="en-US" altLang="en-US" sz="1800" smtClean="0">
                <a:solidFill>
                  <a:schemeClr val="tx1"/>
                </a:solidFill>
              </a:rPr>
              <a:pPr/>
              <a:t>66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B7CBE58-15B1-7636-A932-A0638793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0"/>
            <a:ext cx="771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FBB12076-FFEC-7232-FBE1-0E6D35008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2954D06-F64E-3843-90D2-1DF3F95F5917}" type="slidenum">
              <a:rPr lang="en-US" altLang="en-US" sz="1800" smtClean="0">
                <a:solidFill>
                  <a:schemeClr val="tx1"/>
                </a:solidFill>
              </a:rPr>
              <a:pPr/>
              <a:t>67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3010" name="TextBox 5">
            <a:extLst>
              <a:ext uri="{FF2B5EF4-FFF2-40B4-BE49-F238E27FC236}">
                <a16:creationId xmlns:a16="http://schemas.microsoft.com/office/drawing/2014/main" id="{F044AF6E-362C-7170-3F59-E2D802A5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43000"/>
            <a:ext cx="6172200" cy="1570038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Impact on Higgs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D24D6-D7D3-8283-670D-7E0C68BB5FA3}"/>
              </a:ext>
            </a:extLst>
          </p:cNvPr>
          <p:cNvSpPr txBox="1"/>
          <p:nvPr/>
        </p:nvSpPr>
        <p:spPr>
          <a:xfrm>
            <a:off x="152400" y="3382963"/>
            <a:ext cx="96012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presence of a BSM signal of the type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would lead to: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 presence of </a:t>
            </a:r>
            <a:r>
              <a:rPr lang="en-US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extra leptons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association with h. Affects the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measurement (</a:t>
            </a:r>
            <a:r>
              <a:rPr lang="en-ZA" alt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Eur.Phys.J.C</a:t>
            </a:r>
            <a:r>
              <a:rPr lang="en-ZA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81 (2021) 365</a:t>
            </a:r>
            <a:r>
              <a:rPr lang="is-I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Distortion of Higgs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and rapidity (under study)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TextBox 2">
            <a:extLst>
              <a:ext uri="{FF2B5EF4-FFF2-40B4-BE49-F238E27FC236}">
                <a16:creationId xmlns:a16="http://schemas.microsoft.com/office/drawing/2014/main" id="{E563B079-42F2-E8E4-900C-B53C4FA82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10200"/>
            <a:ext cx="944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tuning of model parameters performed. Look at fixed corners of the phase-space fixed with parameters of 2017.</a:t>
            </a:r>
          </a:p>
        </p:txBody>
      </p:sp>
    </p:spTree>
    <p:extLst>
      <p:ext uri="{BB962C8B-B14F-4D97-AF65-F5344CB8AC3E}">
        <p14:creationId xmlns:p14="http://schemas.microsoft.com/office/powerpoint/2010/main" val="33467080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7F3A063D-35F7-B5CE-BD95-34EB32B5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906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lide Number Placeholder 1">
            <a:extLst>
              <a:ext uri="{FF2B5EF4-FFF2-40B4-BE49-F238E27FC236}">
                <a16:creationId xmlns:a16="http://schemas.microsoft.com/office/drawing/2014/main" id="{0B396FAC-5287-0825-9804-35BE2A6498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0586492-CD1A-B647-B132-F1222BBE4347}" type="slidenum">
              <a:rPr lang="en-US" altLang="en-US" sz="1800" smtClean="0">
                <a:solidFill>
                  <a:schemeClr val="tx1"/>
                </a:solidFill>
              </a:rPr>
              <a:pPr/>
              <a:t>68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4035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818AA21-CCF5-470D-43F2-176A43F8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9060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1">
            <a:extLst>
              <a:ext uri="{FF2B5EF4-FFF2-40B4-BE49-F238E27FC236}">
                <a16:creationId xmlns:a16="http://schemas.microsoft.com/office/drawing/2014/main" id="{D72F462D-E89E-4BDF-5AE4-6700E65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143000"/>
            <a:ext cx="11858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4">
            <a:extLst>
              <a:ext uri="{FF2B5EF4-FFF2-40B4-BE49-F238E27FC236}">
                <a16:creationId xmlns:a16="http://schemas.microsoft.com/office/drawing/2014/main" id="{96753CD8-0B5B-FFA0-21EB-4DBC91AB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30300"/>
            <a:ext cx="1185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6">
            <a:extLst>
              <a:ext uri="{FF2B5EF4-FFF2-40B4-BE49-F238E27FC236}">
                <a16:creationId xmlns:a16="http://schemas.microsoft.com/office/drawing/2014/main" id="{9E5167CF-C9A4-C160-4346-2A6ECE9C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606925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7">
            <a:extLst>
              <a:ext uri="{FF2B5EF4-FFF2-40B4-BE49-F238E27FC236}">
                <a16:creationId xmlns:a16="http://schemas.microsoft.com/office/drawing/2014/main" id="{A949C8A3-B408-2673-CD21-BD949738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495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">
            <a:extLst>
              <a:ext uri="{FF2B5EF4-FFF2-40B4-BE49-F238E27FC236}">
                <a16:creationId xmlns:a16="http://schemas.microsoft.com/office/drawing/2014/main" id="{7A6E9D40-3850-986E-BA08-C8901A03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979488"/>
            <a:ext cx="301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m</a:t>
            </a:r>
            <a:r>
              <a:rPr lang="en-US" altLang="en-US" sz="12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=270 GeV and m</a:t>
            </a:r>
            <a:r>
              <a:rPr lang="en-US" altLang="en-US" sz="12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=150 GeV.</a:t>
            </a:r>
          </a:p>
          <a:p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points for illustration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2132831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>
            <a:extLst>
              <a:ext uri="{FF2B5EF4-FFF2-40B4-BE49-F238E27FC236}">
                <a16:creationId xmlns:a16="http://schemas.microsoft.com/office/drawing/2014/main" id="{08E982A5-2B9B-F81E-D8F0-0B6F15C9A2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C4A076E-BAC2-A644-834F-39B2036E6831}" type="slidenum">
              <a:rPr lang="en-US" altLang="en-US" sz="1800" smtClean="0">
                <a:solidFill>
                  <a:schemeClr val="tx1"/>
                </a:solidFill>
              </a:rPr>
              <a:pPr/>
              <a:t>69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5058" name="TextBox 4">
            <a:extLst>
              <a:ext uri="{FF2B5EF4-FFF2-40B4-BE49-F238E27FC236}">
                <a16:creationId xmlns:a16="http://schemas.microsoft.com/office/drawing/2014/main" id="{84800034-D6FE-67C0-E1E6-36A5BDD29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of LHC results on Vh (V=W,Z) production </a:t>
            </a: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Eur.Phys.J.C 81 (2021) 365</a:t>
            </a: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Box 5">
            <a:extLst>
              <a:ext uri="{FF2B5EF4-FFF2-40B4-BE49-F238E27FC236}">
                <a16:creationId xmlns:a16="http://schemas.microsoft.com/office/drawing/2014/main" id="{321C90F6-86FE-B33A-9D13-F741717D5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90600"/>
            <a:ext cx="43275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BSM (H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Sh) 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appears at low p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SM signal is prevalent at larger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tuning of parameters)</a:t>
            </a:r>
          </a:p>
          <a:p>
            <a:endParaRPr lang="en-US" alt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those results from ATLAS and CMS where no requirements on p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correlated observables)  is not done or used in an MVA. </a:t>
            </a:r>
          </a:p>
          <a:p>
            <a:endParaRPr lang="en-US" alt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results where the final state is treated more “inclusively” display elevated signal strengths for Wh production:</a:t>
            </a:r>
          </a:p>
          <a:p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represents a 3.8σ deviation from the SM value of 1. BSM signal normalization less than expected from multilepton excesses assuming Br(H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Sh)=100%. Indicates that 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Br(H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SS) &gt;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Br(H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Sh)</a:t>
            </a:r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4" descr="Table&#10;&#10;Description automatically generated">
            <a:extLst>
              <a:ext uri="{FF2B5EF4-FFF2-40B4-BE49-F238E27FC236}">
                <a16:creationId xmlns:a16="http://schemas.microsoft.com/office/drawing/2014/main" id="{7FA7CD86-F156-425C-70A7-3DEB09C2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504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9F72A-D754-F92B-4CC7-05E599932BD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0" y="4495800"/>
            <a:ext cx="3085781" cy="461665"/>
          </a:xfrm>
          <a:prstGeom prst="rect">
            <a:avLst/>
          </a:prstGeom>
          <a:blipFill>
            <a:blip r:embed="rId3"/>
            <a:stretch>
              <a:fillRect b="-810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113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1">
            <a:extLst>
              <a:ext uri="{FF2B5EF4-FFF2-40B4-BE49-F238E27FC236}">
                <a16:creationId xmlns:a16="http://schemas.microsoft.com/office/drawing/2014/main" id="{B89C0291-EE0B-5E35-1A15-3F145C796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34A2201-7886-EE43-A2AD-7ED1F337CDFF}" type="slidenum">
              <a:rPr lang="en-US" altLang="en-US" sz="1800" smtClean="0">
                <a:solidFill>
                  <a:schemeClr val="tx1"/>
                </a:solidFill>
              </a:rPr>
              <a:pPr/>
              <a:t>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8674" name="Picture 2" descr="screenshot_640.png">
            <a:extLst>
              <a:ext uri="{FF2B5EF4-FFF2-40B4-BE49-F238E27FC236}">
                <a16:creationId xmlns:a16="http://schemas.microsoft.com/office/drawing/2014/main" id="{45303C3A-9F0F-BA9A-1C36-A0AB154DC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7162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creenshot_642.png">
            <a:extLst>
              <a:ext uri="{FF2B5EF4-FFF2-40B4-BE49-F238E27FC236}">
                <a16:creationId xmlns:a16="http://schemas.microsoft.com/office/drawing/2014/main" id="{7B99B4EF-0DA3-76A4-469E-658C2E8A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14575"/>
            <a:ext cx="90678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>
            <a:extLst>
              <a:ext uri="{FF2B5EF4-FFF2-40B4-BE49-F238E27FC236}">
                <a16:creationId xmlns:a16="http://schemas.microsoft.com/office/drawing/2014/main" id="{DE5414B1-BD51-F0F7-810C-E1F731201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27038"/>
            <a:ext cx="2971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 Black" panose="020B0604020202020204" pitchFamily="34" charset="0"/>
              </a:rPr>
              <a:t>The model leads to rich phenomenology. </a:t>
            </a:r>
            <a:r>
              <a:rPr lang="en-US" altLang="en-US" sz="1800" i="1" u="sng">
                <a:solidFill>
                  <a:srgbClr val="000000"/>
                </a:solidFill>
                <a:latin typeface="Arial Black" panose="020B0604020202020204" pitchFamily="34" charset="0"/>
              </a:rPr>
              <a:t>Of particular interest are multilepton signatures </a:t>
            </a:r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4B5EA1C9-B3AA-18D4-4F89-70FC49D8A33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308894" y="4142582"/>
            <a:ext cx="3108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nb-NO" altLang="en-US">
                <a:solidFill>
                  <a:srgbClr val="000000"/>
                </a:solidFill>
                <a:latin typeface="Arial Black" panose="020B0604020202020204" pitchFamily="34" charset="0"/>
              </a:rPr>
              <a:t>arXiv:1606.01674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1">
            <a:extLst>
              <a:ext uri="{FF2B5EF4-FFF2-40B4-BE49-F238E27FC236}">
                <a16:creationId xmlns:a16="http://schemas.microsoft.com/office/drawing/2014/main" id="{D71CC56B-7B1F-F5E3-07B7-811BBB178B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B53E4CC-231D-B143-9FED-CEF2FD1ACD7A}" type="slidenum">
              <a:rPr lang="en-US" altLang="en-US" sz="1800" smtClean="0">
                <a:solidFill>
                  <a:schemeClr val="tx1"/>
                </a:solidFill>
              </a:rPr>
              <a:pPr/>
              <a:t>70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6082" name="Picture 3">
            <a:extLst>
              <a:ext uri="{FF2B5EF4-FFF2-40B4-BE49-F238E27FC236}">
                <a16:creationId xmlns:a16="http://schemas.microsoft.com/office/drawing/2014/main" id="{9E206ECD-CD05-2F0F-64F4-53D92AFD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9737" y="1"/>
            <a:ext cx="668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>
            <a:extLst>
              <a:ext uri="{FF2B5EF4-FFF2-40B4-BE49-F238E27FC236}">
                <a16:creationId xmlns:a16="http://schemas.microsoft.com/office/drawing/2014/main" id="{62C4EC31-3391-3933-BF82-84718811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9144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ZA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CMS-PAS-HIG-19-017</a:t>
            </a:r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TextBox 5">
            <a:extLst>
              <a:ext uri="{FF2B5EF4-FFF2-40B4-BE49-F238E27FC236}">
                <a16:creationId xmlns:a16="http://schemas.microsoft.com/office/drawing/2014/main" id="{A52AFCCA-C0B9-A0C5-0E42-FA08EA26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133600"/>
            <a:ext cx="3200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results from CMS in the measurement of Vh, h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 add to the anomalies reported in </a:t>
            </a:r>
            <a:r>
              <a:rPr lang="en-ZA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Eur.Phys.J.C 81 (2021) 365</a:t>
            </a:r>
          </a:p>
          <a:p>
            <a:endParaRPr lang="en-ZA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alt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Deviation from the SM becomes stronger with p</a:t>
            </a:r>
            <a:r>
              <a:rPr lang="en-ZA" altLang="en-US" sz="18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  <a:r>
              <a:rPr lang="en-ZA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&lt;150 Gev</a:t>
            </a:r>
            <a:r>
              <a:rPr lang="en-US" alt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141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6BAD77A4-6A51-BD0E-3BAD-A5D8077717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28EBB01-044D-F14F-9463-7AFCE8B1A950}" type="slidenum">
              <a:rPr lang="en-US" altLang="en-US" sz="1800" smtClean="0">
                <a:solidFill>
                  <a:schemeClr val="tx1"/>
                </a:solidFill>
              </a:rPr>
              <a:pPr/>
              <a:t>71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7106" name="TextBox 3">
            <a:extLst>
              <a:ext uri="{FF2B5EF4-FFF2-40B4-BE49-F238E27FC236}">
                <a16:creationId xmlns:a16="http://schemas.microsoft.com/office/drawing/2014/main" id="{905CB54D-ED70-4697-DB2F-7F2597FC2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https://cds.cern.ch/record/2784454/files/HIG-19-014-pas.pdf</a:t>
            </a:r>
          </a:p>
        </p:txBody>
      </p:sp>
      <p:pic>
        <p:nvPicPr>
          <p:cNvPr id="4710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DCED26B-48BA-98FB-D4C0-AF7A7512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0"/>
            <a:ext cx="38909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Chart&#10;&#10;Description automatically generated">
            <a:extLst>
              <a:ext uri="{FF2B5EF4-FFF2-40B4-BE49-F238E27FC236}">
                <a16:creationId xmlns:a16="http://schemas.microsoft.com/office/drawing/2014/main" id="{99F3269C-5C1A-C39B-D525-F991880B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750888"/>
            <a:ext cx="5710237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E1315-FFE2-53FF-E032-21FE41B9AD3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3962400"/>
            <a:ext cx="4038600" cy="2246769"/>
          </a:xfrm>
          <a:prstGeom prst="rect">
            <a:avLst/>
          </a:prstGeom>
          <a:blipFill>
            <a:blip r:embed="rId4"/>
            <a:stretch>
              <a:fillRect l="-1887" t="-1685" r="-1572" b="-337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51924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89CED5D-31F4-57F9-914C-3F045F2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112" y="1905000"/>
            <a:ext cx="4971138" cy="46165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C96B72-0BBE-878B-B53C-309AD33A52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DC5F5-B52D-3816-D3C1-1B3809026551}"/>
              </a:ext>
            </a:extLst>
          </p:cNvPr>
          <p:cNvSpPr txBox="1"/>
          <p:nvPr/>
        </p:nvSpPr>
        <p:spPr>
          <a:xfrm>
            <a:off x="228600" y="76200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cds.cern.ch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/record/2851512/files/HIG-22-002-pas.pdf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C46AC5A-B557-386C-EBA3-647621CE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1676400"/>
            <a:ext cx="4781398" cy="48006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4AD2874-95D6-699C-97EE-8B35D39B1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33400"/>
            <a:ext cx="7772400" cy="12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8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3ED585F2-2A60-6209-9870-D10329A94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223766"/>
            <a:ext cx="5753100" cy="36041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1903A9-E52E-BEC8-9711-9A829B841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DDACD33-ACB4-E9C2-1CDC-E55BCF07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"/>
            <a:ext cx="5181600" cy="3246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0F827-CFD2-7D3C-CF85-DD214037067D}"/>
              </a:ext>
            </a:extLst>
          </p:cNvPr>
          <p:cNvSpPr txBox="1"/>
          <p:nvPr/>
        </p:nvSpPr>
        <p:spPr>
          <a:xfrm>
            <a:off x="2743201" y="68580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CMS, e𝞵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3F67D-4DA6-3AFB-E24A-6DD1B5638E3C}"/>
              </a:ext>
            </a:extLst>
          </p:cNvPr>
          <p:cNvSpPr txBox="1"/>
          <p:nvPr/>
        </p:nvSpPr>
        <p:spPr>
          <a:xfrm>
            <a:off x="7344805" y="3733800"/>
            <a:ext cx="166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ATLAS, e𝞵</a:t>
            </a:r>
          </a:p>
        </p:txBody>
      </p:sp>
    </p:spTree>
    <p:extLst>
      <p:ext uri="{BB962C8B-B14F-4D97-AF65-F5344CB8AC3E}">
        <p14:creationId xmlns:p14="http://schemas.microsoft.com/office/powerpoint/2010/main" val="2796909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9FFF9-DD9E-7663-7812-A10A46578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1DD72C-F983-7148-ACFD-C3AC668A9FBC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B0978-4E78-4EA3-A9AA-92DB7203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5952" y="-1670151"/>
            <a:ext cx="5270298" cy="98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2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42329FF9-FED9-423E-7169-66582B2BAB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FC60117-C88C-B049-B87D-706D55DE1EF6}" type="slidenum">
              <a:rPr lang="en-US" altLang="en-US" sz="1800" smtClean="0">
                <a:solidFill>
                  <a:schemeClr val="tx1"/>
                </a:solidFill>
              </a:rPr>
              <a:pPr/>
              <a:t>75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8370" name="Picture 3">
            <a:extLst>
              <a:ext uri="{FF2B5EF4-FFF2-40B4-BE49-F238E27FC236}">
                <a16:creationId xmlns:a16="http://schemas.microsoft.com/office/drawing/2014/main" id="{E2680F78-2903-CC5C-A906-F2D1836B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25" y="1063625"/>
            <a:ext cx="467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>
            <a:extLst>
              <a:ext uri="{FF2B5EF4-FFF2-40B4-BE49-F238E27FC236}">
                <a16:creationId xmlns:a16="http://schemas.microsoft.com/office/drawing/2014/main" id="{7DE31785-DFEF-E56B-3B3D-645354E9B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2982" y="-988219"/>
            <a:ext cx="41402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6">
            <a:extLst>
              <a:ext uri="{FF2B5EF4-FFF2-40B4-BE49-F238E27FC236}">
                <a16:creationId xmlns:a16="http://schemas.microsoft.com/office/drawing/2014/main" id="{99CCEB19-9D04-79EF-3785-47BC66B1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42211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Abovementioned excess further motivates searches for bosons in asymmetric 𝛾𝛾bb configurations not performed before at the LHC </a:t>
            </a:r>
          </a:p>
        </p:txBody>
      </p:sp>
      <p:sp>
        <p:nvSpPr>
          <p:cNvPr id="58373" name="TextBox 7">
            <a:extLst>
              <a:ext uri="{FF2B5EF4-FFF2-40B4-BE49-F238E27FC236}">
                <a16:creationId xmlns:a16="http://schemas.microsoft.com/office/drawing/2014/main" id="{06F0F75F-A58B-4B39-C9C1-1DFA468CA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262438"/>
            <a:ext cx="3048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more than 7𝜎 significance for one experiment with the Run 2 + Run 3 data sets. </a:t>
            </a:r>
          </a:p>
        </p:txBody>
      </p:sp>
    </p:spTree>
    <p:extLst>
      <p:ext uri="{BB962C8B-B14F-4D97-AF65-F5344CB8AC3E}">
        <p14:creationId xmlns:p14="http://schemas.microsoft.com/office/powerpoint/2010/main" val="375858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1">
            <a:extLst>
              <a:ext uri="{FF2B5EF4-FFF2-40B4-BE49-F238E27FC236}">
                <a16:creationId xmlns:a16="http://schemas.microsoft.com/office/drawing/2014/main" id="{500F5D62-5924-AC24-EC3B-1D568C15D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94A7B6E-03AC-9340-916D-F621EAA937A1}" type="slidenum">
              <a:rPr lang="en-US" altLang="en-US" sz="1800" smtClean="0">
                <a:solidFill>
                  <a:schemeClr val="tx1"/>
                </a:solidFill>
              </a:rPr>
              <a:pPr/>
              <a:t>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9698" name="TextBox 5">
            <a:extLst>
              <a:ext uri="{FF2B5EF4-FFF2-40B4-BE49-F238E27FC236}">
                <a16:creationId xmlns:a16="http://schemas.microsoft.com/office/drawing/2014/main" id="{B6895DE9-4301-AC8D-45C3-1EF6E118B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057400"/>
            <a:ext cx="6172200" cy="1570038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Multi-lepton final states</a:t>
            </a:r>
          </a:p>
        </p:txBody>
      </p:sp>
      <p:sp>
        <p:nvSpPr>
          <p:cNvPr id="29699" name="TextBox 1">
            <a:extLst>
              <a:ext uri="{FF2B5EF4-FFF2-40B4-BE49-F238E27FC236}">
                <a16:creationId xmlns:a16="http://schemas.microsoft.com/office/drawing/2014/main" id="{BCDE420C-7D3A-29B4-2611-F672543C1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91000"/>
            <a:ext cx="9220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paramount to remark that the excesses are seen in final states that were predicted 2015/2016 on the basis of a simplified model and not the result of scan of the available phase-space. Additionally, the parameters of the model where fixed then leaving only one degree of freedom: normalization</a:t>
            </a:r>
          </a:p>
          <a:p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Thus, no look-elsewhere effects in parameter or phase-space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>
            <a:extLst>
              <a:ext uri="{FF2B5EF4-FFF2-40B4-BE49-F238E27FC236}">
                <a16:creationId xmlns:a16="http://schemas.microsoft.com/office/drawing/2014/main" id="{E1F4DC9D-6E6D-E8EC-96E4-CB6B096D8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0123C9D-53AA-8749-BE63-FDB49D4AE778}" type="slidenum">
              <a:rPr lang="en-US" altLang="en-US" sz="1800" smtClean="0">
                <a:solidFill>
                  <a:schemeClr val="tx1"/>
                </a:solidFill>
              </a:rPr>
              <a:pPr/>
              <a:t>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0722" name="Picture 2" descr="screenshot_822.png">
            <a:extLst>
              <a:ext uri="{FF2B5EF4-FFF2-40B4-BE49-F238E27FC236}">
                <a16:creationId xmlns:a16="http://schemas.microsoft.com/office/drawing/2014/main" id="{89D589AE-CF2A-05DF-0E7A-C6C1C87E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2667000"/>
            <a:ext cx="50752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screenshot_823.png">
            <a:extLst>
              <a:ext uri="{FF2B5EF4-FFF2-40B4-BE49-F238E27FC236}">
                <a16:creationId xmlns:a16="http://schemas.microsoft.com/office/drawing/2014/main" id="{C7892275-7433-1697-5A11-AC303008F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3825"/>
            <a:ext cx="48006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screenshot_824.png">
            <a:extLst>
              <a:ext uri="{FF2B5EF4-FFF2-40B4-BE49-F238E27FC236}">
                <a16:creationId xmlns:a16="http://schemas.microsoft.com/office/drawing/2014/main" id="{5EC2BCF9-EEDD-EEBB-7D8B-923FA4913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76200"/>
            <a:ext cx="2952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screenshot_825.png">
            <a:extLst>
              <a:ext uri="{FF2B5EF4-FFF2-40B4-BE49-F238E27FC236}">
                <a16:creationId xmlns:a16="http://schemas.microsoft.com/office/drawing/2014/main" id="{1934FA5F-6AEE-68DE-EB9A-98284BB96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76200"/>
            <a:ext cx="297973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7">
            <a:extLst>
              <a:ext uri="{FF2B5EF4-FFF2-40B4-BE49-F238E27FC236}">
                <a16:creationId xmlns:a16="http://schemas.microsoft.com/office/drawing/2014/main" id="{0298FC8C-2BDE-6CED-3DFD-3F40E5584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4038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Arial Black" panose="020B0604020202020204" pitchFamily="34" charset="0"/>
              </a:rPr>
              <a:t>Expect di-leptons (</a:t>
            </a:r>
            <a:r>
              <a:rPr lang="en-US" altLang="en-US" sz="2000" dirty="0" err="1">
                <a:solidFill>
                  <a:srgbClr val="000000"/>
                </a:solidFill>
                <a:latin typeface="Arial Black" panose="020B0604020202020204" pitchFamily="34" charset="0"/>
              </a:rPr>
              <a:t>m</a:t>
            </a:r>
            <a:r>
              <a:rPr lang="en-US" altLang="en-US" sz="2000" baseline="-25000" dirty="0" err="1">
                <a:solidFill>
                  <a:srgbClr val="000000"/>
                </a:solidFill>
                <a:latin typeface="Arial Black" panose="020B0604020202020204" pitchFamily="34" charset="0"/>
              </a:rPr>
              <a:t>ll</a:t>
            </a:r>
            <a:r>
              <a:rPr lang="en-US" altLang="en-US" sz="2000" dirty="0">
                <a:solidFill>
                  <a:srgbClr val="000000"/>
                </a:solidFill>
                <a:latin typeface="Arial Black" panose="020B0604020202020204" pitchFamily="34" charset="0"/>
              </a:rPr>
              <a:t>&lt;100 GeV, due to S</a:t>
            </a:r>
            <a:r>
              <a:rPr lang="en-US" altLang="en-US" sz="2000" dirty="0">
                <a:solidFill>
                  <a:srgbClr val="000000"/>
                </a:solidFill>
                <a:latin typeface="Arial Black" panose="020B0604020202020204" pitchFamily="34" charset="0"/>
                <a:sym typeface="Wingdings" pitchFamily="2" charset="2"/>
              </a:rPr>
              <a:t>WW l𝞶l𝞶</a:t>
            </a:r>
            <a:r>
              <a:rPr lang="en-US" altLang="en-US" sz="2000" dirty="0">
                <a:solidFill>
                  <a:srgbClr val="000000"/>
                </a:solidFill>
                <a:latin typeface="Arial Black" panose="020B0604020202020204" pitchFamily="34" charset="0"/>
              </a:rPr>
              <a:t>)  with jets and b-jets with rates comparable to that of the SM Higgs boson</a:t>
            </a:r>
          </a:p>
        </p:txBody>
      </p:sp>
      <p:sp>
        <p:nvSpPr>
          <p:cNvPr id="30728" name="TextBox 1">
            <a:extLst>
              <a:ext uri="{FF2B5EF4-FFF2-40B4-BE49-F238E27FC236}">
                <a16:creationId xmlns:a16="http://schemas.microsoft.com/office/drawing/2014/main" id="{576F7911-E4E0-ADA2-485D-8D03475B2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68775"/>
            <a:ext cx="2590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solidFill>
                  <a:srgbClr val="000000"/>
                </a:solidFill>
                <a:latin typeface="Arial Black" panose="020B0604020202020204" pitchFamily="34" charset="0"/>
              </a:rPr>
              <a:t>Relatively large jet multiplicity compared to the SM Higgs</a:t>
            </a:r>
          </a:p>
        </p:txBody>
      </p:sp>
      <p:cxnSp>
        <p:nvCxnSpPr>
          <p:cNvPr id="30729" name="Straight Arrow Connector 3">
            <a:extLst>
              <a:ext uri="{FF2B5EF4-FFF2-40B4-BE49-F238E27FC236}">
                <a16:creationId xmlns:a16="http://schemas.microsoft.com/office/drawing/2014/main" id="{E2BCC61E-8F20-2CC5-F51F-389DA2EEAA2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67000" y="4953000"/>
            <a:ext cx="6858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0" name="TextBox 11">
            <a:extLst>
              <a:ext uri="{FF2B5EF4-FFF2-40B4-BE49-F238E27FC236}">
                <a16:creationId xmlns:a16="http://schemas.microsoft.com/office/drawing/2014/main" id="{6B268C3F-98B5-AD67-79C1-6667A4A6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114800"/>
            <a:ext cx="2590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solidFill>
                  <a:srgbClr val="000000"/>
                </a:solidFill>
                <a:latin typeface="Arial Black" panose="020B0604020202020204" pitchFamily="34" charset="0"/>
              </a:rPr>
              <a:t>Relatively large jet multiplicity compared to the SM Higgs</a:t>
            </a:r>
          </a:p>
        </p:txBody>
      </p:sp>
      <p:pic>
        <p:nvPicPr>
          <p:cNvPr id="30731" name="Google Shape;63;p14">
            <a:extLst>
              <a:ext uri="{FF2B5EF4-FFF2-40B4-BE49-F238E27FC236}">
                <a16:creationId xmlns:a16="http://schemas.microsoft.com/office/drawing/2014/main" id="{87F6FB63-4C4A-1AEC-8488-BA9A652B99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29200"/>
            <a:ext cx="1524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CC1B3D-748C-8212-E3C2-74B4328C4069}"/>
                  </a:ext>
                </a:extLst>
              </p:cNvPr>
              <p:cNvSpPr txBox="1"/>
              <p:nvPr/>
            </p:nvSpPr>
            <p:spPr>
              <a:xfrm>
                <a:off x="228600" y="152400"/>
                <a:ext cx="4038600" cy="1065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+X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CC1B3D-748C-8212-E3C2-74B4328C4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2400"/>
                <a:ext cx="4038600" cy="1065869"/>
              </a:xfrm>
              <a:prstGeom prst="rect">
                <a:avLst/>
              </a:prstGeom>
              <a:blipFill>
                <a:blip r:embed="rId7"/>
                <a:stretch>
                  <a:fillRect l="-1572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6FC3EFA-120A-87BD-0DEA-5810B1D18A36}"/>
              </a:ext>
            </a:extLst>
          </p:cNvPr>
          <p:cNvSpPr txBox="1"/>
          <p:nvPr/>
        </p:nvSpPr>
        <p:spPr>
          <a:xfrm>
            <a:off x="8305801" y="914400"/>
            <a:ext cx="1371600" cy="5232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to the mass of 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per Presentation 3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3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Comic Sans M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Comic Sans MS" pitchFamily="-106" charset="0"/>
          </a:defRPr>
        </a:defPPr>
      </a:lstStyle>
    </a:lnDef>
  </a:objectDefaults>
  <a:extraClrSchemeLst>
    <a:extraClrScheme>
      <a:clrScheme name="Paper Presentation 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\\cern.ch\dfs\Applications\CERN\Workgroup Templates\CERN\Paper Presentation 3.pot</Template>
  <TotalTime>68055</TotalTime>
  <Words>3737</Words>
  <Application>Microsoft Macintosh PowerPoint</Application>
  <PresentationFormat>A4 Paper (210x297 mm)</PresentationFormat>
  <Paragraphs>440</Paragraphs>
  <Slides>75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Arial </vt:lpstr>
      <vt:lpstr>Arial Black</vt:lpstr>
      <vt:lpstr>Calibri</vt:lpstr>
      <vt:lpstr>Cambria Math</vt:lpstr>
      <vt:lpstr>Comic Sans MS</vt:lpstr>
      <vt:lpstr>Helvetica</vt:lpstr>
      <vt:lpstr>Lucida Grande</vt:lpstr>
      <vt:lpstr>Times New Roman</vt:lpstr>
      <vt:lpstr>Wingdings</vt:lpstr>
      <vt:lpstr>Paper Presentation 3</vt:lpstr>
      <vt:lpstr>Growing Excesses of New Scalars at the Electroweak Scale at the LHC</vt:lpstr>
      <vt:lpstr>Outline</vt:lpstr>
      <vt:lpstr>PowerPoint Presentation</vt:lpstr>
      <vt:lpstr>The simplified Model (from Run I)</vt:lpstr>
      <vt:lpstr>The Decays of H</vt:lpstr>
      <vt:lpstr>The 2HDM+S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BSM inputs to the fit</vt:lpstr>
      <vt:lpstr>Combination of fit results (2019)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Procedure (avoiding “cherry picking”)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importance of two and multi-body decays for the (HL)-LHC </vt:lpstr>
      <vt:lpstr>Outlook and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HistFactory method</vt:lpstr>
      <vt:lpstr>PowerPoint Presentation</vt:lpstr>
      <vt:lpstr>PowerPoint Presentation</vt:lpstr>
      <vt:lpstr>PowerPoint Presentation</vt:lpstr>
      <vt:lpstr>PowerPoint Presentation</vt:lpstr>
      <vt:lpstr>The fitting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Bruce Mellado</dc:creator>
  <cp:lastModifiedBy>Bruce Mellado</cp:lastModifiedBy>
  <cp:revision>9463</cp:revision>
  <cp:lastPrinted>2023-05-11T17:50:13Z</cp:lastPrinted>
  <dcterms:created xsi:type="dcterms:W3CDTF">2012-06-14T16:39:37Z</dcterms:created>
  <dcterms:modified xsi:type="dcterms:W3CDTF">2023-07-06T10:34:35Z</dcterms:modified>
</cp:coreProperties>
</file>