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1" r:id="rId3"/>
    <p:sldId id="257" r:id="rId4"/>
    <p:sldId id="265" r:id="rId5"/>
    <p:sldId id="271" r:id="rId6"/>
    <p:sldId id="267" r:id="rId7"/>
    <p:sldId id="258" r:id="rId8"/>
    <p:sldId id="269" r:id="rId9"/>
    <p:sldId id="273" r:id="rId10"/>
    <p:sldId id="260" r:id="rId11"/>
    <p:sldId id="278" r:id="rId12"/>
    <p:sldId id="274" r:id="rId13"/>
    <p:sldId id="279" r:id="rId14"/>
    <p:sldId id="262" r:id="rId15"/>
    <p:sldId id="283" r:id="rId16"/>
    <p:sldId id="284" r:id="rId17"/>
    <p:sldId id="285" r:id="rId18"/>
    <p:sldId id="288" r:id="rId19"/>
    <p:sldId id="286" r:id="rId20"/>
    <p:sldId id="276" r:id="rId21"/>
    <p:sldId id="259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113"/>
  </p:normalViewPr>
  <p:slideViewPr>
    <p:cSldViewPr snapToGrid="0">
      <p:cViewPr varScale="1">
        <p:scale>
          <a:sx n="151" d="100"/>
          <a:sy n="151" d="100"/>
        </p:scale>
        <p:origin x="5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0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4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2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4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0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1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1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7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5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2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2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0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4A86E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33597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Slowly-rolling scalars around rotating black holes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396343"/>
            <a:ext cx="8123100" cy="1411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YTF, December 2023, Durham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Work in collaboration with </a:t>
            </a:r>
            <a:br>
              <a:rPr lang="en-GB" dirty="0"/>
            </a:br>
            <a:r>
              <a:rPr lang="en-GB" dirty="0"/>
              <a:t>Ruth Gregory and Sam Patrick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6B9E0-570A-A84A-1D69-151CB7F54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18C22BA-8468-E9AC-0545-BE8143965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0830" y="3298297"/>
            <a:ext cx="2178686" cy="1659202"/>
          </a:xfrm>
          <a:prstGeom prst="rect">
            <a:avLst/>
          </a:prstGeom>
        </p:spPr>
      </p:pic>
      <p:sp>
        <p:nvSpPr>
          <p:cNvPr id="4" name="Google Shape;60;p13">
            <a:extLst>
              <a:ext uri="{FF2B5EF4-FFF2-40B4-BE49-F238E27FC236}">
                <a16:creationId xmlns:a16="http://schemas.microsoft.com/office/drawing/2014/main" id="{5A370AFD-0B1B-F5C4-178D-A9208ECBD924}"/>
              </a:ext>
            </a:extLst>
          </p:cNvPr>
          <p:cNvSpPr txBox="1">
            <a:spLocks/>
          </p:cNvSpPr>
          <p:nvPr/>
        </p:nvSpPr>
        <p:spPr>
          <a:xfrm>
            <a:off x="510450" y="2163536"/>
            <a:ext cx="8123100" cy="82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/>
            <a:r>
              <a:rPr lang="en-GB" dirty="0"/>
              <a:t>Lewis </a:t>
            </a:r>
            <a:r>
              <a:rPr lang="en-GB" dirty="0" err="1"/>
              <a:t>Croney</a:t>
            </a:r>
            <a:endParaRPr lang="en-GB" dirty="0"/>
          </a:p>
          <a:p>
            <a:pPr marL="0" indent="0"/>
            <a:r>
              <a:rPr lang="en-GB" dirty="0"/>
              <a:t>King’s College London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59B1-1AE5-A03A-AC51-3802340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Slow-roll in Schwarzschild-de Sitter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838E3-8DDA-4036-AFAD-B37AE3756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hole breaks homogeneity, so scalar likely to be radially dependent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Look for “time” that scalar follows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test field approximation, scalar equation of motion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AB482-68EC-AC6E-4187-2A3B46D85E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73ED5-B6D9-D529-470E-155608DB0D60}"/>
              </a:ext>
            </a:extLst>
          </p:cNvPr>
          <p:cNvSpPr txBox="1"/>
          <p:nvPr/>
        </p:nvSpPr>
        <p:spPr>
          <a:xfrm>
            <a:off x="122842" y="4663217"/>
            <a:ext cx="366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[Gregory, </a:t>
            </a:r>
            <a:r>
              <a:rPr lang="en-US" dirty="0" err="1">
                <a:solidFill>
                  <a:schemeClr val="accent5"/>
                </a:solidFill>
              </a:rPr>
              <a:t>Kastor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Traschen</a:t>
            </a:r>
            <a:r>
              <a:rPr lang="en-US" dirty="0">
                <a:solidFill>
                  <a:schemeClr val="accent5"/>
                </a:solidFill>
              </a:rPr>
              <a:t>, 1804.03462]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E3097-82FA-0250-B353-E26291D2607B}"/>
              </a:ext>
            </a:extLst>
          </p:cNvPr>
          <p:cNvSpPr txBox="1"/>
          <p:nvPr/>
        </p:nvSpPr>
        <p:spPr>
          <a:xfrm>
            <a:off x="2766171" y="2258699"/>
            <a:ext cx="3611653" cy="5045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0" name="Picture 9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4A917249-960C-D428-EF3C-D5FE896F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43" y="3591835"/>
            <a:ext cx="5848710" cy="78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7FF8E2-4882-7EFB-C38A-AEA27AF53501}"/>
              </a:ext>
            </a:extLst>
          </p:cNvPr>
          <p:cNvSpPr txBox="1"/>
          <p:nvPr/>
        </p:nvSpPr>
        <p:spPr>
          <a:xfrm>
            <a:off x="1604512" y="3568350"/>
            <a:ext cx="5934972" cy="8453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372504-F6EA-20B3-672E-BBC419B04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219" y="2301992"/>
            <a:ext cx="3381556" cy="4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9E72-B6F1-B886-0DA5-4E2E659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1096DF-C2CB-DAD3-B49F-D8E45A23866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be regular at both horizons,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makes sense there</a:t>
                </a:r>
              </a:p>
              <a:p>
                <a:endParaRPr lang="en-US" dirty="0"/>
              </a:p>
              <a:p>
                <a:r>
                  <a:rPr lang="en-US" dirty="0"/>
                  <a:t>Acceleration term could diverge at horizons, avoiding this gives regularity boundary conditions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choice ensures the metric is also regular at the horizons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1096DF-C2CB-DAD3-B49F-D8E45A238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6E979-4E34-44E5-4058-08EDAF930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1278E-82AD-6B16-4FE4-F1661A0785C8}"/>
              </a:ext>
            </a:extLst>
          </p:cNvPr>
          <p:cNvSpPr txBox="1"/>
          <p:nvPr/>
        </p:nvSpPr>
        <p:spPr>
          <a:xfrm>
            <a:off x="122842" y="4663217"/>
            <a:ext cx="366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[Gregory, </a:t>
            </a:r>
            <a:r>
              <a:rPr lang="en-US" dirty="0" err="1">
                <a:solidFill>
                  <a:schemeClr val="accent5"/>
                </a:solidFill>
              </a:rPr>
              <a:t>Kastor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Traschen</a:t>
            </a:r>
            <a:r>
              <a:rPr lang="en-US" dirty="0">
                <a:solidFill>
                  <a:schemeClr val="accent5"/>
                </a:solidFill>
              </a:rPr>
              <a:t>, 1804.03462]</a:t>
            </a:r>
          </a:p>
        </p:txBody>
      </p:sp>
      <p:pic>
        <p:nvPicPr>
          <p:cNvPr id="9" name="Picture 8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DCFFBF8-5399-A6AF-49BD-77E110260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867" y="2604276"/>
            <a:ext cx="3354265" cy="439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A5AA6-D29B-793B-6EF2-E9C694B75894}"/>
              </a:ext>
            </a:extLst>
          </p:cNvPr>
          <p:cNvSpPr txBox="1"/>
          <p:nvPr/>
        </p:nvSpPr>
        <p:spPr>
          <a:xfrm>
            <a:off x="2838091" y="2571750"/>
            <a:ext cx="3467818" cy="5045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1984A-28C6-675A-4637-314A4D49B12D}"/>
              </a:ext>
            </a:extLst>
          </p:cNvPr>
          <p:cNvSpPr txBox="1"/>
          <p:nvPr/>
        </p:nvSpPr>
        <p:spPr>
          <a:xfrm>
            <a:off x="1679992" y="3513790"/>
            <a:ext cx="5784013" cy="105508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E0F589-F40A-F4BD-E870-36DB146C5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73" y="3558578"/>
            <a:ext cx="5633049" cy="432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322E6-1AD4-10D8-D864-520B907CB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72" y="4063156"/>
            <a:ext cx="5633049" cy="4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E0C3-8269-5D89-D342-5230C5C7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Separating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02B05-B3E1-7502-AB9E-034716D14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before, ignore scalar acceleration for slow-roll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</a:t>
            </a:r>
            <a:r>
              <a:rPr lang="en-GB" dirty="0"/>
              <a:t>the radial dependence only appears on the left, so must be constant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C4228-840B-9399-2EE3-91F70E073A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8563F-1DD7-C22D-6700-72CC6D535E6D}"/>
              </a:ext>
            </a:extLst>
          </p:cNvPr>
          <p:cNvSpPr txBox="1"/>
          <p:nvPr/>
        </p:nvSpPr>
        <p:spPr>
          <a:xfrm>
            <a:off x="122842" y="4663217"/>
            <a:ext cx="366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[Gregory, </a:t>
            </a:r>
            <a:r>
              <a:rPr lang="en-US" dirty="0" err="1">
                <a:solidFill>
                  <a:schemeClr val="accent5"/>
                </a:solidFill>
              </a:rPr>
              <a:t>Kastor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Traschen</a:t>
            </a:r>
            <a:r>
              <a:rPr lang="en-US" dirty="0">
                <a:solidFill>
                  <a:schemeClr val="accent5"/>
                </a:solidFill>
              </a:rPr>
              <a:t>, 1804.03462]</a:t>
            </a:r>
          </a:p>
        </p:txBody>
      </p:sp>
      <p:pic>
        <p:nvPicPr>
          <p:cNvPr id="7" name="Picture 6" descr="A black math symbol with a white background&#10;&#10;Description automatically generated">
            <a:extLst>
              <a:ext uri="{FF2B5EF4-FFF2-40B4-BE49-F238E27FC236}">
                <a16:creationId xmlns:a16="http://schemas.microsoft.com/office/drawing/2014/main" id="{DC362D0D-820C-9E90-EF7A-CF4E9F61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20" y="1761970"/>
            <a:ext cx="2717321" cy="74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B84D7-77A0-31AB-DE09-C6CF34CADF31}"/>
              </a:ext>
            </a:extLst>
          </p:cNvPr>
          <p:cNvSpPr txBox="1"/>
          <p:nvPr/>
        </p:nvSpPr>
        <p:spPr>
          <a:xfrm>
            <a:off x="3182420" y="1713356"/>
            <a:ext cx="2779160" cy="8411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AD4F70B-E81D-9634-9947-461CBD47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12" y="3279385"/>
            <a:ext cx="4168776" cy="743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D9C3B0-5BF8-DD29-4AAB-9A5D7711FB4C}"/>
              </a:ext>
            </a:extLst>
          </p:cNvPr>
          <p:cNvSpPr txBox="1"/>
          <p:nvPr/>
        </p:nvSpPr>
        <p:spPr>
          <a:xfrm>
            <a:off x="2441232" y="3230770"/>
            <a:ext cx="4199696" cy="8411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3071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6D82E4-CCA4-4E12-BB1C-E07712390D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The scalar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6D82E4-CCA4-4E12-BB1C-E07712390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90" t="-217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8FB527-1885-E5CA-7C81-1E08AFFACB0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Radial equation can be integrated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could solve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integrate to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8FB527-1885-E5CA-7C81-1E08AFFAC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91DB0-D774-4999-262D-0C82D844E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6D765-ABDF-44BC-C82D-442CF9D514DF}"/>
              </a:ext>
            </a:extLst>
          </p:cNvPr>
          <p:cNvSpPr txBox="1"/>
          <p:nvPr/>
        </p:nvSpPr>
        <p:spPr>
          <a:xfrm>
            <a:off x="122842" y="4663217"/>
            <a:ext cx="366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[Gregory, </a:t>
            </a:r>
            <a:r>
              <a:rPr lang="en-US" dirty="0" err="1">
                <a:solidFill>
                  <a:schemeClr val="accent5"/>
                </a:solidFill>
              </a:rPr>
              <a:t>Kastor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Traschen</a:t>
            </a:r>
            <a:r>
              <a:rPr lang="en-US" dirty="0">
                <a:solidFill>
                  <a:schemeClr val="accent5"/>
                </a:solidFill>
              </a:rPr>
              <a:t>, 1804.03462]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4B1B6-ABB5-F502-EDF2-54E621930095}"/>
              </a:ext>
            </a:extLst>
          </p:cNvPr>
          <p:cNvSpPr txBox="1"/>
          <p:nvPr/>
        </p:nvSpPr>
        <p:spPr>
          <a:xfrm>
            <a:off x="1108487" y="1632055"/>
            <a:ext cx="6927017" cy="9396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76A5E8B-881B-5F8D-3A11-21CF3F2DE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665" y="3268545"/>
            <a:ext cx="4002659" cy="868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1507D-E245-5F47-2B4E-29C0A567CF19}"/>
              </a:ext>
            </a:extLst>
          </p:cNvPr>
          <p:cNvSpPr txBox="1"/>
          <p:nvPr/>
        </p:nvSpPr>
        <p:spPr>
          <a:xfrm>
            <a:off x="2497342" y="3233039"/>
            <a:ext cx="4149306" cy="9396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420870-BC27-C276-5271-E0B96E5BA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61" y="1690044"/>
            <a:ext cx="6814868" cy="8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E1D8-6BF1-F5F0-E647-38220090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Validity of test field approximation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7DEB-D1CF-4902-34C8-8635ABC02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Provided slow-roll conditions satisfied, metric will only have small corrections</a:t>
            </a:r>
          </a:p>
          <a:p>
            <a:endParaRPr lang="en-US" dirty="0"/>
          </a:p>
          <a:p>
            <a:r>
              <a:rPr lang="en-US" dirty="0"/>
              <a:t>As scalar slowly evolves, sources metric corrections via energy-momentum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Backreaction is a next-to-leading order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8A50C-0322-1284-932B-A62E82162D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A close-up of a number&#10;&#10;Description automatically generated">
            <a:extLst>
              <a:ext uri="{FF2B5EF4-FFF2-40B4-BE49-F238E27FC236}">
                <a16:creationId xmlns:a16="http://schemas.microsoft.com/office/drawing/2014/main" id="{F1518D84-BC70-BEEE-8DDC-B28697754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35" y="2367777"/>
            <a:ext cx="4201497" cy="985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54C6B-A7F3-7B2E-D6BA-7BDEC581946C}"/>
              </a:ext>
            </a:extLst>
          </p:cNvPr>
          <p:cNvSpPr txBox="1"/>
          <p:nvPr/>
        </p:nvSpPr>
        <p:spPr>
          <a:xfrm>
            <a:off x="2493350" y="2306341"/>
            <a:ext cx="4390869" cy="1108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BA1DC-1376-221E-5147-9E85DAFDEABC}"/>
              </a:ext>
            </a:extLst>
          </p:cNvPr>
          <p:cNvSpPr txBox="1"/>
          <p:nvPr/>
        </p:nvSpPr>
        <p:spPr>
          <a:xfrm>
            <a:off x="122842" y="4663217"/>
            <a:ext cx="366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[Gregory, </a:t>
            </a:r>
            <a:r>
              <a:rPr lang="en-US" dirty="0" err="1">
                <a:solidFill>
                  <a:schemeClr val="accent5"/>
                </a:solidFill>
              </a:rPr>
              <a:t>Kastor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r>
              <a:rPr lang="en-US" dirty="0" err="1">
                <a:solidFill>
                  <a:schemeClr val="accent5"/>
                </a:solidFill>
              </a:rPr>
              <a:t>Traschen</a:t>
            </a:r>
            <a:r>
              <a:rPr lang="en-US" dirty="0">
                <a:solidFill>
                  <a:schemeClr val="accent5"/>
                </a:solidFill>
              </a:rPr>
              <a:t>, 1804.03462]</a:t>
            </a:r>
          </a:p>
        </p:txBody>
      </p:sp>
    </p:spTree>
    <p:extLst>
      <p:ext uri="{BB962C8B-B14F-4D97-AF65-F5344CB8AC3E}">
        <p14:creationId xmlns:p14="http://schemas.microsoft.com/office/powerpoint/2010/main" val="31465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1FA9-EEDC-D7FC-273C-1B2FEED4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Rotating black holes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17CC-ACF7-FFB8-93C8-2D2CA0665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Kerr-de Sitter (</a:t>
            </a:r>
            <a:r>
              <a:rPr lang="en-US" dirty="0" err="1"/>
              <a:t>KdS</a:t>
            </a:r>
            <a:r>
              <a:rPr lang="en-US" dirty="0"/>
              <a:t>) metric, Boyer-Lindquist type coordinates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0C95-6CF9-9CC9-83C3-E19EB4798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855A3D68-3724-105D-DB35-DC65401B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64" y="1747433"/>
            <a:ext cx="6773893" cy="1380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F05066-37E1-9709-628E-CDD7B7C04692}"/>
              </a:ext>
            </a:extLst>
          </p:cNvPr>
          <p:cNvSpPr txBox="1"/>
          <p:nvPr/>
        </p:nvSpPr>
        <p:spPr>
          <a:xfrm>
            <a:off x="1082929" y="1686979"/>
            <a:ext cx="6854764" cy="15014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2" name="Picture 11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DB0ED19F-379B-222A-8C69-453448046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460" y="3397254"/>
            <a:ext cx="5976409" cy="1201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5B7B2-F0DA-76E6-D5D7-DC2060B2C5E0}"/>
              </a:ext>
            </a:extLst>
          </p:cNvPr>
          <p:cNvSpPr txBox="1"/>
          <p:nvPr/>
        </p:nvSpPr>
        <p:spPr>
          <a:xfrm>
            <a:off x="1488327" y="3358614"/>
            <a:ext cx="6154677" cy="12707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4407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B3C5-A069-6209-B304-59FE0C45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Slow-roll in Kerr-de Sitter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FCD42B9-51B1-1068-7FA1-0705BB473D2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Scalar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could now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-dependent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Equation of motion splits as before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FCD42B9-51B1-1068-7FA1-0705BB473D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7F4A-227A-2478-DB1E-705D18BAC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black and white symbol&#10;&#10;Description automatically generated">
            <a:extLst>
              <a:ext uri="{FF2B5EF4-FFF2-40B4-BE49-F238E27FC236}">
                <a16:creationId xmlns:a16="http://schemas.microsoft.com/office/drawing/2014/main" id="{D6815544-7E15-3674-E623-47728CF29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73" y="1753633"/>
            <a:ext cx="2717454" cy="519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D659F-B027-928F-5DE9-99ED0307A1A8}"/>
              </a:ext>
            </a:extLst>
          </p:cNvPr>
          <p:cNvSpPr txBox="1"/>
          <p:nvPr/>
        </p:nvSpPr>
        <p:spPr>
          <a:xfrm>
            <a:off x="3148508" y="1664165"/>
            <a:ext cx="2846984" cy="6987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840ED-3F4C-FE23-7222-64B18D0A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8" y="2927706"/>
            <a:ext cx="7772400" cy="683370"/>
          </a:xfrm>
          <a:prstGeom prst="rect">
            <a:avLst/>
          </a:prstGeom>
        </p:spPr>
      </p:pic>
      <p:pic>
        <p:nvPicPr>
          <p:cNvPr id="11" name="Picture 10" descr="A black lines with a number and a circle&#10;&#10;Description automatically generated with medium confidence">
            <a:extLst>
              <a:ext uri="{FF2B5EF4-FFF2-40B4-BE49-F238E27FC236}">
                <a16:creationId xmlns:a16="http://schemas.microsoft.com/office/drawing/2014/main" id="{01188C05-DBF8-A143-A76F-496F44E9F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588" y="4002621"/>
            <a:ext cx="1774818" cy="749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D2C019-6749-01AC-DAA2-930BC71C14D6}"/>
              </a:ext>
            </a:extLst>
          </p:cNvPr>
          <p:cNvSpPr txBox="1"/>
          <p:nvPr/>
        </p:nvSpPr>
        <p:spPr>
          <a:xfrm>
            <a:off x="605674" y="2880535"/>
            <a:ext cx="7932648" cy="7777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90D4A-9C58-F7E8-AF0D-DD015DD9A963}"/>
              </a:ext>
            </a:extLst>
          </p:cNvPr>
          <p:cNvSpPr txBox="1"/>
          <p:nvPr/>
        </p:nvSpPr>
        <p:spPr>
          <a:xfrm>
            <a:off x="3652625" y="3953321"/>
            <a:ext cx="1838745" cy="84796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11686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52796B-7CF4-E126-FE27-9747DDD5CE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separation of variables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52796B-7CF4-E126-FE27-9747DDD5C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744" t="-217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0F715-8581-82D4-D439-1D3CFC240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 permits an additive separation of variables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Gives another separation constant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0DB81-2C44-8E51-9629-0C25520D0D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D521B6C-0E71-2326-D8F5-4CB60249E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257" y="1718294"/>
            <a:ext cx="3299484" cy="459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9B6BEC-8B9B-EBE1-FB5B-4747D2D96A1E}"/>
              </a:ext>
            </a:extLst>
          </p:cNvPr>
          <p:cNvSpPr txBox="1"/>
          <p:nvPr/>
        </p:nvSpPr>
        <p:spPr>
          <a:xfrm>
            <a:off x="2884487" y="1626772"/>
            <a:ext cx="3375025" cy="643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96D61-239D-554C-70E3-783E4BE2777B}"/>
              </a:ext>
            </a:extLst>
          </p:cNvPr>
          <p:cNvSpPr txBox="1"/>
          <p:nvPr/>
        </p:nvSpPr>
        <p:spPr>
          <a:xfrm>
            <a:off x="1759249" y="2902166"/>
            <a:ext cx="5625502" cy="12370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4" name="Picture 13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A49F4C83-530D-BD40-F681-E90B091A5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811" y="2937158"/>
            <a:ext cx="5488376" cy="11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5C6761-239C-BCA8-684E-8A20916A2F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Scalar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KdS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5C6761-239C-BCA8-684E-8A20916A2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90" t="-217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345ACA-D524-7BA2-BC31-0EE7A6DFD1C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Get a similar form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GB" b="0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integrating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345ACA-D524-7BA2-BC31-0EE7A6DFD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A59D1-FDB7-9A91-1488-4839C52A51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257A5-A4F5-3EF7-7DFC-1972E6A24252}"/>
              </a:ext>
            </a:extLst>
          </p:cNvPr>
          <p:cNvSpPr txBox="1"/>
          <p:nvPr/>
        </p:nvSpPr>
        <p:spPr>
          <a:xfrm>
            <a:off x="1604509" y="3220547"/>
            <a:ext cx="5934975" cy="98208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9" name="Picture 8" descr="A math equations with symbols&#10;&#10;Description automatically generated with medium confidence">
            <a:extLst>
              <a:ext uri="{FF2B5EF4-FFF2-40B4-BE49-F238E27FC236}">
                <a16:creationId xmlns:a16="http://schemas.microsoft.com/office/drawing/2014/main" id="{01EEB7F5-5730-F754-1FBC-C8D18C27F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580" y="3298175"/>
            <a:ext cx="5822831" cy="826828"/>
          </a:xfrm>
          <a:prstGeom prst="rect">
            <a:avLst/>
          </a:prstGeom>
        </p:spPr>
      </p:pic>
      <p:pic>
        <p:nvPicPr>
          <p:cNvPr id="11" name="Picture 10" descr="A black math equation&#10;&#10;Description automatically generated with medium confidence">
            <a:extLst>
              <a:ext uri="{FF2B5EF4-FFF2-40B4-BE49-F238E27FC236}">
                <a16:creationId xmlns:a16="http://schemas.microsoft.com/office/drawing/2014/main" id="{212EA5B0-6A1C-D66B-65D4-93BB6BC80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58" y="1703217"/>
            <a:ext cx="5532478" cy="81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BAFF19-7CC9-F94E-9D1C-6EDD2B03EE3C}"/>
              </a:ext>
            </a:extLst>
          </p:cNvPr>
          <p:cNvSpPr txBox="1"/>
          <p:nvPr/>
        </p:nvSpPr>
        <p:spPr>
          <a:xfrm>
            <a:off x="1732108" y="1648284"/>
            <a:ext cx="5679779" cy="9234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60396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E443E-AD73-5861-9BE4-8F1F5784BB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pic>
        <p:nvPicPr>
          <p:cNvPr id="9" name="RotatingSRRectangular_movie">
            <a:hlinkClick r:id="" action="ppaction://media"/>
            <a:extLst>
              <a:ext uri="{FF2B5EF4-FFF2-40B4-BE49-F238E27FC236}">
                <a16:creationId xmlns:a16="http://schemas.microsoft.com/office/drawing/2014/main" id="{58619C58-AC0B-BA82-4DDF-E44F8E0904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2149" y="126861"/>
            <a:ext cx="6519702" cy="48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7FDA-D3B3-98FB-15A8-0C11EF52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F0D12A-A642-7008-FA1C-FADFD87A04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Primordial black holes could play an important role in cosmological history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Few analytic models of black holes in cosmological environments</a:t>
                </a:r>
              </a:p>
              <a:p>
                <a:endParaRPr lang="en-US" dirty="0"/>
              </a:p>
              <a:p>
                <a:r>
                  <a:rPr lang="en-US" dirty="0"/>
                  <a:t>Exploring how scalar fields respond to black hole environments</a:t>
                </a:r>
              </a:p>
              <a:p>
                <a:endParaRPr lang="en-US" dirty="0"/>
              </a:p>
              <a:p>
                <a:r>
                  <a:rPr lang="en-US" dirty="0"/>
                  <a:t>Extended thermodynamics allows for variations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- scalar evolving in a potential can provide this dynamically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F0D12A-A642-7008-FA1C-FADFD87A0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D93CD-256A-E244-693F-D5813BCBD5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7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C56C-ED8C-F834-7754-0801AE31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8D342-06D4-0E04-C07B-D03438EAA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analytically treat black holes in some cosmological environments</a:t>
            </a:r>
          </a:p>
          <a:p>
            <a:endParaRPr lang="en-US" dirty="0"/>
          </a:p>
          <a:p>
            <a:r>
              <a:rPr lang="en-US" dirty="0"/>
              <a:t>Scalars in slow-roll can be extended to include the impact of black holes</a:t>
            </a:r>
          </a:p>
          <a:p>
            <a:endParaRPr lang="en-US" dirty="0"/>
          </a:p>
          <a:p>
            <a:r>
              <a:rPr lang="en-US" dirty="0"/>
              <a:t>Can find contours of slowly-rolling scalar fields around rotating black holes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Backreaction for rotating black holes</a:t>
            </a:r>
          </a:p>
          <a:p>
            <a:pPr lvl="1"/>
            <a:r>
              <a:rPr lang="en-US" dirty="0"/>
              <a:t>Using our approach to address coasting scalars in cosmology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B4E40-7BDD-C459-9467-44BFEBC8E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3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435A-3F40-9155-0219-8D08509C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6658B-A896-F0CD-C66D-D3BDCC13B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77DB-E6FD-18E2-BABE-C993D012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Scalar fields in cosmology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325D5-36F4-875F-9691-931CB6B81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FLRW metric and scalar field (assuming homogeneity and isotropy)</a:t>
            </a:r>
          </a:p>
          <a:p>
            <a:endParaRPr lang="en-US" dirty="0"/>
          </a:p>
          <a:p>
            <a:pPr marL="11430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Scalar field equation of motion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39487-4B7C-ED19-DAFE-FE8E453A9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ED18F-5226-E965-2622-87219172E911}"/>
              </a:ext>
            </a:extLst>
          </p:cNvPr>
          <p:cNvSpPr txBox="1"/>
          <p:nvPr/>
        </p:nvSpPr>
        <p:spPr>
          <a:xfrm>
            <a:off x="1155939" y="1647738"/>
            <a:ext cx="6832122" cy="67947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3F1A18-C41A-2F27-58B7-224A7D64F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22" y="1682505"/>
            <a:ext cx="6581956" cy="6099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212BC-2311-4000-8C71-E93EB3915CC3}"/>
              </a:ext>
            </a:extLst>
          </p:cNvPr>
          <p:cNvSpPr txBox="1"/>
          <p:nvPr/>
        </p:nvSpPr>
        <p:spPr>
          <a:xfrm>
            <a:off x="3209026" y="2860675"/>
            <a:ext cx="2725948" cy="8676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5" name="Picture 1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1E9D8A7B-11C2-B943-2249-5932B2817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065" y="2902793"/>
            <a:ext cx="2513870" cy="7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8AB2-18E9-4D70-4595-7FA032D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Slow-roll in cosmology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88464F-EF72-0F97-07EE-51A54C7DBD9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Hubble friction can keep the scalar at constant velocity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Test field approximation – fix the background cosmology, treat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as constant and solve for scalar evolution</a:t>
                </a:r>
              </a:p>
              <a:p>
                <a:pPr marL="114300" indent="0">
                  <a:buNone/>
                </a:pPr>
                <a:endParaRPr lang="en-US" dirty="0">
                  <a:highlight>
                    <a:srgbClr val="FFFF00"/>
                  </a:highlight>
                </a:endParaRPr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88464F-EF72-0F97-07EE-51A54C7DB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B3E88-613F-72E5-E3BC-4D030FF29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C652D-3028-89E4-D95D-7A8B35FFA13F}"/>
              </a:ext>
            </a:extLst>
          </p:cNvPr>
          <p:cNvSpPr txBox="1"/>
          <p:nvPr/>
        </p:nvSpPr>
        <p:spPr>
          <a:xfrm>
            <a:off x="3441939" y="1583352"/>
            <a:ext cx="2260121" cy="8676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7" name="Picture 6" descr="A few symbols of a musical instrument&#10;&#10;Description automatically generated with medium confidence">
            <a:extLst>
              <a:ext uri="{FF2B5EF4-FFF2-40B4-BE49-F238E27FC236}">
                <a16:creationId xmlns:a16="http://schemas.microsoft.com/office/drawing/2014/main" id="{E3CDADF9-A3D9-0991-9E03-929ABF8F5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72" y="1626181"/>
            <a:ext cx="2028654" cy="7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694AD-60C8-8AA3-B40A-8B6350D9B0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66273431-AD92-D8B9-6348-890EB4F5B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9" t="6138" r="8593" b="9836"/>
          <a:stretch/>
        </p:blipFill>
        <p:spPr>
          <a:xfrm>
            <a:off x="1678455" y="278258"/>
            <a:ext cx="5787090" cy="4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520C-2E45-54AB-DFD3-D5695CD9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Validity of cosmological slow-roll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EA23A3C-9EB2-FCC6-4669-575F5E4423B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only treat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as constant if scalar velocity small, so evolution is slow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shouldn’t change too much, otherwise can’t neglect scalar acceleration</a:t>
                </a:r>
              </a:p>
              <a:p>
                <a:endParaRPr lang="en-US" dirty="0"/>
              </a:p>
              <a:p>
                <a:r>
                  <a:rPr lang="en-US" dirty="0"/>
                  <a:t>Leads to slow-roll parameters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EA23A3C-9EB2-FCC6-4669-575F5E442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383F-4C27-515F-9392-ADECE6E69A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8EACB-7A0C-B63C-C9A6-3D1A5ACDB443}"/>
              </a:ext>
            </a:extLst>
          </p:cNvPr>
          <p:cNvSpPr txBox="1"/>
          <p:nvPr/>
        </p:nvSpPr>
        <p:spPr>
          <a:xfrm>
            <a:off x="2165226" y="3836083"/>
            <a:ext cx="4813540" cy="8676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0" name="Picture 9" descr="A close-up of a number&#10;&#10;Description automatically generated">
            <a:extLst>
              <a:ext uri="{FF2B5EF4-FFF2-40B4-BE49-F238E27FC236}">
                <a16:creationId xmlns:a16="http://schemas.microsoft.com/office/drawing/2014/main" id="{74930D67-9385-FBD5-80D8-A448F5DD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97" y="3890365"/>
            <a:ext cx="4477597" cy="759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C503F-326C-74C4-E6FF-020A87203EB4}"/>
              </a:ext>
            </a:extLst>
          </p:cNvPr>
          <p:cNvSpPr txBox="1"/>
          <p:nvPr/>
        </p:nvSpPr>
        <p:spPr>
          <a:xfrm>
            <a:off x="1566630" y="1696373"/>
            <a:ext cx="6010740" cy="9392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3" name="Picture 12" descr="A close up of a number&#10;&#10;Description automatically generated">
            <a:extLst>
              <a:ext uri="{FF2B5EF4-FFF2-40B4-BE49-F238E27FC236}">
                <a16:creationId xmlns:a16="http://schemas.microsoft.com/office/drawing/2014/main" id="{09A15935-875A-DA2E-7679-B36C3688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262" y="1749753"/>
            <a:ext cx="5909471" cy="8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1536-012C-BD47-1EB9-ECFC6896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a black hole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FAA3E-437F-A0BC-7502-AB975D0D2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FLRW coordinates less convenient for describing black holes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Schwarzschild-de Sitter (</a:t>
            </a:r>
            <a:r>
              <a:rPr lang="en-US" dirty="0" err="1"/>
              <a:t>SdS</a:t>
            </a:r>
            <a:r>
              <a:rPr lang="en-US" dirty="0"/>
              <a:t>) metric, in static patch coordinates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A09D0-069A-91B1-44A1-29E1BDD63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A number and a smiley face&#10;&#10;Description automatically generated with medium confidence">
            <a:extLst>
              <a:ext uri="{FF2B5EF4-FFF2-40B4-BE49-F238E27FC236}">
                <a16:creationId xmlns:a16="http://schemas.microsoft.com/office/drawing/2014/main" id="{C91DC545-1301-1653-CE2D-8AD143C3F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760" y="1684801"/>
            <a:ext cx="6072996" cy="798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4A1D0-10F6-B02B-AE87-716D149EB1A5}"/>
              </a:ext>
            </a:extLst>
          </p:cNvPr>
          <p:cNvSpPr txBox="1"/>
          <p:nvPr/>
        </p:nvSpPr>
        <p:spPr>
          <a:xfrm>
            <a:off x="652612" y="3283215"/>
            <a:ext cx="7867291" cy="8676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E74A9-7CC7-3E91-2FD0-C4597336C339}"/>
              </a:ext>
            </a:extLst>
          </p:cNvPr>
          <p:cNvSpPr txBox="1"/>
          <p:nvPr/>
        </p:nvSpPr>
        <p:spPr>
          <a:xfrm>
            <a:off x="1488871" y="1646950"/>
            <a:ext cx="6194774" cy="8676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BB586E-BA8E-3F71-78EB-9222DBDA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49415"/>
            <a:ext cx="7772400" cy="7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6011-07E0-2CDB-B80D-FEF33BBB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Horizons in Schwarzschild-de Sitter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F5BEA7-245E-4E65-3CC6-2AE8FFCE2A5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Horizons located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metric component diverges</a:t>
                </a:r>
              </a:p>
              <a:p>
                <a:endParaRPr lang="en-US" dirty="0"/>
              </a:p>
              <a:p>
                <a:r>
                  <a:rPr lang="en-US" dirty="0"/>
                  <a:t>For certain region of parameter space, gives two physical horizons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Have black hole horizon located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cosmological horizon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F5BEA7-245E-4E65-3CC6-2AE8FFCE2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2F32C-0904-47B5-6B3D-D0F11BE39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8E40D-16E7-D283-1CEF-4E4054118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11" y="2398701"/>
            <a:ext cx="6871977" cy="764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84A4C4-2B9A-44FF-AB7B-8A982D18B529}"/>
              </a:ext>
            </a:extLst>
          </p:cNvPr>
          <p:cNvSpPr txBox="1"/>
          <p:nvPr/>
        </p:nvSpPr>
        <p:spPr>
          <a:xfrm>
            <a:off x="1055397" y="2344178"/>
            <a:ext cx="7033204" cy="8676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6182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7136-3AFF-087D-5E22-DA62C92CA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A yellow and white circle with a black circle in the center&#10;&#10;Description automatically generated">
            <a:extLst>
              <a:ext uri="{FF2B5EF4-FFF2-40B4-BE49-F238E27FC236}">
                <a16:creationId xmlns:a16="http://schemas.microsoft.com/office/drawing/2014/main" id="{521A61C3-C30D-4D7A-2A57-991FE3711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14" y="284671"/>
            <a:ext cx="6113432" cy="45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888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Custom 3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10777</TotalTime>
  <Words>580</Words>
  <Application>Microsoft Macintosh PowerPoint</Application>
  <PresentationFormat>On-screen Show (16:9)</PresentationFormat>
  <Paragraphs>157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Proxima Nova</vt:lpstr>
      <vt:lpstr>Arial</vt:lpstr>
      <vt:lpstr>Cambria Math</vt:lpstr>
      <vt:lpstr>Spearmint</vt:lpstr>
      <vt:lpstr>Slowly-rolling scalars around rotating black holes</vt:lpstr>
      <vt:lpstr>Motivations</vt:lpstr>
      <vt:lpstr>Scalar fields in cosmology</vt:lpstr>
      <vt:lpstr>Slow-roll in cosmology</vt:lpstr>
      <vt:lpstr>PowerPoint Presentation</vt:lpstr>
      <vt:lpstr>Validity of cosmological slow-roll</vt:lpstr>
      <vt:lpstr>Adding a black hole</vt:lpstr>
      <vt:lpstr>Horizons in Schwarzschild-de Sitter</vt:lpstr>
      <vt:lpstr>PowerPoint Presentation</vt:lpstr>
      <vt:lpstr>Slow-roll in Schwarzschild-de Sitter</vt:lpstr>
      <vt:lpstr>Boundary conditions</vt:lpstr>
      <vt:lpstr>Separating variables</vt:lpstr>
      <vt:lpstr>The scalar time T</vt:lpstr>
      <vt:lpstr>Validity of test field approximation</vt:lpstr>
      <vt:lpstr>Rotating black holes</vt:lpstr>
      <vt:lpstr>Slow-roll in Kerr-de Sitter</vt:lpstr>
      <vt:lpstr>(r, θ) separation of variables</vt:lpstr>
      <vt:lpstr>Scalar time T in KdS</vt:lpstr>
      <vt:lpstr>PowerPoint Presentation</vt:lpstr>
      <vt:lpstr>Conclusions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Slowly-rolling scalars around rotating black holes</dc:title>
  <cp:lastModifiedBy>Lewis Croney</cp:lastModifiedBy>
  <cp:revision>59</cp:revision>
  <dcterms:modified xsi:type="dcterms:W3CDTF">2023-12-14T14:10:20Z</dcterms:modified>
</cp:coreProperties>
</file>