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4"/>
  </p:notesMasterIdLst>
  <p:sldIdLst>
    <p:sldId id="334" r:id="rId3"/>
    <p:sldId id="256" r:id="rId4"/>
    <p:sldId id="306" r:id="rId5"/>
    <p:sldId id="463" r:id="rId6"/>
    <p:sldId id="569" r:id="rId7"/>
    <p:sldId id="465" r:id="rId8"/>
    <p:sldId id="470" r:id="rId9"/>
    <p:sldId id="508" r:id="rId10"/>
    <p:sldId id="464" r:id="rId11"/>
    <p:sldId id="540" r:id="rId12"/>
    <p:sldId id="574" r:id="rId13"/>
    <p:sldId id="604" r:id="rId14"/>
    <p:sldId id="591" r:id="rId15"/>
    <p:sldId id="592" r:id="rId16"/>
    <p:sldId id="593" r:id="rId17"/>
    <p:sldId id="576" r:id="rId18"/>
    <p:sldId id="478" r:id="rId19"/>
    <p:sldId id="309" r:id="rId20"/>
    <p:sldId id="521" r:id="rId21"/>
    <p:sldId id="480" r:id="rId22"/>
    <p:sldId id="406" r:id="rId23"/>
    <p:sldId id="407" r:id="rId24"/>
    <p:sldId id="546" r:id="rId25"/>
    <p:sldId id="607" r:id="rId26"/>
    <p:sldId id="613" r:id="rId27"/>
    <p:sldId id="601" r:id="rId28"/>
    <p:sldId id="602" r:id="rId29"/>
    <p:sldId id="603" r:id="rId30"/>
    <p:sldId id="611" r:id="rId31"/>
    <p:sldId id="585" r:id="rId32"/>
    <p:sldId id="590" r:id="rId33"/>
    <p:sldId id="389" r:id="rId34"/>
    <p:sldId id="486" r:id="rId35"/>
    <p:sldId id="496" r:id="rId36"/>
    <p:sldId id="610" r:id="rId37"/>
    <p:sldId id="273" r:id="rId38"/>
    <p:sldId id="261" r:id="rId39"/>
    <p:sldId id="262" r:id="rId40"/>
    <p:sldId id="268" r:id="rId41"/>
    <p:sldId id="606" r:id="rId42"/>
    <p:sldId id="612" r:id="rId43"/>
    <p:sldId id="605" r:id="rId44"/>
    <p:sldId id="297" r:id="rId45"/>
    <p:sldId id="298" r:id="rId46"/>
    <p:sldId id="303" r:id="rId47"/>
    <p:sldId id="266" r:id="rId48"/>
    <p:sldId id="538" r:id="rId49"/>
    <p:sldId id="570" r:id="rId50"/>
    <p:sldId id="533" r:id="rId51"/>
    <p:sldId id="534" r:id="rId52"/>
    <p:sldId id="310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1AC79-BD7B-47B9-8FCB-5B8FE78B4619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CA72F-8781-47FE-93F5-9AC5987761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00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26373-7147-4FF5-AEB3-25C5DD87B8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26373-7147-4FF5-AEB3-25C5DD87B8A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078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092695-CC41-4EC6-BB36-C9621A0179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678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092695-CC41-4EC6-BB36-C9621A0179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452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092695-CC41-4EC6-BB36-C9621A0179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02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6412-3D94-4B4A-A39C-251967D67B0E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FA40-84C7-477D-A303-ED658DE04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17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6412-3D94-4B4A-A39C-251967D67B0E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FA40-84C7-477D-A303-ED658DE04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6412-3D94-4B4A-A39C-251967D67B0E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FA40-84C7-477D-A303-ED658DE04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802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3A67-9F61-4110-A5E1-36A8C7023524}" type="datetime1">
              <a:rPr lang="en-GB" smtClean="0"/>
              <a:pPr/>
              <a:t>15/12/2023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350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2737"/>
            <a:ext cx="10972800" cy="5073427"/>
          </a:xfrm>
        </p:spPr>
        <p:txBody>
          <a:bodyPr/>
          <a:lstStyle>
            <a:lvl1pPr marL="0" indent="0" algn="ctr">
              <a:buNone/>
              <a:defRPr sz="2800"/>
            </a:lvl1pPr>
            <a:lvl2pPr marL="179388" indent="-179388" algn="ctr">
              <a:defRPr sz="2400"/>
            </a:lvl2pPr>
            <a:lvl3pPr marL="179388" indent="-179388" algn="ctr">
              <a:defRPr sz="2400"/>
            </a:lvl3pPr>
            <a:lvl4pPr marL="179388" indent="-179388" algn="ctr">
              <a:defRPr sz="2400"/>
            </a:lvl4pPr>
            <a:lvl5pPr marL="179388" indent="-179388" algn="ctr"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7BD7-47F0-462D-991D-58B4E2221D65}" type="datetime1">
              <a:rPr lang="en-GB" smtClean="0"/>
              <a:pPr/>
              <a:t>15/12/2023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24760E-9980-40E1-B004-881EB04735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605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49CE-5056-4C14-AD46-FFF4988F7D40}" type="datetime1">
              <a:rPr lang="en-GB" smtClean="0"/>
              <a:pPr/>
              <a:t>15/12/2023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392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138F-437D-4147-89F0-BBF0F9A86312}" type="datetime1">
              <a:rPr lang="en-GB" smtClean="0"/>
              <a:pPr/>
              <a:t>15/12/2023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763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2F5A-1A30-4883-944F-003EFA09B7D7}" type="datetime1">
              <a:rPr lang="en-GB" smtClean="0"/>
              <a:pPr/>
              <a:t>15/12/2023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736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92C-BD77-48DF-8B91-A38C9F604664}" type="datetime1">
              <a:rPr lang="en-GB" smtClean="0"/>
              <a:pPr/>
              <a:t>15/12/2023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293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E737-B65F-4000-BF78-06292173D88E}" type="datetime1">
              <a:rPr lang="en-GB" smtClean="0"/>
              <a:pPr/>
              <a:t>15/12/2023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913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2767-A1FF-45D6-B883-9F6B7270BAE1}" type="datetime1">
              <a:rPr lang="en-GB" smtClean="0"/>
              <a:pPr/>
              <a:t>15/12/2023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58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6412-3D94-4B4A-A39C-251967D67B0E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FA40-84C7-477D-A303-ED658DE04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528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5FD4-121F-4041-A924-FFAB02A74840}" type="datetime1">
              <a:rPr lang="en-GB" smtClean="0"/>
              <a:pPr/>
              <a:t>15/12/2023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536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6497-1328-4B2B-B75F-7191C5C7D0D2}" type="datetime1">
              <a:rPr lang="en-GB" smtClean="0"/>
              <a:pPr/>
              <a:t>15/12/2023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824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AF2E-132C-47AC-A9E9-E66E3DF09211}" type="datetime1">
              <a:rPr lang="en-GB" smtClean="0"/>
              <a:pPr/>
              <a:t>15/12/2023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94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6412-3D94-4B4A-A39C-251967D67B0E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FA40-84C7-477D-A303-ED658DE04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69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6412-3D94-4B4A-A39C-251967D67B0E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FA40-84C7-477D-A303-ED658DE04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6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6412-3D94-4B4A-A39C-251967D67B0E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FA40-84C7-477D-A303-ED658DE04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3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6412-3D94-4B4A-A39C-251967D67B0E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FA40-84C7-477D-A303-ED658DE04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52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6412-3D94-4B4A-A39C-251967D67B0E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FA40-84C7-477D-A303-ED658DE04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5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6412-3D94-4B4A-A39C-251967D67B0E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FA40-84C7-477D-A303-ED658DE04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89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6412-3D94-4B4A-A39C-251967D67B0E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FA40-84C7-477D-A303-ED658DE04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29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56412-3D94-4B4A-A39C-251967D67B0E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BFA40-84C7-477D-A303-ED658DE04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6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C6C6E-DC98-49F7-979C-0F73C19C2061}" type="datetime1">
              <a:rPr lang="en-GB" smtClean="0"/>
              <a:pPr/>
              <a:t>15/12/2023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4760E-9980-40E1-B004-881EB04735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98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7.png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You don’t look like a theoretical physicist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Clare Burrage </a:t>
            </a:r>
          </a:p>
          <a:p>
            <a:r>
              <a:rPr lang="en-GB" dirty="0"/>
              <a:t>University of Nottingham</a:t>
            </a:r>
          </a:p>
        </p:txBody>
      </p:sp>
      <p:pic>
        <p:nvPicPr>
          <p:cNvPr id="5" name="Picture 4" descr="A pink and white logo&#10;&#10;Description automatically generated">
            <a:extLst>
              <a:ext uri="{FF2B5EF4-FFF2-40B4-BE49-F238E27FC236}">
                <a16:creationId xmlns:a16="http://schemas.microsoft.com/office/drawing/2014/main" id="{669A4CAD-4315-C0D4-1472-976CA8BD5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54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Gravity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84"/>
          <a:stretch/>
        </p:blipFill>
        <p:spPr>
          <a:xfrm>
            <a:off x="3647729" y="980728"/>
            <a:ext cx="4845601" cy="5256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63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j-lt"/>
                <a:cs typeface="Arial" pitchFamily="34" charset="0"/>
              </a:rPr>
              <a:t>Baker, </a:t>
            </a:r>
            <a:r>
              <a:rPr lang="en-GB" dirty="0" err="1">
                <a:latin typeface="+mj-lt"/>
                <a:cs typeface="Arial" pitchFamily="34" charset="0"/>
              </a:rPr>
              <a:t>Psaltis</a:t>
            </a:r>
            <a:r>
              <a:rPr lang="en-GB" dirty="0">
                <a:latin typeface="+mj-lt"/>
                <a:cs typeface="Arial" pitchFamily="34" charset="0"/>
              </a:rPr>
              <a:t>, Skordis. </a:t>
            </a:r>
            <a:r>
              <a:rPr lang="en-GB" dirty="0" err="1">
                <a:latin typeface="+mj-lt"/>
                <a:cs typeface="Arial" pitchFamily="34" charset="0"/>
              </a:rPr>
              <a:t>ApJ</a:t>
            </a:r>
            <a:r>
              <a:rPr lang="en-GB" dirty="0">
                <a:latin typeface="+mj-lt"/>
                <a:cs typeface="Arial" pitchFamily="34" charset="0"/>
              </a:rPr>
              <a:t> 802 63, 2015</a:t>
            </a:r>
          </a:p>
        </p:txBody>
      </p:sp>
    </p:spTree>
    <p:extLst>
      <p:ext uri="{BB962C8B-B14F-4D97-AF65-F5344CB8AC3E}">
        <p14:creationId xmlns:p14="http://schemas.microsoft.com/office/powerpoint/2010/main" val="1976340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274638"/>
            <a:ext cx="8640960" cy="706090"/>
          </a:xfrm>
        </p:spPr>
        <p:txBody>
          <a:bodyPr>
            <a:normAutofit/>
          </a:bodyPr>
          <a:lstStyle/>
          <a:p>
            <a:r>
              <a:rPr lang="en-GB" dirty="0"/>
              <a:t>Dark Energy and Light Scalar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52736"/>
            <a:ext cx="8229600" cy="5616624"/>
          </a:xfrm>
        </p:spPr>
        <p:txBody>
          <a:bodyPr>
            <a:normAutofit/>
          </a:bodyPr>
          <a:lstStyle/>
          <a:p>
            <a:r>
              <a:rPr lang="en-GB" b="1" dirty="0"/>
              <a:t>A new type of matter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Quintessence directly introduces new fields to drive cosmological acceleration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New, light (fundamental or emergent) scalars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b="1" dirty="0"/>
              <a:t>A modification of gravity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General Relativity is the unique interacting theory of a  Lorentz invariant, massless, helicity-2 particle</a:t>
            </a:r>
          </a:p>
          <a:p>
            <a:r>
              <a:rPr lang="en-GB" sz="1800" dirty="0" err="1"/>
              <a:t>Papapetrou</a:t>
            </a:r>
            <a:r>
              <a:rPr lang="en-GB" sz="1800" dirty="0"/>
              <a:t> (1948). Weinberg (1965).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New physics in the gravitational sector may introduce new degrees of freedom, often Lorentz scalars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dirty="0"/>
              <a:t>Note: connections with light scalar dark matter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6351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Example: </a:t>
            </a:r>
            <a:r>
              <a:rPr lang="en-GB" dirty="0" err="1"/>
              <a:t>Conformally</a:t>
            </a:r>
            <a:r>
              <a:rPr lang="en-GB" dirty="0"/>
              <a:t> Coupled Scalars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Can start from an f(R) modification of gravity, which has an extra (hidden) scalar degree of freedom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261" y="1990959"/>
            <a:ext cx="4439270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75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Example: </a:t>
            </a:r>
            <a:r>
              <a:rPr lang="en-GB" dirty="0" err="1"/>
              <a:t>Conformally</a:t>
            </a:r>
            <a:r>
              <a:rPr lang="en-GB" dirty="0"/>
              <a:t> Coupled Scalars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Can start from an f(R) modification of gravity, which has an extra (hidden) scalar degree of freedom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261" y="1990959"/>
            <a:ext cx="4439270" cy="9812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29704"/>
          <a:stretch/>
        </p:blipFill>
        <p:spPr>
          <a:xfrm>
            <a:off x="2999656" y="2852936"/>
            <a:ext cx="6120680" cy="1086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905" y="3983885"/>
            <a:ext cx="1809881" cy="54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28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Example: </a:t>
            </a:r>
            <a:r>
              <a:rPr lang="en-GB" dirty="0" err="1"/>
              <a:t>Conformally</a:t>
            </a:r>
            <a:r>
              <a:rPr lang="en-GB" dirty="0"/>
              <a:t> Coupled Scalars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Can start from an f(R) modification of gravity, which has an extra (hidden) scalar degree of freedom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261" y="1990959"/>
            <a:ext cx="4439270" cy="981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916" y="4869160"/>
            <a:ext cx="6754168" cy="933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29704"/>
          <a:stretch/>
        </p:blipFill>
        <p:spPr>
          <a:xfrm>
            <a:off x="2999656" y="2852936"/>
            <a:ext cx="6120680" cy="1086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905" y="3983885"/>
            <a:ext cx="1809881" cy="54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07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Example: </a:t>
            </a:r>
            <a:r>
              <a:rPr lang="en-GB" dirty="0" err="1"/>
              <a:t>Conformally</a:t>
            </a:r>
            <a:r>
              <a:rPr lang="en-GB" dirty="0"/>
              <a:t> Coupled Scalars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52737"/>
            <a:ext cx="8229600" cy="5300859"/>
          </a:xfrm>
        </p:spPr>
        <p:txBody>
          <a:bodyPr>
            <a:normAutofit/>
          </a:bodyPr>
          <a:lstStyle/>
          <a:p>
            <a:r>
              <a:rPr lang="en-GB" dirty="0"/>
              <a:t>At leading order this is a Higgs portal model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Leads to a fifth force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105" y="1499640"/>
            <a:ext cx="5630061" cy="2505425"/>
          </a:xfrm>
          <a:prstGeom prst="rect">
            <a:avLst/>
          </a:prstGeom>
        </p:spPr>
      </p:pic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135560" y="4838783"/>
            <a:ext cx="3178696" cy="1307572"/>
            <a:chOff x="2555776" y="4320134"/>
            <a:chExt cx="3960440" cy="1629146"/>
          </a:xfrm>
        </p:grpSpPr>
        <p:grpSp>
          <p:nvGrpSpPr>
            <p:cNvPr id="16" name="Group 15"/>
            <p:cNvGrpSpPr/>
            <p:nvPr/>
          </p:nvGrpSpPr>
          <p:grpSpPr>
            <a:xfrm>
              <a:off x="2555776" y="4320134"/>
              <a:ext cx="3960440" cy="1629146"/>
              <a:chOff x="2555776" y="1950072"/>
              <a:chExt cx="3960440" cy="1629146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2555776" y="1950072"/>
                <a:ext cx="3960440" cy="1629146"/>
                <a:chOff x="2555776" y="1950072"/>
                <a:chExt cx="3960440" cy="1629146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55776" y="1956274"/>
                  <a:ext cx="2447904" cy="1622944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23518"/>
                <a:stretch/>
              </p:blipFill>
              <p:spPr>
                <a:xfrm flipH="1">
                  <a:off x="4644008" y="1950072"/>
                  <a:ext cx="1872208" cy="1622944"/>
                </a:xfrm>
                <a:prstGeom prst="rect">
                  <a:avLst/>
                </a:prstGeom>
              </p:spPr>
            </p:pic>
          </p:grpSp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/>
              <a:srcRect l="45572" t="29512" r="42662" b="52741"/>
              <a:stretch/>
            </p:blipFill>
            <p:spPr>
              <a:xfrm>
                <a:off x="5148064" y="2420888"/>
                <a:ext cx="288032" cy="288032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58613" y="4826879"/>
              <a:ext cx="165315" cy="25830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20072" y="4826879"/>
              <a:ext cx="165315" cy="25830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79010" y="4811381"/>
              <a:ext cx="185980" cy="273803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9" t="24300" r="6932" b="14952"/>
          <a:stretch/>
        </p:blipFill>
        <p:spPr bwMode="auto">
          <a:xfrm>
            <a:off x="6312024" y="5072740"/>
            <a:ext cx="3076640" cy="64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550665" y="638132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j-lt"/>
                <a:cs typeface="Arial" pitchFamily="34" charset="0"/>
              </a:rPr>
              <a:t>CB, Copeland, Millington, Spannowsky. JCAP 11 (2018) 036. </a:t>
            </a:r>
          </a:p>
        </p:txBody>
      </p:sp>
    </p:spTree>
    <p:extLst>
      <p:ext uri="{BB962C8B-B14F-4D97-AF65-F5344CB8AC3E}">
        <p14:creationId xmlns:p14="http://schemas.microsoft.com/office/powerpoint/2010/main" val="2378042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Can we forbid a coupling to matter?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Yes, through scale invariance!  But then all mass scales must arise spontaneously</a:t>
            </a:r>
          </a:p>
          <a:p>
            <a:r>
              <a:rPr lang="en-GB" dirty="0"/>
              <a:t>Soft breaking allowed, but constrained by observations</a:t>
            </a:r>
          </a:p>
          <a:p>
            <a:endParaRPr lang="en-GB" dirty="0"/>
          </a:p>
          <a:p>
            <a:r>
              <a:rPr lang="en-GB" dirty="0"/>
              <a:t>Suggestions for how to preserve this question at the loop level – but renormalisation then becomes challenging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616704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Shaposhnikov</a:t>
            </a:r>
            <a:r>
              <a:rPr lang="en-GB" dirty="0"/>
              <a:t>, </a:t>
            </a:r>
            <a:r>
              <a:rPr lang="en-GB" dirty="0" err="1"/>
              <a:t>Zenhausern</a:t>
            </a:r>
            <a:r>
              <a:rPr lang="en-GB" dirty="0"/>
              <a:t>, 2009. Ghilencea, 2016. </a:t>
            </a:r>
            <a:r>
              <a:rPr lang="en-GB" dirty="0" err="1"/>
              <a:t>Ghilenceas</a:t>
            </a:r>
            <a:r>
              <a:rPr lang="en-GB" dirty="0"/>
              <a:t>, </a:t>
            </a:r>
            <a:r>
              <a:rPr lang="en-GB" dirty="0" err="1"/>
              <a:t>Lalak</a:t>
            </a:r>
            <a:r>
              <a:rPr lang="en-GB" dirty="0"/>
              <a:t>, </a:t>
            </a:r>
            <a:r>
              <a:rPr lang="en-GB" dirty="0" err="1"/>
              <a:t>Olszewski</a:t>
            </a:r>
            <a:r>
              <a:rPr lang="en-GB" dirty="0"/>
              <a:t>, 2016.</a:t>
            </a:r>
            <a:br>
              <a:rPr lang="en-GB" dirty="0"/>
            </a:br>
            <a:r>
              <a:rPr lang="en-GB" dirty="0"/>
              <a:t>Ferreira, Hill, Ross, 2017. </a:t>
            </a:r>
            <a:endParaRPr lang="en-GB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073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dirty="0"/>
              <a:t>Can we suppress a coupling to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72816"/>
            <a:ext cx="8229600" cy="475252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Locally weak coupling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GB" sz="2800" dirty="0" err="1"/>
              <a:t>Symmetron</a:t>
            </a:r>
            <a:r>
              <a:rPr lang="en-GB" sz="2800" dirty="0"/>
              <a:t> and varying </a:t>
            </a:r>
            <a:r>
              <a:rPr lang="en-GB" sz="2800" dirty="0" err="1"/>
              <a:t>dilaton</a:t>
            </a:r>
            <a:r>
              <a:rPr lang="en-GB" sz="2800" dirty="0"/>
              <a:t> models</a:t>
            </a:r>
          </a:p>
          <a:p>
            <a:r>
              <a:rPr lang="en-GB" sz="1800" dirty="0" err="1"/>
              <a:t>Pietroni</a:t>
            </a:r>
            <a:r>
              <a:rPr lang="en-GB" sz="1800" dirty="0"/>
              <a:t> (2005). Olive, </a:t>
            </a:r>
            <a:r>
              <a:rPr lang="en-GB" sz="1800" dirty="0" err="1"/>
              <a:t>Pospelov</a:t>
            </a:r>
            <a:r>
              <a:rPr lang="en-GB" sz="1800" dirty="0"/>
              <a:t> (2008). Hinterbichler, Khoury (2010). Brax et al. (2011).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Locally large mass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GB" sz="2800" dirty="0"/>
              <a:t>Chameleon models</a:t>
            </a:r>
          </a:p>
          <a:p>
            <a:r>
              <a:rPr lang="en-GB" sz="1800" dirty="0"/>
              <a:t>Khoury, </a:t>
            </a:r>
            <a:r>
              <a:rPr lang="en-GB" sz="1800" dirty="0" err="1"/>
              <a:t>Weltman</a:t>
            </a:r>
            <a:r>
              <a:rPr lang="en-GB" sz="1800" dirty="0"/>
              <a:t> (2004).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Locally large kinetic coefficient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GB" sz="2800" dirty="0" err="1"/>
              <a:t>Vainshtein</a:t>
            </a:r>
            <a:r>
              <a:rPr lang="en-GB" sz="2800" dirty="0"/>
              <a:t> mechanism, </a:t>
            </a:r>
            <a:r>
              <a:rPr lang="en-GB" sz="2800" dirty="0" err="1"/>
              <a:t>Galileon</a:t>
            </a:r>
            <a:r>
              <a:rPr lang="en-GB" sz="2800" dirty="0"/>
              <a:t> and k-</a:t>
            </a:r>
            <a:r>
              <a:rPr lang="en-GB" sz="2800" dirty="0" err="1"/>
              <a:t>mouflage</a:t>
            </a:r>
            <a:r>
              <a:rPr lang="en-GB" sz="2800" dirty="0"/>
              <a:t> models </a:t>
            </a:r>
          </a:p>
          <a:p>
            <a:r>
              <a:rPr lang="en-GB" sz="1800" dirty="0" err="1"/>
              <a:t>Vainshtein</a:t>
            </a:r>
            <a:r>
              <a:rPr lang="en-GB" sz="1800" dirty="0"/>
              <a:t> (1972). </a:t>
            </a:r>
            <a:r>
              <a:rPr lang="en-GB" sz="1800" dirty="0" err="1"/>
              <a:t>Nicolis</a:t>
            </a:r>
            <a:r>
              <a:rPr lang="en-GB" sz="1800" dirty="0"/>
              <a:t>, Rattazzi, </a:t>
            </a:r>
            <a:r>
              <a:rPr lang="en-GB" sz="1800" dirty="0" err="1"/>
              <a:t>Trincherini</a:t>
            </a:r>
            <a:r>
              <a:rPr lang="en-GB" sz="1800" dirty="0"/>
              <a:t> (2008). </a:t>
            </a:r>
            <a:br>
              <a:rPr lang="en-GB" sz="1800" dirty="0"/>
            </a:br>
            <a:r>
              <a:rPr lang="en-GB" sz="1800" dirty="0" err="1"/>
              <a:t>Babichev</a:t>
            </a:r>
            <a:r>
              <a:rPr lang="en-GB" sz="1800" dirty="0"/>
              <a:t>, </a:t>
            </a:r>
            <a:r>
              <a:rPr lang="en-GB" sz="1800" dirty="0" err="1"/>
              <a:t>Deffayet</a:t>
            </a:r>
            <a:r>
              <a:rPr lang="en-GB" sz="1800" dirty="0"/>
              <a:t>, </a:t>
            </a:r>
            <a:r>
              <a:rPr lang="en-GB" sz="1800" dirty="0" err="1"/>
              <a:t>Ziour</a:t>
            </a:r>
            <a:r>
              <a:rPr lang="en-GB" sz="1800" dirty="0"/>
              <a:t> (2009).</a:t>
            </a:r>
          </a:p>
          <a:p>
            <a:endParaRPr lang="en-GB" sz="18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" t="20956" r="5322" b="9616"/>
          <a:stretch/>
        </p:blipFill>
        <p:spPr bwMode="auto">
          <a:xfrm>
            <a:off x="4487871" y="955678"/>
            <a:ext cx="3216258" cy="74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056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and Then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Prof.</a:t>
            </a:r>
            <a:r>
              <a:rPr lang="en-GB" dirty="0"/>
              <a:t> Anne-Christine Davis</a:t>
            </a:r>
          </a:p>
          <a:p>
            <a:endParaRPr lang="en-GB" dirty="0"/>
          </a:p>
          <a:p>
            <a:r>
              <a:rPr lang="en-GB" dirty="0"/>
              <a:t>First woman to be appointed Professor in </a:t>
            </a:r>
            <a:br>
              <a:rPr lang="en-GB" dirty="0"/>
            </a:br>
            <a:r>
              <a:rPr lang="en-GB" dirty="0"/>
              <a:t>the Faculty of Mathematics at the University </a:t>
            </a:r>
            <a:br>
              <a:rPr lang="en-GB" dirty="0"/>
            </a:br>
            <a:r>
              <a:rPr lang="en-GB" dirty="0"/>
              <a:t>of Cambridge</a:t>
            </a:r>
          </a:p>
          <a:p>
            <a:endParaRPr lang="en-GB" dirty="0"/>
          </a:p>
          <a:p>
            <a:r>
              <a:rPr lang="en-GB" dirty="0"/>
              <a:t>First woman to hold a research position</a:t>
            </a:r>
            <a:br>
              <a:rPr lang="en-GB" dirty="0"/>
            </a:br>
            <a:r>
              <a:rPr lang="en-GB" dirty="0"/>
              <a:t>in the Theory Division at CERN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827" y="646048"/>
            <a:ext cx="4089749" cy="5452999"/>
          </a:xfrm>
          <a:prstGeom prst="rect">
            <a:avLst/>
          </a:prstGeom>
          <a:ln>
            <a:solidFill>
              <a:sysClr val="window" lastClr="FFFFFF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40664" y="6311900"/>
            <a:ext cx="8705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https://plus.maths.org/content/women-mathematics-anne-christine-davis</a:t>
            </a:r>
          </a:p>
        </p:txBody>
      </p:sp>
    </p:spTree>
    <p:extLst>
      <p:ext uri="{BB962C8B-B14F-4D97-AF65-F5344CB8AC3E}">
        <p14:creationId xmlns:p14="http://schemas.microsoft.com/office/powerpoint/2010/main" val="245553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1981200" y="1052736"/>
            <a:ext cx="8229600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8" indent="-179388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600"/>
              </a:spcBef>
              <a:buNone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0" lvl="1" indent="0">
              <a:spcBef>
                <a:spcPts val="600"/>
              </a:spcBef>
              <a:buNone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0" lvl="1" indent="0">
              <a:spcBef>
                <a:spcPts val="600"/>
              </a:spcBef>
              <a:buNone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0" lvl="1" indent="0">
              <a:spcBef>
                <a:spcPts val="600"/>
              </a:spcBef>
              <a:buNone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0" lvl="1" indent="0">
              <a:spcBef>
                <a:spcPts val="600"/>
              </a:spcBef>
              <a:buNone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0" lvl="1" indent="0">
              <a:spcBef>
                <a:spcPts val="600"/>
              </a:spcBef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scalar field with canonical kinetic terms, non-linear potential, and direct coupling to matter</a:t>
            </a:r>
          </a:p>
          <a:p>
            <a:pPr marL="285750" lvl="1">
              <a:buNone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85750" lvl="1">
              <a:buNone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85750" lvl="1">
              <a:buNone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85750" lvl="1">
              <a:buNone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85750" lvl="1">
              <a:buNone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85750" lvl="1">
              <a:buNone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85750" lvl="1">
              <a:buNone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85750" lvl="1">
              <a:buNone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>
                <a:solidFill>
                  <a:schemeClr val="tx1"/>
                </a:solidFill>
                <a:latin typeface="+mj-lt"/>
              </a:rPr>
              <a:t>The Chameleon</a:t>
            </a:r>
            <a:endParaRPr lang="en-GB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ts val="600"/>
              </a:spcBef>
              <a:buNone/>
            </a:pPr>
            <a:endParaRPr lang="en-US" sz="2000" dirty="0"/>
          </a:p>
          <a:p>
            <a:pPr marL="0" lvl="1" indent="0">
              <a:spcBef>
                <a:spcPts val="600"/>
              </a:spcBef>
              <a:buNone/>
            </a:pPr>
            <a:endParaRPr lang="en-US" sz="2000" dirty="0"/>
          </a:p>
          <a:p>
            <a:pPr marL="0" lvl="1" indent="0">
              <a:spcBef>
                <a:spcPts val="600"/>
              </a:spcBef>
              <a:buNone/>
            </a:pPr>
            <a:endParaRPr lang="en-US" sz="2800" dirty="0"/>
          </a:p>
          <a:p>
            <a:pPr marL="0" lvl="1" indent="0">
              <a:spcBef>
                <a:spcPts val="600"/>
              </a:spcBef>
              <a:buNone/>
            </a:pPr>
            <a:endParaRPr lang="en-US" sz="2000" dirty="0"/>
          </a:p>
          <a:p>
            <a:pPr marL="0" lvl="1" indent="0">
              <a:spcBef>
                <a:spcPts val="600"/>
              </a:spcBef>
              <a:buNone/>
            </a:pPr>
            <a:endParaRPr lang="en-US" sz="2000" dirty="0"/>
          </a:p>
          <a:p>
            <a:pPr marL="0" lvl="1" indent="0">
              <a:spcBef>
                <a:spcPts val="600"/>
              </a:spcBef>
              <a:buNone/>
            </a:pPr>
            <a:endParaRPr lang="en-US" sz="1800" dirty="0"/>
          </a:p>
          <a:p>
            <a:pPr marL="0" lvl="1" indent="0">
              <a:spcBef>
                <a:spcPts val="600"/>
              </a:spcBef>
              <a:buNone/>
            </a:pPr>
            <a:endParaRPr lang="en-US" sz="2800" dirty="0"/>
          </a:p>
          <a:p>
            <a:pPr marL="0" lvl="1" indent="0">
              <a:spcBef>
                <a:spcPts val="600"/>
              </a:spcBef>
              <a:buNone/>
            </a:pPr>
            <a:endParaRPr lang="en-US" sz="2800" dirty="0"/>
          </a:p>
          <a:p>
            <a:pPr marL="0" lvl="1" indent="0">
              <a:spcBef>
                <a:spcPts val="600"/>
              </a:spcBef>
              <a:buNone/>
            </a:pPr>
            <a:endParaRPr lang="en-US" sz="1800" dirty="0"/>
          </a:p>
          <a:p>
            <a:pPr marL="0" lvl="1" indent="0">
              <a:spcBef>
                <a:spcPts val="600"/>
              </a:spcBef>
              <a:buNone/>
            </a:pPr>
            <a:endParaRPr lang="en-US" sz="3200" dirty="0"/>
          </a:p>
          <a:p>
            <a:pPr marL="0" lvl="1" indent="0">
              <a:spcBef>
                <a:spcPts val="600"/>
              </a:spcBef>
              <a:buNone/>
            </a:pPr>
            <a:endParaRPr lang="en-US" sz="1100" dirty="0"/>
          </a:p>
          <a:p>
            <a:pPr marL="0" lvl="1" indent="0">
              <a:spcBef>
                <a:spcPts val="600"/>
              </a:spcBef>
              <a:buNone/>
            </a:pP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5" t="9201" r="3557"/>
          <a:stretch/>
        </p:blipFill>
        <p:spPr>
          <a:xfrm>
            <a:off x="4367808" y="1063182"/>
            <a:ext cx="3456384" cy="22218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Slide Number Placeholder 3"/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00CF7E-7F3D-4464-B865-AE00FDBCAFA9}" type="slidenum">
              <a:rPr lang="en-GB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645333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Khoury, Weltman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 (2004).  Image credit: </a:t>
            </a:r>
            <a:r>
              <a:rPr lang="en-GB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Nanosanchez</a:t>
            </a:r>
            <a:endParaRPr lang="en-GB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850" y="4365105"/>
            <a:ext cx="5154301" cy="9041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7453" b="18017"/>
          <a:stretch/>
        </p:blipFill>
        <p:spPr>
          <a:xfrm>
            <a:off x="4583832" y="5157193"/>
            <a:ext cx="3084300" cy="7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0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476673"/>
            <a:ext cx="8640960" cy="1470025"/>
          </a:xfrm>
        </p:spPr>
        <p:txBody>
          <a:bodyPr>
            <a:normAutofit/>
          </a:bodyPr>
          <a:lstStyle/>
          <a:p>
            <a:r>
              <a:rPr lang="en-GB" b="1" dirty="0"/>
              <a:t>What is dark energy </a:t>
            </a:r>
            <a:br>
              <a:rPr lang="en-GB" b="1" dirty="0"/>
            </a:br>
            <a:r>
              <a:rPr lang="en-GB" b="1" dirty="0"/>
              <a:t>and how do we find it?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79876"/>
            <a:ext cx="9144000" cy="175260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Clare Burrage</a:t>
            </a:r>
          </a:p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University of Nottingham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3697072"/>
            <a:ext cx="9144000" cy="2679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prstClr val="black"/>
                </a:solidFill>
                <a:latin typeface="Calibri"/>
              </a:rPr>
              <a:t>Outline:</a:t>
            </a:r>
          </a:p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Accelerated expansion and the cosmological constant</a:t>
            </a:r>
          </a:p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Dark energy, scalar fields, and fifth forces</a:t>
            </a:r>
          </a:p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Non-linearities and screening</a:t>
            </a:r>
          </a:p>
        </p:txBody>
      </p:sp>
    </p:spTree>
    <p:extLst>
      <p:ext uri="{BB962C8B-B14F-4D97-AF65-F5344CB8AC3E}">
        <p14:creationId xmlns:p14="http://schemas.microsoft.com/office/powerpoint/2010/main" val="1465721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980728"/>
            <a:ext cx="8352928" cy="5976664"/>
          </a:xfrm>
        </p:spPr>
        <p:txBody>
          <a:bodyPr>
            <a:normAutofit/>
          </a:bodyPr>
          <a:lstStyle/>
          <a:p>
            <a:pPr marL="285750" lvl="1">
              <a:buNone/>
            </a:pPr>
            <a:r>
              <a:rPr lang="en-US" sz="2800" dirty="0"/>
              <a:t>Dynamics governed by an effective potential</a:t>
            </a:r>
          </a:p>
          <a:p>
            <a:pPr marL="285750" lvl="1">
              <a:buNone/>
            </a:pPr>
            <a:endParaRPr lang="en-US" sz="2800" dirty="0"/>
          </a:p>
          <a:p>
            <a:pPr marL="285750" lvl="1">
              <a:buNone/>
            </a:pPr>
            <a:endParaRPr lang="en-US" sz="2000" dirty="0"/>
          </a:p>
          <a:p>
            <a:pPr marL="285750" lvl="1">
              <a:buNone/>
            </a:pPr>
            <a:r>
              <a:rPr lang="en-US" sz="2800" dirty="0"/>
              <a:t>Non-</a:t>
            </a:r>
            <a:r>
              <a:rPr lang="en-US" sz="2800" dirty="0" err="1"/>
              <a:t>linearities</a:t>
            </a:r>
            <a:r>
              <a:rPr lang="en-US" sz="2800" dirty="0"/>
              <a:t> in the potential mean that the mass of the field depends on the local energy density</a:t>
            </a:r>
          </a:p>
          <a:p>
            <a:pPr marL="285750" lvl="1">
              <a:buNone/>
            </a:pPr>
            <a:endParaRPr lang="en-US" sz="2800" dirty="0"/>
          </a:p>
          <a:p>
            <a:pPr marL="285750" lvl="1">
              <a:buNone/>
            </a:pPr>
            <a:endParaRPr lang="en-US" sz="2800" dirty="0"/>
          </a:p>
          <a:p>
            <a:pPr marL="285750" lvl="1">
              <a:buNone/>
            </a:pPr>
            <a:endParaRPr lang="en-US" sz="2800" dirty="0"/>
          </a:p>
          <a:p>
            <a:pPr marL="285750" lvl="1">
              <a:buNone/>
            </a:pPr>
            <a:endParaRPr lang="en-US" sz="2800" dirty="0"/>
          </a:p>
          <a:p>
            <a:pPr marL="0" lvl="1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800" dirty="0"/>
              <a:t>Low density				 High density</a:t>
            </a:r>
          </a:p>
          <a:p>
            <a:pPr marL="0" lvl="1" indent="0">
              <a:spcBef>
                <a:spcPts val="600"/>
              </a:spcBef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1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" r="7508"/>
          <a:stretch/>
        </p:blipFill>
        <p:spPr bwMode="auto">
          <a:xfrm>
            <a:off x="5087888" y="1590640"/>
            <a:ext cx="2016224" cy="83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Varying Mass</a:t>
            </a:r>
            <a:endParaRPr lang="en-GB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00CF7E-7F3D-4464-B865-AE00FDBCAFA9}" type="slidenum">
              <a:rPr lang="en-GB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07568" y="3194886"/>
            <a:ext cx="7704856" cy="2106322"/>
            <a:chOff x="683568" y="2924944"/>
            <a:chExt cx="7704856" cy="210632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924944"/>
              <a:ext cx="3129219" cy="2106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2953034"/>
              <a:ext cx="3096344" cy="2060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1984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>
                <a:solidFill>
                  <a:schemeClr val="tx1"/>
                </a:solidFill>
                <a:latin typeface="+mj-lt"/>
              </a:rPr>
              <a:t>Chameleon Screening</a:t>
            </a:r>
            <a:endParaRPr lang="en-GB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52736"/>
            <a:ext cx="8229600" cy="5616624"/>
          </a:xfrm>
        </p:spPr>
        <p:txBody>
          <a:bodyPr>
            <a:normAutofit/>
          </a:bodyPr>
          <a:lstStyle/>
          <a:p>
            <a:pPr marL="0" lvl="1" indent="0">
              <a:spcBef>
                <a:spcPts val="600"/>
              </a:spcBef>
              <a:buNone/>
            </a:pPr>
            <a:r>
              <a:rPr lang="en-US" sz="2800" dirty="0"/>
              <a:t>The increased mass makes it hard for the chameleon field to adjust its value</a:t>
            </a:r>
          </a:p>
          <a:p>
            <a:pPr marL="0" lvl="1" indent="0">
              <a:spcBef>
                <a:spcPts val="600"/>
              </a:spcBef>
              <a:buNone/>
            </a:pPr>
            <a:endParaRPr lang="en-US" sz="2800" dirty="0"/>
          </a:p>
          <a:p>
            <a:pPr marL="0" lvl="1" indent="0">
              <a:spcBef>
                <a:spcPts val="600"/>
              </a:spcBef>
              <a:buNone/>
            </a:pPr>
            <a:endParaRPr lang="en-US" sz="2800" dirty="0"/>
          </a:p>
          <a:p>
            <a:pPr marL="0" lvl="1" indent="0">
              <a:spcBef>
                <a:spcPts val="600"/>
              </a:spcBef>
              <a:buNone/>
            </a:pPr>
            <a:endParaRPr lang="en-US" sz="2800" dirty="0"/>
          </a:p>
          <a:p>
            <a:pPr marL="0" lvl="1" indent="0">
              <a:spcBef>
                <a:spcPts val="600"/>
              </a:spcBef>
              <a:buNone/>
            </a:pPr>
            <a:endParaRPr lang="en-US" sz="2800" dirty="0"/>
          </a:p>
          <a:p>
            <a:pPr marL="0" lvl="1" indent="0">
              <a:spcBef>
                <a:spcPts val="600"/>
              </a:spcBef>
              <a:buNone/>
            </a:pPr>
            <a:endParaRPr lang="en-US" sz="2800" dirty="0"/>
          </a:p>
          <a:p>
            <a:pPr marL="0" lvl="1" indent="0">
              <a:spcBef>
                <a:spcPts val="600"/>
              </a:spcBef>
              <a:buNone/>
            </a:pPr>
            <a:endParaRPr lang="en-US" sz="2800" dirty="0"/>
          </a:p>
          <a:p>
            <a:pPr marL="0" lvl="1" indent="0">
              <a:spcBef>
                <a:spcPts val="600"/>
              </a:spcBef>
              <a:buNone/>
            </a:pPr>
            <a:endParaRPr lang="en-US" sz="1800" dirty="0"/>
          </a:p>
          <a:p>
            <a:pPr marL="0" lvl="1" indent="0">
              <a:spcBef>
                <a:spcPts val="600"/>
              </a:spcBef>
              <a:buNone/>
            </a:pPr>
            <a:r>
              <a:rPr lang="en-US" sz="2800" dirty="0"/>
              <a:t>The chameleon potential well around ‘large’ objects is shallower than for canonical light scalar fields</a:t>
            </a:r>
          </a:p>
          <a:p>
            <a:pPr marL="285750" lvl="1">
              <a:buNone/>
            </a:pPr>
            <a:endParaRPr lang="en-US" dirty="0"/>
          </a:p>
          <a:p>
            <a:pPr marL="285750" lvl="1">
              <a:buNone/>
            </a:pPr>
            <a:endParaRPr lang="en-US" dirty="0"/>
          </a:p>
          <a:p>
            <a:pPr marL="285750" lvl="1">
              <a:buNone/>
            </a:pPr>
            <a:endParaRPr lang="en-US" dirty="0"/>
          </a:p>
          <a:p>
            <a:pPr marL="285750" lvl="1">
              <a:buNone/>
            </a:pPr>
            <a:endParaRPr lang="en-US" dirty="0"/>
          </a:p>
          <a:p>
            <a:pPr marL="285750" lvl="1">
              <a:buNone/>
            </a:pPr>
            <a:endParaRPr lang="en-US" dirty="0"/>
          </a:p>
          <a:p>
            <a:pPr marL="285750" lvl="1">
              <a:buNone/>
            </a:pPr>
            <a:endParaRPr lang="en-US" dirty="0"/>
          </a:p>
          <a:p>
            <a:pPr marL="285750" lvl="1">
              <a:buNone/>
            </a:pPr>
            <a:endParaRPr lang="en-US" dirty="0"/>
          </a:p>
          <a:p>
            <a:pPr marL="285750" lvl="1">
              <a:buNone/>
            </a:pP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CF7E-7F3D-4464-B865-AE00FDBCAFA9}" type="slidenum">
              <a:rPr lang="en-GB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133" t="4003" r="1794"/>
          <a:stretch/>
        </p:blipFill>
        <p:spPr bwMode="auto">
          <a:xfrm>
            <a:off x="2495600" y="1988841"/>
            <a:ext cx="7200800" cy="345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0" y="63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Calibri"/>
                <a:cs typeface="Arial" pitchFamily="34" charset="0"/>
              </a:rPr>
              <a:t>CB, Copeland, Stevenson. (2015)</a:t>
            </a:r>
          </a:p>
        </p:txBody>
      </p:sp>
    </p:spTree>
    <p:extLst>
      <p:ext uri="{BB962C8B-B14F-4D97-AF65-F5344CB8AC3E}">
        <p14:creationId xmlns:p14="http://schemas.microsoft.com/office/powerpoint/2010/main" val="2747020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Scalar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52736"/>
            <a:ext cx="8229600" cy="5616624"/>
          </a:xfrm>
        </p:spPr>
        <p:txBody>
          <a:bodyPr>
            <a:normAutofit/>
          </a:bodyPr>
          <a:lstStyle/>
          <a:p>
            <a:r>
              <a:rPr lang="en-GB" dirty="0"/>
              <a:t>Around a static, spherically symmetric source of constant density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determines how ‘screened’ an object is from the chameleon field</a:t>
            </a:r>
          </a:p>
          <a:p>
            <a:r>
              <a:rPr lang="en-GB" dirty="0"/>
              <a:t>Ideal experiments use unscreened test masses e.g. atomic nuclei, neutrons, microspheres, diffuse gas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CF7E-7F3D-4464-B865-AE00FDBCAFA9}" type="slidenum">
              <a:rPr lang="en-GB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r="10309"/>
          <a:stretch/>
        </p:blipFill>
        <p:spPr bwMode="auto">
          <a:xfrm>
            <a:off x="3359696" y="2263130"/>
            <a:ext cx="5238206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054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the Equivalence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52736"/>
            <a:ext cx="8229600" cy="5472608"/>
          </a:xfrm>
        </p:spPr>
        <p:txBody>
          <a:bodyPr>
            <a:normAutofit/>
          </a:bodyPr>
          <a:lstStyle/>
          <a:p>
            <a:r>
              <a:rPr lang="en-GB" sz="2600" dirty="0"/>
              <a:t>Do large objects and small objects fall at the same rate?</a:t>
            </a:r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r>
              <a:rPr lang="en-GB" sz="2600" dirty="0"/>
              <a:t>Old idea 		  Galileo   	              Chameleons?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63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Calibri"/>
                <a:cs typeface="Arial" pitchFamily="34" charset="0"/>
              </a:rPr>
              <a:t>Image credit: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Theresa Knott</a:t>
            </a:r>
            <a:endParaRPr lang="en-GB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60000" y="1628800"/>
            <a:ext cx="7397486" cy="3906448"/>
            <a:chOff x="936000" y="1700808"/>
            <a:chExt cx="7397486" cy="390644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25" b="6406"/>
            <a:stretch/>
          </p:blipFill>
          <p:spPr>
            <a:xfrm>
              <a:off x="3492000" y="1710000"/>
              <a:ext cx="2126764" cy="389725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338" b="6607"/>
            <a:stretch/>
          </p:blipFill>
          <p:spPr>
            <a:xfrm>
              <a:off x="936000" y="1700808"/>
              <a:ext cx="1935832" cy="3888872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6336000" y="1700808"/>
              <a:ext cx="1997486" cy="3888872"/>
              <a:chOff x="6238648" y="1836000"/>
              <a:chExt cx="1997486" cy="388887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1405" b="6607"/>
              <a:stretch/>
            </p:blipFill>
            <p:spPr>
              <a:xfrm>
                <a:off x="6238648" y="1836000"/>
                <a:ext cx="1431776" cy="3888872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19" t="43233" r="61338" b="6607"/>
              <a:stretch/>
            </p:blipFill>
            <p:spPr>
              <a:xfrm flipV="1">
                <a:off x="7588062" y="2997408"/>
                <a:ext cx="648072" cy="208867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24702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F55C-DBAC-0D45-9A7B-F64841F3B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turning point - 2011</a:t>
            </a:r>
            <a:endParaRPr lang="en-GB" dirty="0"/>
          </a:p>
        </p:txBody>
      </p:sp>
      <p:pic>
        <p:nvPicPr>
          <p:cNvPr id="8" name="Content Placeholder 7" descr="A logo of a telescope&#10;&#10;Description automatically generated">
            <a:extLst>
              <a:ext uri="{FF2B5EF4-FFF2-40B4-BE49-F238E27FC236}">
                <a16:creationId xmlns:a16="http://schemas.microsoft.com/office/drawing/2014/main" id="{4C034F38-6DC9-B794-6A46-AA4A56C2B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06" y="1690688"/>
            <a:ext cx="2301245" cy="230124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BE0648-BEBE-B836-0074-9A4510C439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94" r="13944" b="21623"/>
          <a:stretch/>
        </p:blipFill>
        <p:spPr>
          <a:xfrm>
            <a:off x="1107365" y="4436810"/>
            <a:ext cx="6929270" cy="18646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260643-86CE-AD15-FCDC-6BB96C050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481" y="1825625"/>
            <a:ext cx="6509085" cy="242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24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the Equivalence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52736"/>
            <a:ext cx="8229600" cy="5472608"/>
          </a:xfrm>
        </p:spPr>
        <p:txBody>
          <a:bodyPr>
            <a:normAutofit/>
          </a:bodyPr>
          <a:lstStyle/>
          <a:p>
            <a:r>
              <a:rPr lang="en-GB" sz="2600" dirty="0"/>
              <a:t>Do large objects and small objects fall at the same rate?</a:t>
            </a:r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r>
              <a:rPr lang="en-GB" sz="2600" dirty="0"/>
              <a:t>Old idea 		  Galileo   	              Chameleons?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4760E-9980-40E1-B004-881EB0473507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63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Image credit: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Theresa Knott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60000" y="1628800"/>
            <a:ext cx="7397486" cy="3906448"/>
            <a:chOff x="936000" y="1700808"/>
            <a:chExt cx="7397486" cy="390644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25" b="6406"/>
            <a:stretch/>
          </p:blipFill>
          <p:spPr>
            <a:xfrm>
              <a:off x="3492000" y="1710000"/>
              <a:ext cx="2126764" cy="389725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338" b="6607"/>
            <a:stretch/>
          </p:blipFill>
          <p:spPr>
            <a:xfrm>
              <a:off x="936000" y="1700808"/>
              <a:ext cx="1935832" cy="3888872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6336000" y="1700808"/>
              <a:ext cx="1997486" cy="3888872"/>
              <a:chOff x="6238648" y="1836000"/>
              <a:chExt cx="1997486" cy="388887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1405" b="6607"/>
              <a:stretch/>
            </p:blipFill>
            <p:spPr>
              <a:xfrm>
                <a:off x="6238648" y="1836000"/>
                <a:ext cx="1431776" cy="3888872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19" t="43233" r="61338" b="6607"/>
              <a:stretch/>
            </p:blipFill>
            <p:spPr>
              <a:xfrm flipV="1">
                <a:off x="7588062" y="2997408"/>
                <a:ext cx="648072" cy="208867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83405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587727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Calibri"/>
                <a:cs typeface="Arial" pitchFamily="34" charset="0"/>
              </a:rPr>
              <a:t>Hui, </a:t>
            </a:r>
            <a:r>
              <a:rPr lang="en-GB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Nicolis</a:t>
            </a:r>
            <a:r>
              <a:rPr lang="en-GB" dirty="0">
                <a:solidFill>
                  <a:prstClr val="black"/>
                </a:solidFill>
                <a:latin typeface="Calibri"/>
                <a:cs typeface="Arial" pitchFamily="34" charset="0"/>
              </a:rPr>
              <a:t>, Stubbs. </a:t>
            </a:r>
            <a:r>
              <a:rPr lang="en-GB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Phys.Rev.D</a:t>
            </a:r>
            <a:r>
              <a:rPr lang="en-GB" dirty="0">
                <a:solidFill>
                  <a:prstClr val="black"/>
                </a:solidFill>
                <a:latin typeface="Calibri"/>
                <a:cs typeface="Arial" pitchFamily="34" charset="0"/>
              </a:rPr>
              <a:t> 80 (2009) 104002. Jain, </a:t>
            </a:r>
            <a:r>
              <a:rPr lang="en-GB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VanderPlas</a:t>
            </a:r>
            <a:r>
              <a:rPr lang="en-GB" dirty="0">
                <a:solidFill>
                  <a:prstClr val="black"/>
                </a:solidFill>
                <a:latin typeface="Calibri"/>
                <a:cs typeface="Arial" pitchFamily="34" charset="0"/>
              </a:rPr>
              <a:t>. JCAP 10 (2011) 032 Desmond, Ferreira, </a:t>
            </a:r>
            <a:r>
              <a:rPr lang="en-GB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Lavaux</a:t>
            </a:r>
            <a:r>
              <a:rPr lang="en-GB" dirty="0">
                <a:solidFill>
                  <a:prstClr val="black"/>
                </a:solidFill>
                <a:latin typeface="Calibri"/>
                <a:cs typeface="Arial" pitchFamily="34" charset="0"/>
              </a:rPr>
              <a:t>, </a:t>
            </a:r>
            <a:r>
              <a:rPr lang="en-GB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Jasche</a:t>
            </a:r>
            <a:r>
              <a:rPr lang="en-GB" dirty="0">
                <a:solidFill>
                  <a:prstClr val="black"/>
                </a:solidFill>
                <a:latin typeface="Calibri"/>
                <a:cs typeface="Arial" pitchFamily="34" charset="0"/>
              </a:rPr>
              <a:t>. </a:t>
            </a:r>
            <a:r>
              <a:rPr lang="en-GB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Phys.Rev.D</a:t>
            </a:r>
            <a:r>
              <a:rPr lang="en-GB" dirty="0">
                <a:solidFill>
                  <a:prstClr val="black"/>
                </a:solidFill>
                <a:latin typeface="Calibri"/>
                <a:cs typeface="Arial" pitchFamily="34" charset="0"/>
              </a:rPr>
              <a:t> 98 (2018) 6, 064015. </a:t>
            </a:r>
            <a:r>
              <a:rPr lang="en-GB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Phys.Rev.D</a:t>
            </a:r>
            <a:r>
              <a:rPr lang="en-GB" dirty="0">
                <a:solidFill>
                  <a:prstClr val="black"/>
                </a:solidFill>
                <a:latin typeface="Calibri"/>
                <a:cs typeface="Arial" pitchFamily="34" charset="0"/>
              </a:rPr>
              <a:t> 98 (2018) 8, 083010. Desmond, Ferreira. </a:t>
            </a:r>
            <a:r>
              <a:rPr lang="en-GB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Phys.Rev.D</a:t>
            </a:r>
            <a:r>
              <a:rPr lang="en-GB" dirty="0">
                <a:solidFill>
                  <a:prstClr val="black"/>
                </a:solidFill>
                <a:latin typeface="Calibri"/>
                <a:cs typeface="Arial" pitchFamily="34" charset="0"/>
              </a:rPr>
              <a:t> 102 (2020) 10, 104060. Image credit: Bradley March</a:t>
            </a:r>
          </a:p>
          <a:p>
            <a:pPr algn="ctr"/>
            <a:endParaRPr lang="en-GB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Tests on Galactic Scales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Different components of a dwarf galaxy may fall in a gravitational field at different rates</a:t>
            </a:r>
          </a:p>
          <a:p>
            <a:pPr marL="457200" indent="-457200">
              <a:buFontTx/>
              <a:buChar char="-"/>
            </a:pPr>
            <a:r>
              <a:rPr lang="en-GB" dirty="0"/>
              <a:t>Stars are screened, gas and dark matter are not</a:t>
            </a:r>
          </a:p>
          <a:p>
            <a:pPr marL="457200" indent="-457200">
              <a:buFontTx/>
              <a:buChar char="-"/>
            </a:pPr>
            <a:r>
              <a:rPr lang="en-GB" dirty="0"/>
              <a:t>Look for gas-star offsets &amp; warping of galactic discs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001" y="2988000"/>
            <a:ext cx="303292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78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630002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j-lt"/>
                <a:cs typeface="Arial" pitchFamily="34" charset="0"/>
              </a:rPr>
              <a:t>Image credit: Bradley March</a:t>
            </a:r>
            <a:endParaRPr lang="en-GB" dirty="0"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Tests on Galactic Scales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97" y="980728"/>
            <a:ext cx="7818115" cy="526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8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Tests on Galactic Scales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Gas star offsets determined by cross correlating ALFALFA (21cm survey) with NASA Sloan Atlas (NSA) (optical and near-IR), warps from NSA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741" y="2088777"/>
            <a:ext cx="5588317" cy="42237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87488" y="645333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cs typeface="Arial" pitchFamily="34" charset="0"/>
              </a:rPr>
              <a:t>Desmond, Ferreira. Phys.Rev.D 102 (2020) 10, 104060</a:t>
            </a:r>
          </a:p>
        </p:txBody>
      </p:sp>
    </p:spTree>
    <p:extLst>
      <p:ext uri="{BB962C8B-B14F-4D97-AF65-F5344CB8AC3E}">
        <p14:creationId xmlns:p14="http://schemas.microsoft.com/office/powerpoint/2010/main" val="2878458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637203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cs typeface="Arial" pitchFamily="34" charset="0"/>
              </a:rPr>
              <a:t>CB, March, Naik. arXiv:2310.19955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Tests on Galactic Scales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Common statement: fifth force is fully screened if object’s gravitational potential is deeper than</a:t>
            </a:r>
          </a:p>
          <a:p>
            <a:endParaRPr lang="en-GB" sz="1800" dirty="0"/>
          </a:p>
          <a:p>
            <a:endParaRPr lang="en-GB" dirty="0"/>
          </a:p>
          <a:p>
            <a:r>
              <a:rPr lang="en-GB" dirty="0"/>
              <a:t>And fully unscreened if not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29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051" y="1988841"/>
            <a:ext cx="3219899" cy="781159"/>
          </a:xfrm>
          <a:prstGeom prst="rect">
            <a:avLst/>
          </a:prstGeom>
        </p:spPr>
      </p:pic>
      <p:pic>
        <p:nvPicPr>
          <p:cNvPr id="7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1" y="3356679"/>
            <a:ext cx="6408713" cy="290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4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55" y="909054"/>
            <a:ext cx="3508280" cy="2340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355" y="3973954"/>
            <a:ext cx="3744000" cy="2340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861" y="3972017"/>
            <a:ext cx="1756453" cy="234193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501DDD07-9D43-7148-AF4C-59A2042A8A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"/>
          <a:stretch/>
        </p:blipFill>
        <p:spPr>
          <a:xfrm>
            <a:off x="1156867" y="909054"/>
            <a:ext cx="3500719" cy="2340000"/>
          </a:xfrm>
          <a:prstGeom prst="rect">
            <a:avLst/>
          </a:prstGeom>
          <a:ln>
            <a:solidFill>
              <a:sysClr val="window" lastClr="FFFFFF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A11993C1-9D34-E6AE-075F-3ED3F9505717}"/>
              </a:ext>
            </a:extLst>
          </p:cNvPr>
          <p:cNvSpPr/>
          <p:nvPr/>
        </p:nvSpPr>
        <p:spPr>
          <a:xfrm>
            <a:off x="2371657" y="3304320"/>
            <a:ext cx="100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Cheshire</a:t>
            </a:r>
            <a:endParaRPr lang="en-US" dirty="0"/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EAF08C7C-FA47-75BE-EA44-9E78F6FBD6D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" r="4337"/>
          <a:stretch/>
        </p:blipFill>
        <p:spPr>
          <a:xfrm>
            <a:off x="687564" y="3973954"/>
            <a:ext cx="3476956" cy="2340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33EAE22F-0DE0-C821-6FB3-41C7BCC1E153}"/>
              </a:ext>
            </a:extLst>
          </p:cNvPr>
          <p:cNvSpPr/>
          <p:nvPr/>
        </p:nvSpPr>
        <p:spPr>
          <a:xfrm>
            <a:off x="1689483" y="6492997"/>
            <a:ext cx="1223713" cy="257386"/>
          </a:xfrm>
          <a:prstGeom prst="rect">
            <a:avLst/>
          </a:prstGeom>
          <a:solidFill>
            <a:srgbClr val="09112D">
              <a:alpha val="819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1E79F1D8-566C-0396-2B49-60AC19CEA076}"/>
              </a:ext>
            </a:extLst>
          </p:cNvPr>
          <p:cNvSpPr/>
          <p:nvPr/>
        </p:nvSpPr>
        <p:spPr>
          <a:xfrm>
            <a:off x="1647987" y="6375870"/>
            <a:ext cx="130670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Nottingham</a:t>
            </a:r>
            <a:endParaRPr lang="en-US" dirty="0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1E79F1D8-566C-0396-2B49-60AC19CEA076}"/>
              </a:ext>
            </a:extLst>
          </p:cNvPr>
          <p:cNvSpPr/>
          <p:nvPr/>
        </p:nvSpPr>
        <p:spPr>
          <a:xfrm>
            <a:off x="6316003" y="6437024"/>
            <a:ext cx="105355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Hamburg</a:t>
            </a:r>
            <a:endParaRPr lang="en-US" dirty="0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1E79F1D8-566C-0396-2B49-60AC19CEA076}"/>
              </a:ext>
            </a:extLst>
          </p:cNvPr>
          <p:cNvSpPr/>
          <p:nvPr/>
        </p:nvSpPr>
        <p:spPr>
          <a:xfrm>
            <a:off x="10077521" y="6385014"/>
            <a:ext cx="89345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Geneva</a:t>
            </a:r>
            <a:endParaRPr lang="en-US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1E79F1D8-566C-0396-2B49-60AC19CEA076}"/>
              </a:ext>
            </a:extLst>
          </p:cNvPr>
          <p:cNvSpPr/>
          <p:nvPr/>
        </p:nvSpPr>
        <p:spPr>
          <a:xfrm>
            <a:off x="8694963" y="3304320"/>
            <a:ext cx="120225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Cambridge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EBB1F08-D8DE-A537-6FA3-A86CB1211B3F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Who am I?</a:t>
            </a:r>
          </a:p>
        </p:txBody>
      </p:sp>
    </p:spTree>
    <p:extLst>
      <p:ext uri="{BB962C8B-B14F-4D97-AF65-F5344CB8AC3E}">
        <p14:creationId xmlns:p14="http://schemas.microsoft.com/office/powerpoint/2010/main" val="266474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Laboratory Searches – EP violation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>
                <a:solidFill>
                  <a:prstClr val="black"/>
                </a:solidFill>
                <a:latin typeface="Calibri"/>
              </a:rPr>
              <a:pPr/>
              <a:t>30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 t="3935" b="9858"/>
          <a:stretch/>
        </p:blipFill>
        <p:spPr bwMode="auto">
          <a:xfrm>
            <a:off x="2639616" y="940455"/>
            <a:ext cx="2630622" cy="2632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558173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  <a:cs typeface="Arial" pitchFamily="34" charset="0"/>
              </a:rPr>
              <a:t>Jaffe, Haslinger, Xu, Hamilton,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Upadhye</a:t>
            </a:r>
            <a:r>
              <a:rPr lang="en-US" dirty="0">
                <a:solidFill>
                  <a:prstClr val="black"/>
                </a:solidFill>
                <a:latin typeface="Calibri"/>
                <a:cs typeface="Arial" pitchFamily="34" charset="0"/>
              </a:rPr>
              <a:t>, Elder,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Khoury</a:t>
            </a:r>
            <a:r>
              <a:rPr lang="en-US" dirty="0">
                <a:solidFill>
                  <a:prstClr val="black"/>
                </a:solidFill>
                <a:latin typeface="Calibri"/>
                <a:cs typeface="Arial" pitchFamily="34" charset="0"/>
              </a:rPr>
              <a:t>, Müller. (2017) </a:t>
            </a:r>
            <a:br>
              <a:rPr lang="en-US" dirty="0">
                <a:solidFill>
                  <a:prstClr val="black"/>
                </a:solidFill>
                <a:latin typeface="Calibri"/>
                <a:cs typeface="Arial" pitchFamily="34" charset="0"/>
              </a:rPr>
            </a:br>
            <a:r>
              <a:rPr lang="en-GB" dirty="0">
                <a:solidFill>
                  <a:prstClr val="black"/>
                </a:solidFill>
                <a:latin typeface="Calibri"/>
              </a:rPr>
              <a:t>Rider, Moore, Blakemore, Louis, Lu, 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Gratta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. (2016)</a:t>
            </a:r>
          </a:p>
          <a:p>
            <a:pPr algn="ctr"/>
            <a:r>
              <a:rPr lang="de-DE" dirty="0">
                <a:solidFill>
                  <a:prstClr val="black"/>
                </a:solidFill>
                <a:latin typeface="Calibri"/>
              </a:rPr>
              <a:t>Ivanov, Hollwieser, Jenke, Wellenzohen, Abele (2013)</a:t>
            </a:r>
          </a:p>
          <a:p>
            <a:pPr algn="ctr"/>
            <a:r>
              <a:rPr lang="de-DE" b="1" dirty="0">
                <a:solidFill>
                  <a:prstClr val="black"/>
                </a:solidFill>
                <a:latin typeface="Calibri"/>
              </a:rPr>
              <a:t>For a review 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see CB &amp; Sakstein (2017). </a:t>
            </a:r>
            <a:r>
              <a:rPr lang="en-US" dirty="0">
                <a:solidFill>
                  <a:prstClr val="black"/>
                </a:solidFill>
                <a:latin typeface="Calibri"/>
                <a:cs typeface="Arial" pitchFamily="34" charset="0"/>
              </a:rPr>
              <a:t>Brax, Casas, Desmond, Elder.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(2022)</a:t>
            </a:r>
          </a:p>
          <a:p>
            <a:pPr algn="ctr"/>
            <a:endParaRPr lang="en-GB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3461" b="-1"/>
          <a:stretch/>
        </p:blipFill>
        <p:spPr>
          <a:xfrm>
            <a:off x="3593691" y="3645025"/>
            <a:ext cx="4968552" cy="2009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25295" b="10478"/>
          <a:stretch/>
        </p:blipFill>
        <p:spPr>
          <a:xfrm>
            <a:off x="6077968" y="1268760"/>
            <a:ext cx="4347077" cy="20882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9751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Laboratory Searches – Short Range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>
                <a:solidFill>
                  <a:prstClr val="black"/>
                </a:solidFill>
                <a:latin typeface="Calibri"/>
              </a:rPr>
              <a:pPr/>
              <a:t>31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16530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Upadhye</a:t>
            </a:r>
            <a:r>
              <a:rPr lang="en-US" dirty="0">
                <a:solidFill>
                  <a:prstClr val="black"/>
                </a:solidFill>
                <a:latin typeface="Calibri"/>
                <a:cs typeface="Arial" pitchFamily="34" charset="0"/>
              </a:rPr>
              <a:t> (2012). 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Kapner</a:t>
            </a:r>
            <a:r>
              <a:rPr lang="en-US" dirty="0">
                <a:solidFill>
                  <a:prstClr val="black"/>
                </a:solidFill>
                <a:latin typeface="Calibri"/>
                <a:cs typeface="Arial" pitchFamily="34" charset="0"/>
              </a:rPr>
              <a:t> et al. (2006).</a:t>
            </a:r>
            <a:r>
              <a:rPr lang="en-GB" dirty="0">
                <a:solidFill>
                  <a:prstClr val="black"/>
                </a:solidFill>
                <a:latin typeface="Calibri"/>
                <a:cs typeface="Arial" pitchFamily="34" charset="0"/>
              </a:rPr>
              <a:t>Brax et al. (2007). </a:t>
            </a:r>
            <a:r>
              <a:rPr lang="en-US" dirty="0">
                <a:solidFill>
                  <a:prstClr val="black"/>
                </a:solidFill>
                <a:latin typeface="Calibri"/>
                <a:cs typeface="Arial" pitchFamily="34" charset="0"/>
              </a:rPr>
              <a:t>Elder et al. (2019).</a:t>
            </a:r>
            <a:r>
              <a:rPr lang="en-GB" dirty="0">
                <a:solidFill>
                  <a:prstClr val="black"/>
                </a:solidFill>
                <a:latin typeface="Calibri"/>
                <a:cs typeface="Arial" pitchFamily="34" charset="0"/>
              </a:rPr>
              <a:t> Yin et al. (2022)</a:t>
            </a:r>
            <a:endParaRPr lang="en-US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algn="ctr"/>
            <a:r>
              <a:rPr lang="de-DE" b="1" dirty="0">
                <a:solidFill>
                  <a:prstClr val="black"/>
                </a:solidFill>
                <a:latin typeface="Calibri"/>
              </a:rPr>
              <a:t>For a review 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see CB &amp; Sakstein (2017). </a:t>
            </a:r>
            <a:r>
              <a:rPr lang="en-US" dirty="0">
                <a:solidFill>
                  <a:prstClr val="black"/>
                </a:solidFill>
                <a:latin typeface="Calibri"/>
                <a:cs typeface="Arial" pitchFamily="34" charset="0"/>
              </a:rPr>
              <a:t>Brax, Casas, Desmond, Elder.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(2022)</a:t>
            </a:r>
          </a:p>
        </p:txBody>
      </p:sp>
      <p:pic>
        <p:nvPicPr>
          <p:cNvPr id="11" name="536px-Casimir_plates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540" y="1700808"/>
            <a:ext cx="2776807" cy="3129211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348" y="4005065"/>
            <a:ext cx="2680482" cy="19115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0AA70F-051C-69AA-A7BA-BD48E054F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064" y="1700809"/>
            <a:ext cx="2740650" cy="31292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srtpend2.jpg"/>
          <p:cNvPicPr>
            <a:picLocks noChangeAspect="1"/>
          </p:cNvPicPr>
          <p:nvPr/>
        </p:nvPicPr>
        <p:blipFill rotWithShape="1">
          <a:blip r:embed="rId5"/>
          <a:srcRect l="2118" t="2368" r="2542" b="5350"/>
          <a:stretch/>
        </p:blipFill>
        <p:spPr>
          <a:xfrm>
            <a:off x="4938332" y="1052736"/>
            <a:ext cx="2301230" cy="2047222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5856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Atom Interferometry for Chameleons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52736"/>
            <a:ext cx="8229600" cy="5544616"/>
          </a:xfrm>
        </p:spPr>
        <p:txBody>
          <a:bodyPr>
            <a:normAutofit/>
          </a:bodyPr>
          <a:lstStyle/>
          <a:p>
            <a:r>
              <a:rPr lang="en-GB" dirty="0"/>
              <a:t>Atoms are unscreened in much of the chameleon parameter space</a:t>
            </a:r>
          </a:p>
          <a:p>
            <a:r>
              <a:rPr lang="en-GB" dirty="0"/>
              <a:t>Atom interferometry can measure accelerations experienced by atoms</a:t>
            </a:r>
          </a:p>
          <a:p>
            <a:endParaRPr lang="en-GB" sz="1800" dirty="0"/>
          </a:p>
          <a:p>
            <a:r>
              <a:rPr lang="en-GB" dirty="0"/>
              <a:t>A source mass in a vacuum chamber, produces chameleon potential felt by cloud of atoms</a:t>
            </a:r>
          </a:p>
          <a:p>
            <a:endParaRPr lang="en-GB" dirty="0"/>
          </a:p>
          <a:p>
            <a:endParaRPr lang="en-GB" sz="36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32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1098" t="7088" r="2334" b="3149"/>
          <a:stretch/>
        </p:blipFill>
        <p:spPr>
          <a:xfrm>
            <a:off x="3685881" y="4196432"/>
            <a:ext cx="5006894" cy="21620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63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+mj-lt"/>
                <a:cs typeface="Arial" pitchFamily="34" charset="0"/>
              </a:rPr>
              <a:t>Sabulsky</a:t>
            </a:r>
            <a:r>
              <a:rPr lang="en-US" dirty="0">
                <a:latin typeface="+mj-lt"/>
                <a:cs typeface="Arial" pitchFamily="34" charset="0"/>
              </a:rPr>
              <a:t>, Dutta, Hinds, Elder, CB, Copeland. arXiv:1812.08244</a:t>
            </a:r>
            <a:endParaRPr lang="en-GB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402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Imperial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52736"/>
            <a:ext cx="8229600" cy="5616624"/>
          </a:xfrm>
        </p:spPr>
        <p:txBody>
          <a:bodyPr>
            <a:normAutofit/>
          </a:bodyPr>
          <a:lstStyle/>
          <a:p>
            <a:r>
              <a:rPr lang="en-GB" dirty="0"/>
              <a:t>Dedicated chameleon experiment, insensitive to the Earth’s gravitational field</a:t>
            </a:r>
          </a:p>
          <a:p>
            <a:r>
              <a:rPr lang="en-GB" dirty="0"/>
              <a:t>Anomalous acceleration  = -77 ± 201 nm s</a:t>
            </a:r>
            <a:r>
              <a:rPr lang="en-GB" baseline="30000" dirty="0"/>
              <a:t>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616530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+mj-lt"/>
                <a:cs typeface="Arial" pitchFamily="34" charset="0"/>
              </a:rPr>
              <a:t>Sabulsky</a:t>
            </a:r>
            <a:r>
              <a:rPr lang="en-US" dirty="0">
                <a:latin typeface="+mj-lt"/>
                <a:cs typeface="Arial" pitchFamily="34" charset="0"/>
              </a:rPr>
              <a:t>, Dutta, Hinds, Elder, CB, Copeland. arXiv:1812.08244</a:t>
            </a:r>
          </a:p>
          <a:p>
            <a:pPr algn="ctr"/>
            <a:r>
              <a:rPr lang="en-US" dirty="0">
                <a:latin typeface="+mj-lt"/>
                <a:cs typeface="Arial" pitchFamily="34" charset="0"/>
              </a:rPr>
              <a:t>See also: Jaffe et al. (2017). Image credit: E. Hinds</a:t>
            </a:r>
            <a:endParaRPr lang="en-GB" dirty="0">
              <a:latin typeface="+mj-lt"/>
              <a:cs typeface="Arial" pitchFamily="34" charset="0"/>
            </a:endParaRPr>
          </a:p>
          <a:p>
            <a:pPr algn="ctr"/>
            <a:endParaRPr lang="en-GB" dirty="0">
              <a:latin typeface="+mj-lt"/>
              <a:cs typeface="Arial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6F2537-887B-C0ED-EBB6-DB97D7064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240" y="2737342"/>
            <a:ext cx="6689520" cy="32518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1711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Chameleon: Combined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Bare potential: V(</a:t>
            </a:r>
            <a:r>
              <a:rPr lang="el-GR" dirty="0"/>
              <a:t>φ</a:t>
            </a:r>
            <a:r>
              <a:rPr lang="en-GB" dirty="0"/>
              <a:t>) = </a:t>
            </a:r>
            <a:r>
              <a:rPr lang="el-GR" dirty="0"/>
              <a:t>Λ</a:t>
            </a:r>
            <a:r>
              <a:rPr lang="en-GB" baseline="30000" dirty="0"/>
              <a:t>n+4</a:t>
            </a:r>
            <a:r>
              <a:rPr lang="en-GB" dirty="0"/>
              <a:t>/</a:t>
            </a:r>
            <a:r>
              <a:rPr lang="el-GR" dirty="0"/>
              <a:t>φ</a:t>
            </a:r>
            <a:r>
              <a:rPr lang="en-GB" baseline="30000" dirty="0"/>
              <a:t>n</a:t>
            </a:r>
            <a:br>
              <a:rPr lang="en-GB" dirty="0"/>
            </a:br>
            <a:r>
              <a:rPr lang="en-GB" dirty="0"/>
              <a:t>Bare matter coupling: 1/M = </a:t>
            </a:r>
            <a:r>
              <a:rPr lang="el-GR" dirty="0"/>
              <a:t>β</a:t>
            </a:r>
            <a:r>
              <a:rPr lang="en-GB" dirty="0"/>
              <a:t>/</a:t>
            </a:r>
            <a:r>
              <a:rPr lang="en-GB" dirty="0" err="1"/>
              <a:t>M</a:t>
            </a:r>
            <a:r>
              <a:rPr lang="en-GB" baseline="-25000" dirty="0" err="1"/>
              <a:t>Pl</a:t>
            </a:r>
            <a:endParaRPr lang="en-GB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>
                <a:solidFill>
                  <a:prstClr val="black"/>
                </a:solidFill>
                <a:latin typeface="Calibri"/>
              </a:rPr>
              <a:pPr/>
              <a:t>34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622242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Calibri"/>
                <a:cs typeface="Arial" pitchFamily="34" charset="0"/>
              </a:rPr>
              <a:t>Brax, Davis, Elder. Phys. Rev. D 107 (2023) 084025</a:t>
            </a:r>
            <a:br>
              <a:rPr lang="en-GB" dirty="0">
                <a:solidFill>
                  <a:prstClr val="black"/>
                </a:solidFill>
                <a:latin typeface="Calibri"/>
                <a:cs typeface="Arial" pitchFamily="34" charset="0"/>
              </a:rPr>
            </a:br>
            <a:r>
              <a:rPr lang="en-GB" dirty="0">
                <a:solidFill>
                  <a:prstClr val="black"/>
                </a:solidFill>
                <a:latin typeface="Calibri"/>
                <a:cs typeface="Arial" pitchFamily="34" charset="0"/>
              </a:rPr>
              <a:t> Yin et al. Nature Physics 18 1181 (2022)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316" y="1988840"/>
            <a:ext cx="4654489" cy="4137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3" y="2132856"/>
            <a:ext cx="3716635" cy="376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187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and Then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6492"/>
            <a:ext cx="6703318" cy="494345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In 2021/22 our </a:t>
            </a:r>
            <a:r>
              <a:rPr lang="en-GB" b="1" dirty="0"/>
              <a:t>students</a:t>
            </a:r>
            <a:r>
              <a:rPr lang="en-GB" dirty="0"/>
              <a:t> were</a:t>
            </a:r>
          </a:p>
          <a:p>
            <a:r>
              <a:rPr lang="en-GB" dirty="0"/>
              <a:t>31% Female,  69% Male</a:t>
            </a:r>
          </a:p>
          <a:p>
            <a:r>
              <a:rPr lang="en-GB" dirty="0"/>
              <a:t>19% Black and Minority Ethnic (BME), 79% White</a:t>
            </a:r>
          </a:p>
          <a:p>
            <a:endParaRPr lang="en-GB" dirty="0"/>
          </a:p>
          <a:p>
            <a:r>
              <a:rPr lang="en-GB" dirty="0"/>
              <a:t>In 2022  our </a:t>
            </a:r>
            <a:r>
              <a:rPr lang="en-GB" b="1" dirty="0"/>
              <a:t>staff</a:t>
            </a:r>
            <a:r>
              <a:rPr lang="en-GB" dirty="0"/>
              <a:t> were</a:t>
            </a:r>
          </a:p>
          <a:p>
            <a:r>
              <a:rPr lang="en-GB" dirty="0"/>
              <a:t>27% Female, 73% Male</a:t>
            </a:r>
          </a:p>
          <a:p>
            <a:r>
              <a:rPr lang="en-GB" dirty="0"/>
              <a:t>14% Black and Minority Ethnic, 80% White</a:t>
            </a:r>
          </a:p>
          <a:p>
            <a:endParaRPr lang="en-GB" dirty="0"/>
          </a:p>
          <a:p>
            <a:r>
              <a:rPr lang="en-GB" dirty="0"/>
              <a:t>19% female professors compared to 14% on average in Physics departments in UK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F6A70DC-55DE-06E8-B754-73C9BA0A16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0" t="564" r="18850" b="-564"/>
          <a:stretch/>
        </p:blipFill>
        <p:spPr>
          <a:xfrm>
            <a:off x="7548040" y="1285748"/>
            <a:ext cx="4356000" cy="432844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5655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PGWiP</a:t>
            </a:r>
            <a:r>
              <a:rPr lang="en-GB" dirty="0"/>
              <a:t> March 2020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7"/>
          <a:stretch/>
        </p:blipFill>
        <p:spPr>
          <a:xfrm>
            <a:off x="6537094" y="226392"/>
            <a:ext cx="2520000" cy="1697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3" t="4352" r="4358" b="33493"/>
          <a:stretch/>
        </p:blipFill>
        <p:spPr>
          <a:xfrm>
            <a:off x="9327704" y="2138199"/>
            <a:ext cx="2520000" cy="24054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3" t="4917" b="17205"/>
          <a:stretch/>
        </p:blipFill>
        <p:spPr>
          <a:xfrm>
            <a:off x="9330902" y="233821"/>
            <a:ext cx="2520000" cy="16967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902" y="4778338"/>
            <a:ext cx="2520000" cy="189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041850"/>
            <a:ext cx="8283983" cy="4640033"/>
          </a:xfrm>
        </p:spPr>
        <p:txBody>
          <a:bodyPr>
            <a:normAutofit/>
          </a:bodyPr>
          <a:lstStyle/>
          <a:p>
            <a:r>
              <a:rPr lang="en-GB" sz="2400" dirty="0"/>
              <a:t>First national Post-Graduate Women in Physics Conference (</a:t>
            </a:r>
            <a:r>
              <a:rPr lang="en-GB" sz="2400" dirty="0" err="1"/>
              <a:t>PGWiP</a:t>
            </a:r>
            <a:r>
              <a:rPr lang="en-GB" sz="2400" dirty="0"/>
              <a:t>)</a:t>
            </a:r>
          </a:p>
          <a:p>
            <a:r>
              <a:rPr lang="en-GB" sz="2400" dirty="0"/>
              <a:t> “</a:t>
            </a:r>
            <a:r>
              <a:rPr lang="en-GB" sz="2400" i="1" dirty="0"/>
              <a:t>[We] left the day feeling uplifted and more confident in ourselves</a:t>
            </a:r>
            <a:r>
              <a:rPr lang="en-GB" sz="2400" dirty="0"/>
              <a:t>” </a:t>
            </a:r>
            <a:br>
              <a:rPr lang="en-GB" sz="2400" dirty="0"/>
            </a:br>
            <a:r>
              <a:rPr lang="en-GB" sz="2400" dirty="0"/>
              <a:t>“</a:t>
            </a:r>
            <a:r>
              <a:rPr lang="en-GB" sz="2400" i="1" dirty="0"/>
              <a:t>It … provided a safe space for women to talk about their experiences and struggles both inside and outside of academia.</a:t>
            </a:r>
            <a:r>
              <a:rPr lang="en-GB" sz="2400" dirty="0"/>
              <a:t>” </a:t>
            </a:r>
            <a:br>
              <a:rPr lang="en-GB" sz="2400" dirty="0"/>
            </a:br>
            <a:r>
              <a:rPr lang="en-GB" sz="2400" dirty="0"/>
              <a:t>“</a:t>
            </a:r>
            <a:r>
              <a:rPr lang="en-GB" sz="2400" i="1" dirty="0"/>
              <a:t>It was excellent. Really grateful for the opportunity to meet such outstanding women, from the speakers and the audience</a:t>
            </a:r>
            <a:r>
              <a:rPr lang="en-GB" sz="2400" dirty="0"/>
              <a:t>.”</a:t>
            </a:r>
          </a:p>
          <a:p>
            <a:r>
              <a:rPr lang="en-GB" sz="2400" dirty="0"/>
              <a:t>Organised by our students: Amy Whitney, Lizzie Elmer, Hannah Coleman, Emily Tyler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441646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Sixty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Collaboration between the School of Physics and Astronomy and film maker Brady Haran</a:t>
            </a:r>
          </a:p>
          <a:p>
            <a:r>
              <a:rPr lang="en-GB" dirty="0"/>
              <a:t>~855,000 subscribers. Most videos get over 100,000 views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4760E-9980-40E1-B004-881EB047350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63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https://www.youtube.com/user/sixtysymbols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82" r="17769"/>
          <a:stretch/>
        </p:blipFill>
        <p:spPr>
          <a:xfrm>
            <a:off x="3258201" y="3183414"/>
            <a:ext cx="5254863" cy="321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747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Sixty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Developed to add value by making Sixty Symbols easier to use for educational purposes</a:t>
            </a:r>
          </a:p>
          <a:p>
            <a:r>
              <a:rPr lang="en-GB" dirty="0"/>
              <a:t>A curated set of videos matched to the A-level Physics curriculum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4760E-9980-40E1-B004-881EB047350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63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https://www.nottingham.ac.uk/physics/sixtyideas/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668" y="3165432"/>
            <a:ext cx="3393732" cy="324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627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264" y="556994"/>
            <a:ext cx="4753535" cy="1672499"/>
          </a:xfrm>
        </p:spPr>
        <p:txBody>
          <a:bodyPr>
            <a:normAutofit/>
          </a:bodyPr>
          <a:lstStyle/>
          <a:p>
            <a:r>
              <a:rPr lang="en-GB" sz="4000"/>
              <a:t>New Faith and Well-Being Space </a:t>
            </a:r>
          </a:p>
        </p:txBody>
      </p:sp>
      <p:pic>
        <p:nvPicPr>
          <p:cNvPr id="7" name="Picture 6" descr="A room with blue carpet and blue curtain&#10;&#10;Description automatically generate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8" r="1633" b="-1"/>
          <a:stretch/>
        </p:blipFill>
        <p:spPr>
          <a:xfrm>
            <a:off x="3161715" y="3538422"/>
            <a:ext cx="3006061" cy="3339639"/>
          </a:xfrm>
          <a:prstGeom prst="rect">
            <a:avLst/>
          </a:prstGeom>
        </p:spPr>
      </p:pic>
      <p:pic>
        <p:nvPicPr>
          <p:cNvPr id="6" name="Picture 5" descr="A hallway with a door and windows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8" r="-1" b="-1"/>
          <a:stretch/>
        </p:blipFill>
        <p:spPr>
          <a:xfrm>
            <a:off x="0" y="3518361"/>
            <a:ext cx="2991088" cy="3339639"/>
          </a:xfrm>
          <a:prstGeom prst="rect">
            <a:avLst/>
          </a:prstGeom>
        </p:spPr>
      </p:pic>
      <p:pic>
        <p:nvPicPr>
          <p:cNvPr id="4" name="Picture 3" descr="A room with chairs and tables&#10;&#10;Description automatically generate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5" r="1" b="9900"/>
          <a:stretch/>
        </p:blipFill>
        <p:spPr>
          <a:xfrm>
            <a:off x="-21382" y="20061"/>
            <a:ext cx="6189158" cy="33396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265" y="2413645"/>
            <a:ext cx="4753534" cy="3694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 the basement of the physics building</a:t>
            </a:r>
          </a:p>
          <a:p>
            <a:pPr marL="457200" indent="-457200">
              <a:buFontTx/>
              <a:buChar char="-"/>
            </a:pPr>
            <a:r>
              <a:rPr lang="en-GB" dirty="0"/>
              <a:t>Next to showers </a:t>
            </a:r>
          </a:p>
          <a:p>
            <a:pPr marL="457200" indent="-457200">
              <a:buFontTx/>
              <a:buChar char="-"/>
            </a:pPr>
            <a:r>
              <a:rPr lang="en-GB" dirty="0"/>
              <a:t>Funding from faculty to transform space</a:t>
            </a:r>
          </a:p>
        </p:txBody>
      </p:sp>
    </p:spTree>
    <p:extLst>
      <p:ext uri="{BB962C8B-B14F-4D97-AF65-F5344CB8AC3E}">
        <p14:creationId xmlns:p14="http://schemas.microsoft.com/office/powerpoint/2010/main" val="367234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dark universe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Our Universe is well* described by a </a:t>
            </a:r>
            <a:r>
              <a:rPr lang="el-GR" dirty="0"/>
              <a:t>Λ</a:t>
            </a:r>
            <a:r>
              <a:rPr lang="en-GB" dirty="0"/>
              <a:t>CDM model with a cosmological constant </a:t>
            </a:r>
          </a:p>
          <a:p>
            <a:r>
              <a:rPr lang="el-GR" dirty="0"/>
              <a:t>Λ</a:t>
            </a:r>
            <a:r>
              <a:rPr lang="en-GB" dirty="0"/>
              <a:t> ≈ 1.1 x 10</a:t>
            </a:r>
            <a:r>
              <a:rPr lang="en-GB" baseline="30000" dirty="0"/>
              <a:t>-52</a:t>
            </a:r>
            <a:r>
              <a:rPr lang="en-GB" dirty="0"/>
              <a:t> m</a:t>
            </a:r>
            <a:r>
              <a:rPr lang="en-GB" baseline="30000" dirty="0"/>
              <a:t>-2</a:t>
            </a:r>
          </a:p>
          <a:p>
            <a:r>
              <a:rPr lang="en-GB" dirty="0"/>
              <a:t>≈ (2.1 x 10</a:t>
            </a:r>
            <a:r>
              <a:rPr lang="en-GB" baseline="30000" dirty="0"/>
              <a:t>-33</a:t>
            </a:r>
            <a:r>
              <a:rPr lang="en-GB" dirty="0"/>
              <a:t> eV)</a:t>
            </a:r>
            <a:r>
              <a:rPr lang="en-GB" baseline="30000" dirty="0"/>
              <a:t>2</a:t>
            </a:r>
          </a:p>
          <a:p>
            <a:endParaRPr lang="en-GB" baseline="30000" dirty="0"/>
          </a:p>
          <a:p>
            <a:r>
              <a:rPr lang="en-GB" dirty="0"/>
              <a:t>Corresponds to an energy density of</a:t>
            </a:r>
          </a:p>
          <a:p>
            <a:r>
              <a:rPr lang="el-GR" dirty="0"/>
              <a:t>ρ</a:t>
            </a:r>
            <a:r>
              <a:rPr lang="el-GR" baseline="-25000" dirty="0"/>
              <a:t>Λ</a:t>
            </a:r>
            <a:r>
              <a:rPr lang="en-GB" dirty="0"/>
              <a:t> ≈ 6.0 x 10</a:t>
            </a:r>
            <a:r>
              <a:rPr lang="en-GB" baseline="30000" dirty="0"/>
              <a:t>-27</a:t>
            </a:r>
            <a:r>
              <a:rPr lang="en-GB" dirty="0"/>
              <a:t> kg/m</a:t>
            </a:r>
            <a:r>
              <a:rPr lang="en-GB" baseline="30000" dirty="0"/>
              <a:t>3</a:t>
            </a:r>
          </a:p>
          <a:p>
            <a:r>
              <a:rPr lang="en-GB" dirty="0"/>
              <a:t>~(2.3 x 10</a:t>
            </a:r>
            <a:r>
              <a:rPr lang="en-GB" baseline="30000" dirty="0"/>
              <a:t>-3</a:t>
            </a:r>
            <a:r>
              <a:rPr lang="en-GB" dirty="0"/>
              <a:t> eV)</a:t>
            </a:r>
            <a:r>
              <a:rPr lang="en-GB" baseline="30000" dirty="0"/>
              <a:t>4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63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j-lt"/>
                <a:cs typeface="Arial" pitchFamily="34" charset="0"/>
              </a:rPr>
              <a:t>Planck 2018 results. VI. Cosmological parameters. A&amp;A 641, A6 (2020)</a:t>
            </a:r>
          </a:p>
        </p:txBody>
      </p:sp>
    </p:spTree>
    <p:extLst>
      <p:ext uri="{BB962C8B-B14F-4D97-AF65-F5344CB8AC3E}">
        <p14:creationId xmlns:p14="http://schemas.microsoft.com/office/powerpoint/2010/main" val="19684745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5DF3D-A3DA-1AF7-FFA9-857842FE5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Outlook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92D5E-62C0-873E-EEDA-9148945A9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436"/>
            <a:ext cx="10515600" cy="5130988"/>
          </a:xfrm>
        </p:spPr>
        <p:txBody>
          <a:bodyPr/>
          <a:lstStyle/>
          <a:p>
            <a:r>
              <a:rPr lang="en-US" dirty="0"/>
              <a:t>The expansion of our universe is accelerating, and we don’t understand why</a:t>
            </a:r>
          </a:p>
          <a:p>
            <a:r>
              <a:rPr lang="en-US" dirty="0"/>
              <a:t>Theories of dark energy motivate light scalars and fifth forces</a:t>
            </a:r>
          </a:p>
          <a:p>
            <a:r>
              <a:rPr lang="en-US" dirty="0"/>
              <a:t>Non-linearities lead to a rich phenomenology</a:t>
            </a:r>
          </a:p>
          <a:p>
            <a:r>
              <a:rPr lang="en-US" dirty="0"/>
              <a:t>New constraints arising from galaxy surveys and high precision laboratory tests</a:t>
            </a:r>
          </a:p>
          <a:p>
            <a:endParaRPr lang="en-US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00645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5DF3D-A3DA-1AF7-FFA9-857842FE5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Outlook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92D5E-62C0-873E-EEDA-9148945A9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436"/>
            <a:ext cx="10515600" cy="5130988"/>
          </a:xfrm>
        </p:spPr>
        <p:txBody>
          <a:bodyPr/>
          <a:lstStyle/>
          <a:p>
            <a:r>
              <a:rPr lang="en-US" dirty="0"/>
              <a:t>The expansion of our universe is accelerating, and we don’t understand why</a:t>
            </a:r>
          </a:p>
          <a:p>
            <a:r>
              <a:rPr lang="en-US" dirty="0"/>
              <a:t>Theories of dark energy motivate light scalars and fifth forces</a:t>
            </a:r>
          </a:p>
          <a:p>
            <a:r>
              <a:rPr lang="en-US" dirty="0"/>
              <a:t>Non-linearities lead to a rich phenomenology</a:t>
            </a:r>
          </a:p>
          <a:p>
            <a:r>
              <a:rPr lang="en-US" dirty="0"/>
              <a:t>New constraints arising from galaxy surveys and high precision laboratory tests</a:t>
            </a:r>
          </a:p>
          <a:p>
            <a:endParaRPr lang="en-US" dirty="0"/>
          </a:p>
          <a:p>
            <a:r>
              <a:rPr lang="en-GB" dirty="0"/>
              <a:t>A successful career (almost) always includes an element of luck</a:t>
            </a:r>
          </a:p>
          <a:p>
            <a:r>
              <a:rPr lang="en-GB" dirty="0"/>
              <a:t>Don’t care too much about the opinions of others</a:t>
            </a:r>
          </a:p>
          <a:p>
            <a:r>
              <a:rPr lang="en-GB" dirty="0"/>
              <a:t>Removing barriers to access helps everyone</a:t>
            </a:r>
          </a:p>
          <a:p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4320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04AB7-6FB7-51E9-9378-4C092B9FE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1AAEC-D58F-AEF2-B2AE-988BE9C2F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3831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Sixty Ideas – Support for Students and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Three major demographic factors correlated with a student choosing to study physics  at school:</a:t>
            </a:r>
          </a:p>
          <a:p>
            <a:endParaRPr lang="en-GB" dirty="0"/>
          </a:p>
          <a:p>
            <a:r>
              <a:rPr lang="en-GB" b="1" dirty="0"/>
              <a:t>Gender:</a:t>
            </a:r>
            <a:r>
              <a:rPr lang="en-GB" dirty="0"/>
              <a:t> girls &lt;&lt; likely than boys</a:t>
            </a:r>
          </a:p>
          <a:p>
            <a:r>
              <a:rPr lang="en-GB" b="1" dirty="0"/>
              <a:t>Socioeconomic status:</a:t>
            </a:r>
            <a:r>
              <a:rPr lang="en-GB" dirty="0"/>
              <a:t> children from more disadvantaged families &lt; likely </a:t>
            </a:r>
          </a:p>
          <a:p>
            <a:r>
              <a:rPr lang="en-GB" b="1" dirty="0"/>
              <a:t>Ethnicity:</a:t>
            </a:r>
            <a:r>
              <a:rPr lang="en-GB" dirty="0"/>
              <a:t> people from certain ethnic backgrounds are &gt; (</a:t>
            </a:r>
            <a:r>
              <a:rPr lang="en-GB" dirty="0" err="1"/>
              <a:t>eg</a:t>
            </a:r>
            <a:r>
              <a:rPr lang="en-GB" dirty="0"/>
              <a:t> Chinese and Indian) or &lt; (</a:t>
            </a:r>
            <a:r>
              <a:rPr lang="en-GB" dirty="0" err="1"/>
              <a:t>eg</a:t>
            </a:r>
            <a:r>
              <a:rPr lang="en-GB" dirty="0"/>
              <a:t> white British and Afro-Caribbean) likely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63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+mj-lt"/>
                <a:cs typeface="Arial" panose="020B0604020202020204" pitchFamily="34" charset="0"/>
              </a:rPr>
              <a:t>https://www.iop.org/sites/default/files/2021-03/raising-aspirations-in-physics.pdf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8661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Sixty Ideas – Support for Students and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Being taught by specialist teachers improves student motivation and performance</a:t>
            </a:r>
          </a:p>
          <a:p>
            <a:endParaRPr lang="en-GB" dirty="0"/>
          </a:p>
          <a:p>
            <a:r>
              <a:rPr lang="en-GB" dirty="0"/>
              <a:t>Schools in disadvantaged areas least likely to have specialist science teachers</a:t>
            </a:r>
          </a:p>
          <a:p>
            <a:endParaRPr lang="en-GB" dirty="0"/>
          </a:p>
          <a:p>
            <a:r>
              <a:rPr lang="en-GB" dirty="0"/>
              <a:t>Most state secondary schools have fewer physics specialists than other science subjects</a:t>
            </a:r>
          </a:p>
          <a:p>
            <a:endParaRPr lang="en-GB" dirty="0"/>
          </a:p>
          <a:p>
            <a:r>
              <a:rPr lang="en-GB" dirty="0"/>
              <a:t>Teachers need up-to-date examples and applications to make science appear more relevant to pupils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63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+mj-lt"/>
                <a:cs typeface="Arial" panose="020B0604020202020204" pitchFamily="34" charset="0"/>
              </a:rPr>
              <a:t>https://www.iop.org/sites/default/files/2021-03/raising-aspirations-in-physics.pdf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2095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Awarding Gaps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Science Faculty: BAME students &lt; likely to get a good degree (1</a:t>
            </a:r>
            <a:r>
              <a:rPr lang="en-GB" baseline="30000" dirty="0"/>
              <a:t>st</a:t>
            </a:r>
            <a:r>
              <a:rPr lang="en-GB" dirty="0"/>
              <a:t> or 2:1)</a:t>
            </a:r>
          </a:p>
          <a:p>
            <a:r>
              <a:rPr lang="en-GB" dirty="0"/>
              <a:t>University: students of faith &lt; likely to get a good degree than those of no religion </a:t>
            </a:r>
          </a:p>
          <a:p>
            <a:endParaRPr lang="en-GB" dirty="0"/>
          </a:p>
          <a:p>
            <a:r>
              <a:rPr lang="en-GB" dirty="0"/>
              <a:t>Advance HE report in 2020:</a:t>
            </a:r>
          </a:p>
          <a:p>
            <a:r>
              <a:rPr lang="en-GB" dirty="0"/>
              <a:t>50% of students have religion or belief </a:t>
            </a:r>
          </a:p>
          <a:p>
            <a:r>
              <a:rPr lang="en-GB" dirty="0"/>
              <a:t>66% Christian, 18% Muslim </a:t>
            </a:r>
          </a:p>
          <a:p>
            <a:r>
              <a:rPr lang="en-GB" dirty="0"/>
              <a:t>65% of Muslim students get good degree c.f. 76% overall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616530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https://www.advance-he.ac.uk/knowledge-hub/research-insight-religion-and-belief-uk-higher-education</a:t>
            </a:r>
          </a:p>
        </p:txBody>
      </p:sp>
    </p:spTree>
    <p:extLst>
      <p:ext uri="{BB962C8B-B14F-4D97-AF65-F5344CB8AC3E}">
        <p14:creationId xmlns:p14="http://schemas.microsoft.com/office/powerpoint/2010/main" val="25277131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Awarding Gaps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Science Faculty: BAME students &lt; likely to get a good degree (1</a:t>
            </a:r>
            <a:r>
              <a:rPr lang="en-GB" baseline="30000" dirty="0"/>
              <a:t>st</a:t>
            </a:r>
            <a:r>
              <a:rPr lang="en-GB" dirty="0"/>
              <a:t> or 2:1)</a:t>
            </a:r>
          </a:p>
          <a:p>
            <a:r>
              <a:rPr lang="en-GB" dirty="0"/>
              <a:t>University: students of faith &lt; likely to get a good degree than those of no religion </a:t>
            </a:r>
          </a:p>
          <a:p>
            <a:endParaRPr lang="en-GB" dirty="0"/>
          </a:p>
          <a:p>
            <a:r>
              <a:rPr lang="en-GB" dirty="0"/>
              <a:t>Advance HE report in 2020:</a:t>
            </a:r>
          </a:p>
          <a:p>
            <a:r>
              <a:rPr lang="en-GB" dirty="0"/>
              <a:t>50% of students have religion or belief </a:t>
            </a:r>
          </a:p>
          <a:p>
            <a:r>
              <a:rPr lang="en-GB" dirty="0"/>
              <a:t>66% Christian, 18% Muslim </a:t>
            </a:r>
          </a:p>
          <a:p>
            <a:r>
              <a:rPr lang="en-GB" dirty="0"/>
              <a:t>65% of Muslim students get good degree c.f. 76% overall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616530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https://www.advance-he.ac.uk/knowledge-hub/research-insight-religion-and-belief-uk-higher-education</a:t>
            </a:r>
          </a:p>
        </p:txBody>
      </p:sp>
    </p:spTree>
    <p:extLst>
      <p:ext uri="{BB962C8B-B14F-4D97-AF65-F5344CB8AC3E}">
        <p14:creationId xmlns:p14="http://schemas.microsoft.com/office/powerpoint/2010/main" val="13195662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Gravity on Cosmological Scales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52737"/>
            <a:ext cx="8229600" cy="5668739"/>
          </a:xfrm>
        </p:spPr>
        <p:txBody>
          <a:bodyPr>
            <a:normAutofit/>
          </a:bodyPr>
          <a:lstStyle/>
          <a:p>
            <a:r>
              <a:rPr lang="en-GB" dirty="0"/>
              <a:t>For example: Parameterise modifications to the Poisson and lensing equations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4760E-9980-40E1-B004-881EB047350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261" t="10282" r="11297"/>
          <a:stretch/>
        </p:blipFill>
        <p:spPr>
          <a:xfrm>
            <a:off x="6725251" y="3522611"/>
            <a:ext cx="2170584" cy="1447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3483"/>
          <a:stretch/>
        </p:blipFill>
        <p:spPr>
          <a:xfrm>
            <a:off x="1524398" y="1980335"/>
            <a:ext cx="4499595" cy="4451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889" y="2298032"/>
            <a:ext cx="5445311" cy="9160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63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Dark Energy Survey Year 3 Results, Phys. Rev. D 107 (2022) 083504</a:t>
            </a:r>
          </a:p>
        </p:txBody>
      </p:sp>
    </p:spTree>
    <p:extLst>
      <p:ext uri="{BB962C8B-B14F-4D97-AF65-F5344CB8AC3E}">
        <p14:creationId xmlns:p14="http://schemas.microsoft.com/office/powerpoint/2010/main" val="24776864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Yukawa Fifth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long-range Yukawa fifth force is excluded to a high degree of precision in the solar system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CF7E-7F3D-4464-B865-AE00FDBCAF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323818" y="2700000"/>
            <a:ext cx="7668383" cy="3647546"/>
            <a:chOff x="360000" y="1569789"/>
            <a:chExt cx="8552319" cy="4068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" r="8052"/>
            <a:stretch/>
          </p:blipFill>
          <p:spPr bwMode="auto">
            <a:xfrm>
              <a:off x="360000" y="1569789"/>
              <a:ext cx="4074063" cy="40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8" t="1878" r="5840" b="2610"/>
            <a:stretch/>
          </p:blipFill>
          <p:spPr bwMode="auto">
            <a:xfrm>
              <a:off x="4444576" y="1584000"/>
              <a:ext cx="4467743" cy="3948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" t="20956" r="5322" b="9616"/>
          <a:stretch/>
        </p:blipFill>
        <p:spPr bwMode="auto">
          <a:xfrm>
            <a:off x="4487871" y="1980001"/>
            <a:ext cx="3216258" cy="74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F85C9D-3DDD-C8A8-5F19-96568EBD7E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727"/>
          <a:stretch/>
        </p:blipFill>
        <p:spPr>
          <a:xfrm>
            <a:off x="1776000" y="2646000"/>
            <a:ext cx="4211064" cy="396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0" y="63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Adelberger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et al. 2009. Lee et al. 2020.</a:t>
            </a:r>
          </a:p>
        </p:txBody>
      </p:sp>
    </p:spTree>
    <p:extLst>
      <p:ext uri="{BB962C8B-B14F-4D97-AF65-F5344CB8AC3E}">
        <p14:creationId xmlns:p14="http://schemas.microsoft.com/office/powerpoint/2010/main" val="8797770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Atom Interferometry?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52736"/>
            <a:ext cx="8229600" cy="5688632"/>
          </a:xfrm>
        </p:spPr>
        <p:txBody>
          <a:bodyPr/>
          <a:lstStyle/>
          <a:p>
            <a:r>
              <a:rPr lang="en-GB" sz="2400" dirty="0"/>
              <a:t>In a spherical vacuum chamber, radius 10 cm, pressure 10</a:t>
            </a:r>
            <a:r>
              <a:rPr lang="en-GB" sz="2400" baseline="30000" dirty="0"/>
              <a:t>-10</a:t>
            </a:r>
            <a:r>
              <a:rPr lang="en-GB" sz="2400" dirty="0"/>
              <a:t> </a:t>
            </a:r>
            <a:r>
              <a:rPr lang="en-GB" sz="2400" dirty="0" err="1"/>
              <a:t>Torr</a:t>
            </a:r>
            <a:endParaRPr lang="en-GB" sz="2400" dirty="0"/>
          </a:p>
          <a:p>
            <a:r>
              <a:rPr lang="en-GB" sz="2400" dirty="0"/>
              <a:t>Atoms are unscreened above black lines  </a:t>
            </a:r>
            <a:br>
              <a:rPr lang="en-GB" sz="2400" dirty="0"/>
            </a:br>
            <a:r>
              <a:rPr lang="en-GB" sz="2400" dirty="0"/>
              <a:t>(dashed = caesium, dotted = lithium)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49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" t="5546" r="7917"/>
          <a:stretch/>
        </p:blipFill>
        <p:spPr bwMode="auto">
          <a:xfrm>
            <a:off x="3684000" y="2323860"/>
            <a:ext cx="4824536" cy="402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63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  <a:cs typeface="Arial" pitchFamily="34" charset="0"/>
              </a:rPr>
              <a:t>CB, Copeland, Hinds. (2015)</a:t>
            </a:r>
            <a:endParaRPr lang="en-GB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45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dark universe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Our Universe is well* described by a </a:t>
            </a:r>
            <a:r>
              <a:rPr lang="el-GR" dirty="0"/>
              <a:t>Λ</a:t>
            </a:r>
            <a:r>
              <a:rPr lang="en-GB" dirty="0"/>
              <a:t>CDM model with a cosmological constant </a:t>
            </a:r>
          </a:p>
          <a:p>
            <a:r>
              <a:rPr lang="el-GR" dirty="0"/>
              <a:t>Λ</a:t>
            </a:r>
            <a:r>
              <a:rPr lang="en-GB" dirty="0"/>
              <a:t> ≈ 1.1 x 10</a:t>
            </a:r>
            <a:r>
              <a:rPr lang="en-GB" baseline="30000" dirty="0"/>
              <a:t>-52</a:t>
            </a:r>
            <a:r>
              <a:rPr lang="en-GB" dirty="0"/>
              <a:t> m</a:t>
            </a:r>
            <a:r>
              <a:rPr lang="en-GB" baseline="30000" dirty="0"/>
              <a:t>-2</a:t>
            </a:r>
          </a:p>
          <a:p>
            <a:r>
              <a:rPr lang="en-GB" dirty="0"/>
              <a:t>≈ (2.1 x 10</a:t>
            </a:r>
            <a:r>
              <a:rPr lang="en-GB" baseline="30000" dirty="0"/>
              <a:t>-33</a:t>
            </a:r>
            <a:r>
              <a:rPr lang="en-GB" dirty="0"/>
              <a:t> eV)</a:t>
            </a:r>
            <a:r>
              <a:rPr lang="en-GB" baseline="30000" dirty="0"/>
              <a:t>2</a:t>
            </a:r>
          </a:p>
          <a:p>
            <a:endParaRPr lang="en-GB" baseline="30000" dirty="0"/>
          </a:p>
          <a:p>
            <a:r>
              <a:rPr lang="en-GB" dirty="0"/>
              <a:t>Corresponds to an energy density of</a:t>
            </a:r>
          </a:p>
          <a:p>
            <a:r>
              <a:rPr lang="el-GR" dirty="0"/>
              <a:t>ρ</a:t>
            </a:r>
            <a:r>
              <a:rPr lang="el-GR" baseline="-25000" dirty="0"/>
              <a:t>Λ</a:t>
            </a:r>
            <a:r>
              <a:rPr lang="en-GB" dirty="0"/>
              <a:t> ≈ 6.0 x 10</a:t>
            </a:r>
            <a:r>
              <a:rPr lang="en-GB" baseline="30000" dirty="0"/>
              <a:t>-27</a:t>
            </a:r>
            <a:r>
              <a:rPr lang="en-GB" dirty="0"/>
              <a:t> kg/m</a:t>
            </a:r>
            <a:r>
              <a:rPr lang="en-GB" baseline="30000" dirty="0"/>
              <a:t>3</a:t>
            </a:r>
          </a:p>
          <a:p>
            <a:r>
              <a:rPr lang="en-GB" dirty="0"/>
              <a:t>~(2.3 x 10</a:t>
            </a:r>
            <a:r>
              <a:rPr lang="en-GB" baseline="30000" dirty="0"/>
              <a:t>-3</a:t>
            </a:r>
            <a:r>
              <a:rPr lang="en-GB" dirty="0"/>
              <a:t> eV)</a:t>
            </a:r>
            <a:r>
              <a:rPr lang="en-GB" baseline="30000" dirty="0"/>
              <a:t>4</a:t>
            </a:r>
          </a:p>
          <a:p>
            <a:endParaRPr lang="en-GB" dirty="0"/>
          </a:p>
          <a:p>
            <a:r>
              <a:rPr lang="en-GB" dirty="0"/>
              <a:t>That’s weird!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63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j-lt"/>
                <a:cs typeface="Arial" pitchFamily="34" charset="0"/>
              </a:rPr>
              <a:t>Planck 2018 results. VI. Cosmological parameters. A&amp;A 641, A6 (2020)</a:t>
            </a:r>
          </a:p>
        </p:txBody>
      </p:sp>
    </p:spTree>
    <p:extLst>
      <p:ext uri="{BB962C8B-B14F-4D97-AF65-F5344CB8AC3E}">
        <p14:creationId xmlns:p14="http://schemas.microsoft.com/office/powerpoint/2010/main" val="36071580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Atom Interferometry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An interferometer where the wave is made of atoms</a:t>
            </a:r>
          </a:p>
          <a:p>
            <a:endParaRPr lang="en-GB" dirty="0"/>
          </a:p>
          <a:p>
            <a:r>
              <a:rPr lang="en-GB" dirty="0"/>
              <a:t>Atoms can be moved around by absorption of laser photons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50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" t="12035" r="2108"/>
          <a:stretch/>
        </p:blipFill>
        <p:spPr bwMode="auto">
          <a:xfrm>
            <a:off x="1991544" y="3861048"/>
            <a:ext cx="8229600" cy="191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131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and Then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4319"/>
          </a:xfrm>
        </p:spPr>
        <p:txBody>
          <a:bodyPr>
            <a:normAutofit/>
          </a:bodyPr>
          <a:lstStyle/>
          <a:p>
            <a:r>
              <a:rPr lang="en-GB" dirty="0"/>
              <a:t>As an undergraduate ~ 25-30% female </a:t>
            </a:r>
            <a:br>
              <a:rPr lang="en-GB" dirty="0"/>
            </a:br>
            <a:r>
              <a:rPr lang="en-GB" dirty="0"/>
              <a:t>mathematics undergraduates (fewer in </a:t>
            </a:r>
            <a:br>
              <a:rPr lang="en-GB" dirty="0"/>
            </a:br>
            <a:r>
              <a:rPr lang="en-GB" dirty="0"/>
              <a:t>physics)</a:t>
            </a:r>
          </a:p>
          <a:p>
            <a:endParaRPr lang="en-GB" dirty="0"/>
          </a:p>
          <a:p>
            <a:r>
              <a:rPr lang="en-GB" dirty="0"/>
              <a:t>Very few female role models at PhD </a:t>
            </a:r>
            <a:br>
              <a:rPr lang="en-GB" dirty="0"/>
            </a:br>
            <a:r>
              <a:rPr lang="en-GB" dirty="0"/>
              <a:t>and postdoc level</a:t>
            </a:r>
          </a:p>
          <a:p>
            <a:endParaRPr lang="en-GB" dirty="0"/>
          </a:p>
          <a:p>
            <a:r>
              <a:rPr lang="en-GB" dirty="0"/>
              <a:t>Often the only female voice to speak up </a:t>
            </a:r>
            <a:br>
              <a:rPr lang="en-GB" dirty="0"/>
            </a:br>
            <a:r>
              <a:rPr lang="en-GB" dirty="0"/>
              <a:t>in meetings, or the only woman in the </a:t>
            </a:r>
            <a:br>
              <a:rPr lang="en-GB" dirty="0"/>
            </a:br>
            <a:r>
              <a:rPr lang="en-GB" dirty="0"/>
              <a:t>room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518" y="557308"/>
            <a:ext cx="4354826" cy="575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7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Cosmological Constant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52736"/>
            <a:ext cx="8229600" cy="5544616"/>
          </a:xfrm>
        </p:spPr>
        <p:txBody>
          <a:bodyPr>
            <a:normAutofit/>
          </a:bodyPr>
          <a:lstStyle/>
          <a:p>
            <a:r>
              <a:rPr lang="en-GB" dirty="0"/>
              <a:t>The Einstein equations contain a bare cosmological constant</a:t>
            </a:r>
          </a:p>
          <a:p>
            <a:endParaRPr lang="en-GB" dirty="0"/>
          </a:p>
          <a:p>
            <a:endParaRPr lang="en-GB" dirty="0"/>
          </a:p>
          <a:p>
            <a:endParaRPr lang="en-GB" sz="600" dirty="0"/>
          </a:p>
          <a:p>
            <a:r>
              <a:rPr lang="en-GB" dirty="0"/>
              <a:t>Energy density associated to the vacuum gravitates in the same way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Classical contributions to the vacuum energy change at phase transitions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1932834"/>
            <a:ext cx="5112568" cy="1136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185" y="4132248"/>
            <a:ext cx="3639631" cy="7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34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Vacuum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52736"/>
            <a:ext cx="8229600" cy="5668739"/>
          </a:xfrm>
        </p:spPr>
        <p:txBody>
          <a:bodyPr>
            <a:normAutofit/>
          </a:bodyPr>
          <a:lstStyle/>
          <a:p>
            <a:r>
              <a:rPr lang="en-GB" dirty="0"/>
              <a:t>Free scalar field with mass m (in flat space)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100" dirty="0"/>
          </a:p>
          <a:p>
            <a:r>
              <a:rPr lang="en-GB" dirty="0"/>
              <a:t>Similar result when considering bubble Feynman diagrams and curved space-time</a:t>
            </a:r>
          </a:p>
          <a:p>
            <a:endParaRPr lang="en-GB" sz="1400" dirty="0"/>
          </a:p>
          <a:p>
            <a:r>
              <a:rPr lang="en-GB" dirty="0"/>
              <a:t>Can we fine tune large contributions away? </a:t>
            </a:r>
          </a:p>
          <a:p>
            <a:pPr marL="636588" lvl="1" indent="-457200">
              <a:buFont typeface="Arial" panose="020B0604020202020204" pitchFamily="34" charset="0"/>
              <a:buChar char="•"/>
            </a:pPr>
            <a:r>
              <a:rPr lang="en-GB" dirty="0"/>
              <a:t>in a </a:t>
            </a:r>
            <a:r>
              <a:rPr lang="en-GB" dirty="0" err="1"/>
              <a:t>radiatively</a:t>
            </a:r>
            <a:r>
              <a:rPr lang="en-GB" dirty="0"/>
              <a:t> stable way? </a:t>
            </a:r>
          </a:p>
          <a:p>
            <a:pPr marL="636588" lvl="1" indent="-457200">
              <a:buFont typeface="Arial" panose="020B0604020202020204" pitchFamily="34" charset="0"/>
              <a:buChar char="•"/>
            </a:pPr>
            <a:r>
              <a:rPr lang="en-GB" dirty="0"/>
              <a:t>without knowledge of UV physics?</a:t>
            </a:r>
          </a:p>
          <a:p>
            <a:endParaRPr lang="en-GB" dirty="0"/>
          </a:p>
          <a:p>
            <a:endParaRPr lang="en-GB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6371" b="21159"/>
          <a:stretch/>
        </p:blipFill>
        <p:spPr>
          <a:xfrm>
            <a:off x="3431703" y="1556792"/>
            <a:ext cx="5496692" cy="720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571" t="6631" r="9316" b="7172"/>
          <a:stretch/>
        </p:blipFill>
        <p:spPr>
          <a:xfrm>
            <a:off x="4583832" y="2348880"/>
            <a:ext cx="3024337" cy="9361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63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Many good reviews: e.g. Martin. </a:t>
            </a:r>
            <a:r>
              <a:rPr lang="fr-FR" dirty="0"/>
              <a:t>Comptes Rendus Physique, 13, 2012, 566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733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Solving The CC Problem - An Incomplete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Vacuum energy gravitates differently</a:t>
            </a:r>
          </a:p>
          <a:p>
            <a:r>
              <a:rPr lang="en-GB" dirty="0"/>
              <a:t>(modified gravity)</a:t>
            </a:r>
          </a:p>
          <a:p>
            <a:endParaRPr lang="en-GB" dirty="0"/>
          </a:p>
          <a:p>
            <a:r>
              <a:rPr lang="en-GB" b="1" dirty="0"/>
              <a:t>We are computing the vacuum energy wrong</a:t>
            </a:r>
          </a:p>
          <a:p>
            <a:r>
              <a:rPr lang="en-GB" dirty="0"/>
              <a:t>(modified quantum field theory, UV physics in the vacuum)</a:t>
            </a:r>
          </a:p>
          <a:p>
            <a:endParaRPr lang="en-GB" sz="2400" dirty="0"/>
          </a:p>
          <a:p>
            <a:r>
              <a:rPr lang="en-GB" b="1" dirty="0"/>
              <a:t>New symmetries set the Cosmological Constant to zero </a:t>
            </a:r>
          </a:p>
          <a:p>
            <a:r>
              <a:rPr lang="en-GB" dirty="0"/>
              <a:t>(needs transitory new physics to produce acceleration)</a:t>
            </a:r>
          </a:p>
          <a:p>
            <a:endParaRPr lang="en-GB" dirty="0"/>
          </a:p>
          <a:p>
            <a:r>
              <a:rPr lang="en-GB" b="1" dirty="0"/>
              <a:t>Dynamical evolution in a higher dimensional or more UV complete theory</a:t>
            </a:r>
          </a:p>
          <a:p>
            <a:r>
              <a:rPr lang="en-GB" dirty="0"/>
              <a:t>(possibly combined with </a:t>
            </a:r>
            <a:r>
              <a:rPr lang="en-GB" dirty="0" err="1"/>
              <a:t>anthropics</a:t>
            </a:r>
            <a:r>
              <a:rPr lang="en-GB" dirty="0"/>
              <a:t>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874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the Cosmological Constant </a:t>
            </a:r>
            <a:r>
              <a:rPr lang="en-GB" dirty="0" err="1"/>
              <a:t>Constant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52736"/>
            <a:ext cx="8229600" cy="5668739"/>
          </a:xfrm>
        </p:spPr>
        <p:txBody>
          <a:bodyPr/>
          <a:lstStyle/>
          <a:p>
            <a:r>
              <a:rPr lang="en-GB" dirty="0"/>
              <a:t>Time varying equation of state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258" r="5423" b="4255"/>
          <a:stretch/>
        </p:blipFill>
        <p:spPr>
          <a:xfrm>
            <a:off x="4007768" y="2206521"/>
            <a:ext cx="4000150" cy="4000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340" y="1546831"/>
            <a:ext cx="2699320" cy="505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63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Dark Energy Survey Year 3 Results, Phys. Rev. D 107 (2022) 083504</a:t>
            </a:r>
          </a:p>
        </p:txBody>
      </p:sp>
    </p:spTree>
    <p:extLst>
      <p:ext uri="{BB962C8B-B14F-4D97-AF65-F5344CB8AC3E}">
        <p14:creationId xmlns:p14="http://schemas.microsoft.com/office/powerpoint/2010/main" val="1195445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2457</Words>
  <Application>Microsoft Office PowerPoint</Application>
  <PresentationFormat>Widescreen</PresentationFormat>
  <Paragraphs>422</Paragraphs>
  <Slides>51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1_Office Theme</vt:lpstr>
      <vt:lpstr>You don’t look like a theoretical physicist</vt:lpstr>
      <vt:lpstr>What is dark energy  and how do we find it?</vt:lpstr>
      <vt:lpstr>PowerPoint Presentation</vt:lpstr>
      <vt:lpstr>The dark universe</vt:lpstr>
      <vt:lpstr>The dark universe</vt:lpstr>
      <vt:lpstr>The Cosmological Constant</vt:lpstr>
      <vt:lpstr>Vacuum Energy</vt:lpstr>
      <vt:lpstr>Solving The CC Problem - An Incomplete List</vt:lpstr>
      <vt:lpstr>Is the Cosmological Constant Constant?</vt:lpstr>
      <vt:lpstr>Testing Gravity</vt:lpstr>
      <vt:lpstr>Dark Energy and Light Scalar Fields</vt:lpstr>
      <vt:lpstr>An Example: Conformally Coupled Scalars</vt:lpstr>
      <vt:lpstr>An Example: Conformally Coupled Scalars</vt:lpstr>
      <vt:lpstr>An Example: Conformally Coupled Scalars</vt:lpstr>
      <vt:lpstr>An Example: Conformally Coupled Scalars</vt:lpstr>
      <vt:lpstr>Can we forbid a coupling to matter? </vt:lpstr>
      <vt:lpstr>Can we suppress a coupling to matter?</vt:lpstr>
      <vt:lpstr>Now and Then</vt:lpstr>
      <vt:lpstr>The Chameleon</vt:lpstr>
      <vt:lpstr>Varying Mass</vt:lpstr>
      <vt:lpstr>Chameleon Screening</vt:lpstr>
      <vt:lpstr>The Scalar Potential</vt:lpstr>
      <vt:lpstr>Testing the Equivalence Principle</vt:lpstr>
      <vt:lpstr>A turning point - 2011</vt:lpstr>
      <vt:lpstr>Testing the Equivalence Principle</vt:lpstr>
      <vt:lpstr>Tests on Galactic Scales</vt:lpstr>
      <vt:lpstr>Tests on Galactic Scales</vt:lpstr>
      <vt:lpstr>Tests on Galactic Scales</vt:lpstr>
      <vt:lpstr>Tests on Galactic Scales</vt:lpstr>
      <vt:lpstr>Laboratory Searches – EP violation</vt:lpstr>
      <vt:lpstr>Laboratory Searches – Short Range Forces</vt:lpstr>
      <vt:lpstr>Atom Interferometry for Chameleons</vt:lpstr>
      <vt:lpstr>Imperial Experiment</vt:lpstr>
      <vt:lpstr>Chameleon: Combined Constraints</vt:lpstr>
      <vt:lpstr>Now and Then</vt:lpstr>
      <vt:lpstr>PGWiP March 2020</vt:lpstr>
      <vt:lpstr>Sixty Symbols</vt:lpstr>
      <vt:lpstr>Sixty Ideas</vt:lpstr>
      <vt:lpstr>New Faith and Well-Being Space </vt:lpstr>
      <vt:lpstr>Conclusions and Outlook</vt:lpstr>
      <vt:lpstr>Conclusions and Outlook</vt:lpstr>
      <vt:lpstr>PowerPoint Presentation</vt:lpstr>
      <vt:lpstr>Sixty Ideas – Support for Students and Teachers</vt:lpstr>
      <vt:lpstr>Sixty Ideas – Support for Students and Teachers</vt:lpstr>
      <vt:lpstr>Awarding Gaps</vt:lpstr>
      <vt:lpstr>Awarding Gaps</vt:lpstr>
      <vt:lpstr>Testing Gravity on Cosmological Scales</vt:lpstr>
      <vt:lpstr>Yukawa Fifth Forces</vt:lpstr>
      <vt:lpstr>Why Atom Interferometry?</vt:lpstr>
      <vt:lpstr>Atom Interferometry</vt:lpstr>
      <vt:lpstr>Now and Then</vt:lpstr>
    </vt:vector>
  </TitlesOfParts>
  <Company>University of Nottingham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Burrage (staff)</dc:creator>
  <cp:lastModifiedBy>Clare Burrage (staff)</cp:lastModifiedBy>
  <cp:revision>99</cp:revision>
  <dcterms:created xsi:type="dcterms:W3CDTF">2023-05-22T10:21:28Z</dcterms:created>
  <dcterms:modified xsi:type="dcterms:W3CDTF">2023-12-15T11:14:01Z</dcterms:modified>
</cp:coreProperties>
</file>