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65" r:id="rId2"/>
    <p:sldId id="582" r:id="rId3"/>
    <p:sldId id="691" r:id="rId4"/>
    <p:sldId id="692" r:id="rId5"/>
    <p:sldId id="687" r:id="rId6"/>
    <p:sldId id="693" r:id="rId7"/>
  </p:sldIdLst>
  <p:sldSz cx="9144000" cy="5143500" type="screen16x9"/>
  <p:notesSz cx="6400800" cy="86868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D8"/>
    <a:srgbClr val="6F2467"/>
    <a:srgbClr val="0000FF"/>
    <a:srgbClr val="E8D8DC"/>
    <a:srgbClr val="002A41"/>
    <a:srgbClr val="68246D"/>
    <a:srgbClr val="AF0822"/>
    <a:srgbClr val="FFCE2D"/>
    <a:srgbClr val="9F9B4F"/>
    <a:srgbClr val="109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6247" autoAdjust="0"/>
  </p:normalViewPr>
  <p:slideViewPr>
    <p:cSldViewPr snapToGrid="0" snapToObjects="1">
      <p:cViewPr varScale="1">
        <p:scale>
          <a:sx n="148" d="100"/>
          <a:sy n="148" d="100"/>
        </p:scale>
        <p:origin x="754" y="10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77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773680" cy="435849"/>
          </a:xfrm>
          <a:prstGeom prst="rect">
            <a:avLst/>
          </a:prstGeom>
        </p:spPr>
        <p:txBody>
          <a:bodyPr vert="horz" lIns="86206" tIns="43105" rIns="86206" bIns="43105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640" y="1"/>
            <a:ext cx="2773680" cy="435849"/>
          </a:xfrm>
          <a:prstGeom prst="rect">
            <a:avLst/>
          </a:prstGeom>
        </p:spPr>
        <p:txBody>
          <a:bodyPr vert="horz" lIns="86206" tIns="43105" rIns="86206" bIns="43105" rtlCol="0"/>
          <a:lstStyle>
            <a:lvl1pPr algn="r">
              <a:defRPr sz="1100"/>
            </a:lvl1pPr>
          </a:lstStyle>
          <a:p>
            <a:fld id="{46503F0A-C3B0-4BA5-81E9-7DF4DE486725}" type="datetimeFigureOut">
              <a:rPr lang="en-GB" smtClean="0"/>
              <a:t>13/12/2023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3725" y="1085850"/>
            <a:ext cx="5213350" cy="2933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206" tIns="43105" rIns="86206" bIns="4310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40080" y="4180522"/>
            <a:ext cx="5120640" cy="3420428"/>
          </a:xfrm>
          <a:prstGeom prst="rect">
            <a:avLst/>
          </a:prstGeom>
        </p:spPr>
        <p:txBody>
          <a:bodyPr vert="horz" lIns="86206" tIns="43105" rIns="86206" bIns="43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773680" cy="435847"/>
          </a:xfrm>
          <a:prstGeom prst="rect">
            <a:avLst/>
          </a:prstGeom>
        </p:spPr>
        <p:txBody>
          <a:bodyPr vert="horz" lIns="86206" tIns="43105" rIns="86206" bIns="43105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640" y="8250953"/>
            <a:ext cx="2773680" cy="435847"/>
          </a:xfrm>
          <a:prstGeom prst="rect">
            <a:avLst/>
          </a:prstGeom>
        </p:spPr>
        <p:txBody>
          <a:bodyPr vert="horz" lIns="86206" tIns="43105" rIns="86206" bIns="43105" rtlCol="0" anchor="b"/>
          <a:lstStyle>
            <a:lvl1pPr algn="r">
              <a:defRPr sz="1100"/>
            </a:lvl1pPr>
          </a:lstStyle>
          <a:p>
            <a:fld id="{3D99277C-DBAC-4C6B-AE39-E9CCAF0056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117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277C-DBAC-4C6B-AE39-E9CCAF00564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52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277C-DBAC-4C6B-AE39-E9CCAF00564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307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277C-DBAC-4C6B-AE39-E9CCAF0056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68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277C-DBAC-4C6B-AE39-E9CCAF00564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25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277C-DBAC-4C6B-AE39-E9CCAF00564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436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99277C-DBAC-4C6B-AE39-E9CCAF00564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8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- Purp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857052" y="0"/>
            <a:ext cx="1286948" cy="1285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283157" y="1285875"/>
            <a:ext cx="2573896" cy="12858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283156" y="3857625"/>
            <a:ext cx="1286948" cy="12880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0104" y="2571750"/>
            <a:ext cx="2573896" cy="25738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95136" y="2569604"/>
            <a:ext cx="1288021" cy="1288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857052" y="3857625"/>
            <a:ext cx="1286948" cy="1288021"/>
          </a:xfrm>
          <a:prstGeom prst="rect">
            <a:avLst/>
          </a:prstGeom>
          <a:solidFill>
            <a:srgbClr val="109D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570104" y="1"/>
            <a:ext cx="2573896" cy="2571750"/>
          </a:xfrm>
          <a:prstGeom prst="rect">
            <a:avLst/>
          </a:prstGeom>
          <a:solidFill>
            <a:srgbClr val="109D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996208" y="3857625"/>
            <a:ext cx="1286948" cy="1288021"/>
          </a:xfrm>
          <a:prstGeom prst="rect">
            <a:avLst/>
          </a:prstGeom>
          <a:solidFill>
            <a:srgbClr val="109DE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83156" y="-2146"/>
            <a:ext cx="1286948" cy="12869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3156" y="2571751"/>
            <a:ext cx="2573896" cy="2573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7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Gold">
    <p:bg>
      <p:bgPr>
        <a:solidFill>
          <a:srgbClr val="B3B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283156" y="2571750"/>
            <a:ext cx="1286948" cy="2576042"/>
          </a:xfrm>
          <a:prstGeom prst="rect">
            <a:avLst/>
          </a:prstGeom>
          <a:solidFill>
            <a:srgbClr val="9F9B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5283156" y="0"/>
            <a:ext cx="2573896" cy="1285875"/>
          </a:xfrm>
          <a:prstGeom prst="rect">
            <a:avLst/>
          </a:prstGeom>
          <a:solidFill>
            <a:srgbClr val="9F9B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996208" y="1285875"/>
            <a:ext cx="1286948" cy="1285875"/>
          </a:xfrm>
          <a:prstGeom prst="rect">
            <a:avLst/>
          </a:prstGeom>
          <a:solidFill>
            <a:srgbClr val="9F9B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70104" y="1285875"/>
            <a:ext cx="2573895" cy="2573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70104" y="3859771"/>
            <a:ext cx="1286947" cy="1286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41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- Yel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rgbClr val="002A4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857052" y="2571750"/>
            <a:ext cx="1286948" cy="1285875"/>
          </a:xfrm>
          <a:prstGeom prst="rect">
            <a:avLst/>
          </a:prstGeom>
          <a:solidFill>
            <a:srgbClr val="FFCE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570104" y="3857625"/>
            <a:ext cx="1286948" cy="1285875"/>
          </a:xfrm>
          <a:prstGeom prst="rect">
            <a:avLst/>
          </a:prstGeom>
          <a:solidFill>
            <a:srgbClr val="FFCE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570104" y="0"/>
            <a:ext cx="2573896" cy="1285875"/>
          </a:xfrm>
          <a:prstGeom prst="rect">
            <a:avLst/>
          </a:prstGeom>
          <a:solidFill>
            <a:srgbClr val="FFCE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996208" y="3857625"/>
            <a:ext cx="1286948" cy="1285875"/>
          </a:xfrm>
          <a:prstGeom prst="rect">
            <a:avLst/>
          </a:prstGeom>
          <a:solidFill>
            <a:srgbClr val="FFCE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3156" y="1288022"/>
            <a:ext cx="2573896" cy="25738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83156" y="1074"/>
            <a:ext cx="1286948" cy="12869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urham Title Slide – Red">
    <p:bg>
      <p:bgPr>
        <a:solidFill>
          <a:srgbClr val="B6AA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754" y="1254162"/>
            <a:ext cx="3321422" cy="1102519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ct val="85000"/>
              </a:lnSpc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7754" y="2320433"/>
            <a:ext cx="3321422" cy="1314450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rgbClr val="002A4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857052" y="1285875"/>
            <a:ext cx="1286948" cy="1285875"/>
          </a:xfrm>
          <a:prstGeom prst="rect">
            <a:avLst/>
          </a:prstGeom>
          <a:solidFill>
            <a:srgbClr val="AF08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570104" y="0"/>
            <a:ext cx="1286948" cy="1285875"/>
          </a:xfrm>
          <a:prstGeom prst="rect">
            <a:avLst/>
          </a:prstGeom>
          <a:solidFill>
            <a:srgbClr val="AF08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283156" y="1285876"/>
            <a:ext cx="1286948" cy="2571750"/>
          </a:xfrm>
          <a:prstGeom prst="rect">
            <a:avLst/>
          </a:prstGeom>
          <a:solidFill>
            <a:srgbClr val="AF08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95136" y="0"/>
            <a:ext cx="1288021" cy="1288021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95135" y="-1"/>
            <a:ext cx="1288021" cy="1288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0104" y="2571750"/>
            <a:ext cx="2573896" cy="2573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5494" y="246301"/>
            <a:ext cx="1588504" cy="6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80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rgbClr val="54145A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1553" y="1224708"/>
            <a:ext cx="5702678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0DADA8C-E352-196C-6FD0-C8523A6FD7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" y="4659851"/>
            <a:ext cx="694897" cy="4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9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rgbClr val="54145A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2"/>
          </p:nvPr>
        </p:nvSpPr>
        <p:spPr>
          <a:xfrm>
            <a:off x="621553" y="1224708"/>
            <a:ext cx="380719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4716751" y="1224708"/>
            <a:ext cx="380719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800"/>
              </a:spcBef>
              <a:buNone/>
              <a:defRPr sz="18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800"/>
              </a:spcBef>
              <a:buClr>
                <a:srgbClr val="68246D"/>
              </a:buClr>
              <a:buFont typeface="Arial"/>
              <a:buChar char="•"/>
              <a:defRPr sz="18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800"/>
              </a:spcBef>
              <a:buFont typeface="Lucida Grande"/>
              <a:buChar char="–"/>
              <a:defRPr sz="18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3F8B9BB-E302-3DDB-0B01-E71457CC9C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" y="4469635"/>
            <a:ext cx="1015470" cy="6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1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Text Slide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553" y="277484"/>
            <a:ext cx="7902388" cy="857250"/>
          </a:xfrm>
        </p:spPr>
        <p:txBody>
          <a:bodyPr lIns="0" tIns="0" rIns="0" bIns="0" anchor="t">
            <a:noAutofit/>
          </a:bodyPr>
          <a:lstStyle>
            <a:lvl1pPr algn="l">
              <a:defRPr sz="2400" b="1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21553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14"/>
          </p:nvPr>
        </p:nvSpPr>
        <p:spPr>
          <a:xfrm>
            <a:off x="3355221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5"/>
          </p:nvPr>
        </p:nvSpPr>
        <p:spPr>
          <a:xfrm>
            <a:off x="6088888" y="1224708"/>
            <a:ext cx="2435053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400">
                <a:solidFill>
                  <a:srgbClr val="002A41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400"/>
              </a:spcBef>
              <a:buClr>
                <a:srgbClr val="68246D"/>
              </a:buClr>
              <a:buFont typeface="Arial"/>
              <a:buChar char="•"/>
              <a:defRPr sz="1400">
                <a:solidFill>
                  <a:srgbClr val="002A41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400"/>
              </a:spcBef>
              <a:buFont typeface="Lucida Grande"/>
              <a:buChar char="–"/>
              <a:defRPr sz="1400">
                <a:solidFill>
                  <a:srgbClr val="002A41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76A7054-D5F0-7E0F-39A0-47761D186D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" y="4469635"/>
            <a:ext cx="1015470" cy="6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rham Breaker Slide">
    <p:bg>
      <p:bgPr>
        <a:solidFill>
          <a:srgbClr val="A5C8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1"/>
          </p:nvPr>
        </p:nvSpPr>
        <p:spPr>
          <a:xfrm>
            <a:off x="2133494" y="1224708"/>
            <a:ext cx="5168900" cy="291465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000"/>
              </a:spcBef>
              <a:buNone/>
              <a:defRPr sz="2400">
                <a:solidFill>
                  <a:srgbClr val="54145A"/>
                </a:solidFill>
                <a:latin typeface="Arial"/>
                <a:cs typeface="Arial"/>
              </a:defRPr>
            </a:lvl1pPr>
            <a:lvl2pPr marL="288000" indent="-288000">
              <a:spcBef>
                <a:spcPts val="1000"/>
              </a:spcBef>
              <a:buClr>
                <a:srgbClr val="68246D"/>
              </a:buClr>
              <a:buFont typeface="Arial"/>
              <a:buChar char="•"/>
              <a:defRPr sz="2400">
                <a:solidFill>
                  <a:srgbClr val="54145A"/>
                </a:solidFill>
                <a:latin typeface="Arial"/>
                <a:cs typeface="Arial"/>
              </a:defRPr>
            </a:lvl2pPr>
            <a:lvl3pPr marL="576000" indent="-288000">
              <a:spcBef>
                <a:spcPts val="1000"/>
              </a:spcBef>
              <a:buFont typeface="Lucida Grande"/>
              <a:buChar char="–"/>
              <a:defRPr sz="2400">
                <a:solidFill>
                  <a:srgbClr val="54145A"/>
                </a:solidFill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8561703D-0837-52FE-E1CA-772FA5E917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1" y="4469635"/>
            <a:ext cx="1015470" cy="60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F0FCF-E24C-CA41-A373-9E4EFBCD4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2" r:id="rId6"/>
    <p:sldLayoutId id="2147483659" r:id="rId7"/>
    <p:sldLayoutId id="2147483660" r:id="rId8"/>
    <p:sldLayoutId id="2147483658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hyperlink" Target="mailto:Bruce.malamud@durham.ac.uk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312" y="1479006"/>
            <a:ext cx="3584913" cy="110251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altLang="en-US" kern="0" dirty="0"/>
              <a:t>Virtual Reality (VR) in Hazard, Risk and Resilience Research and Practice </a:t>
            </a:r>
            <a:br>
              <a:rPr lang="en-GB" altLang="en-US" kern="0" dirty="0"/>
            </a:br>
            <a:br>
              <a:rPr lang="en-GB" altLang="en-US" sz="2000" kern="0" dirty="0"/>
            </a:br>
            <a:br>
              <a:rPr lang="en-GB" altLang="en-US" sz="1050" kern="0" dirty="0"/>
            </a:br>
            <a:r>
              <a:rPr lang="en-GB" altLang="en-US" sz="2000" kern="0" dirty="0"/>
              <a:t>13 December 2023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10E09F-A000-7D2E-51D8-F2DAF714CF32}"/>
              </a:ext>
            </a:extLst>
          </p:cNvPr>
          <p:cNvSpPr/>
          <p:nvPr/>
        </p:nvSpPr>
        <p:spPr>
          <a:xfrm>
            <a:off x="43577" y="126960"/>
            <a:ext cx="2129780" cy="876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E06A6B9-AA26-F8D5-1C17-4595EC248E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49" y="196494"/>
            <a:ext cx="1642503" cy="97460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215678E-33DF-300B-B3DC-F8AFEE93BBD6}"/>
              </a:ext>
            </a:extLst>
          </p:cNvPr>
          <p:cNvSpPr txBox="1">
            <a:spLocks/>
          </p:cNvSpPr>
          <p:nvPr/>
        </p:nvSpPr>
        <p:spPr>
          <a:xfrm>
            <a:off x="816605" y="4206467"/>
            <a:ext cx="4343496" cy="148107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dirty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Prof Bruce D. Malamud 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Director &amp; Wilson Chair of Hazard and Risk</a:t>
            </a:r>
          </a:p>
          <a:p>
            <a:pPr>
              <a:tabLst>
                <a:tab pos="452438" algn="l"/>
              </a:tabLst>
            </a:pP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Institute of Hazard, Risk and Resilience</a:t>
            </a:r>
          </a:p>
          <a:p>
            <a:pPr>
              <a:tabLst>
                <a:tab pos="452438" algn="l"/>
              </a:tabLst>
            </a:pP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Durham University, UK</a:t>
            </a:r>
          </a:p>
          <a:p>
            <a:pPr>
              <a:tabLst>
                <a:tab pos="452438" algn="l"/>
              </a:tabLst>
            </a:pPr>
            <a:r>
              <a:rPr lang="en-GB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GB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bruce.malamud@durham.ac.uk</a:t>
            </a:r>
            <a:endParaRPr lang="en-GB" sz="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F75614-9894-F47A-8926-FF15B10BEEE0}"/>
              </a:ext>
            </a:extLst>
          </p:cNvPr>
          <p:cNvSpPr txBox="1"/>
          <p:nvPr/>
        </p:nvSpPr>
        <p:spPr>
          <a:xfrm>
            <a:off x="804457" y="1154785"/>
            <a:ext cx="41325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>
                <a:solidFill>
                  <a:srgbClr val="6F2467"/>
                </a:solidFill>
              </a:rPr>
              <a:t>www.durham.ac.uk/ihrr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FD9F0-67CD-A9E2-1A1B-5F5BE4F94C5A}"/>
              </a:ext>
            </a:extLst>
          </p:cNvPr>
          <p:cNvSpPr txBox="1"/>
          <p:nvPr/>
        </p:nvSpPr>
        <p:spPr>
          <a:xfrm>
            <a:off x="43577" y="31427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(DAFNI–Durham Scoping Workshop)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76B44A-1E0F-D96F-9576-45C068364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368" y="0"/>
            <a:ext cx="1326790" cy="13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3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087BF4-7D6A-DCFF-3581-0D08B68A84C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1354" y="651646"/>
            <a:ext cx="3417046" cy="35444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IHRR is one of 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ten DU Research Institutes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which cut across the 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26 DU departments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IHRR (est. 2007) 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takes an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</a:rPr>
              <a:t>interdisciplinary approach to understanding hazard, risk and resilience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</a:rPr>
              <a:t>actively translates research into practice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Research encompasses the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</a:rPr>
              <a:t>physical and social sciences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</a:rPr>
              <a:t>arts and humanities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, while </a:t>
            </a:r>
            <a:r>
              <a:rPr lang="en-GB" sz="1600" b="1" dirty="0">
                <a:latin typeface="Arial" panose="020B0604020202020204" pitchFamily="34" charset="0"/>
                <a:ea typeface="Calibri" panose="020F0502020204030204" pitchFamily="34" charset="0"/>
              </a:rPr>
              <a:t>incorporating as wide a range of stakeholders as possible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GB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F00330-E254-20FF-CA46-677AE390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127443"/>
            <a:ext cx="8986520" cy="373670"/>
          </a:xfrm>
        </p:spPr>
        <p:txBody>
          <a:bodyPr/>
          <a:lstStyle/>
          <a:p>
            <a:pPr algn="ctr"/>
            <a:r>
              <a:rPr lang="en-US" sz="1800" dirty="0"/>
              <a:t>The Institute of Hazard, Risk and Resilience (IHRR) at Durham University (DU)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A23AD39-1F15-D759-05F0-334763D8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108" y="864671"/>
            <a:ext cx="3923536" cy="33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087BF4-7D6A-DCFF-3581-0D08B68A84C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1354" y="651646"/>
            <a:ext cx="3417046" cy="35444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IHRR is one of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ten DU Research Institutes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which cut across the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26 DU departments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IHRR (est. 2007) takes an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interdisciplinary approach to understanding hazard, risk and resilience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and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actively translates research into practice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Research encompasses the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physical and social sciences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arts and humanities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while </a:t>
            </a:r>
            <a:r>
              <a:rPr lang="en-GB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incorporating as wide a range of stakeholders as possible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3F00330-E254-20FF-CA46-677AE3906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" y="127443"/>
            <a:ext cx="8986520" cy="373670"/>
          </a:xfrm>
        </p:spPr>
        <p:txBody>
          <a:bodyPr/>
          <a:lstStyle/>
          <a:p>
            <a:pPr algn="ctr"/>
            <a:r>
              <a:rPr lang="en-US" sz="1800" dirty="0"/>
              <a:t>The Institute of Hazard, Risk and Resilience (IHRR) at Durham University (DU)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F3A22-A484-285D-11D4-D40682FA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553" y="485873"/>
            <a:ext cx="4508047" cy="44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9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7442"/>
            <a:ext cx="8752618" cy="865823"/>
          </a:xfrm>
        </p:spPr>
        <p:txBody>
          <a:bodyPr/>
          <a:lstStyle/>
          <a:p>
            <a:pPr algn="ctr"/>
            <a:r>
              <a:rPr lang="en-US" dirty="0"/>
              <a:t>Virtual/Augmented Reality for hazard, risk and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56C5C-8C16-8C88-44EE-5BDF4103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5782" y="538174"/>
            <a:ext cx="6383680" cy="2807255"/>
          </a:xfrm>
        </p:spPr>
        <p:txBody>
          <a:bodyPr/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Ability to visualise data &amp; info in 3D related to hazard, risk &amp; resilience. 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Modelling (e.g., landslides)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Visualisation of different aspects of risk in given locations: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Hazard types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 (what one can visually see, as many hazard ‘hidden’)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Exposure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: human assets in a hazard-prone area (e.g., buildings, roads, energy lines)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Vulnerability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: characteristics of people, communities or infrastructure which increase the susceptibility to the impacts of hazards.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Impacts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 of the hazards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Ability to create own 360-degree content for others to see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Photos of a place (uploaded to Google Street View)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Videos (uploaded to YouTube VR). Create virtual tours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Models (various hosting platforms, but more complex for user)</a:t>
            </a:r>
          </a:p>
          <a:p>
            <a:pPr>
              <a:spcBef>
                <a:spcPts val="0"/>
              </a:spcBef>
            </a:pPr>
            <a:endParaRPr lang="en-GB" sz="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7357B-97C6-2521-8753-2EBCB15A6DEF}"/>
              </a:ext>
            </a:extLst>
          </p:cNvPr>
          <p:cNvSpPr txBox="1"/>
          <p:nvPr/>
        </p:nvSpPr>
        <p:spPr>
          <a:xfrm>
            <a:off x="6682225" y="4772478"/>
            <a:ext cx="22826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kern="1200" dirty="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Wander app (VR, Nairobi) </a:t>
            </a:r>
            <a:endParaRPr lang="en-GB" sz="1200" dirty="0"/>
          </a:p>
        </p:txBody>
      </p:sp>
      <p:pic>
        <p:nvPicPr>
          <p:cNvPr id="9" name="817d38e1141b72f19692ed8c38595188">
            <a:hlinkClick r:id="" action="ppaction://media"/>
            <a:extLst>
              <a:ext uri="{FF2B5EF4-FFF2-40B4-BE49-F238E27FC236}">
                <a16:creationId xmlns:a16="http://schemas.microsoft.com/office/drawing/2014/main" id="{41B8077E-3B18-BFFC-5659-3D8FB04208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1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8215" y="2420314"/>
            <a:ext cx="2366824" cy="2366824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62B67BB8-94A8-56D9-EB68-E901E9B26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8"/>
          <a:stretch/>
        </p:blipFill>
        <p:spPr bwMode="auto">
          <a:xfrm>
            <a:off x="6901969" y="707403"/>
            <a:ext cx="1920563" cy="133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7442"/>
            <a:ext cx="8752618" cy="865823"/>
          </a:xfrm>
        </p:spPr>
        <p:txBody>
          <a:bodyPr/>
          <a:lstStyle/>
          <a:p>
            <a:pPr algn="ctr"/>
            <a:r>
              <a:rPr lang="en-US" dirty="0"/>
              <a:t>Virtual/Augmented Reality for hazard, risk and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56C5C-8C16-8C88-44EE-5BDF4103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5782" y="538174"/>
            <a:ext cx="6383680" cy="2807255"/>
          </a:xfrm>
        </p:spPr>
        <p:txBody>
          <a:bodyPr/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5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Ability to visualise data &amp; info in 3D related to hazard, risk &amp; resilience. 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Modelling (e.g., landslides)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Visualisation of different aspects of risk in given locations: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Hazard types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(what one can visually see, as many hazard ‘hidden’)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Exposure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human assets in a hazard-prone area (e.g., buildings, roads, energy lines)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Vulnerability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characteristics of people, communities or infrastructure which increase the susceptibility to the impacts of hazards.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Impacts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of the hazards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Ability to create own 360-degree content for others to see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Photos of a place (uploaded to Google </a:t>
            </a:r>
            <a:r>
              <a:rPr lang="en-GB" sz="105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StreetView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Videos (uploaded to YouTube VR). Create virtual tours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Models (various hosting platforms, but more complex for user)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3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Shared spaces and connections.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Two or more people from different or same locations viewing and discussing assets together via headsets or ‘domes’. </a:t>
            </a: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</a:rPr>
              <a:t>Shared visualisation between any combination of public, scientists, students, policy makers, of given hazard, disaster, model.  </a:t>
            </a:r>
          </a:p>
          <a:p>
            <a:pPr>
              <a:spcBef>
                <a:spcPts val="0"/>
              </a:spcBef>
            </a:pPr>
            <a:endParaRPr lang="en-GB" sz="7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Creation of Apps.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</a:rPr>
              <a:t>Many of the above data intensive to create and/or host assets.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5C17A-B687-92E2-2606-224C8C9D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589" y="1625016"/>
            <a:ext cx="1793460" cy="1064833"/>
          </a:xfrm>
          <a:prstGeom prst="rect">
            <a:avLst/>
          </a:prstGeom>
        </p:spPr>
      </p:pic>
      <p:pic>
        <p:nvPicPr>
          <p:cNvPr id="13" name="Picture 12" descr="A close up of a virtual reality headset&#10;&#10;Description automatically generated">
            <a:extLst>
              <a:ext uri="{FF2B5EF4-FFF2-40B4-BE49-F238E27FC236}">
                <a16:creationId xmlns:a16="http://schemas.microsoft.com/office/drawing/2014/main" id="{F8C186C2-EB84-3B9D-C9B4-2BEF04656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02" y="606128"/>
            <a:ext cx="1385317" cy="8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6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7442"/>
            <a:ext cx="8752618" cy="865823"/>
          </a:xfrm>
        </p:spPr>
        <p:txBody>
          <a:bodyPr/>
          <a:lstStyle/>
          <a:p>
            <a:pPr algn="ctr"/>
            <a:r>
              <a:rPr lang="en-US" dirty="0"/>
              <a:t>Virtual/Augmented Reality for hazard, risk and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56C5C-8C16-8C88-44EE-5BDF410399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5782" y="538174"/>
            <a:ext cx="6383680" cy="2807255"/>
          </a:xfrm>
        </p:spPr>
        <p:txBody>
          <a:bodyPr/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050" b="1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Ability to visualise data &amp; info in 3D related to hazard, risk &amp; resilience. 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i="0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Modelling (e.g., landslides)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Visualisation of different aspects of risk in given locations: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Hazard types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(what one can visually see, as many hazard ‘hidden’)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Exposure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human assets in a hazard-prone area (e.g., buildings, roads, energy lines)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Vulnerability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: characteristics of people, communities or infrastructure which increase the susceptibility to the impacts of hazards.</a:t>
            </a:r>
          </a:p>
          <a:p>
            <a:pPr marL="8617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Impacts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of the hazards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Ability to create own 360-degree content for others to see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Photos of a place (uploaded to Google </a:t>
            </a:r>
            <a:r>
              <a:rPr lang="en-GB" sz="105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StreetView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)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Videos (uploaded to YouTube VR). Create virtual tours</a:t>
            </a:r>
          </a:p>
          <a:p>
            <a:pPr marL="573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05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Models (various hosting platforms, but more complex for user)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3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Shared spaces and connections.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Two or more people from different or same locations viewing and discussing assets together via headsets or ‘domes’. </a:t>
            </a: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</a:rPr>
              <a:t>Shared visualisation between any combination of public, scientists, students, policy makers, of given hazard, disaster, model.  </a:t>
            </a:r>
          </a:p>
          <a:p>
            <a:pPr>
              <a:spcBef>
                <a:spcPts val="0"/>
              </a:spcBef>
            </a:pPr>
            <a:endParaRPr lang="en-GB" sz="7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Creation of Apps.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8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C00000"/>
                </a:solidFill>
                <a:latin typeface="Arial" panose="020B0604020202020204" pitchFamily="34" charset="0"/>
              </a:rPr>
              <a:t>Many of the above data intensive to create and/or host assets.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25C17A-B687-92E2-2606-224C8C9D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589" y="1625016"/>
            <a:ext cx="1793460" cy="1064833"/>
          </a:xfrm>
          <a:prstGeom prst="rect">
            <a:avLst/>
          </a:prstGeom>
        </p:spPr>
      </p:pic>
      <p:pic>
        <p:nvPicPr>
          <p:cNvPr id="13" name="Picture 12" descr="A close up of a virtual reality headset&#10;&#10;Description automatically generated">
            <a:extLst>
              <a:ext uri="{FF2B5EF4-FFF2-40B4-BE49-F238E27FC236}">
                <a16:creationId xmlns:a16="http://schemas.microsoft.com/office/drawing/2014/main" id="{F8C186C2-EB84-3B9D-C9B4-2BEF04656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002" y="606128"/>
            <a:ext cx="1385317" cy="865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32D9A-B9A3-259D-5051-0DDE4FCFE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390" y="3960554"/>
            <a:ext cx="878114" cy="1102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5CC73-06B2-C359-D23E-517D789D3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966" y="3947306"/>
            <a:ext cx="922527" cy="1030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A85517-B8CD-25EC-0C99-73ECD40D44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8262" y="2869838"/>
            <a:ext cx="947231" cy="10648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9DB78-63AC-DD69-1284-CE8046D1C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32720" y="2880170"/>
            <a:ext cx="819453" cy="10303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EB7B32-0CCD-A3C3-42CA-9B62F047C112}"/>
              </a:ext>
            </a:extLst>
          </p:cNvPr>
          <p:cNvSpPr txBox="1"/>
          <p:nvPr/>
        </p:nvSpPr>
        <p:spPr>
          <a:xfrm rot="16200000">
            <a:off x="5776929" y="3816501"/>
            <a:ext cx="24213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0" dirty="0">
                <a:solidFill>
                  <a:srgbClr val="64646A"/>
                </a:solidFill>
                <a:effectLst/>
                <a:latin typeface="Roboto" panose="02000000000000000000" pitchFamily="2" charset="0"/>
              </a:rPr>
              <a:t>DAFNI funded hardware </a:t>
            </a:r>
            <a:r>
              <a:rPr lang="en-GB" sz="1050" b="1" i="0" dirty="0">
                <a:solidFill>
                  <a:srgbClr val="64646A"/>
                </a:solidFill>
                <a:effectLst/>
                <a:latin typeface="Roboto" panose="02000000000000000000" pitchFamily="2" charset="0"/>
              </a:rPr>
              <a:t>investment</a:t>
            </a:r>
            <a:endParaRPr lang="en-GB" sz="1100" b="1" dirty="0"/>
          </a:p>
        </p:txBody>
      </p:sp>
    </p:spTree>
    <p:extLst>
      <p:ext uri="{BB962C8B-B14F-4D97-AF65-F5344CB8AC3E}">
        <p14:creationId xmlns:p14="http://schemas.microsoft.com/office/powerpoint/2010/main" val="1165362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urham University">
      <a:dk1>
        <a:srgbClr val="002A41"/>
      </a:dk1>
      <a:lt1>
        <a:sysClr val="window" lastClr="FFFFFF"/>
      </a:lt1>
      <a:dk2>
        <a:srgbClr val="54145A"/>
      </a:dk2>
      <a:lt2>
        <a:srgbClr val="CBA8B1"/>
      </a:lt2>
      <a:accent1>
        <a:srgbClr val="00AEEF"/>
      </a:accent1>
      <a:accent2>
        <a:srgbClr val="A5C8D0"/>
      </a:accent2>
      <a:accent3>
        <a:srgbClr val="AFA961"/>
      </a:accent3>
      <a:accent4>
        <a:srgbClr val="B3BDB1"/>
      </a:accent4>
      <a:accent5>
        <a:srgbClr val="FFD53A"/>
      </a:accent5>
      <a:accent6>
        <a:srgbClr val="DACDA2"/>
      </a:accent6>
      <a:hlink>
        <a:srgbClr val="BE1E2D"/>
      </a:hlink>
      <a:folHlink>
        <a:srgbClr val="B6AA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Durham University">
    <a:dk1>
      <a:srgbClr val="002A41"/>
    </a:dk1>
    <a:lt1>
      <a:sysClr val="window" lastClr="FFFFFF"/>
    </a:lt1>
    <a:dk2>
      <a:srgbClr val="54145A"/>
    </a:dk2>
    <a:lt2>
      <a:srgbClr val="CBA8B1"/>
    </a:lt2>
    <a:accent1>
      <a:srgbClr val="00AEEF"/>
    </a:accent1>
    <a:accent2>
      <a:srgbClr val="A5C8D0"/>
    </a:accent2>
    <a:accent3>
      <a:srgbClr val="AFA961"/>
    </a:accent3>
    <a:accent4>
      <a:srgbClr val="B3BDB1"/>
    </a:accent4>
    <a:accent5>
      <a:srgbClr val="FFD53A"/>
    </a:accent5>
    <a:accent6>
      <a:srgbClr val="DACDA2"/>
    </a:accent6>
    <a:hlink>
      <a:srgbClr val="BE1E2D"/>
    </a:hlink>
    <a:folHlink>
      <a:srgbClr val="B6AA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817</Words>
  <Application>Microsoft Office PowerPoint</Application>
  <PresentationFormat>On-screen Show (16:9)</PresentationFormat>
  <Paragraphs>75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Georgia</vt:lpstr>
      <vt:lpstr>Lucida Grande</vt:lpstr>
      <vt:lpstr>Roboto</vt:lpstr>
      <vt:lpstr>Times New Roman</vt:lpstr>
      <vt:lpstr>Office Theme</vt:lpstr>
      <vt:lpstr>Virtual Reality (VR) in Hazard, Risk and Resilience Research and Practice    13 December 2023</vt:lpstr>
      <vt:lpstr>The Institute of Hazard, Risk and Resilience (IHRR) at Durham University (DU)</vt:lpstr>
      <vt:lpstr>The Institute of Hazard, Risk and Resilience (IHRR) at Durham University (DU)</vt:lpstr>
      <vt:lpstr>Virtual/Augmented Reality for hazard, risk and resilience</vt:lpstr>
      <vt:lpstr>Virtual/Augmented Reality for hazard, risk and resilience</vt:lpstr>
      <vt:lpstr>Virtual/Augmented Reality for hazard, risk and resilience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Karin Ambrose</dc:creator>
  <cp:lastModifiedBy>Bruce Malamud</cp:lastModifiedBy>
  <cp:revision>182</cp:revision>
  <cp:lastPrinted>2023-07-10T11:29:16Z</cp:lastPrinted>
  <dcterms:created xsi:type="dcterms:W3CDTF">2019-01-21T09:44:44Z</dcterms:created>
  <dcterms:modified xsi:type="dcterms:W3CDTF">2023-12-13T08:48:45Z</dcterms:modified>
</cp:coreProperties>
</file>