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35" r:id="rId2"/>
    <p:sldId id="636" r:id="rId3"/>
    <p:sldId id="531" r:id="rId4"/>
    <p:sldId id="637" r:id="rId5"/>
    <p:sldId id="640" r:id="rId6"/>
    <p:sldId id="641" r:id="rId7"/>
    <p:sldId id="539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1"/>
    <a:srgbClr val="000000"/>
    <a:srgbClr val="282828"/>
    <a:srgbClr val="A5C8D0"/>
    <a:srgbClr val="FFFFFF"/>
    <a:srgbClr val="54135A"/>
    <a:srgbClr val="00AEEF"/>
    <a:srgbClr val="109DEC"/>
    <a:srgbClr val="0A91C3"/>
    <a:srgbClr val="682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CC9BBA-8339-4240-8B6B-B59278C138E7}" v="11" dt="2023-12-12T16:20:38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 autoAdjust="0"/>
    <p:restoredTop sz="89116" autoAdjust="0"/>
  </p:normalViewPr>
  <p:slideViewPr>
    <p:cSldViewPr snapToGrid="0" snapToObjects="1">
      <p:cViewPr varScale="1">
        <p:scale>
          <a:sx n="147" d="100"/>
          <a:sy n="147" d="100"/>
        </p:scale>
        <p:origin x="145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ACD56-CA7D-3A42-9B42-9FD56464B91C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8D3B8-2EC2-4F46-B8AF-ABD68D9214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77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FD8B6-FC1F-9142-9EF3-B3C40FACF4FF}" type="datetimeFigureOut">
              <a:rPr lang="en-GB" smtClean="0"/>
              <a:t>13/12/2023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A85A2-37ED-4648-BA06-1764D3F895C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83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85A2-37ED-4648-BA06-1764D3F895C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69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Joint problems of flooding and degraded water quality.</a:t>
            </a:r>
          </a:p>
          <a:p>
            <a:r>
              <a:rPr lang="en-GB" dirty="0"/>
              <a:t>Both problems affect large numbers of people and have significant economic 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85A2-37ED-4648-BA06-1764D3F895C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68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Both problems can be addressed with nature based solutions in the catchment.</a:t>
            </a:r>
          </a:p>
          <a:p>
            <a:r>
              <a:rPr lang="en-GB" dirty="0"/>
              <a:t>Briefly introduce the solutions of the slide</a:t>
            </a:r>
          </a:p>
          <a:p>
            <a:r>
              <a:rPr lang="en-GB" dirty="0"/>
              <a:t>These </a:t>
            </a:r>
            <a:r>
              <a:rPr lang="en-GB" dirty="0" err="1"/>
              <a:t>NbS</a:t>
            </a:r>
            <a:r>
              <a:rPr lang="en-GB" dirty="0"/>
              <a:t> increase the resilience of the system to these hazards</a:t>
            </a:r>
          </a:p>
          <a:p>
            <a:r>
              <a:rPr lang="en-GB" dirty="0"/>
              <a:t>However, there are open questions, regarding the choice of solutions, where we place them in the landscape and how effective they are under a range of conditions</a:t>
            </a:r>
          </a:p>
          <a:p>
            <a:r>
              <a:rPr lang="en-GB" dirty="0"/>
              <a:t>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85A2-37ED-4648-BA06-1764D3F895C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31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example of an </a:t>
            </a:r>
            <a:r>
              <a:rPr lang="en-GB" dirty="0" err="1"/>
              <a:t>intregrated</a:t>
            </a:r>
            <a:r>
              <a:rPr lang="en-GB" dirty="0"/>
              <a:t> </a:t>
            </a:r>
            <a:r>
              <a:rPr lang="en-GB" dirty="0" err="1"/>
              <a:t>atchment</a:t>
            </a:r>
            <a:r>
              <a:rPr lang="en-GB" dirty="0"/>
              <a:t> modelling and flood inundation analysis under projected </a:t>
            </a:r>
            <a:r>
              <a:rPr lang="en-GB" dirty="0" err="1"/>
              <a:t>cliate</a:t>
            </a:r>
            <a:r>
              <a:rPr lang="en-GB" dirty="0"/>
              <a:t> change. </a:t>
            </a:r>
          </a:p>
          <a:p>
            <a:r>
              <a:rPr lang="en-GB" dirty="0"/>
              <a:t>Applied to the </a:t>
            </a:r>
            <a:r>
              <a:rPr lang="en-GB" dirty="0" err="1"/>
              <a:t>karnali</a:t>
            </a:r>
            <a:r>
              <a:rPr lang="en-GB" dirty="0"/>
              <a:t> catchment (ca. 40,000 km2) (twice the size of Wales) in Western Nepal</a:t>
            </a:r>
          </a:p>
          <a:p>
            <a:r>
              <a:rPr lang="en-GB" dirty="0"/>
              <a:t>SPHY hydrological model</a:t>
            </a:r>
          </a:p>
          <a:p>
            <a:r>
              <a:rPr lang="en-GB" dirty="0"/>
              <a:t>12 GCMs under multiple scenarios</a:t>
            </a:r>
          </a:p>
          <a:p>
            <a:r>
              <a:rPr lang="en-GB" dirty="0"/>
              <a:t>Flood inundation modelling for 600 km2 on the alluvial fan</a:t>
            </a:r>
          </a:p>
          <a:p>
            <a:r>
              <a:rPr lang="en-GB" dirty="0"/>
              <a:t>This example is based on Ivo Pink research.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85A2-37ED-4648-BA06-1764D3F895C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911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8A85A2-37ED-4648-BA06-1764D3F895C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39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- Pu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7321-BDCE-764F-95CF-820470F2B1F1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2B005-F649-EB4A-BA54-43B26FCE77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0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403449" y="1383618"/>
            <a:ext cx="8345016" cy="3564396"/>
          </a:xfrm>
          <a:prstGeom prst="rect">
            <a:avLst/>
          </a:prstGeom>
        </p:spPr>
        <p:txBody>
          <a:bodyPr/>
          <a:lstStyle>
            <a:lvl1pPr marL="269070" marR="0" indent="-269070" algn="l" defTabSz="6857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500">
                <a:solidFill>
                  <a:schemeClr val="tx1"/>
                </a:solidFill>
              </a:defRPr>
            </a:lvl1pPr>
            <a:lvl2pPr marL="685773" indent="-342887" algn="ctr" defTabSz="-1521558">
              <a:buFont typeface="Wingdings" charset="2"/>
              <a:buChar char="Ø"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tabLst>
                <a:tab pos="607195" algn="l"/>
              </a:tabLst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627534"/>
            <a:ext cx="6768752" cy="648072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4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73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Gold">
    <p:bg>
      <p:bgPr>
        <a:solidFill>
          <a:srgbClr val="B3B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4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- Yel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Red">
    <p:bg>
      <p:bgPr>
        <a:solidFill>
          <a:srgbClr val="B6A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rgbClr val="54145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9" y="4672835"/>
            <a:ext cx="765505" cy="31760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1553" y="1224708"/>
            <a:ext cx="5702678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919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rgbClr val="54145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9" y="4672835"/>
            <a:ext cx="765505" cy="317603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621553" y="1224708"/>
            <a:ext cx="380719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16751" y="1224708"/>
            <a:ext cx="380719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091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9" y="4672835"/>
            <a:ext cx="765505" cy="317603"/>
          </a:xfrm>
          <a:prstGeom prst="rect">
            <a:avLst/>
          </a:prstGeom>
        </p:spPr>
      </p:pic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21553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3355221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5"/>
          </p:nvPr>
        </p:nvSpPr>
        <p:spPr>
          <a:xfrm>
            <a:off x="6088888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77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Breaker Slide">
    <p:bg>
      <p:bgPr>
        <a:solidFill>
          <a:srgbClr val="A5C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89" y="4672835"/>
            <a:ext cx="765505" cy="317603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133494" y="1224708"/>
            <a:ext cx="516890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400">
                <a:solidFill>
                  <a:srgbClr val="54145A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1000"/>
              </a:spcBef>
              <a:buClr>
                <a:srgbClr val="68246D"/>
              </a:buClr>
              <a:buFont typeface="Arial"/>
              <a:buChar char="•"/>
              <a:defRPr sz="2400">
                <a:solidFill>
                  <a:srgbClr val="54145A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1000"/>
              </a:spcBef>
              <a:buFont typeface="Lucida Grande"/>
              <a:buChar char="–"/>
              <a:defRPr sz="2400">
                <a:solidFill>
                  <a:srgbClr val="54145A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467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189BA-01D0-0648-AF2A-6B4CD6B57EC9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0FCF-E24C-CA41-A373-9E4EFBCD4E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8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2" r:id="rId6"/>
    <p:sldLayoutId id="2147483659" r:id="rId7"/>
    <p:sldLayoutId id="2147483660" r:id="rId8"/>
    <p:sldLayoutId id="2147483658" r:id="rId9"/>
    <p:sldLayoutId id="2147483661" r:id="rId10"/>
    <p:sldLayoutId id="214748366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im.reaney@durham.ac.u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cimap.org.uk/" TargetMode="External"/><Relationship Id="rId4" Type="http://schemas.openxmlformats.org/officeDocument/2006/relationships/hyperlink" Target="http://simreaney.github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17A6-C639-69ED-DEEF-002C5A5E8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53" y="1254162"/>
            <a:ext cx="3933513" cy="1102519"/>
          </a:xfrm>
        </p:spPr>
        <p:txBody>
          <a:bodyPr/>
          <a:lstStyle/>
          <a:p>
            <a:r>
              <a:rPr lang="en-GB" b="1" i="0" u="none" strike="noStrike" dirty="0">
                <a:effectLst/>
                <a:latin typeface="Roboto" panose="02000000000000000000" pitchFamily="2" charset="0"/>
              </a:rPr>
              <a:t>SCIMAP, flood modelling and the computational requirements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107C5-2D44-9F24-6004-7C66A2545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754" y="2904633"/>
            <a:ext cx="3321422" cy="1314450"/>
          </a:xfrm>
        </p:spPr>
        <p:txBody>
          <a:bodyPr/>
          <a:lstStyle/>
          <a:p>
            <a:r>
              <a:rPr lang="en-GB" dirty="0"/>
              <a:t>Sim M Reaney, </a:t>
            </a:r>
            <a:r>
              <a:rPr lang="en-GB" u="sng" dirty="0"/>
              <a:t>Aaron J Neill </a:t>
            </a:r>
            <a:r>
              <a:rPr lang="en-GB" dirty="0"/>
              <a:t>and Ivo Pink</a:t>
            </a:r>
          </a:p>
          <a:p>
            <a:endParaRPr lang="en-GB" dirty="0"/>
          </a:p>
          <a:p>
            <a:r>
              <a:rPr lang="en-GB" dirty="0"/>
              <a:t>Department of Geography &amp;</a:t>
            </a:r>
          </a:p>
          <a:p>
            <a:r>
              <a:rPr lang="en-GB" dirty="0"/>
              <a:t>Institute of Hazard Risk and Resilience</a:t>
            </a:r>
          </a:p>
        </p:txBody>
      </p:sp>
    </p:spTree>
    <p:extLst>
      <p:ext uri="{BB962C8B-B14F-4D97-AF65-F5344CB8AC3E}">
        <p14:creationId xmlns:p14="http://schemas.microsoft.com/office/powerpoint/2010/main" val="193825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B05893-8CC2-1C62-AEA2-05DFE3B4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Landscape Resilience for Water Quality and Flood Hazards</a:t>
            </a:r>
          </a:p>
        </p:txBody>
      </p:sp>
      <p:pic>
        <p:nvPicPr>
          <p:cNvPr id="8" name="Content Placeholder 7" descr="A swamp with green plants&#10;&#10;Description automatically generated with medium confidence">
            <a:extLst>
              <a:ext uri="{FF2B5EF4-FFF2-40B4-BE49-F238E27FC236}">
                <a16:creationId xmlns:a16="http://schemas.microsoft.com/office/drawing/2014/main" id="{EC60099D-5EC5-A521-E0AD-E409D542C5F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22300" y="1254599"/>
            <a:ext cx="3806825" cy="2853378"/>
          </a:xfrm>
        </p:spPr>
      </p:pic>
      <p:pic>
        <p:nvPicPr>
          <p:cNvPr id="9" name="Content Placeholder 8" descr="121230-120948552.jpg">
            <a:extLst>
              <a:ext uri="{FF2B5EF4-FFF2-40B4-BE49-F238E27FC236}">
                <a16:creationId xmlns:a16="http://schemas.microsoft.com/office/drawing/2014/main" id="{738DB2EB-5B36-6897-23AA-AAF1EB199F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alphaModFix/>
          </a:blip>
          <a:srcRect l="15800" t="4267" r="-38" b="806"/>
          <a:stretch/>
        </p:blipFill>
        <p:spPr>
          <a:xfrm>
            <a:off x="4977654" y="1254599"/>
            <a:ext cx="3807572" cy="28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9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rock, field, grassy&#10;&#10;Description automatically generated">
            <a:extLst>
              <a:ext uri="{FF2B5EF4-FFF2-40B4-BE49-F238E27FC236}">
                <a16:creationId xmlns:a16="http://schemas.microsoft.com/office/drawing/2014/main" id="{46481F57-F93D-FB4D-A839-2B021D065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0" y="6"/>
            <a:ext cx="5411536" cy="2226971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214B720-8EA2-244C-A0E2-0A055D3F14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216675" y="8"/>
            <a:ext cx="4927327" cy="2813043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Content Placeholder 5" descr="A herd of sheep walking across a lush green field&#10;&#10;Description automatically generated">
            <a:extLst>
              <a:ext uri="{FF2B5EF4-FFF2-40B4-BE49-F238E27FC236}">
                <a16:creationId xmlns:a16="http://schemas.microsoft.com/office/drawing/2014/main" id="{121287DB-4D80-9947-8C2B-DC223EFB6D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509" y="2915920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1A559-98B3-5D40-9044-8073BB210E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29848"/>
            <a:ext cx="4657165" cy="2813652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00F737E-499D-3846-9217-1FB8145D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058" y="584385"/>
            <a:ext cx="7186216" cy="38712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3200" b="1" dirty="0"/>
              <a:t>Key Nature Based Solution Questions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Which solution do we choose? </a:t>
            </a:r>
            <a:br>
              <a:rPr lang="en-GB" sz="3200" dirty="0"/>
            </a:br>
            <a:r>
              <a:rPr lang="en-GB" sz="3200" dirty="0"/>
              <a:t>Where do we place them?</a:t>
            </a:r>
            <a:br>
              <a:rPr lang="en-GB" sz="3200" dirty="0"/>
            </a:br>
            <a:r>
              <a:rPr lang="en-GB" sz="3200" dirty="0"/>
              <a:t>How effective are they?</a:t>
            </a:r>
            <a:br>
              <a:rPr lang="en-GB" sz="3200" dirty="0"/>
            </a:br>
            <a:r>
              <a:rPr lang="en-GB" sz="3200" dirty="0"/>
              <a:t>Will they still be effective under future rainfall scenarios? </a:t>
            </a:r>
          </a:p>
        </p:txBody>
      </p:sp>
    </p:spTree>
    <p:extLst>
      <p:ext uri="{BB962C8B-B14F-4D97-AF65-F5344CB8AC3E}">
        <p14:creationId xmlns:p14="http://schemas.microsoft.com/office/powerpoint/2010/main" val="286781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7941B-A8EE-45B2-6043-E6FEBB0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Steps in the Approach: Extent and Then Detail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DA2C8D-8B83-7780-F6A6-0EAD3ACA560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53" y="1224708"/>
            <a:ext cx="3807190" cy="3288298"/>
          </a:xfrm>
        </p:spPr>
        <p:txBody>
          <a:bodyPr>
            <a:normAutofit/>
          </a:bodyPr>
          <a:lstStyle/>
          <a:p>
            <a:r>
              <a:rPr lang="en-GB" sz="1600" b="1" dirty="0"/>
              <a:t>Step 1: SCIMAP</a:t>
            </a:r>
            <a:br>
              <a:rPr lang="en-GB" sz="1600" b="1" dirty="0"/>
            </a:br>
            <a:endParaRPr lang="en-GB" sz="1200" dirty="0"/>
          </a:p>
          <a:p>
            <a:pPr marL="171450" indent="-17145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 rapid assessment tool</a:t>
            </a:r>
          </a:p>
          <a:p>
            <a:pPr marL="171450" indent="-17145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Identifies the top, most probable, sources of pollutants or flood waters to a river network. </a:t>
            </a:r>
          </a:p>
          <a:p>
            <a:pPr marL="171450" indent="-17145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Uses detailed geospatial information on the sources of pollutants and their pathways to the river channels. </a:t>
            </a:r>
          </a:p>
          <a:p>
            <a:pPr marL="171450" indent="-17145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Sediment, nutrients, FIOs and floods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200" dirty="0"/>
              <a:t>identification of sites with multiple benefits </a:t>
            </a:r>
          </a:p>
          <a:p>
            <a:pPr marL="171450" indent="-171450">
              <a:lnSpc>
                <a:spcPct val="134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Widely Used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94E28-76F0-83EC-4CA0-F370A42A25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5257" y="1224708"/>
            <a:ext cx="3807190" cy="2914650"/>
          </a:xfrm>
        </p:spPr>
        <p:txBody>
          <a:bodyPr/>
          <a:lstStyle/>
          <a:p>
            <a:r>
              <a:rPr lang="en-GB" sz="1600" b="1" dirty="0"/>
              <a:t>Step 2: Process Based Modelling</a:t>
            </a:r>
            <a:br>
              <a:rPr lang="en-GB" sz="1600" b="1" dirty="0"/>
            </a:b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Detailed</a:t>
            </a:r>
            <a:r>
              <a:rPr lang="en-GB" sz="1200" b="1" dirty="0"/>
              <a:t>, </a:t>
            </a:r>
            <a:r>
              <a:rPr lang="en-GB" sz="1200" dirty="0"/>
              <a:t>process-based simulations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Real-world units of flow and water quality (N, P and sediment)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Able to simulate the response to land use, climate and management changes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Scenario developed by SCIMAP and tested with detailed models.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Within a predictive uncertainty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In-house models (CRUM3) and public models (HYPE, SPHY, Flood Modeller Pro) </a:t>
            </a:r>
          </a:p>
        </p:txBody>
      </p:sp>
    </p:spTree>
    <p:extLst>
      <p:ext uri="{BB962C8B-B14F-4D97-AF65-F5344CB8AC3E}">
        <p14:creationId xmlns:p14="http://schemas.microsoft.com/office/powerpoint/2010/main" val="236497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7941B-A8EE-45B2-6043-E6FEBB0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SCIMAP: Fine sediment erosion risk in Ireland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7779CB-3B07-BFC6-4C94-269337DFCFEC}"/>
              </a:ext>
            </a:extLst>
          </p:cNvPr>
          <p:cNvGrpSpPr/>
          <p:nvPr/>
        </p:nvGrpSpPr>
        <p:grpSpPr>
          <a:xfrm>
            <a:off x="287550" y="1134734"/>
            <a:ext cx="8568899" cy="3366528"/>
            <a:chOff x="165182" y="1424800"/>
            <a:chExt cx="8568899" cy="33665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DA30ED-3166-D4F5-58F0-7AAB7E963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182" y="1424800"/>
              <a:ext cx="2521633" cy="2893701"/>
            </a:xfrm>
            <a:prstGeom prst="rect">
              <a:avLst/>
            </a:prstGeom>
          </p:spPr>
        </p:pic>
        <p:pic>
          <p:nvPicPr>
            <p:cNvPr id="11" name="Picture 10" descr="A red and blue background with a square in the middle&#10;&#10;Description automatically generated">
              <a:extLst>
                <a:ext uri="{FF2B5EF4-FFF2-40B4-BE49-F238E27FC236}">
                  <a16:creationId xmlns:a16="http://schemas.microsoft.com/office/drawing/2014/main" id="{E322887F-E86C-850D-9314-9B81D14AA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2328" y="1424800"/>
              <a:ext cx="2672408" cy="2861187"/>
            </a:xfrm>
            <a:prstGeom prst="rect">
              <a:avLst/>
            </a:prstGeom>
          </p:spPr>
        </p:pic>
        <p:pic>
          <p:nvPicPr>
            <p:cNvPr id="12" name="Picture 11" descr="A map of a city&#10;&#10;Description automatically generated">
              <a:extLst>
                <a:ext uri="{FF2B5EF4-FFF2-40B4-BE49-F238E27FC236}">
                  <a16:creationId xmlns:a16="http://schemas.microsoft.com/office/drawing/2014/main" id="{79D29272-F140-48FF-80DC-714D2FF85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98" t="2451" r="7663" b="3439"/>
            <a:stretch/>
          </p:blipFill>
          <p:spPr>
            <a:xfrm>
              <a:off x="6129430" y="1424800"/>
              <a:ext cx="2604651" cy="286118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6622C8-340B-9A3E-64FB-7DF18FB9A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0500" y="1424800"/>
              <a:ext cx="1621828" cy="1766075"/>
            </a:xfrm>
            <a:prstGeom prst="line">
              <a:avLst/>
            </a:prstGeom>
            <a:ln>
              <a:solidFill>
                <a:srgbClr val="002941">
                  <a:alpha val="65882"/>
                </a:srgb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51B355-F9FB-379E-12B8-B317E1DDEC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3100" y="1424800"/>
              <a:ext cx="1677149" cy="1092975"/>
            </a:xfrm>
            <a:prstGeom prst="line">
              <a:avLst/>
            </a:prstGeom>
            <a:ln>
              <a:solidFill>
                <a:srgbClr val="002941">
                  <a:alpha val="65882"/>
                </a:srgb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A3A857-607A-B56E-2EF2-D5C4E9DBECDC}"/>
                </a:ext>
              </a:extLst>
            </p:cNvPr>
            <p:cNvCxnSpPr>
              <a:cxnSpLocks/>
            </p:cNvCxnSpPr>
            <p:nvPr/>
          </p:nvCxnSpPr>
          <p:spPr>
            <a:xfrm>
              <a:off x="4473100" y="2807109"/>
              <a:ext cx="1656330" cy="1478878"/>
            </a:xfrm>
            <a:prstGeom prst="line">
              <a:avLst/>
            </a:prstGeom>
            <a:ln>
              <a:solidFill>
                <a:srgbClr val="002941">
                  <a:alpha val="65882"/>
                </a:srgb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775321-C57E-6E5E-53C6-AA800E4BD5A1}"/>
                </a:ext>
              </a:extLst>
            </p:cNvPr>
            <p:cNvCxnSpPr>
              <a:cxnSpLocks/>
            </p:cNvCxnSpPr>
            <p:nvPr/>
          </p:nvCxnSpPr>
          <p:spPr>
            <a:xfrm>
              <a:off x="1460500" y="3511550"/>
              <a:ext cx="1621828" cy="774437"/>
            </a:xfrm>
            <a:prstGeom prst="line">
              <a:avLst/>
            </a:prstGeom>
            <a:ln>
              <a:solidFill>
                <a:srgbClr val="002941">
                  <a:alpha val="65882"/>
                </a:srgb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C1F029-7F79-C514-ACCA-7A8C95CA0E5B}"/>
                </a:ext>
              </a:extLst>
            </p:cNvPr>
            <p:cNvSpPr txBox="1"/>
            <p:nvPr/>
          </p:nvSpPr>
          <p:spPr>
            <a:xfrm>
              <a:off x="3082328" y="4421996"/>
              <a:ext cx="861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47 km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1B3741-C5D5-B775-F46E-AF0DCA8F26CE}"/>
                </a:ext>
              </a:extLst>
            </p:cNvPr>
            <p:cNvSpPr txBox="1"/>
            <p:nvPr/>
          </p:nvSpPr>
          <p:spPr>
            <a:xfrm>
              <a:off x="6129430" y="4421996"/>
              <a:ext cx="861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4.9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7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7941B-A8EE-45B2-6043-E6FEBB03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581" y="62929"/>
            <a:ext cx="3166719" cy="857250"/>
          </a:xfrm>
        </p:spPr>
        <p:txBody>
          <a:bodyPr/>
          <a:lstStyle/>
          <a:p>
            <a:r>
              <a:rPr lang="en-GB" sz="1900" dirty="0"/>
              <a:t>Process-based modelling: Flood risk in Nepal</a:t>
            </a: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BA03AAFD-402A-D048-6980-EB258D39B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71"/>
          <a:stretch/>
        </p:blipFill>
        <p:spPr>
          <a:xfrm>
            <a:off x="116840" y="35643"/>
            <a:ext cx="5760720" cy="283591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D08BFD-405A-11B6-DC05-A402D2144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0" t="43738"/>
          <a:stretch/>
        </p:blipFill>
        <p:spPr>
          <a:xfrm>
            <a:off x="241300" y="2992725"/>
            <a:ext cx="5636260" cy="2091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87983-2476-B990-7AED-1841888A2044}"/>
              </a:ext>
            </a:extLst>
          </p:cNvPr>
          <p:cNvSpPr txBox="1"/>
          <p:nvPr/>
        </p:nvSpPr>
        <p:spPr>
          <a:xfrm>
            <a:off x="7781249" y="4866501"/>
            <a:ext cx="1362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/>
              <a:t>Ivo Pink</a:t>
            </a:r>
          </a:p>
        </p:txBody>
      </p:sp>
      <p:pic>
        <p:nvPicPr>
          <p:cNvPr id="6" name="Picture 2" descr="A screenshot of a graph showing a mountain range&#10;&#10;Description automatically generated">
            <a:extLst>
              <a:ext uri="{FF2B5EF4-FFF2-40B4-BE49-F238E27FC236}">
                <a16:creationId xmlns:a16="http://schemas.microsoft.com/office/drawing/2014/main" id="{9BB5FB2A-9D0F-CF4C-4F37-7C97EB87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82" y="1111250"/>
            <a:ext cx="3070578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9">
            <a:extLst>
              <a:ext uri="{FF2B5EF4-FFF2-40B4-BE49-F238E27FC236}">
                <a16:creationId xmlns:a16="http://schemas.microsoft.com/office/drawing/2014/main" id="{F598B12B-3653-3643-1364-7C7C40E5D4E4}"/>
              </a:ext>
            </a:extLst>
          </p:cNvPr>
          <p:cNvSpPr/>
          <p:nvPr/>
        </p:nvSpPr>
        <p:spPr>
          <a:xfrm>
            <a:off x="2902810" y="2520950"/>
            <a:ext cx="406400" cy="787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10">
            <a:extLst>
              <a:ext uri="{FF2B5EF4-FFF2-40B4-BE49-F238E27FC236}">
                <a16:creationId xmlns:a16="http://schemas.microsoft.com/office/drawing/2014/main" id="{40B14E24-56C1-7387-E44D-53D5159C52C9}"/>
              </a:ext>
            </a:extLst>
          </p:cNvPr>
          <p:cNvSpPr/>
          <p:nvPr/>
        </p:nvSpPr>
        <p:spPr>
          <a:xfrm rot="14855735">
            <a:off x="5514870" y="3140385"/>
            <a:ext cx="406400" cy="787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3ABDA06-5802-FD8C-E2D9-BB6F6558947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1586" y="99695"/>
            <a:ext cx="3807190" cy="251353"/>
          </a:xfrm>
        </p:spPr>
        <p:txBody>
          <a:bodyPr>
            <a:normAutofit/>
          </a:bodyPr>
          <a:lstStyle/>
          <a:p>
            <a:r>
              <a:rPr lang="en-GB" sz="1200" b="1" dirty="0"/>
              <a:t>Catchment rainfall-runoff modelling</a:t>
            </a:r>
            <a:endParaRPr lang="en-US" sz="1050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7ECE083-D4B7-2958-F590-FF2326F0A159}"/>
              </a:ext>
            </a:extLst>
          </p:cNvPr>
          <p:cNvSpPr txBox="1">
            <a:spLocks/>
          </p:cNvSpPr>
          <p:nvPr/>
        </p:nvSpPr>
        <p:spPr>
          <a:xfrm>
            <a:off x="485735" y="2857055"/>
            <a:ext cx="3807190" cy="2513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1pPr>
            <a:lvl2pPr marL="288000" indent="-288000" algn="l" defTabSz="457200" rtl="0" eaLnBrk="1" latinLnBrk="0" hangingPunct="1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2pPr>
            <a:lvl3pPr marL="576000" indent="-288000" algn="l" defTabSz="457200" rtl="0" eaLnBrk="1" latinLnBrk="0" hangingPunct="1">
              <a:spcBef>
                <a:spcPts val="800"/>
              </a:spcBef>
              <a:buFont typeface="Lucida Grande"/>
              <a:buChar char="–"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dirty="0"/>
              <a:t>Flood estimation</a:t>
            </a:r>
            <a:endParaRPr lang="en-US" sz="1050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667BDBC-8D72-3C11-7E5C-A181D0BEDA3A}"/>
              </a:ext>
            </a:extLst>
          </p:cNvPr>
          <p:cNvSpPr txBox="1">
            <a:spLocks/>
          </p:cNvSpPr>
          <p:nvPr/>
        </p:nvSpPr>
        <p:spPr>
          <a:xfrm>
            <a:off x="6464332" y="890038"/>
            <a:ext cx="2055078" cy="2513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1pPr>
            <a:lvl2pPr marL="288000" indent="-288000" algn="l" defTabSz="457200" rtl="0" eaLnBrk="1" latinLnBrk="0" hangingPunct="1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2pPr>
            <a:lvl3pPr marL="576000" indent="-288000" algn="l" defTabSz="457200" rtl="0" eaLnBrk="1" latinLnBrk="0" hangingPunct="1">
              <a:spcBef>
                <a:spcPts val="800"/>
              </a:spcBef>
              <a:buFont typeface="Lucida Grande"/>
              <a:buChar char="–"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1" dirty="0"/>
              <a:t>Flood inundation modelling</a:t>
            </a:r>
            <a:endParaRPr lang="en-US" sz="105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7A36FB-E779-6CC5-8EAA-B064A3B570D0}"/>
              </a:ext>
            </a:extLst>
          </p:cNvPr>
          <p:cNvSpPr txBox="1"/>
          <p:nvPr/>
        </p:nvSpPr>
        <p:spPr>
          <a:xfrm>
            <a:off x="5956582" y="4434240"/>
            <a:ext cx="30705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Karnali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catchment (ca. 40,000 km</a:t>
            </a:r>
            <a:r>
              <a:rPr lang="en-GB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4153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47DE-D9E4-094F-9A39-682A557A3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and opportunities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17907-65C8-8745-B6C6-26F0868140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553" y="965391"/>
            <a:ext cx="3807190" cy="3347292"/>
          </a:xfrm>
        </p:spPr>
        <p:txBody>
          <a:bodyPr>
            <a:normAutofit/>
          </a:bodyPr>
          <a:lstStyle/>
          <a:p>
            <a:r>
              <a:rPr lang="en-GB" sz="1200" b="1" dirty="0"/>
              <a:t>Scale and Detail</a:t>
            </a:r>
            <a:br>
              <a:rPr lang="en-GB" sz="1200" b="1" dirty="0"/>
            </a:br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Very-high resolution topographic datasets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GB" sz="1200" dirty="0"/>
              <a:t>Processing time &amp; RAM requirements</a:t>
            </a:r>
          </a:p>
          <a:p>
            <a:pPr lvl="1" indent="0">
              <a:buNone/>
            </a:pPr>
            <a:endParaRPr lang="en-GB" sz="12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Algorithms and land cover change assessment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Ability to explore the uncertainty in the results. </a:t>
            </a:r>
          </a:p>
          <a:p>
            <a:pPr lvl="1" indent="0">
              <a:buNone/>
            </a:pPr>
            <a:endParaRPr lang="en-GB" sz="12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ym typeface="Wingdings" pitchFamily="2" charset="2"/>
              </a:rPr>
              <a:t>Effective visualisation and communication tools (XR?)</a:t>
            </a:r>
            <a:endParaRPr lang="en-GB" sz="1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5CF8C3-B94F-D14B-9CDF-6587A3B41B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15257" y="965221"/>
            <a:ext cx="3807190" cy="2914650"/>
          </a:xfrm>
        </p:spPr>
        <p:txBody>
          <a:bodyPr/>
          <a:lstStyle/>
          <a:p>
            <a:r>
              <a:rPr lang="en-GB" sz="1200" b="1" dirty="0"/>
              <a:t>Scenarios</a:t>
            </a:r>
            <a:br>
              <a:rPr lang="en-GB" sz="1200" b="1" dirty="0"/>
            </a:br>
            <a:endParaRPr lang="en-GB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Exploring possible futures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GB" sz="1200" dirty="0"/>
              <a:t>Climate change under uncertainty requires multiple weather time series (ca. 12 GCMs)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GB" sz="1200" dirty="0"/>
              <a:t>Multiple land use change scenarios under different Shared Socioeconomic Pathways (SSPs)</a:t>
            </a:r>
          </a:p>
          <a:p>
            <a:pPr lvl="1" indent="0">
              <a:buNone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All within a predictive uncertainty framework to also capture parameter uncertainty </a:t>
            </a:r>
          </a:p>
          <a:p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BBEC6-D67A-17EF-F6CB-F99CE027B4B8}"/>
              </a:ext>
            </a:extLst>
          </p:cNvPr>
          <p:cNvSpPr txBox="1"/>
          <p:nvPr/>
        </p:nvSpPr>
        <p:spPr>
          <a:xfrm>
            <a:off x="1092200" y="4681350"/>
            <a:ext cx="751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hlinkClick r:id="rId3"/>
              </a:rPr>
              <a:t>sim.reaney@durham.ac.uk</a:t>
            </a:r>
            <a:r>
              <a:rPr lang="en-GB" sz="1800" dirty="0"/>
              <a:t>   |   </a:t>
            </a:r>
            <a:r>
              <a:rPr lang="en-GB" sz="1800" dirty="0">
                <a:hlinkClick r:id="rId4"/>
              </a:rPr>
              <a:t>simreaney.github.io</a:t>
            </a:r>
            <a:r>
              <a:rPr lang="en-GB" sz="1800" dirty="0"/>
              <a:t>   |   </a:t>
            </a:r>
            <a:r>
              <a:rPr lang="en-GB" sz="1800" dirty="0">
                <a:hlinkClick r:id="rId5"/>
              </a:rPr>
              <a:t>www.scimap.org.uk</a:t>
            </a: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E692D-26C8-A181-5063-97873BB0F4B2}"/>
              </a:ext>
            </a:extLst>
          </p:cNvPr>
          <p:cNvSpPr txBox="1"/>
          <p:nvPr/>
        </p:nvSpPr>
        <p:spPr>
          <a:xfrm>
            <a:off x="1937905" y="4033971"/>
            <a:ext cx="5268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Need for code optimisation and translations to HPC architectures </a:t>
            </a:r>
          </a:p>
        </p:txBody>
      </p:sp>
    </p:spTree>
    <p:extLst>
      <p:ext uri="{BB962C8B-B14F-4D97-AF65-F5344CB8AC3E}">
        <p14:creationId xmlns:p14="http://schemas.microsoft.com/office/powerpoint/2010/main" val="270444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Durham University">
      <a:dk1>
        <a:srgbClr val="002A41"/>
      </a:dk1>
      <a:lt1>
        <a:sysClr val="window" lastClr="FFFFFF"/>
      </a:lt1>
      <a:dk2>
        <a:srgbClr val="54145A"/>
      </a:dk2>
      <a:lt2>
        <a:srgbClr val="CBA8B1"/>
      </a:lt2>
      <a:accent1>
        <a:srgbClr val="00AEEF"/>
      </a:accent1>
      <a:accent2>
        <a:srgbClr val="A5C8D0"/>
      </a:accent2>
      <a:accent3>
        <a:srgbClr val="AFA961"/>
      </a:accent3>
      <a:accent4>
        <a:srgbClr val="B3BDB1"/>
      </a:accent4>
      <a:accent5>
        <a:srgbClr val="FFD53A"/>
      </a:accent5>
      <a:accent6>
        <a:srgbClr val="DACDA2"/>
      </a:accent6>
      <a:hlink>
        <a:srgbClr val="BE1E2D"/>
      </a:hlink>
      <a:folHlink>
        <a:srgbClr val="B6AA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rham University_powerpoint 29.08.19 FINAL.potx" id="{15F0B36B-451E-467F-AC1D-6B634029385F}" vid="{75B5DF01-1AD8-4B24-959A-92377C0E24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1937</TotalTime>
  <Words>520</Words>
  <Application>Microsoft Office PowerPoint</Application>
  <PresentationFormat>On-screen Show (16:9)</PresentationFormat>
  <Paragraphs>65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SCIMAP, flood modelling and the computational requirements</vt:lpstr>
      <vt:lpstr>Building Landscape Resilience for Water Quality and Flood Hazards</vt:lpstr>
      <vt:lpstr>Key Nature Based Solution Questions  Which solution do we choose?  Where do we place them? How effective are they? Will they still be effective under future rainfall scenarios? </vt:lpstr>
      <vt:lpstr>Two Steps in the Approach: Extent and Then Detail </vt:lpstr>
      <vt:lpstr>SCIMAP: Fine sediment erosion risk in Ireland</vt:lpstr>
      <vt:lpstr>Process-based modelling: Flood risk in Nepal</vt:lpstr>
      <vt:lpstr>Challenges and opportunities 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DAWSON, STEPH</dc:creator>
  <cp:lastModifiedBy>NEILL, AARON J.</cp:lastModifiedBy>
  <cp:revision>45</cp:revision>
  <cp:lastPrinted>2021-11-29T11:33:08Z</cp:lastPrinted>
  <dcterms:created xsi:type="dcterms:W3CDTF">2019-09-04T13:17:49Z</dcterms:created>
  <dcterms:modified xsi:type="dcterms:W3CDTF">2023-12-13T08:47:03Z</dcterms:modified>
</cp:coreProperties>
</file>