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359" r:id="rId2"/>
    <p:sldId id="663" r:id="rId3"/>
    <p:sldId id="578" r:id="rId4"/>
    <p:sldId id="628" r:id="rId5"/>
    <p:sldId id="668" r:id="rId6"/>
    <p:sldId id="651" r:id="rId7"/>
    <p:sldId id="601" r:id="rId8"/>
    <p:sldId id="667" r:id="rId9"/>
    <p:sldId id="627" r:id="rId10"/>
    <p:sldId id="621" r:id="rId11"/>
    <p:sldId id="666" r:id="rId12"/>
    <p:sldId id="669" r:id="rId13"/>
  </p:sldIdLst>
  <p:sldSz cx="12192000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B"/>
    <a:srgbClr val="2D4452"/>
    <a:srgbClr val="294350"/>
    <a:srgbClr val="F9F9F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5" autoAdjust="0"/>
    <p:restoredTop sz="71547" autoAdjust="0"/>
  </p:normalViewPr>
  <p:slideViewPr>
    <p:cSldViewPr>
      <p:cViewPr varScale="1">
        <p:scale>
          <a:sx n="61" d="100"/>
          <a:sy n="61" d="100"/>
        </p:scale>
        <p:origin x="1435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45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7475" cy="512683"/>
          </a:xfrm>
          <a:prstGeom prst="rect">
            <a:avLst/>
          </a:prstGeom>
        </p:spPr>
        <p:txBody>
          <a:bodyPr vert="horz" lIns="91410" tIns="45704" rIns="91410" bIns="45704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413" y="1"/>
            <a:ext cx="3077474" cy="512683"/>
          </a:xfrm>
          <a:prstGeom prst="rect">
            <a:avLst/>
          </a:prstGeom>
        </p:spPr>
        <p:txBody>
          <a:bodyPr vert="horz" lIns="91410" tIns="45704" rIns="91410" bIns="45704" rtlCol="0"/>
          <a:lstStyle>
            <a:lvl1pPr algn="r">
              <a:defRPr sz="1200"/>
            </a:lvl1pPr>
          </a:lstStyle>
          <a:p>
            <a:fld id="{6E4AEF77-54D5-4A26-BAC3-E8DBB9D431F3}" type="datetimeFigureOut">
              <a:rPr lang="el-GR" smtClean="0"/>
              <a:t>13/12/2023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0342"/>
            <a:ext cx="3077475" cy="512683"/>
          </a:xfrm>
          <a:prstGeom prst="rect">
            <a:avLst/>
          </a:prstGeom>
        </p:spPr>
        <p:txBody>
          <a:bodyPr vert="horz" lIns="91410" tIns="45704" rIns="91410" bIns="45704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413" y="9720342"/>
            <a:ext cx="3077474" cy="512683"/>
          </a:xfrm>
          <a:prstGeom prst="rect">
            <a:avLst/>
          </a:prstGeom>
        </p:spPr>
        <p:txBody>
          <a:bodyPr vert="horz" lIns="91410" tIns="45704" rIns="91410" bIns="45704" rtlCol="0" anchor="b"/>
          <a:lstStyle>
            <a:lvl1pPr algn="r">
              <a:defRPr sz="1200"/>
            </a:lvl1pPr>
          </a:lstStyle>
          <a:p>
            <a:fld id="{5DA439F9-6314-4D31-A963-3C0E02C41D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3442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651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651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r">
              <a:defRPr sz="1300"/>
            </a:lvl1pPr>
          </a:lstStyle>
          <a:p>
            <a:fld id="{0804E96C-93A0-4A78-B604-4703482948F1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2" tIns="49521" rIns="99042" bIns="4952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42" tIns="49521" rIns="99042" bIns="4952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9"/>
            <a:ext cx="3077739" cy="511651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19599"/>
            <a:ext cx="3077739" cy="511651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r">
              <a:defRPr sz="1300"/>
            </a:lvl1pPr>
          </a:lstStyle>
          <a:p>
            <a:fld id="{EDCBDC78-7E38-40A1-BA4E-B0A1F110E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1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96B6868-AE12-45D6-A096-CBFA903F06A7}" type="slidenum">
              <a:rPr lang="el-GR" smtClean="0"/>
              <a:pPr eaLnBrk="1" hangingPunct="1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899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611E4-1CF8-4E23-B97A-834998F0497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9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65566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4414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74198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_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-11685" y="1"/>
            <a:ext cx="4071791" cy="6147092"/>
          </a:xfrm>
          <a:solidFill>
            <a:schemeClr val="accent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4555749" y="2287630"/>
            <a:ext cx="7255808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idx="20" hasCustomPrompt="1"/>
          </p:nvPr>
        </p:nvSpPr>
        <p:spPr>
          <a:xfrm>
            <a:off x="4555749" y="3914918"/>
            <a:ext cx="7255808" cy="688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el-GR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6147092"/>
            <a:ext cx="10160001" cy="594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7" y="6230299"/>
            <a:ext cx="644744" cy="42982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165275" y="6301584"/>
            <a:ext cx="797872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Receives funding from European Union under Horizon 2020 FET Proactive </a:t>
            </a:r>
            <a:r>
              <a:rPr lang="en-US" sz="1067" dirty="0" err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Programme</a:t>
            </a:r>
            <a:r>
              <a:rPr lang="en-US" sz="1067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via grant agreement No. 101017808</a:t>
            </a:r>
          </a:p>
        </p:txBody>
      </p:sp>
      <p:sp>
        <p:nvSpPr>
          <p:cNvPr id="38" name="www.ramones-project.eu"/>
          <p:cNvSpPr txBox="1"/>
          <p:nvPr userDrawn="1"/>
        </p:nvSpPr>
        <p:spPr>
          <a:xfrm>
            <a:off x="10332688" y="6308496"/>
            <a:ext cx="1686624" cy="35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7733" tIns="67733" rIns="67733" bIns="67733">
            <a:noAutofit/>
          </a:bodyPr>
          <a:lstStyle>
            <a:lvl1pPr algn="ctr" defTabSz="751205">
              <a:defRPr sz="2184"/>
            </a:lvl1pPr>
          </a:lstStyle>
          <a:p>
            <a:pPr algn="l"/>
            <a:r>
              <a:rPr sz="1067" dirty="0">
                <a:solidFill>
                  <a:schemeClr val="tx2"/>
                </a:solidFill>
                <a:latin typeface="Roboto" charset="0"/>
                <a:ea typeface="Roboto" charset="0"/>
                <a:cs typeface="Roboto" charset="0"/>
              </a:rPr>
              <a:t>www.ramones-project.eu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4064000" y="5317284"/>
            <a:ext cx="8128000" cy="8298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50" name="Group 49"/>
          <p:cNvGrpSpPr/>
          <p:nvPr userDrawn="1"/>
        </p:nvGrpSpPr>
        <p:grpSpPr>
          <a:xfrm>
            <a:off x="10165964" y="-1"/>
            <a:ext cx="1647945" cy="2287631"/>
            <a:chOff x="368810" y="11196"/>
            <a:chExt cx="1471183" cy="2042255"/>
          </a:xfrm>
        </p:grpSpPr>
        <p:sp>
          <p:nvSpPr>
            <p:cNvPr id="51" name="Rectangle 50"/>
            <p:cNvSpPr/>
            <p:nvPr userDrawn="1"/>
          </p:nvSpPr>
          <p:spPr>
            <a:xfrm>
              <a:off x="368810" y="11196"/>
              <a:ext cx="1471183" cy="19874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52" name="ramones-logo-white-transparent.png" descr="ramones-logo-white-transparent.pn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68810" y="288358"/>
              <a:ext cx="1471183" cy="176509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0" name="Group 59"/>
          <p:cNvGrpSpPr/>
          <p:nvPr userDrawn="1"/>
        </p:nvGrpSpPr>
        <p:grpSpPr>
          <a:xfrm>
            <a:off x="0" y="6742800"/>
            <a:ext cx="12192000" cy="115200"/>
            <a:chOff x="0" y="5057100"/>
            <a:chExt cx="9144000" cy="86400"/>
          </a:xfrm>
        </p:grpSpPr>
        <p:sp>
          <p:nvSpPr>
            <p:cNvPr id="61" name="Rectangle 60"/>
            <p:cNvSpPr/>
            <p:nvPr userDrawn="1"/>
          </p:nvSpPr>
          <p:spPr>
            <a:xfrm>
              <a:off x="0" y="5057100"/>
              <a:ext cx="1524000" cy="86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2" name="Rectangle 61"/>
            <p:cNvSpPr/>
            <p:nvPr userDrawn="1"/>
          </p:nvSpPr>
          <p:spPr>
            <a:xfrm>
              <a:off x="1523999" y="5057100"/>
              <a:ext cx="1524000" cy="86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/>
            <p:cNvSpPr/>
            <p:nvPr userDrawn="1"/>
          </p:nvSpPr>
          <p:spPr>
            <a:xfrm>
              <a:off x="3047999" y="5057100"/>
              <a:ext cx="1524000" cy="86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4571999" y="5057100"/>
              <a:ext cx="1524000" cy="8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6096000" y="5057100"/>
              <a:ext cx="1524000" cy="8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7620000" y="5057100"/>
              <a:ext cx="1524000" cy="86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7" name="Rectangle 26"/>
          <p:cNvSpPr/>
          <p:nvPr userDrawn="1"/>
        </p:nvSpPr>
        <p:spPr>
          <a:xfrm>
            <a:off x="4555748" y="4722635"/>
            <a:ext cx="575811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Text Placeholder 2"/>
          <p:cNvSpPr>
            <a:spLocks noGrp="1"/>
          </p:cNvSpPr>
          <p:nvPr>
            <p:ph idx="21" hasCustomPrompt="1"/>
          </p:nvPr>
        </p:nvSpPr>
        <p:spPr>
          <a:xfrm>
            <a:off x="4555749" y="4881490"/>
            <a:ext cx="4099472" cy="434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133" b="1"/>
            </a:lvl1pPr>
          </a:lstStyle>
          <a:p>
            <a:pPr lvl="0"/>
            <a:r>
              <a:rPr lang="en-US" altLang="el-GR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4238233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_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1" y="0"/>
            <a:ext cx="8129601" cy="6742800"/>
          </a:xfrm>
          <a:solidFill>
            <a:schemeClr val="accent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8480301" y="2510478"/>
            <a:ext cx="3275856" cy="1769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idx="20" hasCustomPrompt="1"/>
          </p:nvPr>
        </p:nvSpPr>
        <p:spPr>
          <a:xfrm>
            <a:off x="8480301" y="4424891"/>
            <a:ext cx="3275856" cy="1129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el-GR" dirty="0"/>
              <a:t>Click to edit Master text styles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8129600" y="5695162"/>
            <a:ext cx="4062400" cy="10476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10165964" y="-1"/>
            <a:ext cx="1647945" cy="2287631"/>
            <a:chOff x="368810" y="11196"/>
            <a:chExt cx="1471183" cy="2042255"/>
          </a:xfrm>
        </p:grpSpPr>
        <p:sp>
          <p:nvSpPr>
            <p:cNvPr id="44" name="Rectangle 43"/>
            <p:cNvSpPr/>
            <p:nvPr userDrawn="1"/>
          </p:nvSpPr>
          <p:spPr>
            <a:xfrm>
              <a:off x="368810" y="11196"/>
              <a:ext cx="1471183" cy="19874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45" name="ramones-logo-white-transparent.png" descr="ramones-logo-white-transparent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8810" y="288358"/>
              <a:ext cx="1471183" cy="176509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3" name="Group 52"/>
          <p:cNvGrpSpPr/>
          <p:nvPr userDrawn="1"/>
        </p:nvGrpSpPr>
        <p:grpSpPr>
          <a:xfrm>
            <a:off x="0" y="6742800"/>
            <a:ext cx="12192000" cy="115200"/>
            <a:chOff x="0" y="5057100"/>
            <a:chExt cx="9144000" cy="86400"/>
          </a:xfrm>
        </p:grpSpPr>
        <p:sp>
          <p:nvSpPr>
            <p:cNvPr id="54" name="Rectangle 53"/>
            <p:cNvSpPr/>
            <p:nvPr userDrawn="1"/>
          </p:nvSpPr>
          <p:spPr>
            <a:xfrm>
              <a:off x="0" y="5057100"/>
              <a:ext cx="1524000" cy="86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5" name="Rectangle 54"/>
            <p:cNvSpPr/>
            <p:nvPr userDrawn="1"/>
          </p:nvSpPr>
          <p:spPr>
            <a:xfrm>
              <a:off x="1523999" y="5057100"/>
              <a:ext cx="1524000" cy="86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6" name="Rectangle 55"/>
            <p:cNvSpPr/>
            <p:nvPr userDrawn="1"/>
          </p:nvSpPr>
          <p:spPr>
            <a:xfrm>
              <a:off x="3047999" y="5057100"/>
              <a:ext cx="1524000" cy="86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/>
            <p:cNvSpPr/>
            <p:nvPr userDrawn="1"/>
          </p:nvSpPr>
          <p:spPr>
            <a:xfrm>
              <a:off x="4571999" y="5057100"/>
              <a:ext cx="1524000" cy="8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Rectangle 57"/>
            <p:cNvSpPr/>
            <p:nvPr userDrawn="1"/>
          </p:nvSpPr>
          <p:spPr>
            <a:xfrm>
              <a:off x="6096000" y="5057100"/>
              <a:ext cx="1524000" cy="8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9" name="Rectangle 58"/>
            <p:cNvSpPr/>
            <p:nvPr userDrawn="1"/>
          </p:nvSpPr>
          <p:spPr>
            <a:xfrm>
              <a:off x="7620000" y="5057100"/>
              <a:ext cx="1524000" cy="86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8480301" y="2152181"/>
            <a:ext cx="575811" cy="609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 Placeholder 2"/>
          <p:cNvSpPr>
            <a:spLocks noGrp="1"/>
          </p:cNvSpPr>
          <p:nvPr>
            <p:ph idx="21" hasCustomPrompt="1"/>
          </p:nvPr>
        </p:nvSpPr>
        <p:spPr>
          <a:xfrm>
            <a:off x="8480302" y="1494599"/>
            <a:ext cx="1517108" cy="434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133" b="1" baseline="0"/>
            </a:lvl1pPr>
          </a:lstStyle>
          <a:p>
            <a:pPr lvl="0"/>
            <a:r>
              <a:rPr lang="en-US" altLang="el-GR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696463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01870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25161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52751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3134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79470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99873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44338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56331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58668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hyperlink" Target="http://www.copior.org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9"/>
          <p:cNvSpPr txBox="1">
            <a:spLocks noChangeArrowheads="1"/>
          </p:cNvSpPr>
          <p:nvPr/>
        </p:nvSpPr>
        <p:spPr bwMode="auto">
          <a:xfrm>
            <a:off x="3938318" y="2006205"/>
            <a:ext cx="9625282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sz="2000" b="1" dirty="0">
                <a:latin typeface="+mj-lt"/>
              </a:rPr>
              <a:t>Professor Kostas </a:t>
            </a:r>
            <a:r>
              <a:rPr lang="en-US" sz="2000" b="1" dirty="0" err="1">
                <a:latin typeface="+mj-lt"/>
              </a:rPr>
              <a:t>Nikolopoulos</a:t>
            </a:r>
            <a:r>
              <a:rPr lang="en-US" sz="2000" dirty="0" err="1">
                <a:latin typeface="+mj-lt"/>
              </a:rPr>
              <a:t>,</a:t>
            </a:r>
            <a:r>
              <a:rPr lang="en-US" sz="2000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Dipl.Eng</a:t>
            </a:r>
            <a:r>
              <a:rPr lang="en-US" dirty="0">
                <a:latin typeface="+mj-lt"/>
              </a:rPr>
              <a:t> &amp; </a:t>
            </a:r>
            <a:r>
              <a:rPr lang="en-US" dirty="0" err="1">
                <a:latin typeface="+mj-lt"/>
              </a:rPr>
              <a:t>D.Eng</a:t>
            </a:r>
            <a:r>
              <a:rPr lang="en-US" dirty="0">
                <a:latin typeface="+mj-lt"/>
              </a:rPr>
              <a:t> (NTUA </a:t>
            </a:r>
            <a:r>
              <a:rPr lang="el-GR" dirty="0">
                <a:latin typeface="+mj-lt"/>
              </a:rPr>
              <a:t>ΕΜΠ</a:t>
            </a:r>
            <a:r>
              <a:rPr lang="en-US" dirty="0">
                <a:latin typeface="+mj-lt"/>
              </a:rPr>
              <a:t>), ITP(Northwestern)</a:t>
            </a:r>
          </a:p>
          <a:p>
            <a:pPr eaLnBrk="1" hangingPunct="1">
              <a:spcBef>
                <a:spcPts val="1200"/>
              </a:spcBef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Chair in Business Information Systems &amp; Analytics</a:t>
            </a:r>
          </a:p>
          <a:p>
            <a:pPr eaLnBrk="1" hangingPunct="1">
              <a:spcBef>
                <a:spcPts val="1200"/>
              </a:spcBef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SCR Social Secretary, University College Durham (the Castle)</a:t>
            </a:r>
          </a:p>
          <a:p>
            <a:pPr eaLnBrk="1" hangingPunct="1"/>
            <a:endParaRPr lang="en-GB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Durham University</a:t>
            </a:r>
          </a:p>
          <a:p>
            <a:pPr eaLnBrk="1" hangingPunct="1"/>
            <a:endParaRPr lang="en-GB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eaLnBrk="1" hangingPunct="1"/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Chair of COPIOR,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www.copior.org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  <a:p>
            <a:pPr eaLnBrk="1" hangingPunct="1"/>
            <a:endParaRPr lang="en-GB" sz="16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7546"/>
            <a:ext cx="3750334" cy="1632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432" y="106232"/>
            <a:ext cx="2437672" cy="1430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957" y="5181600"/>
            <a:ext cx="2161595" cy="16619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2734" y="138496"/>
            <a:ext cx="3445784" cy="15871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8852" y="87739"/>
            <a:ext cx="963939" cy="14345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00" y="1892369"/>
            <a:ext cx="11582400" cy="22693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2D983E-719D-481A-81B4-A8E880C021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5" y="2372866"/>
            <a:ext cx="2548788" cy="980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406DFA-3A9F-3213-4A65-526B8D8DFD4C}"/>
              </a:ext>
            </a:extLst>
          </p:cNvPr>
          <p:cNvSpPr txBox="1"/>
          <p:nvPr/>
        </p:nvSpPr>
        <p:spPr>
          <a:xfrm>
            <a:off x="7634614" y="3426363"/>
            <a:ext cx="10287000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DAFNI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44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@ Durham</a:t>
            </a:r>
            <a:endParaRPr lang="en-GB" sz="4400" b="1" dirty="0">
              <a:solidFill>
                <a:srgbClr val="7030A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4AD636-C776-95B3-E759-13C38F871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28" y="5785389"/>
            <a:ext cx="1752600" cy="885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5D9828-C89F-F498-E274-6BF7D82AC7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4087" y="5817007"/>
            <a:ext cx="1743075" cy="838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F53FBB-D3CE-42A1-481B-2904E0A59A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6875" y="5706561"/>
            <a:ext cx="1505798" cy="9990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237084-C2FF-4AC3-D455-388161BF3A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5882" y="5706562"/>
            <a:ext cx="1983896" cy="925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DBBDC8-B0FA-DC7C-CFA7-3B5760A141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6343" y="5654315"/>
            <a:ext cx="992485" cy="986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D9C252-3F6F-1049-C4CE-EEB9810D2F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5393" y="5654315"/>
            <a:ext cx="1640607" cy="956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071D41-0AF1-4AC7-C9FC-03D121A31F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257" y="4872911"/>
            <a:ext cx="3613156" cy="9148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16CD1C-E98A-264B-351C-379B9C669D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9792" y="4888378"/>
            <a:ext cx="1006212" cy="897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982D4F-9C9B-E0EF-2AF1-EDD3040FFA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55961" y="4872911"/>
            <a:ext cx="15525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4193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C8A7D3-A084-4176-ABB9-5E5A337FB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014" y="3767981"/>
            <a:ext cx="4113524" cy="14028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2D5D6-5610-4A2F-994D-EC1AE194E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748" y="1585313"/>
            <a:ext cx="5025490" cy="2635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D1DDCC-B4F1-491B-8E9F-924B7CCCE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938" y="1571785"/>
            <a:ext cx="3664962" cy="1745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8596CB-8D2C-4C13-BB75-625609CBB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176" y="3767981"/>
            <a:ext cx="4469562" cy="12854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0630C-D41A-4BED-8319-736CD94FC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321" y="5469770"/>
            <a:ext cx="1197161" cy="8153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FE6-E84B-407A-AD97-6DD5AFC8B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5314" y="5461307"/>
            <a:ext cx="1683747" cy="8003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D10BCBB-E116-4148-9B1B-4E48B54C2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8603" y="5469770"/>
            <a:ext cx="1426587" cy="8250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AF4FC3-1F8C-48AB-983A-2E3272282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7996" y="5496741"/>
            <a:ext cx="1921458" cy="807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5587CE-3B23-49C5-A948-69C0AC1438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2262" y="5508732"/>
            <a:ext cx="1901119" cy="807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16E61-29D0-45A1-BD10-1594152132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3218" y="1302115"/>
            <a:ext cx="75914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4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271D-0A27-01DF-25A4-D91EB949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DDC66-1EBE-A2D1-2808-8942402D1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516D0-C133-DC9F-572B-5E6894943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0A8C8-E306-2C59-B9B0-19A75BB63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82317"/>
            <a:ext cx="2562225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078E7-68B7-30AC-02CF-0003ABDAE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690688"/>
            <a:ext cx="799253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943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6E1FF-3828-2EBB-019A-A66CA3D9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1500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DB4C8-8866-9E0E-8589-422DA6312C9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0981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171C-9AF7-B974-8EA9-9B817A48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7618F-1880-27F5-46DB-AC6456926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55824-FFB9-B860-2652-0631749A8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1395412"/>
            <a:ext cx="10506075" cy="4067175"/>
          </a:xfrm>
          <a:prstGeom prst="rect">
            <a:avLst/>
          </a:prstGeom>
        </p:spPr>
      </p:pic>
      <p:pic>
        <p:nvPicPr>
          <p:cNvPr id="6" name="Picture 5" descr="A blue and green triangle shaped object with text&#10;&#10;Description automatically generated">
            <a:extLst>
              <a:ext uri="{FF2B5EF4-FFF2-40B4-BE49-F238E27FC236}">
                <a16:creationId xmlns:a16="http://schemas.microsoft.com/office/drawing/2014/main" id="{837D8F65-FBDA-B003-C9DC-57728FC3F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720975"/>
            <a:ext cx="4476056" cy="370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13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38C1-807F-4F2D-812C-4C6689F0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23244-C02C-4F61-A691-5D4150D3E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5BCB2-6443-4C68-8B4E-E3CFEDB98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09" y="44624"/>
            <a:ext cx="9144000" cy="4929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FCF66-6726-4874-A9E6-A4323B37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3561317"/>
            <a:ext cx="4644008" cy="3297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7A1277-D5FA-450C-9133-43851528A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4077073"/>
            <a:ext cx="4547576" cy="2884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16820-F569-42E2-8D51-37A9543AA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791323"/>
            <a:ext cx="1524000" cy="695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BA282B-9D10-4EC5-932D-5A503A67B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322" y="4077073"/>
            <a:ext cx="8477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05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29DF86-E2E8-6109-7282-D1E6A45B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5778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 sz="7300" b="1" dirty="0"/>
            </a:br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structure of this talk…</a:t>
            </a:r>
            <a:br>
              <a:rPr lang="en-GB" sz="7300" b="1" dirty="0"/>
            </a:br>
            <a:br>
              <a:rPr lang="en-GB" sz="7300" b="1" dirty="0"/>
            </a:br>
            <a:r>
              <a:rPr lang="en-GB" sz="7300" b="1" dirty="0"/>
              <a:t>BUSINESS FORECASTING</a:t>
            </a:r>
            <a:r>
              <a:rPr lang="en-GB" dirty="0"/>
              <a:t> </a:t>
            </a:r>
            <a:br>
              <a:rPr lang="en-GB" dirty="0"/>
            </a:br>
            <a:br>
              <a:rPr lang="en-GB" dirty="0"/>
            </a:br>
            <a:r>
              <a:rPr lang="en-GB" sz="5300" dirty="0">
                <a:solidFill>
                  <a:srgbClr val="EAEAEB"/>
                </a:solidFill>
              </a:rPr>
              <a:t>QUANTITATIVE FORECASTING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rgbClr val="EAEAEB"/>
                </a:solidFill>
              </a:rPr>
              <a:t>JUDGMENTAL FORECASTING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graphicFrame>
        <p:nvGraphicFramePr>
          <p:cNvPr id="388100" name="Object 4"/>
          <p:cNvGraphicFramePr>
            <a:graphicFrameLocks noChangeAspect="1"/>
          </p:cNvGraphicFramePr>
          <p:nvPr/>
        </p:nvGraphicFramePr>
        <p:xfrm>
          <a:off x="2667001" y="1828800"/>
          <a:ext cx="52863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285714" imgH="4001058" progId="PBrush">
                  <p:embed/>
                </p:oleObj>
              </mc:Choice>
              <mc:Fallback>
                <p:oleObj name="Bitmap Image" r:id="rId3" imgW="5285714" imgH="4001058" progId="PBrush">
                  <p:embed/>
                  <p:pic>
                    <p:nvPicPr>
                      <p:cNvPr id="388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1" y="1828800"/>
                        <a:ext cx="52863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429000" y="3352800"/>
            <a:ext cx="1981200" cy="1168400"/>
            <a:chOff x="1200" y="2112"/>
            <a:chExt cx="1248" cy="736"/>
          </a:xfrm>
        </p:grpSpPr>
        <p:pic>
          <p:nvPicPr>
            <p:cNvPr id="5135" name="Picture 5" descr="BS00580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00" y="2160"/>
              <a:ext cx="816" cy="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6" name="AutoShape 6"/>
            <p:cNvSpPr>
              <a:spLocks noChangeArrowheads="1"/>
            </p:cNvSpPr>
            <p:nvPr/>
          </p:nvSpPr>
          <p:spPr bwMode="auto">
            <a:xfrm>
              <a:off x="1872" y="2112"/>
              <a:ext cx="576" cy="192"/>
            </a:xfrm>
            <a:prstGeom prst="wedgeRectCallout">
              <a:avLst>
                <a:gd name="adj1" fmla="val -4531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1200" b="1"/>
                <a:t>IS/ICT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7962900" y="1816100"/>
            <a:ext cx="2020888" cy="4076700"/>
            <a:chOff x="4056" y="1144"/>
            <a:chExt cx="1273" cy="2568"/>
          </a:xfrm>
        </p:grpSpPr>
        <p:graphicFrame>
          <p:nvGraphicFramePr>
            <p:cNvPr id="5133" name="Object 8"/>
            <p:cNvGraphicFramePr>
              <a:graphicFrameLocks noChangeAspect="1"/>
            </p:cNvGraphicFramePr>
            <p:nvPr/>
          </p:nvGraphicFramePr>
          <p:xfrm>
            <a:off x="4056" y="1144"/>
            <a:ext cx="690" cy="2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6" imgW="1095528" imgH="4076190" progId="PBrush">
                    <p:embed/>
                  </p:oleObj>
                </mc:Choice>
                <mc:Fallback>
                  <p:oleObj name="Bitmap Image" r:id="rId6" imgW="1095528" imgH="4076190" progId="PBrush">
                    <p:embed/>
                    <p:pic>
                      <p:nvPicPr>
                        <p:cNvPr id="5133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6" y="1144"/>
                          <a:ext cx="690" cy="25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4" name="AutoShape 9"/>
            <p:cNvSpPr>
              <a:spLocks noChangeArrowheads="1"/>
            </p:cNvSpPr>
            <p:nvPr/>
          </p:nvSpPr>
          <p:spPr bwMode="auto">
            <a:xfrm>
              <a:off x="4464" y="2736"/>
              <a:ext cx="865" cy="513"/>
            </a:xfrm>
            <a:prstGeom prst="wedgeRectCallout">
              <a:avLst>
                <a:gd name="adj1" fmla="val -56704"/>
                <a:gd name="adj2" fmla="val -778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1600" b="1"/>
                <a:t>Stats</a:t>
              </a:r>
            </a:p>
            <a:p>
              <a:pPr algn="ctr"/>
              <a:r>
                <a:rPr lang="en-GB" sz="1200" b="1">
                  <a:solidFill>
                    <a:srgbClr val="0000FF"/>
                  </a:solidFill>
                </a:rPr>
                <a:t>Time-Series</a:t>
              </a:r>
              <a:r>
                <a:rPr lang="en-GB" sz="1200" b="1">
                  <a:solidFill>
                    <a:srgbClr val="FF3300"/>
                  </a:solidFill>
                </a:rPr>
                <a:t> </a:t>
              </a:r>
              <a:r>
                <a:rPr lang="en-GB" sz="1200" b="1"/>
                <a:t>or</a:t>
              </a:r>
              <a:r>
                <a:rPr lang="en-GB" sz="1200" b="1">
                  <a:solidFill>
                    <a:srgbClr val="FF3300"/>
                  </a:solidFill>
                </a:rPr>
                <a:t> </a:t>
              </a:r>
              <a:r>
                <a:rPr lang="en-GB" sz="1200" b="1">
                  <a:solidFill>
                    <a:srgbClr val="99CC00"/>
                  </a:solidFill>
                </a:rPr>
                <a:t>Causal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486400" y="1524000"/>
            <a:ext cx="2667000" cy="1289050"/>
            <a:chOff x="2496" y="960"/>
            <a:chExt cx="1680" cy="812"/>
          </a:xfrm>
        </p:grpSpPr>
        <p:pic>
          <p:nvPicPr>
            <p:cNvPr id="5131" name="Picture 11" descr="BS02064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0" y="960"/>
              <a:ext cx="816" cy="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2" name="AutoShape 12"/>
            <p:cNvSpPr>
              <a:spLocks noChangeArrowheads="1"/>
            </p:cNvSpPr>
            <p:nvPr/>
          </p:nvSpPr>
          <p:spPr bwMode="auto">
            <a:xfrm>
              <a:off x="2496" y="1008"/>
              <a:ext cx="768" cy="192"/>
            </a:xfrm>
            <a:prstGeom prst="wedgeRectCallout">
              <a:avLst>
                <a:gd name="adj1" fmla="val 49741"/>
                <a:gd name="adj2" fmla="val 1177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1200" b="1"/>
                <a:t>Psychology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9048751" y="2205038"/>
            <a:ext cx="1800225" cy="1008062"/>
            <a:chOff x="4740" y="1389"/>
            <a:chExt cx="1134" cy="635"/>
          </a:xfrm>
        </p:grpSpPr>
        <p:sp>
          <p:nvSpPr>
            <p:cNvPr id="5129" name="Line 21"/>
            <p:cNvSpPr>
              <a:spLocks noChangeShapeType="1"/>
            </p:cNvSpPr>
            <p:nvPr/>
          </p:nvSpPr>
          <p:spPr bwMode="auto">
            <a:xfrm flipV="1">
              <a:off x="4740" y="1616"/>
              <a:ext cx="589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5130" name="Text Box 22"/>
            <p:cNvSpPr txBox="1">
              <a:spLocks noChangeArrowheads="1"/>
            </p:cNvSpPr>
            <p:nvPr/>
          </p:nvSpPr>
          <p:spPr bwMode="auto">
            <a:xfrm>
              <a:off x="5012" y="1389"/>
              <a:ext cx="86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solidFill>
                    <a:srgbClr val="FF3300"/>
                  </a:solidFill>
                </a:rPr>
                <a:t>ForeSIGHT</a:t>
              </a:r>
            </a:p>
            <a:p>
              <a:pPr>
                <a:spcBef>
                  <a:spcPct val="50000"/>
                </a:spcBef>
              </a:pPr>
              <a:r>
                <a:rPr lang="en-GB" sz="1400" b="1">
                  <a:solidFill>
                    <a:srgbClr val="FF3300"/>
                  </a:solidFill>
                </a:rPr>
                <a:t>       </a:t>
              </a:r>
              <a:r>
                <a:rPr lang="en-GB" sz="1400" b="1">
                  <a:solidFill>
                    <a:srgbClr val="99CC00"/>
                  </a:solidFill>
                </a:rPr>
                <a:t>+ </a:t>
              </a:r>
            </a:p>
            <a:p>
              <a:pPr>
                <a:spcBef>
                  <a:spcPct val="50000"/>
                </a:spcBef>
              </a:pPr>
              <a:r>
                <a:rPr lang="en-GB" sz="1400" b="1">
                  <a:solidFill>
                    <a:srgbClr val="99CC00"/>
                  </a:solidFill>
                </a:rPr>
                <a:t>Scenarios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6051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E947-6BF0-BB3A-C55A-4903F0D3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Real time forecasting in the nodes of a network through data from clever sensors and whatnot…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7F414-2D74-A989-906F-D86F5410C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4E2BF-FB11-6582-45AD-434C14B93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933575"/>
            <a:ext cx="53721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3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16A3-D7D8-6589-A043-E3957B7A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7E1B0-1938-1243-A952-46DF50B15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78326-B08F-BD6F-FC8B-E6C09C09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84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539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5" r="25155"/>
          <a:stretch>
            <a:fillRect/>
          </a:stretch>
        </p:blipFill>
        <p:spPr/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707492-B343-4C1B-B313-1DB21873C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16" y="5407399"/>
            <a:ext cx="1417829" cy="545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34C4B-2D25-45F7-A3A6-4FEC8FAEF9EF}"/>
              </a:ext>
            </a:extLst>
          </p:cNvPr>
          <p:cNvSpPr txBox="1"/>
          <p:nvPr/>
        </p:nvSpPr>
        <p:spPr>
          <a:xfrm>
            <a:off x="4548948" y="905283"/>
            <a:ext cx="364442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67" b="1" dirty="0">
                <a:solidFill>
                  <a:srgbClr val="FF0000"/>
                </a:solidFill>
              </a:rPr>
              <a:t>POIS</a:t>
            </a:r>
            <a:r>
              <a:rPr lang="en-GB" sz="4267" b="1" baseline="30000" dirty="0">
                <a:solidFill>
                  <a:srgbClr val="FF0000"/>
                </a:solidFill>
              </a:rPr>
              <a:t>2</a:t>
            </a:r>
            <a:r>
              <a:rPr lang="en-GB" sz="4267" b="1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A30F2-300A-4DDA-AA36-1056A600CDED}"/>
              </a:ext>
            </a:extLst>
          </p:cNvPr>
          <p:cNvSpPr txBox="1"/>
          <p:nvPr/>
        </p:nvSpPr>
        <p:spPr>
          <a:xfrm>
            <a:off x="4688417" y="2376928"/>
            <a:ext cx="5382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RAMONES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P</a:t>
            </a:r>
            <a:r>
              <a:rPr lang="en-GB" sz="2400" dirty="0">
                <a:solidFill>
                  <a:schemeClr val="tx2"/>
                </a:solidFill>
              </a:rPr>
              <a:t>r</a:t>
            </a:r>
            <a:r>
              <a:rPr lang="en-GB" sz="2400" b="1" dirty="0">
                <a:solidFill>
                  <a:schemeClr val="tx2"/>
                </a:solidFill>
              </a:rPr>
              <a:t>O</a:t>
            </a:r>
            <a:r>
              <a:rPr lang="en-GB" sz="2400" dirty="0">
                <a:solidFill>
                  <a:schemeClr val="tx2"/>
                </a:solidFill>
              </a:rPr>
              <a:t>totype </a:t>
            </a:r>
            <a:r>
              <a:rPr lang="en-GB" sz="2400" b="1" dirty="0">
                <a:solidFill>
                  <a:schemeClr val="tx2"/>
                </a:solidFill>
              </a:rPr>
              <a:t>I</a:t>
            </a:r>
            <a:r>
              <a:rPr lang="en-GB" sz="2400" dirty="0">
                <a:solidFill>
                  <a:schemeClr val="tx2"/>
                </a:solidFill>
              </a:rPr>
              <a:t>nformation </a:t>
            </a:r>
            <a:r>
              <a:rPr lang="en-GB" sz="2400" b="1" dirty="0">
                <a:solidFill>
                  <a:schemeClr val="tx2"/>
                </a:solidFill>
              </a:rPr>
              <a:t>S</a:t>
            </a:r>
            <a:r>
              <a:rPr lang="en-GB" sz="2400" dirty="0">
                <a:solidFill>
                  <a:schemeClr val="tx2"/>
                </a:solidFill>
              </a:rPr>
              <a:t>ystem for </a:t>
            </a:r>
            <a:r>
              <a:rPr lang="en-GB" sz="2400" b="1" dirty="0">
                <a:solidFill>
                  <a:schemeClr val="tx2"/>
                </a:solidFill>
              </a:rPr>
              <a:t>SOcioecoNomic</a:t>
            </a:r>
            <a:r>
              <a:rPr lang="en-GB" sz="2400" dirty="0">
                <a:solidFill>
                  <a:schemeClr val="tx2"/>
                </a:solidFill>
              </a:rPr>
              <a:t> stakeholders</a:t>
            </a:r>
          </a:p>
          <a:p>
            <a:endParaRPr lang="en-GB" sz="2400" dirty="0">
              <a:solidFill>
                <a:srgbClr val="00B050"/>
              </a:solidFill>
            </a:endParaRPr>
          </a:p>
          <a:p>
            <a:r>
              <a:rPr lang="en-GB" sz="2400" dirty="0">
                <a:solidFill>
                  <a:srgbClr val="00B050"/>
                </a:solidFill>
              </a:rPr>
              <a:t>A true </a:t>
            </a:r>
            <a:r>
              <a:rPr lang="en-GB" sz="2400" b="1" dirty="0">
                <a:solidFill>
                  <a:srgbClr val="00B050"/>
                </a:solidFill>
              </a:rPr>
              <a:t>EI</a:t>
            </a:r>
            <a:r>
              <a:rPr lang="en-GB" sz="2400" dirty="0">
                <a:solidFill>
                  <a:srgbClr val="00B050"/>
                </a:solidFill>
              </a:rPr>
              <a:t> solution and initiative</a:t>
            </a:r>
          </a:p>
        </p:txBody>
      </p:sp>
    </p:spTree>
    <p:extLst>
      <p:ext uri="{BB962C8B-B14F-4D97-AF65-F5344CB8AC3E}">
        <p14:creationId xmlns:p14="http://schemas.microsoft.com/office/powerpoint/2010/main" val="216678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r="4790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5BA517-0546-45DC-93BE-D897E5620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79118"/>
            <a:ext cx="9601200" cy="1485900"/>
          </a:xfrm>
        </p:spPr>
        <p:txBody>
          <a:bodyPr/>
          <a:lstStyle/>
          <a:p>
            <a:endParaRPr lang="en-GB"/>
          </a:p>
        </p:txBody>
      </p:sp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F3D06515-53DF-C29A-D6E5-76EB5A8E4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2" y="1014292"/>
            <a:ext cx="7675736" cy="4480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559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r="4790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5BA517-0546-45DC-93BE-D897E5620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79118"/>
            <a:ext cx="9601200" cy="148590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2FB8452-776D-465A-5055-543B5E2D5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1" y="297159"/>
            <a:ext cx="7665083" cy="62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4101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iseño predetermina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iseño predetermina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pt template.pptx" id="{80D3A362-433A-4382-891B-F4B612C3E0C7}" vid="{0DEF6E00-841F-4971-A409-3AF4E625A5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9178</TotalTime>
  <Words>119</Words>
  <Application>Microsoft Office PowerPoint</Application>
  <PresentationFormat>Widescreen</PresentationFormat>
  <Paragraphs>26</Paragraphs>
  <Slides>12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Roboto</vt:lpstr>
      <vt:lpstr>Diseño predeterminado</vt:lpstr>
      <vt:lpstr>Bitmap Image</vt:lpstr>
      <vt:lpstr>PowerPoint Presentation</vt:lpstr>
      <vt:lpstr>PowerPoint Presentation</vt:lpstr>
      <vt:lpstr>PowerPoint Presentation</vt:lpstr>
      <vt:lpstr> structure of this talk…  BUSINESS FORECASTING   QUANTITATIVE FORECASTING  JUDGMENTAL FORECASTING   </vt:lpstr>
      <vt:lpstr>Real time forecasting in the nodes of a network through data from clever sensors and whatnot…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EAMEJIA</dc:creator>
  <cp:lastModifiedBy>NIKOLOPOULOS, KOSTAS</cp:lastModifiedBy>
  <cp:revision>582</cp:revision>
  <cp:lastPrinted>2018-01-22T10:42:01Z</cp:lastPrinted>
  <dcterms:created xsi:type="dcterms:W3CDTF">2006-08-16T00:00:00Z</dcterms:created>
  <dcterms:modified xsi:type="dcterms:W3CDTF">2023-12-13T11:18:14Z</dcterms:modified>
</cp:coreProperties>
</file>