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864" r:id="rId3"/>
    <p:sldId id="866" r:id="rId4"/>
    <p:sldId id="321" r:id="rId5"/>
    <p:sldId id="331" r:id="rId6"/>
    <p:sldId id="276" r:id="rId7"/>
    <p:sldId id="323" r:id="rId8"/>
    <p:sldId id="322" r:id="rId9"/>
    <p:sldId id="867" r:id="rId10"/>
    <p:sldId id="863" r:id="rId11"/>
    <p:sldId id="868" r:id="rId12"/>
    <p:sldId id="873" r:id="rId13"/>
    <p:sldId id="872" r:id="rId14"/>
    <p:sldId id="871" r:id="rId15"/>
    <p:sldId id="865" r:id="rId16"/>
    <p:sldId id="869" r:id="rId17"/>
    <p:sldId id="870" r:id="rId18"/>
    <p:sldId id="874" r:id="rId19"/>
    <p:sldId id="875" r:id="rId20"/>
    <p:sldId id="878" r:id="rId21"/>
    <p:sldId id="879" r:id="rId22"/>
    <p:sldId id="881" r:id="rId23"/>
    <p:sldId id="880" r:id="rId24"/>
    <p:sldId id="876" r:id="rId25"/>
    <p:sldId id="877" r:id="rId26"/>
    <p:sldId id="4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50"/>
  </p:normalViewPr>
  <p:slideViewPr>
    <p:cSldViewPr snapToGrid="0" snapToObjects="1">
      <p:cViewPr varScale="1">
        <p:scale>
          <a:sx n="97" d="100"/>
          <a:sy n="97" d="100"/>
        </p:scale>
        <p:origin x="3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F05F-190A-8741-9EAF-D1290D1DF176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8FDFD-F33E-2A4E-B342-D5BF0B69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0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2D9C-82DB-5842-851D-1B06337E8B44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39D6-4DF1-074D-8A40-ECBDA599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Experiments.</a:t>
            </a:r>
          </a:p>
          <a:p>
            <a:r>
              <a:rPr lang="en-US" dirty="0"/>
              <a:t>Would we have found it anyway?</a:t>
            </a:r>
          </a:p>
          <a:p>
            <a:r>
              <a:rPr lang="en-US" baseline="0" dirty="0"/>
              <a:t>DIS</a:t>
            </a:r>
          </a:p>
          <a:p>
            <a:r>
              <a:rPr lang="en-US" baseline="0" dirty="0"/>
              <a:t>4l</a:t>
            </a:r>
          </a:p>
          <a:p>
            <a:r>
              <a:rPr lang="en-US" dirty="0"/>
              <a:t>Roman villa/</a:t>
            </a:r>
            <a:r>
              <a:rPr lang="en-US" dirty="0" err="1"/>
              <a:t>cms</a:t>
            </a:r>
            <a:r>
              <a:rPr lang="en-US" dirty="0"/>
              <a:t>. Traces of the SM will exist as long</a:t>
            </a:r>
            <a:r>
              <a:rPr lang="en-US" baseline="0" dirty="0"/>
              <a:t> as there is a </a:t>
            </a:r>
            <a:r>
              <a:rPr lang="en-US" baseline="0" dirty="0" err="1"/>
              <a:t>civilisation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39D6-4DF1-074D-8A40-ECBDA599E7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a sunburst&#10;&#10;Description automatically generated">
            <a:extLst>
              <a:ext uri="{FF2B5EF4-FFF2-40B4-BE49-F238E27FC236}">
                <a16:creationId xmlns:a16="http://schemas.microsoft.com/office/drawing/2014/main" id="{2FB0AF62-FCBD-DAAC-6E20-697E6E016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" y="24885"/>
            <a:ext cx="1172176" cy="5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sunburst&#10;&#10;Description automatically generated">
            <a:extLst>
              <a:ext uri="{FF2B5EF4-FFF2-40B4-BE49-F238E27FC236}">
                <a16:creationId xmlns:a16="http://schemas.microsoft.com/office/drawing/2014/main" id="{034F85B4-88C5-9C57-1B0C-8269A3E4D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" y="24885"/>
            <a:ext cx="1172176" cy="5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a sunburst&#10;&#10;Description automatically generated">
            <a:extLst>
              <a:ext uri="{FF2B5EF4-FFF2-40B4-BE49-F238E27FC236}">
                <a16:creationId xmlns:a16="http://schemas.microsoft.com/office/drawing/2014/main" id="{EB1EE9AC-C270-1D74-300D-ADE7AE468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" y="24885"/>
            <a:ext cx="1172176" cy="5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a sunburst&#10;&#10;Description automatically generated">
            <a:extLst>
              <a:ext uri="{FF2B5EF4-FFF2-40B4-BE49-F238E27FC236}">
                <a16:creationId xmlns:a16="http://schemas.microsoft.com/office/drawing/2014/main" id="{D131A013-0952-9EB6-97BC-FF9A13580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" y="24885"/>
            <a:ext cx="1172176" cy="5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846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ght-red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92" y="-30161"/>
            <a:ext cx="3899708" cy="745917"/>
          </a:xfrm>
          <a:prstGeom prst="rect">
            <a:avLst/>
          </a:prstGeom>
        </p:spPr>
      </p:pic>
      <p:pic>
        <p:nvPicPr>
          <p:cNvPr id="12" name="Picture 11" descr="light-red.ep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20" r="42720"/>
          <a:stretch/>
        </p:blipFill>
        <p:spPr>
          <a:xfrm>
            <a:off x="-4103865" y="-30161"/>
            <a:ext cx="9546530" cy="7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4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ecarlonet.org/" TargetMode="External"/><Relationship Id="rId2" Type="http://schemas.openxmlformats.org/officeDocument/2006/relationships/hyperlink" Target="https://inspirehep.net/literature/7159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pirehep.net/literature/1996620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pirehep.net/literature/692370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spirehep.net/literature/186992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415636" TargetMode="External"/><Relationship Id="rId2" Type="http://schemas.openxmlformats.org/officeDocument/2006/relationships/hyperlink" Target="https://inspirehep.net/literature/271535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pirehep.net/literature/1620933" TargetMode="External"/><Relationship Id="rId4" Type="http://schemas.openxmlformats.org/officeDocument/2006/relationships/hyperlink" Target="https://inspirehep.net/literature/78862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spirehep.net/literature/3925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pirehep.net/literature/4091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2448"/>
            <a:ext cx="7772400" cy="2246769"/>
          </a:xfrm>
        </p:spPr>
        <p:txBody>
          <a:bodyPr>
            <a:normAutofit/>
          </a:bodyPr>
          <a:lstStyle/>
          <a:p>
            <a:r>
              <a:rPr lang="en-US" dirty="0"/>
              <a:t>HERA as an EIC Bootcamp</a:t>
            </a:r>
            <a:br>
              <a:rPr lang="en-US" dirty="0"/>
            </a:br>
            <a:r>
              <a:rPr lang="en-US" sz="3600" i="1" dirty="0"/>
              <a:t>Software and Physics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79" y="5561428"/>
            <a:ext cx="8458200" cy="13882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Jon Butterworth </a:t>
            </a:r>
            <a:r>
              <a:rPr lang="en-US" dirty="0">
                <a:solidFill>
                  <a:schemeClr val="tx1"/>
                </a:solidFill>
              </a:rPr>
              <a:t>University College London</a:t>
            </a:r>
          </a:p>
          <a:p>
            <a:r>
              <a:rPr lang="en-US" i="1" dirty="0">
                <a:solidFill>
                  <a:srgbClr val="FF0000"/>
                </a:solidFill>
              </a:rPr>
              <a:t>MC4EIC Durham </a:t>
            </a:r>
            <a:r>
              <a:rPr lang="en-US" dirty="0">
                <a:solidFill>
                  <a:schemeClr val="tx1"/>
                </a:solidFill>
              </a:rPr>
              <a:t>5/6/2024</a:t>
            </a:r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9E20D1EA-C663-0ACA-AABC-42CE6C30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7" y="2020775"/>
            <a:ext cx="3843130" cy="3368978"/>
          </a:xfrm>
          <a:custGeom>
            <a:avLst/>
            <a:gdLst>
              <a:gd name="connsiteX0" fmla="*/ 0 w 3843130"/>
              <a:gd name="connsiteY0" fmla="*/ 0 h 3368978"/>
              <a:gd name="connsiteX1" fmla="*/ 602090 w 3843130"/>
              <a:gd name="connsiteY1" fmla="*/ 0 h 3368978"/>
              <a:gd name="connsiteX2" fmla="*/ 1127318 w 3843130"/>
              <a:gd name="connsiteY2" fmla="*/ 0 h 3368978"/>
              <a:gd name="connsiteX3" fmla="*/ 1844702 w 3843130"/>
              <a:gd name="connsiteY3" fmla="*/ 0 h 3368978"/>
              <a:gd name="connsiteX4" fmla="*/ 2446793 w 3843130"/>
              <a:gd name="connsiteY4" fmla="*/ 0 h 3368978"/>
              <a:gd name="connsiteX5" fmla="*/ 3048883 w 3843130"/>
              <a:gd name="connsiteY5" fmla="*/ 0 h 3368978"/>
              <a:gd name="connsiteX6" fmla="*/ 3843130 w 3843130"/>
              <a:gd name="connsiteY6" fmla="*/ 0 h 3368978"/>
              <a:gd name="connsiteX7" fmla="*/ 3843130 w 3843130"/>
              <a:gd name="connsiteY7" fmla="*/ 606416 h 3368978"/>
              <a:gd name="connsiteX8" fmla="*/ 3843130 w 3843130"/>
              <a:gd name="connsiteY8" fmla="*/ 1280212 h 3368978"/>
              <a:gd name="connsiteX9" fmla="*/ 3843130 w 3843130"/>
              <a:gd name="connsiteY9" fmla="*/ 1886628 h 3368978"/>
              <a:gd name="connsiteX10" fmla="*/ 3843130 w 3843130"/>
              <a:gd name="connsiteY10" fmla="*/ 2493044 h 3368978"/>
              <a:gd name="connsiteX11" fmla="*/ 3843130 w 3843130"/>
              <a:gd name="connsiteY11" fmla="*/ 3368978 h 3368978"/>
              <a:gd name="connsiteX12" fmla="*/ 3164177 w 3843130"/>
              <a:gd name="connsiteY12" fmla="*/ 3368978 h 3368978"/>
              <a:gd name="connsiteX13" fmla="*/ 2446793 w 3843130"/>
              <a:gd name="connsiteY13" fmla="*/ 3368978 h 3368978"/>
              <a:gd name="connsiteX14" fmla="*/ 1729409 w 3843130"/>
              <a:gd name="connsiteY14" fmla="*/ 3368978 h 3368978"/>
              <a:gd name="connsiteX15" fmla="*/ 1165749 w 3843130"/>
              <a:gd name="connsiteY15" fmla="*/ 3368978 h 3368978"/>
              <a:gd name="connsiteX16" fmla="*/ 0 w 3843130"/>
              <a:gd name="connsiteY16" fmla="*/ 3368978 h 3368978"/>
              <a:gd name="connsiteX17" fmla="*/ 0 w 3843130"/>
              <a:gd name="connsiteY17" fmla="*/ 2627803 h 3368978"/>
              <a:gd name="connsiteX18" fmla="*/ 0 w 3843130"/>
              <a:gd name="connsiteY18" fmla="*/ 2055077 h 3368978"/>
              <a:gd name="connsiteX19" fmla="*/ 0 w 3843130"/>
              <a:gd name="connsiteY19" fmla="*/ 1448661 h 3368978"/>
              <a:gd name="connsiteX20" fmla="*/ 0 w 3843130"/>
              <a:gd name="connsiteY20" fmla="*/ 842244 h 3368978"/>
              <a:gd name="connsiteX21" fmla="*/ 0 w 3843130"/>
              <a:gd name="connsiteY21" fmla="*/ 0 h 33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43130" h="3368978" extrusionOk="0">
                <a:moveTo>
                  <a:pt x="0" y="0"/>
                </a:moveTo>
                <a:cubicBezTo>
                  <a:pt x="271467" y="-14376"/>
                  <a:pt x="400805" y="6166"/>
                  <a:pt x="602090" y="0"/>
                </a:cubicBezTo>
                <a:cubicBezTo>
                  <a:pt x="803375" y="-6166"/>
                  <a:pt x="1021025" y="4786"/>
                  <a:pt x="1127318" y="0"/>
                </a:cubicBezTo>
                <a:cubicBezTo>
                  <a:pt x="1233611" y="-4786"/>
                  <a:pt x="1583796" y="-23490"/>
                  <a:pt x="1844702" y="0"/>
                </a:cubicBezTo>
                <a:cubicBezTo>
                  <a:pt x="2105608" y="23490"/>
                  <a:pt x="2195020" y="2698"/>
                  <a:pt x="2446793" y="0"/>
                </a:cubicBezTo>
                <a:cubicBezTo>
                  <a:pt x="2698566" y="-2698"/>
                  <a:pt x="2854646" y="27545"/>
                  <a:pt x="3048883" y="0"/>
                </a:cubicBezTo>
                <a:cubicBezTo>
                  <a:pt x="3243120" y="-27545"/>
                  <a:pt x="3453580" y="461"/>
                  <a:pt x="3843130" y="0"/>
                </a:cubicBezTo>
                <a:cubicBezTo>
                  <a:pt x="3835608" y="241781"/>
                  <a:pt x="3825624" y="378598"/>
                  <a:pt x="3843130" y="606416"/>
                </a:cubicBezTo>
                <a:cubicBezTo>
                  <a:pt x="3860636" y="834234"/>
                  <a:pt x="3850585" y="1069390"/>
                  <a:pt x="3843130" y="1280212"/>
                </a:cubicBezTo>
                <a:cubicBezTo>
                  <a:pt x="3835675" y="1491034"/>
                  <a:pt x="3825687" y="1638589"/>
                  <a:pt x="3843130" y="1886628"/>
                </a:cubicBezTo>
                <a:cubicBezTo>
                  <a:pt x="3860573" y="2134667"/>
                  <a:pt x="3859333" y="2283926"/>
                  <a:pt x="3843130" y="2493044"/>
                </a:cubicBezTo>
                <a:cubicBezTo>
                  <a:pt x="3826927" y="2702162"/>
                  <a:pt x="3853726" y="3132537"/>
                  <a:pt x="3843130" y="3368978"/>
                </a:cubicBezTo>
                <a:cubicBezTo>
                  <a:pt x="3685378" y="3400225"/>
                  <a:pt x="3333695" y="3392318"/>
                  <a:pt x="3164177" y="3368978"/>
                </a:cubicBezTo>
                <a:cubicBezTo>
                  <a:pt x="2994659" y="3345638"/>
                  <a:pt x="2767270" y="3362069"/>
                  <a:pt x="2446793" y="3368978"/>
                </a:cubicBezTo>
                <a:cubicBezTo>
                  <a:pt x="2126316" y="3375887"/>
                  <a:pt x="2050549" y="3338737"/>
                  <a:pt x="1729409" y="3368978"/>
                </a:cubicBezTo>
                <a:cubicBezTo>
                  <a:pt x="1408269" y="3399219"/>
                  <a:pt x="1376160" y="3377628"/>
                  <a:pt x="1165749" y="3368978"/>
                </a:cubicBezTo>
                <a:cubicBezTo>
                  <a:pt x="955338" y="3360328"/>
                  <a:pt x="576780" y="3373021"/>
                  <a:pt x="0" y="3368978"/>
                </a:cubicBezTo>
                <a:cubicBezTo>
                  <a:pt x="14744" y="3037899"/>
                  <a:pt x="35808" y="2804171"/>
                  <a:pt x="0" y="2627803"/>
                </a:cubicBezTo>
                <a:cubicBezTo>
                  <a:pt x="-35808" y="2451435"/>
                  <a:pt x="14014" y="2284851"/>
                  <a:pt x="0" y="2055077"/>
                </a:cubicBezTo>
                <a:cubicBezTo>
                  <a:pt x="-14014" y="1825303"/>
                  <a:pt x="21547" y="1656838"/>
                  <a:pt x="0" y="1448661"/>
                </a:cubicBezTo>
                <a:cubicBezTo>
                  <a:pt x="-21547" y="1240484"/>
                  <a:pt x="-29885" y="1088002"/>
                  <a:pt x="0" y="842244"/>
                </a:cubicBezTo>
                <a:cubicBezTo>
                  <a:pt x="29885" y="596486"/>
                  <a:pt x="-38887" y="291155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3FF039-E55F-51E4-9E21-B1C89FC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4F8"/>
              </a:clrFrom>
              <a:clrTo>
                <a:srgbClr val="F3F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21" y="2587487"/>
            <a:ext cx="1980682" cy="18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D8C27-CFE6-D628-5916-74E8DA86A407}"/>
              </a:ext>
            </a:extLst>
          </p:cNvPr>
          <p:cNvSpPr txBox="1"/>
          <p:nvPr/>
        </p:nvSpPr>
        <p:spPr>
          <a:xfrm>
            <a:off x="4401379" y="4267544"/>
            <a:ext cx="6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ZEUS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7107E-9899-2492-6524-18E46AEAB45B}"/>
              </a:ext>
            </a:extLst>
          </p:cNvPr>
          <p:cNvSpPr txBox="1"/>
          <p:nvPr/>
        </p:nvSpPr>
        <p:spPr>
          <a:xfrm>
            <a:off x="3547902" y="2415812"/>
            <a:ext cx="6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676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0B6B-AC61-5947-ED34-6D445CF1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89" y="539605"/>
            <a:ext cx="2335811" cy="1336040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pitchFamily="2" charset="0"/>
                <a:ea typeface="Palatino" pitchFamily="2" charset="77"/>
              </a:rPr>
              <a:t>Rivet</a:t>
            </a:r>
            <a:endParaRPr lang="en-US" dirty="0">
              <a:solidFill>
                <a:srgbClr val="FF0000"/>
              </a:solidFill>
              <a:latin typeface="Helvetica" pitchFamily="2" charset="0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3D32-B7FD-AC1A-DE73-804CC6F4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59" y="1623124"/>
            <a:ext cx="5612784" cy="50983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  <a:ea typeface="Palatino" pitchFamily="2" charset="77"/>
                <a:hlinkClick r:id="rId2"/>
              </a:rPr>
              <a:t>Direct legacy of HZTOOL</a:t>
            </a:r>
            <a:endParaRPr lang="en-US" dirty="0">
              <a:latin typeface="Helvetica" pitchFamily="2" charset="0"/>
              <a:ea typeface="Palatino" pitchFamily="2" charset="77"/>
            </a:endParaRPr>
          </a:p>
          <a:p>
            <a:r>
              <a:rPr lang="en-US" sz="2300" dirty="0">
                <a:latin typeface="Helvetica" pitchFamily="2" charset="0"/>
                <a:ea typeface="Palatino" pitchFamily="2" charset="77"/>
              </a:rPr>
              <a:t>CEDAR eScience grant c2005 (JMB, Stirling, S Butterworth, Whalley </a:t>
            </a:r>
            <a:r>
              <a:rPr lang="en-US" sz="2300" dirty="0">
                <a:latin typeface="Helvetica" pitchFamily="2" charset="0"/>
                <a:ea typeface="Palatino" pitchFamily="2" charset="77"/>
                <a:sym typeface="Wingdings" pitchFamily="2" charset="2"/>
              </a:rPr>
              <a:t> </a:t>
            </a:r>
            <a:r>
              <a:rPr lang="en-US" sz="2300" b="1" dirty="0">
                <a:latin typeface="Helvetica" pitchFamily="2" charset="0"/>
                <a:ea typeface="Palatino" pitchFamily="2" charset="77"/>
                <a:sym typeface="Wingdings" pitchFamily="2" charset="2"/>
              </a:rPr>
              <a:t>Buckley</a:t>
            </a:r>
            <a:r>
              <a:rPr lang="en-US" sz="2300" dirty="0">
                <a:latin typeface="Helvetica" pitchFamily="2" charset="0"/>
                <a:ea typeface="Palatino" pitchFamily="2" charset="77"/>
                <a:sym typeface="Wingdings" pitchFamily="2" charset="2"/>
              </a:rPr>
              <a:t>, Monk.)</a:t>
            </a:r>
          </a:p>
          <a:p>
            <a:r>
              <a:rPr lang="en-US" sz="2400" dirty="0">
                <a:latin typeface="Helvetica" pitchFamily="2" charset="0"/>
                <a:ea typeface="Palatino" pitchFamily="2" charset="77"/>
              </a:rPr>
              <a:t>Buckley et al, </a:t>
            </a:r>
            <a:r>
              <a:rPr lang="en-US" sz="2400" dirty="0" err="1">
                <a:latin typeface="Helvetica" pitchFamily="2" charset="0"/>
                <a:ea typeface="Palatino" pitchFamily="2" charset="77"/>
              </a:rPr>
              <a:t>Bierlich</a:t>
            </a:r>
            <a:r>
              <a:rPr lang="en-US" sz="2400" dirty="0">
                <a:latin typeface="Helvetica" pitchFamily="2" charset="0"/>
                <a:ea typeface="Palatino" pitchFamily="2" charset="77"/>
              </a:rPr>
              <a:t> et al </a:t>
            </a:r>
            <a:r>
              <a:rPr lang="en-GB" sz="2400" dirty="0">
                <a:latin typeface="Helvetica" pitchFamily="2" charset="0"/>
              </a:rPr>
              <a:t>arXiv:1003.0694 (CPC), arXiv:1912.05451 (</a:t>
            </a:r>
            <a:r>
              <a:rPr lang="en-GB" sz="2400" dirty="0" err="1">
                <a:latin typeface="Helvetica" pitchFamily="2" charset="0"/>
              </a:rPr>
              <a:t>SciPost</a:t>
            </a:r>
            <a:r>
              <a:rPr lang="en-GB" sz="2400" dirty="0">
                <a:latin typeface="Helvetica" pitchFamily="2" charset="0"/>
              </a:rPr>
              <a:t>), arXiv:2404.15984 </a:t>
            </a:r>
            <a:endParaRPr lang="en-US" sz="2400" dirty="0">
              <a:latin typeface="Helvetica" pitchFamily="2" charset="0"/>
              <a:ea typeface="Palatino" pitchFamily="2" charset="77"/>
            </a:endParaRPr>
          </a:p>
          <a:p>
            <a:pPr marL="0" indent="0">
              <a:buNone/>
            </a:pPr>
            <a:endParaRPr lang="en-US" sz="2300" dirty="0">
              <a:latin typeface="Helvetica" pitchFamily="2" charset="0"/>
              <a:ea typeface="Palatino" pitchFamily="2" charset="77"/>
            </a:endParaRPr>
          </a:p>
          <a:p>
            <a:pPr marL="0" indent="0">
              <a:buNone/>
            </a:pPr>
            <a:r>
              <a:rPr lang="en-US" dirty="0">
                <a:latin typeface="Helvetica" pitchFamily="2" charset="0"/>
                <a:ea typeface="Palatino" pitchFamily="2" charset="77"/>
              </a:rPr>
              <a:t>Developed by </a:t>
            </a:r>
            <a:r>
              <a:rPr lang="en-US" dirty="0">
                <a:latin typeface="Helvetica" pitchFamily="2" charset="0"/>
                <a:ea typeface="Palatino" pitchFamily="2" charset="77"/>
                <a:hlinkClick r:id="rId3"/>
              </a:rPr>
              <a:t>MCnet</a:t>
            </a:r>
            <a:r>
              <a:rPr lang="en-US" dirty="0">
                <a:latin typeface="Helvetica" pitchFamily="2" charset="0"/>
                <a:ea typeface="Palatino" pitchFamily="2" charset="77"/>
              </a:rPr>
              <a:t> for tuning and validation of new MC event generators</a:t>
            </a:r>
          </a:p>
          <a:p>
            <a:r>
              <a:rPr lang="en-US" sz="2900" i="1" dirty="0">
                <a:latin typeface="Helvetica" pitchFamily="2" charset="0"/>
                <a:ea typeface="Palatino" pitchFamily="2" charset="77"/>
              </a:rPr>
              <a:t>e.g. What does the underlying event look like in 7 </a:t>
            </a:r>
            <a:r>
              <a:rPr lang="en-US" sz="2900" i="1" dirty="0" err="1">
                <a:latin typeface="Helvetica" pitchFamily="2" charset="0"/>
                <a:ea typeface="Palatino" pitchFamily="2" charset="77"/>
              </a:rPr>
              <a:t>TeV</a:t>
            </a:r>
            <a:r>
              <a:rPr lang="en-US" sz="2900" i="1" dirty="0">
                <a:latin typeface="Helvetica" pitchFamily="2" charset="0"/>
                <a:ea typeface="Palatino" pitchFamily="2" charset="77"/>
              </a:rPr>
              <a:t> pp collisions? 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  <a:ea typeface="Palatino" pitchFamily="2" charset="77"/>
            </a:endParaRPr>
          </a:p>
          <a:p>
            <a:pPr marL="0" indent="0">
              <a:buNone/>
            </a:pPr>
            <a:r>
              <a:rPr lang="en-US" dirty="0">
                <a:latin typeface="Helvetica" pitchFamily="2" charset="0"/>
                <a:ea typeface="Palatino" pitchFamily="2" charset="77"/>
              </a:rPr>
              <a:t>Caching of results to improve scalability (“Projections”)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  <a:ea typeface="Palatino" pitchFamily="2" charset="77"/>
            </a:endParaRPr>
          </a:p>
          <a:p>
            <a:pPr marL="0" indent="0">
              <a:buNone/>
            </a:pPr>
            <a:r>
              <a:rPr lang="en-US" dirty="0">
                <a:latin typeface="Helvetica" pitchFamily="2" charset="0"/>
                <a:ea typeface="Palatino" pitchFamily="2" charset="77"/>
              </a:rPr>
              <a:t>More dogmatic about using only final state particles</a:t>
            </a:r>
          </a:p>
          <a:p>
            <a:r>
              <a:rPr lang="en-US" dirty="0">
                <a:latin typeface="Helvetica" pitchFamily="2" charset="0"/>
                <a:ea typeface="Palatino" pitchFamily="2" charset="77"/>
              </a:rPr>
              <a:t>	</a:t>
            </a:r>
            <a:r>
              <a:rPr lang="en-US" sz="2900" i="1" dirty="0">
                <a:latin typeface="Helvetica" pitchFamily="2" charset="0"/>
                <a:ea typeface="Palatino" pitchFamily="2" charset="77"/>
              </a:rPr>
              <a:t>Which electron is your scattered electron?</a:t>
            </a:r>
          </a:p>
          <a:p>
            <a:r>
              <a:rPr lang="en-US" sz="2900" i="1" dirty="0">
                <a:latin typeface="Helvetica" pitchFamily="2" charset="0"/>
                <a:ea typeface="Palatino" pitchFamily="2" charset="77"/>
              </a:rPr>
              <a:t>	What the **** is a Pomeron anyway?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  <a:ea typeface="Palatino" pitchFamily="2" charset="77"/>
            </a:endParaRP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77B83C27-AB49-B08B-CC8B-C941E3FD16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9825" y="1769624"/>
            <a:ext cx="3534901" cy="3090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F5C380-DA00-534A-964E-5D2176C6998A}"/>
              </a:ext>
            </a:extLst>
          </p:cNvPr>
          <p:cNvSpPr/>
          <p:nvPr/>
        </p:nvSpPr>
        <p:spPr>
          <a:xfrm>
            <a:off x="6202017" y="4690150"/>
            <a:ext cx="273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latin typeface="Palatino" pitchFamily="2" charset="77"/>
                <a:ea typeface="Palatino" pitchFamily="2" charset="77"/>
              </a:rPr>
              <a:t>From ATL-PHYS-PUB-2011-008</a:t>
            </a:r>
            <a:r>
              <a:rPr lang="en-GB" i="1" dirty="0">
                <a:latin typeface="NimbusRomNo9L"/>
              </a:rPr>
              <a:t> </a:t>
            </a:r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8D13B-56C8-4B2D-EB46-233AC4AF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55AA-6F7C-1647-B0C7-C2C3B151BC4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0847E-5027-F1E8-F783-2D1C687A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C8AFFCD-60C8-49D2-07ED-889CACB7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CCDD5-8767-E321-296C-D1E05A6F0C2D}"/>
              </a:ext>
            </a:extLst>
          </p:cNvPr>
          <p:cNvSpPr txBox="1"/>
          <p:nvPr/>
        </p:nvSpPr>
        <p:spPr>
          <a:xfrm>
            <a:off x="5610942" y="5059481"/>
            <a:ext cx="3378267" cy="1600438"/>
          </a:xfrm>
          <a:custGeom>
            <a:avLst/>
            <a:gdLst>
              <a:gd name="connsiteX0" fmla="*/ 0 w 3378267"/>
              <a:gd name="connsiteY0" fmla="*/ 0 h 1600438"/>
              <a:gd name="connsiteX1" fmla="*/ 641871 w 3378267"/>
              <a:gd name="connsiteY1" fmla="*/ 0 h 1600438"/>
              <a:gd name="connsiteX2" fmla="*/ 1216176 w 3378267"/>
              <a:gd name="connsiteY2" fmla="*/ 0 h 1600438"/>
              <a:gd name="connsiteX3" fmla="*/ 1959395 w 3378267"/>
              <a:gd name="connsiteY3" fmla="*/ 0 h 1600438"/>
              <a:gd name="connsiteX4" fmla="*/ 2601266 w 3378267"/>
              <a:gd name="connsiteY4" fmla="*/ 0 h 1600438"/>
              <a:gd name="connsiteX5" fmla="*/ 3378267 w 3378267"/>
              <a:gd name="connsiteY5" fmla="*/ 0 h 1600438"/>
              <a:gd name="connsiteX6" fmla="*/ 3378267 w 3378267"/>
              <a:gd name="connsiteY6" fmla="*/ 565488 h 1600438"/>
              <a:gd name="connsiteX7" fmla="*/ 3378267 w 3378267"/>
              <a:gd name="connsiteY7" fmla="*/ 1098967 h 1600438"/>
              <a:gd name="connsiteX8" fmla="*/ 3378267 w 3378267"/>
              <a:gd name="connsiteY8" fmla="*/ 1600438 h 1600438"/>
              <a:gd name="connsiteX9" fmla="*/ 2770179 w 3378267"/>
              <a:gd name="connsiteY9" fmla="*/ 1600438 h 1600438"/>
              <a:gd name="connsiteX10" fmla="*/ 2094526 w 3378267"/>
              <a:gd name="connsiteY10" fmla="*/ 1600438 h 1600438"/>
              <a:gd name="connsiteX11" fmla="*/ 1418872 w 3378267"/>
              <a:gd name="connsiteY11" fmla="*/ 1600438 h 1600438"/>
              <a:gd name="connsiteX12" fmla="*/ 777001 w 3378267"/>
              <a:gd name="connsiteY12" fmla="*/ 1600438 h 1600438"/>
              <a:gd name="connsiteX13" fmla="*/ 0 w 3378267"/>
              <a:gd name="connsiteY13" fmla="*/ 1600438 h 1600438"/>
              <a:gd name="connsiteX14" fmla="*/ 0 w 3378267"/>
              <a:gd name="connsiteY14" fmla="*/ 1034950 h 1600438"/>
              <a:gd name="connsiteX15" fmla="*/ 0 w 3378267"/>
              <a:gd name="connsiteY15" fmla="*/ 469462 h 1600438"/>
              <a:gd name="connsiteX16" fmla="*/ 0 w 3378267"/>
              <a:gd name="connsiteY16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8267" h="1600438" extrusionOk="0">
                <a:moveTo>
                  <a:pt x="0" y="0"/>
                </a:moveTo>
                <a:cubicBezTo>
                  <a:pt x="265878" y="30497"/>
                  <a:pt x="373378" y="-4217"/>
                  <a:pt x="641871" y="0"/>
                </a:cubicBezTo>
                <a:cubicBezTo>
                  <a:pt x="910364" y="4217"/>
                  <a:pt x="942502" y="-4397"/>
                  <a:pt x="1216176" y="0"/>
                </a:cubicBezTo>
                <a:cubicBezTo>
                  <a:pt x="1489851" y="4397"/>
                  <a:pt x="1636790" y="-26810"/>
                  <a:pt x="1959395" y="0"/>
                </a:cubicBezTo>
                <a:cubicBezTo>
                  <a:pt x="2282000" y="26810"/>
                  <a:pt x="2411385" y="2661"/>
                  <a:pt x="2601266" y="0"/>
                </a:cubicBezTo>
                <a:cubicBezTo>
                  <a:pt x="2791147" y="-2661"/>
                  <a:pt x="3150491" y="-16868"/>
                  <a:pt x="3378267" y="0"/>
                </a:cubicBezTo>
                <a:cubicBezTo>
                  <a:pt x="3382726" y="114527"/>
                  <a:pt x="3355107" y="362054"/>
                  <a:pt x="3378267" y="565488"/>
                </a:cubicBezTo>
                <a:cubicBezTo>
                  <a:pt x="3401427" y="768922"/>
                  <a:pt x="3403299" y="869923"/>
                  <a:pt x="3378267" y="1098967"/>
                </a:cubicBezTo>
                <a:cubicBezTo>
                  <a:pt x="3353235" y="1328011"/>
                  <a:pt x="3366670" y="1357615"/>
                  <a:pt x="3378267" y="1600438"/>
                </a:cubicBezTo>
                <a:cubicBezTo>
                  <a:pt x="3235215" y="1622896"/>
                  <a:pt x="2964506" y="1623211"/>
                  <a:pt x="2770179" y="1600438"/>
                </a:cubicBezTo>
                <a:cubicBezTo>
                  <a:pt x="2575852" y="1577665"/>
                  <a:pt x="2358993" y="1606261"/>
                  <a:pt x="2094526" y="1600438"/>
                </a:cubicBezTo>
                <a:cubicBezTo>
                  <a:pt x="1830059" y="1594615"/>
                  <a:pt x="1573961" y="1582697"/>
                  <a:pt x="1418872" y="1600438"/>
                </a:cubicBezTo>
                <a:cubicBezTo>
                  <a:pt x="1263783" y="1618179"/>
                  <a:pt x="980789" y="1585018"/>
                  <a:pt x="777001" y="1600438"/>
                </a:cubicBezTo>
                <a:cubicBezTo>
                  <a:pt x="573213" y="1615858"/>
                  <a:pt x="194151" y="1606792"/>
                  <a:pt x="0" y="1600438"/>
                </a:cubicBezTo>
                <a:cubicBezTo>
                  <a:pt x="17549" y="1431237"/>
                  <a:pt x="-4503" y="1197324"/>
                  <a:pt x="0" y="1034950"/>
                </a:cubicBezTo>
                <a:cubicBezTo>
                  <a:pt x="4503" y="872576"/>
                  <a:pt x="7607" y="733331"/>
                  <a:pt x="0" y="469462"/>
                </a:cubicBezTo>
                <a:cubicBezTo>
                  <a:pt x="-7607" y="205593"/>
                  <a:pt x="4187" y="201558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Helvetica" pitchFamily="2" charset="0"/>
                <a:ea typeface="Palatino" pitchFamily="2" charset="77"/>
              </a:rPr>
              <a:t>Paradoxically, HERA results are somewhat under-represented (timing, and use of HZTOOL)</a:t>
            </a:r>
          </a:p>
          <a:p>
            <a:pPr marL="0" indent="0">
              <a:buNone/>
            </a:pPr>
            <a:r>
              <a:rPr lang="en-US" sz="1400" dirty="0">
                <a:latin typeface="Helvetica" pitchFamily="2" charset="0"/>
                <a:ea typeface="Palatino" pitchFamily="2" charset="77"/>
              </a:rPr>
              <a:t>Situation is improving. See e.g. </a:t>
            </a:r>
            <a:r>
              <a:rPr lang="en-GB" sz="1400" dirty="0">
                <a:latin typeface="Helvetica" pitchFamily="2" charset="0"/>
                <a:hlinkClick r:id="rId5"/>
              </a:rPr>
              <a:t>Rivet, RivetHZTool and HERA - A validation effort for coding HERA measurements for Rivet</a:t>
            </a:r>
            <a:r>
              <a:rPr lang="en-GB" sz="1400" dirty="0">
                <a:latin typeface="Helvetica" pitchFamily="2" charset="0"/>
              </a:rPr>
              <a:t>, H. Jung </a:t>
            </a:r>
            <a:r>
              <a:rPr lang="en-GB" sz="1400" i="1" dirty="0">
                <a:latin typeface="Helvetica" pitchFamily="2" charset="0"/>
              </a:rPr>
              <a:t>et al</a:t>
            </a:r>
            <a:endParaRPr lang="en-US" sz="1400" dirty="0">
              <a:latin typeface="Helvetica" pitchFamily="2" charset="0"/>
              <a:ea typeface="Palatino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C92CF-6508-2145-CC1B-E6722CC77AC0}"/>
              </a:ext>
            </a:extLst>
          </p:cNvPr>
          <p:cNvSpPr txBox="1"/>
          <p:nvPr/>
        </p:nvSpPr>
        <p:spPr>
          <a:xfrm>
            <a:off x="2915478" y="792127"/>
            <a:ext cx="5771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" pitchFamily="2" charset="0"/>
                <a:ea typeface="Palatino" pitchFamily="2" charset="77"/>
              </a:rPr>
              <a:t>R</a:t>
            </a:r>
            <a:r>
              <a:rPr lang="en-US" sz="2400" dirty="0">
                <a:latin typeface="Helvetica" pitchFamily="2" charset="0"/>
                <a:ea typeface="Palatino" pitchFamily="2" charset="77"/>
              </a:rPr>
              <a:t>obust </a:t>
            </a:r>
            <a:r>
              <a:rPr lang="en-US" sz="2400" dirty="0">
                <a:solidFill>
                  <a:srgbClr val="FF0000"/>
                </a:solidFill>
                <a:latin typeface="Helvetica" pitchFamily="2" charset="0"/>
                <a:ea typeface="Palatino" pitchFamily="2" charset="77"/>
              </a:rPr>
              <a:t>I</a:t>
            </a:r>
            <a:r>
              <a:rPr lang="en-US" sz="2400" dirty="0">
                <a:latin typeface="Helvetica" pitchFamily="2" charset="0"/>
                <a:ea typeface="Palatino" pitchFamily="2" charset="77"/>
              </a:rPr>
              <a:t>ndependent </a:t>
            </a:r>
            <a:r>
              <a:rPr lang="en-US" sz="2400" dirty="0">
                <a:solidFill>
                  <a:srgbClr val="FF0000"/>
                </a:solidFill>
                <a:latin typeface="Helvetica" pitchFamily="2" charset="0"/>
                <a:ea typeface="Palatino" pitchFamily="2" charset="77"/>
              </a:rPr>
              <a:t>V</a:t>
            </a:r>
            <a:r>
              <a:rPr lang="en-US" sz="2400" dirty="0">
                <a:latin typeface="Helvetica" pitchFamily="2" charset="0"/>
                <a:ea typeface="Palatino" pitchFamily="2" charset="77"/>
              </a:rPr>
              <a:t>alidation of </a:t>
            </a:r>
            <a:r>
              <a:rPr lang="en-US" sz="2400" dirty="0">
                <a:solidFill>
                  <a:srgbClr val="FF0000"/>
                </a:solidFill>
                <a:latin typeface="Helvetica" pitchFamily="2" charset="0"/>
                <a:ea typeface="Palatino" pitchFamily="2" charset="77"/>
              </a:rPr>
              <a:t>E</a:t>
            </a:r>
            <a:r>
              <a:rPr lang="en-US" sz="2400" dirty="0">
                <a:latin typeface="Helvetica" pitchFamily="2" charset="0"/>
                <a:ea typeface="Palatino" pitchFamily="2" charset="77"/>
              </a:rPr>
              <a:t>xperiment and </a:t>
            </a:r>
            <a:r>
              <a:rPr lang="en-US" sz="2400" dirty="0">
                <a:solidFill>
                  <a:srgbClr val="FF0000"/>
                </a:solidFill>
                <a:latin typeface="Helvetica" pitchFamily="2" charset="0"/>
                <a:ea typeface="Palatino" pitchFamily="2" charset="77"/>
              </a:rPr>
              <a:t>T</a:t>
            </a:r>
            <a:r>
              <a:rPr lang="en-US" sz="2400" dirty="0">
                <a:latin typeface="Helvetica" pitchFamily="2" charset="0"/>
                <a:ea typeface="Palatino" pitchFamily="2" charset="77"/>
              </a:rPr>
              <a:t>heory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1895B-4D2B-D3BD-631F-69540B8E1A95}"/>
              </a:ext>
            </a:extLst>
          </p:cNvPr>
          <p:cNvSpPr/>
          <p:nvPr/>
        </p:nvSpPr>
        <p:spPr>
          <a:xfrm>
            <a:off x="5751443" y="1860557"/>
            <a:ext cx="3237765" cy="3137367"/>
          </a:xfrm>
          <a:custGeom>
            <a:avLst/>
            <a:gdLst>
              <a:gd name="connsiteX0" fmla="*/ 0 w 3237765"/>
              <a:gd name="connsiteY0" fmla="*/ 0 h 3137367"/>
              <a:gd name="connsiteX1" fmla="*/ 615175 w 3237765"/>
              <a:gd name="connsiteY1" fmla="*/ 0 h 3137367"/>
              <a:gd name="connsiteX2" fmla="*/ 1165595 w 3237765"/>
              <a:gd name="connsiteY2" fmla="*/ 0 h 3137367"/>
              <a:gd name="connsiteX3" fmla="*/ 1877904 w 3237765"/>
              <a:gd name="connsiteY3" fmla="*/ 0 h 3137367"/>
              <a:gd name="connsiteX4" fmla="*/ 2493079 w 3237765"/>
              <a:gd name="connsiteY4" fmla="*/ 0 h 3137367"/>
              <a:gd name="connsiteX5" fmla="*/ 3237765 w 3237765"/>
              <a:gd name="connsiteY5" fmla="*/ 0 h 3137367"/>
              <a:gd name="connsiteX6" fmla="*/ 3237765 w 3237765"/>
              <a:gd name="connsiteY6" fmla="*/ 690221 h 3137367"/>
              <a:gd name="connsiteX7" fmla="*/ 3237765 w 3237765"/>
              <a:gd name="connsiteY7" fmla="*/ 1317694 h 3137367"/>
              <a:gd name="connsiteX8" fmla="*/ 3237765 w 3237765"/>
              <a:gd name="connsiteY8" fmla="*/ 1945168 h 3137367"/>
              <a:gd name="connsiteX9" fmla="*/ 3237765 w 3237765"/>
              <a:gd name="connsiteY9" fmla="*/ 2509894 h 3137367"/>
              <a:gd name="connsiteX10" fmla="*/ 3237765 w 3237765"/>
              <a:gd name="connsiteY10" fmla="*/ 3137367 h 3137367"/>
              <a:gd name="connsiteX11" fmla="*/ 2590212 w 3237765"/>
              <a:gd name="connsiteY11" fmla="*/ 3137367 h 3137367"/>
              <a:gd name="connsiteX12" fmla="*/ 1975037 w 3237765"/>
              <a:gd name="connsiteY12" fmla="*/ 3137367 h 3137367"/>
              <a:gd name="connsiteX13" fmla="*/ 1262728 w 3237765"/>
              <a:gd name="connsiteY13" fmla="*/ 3137367 h 3137367"/>
              <a:gd name="connsiteX14" fmla="*/ 550420 w 3237765"/>
              <a:gd name="connsiteY14" fmla="*/ 3137367 h 3137367"/>
              <a:gd name="connsiteX15" fmla="*/ 0 w 3237765"/>
              <a:gd name="connsiteY15" fmla="*/ 3137367 h 3137367"/>
              <a:gd name="connsiteX16" fmla="*/ 0 w 3237765"/>
              <a:gd name="connsiteY16" fmla="*/ 2509894 h 3137367"/>
              <a:gd name="connsiteX17" fmla="*/ 0 w 3237765"/>
              <a:gd name="connsiteY17" fmla="*/ 1913794 h 3137367"/>
              <a:gd name="connsiteX18" fmla="*/ 0 w 3237765"/>
              <a:gd name="connsiteY18" fmla="*/ 1380441 h 3137367"/>
              <a:gd name="connsiteX19" fmla="*/ 0 w 3237765"/>
              <a:gd name="connsiteY19" fmla="*/ 815715 h 3137367"/>
              <a:gd name="connsiteX20" fmla="*/ 0 w 3237765"/>
              <a:gd name="connsiteY20" fmla="*/ 0 h 313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37765" h="3137367" extrusionOk="0">
                <a:moveTo>
                  <a:pt x="0" y="0"/>
                </a:moveTo>
                <a:cubicBezTo>
                  <a:pt x="290020" y="19246"/>
                  <a:pt x="488512" y="-2394"/>
                  <a:pt x="615175" y="0"/>
                </a:cubicBezTo>
                <a:cubicBezTo>
                  <a:pt x="741839" y="2394"/>
                  <a:pt x="932160" y="-14946"/>
                  <a:pt x="1165595" y="0"/>
                </a:cubicBezTo>
                <a:cubicBezTo>
                  <a:pt x="1399030" y="14946"/>
                  <a:pt x="1549176" y="-11119"/>
                  <a:pt x="1877904" y="0"/>
                </a:cubicBezTo>
                <a:cubicBezTo>
                  <a:pt x="2206632" y="11119"/>
                  <a:pt x="2226816" y="16527"/>
                  <a:pt x="2493079" y="0"/>
                </a:cubicBezTo>
                <a:cubicBezTo>
                  <a:pt x="2759342" y="-16527"/>
                  <a:pt x="3050459" y="-8778"/>
                  <a:pt x="3237765" y="0"/>
                </a:cubicBezTo>
                <a:cubicBezTo>
                  <a:pt x="3220434" y="179073"/>
                  <a:pt x="3263768" y="363679"/>
                  <a:pt x="3237765" y="690221"/>
                </a:cubicBezTo>
                <a:cubicBezTo>
                  <a:pt x="3211762" y="1016763"/>
                  <a:pt x="3251858" y="1107293"/>
                  <a:pt x="3237765" y="1317694"/>
                </a:cubicBezTo>
                <a:cubicBezTo>
                  <a:pt x="3223672" y="1528095"/>
                  <a:pt x="3222835" y="1632212"/>
                  <a:pt x="3237765" y="1945168"/>
                </a:cubicBezTo>
                <a:cubicBezTo>
                  <a:pt x="3252695" y="2258124"/>
                  <a:pt x="3246998" y="2349383"/>
                  <a:pt x="3237765" y="2509894"/>
                </a:cubicBezTo>
                <a:cubicBezTo>
                  <a:pt x="3228532" y="2670405"/>
                  <a:pt x="3211072" y="2902614"/>
                  <a:pt x="3237765" y="3137367"/>
                </a:cubicBezTo>
                <a:cubicBezTo>
                  <a:pt x="3063837" y="3167744"/>
                  <a:pt x="2801311" y="3127994"/>
                  <a:pt x="2590212" y="3137367"/>
                </a:cubicBezTo>
                <a:cubicBezTo>
                  <a:pt x="2379113" y="3146740"/>
                  <a:pt x="2273815" y="3132918"/>
                  <a:pt x="1975037" y="3137367"/>
                </a:cubicBezTo>
                <a:cubicBezTo>
                  <a:pt x="1676259" y="3141816"/>
                  <a:pt x="1534337" y="3129763"/>
                  <a:pt x="1262728" y="3137367"/>
                </a:cubicBezTo>
                <a:cubicBezTo>
                  <a:pt x="991119" y="3144971"/>
                  <a:pt x="883413" y="3136343"/>
                  <a:pt x="550420" y="3137367"/>
                </a:cubicBezTo>
                <a:cubicBezTo>
                  <a:pt x="217427" y="3138391"/>
                  <a:pt x="202344" y="3111363"/>
                  <a:pt x="0" y="3137367"/>
                </a:cubicBezTo>
                <a:cubicBezTo>
                  <a:pt x="-15218" y="3008470"/>
                  <a:pt x="-31215" y="2722261"/>
                  <a:pt x="0" y="2509894"/>
                </a:cubicBezTo>
                <a:cubicBezTo>
                  <a:pt x="31215" y="2297527"/>
                  <a:pt x="-8003" y="2152306"/>
                  <a:pt x="0" y="1913794"/>
                </a:cubicBezTo>
                <a:cubicBezTo>
                  <a:pt x="8003" y="1675282"/>
                  <a:pt x="25845" y="1605114"/>
                  <a:pt x="0" y="1380441"/>
                </a:cubicBezTo>
                <a:cubicBezTo>
                  <a:pt x="-25845" y="1155768"/>
                  <a:pt x="-22753" y="947914"/>
                  <a:pt x="0" y="815715"/>
                </a:cubicBezTo>
                <a:cubicBezTo>
                  <a:pt x="22753" y="683516"/>
                  <a:pt x="-15432" y="354682"/>
                  <a:pt x="0" y="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5274-D894-ECB2-6658-D611DF18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6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What’s Available: HERA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76C0F-8B8A-12DB-8F8B-5641C2A9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7DFE9-81D5-427A-2C2E-500C9231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22DB-E8F8-CABF-B06B-AC63555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72EA8A-FC2D-F07F-FA0D-DC57137256E3}"/>
              </a:ext>
            </a:extLst>
          </p:cNvPr>
          <p:cNvSpPr txBox="1">
            <a:spLocks/>
          </p:cNvSpPr>
          <p:nvPr/>
        </p:nvSpPr>
        <p:spPr>
          <a:xfrm>
            <a:off x="86139" y="1148832"/>
            <a:ext cx="8971722" cy="5057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ZEUS_1995_I392386           Charged particle multiplicity and momentum spectra in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Breit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frame at ZEUS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ZEUS_1995_I395196           Neutral strange particle production in deep inelastic scattering at HERA (ZEUS)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ZEUS_1996_I420332           Measurement of the F2 structure function in deep inelastic e+ p scattering using 1994 data from ZEUS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ZEUS_1997_I450085           Dijet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ZEUS_1999_I470499           Forward jet production in deep inelastic scattering at HERA (ZEUS)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ZEUS_1999_I500267           Measurement of High-Q^2 Neutral-Current e^+p Deep Inelastic Scattering Cross-Sections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ZEUS_1999_I508906           Measurement of the E**2(</a:t>
            </a:r>
            <a:r>
              <a:rPr lang="en-GB" sz="3600" dirty="0" err="1">
                <a:latin typeface="Menlo" panose="020B0609030804020204" pitchFamily="49" charset="0"/>
              </a:rPr>
              <a:t>T,jet</a:t>
            </a:r>
            <a:r>
              <a:rPr lang="en-GB" sz="3600" dirty="0">
                <a:latin typeface="Menlo" panose="020B0609030804020204" pitchFamily="49" charset="0"/>
              </a:rPr>
              <a:t>) / Q**2 dependence of forward jet production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ZEUS_2000_I524911           Measurement of azimuthal asymmetries in deep inelastic scattering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ZEUS_2001_I568665           Dijet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ZEUS_2008_I763404           Diffractive photoproduction of </a:t>
            </a:r>
            <a:r>
              <a:rPr lang="en-GB" sz="3600" dirty="0" err="1">
                <a:latin typeface="Menlo" panose="020B0609030804020204" pitchFamily="49" charset="0"/>
              </a:rPr>
              <a:t>dijets</a:t>
            </a:r>
            <a:endParaRPr lang="en-GB" sz="3600" dirty="0">
              <a:latin typeface="Menlo" panose="020B0609030804020204" pitchFamily="49" charset="0"/>
            </a:endParaRP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ZEUS_2008_I780108           Multi-jet cross-sections in charged current e^\pm p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ZEUS_2008_I810112           Measurement of D^\pm and D^0 production in deep inelastic scattering using a lifetime tag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ZEUS_2010_I875006           ZEUS </a:t>
            </a:r>
            <a:r>
              <a:rPr lang="en-GB" sz="3600" dirty="0" err="1">
                <a:latin typeface="Menlo" panose="020B0609030804020204" pitchFamily="49" charset="0"/>
              </a:rPr>
              <a:t>dijet</a:t>
            </a:r>
            <a:r>
              <a:rPr lang="en-GB" sz="3600" dirty="0">
                <a:latin typeface="Menlo" panose="020B0609030804020204" pitchFamily="49" charset="0"/>
              </a:rPr>
              <a:t> cross-sections in neutral-current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ZEUS_2011_I945935           Scaled momentum distributions for K^0_S and \Lambda/\bar\Lambda in DIS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ZEUS_2012_I1116258          Inclusive-jet photoproduction at HERA and determination of the strong coupling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H1_1994_I372350             H1 energy flow and charged particle spectra in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H1_1995_I394793             A Study of the Fragmentation of Quarks in ep Collisions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H1_1995_I396365             Transverse energy and forward jet production in the low-x regime at H1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H1_1996_I421105             Inclusive D0 and D*+- production in deep inelastic e p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H1_1996_I422230             Charged particle multiplicities in deep inelastic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H1_1996_I424463             Transverse momentum spectra of charged particles in DIS (H1 1996)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H1_1997_I445116             Evolution of e p fragmentation and multiplicity distributions in the </a:t>
            </a:r>
            <a:r>
              <a:rPr lang="en-GB" sz="3600" dirty="0" err="1">
                <a:latin typeface="Menlo" panose="020B0609030804020204" pitchFamily="49" charset="0"/>
              </a:rPr>
              <a:t>Breit</a:t>
            </a:r>
            <a:r>
              <a:rPr lang="en-GB" sz="3600" dirty="0">
                <a:latin typeface="Menlo" panose="020B0609030804020204" pitchFamily="49" charset="0"/>
              </a:rPr>
              <a:t> frame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H1_1998_I477556             Charged-particle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H1_1999_I481112             Measurement of D* cross-sections at HERA and determination of gluon density in the proton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H1_1999_I504022             Forward pi0 meson production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H1_2000_I503947             H1 energy flow in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H1_2002_I561885             Measurement of D^*\pm meson production in deep inelastic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H1_2005_I676166             Measurement of beauty production at HERA using events with muons and jets (H1)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H1_2006_I699835             Measurement of Event Shape Variables in Deep-Inelastic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H1_2006_I711847             Dijet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latin typeface="Menlo" panose="020B0609030804020204" pitchFamily="49" charset="0"/>
              </a:rPr>
              <a:t>H1_2007_I736052             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Inclusive production of D* mesons both with and without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production in DIS collisions (H1)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H1_2007_I746380             Diffractive production of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dijets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in deep-inelastic scattering and photoproduction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H1_2009_I810046             Strangeness Production at low Q^2 in Deep-Inelastic ep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H1_2013_I1217865            Charged particle production in deep-inelastic ep scattering at H1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H1_2015_I1343110            Diffractive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dijets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in DIS and photoproduction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HERA_2015_I1353667          Combined H1/ZEUS D^* production cross-sections in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HERA_2015_I1377206          Measurement of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sigma_red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(F2) of H1 and ZEUS at different beam energies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1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AFDF-C64A-0CC6-796E-B47F331E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79" y="1739002"/>
            <a:ext cx="8229600" cy="1504122"/>
          </a:xfrm>
        </p:spPr>
        <p:txBody>
          <a:bodyPr>
            <a:normAutofit/>
          </a:bodyPr>
          <a:lstStyle/>
          <a:p>
            <a:r>
              <a:rPr lang="en-US" sz="4400" dirty="0"/>
              <a:t>Case Study: Underlying Event in Photon-Induced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7098-D52E-B1F0-CA58-5BF7021F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79" y="3790122"/>
            <a:ext cx="8675004" cy="2336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JMB, J. J. Castella, I. Helenius, S. </a:t>
            </a:r>
            <a:r>
              <a:rPr lang="en-US" i="1" dirty="0" err="1"/>
              <a:t>Sanjrani</a:t>
            </a:r>
            <a:r>
              <a:rPr lang="en-US" i="1" dirty="0"/>
              <a:t>, M. Wing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Cambridge, Jyväskylä, Bristol, UCL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E4025-BC80-61BA-30E1-6AE0077C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DB8D-128B-8930-B655-55948F11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D6532-E545-62EE-1156-F3FE501B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4AF5-400C-1CC4-944F-B719B704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Photons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0A80A-2D40-02C3-0A37-3AC3A1D6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09" y="1600200"/>
            <a:ext cx="4645781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Flux of almost-real photons is an unavoidable, and interesting, component of a beam of electrons</a:t>
            </a:r>
          </a:p>
          <a:p>
            <a:r>
              <a:rPr lang="en-US" dirty="0"/>
              <a:t>Rarer, but also interesting, in proton and heavy ion beams (actually, abundant but harder-to-see in HI)</a:t>
            </a:r>
          </a:p>
          <a:p>
            <a:r>
              <a:rPr lang="en-US" dirty="0"/>
              <a:t>Photon cross section is dominated by “hadronic component”</a:t>
            </a:r>
          </a:p>
          <a:p>
            <a:r>
              <a:rPr lang="en-US" dirty="0"/>
              <a:t>Contains soft and hard components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6D158-BE33-57C9-CA66-C96E6885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E9D5B-DE3B-8922-E47E-0ECE6E2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9C257-03CF-9F50-D01D-3D94AD30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A graph showing the different types of interaction between two people&#10;&#10;Description automatically generated with medium confidence">
            <a:extLst>
              <a:ext uri="{FF2B5EF4-FFF2-40B4-BE49-F238E27FC236}">
                <a16:creationId xmlns:a16="http://schemas.microsoft.com/office/drawing/2014/main" id="{3FA4AC60-2425-805F-65CE-7245EDC6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725" y="4279612"/>
            <a:ext cx="3951870" cy="1971285"/>
          </a:xfrm>
          <a:custGeom>
            <a:avLst/>
            <a:gdLst>
              <a:gd name="connsiteX0" fmla="*/ 0 w 3951870"/>
              <a:gd name="connsiteY0" fmla="*/ 0 h 1971285"/>
              <a:gd name="connsiteX1" fmla="*/ 579608 w 3951870"/>
              <a:gd name="connsiteY1" fmla="*/ 0 h 1971285"/>
              <a:gd name="connsiteX2" fmla="*/ 1277771 w 3951870"/>
              <a:gd name="connsiteY2" fmla="*/ 0 h 1971285"/>
              <a:gd name="connsiteX3" fmla="*/ 1896898 w 3951870"/>
              <a:gd name="connsiteY3" fmla="*/ 0 h 1971285"/>
              <a:gd name="connsiteX4" fmla="*/ 2476505 w 3951870"/>
              <a:gd name="connsiteY4" fmla="*/ 0 h 1971285"/>
              <a:gd name="connsiteX5" fmla="*/ 3174669 w 3951870"/>
              <a:gd name="connsiteY5" fmla="*/ 0 h 1971285"/>
              <a:gd name="connsiteX6" fmla="*/ 3951870 w 3951870"/>
              <a:gd name="connsiteY6" fmla="*/ 0 h 1971285"/>
              <a:gd name="connsiteX7" fmla="*/ 3951870 w 3951870"/>
              <a:gd name="connsiteY7" fmla="*/ 657095 h 1971285"/>
              <a:gd name="connsiteX8" fmla="*/ 3951870 w 3951870"/>
              <a:gd name="connsiteY8" fmla="*/ 1274764 h 1971285"/>
              <a:gd name="connsiteX9" fmla="*/ 3951870 w 3951870"/>
              <a:gd name="connsiteY9" fmla="*/ 1971285 h 1971285"/>
              <a:gd name="connsiteX10" fmla="*/ 3372262 w 3951870"/>
              <a:gd name="connsiteY10" fmla="*/ 1971285 h 1971285"/>
              <a:gd name="connsiteX11" fmla="*/ 2832174 w 3951870"/>
              <a:gd name="connsiteY11" fmla="*/ 1971285 h 1971285"/>
              <a:gd name="connsiteX12" fmla="*/ 2134010 w 3951870"/>
              <a:gd name="connsiteY12" fmla="*/ 1971285 h 1971285"/>
              <a:gd name="connsiteX13" fmla="*/ 1554402 w 3951870"/>
              <a:gd name="connsiteY13" fmla="*/ 1971285 h 1971285"/>
              <a:gd name="connsiteX14" fmla="*/ 856239 w 3951870"/>
              <a:gd name="connsiteY14" fmla="*/ 1971285 h 1971285"/>
              <a:gd name="connsiteX15" fmla="*/ 0 w 3951870"/>
              <a:gd name="connsiteY15" fmla="*/ 1971285 h 1971285"/>
              <a:gd name="connsiteX16" fmla="*/ 0 w 3951870"/>
              <a:gd name="connsiteY16" fmla="*/ 1333903 h 1971285"/>
              <a:gd name="connsiteX17" fmla="*/ 0 w 3951870"/>
              <a:gd name="connsiteY17" fmla="*/ 657095 h 1971285"/>
              <a:gd name="connsiteX18" fmla="*/ 0 w 3951870"/>
              <a:gd name="connsiteY18" fmla="*/ 0 h 19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1870" h="1971285" fill="none" extrusionOk="0">
                <a:moveTo>
                  <a:pt x="0" y="0"/>
                </a:moveTo>
                <a:cubicBezTo>
                  <a:pt x="185920" y="-9503"/>
                  <a:pt x="292275" y="25937"/>
                  <a:pt x="579608" y="0"/>
                </a:cubicBezTo>
                <a:cubicBezTo>
                  <a:pt x="866941" y="-25937"/>
                  <a:pt x="981587" y="8907"/>
                  <a:pt x="1277771" y="0"/>
                </a:cubicBezTo>
                <a:cubicBezTo>
                  <a:pt x="1573955" y="-8907"/>
                  <a:pt x="1595930" y="-4488"/>
                  <a:pt x="1896898" y="0"/>
                </a:cubicBezTo>
                <a:cubicBezTo>
                  <a:pt x="2197866" y="4488"/>
                  <a:pt x="2328711" y="-21263"/>
                  <a:pt x="2476505" y="0"/>
                </a:cubicBezTo>
                <a:cubicBezTo>
                  <a:pt x="2624299" y="21263"/>
                  <a:pt x="2883583" y="16951"/>
                  <a:pt x="3174669" y="0"/>
                </a:cubicBezTo>
                <a:cubicBezTo>
                  <a:pt x="3465755" y="-16951"/>
                  <a:pt x="3727940" y="12555"/>
                  <a:pt x="3951870" y="0"/>
                </a:cubicBezTo>
                <a:cubicBezTo>
                  <a:pt x="3949401" y="240597"/>
                  <a:pt x="3920975" y="493883"/>
                  <a:pt x="3951870" y="657095"/>
                </a:cubicBezTo>
                <a:cubicBezTo>
                  <a:pt x="3982765" y="820307"/>
                  <a:pt x="3971633" y="1142078"/>
                  <a:pt x="3951870" y="1274764"/>
                </a:cubicBezTo>
                <a:cubicBezTo>
                  <a:pt x="3932107" y="1407450"/>
                  <a:pt x="3978735" y="1757110"/>
                  <a:pt x="3951870" y="1971285"/>
                </a:cubicBezTo>
                <a:cubicBezTo>
                  <a:pt x="3808025" y="1943622"/>
                  <a:pt x="3511367" y="1983490"/>
                  <a:pt x="3372262" y="1971285"/>
                </a:cubicBezTo>
                <a:cubicBezTo>
                  <a:pt x="3233157" y="1959080"/>
                  <a:pt x="3040224" y="1965006"/>
                  <a:pt x="2832174" y="1971285"/>
                </a:cubicBezTo>
                <a:cubicBezTo>
                  <a:pt x="2624124" y="1977564"/>
                  <a:pt x="2298211" y="1968863"/>
                  <a:pt x="2134010" y="1971285"/>
                </a:cubicBezTo>
                <a:cubicBezTo>
                  <a:pt x="1969809" y="1973707"/>
                  <a:pt x="1692717" y="1979465"/>
                  <a:pt x="1554402" y="1971285"/>
                </a:cubicBezTo>
                <a:cubicBezTo>
                  <a:pt x="1416087" y="1963105"/>
                  <a:pt x="1074904" y="1983272"/>
                  <a:pt x="856239" y="1971285"/>
                </a:cubicBezTo>
                <a:cubicBezTo>
                  <a:pt x="637574" y="1959298"/>
                  <a:pt x="233140" y="1999165"/>
                  <a:pt x="0" y="1971285"/>
                </a:cubicBezTo>
                <a:cubicBezTo>
                  <a:pt x="18556" y="1813442"/>
                  <a:pt x="2893" y="1626424"/>
                  <a:pt x="0" y="1333903"/>
                </a:cubicBezTo>
                <a:cubicBezTo>
                  <a:pt x="-2893" y="1041382"/>
                  <a:pt x="-6208" y="904543"/>
                  <a:pt x="0" y="657095"/>
                </a:cubicBezTo>
                <a:cubicBezTo>
                  <a:pt x="6208" y="409647"/>
                  <a:pt x="-15699" y="317429"/>
                  <a:pt x="0" y="0"/>
                </a:cubicBezTo>
                <a:close/>
              </a:path>
              <a:path w="3951870" h="1971285" stroke="0" extrusionOk="0">
                <a:moveTo>
                  <a:pt x="0" y="0"/>
                </a:moveTo>
                <a:cubicBezTo>
                  <a:pt x="264951" y="-6133"/>
                  <a:pt x="313411" y="19218"/>
                  <a:pt x="619126" y="0"/>
                </a:cubicBezTo>
                <a:cubicBezTo>
                  <a:pt x="924841" y="-19218"/>
                  <a:pt x="895500" y="-18838"/>
                  <a:pt x="1159215" y="0"/>
                </a:cubicBezTo>
                <a:cubicBezTo>
                  <a:pt x="1422930" y="18838"/>
                  <a:pt x="1691852" y="32603"/>
                  <a:pt x="1896898" y="0"/>
                </a:cubicBezTo>
                <a:cubicBezTo>
                  <a:pt x="2101944" y="-32603"/>
                  <a:pt x="2314277" y="9889"/>
                  <a:pt x="2516024" y="0"/>
                </a:cubicBezTo>
                <a:cubicBezTo>
                  <a:pt x="2717771" y="-9889"/>
                  <a:pt x="3011185" y="17194"/>
                  <a:pt x="3135150" y="0"/>
                </a:cubicBezTo>
                <a:cubicBezTo>
                  <a:pt x="3259115" y="-17194"/>
                  <a:pt x="3713894" y="-18485"/>
                  <a:pt x="3951870" y="0"/>
                </a:cubicBezTo>
                <a:cubicBezTo>
                  <a:pt x="3966887" y="218516"/>
                  <a:pt x="3966692" y="422415"/>
                  <a:pt x="3951870" y="617669"/>
                </a:cubicBezTo>
                <a:cubicBezTo>
                  <a:pt x="3937048" y="812923"/>
                  <a:pt x="3943370" y="1103377"/>
                  <a:pt x="3951870" y="1274764"/>
                </a:cubicBezTo>
                <a:cubicBezTo>
                  <a:pt x="3960370" y="1446152"/>
                  <a:pt x="3958171" y="1777774"/>
                  <a:pt x="3951870" y="1971285"/>
                </a:cubicBezTo>
                <a:cubicBezTo>
                  <a:pt x="3815918" y="1991432"/>
                  <a:pt x="3615903" y="1955150"/>
                  <a:pt x="3372262" y="1971285"/>
                </a:cubicBezTo>
                <a:cubicBezTo>
                  <a:pt x="3128621" y="1987420"/>
                  <a:pt x="2901500" y="1939110"/>
                  <a:pt x="2713617" y="1971285"/>
                </a:cubicBezTo>
                <a:cubicBezTo>
                  <a:pt x="2525735" y="2003460"/>
                  <a:pt x="2350544" y="1961341"/>
                  <a:pt x="2094491" y="1971285"/>
                </a:cubicBezTo>
                <a:cubicBezTo>
                  <a:pt x="1838438" y="1981229"/>
                  <a:pt x="1612916" y="1989764"/>
                  <a:pt x="1356809" y="1971285"/>
                </a:cubicBezTo>
                <a:cubicBezTo>
                  <a:pt x="1100702" y="1952806"/>
                  <a:pt x="958511" y="1969118"/>
                  <a:pt x="619126" y="1971285"/>
                </a:cubicBezTo>
                <a:cubicBezTo>
                  <a:pt x="279741" y="1973452"/>
                  <a:pt x="153693" y="1948329"/>
                  <a:pt x="0" y="1971285"/>
                </a:cubicBezTo>
                <a:cubicBezTo>
                  <a:pt x="25626" y="1691529"/>
                  <a:pt x="22757" y="1627292"/>
                  <a:pt x="0" y="1314190"/>
                </a:cubicBezTo>
                <a:cubicBezTo>
                  <a:pt x="-22757" y="1001088"/>
                  <a:pt x="31226" y="991834"/>
                  <a:pt x="0" y="676808"/>
                </a:cubicBezTo>
                <a:cubicBezTo>
                  <a:pt x="-31226" y="361782"/>
                  <a:pt x="15146" y="273269"/>
                  <a:pt x="0" y="0"/>
                </a:cubicBezTo>
                <a:close/>
              </a:path>
            </a:pathLst>
          </a:custGeom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9" name="Picture 8" descr="A diagram of a electrical component&#10;&#10;Description automatically generated with medium confidence">
            <a:extLst>
              <a:ext uri="{FF2B5EF4-FFF2-40B4-BE49-F238E27FC236}">
                <a16:creationId xmlns:a16="http://schemas.microsoft.com/office/drawing/2014/main" id="{E9C14E8A-0E38-3D01-FA52-B273A511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98685"/>
            <a:ext cx="2229763" cy="2279590"/>
          </a:xfrm>
          <a:prstGeom prst="rect">
            <a:avLst/>
          </a:prstGeom>
        </p:spPr>
      </p:pic>
      <p:pic>
        <p:nvPicPr>
          <p:cNvPr id="11" name="Picture 10" descr="A diagram of a mechanical component&#10;&#10;Description automatically generated with medium confidence">
            <a:extLst>
              <a:ext uri="{FF2B5EF4-FFF2-40B4-BE49-F238E27FC236}">
                <a16:creationId xmlns:a16="http://schemas.microsoft.com/office/drawing/2014/main" id="{BEBAC0C6-B553-2BA1-39D1-DDC0A63F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725" y="1768475"/>
            <a:ext cx="1638300" cy="220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6BAF-59BD-C9EE-894E-BEBBAF442BAB}"/>
              </a:ext>
            </a:extLst>
          </p:cNvPr>
          <p:cNvSpPr txBox="1"/>
          <p:nvPr/>
        </p:nvSpPr>
        <p:spPr>
          <a:xfrm>
            <a:off x="5810875" y="6216134"/>
            <a:ext cx="234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</a:t>
            </a:r>
            <a:r>
              <a:rPr lang="en-US" sz="1400" i="1" dirty="0">
                <a:hlinkClick r:id="rId5"/>
              </a:rPr>
              <a:t>JMB, M. Wing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921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4AF5-400C-1CC4-944F-B719B704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Multiparton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0A80A-2D40-02C3-0A37-3AC3A1D6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4578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Photon cross section is dominated by “hadronic component”.</a:t>
            </a:r>
          </a:p>
          <a:p>
            <a:r>
              <a:rPr lang="en-US" dirty="0"/>
              <a:t>Total cross section exceeds the naïve </a:t>
            </a:r>
            <a:r>
              <a:rPr lang="en-US" dirty="0" err="1"/>
              <a:t>parton-parton</a:t>
            </a:r>
            <a:r>
              <a:rPr lang="en-US" dirty="0"/>
              <a:t> cross section</a:t>
            </a:r>
          </a:p>
          <a:p>
            <a:r>
              <a:rPr lang="en-US" dirty="0"/>
              <a:t>Implies more than one partonic interaction per hadronic collision</a:t>
            </a:r>
          </a:p>
          <a:p>
            <a:r>
              <a:rPr lang="en-US" dirty="0"/>
              <a:t>Has a significant impact on resolved component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6D158-BE33-57C9-CA66-C96E6885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E9D5B-DE3B-8922-E47E-0ECE6E2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9C257-03CF-9F50-D01D-3D94AD30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A graph showing the different types of interaction between two people&#10;&#10;Description automatically generated with medium confidence">
            <a:extLst>
              <a:ext uri="{FF2B5EF4-FFF2-40B4-BE49-F238E27FC236}">
                <a16:creationId xmlns:a16="http://schemas.microsoft.com/office/drawing/2014/main" id="{D08DEDE2-011F-C4D1-FA0A-7395AB77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79" y="1600200"/>
            <a:ext cx="3951870" cy="1971285"/>
          </a:xfrm>
          <a:custGeom>
            <a:avLst/>
            <a:gdLst>
              <a:gd name="connsiteX0" fmla="*/ 0 w 3951870"/>
              <a:gd name="connsiteY0" fmla="*/ 0 h 1971285"/>
              <a:gd name="connsiteX1" fmla="*/ 579608 w 3951870"/>
              <a:gd name="connsiteY1" fmla="*/ 0 h 1971285"/>
              <a:gd name="connsiteX2" fmla="*/ 1277771 w 3951870"/>
              <a:gd name="connsiteY2" fmla="*/ 0 h 1971285"/>
              <a:gd name="connsiteX3" fmla="*/ 1896898 w 3951870"/>
              <a:gd name="connsiteY3" fmla="*/ 0 h 1971285"/>
              <a:gd name="connsiteX4" fmla="*/ 2476505 w 3951870"/>
              <a:gd name="connsiteY4" fmla="*/ 0 h 1971285"/>
              <a:gd name="connsiteX5" fmla="*/ 3174669 w 3951870"/>
              <a:gd name="connsiteY5" fmla="*/ 0 h 1971285"/>
              <a:gd name="connsiteX6" fmla="*/ 3951870 w 3951870"/>
              <a:gd name="connsiteY6" fmla="*/ 0 h 1971285"/>
              <a:gd name="connsiteX7" fmla="*/ 3951870 w 3951870"/>
              <a:gd name="connsiteY7" fmla="*/ 657095 h 1971285"/>
              <a:gd name="connsiteX8" fmla="*/ 3951870 w 3951870"/>
              <a:gd name="connsiteY8" fmla="*/ 1274764 h 1971285"/>
              <a:gd name="connsiteX9" fmla="*/ 3951870 w 3951870"/>
              <a:gd name="connsiteY9" fmla="*/ 1971285 h 1971285"/>
              <a:gd name="connsiteX10" fmla="*/ 3372262 w 3951870"/>
              <a:gd name="connsiteY10" fmla="*/ 1971285 h 1971285"/>
              <a:gd name="connsiteX11" fmla="*/ 2832174 w 3951870"/>
              <a:gd name="connsiteY11" fmla="*/ 1971285 h 1971285"/>
              <a:gd name="connsiteX12" fmla="*/ 2134010 w 3951870"/>
              <a:gd name="connsiteY12" fmla="*/ 1971285 h 1971285"/>
              <a:gd name="connsiteX13" fmla="*/ 1554402 w 3951870"/>
              <a:gd name="connsiteY13" fmla="*/ 1971285 h 1971285"/>
              <a:gd name="connsiteX14" fmla="*/ 856239 w 3951870"/>
              <a:gd name="connsiteY14" fmla="*/ 1971285 h 1971285"/>
              <a:gd name="connsiteX15" fmla="*/ 0 w 3951870"/>
              <a:gd name="connsiteY15" fmla="*/ 1971285 h 1971285"/>
              <a:gd name="connsiteX16" fmla="*/ 0 w 3951870"/>
              <a:gd name="connsiteY16" fmla="*/ 1333903 h 1971285"/>
              <a:gd name="connsiteX17" fmla="*/ 0 w 3951870"/>
              <a:gd name="connsiteY17" fmla="*/ 657095 h 1971285"/>
              <a:gd name="connsiteX18" fmla="*/ 0 w 3951870"/>
              <a:gd name="connsiteY18" fmla="*/ 0 h 19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1870" h="1971285" fill="none" extrusionOk="0">
                <a:moveTo>
                  <a:pt x="0" y="0"/>
                </a:moveTo>
                <a:cubicBezTo>
                  <a:pt x="185920" y="-9503"/>
                  <a:pt x="292275" y="25937"/>
                  <a:pt x="579608" y="0"/>
                </a:cubicBezTo>
                <a:cubicBezTo>
                  <a:pt x="866941" y="-25937"/>
                  <a:pt x="981587" y="8907"/>
                  <a:pt x="1277771" y="0"/>
                </a:cubicBezTo>
                <a:cubicBezTo>
                  <a:pt x="1573955" y="-8907"/>
                  <a:pt x="1595930" y="-4488"/>
                  <a:pt x="1896898" y="0"/>
                </a:cubicBezTo>
                <a:cubicBezTo>
                  <a:pt x="2197866" y="4488"/>
                  <a:pt x="2328711" y="-21263"/>
                  <a:pt x="2476505" y="0"/>
                </a:cubicBezTo>
                <a:cubicBezTo>
                  <a:pt x="2624299" y="21263"/>
                  <a:pt x="2883583" y="16951"/>
                  <a:pt x="3174669" y="0"/>
                </a:cubicBezTo>
                <a:cubicBezTo>
                  <a:pt x="3465755" y="-16951"/>
                  <a:pt x="3727940" y="12555"/>
                  <a:pt x="3951870" y="0"/>
                </a:cubicBezTo>
                <a:cubicBezTo>
                  <a:pt x="3949401" y="240597"/>
                  <a:pt x="3920975" y="493883"/>
                  <a:pt x="3951870" y="657095"/>
                </a:cubicBezTo>
                <a:cubicBezTo>
                  <a:pt x="3982765" y="820307"/>
                  <a:pt x="3971633" y="1142078"/>
                  <a:pt x="3951870" y="1274764"/>
                </a:cubicBezTo>
                <a:cubicBezTo>
                  <a:pt x="3932107" y="1407450"/>
                  <a:pt x="3978735" y="1757110"/>
                  <a:pt x="3951870" y="1971285"/>
                </a:cubicBezTo>
                <a:cubicBezTo>
                  <a:pt x="3808025" y="1943622"/>
                  <a:pt x="3511367" y="1983490"/>
                  <a:pt x="3372262" y="1971285"/>
                </a:cubicBezTo>
                <a:cubicBezTo>
                  <a:pt x="3233157" y="1959080"/>
                  <a:pt x="3040224" y="1965006"/>
                  <a:pt x="2832174" y="1971285"/>
                </a:cubicBezTo>
                <a:cubicBezTo>
                  <a:pt x="2624124" y="1977564"/>
                  <a:pt x="2298211" y="1968863"/>
                  <a:pt x="2134010" y="1971285"/>
                </a:cubicBezTo>
                <a:cubicBezTo>
                  <a:pt x="1969809" y="1973707"/>
                  <a:pt x="1692717" y="1979465"/>
                  <a:pt x="1554402" y="1971285"/>
                </a:cubicBezTo>
                <a:cubicBezTo>
                  <a:pt x="1416087" y="1963105"/>
                  <a:pt x="1074904" y="1983272"/>
                  <a:pt x="856239" y="1971285"/>
                </a:cubicBezTo>
                <a:cubicBezTo>
                  <a:pt x="637574" y="1959298"/>
                  <a:pt x="233140" y="1999165"/>
                  <a:pt x="0" y="1971285"/>
                </a:cubicBezTo>
                <a:cubicBezTo>
                  <a:pt x="18556" y="1813442"/>
                  <a:pt x="2893" y="1626424"/>
                  <a:pt x="0" y="1333903"/>
                </a:cubicBezTo>
                <a:cubicBezTo>
                  <a:pt x="-2893" y="1041382"/>
                  <a:pt x="-6208" y="904543"/>
                  <a:pt x="0" y="657095"/>
                </a:cubicBezTo>
                <a:cubicBezTo>
                  <a:pt x="6208" y="409647"/>
                  <a:pt x="-15699" y="317429"/>
                  <a:pt x="0" y="0"/>
                </a:cubicBezTo>
                <a:close/>
              </a:path>
              <a:path w="3951870" h="1971285" stroke="0" extrusionOk="0">
                <a:moveTo>
                  <a:pt x="0" y="0"/>
                </a:moveTo>
                <a:cubicBezTo>
                  <a:pt x="264951" y="-6133"/>
                  <a:pt x="313411" y="19218"/>
                  <a:pt x="619126" y="0"/>
                </a:cubicBezTo>
                <a:cubicBezTo>
                  <a:pt x="924841" y="-19218"/>
                  <a:pt x="895500" y="-18838"/>
                  <a:pt x="1159215" y="0"/>
                </a:cubicBezTo>
                <a:cubicBezTo>
                  <a:pt x="1422930" y="18838"/>
                  <a:pt x="1691852" y="32603"/>
                  <a:pt x="1896898" y="0"/>
                </a:cubicBezTo>
                <a:cubicBezTo>
                  <a:pt x="2101944" y="-32603"/>
                  <a:pt x="2314277" y="9889"/>
                  <a:pt x="2516024" y="0"/>
                </a:cubicBezTo>
                <a:cubicBezTo>
                  <a:pt x="2717771" y="-9889"/>
                  <a:pt x="3011185" y="17194"/>
                  <a:pt x="3135150" y="0"/>
                </a:cubicBezTo>
                <a:cubicBezTo>
                  <a:pt x="3259115" y="-17194"/>
                  <a:pt x="3713894" y="-18485"/>
                  <a:pt x="3951870" y="0"/>
                </a:cubicBezTo>
                <a:cubicBezTo>
                  <a:pt x="3966887" y="218516"/>
                  <a:pt x="3966692" y="422415"/>
                  <a:pt x="3951870" y="617669"/>
                </a:cubicBezTo>
                <a:cubicBezTo>
                  <a:pt x="3937048" y="812923"/>
                  <a:pt x="3943370" y="1103377"/>
                  <a:pt x="3951870" y="1274764"/>
                </a:cubicBezTo>
                <a:cubicBezTo>
                  <a:pt x="3960370" y="1446152"/>
                  <a:pt x="3958171" y="1777774"/>
                  <a:pt x="3951870" y="1971285"/>
                </a:cubicBezTo>
                <a:cubicBezTo>
                  <a:pt x="3815918" y="1991432"/>
                  <a:pt x="3615903" y="1955150"/>
                  <a:pt x="3372262" y="1971285"/>
                </a:cubicBezTo>
                <a:cubicBezTo>
                  <a:pt x="3128621" y="1987420"/>
                  <a:pt x="2901500" y="1939110"/>
                  <a:pt x="2713617" y="1971285"/>
                </a:cubicBezTo>
                <a:cubicBezTo>
                  <a:pt x="2525735" y="2003460"/>
                  <a:pt x="2350544" y="1961341"/>
                  <a:pt x="2094491" y="1971285"/>
                </a:cubicBezTo>
                <a:cubicBezTo>
                  <a:pt x="1838438" y="1981229"/>
                  <a:pt x="1612916" y="1989764"/>
                  <a:pt x="1356809" y="1971285"/>
                </a:cubicBezTo>
                <a:cubicBezTo>
                  <a:pt x="1100702" y="1952806"/>
                  <a:pt x="958511" y="1969118"/>
                  <a:pt x="619126" y="1971285"/>
                </a:cubicBezTo>
                <a:cubicBezTo>
                  <a:pt x="279741" y="1973452"/>
                  <a:pt x="153693" y="1948329"/>
                  <a:pt x="0" y="1971285"/>
                </a:cubicBezTo>
                <a:cubicBezTo>
                  <a:pt x="25626" y="1691529"/>
                  <a:pt x="22757" y="1627292"/>
                  <a:pt x="0" y="1314190"/>
                </a:cubicBezTo>
                <a:cubicBezTo>
                  <a:pt x="-22757" y="1001088"/>
                  <a:pt x="31226" y="991834"/>
                  <a:pt x="0" y="676808"/>
                </a:cubicBezTo>
                <a:cubicBezTo>
                  <a:pt x="-31226" y="361782"/>
                  <a:pt x="15146" y="273269"/>
                  <a:pt x="0" y="0"/>
                </a:cubicBezTo>
                <a:close/>
              </a:path>
            </a:pathLst>
          </a:custGeom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1" name="Picture 1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CAC6009-AC7B-6B15-5A5B-D04AFA9A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381" y="3698474"/>
            <a:ext cx="3095297" cy="2657389"/>
          </a:xfrm>
          <a:custGeom>
            <a:avLst/>
            <a:gdLst>
              <a:gd name="connsiteX0" fmla="*/ 0 w 3095297"/>
              <a:gd name="connsiteY0" fmla="*/ 0 h 2657389"/>
              <a:gd name="connsiteX1" fmla="*/ 557153 w 3095297"/>
              <a:gd name="connsiteY1" fmla="*/ 0 h 2657389"/>
              <a:gd name="connsiteX2" fmla="*/ 1207166 w 3095297"/>
              <a:gd name="connsiteY2" fmla="*/ 0 h 2657389"/>
              <a:gd name="connsiteX3" fmla="*/ 1795272 w 3095297"/>
              <a:gd name="connsiteY3" fmla="*/ 0 h 2657389"/>
              <a:gd name="connsiteX4" fmla="*/ 2352426 w 3095297"/>
              <a:gd name="connsiteY4" fmla="*/ 0 h 2657389"/>
              <a:gd name="connsiteX5" fmla="*/ 3095297 w 3095297"/>
              <a:gd name="connsiteY5" fmla="*/ 0 h 2657389"/>
              <a:gd name="connsiteX6" fmla="*/ 3095297 w 3095297"/>
              <a:gd name="connsiteY6" fmla="*/ 664347 h 2657389"/>
              <a:gd name="connsiteX7" fmla="*/ 3095297 w 3095297"/>
              <a:gd name="connsiteY7" fmla="*/ 1328695 h 2657389"/>
              <a:gd name="connsiteX8" fmla="*/ 3095297 w 3095297"/>
              <a:gd name="connsiteY8" fmla="*/ 1939894 h 2657389"/>
              <a:gd name="connsiteX9" fmla="*/ 3095297 w 3095297"/>
              <a:gd name="connsiteY9" fmla="*/ 2657389 h 2657389"/>
              <a:gd name="connsiteX10" fmla="*/ 2538144 w 3095297"/>
              <a:gd name="connsiteY10" fmla="*/ 2657389 h 2657389"/>
              <a:gd name="connsiteX11" fmla="*/ 2011943 w 3095297"/>
              <a:gd name="connsiteY11" fmla="*/ 2657389 h 2657389"/>
              <a:gd name="connsiteX12" fmla="*/ 1361931 w 3095297"/>
              <a:gd name="connsiteY12" fmla="*/ 2657389 h 2657389"/>
              <a:gd name="connsiteX13" fmla="*/ 804777 w 3095297"/>
              <a:gd name="connsiteY13" fmla="*/ 2657389 h 2657389"/>
              <a:gd name="connsiteX14" fmla="*/ 0 w 3095297"/>
              <a:gd name="connsiteY14" fmla="*/ 2657389 h 2657389"/>
              <a:gd name="connsiteX15" fmla="*/ 0 w 3095297"/>
              <a:gd name="connsiteY15" fmla="*/ 1939894 h 2657389"/>
              <a:gd name="connsiteX16" fmla="*/ 0 w 3095297"/>
              <a:gd name="connsiteY16" fmla="*/ 1328695 h 2657389"/>
              <a:gd name="connsiteX17" fmla="*/ 0 w 3095297"/>
              <a:gd name="connsiteY17" fmla="*/ 637773 h 2657389"/>
              <a:gd name="connsiteX18" fmla="*/ 0 w 3095297"/>
              <a:gd name="connsiteY18" fmla="*/ 0 h 265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95297" h="2657389" fill="none" extrusionOk="0">
                <a:moveTo>
                  <a:pt x="0" y="0"/>
                </a:moveTo>
                <a:cubicBezTo>
                  <a:pt x="233359" y="-7266"/>
                  <a:pt x="408956" y="5307"/>
                  <a:pt x="557153" y="0"/>
                </a:cubicBezTo>
                <a:cubicBezTo>
                  <a:pt x="705350" y="-5307"/>
                  <a:pt x="884596" y="16409"/>
                  <a:pt x="1207166" y="0"/>
                </a:cubicBezTo>
                <a:cubicBezTo>
                  <a:pt x="1529736" y="-16409"/>
                  <a:pt x="1638839" y="12454"/>
                  <a:pt x="1795272" y="0"/>
                </a:cubicBezTo>
                <a:cubicBezTo>
                  <a:pt x="1951705" y="-12454"/>
                  <a:pt x="2083250" y="-27841"/>
                  <a:pt x="2352426" y="0"/>
                </a:cubicBezTo>
                <a:cubicBezTo>
                  <a:pt x="2621602" y="27841"/>
                  <a:pt x="2932995" y="-17953"/>
                  <a:pt x="3095297" y="0"/>
                </a:cubicBezTo>
                <a:cubicBezTo>
                  <a:pt x="3087016" y="304114"/>
                  <a:pt x="3065807" y="526429"/>
                  <a:pt x="3095297" y="664347"/>
                </a:cubicBezTo>
                <a:cubicBezTo>
                  <a:pt x="3124787" y="802265"/>
                  <a:pt x="3118449" y="1152309"/>
                  <a:pt x="3095297" y="1328695"/>
                </a:cubicBezTo>
                <a:cubicBezTo>
                  <a:pt x="3072145" y="1505081"/>
                  <a:pt x="3066554" y="1743689"/>
                  <a:pt x="3095297" y="1939894"/>
                </a:cubicBezTo>
                <a:cubicBezTo>
                  <a:pt x="3124040" y="2136099"/>
                  <a:pt x="3073658" y="2460519"/>
                  <a:pt x="3095297" y="2657389"/>
                </a:cubicBezTo>
                <a:cubicBezTo>
                  <a:pt x="2858267" y="2652917"/>
                  <a:pt x="2669593" y="2660341"/>
                  <a:pt x="2538144" y="2657389"/>
                </a:cubicBezTo>
                <a:cubicBezTo>
                  <a:pt x="2406695" y="2654437"/>
                  <a:pt x="2160767" y="2638662"/>
                  <a:pt x="2011943" y="2657389"/>
                </a:cubicBezTo>
                <a:cubicBezTo>
                  <a:pt x="1863119" y="2676116"/>
                  <a:pt x="1629954" y="2625387"/>
                  <a:pt x="1361931" y="2657389"/>
                </a:cubicBezTo>
                <a:cubicBezTo>
                  <a:pt x="1093908" y="2689391"/>
                  <a:pt x="988798" y="2665148"/>
                  <a:pt x="804777" y="2657389"/>
                </a:cubicBezTo>
                <a:cubicBezTo>
                  <a:pt x="620756" y="2649630"/>
                  <a:pt x="325454" y="2646422"/>
                  <a:pt x="0" y="2657389"/>
                </a:cubicBezTo>
                <a:cubicBezTo>
                  <a:pt x="-20144" y="2503736"/>
                  <a:pt x="24336" y="2285208"/>
                  <a:pt x="0" y="1939894"/>
                </a:cubicBezTo>
                <a:cubicBezTo>
                  <a:pt x="-24336" y="1594581"/>
                  <a:pt x="2973" y="1491980"/>
                  <a:pt x="0" y="1328695"/>
                </a:cubicBezTo>
                <a:cubicBezTo>
                  <a:pt x="-2973" y="1165410"/>
                  <a:pt x="-372" y="854873"/>
                  <a:pt x="0" y="637773"/>
                </a:cubicBezTo>
                <a:cubicBezTo>
                  <a:pt x="372" y="420673"/>
                  <a:pt x="-525" y="278286"/>
                  <a:pt x="0" y="0"/>
                </a:cubicBezTo>
                <a:close/>
              </a:path>
              <a:path w="3095297" h="2657389" stroke="0" extrusionOk="0">
                <a:moveTo>
                  <a:pt x="0" y="0"/>
                </a:moveTo>
                <a:cubicBezTo>
                  <a:pt x="133505" y="-11566"/>
                  <a:pt x="398423" y="18634"/>
                  <a:pt x="588106" y="0"/>
                </a:cubicBezTo>
                <a:cubicBezTo>
                  <a:pt x="777789" y="-18634"/>
                  <a:pt x="919031" y="-11524"/>
                  <a:pt x="1114307" y="0"/>
                </a:cubicBezTo>
                <a:cubicBezTo>
                  <a:pt x="1309583" y="11524"/>
                  <a:pt x="1625764" y="-24635"/>
                  <a:pt x="1795272" y="0"/>
                </a:cubicBezTo>
                <a:cubicBezTo>
                  <a:pt x="1964781" y="24635"/>
                  <a:pt x="2136192" y="15671"/>
                  <a:pt x="2383379" y="0"/>
                </a:cubicBezTo>
                <a:cubicBezTo>
                  <a:pt x="2630566" y="-15671"/>
                  <a:pt x="2794513" y="-4550"/>
                  <a:pt x="3095297" y="0"/>
                </a:cubicBezTo>
                <a:cubicBezTo>
                  <a:pt x="3099080" y="231028"/>
                  <a:pt x="3068486" y="544726"/>
                  <a:pt x="3095297" y="717495"/>
                </a:cubicBezTo>
                <a:cubicBezTo>
                  <a:pt x="3122108" y="890264"/>
                  <a:pt x="3122986" y="1170765"/>
                  <a:pt x="3095297" y="1381842"/>
                </a:cubicBezTo>
                <a:cubicBezTo>
                  <a:pt x="3067608" y="1592919"/>
                  <a:pt x="3124879" y="1869911"/>
                  <a:pt x="3095297" y="2046190"/>
                </a:cubicBezTo>
                <a:cubicBezTo>
                  <a:pt x="3065715" y="2222469"/>
                  <a:pt x="3106896" y="2423508"/>
                  <a:pt x="3095297" y="2657389"/>
                </a:cubicBezTo>
                <a:cubicBezTo>
                  <a:pt x="2871903" y="2681343"/>
                  <a:pt x="2729209" y="2662707"/>
                  <a:pt x="2538144" y="2657389"/>
                </a:cubicBezTo>
                <a:cubicBezTo>
                  <a:pt x="2347079" y="2652071"/>
                  <a:pt x="2204825" y="2668676"/>
                  <a:pt x="1919084" y="2657389"/>
                </a:cubicBezTo>
                <a:cubicBezTo>
                  <a:pt x="1633343" y="2646102"/>
                  <a:pt x="1511811" y="2681730"/>
                  <a:pt x="1330978" y="2657389"/>
                </a:cubicBezTo>
                <a:cubicBezTo>
                  <a:pt x="1150145" y="2633048"/>
                  <a:pt x="962017" y="2628041"/>
                  <a:pt x="650012" y="2657389"/>
                </a:cubicBezTo>
                <a:cubicBezTo>
                  <a:pt x="338007" y="2686737"/>
                  <a:pt x="179833" y="2651471"/>
                  <a:pt x="0" y="2657389"/>
                </a:cubicBezTo>
                <a:cubicBezTo>
                  <a:pt x="7745" y="2361202"/>
                  <a:pt x="3502" y="2351636"/>
                  <a:pt x="0" y="2046190"/>
                </a:cubicBezTo>
                <a:cubicBezTo>
                  <a:pt x="-3502" y="1740744"/>
                  <a:pt x="-22372" y="1688815"/>
                  <a:pt x="0" y="1381842"/>
                </a:cubicBezTo>
                <a:cubicBezTo>
                  <a:pt x="22372" y="1074869"/>
                  <a:pt x="10731" y="1062359"/>
                  <a:pt x="0" y="744069"/>
                </a:cubicBezTo>
                <a:cubicBezTo>
                  <a:pt x="-10731" y="425779"/>
                  <a:pt x="-26938" y="292703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4BBF72-24DD-B148-6DCE-AEB2C98C42C3}"/>
              </a:ext>
            </a:extLst>
          </p:cNvPr>
          <p:cNvSpPr/>
          <p:nvPr/>
        </p:nvSpPr>
        <p:spPr>
          <a:xfrm>
            <a:off x="2590800" y="2473377"/>
            <a:ext cx="4709410" cy="2968053"/>
          </a:xfrm>
          <a:custGeom>
            <a:avLst/>
            <a:gdLst>
              <a:gd name="connsiteX0" fmla="*/ 0 w 4709410"/>
              <a:gd name="connsiteY0" fmla="*/ 0 h 2968053"/>
              <a:gd name="connsiteX1" fmla="*/ 531491 w 4709410"/>
              <a:gd name="connsiteY1" fmla="*/ 0 h 2968053"/>
              <a:gd name="connsiteX2" fmla="*/ 1298452 w 4709410"/>
              <a:gd name="connsiteY2" fmla="*/ 0 h 2968053"/>
              <a:gd name="connsiteX3" fmla="*/ 2018319 w 4709410"/>
              <a:gd name="connsiteY3" fmla="*/ 0 h 2968053"/>
              <a:gd name="connsiteX4" fmla="*/ 2549809 w 4709410"/>
              <a:gd name="connsiteY4" fmla="*/ 0 h 2968053"/>
              <a:gd name="connsiteX5" fmla="*/ 3175488 w 4709410"/>
              <a:gd name="connsiteY5" fmla="*/ 0 h 2968053"/>
              <a:gd name="connsiteX6" fmla="*/ 3942449 w 4709410"/>
              <a:gd name="connsiteY6" fmla="*/ 0 h 2968053"/>
              <a:gd name="connsiteX7" fmla="*/ 4709410 w 4709410"/>
              <a:gd name="connsiteY7" fmla="*/ 0 h 2968053"/>
              <a:gd name="connsiteX8" fmla="*/ 4709410 w 4709410"/>
              <a:gd name="connsiteY8" fmla="*/ 623291 h 2968053"/>
              <a:gd name="connsiteX9" fmla="*/ 4709410 w 4709410"/>
              <a:gd name="connsiteY9" fmla="*/ 1127860 h 2968053"/>
              <a:gd name="connsiteX10" fmla="*/ 4709410 w 4709410"/>
              <a:gd name="connsiteY10" fmla="*/ 1662110 h 2968053"/>
              <a:gd name="connsiteX11" fmla="*/ 4709410 w 4709410"/>
              <a:gd name="connsiteY11" fmla="*/ 2285401 h 2968053"/>
              <a:gd name="connsiteX12" fmla="*/ 4709410 w 4709410"/>
              <a:gd name="connsiteY12" fmla="*/ 2968053 h 2968053"/>
              <a:gd name="connsiteX13" fmla="*/ 4177919 w 4709410"/>
              <a:gd name="connsiteY13" fmla="*/ 2968053 h 2968053"/>
              <a:gd name="connsiteX14" fmla="*/ 3646429 w 4709410"/>
              <a:gd name="connsiteY14" fmla="*/ 2968053 h 2968053"/>
              <a:gd name="connsiteX15" fmla="*/ 2926562 w 4709410"/>
              <a:gd name="connsiteY15" fmla="*/ 2968053 h 2968053"/>
              <a:gd name="connsiteX16" fmla="*/ 2395071 w 4709410"/>
              <a:gd name="connsiteY16" fmla="*/ 2968053 h 2968053"/>
              <a:gd name="connsiteX17" fmla="*/ 1722299 w 4709410"/>
              <a:gd name="connsiteY17" fmla="*/ 2968053 h 2968053"/>
              <a:gd name="connsiteX18" fmla="*/ 1143714 w 4709410"/>
              <a:gd name="connsiteY18" fmla="*/ 2968053 h 2968053"/>
              <a:gd name="connsiteX19" fmla="*/ 0 w 4709410"/>
              <a:gd name="connsiteY19" fmla="*/ 2968053 h 2968053"/>
              <a:gd name="connsiteX20" fmla="*/ 0 w 4709410"/>
              <a:gd name="connsiteY20" fmla="*/ 2374442 h 2968053"/>
              <a:gd name="connsiteX21" fmla="*/ 0 w 4709410"/>
              <a:gd name="connsiteY21" fmla="*/ 1721471 h 2968053"/>
              <a:gd name="connsiteX22" fmla="*/ 0 w 4709410"/>
              <a:gd name="connsiteY22" fmla="*/ 1157541 h 2968053"/>
              <a:gd name="connsiteX23" fmla="*/ 0 w 4709410"/>
              <a:gd name="connsiteY23" fmla="*/ 593611 h 2968053"/>
              <a:gd name="connsiteX24" fmla="*/ 0 w 4709410"/>
              <a:gd name="connsiteY24" fmla="*/ 0 h 29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09410" h="2968053" fill="none" extrusionOk="0">
                <a:moveTo>
                  <a:pt x="0" y="0"/>
                </a:moveTo>
                <a:cubicBezTo>
                  <a:pt x="145005" y="12317"/>
                  <a:pt x="278830" y="1771"/>
                  <a:pt x="531491" y="0"/>
                </a:cubicBezTo>
                <a:cubicBezTo>
                  <a:pt x="784152" y="-1771"/>
                  <a:pt x="1133609" y="32077"/>
                  <a:pt x="1298452" y="0"/>
                </a:cubicBezTo>
                <a:cubicBezTo>
                  <a:pt x="1463295" y="-32077"/>
                  <a:pt x="1811232" y="28863"/>
                  <a:pt x="2018319" y="0"/>
                </a:cubicBezTo>
                <a:cubicBezTo>
                  <a:pt x="2225406" y="-28863"/>
                  <a:pt x="2322649" y="9370"/>
                  <a:pt x="2549809" y="0"/>
                </a:cubicBezTo>
                <a:cubicBezTo>
                  <a:pt x="2776969" y="-9370"/>
                  <a:pt x="2928323" y="-17377"/>
                  <a:pt x="3175488" y="0"/>
                </a:cubicBezTo>
                <a:cubicBezTo>
                  <a:pt x="3422653" y="17377"/>
                  <a:pt x="3685901" y="-22258"/>
                  <a:pt x="3942449" y="0"/>
                </a:cubicBezTo>
                <a:cubicBezTo>
                  <a:pt x="4198997" y="22258"/>
                  <a:pt x="4555385" y="-11282"/>
                  <a:pt x="4709410" y="0"/>
                </a:cubicBezTo>
                <a:cubicBezTo>
                  <a:pt x="4727171" y="144211"/>
                  <a:pt x="4714937" y="468243"/>
                  <a:pt x="4709410" y="623291"/>
                </a:cubicBezTo>
                <a:cubicBezTo>
                  <a:pt x="4703883" y="778339"/>
                  <a:pt x="4689725" y="899851"/>
                  <a:pt x="4709410" y="1127860"/>
                </a:cubicBezTo>
                <a:cubicBezTo>
                  <a:pt x="4729095" y="1355869"/>
                  <a:pt x="4703217" y="1539998"/>
                  <a:pt x="4709410" y="1662110"/>
                </a:cubicBezTo>
                <a:cubicBezTo>
                  <a:pt x="4715604" y="1784222"/>
                  <a:pt x="4732731" y="2137973"/>
                  <a:pt x="4709410" y="2285401"/>
                </a:cubicBezTo>
                <a:cubicBezTo>
                  <a:pt x="4686089" y="2432829"/>
                  <a:pt x="4693715" y="2641763"/>
                  <a:pt x="4709410" y="2968053"/>
                </a:cubicBezTo>
                <a:cubicBezTo>
                  <a:pt x="4509609" y="2954450"/>
                  <a:pt x="4386265" y="2956846"/>
                  <a:pt x="4177919" y="2968053"/>
                </a:cubicBezTo>
                <a:cubicBezTo>
                  <a:pt x="3969573" y="2979260"/>
                  <a:pt x="3781452" y="2951815"/>
                  <a:pt x="3646429" y="2968053"/>
                </a:cubicBezTo>
                <a:cubicBezTo>
                  <a:pt x="3511406" y="2984292"/>
                  <a:pt x="3160308" y="2945685"/>
                  <a:pt x="2926562" y="2968053"/>
                </a:cubicBezTo>
                <a:cubicBezTo>
                  <a:pt x="2692816" y="2990421"/>
                  <a:pt x="2509505" y="2956757"/>
                  <a:pt x="2395071" y="2968053"/>
                </a:cubicBezTo>
                <a:cubicBezTo>
                  <a:pt x="2280637" y="2979349"/>
                  <a:pt x="1907221" y="2940222"/>
                  <a:pt x="1722299" y="2968053"/>
                </a:cubicBezTo>
                <a:cubicBezTo>
                  <a:pt x="1537377" y="2995884"/>
                  <a:pt x="1369514" y="2954014"/>
                  <a:pt x="1143714" y="2968053"/>
                </a:cubicBezTo>
                <a:cubicBezTo>
                  <a:pt x="917914" y="2982092"/>
                  <a:pt x="405994" y="2931416"/>
                  <a:pt x="0" y="2968053"/>
                </a:cubicBezTo>
                <a:cubicBezTo>
                  <a:pt x="-10205" y="2849056"/>
                  <a:pt x="-25706" y="2524537"/>
                  <a:pt x="0" y="2374442"/>
                </a:cubicBezTo>
                <a:cubicBezTo>
                  <a:pt x="25706" y="2224347"/>
                  <a:pt x="-30770" y="1900941"/>
                  <a:pt x="0" y="1721471"/>
                </a:cubicBezTo>
                <a:cubicBezTo>
                  <a:pt x="30770" y="1542001"/>
                  <a:pt x="-387" y="1276426"/>
                  <a:pt x="0" y="1157541"/>
                </a:cubicBezTo>
                <a:cubicBezTo>
                  <a:pt x="387" y="1038656"/>
                  <a:pt x="-24276" y="818884"/>
                  <a:pt x="0" y="593611"/>
                </a:cubicBezTo>
                <a:cubicBezTo>
                  <a:pt x="24276" y="368338"/>
                  <a:pt x="-25564" y="155987"/>
                  <a:pt x="0" y="0"/>
                </a:cubicBezTo>
                <a:close/>
              </a:path>
              <a:path w="4709410" h="2968053" stroke="0" extrusionOk="0">
                <a:moveTo>
                  <a:pt x="0" y="0"/>
                </a:moveTo>
                <a:cubicBezTo>
                  <a:pt x="200640" y="-16981"/>
                  <a:pt x="456633" y="10621"/>
                  <a:pt x="625679" y="0"/>
                </a:cubicBezTo>
                <a:cubicBezTo>
                  <a:pt x="794725" y="-10621"/>
                  <a:pt x="995815" y="10602"/>
                  <a:pt x="1157169" y="0"/>
                </a:cubicBezTo>
                <a:cubicBezTo>
                  <a:pt x="1318523" y="-10602"/>
                  <a:pt x="1702026" y="-30794"/>
                  <a:pt x="1924130" y="0"/>
                </a:cubicBezTo>
                <a:cubicBezTo>
                  <a:pt x="2146234" y="30794"/>
                  <a:pt x="2354425" y="21986"/>
                  <a:pt x="2549809" y="0"/>
                </a:cubicBezTo>
                <a:cubicBezTo>
                  <a:pt x="2745193" y="-21986"/>
                  <a:pt x="2938896" y="-2831"/>
                  <a:pt x="3175488" y="0"/>
                </a:cubicBezTo>
                <a:cubicBezTo>
                  <a:pt x="3412080" y="2831"/>
                  <a:pt x="3644119" y="26706"/>
                  <a:pt x="3942449" y="0"/>
                </a:cubicBezTo>
                <a:cubicBezTo>
                  <a:pt x="4240779" y="-26706"/>
                  <a:pt x="4341495" y="4664"/>
                  <a:pt x="4709410" y="0"/>
                </a:cubicBezTo>
                <a:cubicBezTo>
                  <a:pt x="4683232" y="136134"/>
                  <a:pt x="4739202" y="364487"/>
                  <a:pt x="4709410" y="652972"/>
                </a:cubicBezTo>
                <a:cubicBezTo>
                  <a:pt x="4679618" y="941457"/>
                  <a:pt x="4710706" y="1015700"/>
                  <a:pt x="4709410" y="1187221"/>
                </a:cubicBezTo>
                <a:cubicBezTo>
                  <a:pt x="4708114" y="1358742"/>
                  <a:pt x="4721770" y="1529553"/>
                  <a:pt x="4709410" y="1721471"/>
                </a:cubicBezTo>
                <a:cubicBezTo>
                  <a:pt x="4697051" y="1913389"/>
                  <a:pt x="4704846" y="2092370"/>
                  <a:pt x="4709410" y="2315081"/>
                </a:cubicBezTo>
                <a:cubicBezTo>
                  <a:pt x="4713975" y="2537792"/>
                  <a:pt x="4684343" y="2656003"/>
                  <a:pt x="4709410" y="2968053"/>
                </a:cubicBezTo>
                <a:cubicBezTo>
                  <a:pt x="4577817" y="2962353"/>
                  <a:pt x="4348503" y="2989981"/>
                  <a:pt x="4177919" y="2968053"/>
                </a:cubicBezTo>
                <a:cubicBezTo>
                  <a:pt x="4007335" y="2946125"/>
                  <a:pt x="3749732" y="2968100"/>
                  <a:pt x="3410958" y="2968053"/>
                </a:cubicBezTo>
                <a:cubicBezTo>
                  <a:pt x="3072184" y="2968006"/>
                  <a:pt x="3055463" y="2974955"/>
                  <a:pt x="2832374" y="2968053"/>
                </a:cubicBezTo>
                <a:cubicBezTo>
                  <a:pt x="2609285" y="2961151"/>
                  <a:pt x="2340540" y="2966172"/>
                  <a:pt x="2159601" y="2968053"/>
                </a:cubicBezTo>
                <a:cubicBezTo>
                  <a:pt x="1978662" y="2969934"/>
                  <a:pt x="1606178" y="3005227"/>
                  <a:pt x="1392640" y="2968053"/>
                </a:cubicBezTo>
                <a:cubicBezTo>
                  <a:pt x="1179102" y="2930879"/>
                  <a:pt x="984536" y="2994869"/>
                  <a:pt x="719867" y="2968053"/>
                </a:cubicBezTo>
                <a:cubicBezTo>
                  <a:pt x="455198" y="2941237"/>
                  <a:pt x="251419" y="2941589"/>
                  <a:pt x="0" y="2968053"/>
                </a:cubicBezTo>
                <a:cubicBezTo>
                  <a:pt x="10521" y="2835110"/>
                  <a:pt x="-4252" y="2655919"/>
                  <a:pt x="0" y="2433803"/>
                </a:cubicBezTo>
                <a:cubicBezTo>
                  <a:pt x="4252" y="2211687"/>
                  <a:pt x="-2886" y="2120791"/>
                  <a:pt x="0" y="1869873"/>
                </a:cubicBezTo>
                <a:cubicBezTo>
                  <a:pt x="2886" y="1618955"/>
                  <a:pt x="29520" y="1356365"/>
                  <a:pt x="0" y="1216902"/>
                </a:cubicBezTo>
                <a:cubicBezTo>
                  <a:pt x="-29520" y="1077439"/>
                  <a:pt x="4628" y="779718"/>
                  <a:pt x="0" y="623291"/>
                </a:cubicBezTo>
                <a:cubicBezTo>
                  <a:pt x="-4628" y="466864"/>
                  <a:pt x="28420" y="2970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elvetica" pitchFamily="2" charset="0"/>
              </a:rPr>
              <a:t>Note: </a:t>
            </a:r>
            <a:r>
              <a:rPr lang="en-US" sz="3600" dirty="0" err="1">
                <a:solidFill>
                  <a:schemeClr val="tx1"/>
                </a:solidFill>
                <a:latin typeface="Helvetica" pitchFamily="2" charset="0"/>
              </a:rPr>
              <a:t>x</a:t>
            </a:r>
            <a:r>
              <a:rPr lang="en-US" sz="3600" baseline="-25000" dirty="0" err="1">
                <a:solidFill>
                  <a:schemeClr val="tx1"/>
                </a:solidFill>
                <a:latin typeface="Symbol" pitchFamily="2" charset="2"/>
              </a:rPr>
              <a:t>g</a:t>
            </a:r>
            <a:r>
              <a:rPr lang="en-US" sz="3600" baseline="30000" dirty="0" err="1">
                <a:solidFill>
                  <a:schemeClr val="tx1"/>
                </a:solidFill>
                <a:latin typeface="Helvetica" pitchFamily="2" charset="0"/>
              </a:rPr>
              <a:t>OBS</a:t>
            </a:r>
            <a:r>
              <a:rPr lang="en-US" sz="3600" baseline="30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Helvetica" pitchFamily="2" charset="0"/>
              </a:rPr>
              <a:t>is a final-state observable, momentum fraction of the photon carried by the jets</a:t>
            </a:r>
            <a:endParaRPr lang="en-US" sz="3600" baseline="300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BC9E-04F5-C028-2A39-C943E544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EE2A-30D3-4180-AAAE-62C4E902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82D2C-A3AC-108D-5FBF-020E07C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15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F95A21-8B0D-9808-A4B0-184E9621FF7B}"/>
              </a:ext>
            </a:extLst>
          </p:cNvPr>
          <p:cNvSpPr txBox="1">
            <a:spLocks/>
          </p:cNvSpPr>
          <p:nvPr/>
        </p:nvSpPr>
        <p:spPr>
          <a:xfrm>
            <a:off x="86139" y="1148832"/>
            <a:ext cx="8971722" cy="5057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ZEUS_1995_I392386           Charged particle multiplicity and momentum spectra in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Breit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frame at ZEUS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ZEUS_1995_I395196           Neutral strange particle production in deep inelastic scattering at HERA (ZEUS)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ZEUS_1996_I420332           Measurement of the F2 structure function in deep inelastic e+ p scattering using 1994 data from ZEUS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B050"/>
                </a:solidFill>
                <a:latin typeface="Menlo" panose="020B0609030804020204" pitchFamily="49" charset="0"/>
              </a:rPr>
              <a:t>ZEUS_1997_I450085           Dijet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ZEUS_1999_I470499           Forward jet production in deep inelastic scattering at HERA (ZEUS)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ZEUS_1999_I500267           Measurement of High-Q^2 Neutral-Current e^+p Deep Inelastic Scattering Cross-Sections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ZEUS_1999_I508906           Measurement of the E**2(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T,jet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) / Q**2 dependence of forward jet production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ZEUS_2000_I524911           Measurement of azimuthal asymmetries in deep inelastic scattering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B050"/>
                </a:solidFill>
                <a:latin typeface="Menlo" panose="020B0609030804020204" pitchFamily="49" charset="0"/>
              </a:rPr>
              <a:t>ZEUS_2001_I568665           Dijet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ZEUS_2008_I763404           Diffractive photoproduction of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dijets</a:t>
            </a:r>
            <a:endParaRPr lang="en-GB" sz="3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ZEUS_2008_I780108           Multi-jet cross-sections in charged current e^\pm p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ZEUS_2008_I810112           Measurement of D^\pm and D^0 production in deep inelastic scattering using a lifetime tag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ZEUS_2010_I875006           ZEUS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cross-sections in neutral-current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ZEUS_2011_I945935           Scaled momentum distributions for K^0_S and \Lambda/\bar\Lambda in DIS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ZEUS_2012_I1116258          Inclusive-jet photoproduction at HERA and determination of the strong coupling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H1_1994_I372350             H1 energy flow and charged particle spectra in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H1_1995_I394793             A Study of the Fragmentation of Quarks in ep Collisions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H1_1995_I396365             Transverse energy and forward jet production in the low-x regime at H1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H1_1996_I421105             Inclusive D0 and D*+- production in deep inelastic e p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H1_1996_I422230             Charged particle multiplicities in deep inelastic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H1_1996_I424463             Transverse momentum spectra of charged particles in DIS (H1 1996)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H1_1997_I445116             Evolution of e p fragmentation and multiplicity distributions in the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Breit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frame</a:t>
            </a:r>
          </a:p>
          <a:p>
            <a:pPr marL="0" indent="0">
              <a:buFont typeface="Arial"/>
              <a:buNone/>
            </a:pPr>
            <a:r>
              <a:rPr lang="en-GB" sz="3600" b="1" dirty="0">
                <a:solidFill>
                  <a:srgbClr val="00B050"/>
                </a:solidFill>
                <a:latin typeface="Menlo" panose="020B0609030804020204" pitchFamily="49" charset="0"/>
              </a:rPr>
              <a:t>H1_1998_I477556             Charged-particle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H1_1999_I481112             Measurement of D* cross-sections at HERA and determination of gluon density in the proton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H1_1999_I504022             Forward pi0 meson production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H1_2000_I503947             H1 energy flow in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H1_2002_I561885             Measurement of D^*\pm meson production in deep inelastic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H1_2005_I676166             Measurement of beauty production at HERA using events with muons and jets (H1)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H1_2006_I699835             Measurement of Event Shape Variables in Deep-Inelastic Scattering at HERA</a:t>
            </a:r>
          </a:p>
          <a:p>
            <a:pPr marL="0" indent="0">
              <a:buFont typeface="Arial"/>
              <a:buNone/>
            </a:pPr>
            <a:r>
              <a:rPr lang="en-GB" sz="3600" b="1" dirty="0">
                <a:solidFill>
                  <a:srgbClr val="00B050"/>
                </a:solidFill>
                <a:latin typeface="Menlo" panose="020B0609030804020204" pitchFamily="49" charset="0"/>
              </a:rPr>
              <a:t>H1_2006_I711847             Dijet photoproduction analysis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H1_2007_I736052             Inclusive production of D* mesons both with and without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production in DIS collisions (H1)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H1_2007_I746380             Diffractive production of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dijets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in deep-inelastic scattering and photoproduction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H1_2009_I810046             Strangeness Production at low Q^2 in Deep-Inelastic ep Scattering at HERA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H1_2013_I1217865            Charged particle production in deep-inelastic ep scattering at H1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H1_2015_I1343110            Diffractive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dijets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in DIS and photoproduction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HERA_2015_I1353667          Combined H1/ZEUS D^* production cross-sections in DIS</a:t>
            </a: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HERA_2015_I1377206          Measurement of </a:t>
            </a:r>
            <a:r>
              <a:rPr lang="en-GB" sz="3600" dirty="0" err="1">
                <a:solidFill>
                  <a:srgbClr val="000000"/>
                </a:solidFill>
                <a:latin typeface="Menlo" panose="020B0609030804020204" pitchFamily="49" charset="0"/>
              </a:rPr>
              <a:t>sigma_red</a:t>
            </a:r>
            <a:r>
              <a:rPr lang="en-GB" sz="3600" dirty="0">
                <a:solidFill>
                  <a:srgbClr val="000000"/>
                </a:solidFill>
                <a:latin typeface="Menlo" panose="020B0609030804020204" pitchFamily="49" charset="0"/>
              </a:rPr>
              <a:t> (F2) of H1 and ZEUS at different beam energies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A53E-BA4C-AFDE-7467-4DDBEC0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" y="643317"/>
            <a:ext cx="8971721" cy="672547"/>
          </a:xfrm>
        </p:spPr>
        <p:txBody>
          <a:bodyPr>
            <a:normAutofit/>
          </a:bodyPr>
          <a:lstStyle/>
          <a:p>
            <a:r>
              <a:rPr lang="en-US" sz="2800" dirty="0"/>
              <a:t>Also…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BC9E-04F5-C028-2A39-C943E544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EE2A-30D3-4180-AAAE-62C4E902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82D2C-A3AC-108D-5FBF-020E07C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F95A21-8B0D-9808-A4B0-184E9621FF7B}"/>
              </a:ext>
            </a:extLst>
          </p:cNvPr>
          <p:cNvSpPr txBox="1">
            <a:spLocks/>
          </p:cNvSpPr>
          <p:nvPr/>
        </p:nvSpPr>
        <p:spPr>
          <a:xfrm>
            <a:off x="86139" y="1148832"/>
            <a:ext cx="8971722" cy="5057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JADE_OPAL_2000_I513337      Jet rates in e^+e^- at JADE [35--44 GeV] and OPAL [91--189 GeV].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OPAL_1992_I321190           Hadronic Z decay charged multiplicity measurement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OPAL_1993_I342766           A Measurement of K^*\pm (892) production in hadronic Z0 decays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OPAL_1993_I343181           Measurement of photon production at LEP 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OPAL_1994_I372772           Measurement of the production rates of charged hadrons in e^+e^- annihilation at the Z^0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OPAL_1995_I382219           Scaled energy distribution of D^* with flavour separation at LEP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OPAL_1995_I393503           K^0 Production in Hadronic Z^0 Decays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OPAL_1995_I398320           \Delta^++ Production in Hadronic Z^0 Decays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OPAL_1996_I402487           J/\psi and \psi^\prime Production in Hadronic Z^0 Decays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OPAL_1996_I428493           Production of B^* mesons at LEP1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OPAL_1997_I421977           \Sigma^\pm baryon production in Z hadronic decays at OPAL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OPAL_1997_I421978           Strange baryon production in Z hadronic decays at OPAL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OPAL_1997_I440103           Polarization of \phi, D^*+ and B^* mesons at LEP1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OPAL_1997_I440721           Event Shapes at 161 GeV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OPAL_1997_I447146           K^*0 meson production measured by OPAL at LEP 1.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OPAL_1997_I447188           Polarization of \Lambda^0 baryons at LEP 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OPAL_1998_I467092           Production of f_0(980), f_2(1270) and \phi(1020) in hadronic Z^0 decay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OPAL_1998_I470419           Photon and Light Meson Production in Hadronic Z^0 Decays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OPAL_1998_I472637           Measurements of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flavor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dependent fragmentation functions in Z^0 -&gt; q \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barq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events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OPAL_1998_I474012           Polarization of b-baryons at LEP1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OPAL_2000_I474010           Correlations for \Lambda^0 and \bar\Lambda^0 production at LEP1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OPAL_2000_I502750           Polarization of \rho^\pm and \omega^0 mesons at LEP1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OPAL_2000_I513476           Event Shapes at 172, 183 and 189 GeV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OPAL_2000_I529898           Multiplicities of \pi^0, \eta, K^0 and of charged particles in quark and gluon jets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OPAL_2001_I536266           Charged particle multiplicities for u, d, s events at the Z pole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OPAL_2001_I552446           Four-jet angles using Durham algorithm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OPAL_2001_I554583           \tau polarization at LEP1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OPAL_2002_I601225           Charged particle multiplicities in heavy and light-quark initiated events above the Z^0 peak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OPAL_2003_I595335           Charged particle momentum spectra in e^+e^- annihilation at \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sqrts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192  GeV to 209 GeV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OPAL_2003_I599181           Inclusive analysis of the b quark fragmentation function in Z decays</a:t>
            </a:r>
          </a:p>
          <a:p>
            <a:r>
              <a:rPr lang="en-GB" dirty="0">
                <a:solidFill>
                  <a:srgbClr val="00B050"/>
                </a:solidFill>
                <a:effectLst/>
                <a:latin typeface="Menlo" panose="020B0609030804020204" pitchFamily="49" charset="0"/>
              </a:rPr>
              <a:t>OPAL_2003_I611415           Dijet production in  Photon-Photon collisions at E_CMS=198 GeV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OPAL_2004_I631361           Gluon jet charged multiplicities and fragmentation functions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OPAL_2004_I648738           Quark and gluon jet fragmentation functions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OPAL_2004_I669402           Event shape distributions and moments in e^+ e^- -&gt; hadrons at 91--209 GeV</a:t>
            </a:r>
          </a:p>
          <a:p>
            <a:r>
              <a:rPr lang="en-GB" dirty="0">
                <a:solidFill>
                  <a:srgbClr val="00B050"/>
                </a:solidFill>
                <a:effectLst/>
                <a:latin typeface="Menlo" panose="020B0609030804020204" pitchFamily="49" charset="0"/>
              </a:rPr>
              <a:t>OPAL_2007_I734955           Inclusive charged hadrons in </a:t>
            </a:r>
            <a:r>
              <a:rPr lang="en-GB" dirty="0" err="1">
                <a:solidFill>
                  <a:srgbClr val="00B050"/>
                </a:solidFill>
                <a:effectLst/>
                <a:latin typeface="Menlo" panose="020B0609030804020204" pitchFamily="49" charset="0"/>
              </a:rPr>
              <a:t>gm+gm</a:t>
            </a:r>
            <a:endParaRPr lang="en-GB" dirty="0">
              <a:solidFill>
                <a:srgbClr val="00B050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OPAL_2008_I754316           Jet production in Photon-Photon collisions at E_CMS=206 GeV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A53E-BA4C-AFDE-7467-4DDBEC0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" y="643317"/>
            <a:ext cx="8971721" cy="672547"/>
          </a:xfrm>
        </p:spPr>
        <p:txBody>
          <a:bodyPr>
            <a:normAutofit/>
          </a:bodyPr>
          <a:lstStyle/>
          <a:p>
            <a:r>
              <a:rPr lang="en-US" sz="2800" dirty="0"/>
              <a:t>Also…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BC9E-04F5-C028-2A39-C943E544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EE2A-30D3-4180-AAAE-62C4E902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82D2C-A3AC-108D-5FBF-020E07C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F95A21-8B0D-9808-A4B0-184E9621FF7B}"/>
              </a:ext>
            </a:extLst>
          </p:cNvPr>
          <p:cNvSpPr txBox="1">
            <a:spLocks/>
          </p:cNvSpPr>
          <p:nvPr/>
        </p:nvSpPr>
        <p:spPr>
          <a:xfrm>
            <a:off x="1232451" y="1908313"/>
            <a:ext cx="7699514" cy="3463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Partial routine for </a:t>
            </a:r>
            <a:r>
              <a:rPr lang="en-US" dirty="0">
                <a:hlinkClick r:id="rId2"/>
              </a:rPr>
              <a:t>2021 ZEUS charged particle analysis</a:t>
            </a:r>
            <a:r>
              <a:rPr lang="en-US" dirty="0"/>
              <a:t>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Many CDF and ATLAS routines  used for tuning underlying event in proton-proton</a:t>
            </a:r>
          </a:p>
        </p:txBody>
      </p:sp>
    </p:spTree>
    <p:extLst>
      <p:ext uri="{BB962C8B-B14F-4D97-AF65-F5344CB8AC3E}">
        <p14:creationId xmlns:p14="http://schemas.microsoft.com/office/powerpoint/2010/main" val="41119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1DB0-9E89-C0E9-0CB2-CC2BABF9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9BD3-5996-E38C-A9C1-E9EA336B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96" y="1389860"/>
            <a:ext cx="5164111" cy="27465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Matter distribution inside hadron/photon (impact parameter dependence)</a:t>
            </a:r>
          </a:p>
          <a:p>
            <a:r>
              <a:rPr lang="en-US" dirty="0"/>
              <a:t>Photon and proton PDFs (defaults are CJKL, NNPDF 2.3)</a:t>
            </a:r>
          </a:p>
          <a:p>
            <a:r>
              <a:rPr lang="en-US" dirty="0"/>
              <a:t>Minimum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of partonic scatters, its energy-dependence, and matching to soft scatters,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BAA4-D3A1-66CA-8FEF-C442D240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9C24-4534-1914-2A7D-933F2C7D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F9D9-F18F-41BB-1339-81C25DA4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table with text and numbers&#10;&#10;Description automatically generated">
            <a:extLst>
              <a:ext uri="{FF2B5EF4-FFF2-40B4-BE49-F238E27FC236}">
                <a16:creationId xmlns:a16="http://schemas.microsoft.com/office/drawing/2014/main" id="{6F6CF67B-6235-1751-5FB4-6CCAC6131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15" y="4462213"/>
            <a:ext cx="6353125" cy="1938587"/>
          </a:xfrm>
          <a:custGeom>
            <a:avLst/>
            <a:gdLst>
              <a:gd name="connsiteX0" fmla="*/ 0 w 6353125"/>
              <a:gd name="connsiteY0" fmla="*/ 0 h 1938587"/>
              <a:gd name="connsiteX1" fmla="*/ 698844 w 6353125"/>
              <a:gd name="connsiteY1" fmla="*/ 0 h 1938587"/>
              <a:gd name="connsiteX2" fmla="*/ 1143563 w 6353125"/>
              <a:gd name="connsiteY2" fmla="*/ 0 h 1938587"/>
              <a:gd name="connsiteX3" fmla="*/ 1715344 w 6353125"/>
              <a:gd name="connsiteY3" fmla="*/ 0 h 1938587"/>
              <a:gd name="connsiteX4" fmla="*/ 2477719 w 6353125"/>
              <a:gd name="connsiteY4" fmla="*/ 0 h 1938587"/>
              <a:gd name="connsiteX5" fmla="*/ 3113031 w 6353125"/>
              <a:gd name="connsiteY5" fmla="*/ 0 h 1938587"/>
              <a:gd name="connsiteX6" fmla="*/ 3811875 w 6353125"/>
              <a:gd name="connsiteY6" fmla="*/ 0 h 1938587"/>
              <a:gd name="connsiteX7" fmla="*/ 4383656 w 6353125"/>
              <a:gd name="connsiteY7" fmla="*/ 0 h 1938587"/>
              <a:gd name="connsiteX8" fmla="*/ 5018969 w 6353125"/>
              <a:gd name="connsiteY8" fmla="*/ 0 h 1938587"/>
              <a:gd name="connsiteX9" fmla="*/ 5781344 w 6353125"/>
              <a:gd name="connsiteY9" fmla="*/ 0 h 1938587"/>
              <a:gd name="connsiteX10" fmla="*/ 6353125 w 6353125"/>
              <a:gd name="connsiteY10" fmla="*/ 0 h 1938587"/>
              <a:gd name="connsiteX11" fmla="*/ 6353125 w 6353125"/>
              <a:gd name="connsiteY11" fmla="*/ 665582 h 1938587"/>
              <a:gd name="connsiteX12" fmla="*/ 6353125 w 6353125"/>
              <a:gd name="connsiteY12" fmla="*/ 1273005 h 1938587"/>
              <a:gd name="connsiteX13" fmla="*/ 6353125 w 6353125"/>
              <a:gd name="connsiteY13" fmla="*/ 1938587 h 1938587"/>
              <a:gd name="connsiteX14" fmla="*/ 5717813 w 6353125"/>
              <a:gd name="connsiteY14" fmla="*/ 1938587 h 1938587"/>
              <a:gd name="connsiteX15" fmla="*/ 5082500 w 6353125"/>
              <a:gd name="connsiteY15" fmla="*/ 1938587 h 1938587"/>
              <a:gd name="connsiteX16" fmla="*/ 4574250 w 6353125"/>
              <a:gd name="connsiteY16" fmla="*/ 1938587 h 1938587"/>
              <a:gd name="connsiteX17" fmla="*/ 3938938 w 6353125"/>
              <a:gd name="connsiteY17" fmla="*/ 1938587 h 1938587"/>
              <a:gd name="connsiteX18" fmla="*/ 3303625 w 6353125"/>
              <a:gd name="connsiteY18" fmla="*/ 1938587 h 1938587"/>
              <a:gd name="connsiteX19" fmla="*/ 2668313 w 6353125"/>
              <a:gd name="connsiteY19" fmla="*/ 1938587 h 1938587"/>
              <a:gd name="connsiteX20" fmla="*/ 2033000 w 6353125"/>
              <a:gd name="connsiteY20" fmla="*/ 1938587 h 1938587"/>
              <a:gd name="connsiteX21" fmla="*/ 1461219 w 6353125"/>
              <a:gd name="connsiteY21" fmla="*/ 1938587 h 1938587"/>
              <a:gd name="connsiteX22" fmla="*/ 762375 w 6353125"/>
              <a:gd name="connsiteY22" fmla="*/ 1938587 h 1938587"/>
              <a:gd name="connsiteX23" fmla="*/ 0 w 6353125"/>
              <a:gd name="connsiteY23" fmla="*/ 1938587 h 1938587"/>
              <a:gd name="connsiteX24" fmla="*/ 0 w 6353125"/>
              <a:gd name="connsiteY24" fmla="*/ 1253620 h 1938587"/>
              <a:gd name="connsiteX25" fmla="*/ 0 w 6353125"/>
              <a:gd name="connsiteY25" fmla="*/ 588038 h 1938587"/>
              <a:gd name="connsiteX26" fmla="*/ 0 w 6353125"/>
              <a:gd name="connsiteY26" fmla="*/ 0 h 193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53125" h="1938587" fill="none" extrusionOk="0">
                <a:moveTo>
                  <a:pt x="0" y="0"/>
                </a:moveTo>
                <a:cubicBezTo>
                  <a:pt x="338223" y="22569"/>
                  <a:pt x="453301" y="-25240"/>
                  <a:pt x="698844" y="0"/>
                </a:cubicBezTo>
                <a:cubicBezTo>
                  <a:pt x="944387" y="25240"/>
                  <a:pt x="991269" y="-15128"/>
                  <a:pt x="1143563" y="0"/>
                </a:cubicBezTo>
                <a:cubicBezTo>
                  <a:pt x="1295857" y="15128"/>
                  <a:pt x="1568746" y="17797"/>
                  <a:pt x="1715344" y="0"/>
                </a:cubicBezTo>
                <a:cubicBezTo>
                  <a:pt x="1861942" y="-17797"/>
                  <a:pt x="2200923" y="-28019"/>
                  <a:pt x="2477719" y="0"/>
                </a:cubicBezTo>
                <a:cubicBezTo>
                  <a:pt x="2754515" y="28019"/>
                  <a:pt x="2817694" y="4221"/>
                  <a:pt x="3113031" y="0"/>
                </a:cubicBezTo>
                <a:cubicBezTo>
                  <a:pt x="3408368" y="-4221"/>
                  <a:pt x="3581461" y="28941"/>
                  <a:pt x="3811875" y="0"/>
                </a:cubicBezTo>
                <a:cubicBezTo>
                  <a:pt x="4042289" y="-28941"/>
                  <a:pt x="4178439" y="-16022"/>
                  <a:pt x="4383656" y="0"/>
                </a:cubicBezTo>
                <a:cubicBezTo>
                  <a:pt x="4588873" y="16022"/>
                  <a:pt x="4802110" y="7259"/>
                  <a:pt x="5018969" y="0"/>
                </a:cubicBezTo>
                <a:cubicBezTo>
                  <a:pt x="5235828" y="-7259"/>
                  <a:pt x="5555835" y="17921"/>
                  <a:pt x="5781344" y="0"/>
                </a:cubicBezTo>
                <a:cubicBezTo>
                  <a:pt x="6006854" y="-17921"/>
                  <a:pt x="6078481" y="19016"/>
                  <a:pt x="6353125" y="0"/>
                </a:cubicBezTo>
                <a:cubicBezTo>
                  <a:pt x="6336145" y="290948"/>
                  <a:pt x="6354623" y="438890"/>
                  <a:pt x="6353125" y="665582"/>
                </a:cubicBezTo>
                <a:cubicBezTo>
                  <a:pt x="6351627" y="892274"/>
                  <a:pt x="6338059" y="1001700"/>
                  <a:pt x="6353125" y="1273005"/>
                </a:cubicBezTo>
                <a:cubicBezTo>
                  <a:pt x="6368191" y="1544310"/>
                  <a:pt x="6375584" y="1782182"/>
                  <a:pt x="6353125" y="1938587"/>
                </a:cubicBezTo>
                <a:cubicBezTo>
                  <a:pt x="6218769" y="1958081"/>
                  <a:pt x="5933321" y="1966501"/>
                  <a:pt x="5717813" y="1938587"/>
                </a:cubicBezTo>
                <a:cubicBezTo>
                  <a:pt x="5502305" y="1910673"/>
                  <a:pt x="5319898" y="1931898"/>
                  <a:pt x="5082500" y="1938587"/>
                </a:cubicBezTo>
                <a:cubicBezTo>
                  <a:pt x="4845102" y="1945276"/>
                  <a:pt x="4803512" y="1941762"/>
                  <a:pt x="4574250" y="1938587"/>
                </a:cubicBezTo>
                <a:cubicBezTo>
                  <a:pt x="4344988" y="1935413"/>
                  <a:pt x="4213056" y="1952123"/>
                  <a:pt x="3938938" y="1938587"/>
                </a:cubicBezTo>
                <a:cubicBezTo>
                  <a:pt x="3664820" y="1925051"/>
                  <a:pt x="3553447" y="1948877"/>
                  <a:pt x="3303625" y="1938587"/>
                </a:cubicBezTo>
                <a:cubicBezTo>
                  <a:pt x="3053803" y="1928297"/>
                  <a:pt x="2961195" y="1926855"/>
                  <a:pt x="2668313" y="1938587"/>
                </a:cubicBezTo>
                <a:cubicBezTo>
                  <a:pt x="2375431" y="1950319"/>
                  <a:pt x="2228264" y="1934697"/>
                  <a:pt x="2033000" y="1938587"/>
                </a:cubicBezTo>
                <a:cubicBezTo>
                  <a:pt x="1837736" y="1942477"/>
                  <a:pt x="1661343" y="1961889"/>
                  <a:pt x="1461219" y="1938587"/>
                </a:cubicBezTo>
                <a:cubicBezTo>
                  <a:pt x="1261095" y="1915285"/>
                  <a:pt x="997001" y="1940086"/>
                  <a:pt x="762375" y="1938587"/>
                </a:cubicBezTo>
                <a:cubicBezTo>
                  <a:pt x="527749" y="1937088"/>
                  <a:pt x="209508" y="1935848"/>
                  <a:pt x="0" y="1938587"/>
                </a:cubicBezTo>
                <a:cubicBezTo>
                  <a:pt x="30845" y="1682185"/>
                  <a:pt x="6011" y="1551034"/>
                  <a:pt x="0" y="1253620"/>
                </a:cubicBezTo>
                <a:cubicBezTo>
                  <a:pt x="-6011" y="956206"/>
                  <a:pt x="-4135" y="856588"/>
                  <a:pt x="0" y="588038"/>
                </a:cubicBezTo>
                <a:cubicBezTo>
                  <a:pt x="4135" y="319488"/>
                  <a:pt x="17622" y="188760"/>
                  <a:pt x="0" y="0"/>
                </a:cubicBezTo>
                <a:close/>
              </a:path>
              <a:path w="6353125" h="1938587" stroke="0" extrusionOk="0">
                <a:moveTo>
                  <a:pt x="0" y="0"/>
                </a:moveTo>
                <a:cubicBezTo>
                  <a:pt x="115229" y="-13780"/>
                  <a:pt x="367882" y="1156"/>
                  <a:pt x="571781" y="0"/>
                </a:cubicBezTo>
                <a:cubicBezTo>
                  <a:pt x="775680" y="-1156"/>
                  <a:pt x="857634" y="-17964"/>
                  <a:pt x="1016500" y="0"/>
                </a:cubicBezTo>
                <a:cubicBezTo>
                  <a:pt x="1175366" y="17964"/>
                  <a:pt x="1562346" y="-9810"/>
                  <a:pt x="1778875" y="0"/>
                </a:cubicBezTo>
                <a:cubicBezTo>
                  <a:pt x="1995405" y="9810"/>
                  <a:pt x="2168841" y="26097"/>
                  <a:pt x="2350656" y="0"/>
                </a:cubicBezTo>
                <a:cubicBezTo>
                  <a:pt x="2532471" y="-26097"/>
                  <a:pt x="2691105" y="-21166"/>
                  <a:pt x="2922438" y="0"/>
                </a:cubicBezTo>
                <a:cubicBezTo>
                  <a:pt x="3153771" y="21166"/>
                  <a:pt x="3515801" y="-2928"/>
                  <a:pt x="3684813" y="0"/>
                </a:cubicBezTo>
                <a:cubicBezTo>
                  <a:pt x="3853825" y="2928"/>
                  <a:pt x="4076427" y="-10886"/>
                  <a:pt x="4193063" y="0"/>
                </a:cubicBezTo>
                <a:cubicBezTo>
                  <a:pt x="4309699" y="10886"/>
                  <a:pt x="4732128" y="36212"/>
                  <a:pt x="4955438" y="0"/>
                </a:cubicBezTo>
                <a:cubicBezTo>
                  <a:pt x="5178749" y="-36212"/>
                  <a:pt x="5550832" y="-8668"/>
                  <a:pt x="5717813" y="0"/>
                </a:cubicBezTo>
                <a:cubicBezTo>
                  <a:pt x="5884794" y="8668"/>
                  <a:pt x="6194184" y="-24596"/>
                  <a:pt x="6353125" y="0"/>
                </a:cubicBezTo>
                <a:cubicBezTo>
                  <a:pt x="6341978" y="277029"/>
                  <a:pt x="6378136" y="388481"/>
                  <a:pt x="6353125" y="684967"/>
                </a:cubicBezTo>
                <a:cubicBezTo>
                  <a:pt x="6328114" y="981453"/>
                  <a:pt x="6374215" y="1145032"/>
                  <a:pt x="6353125" y="1350549"/>
                </a:cubicBezTo>
                <a:cubicBezTo>
                  <a:pt x="6332035" y="1556066"/>
                  <a:pt x="6374570" y="1714294"/>
                  <a:pt x="6353125" y="1938587"/>
                </a:cubicBezTo>
                <a:cubicBezTo>
                  <a:pt x="6058982" y="1918616"/>
                  <a:pt x="5982313" y="1908432"/>
                  <a:pt x="5717813" y="1938587"/>
                </a:cubicBezTo>
                <a:cubicBezTo>
                  <a:pt x="5453313" y="1968742"/>
                  <a:pt x="5387779" y="1929879"/>
                  <a:pt x="5209563" y="1938587"/>
                </a:cubicBezTo>
                <a:cubicBezTo>
                  <a:pt x="5031347" y="1947296"/>
                  <a:pt x="4866008" y="1956021"/>
                  <a:pt x="4574250" y="1938587"/>
                </a:cubicBezTo>
                <a:cubicBezTo>
                  <a:pt x="4282492" y="1921153"/>
                  <a:pt x="4071894" y="1901423"/>
                  <a:pt x="3811875" y="1938587"/>
                </a:cubicBezTo>
                <a:cubicBezTo>
                  <a:pt x="3551856" y="1975751"/>
                  <a:pt x="3408602" y="1911392"/>
                  <a:pt x="3176563" y="1938587"/>
                </a:cubicBezTo>
                <a:cubicBezTo>
                  <a:pt x="2944524" y="1965782"/>
                  <a:pt x="2827000" y="1953758"/>
                  <a:pt x="2731844" y="1938587"/>
                </a:cubicBezTo>
                <a:cubicBezTo>
                  <a:pt x="2636688" y="1923416"/>
                  <a:pt x="2421298" y="1932242"/>
                  <a:pt x="2223594" y="1938587"/>
                </a:cubicBezTo>
                <a:cubicBezTo>
                  <a:pt x="2025890" y="1944933"/>
                  <a:pt x="1821449" y="1948370"/>
                  <a:pt x="1461219" y="1938587"/>
                </a:cubicBezTo>
                <a:cubicBezTo>
                  <a:pt x="1100990" y="1928804"/>
                  <a:pt x="1139987" y="1933818"/>
                  <a:pt x="825906" y="1938587"/>
                </a:cubicBezTo>
                <a:cubicBezTo>
                  <a:pt x="511825" y="1943356"/>
                  <a:pt x="270733" y="1961051"/>
                  <a:pt x="0" y="1938587"/>
                </a:cubicBezTo>
                <a:cubicBezTo>
                  <a:pt x="-31576" y="1738757"/>
                  <a:pt x="30768" y="1432710"/>
                  <a:pt x="0" y="1292391"/>
                </a:cubicBezTo>
                <a:cubicBezTo>
                  <a:pt x="-30768" y="1152072"/>
                  <a:pt x="29393" y="971762"/>
                  <a:pt x="0" y="704353"/>
                </a:cubicBezTo>
                <a:cubicBezTo>
                  <a:pt x="-29393" y="436944"/>
                  <a:pt x="-20901" y="209278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FAAE790-4E83-7D5E-3198-D0D1E799D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709" y="1600200"/>
            <a:ext cx="3590706" cy="2651673"/>
          </a:xfrm>
          <a:custGeom>
            <a:avLst/>
            <a:gdLst>
              <a:gd name="connsiteX0" fmla="*/ 0 w 3590706"/>
              <a:gd name="connsiteY0" fmla="*/ 0 h 2651673"/>
              <a:gd name="connsiteX1" fmla="*/ 562544 w 3590706"/>
              <a:gd name="connsiteY1" fmla="*/ 0 h 2651673"/>
              <a:gd name="connsiteX2" fmla="*/ 1089181 w 3590706"/>
              <a:gd name="connsiteY2" fmla="*/ 0 h 2651673"/>
              <a:gd name="connsiteX3" fmla="*/ 1723539 w 3590706"/>
              <a:gd name="connsiteY3" fmla="*/ 0 h 2651673"/>
              <a:gd name="connsiteX4" fmla="*/ 2321990 w 3590706"/>
              <a:gd name="connsiteY4" fmla="*/ 0 h 2651673"/>
              <a:gd name="connsiteX5" fmla="*/ 2920441 w 3590706"/>
              <a:gd name="connsiteY5" fmla="*/ 0 h 2651673"/>
              <a:gd name="connsiteX6" fmla="*/ 3590706 w 3590706"/>
              <a:gd name="connsiteY6" fmla="*/ 0 h 2651673"/>
              <a:gd name="connsiteX7" fmla="*/ 3590706 w 3590706"/>
              <a:gd name="connsiteY7" fmla="*/ 689435 h 2651673"/>
              <a:gd name="connsiteX8" fmla="*/ 3590706 w 3590706"/>
              <a:gd name="connsiteY8" fmla="*/ 1299320 h 2651673"/>
              <a:gd name="connsiteX9" fmla="*/ 3590706 w 3590706"/>
              <a:gd name="connsiteY9" fmla="*/ 1988755 h 2651673"/>
              <a:gd name="connsiteX10" fmla="*/ 3590706 w 3590706"/>
              <a:gd name="connsiteY10" fmla="*/ 2651673 h 2651673"/>
              <a:gd name="connsiteX11" fmla="*/ 2956348 w 3590706"/>
              <a:gd name="connsiteY11" fmla="*/ 2651673 h 2651673"/>
              <a:gd name="connsiteX12" fmla="*/ 2321990 w 3590706"/>
              <a:gd name="connsiteY12" fmla="*/ 2651673 h 2651673"/>
              <a:gd name="connsiteX13" fmla="*/ 1651725 w 3590706"/>
              <a:gd name="connsiteY13" fmla="*/ 2651673 h 2651673"/>
              <a:gd name="connsiteX14" fmla="*/ 1089181 w 3590706"/>
              <a:gd name="connsiteY14" fmla="*/ 2651673 h 2651673"/>
              <a:gd name="connsiteX15" fmla="*/ 0 w 3590706"/>
              <a:gd name="connsiteY15" fmla="*/ 2651673 h 2651673"/>
              <a:gd name="connsiteX16" fmla="*/ 0 w 3590706"/>
              <a:gd name="connsiteY16" fmla="*/ 2041788 h 2651673"/>
              <a:gd name="connsiteX17" fmla="*/ 0 w 3590706"/>
              <a:gd name="connsiteY17" fmla="*/ 1378870 h 2651673"/>
              <a:gd name="connsiteX18" fmla="*/ 0 w 3590706"/>
              <a:gd name="connsiteY18" fmla="*/ 689435 h 2651673"/>
              <a:gd name="connsiteX19" fmla="*/ 0 w 3590706"/>
              <a:gd name="connsiteY19" fmla="*/ 0 h 265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90706" h="2651673" fill="none" extrusionOk="0">
                <a:moveTo>
                  <a:pt x="0" y="0"/>
                </a:moveTo>
                <a:cubicBezTo>
                  <a:pt x="190981" y="13572"/>
                  <a:pt x="374664" y="25559"/>
                  <a:pt x="562544" y="0"/>
                </a:cubicBezTo>
                <a:cubicBezTo>
                  <a:pt x="750424" y="-25559"/>
                  <a:pt x="858203" y="4227"/>
                  <a:pt x="1089181" y="0"/>
                </a:cubicBezTo>
                <a:cubicBezTo>
                  <a:pt x="1320159" y="-4227"/>
                  <a:pt x="1458217" y="21078"/>
                  <a:pt x="1723539" y="0"/>
                </a:cubicBezTo>
                <a:cubicBezTo>
                  <a:pt x="1988861" y="-21078"/>
                  <a:pt x="2104464" y="-27823"/>
                  <a:pt x="2321990" y="0"/>
                </a:cubicBezTo>
                <a:cubicBezTo>
                  <a:pt x="2539516" y="27823"/>
                  <a:pt x="2631568" y="-25466"/>
                  <a:pt x="2920441" y="0"/>
                </a:cubicBezTo>
                <a:cubicBezTo>
                  <a:pt x="3209314" y="25466"/>
                  <a:pt x="3418894" y="-25296"/>
                  <a:pt x="3590706" y="0"/>
                </a:cubicBezTo>
                <a:cubicBezTo>
                  <a:pt x="3580885" y="324523"/>
                  <a:pt x="3604451" y="523232"/>
                  <a:pt x="3590706" y="689435"/>
                </a:cubicBezTo>
                <a:cubicBezTo>
                  <a:pt x="3576961" y="855639"/>
                  <a:pt x="3573231" y="1151163"/>
                  <a:pt x="3590706" y="1299320"/>
                </a:cubicBezTo>
                <a:cubicBezTo>
                  <a:pt x="3608181" y="1447478"/>
                  <a:pt x="3582461" y="1688980"/>
                  <a:pt x="3590706" y="1988755"/>
                </a:cubicBezTo>
                <a:cubicBezTo>
                  <a:pt x="3598951" y="2288531"/>
                  <a:pt x="3591017" y="2350504"/>
                  <a:pt x="3590706" y="2651673"/>
                </a:cubicBezTo>
                <a:cubicBezTo>
                  <a:pt x="3398572" y="2650474"/>
                  <a:pt x="3203940" y="2637549"/>
                  <a:pt x="2956348" y="2651673"/>
                </a:cubicBezTo>
                <a:cubicBezTo>
                  <a:pt x="2708756" y="2665797"/>
                  <a:pt x="2497747" y="2643619"/>
                  <a:pt x="2321990" y="2651673"/>
                </a:cubicBezTo>
                <a:cubicBezTo>
                  <a:pt x="2146233" y="2659727"/>
                  <a:pt x="1952584" y="2661590"/>
                  <a:pt x="1651725" y="2651673"/>
                </a:cubicBezTo>
                <a:cubicBezTo>
                  <a:pt x="1350866" y="2641756"/>
                  <a:pt x="1289047" y="2639092"/>
                  <a:pt x="1089181" y="2651673"/>
                </a:cubicBezTo>
                <a:cubicBezTo>
                  <a:pt x="889315" y="2664254"/>
                  <a:pt x="464842" y="2662312"/>
                  <a:pt x="0" y="2651673"/>
                </a:cubicBezTo>
                <a:cubicBezTo>
                  <a:pt x="7989" y="2496084"/>
                  <a:pt x="-28659" y="2164199"/>
                  <a:pt x="0" y="2041788"/>
                </a:cubicBezTo>
                <a:cubicBezTo>
                  <a:pt x="28659" y="1919377"/>
                  <a:pt x="42" y="1700833"/>
                  <a:pt x="0" y="1378870"/>
                </a:cubicBezTo>
                <a:cubicBezTo>
                  <a:pt x="-42" y="1056907"/>
                  <a:pt x="-28019" y="890312"/>
                  <a:pt x="0" y="689435"/>
                </a:cubicBezTo>
                <a:cubicBezTo>
                  <a:pt x="28019" y="488559"/>
                  <a:pt x="-7227" y="339256"/>
                  <a:pt x="0" y="0"/>
                </a:cubicBezTo>
                <a:close/>
              </a:path>
              <a:path w="3590706" h="2651673" stroke="0" extrusionOk="0">
                <a:moveTo>
                  <a:pt x="0" y="0"/>
                </a:moveTo>
                <a:cubicBezTo>
                  <a:pt x="187423" y="25393"/>
                  <a:pt x="347370" y="-6961"/>
                  <a:pt x="562544" y="0"/>
                </a:cubicBezTo>
                <a:cubicBezTo>
                  <a:pt x="777718" y="6961"/>
                  <a:pt x="814212" y="-13475"/>
                  <a:pt x="1053274" y="0"/>
                </a:cubicBezTo>
                <a:cubicBezTo>
                  <a:pt x="1292336" y="13475"/>
                  <a:pt x="1479041" y="-32344"/>
                  <a:pt x="1723539" y="0"/>
                </a:cubicBezTo>
                <a:cubicBezTo>
                  <a:pt x="1968038" y="32344"/>
                  <a:pt x="2010763" y="-26650"/>
                  <a:pt x="2286083" y="0"/>
                </a:cubicBezTo>
                <a:cubicBezTo>
                  <a:pt x="2561403" y="26650"/>
                  <a:pt x="2583937" y="-12173"/>
                  <a:pt x="2848627" y="0"/>
                </a:cubicBezTo>
                <a:cubicBezTo>
                  <a:pt x="3113317" y="12173"/>
                  <a:pt x="3407841" y="16432"/>
                  <a:pt x="3590706" y="0"/>
                </a:cubicBezTo>
                <a:cubicBezTo>
                  <a:pt x="3618077" y="300286"/>
                  <a:pt x="3564192" y="316446"/>
                  <a:pt x="3590706" y="609885"/>
                </a:cubicBezTo>
                <a:cubicBezTo>
                  <a:pt x="3617220" y="903325"/>
                  <a:pt x="3572786" y="1086345"/>
                  <a:pt x="3590706" y="1272803"/>
                </a:cubicBezTo>
                <a:cubicBezTo>
                  <a:pt x="3608626" y="1459261"/>
                  <a:pt x="3580250" y="1715334"/>
                  <a:pt x="3590706" y="1882688"/>
                </a:cubicBezTo>
                <a:cubicBezTo>
                  <a:pt x="3601162" y="2050043"/>
                  <a:pt x="3594354" y="2419280"/>
                  <a:pt x="3590706" y="2651673"/>
                </a:cubicBezTo>
                <a:cubicBezTo>
                  <a:pt x="3470474" y="2669144"/>
                  <a:pt x="3174972" y="2675324"/>
                  <a:pt x="2992255" y="2651673"/>
                </a:cubicBezTo>
                <a:cubicBezTo>
                  <a:pt x="2809538" y="2628022"/>
                  <a:pt x="2567732" y="2664094"/>
                  <a:pt x="2429711" y="2651673"/>
                </a:cubicBezTo>
                <a:cubicBezTo>
                  <a:pt x="2291690" y="2639252"/>
                  <a:pt x="2012276" y="2645139"/>
                  <a:pt x="1759446" y="2651673"/>
                </a:cubicBezTo>
                <a:cubicBezTo>
                  <a:pt x="1506617" y="2658207"/>
                  <a:pt x="1365428" y="2680290"/>
                  <a:pt x="1089181" y="2651673"/>
                </a:cubicBezTo>
                <a:cubicBezTo>
                  <a:pt x="812935" y="2623056"/>
                  <a:pt x="807524" y="2677244"/>
                  <a:pt x="562544" y="2651673"/>
                </a:cubicBezTo>
                <a:cubicBezTo>
                  <a:pt x="317564" y="2626102"/>
                  <a:pt x="161595" y="2679653"/>
                  <a:pt x="0" y="2651673"/>
                </a:cubicBezTo>
                <a:cubicBezTo>
                  <a:pt x="35158" y="2416430"/>
                  <a:pt x="-13070" y="2273155"/>
                  <a:pt x="0" y="1935721"/>
                </a:cubicBezTo>
                <a:cubicBezTo>
                  <a:pt x="13070" y="1598287"/>
                  <a:pt x="10902" y="1494331"/>
                  <a:pt x="0" y="1352353"/>
                </a:cubicBezTo>
                <a:cubicBezTo>
                  <a:pt x="-10902" y="1210375"/>
                  <a:pt x="21999" y="902959"/>
                  <a:pt x="0" y="742468"/>
                </a:cubicBezTo>
                <a:cubicBezTo>
                  <a:pt x="-21999" y="581977"/>
                  <a:pt x="-12601" y="207735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8326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39A3-7D7E-A4A9-4FC7-5009D123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75" y="5642335"/>
            <a:ext cx="8454325" cy="800221"/>
          </a:xfrm>
          <a:custGeom>
            <a:avLst/>
            <a:gdLst>
              <a:gd name="connsiteX0" fmla="*/ 0 w 8454325"/>
              <a:gd name="connsiteY0" fmla="*/ 0 h 800221"/>
              <a:gd name="connsiteX1" fmla="*/ 734876 w 8454325"/>
              <a:gd name="connsiteY1" fmla="*/ 0 h 800221"/>
              <a:gd name="connsiteX2" fmla="*/ 1300665 w 8454325"/>
              <a:gd name="connsiteY2" fmla="*/ 0 h 800221"/>
              <a:gd name="connsiteX3" fmla="*/ 1950998 w 8454325"/>
              <a:gd name="connsiteY3" fmla="*/ 0 h 800221"/>
              <a:gd name="connsiteX4" fmla="*/ 2770417 w 8454325"/>
              <a:gd name="connsiteY4" fmla="*/ 0 h 800221"/>
              <a:gd name="connsiteX5" fmla="*/ 3251663 w 8454325"/>
              <a:gd name="connsiteY5" fmla="*/ 0 h 800221"/>
              <a:gd name="connsiteX6" fmla="*/ 3986539 w 8454325"/>
              <a:gd name="connsiteY6" fmla="*/ 0 h 800221"/>
              <a:gd name="connsiteX7" fmla="*/ 4467786 w 8454325"/>
              <a:gd name="connsiteY7" fmla="*/ 0 h 800221"/>
              <a:gd name="connsiteX8" fmla="*/ 5118118 w 8454325"/>
              <a:gd name="connsiteY8" fmla="*/ 0 h 800221"/>
              <a:gd name="connsiteX9" fmla="*/ 5852994 w 8454325"/>
              <a:gd name="connsiteY9" fmla="*/ 0 h 800221"/>
              <a:gd name="connsiteX10" fmla="*/ 6249697 w 8454325"/>
              <a:gd name="connsiteY10" fmla="*/ 0 h 800221"/>
              <a:gd name="connsiteX11" fmla="*/ 6646400 w 8454325"/>
              <a:gd name="connsiteY11" fmla="*/ 0 h 800221"/>
              <a:gd name="connsiteX12" fmla="*/ 7465819 w 8454325"/>
              <a:gd name="connsiteY12" fmla="*/ 0 h 800221"/>
              <a:gd name="connsiteX13" fmla="*/ 8454325 w 8454325"/>
              <a:gd name="connsiteY13" fmla="*/ 0 h 800221"/>
              <a:gd name="connsiteX14" fmla="*/ 8454325 w 8454325"/>
              <a:gd name="connsiteY14" fmla="*/ 376104 h 800221"/>
              <a:gd name="connsiteX15" fmla="*/ 8454325 w 8454325"/>
              <a:gd name="connsiteY15" fmla="*/ 800221 h 800221"/>
              <a:gd name="connsiteX16" fmla="*/ 7719449 w 8454325"/>
              <a:gd name="connsiteY16" fmla="*/ 800221 h 800221"/>
              <a:gd name="connsiteX17" fmla="*/ 6984573 w 8454325"/>
              <a:gd name="connsiteY17" fmla="*/ 800221 h 800221"/>
              <a:gd name="connsiteX18" fmla="*/ 6334240 w 8454325"/>
              <a:gd name="connsiteY18" fmla="*/ 800221 h 800221"/>
              <a:gd name="connsiteX19" fmla="*/ 5514821 w 8454325"/>
              <a:gd name="connsiteY19" fmla="*/ 800221 h 800221"/>
              <a:gd name="connsiteX20" fmla="*/ 4695402 w 8454325"/>
              <a:gd name="connsiteY20" fmla="*/ 800221 h 800221"/>
              <a:gd name="connsiteX21" fmla="*/ 3960526 w 8454325"/>
              <a:gd name="connsiteY21" fmla="*/ 800221 h 800221"/>
              <a:gd name="connsiteX22" fmla="*/ 3225650 w 8454325"/>
              <a:gd name="connsiteY22" fmla="*/ 800221 h 800221"/>
              <a:gd name="connsiteX23" fmla="*/ 2490774 w 8454325"/>
              <a:gd name="connsiteY23" fmla="*/ 800221 h 800221"/>
              <a:gd name="connsiteX24" fmla="*/ 2009528 w 8454325"/>
              <a:gd name="connsiteY24" fmla="*/ 800221 h 800221"/>
              <a:gd name="connsiteX25" fmla="*/ 1190109 w 8454325"/>
              <a:gd name="connsiteY25" fmla="*/ 800221 h 800221"/>
              <a:gd name="connsiteX26" fmla="*/ 0 w 8454325"/>
              <a:gd name="connsiteY26" fmla="*/ 800221 h 800221"/>
              <a:gd name="connsiteX27" fmla="*/ 0 w 8454325"/>
              <a:gd name="connsiteY27" fmla="*/ 424117 h 800221"/>
              <a:gd name="connsiteX28" fmla="*/ 0 w 8454325"/>
              <a:gd name="connsiteY28" fmla="*/ 0 h 8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4325" h="800221" fill="none" extrusionOk="0">
                <a:moveTo>
                  <a:pt x="0" y="0"/>
                </a:moveTo>
                <a:cubicBezTo>
                  <a:pt x="323558" y="-17611"/>
                  <a:pt x="387318" y="-26882"/>
                  <a:pt x="734876" y="0"/>
                </a:cubicBezTo>
                <a:cubicBezTo>
                  <a:pt x="1082434" y="26882"/>
                  <a:pt x="1144581" y="24968"/>
                  <a:pt x="1300665" y="0"/>
                </a:cubicBezTo>
                <a:cubicBezTo>
                  <a:pt x="1456749" y="-24968"/>
                  <a:pt x="1814297" y="-31507"/>
                  <a:pt x="1950998" y="0"/>
                </a:cubicBezTo>
                <a:cubicBezTo>
                  <a:pt x="2087699" y="31507"/>
                  <a:pt x="2397896" y="12147"/>
                  <a:pt x="2770417" y="0"/>
                </a:cubicBezTo>
                <a:cubicBezTo>
                  <a:pt x="3142938" y="-12147"/>
                  <a:pt x="3133429" y="-19766"/>
                  <a:pt x="3251663" y="0"/>
                </a:cubicBezTo>
                <a:cubicBezTo>
                  <a:pt x="3369897" y="19766"/>
                  <a:pt x="3805705" y="28053"/>
                  <a:pt x="3986539" y="0"/>
                </a:cubicBezTo>
                <a:cubicBezTo>
                  <a:pt x="4167373" y="-28053"/>
                  <a:pt x="4362484" y="-13056"/>
                  <a:pt x="4467786" y="0"/>
                </a:cubicBezTo>
                <a:cubicBezTo>
                  <a:pt x="4573088" y="13056"/>
                  <a:pt x="4812350" y="-23053"/>
                  <a:pt x="5118118" y="0"/>
                </a:cubicBezTo>
                <a:cubicBezTo>
                  <a:pt x="5423886" y="23053"/>
                  <a:pt x="5599529" y="8061"/>
                  <a:pt x="5852994" y="0"/>
                </a:cubicBezTo>
                <a:cubicBezTo>
                  <a:pt x="6106459" y="-8061"/>
                  <a:pt x="6089084" y="14329"/>
                  <a:pt x="6249697" y="0"/>
                </a:cubicBezTo>
                <a:cubicBezTo>
                  <a:pt x="6410310" y="-14329"/>
                  <a:pt x="6499504" y="5572"/>
                  <a:pt x="6646400" y="0"/>
                </a:cubicBezTo>
                <a:cubicBezTo>
                  <a:pt x="6793296" y="-5572"/>
                  <a:pt x="7218288" y="40795"/>
                  <a:pt x="7465819" y="0"/>
                </a:cubicBezTo>
                <a:cubicBezTo>
                  <a:pt x="7713350" y="-40795"/>
                  <a:pt x="8211014" y="-45465"/>
                  <a:pt x="8454325" y="0"/>
                </a:cubicBezTo>
                <a:cubicBezTo>
                  <a:pt x="8446262" y="135764"/>
                  <a:pt x="8440932" y="245222"/>
                  <a:pt x="8454325" y="376104"/>
                </a:cubicBezTo>
                <a:cubicBezTo>
                  <a:pt x="8467718" y="506986"/>
                  <a:pt x="8452832" y="637290"/>
                  <a:pt x="8454325" y="800221"/>
                </a:cubicBezTo>
                <a:cubicBezTo>
                  <a:pt x="8163602" y="766137"/>
                  <a:pt x="7942368" y="799053"/>
                  <a:pt x="7719449" y="800221"/>
                </a:cubicBezTo>
                <a:cubicBezTo>
                  <a:pt x="7496530" y="801389"/>
                  <a:pt x="7165818" y="779804"/>
                  <a:pt x="6984573" y="800221"/>
                </a:cubicBezTo>
                <a:cubicBezTo>
                  <a:pt x="6803328" y="820638"/>
                  <a:pt x="6587505" y="798829"/>
                  <a:pt x="6334240" y="800221"/>
                </a:cubicBezTo>
                <a:cubicBezTo>
                  <a:pt x="6080975" y="801613"/>
                  <a:pt x="5864609" y="808251"/>
                  <a:pt x="5514821" y="800221"/>
                </a:cubicBezTo>
                <a:cubicBezTo>
                  <a:pt x="5165033" y="792191"/>
                  <a:pt x="5065265" y="794240"/>
                  <a:pt x="4695402" y="800221"/>
                </a:cubicBezTo>
                <a:cubicBezTo>
                  <a:pt x="4325539" y="806202"/>
                  <a:pt x="4276258" y="813614"/>
                  <a:pt x="3960526" y="800221"/>
                </a:cubicBezTo>
                <a:cubicBezTo>
                  <a:pt x="3644794" y="786828"/>
                  <a:pt x="3493192" y="802726"/>
                  <a:pt x="3225650" y="800221"/>
                </a:cubicBezTo>
                <a:cubicBezTo>
                  <a:pt x="2958108" y="797716"/>
                  <a:pt x="2718787" y="786328"/>
                  <a:pt x="2490774" y="800221"/>
                </a:cubicBezTo>
                <a:cubicBezTo>
                  <a:pt x="2262761" y="814114"/>
                  <a:pt x="2217718" y="816625"/>
                  <a:pt x="2009528" y="800221"/>
                </a:cubicBezTo>
                <a:cubicBezTo>
                  <a:pt x="1801338" y="783817"/>
                  <a:pt x="1437616" y="794878"/>
                  <a:pt x="1190109" y="800221"/>
                </a:cubicBezTo>
                <a:cubicBezTo>
                  <a:pt x="942602" y="805564"/>
                  <a:pt x="496401" y="747946"/>
                  <a:pt x="0" y="800221"/>
                </a:cubicBezTo>
                <a:cubicBezTo>
                  <a:pt x="-12592" y="695096"/>
                  <a:pt x="-17365" y="506313"/>
                  <a:pt x="0" y="424117"/>
                </a:cubicBezTo>
                <a:cubicBezTo>
                  <a:pt x="17365" y="341921"/>
                  <a:pt x="-7189" y="163084"/>
                  <a:pt x="0" y="0"/>
                </a:cubicBezTo>
                <a:close/>
              </a:path>
              <a:path w="8454325" h="800221" stroke="0" extrusionOk="0">
                <a:moveTo>
                  <a:pt x="0" y="0"/>
                </a:moveTo>
                <a:cubicBezTo>
                  <a:pt x="119970" y="-18391"/>
                  <a:pt x="349675" y="-1234"/>
                  <a:pt x="565789" y="0"/>
                </a:cubicBezTo>
                <a:cubicBezTo>
                  <a:pt x="781903" y="1234"/>
                  <a:pt x="802633" y="-2613"/>
                  <a:pt x="962492" y="0"/>
                </a:cubicBezTo>
                <a:cubicBezTo>
                  <a:pt x="1122351" y="2613"/>
                  <a:pt x="1568700" y="-19552"/>
                  <a:pt x="1781912" y="0"/>
                </a:cubicBezTo>
                <a:cubicBezTo>
                  <a:pt x="1995124" y="19552"/>
                  <a:pt x="2106341" y="24690"/>
                  <a:pt x="2347701" y="0"/>
                </a:cubicBezTo>
                <a:cubicBezTo>
                  <a:pt x="2589061" y="-24690"/>
                  <a:pt x="2696375" y="-23551"/>
                  <a:pt x="2913490" y="0"/>
                </a:cubicBezTo>
                <a:cubicBezTo>
                  <a:pt x="3130605" y="23551"/>
                  <a:pt x="3365252" y="-27614"/>
                  <a:pt x="3732910" y="0"/>
                </a:cubicBezTo>
                <a:cubicBezTo>
                  <a:pt x="4100568" y="27614"/>
                  <a:pt x="4082470" y="3026"/>
                  <a:pt x="4214156" y="0"/>
                </a:cubicBezTo>
                <a:cubicBezTo>
                  <a:pt x="4345842" y="-3026"/>
                  <a:pt x="4863410" y="35637"/>
                  <a:pt x="5033575" y="0"/>
                </a:cubicBezTo>
                <a:cubicBezTo>
                  <a:pt x="5203740" y="-35637"/>
                  <a:pt x="5570158" y="6973"/>
                  <a:pt x="5852994" y="0"/>
                </a:cubicBezTo>
                <a:cubicBezTo>
                  <a:pt x="6135830" y="-6973"/>
                  <a:pt x="6190097" y="2032"/>
                  <a:pt x="6503327" y="0"/>
                </a:cubicBezTo>
                <a:cubicBezTo>
                  <a:pt x="6816557" y="-2032"/>
                  <a:pt x="7129305" y="38906"/>
                  <a:pt x="7322746" y="0"/>
                </a:cubicBezTo>
                <a:cubicBezTo>
                  <a:pt x="7516187" y="-38906"/>
                  <a:pt x="7638188" y="12667"/>
                  <a:pt x="7888536" y="0"/>
                </a:cubicBezTo>
                <a:cubicBezTo>
                  <a:pt x="8138884" y="-12667"/>
                  <a:pt x="8252442" y="-4616"/>
                  <a:pt x="8454325" y="0"/>
                </a:cubicBezTo>
                <a:cubicBezTo>
                  <a:pt x="8473731" y="203332"/>
                  <a:pt x="8447293" y="302131"/>
                  <a:pt x="8454325" y="408113"/>
                </a:cubicBezTo>
                <a:cubicBezTo>
                  <a:pt x="8461357" y="514095"/>
                  <a:pt x="8440798" y="690893"/>
                  <a:pt x="8454325" y="800221"/>
                </a:cubicBezTo>
                <a:cubicBezTo>
                  <a:pt x="8262431" y="808327"/>
                  <a:pt x="8095089" y="817372"/>
                  <a:pt x="7803992" y="800221"/>
                </a:cubicBezTo>
                <a:cubicBezTo>
                  <a:pt x="7512895" y="783070"/>
                  <a:pt x="7383022" y="794256"/>
                  <a:pt x="6984573" y="800221"/>
                </a:cubicBezTo>
                <a:cubicBezTo>
                  <a:pt x="6586124" y="806186"/>
                  <a:pt x="6577618" y="831175"/>
                  <a:pt x="6334240" y="800221"/>
                </a:cubicBezTo>
                <a:cubicBezTo>
                  <a:pt x="6090862" y="769267"/>
                  <a:pt x="6032508" y="809188"/>
                  <a:pt x="5937537" y="800221"/>
                </a:cubicBezTo>
                <a:cubicBezTo>
                  <a:pt x="5842566" y="791254"/>
                  <a:pt x="5664169" y="790445"/>
                  <a:pt x="5456291" y="800221"/>
                </a:cubicBezTo>
                <a:cubicBezTo>
                  <a:pt x="5248413" y="809997"/>
                  <a:pt x="5021043" y="803473"/>
                  <a:pt x="4636872" y="800221"/>
                </a:cubicBezTo>
                <a:cubicBezTo>
                  <a:pt x="4252701" y="796969"/>
                  <a:pt x="4219620" y="776725"/>
                  <a:pt x="3986539" y="800221"/>
                </a:cubicBezTo>
                <a:cubicBezTo>
                  <a:pt x="3753458" y="823717"/>
                  <a:pt x="3638638" y="812234"/>
                  <a:pt x="3505293" y="800221"/>
                </a:cubicBezTo>
                <a:cubicBezTo>
                  <a:pt x="3371948" y="788208"/>
                  <a:pt x="3043548" y="827504"/>
                  <a:pt x="2854961" y="800221"/>
                </a:cubicBezTo>
                <a:cubicBezTo>
                  <a:pt x="2666374" y="772938"/>
                  <a:pt x="2641165" y="808484"/>
                  <a:pt x="2458258" y="800221"/>
                </a:cubicBezTo>
                <a:cubicBezTo>
                  <a:pt x="2275351" y="791958"/>
                  <a:pt x="2172773" y="801215"/>
                  <a:pt x="2061555" y="800221"/>
                </a:cubicBezTo>
                <a:cubicBezTo>
                  <a:pt x="1950337" y="799227"/>
                  <a:pt x="1710637" y="789905"/>
                  <a:pt x="1411222" y="800221"/>
                </a:cubicBezTo>
                <a:cubicBezTo>
                  <a:pt x="1111807" y="810537"/>
                  <a:pt x="1044213" y="823887"/>
                  <a:pt x="929976" y="800221"/>
                </a:cubicBezTo>
                <a:cubicBezTo>
                  <a:pt x="815739" y="776555"/>
                  <a:pt x="451561" y="789091"/>
                  <a:pt x="0" y="800221"/>
                </a:cubicBezTo>
                <a:cubicBezTo>
                  <a:pt x="-12735" y="621605"/>
                  <a:pt x="-13157" y="493040"/>
                  <a:pt x="0" y="416115"/>
                </a:cubicBezTo>
                <a:cubicBezTo>
                  <a:pt x="13157" y="339190"/>
                  <a:pt x="19151" y="92680"/>
                  <a:pt x="0" y="0"/>
                </a:cubicBezTo>
                <a:close/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Don’t use the default proton-proton tune for photon-proton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E68FD-6FBF-199C-CF42-40512915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2405B-0682-1535-594D-366D1383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33A3B-74E1-CF5A-342E-2EF95AF8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54B72AB-B16A-FEB1-600F-5428FD3F1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56" y="1353454"/>
            <a:ext cx="4835146" cy="4151092"/>
          </a:xfrm>
          <a:custGeom>
            <a:avLst/>
            <a:gdLst>
              <a:gd name="connsiteX0" fmla="*/ 0 w 4835146"/>
              <a:gd name="connsiteY0" fmla="*/ 0 h 4151092"/>
              <a:gd name="connsiteX1" fmla="*/ 739087 w 4835146"/>
              <a:gd name="connsiteY1" fmla="*/ 0 h 4151092"/>
              <a:gd name="connsiteX2" fmla="*/ 1284767 w 4835146"/>
              <a:gd name="connsiteY2" fmla="*/ 0 h 4151092"/>
              <a:gd name="connsiteX3" fmla="*/ 1927151 w 4835146"/>
              <a:gd name="connsiteY3" fmla="*/ 0 h 4151092"/>
              <a:gd name="connsiteX4" fmla="*/ 2714589 w 4835146"/>
              <a:gd name="connsiteY4" fmla="*/ 0 h 4151092"/>
              <a:gd name="connsiteX5" fmla="*/ 3405324 w 4835146"/>
              <a:gd name="connsiteY5" fmla="*/ 0 h 4151092"/>
              <a:gd name="connsiteX6" fmla="*/ 4144411 w 4835146"/>
              <a:gd name="connsiteY6" fmla="*/ 0 h 4151092"/>
              <a:gd name="connsiteX7" fmla="*/ 4835146 w 4835146"/>
              <a:gd name="connsiteY7" fmla="*/ 0 h 4151092"/>
              <a:gd name="connsiteX8" fmla="*/ 4835146 w 4835146"/>
              <a:gd name="connsiteY8" fmla="*/ 691849 h 4151092"/>
              <a:gd name="connsiteX9" fmla="*/ 4835146 w 4835146"/>
              <a:gd name="connsiteY9" fmla="*/ 1425208 h 4151092"/>
              <a:gd name="connsiteX10" fmla="*/ 4835146 w 4835146"/>
              <a:gd name="connsiteY10" fmla="*/ 2034035 h 4151092"/>
              <a:gd name="connsiteX11" fmla="*/ 4835146 w 4835146"/>
              <a:gd name="connsiteY11" fmla="*/ 2601351 h 4151092"/>
              <a:gd name="connsiteX12" fmla="*/ 4835146 w 4835146"/>
              <a:gd name="connsiteY12" fmla="*/ 3210178 h 4151092"/>
              <a:gd name="connsiteX13" fmla="*/ 4835146 w 4835146"/>
              <a:gd name="connsiteY13" fmla="*/ 4151092 h 4151092"/>
              <a:gd name="connsiteX14" fmla="*/ 4144411 w 4835146"/>
              <a:gd name="connsiteY14" fmla="*/ 4151092 h 4151092"/>
              <a:gd name="connsiteX15" fmla="*/ 3453676 w 4835146"/>
              <a:gd name="connsiteY15" fmla="*/ 4151092 h 4151092"/>
              <a:gd name="connsiteX16" fmla="*/ 2859643 w 4835146"/>
              <a:gd name="connsiteY16" fmla="*/ 4151092 h 4151092"/>
              <a:gd name="connsiteX17" fmla="*/ 2168908 w 4835146"/>
              <a:gd name="connsiteY17" fmla="*/ 4151092 h 4151092"/>
              <a:gd name="connsiteX18" fmla="*/ 1478173 w 4835146"/>
              <a:gd name="connsiteY18" fmla="*/ 4151092 h 4151092"/>
              <a:gd name="connsiteX19" fmla="*/ 787438 w 4835146"/>
              <a:gd name="connsiteY19" fmla="*/ 4151092 h 4151092"/>
              <a:gd name="connsiteX20" fmla="*/ 0 w 4835146"/>
              <a:gd name="connsiteY20" fmla="*/ 4151092 h 4151092"/>
              <a:gd name="connsiteX21" fmla="*/ 0 w 4835146"/>
              <a:gd name="connsiteY21" fmla="*/ 3500754 h 4151092"/>
              <a:gd name="connsiteX22" fmla="*/ 0 w 4835146"/>
              <a:gd name="connsiteY22" fmla="*/ 2808906 h 4151092"/>
              <a:gd name="connsiteX23" fmla="*/ 0 w 4835146"/>
              <a:gd name="connsiteY23" fmla="*/ 2075546 h 4151092"/>
              <a:gd name="connsiteX24" fmla="*/ 0 w 4835146"/>
              <a:gd name="connsiteY24" fmla="*/ 1342186 h 4151092"/>
              <a:gd name="connsiteX25" fmla="*/ 0 w 4835146"/>
              <a:gd name="connsiteY25" fmla="*/ 608827 h 4151092"/>
              <a:gd name="connsiteX26" fmla="*/ 0 w 4835146"/>
              <a:gd name="connsiteY26" fmla="*/ 0 h 415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35146" h="4151092" fill="none" extrusionOk="0">
                <a:moveTo>
                  <a:pt x="0" y="0"/>
                </a:moveTo>
                <a:cubicBezTo>
                  <a:pt x="318758" y="22677"/>
                  <a:pt x="404880" y="-33402"/>
                  <a:pt x="739087" y="0"/>
                </a:cubicBezTo>
                <a:cubicBezTo>
                  <a:pt x="1073294" y="33402"/>
                  <a:pt x="1167475" y="-12931"/>
                  <a:pt x="1284767" y="0"/>
                </a:cubicBezTo>
                <a:cubicBezTo>
                  <a:pt x="1402059" y="12931"/>
                  <a:pt x="1679363" y="11919"/>
                  <a:pt x="1927151" y="0"/>
                </a:cubicBezTo>
                <a:cubicBezTo>
                  <a:pt x="2174939" y="-11919"/>
                  <a:pt x="2389793" y="31190"/>
                  <a:pt x="2714589" y="0"/>
                </a:cubicBezTo>
                <a:cubicBezTo>
                  <a:pt x="3039385" y="-31190"/>
                  <a:pt x="3195879" y="-30661"/>
                  <a:pt x="3405324" y="0"/>
                </a:cubicBezTo>
                <a:cubicBezTo>
                  <a:pt x="3614769" y="30661"/>
                  <a:pt x="3964637" y="-6916"/>
                  <a:pt x="4144411" y="0"/>
                </a:cubicBezTo>
                <a:cubicBezTo>
                  <a:pt x="4324185" y="6916"/>
                  <a:pt x="4497388" y="14741"/>
                  <a:pt x="4835146" y="0"/>
                </a:cubicBezTo>
                <a:cubicBezTo>
                  <a:pt x="4814824" y="309839"/>
                  <a:pt x="4839408" y="492744"/>
                  <a:pt x="4835146" y="691849"/>
                </a:cubicBezTo>
                <a:cubicBezTo>
                  <a:pt x="4830884" y="890954"/>
                  <a:pt x="4850561" y="1230179"/>
                  <a:pt x="4835146" y="1425208"/>
                </a:cubicBezTo>
                <a:cubicBezTo>
                  <a:pt x="4819731" y="1620237"/>
                  <a:pt x="4862844" y="1862868"/>
                  <a:pt x="4835146" y="2034035"/>
                </a:cubicBezTo>
                <a:cubicBezTo>
                  <a:pt x="4807448" y="2205202"/>
                  <a:pt x="4821737" y="2324573"/>
                  <a:pt x="4835146" y="2601351"/>
                </a:cubicBezTo>
                <a:cubicBezTo>
                  <a:pt x="4848555" y="2878129"/>
                  <a:pt x="4832202" y="3002342"/>
                  <a:pt x="4835146" y="3210178"/>
                </a:cubicBezTo>
                <a:cubicBezTo>
                  <a:pt x="4838090" y="3418014"/>
                  <a:pt x="4811923" y="3907452"/>
                  <a:pt x="4835146" y="4151092"/>
                </a:cubicBezTo>
                <a:cubicBezTo>
                  <a:pt x="4663772" y="4148874"/>
                  <a:pt x="4428644" y="4168164"/>
                  <a:pt x="4144411" y="4151092"/>
                </a:cubicBezTo>
                <a:cubicBezTo>
                  <a:pt x="3860178" y="4134020"/>
                  <a:pt x="3731005" y="4140640"/>
                  <a:pt x="3453676" y="4151092"/>
                </a:cubicBezTo>
                <a:cubicBezTo>
                  <a:pt x="3176347" y="4161544"/>
                  <a:pt x="3085181" y="4140667"/>
                  <a:pt x="2859643" y="4151092"/>
                </a:cubicBezTo>
                <a:cubicBezTo>
                  <a:pt x="2634105" y="4161517"/>
                  <a:pt x="2415745" y="4123356"/>
                  <a:pt x="2168908" y="4151092"/>
                </a:cubicBezTo>
                <a:cubicBezTo>
                  <a:pt x="1922071" y="4178828"/>
                  <a:pt x="1623768" y="4184903"/>
                  <a:pt x="1478173" y="4151092"/>
                </a:cubicBezTo>
                <a:cubicBezTo>
                  <a:pt x="1332579" y="4117281"/>
                  <a:pt x="1021799" y="4120806"/>
                  <a:pt x="787438" y="4151092"/>
                </a:cubicBezTo>
                <a:cubicBezTo>
                  <a:pt x="553078" y="4181378"/>
                  <a:pt x="301572" y="4139243"/>
                  <a:pt x="0" y="4151092"/>
                </a:cubicBezTo>
                <a:cubicBezTo>
                  <a:pt x="-30470" y="3865617"/>
                  <a:pt x="27367" y="3786644"/>
                  <a:pt x="0" y="3500754"/>
                </a:cubicBezTo>
                <a:cubicBezTo>
                  <a:pt x="-27367" y="3214864"/>
                  <a:pt x="22388" y="3010557"/>
                  <a:pt x="0" y="2808906"/>
                </a:cubicBezTo>
                <a:cubicBezTo>
                  <a:pt x="-22388" y="2607255"/>
                  <a:pt x="9281" y="2298352"/>
                  <a:pt x="0" y="2075546"/>
                </a:cubicBezTo>
                <a:cubicBezTo>
                  <a:pt x="-9281" y="1852740"/>
                  <a:pt x="-31671" y="1565990"/>
                  <a:pt x="0" y="1342186"/>
                </a:cubicBezTo>
                <a:cubicBezTo>
                  <a:pt x="31671" y="1118382"/>
                  <a:pt x="-1321" y="831766"/>
                  <a:pt x="0" y="608827"/>
                </a:cubicBezTo>
                <a:cubicBezTo>
                  <a:pt x="1321" y="385888"/>
                  <a:pt x="4787" y="223852"/>
                  <a:pt x="0" y="0"/>
                </a:cubicBezTo>
                <a:close/>
              </a:path>
              <a:path w="4835146" h="4151092" stroke="0" extrusionOk="0">
                <a:moveTo>
                  <a:pt x="0" y="0"/>
                </a:moveTo>
                <a:cubicBezTo>
                  <a:pt x="232443" y="4861"/>
                  <a:pt x="429273" y="-15788"/>
                  <a:pt x="642384" y="0"/>
                </a:cubicBezTo>
                <a:cubicBezTo>
                  <a:pt x="855495" y="15788"/>
                  <a:pt x="1018607" y="18925"/>
                  <a:pt x="1188064" y="0"/>
                </a:cubicBezTo>
                <a:cubicBezTo>
                  <a:pt x="1357521" y="-18925"/>
                  <a:pt x="1745520" y="35288"/>
                  <a:pt x="1975503" y="0"/>
                </a:cubicBezTo>
                <a:cubicBezTo>
                  <a:pt x="2205486" y="-35288"/>
                  <a:pt x="2438956" y="-5864"/>
                  <a:pt x="2617886" y="0"/>
                </a:cubicBezTo>
                <a:cubicBezTo>
                  <a:pt x="2796816" y="5864"/>
                  <a:pt x="3113454" y="29682"/>
                  <a:pt x="3260270" y="0"/>
                </a:cubicBezTo>
                <a:cubicBezTo>
                  <a:pt x="3407086" y="-29682"/>
                  <a:pt x="3696991" y="-21177"/>
                  <a:pt x="4047708" y="0"/>
                </a:cubicBezTo>
                <a:cubicBezTo>
                  <a:pt x="4398425" y="21177"/>
                  <a:pt x="4548433" y="-20388"/>
                  <a:pt x="4835146" y="0"/>
                </a:cubicBezTo>
                <a:cubicBezTo>
                  <a:pt x="4866954" y="350182"/>
                  <a:pt x="4826841" y="607926"/>
                  <a:pt x="4835146" y="774871"/>
                </a:cubicBezTo>
                <a:cubicBezTo>
                  <a:pt x="4843451" y="941816"/>
                  <a:pt x="4855695" y="1181923"/>
                  <a:pt x="4835146" y="1383697"/>
                </a:cubicBezTo>
                <a:cubicBezTo>
                  <a:pt x="4814597" y="1585471"/>
                  <a:pt x="4834484" y="1714905"/>
                  <a:pt x="4835146" y="1992524"/>
                </a:cubicBezTo>
                <a:cubicBezTo>
                  <a:pt x="4835808" y="2270143"/>
                  <a:pt x="4861731" y="2542227"/>
                  <a:pt x="4835146" y="2684373"/>
                </a:cubicBezTo>
                <a:cubicBezTo>
                  <a:pt x="4808561" y="2826519"/>
                  <a:pt x="4830745" y="3266733"/>
                  <a:pt x="4835146" y="3417732"/>
                </a:cubicBezTo>
                <a:cubicBezTo>
                  <a:pt x="4839547" y="3568731"/>
                  <a:pt x="4833165" y="4001875"/>
                  <a:pt x="4835146" y="4151092"/>
                </a:cubicBezTo>
                <a:cubicBezTo>
                  <a:pt x="4504434" y="4164927"/>
                  <a:pt x="4344277" y="4135393"/>
                  <a:pt x="4144411" y="4151092"/>
                </a:cubicBezTo>
                <a:cubicBezTo>
                  <a:pt x="3944545" y="4166791"/>
                  <a:pt x="3782485" y="4140759"/>
                  <a:pt x="3550379" y="4151092"/>
                </a:cubicBezTo>
                <a:cubicBezTo>
                  <a:pt x="3318273" y="4161425"/>
                  <a:pt x="3123413" y="4122056"/>
                  <a:pt x="2859643" y="4151092"/>
                </a:cubicBezTo>
                <a:cubicBezTo>
                  <a:pt x="2595873" y="4180128"/>
                  <a:pt x="2317458" y="4145160"/>
                  <a:pt x="2072205" y="4151092"/>
                </a:cubicBezTo>
                <a:cubicBezTo>
                  <a:pt x="1826952" y="4157024"/>
                  <a:pt x="1690542" y="4176726"/>
                  <a:pt x="1381470" y="4151092"/>
                </a:cubicBezTo>
                <a:cubicBezTo>
                  <a:pt x="1072399" y="4125458"/>
                  <a:pt x="958579" y="4151189"/>
                  <a:pt x="835790" y="4151092"/>
                </a:cubicBezTo>
                <a:cubicBezTo>
                  <a:pt x="713001" y="4150995"/>
                  <a:pt x="323144" y="4174621"/>
                  <a:pt x="0" y="4151092"/>
                </a:cubicBezTo>
                <a:cubicBezTo>
                  <a:pt x="-8897" y="3855025"/>
                  <a:pt x="-20656" y="3618204"/>
                  <a:pt x="0" y="3376221"/>
                </a:cubicBezTo>
                <a:cubicBezTo>
                  <a:pt x="20656" y="3134238"/>
                  <a:pt x="-29716" y="2982783"/>
                  <a:pt x="0" y="2601351"/>
                </a:cubicBezTo>
                <a:cubicBezTo>
                  <a:pt x="29716" y="2219919"/>
                  <a:pt x="-13373" y="2198596"/>
                  <a:pt x="0" y="1909502"/>
                </a:cubicBezTo>
                <a:cubicBezTo>
                  <a:pt x="13373" y="1620408"/>
                  <a:pt x="-13971" y="1450786"/>
                  <a:pt x="0" y="1259165"/>
                </a:cubicBezTo>
                <a:cubicBezTo>
                  <a:pt x="13971" y="1067544"/>
                  <a:pt x="4324" y="904283"/>
                  <a:pt x="0" y="691849"/>
                </a:cubicBezTo>
                <a:cubicBezTo>
                  <a:pt x="-4324" y="479415"/>
                  <a:pt x="-21310" y="189802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1DD791DD-D279-A52C-F1B0-8C7829A37B1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0731" y="3118866"/>
            <a:ext cx="2775148" cy="2271790"/>
          </a:xfrm>
          <a:prstGeom prst="curvedConnector3">
            <a:avLst>
              <a:gd name="adj1" fmla="val 102496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B99A5FD-E3F4-DEE8-E332-9B4CA3DC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6" y="457200"/>
            <a:ext cx="8229600" cy="1143000"/>
          </a:xfrm>
        </p:spPr>
        <p:txBody>
          <a:bodyPr/>
          <a:lstStyle/>
          <a:p>
            <a:r>
              <a:rPr lang="en-US" dirty="0"/>
              <a:t>ZEUS Data</a:t>
            </a:r>
          </a:p>
        </p:txBody>
      </p:sp>
    </p:spTree>
    <p:extLst>
      <p:ext uri="{BB962C8B-B14F-4D97-AF65-F5344CB8AC3E}">
        <p14:creationId xmlns:p14="http://schemas.microsoft.com/office/powerpoint/2010/main" val="42405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A2C0-C9BA-DDF5-4039-4C4A0B74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C807-FA0B-B7A4-271A-D80826685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Lots of physics going on, many interesting effects potentially at play</a:t>
            </a:r>
          </a:p>
          <a:p>
            <a:pPr lvl="1"/>
            <a:r>
              <a:rPr lang="en-US" dirty="0"/>
              <a:t>(Polarized) Parton Densities</a:t>
            </a:r>
          </a:p>
          <a:p>
            <a:pPr lvl="1"/>
            <a:r>
              <a:rPr lang="en-US" dirty="0"/>
              <a:t>Saturation/Recombination/Collective Effects</a:t>
            </a:r>
          </a:p>
          <a:p>
            <a:pPr lvl="1"/>
            <a:r>
              <a:rPr lang="en-US" dirty="0"/>
              <a:t>Diffraction, low-x, peripheral collisions</a:t>
            </a:r>
          </a:p>
          <a:p>
            <a:pPr lvl="1"/>
            <a:r>
              <a:rPr lang="en-US" dirty="0"/>
              <a:t>QCD radiation (</a:t>
            </a:r>
            <a:r>
              <a:rPr lang="en-US" dirty="0" err="1"/>
              <a:t>initai</a:t>
            </a:r>
            <a:r>
              <a:rPr lang="en-US" dirty="0"/>
              <a:t>, final…)</a:t>
            </a:r>
          </a:p>
          <a:p>
            <a:pPr lvl="1"/>
            <a:r>
              <a:rPr lang="en-US" dirty="0"/>
              <a:t>(Resolved) Photons</a:t>
            </a:r>
          </a:p>
          <a:p>
            <a:pPr lvl="1"/>
            <a:r>
              <a:rPr lang="en-US" dirty="0"/>
              <a:t>Collective effects</a:t>
            </a:r>
          </a:p>
          <a:p>
            <a:r>
              <a:rPr lang="en-US" dirty="0"/>
              <a:t>Difficult to calculate or model</a:t>
            </a:r>
          </a:p>
          <a:p>
            <a:r>
              <a:rPr lang="en-US" dirty="0"/>
              <a:t>May depend strongly on (obscure?) details of the observables and the kinematic selection</a:t>
            </a:r>
          </a:p>
          <a:p>
            <a:pPr marL="0" indent="0">
              <a:buNone/>
            </a:pPr>
            <a:r>
              <a:rPr lang="en-US" dirty="0"/>
              <a:t>Need to have the software tools to draw </a:t>
            </a:r>
            <a:r>
              <a:rPr lang="en-US" dirty="0" err="1"/>
              <a:t>robist</a:t>
            </a:r>
            <a:r>
              <a:rPr lang="en-US" dirty="0"/>
              <a:t> physics conclusions </a:t>
            </a:r>
            <a:r>
              <a:rPr lang="en-US" dirty="0">
                <a:sym typeface="Wingdings" pitchFamily="2" charset="2"/>
              </a:rPr>
              <a:t> R</a:t>
            </a:r>
            <a:r>
              <a:rPr lang="en-US" dirty="0"/>
              <a:t>eproducible comparisons, sometimes “between apples and oranges”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476AD-6FA9-60A1-8493-EE699928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F18E4-C34D-1E01-5789-1B983DA6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8652F-CCD4-9969-BF40-7811C18E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2622-4509-5EA5-D157-15535203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C3696-C8CB-6A95-EB34-3481D372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BC33-504F-258B-0860-EB0E9D72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2FE54-89D2-DF43-F1D1-BCEDFFBC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6FDDE136-9659-7638-703D-1958EA09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" y="1391597"/>
            <a:ext cx="8646542" cy="4074806"/>
          </a:xfrm>
          <a:custGeom>
            <a:avLst/>
            <a:gdLst>
              <a:gd name="connsiteX0" fmla="*/ 0 w 8646542"/>
              <a:gd name="connsiteY0" fmla="*/ 0 h 4074806"/>
              <a:gd name="connsiteX1" fmla="*/ 492188 w 8646542"/>
              <a:gd name="connsiteY1" fmla="*/ 0 h 4074806"/>
              <a:gd name="connsiteX2" fmla="*/ 1157306 w 8646542"/>
              <a:gd name="connsiteY2" fmla="*/ 0 h 4074806"/>
              <a:gd name="connsiteX3" fmla="*/ 1908890 w 8646542"/>
              <a:gd name="connsiteY3" fmla="*/ 0 h 4074806"/>
              <a:gd name="connsiteX4" fmla="*/ 2314613 w 8646542"/>
              <a:gd name="connsiteY4" fmla="*/ 0 h 4074806"/>
              <a:gd name="connsiteX5" fmla="*/ 2720335 w 8646542"/>
              <a:gd name="connsiteY5" fmla="*/ 0 h 4074806"/>
              <a:gd name="connsiteX6" fmla="*/ 3558385 w 8646542"/>
              <a:gd name="connsiteY6" fmla="*/ 0 h 4074806"/>
              <a:gd name="connsiteX7" fmla="*/ 4223503 w 8646542"/>
              <a:gd name="connsiteY7" fmla="*/ 0 h 4074806"/>
              <a:gd name="connsiteX8" fmla="*/ 4629226 w 8646542"/>
              <a:gd name="connsiteY8" fmla="*/ 0 h 4074806"/>
              <a:gd name="connsiteX9" fmla="*/ 5294344 w 8646542"/>
              <a:gd name="connsiteY9" fmla="*/ 0 h 4074806"/>
              <a:gd name="connsiteX10" fmla="*/ 6132394 w 8646542"/>
              <a:gd name="connsiteY10" fmla="*/ 0 h 4074806"/>
              <a:gd name="connsiteX11" fmla="*/ 6711047 w 8646542"/>
              <a:gd name="connsiteY11" fmla="*/ 0 h 4074806"/>
              <a:gd name="connsiteX12" fmla="*/ 7289700 w 8646542"/>
              <a:gd name="connsiteY12" fmla="*/ 0 h 4074806"/>
              <a:gd name="connsiteX13" fmla="*/ 7954819 w 8646542"/>
              <a:gd name="connsiteY13" fmla="*/ 0 h 4074806"/>
              <a:gd name="connsiteX14" fmla="*/ 8646542 w 8646542"/>
              <a:gd name="connsiteY14" fmla="*/ 0 h 4074806"/>
              <a:gd name="connsiteX15" fmla="*/ 8646542 w 8646542"/>
              <a:gd name="connsiteY15" fmla="*/ 719882 h 4074806"/>
              <a:gd name="connsiteX16" fmla="*/ 8646542 w 8646542"/>
              <a:gd name="connsiteY16" fmla="*/ 1480513 h 4074806"/>
              <a:gd name="connsiteX17" fmla="*/ 8646542 w 8646542"/>
              <a:gd name="connsiteY17" fmla="*/ 2118899 h 4074806"/>
              <a:gd name="connsiteX18" fmla="*/ 8646542 w 8646542"/>
              <a:gd name="connsiteY18" fmla="*/ 2716537 h 4074806"/>
              <a:gd name="connsiteX19" fmla="*/ 8646542 w 8646542"/>
              <a:gd name="connsiteY19" fmla="*/ 3395672 h 4074806"/>
              <a:gd name="connsiteX20" fmla="*/ 8646542 w 8646542"/>
              <a:gd name="connsiteY20" fmla="*/ 4074806 h 4074806"/>
              <a:gd name="connsiteX21" fmla="*/ 7808493 w 8646542"/>
              <a:gd name="connsiteY21" fmla="*/ 4074806 h 4074806"/>
              <a:gd name="connsiteX22" fmla="*/ 7143374 w 8646542"/>
              <a:gd name="connsiteY22" fmla="*/ 4074806 h 4074806"/>
              <a:gd name="connsiteX23" fmla="*/ 6564721 w 8646542"/>
              <a:gd name="connsiteY23" fmla="*/ 4074806 h 4074806"/>
              <a:gd name="connsiteX24" fmla="*/ 5986068 w 8646542"/>
              <a:gd name="connsiteY24" fmla="*/ 4074806 h 4074806"/>
              <a:gd name="connsiteX25" fmla="*/ 5407414 w 8646542"/>
              <a:gd name="connsiteY25" fmla="*/ 4074806 h 4074806"/>
              <a:gd name="connsiteX26" fmla="*/ 4828761 w 8646542"/>
              <a:gd name="connsiteY26" fmla="*/ 4074806 h 4074806"/>
              <a:gd name="connsiteX27" fmla="*/ 4077177 w 8646542"/>
              <a:gd name="connsiteY27" fmla="*/ 4074806 h 4074806"/>
              <a:gd name="connsiteX28" fmla="*/ 3412058 w 8646542"/>
              <a:gd name="connsiteY28" fmla="*/ 4074806 h 4074806"/>
              <a:gd name="connsiteX29" fmla="*/ 3006336 w 8646542"/>
              <a:gd name="connsiteY29" fmla="*/ 4074806 h 4074806"/>
              <a:gd name="connsiteX30" fmla="*/ 2427683 w 8646542"/>
              <a:gd name="connsiteY30" fmla="*/ 4074806 h 4074806"/>
              <a:gd name="connsiteX31" fmla="*/ 1676099 w 8646542"/>
              <a:gd name="connsiteY31" fmla="*/ 4074806 h 4074806"/>
              <a:gd name="connsiteX32" fmla="*/ 1183911 w 8646542"/>
              <a:gd name="connsiteY32" fmla="*/ 4074806 h 4074806"/>
              <a:gd name="connsiteX33" fmla="*/ 0 w 8646542"/>
              <a:gd name="connsiteY33" fmla="*/ 4074806 h 4074806"/>
              <a:gd name="connsiteX34" fmla="*/ 0 w 8646542"/>
              <a:gd name="connsiteY34" fmla="*/ 3314176 h 4074806"/>
              <a:gd name="connsiteX35" fmla="*/ 0 w 8646542"/>
              <a:gd name="connsiteY35" fmla="*/ 2553545 h 4074806"/>
              <a:gd name="connsiteX36" fmla="*/ 0 w 8646542"/>
              <a:gd name="connsiteY36" fmla="*/ 1996655 h 4074806"/>
              <a:gd name="connsiteX37" fmla="*/ 0 w 8646542"/>
              <a:gd name="connsiteY37" fmla="*/ 1317521 h 4074806"/>
              <a:gd name="connsiteX38" fmla="*/ 0 w 8646542"/>
              <a:gd name="connsiteY38" fmla="*/ 719882 h 4074806"/>
              <a:gd name="connsiteX39" fmla="*/ 0 w 8646542"/>
              <a:gd name="connsiteY39" fmla="*/ 0 h 407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46542" h="4074806" fill="none" extrusionOk="0">
                <a:moveTo>
                  <a:pt x="0" y="0"/>
                </a:moveTo>
                <a:cubicBezTo>
                  <a:pt x="111678" y="3971"/>
                  <a:pt x="294582" y="16776"/>
                  <a:pt x="492188" y="0"/>
                </a:cubicBezTo>
                <a:cubicBezTo>
                  <a:pt x="689794" y="-16776"/>
                  <a:pt x="887476" y="21375"/>
                  <a:pt x="1157306" y="0"/>
                </a:cubicBezTo>
                <a:cubicBezTo>
                  <a:pt x="1427136" y="-21375"/>
                  <a:pt x="1582022" y="-2959"/>
                  <a:pt x="1908890" y="0"/>
                </a:cubicBezTo>
                <a:cubicBezTo>
                  <a:pt x="2235758" y="2959"/>
                  <a:pt x="2190784" y="22"/>
                  <a:pt x="2314613" y="0"/>
                </a:cubicBezTo>
                <a:cubicBezTo>
                  <a:pt x="2438442" y="-22"/>
                  <a:pt x="2531966" y="16991"/>
                  <a:pt x="2720335" y="0"/>
                </a:cubicBezTo>
                <a:cubicBezTo>
                  <a:pt x="2908704" y="-16991"/>
                  <a:pt x="3187455" y="-12509"/>
                  <a:pt x="3558385" y="0"/>
                </a:cubicBezTo>
                <a:cubicBezTo>
                  <a:pt x="3929315" y="12509"/>
                  <a:pt x="3947264" y="-28651"/>
                  <a:pt x="4223503" y="0"/>
                </a:cubicBezTo>
                <a:cubicBezTo>
                  <a:pt x="4499742" y="28651"/>
                  <a:pt x="4465185" y="11410"/>
                  <a:pt x="4629226" y="0"/>
                </a:cubicBezTo>
                <a:cubicBezTo>
                  <a:pt x="4793267" y="-11410"/>
                  <a:pt x="5047991" y="-32916"/>
                  <a:pt x="5294344" y="0"/>
                </a:cubicBezTo>
                <a:cubicBezTo>
                  <a:pt x="5540697" y="32916"/>
                  <a:pt x="5895168" y="16890"/>
                  <a:pt x="6132394" y="0"/>
                </a:cubicBezTo>
                <a:cubicBezTo>
                  <a:pt x="6369620" y="-16890"/>
                  <a:pt x="6535189" y="21271"/>
                  <a:pt x="6711047" y="0"/>
                </a:cubicBezTo>
                <a:cubicBezTo>
                  <a:pt x="6886905" y="-21271"/>
                  <a:pt x="7094524" y="-21476"/>
                  <a:pt x="7289700" y="0"/>
                </a:cubicBezTo>
                <a:cubicBezTo>
                  <a:pt x="7484876" y="21476"/>
                  <a:pt x="7703704" y="-30957"/>
                  <a:pt x="7954819" y="0"/>
                </a:cubicBezTo>
                <a:cubicBezTo>
                  <a:pt x="8205934" y="30957"/>
                  <a:pt x="8399144" y="30821"/>
                  <a:pt x="8646542" y="0"/>
                </a:cubicBezTo>
                <a:cubicBezTo>
                  <a:pt x="8662623" y="356015"/>
                  <a:pt x="8675553" y="486567"/>
                  <a:pt x="8646542" y="719882"/>
                </a:cubicBezTo>
                <a:cubicBezTo>
                  <a:pt x="8617531" y="953197"/>
                  <a:pt x="8668626" y="1300358"/>
                  <a:pt x="8646542" y="1480513"/>
                </a:cubicBezTo>
                <a:cubicBezTo>
                  <a:pt x="8624458" y="1660668"/>
                  <a:pt x="8673580" y="1897085"/>
                  <a:pt x="8646542" y="2118899"/>
                </a:cubicBezTo>
                <a:cubicBezTo>
                  <a:pt x="8619504" y="2340713"/>
                  <a:pt x="8643152" y="2583654"/>
                  <a:pt x="8646542" y="2716537"/>
                </a:cubicBezTo>
                <a:cubicBezTo>
                  <a:pt x="8649932" y="2849420"/>
                  <a:pt x="8624742" y="3160221"/>
                  <a:pt x="8646542" y="3395672"/>
                </a:cubicBezTo>
                <a:cubicBezTo>
                  <a:pt x="8668342" y="3631124"/>
                  <a:pt x="8617400" y="3922093"/>
                  <a:pt x="8646542" y="4074806"/>
                </a:cubicBezTo>
                <a:cubicBezTo>
                  <a:pt x="8445512" y="4038367"/>
                  <a:pt x="8020762" y="4073313"/>
                  <a:pt x="7808493" y="4074806"/>
                </a:cubicBezTo>
                <a:cubicBezTo>
                  <a:pt x="7596224" y="4076299"/>
                  <a:pt x="7323270" y="4053897"/>
                  <a:pt x="7143374" y="4074806"/>
                </a:cubicBezTo>
                <a:cubicBezTo>
                  <a:pt x="6963478" y="4095715"/>
                  <a:pt x="6818311" y="4092189"/>
                  <a:pt x="6564721" y="4074806"/>
                </a:cubicBezTo>
                <a:cubicBezTo>
                  <a:pt x="6311131" y="4057423"/>
                  <a:pt x="6183254" y="4082688"/>
                  <a:pt x="5986068" y="4074806"/>
                </a:cubicBezTo>
                <a:cubicBezTo>
                  <a:pt x="5788882" y="4066924"/>
                  <a:pt x="5627141" y="4092326"/>
                  <a:pt x="5407414" y="4074806"/>
                </a:cubicBezTo>
                <a:cubicBezTo>
                  <a:pt x="5187687" y="4057286"/>
                  <a:pt x="4995362" y="4049132"/>
                  <a:pt x="4828761" y="4074806"/>
                </a:cubicBezTo>
                <a:cubicBezTo>
                  <a:pt x="4662160" y="4100480"/>
                  <a:pt x="4403467" y="4104638"/>
                  <a:pt x="4077177" y="4074806"/>
                </a:cubicBezTo>
                <a:cubicBezTo>
                  <a:pt x="3750887" y="4044974"/>
                  <a:pt x="3676698" y="4042604"/>
                  <a:pt x="3412058" y="4074806"/>
                </a:cubicBezTo>
                <a:cubicBezTo>
                  <a:pt x="3147418" y="4107008"/>
                  <a:pt x="3143068" y="4077699"/>
                  <a:pt x="3006336" y="4074806"/>
                </a:cubicBezTo>
                <a:cubicBezTo>
                  <a:pt x="2869604" y="4071913"/>
                  <a:pt x="2648118" y="4050193"/>
                  <a:pt x="2427683" y="4074806"/>
                </a:cubicBezTo>
                <a:cubicBezTo>
                  <a:pt x="2207248" y="4099419"/>
                  <a:pt x="1908834" y="4047344"/>
                  <a:pt x="1676099" y="4074806"/>
                </a:cubicBezTo>
                <a:cubicBezTo>
                  <a:pt x="1443364" y="4102268"/>
                  <a:pt x="1365224" y="4088980"/>
                  <a:pt x="1183911" y="4074806"/>
                </a:cubicBezTo>
                <a:cubicBezTo>
                  <a:pt x="1002598" y="4060632"/>
                  <a:pt x="329250" y="4043923"/>
                  <a:pt x="0" y="4074806"/>
                </a:cubicBezTo>
                <a:cubicBezTo>
                  <a:pt x="6592" y="3694611"/>
                  <a:pt x="12889" y="3477060"/>
                  <a:pt x="0" y="3314176"/>
                </a:cubicBezTo>
                <a:cubicBezTo>
                  <a:pt x="-12889" y="3151292"/>
                  <a:pt x="-5820" y="2820456"/>
                  <a:pt x="0" y="2553545"/>
                </a:cubicBezTo>
                <a:cubicBezTo>
                  <a:pt x="5820" y="2286634"/>
                  <a:pt x="9261" y="2215813"/>
                  <a:pt x="0" y="1996655"/>
                </a:cubicBezTo>
                <a:cubicBezTo>
                  <a:pt x="-9261" y="1777497"/>
                  <a:pt x="11477" y="1528804"/>
                  <a:pt x="0" y="1317521"/>
                </a:cubicBezTo>
                <a:cubicBezTo>
                  <a:pt x="-11477" y="1106238"/>
                  <a:pt x="28370" y="885636"/>
                  <a:pt x="0" y="719882"/>
                </a:cubicBezTo>
                <a:cubicBezTo>
                  <a:pt x="-28370" y="554128"/>
                  <a:pt x="4325" y="304853"/>
                  <a:pt x="0" y="0"/>
                </a:cubicBezTo>
                <a:close/>
              </a:path>
              <a:path w="8646542" h="4074806" stroke="0" extrusionOk="0">
                <a:moveTo>
                  <a:pt x="0" y="0"/>
                </a:moveTo>
                <a:cubicBezTo>
                  <a:pt x="223455" y="-23218"/>
                  <a:pt x="365037" y="6493"/>
                  <a:pt x="578653" y="0"/>
                </a:cubicBezTo>
                <a:cubicBezTo>
                  <a:pt x="792269" y="-6493"/>
                  <a:pt x="829441" y="13203"/>
                  <a:pt x="984376" y="0"/>
                </a:cubicBezTo>
                <a:cubicBezTo>
                  <a:pt x="1139311" y="-13203"/>
                  <a:pt x="1500019" y="-17980"/>
                  <a:pt x="1822425" y="0"/>
                </a:cubicBezTo>
                <a:cubicBezTo>
                  <a:pt x="2144831" y="17980"/>
                  <a:pt x="2148390" y="13665"/>
                  <a:pt x="2401078" y="0"/>
                </a:cubicBezTo>
                <a:cubicBezTo>
                  <a:pt x="2653766" y="-13665"/>
                  <a:pt x="2797362" y="15186"/>
                  <a:pt x="2979731" y="0"/>
                </a:cubicBezTo>
                <a:cubicBezTo>
                  <a:pt x="3162100" y="-15186"/>
                  <a:pt x="3592956" y="37029"/>
                  <a:pt x="3817781" y="0"/>
                </a:cubicBezTo>
                <a:cubicBezTo>
                  <a:pt x="4042606" y="-37029"/>
                  <a:pt x="4069640" y="-21741"/>
                  <a:pt x="4309969" y="0"/>
                </a:cubicBezTo>
                <a:cubicBezTo>
                  <a:pt x="4550298" y="21741"/>
                  <a:pt x="4895376" y="26953"/>
                  <a:pt x="5148018" y="0"/>
                </a:cubicBezTo>
                <a:cubicBezTo>
                  <a:pt x="5400660" y="-26953"/>
                  <a:pt x="5704076" y="-24010"/>
                  <a:pt x="5986068" y="0"/>
                </a:cubicBezTo>
                <a:cubicBezTo>
                  <a:pt x="6268060" y="24010"/>
                  <a:pt x="6410670" y="20136"/>
                  <a:pt x="6651186" y="0"/>
                </a:cubicBezTo>
                <a:cubicBezTo>
                  <a:pt x="6891702" y="-20136"/>
                  <a:pt x="7223574" y="-37274"/>
                  <a:pt x="7489236" y="0"/>
                </a:cubicBezTo>
                <a:cubicBezTo>
                  <a:pt x="7754898" y="37274"/>
                  <a:pt x="7906134" y="-13866"/>
                  <a:pt x="8067889" y="0"/>
                </a:cubicBezTo>
                <a:cubicBezTo>
                  <a:pt x="8229644" y="13866"/>
                  <a:pt x="8436992" y="-24010"/>
                  <a:pt x="8646542" y="0"/>
                </a:cubicBezTo>
                <a:cubicBezTo>
                  <a:pt x="8658241" y="190387"/>
                  <a:pt x="8679150" y="545755"/>
                  <a:pt x="8646542" y="719882"/>
                </a:cubicBezTo>
                <a:cubicBezTo>
                  <a:pt x="8613934" y="894009"/>
                  <a:pt x="8675752" y="1199003"/>
                  <a:pt x="8646542" y="1399017"/>
                </a:cubicBezTo>
                <a:cubicBezTo>
                  <a:pt x="8617332" y="1599031"/>
                  <a:pt x="8640817" y="1821921"/>
                  <a:pt x="8646542" y="2078151"/>
                </a:cubicBezTo>
                <a:cubicBezTo>
                  <a:pt x="8652267" y="2334381"/>
                  <a:pt x="8637246" y="2553299"/>
                  <a:pt x="8646542" y="2798033"/>
                </a:cubicBezTo>
                <a:cubicBezTo>
                  <a:pt x="8655838" y="3042767"/>
                  <a:pt x="8635742" y="3727215"/>
                  <a:pt x="8646542" y="4074806"/>
                </a:cubicBezTo>
                <a:cubicBezTo>
                  <a:pt x="8310939" y="4042735"/>
                  <a:pt x="8234952" y="4109736"/>
                  <a:pt x="7894958" y="4074806"/>
                </a:cubicBezTo>
                <a:cubicBezTo>
                  <a:pt x="7554964" y="4039876"/>
                  <a:pt x="7515660" y="4053398"/>
                  <a:pt x="7402770" y="4074806"/>
                </a:cubicBezTo>
                <a:cubicBezTo>
                  <a:pt x="7289880" y="4096214"/>
                  <a:pt x="6803291" y="4094736"/>
                  <a:pt x="6564721" y="4074806"/>
                </a:cubicBezTo>
                <a:cubicBezTo>
                  <a:pt x="6326151" y="4054876"/>
                  <a:pt x="6106595" y="4098468"/>
                  <a:pt x="5899602" y="4074806"/>
                </a:cubicBezTo>
                <a:cubicBezTo>
                  <a:pt x="5692609" y="4051144"/>
                  <a:pt x="5524888" y="4058865"/>
                  <a:pt x="5407414" y="4074806"/>
                </a:cubicBezTo>
                <a:cubicBezTo>
                  <a:pt x="5289940" y="4090747"/>
                  <a:pt x="4962659" y="4066190"/>
                  <a:pt x="4742296" y="4074806"/>
                </a:cubicBezTo>
                <a:cubicBezTo>
                  <a:pt x="4521933" y="4083422"/>
                  <a:pt x="4452155" y="4061492"/>
                  <a:pt x="4336573" y="4074806"/>
                </a:cubicBezTo>
                <a:cubicBezTo>
                  <a:pt x="4220991" y="4088120"/>
                  <a:pt x="4037809" y="4084388"/>
                  <a:pt x="3930851" y="4074806"/>
                </a:cubicBezTo>
                <a:cubicBezTo>
                  <a:pt x="3823893" y="4065224"/>
                  <a:pt x="3461690" y="4095726"/>
                  <a:pt x="3265732" y="4074806"/>
                </a:cubicBezTo>
                <a:cubicBezTo>
                  <a:pt x="3069774" y="4053886"/>
                  <a:pt x="2882584" y="4078141"/>
                  <a:pt x="2773545" y="4074806"/>
                </a:cubicBezTo>
                <a:cubicBezTo>
                  <a:pt x="2664506" y="4071471"/>
                  <a:pt x="2174814" y="4094435"/>
                  <a:pt x="2021961" y="4074806"/>
                </a:cubicBezTo>
                <a:cubicBezTo>
                  <a:pt x="1869108" y="4055177"/>
                  <a:pt x="1705845" y="4079811"/>
                  <a:pt x="1529773" y="4074806"/>
                </a:cubicBezTo>
                <a:cubicBezTo>
                  <a:pt x="1353701" y="4069801"/>
                  <a:pt x="987774" y="4048304"/>
                  <a:pt x="778189" y="4074806"/>
                </a:cubicBezTo>
                <a:cubicBezTo>
                  <a:pt x="568604" y="4101308"/>
                  <a:pt x="363968" y="4049013"/>
                  <a:pt x="0" y="4074806"/>
                </a:cubicBezTo>
                <a:cubicBezTo>
                  <a:pt x="19132" y="3780616"/>
                  <a:pt x="25225" y="3601093"/>
                  <a:pt x="0" y="3354924"/>
                </a:cubicBezTo>
                <a:cubicBezTo>
                  <a:pt x="-25225" y="3108755"/>
                  <a:pt x="-29617" y="2878540"/>
                  <a:pt x="0" y="2635041"/>
                </a:cubicBezTo>
                <a:cubicBezTo>
                  <a:pt x="29617" y="2391542"/>
                  <a:pt x="32548" y="2075197"/>
                  <a:pt x="0" y="1874411"/>
                </a:cubicBezTo>
                <a:cubicBezTo>
                  <a:pt x="-32548" y="1673625"/>
                  <a:pt x="6573" y="1547894"/>
                  <a:pt x="0" y="1236024"/>
                </a:cubicBezTo>
                <a:cubicBezTo>
                  <a:pt x="-6573" y="924154"/>
                  <a:pt x="-55891" y="276252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916FBB-EADB-D37B-F714-C842F257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63" y="5600580"/>
            <a:ext cx="6176073" cy="552248"/>
          </a:xfrm>
          <a:custGeom>
            <a:avLst/>
            <a:gdLst>
              <a:gd name="connsiteX0" fmla="*/ 0 w 6176073"/>
              <a:gd name="connsiteY0" fmla="*/ 0 h 552248"/>
              <a:gd name="connsiteX1" fmla="*/ 562709 w 6176073"/>
              <a:gd name="connsiteY1" fmla="*/ 0 h 552248"/>
              <a:gd name="connsiteX2" fmla="*/ 1187178 w 6176073"/>
              <a:gd name="connsiteY2" fmla="*/ 0 h 552248"/>
              <a:gd name="connsiteX3" fmla="*/ 1749887 w 6176073"/>
              <a:gd name="connsiteY3" fmla="*/ 0 h 552248"/>
              <a:gd name="connsiteX4" fmla="*/ 2497878 w 6176073"/>
              <a:gd name="connsiteY4" fmla="*/ 0 h 552248"/>
              <a:gd name="connsiteX5" fmla="*/ 3184109 w 6176073"/>
              <a:gd name="connsiteY5" fmla="*/ 0 h 552248"/>
              <a:gd name="connsiteX6" fmla="*/ 3870339 w 6176073"/>
              <a:gd name="connsiteY6" fmla="*/ 0 h 552248"/>
              <a:gd name="connsiteX7" fmla="*/ 4680091 w 6176073"/>
              <a:gd name="connsiteY7" fmla="*/ 0 h 552248"/>
              <a:gd name="connsiteX8" fmla="*/ 5428082 w 6176073"/>
              <a:gd name="connsiteY8" fmla="*/ 0 h 552248"/>
              <a:gd name="connsiteX9" fmla="*/ 6176073 w 6176073"/>
              <a:gd name="connsiteY9" fmla="*/ 0 h 552248"/>
              <a:gd name="connsiteX10" fmla="*/ 6176073 w 6176073"/>
              <a:gd name="connsiteY10" fmla="*/ 552248 h 552248"/>
              <a:gd name="connsiteX11" fmla="*/ 5675125 w 6176073"/>
              <a:gd name="connsiteY11" fmla="*/ 552248 h 552248"/>
              <a:gd name="connsiteX12" fmla="*/ 5112416 w 6176073"/>
              <a:gd name="connsiteY12" fmla="*/ 552248 h 552248"/>
              <a:gd name="connsiteX13" fmla="*/ 4364425 w 6176073"/>
              <a:gd name="connsiteY13" fmla="*/ 552248 h 552248"/>
              <a:gd name="connsiteX14" fmla="*/ 3554673 w 6176073"/>
              <a:gd name="connsiteY14" fmla="*/ 552248 h 552248"/>
              <a:gd name="connsiteX15" fmla="*/ 2930204 w 6176073"/>
              <a:gd name="connsiteY15" fmla="*/ 552248 h 552248"/>
              <a:gd name="connsiteX16" fmla="*/ 2120452 w 6176073"/>
              <a:gd name="connsiteY16" fmla="*/ 552248 h 552248"/>
              <a:gd name="connsiteX17" fmla="*/ 1557743 w 6176073"/>
              <a:gd name="connsiteY17" fmla="*/ 552248 h 552248"/>
              <a:gd name="connsiteX18" fmla="*/ 1056795 w 6176073"/>
              <a:gd name="connsiteY18" fmla="*/ 552248 h 552248"/>
              <a:gd name="connsiteX19" fmla="*/ 0 w 6176073"/>
              <a:gd name="connsiteY19" fmla="*/ 552248 h 552248"/>
              <a:gd name="connsiteX20" fmla="*/ 0 w 6176073"/>
              <a:gd name="connsiteY20" fmla="*/ 0 h 5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76073" h="552248" fill="none" extrusionOk="0">
                <a:moveTo>
                  <a:pt x="0" y="0"/>
                </a:moveTo>
                <a:cubicBezTo>
                  <a:pt x="125350" y="-9761"/>
                  <a:pt x="400977" y="25674"/>
                  <a:pt x="562709" y="0"/>
                </a:cubicBezTo>
                <a:cubicBezTo>
                  <a:pt x="724441" y="-25674"/>
                  <a:pt x="1053370" y="816"/>
                  <a:pt x="1187178" y="0"/>
                </a:cubicBezTo>
                <a:cubicBezTo>
                  <a:pt x="1320986" y="-816"/>
                  <a:pt x="1623456" y="-3237"/>
                  <a:pt x="1749887" y="0"/>
                </a:cubicBezTo>
                <a:cubicBezTo>
                  <a:pt x="1876318" y="3237"/>
                  <a:pt x="2167073" y="26893"/>
                  <a:pt x="2497878" y="0"/>
                </a:cubicBezTo>
                <a:cubicBezTo>
                  <a:pt x="2828683" y="-26893"/>
                  <a:pt x="2984217" y="-24918"/>
                  <a:pt x="3184109" y="0"/>
                </a:cubicBezTo>
                <a:cubicBezTo>
                  <a:pt x="3384001" y="24918"/>
                  <a:pt x="3546034" y="-26481"/>
                  <a:pt x="3870339" y="0"/>
                </a:cubicBezTo>
                <a:cubicBezTo>
                  <a:pt x="4194644" y="26481"/>
                  <a:pt x="4440605" y="-15038"/>
                  <a:pt x="4680091" y="0"/>
                </a:cubicBezTo>
                <a:cubicBezTo>
                  <a:pt x="4919577" y="15038"/>
                  <a:pt x="5218060" y="-7173"/>
                  <a:pt x="5428082" y="0"/>
                </a:cubicBezTo>
                <a:cubicBezTo>
                  <a:pt x="5638104" y="7173"/>
                  <a:pt x="5807422" y="19141"/>
                  <a:pt x="6176073" y="0"/>
                </a:cubicBezTo>
                <a:cubicBezTo>
                  <a:pt x="6160669" y="135716"/>
                  <a:pt x="6198217" y="311176"/>
                  <a:pt x="6176073" y="552248"/>
                </a:cubicBezTo>
                <a:cubicBezTo>
                  <a:pt x="5963791" y="564380"/>
                  <a:pt x="5908576" y="560555"/>
                  <a:pt x="5675125" y="552248"/>
                </a:cubicBezTo>
                <a:cubicBezTo>
                  <a:pt x="5441674" y="543941"/>
                  <a:pt x="5368229" y="546380"/>
                  <a:pt x="5112416" y="552248"/>
                </a:cubicBezTo>
                <a:cubicBezTo>
                  <a:pt x="4856603" y="558116"/>
                  <a:pt x="4541982" y="528180"/>
                  <a:pt x="4364425" y="552248"/>
                </a:cubicBezTo>
                <a:cubicBezTo>
                  <a:pt x="4186868" y="576316"/>
                  <a:pt x="3857776" y="584935"/>
                  <a:pt x="3554673" y="552248"/>
                </a:cubicBezTo>
                <a:cubicBezTo>
                  <a:pt x="3251570" y="519561"/>
                  <a:pt x="3194526" y="578883"/>
                  <a:pt x="2930204" y="552248"/>
                </a:cubicBezTo>
                <a:cubicBezTo>
                  <a:pt x="2665882" y="525613"/>
                  <a:pt x="2509569" y="587288"/>
                  <a:pt x="2120452" y="552248"/>
                </a:cubicBezTo>
                <a:cubicBezTo>
                  <a:pt x="1731335" y="517208"/>
                  <a:pt x="1737174" y="533353"/>
                  <a:pt x="1557743" y="552248"/>
                </a:cubicBezTo>
                <a:cubicBezTo>
                  <a:pt x="1378312" y="571143"/>
                  <a:pt x="1300332" y="540062"/>
                  <a:pt x="1056795" y="552248"/>
                </a:cubicBezTo>
                <a:cubicBezTo>
                  <a:pt x="813258" y="564434"/>
                  <a:pt x="393327" y="550412"/>
                  <a:pt x="0" y="552248"/>
                </a:cubicBezTo>
                <a:cubicBezTo>
                  <a:pt x="5989" y="334716"/>
                  <a:pt x="-483" y="185729"/>
                  <a:pt x="0" y="0"/>
                </a:cubicBezTo>
                <a:close/>
              </a:path>
              <a:path w="6176073" h="552248" stroke="0" extrusionOk="0">
                <a:moveTo>
                  <a:pt x="0" y="0"/>
                </a:moveTo>
                <a:cubicBezTo>
                  <a:pt x="175819" y="30557"/>
                  <a:pt x="398051" y="-19299"/>
                  <a:pt x="624470" y="0"/>
                </a:cubicBezTo>
                <a:cubicBezTo>
                  <a:pt x="850889" y="19299"/>
                  <a:pt x="960038" y="-9441"/>
                  <a:pt x="1125418" y="0"/>
                </a:cubicBezTo>
                <a:cubicBezTo>
                  <a:pt x="1290798" y="9441"/>
                  <a:pt x="1565187" y="34673"/>
                  <a:pt x="1935170" y="0"/>
                </a:cubicBezTo>
                <a:cubicBezTo>
                  <a:pt x="2305153" y="-34673"/>
                  <a:pt x="2330958" y="-19830"/>
                  <a:pt x="2559639" y="0"/>
                </a:cubicBezTo>
                <a:cubicBezTo>
                  <a:pt x="2788320" y="19830"/>
                  <a:pt x="3048152" y="-2464"/>
                  <a:pt x="3184109" y="0"/>
                </a:cubicBezTo>
                <a:cubicBezTo>
                  <a:pt x="3320066" y="2464"/>
                  <a:pt x="3825368" y="18298"/>
                  <a:pt x="3993861" y="0"/>
                </a:cubicBezTo>
                <a:cubicBezTo>
                  <a:pt x="4162354" y="-18298"/>
                  <a:pt x="4308228" y="-13750"/>
                  <a:pt x="4556569" y="0"/>
                </a:cubicBezTo>
                <a:cubicBezTo>
                  <a:pt x="4804910" y="13750"/>
                  <a:pt x="5112372" y="-10849"/>
                  <a:pt x="5366321" y="0"/>
                </a:cubicBezTo>
                <a:cubicBezTo>
                  <a:pt x="5620270" y="10849"/>
                  <a:pt x="5869203" y="2867"/>
                  <a:pt x="6176073" y="0"/>
                </a:cubicBezTo>
                <a:cubicBezTo>
                  <a:pt x="6163296" y="275623"/>
                  <a:pt x="6175656" y="415086"/>
                  <a:pt x="6176073" y="552248"/>
                </a:cubicBezTo>
                <a:cubicBezTo>
                  <a:pt x="5890499" y="575470"/>
                  <a:pt x="5824064" y="531036"/>
                  <a:pt x="5489843" y="552248"/>
                </a:cubicBezTo>
                <a:cubicBezTo>
                  <a:pt x="5155622" y="573461"/>
                  <a:pt x="5116342" y="539838"/>
                  <a:pt x="4865373" y="552248"/>
                </a:cubicBezTo>
                <a:cubicBezTo>
                  <a:pt x="4614404" y="564659"/>
                  <a:pt x="4425166" y="578806"/>
                  <a:pt x="4055621" y="552248"/>
                </a:cubicBezTo>
                <a:cubicBezTo>
                  <a:pt x="3686076" y="525690"/>
                  <a:pt x="3588161" y="591047"/>
                  <a:pt x="3245869" y="552248"/>
                </a:cubicBezTo>
                <a:cubicBezTo>
                  <a:pt x="2903577" y="513449"/>
                  <a:pt x="2808987" y="560846"/>
                  <a:pt x="2683161" y="552248"/>
                </a:cubicBezTo>
                <a:cubicBezTo>
                  <a:pt x="2557335" y="543650"/>
                  <a:pt x="2181804" y="578913"/>
                  <a:pt x="1996930" y="552248"/>
                </a:cubicBezTo>
                <a:cubicBezTo>
                  <a:pt x="1812056" y="525583"/>
                  <a:pt x="1533231" y="570109"/>
                  <a:pt x="1187178" y="552248"/>
                </a:cubicBezTo>
                <a:cubicBezTo>
                  <a:pt x="841125" y="534387"/>
                  <a:pt x="352527" y="506208"/>
                  <a:pt x="0" y="552248"/>
                </a:cubicBezTo>
                <a:cubicBezTo>
                  <a:pt x="5759" y="296052"/>
                  <a:pt x="-9510" y="131628"/>
                  <a:pt x="0" y="0"/>
                </a:cubicBezTo>
                <a:close/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LEP tune with logarithmic scaling slightly better</a:t>
            </a:r>
          </a:p>
        </p:txBody>
      </p:sp>
    </p:spTree>
    <p:extLst>
      <p:ext uri="{BB962C8B-B14F-4D97-AF65-F5344CB8AC3E}">
        <p14:creationId xmlns:p14="http://schemas.microsoft.com/office/powerpoint/2010/main" val="29183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19F-F57F-8146-4100-4C3A814E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Tunes to CDF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A675-A243-E3A6-D7D5-1A1A7DD0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61415-857D-5BD0-8676-B9CCF7616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DC988-0E3D-5E7B-AD38-C5D97F87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A graph of data and a graph of data&#10;&#10;Description automatically generated with medium confidence">
            <a:extLst>
              <a:ext uri="{FF2B5EF4-FFF2-40B4-BE49-F238E27FC236}">
                <a16:creationId xmlns:a16="http://schemas.microsoft.com/office/drawing/2014/main" id="{1B5B4966-4C7C-5B3B-00B1-340EF02C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2" y="1328468"/>
            <a:ext cx="7550716" cy="38187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2A99CC-5C8F-CE95-6523-6E454325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46" y="5475281"/>
            <a:ext cx="8454325" cy="800221"/>
          </a:xfrm>
          <a:custGeom>
            <a:avLst/>
            <a:gdLst>
              <a:gd name="connsiteX0" fmla="*/ 0 w 8454325"/>
              <a:gd name="connsiteY0" fmla="*/ 0 h 800221"/>
              <a:gd name="connsiteX1" fmla="*/ 734876 w 8454325"/>
              <a:gd name="connsiteY1" fmla="*/ 0 h 800221"/>
              <a:gd name="connsiteX2" fmla="*/ 1300665 w 8454325"/>
              <a:gd name="connsiteY2" fmla="*/ 0 h 800221"/>
              <a:gd name="connsiteX3" fmla="*/ 1950998 w 8454325"/>
              <a:gd name="connsiteY3" fmla="*/ 0 h 800221"/>
              <a:gd name="connsiteX4" fmla="*/ 2770417 w 8454325"/>
              <a:gd name="connsiteY4" fmla="*/ 0 h 800221"/>
              <a:gd name="connsiteX5" fmla="*/ 3251663 w 8454325"/>
              <a:gd name="connsiteY5" fmla="*/ 0 h 800221"/>
              <a:gd name="connsiteX6" fmla="*/ 3986539 w 8454325"/>
              <a:gd name="connsiteY6" fmla="*/ 0 h 800221"/>
              <a:gd name="connsiteX7" fmla="*/ 4467786 w 8454325"/>
              <a:gd name="connsiteY7" fmla="*/ 0 h 800221"/>
              <a:gd name="connsiteX8" fmla="*/ 5118118 w 8454325"/>
              <a:gd name="connsiteY8" fmla="*/ 0 h 800221"/>
              <a:gd name="connsiteX9" fmla="*/ 5852994 w 8454325"/>
              <a:gd name="connsiteY9" fmla="*/ 0 h 800221"/>
              <a:gd name="connsiteX10" fmla="*/ 6249697 w 8454325"/>
              <a:gd name="connsiteY10" fmla="*/ 0 h 800221"/>
              <a:gd name="connsiteX11" fmla="*/ 6646400 w 8454325"/>
              <a:gd name="connsiteY11" fmla="*/ 0 h 800221"/>
              <a:gd name="connsiteX12" fmla="*/ 7465819 w 8454325"/>
              <a:gd name="connsiteY12" fmla="*/ 0 h 800221"/>
              <a:gd name="connsiteX13" fmla="*/ 8454325 w 8454325"/>
              <a:gd name="connsiteY13" fmla="*/ 0 h 800221"/>
              <a:gd name="connsiteX14" fmla="*/ 8454325 w 8454325"/>
              <a:gd name="connsiteY14" fmla="*/ 376104 h 800221"/>
              <a:gd name="connsiteX15" fmla="*/ 8454325 w 8454325"/>
              <a:gd name="connsiteY15" fmla="*/ 800221 h 800221"/>
              <a:gd name="connsiteX16" fmla="*/ 7719449 w 8454325"/>
              <a:gd name="connsiteY16" fmla="*/ 800221 h 800221"/>
              <a:gd name="connsiteX17" fmla="*/ 6984573 w 8454325"/>
              <a:gd name="connsiteY17" fmla="*/ 800221 h 800221"/>
              <a:gd name="connsiteX18" fmla="*/ 6334240 w 8454325"/>
              <a:gd name="connsiteY18" fmla="*/ 800221 h 800221"/>
              <a:gd name="connsiteX19" fmla="*/ 5514821 w 8454325"/>
              <a:gd name="connsiteY19" fmla="*/ 800221 h 800221"/>
              <a:gd name="connsiteX20" fmla="*/ 4695402 w 8454325"/>
              <a:gd name="connsiteY20" fmla="*/ 800221 h 800221"/>
              <a:gd name="connsiteX21" fmla="*/ 3960526 w 8454325"/>
              <a:gd name="connsiteY21" fmla="*/ 800221 h 800221"/>
              <a:gd name="connsiteX22" fmla="*/ 3225650 w 8454325"/>
              <a:gd name="connsiteY22" fmla="*/ 800221 h 800221"/>
              <a:gd name="connsiteX23" fmla="*/ 2490774 w 8454325"/>
              <a:gd name="connsiteY23" fmla="*/ 800221 h 800221"/>
              <a:gd name="connsiteX24" fmla="*/ 2009528 w 8454325"/>
              <a:gd name="connsiteY24" fmla="*/ 800221 h 800221"/>
              <a:gd name="connsiteX25" fmla="*/ 1190109 w 8454325"/>
              <a:gd name="connsiteY25" fmla="*/ 800221 h 800221"/>
              <a:gd name="connsiteX26" fmla="*/ 0 w 8454325"/>
              <a:gd name="connsiteY26" fmla="*/ 800221 h 800221"/>
              <a:gd name="connsiteX27" fmla="*/ 0 w 8454325"/>
              <a:gd name="connsiteY27" fmla="*/ 424117 h 800221"/>
              <a:gd name="connsiteX28" fmla="*/ 0 w 8454325"/>
              <a:gd name="connsiteY28" fmla="*/ 0 h 8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4325" h="800221" fill="none" extrusionOk="0">
                <a:moveTo>
                  <a:pt x="0" y="0"/>
                </a:moveTo>
                <a:cubicBezTo>
                  <a:pt x="323558" y="-17611"/>
                  <a:pt x="387318" y="-26882"/>
                  <a:pt x="734876" y="0"/>
                </a:cubicBezTo>
                <a:cubicBezTo>
                  <a:pt x="1082434" y="26882"/>
                  <a:pt x="1144581" y="24968"/>
                  <a:pt x="1300665" y="0"/>
                </a:cubicBezTo>
                <a:cubicBezTo>
                  <a:pt x="1456749" y="-24968"/>
                  <a:pt x="1814297" y="-31507"/>
                  <a:pt x="1950998" y="0"/>
                </a:cubicBezTo>
                <a:cubicBezTo>
                  <a:pt x="2087699" y="31507"/>
                  <a:pt x="2397896" y="12147"/>
                  <a:pt x="2770417" y="0"/>
                </a:cubicBezTo>
                <a:cubicBezTo>
                  <a:pt x="3142938" y="-12147"/>
                  <a:pt x="3133429" y="-19766"/>
                  <a:pt x="3251663" y="0"/>
                </a:cubicBezTo>
                <a:cubicBezTo>
                  <a:pt x="3369897" y="19766"/>
                  <a:pt x="3805705" y="28053"/>
                  <a:pt x="3986539" y="0"/>
                </a:cubicBezTo>
                <a:cubicBezTo>
                  <a:pt x="4167373" y="-28053"/>
                  <a:pt x="4362484" y="-13056"/>
                  <a:pt x="4467786" y="0"/>
                </a:cubicBezTo>
                <a:cubicBezTo>
                  <a:pt x="4573088" y="13056"/>
                  <a:pt x="4812350" y="-23053"/>
                  <a:pt x="5118118" y="0"/>
                </a:cubicBezTo>
                <a:cubicBezTo>
                  <a:pt x="5423886" y="23053"/>
                  <a:pt x="5599529" y="8061"/>
                  <a:pt x="5852994" y="0"/>
                </a:cubicBezTo>
                <a:cubicBezTo>
                  <a:pt x="6106459" y="-8061"/>
                  <a:pt x="6089084" y="14329"/>
                  <a:pt x="6249697" y="0"/>
                </a:cubicBezTo>
                <a:cubicBezTo>
                  <a:pt x="6410310" y="-14329"/>
                  <a:pt x="6499504" y="5572"/>
                  <a:pt x="6646400" y="0"/>
                </a:cubicBezTo>
                <a:cubicBezTo>
                  <a:pt x="6793296" y="-5572"/>
                  <a:pt x="7218288" y="40795"/>
                  <a:pt x="7465819" y="0"/>
                </a:cubicBezTo>
                <a:cubicBezTo>
                  <a:pt x="7713350" y="-40795"/>
                  <a:pt x="8211014" y="-45465"/>
                  <a:pt x="8454325" y="0"/>
                </a:cubicBezTo>
                <a:cubicBezTo>
                  <a:pt x="8446262" y="135764"/>
                  <a:pt x="8440932" y="245222"/>
                  <a:pt x="8454325" y="376104"/>
                </a:cubicBezTo>
                <a:cubicBezTo>
                  <a:pt x="8467718" y="506986"/>
                  <a:pt x="8452832" y="637290"/>
                  <a:pt x="8454325" y="800221"/>
                </a:cubicBezTo>
                <a:cubicBezTo>
                  <a:pt x="8163602" y="766137"/>
                  <a:pt x="7942368" y="799053"/>
                  <a:pt x="7719449" y="800221"/>
                </a:cubicBezTo>
                <a:cubicBezTo>
                  <a:pt x="7496530" y="801389"/>
                  <a:pt x="7165818" y="779804"/>
                  <a:pt x="6984573" y="800221"/>
                </a:cubicBezTo>
                <a:cubicBezTo>
                  <a:pt x="6803328" y="820638"/>
                  <a:pt x="6587505" y="798829"/>
                  <a:pt x="6334240" y="800221"/>
                </a:cubicBezTo>
                <a:cubicBezTo>
                  <a:pt x="6080975" y="801613"/>
                  <a:pt x="5864609" y="808251"/>
                  <a:pt x="5514821" y="800221"/>
                </a:cubicBezTo>
                <a:cubicBezTo>
                  <a:pt x="5165033" y="792191"/>
                  <a:pt x="5065265" y="794240"/>
                  <a:pt x="4695402" y="800221"/>
                </a:cubicBezTo>
                <a:cubicBezTo>
                  <a:pt x="4325539" y="806202"/>
                  <a:pt x="4276258" y="813614"/>
                  <a:pt x="3960526" y="800221"/>
                </a:cubicBezTo>
                <a:cubicBezTo>
                  <a:pt x="3644794" y="786828"/>
                  <a:pt x="3493192" y="802726"/>
                  <a:pt x="3225650" y="800221"/>
                </a:cubicBezTo>
                <a:cubicBezTo>
                  <a:pt x="2958108" y="797716"/>
                  <a:pt x="2718787" y="786328"/>
                  <a:pt x="2490774" y="800221"/>
                </a:cubicBezTo>
                <a:cubicBezTo>
                  <a:pt x="2262761" y="814114"/>
                  <a:pt x="2217718" y="816625"/>
                  <a:pt x="2009528" y="800221"/>
                </a:cubicBezTo>
                <a:cubicBezTo>
                  <a:pt x="1801338" y="783817"/>
                  <a:pt x="1437616" y="794878"/>
                  <a:pt x="1190109" y="800221"/>
                </a:cubicBezTo>
                <a:cubicBezTo>
                  <a:pt x="942602" y="805564"/>
                  <a:pt x="496401" y="747946"/>
                  <a:pt x="0" y="800221"/>
                </a:cubicBezTo>
                <a:cubicBezTo>
                  <a:pt x="-12592" y="695096"/>
                  <a:pt x="-17365" y="506313"/>
                  <a:pt x="0" y="424117"/>
                </a:cubicBezTo>
                <a:cubicBezTo>
                  <a:pt x="17365" y="341921"/>
                  <a:pt x="-7189" y="163084"/>
                  <a:pt x="0" y="0"/>
                </a:cubicBezTo>
                <a:close/>
              </a:path>
              <a:path w="8454325" h="800221" stroke="0" extrusionOk="0">
                <a:moveTo>
                  <a:pt x="0" y="0"/>
                </a:moveTo>
                <a:cubicBezTo>
                  <a:pt x="119970" y="-18391"/>
                  <a:pt x="349675" y="-1234"/>
                  <a:pt x="565789" y="0"/>
                </a:cubicBezTo>
                <a:cubicBezTo>
                  <a:pt x="781903" y="1234"/>
                  <a:pt x="802633" y="-2613"/>
                  <a:pt x="962492" y="0"/>
                </a:cubicBezTo>
                <a:cubicBezTo>
                  <a:pt x="1122351" y="2613"/>
                  <a:pt x="1568700" y="-19552"/>
                  <a:pt x="1781912" y="0"/>
                </a:cubicBezTo>
                <a:cubicBezTo>
                  <a:pt x="1995124" y="19552"/>
                  <a:pt x="2106341" y="24690"/>
                  <a:pt x="2347701" y="0"/>
                </a:cubicBezTo>
                <a:cubicBezTo>
                  <a:pt x="2589061" y="-24690"/>
                  <a:pt x="2696375" y="-23551"/>
                  <a:pt x="2913490" y="0"/>
                </a:cubicBezTo>
                <a:cubicBezTo>
                  <a:pt x="3130605" y="23551"/>
                  <a:pt x="3365252" y="-27614"/>
                  <a:pt x="3732910" y="0"/>
                </a:cubicBezTo>
                <a:cubicBezTo>
                  <a:pt x="4100568" y="27614"/>
                  <a:pt x="4082470" y="3026"/>
                  <a:pt x="4214156" y="0"/>
                </a:cubicBezTo>
                <a:cubicBezTo>
                  <a:pt x="4345842" y="-3026"/>
                  <a:pt x="4863410" y="35637"/>
                  <a:pt x="5033575" y="0"/>
                </a:cubicBezTo>
                <a:cubicBezTo>
                  <a:pt x="5203740" y="-35637"/>
                  <a:pt x="5570158" y="6973"/>
                  <a:pt x="5852994" y="0"/>
                </a:cubicBezTo>
                <a:cubicBezTo>
                  <a:pt x="6135830" y="-6973"/>
                  <a:pt x="6190097" y="2032"/>
                  <a:pt x="6503327" y="0"/>
                </a:cubicBezTo>
                <a:cubicBezTo>
                  <a:pt x="6816557" y="-2032"/>
                  <a:pt x="7129305" y="38906"/>
                  <a:pt x="7322746" y="0"/>
                </a:cubicBezTo>
                <a:cubicBezTo>
                  <a:pt x="7516187" y="-38906"/>
                  <a:pt x="7638188" y="12667"/>
                  <a:pt x="7888536" y="0"/>
                </a:cubicBezTo>
                <a:cubicBezTo>
                  <a:pt x="8138884" y="-12667"/>
                  <a:pt x="8252442" y="-4616"/>
                  <a:pt x="8454325" y="0"/>
                </a:cubicBezTo>
                <a:cubicBezTo>
                  <a:pt x="8473731" y="203332"/>
                  <a:pt x="8447293" y="302131"/>
                  <a:pt x="8454325" y="408113"/>
                </a:cubicBezTo>
                <a:cubicBezTo>
                  <a:pt x="8461357" y="514095"/>
                  <a:pt x="8440798" y="690893"/>
                  <a:pt x="8454325" y="800221"/>
                </a:cubicBezTo>
                <a:cubicBezTo>
                  <a:pt x="8262431" y="808327"/>
                  <a:pt x="8095089" y="817372"/>
                  <a:pt x="7803992" y="800221"/>
                </a:cubicBezTo>
                <a:cubicBezTo>
                  <a:pt x="7512895" y="783070"/>
                  <a:pt x="7383022" y="794256"/>
                  <a:pt x="6984573" y="800221"/>
                </a:cubicBezTo>
                <a:cubicBezTo>
                  <a:pt x="6586124" y="806186"/>
                  <a:pt x="6577618" y="831175"/>
                  <a:pt x="6334240" y="800221"/>
                </a:cubicBezTo>
                <a:cubicBezTo>
                  <a:pt x="6090862" y="769267"/>
                  <a:pt x="6032508" y="809188"/>
                  <a:pt x="5937537" y="800221"/>
                </a:cubicBezTo>
                <a:cubicBezTo>
                  <a:pt x="5842566" y="791254"/>
                  <a:pt x="5664169" y="790445"/>
                  <a:pt x="5456291" y="800221"/>
                </a:cubicBezTo>
                <a:cubicBezTo>
                  <a:pt x="5248413" y="809997"/>
                  <a:pt x="5021043" y="803473"/>
                  <a:pt x="4636872" y="800221"/>
                </a:cubicBezTo>
                <a:cubicBezTo>
                  <a:pt x="4252701" y="796969"/>
                  <a:pt x="4219620" y="776725"/>
                  <a:pt x="3986539" y="800221"/>
                </a:cubicBezTo>
                <a:cubicBezTo>
                  <a:pt x="3753458" y="823717"/>
                  <a:pt x="3638638" y="812234"/>
                  <a:pt x="3505293" y="800221"/>
                </a:cubicBezTo>
                <a:cubicBezTo>
                  <a:pt x="3371948" y="788208"/>
                  <a:pt x="3043548" y="827504"/>
                  <a:pt x="2854961" y="800221"/>
                </a:cubicBezTo>
                <a:cubicBezTo>
                  <a:pt x="2666374" y="772938"/>
                  <a:pt x="2641165" y="808484"/>
                  <a:pt x="2458258" y="800221"/>
                </a:cubicBezTo>
                <a:cubicBezTo>
                  <a:pt x="2275351" y="791958"/>
                  <a:pt x="2172773" y="801215"/>
                  <a:pt x="2061555" y="800221"/>
                </a:cubicBezTo>
                <a:cubicBezTo>
                  <a:pt x="1950337" y="799227"/>
                  <a:pt x="1710637" y="789905"/>
                  <a:pt x="1411222" y="800221"/>
                </a:cubicBezTo>
                <a:cubicBezTo>
                  <a:pt x="1111807" y="810537"/>
                  <a:pt x="1044213" y="823887"/>
                  <a:pt x="929976" y="800221"/>
                </a:cubicBezTo>
                <a:cubicBezTo>
                  <a:pt x="815739" y="776555"/>
                  <a:pt x="451561" y="789091"/>
                  <a:pt x="0" y="800221"/>
                </a:cubicBezTo>
                <a:cubicBezTo>
                  <a:pt x="-12735" y="621605"/>
                  <a:pt x="-13157" y="493040"/>
                  <a:pt x="0" y="416115"/>
                </a:cubicBezTo>
                <a:cubicBezTo>
                  <a:pt x="13157" y="339190"/>
                  <a:pt x="19151" y="92680"/>
                  <a:pt x="0" y="0"/>
                </a:cubicBezTo>
                <a:close/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Proton tunes not good for photons even when tuned at similar energy – this is about more than the energy dependence.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76DDA-D774-D8A5-AFE7-A91EE9FA2B77}"/>
              </a:ext>
            </a:extLst>
          </p:cNvPr>
          <p:cNvSpPr/>
          <p:nvPr/>
        </p:nvSpPr>
        <p:spPr>
          <a:xfrm>
            <a:off x="225121" y="1328468"/>
            <a:ext cx="8454325" cy="3953851"/>
          </a:xfrm>
          <a:custGeom>
            <a:avLst/>
            <a:gdLst>
              <a:gd name="connsiteX0" fmla="*/ 0 w 8454325"/>
              <a:gd name="connsiteY0" fmla="*/ 0 h 3953851"/>
              <a:gd name="connsiteX1" fmla="*/ 565789 w 8454325"/>
              <a:gd name="connsiteY1" fmla="*/ 0 h 3953851"/>
              <a:gd name="connsiteX2" fmla="*/ 962492 w 8454325"/>
              <a:gd name="connsiteY2" fmla="*/ 0 h 3953851"/>
              <a:gd name="connsiteX3" fmla="*/ 1781912 w 8454325"/>
              <a:gd name="connsiteY3" fmla="*/ 0 h 3953851"/>
              <a:gd name="connsiteX4" fmla="*/ 2347701 w 8454325"/>
              <a:gd name="connsiteY4" fmla="*/ 0 h 3953851"/>
              <a:gd name="connsiteX5" fmla="*/ 2913490 w 8454325"/>
              <a:gd name="connsiteY5" fmla="*/ 0 h 3953851"/>
              <a:gd name="connsiteX6" fmla="*/ 3732910 w 8454325"/>
              <a:gd name="connsiteY6" fmla="*/ 0 h 3953851"/>
              <a:gd name="connsiteX7" fmla="*/ 4214156 w 8454325"/>
              <a:gd name="connsiteY7" fmla="*/ 0 h 3953851"/>
              <a:gd name="connsiteX8" fmla="*/ 5033575 w 8454325"/>
              <a:gd name="connsiteY8" fmla="*/ 0 h 3953851"/>
              <a:gd name="connsiteX9" fmla="*/ 5852994 w 8454325"/>
              <a:gd name="connsiteY9" fmla="*/ 0 h 3953851"/>
              <a:gd name="connsiteX10" fmla="*/ 6503327 w 8454325"/>
              <a:gd name="connsiteY10" fmla="*/ 0 h 3953851"/>
              <a:gd name="connsiteX11" fmla="*/ 7322746 w 8454325"/>
              <a:gd name="connsiteY11" fmla="*/ 0 h 3953851"/>
              <a:gd name="connsiteX12" fmla="*/ 7888536 w 8454325"/>
              <a:gd name="connsiteY12" fmla="*/ 0 h 3953851"/>
              <a:gd name="connsiteX13" fmla="*/ 8454325 w 8454325"/>
              <a:gd name="connsiteY13" fmla="*/ 0 h 3953851"/>
              <a:gd name="connsiteX14" fmla="*/ 8454325 w 8454325"/>
              <a:gd name="connsiteY14" fmla="*/ 698514 h 3953851"/>
              <a:gd name="connsiteX15" fmla="*/ 8454325 w 8454325"/>
              <a:gd name="connsiteY15" fmla="*/ 1357489 h 3953851"/>
              <a:gd name="connsiteX16" fmla="*/ 8454325 w 8454325"/>
              <a:gd name="connsiteY16" fmla="*/ 2016464 h 3953851"/>
              <a:gd name="connsiteX17" fmla="*/ 8454325 w 8454325"/>
              <a:gd name="connsiteY17" fmla="*/ 2714978 h 3953851"/>
              <a:gd name="connsiteX18" fmla="*/ 8454325 w 8454325"/>
              <a:gd name="connsiteY18" fmla="*/ 3953851 h 3953851"/>
              <a:gd name="connsiteX19" fmla="*/ 7719449 w 8454325"/>
              <a:gd name="connsiteY19" fmla="*/ 3953851 h 3953851"/>
              <a:gd name="connsiteX20" fmla="*/ 7238203 w 8454325"/>
              <a:gd name="connsiteY20" fmla="*/ 3953851 h 3953851"/>
              <a:gd name="connsiteX21" fmla="*/ 6418784 w 8454325"/>
              <a:gd name="connsiteY21" fmla="*/ 3953851 h 3953851"/>
              <a:gd name="connsiteX22" fmla="*/ 5768451 w 8454325"/>
              <a:gd name="connsiteY22" fmla="*/ 3953851 h 3953851"/>
              <a:gd name="connsiteX23" fmla="*/ 5287205 w 8454325"/>
              <a:gd name="connsiteY23" fmla="*/ 3953851 h 3953851"/>
              <a:gd name="connsiteX24" fmla="*/ 4636872 w 8454325"/>
              <a:gd name="connsiteY24" fmla="*/ 3953851 h 3953851"/>
              <a:gd name="connsiteX25" fmla="*/ 4240169 w 8454325"/>
              <a:gd name="connsiteY25" fmla="*/ 3953851 h 3953851"/>
              <a:gd name="connsiteX26" fmla="*/ 3843466 w 8454325"/>
              <a:gd name="connsiteY26" fmla="*/ 3953851 h 3953851"/>
              <a:gd name="connsiteX27" fmla="*/ 3193134 w 8454325"/>
              <a:gd name="connsiteY27" fmla="*/ 3953851 h 3953851"/>
              <a:gd name="connsiteX28" fmla="*/ 2711887 w 8454325"/>
              <a:gd name="connsiteY28" fmla="*/ 3953851 h 3953851"/>
              <a:gd name="connsiteX29" fmla="*/ 1977011 w 8454325"/>
              <a:gd name="connsiteY29" fmla="*/ 3953851 h 3953851"/>
              <a:gd name="connsiteX30" fmla="*/ 1495765 w 8454325"/>
              <a:gd name="connsiteY30" fmla="*/ 3953851 h 3953851"/>
              <a:gd name="connsiteX31" fmla="*/ 760889 w 8454325"/>
              <a:gd name="connsiteY31" fmla="*/ 3953851 h 3953851"/>
              <a:gd name="connsiteX32" fmla="*/ 0 w 8454325"/>
              <a:gd name="connsiteY32" fmla="*/ 3953851 h 3953851"/>
              <a:gd name="connsiteX33" fmla="*/ 0 w 8454325"/>
              <a:gd name="connsiteY33" fmla="*/ 3255337 h 3953851"/>
              <a:gd name="connsiteX34" fmla="*/ 0 w 8454325"/>
              <a:gd name="connsiteY34" fmla="*/ 2556824 h 3953851"/>
              <a:gd name="connsiteX35" fmla="*/ 0 w 8454325"/>
              <a:gd name="connsiteY35" fmla="*/ 1818771 h 3953851"/>
              <a:gd name="connsiteX36" fmla="*/ 0 w 8454325"/>
              <a:gd name="connsiteY36" fmla="*/ 1199335 h 3953851"/>
              <a:gd name="connsiteX37" fmla="*/ 0 w 8454325"/>
              <a:gd name="connsiteY37" fmla="*/ 0 h 39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54325" h="3953851" extrusionOk="0">
                <a:moveTo>
                  <a:pt x="0" y="0"/>
                </a:moveTo>
                <a:cubicBezTo>
                  <a:pt x="119970" y="-18391"/>
                  <a:pt x="349675" y="-1234"/>
                  <a:pt x="565789" y="0"/>
                </a:cubicBezTo>
                <a:cubicBezTo>
                  <a:pt x="781903" y="1234"/>
                  <a:pt x="802633" y="-2613"/>
                  <a:pt x="962492" y="0"/>
                </a:cubicBezTo>
                <a:cubicBezTo>
                  <a:pt x="1122351" y="2613"/>
                  <a:pt x="1568700" y="-19552"/>
                  <a:pt x="1781912" y="0"/>
                </a:cubicBezTo>
                <a:cubicBezTo>
                  <a:pt x="1995124" y="19552"/>
                  <a:pt x="2106341" y="24690"/>
                  <a:pt x="2347701" y="0"/>
                </a:cubicBezTo>
                <a:cubicBezTo>
                  <a:pt x="2589061" y="-24690"/>
                  <a:pt x="2696375" y="-23551"/>
                  <a:pt x="2913490" y="0"/>
                </a:cubicBezTo>
                <a:cubicBezTo>
                  <a:pt x="3130605" y="23551"/>
                  <a:pt x="3365252" y="-27614"/>
                  <a:pt x="3732910" y="0"/>
                </a:cubicBezTo>
                <a:cubicBezTo>
                  <a:pt x="4100568" y="27614"/>
                  <a:pt x="4082470" y="3026"/>
                  <a:pt x="4214156" y="0"/>
                </a:cubicBezTo>
                <a:cubicBezTo>
                  <a:pt x="4345842" y="-3026"/>
                  <a:pt x="4863410" y="35637"/>
                  <a:pt x="5033575" y="0"/>
                </a:cubicBezTo>
                <a:cubicBezTo>
                  <a:pt x="5203740" y="-35637"/>
                  <a:pt x="5570158" y="6973"/>
                  <a:pt x="5852994" y="0"/>
                </a:cubicBezTo>
                <a:cubicBezTo>
                  <a:pt x="6135830" y="-6973"/>
                  <a:pt x="6190097" y="2032"/>
                  <a:pt x="6503327" y="0"/>
                </a:cubicBezTo>
                <a:cubicBezTo>
                  <a:pt x="6816557" y="-2032"/>
                  <a:pt x="7129305" y="38906"/>
                  <a:pt x="7322746" y="0"/>
                </a:cubicBezTo>
                <a:cubicBezTo>
                  <a:pt x="7516187" y="-38906"/>
                  <a:pt x="7638188" y="12667"/>
                  <a:pt x="7888536" y="0"/>
                </a:cubicBezTo>
                <a:cubicBezTo>
                  <a:pt x="8138884" y="-12667"/>
                  <a:pt x="8252442" y="-4616"/>
                  <a:pt x="8454325" y="0"/>
                </a:cubicBezTo>
                <a:cubicBezTo>
                  <a:pt x="8445969" y="262259"/>
                  <a:pt x="8487271" y="443088"/>
                  <a:pt x="8454325" y="698514"/>
                </a:cubicBezTo>
                <a:cubicBezTo>
                  <a:pt x="8421379" y="953940"/>
                  <a:pt x="8454687" y="1174781"/>
                  <a:pt x="8454325" y="1357489"/>
                </a:cubicBezTo>
                <a:cubicBezTo>
                  <a:pt x="8453963" y="1540198"/>
                  <a:pt x="8469817" y="1774291"/>
                  <a:pt x="8454325" y="2016464"/>
                </a:cubicBezTo>
                <a:cubicBezTo>
                  <a:pt x="8438833" y="2258638"/>
                  <a:pt x="8455422" y="2418022"/>
                  <a:pt x="8454325" y="2714978"/>
                </a:cubicBezTo>
                <a:cubicBezTo>
                  <a:pt x="8453228" y="3011934"/>
                  <a:pt x="8477133" y="3591154"/>
                  <a:pt x="8454325" y="3953851"/>
                </a:cubicBezTo>
                <a:cubicBezTo>
                  <a:pt x="8108054" y="3987514"/>
                  <a:pt x="7996570" y="3971124"/>
                  <a:pt x="7719449" y="3953851"/>
                </a:cubicBezTo>
                <a:cubicBezTo>
                  <a:pt x="7442328" y="3936578"/>
                  <a:pt x="7446081" y="3944075"/>
                  <a:pt x="7238203" y="3953851"/>
                </a:cubicBezTo>
                <a:cubicBezTo>
                  <a:pt x="7030325" y="3963627"/>
                  <a:pt x="6802955" y="3957103"/>
                  <a:pt x="6418784" y="3953851"/>
                </a:cubicBezTo>
                <a:cubicBezTo>
                  <a:pt x="6034613" y="3950599"/>
                  <a:pt x="6001532" y="3930355"/>
                  <a:pt x="5768451" y="3953851"/>
                </a:cubicBezTo>
                <a:cubicBezTo>
                  <a:pt x="5535370" y="3977347"/>
                  <a:pt x="5420550" y="3965864"/>
                  <a:pt x="5287205" y="3953851"/>
                </a:cubicBezTo>
                <a:cubicBezTo>
                  <a:pt x="5153860" y="3941838"/>
                  <a:pt x="4826663" y="3982774"/>
                  <a:pt x="4636872" y="3953851"/>
                </a:cubicBezTo>
                <a:cubicBezTo>
                  <a:pt x="4447081" y="3924928"/>
                  <a:pt x="4423076" y="3962114"/>
                  <a:pt x="4240169" y="3953851"/>
                </a:cubicBezTo>
                <a:cubicBezTo>
                  <a:pt x="4057262" y="3945588"/>
                  <a:pt x="3954684" y="3954845"/>
                  <a:pt x="3843466" y="3953851"/>
                </a:cubicBezTo>
                <a:cubicBezTo>
                  <a:pt x="3732248" y="3952857"/>
                  <a:pt x="3490937" y="3940983"/>
                  <a:pt x="3193134" y="3953851"/>
                </a:cubicBezTo>
                <a:cubicBezTo>
                  <a:pt x="2895331" y="3966719"/>
                  <a:pt x="2830658" y="3930299"/>
                  <a:pt x="2711887" y="3953851"/>
                </a:cubicBezTo>
                <a:cubicBezTo>
                  <a:pt x="2593116" y="3977403"/>
                  <a:pt x="2202630" y="3955138"/>
                  <a:pt x="1977011" y="3953851"/>
                </a:cubicBezTo>
                <a:cubicBezTo>
                  <a:pt x="1751392" y="3952564"/>
                  <a:pt x="1731747" y="3960794"/>
                  <a:pt x="1495765" y="3953851"/>
                </a:cubicBezTo>
                <a:cubicBezTo>
                  <a:pt x="1259783" y="3946908"/>
                  <a:pt x="1039537" y="3969580"/>
                  <a:pt x="760889" y="3953851"/>
                </a:cubicBezTo>
                <a:cubicBezTo>
                  <a:pt x="482241" y="3938122"/>
                  <a:pt x="209202" y="3956705"/>
                  <a:pt x="0" y="3953851"/>
                </a:cubicBezTo>
                <a:cubicBezTo>
                  <a:pt x="16206" y="3796934"/>
                  <a:pt x="-4939" y="3584525"/>
                  <a:pt x="0" y="3255337"/>
                </a:cubicBezTo>
                <a:cubicBezTo>
                  <a:pt x="4939" y="2926149"/>
                  <a:pt x="4403" y="2723914"/>
                  <a:pt x="0" y="2556824"/>
                </a:cubicBezTo>
                <a:cubicBezTo>
                  <a:pt x="-4403" y="2389734"/>
                  <a:pt x="-7465" y="1989375"/>
                  <a:pt x="0" y="1818771"/>
                </a:cubicBezTo>
                <a:cubicBezTo>
                  <a:pt x="7465" y="1648167"/>
                  <a:pt x="10661" y="1349941"/>
                  <a:pt x="0" y="1199335"/>
                </a:cubicBezTo>
                <a:cubicBezTo>
                  <a:pt x="-10661" y="1048729"/>
                  <a:pt x="411" y="476758"/>
                  <a:pt x="0" y="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19F-F57F-8146-4100-4C3A814E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A675-A243-E3A6-D7D5-1A1A7DD0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61415-857D-5BD0-8676-B9CCF7616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DC988-0E3D-5E7B-AD38-C5D97F87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2A99CC-5C8F-CE95-6523-6E454325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46" y="5475281"/>
            <a:ext cx="8454325" cy="800221"/>
          </a:xfrm>
          <a:custGeom>
            <a:avLst/>
            <a:gdLst>
              <a:gd name="connsiteX0" fmla="*/ 0 w 8454325"/>
              <a:gd name="connsiteY0" fmla="*/ 0 h 800221"/>
              <a:gd name="connsiteX1" fmla="*/ 734876 w 8454325"/>
              <a:gd name="connsiteY1" fmla="*/ 0 h 800221"/>
              <a:gd name="connsiteX2" fmla="*/ 1300665 w 8454325"/>
              <a:gd name="connsiteY2" fmla="*/ 0 h 800221"/>
              <a:gd name="connsiteX3" fmla="*/ 1950998 w 8454325"/>
              <a:gd name="connsiteY3" fmla="*/ 0 h 800221"/>
              <a:gd name="connsiteX4" fmla="*/ 2770417 w 8454325"/>
              <a:gd name="connsiteY4" fmla="*/ 0 h 800221"/>
              <a:gd name="connsiteX5" fmla="*/ 3251663 w 8454325"/>
              <a:gd name="connsiteY5" fmla="*/ 0 h 800221"/>
              <a:gd name="connsiteX6" fmla="*/ 3986539 w 8454325"/>
              <a:gd name="connsiteY6" fmla="*/ 0 h 800221"/>
              <a:gd name="connsiteX7" fmla="*/ 4467786 w 8454325"/>
              <a:gd name="connsiteY7" fmla="*/ 0 h 800221"/>
              <a:gd name="connsiteX8" fmla="*/ 5118118 w 8454325"/>
              <a:gd name="connsiteY8" fmla="*/ 0 h 800221"/>
              <a:gd name="connsiteX9" fmla="*/ 5852994 w 8454325"/>
              <a:gd name="connsiteY9" fmla="*/ 0 h 800221"/>
              <a:gd name="connsiteX10" fmla="*/ 6249697 w 8454325"/>
              <a:gd name="connsiteY10" fmla="*/ 0 h 800221"/>
              <a:gd name="connsiteX11" fmla="*/ 6646400 w 8454325"/>
              <a:gd name="connsiteY11" fmla="*/ 0 h 800221"/>
              <a:gd name="connsiteX12" fmla="*/ 7465819 w 8454325"/>
              <a:gd name="connsiteY12" fmla="*/ 0 h 800221"/>
              <a:gd name="connsiteX13" fmla="*/ 8454325 w 8454325"/>
              <a:gd name="connsiteY13" fmla="*/ 0 h 800221"/>
              <a:gd name="connsiteX14" fmla="*/ 8454325 w 8454325"/>
              <a:gd name="connsiteY14" fmla="*/ 376104 h 800221"/>
              <a:gd name="connsiteX15" fmla="*/ 8454325 w 8454325"/>
              <a:gd name="connsiteY15" fmla="*/ 800221 h 800221"/>
              <a:gd name="connsiteX16" fmla="*/ 7719449 w 8454325"/>
              <a:gd name="connsiteY16" fmla="*/ 800221 h 800221"/>
              <a:gd name="connsiteX17" fmla="*/ 6984573 w 8454325"/>
              <a:gd name="connsiteY17" fmla="*/ 800221 h 800221"/>
              <a:gd name="connsiteX18" fmla="*/ 6334240 w 8454325"/>
              <a:gd name="connsiteY18" fmla="*/ 800221 h 800221"/>
              <a:gd name="connsiteX19" fmla="*/ 5514821 w 8454325"/>
              <a:gd name="connsiteY19" fmla="*/ 800221 h 800221"/>
              <a:gd name="connsiteX20" fmla="*/ 4695402 w 8454325"/>
              <a:gd name="connsiteY20" fmla="*/ 800221 h 800221"/>
              <a:gd name="connsiteX21" fmla="*/ 3960526 w 8454325"/>
              <a:gd name="connsiteY21" fmla="*/ 800221 h 800221"/>
              <a:gd name="connsiteX22" fmla="*/ 3225650 w 8454325"/>
              <a:gd name="connsiteY22" fmla="*/ 800221 h 800221"/>
              <a:gd name="connsiteX23" fmla="*/ 2490774 w 8454325"/>
              <a:gd name="connsiteY23" fmla="*/ 800221 h 800221"/>
              <a:gd name="connsiteX24" fmla="*/ 2009528 w 8454325"/>
              <a:gd name="connsiteY24" fmla="*/ 800221 h 800221"/>
              <a:gd name="connsiteX25" fmla="*/ 1190109 w 8454325"/>
              <a:gd name="connsiteY25" fmla="*/ 800221 h 800221"/>
              <a:gd name="connsiteX26" fmla="*/ 0 w 8454325"/>
              <a:gd name="connsiteY26" fmla="*/ 800221 h 800221"/>
              <a:gd name="connsiteX27" fmla="*/ 0 w 8454325"/>
              <a:gd name="connsiteY27" fmla="*/ 424117 h 800221"/>
              <a:gd name="connsiteX28" fmla="*/ 0 w 8454325"/>
              <a:gd name="connsiteY28" fmla="*/ 0 h 8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4325" h="800221" fill="none" extrusionOk="0">
                <a:moveTo>
                  <a:pt x="0" y="0"/>
                </a:moveTo>
                <a:cubicBezTo>
                  <a:pt x="323558" y="-17611"/>
                  <a:pt x="387318" y="-26882"/>
                  <a:pt x="734876" y="0"/>
                </a:cubicBezTo>
                <a:cubicBezTo>
                  <a:pt x="1082434" y="26882"/>
                  <a:pt x="1144581" y="24968"/>
                  <a:pt x="1300665" y="0"/>
                </a:cubicBezTo>
                <a:cubicBezTo>
                  <a:pt x="1456749" y="-24968"/>
                  <a:pt x="1814297" y="-31507"/>
                  <a:pt x="1950998" y="0"/>
                </a:cubicBezTo>
                <a:cubicBezTo>
                  <a:pt x="2087699" y="31507"/>
                  <a:pt x="2397896" y="12147"/>
                  <a:pt x="2770417" y="0"/>
                </a:cubicBezTo>
                <a:cubicBezTo>
                  <a:pt x="3142938" y="-12147"/>
                  <a:pt x="3133429" y="-19766"/>
                  <a:pt x="3251663" y="0"/>
                </a:cubicBezTo>
                <a:cubicBezTo>
                  <a:pt x="3369897" y="19766"/>
                  <a:pt x="3805705" y="28053"/>
                  <a:pt x="3986539" y="0"/>
                </a:cubicBezTo>
                <a:cubicBezTo>
                  <a:pt x="4167373" y="-28053"/>
                  <a:pt x="4362484" y="-13056"/>
                  <a:pt x="4467786" y="0"/>
                </a:cubicBezTo>
                <a:cubicBezTo>
                  <a:pt x="4573088" y="13056"/>
                  <a:pt x="4812350" y="-23053"/>
                  <a:pt x="5118118" y="0"/>
                </a:cubicBezTo>
                <a:cubicBezTo>
                  <a:pt x="5423886" y="23053"/>
                  <a:pt x="5599529" y="8061"/>
                  <a:pt x="5852994" y="0"/>
                </a:cubicBezTo>
                <a:cubicBezTo>
                  <a:pt x="6106459" y="-8061"/>
                  <a:pt x="6089084" y="14329"/>
                  <a:pt x="6249697" y="0"/>
                </a:cubicBezTo>
                <a:cubicBezTo>
                  <a:pt x="6410310" y="-14329"/>
                  <a:pt x="6499504" y="5572"/>
                  <a:pt x="6646400" y="0"/>
                </a:cubicBezTo>
                <a:cubicBezTo>
                  <a:pt x="6793296" y="-5572"/>
                  <a:pt x="7218288" y="40795"/>
                  <a:pt x="7465819" y="0"/>
                </a:cubicBezTo>
                <a:cubicBezTo>
                  <a:pt x="7713350" y="-40795"/>
                  <a:pt x="8211014" y="-45465"/>
                  <a:pt x="8454325" y="0"/>
                </a:cubicBezTo>
                <a:cubicBezTo>
                  <a:pt x="8446262" y="135764"/>
                  <a:pt x="8440932" y="245222"/>
                  <a:pt x="8454325" y="376104"/>
                </a:cubicBezTo>
                <a:cubicBezTo>
                  <a:pt x="8467718" y="506986"/>
                  <a:pt x="8452832" y="637290"/>
                  <a:pt x="8454325" y="800221"/>
                </a:cubicBezTo>
                <a:cubicBezTo>
                  <a:pt x="8163602" y="766137"/>
                  <a:pt x="7942368" y="799053"/>
                  <a:pt x="7719449" y="800221"/>
                </a:cubicBezTo>
                <a:cubicBezTo>
                  <a:pt x="7496530" y="801389"/>
                  <a:pt x="7165818" y="779804"/>
                  <a:pt x="6984573" y="800221"/>
                </a:cubicBezTo>
                <a:cubicBezTo>
                  <a:pt x="6803328" y="820638"/>
                  <a:pt x="6587505" y="798829"/>
                  <a:pt x="6334240" y="800221"/>
                </a:cubicBezTo>
                <a:cubicBezTo>
                  <a:pt x="6080975" y="801613"/>
                  <a:pt x="5864609" y="808251"/>
                  <a:pt x="5514821" y="800221"/>
                </a:cubicBezTo>
                <a:cubicBezTo>
                  <a:pt x="5165033" y="792191"/>
                  <a:pt x="5065265" y="794240"/>
                  <a:pt x="4695402" y="800221"/>
                </a:cubicBezTo>
                <a:cubicBezTo>
                  <a:pt x="4325539" y="806202"/>
                  <a:pt x="4276258" y="813614"/>
                  <a:pt x="3960526" y="800221"/>
                </a:cubicBezTo>
                <a:cubicBezTo>
                  <a:pt x="3644794" y="786828"/>
                  <a:pt x="3493192" y="802726"/>
                  <a:pt x="3225650" y="800221"/>
                </a:cubicBezTo>
                <a:cubicBezTo>
                  <a:pt x="2958108" y="797716"/>
                  <a:pt x="2718787" y="786328"/>
                  <a:pt x="2490774" y="800221"/>
                </a:cubicBezTo>
                <a:cubicBezTo>
                  <a:pt x="2262761" y="814114"/>
                  <a:pt x="2217718" y="816625"/>
                  <a:pt x="2009528" y="800221"/>
                </a:cubicBezTo>
                <a:cubicBezTo>
                  <a:pt x="1801338" y="783817"/>
                  <a:pt x="1437616" y="794878"/>
                  <a:pt x="1190109" y="800221"/>
                </a:cubicBezTo>
                <a:cubicBezTo>
                  <a:pt x="942602" y="805564"/>
                  <a:pt x="496401" y="747946"/>
                  <a:pt x="0" y="800221"/>
                </a:cubicBezTo>
                <a:cubicBezTo>
                  <a:pt x="-12592" y="695096"/>
                  <a:pt x="-17365" y="506313"/>
                  <a:pt x="0" y="424117"/>
                </a:cubicBezTo>
                <a:cubicBezTo>
                  <a:pt x="17365" y="341921"/>
                  <a:pt x="-7189" y="163084"/>
                  <a:pt x="0" y="0"/>
                </a:cubicBezTo>
                <a:close/>
              </a:path>
              <a:path w="8454325" h="800221" stroke="0" extrusionOk="0">
                <a:moveTo>
                  <a:pt x="0" y="0"/>
                </a:moveTo>
                <a:cubicBezTo>
                  <a:pt x="119970" y="-18391"/>
                  <a:pt x="349675" y="-1234"/>
                  <a:pt x="565789" y="0"/>
                </a:cubicBezTo>
                <a:cubicBezTo>
                  <a:pt x="781903" y="1234"/>
                  <a:pt x="802633" y="-2613"/>
                  <a:pt x="962492" y="0"/>
                </a:cubicBezTo>
                <a:cubicBezTo>
                  <a:pt x="1122351" y="2613"/>
                  <a:pt x="1568700" y="-19552"/>
                  <a:pt x="1781912" y="0"/>
                </a:cubicBezTo>
                <a:cubicBezTo>
                  <a:pt x="1995124" y="19552"/>
                  <a:pt x="2106341" y="24690"/>
                  <a:pt x="2347701" y="0"/>
                </a:cubicBezTo>
                <a:cubicBezTo>
                  <a:pt x="2589061" y="-24690"/>
                  <a:pt x="2696375" y="-23551"/>
                  <a:pt x="2913490" y="0"/>
                </a:cubicBezTo>
                <a:cubicBezTo>
                  <a:pt x="3130605" y="23551"/>
                  <a:pt x="3365252" y="-27614"/>
                  <a:pt x="3732910" y="0"/>
                </a:cubicBezTo>
                <a:cubicBezTo>
                  <a:pt x="4100568" y="27614"/>
                  <a:pt x="4082470" y="3026"/>
                  <a:pt x="4214156" y="0"/>
                </a:cubicBezTo>
                <a:cubicBezTo>
                  <a:pt x="4345842" y="-3026"/>
                  <a:pt x="4863410" y="35637"/>
                  <a:pt x="5033575" y="0"/>
                </a:cubicBezTo>
                <a:cubicBezTo>
                  <a:pt x="5203740" y="-35637"/>
                  <a:pt x="5570158" y="6973"/>
                  <a:pt x="5852994" y="0"/>
                </a:cubicBezTo>
                <a:cubicBezTo>
                  <a:pt x="6135830" y="-6973"/>
                  <a:pt x="6190097" y="2032"/>
                  <a:pt x="6503327" y="0"/>
                </a:cubicBezTo>
                <a:cubicBezTo>
                  <a:pt x="6816557" y="-2032"/>
                  <a:pt x="7129305" y="38906"/>
                  <a:pt x="7322746" y="0"/>
                </a:cubicBezTo>
                <a:cubicBezTo>
                  <a:pt x="7516187" y="-38906"/>
                  <a:pt x="7638188" y="12667"/>
                  <a:pt x="7888536" y="0"/>
                </a:cubicBezTo>
                <a:cubicBezTo>
                  <a:pt x="8138884" y="-12667"/>
                  <a:pt x="8252442" y="-4616"/>
                  <a:pt x="8454325" y="0"/>
                </a:cubicBezTo>
                <a:cubicBezTo>
                  <a:pt x="8473731" y="203332"/>
                  <a:pt x="8447293" y="302131"/>
                  <a:pt x="8454325" y="408113"/>
                </a:cubicBezTo>
                <a:cubicBezTo>
                  <a:pt x="8461357" y="514095"/>
                  <a:pt x="8440798" y="690893"/>
                  <a:pt x="8454325" y="800221"/>
                </a:cubicBezTo>
                <a:cubicBezTo>
                  <a:pt x="8262431" y="808327"/>
                  <a:pt x="8095089" y="817372"/>
                  <a:pt x="7803992" y="800221"/>
                </a:cubicBezTo>
                <a:cubicBezTo>
                  <a:pt x="7512895" y="783070"/>
                  <a:pt x="7383022" y="794256"/>
                  <a:pt x="6984573" y="800221"/>
                </a:cubicBezTo>
                <a:cubicBezTo>
                  <a:pt x="6586124" y="806186"/>
                  <a:pt x="6577618" y="831175"/>
                  <a:pt x="6334240" y="800221"/>
                </a:cubicBezTo>
                <a:cubicBezTo>
                  <a:pt x="6090862" y="769267"/>
                  <a:pt x="6032508" y="809188"/>
                  <a:pt x="5937537" y="800221"/>
                </a:cubicBezTo>
                <a:cubicBezTo>
                  <a:pt x="5842566" y="791254"/>
                  <a:pt x="5664169" y="790445"/>
                  <a:pt x="5456291" y="800221"/>
                </a:cubicBezTo>
                <a:cubicBezTo>
                  <a:pt x="5248413" y="809997"/>
                  <a:pt x="5021043" y="803473"/>
                  <a:pt x="4636872" y="800221"/>
                </a:cubicBezTo>
                <a:cubicBezTo>
                  <a:pt x="4252701" y="796969"/>
                  <a:pt x="4219620" y="776725"/>
                  <a:pt x="3986539" y="800221"/>
                </a:cubicBezTo>
                <a:cubicBezTo>
                  <a:pt x="3753458" y="823717"/>
                  <a:pt x="3638638" y="812234"/>
                  <a:pt x="3505293" y="800221"/>
                </a:cubicBezTo>
                <a:cubicBezTo>
                  <a:pt x="3371948" y="788208"/>
                  <a:pt x="3043548" y="827504"/>
                  <a:pt x="2854961" y="800221"/>
                </a:cubicBezTo>
                <a:cubicBezTo>
                  <a:pt x="2666374" y="772938"/>
                  <a:pt x="2641165" y="808484"/>
                  <a:pt x="2458258" y="800221"/>
                </a:cubicBezTo>
                <a:cubicBezTo>
                  <a:pt x="2275351" y="791958"/>
                  <a:pt x="2172773" y="801215"/>
                  <a:pt x="2061555" y="800221"/>
                </a:cubicBezTo>
                <a:cubicBezTo>
                  <a:pt x="1950337" y="799227"/>
                  <a:pt x="1710637" y="789905"/>
                  <a:pt x="1411222" y="800221"/>
                </a:cubicBezTo>
                <a:cubicBezTo>
                  <a:pt x="1111807" y="810537"/>
                  <a:pt x="1044213" y="823887"/>
                  <a:pt x="929976" y="800221"/>
                </a:cubicBezTo>
                <a:cubicBezTo>
                  <a:pt x="815739" y="776555"/>
                  <a:pt x="451561" y="789091"/>
                  <a:pt x="0" y="800221"/>
                </a:cubicBezTo>
                <a:cubicBezTo>
                  <a:pt x="-12735" y="621605"/>
                  <a:pt x="-13157" y="493040"/>
                  <a:pt x="0" y="416115"/>
                </a:cubicBezTo>
                <a:cubicBezTo>
                  <a:pt x="13157" y="339190"/>
                  <a:pt x="19151" y="92680"/>
                  <a:pt x="0" y="0"/>
                </a:cubicBezTo>
                <a:close/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Level of agreement quite sensitive to kinematic cuts, jet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, and asymmetry of jet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cuts.</a:t>
            </a:r>
          </a:p>
        </p:txBody>
      </p:sp>
      <p:pic>
        <p:nvPicPr>
          <p:cNvPr id="11" name="Picture 10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32ECB0A-FC1D-BC6E-6A17-65981BA8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5" y="1344819"/>
            <a:ext cx="4223212" cy="3810276"/>
          </a:xfrm>
          <a:custGeom>
            <a:avLst/>
            <a:gdLst>
              <a:gd name="connsiteX0" fmla="*/ 0 w 4223212"/>
              <a:gd name="connsiteY0" fmla="*/ 0 h 3810276"/>
              <a:gd name="connsiteX1" fmla="*/ 645548 w 4223212"/>
              <a:gd name="connsiteY1" fmla="*/ 0 h 3810276"/>
              <a:gd name="connsiteX2" fmla="*/ 1122168 w 4223212"/>
              <a:gd name="connsiteY2" fmla="*/ 0 h 3810276"/>
              <a:gd name="connsiteX3" fmla="*/ 1683252 w 4223212"/>
              <a:gd name="connsiteY3" fmla="*/ 0 h 3810276"/>
              <a:gd name="connsiteX4" fmla="*/ 2371032 w 4223212"/>
              <a:gd name="connsiteY4" fmla="*/ 0 h 3810276"/>
              <a:gd name="connsiteX5" fmla="*/ 2974348 w 4223212"/>
              <a:gd name="connsiteY5" fmla="*/ 0 h 3810276"/>
              <a:gd name="connsiteX6" fmla="*/ 3619896 w 4223212"/>
              <a:gd name="connsiteY6" fmla="*/ 0 h 3810276"/>
              <a:gd name="connsiteX7" fmla="*/ 4223212 w 4223212"/>
              <a:gd name="connsiteY7" fmla="*/ 0 h 3810276"/>
              <a:gd name="connsiteX8" fmla="*/ 4223212 w 4223212"/>
              <a:gd name="connsiteY8" fmla="*/ 635046 h 3810276"/>
              <a:gd name="connsiteX9" fmla="*/ 4223212 w 4223212"/>
              <a:gd name="connsiteY9" fmla="*/ 1308195 h 3810276"/>
              <a:gd name="connsiteX10" fmla="*/ 4223212 w 4223212"/>
              <a:gd name="connsiteY10" fmla="*/ 1867035 h 3810276"/>
              <a:gd name="connsiteX11" fmla="*/ 4223212 w 4223212"/>
              <a:gd name="connsiteY11" fmla="*/ 2387773 h 3810276"/>
              <a:gd name="connsiteX12" fmla="*/ 4223212 w 4223212"/>
              <a:gd name="connsiteY12" fmla="*/ 2946613 h 3810276"/>
              <a:gd name="connsiteX13" fmla="*/ 4223212 w 4223212"/>
              <a:gd name="connsiteY13" fmla="*/ 3810276 h 3810276"/>
              <a:gd name="connsiteX14" fmla="*/ 3619896 w 4223212"/>
              <a:gd name="connsiteY14" fmla="*/ 3810276 h 3810276"/>
              <a:gd name="connsiteX15" fmla="*/ 3016580 w 4223212"/>
              <a:gd name="connsiteY15" fmla="*/ 3810276 h 3810276"/>
              <a:gd name="connsiteX16" fmla="*/ 2497728 w 4223212"/>
              <a:gd name="connsiteY16" fmla="*/ 3810276 h 3810276"/>
              <a:gd name="connsiteX17" fmla="*/ 1894412 w 4223212"/>
              <a:gd name="connsiteY17" fmla="*/ 3810276 h 3810276"/>
              <a:gd name="connsiteX18" fmla="*/ 1291096 w 4223212"/>
              <a:gd name="connsiteY18" fmla="*/ 3810276 h 3810276"/>
              <a:gd name="connsiteX19" fmla="*/ 687780 w 4223212"/>
              <a:gd name="connsiteY19" fmla="*/ 3810276 h 3810276"/>
              <a:gd name="connsiteX20" fmla="*/ 0 w 4223212"/>
              <a:gd name="connsiteY20" fmla="*/ 3810276 h 3810276"/>
              <a:gd name="connsiteX21" fmla="*/ 0 w 4223212"/>
              <a:gd name="connsiteY21" fmla="*/ 3213333 h 3810276"/>
              <a:gd name="connsiteX22" fmla="*/ 0 w 4223212"/>
              <a:gd name="connsiteY22" fmla="*/ 2578287 h 3810276"/>
              <a:gd name="connsiteX23" fmla="*/ 0 w 4223212"/>
              <a:gd name="connsiteY23" fmla="*/ 1905138 h 3810276"/>
              <a:gd name="connsiteX24" fmla="*/ 0 w 4223212"/>
              <a:gd name="connsiteY24" fmla="*/ 1231989 h 3810276"/>
              <a:gd name="connsiteX25" fmla="*/ 0 w 4223212"/>
              <a:gd name="connsiteY25" fmla="*/ 558840 h 3810276"/>
              <a:gd name="connsiteX26" fmla="*/ 0 w 4223212"/>
              <a:gd name="connsiteY26" fmla="*/ 0 h 38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23212" h="3810276" fill="none" extrusionOk="0">
                <a:moveTo>
                  <a:pt x="0" y="0"/>
                </a:moveTo>
                <a:cubicBezTo>
                  <a:pt x="251538" y="-1599"/>
                  <a:pt x="388897" y="-4344"/>
                  <a:pt x="645548" y="0"/>
                </a:cubicBezTo>
                <a:cubicBezTo>
                  <a:pt x="902199" y="4344"/>
                  <a:pt x="914215" y="906"/>
                  <a:pt x="1122168" y="0"/>
                </a:cubicBezTo>
                <a:cubicBezTo>
                  <a:pt x="1330121" y="-906"/>
                  <a:pt x="1567241" y="-8999"/>
                  <a:pt x="1683252" y="0"/>
                </a:cubicBezTo>
                <a:cubicBezTo>
                  <a:pt x="1799263" y="8999"/>
                  <a:pt x="2148298" y="-14283"/>
                  <a:pt x="2371032" y="0"/>
                </a:cubicBezTo>
                <a:cubicBezTo>
                  <a:pt x="2593766" y="14283"/>
                  <a:pt x="2711501" y="-9870"/>
                  <a:pt x="2974348" y="0"/>
                </a:cubicBezTo>
                <a:cubicBezTo>
                  <a:pt x="3237195" y="9870"/>
                  <a:pt x="3351073" y="23444"/>
                  <a:pt x="3619896" y="0"/>
                </a:cubicBezTo>
                <a:cubicBezTo>
                  <a:pt x="3888719" y="-23444"/>
                  <a:pt x="4039114" y="-10323"/>
                  <a:pt x="4223212" y="0"/>
                </a:cubicBezTo>
                <a:cubicBezTo>
                  <a:pt x="4204920" y="169401"/>
                  <a:pt x="4254861" y="322025"/>
                  <a:pt x="4223212" y="635046"/>
                </a:cubicBezTo>
                <a:cubicBezTo>
                  <a:pt x="4191563" y="948067"/>
                  <a:pt x="4229670" y="1100504"/>
                  <a:pt x="4223212" y="1308195"/>
                </a:cubicBezTo>
                <a:cubicBezTo>
                  <a:pt x="4216754" y="1515886"/>
                  <a:pt x="4238811" y="1666804"/>
                  <a:pt x="4223212" y="1867035"/>
                </a:cubicBezTo>
                <a:cubicBezTo>
                  <a:pt x="4207613" y="2067266"/>
                  <a:pt x="4246883" y="2162932"/>
                  <a:pt x="4223212" y="2387773"/>
                </a:cubicBezTo>
                <a:cubicBezTo>
                  <a:pt x="4199541" y="2612614"/>
                  <a:pt x="4242436" y="2696088"/>
                  <a:pt x="4223212" y="2946613"/>
                </a:cubicBezTo>
                <a:cubicBezTo>
                  <a:pt x="4203988" y="3197138"/>
                  <a:pt x="4180070" y="3507428"/>
                  <a:pt x="4223212" y="3810276"/>
                </a:cubicBezTo>
                <a:cubicBezTo>
                  <a:pt x="3997460" y="3832930"/>
                  <a:pt x="3786763" y="3791777"/>
                  <a:pt x="3619896" y="3810276"/>
                </a:cubicBezTo>
                <a:cubicBezTo>
                  <a:pt x="3453029" y="3828775"/>
                  <a:pt x="3308717" y="3838515"/>
                  <a:pt x="3016580" y="3810276"/>
                </a:cubicBezTo>
                <a:cubicBezTo>
                  <a:pt x="2724443" y="3782037"/>
                  <a:pt x="2635249" y="3827915"/>
                  <a:pt x="2497728" y="3810276"/>
                </a:cubicBezTo>
                <a:cubicBezTo>
                  <a:pt x="2360207" y="3792637"/>
                  <a:pt x="2121993" y="3816148"/>
                  <a:pt x="1894412" y="3810276"/>
                </a:cubicBezTo>
                <a:cubicBezTo>
                  <a:pt x="1666831" y="3804404"/>
                  <a:pt x="1477514" y="3821061"/>
                  <a:pt x="1291096" y="3810276"/>
                </a:cubicBezTo>
                <a:cubicBezTo>
                  <a:pt x="1104678" y="3799491"/>
                  <a:pt x="843753" y="3837110"/>
                  <a:pt x="687780" y="3810276"/>
                </a:cubicBezTo>
                <a:cubicBezTo>
                  <a:pt x="531807" y="3783442"/>
                  <a:pt x="309368" y="3842593"/>
                  <a:pt x="0" y="3810276"/>
                </a:cubicBezTo>
                <a:cubicBezTo>
                  <a:pt x="-17411" y="3604413"/>
                  <a:pt x="15923" y="3346053"/>
                  <a:pt x="0" y="3213333"/>
                </a:cubicBezTo>
                <a:cubicBezTo>
                  <a:pt x="-15923" y="3080613"/>
                  <a:pt x="11410" y="2756758"/>
                  <a:pt x="0" y="2578287"/>
                </a:cubicBezTo>
                <a:cubicBezTo>
                  <a:pt x="-11410" y="2399816"/>
                  <a:pt x="22058" y="2240712"/>
                  <a:pt x="0" y="1905138"/>
                </a:cubicBezTo>
                <a:cubicBezTo>
                  <a:pt x="-22058" y="1569564"/>
                  <a:pt x="-30527" y="1369734"/>
                  <a:pt x="0" y="1231989"/>
                </a:cubicBezTo>
                <a:cubicBezTo>
                  <a:pt x="30527" y="1094244"/>
                  <a:pt x="9411" y="741421"/>
                  <a:pt x="0" y="558840"/>
                </a:cubicBezTo>
                <a:cubicBezTo>
                  <a:pt x="-9411" y="376259"/>
                  <a:pt x="-18208" y="240449"/>
                  <a:pt x="0" y="0"/>
                </a:cubicBezTo>
                <a:close/>
              </a:path>
              <a:path w="4223212" h="3810276" stroke="0" extrusionOk="0">
                <a:moveTo>
                  <a:pt x="0" y="0"/>
                </a:moveTo>
                <a:cubicBezTo>
                  <a:pt x="227067" y="-7966"/>
                  <a:pt x="338467" y="13201"/>
                  <a:pt x="561084" y="0"/>
                </a:cubicBezTo>
                <a:cubicBezTo>
                  <a:pt x="783701" y="-13201"/>
                  <a:pt x="898942" y="-6246"/>
                  <a:pt x="1037704" y="0"/>
                </a:cubicBezTo>
                <a:cubicBezTo>
                  <a:pt x="1176466" y="6246"/>
                  <a:pt x="1503964" y="-24826"/>
                  <a:pt x="1725484" y="0"/>
                </a:cubicBezTo>
                <a:cubicBezTo>
                  <a:pt x="1947004" y="24826"/>
                  <a:pt x="2034867" y="1163"/>
                  <a:pt x="2286568" y="0"/>
                </a:cubicBezTo>
                <a:cubicBezTo>
                  <a:pt x="2538269" y="-1163"/>
                  <a:pt x="2709575" y="20882"/>
                  <a:pt x="2847652" y="0"/>
                </a:cubicBezTo>
                <a:cubicBezTo>
                  <a:pt x="2985729" y="-20882"/>
                  <a:pt x="3386555" y="-14768"/>
                  <a:pt x="3535432" y="0"/>
                </a:cubicBezTo>
                <a:cubicBezTo>
                  <a:pt x="3684309" y="14768"/>
                  <a:pt x="3929513" y="-27072"/>
                  <a:pt x="4223212" y="0"/>
                </a:cubicBezTo>
                <a:cubicBezTo>
                  <a:pt x="4250148" y="236442"/>
                  <a:pt x="4244929" y="382037"/>
                  <a:pt x="4223212" y="711252"/>
                </a:cubicBezTo>
                <a:cubicBezTo>
                  <a:pt x="4201495" y="1040467"/>
                  <a:pt x="4203790" y="1059445"/>
                  <a:pt x="4223212" y="1270092"/>
                </a:cubicBezTo>
                <a:cubicBezTo>
                  <a:pt x="4242634" y="1480739"/>
                  <a:pt x="4200223" y="1706904"/>
                  <a:pt x="4223212" y="1828932"/>
                </a:cubicBezTo>
                <a:cubicBezTo>
                  <a:pt x="4246201" y="1950960"/>
                  <a:pt x="4198210" y="2188419"/>
                  <a:pt x="4223212" y="2463978"/>
                </a:cubicBezTo>
                <a:cubicBezTo>
                  <a:pt x="4248214" y="2739537"/>
                  <a:pt x="4239030" y="2917075"/>
                  <a:pt x="4223212" y="3137127"/>
                </a:cubicBezTo>
                <a:cubicBezTo>
                  <a:pt x="4207394" y="3357179"/>
                  <a:pt x="4239439" y="3627987"/>
                  <a:pt x="4223212" y="3810276"/>
                </a:cubicBezTo>
                <a:cubicBezTo>
                  <a:pt x="3937515" y="3825343"/>
                  <a:pt x="3885692" y="3782665"/>
                  <a:pt x="3619896" y="3810276"/>
                </a:cubicBezTo>
                <a:cubicBezTo>
                  <a:pt x="3354100" y="3837887"/>
                  <a:pt x="3249680" y="3788114"/>
                  <a:pt x="3101044" y="3810276"/>
                </a:cubicBezTo>
                <a:cubicBezTo>
                  <a:pt x="2952408" y="3832438"/>
                  <a:pt x="2783252" y="3793735"/>
                  <a:pt x="2497728" y="3810276"/>
                </a:cubicBezTo>
                <a:cubicBezTo>
                  <a:pt x="2212204" y="3826817"/>
                  <a:pt x="2147038" y="3824485"/>
                  <a:pt x="1809948" y="3810276"/>
                </a:cubicBezTo>
                <a:cubicBezTo>
                  <a:pt x="1472858" y="3796067"/>
                  <a:pt x="1332973" y="3825174"/>
                  <a:pt x="1206632" y="3810276"/>
                </a:cubicBezTo>
                <a:cubicBezTo>
                  <a:pt x="1080291" y="3795378"/>
                  <a:pt x="888757" y="3805054"/>
                  <a:pt x="730012" y="3810276"/>
                </a:cubicBezTo>
                <a:cubicBezTo>
                  <a:pt x="571267" y="3815498"/>
                  <a:pt x="314229" y="3826524"/>
                  <a:pt x="0" y="3810276"/>
                </a:cubicBezTo>
                <a:cubicBezTo>
                  <a:pt x="-9432" y="3598486"/>
                  <a:pt x="-23353" y="3348836"/>
                  <a:pt x="0" y="3099024"/>
                </a:cubicBezTo>
                <a:cubicBezTo>
                  <a:pt x="23353" y="2849212"/>
                  <a:pt x="-17893" y="2688741"/>
                  <a:pt x="0" y="2387773"/>
                </a:cubicBezTo>
                <a:cubicBezTo>
                  <a:pt x="17893" y="2086805"/>
                  <a:pt x="13469" y="1991471"/>
                  <a:pt x="0" y="1752727"/>
                </a:cubicBezTo>
                <a:cubicBezTo>
                  <a:pt x="-13469" y="1513983"/>
                  <a:pt x="-26520" y="1357758"/>
                  <a:pt x="0" y="1155784"/>
                </a:cubicBezTo>
                <a:cubicBezTo>
                  <a:pt x="26520" y="953810"/>
                  <a:pt x="-19793" y="894931"/>
                  <a:pt x="0" y="635046"/>
                </a:cubicBezTo>
                <a:cubicBezTo>
                  <a:pt x="19793" y="375161"/>
                  <a:pt x="702" y="175729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3" name="Picture 1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02B50E7D-8990-456F-0CB9-A745DFB0C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32" y="1344819"/>
            <a:ext cx="4223212" cy="3810276"/>
          </a:xfrm>
          <a:custGeom>
            <a:avLst/>
            <a:gdLst>
              <a:gd name="connsiteX0" fmla="*/ 0 w 4223212"/>
              <a:gd name="connsiteY0" fmla="*/ 0 h 3810276"/>
              <a:gd name="connsiteX1" fmla="*/ 645548 w 4223212"/>
              <a:gd name="connsiteY1" fmla="*/ 0 h 3810276"/>
              <a:gd name="connsiteX2" fmla="*/ 1122168 w 4223212"/>
              <a:gd name="connsiteY2" fmla="*/ 0 h 3810276"/>
              <a:gd name="connsiteX3" fmla="*/ 1683252 w 4223212"/>
              <a:gd name="connsiteY3" fmla="*/ 0 h 3810276"/>
              <a:gd name="connsiteX4" fmla="*/ 2371032 w 4223212"/>
              <a:gd name="connsiteY4" fmla="*/ 0 h 3810276"/>
              <a:gd name="connsiteX5" fmla="*/ 2974348 w 4223212"/>
              <a:gd name="connsiteY5" fmla="*/ 0 h 3810276"/>
              <a:gd name="connsiteX6" fmla="*/ 3619896 w 4223212"/>
              <a:gd name="connsiteY6" fmla="*/ 0 h 3810276"/>
              <a:gd name="connsiteX7" fmla="*/ 4223212 w 4223212"/>
              <a:gd name="connsiteY7" fmla="*/ 0 h 3810276"/>
              <a:gd name="connsiteX8" fmla="*/ 4223212 w 4223212"/>
              <a:gd name="connsiteY8" fmla="*/ 635046 h 3810276"/>
              <a:gd name="connsiteX9" fmla="*/ 4223212 w 4223212"/>
              <a:gd name="connsiteY9" fmla="*/ 1308195 h 3810276"/>
              <a:gd name="connsiteX10" fmla="*/ 4223212 w 4223212"/>
              <a:gd name="connsiteY10" fmla="*/ 1867035 h 3810276"/>
              <a:gd name="connsiteX11" fmla="*/ 4223212 w 4223212"/>
              <a:gd name="connsiteY11" fmla="*/ 2387773 h 3810276"/>
              <a:gd name="connsiteX12" fmla="*/ 4223212 w 4223212"/>
              <a:gd name="connsiteY12" fmla="*/ 2946613 h 3810276"/>
              <a:gd name="connsiteX13" fmla="*/ 4223212 w 4223212"/>
              <a:gd name="connsiteY13" fmla="*/ 3810276 h 3810276"/>
              <a:gd name="connsiteX14" fmla="*/ 3619896 w 4223212"/>
              <a:gd name="connsiteY14" fmla="*/ 3810276 h 3810276"/>
              <a:gd name="connsiteX15" fmla="*/ 3016580 w 4223212"/>
              <a:gd name="connsiteY15" fmla="*/ 3810276 h 3810276"/>
              <a:gd name="connsiteX16" fmla="*/ 2497728 w 4223212"/>
              <a:gd name="connsiteY16" fmla="*/ 3810276 h 3810276"/>
              <a:gd name="connsiteX17" fmla="*/ 1894412 w 4223212"/>
              <a:gd name="connsiteY17" fmla="*/ 3810276 h 3810276"/>
              <a:gd name="connsiteX18" fmla="*/ 1291096 w 4223212"/>
              <a:gd name="connsiteY18" fmla="*/ 3810276 h 3810276"/>
              <a:gd name="connsiteX19" fmla="*/ 687780 w 4223212"/>
              <a:gd name="connsiteY19" fmla="*/ 3810276 h 3810276"/>
              <a:gd name="connsiteX20" fmla="*/ 0 w 4223212"/>
              <a:gd name="connsiteY20" fmla="*/ 3810276 h 3810276"/>
              <a:gd name="connsiteX21" fmla="*/ 0 w 4223212"/>
              <a:gd name="connsiteY21" fmla="*/ 3213333 h 3810276"/>
              <a:gd name="connsiteX22" fmla="*/ 0 w 4223212"/>
              <a:gd name="connsiteY22" fmla="*/ 2578287 h 3810276"/>
              <a:gd name="connsiteX23" fmla="*/ 0 w 4223212"/>
              <a:gd name="connsiteY23" fmla="*/ 1905138 h 3810276"/>
              <a:gd name="connsiteX24" fmla="*/ 0 w 4223212"/>
              <a:gd name="connsiteY24" fmla="*/ 1231989 h 3810276"/>
              <a:gd name="connsiteX25" fmla="*/ 0 w 4223212"/>
              <a:gd name="connsiteY25" fmla="*/ 558840 h 3810276"/>
              <a:gd name="connsiteX26" fmla="*/ 0 w 4223212"/>
              <a:gd name="connsiteY26" fmla="*/ 0 h 38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23212" h="3810276" fill="none" extrusionOk="0">
                <a:moveTo>
                  <a:pt x="0" y="0"/>
                </a:moveTo>
                <a:cubicBezTo>
                  <a:pt x="251538" y="-1599"/>
                  <a:pt x="388897" y="-4344"/>
                  <a:pt x="645548" y="0"/>
                </a:cubicBezTo>
                <a:cubicBezTo>
                  <a:pt x="902199" y="4344"/>
                  <a:pt x="914215" y="906"/>
                  <a:pt x="1122168" y="0"/>
                </a:cubicBezTo>
                <a:cubicBezTo>
                  <a:pt x="1330121" y="-906"/>
                  <a:pt x="1567241" y="-8999"/>
                  <a:pt x="1683252" y="0"/>
                </a:cubicBezTo>
                <a:cubicBezTo>
                  <a:pt x="1799263" y="8999"/>
                  <a:pt x="2148298" y="-14283"/>
                  <a:pt x="2371032" y="0"/>
                </a:cubicBezTo>
                <a:cubicBezTo>
                  <a:pt x="2593766" y="14283"/>
                  <a:pt x="2711501" y="-9870"/>
                  <a:pt x="2974348" y="0"/>
                </a:cubicBezTo>
                <a:cubicBezTo>
                  <a:pt x="3237195" y="9870"/>
                  <a:pt x="3351073" y="23444"/>
                  <a:pt x="3619896" y="0"/>
                </a:cubicBezTo>
                <a:cubicBezTo>
                  <a:pt x="3888719" y="-23444"/>
                  <a:pt x="4039114" y="-10323"/>
                  <a:pt x="4223212" y="0"/>
                </a:cubicBezTo>
                <a:cubicBezTo>
                  <a:pt x="4204920" y="169401"/>
                  <a:pt x="4254861" y="322025"/>
                  <a:pt x="4223212" y="635046"/>
                </a:cubicBezTo>
                <a:cubicBezTo>
                  <a:pt x="4191563" y="948067"/>
                  <a:pt x="4229670" y="1100504"/>
                  <a:pt x="4223212" y="1308195"/>
                </a:cubicBezTo>
                <a:cubicBezTo>
                  <a:pt x="4216754" y="1515886"/>
                  <a:pt x="4238811" y="1666804"/>
                  <a:pt x="4223212" y="1867035"/>
                </a:cubicBezTo>
                <a:cubicBezTo>
                  <a:pt x="4207613" y="2067266"/>
                  <a:pt x="4246883" y="2162932"/>
                  <a:pt x="4223212" y="2387773"/>
                </a:cubicBezTo>
                <a:cubicBezTo>
                  <a:pt x="4199541" y="2612614"/>
                  <a:pt x="4242436" y="2696088"/>
                  <a:pt x="4223212" y="2946613"/>
                </a:cubicBezTo>
                <a:cubicBezTo>
                  <a:pt x="4203988" y="3197138"/>
                  <a:pt x="4180070" y="3507428"/>
                  <a:pt x="4223212" y="3810276"/>
                </a:cubicBezTo>
                <a:cubicBezTo>
                  <a:pt x="3997460" y="3832930"/>
                  <a:pt x="3786763" y="3791777"/>
                  <a:pt x="3619896" y="3810276"/>
                </a:cubicBezTo>
                <a:cubicBezTo>
                  <a:pt x="3453029" y="3828775"/>
                  <a:pt x="3308717" y="3838515"/>
                  <a:pt x="3016580" y="3810276"/>
                </a:cubicBezTo>
                <a:cubicBezTo>
                  <a:pt x="2724443" y="3782037"/>
                  <a:pt x="2635249" y="3827915"/>
                  <a:pt x="2497728" y="3810276"/>
                </a:cubicBezTo>
                <a:cubicBezTo>
                  <a:pt x="2360207" y="3792637"/>
                  <a:pt x="2121993" y="3816148"/>
                  <a:pt x="1894412" y="3810276"/>
                </a:cubicBezTo>
                <a:cubicBezTo>
                  <a:pt x="1666831" y="3804404"/>
                  <a:pt x="1477514" y="3821061"/>
                  <a:pt x="1291096" y="3810276"/>
                </a:cubicBezTo>
                <a:cubicBezTo>
                  <a:pt x="1104678" y="3799491"/>
                  <a:pt x="843753" y="3837110"/>
                  <a:pt x="687780" y="3810276"/>
                </a:cubicBezTo>
                <a:cubicBezTo>
                  <a:pt x="531807" y="3783442"/>
                  <a:pt x="309368" y="3842593"/>
                  <a:pt x="0" y="3810276"/>
                </a:cubicBezTo>
                <a:cubicBezTo>
                  <a:pt x="-17411" y="3604413"/>
                  <a:pt x="15923" y="3346053"/>
                  <a:pt x="0" y="3213333"/>
                </a:cubicBezTo>
                <a:cubicBezTo>
                  <a:pt x="-15923" y="3080613"/>
                  <a:pt x="11410" y="2756758"/>
                  <a:pt x="0" y="2578287"/>
                </a:cubicBezTo>
                <a:cubicBezTo>
                  <a:pt x="-11410" y="2399816"/>
                  <a:pt x="22058" y="2240712"/>
                  <a:pt x="0" y="1905138"/>
                </a:cubicBezTo>
                <a:cubicBezTo>
                  <a:pt x="-22058" y="1569564"/>
                  <a:pt x="-30527" y="1369734"/>
                  <a:pt x="0" y="1231989"/>
                </a:cubicBezTo>
                <a:cubicBezTo>
                  <a:pt x="30527" y="1094244"/>
                  <a:pt x="9411" y="741421"/>
                  <a:pt x="0" y="558840"/>
                </a:cubicBezTo>
                <a:cubicBezTo>
                  <a:pt x="-9411" y="376259"/>
                  <a:pt x="-18208" y="240449"/>
                  <a:pt x="0" y="0"/>
                </a:cubicBezTo>
                <a:close/>
              </a:path>
              <a:path w="4223212" h="3810276" stroke="0" extrusionOk="0">
                <a:moveTo>
                  <a:pt x="0" y="0"/>
                </a:moveTo>
                <a:cubicBezTo>
                  <a:pt x="227067" y="-7966"/>
                  <a:pt x="338467" y="13201"/>
                  <a:pt x="561084" y="0"/>
                </a:cubicBezTo>
                <a:cubicBezTo>
                  <a:pt x="783701" y="-13201"/>
                  <a:pt x="898942" y="-6246"/>
                  <a:pt x="1037704" y="0"/>
                </a:cubicBezTo>
                <a:cubicBezTo>
                  <a:pt x="1176466" y="6246"/>
                  <a:pt x="1503964" y="-24826"/>
                  <a:pt x="1725484" y="0"/>
                </a:cubicBezTo>
                <a:cubicBezTo>
                  <a:pt x="1947004" y="24826"/>
                  <a:pt x="2034867" y="1163"/>
                  <a:pt x="2286568" y="0"/>
                </a:cubicBezTo>
                <a:cubicBezTo>
                  <a:pt x="2538269" y="-1163"/>
                  <a:pt x="2709575" y="20882"/>
                  <a:pt x="2847652" y="0"/>
                </a:cubicBezTo>
                <a:cubicBezTo>
                  <a:pt x="2985729" y="-20882"/>
                  <a:pt x="3386555" y="-14768"/>
                  <a:pt x="3535432" y="0"/>
                </a:cubicBezTo>
                <a:cubicBezTo>
                  <a:pt x="3684309" y="14768"/>
                  <a:pt x="3929513" y="-27072"/>
                  <a:pt x="4223212" y="0"/>
                </a:cubicBezTo>
                <a:cubicBezTo>
                  <a:pt x="4250148" y="236442"/>
                  <a:pt x="4244929" y="382037"/>
                  <a:pt x="4223212" y="711252"/>
                </a:cubicBezTo>
                <a:cubicBezTo>
                  <a:pt x="4201495" y="1040467"/>
                  <a:pt x="4203790" y="1059445"/>
                  <a:pt x="4223212" y="1270092"/>
                </a:cubicBezTo>
                <a:cubicBezTo>
                  <a:pt x="4242634" y="1480739"/>
                  <a:pt x="4200223" y="1706904"/>
                  <a:pt x="4223212" y="1828932"/>
                </a:cubicBezTo>
                <a:cubicBezTo>
                  <a:pt x="4246201" y="1950960"/>
                  <a:pt x="4198210" y="2188419"/>
                  <a:pt x="4223212" y="2463978"/>
                </a:cubicBezTo>
                <a:cubicBezTo>
                  <a:pt x="4248214" y="2739537"/>
                  <a:pt x="4239030" y="2917075"/>
                  <a:pt x="4223212" y="3137127"/>
                </a:cubicBezTo>
                <a:cubicBezTo>
                  <a:pt x="4207394" y="3357179"/>
                  <a:pt x="4239439" y="3627987"/>
                  <a:pt x="4223212" y="3810276"/>
                </a:cubicBezTo>
                <a:cubicBezTo>
                  <a:pt x="3937515" y="3825343"/>
                  <a:pt x="3885692" y="3782665"/>
                  <a:pt x="3619896" y="3810276"/>
                </a:cubicBezTo>
                <a:cubicBezTo>
                  <a:pt x="3354100" y="3837887"/>
                  <a:pt x="3249680" y="3788114"/>
                  <a:pt x="3101044" y="3810276"/>
                </a:cubicBezTo>
                <a:cubicBezTo>
                  <a:pt x="2952408" y="3832438"/>
                  <a:pt x="2783252" y="3793735"/>
                  <a:pt x="2497728" y="3810276"/>
                </a:cubicBezTo>
                <a:cubicBezTo>
                  <a:pt x="2212204" y="3826817"/>
                  <a:pt x="2147038" y="3824485"/>
                  <a:pt x="1809948" y="3810276"/>
                </a:cubicBezTo>
                <a:cubicBezTo>
                  <a:pt x="1472858" y="3796067"/>
                  <a:pt x="1332973" y="3825174"/>
                  <a:pt x="1206632" y="3810276"/>
                </a:cubicBezTo>
                <a:cubicBezTo>
                  <a:pt x="1080291" y="3795378"/>
                  <a:pt x="888757" y="3805054"/>
                  <a:pt x="730012" y="3810276"/>
                </a:cubicBezTo>
                <a:cubicBezTo>
                  <a:pt x="571267" y="3815498"/>
                  <a:pt x="314229" y="3826524"/>
                  <a:pt x="0" y="3810276"/>
                </a:cubicBezTo>
                <a:cubicBezTo>
                  <a:pt x="-9432" y="3598486"/>
                  <a:pt x="-23353" y="3348836"/>
                  <a:pt x="0" y="3099024"/>
                </a:cubicBezTo>
                <a:cubicBezTo>
                  <a:pt x="23353" y="2849212"/>
                  <a:pt x="-17893" y="2688741"/>
                  <a:pt x="0" y="2387773"/>
                </a:cubicBezTo>
                <a:cubicBezTo>
                  <a:pt x="17893" y="2086805"/>
                  <a:pt x="13469" y="1991471"/>
                  <a:pt x="0" y="1752727"/>
                </a:cubicBezTo>
                <a:cubicBezTo>
                  <a:pt x="-13469" y="1513983"/>
                  <a:pt x="-26520" y="1357758"/>
                  <a:pt x="0" y="1155784"/>
                </a:cubicBezTo>
                <a:cubicBezTo>
                  <a:pt x="26520" y="953810"/>
                  <a:pt x="-19793" y="894931"/>
                  <a:pt x="0" y="635046"/>
                </a:cubicBezTo>
                <a:cubicBezTo>
                  <a:pt x="19793" y="375161"/>
                  <a:pt x="702" y="175729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4" name="Picture 13" descr="A number symbols and a sign&#10;&#10;Description automatically generated with medium confidence">
            <a:extLst>
              <a:ext uri="{FF2B5EF4-FFF2-40B4-BE49-F238E27FC236}">
                <a16:creationId xmlns:a16="http://schemas.microsoft.com/office/drawing/2014/main" id="{D32DF900-9293-DE75-A589-C39BF8036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48" y="1702905"/>
            <a:ext cx="1684223" cy="6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634D-84C3-ACED-11D6-585A96F5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just MPI…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89D46-B3CC-4827-0A18-E25ED961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7869-06BE-6EBE-57DC-95EB4BCB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C694-230E-A608-5F55-924D32B2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71E6D-11F2-2BAF-A60B-EEC71E1A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58" y="1655638"/>
            <a:ext cx="3933000" cy="3546724"/>
          </a:xfrm>
          <a:custGeom>
            <a:avLst/>
            <a:gdLst>
              <a:gd name="connsiteX0" fmla="*/ 0 w 3933000"/>
              <a:gd name="connsiteY0" fmla="*/ 0 h 3546724"/>
              <a:gd name="connsiteX1" fmla="*/ 537510 w 3933000"/>
              <a:gd name="connsiteY1" fmla="*/ 0 h 3546724"/>
              <a:gd name="connsiteX2" fmla="*/ 1271670 w 3933000"/>
              <a:gd name="connsiteY2" fmla="*/ 0 h 3546724"/>
              <a:gd name="connsiteX3" fmla="*/ 1966500 w 3933000"/>
              <a:gd name="connsiteY3" fmla="*/ 0 h 3546724"/>
              <a:gd name="connsiteX4" fmla="*/ 2504010 w 3933000"/>
              <a:gd name="connsiteY4" fmla="*/ 0 h 3546724"/>
              <a:gd name="connsiteX5" fmla="*/ 3120180 w 3933000"/>
              <a:gd name="connsiteY5" fmla="*/ 0 h 3546724"/>
              <a:gd name="connsiteX6" fmla="*/ 3933000 w 3933000"/>
              <a:gd name="connsiteY6" fmla="*/ 0 h 3546724"/>
              <a:gd name="connsiteX7" fmla="*/ 3933000 w 3933000"/>
              <a:gd name="connsiteY7" fmla="*/ 591121 h 3546724"/>
              <a:gd name="connsiteX8" fmla="*/ 3933000 w 3933000"/>
              <a:gd name="connsiteY8" fmla="*/ 1111307 h 3546724"/>
              <a:gd name="connsiteX9" fmla="*/ 3933000 w 3933000"/>
              <a:gd name="connsiteY9" fmla="*/ 1596026 h 3546724"/>
              <a:gd name="connsiteX10" fmla="*/ 3933000 w 3933000"/>
              <a:gd name="connsiteY10" fmla="*/ 2116212 h 3546724"/>
              <a:gd name="connsiteX11" fmla="*/ 3933000 w 3933000"/>
              <a:gd name="connsiteY11" fmla="*/ 2742800 h 3546724"/>
              <a:gd name="connsiteX12" fmla="*/ 3933000 w 3933000"/>
              <a:gd name="connsiteY12" fmla="*/ 3546724 h 3546724"/>
              <a:gd name="connsiteX13" fmla="*/ 3395490 w 3933000"/>
              <a:gd name="connsiteY13" fmla="*/ 3546724 h 3546724"/>
              <a:gd name="connsiteX14" fmla="*/ 2857980 w 3933000"/>
              <a:gd name="connsiteY14" fmla="*/ 3546724 h 3546724"/>
              <a:gd name="connsiteX15" fmla="*/ 2163150 w 3933000"/>
              <a:gd name="connsiteY15" fmla="*/ 3546724 h 3546724"/>
              <a:gd name="connsiteX16" fmla="*/ 1625640 w 3933000"/>
              <a:gd name="connsiteY16" fmla="*/ 3546724 h 3546724"/>
              <a:gd name="connsiteX17" fmla="*/ 970140 w 3933000"/>
              <a:gd name="connsiteY17" fmla="*/ 3546724 h 3546724"/>
              <a:gd name="connsiteX18" fmla="*/ 0 w 3933000"/>
              <a:gd name="connsiteY18" fmla="*/ 3546724 h 3546724"/>
              <a:gd name="connsiteX19" fmla="*/ 0 w 3933000"/>
              <a:gd name="connsiteY19" fmla="*/ 2955603 h 3546724"/>
              <a:gd name="connsiteX20" fmla="*/ 0 w 3933000"/>
              <a:gd name="connsiteY20" fmla="*/ 2364483 h 3546724"/>
              <a:gd name="connsiteX21" fmla="*/ 0 w 3933000"/>
              <a:gd name="connsiteY21" fmla="*/ 1702428 h 3546724"/>
              <a:gd name="connsiteX22" fmla="*/ 0 w 3933000"/>
              <a:gd name="connsiteY22" fmla="*/ 1146774 h 3546724"/>
              <a:gd name="connsiteX23" fmla="*/ 0 w 3933000"/>
              <a:gd name="connsiteY23" fmla="*/ 591121 h 3546724"/>
              <a:gd name="connsiteX24" fmla="*/ 0 w 3933000"/>
              <a:gd name="connsiteY24" fmla="*/ 0 h 35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3000" h="3546724" fill="none" extrusionOk="0">
                <a:moveTo>
                  <a:pt x="0" y="0"/>
                </a:moveTo>
                <a:cubicBezTo>
                  <a:pt x="239976" y="-3800"/>
                  <a:pt x="331689" y="20876"/>
                  <a:pt x="537510" y="0"/>
                </a:cubicBezTo>
                <a:cubicBezTo>
                  <a:pt x="743331" y="-20876"/>
                  <a:pt x="970725" y="1165"/>
                  <a:pt x="1271670" y="0"/>
                </a:cubicBezTo>
                <a:cubicBezTo>
                  <a:pt x="1572615" y="-1165"/>
                  <a:pt x="1727504" y="639"/>
                  <a:pt x="1966500" y="0"/>
                </a:cubicBezTo>
                <a:cubicBezTo>
                  <a:pt x="2205496" y="-639"/>
                  <a:pt x="2334826" y="-14746"/>
                  <a:pt x="2504010" y="0"/>
                </a:cubicBezTo>
                <a:cubicBezTo>
                  <a:pt x="2673194" y="14746"/>
                  <a:pt x="2963399" y="-7750"/>
                  <a:pt x="3120180" y="0"/>
                </a:cubicBezTo>
                <a:cubicBezTo>
                  <a:pt x="3276961" y="7750"/>
                  <a:pt x="3569828" y="-30171"/>
                  <a:pt x="3933000" y="0"/>
                </a:cubicBezTo>
                <a:cubicBezTo>
                  <a:pt x="3939084" y="190428"/>
                  <a:pt x="3910154" y="450547"/>
                  <a:pt x="3933000" y="591121"/>
                </a:cubicBezTo>
                <a:cubicBezTo>
                  <a:pt x="3955846" y="731695"/>
                  <a:pt x="3910475" y="961791"/>
                  <a:pt x="3933000" y="1111307"/>
                </a:cubicBezTo>
                <a:cubicBezTo>
                  <a:pt x="3955525" y="1260823"/>
                  <a:pt x="3933520" y="1454341"/>
                  <a:pt x="3933000" y="1596026"/>
                </a:cubicBezTo>
                <a:cubicBezTo>
                  <a:pt x="3932480" y="1737711"/>
                  <a:pt x="3929734" y="1995013"/>
                  <a:pt x="3933000" y="2116212"/>
                </a:cubicBezTo>
                <a:cubicBezTo>
                  <a:pt x="3936266" y="2237411"/>
                  <a:pt x="3924596" y="2585160"/>
                  <a:pt x="3933000" y="2742800"/>
                </a:cubicBezTo>
                <a:cubicBezTo>
                  <a:pt x="3941404" y="2900440"/>
                  <a:pt x="3918874" y="3198553"/>
                  <a:pt x="3933000" y="3546724"/>
                </a:cubicBezTo>
                <a:cubicBezTo>
                  <a:pt x="3702655" y="3557592"/>
                  <a:pt x="3603350" y="3532935"/>
                  <a:pt x="3395490" y="3546724"/>
                </a:cubicBezTo>
                <a:cubicBezTo>
                  <a:pt x="3187630" y="3560514"/>
                  <a:pt x="3012087" y="3562037"/>
                  <a:pt x="2857980" y="3546724"/>
                </a:cubicBezTo>
                <a:cubicBezTo>
                  <a:pt x="2703873" y="3531412"/>
                  <a:pt x="2470462" y="3571722"/>
                  <a:pt x="2163150" y="3546724"/>
                </a:cubicBezTo>
                <a:cubicBezTo>
                  <a:pt x="1855838" y="3521727"/>
                  <a:pt x="1782374" y="3559884"/>
                  <a:pt x="1625640" y="3546724"/>
                </a:cubicBezTo>
                <a:cubicBezTo>
                  <a:pt x="1468906" y="3533565"/>
                  <a:pt x="1159688" y="3533810"/>
                  <a:pt x="970140" y="3546724"/>
                </a:cubicBezTo>
                <a:cubicBezTo>
                  <a:pt x="780592" y="3559638"/>
                  <a:pt x="398197" y="3567958"/>
                  <a:pt x="0" y="3546724"/>
                </a:cubicBezTo>
                <a:cubicBezTo>
                  <a:pt x="-22271" y="3385731"/>
                  <a:pt x="20470" y="3232589"/>
                  <a:pt x="0" y="2955603"/>
                </a:cubicBezTo>
                <a:cubicBezTo>
                  <a:pt x="-20470" y="2678617"/>
                  <a:pt x="12614" y="2614247"/>
                  <a:pt x="0" y="2364483"/>
                </a:cubicBezTo>
                <a:cubicBezTo>
                  <a:pt x="-12614" y="2114719"/>
                  <a:pt x="14352" y="1934578"/>
                  <a:pt x="0" y="1702428"/>
                </a:cubicBezTo>
                <a:cubicBezTo>
                  <a:pt x="-14352" y="1470279"/>
                  <a:pt x="5894" y="1325870"/>
                  <a:pt x="0" y="1146774"/>
                </a:cubicBezTo>
                <a:cubicBezTo>
                  <a:pt x="-5894" y="967678"/>
                  <a:pt x="10436" y="767861"/>
                  <a:pt x="0" y="591121"/>
                </a:cubicBezTo>
                <a:cubicBezTo>
                  <a:pt x="-10436" y="414381"/>
                  <a:pt x="7161" y="226419"/>
                  <a:pt x="0" y="0"/>
                </a:cubicBezTo>
                <a:close/>
              </a:path>
              <a:path w="3933000" h="3546724" stroke="0" extrusionOk="0">
                <a:moveTo>
                  <a:pt x="0" y="0"/>
                </a:moveTo>
                <a:cubicBezTo>
                  <a:pt x="305731" y="30379"/>
                  <a:pt x="459689" y="-2679"/>
                  <a:pt x="616170" y="0"/>
                </a:cubicBezTo>
                <a:cubicBezTo>
                  <a:pt x="772651" y="2679"/>
                  <a:pt x="1017822" y="-9642"/>
                  <a:pt x="1153680" y="0"/>
                </a:cubicBezTo>
                <a:cubicBezTo>
                  <a:pt x="1289538" y="9642"/>
                  <a:pt x="1725859" y="21041"/>
                  <a:pt x="1887840" y="0"/>
                </a:cubicBezTo>
                <a:cubicBezTo>
                  <a:pt x="2049821" y="-21041"/>
                  <a:pt x="2318294" y="-737"/>
                  <a:pt x="2504010" y="0"/>
                </a:cubicBezTo>
                <a:cubicBezTo>
                  <a:pt x="2689726" y="737"/>
                  <a:pt x="2882315" y="-22603"/>
                  <a:pt x="3120180" y="0"/>
                </a:cubicBezTo>
                <a:cubicBezTo>
                  <a:pt x="3358045" y="22603"/>
                  <a:pt x="3655959" y="-19244"/>
                  <a:pt x="3933000" y="0"/>
                </a:cubicBezTo>
                <a:cubicBezTo>
                  <a:pt x="3945509" y="220004"/>
                  <a:pt x="3920899" y="395718"/>
                  <a:pt x="3933000" y="520186"/>
                </a:cubicBezTo>
                <a:cubicBezTo>
                  <a:pt x="3945101" y="644654"/>
                  <a:pt x="3956797" y="892620"/>
                  <a:pt x="3933000" y="1111307"/>
                </a:cubicBezTo>
                <a:cubicBezTo>
                  <a:pt x="3909203" y="1329994"/>
                  <a:pt x="3910988" y="1432974"/>
                  <a:pt x="3933000" y="1631493"/>
                </a:cubicBezTo>
                <a:cubicBezTo>
                  <a:pt x="3955012" y="1830012"/>
                  <a:pt x="3957563" y="1903964"/>
                  <a:pt x="3933000" y="2151679"/>
                </a:cubicBezTo>
                <a:cubicBezTo>
                  <a:pt x="3908437" y="2399394"/>
                  <a:pt x="3909243" y="2514890"/>
                  <a:pt x="3933000" y="2742800"/>
                </a:cubicBezTo>
                <a:cubicBezTo>
                  <a:pt x="3956757" y="2970710"/>
                  <a:pt x="3970129" y="3303387"/>
                  <a:pt x="3933000" y="3546724"/>
                </a:cubicBezTo>
                <a:cubicBezTo>
                  <a:pt x="3724128" y="3546277"/>
                  <a:pt x="3531874" y="3553504"/>
                  <a:pt x="3395490" y="3546724"/>
                </a:cubicBezTo>
                <a:cubicBezTo>
                  <a:pt x="3259106" y="3539945"/>
                  <a:pt x="2919109" y="3565463"/>
                  <a:pt x="2661330" y="3546724"/>
                </a:cubicBezTo>
                <a:cubicBezTo>
                  <a:pt x="2403551" y="3527985"/>
                  <a:pt x="2271277" y="3559799"/>
                  <a:pt x="2084490" y="3546724"/>
                </a:cubicBezTo>
                <a:cubicBezTo>
                  <a:pt x="1897703" y="3533649"/>
                  <a:pt x="1661420" y="3571246"/>
                  <a:pt x="1428990" y="3546724"/>
                </a:cubicBezTo>
                <a:cubicBezTo>
                  <a:pt x="1196560" y="3522202"/>
                  <a:pt x="966333" y="3544544"/>
                  <a:pt x="694830" y="3546724"/>
                </a:cubicBezTo>
                <a:cubicBezTo>
                  <a:pt x="423327" y="3548904"/>
                  <a:pt x="284233" y="3513309"/>
                  <a:pt x="0" y="3546724"/>
                </a:cubicBezTo>
                <a:cubicBezTo>
                  <a:pt x="19282" y="3304970"/>
                  <a:pt x="15844" y="3180562"/>
                  <a:pt x="0" y="3062005"/>
                </a:cubicBezTo>
                <a:cubicBezTo>
                  <a:pt x="-15844" y="2943448"/>
                  <a:pt x="13834" y="2698945"/>
                  <a:pt x="0" y="2541819"/>
                </a:cubicBezTo>
                <a:cubicBezTo>
                  <a:pt x="-13834" y="2384693"/>
                  <a:pt x="9359" y="2179725"/>
                  <a:pt x="0" y="1986165"/>
                </a:cubicBezTo>
                <a:cubicBezTo>
                  <a:pt x="-9359" y="1792605"/>
                  <a:pt x="2042" y="1604401"/>
                  <a:pt x="0" y="1324110"/>
                </a:cubicBezTo>
                <a:cubicBezTo>
                  <a:pt x="-2042" y="1043820"/>
                  <a:pt x="-22880" y="1024007"/>
                  <a:pt x="0" y="732990"/>
                </a:cubicBezTo>
                <a:cubicBezTo>
                  <a:pt x="22880" y="441973"/>
                  <a:pt x="-14687" y="350383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435F1-5CE0-1944-E035-418E5F17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54" y="1600200"/>
            <a:ext cx="3933000" cy="3546723"/>
          </a:xfrm>
          <a:custGeom>
            <a:avLst/>
            <a:gdLst>
              <a:gd name="connsiteX0" fmla="*/ 0 w 3933000"/>
              <a:gd name="connsiteY0" fmla="*/ 0 h 3546723"/>
              <a:gd name="connsiteX1" fmla="*/ 537510 w 3933000"/>
              <a:gd name="connsiteY1" fmla="*/ 0 h 3546723"/>
              <a:gd name="connsiteX2" fmla="*/ 1271670 w 3933000"/>
              <a:gd name="connsiteY2" fmla="*/ 0 h 3546723"/>
              <a:gd name="connsiteX3" fmla="*/ 1966500 w 3933000"/>
              <a:gd name="connsiteY3" fmla="*/ 0 h 3546723"/>
              <a:gd name="connsiteX4" fmla="*/ 2504010 w 3933000"/>
              <a:gd name="connsiteY4" fmla="*/ 0 h 3546723"/>
              <a:gd name="connsiteX5" fmla="*/ 3120180 w 3933000"/>
              <a:gd name="connsiteY5" fmla="*/ 0 h 3546723"/>
              <a:gd name="connsiteX6" fmla="*/ 3933000 w 3933000"/>
              <a:gd name="connsiteY6" fmla="*/ 0 h 3546723"/>
              <a:gd name="connsiteX7" fmla="*/ 3933000 w 3933000"/>
              <a:gd name="connsiteY7" fmla="*/ 591121 h 3546723"/>
              <a:gd name="connsiteX8" fmla="*/ 3933000 w 3933000"/>
              <a:gd name="connsiteY8" fmla="*/ 1111307 h 3546723"/>
              <a:gd name="connsiteX9" fmla="*/ 3933000 w 3933000"/>
              <a:gd name="connsiteY9" fmla="*/ 1596025 h 3546723"/>
              <a:gd name="connsiteX10" fmla="*/ 3933000 w 3933000"/>
              <a:gd name="connsiteY10" fmla="*/ 2116211 h 3546723"/>
              <a:gd name="connsiteX11" fmla="*/ 3933000 w 3933000"/>
              <a:gd name="connsiteY11" fmla="*/ 2742799 h 3546723"/>
              <a:gd name="connsiteX12" fmla="*/ 3933000 w 3933000"/>
              <a:gd name="connsiteY12" fmla="*/ 3546723 h 3546723"/>
              <a:gd name="connsiteX13" fmla="*/ 3395490 w 3933000"/>
              <a:gd name="connsiteY13" fmla="*/ 3546723 h 3546723"/>
              <a:gd name="connsiteX14" fmla="*/ 2857980 w 3933000"/>
              <a:gd name="connsiteY14" fmla="*/ 3546723 h 3546723"/>
              <a:gd name="connsiteX15" fmla="*/ 2163150 w 3933000"/>
              <a:gd name="connsiteY15" fmla="*/ 3546723 h 3546723"/>
              <a:gd name="connsiteX16" fmla="*/ 1625640 w 3933000"/>
              <a:gd name="connsiteY16" fmla="*/ 3546723 h 3546723"/>
              <a:gd name="connsiteX17" fmla="*/ 970140 w 3933000"/>
              <a:gd name="connsiteY17" fmla="*/ 3546723 h 3546723"/>
              <a:gd name="connsiteX18" fmla="*/ 0 w 3933000"/>
              <a:gd name="connsiteY18" fmla="*/ 3546723 h 3546723"/>
              <a:gd name="connsiteX19" fmla="*/ 0 w 3933000"/>
              <a:gd name="connsiteY19" fmla="*/ 2955603 h 3546723"/>
              <a:gd name="connsiteX20" fmla="*/ 0 w 3933000"/>
              <a:gd name="connsiteY20" fmla="*/ 2364482 h 3546723"/>
              <a:gd name="connsiteX21" fmla="*/ 0 w 3933000"/>
              <a:gd name="connsiteY21" fmla="*/ 1702427 h 3546723"/>
              <a:gd name="connsiteX22" fmla="*/ 0 w 3933000"/>
              <a:gd name="connsiteY22" fmla="*/ 1146774 h 3546723"/>
              <a:gd name="connsiteX23" fmla="*/ 0 w 3933000"/>
              <a:gd name="connsiteY23" fmla="*/ 591121 h 3546723"/>
              <a:gd name="connsiteX24" fmla="*/ 0 w 3933000"/>
              <a:gd name="connsiteY24" fmla="*/ 0 h 354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3000" h="3546723" fill="none" extrusionOk="0">
                <a:moveTo>
                  <a:pt x="0" y="0"/>
                </a:moveTo>
                <a:cubicBezTo>
                  <a:pt x="239976" y="-3800"/>
                  <a:pt x="331689" y="20876"/>
                  <a:pt x="537510" y="0"/>
                </a:cubicBezTo>
                <a:cubicBezTo>
                  <a:pt x="743331" y="-20876"/>
                  <a:pt x="970725" y="1165"/>
                  <a:pt x="1271670" y="0"/>
                </a:cubicBezTo>
                <a:cubicBezTo>
                  <a:pt x="1572615" y="-1165"/>
                  <a:pt x="1727504" y="639"/>
                  <a:pt x="1966500" y="0"/>
                </a:cubicBezTo>
                <a:cubicBezTo>
                  <a:pt x="2205496" y="-639"/>
                  <a:pt x="2334826" y="-14746"/>
                  <a:pt x="2504010" y="0"/>
                </a:cubicBezTo>
                <a:cubicBezTo>
                  <a:pt x="2673194" y="14746"/>
                  <a:pt x="2963399" y="-7750"/>
                  <a:pt x="3120180" y="0"/>
                </a:cubicBezTo>
                <a:cubicBezTo>
                  <a:pt x="3276961" y="7750"/>
                  <a:pt x="3569828" y="-30171"/>
                  <a:pt x="3933000" y="0"/>
                </a:cubicBezTo>
                <a:cubicBezTo>
                  <a:pt x="3939084" y="190428"/>
                  <a:pt x="3910154" y="450547"/>
                  <a:pt x="3933000" y="591121"/>
                </a:cubicBezTo>
                <a:cubicBezTo>
                  <a:pt x="3955846" y="731695"/>
                  <a:pt x="3910475" y="961791"/>
                  <a:pt x="3933000" y="1111307"/>
                </a:cubicBezTo>
                <a:cubicBezTo>
                  <a:pt x="3955525" y="1260823"/>
                  <a:pt x="3925390" y="1461459"/>
                  <a:pt x="3933000" y="1596025"/>
                </a:cubicBezTo>
                <a:cubicBezTo>
                  <a:pt x="3940610" y="1730591"/>
                  <a:pt x="3929734" y="1995012"/>
                  <a:pt x="3933000" y="2116211"/>
                </a:cubicBezTo>
                <a:cubicBezTo>
                  <a:pt x="3936266" y="2237410"/>
                  <a:pt x="3924596" y="2585159"/>
                  <a:pt x="3933000" y="2742799"/>
                </a:cubicBezTo>
                <a:cubicBezTo>
                  <a:pt x="3941404" y="2900439"/>
                  <a:pt x="3918874" y="3198552"/>
                  <a:pt x="3933000" y="3546723"/>
                </a:cubicBezTo>
                <a:cubicBezTo>
                  <a:pt x="3702655" y="3557591"/>
                  <a:pt x="3603350" y="3532934"/>
                  <a:pt x="3395490" y="3546723"/>
                </a:cubicBezTo>
                <a:cubicBezTo>
                  <a:pt x="3187630" y="3560513"/>
                  <a:pt x="3012087" y="3562036"/>
                  <a:pt x="2857980" y="3546723"/>
                </a:cubicBezTo>
                <a:cubicBezTo>
                  <a:pt x="2703873" y="3531411"/>
                  <a:pt x="2470462" y="3571721"/>
                  <a:pt x="2163150" y="3546723"/>
                </a:cubicBezTo>
                <a:cubicBezTo>
                  <a:pt x="1855838" y="3521726"/>
                  <a:pt x="1782374" y="3559883"/>
                  <a:pt x="1625640" y="3546723"/>
                </a:cubicBezTo>
                <a:cubicBezTo>
                  <a:pt x="1468906" y="3533564"/>
                  <a:pt x="1159688" y="3533809"/>
                  <a:pt x="970140" y="3546723"/>
                </a:cubicBezTo>
                <a:cubicBezTo>
                  <a:pt x="780592" y="3559637"/>
                  <a:pt x="398197" y="3567957"/>
                  <a:pt x="0" y="3546723"/>
                </a:cubicBezTo>
                <a:cubicBezTo>
                  <a:pt x="-21456" y="3383863"/>
                  <a:pt x="24466" y="3226927"/>
                  <a:pt x="0" y="2955603"/>
                </a:cubicBezTo>
                <a:cubicBezTo>
                  <a:pt x="-24466" y="2684279"/>
                  <a:pt x="6713" y="2618924"/>
                  <a:pt x="0" y="2364482"/>
                </a:cubicBezTo>
                <a:cubicBezTo>
                  <a:pt x="-6713" y="2110040"/>
                  <a:pt x="14352" y="1934577"/>
                  <a:pt x="0" y="1702427"/>
                </a:cubicBezTo>
                <a:cubicBezTo>
                  <a:pt x="-14352" y="1470278"/>
                  <a:pt x="10113" y="1319356"/>
                  <a:pt x="0" y="1146774"/>
                </a:cubicBezTo>
                <a:cubicBezTo>
                  <a:pt x="-10113" y="974192"/>
                  <a:pt x="10436" y="767861"/>
                  <a:pt x="0" y="591121"/>
                </a:cubicBezTo>
                <a:cubicBezTo>
                  <a:pt x="-10436" y="414381"/>
                  <a:pt x="7161" y="226419"/>
                  <a:pt x="0" y="0"/>
                </a:cubicBezTo>
                <a:close/>
              </a:path>
              <a:path w="3933000" h="3546723" stroke="0" extrusionOk="0">
                <a:moveTo>
                  <a:pt x="0" y="0"/>
                </a:moveTo>
                <a:cubicBezTo>
                  <a:pt x="305731" y="30379"/>
                  <a:pt x="459689" y="-2679"/>
                  <a:pt x="616170" y="0"/>
                </a:cubicBezTo>
                <a:cubicBezTo>
                  <a:pt x="772651" y="2679"/>
                  <a:pt x="1017822" y="-9642"/>
                  <a:pt x="1153680" y="0"/>
                </a:cubicBezTo>
                <a:cubicBezTo>
                  <a:pt x="1289538" y="9642"/>
                  <a:pt x="1725859" y="21041"/>
                  <a:pt x="1887840" y="0"/>
                </a:cubicBezTo>
                <a:cubicBezTo>
                  <a:pt x="2049821" y="-21041"/>
                  <a:pt x="2318294" y="-737"/>
                  <a:pt x="2504010" y="0"/>
                </a:cubicBezTo>
                <a:cubicBezTo>
                  <a:pt x="2689726" y="737"/>
                  <a:pt x="2882315" y="-22603"/>
                  <a:pt x="3120180" y="0"/>
                </a:cubicBezTo>
                <a:cubicBezTo>
                  <a:pt x="3358045" y="22603"/>
                  <a:pt x="3655959" y="-19244"/>
                  <a:pt x="3933000" y="0"/>
                </a:cubicBezTo>
                <a:cubicBezTo>
                  <a:pt x="3945509" y="220004"/>
                  <a:pt x="3920899" y="395718"/>
                  <a:pt x="3933000" y="520186"/>
                </a:cubicBezTo>
                <a:cubicBezTo>
                  <a:pt x="3945101" y="644654"/>
                  <a:pt x="3956797" y="892620"/>
                  <a:pt x="3933000" y="1111307"/>
                </a:cubicBezTo>
                <a:cubicBezTo>
                  <a:pt x="3909203" y="1329994"/>
                  <a:pt x="3910988" y="1432974"/>
                  <a:pt x="3933000" y="1631493"/>
                </a:cubicBezTo>
                <a:cubicBezTo>
                  <a:pt x="3955012" y="1830012"/>
                  <a:pt x="3957563" y="1903964"/>
                  <a:pt x="3933000" y="2151679"/>
                </a:cubicBezTo>
                <a:cubicBezTo>
                  <a:pt x="3908437" y="2399394"/>
                  <a:pt x="3907041" y="2519895"/>
                  <a:pt x="3933000" y="2742799"/>
                </a:cubicBezTo>
                <a:cubicBezTo>
                  <a:pt x="3958959" y="2965703"/>
                  <a:pt x="3970129" y="3303386"/>
                  <a:pt x="3933000" y="3546723"/>
                </a:cubicBezTo>
                <a:cubicBezTo>
                  <a:pt x="3724128" y="3546276"/>
                  <a:pt x="3531874" y="3553503"/>
                  <a:pt x="3395490" y="3546723"/>
                </a:cubicBezTo>
                <a:cubicBezTo>
                  <a:pt x="3259106" y="3539944"/>
                  <a:pt x="2919109" y="3565462"/>
                  <a:pt x="2661330" y="3546723"/>
                </a:cubicBezTo>
                <a:cubicBezTo>
                  <a:pt x="2403551" y="3527984"/>
                  <a:pt x="2271277" y="3559798"/>
                  <a:pt x="2084490" y="3546723"/>
                </a:cubicBezTo>
                <a:cubicBezTo>
                  <a:pt x="1897703" y="3533648"/>
                  <a:pt x="1661420" y="3571245"/>
                  <a:pt x="1428990" y="3546723"/>
                </a:cubicBezTo>
                <a:cubicBezTo>
                  <a:pt x="1196560" y="3522201"/>
                  <a:pt x="966333" y="3544543"/>
                  <a:pt x="694830" y="3546723"/>
                </a:cubicBezTo>
                <a:cubicBezTo>
                  <a:pt x="423327" y="3548903"/>
                  <a:pt x="284233" y="3513308"/>
                  <a:pt x="0" y="3546723"/>
                </a:cubicBezTo>
                <a:cubicBezTo>
                  <a:pt x="19282" y="3304969"/>
                  <a:pt x="15844" y="3180561"/>
                  <a:pt x="0" y="3062004"/>
                </a:cubicBezTo>
                <a:cubicBezTo>
                  <a:pt x="-15844" y="2943447"/>
                  <a:pt x="13834" y="2698944"/>
                  <a:pt x="0" y="2541818"/>
                </a:cubicBezTo>
                <a:cubicBezTo>
                  <a:pt x="-13834" y="2384692"/>
                  <a:pt x="9783" y="2172523"/>
                  <a:pt x="0" y="1986165"/>
                </a:cubicBezTo>
                <a:cubicBezTo>
                  <a:pt x="-9783" y="1799807"/>
                  <a:pt x="2042" y="1604401"/>
                  <a:pt x="0" y="1324110"/>
                </a:cubicBezTo>
                <a:cubicBezTo>
                  <a:pt x="-2042" y="1043820"/>
                  <a:pt x="-24203" y="1025310"/>
                  <a:pt x="0" y="732989"/>
                </a:cubicBezTo>
                <a:cubicBezTo>
                  <a:pt x="24203" y="440668"/>
                  <a:pt x="-11105" y="346675"/>
                  <a:pt x="0" y="0"/>
                </a:cubicBezTo>
                <a:close/>
              </a:path>
            </a:pathLst>
          </a:custGeom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340F26-9675-0D46-D7E9-8B627E14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46" y="5475281"/>
            <a:ext cx="8454325" cy="800221"/>
          </a:xfrm>
          <a:custGeom>
            <a:avLst/>
            <a:gdLst>
              <a:gd name="connsiteX0" fmla="*/ 0 w 8454325"/>
              <a:gd name="connsiteY0" fmla="*/ 0 h 800221"/>
              <a:gd name="connsiteX1" fmla="*/ 734876 w 8454325"/>
              <a:gd name="connsiteY1" fmla="*/ 0 h 800221"/>
              <a:gd name="connsiteX2" fmla="*/ 1300665 w 8454325"/>
              <a:gd name="connsiteY2" fmla="*/ 0 h 800221"/>
              <a:gd name="connsiteX3" fmla="*/ 1950998 w 8454325"/>
              <a:gd name="connsiteY3" fmla="*/ 0 h 800221"/>
              <a:gd name="connsiteX4" fmla="*/ 2770417 w 8454325"/>
              <a:gd name="connsiteY4" fmla="*/ 0 h 800221"/>
              <a:gd name="connsiteX5" fmla="*/ 3251663 w 8454325"/>
              <a:gd name="connsiteY5" fmla="*/ 0 h 800221"/>
              <a:gd name="connsiteX6" fmla="*/ 3986539 w 8454325"/>
              <a:gd name="connsiteY6" fmla="*/ 0 h 800221"/>
              <a:gd name="connsiteX7" fmla="*/ 4467786 w 8454325"/>
              <a:gd name="connsiteY7" fmla="*/ 0 h 800221"/>
              <a:gd name="connsiteX8" fmla="*/ 5118118 w 8454325"/>
              <a:gd name="connsiteY8" fmla="*/ 0 h 800221"/>
              <a:gd name="connsiteX9" fmla="*/ 5852994 w 8454325"/>
              <a:gd name="connsiteY9" fmla="*/ 0 h 800221"/>
              <a:gd name="connsiteX10" fmla="*/ 6249697 w 8454325"/>
              <a:gd name="connsiteY10" fmla="*/ 0 h 800221"/>
              <a:gd name="connsiteX11" fmla="*/ 6646400 w 8454325"/>
              <a:gd name="connsiteY11" fmla="*/ 0 h 800221"/>
              <a:gd name="connsiteX12" fmla="*/ 7465819 w 8454325"/>
              <a:gd name="connsiteY12" fmla="*/ 0 h 800221"/>
              <a:gd name="connsiteX13" fmla="*/ 8454325 w 8454325"/>
              <a:gd name="connsiteY13" fmla="*/ 0 h 800221"/>
              <a:gd name="connsiteX14" fmla="*/ 8454325 w 8454325"/>
              <a:gd name="connsiteY14" fmla="*/ 376104 h 800221"/>
              <a:gd name="connsiteX15" fmla="*/ 8454325 w 8454325"/>
              <a:gd name="connsiteY15" fmla="*/ 800221 h 800221"/>
              <a:gd name="connsiteX16" fmla="*/ 7719449 w 8454325"/>
              <a:gd name="connsiteY16" fmla="*/ 800221 h 800221"/>
              <a:gd name="connsiteX17" fmla="*/ 6984573 w 8454325"/>
              <a:gd name="connsiteY17" fmla="*/ 800221 h 800221"/>
              <a:gd name="connsiteX18" fmla="*/ 6334240 w 8454325"/>
              <a:gd name="connsiteY18" fmla="*/ 800221 h 800221"/>
              <a:gd name="connsiteX19" fmla="*/ 5514821 w 8454325"/>
              <a:gd name="connsiteY19" fmla="*/ 800221 h 800221"/>
              <a:gd name="connsiteX20" fmla="*/ 4695402 w 8454325"/>
              <a:gd name="connsiteY20" fmla="*/ 800221 h 800221"/>
              <a:gd name="connsiteX21" fmla="*/ 3960526 w 8454325"/>
              <a:gd name="connsiteY21" fmla="*/ 800221 h 800221"/>
              <a:gd name="connsiteX22" fmla="*/ 3225650 w 8454325"/>
              <a:gd name="connsiteY22" fmla="*/ 800221 h 800221"/>
              <a:gd name="connsiteX23" fmla="*/ 2490774 w 8454325"/>
              <a:gd name="connsiteY23" fmla="*/ 800221 h 800221"/>
              <a:gd name="connsiteX24" fmla="*/ 2009528 w 8454325"/>
              <a:gd name="connsiteY24" fmla="*/ 800221 h 800221"/>
              <a:gd name="connsiteX25" fmla="*/ 1190109 w 8454325"/>
              <a:gd name="connsiteY25" fmla="*/ 800221 h 800221"/>
              <a:gd name="connsiteX26" fmla="*/ 0 w 8454325"/>
              <a:gd name="connsiteY26" fmla="*/ 800221 h 800221"/>
              <a:gd name="connsiteX27" fmla="*/ 0 w 8454325"/>
              <a:gd name="connsiteY27" fmla="*/ 424117 h 800221"/>
              <a:gd name="connsiteX28" fmla="*/ 0 w 8454325"/>
              <a:gd name="connsiteY28" fmla="*/ 0 h 8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4325" h="800221" fill="none" extrusionOk="0">
                <a:moveTo>
                  <a:pt x="0" y="0"/>
                </a:moveTo>
                <a:cubicBezTo>
                  <a:pt x="323558" y="-17611"/>
                  <a:pt x="387318" y="-26882"/>
                  <a:pt x="734876" y="0"/>
                </a:cubicBezTo>
                <a:cubicBezTo>
                  <a:pt x="1082434" y="26882"/>
                  <a:pt x="1144581" y="24968"/>
                  <a:pt x="1300665" y="0"/>
                </a:cubicBezTo>
                <a:cubicBezTo>
                  <a:pt x="1456749" y="-24968"/>
                  <a:pt x="1814297" y="-31507"/>
                  <a:pt x="1950998" y="0"/>
                </a:cubicBezTo>
                <a:cubicBezTo>
                  <a:pt x="2087699" y="31507"/>
                  <a:pt x="2397896" y="12147"/>
                  <a:pt x="2770417" y="0"/>
                </a:cubicBezTo>
                <a:cubicBezTo>
                  <a:pt x="3142938" y="-12147"/>
                  <a:pt x="3133429" y="-19766"/>
                  <a:pt x="3251663" y="0"/>
                </a:cubicBezTo>
                <a:cubicBezTo>
                  <a:pt x="3369897" y="19766"/>
                  <a:pt x="3805705" y="28053"/>
                  <a:pt x="3986539" y="0"/>
                </a:cubicBezTo>
                <a:cubicBezTo>
                  <a:pt x="4167373" y="-28053"/>
                  <a:pt x="4362484" y="-13056"/>
                  <a:pt x="4467786" y="0"/>
                </a:cubicBezTo>
                <a:cubicBezTo>
                  <a:pt x="4573088" y="13056"/>
                  <a:pt x="4812350" y="-23053"/>
                  <a:pt x="5118118" y="0"/>
                </a:cubicBezTo>
                <a:cubicBezTo>
                  <a:pt x="5423886" y="23053"/>
                  <a:pt x="5599529" y="8061"/>
                  <a:pt x="5852994" y="0"/>
                </a:cubicBezTo>
                <a:cubicBezTo>
                  <a:pt x="6106459" y="-8061"/>
                  <a:pt x="6089084" y="14329"/>
                  <a:pt x="6249697" y="0"/>
                </a:cubicBezTo>
                <a:cubicBezTo>
                  <a:pt x="6410310" y="-14329"/>
                  <a:pt x="6499504" y="5572"/>
                  <a:pt x="6646400" y="0"/>
                </a:cubicBezTo>
                <a:cubicBezTo>
                  <a:pt x="6793296" y="-5572"/>
                  <a:pt x="7218288" y="40795"/>
                  <a:pt x="7465819" y="0"/>
                </a:cubicBezTo>
                <a:cubicBezTo>
                  <a:pt x="7713350" y="-40795"/>
                  <a:pt x="8211014" y="-45465"/>
                  <a:pt x="8454325" y="0"/>
                </a:cubicBezTo>
                <a:cubicBezTo>
                  <a:pt x="8446262" y="135764"/>
                  <a:pt x="8440932" y="245222"/>
                  <a:pt x="8454325" y="376104"/>
                </a:cubicBezTo>
                <a:cubicBezTo>
                  <a:pt x="8467718" y="506986"/>
                  <a:pt x="8452832" y="637290"/>
                  <a:pt x="8454325" y="800221"/>
                </a:cubicBezTo>
                <a:cubicBezTo>
                  <a:pt x="8163602" y="766137"/>
                  <a:pt x="7942368" y="799053"/>
                  <a:pt x="7719449" y="800221"/>
                </a:cubicBezTo>
                <a:cubicBezTo>
                  <a:pt x="7496530" y="801389"/>
                  <a:pt x="7165818" y="779804"/>
                  <a:pt x="6984573" y="800221"/>
                </a:cubicBezTo>
                <a:cubicBezTo>
                  <a:pt x="6803328" y="820638"/>
                  <a:pt x="6587505" y="798829"/>
                  <a:pt x="6334240" y="800221"/>
                </a:cubicBezTo>
                <a:cubicBezTo>
                  <a:pt x="6080975" y="801613"/>
                  <a:pt x="5864609" y="808251"/>
                  <a:pt x="5514821" y="800221"/>
                </a:cubicBezTo>
                <a:cubicBezTo>
                  <a:pt x="5165033" y="792191"/>
                  <a:pt x="5065265" y="794240"/>
                  <a:pt x="4695402" y="800221"/>
                </a:cubicBezTo>
                <a:cubicBezTo>
                  <a:pt x="4325539" y="806202"/>
                  <a:pt x="4276258" y="813614"/>
                  <a:pt x="3960526" y="800221"/>
                </a:cubicBezTo>
                <a:cubicBezTo>
                  <a:pt x="3644794" y="786828"/>
                  <a:pt x="3493192" y="802726"/>
                  <a:pt x="3225650" y="800221"/>
                </a:cubicBezTo>
                <a:cubicBezTo>
                  <a:pt x="2958108" y="797716"/>
                  <a:pt x="2718787" y="786328"/>
                  <a:pt x="2490774" y="800221"/>
                </a:cubicBezTo>
                <a:cubicBezTo>
                  <a:pt x="2262761" y="814114"/>
                  <a:pt x="2217718" y="816625"/>
                  <a:pt x="2009528" y="800221"/>
                </a:cubicBezTo>
                <a:cubicBezTo>
                  <a:pt x="1801338" y="783817"/>
                  <a:pt x="1437616" y="794878"/>
                  <a:pt x="1190109" y="800221"/>
                </a:cubicBezTo>
                <a:cubicBezTo>
                  <a:pt x="942602" y="805564"/>
                  <a:pt x="496401" y="747946"/>
                  <a:pt x="0" y="800221"/>
                </a:cubicBezTo>
                <a:cubicBezTo>
                  <a:pt x="-12592" y="695096"/>
                  <a:pt x="-17365" y="506313"/>
                  <a:pt x="0" y="424117"/>
                </a:cubicBezTo>
                <a:cubicBezTo>
                  <a:pt x="17365" y="341921"/>
                  <a:pt x="-7189" y="163084"/>
                  <a:pt x="0" y="0"/>
                </a:cubicBezTo>
                <a:close/>
              </a:path>
              <a:path w="8454325" h="800221" stroke="0" extrusionOk="0">
                <a:moveTo>
                  <a:pt x="0" y="0"/>
                </a:moveTo>
                <a:cubicBezTo>
                  <a:pt x="119970" y="-18391"/>
                  <a:pt x="349675" y="-1234"/>
                  <a:pt x="565789" y="0"/>
                </a:cubicBezTo>
                <a:cubicBezTo>
                  <a:pt x="781903" y="1234"/>
                  <a:pt x="802633" y="-2613"/>
                  <a:pt x="962492" y="0"/>
                </a:cubicBezTo>
                <a:cubicBezTo>
                  <a:pt x="1122351" y="2613"/>
                  <a:pt x="1568700" y="-19552"/>
                  <a:pt x="1781912" y="0"/>
                </a:cubicBezTo>
                <a:cubicBezTo>
                  <a:pt x="1995124" y="19552"/>
                  <a:pt x="2106341" y="24690"/>
                  <a:pt x="2347701" y="0"/>
                </a:cubicBezTo>
                <a:cubicBezTo>
                  <a:pt x="2589061" y="-24690"/>
                  <a:pt x="2696375" y="-23551"/>
                  <a:pt x="2913490" y="0"/>
                </a:cubicBezTo>
                <a:cubicBezTo>
                  <a:pt x="3130605" y="23551"/>
                  <a:pt x="3365252" y="-27614"/>
                  <a:pt x="3732910" y="0"/>
                </a:cubicBezTo>
                <a:cubicBezTo>
                  <a:pt x="4100568" y="27614"/>
                  <a:pt x="4082470" y="3026"/>
                  <a:pt x="4214156" y="0"/>
                </a:cubicBezTo>
                <a:cubicBezTo>
                  <a:pt x="4345842" y="-3026"/>
                  <a:pt x="4863410" y="35637"/>
                  <a:pt x="5033575" y="0"/>
                </a:cubicBezTo>
                <a:cubicBezTo>
                  <a:pt x="5203740" y="-35637"/>
                  <a:pt x="5570158" y="6973"/>
                  <a:pt x="5852994" y="0"/>
                </a:cubicBezTo>
                <a:cubicBezTo>
                  <a:pt x="6135830" y="-6973"/>
                  <a:pt x="6190097" y="2032"/>
                  <a:pt x="6503327" y="0"/>
                </a:cubicBezTo>
                <a:cubicBezTo>
                  <a:pt x="6816557" y="-2032"/>
                  <a:pt x="7129305" y="38906"/>
                  <a:pt x="7322746" y="0"/>
                </a:cubicBezTo>
                <a:cubicBezTo>
                  <a:pt x="7516187" y="-38906"/>
                  <a:pt x="7638188" y="12667"/>
                  <a:pt x="7888536" y="0"/>
                </a:cubicBezTo>
                <a:cubicBezTo>
                  <a:pt x="8138884" y="-12667"/>
                  <a:pt x="8252442" y="-4616"/>
                  <a:pt x="8454325" y="0"/>
                </a:cubicBezTo>
                <a:cubicBezTo>
                  <a:pt x="8473731" y="203332"/>
                  <a:pt x="8447293" y="302131"/>
                  <a:pt x="8454325" y="408113"/>
                </a:cubicBezTo>
                <a:cubicBezTo>
                  <a:pt x="8461357" y="514095"/>
                  <a:pt x="8440798" y="690893"/>
                  <a:pt x="8454325" y="800221"/>
                </a:cubicBezTo>
                <a:cubicBezTo>
                  <a:pt x="8262431" y="808327"/>
                  <a:pt x="8095089" y="817372"/>
                  <a:pt x="7803992" y="800221"/>
                </a:cubicBezTo>
                <a:cubicBezTo>
                  <a:pt x="7512895" y="783070"/>
                  <a:pt x="7383022" y="794256"/>
                  <a:pt x="6984573" y="800221"/>
                </a:cubicBezTo>
                <a:cubicBezTo>
                  <a:pt x="6586124" y="806186"/>
                  <a:pt x="6577618" y="831175"/>
                  <a:pt x="6334240" y="800221"/>
                </a:cubicBezTo>
                <a:cubicBezTo>
                  <a:pt x="6090862" y="769267"/>
                  <a:pt x="6032508" y="809188"/>
                  <a:pt x="5937537" y="800221"/>
                </a:cubicBezTo>
                <a:cubicBezTo>
                  <a:pt x="5842566" y="791254"/>
                  <a:pt x="5664169" y="790445"/>
                  <a:pt x="5456291" y="800221"/>
                </a:cubicBezTo>
                <a:cubicBezTo>
                  <a:pt x="5248413" y="809997"/>
                  <a:pt x="5021043" y="803473"/>
                  <a:pt x="4636872" y="800221"/>
                </a:cubicBezTo>
                <a:cubicBezTo>
                  <a:pt x="4252701" y="796969"/>
                  <a:pt x="4219620" y="776725"/>
                  <a:pt x="3986539" y="800221"/>
                </a:cubicBezTo>
                <a:cubicBezTo>
                  <a:pt x="3753458" y="823717"/>
                  <a:pt x="3638638" y="812234"/>
                  <a:pt x="3505293" y="800221"/>
                </a:cubicBezTo>
                <a:cubicBezTo>
                  <a:pt x="3371948" y="788208"/>
                  <a:pt x="3043548" y="827504"/>
                  <a:pt x="2854961" y="800221"/>
                </a:cubicBezTo>
                <a:cubicBezTo>
                  <a:pt x="2666374" y="772938"/>
                  <a:pt x="2641165" y="808484"/>
                  <a:pt x="2458258" y="800221"/>
                </a:cubicBezTo>
                <a:cubicBezTo>
                  <a:pt x="2275351" y="791958"/>
                  <a:pt x="2172773" y="801215"/>
                  <a:pt x="2061555" y="800221"/>
                </a:cubicBezTo>
                <a:cubicBezTo>
                  <a:pt x="1950337" y="799227"/>
                  <a:pt x="1710637" y="789905"/>
                  <a:pt x="1411222" y="800221"/>
                </a:cubicBezTo>
                <a:cubicBezTo>
                  <a:pt x="1111807" y="810537"/>
                  <a:pt x="1044213" y="823887"/>
                  <a:pt x="929976" y="800221"/>
                </a:cubicBezTo>
                <a:cubicBezTo>
                  <a:pt x="815739" y="776555"/>
                  <a:pt x="451561" y="789091"/>
                  <a:pt x="0" y="800221"/>
                </a:cubicBezTo>
                <a:cubicBezTo>
                  <a:pt x="-12735" y="621605"/>
                  <a:pt x="-13157" y="493040"/>
                  <a:pt x="0" y="416115"/>
                </a:cubicBezTo>
                <a:cubicBezTo>
                  <a:pt x="13157" y="339190"/>
                  <a:pt x="19151" y="92680"/>
                  <a:pt x="0" y="0"/>
                </a:cubicBezTo>
                <a:close/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Parton shower and photon PDFs have significant influence on cross section (even at high </a:t>
            </a:r>
            <a:r>
              <a:rPr lang="en-US" sz="2400" dirty="0" err="1">
                <a:latin typeface="Helvetica" pitchFamily="2" charset="0"/>
              </a:rPr>
              <a:t>x</a:t>
            </a:r>
            <a:r>
              <a:rPr lang="en-US" sz="2400" baseline="-25000" dirty="0" err="1">
                <a:latin typeface="Symbol" pitchFamily="2" charset="2"/>
              </a:rPr>
              <a:t>g</a:t>
            </a:r>
            <a:r>
              <a:rPr lang="en-US" sz="2400" baseline="30000" dirty="0" err="1">
                <a:latin typeface="Helvetica" pitchFamily="2" charset="0"/>
              </a:rPr>
              <a:t>OBS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93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4B1C-B03C-A3F0-9FD6-06407D94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4FFE1-DF4E-F925-6219-62A1C6B3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Default proton-proton tunes do not describe HERA (or LEP) data, so probably not EIC data.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get simultaneous tune/description of HERA and LEP data.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“Reasonable” description of HERA data with default LEP models, and better with “tuned” models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simultaneous description of HERA/LEP and </a:t>
            </a:r>
            <a:r>
              <a:rPr lang="en-GB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pp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data, even using settings tuned to </a:t>
            </a:r>
            <a:r>
              <a:rPr lang="en-GB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pp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data at the same centre-of-mass energy.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favour fewer MPIs with photon-initiated processes than with protons.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C4B5-343C-7566-FCFA-4F63ABC5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ADA83-5EE0-1E38-AD55-FD833D57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6FA7-DD56-2A66-8CE8-B4E1BBC1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59F4-64F3-B7B8-EB70-EE06BAE2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7CE4-0B5D-5ECF-C225-D5D4B31F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46" y="1489213"/>
            <a:ext cx="8229600" cy="497812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More data in Rivet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Systematic tune of soft parameters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Implement different impact parameter dependence for photons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1,4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Better treatment of the photon-quark splitting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Higher orders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Refitting of photon PDFs would be great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See also</a:t>
            </a:r>
          </a:p>
          <a:p>
            <a:pPr marL="0" indent="0">
              <a:buNone/>
            </a:pP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GB" sz="2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Bähr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, JMB, Forshaw, Seymour -  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JIMMY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Herwig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en-GB" sz="2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Hoeche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, Krauss, Meinzinger - 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Sherpa study</a:t>
            </a:r>
            <a:endParaRPr lang="en-GB" sz="2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I. Helenius – </a:t>
            </a:r>
            <a:r>
              <a:rPr lang="en-GB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Previous Pythia study</a:t>
            </a:r>
            <a:endParaRPr lang="en-GB" sz="22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4 Previous talk, </a:t>
            </a:r>
            <a:r>
              <a:rPr lang="en-GB" sz="2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V.A.Narendran</a:t>
            </a:r>
            <a:r>
              <a:rPr lang="en-GB" sz="2200" i="1" dirty="0">
                <a:solidFill>
                  <a:srgbClr val="000000"/>
                </a:solidFill>
                <a:latin typeface="Arial" panose="020B0604020202020204" pitchFamily="34" charset="0"/>
              </a:rPr>
              <a:t>, A. Buckley</a:t>
            </a:r>
            <a:endParaRPr lang="en-GB" sz="22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6F183-D27B-E824-F838-9FE90DA4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636C-A0CC-7C50-C284-8DC083AA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3079-1BEC-AC10-5AE1-D85289E5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335B-7FE5-7C74-F068-C653CBE9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A6D3-4200-B62C-6282-D7725EC2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4616D-E775-E988-FE4E-3C586174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7192-2855-A9F3-C188-1096EF74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 descr="Stop Reinventing the Wheel">
            <a:extLst>
              <a:ext uri="{FF2B5EF4-FFF2-40B4-BE49-F238E27FC236}">
                <a16:creationId xmlns:a16="http://schemas.microsoft.com/office/drawing/2014/main" id="{7062A20B-0394-5F84-DF76-B6270CF1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69" y="1600200"/>
            <a:ext cx="6402461" cy="4577315"/>
          </a:xfrm>
          <a:custGeom>
            <a:avLst/>
            <a:gdLst>
              <a:gd name="connsiteX0" fmla="*/ 0 w 6402461"/>
              <a:gd name="connsiteY0" fmla="*/ 0 h 4577315"/>
              <a:gd name="connsiteX1" fmla="*/ 576221 w 6402461"/>
              <a:gd name="connsiteY1" fmla="*/ 0 h 4577315"/>
              <a:gd name="connsiteX2" fmla="*/ 1024394 w 6402461"/>
              <a:gd name="connsiteY2" fmla="*/ 0 h 4577315"/>
              <a:gd name="connsiteX3" fmla="*/ 1792689 w 6402461"/>
              <a:gd name="connsiteY3" fmla="*/ 0 h 4577315"/>
              <a:gd name="connsiteX4" fmla="*/ 2368911 w 6402461"/>
              <a:gd name="connsiteY4" fmla="*/ 0 h 4577315"/>
              <a:gd name="connsiteX5" fmla="*/ 2945132 w 6402461"/>
              <a:gd name="connsiteY5" fmla="*/ 0 h 4577315"/>
              <a:gd name="connsiteX6" fmla="*/ 3713427 w 6402461"/>
              <a:gd name="connsiteY6" fmla="*/ 0 h 4577315"/>
              <a:gd name="connsiteX7" fmla="*/ 4225624 w 6402461"/>
              <a:gd name="connsiteY7" fmla="*/ 0 h 4577315"/>
              <a:gd name="connsiteX8" fmla="*/ 4993920 w 6402461"/>
              <a:gd name="connsiteY8" fmla="*/ 0 h 4577315"/>
              <a:gd name="connsiteX9" fmla="*/ 5762215 w 6402461"/>
              <a:gd name="connsiteY9" fmla="*/ 0 h 4577315"/>
              <a:gd name="connsiteX10" fmla="*/ 6402461 w 6402461"/>
              <a:gd name="connsiteY10" fmla="*/ 0 h 4577315"/>
              <a:gd name="connsiteX11" fmla="*/ 6402461 w 6402461"/>
              <a:gd name="connsiteY11" fmla="*/ 745448 h 4577315"/>
              <a:gd name="connsiteX12" fmla="*/ 6402461 w 6402461"/>
              <a:gd name="connsiteY12" fmla="*/ 1445124 h 4577315"/>
              <a:gd name="connsiteX13" fmla="*/ 6402461 w 6402461"/>
              <a:gd name="connsiteY13" fmla="*/ 1961706 h 4577315"/>
              <a:gd name="connsiteX14" fmla="*/ 6402461 w 6402461"/>
              <a:gd name="connsiteY14" fmla="*/ 2615609 h 4577315"/>
              <a:gd name="connsiteX15" fmla="*/ 6402461 w 6402461"/>
              <a:gd name="connsiteY15" fmla="*/ 3269511 h 4577315"/>
              <a:gd name="connsiteX16" fmla="*/ 6402461 w 6402461"/>
              <a:gd name="connsiteY16" fmla="*/ 3923413 h 4577315"/>
              <a:gd name="connsiteX17" fmla="*/ 6402461 w 6402461"/>
              <a:gd name="connsiteY17" fmla="*/ 4577315 h 4577315"/>
              <a:gd name="connsiteX18" fmla="*/ 5698190 w 6402461"/>
              <a:gd name="connsiteY18" fmla="*/ 4577315 h 4577315"/>
              <a:gd name="connsiteX19" fmla="*/ 5250018 w 6402461"/>
              <a:gd name="connsiteY19" fmla="*/ 4577315 h 4577315"/>
              <a:gd name="connsiteX20" fmla="*/ 4737821 w 6402461"/>
              <a:gd name="connsiteY20" fmla="*/ 4577315 h 4577315"/>
              <a:gd name="connsiteX21" fmla="*/ 3969526 w 6402461"/>
              <a:gd name="connsiteY21" fmla="*/ 4577315 h 4577315"/>
              <a:gd name="connsiteX22" fmla="*/ 3329280 w 6402461"/>
              <a:gd name="connsiteY22" fmla="*/ 4577315 h 4577315"/>
              <a:gd name="connsiteX23" fmla="*/ 2817083 w 6402461"/>
              <a:gd name="connsiteY23" fmla="*/ 4577315 h 4577315"/>
              <a:gd name="connsiteX24" fmla="*/ 2176837 w 6402461"/>
              <a:gd name="connsiteY24" fmla="*/ 4577315 h 4577315"/>
              <a:gd name="connsiteX25" fmla="*/ 1728664 w 6402461"/>
              <a:gd name="connsiteY25" fmla="*/ 4577315 h 4577315"/>
              <a:gd name="connsiteX26" fmla="*/ 1280492 w 6402461"/>
              <a:gd name="connsiteY26" fmla="*/ 4577315 h 4577315"/>
              <a:gd name="connsiteX27" fmla="*/ 640246 w 6402461"/>
              <a:gd name="connsiteY27" fmla="*/ 4577315 h 4577315"/>
              <a:gd name="connsiteX28" fmla="*/ 0 w 6402461"/>
              <a:gd name="connsiteY28" fmla="*/ 4577315 h 4577315"/>
              <a:gd name="connsiteX29" fmla="*/ 0 w 6402461"/>
              <a:gd name="connsiteY29" fmla="*/ 3877640 h 4577315"/>
              <a:gd name="connsiteX30" fmla="*/ 0 w 6402461"/>
              <a:gd name="connsiteY30" fmla="*/ 3269511 h 4577315"/>
              <a:gd name="connsiteX31" fmla="*/ 0 w 6402461"/>
              <a:gd name="connsiteY31" fmla="*/ 2752928 h 4577315"/>
              <a:gd name="connsiteX32" fmla="*/ 0 w 6402461"/>
              <a:gd name="connsiteY32" fmla="*/ 2053253 h 4577315"/>
              <a:gd name="connsiteX33" fmla="*/ 0 w 6402461"/>
              <a:gd name="connsiteY33" fmla="*/ 1490897 h 4577315"/>
              <a:gd name="connsiteX34" fmla="*/ 0 w 6402461"/>
              <a:gd name="connsiteY34" fmla="*/ 791222 h 4577315"/>
              <a:gd name="connsiteX35" fmla="*/ 0 w 6402461"/>
              <a:gd name="connsiteY35" fmla="*/ 0 h 457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02461" h="4577315" extrusionOk="0">
                <a:moveTo>
                  <a:pt x="0" y="0"/>
                </a:moveTo>
                <a:cubicBezTo>
                  <a:pt x="280585" y="26802"/>
                  <a:pt x="423327" y="-21336"/>
                  <a:pt x="576221" y="0"/>
                </a:cubicBezTo>
                <a:cubicBezTo>
                  <a:pt x="729115" y="21336"/>
                  <a:pt x="878113" y="-726"/>
                  <a:pt x="1024394" y="0"/>
                </a:cubicBezTo>
                <a:cubicBezTo>
                  <a:pt x="1170675" y="726"/>
                  <a:pt x="1443172" y="-19940"/>
                  <a:pt x="1792689" y="0"/>
                </a:cubicBezTo>
                <a:cubicBezTo>
                  <a:pt x="2142206" y="19940"/>
                  <a:pt x="2098383" y="895"/>
                  <a:pt x="2368911" y="0"/>
                </a:cubicBezTo>
                <a:cubicBezTo>
                  <a:pt x="2639439" y="-895"/>
                  <a:pt x="2734533" y="-25063"/>
                  <a:pt x="2945132" y="0"/>
                </a:cubicBezTo>
                <a:cubicBezTo>
                  <a:pt x="3155731" y="25063"/>
                  <a:pt x="3418190" y="5508"/>
                  <a:pt x="3713427" y="0"/>
                </a:cubicBezTo>
                <a:cubicBezTo>
                  <a:pt x="4008665" y="-5508"/>
                  <a:pt x="4059132" y="22124"/>
                  <a:pt x="4225624" y="0"/>
                </a:cubicBezTo>
                <a:cubicBezTo>
                  <a:pt x="4392116" y="-22124"/>
                  <a:pt x="4652270" y="-22540"/>
                  <a:pt x="4993920" y="0"/>
                </a:cubicBezTo>
                <a:cubicBezTo>
                  <a:pt x="5335570" y="22540"/>
                  <a:pt x="5520036" y="-25124"/>
                  <a:pt x="5762215" y="0"/>
                </a:cubicBezTo>
                <a:cubicBezTo>
                  <a:pt x="6004394" y="25124"/>
                  <a:pt x="6174498" y="-19431"/>
                  <a:pt x="6402461" y="0"/>
                </a:cubicBezTo>
                <a:cubicBezTo>
                  <a:pt x="6370067" y="287959"/>
                  <a:pt x="6408410" y="570585"/>
                  <a:pt x="6402461" y="745448"/>
                </a:cubicBezTo>
                <a:cubicBezTo>
                  <a:pt x="6396512" y="920311"/>
                  <a:pt x="6385318" y="1286141"/>
                  <a:pt x="6402461" y="1445124"/>
                </a:cubicBezTo>
                <a:cubicBezTo>
                  <a:pt x="6419604" y="1604107"/>
                  <a:pt x="6380214" y="1826800"/>
                  <a:pt x="6402461" y="1961706"/>
                </a:cubicBezTo>
                <a:cubicBezTo>
                  <a:pt x="6424708" y="2096612"/>
                  <a:pt x="6382847" y="2312751"/>
                  <a:pt x="6402461" y="2615609"/>
                </a:cubicBezTo>
                <a:cubicBezTo>
                  <a:pt x="6422075" y="2918467"/>
                  <a:pt x="6424131" y="3039603"/>
                  <a:pt x="6402461" y="3269511"/>
                </a:cubicBezTo>
                <a:cubicBezTo>
                  <a:pt x="6380791" y="3499419"/>
                  <a:pt x="6428812" y="3622312"/>
                  <a:pt x="6402461" y="3923413"/>
                </a:cubicBezTo>
                <a:cubicBezTo>
                  <a:pt x="6376110" y="4224514"/>
                  <a:pt x="6400783" y="4318049"/>
                  <a:pt x="6402461" y="4577315"/>
                </a:cubicBezTo>
                <a:cubicBezTo>
                  <a:pt x="6200933" y="4610212"/>
                  <a:pt x="6049551" y="4587436"/>
                  <a:pt x="5698190" y="4577315"/>
                </a:cubicBezTo>
                <a:cubicBezTo>
                  <a:pt x="5346829" y="4567194"/>
                  <a:pt x="5346548" y="4585700"/>
                  <a:pt x="5250018" y="4577315"/>
                </a:cubicBezTo>
                <a:cubicBezTo>
                  <a:pt x="5153488" y="4568930"/>
                  <a:pt x="4952785" y="4552450"/>
                  <a:pt x="4737821" y="4577315"/>
                </a:cubicBezTo>
                <a:cubicBezTo>
                  <a:pt x="4522857" y="4602180"/>
                  <a:pt x="4243894" y="4549166"/>
                  <a:pt x="3969526" y="4577315"/>
                </a:cubicBezTo>
                <a:cubicBezTo>
                  <a:pt x="3695159" y="4605464"/>
                  <a:pt x="3554236" y="4590345"/>
                  <a:pt x="3329280" y="4577315"/>
                </a:cubicBezTo>
                <a:cubicBezTo>
                  <a:pt x="3104324" y="4564285"/>
                  <a:pt x="2996577" y="4555407"/>
                  <a:pt x="2817083" y="4577315"/>
                </a:cubicBezTo>
                <a:cubicBezTo>
                  <a:pt x="2637589" y="4599223"/>
                  <a:pt x="2330662" y="4587453"/>
                  <a:pt x="2176837" y="4577315"/>
                </a:cubicBezTo>
                <a:cubicBezTo>
                  <a:pt x="2023012" y="4567177"/>
                  <a:pt x="1846676" y="4588934"/>
                  <a:pt x="1728664" y="4577315"/>
                </a:cubicBezTo>
                <a:cubicBezTo>
                  <a:pt x="1610652" y="4565696"/>
                  <a:pt x="1503652" y="4571483"/>
                  <a:pt x="1280492" y="4577315"/>
                </a:cubicBezTo>
                <a:cubicBezTo>
                  <a:pt x="1057332" y="4583147"/>
                  <a:pt x="809666" y="4556308"/>
                  <a:pt x="640246" y="4577315"/>
                </a:cubicBezTo>
                <a:cubicBezTo>
                  <a:pt x="470826" y="4598322"/>
                  <a:pt x="179412" y="4606732"/>
                  <a:pt x="0" y="4577315"/>
                </a:cubicBezTo>
                <a:cubicBezTo>
                  <a:pt x="6822" y="4433507"/>
                  <a:pt x="-34755" y="4210244"/>
                  <a:pt x="0" y="3877640"/>
                </a:cubicBezTo>
                <a:cubicBezTo>
                  <a:pt x="34755" y="3545037"/>
                  <a:pt x="-22244" y="3460913"/>
                  <a:pt x="0" y="3269511"/>
                </a:cubicBezTo>
                <a:cubicBezTo>
                  <a:pt x="22244" y="3078109"/>
                  <a:pt x="-13136" y="2899945"/>
                  <a:pt x="0" y="2752928"/>
                </a:cubicBezTo>
                <a:cubicBezTo>
                  <a:pt x="13136" y="2605911"/>
                  <a:pt x="32000" y="2339566"/>
                  <a:pt x="0" y="2053253"/>
                </a:cubicBezTo>
                <a:cubicBezTo>
                  <a:pt x="-32000" y="1766941"/>
                  <a:pt x="20680" y="1617366"/>
                  <a:pt x="0" y="1490897"/>
                </a:cubicBezTo>
                <a:cubicBezTo>
                  <a:pt x="-20680" y="1364428"/>
                  <a:pt x="1400" y="958248"/>
                  <a:pt x="0" y="791222"/>
                </a:cubicBezTo>
                <a:cubicBezTo>
                  <a:pt x="-1400" y="624196"/>
                  <a:pt x="35799" y="183419"/>
                  <a:pt x="0" y="0"/>
                </a:cubicBezTo>
                <a:close/>
              </a:path>
            </a:pathLst>
          </a:custGeom>
          <a:noFill/>
          <a:ln w="349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F4F3-B6D2-F7BD-661A-A0D70D1C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D885-82AD-77A3-40F8-06A00B3C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Experiment Neutrality</a:t>
            </a:r>
          </a:p>
          <a:p>
            <a:pPr lvl="1"/>
            <a:r>
              <a:rPr lang="en-US" dirty="0"/>
              <a:t>Experiments need to compare with each other</a:t>
            </a:r>
          </a:p>
          <a:p>
            <a:pPr lvl="1"/>
            <a:r>
              <a:rPr lang="en-US" dirty="0"/>
              <a:t>Theorists should be able to make their own comparisons</a:t>
            </a:r>
          </a:p>
          <a:p>
            <a:r>
              <a:rPr lang="en-US" dirty="0"/>
              <a:t>Generator neutrality</a:t>
            </a:r>
          </a:p>
          <a:p>
            <a:pPr lvl="1"/>
            <a:r>
              <a:rPr lang="en-US" dirty="0"/>
              <a:t>If an observable only exists in a specific model, it is not an observable </a:t>
            </a:r>
          </a:p>
          <a:p>
            <a:pPr lvl="1"/>
            <a:r>
              <a:rPr lang="en-US" dirty="0"/>
              <a:t>Code complications…</a:t>
            </a:r>
          </a:p>
          <a:p>
            <a:r>
              <a:rPr lang="en-US" dirty="0"/>
              <a:t>Fiducial Phase Space</a:t>
            </a:r>
          </a:p>
          <a:p>
            <a:pPr lvl="1"/>
            <a:r>
              <a:rPr lang="en-US" dirty="0"/>
              <a:t>Say what you measure, minimize (model-dependent) extrapolation, at least in the first step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0239-AE88-8CA8-BEA3-E10FDEFC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9B58-B7C2-4945-BDB4-218E36B4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7AA5-E3BA-BE99-3167-6ECA9454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854"/>
            <a:ext cx="4808877" cy="4525963"/>
          </a:xfrm>
        </p:spPr>
        <p:txBody>
          <a:bodyPr/>
          <a:lstStyle/>
          <a:p>
            <a:r>
              <a:rPr lang="en-US" dirty="0"/>
              <a:t>Electron-proton collider, proton energy 820 </a:t>
            </a:r>
            <a:r>
              <a:rPr lang="en-US" dirty="0" err="1"/>
              <a:t>GeV</a:t>
            </a:r>
            <a:r>
              <a:rPr lang="en-US" dirty="0"/>
              <a:t>, electron energy 27 </a:t>
            </a:r>
            <a:r>
              <a:rPr lang="en-US" dirty="0" err="1"/>
              <a:t>GeV</a:t>
            </a:r>
            <a:r>
              <a:rPr lang="en-US" dirty="0"/>
              <a:t> 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ym typeface="Wingdings"/>
              </a:rPr>
              <a:t>Mean photon energy ~10 </a:t>
            </a:r>
            <a:r>
              <a:rPr lang="en-US" dirty="0" err="1">
                <a:sym typeface="Wingdings"/>
              </a:rPr>
              <a:t>GeV</a:t>
            </a:r>
            <a:r>
              <a:rPr lang="en-US" dirty="0">
                <a:sym typeface="Wingdings"/>
              </a:rPr>
              <a:t>. 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ym typeface="Wingdings"/>
              </a:rPr>
              <a:t>Photon proton CM energy ~100 to 300 </a:t>
            </a:r>
            <a:r>
              <a:rPr lang="en-US" dirty="0" err="1">
                <a:sym typeface="Wingdings"/>
              </a:rPr>
              <a:t>GeV</a:t>
            </a:r>
            <a:endParaRPr lang="en-US" dirty="0"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/>
              <a:t>Kinematics highly boosted in the proton direction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16596"/>
            <a:ext cx="9006024" cy="114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Real example: </a:t>
            </a:r>
            <a:r>
              <a:rPr lang="en-US" dirty="0">
                <a:hlinkClick r:id="rId2"/>
              </a:rPr>
              <a:t>ZEUS charm photoproduction</a:t>
            </a:r>
            <a:endParaRPr lang="en-US" dirty="0"/>
          </a:p>
        </p:txBody>
      </p:sp>
      <p:pic>
        <p:nvPicPr>
          <p:cNvPr id="2" name="Picture 1" descr="photopr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6260"/>
            <a:ext cx="2273157" cy="2695677"/>
          </a:xfrm>
          <a:prstGeom prst="rect">
            <a:avLst/>
          </a:prstGeom>
        </p:spPr>
      </p:pic>
      <p:pic>
        <p:nvPicPr>
          <p:cNvPr id="8" name="Picture 7" descr="photoprod-re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11" y="3840007"/>
            <a:ext cx="2887213" cy="30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558"/>
            <a:ext cx="3291007" cy="45532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Tagging of charm via D* decay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Highly dependent on track reconstruction, which has limited rapidity and </a:t>
            </a:r>
            <a:r>
              <a:rPr lang="en-US" dirty="0" err="1">
                <a:sym typeface="Wingdings"/>
              </a:rPr>
              <a:t>p</a:t>
            </a:r>
            <a:r>
              <a:rPr lang="en-US" baseline="-25000" dirty="0" err="1">
                <a:sym typeface="Wingdings"/>
              </a:rPr>
              <a:t>T</a:t>
            </a:r>
            <a:r>
              <a:rPr lang="en-US" dirty="0">
                <a:sym typeface="Wingdings"/>
              </a:rPr>
              <a:t> coverage.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16596"/>
            <a:ext cx="9006024" cy="114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Real example: ZEUS charm photoproduction</a:t>
            </a:r>
            <a:endParaRPr lang="en-US" dirty="0"/>
          </a:p>
        </p:txBody>
      </p:sp>
      <p:pic>
        <p:nvPicPr>
          <p:cNvPr id="2" name="Picture 1" descr="3dzeus_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51" y="1573162"/>
            <a:ext cx="5997298" cy="4634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666F75-AC2A-89CA-BE2D-21A96F740CA1}"/>
              </a:ext>
            </a:extLst>
          </p:cNvPr>
          <p:cNvSpPr/>
          <p:nvPr/>
        </p:nvSpPr>
        <p:spPr>
          <a:xfrm>
            <a:off x="3748207" y="1860558"/>
            <a:ext cx="4938593" cy="3970900"/>
          </a:xfrm>
          <a:custGeom>
            <a:avLst/>
            <a:gdLst>
              <a:gd name="connsiteX0" fmla="*/ 0 w 4938593"/>
              <a:gd name="connsiteY0" fmla="*/ 0 h 3970900"/>
              <a:gd name="connsiteX1" fmla="*/ 567938 w 4938593"/>
              <a:gd name="connsiteY1" fmla="*/ 0 h 3970900"/>
              <a:gd name="connsiteX2" fmla="*/ 1037105 w 4938593"/>
              <a:gd name="connsiteY2" fmla="*/ 0 h 3970900"/>
              <a:gd name="connsiteX3" fmla="*/ 1753201 w 4938593"/>
              <a:gd name="connsiteY3" fmla="*/ 0 h 3970900"/>
              <a:gd name="connsiteX4" fmla="*/ 2321139 w 4938593"/>
              <a:gd name="connsiteY4" fmla="*/ 0 h 3970900"/>
              <a:gd name="connsiteX5" fmla="*/ 2889077 w 4938593"/>
              <a:gd name="connsiteY5" fmla="*/ 0 h 3970900"/>
              <a:gd name="connsiteX6" fmla="*/ 3605173 w 4938593"/>
              <a:gd name="connsiteY6" fmla="*/ 0 h 3970900"/>
              <a:gd name="connsiteX7" fmla="*/ 4123725 w 4938593"/>
              <a:gd name="connsiteY7" fmla="*/ 0 h 3970900"/>
              <a:gd name="connsiteX8" fmla="*/ 4938593 w 4938593"/>
              <a:gd name="connsiteY8" fmla="*/ 0 h 3970900"/>
              <a:gd name="connsiteX9" fmla="*/ 4938593 w 4938593"/>
              <a:gd name="connsiteY9" fmla="*/ 741235 h 3970900"/>
              <a:gd name="connsiteX10" fmla="*/ 4938593 w 4938593"/>
              <a:gd name="connsiteY10" fmla="*/ 1323633 h 3970900"/>
              <a:gd name="connsiteX11" fmla="*/ 4938593 w 4938593"/>
              <a:gd name="connsiteY11" fmla="*/ 1985450 h 3970900"/>
              <a:gd name="connsiteX12" fmla="*/ 4938593 w 4938593"/>
              <a:gd name="connsiteY12" fmla="*/ 2686976 h 3970900"/>
              <a:gd name="connsiteX13" fmla="*/ 4938593 w 4938593"/>
              <a:gd name="connsiteY13" fmla="*/ 3229665 h 3970900"/>
              <a:gd name="connsiteX14" fmla="*/ 4938593 w 4938593"/>
              <a:gd name="connsiteY14" fmla="*/ 3970900 h 3970900"/>
              <a:gd name="connsiteX15" fmla="*/ 4321269 w 4938593"/>
              <a:gd name="connsiteY15" fmla="*/ 3970900 h 3970900"/>
              <a:gd name="connsiteX16" fmla="*/ 3703945 w 4938593"/>
              <a:gd name="connsiteY16" fmla="*/ 3970900 h 3970900"/>
              <a:gd name="connsiteX17" fmla="*/ 2987849 w 4938593"/>
              <a:gd name="connsiteY17" fmla="*/ 3970900 h 3970900"/>
              <a:gd name="connsiteX18" fmla="*/ 2370525 w 4938593"/>
              <a:gd name="connsiteY18" fmla="*/ 3970900 h 3970900"/>
              <a:gd name="connsiteX19" fmla="*/ 1901358 w 4938593"/>
              <a:gd name="connsiteY19" fmla="*/ 3970900 h 3970900"/>
              <a:gd name="connsiteX20" fmla="*/ 1382806 w 4938593"/>
              <a:gd name="connsiteY20" fmla="*/ 3970900 h 3970900"/>
              <a:gd name="connsiteX21" fmla="*/ 666710 w 4938593"/>
              <a:gd name="connsiteY21" fmla="*/ 3970900 h 3970900"/>
              <a:gd name="connsiteX22" fmla="*/ 0 w 4938593"/>
              <a:gd name="connsiteY22" fmla="*/ 3970900 h 3970900"/>
              <a:gd name="connsiteX23" fmla="*/ 0 w 4938593"/>
              <a:gd name="connsiteY23" fmla="*/ 3388501 h 3970900"/>
              <a:gd name="connsiteX24" fmla="*/ 0 w 4938593"/>
              <a:gd name="connsiteY24" fmla="*/ 2766394 h 3970900"/>
              <a:gd name="connsiteX25" fmla="*/ 0 w 4938593"/>
              <a:gd name="connsiteY25" fmla="*/ 2223704 h 3970900"/>
              <a:gd name="connsiteX26" fmla="*/ 0 w 4938593"/>
              <a:gd name="connsiteY26" fmla="*/ 1681014 h 3970900"/>
              <a:gd name="connsiteX27" fmla="*/ 0 w 4938593"/>
              <a:gd name="connsiteY27" fmla="*/ 979489 h 3970900"/>
              <a:gd name="connsiteX28" fmla="*/ 0 w 4938593"/>
              <a:gd name="connsiteY28" fmla="*/ 0 h 397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38593" h="3970900" extrusionOk="0">
                <a:moveTo>
                  <a:pt x="0" y="0"/>
                </a:moveTo>
                <a:cubicBezTo>
                  <a:pt x="151917" y="-12968"/>
                  <a:pt x="337946" y="-21357"/>
                  <a:pt x="567938" y="0"/>
                </a:cubicBezTo>
                <a:cubicBezTo>
                  <a:pt x="797930" y="21357"/>
                  <a:pt x="845299" y="21193"/>
                  <a:pt x="1037105" y="0"/>
                </a:cubicBezTo>
                <a:cubicBezTo>
                  <a:pt x="1228911" y="-21193"/>
                  <a:pt x="1448228" y="-14910"/>
                  <a:pt x="1753201" y="0"/>
                </a:cubicBezTo>
                <a:cubicBezTo>
                  <a:pt x="2058174" y="14910"/>
                  <a:pt x="2078069" y="-15818"/>
                  <a:pt x="2321139" y="0"/>
                </a:cubicBezTo>
                <a:cubicBezTo>
                  <a:pt x="2564209" y="15818"/>
                  <a:pt x="2710522" y="19507"/>
                  <a:pt x="2889077" y="0"/>
                </a:cubicBezTo>
                <a:cubicBezTo>
                  <a:pt x="3067632" y="-19507"/>
                  <a:pt x="3345165" y="-24281"/>
                  <a:pt x="3605173" y="0"/>
                </a:cubicBezTo>
                <a:cubicBezTo>
                  <a:pt x="3865181" y="24281"/>
                  <a:pt x="3993991" y="-9533"/>
                  <a:pt x="4123725" y="0"/>
                </a:cubicBezTo>
                <a:cubicBezTo>
                  <a:pt x="4253459" y="9533"/>
                  <a:pt x="4621256" y="-1980"/>
                  <a:pt x="4938593" y="0"/>
                </a:cubicBezTo>
                <a:cubicBezTo>
                  <a:pt x="4947156" y="366370"/>
                  <a:pt x="4941754" y="476557"/>
                  <a:pt x="4938593" y="741235"/>
                </a:cubicBezTo>
                <a:cubicBezTo>
                  <a:pt x="4935432" y="1005913"/>
                  <a:pt x="4916850" y="1044213"/>
                  <a:pt x="4938593" y="1323633"/>
                </a:cubicBezTo>
                <a:cubicBezTo>
                  <a:pt x="4960336" y="1603053"/>
                  <a:pt x="4917465" y="1839851"/>
                  <a:pt x="4938593" y="1985450"/>
                </a:cubicBezTo>
                <a:cubicBezTo>
                  <a:pt x="4959721" y="2131049"/>
                  <a:pt x="4932533" y="2459969"/>
                  <a:pt x="4938593" y="2686976"/>
                </a:cubicBezTo>
                <a:cubicBezTo>
                  <a:pt x="4944653" y="2913983"/>
                  <a:pt x="4939440" y="2995556"/>
                  <a:pt x="4938593" y="3229665"/>
                </a:cubicBezTo>
                <a:cubicBezTo>
                  <a:pt x="4937746" y="3463774"/>
                  <a:pt x="4933601" y="3674598"/>
                  <a:pt x="4938593" y="3970900"/>
                </a:cubicBezTo>
                <a:cubicBezTo>
                  <a:pt x="4701373" y="3969170"/>
                  <a:pt x="4463677" y="3957218"/>
                  <a:pt x="4321269" y="3970900"/>
                </a:cubicBezTo>
                <a:cubicBezTo>
                  <a:pt x="4178861" y="3984582"/>
                  <a:pt x="3902438" y="3952741"/>
                  <a:pt x="3703945" y="3970900"/>
                </a:cubicBezTo>
                <a:cubicBezTo>
                  <a:pt x="3505452" y="3989059"/>
                  <a:pt x="3275881" y="3995226"/>
                  <a:pt x="2987849" y="3970900"/>
                </a:cubicBezTo>
                <a:cubicBezTo>
                  <a:pt x="2699817" y="3946574"/>
                  <a:pt x="2508170" y="3961958"/>
                  <a:pt x="2370525" y="3970900"/>
                </a:cubicBezTo>
                <a:cubicBezTo>
                  <a:pt x="2232880" y="3979842"/>
                  <a:pt x="2060217" y="3991476"/>
                  <a:pt x="1901358" y="3970900"/>
                </a:cubicBezTo>
                <a:cubicBezTo>
                  <a:pt x="1742499" y="3950324"/>
                  <a:pt x="1603494" y="3959020"/>
                  <a:pt x="1382806" y="3970900"/>
                </a:cubicBezTo>
                <a:cubicBezTo>
                  <a:pt x="1162118" y="3982780"/>
                  <a:pt x="898209" y="3972186"/>
                  <a:pt x="666710" y="3970900"/>
                </a:cubicBezTo>
                <a:cubicBezTo>
                  <a:pt x="435211" y="3969614"/>
                  <a:pt x="170961" y="3986247"/>
                  <a:pt x="0" y="3970900"/>
                </a:cubicBezTo>
                <a:cubicBezTo>
                  <a:pt x="-9294" y="3826593"/>
                  <a:pt x="-12573" y="3661563"/>
                  <a:pt x="0" y="3388501"/>
                </a:cubicBezTo>
                <a:cubicBezTo>
                  <a:pt x="12573" y="3115439"/>
                  <a:pt x="-23698" y="2939787"/>
                  <a:pt x="0" y="2766394"/>
                </a:cubicBezTo>
                <a:cubicBezTo>
                  <a:pt x="23698" y="2593001"/>
                  <a:pt x="15843" y="2386325"/>
                  <a:pt x="0" y="2223704"/>
                </a:cubicBezTo>
                <a:cubicBezTo>
                  <a:pt x="-15843" y="2061083"/>
                  <a:pt x="15749" y="1930888"/>
                  <a:pt x="0" y="1681014"/>
                </a:cubicBezTo>
                <a:cubicBezTo>
                  <a:pt x="-15749" y="1431140"/>
                  <a:pt x="233" y="1301773"/>
                  <a:pt x="0" y="979489"/>
                </a:cubicBezTo>
                <a:cubicBezTo>
                  <a:pt x="-233" y="657206"/>
                  <a:pt x="-611" y="338706"/>
                  <a:pt x="0" y="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h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730"/>
            <a:ext cx="9144000" cy="54296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4259416-F3B4-243E-C079-49F6E973524C}"/>
              </a:ext>
            </a:extLst>
          </p:cNvPr>
          <p:cNvSpPr/>
          <p:nvPr/>
        </p:nvSpPr>
        <p:spPr>
          <a:xfrm>
            <a:off x="2485244" y="1436919"/>
            <a:ext cx="4173512" cy="764499"/>
          </a:xfrm>
          <a:custGeom>
            <a:avLst/>
            <a:gdLst>
              <a:gd name="connsiteX0" fmla="*/ 0 w 4173512"/>
              <a:gd name="connsiteY0" fmla="*/ 382250 h 764499"/>
              <a:gd name="connsiteX1" fmla="*/ 2086756 w 4173512"/>
              <a:gd name="connsiteY1" fmla="*/ 0 h 764499"/>
              <a:gd name="connsiteX2" fmla="*/ 4173512 w 4173512"/>
              <a:gd name="connsiteY2" fmla="*/ 382250 h 764499"/>
              <a:gd name="connsiteX3" fmla="*/ 2086756 w 4173512"/>
              <a:gd name="connsiteY3" fmla="*/ 764500 h 764499"/>
              <a:gd name="connsiteX4" fmla="*/ 0 w 4173512"/>
              <a:gd name="connsiteY4" fmla="*/ 382250 h 76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3512" h="764499" extrusionOk="0">
                <a:moveTo>
                  <a:pt x="0" y="382250"/>
                </a:moveTo>
                <a:cubicBezTo>
                  <a:pt x="-67014" y="129803"/>
                  <a:pt x="723129" y="79245"/>
                  <a:pt x="2086756" y="0"/>
                </a:cubicBezTo>
                <a:cubicBezTo>
                  <a:pt x="3277152" y="7981"/>
                  <a:pt x="4127426" y="172604"/>
                  <a:pt x="4173512" y="382250"/>
                </a:cubicBezTo>
                <a:cubicBezTo>
                  <a:pt x="4096130" y="668929"/>
                  <a:pt x="3224825" y="844174"/>
                  <a:pt x="2086756" y="764500"/>
                </a:cubicBezTo>
                <a:cubicBezTo>
                  <a:pt x="921138" y="757314"/>
                  <a:pt x="34068" y="609639"/>
                  <a:pt x="0" y="38225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B061D7-1232-F9B9-E232-EE9ADDE71495}"/>
              </a:ext>
            </a:extLst>
          </p:cNvPr>
          <p:cNvSpPr/>
          <p:nvPr/>
        </p:nvSpPr>
        <p:spPr>
          <a:xfrm>
            <a:off x="0" y="1436919"/>
            <a:ext cx="8904158" cy="1329311"/>
          </a:xfrm>
          <a:custGeom>
            <a:avLst/>
            <a:gdLst>
              <a:gd name="connsiteX0" fmla="*/ 0 w 8904158"/>
              <a:gd name="connsiteY0" fmla="*/ 664656 h 1329311"/>
              <a:gd name="connsiteX1" fmla="*/ 4452079 w 8904158"/>
              <a:gd name="connsiteY1" fmla="*/ 0 h 1329311"/>
              <a:gd name="connsiteX2" fmla="*/ 8904158 w 8904158"/>
              <a:gd name="connsiteY2" fmla="*/ 664656 h 1329311"/>
              <a:gd name="connsiteX3" fmla="*/ 4452079 w 8904158"/>
              <a:gd name="connsiteY3" fmla="*/ 1329312 h 1329311"/>
              <a:gd name="connsiteX4" fmla="*/ 0 w 8904158"/>
              <a:gd name="connsiteY4" fmla="*/ 664656 h 132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158" h="1329311" extrusionOk="0">
                <a:moveTo>
                  <a:pt x="0" y="664656"/>
                </a:moveTo>
                <a:cubicBezTo>
                  <a:pt x="-330724" y="93579"/>
                  <a:pt x="1739311" y="95313"/>
                  <a:pt x="4452079" y="0"/>
                </a:cubicBezTo>
                <a:cubicBezTo>
                  <a:pt x="6939544" y="6031"/>
                  <a:pt x="8856648" y="299088"/>
                  <a:pt x="8904158" y="664656"/>
                </a:cubicBezTo>
                <a:cubicBezTo>
                  <a:pt x="8711273" y="1220098"/>
                  <a:pt x="6854657" y="1640153"/>
                  <a:pt x="4452079" y="1329312"/>
                </a:cubicBezTo>
                <a:cubicBezTo>
                  <a:pt x="1951958" y="1306713"/>
                  <a:pt x="13827" y="1038342"/>
                  <a:pt x="0" y="66465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6596"/>
            <a:ext cx="9006024" cy="1143961"/>
          </a:xfrm>
        </p:spPr>
        <p:txBody>
          <a:bodyPr>
            <a:normAutofit fontScale="90000"/>
          </a:bodyPr>
          <a:lstStyle/>
          <a:p>
            <a:r>
              <a:rPr lang="en-US" dirty="0"/>
              <a:t>Real example: ZEUS charm </a:t>
            </a:r>
            <a:r>
              <a:rPr lang="en-US" dirty="0" err="1"/>
              <a:t>photoproduction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her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267"/>
            <a:ext cx="9144000" cy="35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6596"/>
            <a:ext cx="9006024" cy="1143961"/>
          </a:xfrm>
        </p:spPr>
        <p:txBody>
          <a:bodyPr>
            <a:normAutofit fontScale="90000"/>
          </a:bodyPr>
          <a:lstStyle/>
          <a:p>
            <a:r>
              <a:rPr lang="en-US" dirty="0"/>
              <a:t>Real example: ZEUS charm </a:t>
            </a:r>
            <a:r>
              <a:rPr lang="en-US" dirty="0" err="1"/>
              <a:t>photoproduction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52" y="2087694"/>
            <a:ext cx="3475198" cy="3917178"/>
          </a:xfrm>
        </p:spPr>
        <p:txBody>
          <a:bodyPr>
            <a:normAutofit fontScale="92500"/>
          </a:bodyPr>
          <a:lstStyle/>
          <a:p>
            <a:r>
              <a:rPr lang="en-US" dirty="0"/>
              <a:t>Large energy extrapolation</a:t>
            </a:r>
          </a:p>
          <a:p>
            <a:r>
              <a:rPr lang="en-US" dirty="0"/>
              <a:t>Tiny acceptance </a:t>
            </a:r>
            <a:r>
              <a:rPr lang="en-US" dirty="0">
                <a:sym typeface="Wingdings"/>
              </a:rPr>
              <a:t> ~1.4% </a:t>
            </a:r>
            <a:r>
              <a:rPr lang="en-US" dirty="0"/>
              <a:t>(and into tricky regions such as low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 and high rapidity, hence high uncertainty)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charm-g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29" y="1778543"/>
            <a:ext cx="6254142" cy="45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6CE6-6DB8-41F9-00D2-BDF61EBC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HZTOOL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B8B2D-71EE-D2D3-C599-589B1CF0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8" y="1504245"/>
            <a:ext cx="8577388" cy="37175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Fortran library of analysis routines</a:t>
            </a:r>
          </a:p>
          <a:p>
            <a:pPr lvl="1"/>
            <a:r>
              <a:rPr lang="en-US" dirty="0"/>
              <a:t>Reproduce “what the experiment measured” on a given generated event sample</a:t>
            </a:r>
          </a:p>
          <a:p>
            <a:pPr lvl="1"/>
            <a:r>
              <a:rPr lang="en-US" dirty="0"/>
              <a:t>Include jet finders, event-shape variables, other complex observables</a:t>
            </a:r>
          </a:p>
          <a:p>
            <a:pPr lvl="1"/>
            <a:r>
              <a:rPr lang="en-US" dirty="0"/>
              <a:t>Experiment neutral</a:t>
            </a:r>
          </a:p>
          <a:p>
            <a:pPr lvl="1"/>
            <a:r>
              <a:rPr lang="en-US" dirty="0"/>
              <a:t>Accessible to theorists</a:t>
            </a:r>
          </a:p>
          <a:p>
            <a:r>
              <a:rPr lang="en-US" dirty="0"/>
              <a:t>Difficult to maintain</a:t>
            </a:r>
          </a:p>
          <a:p>
            <a:pPr lvl="1"/>
            <a:r>
              <a:rPr lang="en-US" dirty="0"/>
              <a:t>Lots of generator-conditional code CMZ/PATCHY/FORTRAN</a:t>
            </a:r>
          </a:p>
          <a:p>
            <a:pPr lvl="1"/>
            <a:r>
              <a:rPr lang="en-US" dirty="0"/>
              <a:t>Not very </a:t>
            </a:r>
            <a:r>
              <a:rPr lang="en-US" dirty="0" err="1"/>
              <a:t>scaleable</a:t>
            </a:r>
            <a:r>
              <a:rPr lang="en-US" dirty="0"/>
              <a:t> (run same jet finder n times for n analyses)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CF4DD-AE15-BA35-9018-9CA27D93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June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12EA-53F2-8892-3657-4409FB29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Jon Butterworth: MC4EIC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7A7B5-A301-2DDB-8891-1D683DB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Zhengzhou Hengzuan Machanical&amp;Electrical Equipment Co.,Ltd">
            <a:extLst>
              <a:ext uri="{FF2B5EF4-FFF2-40B4-BE49-F238E27FC236}">
                <a16:creationId xmlns:a16="http://schemas.microsoft.com/office/drawing/2014/main" id="{59F6583E-057F-2AE4-D88A-57543C17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49" y="2908623"/>
            <a:ext cx="1000266" cy="10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1F1B1-92EA-92D4-6AA0-315376191F95}"/>
              </a:ext>
            </a:extLst>
          </p:cNvPr>
          <p:cNvSpPr txBox="1"/>
          <p:nvPr/>
        </p:nvSpPr>
        <p:spPr>
          <a:xfrm>
            <a:off x="6966345" y="3712337"/>
            <a:ext cx="1960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(Zhengzhou </a:t>
            </a:r>
            <a:r>
              <a:rPr lang="en-GB" sz="1200" dirty="0" err="1"/>
              <a:t>Hengzuan</a:t>
            </a:r>
            <a:r>
              <a:rPr lang="en-GB" sz="1200" dirty="0"/>
              <a:t> </a:t>
            </a:r>
            <a:r>
              <a:rPr lang="en-GB" sz="1200" dirty="0" err="1"/>
              <a:t>Machanical&amp;Electrical</a:t>
            </a:r>
            <a:r>
              <a:rPr lang="en-GB" sz="1200" dirty="0"/>
              <a:t> Equipment </a:t>
            </a:r>
            <a:r>
              <a:rPr lang="en-GB" sz="1200" dirty="0" err="1"/>
              <a:t>Co.,Ltd</a:t>
            </a:r>
            <a:r>
              <a:rPr lang="en-GB" sz="12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4AE5C-24C3-D0C4-1B83-5F32C76A00F1}"/>
              </a:ext>
            </a:extLst>
          </p:cNvPr>
          <p:cNvSpPr/>
          <p:nvPr/>
        </p:nvSpPr>
        <p:spPr>
          <a:xfrm>
            <a:off x="6966345" y="2971388"/>
            <a:ext cx="1597728" cy="1355949"/>
          </a:xfrm>
          <a:custGeom>
            <a:avLst/>
            <a:gdLst>
              <a:gd name="connsiteX0" fmla="*/ 0 w 1597728"/>
              <a:gd name="connsiteY0" fmla="*/ 0 h 1355949"/>
              <a:gd name="connsiteX1" fmla="*/ 516599 w 1597728"/>
              <a:gd name="connsiteY1" fmla="*/ 0 h 1355949"/>
              <a:gd name="connsiteX2" fmla="*/ 1001243 w 1597728"/>
              <a:gd name="connsiteY2" fmla="*/ 0 h 1355949"/>
              <a:gd name="connsiteX3" fmla="*/ 1597728 w 1597728"/>
              <a:gd name="connsiteY3" fmla="*/ 0 h 1355949"/>
              <a:gd name="connsiteX4" fmla="*/ 1597728 w 1597728"/>
              <a:gd name="connsiteY4" fmla="*/ 664415 h 1355949"/>
              <a:gd name="connsiteX5" fmla="*/ 1597728 w 1597728"/>
              <a:gd name="connsiteY5" fmla="*/ 1355949 h 1355949"/>
              <a:gd name="connsiteX6" fmla="*/ 1097107 w 1597728"/>
              <a:gd name="connsiteY6" fmla="*/ 1355949 h 1355949"/>
              <a:gd name="connsiteX7" fmla="*/ 596485 w 1597728"/>
              <a:gd name="connsiteY7" fmla="*/ 1355949 h 1355949"/>
              <a:gd name="connsiteX8" fmla="*/ 0 w 1597728"/>
              <a:gd name="connsiteY8" fmla="*/ 1355949 h 1355949"/>
              <a:gd name="connsiteX9" fmla="*/ 0 w 1597728"/>
              <a:gd name="connsiteY9" fmla="*/ 718653 h 1355949"/>
              <a:gd name="connsiteX10" fmla="*/ 0 w 1597728"/>
              <a:gd name="connsiteY10" fmla="*/ 0 h 13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7728" h="1355949" extrusionOk="0">
                <a:moveTo>
                  <a:pt x="0" y="0"/>
                </a:moveTo>
                <a:cubicBezTo>
                  <a:pt x="257330" y="-24600"/>
                  <a:pt x="295842" y="8659"/>
                  <a:pt x="516599" y="0"/>
                </a:cubicBezTo>
                <a:cubicBezTo>
                  <a:pt x="737356" y="-8659"/>
                  <a:pt x="769151" y="18464"/>
                  <a:pt x="1001243" y="0"/>
                </a:cubicBezTo>
                <a:cubicBezTo>
                  <a:pt x="1233335" y="-18464"/>
                  <a:pt x="1306525" y="-23429"/>
                  <a:pt x="1597728" y="0"/>
                </a:cubicBezTo>
                <a:cubicBezTo>
                  <a:pt x="1571776" y="273633"/>
                  <a:pt x="1592167" y="372650"/>
                  <a:pt x="1597728" y="664415"/>
                </a:cubicBezTo>
                <a:cubicBezTo>
                  <a:pt x="1603289" y="956181"/>
                  <a:pt x="1580395" y="1198207"/>
                  <a:pt x="1597728" y="1355949"/>
                </a:cubicBezTo>
                <a:cubicBezTo>
                  <a:pt x="1374946" y="1359984"/>
                  <a:pt x="1308006" y="1372387"/>
                  <a:pt x="1097107" y="1355949"/>
                </a:cubicBezTo>
                <a:cubicBezTo>
                  <a:pt x="886208" y="1339511"/>
                  <a:pt x="815090" y="1356112"/>
                  <a:pt x="596485" y="1355949"/>
                </a:cubicBezTo>
                <a:cubicBezTo>
                  <a:pt x="377880" y="1355786"/>
                  <a:pt x="133930" y="1373710"/>
                  <a:pt x="0" y="1355949"/>
                </a:cubicBezTo>
                <a:cubicBezTo>
                  <a:pt x="-20646" y="1137187"/>
                  <a:pt x="-11012" y="922081"/>
                  <a:pt x="0" y="718653"/>
                </a:cubicBezTo>
                <a:cubicBezTo>
                  <a:pt x="11012" y="515225"/>
                  <a:pt x="5473" y="334281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92F10FC-22C3-FD2C-83C2-1E003499E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30" y="5221768"/>
            <a:ext cx="6838388" cy="1408834"/>
          </a:xfrm>
          <a:custGeom>
            <a:avLst/>
            <a:gdLst>
              <a:gd name="connsiteX0" fmla="*/ 0 w 6838388"/>
              <a:gd name="connsiteY0" fmla="*/ 0 h 1408834"/>
              <a:gd name="connsiteX1" fmla="*/ 752223 w 6838388"/>
              <a:gd name="connsiteY1" fmla="*/ 0 h 1408834"/>
              <a:gd name="connsiteX2" fmla="*/ 1230910 w 6838388"/>
              <a:gd name="connsiteY2" fmla="*/ 0 h 1408834"/>
              <a:gd name="connsiteX3" fmla="*/ 1846365 w 6838388"/>
              <a:gd name="connsiteY3" fmla="*/ 0 h 1408834"/>
              <a:gd name="connsiteX4" fmla="*/ 2666971 w 6838388"/>
              <a:gd name="connsiteY4" fmla="*/ 0 h 1408834"/>
              <a:gd name="connsiteX5" fmla="*/ 3350810 w 6838388"/>
              <a:gd name="connsiteY5" fmla="*/ 0 h 1408834"/>
              <a:gd name="connsiteX6" fmla="*/ 4103033 w 6838388"/>
              <a:gd name="connsiteY6" fmla="*/ 0 h 1408834"/>
              <a:gd name="connsiteX7" fmla="*/ 4718488 w 6838388"/>
              <a:gd name="connsiteY7" fmla="*/ 0 h 1408834"/>
              <a:gd name="connsiteX8" fmla="*/ 5402327 w 6838388"/>
              <a:gd name="connsiteY8" fmla="*/ 0 h 1408834"/>
              <a:gd name="connsiteX9" fmla="*/ 6222933 w 6838388"/>
              <a:gd name="connsiteY9" fmla="*/ 0 h 1408834"/>
              <a:gd name="connsiteX10" fmla="*/ 6838388 w 6838388"/>
              <a:gd name="connsiteY10" fmla="*/ 0 h 1408834"/>
              <a:gd name="connsiteX11" fmla="*/ 6838388 w 6838388"/>
              <a:gd name="connsiteY11" fmla="*/ 483700 h 1408834"/>
              <a:gd name="connsiteX12" fmla="*/ 6838388 w 6838388"/>
              <a:gd name="connsiteY12" fmla="*/ 925134 h 1408834"/>
              <a:gd name="connsiteX13" fmla="*/ 6838388 w 6838388"/>
              <a:gd name="connsiteY13" fmla="*/ 1408834 h 1408834"/>
              <a:gd name="connsiteX14" fmla="*/ 6154549 w 6838388"/>
              <a:gd name="connsiteY14" fmla="*/ 1408834 h 1408834"/>
              <a:gd name="connsiteX15" fmla="*/ 5470710 w 6838388"/>
              <a:gd name="connsiteY15" fmla="*/ 1408834 h 1408834"/>
              <a:gd name="connsiteX16" fmla="*/ 4923639 w 6838388"/>
              <a:gd name="connsiteY16" fmla="*/ 1408834 h 1408834"/>
              <a:gd name="connsiteX17" fmla="*/ 4239801 w 6838388"/>
              <a:gd name="connsiteY17" fmla="*/ 1408834 h 1408834"/>
              <a:gd name="connsiteX18" fmla="*/ 3555962 w 6838388"/>
              <a:gd name="connsiteY18" fmla="*/ 1408834 h 1408834"/>
              <a:gd name="connsiteX19" fmla="*/ 2872123 w 6838388"/>
              <a:gd name="connsiteY19" fmla="*/ 1408834 h 1408834"/>
              <a:gd name="connsiteX20" fmla="*/ 2188284 w 6838388"/>
              <a:gd name="connsiteY20" fmla="*/ 1408834 h 1408834"/>
              <a:gd name="connsiteX21" fmla="*/ 1572829 w 6838388"/>
              <a:gd name="connsiteY21" fmla="*/ 1408834 h 1408834"/>
              <a:gd name="connsiteX22" fmla="*/ 820607 w 6838388"/>
              <a:gd name="connsiteY22" fmla="*/ 1408834 h 1408834"/>
              <a:gd name="connsiteX23" fmla="*/ 0 w 6838388"/>
              <a:gd name="connsiteY23" fmla="*/ 1408834 h 1408834"/>
              <a:gd name="connsiteX24" fmla="*/ 0 w 6838388"/>
              <a:gd name="connsiteY24" fmla="*/ 911046 h 1408834"/>
              <a:gd name="connsiteX25" fmla="*/ 0 w 6838388"/>
              <a:gd name="connsiteY25" fmla="*/ 427346 h 1408834"/>
              <a:gd name="connsiteX26" fmla="*/ 0 w 6838388"/>
              <a:gd name="connsiteY26" fmla="*/ 0 h 140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38388" h="1408834" fill="none" extrusionOk="0">
                <a:moveTo>
                  <a:pt x="0" y="0"/>
                </a:moveTo>
                <a:cubicBezTo>
                  <a:pt x="292782" y="-17281"/>
                  <a:pt x="554330" y="-23574"/>
                  <a:pt x="752223" y="0"/>
                </a:cubicBezTo>
                <a:cubicBezTo>
                  <a:pt x="950116" y="23574"/>
                  <a:pt x="1084664" y="-17108"/>
                  <a:pt x="1230910" y="0"/>
                </a:cubicBezTo>
                <a:cubicBezTo>
                  <a:pt x="1377156" y="17108"/>
                  <a:pt x="1691981" y="17498"/>
                  <a:pt x="1846365" y="0"/>
                </a:cubicBezTo>
                <a:cubicBezTo>
                  <a:pt x="2000750" y="-17498"/>
                  <a:pt x="2273213" y="12264"/>
                  <a:pt x="2666971" y="0"/>
                </a:cubicBezTo>
                <a:cubicBezTo>
                  <a:pt x="3060729" y="-12264"/>
                  <a:pt x="3177082" y="-29629"/>
                  <a:pt x="3350810" y="0"/>
                </a:cubicBezTo>
                <a:cubicBezTo>
                  <a:pt x="3524538" y="29629"/>
                  <a:pt x="3932508" y="7880"/>
                  <a:pt x="4103033" y="0"/>
                </a:cubicBezTo>
                <a:cubicBezTo>
                  <a:pt x="4273558" y="-7880"/>
                  <a:pt x="4555951" y="-23119"/>
                  <a:pt x="4718488" y="0"/>
                </a:cubicBezTo>
                <a:cubicBezTo>
                  <a:pt x="4881025" y="23119"/>
                  <a:pt x="5108586" y="-6877"/>
                  <a:pt x="5402327" y="0"/>
                </a:cubicBezTo>
                <a:cubicBezTo>
                  <a:pt x="5696068" y="6877"/>
                  <a:pt x="5936098" y="11654"/>
                  <a:pt x="6222933" y="0"/>
                </a:cubicBezTo>
                <a:cubicBezTo>
                  <a:pt x="6509768" y="-11654"/>
                  <a:pt x="6659409" y="22025"/>
                  <a:pt x="6838388" y="0"/>
                </a:cubicBezTo>
                <a:cubicBezTo>
                  <a:pt x="6859063" y="165075"/>
                  <a:pt x="6850077" y="261813"/>
                  <a:pt x="6838388" y="483700"/>
                </a:cubicBezTo>
                <a:cubicBezTo>
                  <a:pt x="6826699" y="705587"/>
                  <a:pt x="6838118" y="803728"/>
                  <a:pt x="6838388" y="925134"/>
                </a:cubicBezTo>
                <a:cubicBezTo>
                  <a:pt x="6838658" y="1046540"/>
                  <a:pt x="6839385" y="1233563"/>
                  <a:pt x="6838388" y="1408834"/>
                </a:cubicBezTo>
                <a:cubicBezTo>
                  <a:pt x="6542518" y="1412258"/>
                  <a:pt x="6448939" y="1434115"/>
                  <a:pt x="6154549" y="1408834"/>
                </a:cubicBezTo>
                <a:cubicBezTo>
                  <a:pt x="5860159" y="1383553"/>
                  <a:pt x="5738553" y="1400259"/>
                  <a:pt x="5470710" y="1408834"/>
                </a:cubicBezTo>
                <a:cubicBezTo>
                  <a:pt x="5202867" y="1417409"/>
                  <a:pt x="5146577" y="1403503"/>
                  <a:pt x="4923639" y="1408834"/>
                </a:cubicBezTo>
                <a:cubicBezTo>
                  <a:pt x="4700701" y="1414165"/>
                  <a:pt x="4539323" y="1426725"/>
                  <a:pt x="4239801" y="1408834"/>
                </a:cubicBezTo>
                <a:cubicBezTo>
                  <a:pt x="3940279" y="1390943"/>
                  <a:pt x="3710487" y="1432474"/>
                  <a:pt x="3555962" y="1408834"/>
                </a:cubicBezTo>
                <a:cubicBezTo>
                  <a:pt x="3401437" y="1385194"/>
                  <a:pt x="3152815" y="1405709"/>
                  <a:pt x="2872123" y="1408834"/>
                </a:cubicBezTo>
                <a:cubicBezTo>
                  <a:pt x="2591431" y="1411959"/>
                  <a:pt x="2326282" y="1415798"/>
                  <a:pt x="2188284" y="1408834"/>
                </a:cubicBezTo>
                <a:cubicBezTo>
                  <a:pt x="2050286" y="1401870"/>
                  <a:pt x="1737978" y="1386582"/>
                  <a:pt x="1572829" y="1408834"/>
                </a:cubicBezTo>
                <a:cubicBezTo>
                  <a:pt x="1407680" y="1431086"/>
                  <a:pt x="1079025" y="1437879"/>
                  <a:pt x="820607" y="1408834"/>
                </a:cubicBezTo>
                <a:cubicBezTo>
                  <a:pt x="562189" y="1379789"/>
                  <a:pt x="193206" y="1375012"/>
                  <a:pt x="0" y="1408834"/>
                </a:cubicBezTo>
                <a:cubicBezTo>
                  <a:pt x="20673" y="1214453"/>
                  <a:pt x="12471" y="1134165"/>
                  <a:pt x="0" y="911046"/>
                </a:cubicBezTo>
                <a:cubicBezTo>
                  <a:pt x="-12471" y="687927"/>
                  <a:pt x="16282" y="582816"/>
                  <a:pt x="0" y="427346"/>
                </a:cubicBezTo>
                <a:cubicBezTo>
                  <a:pt x="-16282" y="271876"/>
                  <a:pt x="15874" y="197356"/>
                  <a:pt x="0" y="0"/>
                </a:cubicBezTo>
                <a:close/>
              </a:path>
              <a:path w="6838388" h="1408834" stroke="0" extrusionOk="0">
                <a:moveTo>
                  <a:pt x="0" y="0"/>
                </a:moveTo>
                <a:cubicBezTo>
                  <a:pt x="276149" y="23140"/>
                  <a:pt x="490690" y="14674"/>
                  <a:pt x="615455" y="0"/>
                </a:cubicBezTo>
                <a:cubicBezTo>
                  <a:pt x="740221" y="-14674"/>
                  <a:pt x="859690" y="-19794"/>
                  <a:pt x="1094142" y="0"/>
                </a:cubicBezTo>
                <a:cubicBezTo>
                  <a:pt x="1328594" y="19794"/>
                  <a:pt x="1699513" y="-13829"/>
                  <a:pt x="1914749" y="0"/>
                </a:cubicBezTo>
                <a:cubicBezTo>
                  <a:pt x="2129985" y="13829"/>
                  <a:pt x="2348915" y="11669"/>
                  <a:pt x="2530204" y="0"/>
                </a:cubicBezTo>
                <a:cubicBezTo>
                  <a:pt x="2711493" y="-11669"/>
                  <a:pt x="2987098" y="-20249"/>
                  <a:pt x="3145658" y="0"/>
                </a:cubicBezTo>
                <a:cubicBezTo>
                  <a:pt x="3304218" y="20249"/>
                  <a:pt x="3725721" y="-1312"/>
                  <a:pt x="3966265" y="0"/>
                </a:cubicBezTo>
                <a:cubicBezTo>
                  <a:pt x="4206809" y="1312"/>
                  <a:pt x="4285931" y="-1002"/>
                  <a:pt x="4513336" y="0"/>
                </a:cubicBezTo>
                <a:cubicBezTo>
                  <a:pt x="4740741" y="1002"/>
                  <a:pt x="4993178" y="-18357"/>
                  <a:pt x="5333943" y="0"/>
                </a:cubicBezTo>
                <a:cubicBezTo>
                  <a:pt x="5674708" y="18357"/>
                  <a:pt x="5935091" y="-36817"/>
                  <a:pt x="6154549" y="0"/>
                </a:cubicBezTo>
                <a:cubicBezTo>
                  <a:pt x="6374007" y="36817"/>
                  <a:pt x="6609080" y="-28557"/>
                  <a:pt x="6838388" y="0"/>
                </a:cubicBezTo>
                <a:cubicBezTo>
                  <a:pt x="6826469" y="162755"/>
                  <a:pt x="6846030" y="395488"/>
                  <a:pt x="6838388" y="497788"/>
                </a:cubicBezTo>
                <a:cubicBezTo>
                  <a:pt x="6830746" y="600088"/>
                  <a:pt x="6862459" y="832066"/>
                  <a:pt x="6838388" y="981488"/>
                </a:cubicBezTo>
                <a:cubicBezTo>
                  <a:pt x="6814317" y="1130910"/>
                  <a:pt x="6823470" y="1251673"/>
                  <a:pt x="6838388" y="1408834"/>
                </a:cubicBezTo>
                <a:cubicBezTo>
                  <a:pt x="6655741" y="1391693"/>
                  <a:pt x="6493402" y="1417609"/>
                  <a:pt x="6154549" y="1408834"/>
                </a:cubicBezTo>
                <a:cubicBezTo>
                  <a:pt x="5815696" y="1400059"/>
                  <a:pt x="5718838" y="1412103"/>
                  <a:pt x="5607478" y="1408834"/>
                </a:cubicBezTo>
                <a:cubicBezTo>
                  <a:pt x="5496118" y="1405565"/>
                  <a:pt x="5118008" y="1398399"/>
                  <a:pt x="4923639" y="1408834"/>
                </a:cubicBezTo>
                <a:cubicBezTo>
                  <a:pt x="4729270" y="1419269"/>
                  <a:pt x="4484871" y="1409116"/>
                  <a:pt x="4103033" y="1408834"/>
                </a:cubicBezTo>
                <a:cubicBezTo>
                  <a:pt x="3721195" y="1408552"/>
                  <a:pt x="3702328" y="1408036"/>
                  <a:pt x="3419194" y="1408834"/>
                </a:cubicBezTo>
                <a:cubicBezTo>
                  <a:pt x="3136060" y="1409632"/>
                  <a:pt x="3174103" y="1390556"/>
                  <a:pt x="2940507" y="1408834"/>
                </a:cubicBezTo>
                <a:cubicBezTo>
                  <a:pt x="2706911" y="1427112"/>
                  <a:pt x="2591753" y="1388703"/>
                  <a:pt x="2393436" y="1408834"/>
                </a:cubicBezTo>
                <a:cubicBezTo>
                  <a:pt x="2195119" y="1428965"/>
                  <a:pt x="1813077" y="1398663"/>
                  <a:pt x="1572829" y="1408834"/>
                </a:cubicBezTo>
                <a:cubicBezTo>
                  <a:pt x="1332581" y="1419005"/>
                  <a:pt x="1167337" y="1407961"/>
                  <a:pt x="888990" y="1408834"/>
                </a:cubicBezTo>
                <a:cubicBezTo>
                  <a:pt x="610643" y="1409707"/>
                  <a:pt x="267800" y="1422540"/>
                  <a:pt x="0" y="1408834"/>
                </a:cubicBezTo>
                <a:cubicBezTo>
                  <a:pt x="-21820" y="1209661"/>
                  <a:pt x="9093" y="1034811"/>
                  <a:pt x="0" y="939223"/>
                </a:cubicBezTo>
                <a:cubicBezTo>
                  <a:pt x="-9093" y="843635"/>
                  <a:pt x="15260" y="612250"/>
                  <a:pt x="0" y="511876"/>
                </a:cubicBezTo>
                <a:cubicBezTo>
                  <a:pt x="-15260" y="411502"/>
                  <a:pt x="6433" y="152123"/>
                  <a:pt x="0" y="0"/>
                </a:cubicBezTo>
                <a:close/>
              </a:path>
            </a:pathLst>
          </a:custGeom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9C0CFC-DFFF-A08D-F2C2-F4A83B57BA34}"/>
              </a:ext>
            </a:extLst>
          </p:cNvPr>
          <p:cNvSpPr txBox="1"/>
          <p:nvPr/>
        </p:nvSpPr>
        <p:spPr>
          <a:xfrm>
            <a:off x="5159589" y="3049197"/>
            <a:ext cx="165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J. Bromley et al in “Future Physics at HERA”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9F72A-CE22-6FC4-A341-84FCC33346FF}"/>
              </a:ext>
            </a:extLst>
          </p:cNvPr>
          <p:cNvSpPr/>
          <p:nvPr/>
        </p:nvSpPr>
        <p:spPr>
          <a:xfrm>
            <a:off x="5099786" y="2971388"/>
            <a:ext cx="1597728" cy="1355949"/>
          </a:xfrm>
          <a:custGeom>
            <a:avLst/>
            <a:gdLst>
              <a:gd name="connsiteX0" fmla="*/ 0 w 1597728"/>
              <a:gd name="connsiteY0" fmla="*/ 0 h 1355949"/>
              <a:gd name="connsiteX1" fmla="*/ 516599 w 1597728"/>
              <a:gd name="connsiteY1" fmla="*/ 0 h 1355949"/>
              <a:gd name="connsiteX2" fmla="*/ 1001243 w 1597728"/>
              <a:gd name="connsiteY2" fmla="*/ 0 h 1355949"/>
              <a:gd name="connsiteX3" fmla="*/ 1597728 w 1597728"/>
              <a:gd name="connsiteY3" fmla="*/ 0 h 1355949"/>
              <a:gd name="connsiteX4" fmla="*/ 1597728 w 1597728"/>
              <a:gd name="connsiteY4" fmla="*/ 664415 h 1355949"/>
              <a:gd name="connsiteX5" fmla="*/ 1597728 w 1597728"/>
              <a:gd name="connsiteY5" fmla="*/ 1355949 h 1355949"/>
              <a:gd name="connsiteX6" fmla="*/ 1097107 w 1597728"/>
              <a:gd name="connsiteY6" fmla="*/ 1355949 h 1355949"/>
              <a:gd name="connsiteX7" fmla="*/ 596485 w 1597728"/>
              <a:gd name="connsiteY7" fmla="*/ 1355949 h 1355949"/>
              <a:gd name="connsiteX8" fmla="*/ 0 w 1597728"/>
              <a:gd name="connsiteY8" fmla="*/ 1355949 h 1355949"/>
              <a:gd name="connsiteX9" fmla="*/ 0 w 1597728"/>
              <a:gd name="connsiteY9" fmla="*/ 718653 h 1355949"/>
              <a:gd name="connsiteX10" fmla="*/ 0 w 1597728"/>
              <a:gd name="connsiteY10" fmla="*/ 0 h 13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7728" h="1355949" extrusionOk="0">
                <a:moveTo>
                  <a:pt x="0" y="0"/>
                </a:moveTo>
                <a:cubicBezTo>
                  <a:pt x="257330" y="-24600"/>
                  <a:pt x="295842" y="8659"/>
                  <a:pt x="516599" y="0"/>
                </a:cubicBezTo>
                <a:cubicBezTo>
                  <a:pt x="737356" y="-8659"/>
                  <a:pt x="769151" y="18464"/>
                  <a:pt x="1001243" y="0"/>
                </a:cubicBezTo>
                <a:cubicBezTo>
                  <a:pt x="1233335" y="-18464"/>
                  <a:pt x="1306525" y="-23429"/>
                  <a:pt x="1597728" y="0"/>
                </a:cubicBezTo>
                <a:cubicBezTo>
                  <a:pt x="1571776" y="273633"/>
                  <a:pt x="1592167" y="372650"/>
                  <a:pt x="1597728" y="664415"/>
                </a:cubicBezTo>
                <a:cubicBezTo>
                  <a:pt x="1603289" y="956181"/>
                  <a:pt x="1580395" y="1198207"/>
                  <a:pt x="1597728" y="1355949"/>
                </a:cubicBezTo>
                <a:cubicBezTo>
                  <a:pt x="1374946" y="1359984"/>
                  <a:pt x="1308006" y="1372387"/>
                  <a:pt x="1097107" y="1355949"/>
                </a:cubicBezTo>
                <a:cubicBezTo>
                  <a:pt x="886208" y="1339511"/>
                  <a:pt x="815090" y="1356112"/>
                  <a:pt x="596485" y="1355949"/>
                </a:cubicBezTo>
                <a:cubicBezTo>
                  <a:pt x="377880" y="1355786"/>
                  <a:pt x="133930" y="1373710"/>
                  <a:pt x="0" y="1355949"/>
                </a:cubicBezTo>
                <a:cubicBezTo>
                  <a:pt x="-20646" y="1137187"/>
                  <a:pt x="-11012" y="922081"/>
                  <a:pt x="0" y="718653"/>
                </a:cubicBezTo>
                <a:cubicBezTo>
                  <a:pt x="11012" y="515225"/>
                  <a:pt x="5473" y="334281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61923</TotalTime>
  <Words>2919</Words>
  <Application>Microsoft Macintosh PowerPoint</Application>
  <PresentationFormat>On-screen Show (4:3)</PresentationFormat>
  <Paragraphs>312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Helvetica</vt:lpstr>
      <vt:lpstr>Menlo</vt:lpstr>
      <vt:lpstr>NimbusRomNo9L</vt:lpstr>
      <vt:lpstr>Palatino</vt:lpstr>
      <vt:lpstr>Symbol</vt:lpstr>
      <vt:lpstr>Wingdings</vt:lpstr>
      <vt:lpstr>Office Theme</vt:lpstr>
      <vt:lpstr>HERA as an EIC Bootcamp Software and Physics </vt:lpstr>
      <vt:lpstr>Complex Environment</vt:lpstr>
      <vt:lpstr>Physics Lessons</vt:lpstr>
      <vt:lpstr>PowerPoint Presentation</vt:lpstr>
      <vt:lpstr>PowerPoint Presentation</vt:lpstr>
      <vt:lpstr>PowerPoint Presentation</vt:lpstr>
      <vt:lpstr>Real example: ZEUS charm photoproduction</vt:lpstr>
      <vt:lpstr>Real example: ZEUS charm photoproduction</vt:lpstr>
      <vt:lpstr>HZTOOL</vt:lpstr>
      <vt:lpstr>Rivet</vt:lpstr>
      <vt:lpstr>What’s Available: HERA</vt:lpstr>
      <vt:lpstr>Case Study: Underlying Event in Photon-Induced Processes</vt:lpstr>
      <vt:lpstr>Motivation: Photons</vt:lpstr>
      <vt:lpstr>Motivation: Multiparton interactions</vt:lpstr>
      <vt:lpstr>PowerPoint Presentation</vt:lpstr>
      <vt:lpstr>Also…</vt:lpstr>
      <vt:lpstr>Also…</vt:lpstr>
      <vt:lpstr>Parameters of the Model</vt:lpstr>
      <vt:lpstr>ZEUS Data</vt:lpstr>
      <vt:lpstr>LEP Data</vt:lpstr>
      <vt:lpstr>Tunes to CDF Data</vt:lpstr>
      <vt:lpstr>H1 Data</vt:lpstr>
      <vt:lpstr>It’s not just MPI…</vt:lpstr>
      <vt:lpstr>Conclusions</vt:lpstr>
      <vt:lpstr>Future Ideas</vt:lpstr>
      <vt:lpstr>Summary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Butterworth</dc:creator>
  <cp:lastModifiedBy>Butterworth, Jonathan</cp:lastModifiedBy>
  <cp:revision>343</cp:revision>
  <dcterms:created xsi:type="dcterms:W3CDTF">2015-04-11T13:53:50Z</dcterms:created>
  <dcterms:modified xsi:type="dcterms:W3CDTF">2024-06-05T15:46:29Z</dcterms:modified>
</cp:coreProperties>
</file>