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383" r:id="rId3"/>
    <p:sldId id="421" r:id="rId4"/>
    <p:sldId id="268" r:id="rId5"/>
    <p:sldId id="423" r:id="rId6"/>
    <p:sldId id="414" r:id="rId7"/>
    <p:sldId id="319" r:id="rId8"/>
    <p:sldId id="415" r:id="rId9"/>
    <p:sldId id="416" r:id="rId10"/>
    <p:sldId id="407" r:id="rId11"/>
    <p:sldId id="420" r:id="rId12"/>
    <p:sldId id="354" r:id="rId13"/>
    <p:sldId id="417" r:id="rId14"/>
    <p:sldId id="409" r:id="rId15"/>
    <p:sldId id="418" r:id="rId16"/>
    <p:sldId id="419" r:id="rId17"/>
    <p:sldId id="422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58"/>
            <p14:sldId id="383"/>
            <p14:sldId id="421"/>
            <p14:sldId id="268"/>
            <p14:sldId id="423"/>
            <p14:sldId id="414"/>
            <p14:sldId id="319"/>
            <p14:sldId id="415"/>
            <p14:sldId id="416"/>
            <p14:sldId id="407"/>
            <p14:sldId id="420"/>
            <p14:sldId id="354"/>
            <p14:sldId id="417"/>
            <p14:sldId id="409"/>
            <p14:sldId id="418"/>
            <p14:sldId id="419"/>
            <p14:sldId id="422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96" autoAdjust="0"/>
  </p:normalViewPr>
  <p:slideViewPr>
    <p:cSldViewPr snapToGrid="0" snapToObjects="1">
      <p:cViewPr varScale="1">
        <p:scale>
          <a:sx n="60" d="100"/>
          <a:sy n="60" d="100"/>
        </p:scale>
        <p:origin x="1130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C3A6-153B-4E23-85B0-80A1E8302B9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9F120-58AE-4D76-9DDE-B6BDF015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549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3098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646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6195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744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9293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841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239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6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1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021142"/>
            <a:ext cx="8229600" cy="1044142"/>
          </a:xfrm>
        </p:spPr>
        <p:txBody>
          <a:bodyPr>
            <a:spAutoFit/>
          </a:bodyPr>
          <a:lstStyle>
            <a:lvl1pPr>
              <a:defRPr sz="6200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554642"/>
            <a:ext cx="8229600" cy="229888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47E8-9E91-4AB4-A1A3-78E4B56620EF}" type="datetime1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0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45686"/>
            <a:ext cx="9144000" cy="1766627"/>
          </a:xfrm>
        </p:spPr>
        <p:txBody>
          <a:bodyPr anchor="ctr"/>
          <a:lstStyle>
            <a:lvl1pPr marL="0" marR="0" indent="0" algn="ctr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380179"/>
            <a:ext cx="8229600" cy="935975"/>
          </a:xfrm>
          <a:prstGeom prst="rect">
            <a:avLst/>
          </a:prstGeom>
        </p:spPr>
        <p:txBody>
          <a:bodyPr vert="horz" lIns="91429" tIns="45715" rIns="91429" bIns="45715" rtlCol="0" anchor="ctr">
            <a:sp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54642"/>
            <a:ext cx="8229600" cy="611473"/>
          </a:xfrm>
          <a:prstGeom prst="rect">
            <a:avLst/>
          </a:prstGeom>
        </p:spPr>
        <p:txBody>
          <a:bodyPr vert="horz" lIns="91429" tIns="45715" rIns="91429" bIns="45715" rtlCol="0"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49" r:id="rId4"/>
    <p:sldLayoutId id="2147483662" r:id="rId5"/>
    <p:sldLayoutId id="2147483661" r:id="rId6"/>
    <p:sldLayoutId id="2147483664" r:id="rId7"/>
    <p:sldLayoutId id="2147483663" r:id="rId8"/>
    <p:sldLayoutId id="2147483666" r:id="rId9"/>
    <p:sldLayoutId id="2147483665" r:id="rId10"/>
    <p:sldLayoutId id="2147483667" r:id="rId11"/>
    <p:sldLayoutId id="2147483668" r:id="rId12"/>
    <p:sldLayoutId id="2147483672" r:id="rId13"/>
    <p:sldLayoutId id="2147483670" r:id="rId14"/>
    <p:sldLayoutId id="2147483673" r:id="rId15"/>
    <p:sldLayoutId id="2147483671" r:id="rId16"/>
    <p:sldLayoutId id="2147483674" r:id="rId17"/>
    <p:sldLayoutId id="2147483669" r:id="rId18"/>
    <p:sldLayoutId id="2147483675" r:id="rId19"/>
  </p:sldLayoutIdLst>
  <p:hf hdr="0" ftr="0" dt="0"/>
  <p:txStyles>
    <p:titleStyle>
      <a:lvl1pPr algn="l" defTabSz="457146" rtl="0" eaLnBrk="1" latinLnBrk="0" hangingPunct="1">
        <a:spcBef>
          <a:spcPct val="0"/>
        </a:spcBef>
        <a:buNone/>
        <a:defRPr sz="55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457146" rtl="0" eaLnBrk="1" latinLnBrk="0" hangingPunct="1">
        <a:spcBef>
          <a:spcPct val="20000"/>
        </a:spcBef>
        <a:buFont typeface="Arial"/>
        <a:buNone/>
        <a:defRPr sz="3400" kern="1200" cap="all" baseline="0">
          <a:solidFill>
            <a:srgbClr val="25303B"/>
          </a:solidFill>
          <a:latin typeface="+mn-lt"/>
          <a:ea typeface="+mn-ea"/>
          <a:cs typeface="+mn-cs"/>
        </a:defRPr>
      </a:lvl1pPr>
      <a:lvl2pPr marL="742862" indent="-285716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5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0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7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2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8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4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0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5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7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1" y="2973830"/>
            <a:ext cx="8229600" cy="1138763"/>
          </a:xfrm>
        </p:spPr>
        <p:txBody>
          <a:bodyPr/>
          <a:lstStyle/>
          <a:p>
            <a:pPr algn="ctr"/>
            <a:r>
              <a:rPr lang="en-GB" sz="34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Importance of polarisation observables in extraction of resonance properties </a:t>
            </a:r>
            <a:endParaRPr lang="en-GB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8820" y="5317116"/>
            <a:ext cx="2846360" cy="454304"/>
          </a:xfrm>
          <a:prstGeom prst="rect">
            <a:avLst/>
          </a:prstGeom>
          <a:noFill/>
        </p:spPr>
        <p:txBody>
          <a:bodyPr wrap="none" lIns="64310" tIns="32155" rIns="64310" bIns="32155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Mikhail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Bashkanov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5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observable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вал 8">
                <a:extLst>
                  <a:ext uri="{FF2B5EF4-FFF2-40B4-BE49-F238E27FC236}">
                    <a16:creationId xmlns:a16="http://schemas.microsoft.com/office/drawing/2014/main" id="{D0703232-236C-4B48-A0D8-AD174904E21E}"/>
                  </a:ext>
                </a:extLst>
              </p:cNvPr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Овал 8">
                <a:extLst>
                  <a:ext uri="{FF2B5EF4-FFF2-40B4-BE49-F238E27FC236}">
                    <a16:creationId xmlns:a16="http://schemas.microsoft.com/office/drawing/2014/main" id="{D0703232-236C-4B48-A0D8-AD174904E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>
                <a:blip r:embed="rId2"/>
                <a:stretch>
                  <a:fillRect l="-17544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9">
            <a:extLst>
              <a:ext uri="{FF2B5EF4-FFF2-40B4-BE49-F238E27FC236}">
                <a16:creationId xmlns:a16="http://schemas.microsoft.com/office/drawing/2014/main" id="{8854436F-347E-4357-B640-1868E2C48040}"/>
              </a:ext>
            </a:extLst>
          </p:cNvPr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8" name="Прямоугольник 10">
              <a:extLst>
                <a:ext uri="{FF2B5EF4-FFF2-40B4-BE49-F238E27FC236}">
                  <a16:creationId xmlns:a16="http://schemas.microsoft.com/office/drawing/2014/main" id="{DD0C8166-0094-4622-966A-A82EAF31C0DF}"/>
                </a:ext>
              </a:extLst>
            </p:cNvPr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2B39F9-B9C6-424C-9625-08F7F6D84A6B}"/>
                </a:ext>
              </a:extLst>
            </p:cNvPr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Target</a:t>
              </a:r>
              <a:endParaRPr lang="ru-RU" sz="2400" b="1" dirty="0"/>
            </a:p>
          </p:txBody>
        </p:sp>
        <p:cxnSp>
          <p:nvCxnSpPr>
            <p:cNvPr id="10" name="Прямая со стрелкой 13">
              <a:extLst>
                <a:ext uri="{FF2B5EF4-FFF2-40B4-BE49-F238E27FC236}">
                  <a16:creationId xmlns:a16="http://schemas.microsoft.com/office/drawing/2014/main" id="{C1F4AC54-68E2-4D50-B9CC-38FA46203892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8">
                <a:extLst>
                  <a:ext uri="{FF2B5EF4-FFF2-40B4-BE49-F238E27FC236}">
                    <a16:creationId xmlns:a16="http://schemas.microsoft.com/office/drawing/2014/main" id="{925C82F6-7C2C-4ACB-9689-C738298DA944}"/>
                  </a:ext>
                </a:extLst>
              </p:cNvPr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Овал 18">
                <a:extLst>
                  <a:ext uri="{FF2B5EF4-FFF2-40B4-BE49-F238E27FC236}">
                    <a16:creationId xmlns:a16="http://schemas.microsoft.com/office/drawing/2014/main" id="{925C82F6-7C2C-4ACB-9689-C738298DA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20">
            <a:extLst>
              <a:ext uri="{FF2B5EF4-FFF2-40B4-BE49-F238E27FC236}">
                <a16:creationId xmlns:a16="http://schemas.microsoft.com/office/drawing/2014/main" id="{DB40251F-5C46-4F41-8B78-960B634CBF94}"/>
              </a:ext>
            </a:extLst>
          </p:cNvPr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21">
            <a:extLst>
              <a:ext uri="{FF2B5EF4-FFF2-40B4-BE49-F238E27FC236}">
                <a16:creationId xmlns:a16="http://schemas.microsoft.com/office/drawing/2014/main" id="{8FB0BE06-B978-4A85-B89D-0C9B44F310A4}"/>
              </a:ext>
            </a:extLst>
          </p:cNvPr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2">
            <a:extLst>
              <a:ext uri="{FF2B5EF4-FFF2-40B4-BE49-F238E27FC236}">
                <a16:creationId xmlns:a16="http://schemas.microsoft.com/office/drawing/2014/main" id="{721A6688-5B8D-45DC-B247-3A581A2958DA}"/>
              </a:ext>
            </a:extLst>
          </p:cNvPr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23">
            <a:extLst>
              <a:ext uri="{FF2B5EF4-FFF2-40B4-BE49-F238E27FC236}">
                <a16:creationId xmlns:a16="http://schemas.microsoft.com/office/drawing/2014/main" id="{3A58C384-CA57-4EE4-9880-40890861BD31}"/>
              </a:ext>
            </a:extLst>
          </p:cNvPr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24">
            <a:extLst>
              <a:ext uri="{FF2B5EF4-FFF2-40B4-BE49-F238E27FC236}">
                <a16:creationId xmlns:a16="http://schemas.microsoft.com/office/drawing/2014/main" id="{48295509-7D22-452F-B226-0C8B1E277431}"/>
              </a:ext>
            </a:extLst>
          </p:cNvPr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BF9B0A-9B0C-459D-94DB-43BA9B1C3445}"/>
                  </a:ext>
                </a:extLst>
              </p:cNvPr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BF9B0A-9B0C-459D-94DB-43BA9B1C3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Дуга 26">
            <a:extLst>
              <a:ext uri="{FF2B5EF4-FFF2-40B4-BE49-F238E27FC236}">
                <a16:creationId xmlns:a16="http://schemas.microsoft.com/office/drawing/2014/main" id="{AB2666D0-330C-4142-901B-8ECD1C84FC8A}"/>
              </a:ext>
            </a:extLst>
          </p:cNvPr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ADD623-266D-47E2-B711-3EBB8F98CDAE}"/>
                  </a:ext>
                </a:extLst>
              </p:cNvPr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ADD623-266D-47E2-B711-3EBB8F98C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>
                <a:blip r:embed="rId5"/>
                <a:stretch>
                  <a:fillRect r="-120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D669E2-A96F-4AD4-B002-FE0C0A86261D}"/>
                  </a:ext>
                </a:extLst>
              </p:cNvPr>
              <p:cNvSpPr txBox="1"/>
              <p:nvPr/>
            </p:nvSpPr>
            <p:spPr>
              <a:xfrm>
                <a:off x="3253217" y="2193126"/>
                <a:ext cx="2360390" cy="677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eqArr>
                            <m:eqArr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⊙</m:t>
                              </m:r>
                            </m:e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D669E2-A96F-4AD4-B002-FE0C0A862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217" y="2193126"/>
                <a:ext cx="2360390" cy="677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F8FD949-0B35-4666-B111-67350FCACBD9}"/>
              </a:ext>
            </a:extLst>
          </p:cNvPr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Polarimeter</a:t>
            </a:r>
            <a:endParaRPr lang="ru-RU" sz="2400" b="1" dirty="0"/>
          </a:p>
        </p:txBody>
      </p:sp>
      <p:cxnSp>
        <p:nvCxnSpPr>
          <p:cNvPr id="25" name="Прямая со стрелкой 30">
            <a:extLst>
              <a:ext uri="{FF2B5EF4-FFF2-40B4-BE49-F238E27FC236}">
                <a16:creationId xmlns:a16="http://schemas.microsoft.com/office/drawing/2014/main" id="{ABF471AB-63FD-4810-95D9-02C511FF6212}"/>
              </a:ext>
            </a:extLst>
          </p:cNvPr>
          <p:cNvCxnSpPr>
            <a:stCxn id="24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31">
            <a:extLst>
              <a:ext uri="{FF2B5EF4-FFF2-40B4-BE49-F238E27FC236}">
                <a16:creationId xmlns:a16="http://schemas.microsoft.com/office/drawing/2014/main" id="{7D847A0A-9C73-4EF4-BDB3-4A6FB803E711}"/>
              </a:ext>
            </a:extLst>
          </p:cNvPr>
          <p:cNvSpPr/>
          <p:nvPr/>
        </p:nvSpPr>
        <p:spPr>
          <a:xfrm>
            <a:off x="6048164" y="4725144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</a:t>
            </a:r>
            <a:endParaRPr lang="ru-RU" sz="2400" b="1" dirty="0"/>
          </a:p>
        </p:txBody>
      </p:sp>
      <p:cxnSp>
        <p:nvCxnSpPr>
          <p:cNvPr id="27" name="Прямая соединительная линия 32">
            <a:extLst>
              <a:ext uri="{FF2B5EF4-FFF2-40B4-BE49-F238E27FC236}">
                <a16:creationId xmlns:a16="http://schemas.microsoft.com/office/drawing/2014/main" id="{51BF166E-5779-457D-902A-8756743C7796}"/>
              </a:ext>
            </a:extLst>
          </p:cNvPr>
          <p:cNvCxnSpPr/>
          <p:nvPr/>
        </p:nvCxnSpPr>
        <p:spPr>
          <a:xfrm flipV="1">
            <a:off x="5389664" y="818754"/>
            <a:ext cx="1918639" cy="2988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E2665B-7104-4C7B-8E1F-3120DFB141BA}"/>
              </a:ext>
            </a:extLst>
          </p:cNvPr>
          <p:cNvSpPr txBox="1"/>
          <p:nvPr/>
        </p:nvSpPr>
        <p:spPr>
          <a:xfrm>
            <a:off x="2207666" y="1580942"/>
            <a:ext cx="17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Analysing power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5703F-A3AA-4150-8B77-73B06FDD3227}"/>
              </a:ext>
            </a:extLst>
          </p:cNvPr>
          <p:cNvSpPr txBox="1"/>
          <p:nvPr/>
        </p:nvSpPr>
        <p:spPr>
          <a:xfrm>
            <a:off x="4349821" y="1549184"/>
            <a:ext cx="128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Polarisation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4">
                <a:extLst>
                  <a:ext uri="{FF2B5EF4-FFF2-40B4-BE49-F238E27FC236}">
                    <a16:creationId xmlns:a16="http://schemas.microsoft.com/office/drawing/2014/main" id="{CC4C9113-2E6E-4035-8D6E-A5344FC3ABB7}"/>
                  </a:ext>
                </a:extLst>
              </p:cNvPr>
              <p:cNvSpPr/>
              <p:nvPr/>
            </p:nvSpPr>
            <p:spPr>
              <a:xfrm>
                <a:off x="5137635" y="3555057"/>
                <a:ext cx="504056" cy="50405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Овал 14">
                <a:extLst>
                  <a:ext uri="{FF2B5EF4-FFF2-40B4-BE49-F238E27FC236}">
                    <a16:creationId xmlns:a16="http://schemas.microsoft.com/office/drawing/2014/main" id="{CC4C9113-2E6E-4035-8D6E-A5344FC3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35" y="3555057"/>
                <a:ext cx="504056" cy="504055"/>
              </a:xfrm>
              <a:prstGeom prst="ellipse">
                <a:avLst/>
              </a:prstGeom>
              <a:blipFill>
                <a:blip r:embed="rId7"/>
                <a:stretch>
                  <a:fillRect l="-109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5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48148E-6 L 0.23611 0.18889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4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4" grpId="2" animBg="1"/>
      <p:bldP spid="15" grpId="0" animBg="1"/>
      <p:bldP spid="19" grpId="0" animBg="1"/>
      <p:bldP spid="20" grpId="0"/>
      <p:bldP spid="21" grpId="0" animBg="1"/>
      <p:bldP spid="22" grpId="0"/>
      <p:bldP spid="24" grpId="0"/>
      <p:bldP spid="26" grpId="0" animBg="1"/>
      <p:bldP spid="26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CC276-3113-832D-68FA-68C15E42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4" r="2397"/>
          <a:stretch/>
        </p:blipFill>
        <p:spPr>
          <a:xfrm>
            <a:off x="0" y="1125396"/>
            <a:ext cx="5187950" cy="2762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65C0A-0EE6-5508-9BE6-E4FB7BF2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7" y="3887885"/>
            <a:ext cx="2966253" cy="2741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44F81-B894-BCC9-43AE-1CA71462D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550" y="4488148"/>
            <a:ext cx="4058002" cy="214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1DD588-BC09-2EB7-BBE7-E5EFFFA88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551" y="133051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6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275563" cy="738654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  <a:latin typeface="+mn-lt"/>
              </a:rPr>
              <a:t>Geometrical Acceptance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63" y="1042248"/>
            <a:ext cx="4820437" cy="2608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5" y="3913682"/>
            <a:ext cx="3415685" cy="2319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03" y="3955562"/>
            <a:ext cx="3292317" cy="2235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5818" y="3561667"/>
            <a:ext cx="68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3787" y="1810849"/>
                <a:ext cx="2214517" cy="4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>
                              <a:latin typeface="Cambria Math"/>
                            </a:rPr>
                            <m:t>𝚯</m:t>
                          </m:r>
                        </m:e>
                        <m:sub/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𝐧</m:t>
                          </m:r>
                        </m:sup>
                      </m:sSubSup>
                      <m:r>
                        <a:rPr lang="en-US" sz="2000" b="1" i="0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𝐬𝐜𝐚𝐭𝐭</m:t>
                          </m:r>
                        </m:sub>
                        <m:sup>
                          <m:r>
                            <a:rPr lang="en-US" sz="2000" b="1" i="0" smtClean="0">
                              <a:latin typeface="Cambria Math"/>
                            </a:rPr>
                            <m:t>𝐩</m:t>
                          </m:r>
                        </m:sup>
                      </m:sSubSup>
                      <m:r>
                        <a:rPr lang="en-US" sz="2000" b="1" i="0" smtClean="0">
                          <a:latin typeface="Cambria Math"/>
                        </a:rPr>
                        <m:t>&gt;</m:t>
                      </m:r>
                      <m:r>
                        <a:rPr lang="en-US" sz="2000" b="1" i="0" smtClean="0">
                          <a:latin typeface="Cambria Math"/>
                        </a:rPr>
                        <m:t>𝟐𝟕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7" y="1810849"/>
                <a:ext cx="2214517" cy="433067"/>
              </a:xfrm>
              <a:prstGeom prst="rect">
                <a:avLst/>
              </a:prstGeom>
              <a:blipFill>
                <a:blip r:embed="rId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93791" y="3582793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E52A6B-69AE-24D4-5C11-825C4C43B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377" y="6097327"/>
            <a:ext cx="4747026" cy="5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125552"/>
                <a:ext cx="6275563" cy="1399540"/>
              </a:xfrm>
            </p:spPr>
            <p:txBody>
              <a:bodyPr/>
              <a:lstStyle/>
              <a:p>
                <a:pPr lvl="0"/>
                <a:r>
                  <a:rPr lang="en-GB" b="1" dirty="0">
                    <a:solidFill>
                      <a:srgbClr val="000000"/>
                    </a:solidFill>
                  </a:rPr>
                  <a:t>Previous results </a:t>
                </a:r>
                <a:br>
                  <a:rPr lang="en-GB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125552"/>
                <a:ext cx="6275563" cy="1399540"/>
              </a:xfrm>
              <a:blipFill>
                <a:blip r:embed="rId3"/>
                <a:stretch>
                  <a:fillRect l="-3790" t="-8734" b="-20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F7752-C063-4D16-861A-B7BF1C3A1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31" y="1534773"/>
            <a:ext cx="7651170" cy="52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021FA-96F0-4F51-8D34-9EE5805AED45}"/>
              </a:ext>
            </a:extLst>
          </p:cNvPr>
          <p:cNvSpPr txBox="1"/>
          <p:nvPr/>
        </p:nvSpPr>
        <p:spPr>
          <a:xfrm>
            <a:off x="3253216" y="6352143"/>
            <a:ext cx="3719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solidFill>
                  <a:srgbClr val="FF0000"/>
                </a:solidFill>
                <a:latin typeface="Palatino" pitchFamily="18" charset="0"/>
              </a:rPr>
              <a:t>SAID22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>
                <a:solidFill>
                  <a:srgbClr val="0000FF"/>
                </a:solidFill>
                <a:latin typeface="Palatino" pitchFamily="18" charset="0"/>
              </a:rPr>
              <a:t>SAID23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 err="1">
                <a:solidFill>
                  <a:srgbClr val="FF0000"/>
                </a:solidFill>
                <a:latin typeface="Palatino" pitchFamily="18" charset="0"/>
              </a:rPr>
              <a:t>BnGa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A2DAD-EE00-695F-F677-637DF7A97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337906"/>
            <a:ext cx="7269614" cy="48861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C3A58-2B91-8C23-6460-19C584FA701E}"/>
              </a:ext>
            </a:extLst>
          </p:cNvPr>
          <p:cNvCxnSpPr/>
          <p:nvPr/>
        </p:nvCxnSpPr>
        <p:spPr>
          <a:xfrm>
            <a:off x="2209800" y="6559550"/>
            <a:ext cx="86995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45F6D-C7CD-6805-3047-AC1EEF73D5F2}"/>
              </a:ext>
            </a:extLst>
          </p:cNvPr>
          <p:cNvCxnSpPr/>
          <p:nvPr/>
        </p:nvCxnSpPr>
        <p:spPr>
          <a:xfrm>
            <a:off x="5778500" y="6534150"/>
            <a:ext cx="8699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2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021FA-96F0-4F51-8D34-9EE5805AED45}"/>
              </a:ext>
            </a:extLst>
          </p:cNvPr>
          <p:cNvSpPr txBox="1"/>
          <p:nvPr/>
        </p:nvSpPr>
        <p:spPr>
          <a:xfrm>
            <a:off x="3253216" y="6352143"/>
            <a:ext cx="3719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solidFill>
                  <a:srgbClr val="FF0000"/>
                </a:solidFill>
                <a:latin typeface="Palatino" pitchFamily="18" charset="0"/>
              </a:rPr>
              <a:t>SAID22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>
                <a:solidFill>
                  <a:srgbClr val="0000FF"/>
                </a:solidFill>
                <a:latin typeface="Palatino" pitchFamily="18" charset="0"/>
              </a:rPr>
              <a:t>SAID23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 err="1">
                <a:solidFill>
                  <a:srgbClr val="FF0000"/>
                </a:solidFill>
                <a:latin typeface="Palatino" pitchFamily="18" charset="0"/>
              </a:rPr>
              <a:t>BnGa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C3A58-2B91-8C23-6460-19C584FA701E}"/>
              </a:ext>
            </a:extLst>
          </p:cNvPr>
          <p:cNvCxnSpPr/>
          <p:nvPr/>
        </p:nvCxnSpPr>
        <p:spPr>
          <a:xfrm>
            <a:off x="2209800" y="6559550"/>
            <a:ext cx="86995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45F6D-C7CD-6805-3047-AC1EEF73D5F2}"/>
              </a:ext>
            </a:extLst>
          </p:cNvPr>
          <p:cNvCxnSpPr/>
          <p:nvPr/>
        </p:nvCxnSpPr>
        <p:spPr>
          <a:xfrm>
            <a:off x="5778500" y="6534150"/>
            <a:ext cx="8699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CDF3494-1412-5F96-14B0-A91579954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60" y="1241221"/>
            <a:ext cx="7037680" cy="47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132830"/>
                <a:ext cx="6787014" cy="138498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 consequences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132830"/>
                <a:ext cx="6787014" cy="1384984"/>
              </a:xfrm>
              <a:blipFill>
                <a:blip r:embed="rId3"/>
                <a:stretch>
                  <a:fillRect r="-1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021FA-96F0-4F51-8D34-9EE5805AED45}"/>
              </a:ext>
            </a:extLst>
          </p:cNvPr>
          <p:cNvSpPr txBox="1"/>
          <p:nvPr/>
        </p:nvSpPr>
        <p:spPr>
          <a:xfrm>
            <a:off x="3253216" y="6352143"/>
            <a:ext cx="3719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solidFill>
                  <a:srgbClr val="FF0000"/>
                </a:solidFill>
                <a:latin typeface="Palatino" pitchFamily="18" charset="0"/>
              </a:rPr>
              <a:t>SAID22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>
                <a:solidFill>
                  <a:srgbClr val="0000FF"/>
                </a:solidFill>
                <a:latin typeface="Palatino" pitchFamily="18" charset="0"/>
              </a:rPr>
              <a:t>SAID23</a:t>
            </a:r>
            <a:r>
              <a:rPr lang="en-US" altLang="ru-RU" sz="1800" dirty="0">
                <a:latin typeface="Palatino" pitchFamily="18" charset="0"/>
              </a:rPr>
              <a:t>, </a:t>
            </a:r>
            <a:r>
              <a:rPr lang="en-US" altLang="ru-RU" sz="1800" dirty="0" err="1">
                <a:solidFill>
                  <a:srgbClr val="FF0000"/>
                </a:solidFill>
                <a:latin typeface="Palatino" pitchFamily="18" charset="0"/>
              </a:rPr>
              <a:t>BnGa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C3A58-2B91-8C23-6460-19C584FA701E}"/>
              </a:ext>
            </a:extLst>
          </p:cNvPr>
          <p:cNvCxnSpPr/>
          <p:nvPr/>
        </p:nvCxnSpPr>
        <p:spPr>
          <a:xfrm>
            <a:off x="2209800" y="6559550"/>
            <a:ext cx="86995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45F6D-C7CD-6805-3047-AC1EEF73D5F2}"/>
              </a:ext>
            </a:extLst>
          </p:cNvPr>
          <p:cNvCxnSpPr/>
          <p:nvPr/>
        </p:nvCxnSpPr>
        <p:spPr>
          <a:xfrm>
            <a:off x="5778500" y="6534150"/>
            <a:ext cx="8699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733009A-9412-BAEE-0CB6-6685D65EA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83" y="1279318"/>
            <a:ext cx="6504234" cy="47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4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132830"/>
            <a:ext cx="6787014" cy="1384984"/>
          </a:xfrm>
        </p:spPr>
        <p:txBody>
          <a:bodyPr/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+mn-lt"/>
              </a:rPr>
              <a:t>Polarisation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observables at high energies?</a:t>
            </a: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AutoShape 2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www.overleaf.com/project/5d5eaf7ce89963058100cd82/file/5d5eb004e89963058100cde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A0953-899A-11F8-F2E4-AD766F9FB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405" y="1898535"/>
            <a:ext cx="3660895" cy="348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A6C3F-A8F3-1547-A55F-8034D1A7F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00" y="1898535"/>
            <a:ext cx="3760796" cy="3048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08C45D-61AC-6173-EBFB-1A0F153D4AEB}"/>
              </a:ext>
            </a:extLst>
          </p:cNvPr>
          <p:cNvSpPr txBox="1"/>
          <p:nvPr/>
        </p:nvSpPr>
        <p:spPr>
          <a:xfrm>
            <a:off x="692150" y="5059532"/>
            <a:ext cx="1905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Need Polarisation: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Target?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Stats?</a:t>
            </a:r>
          </a:p>
        </p:txBody>
      </p:sp>
    </p:spTree>
    <p:extLst>
      <p:ext uri="{BB962C8B-B14F-4D97-AF65-F5344CB8AC3E}">
        <p14:creationId xmlns:p14="http://schemas.microsoft.com/office/powerpoint/2010/main" val="70058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330729"/>
            <a:ext cx="4887260" cy="74127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54197" y="2121896"/>
            <a:ext cx="8539701" cy="2012849"/>
          </a:xfrm>
        </p:spPr>
        <p:txBody>
          <a:bodyPr/>
          <a:lstStyle/>
          <a:p>
            <a:r>
              <a:rPr lang="en-US" sz="2400" dirty="0"/>
              <a:t>Double-</a:t>
            </a:r>
            <a:r>
              <a:rPr lang="en-US" sz="2400" dirty="0" err="1"/>
              <a:t>polarisation</a:t>
            </a:r>
            <a:r>
              <a:rPr lang="en-US" sz="2400" dirty="0"/>
              <a:t> measurements is a powerful tool</a:t>
            </a:r>
          </a:p>
          <a:p>
            <a:pPr lvl="1"/>
            <a:r>
              <a:rPr lang="en-US" sz="2100" b="0" dirty="0"/>
              <a:t>Systematics</a:t>
            </a:r>
          </a:p>
          <a:p>
            <a:pPr lvl="1"/>
            <a:r>
              <a:rPr lang="en-US" sz="2100" dirty="0"/>
              <a:t>Baryon spectroscopy</a:t>
            </a:r>
          </a:p>
          <a:p>
            <a:pPr lvl="1"/>
            <a:r>
              <a:rPr lang="en-US" sz="2100" b="0" dirty="0"/>
              <a:t>Need other measurements besides Beam-Target</a:t>
            </a:r>
          </a:p>
          <a:p>
            <a:pPr lvl="1"/>
            <a:r>
              <a:rPr lang="en-US" sz="2100" dirty="0"/>
              <a:t>High energies</a:t>
            </a:r>
            <a:endParaRPr lang="en-US" sz="2100" b="0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3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368730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161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" y="117942"/>
            <a:ext cx="8219892" cy="676457"/>
          </a:xfrm>
        </p:spPr>
        <p:txBody>
          <a:bodyPr/>
          <a:lstStyle/>
          <a:p>
            <a:r>
              <a:rPr lang="en-US" sz="3796" dirty="0"/>
              <a:t>Lattice QCD</a:t>
            </a:r>
            <a:endParaRPr lang="ru-RU" sz="3796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" y="1417358"/>
            <a:ext cx="8953913" cy="384866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ADE671AD-6EB6-BFB4-6C50-EEDAB301B9D8}"/>
              </a:ext>
            </a:extLst>
          </p:cNvPr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" y="117942"/>
            <a:ext cx="8219892" cy="676457"/>
          </a:xfrm>
        </p:spPr>
        <p:txBody>
          <a:bodyPr/>
          <a:lstStyle/>
          <a:p>
            <a:r>
              <a:rPr lang="en-US" sz="3796" dirty="0"/>
              <a:t>Lattice QCD</a:t>
            </a:r>
            <a:endParaRPr lang="ru-RU" sz="3796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BFE9A-98C9-13A1-40AA-645C0746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3" y="1038112"/>
            <a:ext cx="8543378" cy="4467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5B7854-BABB-583D-FA06-09B8489F7469}"/>
              </a:ext>
            </a:extLst>
          </p:cNvPr>
          <p:cNvSpPr txBox="1"/>
          <p:nvPr/>
        </p:nvSpPr>
        <p:spPr>
          <a:xfrm>
            <a:off x="1314450" y="6191250"/>
            <a:ext cx="317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>
                <a:solidFill>
                  <a:srgbClr val="0D1E1F"/>
                </a:solidFill>
                <a:effectLst/>
                <a:latin typeface="Liberation Sans"/>
              </a:rPr>
              <a:t>Derek </a:t>
            </a:r>
            <a:r>
              <a:rPr lang="en-GB" b="0" i="1" dirty="0" err="1">
                <a:solidFill>
                  <a:srgbClr val="0D1E1F"/>
                </a:solidFill>
                <a:effectLst/>
                <a:latin typeface="Liberation Sans"/>
              </a:rPr>
              <a:t>Leinweber</a:t>
            </a:r>
            <a:r>
              <a:rPr lang="en-GB" i="1" dirty="0">
                <a:solidFill>
                  <a:srgbClr val="0D1E1F"/>
                </a:solidFill>
                <a:latin typeface="Liberation Sans"/>
              </a:rPr>
              <a:t>, </a:t>
            </a:r>
            <a:r>
              <a:rPr lang="en-GB" i="1" dirty="0" err="1">
                <a:solidFill>
                  <a:srgbClr val="0D1E1F"/>
                </a:solidFill>
                <a:latin typeface="Liberation Sans"/>
              </a:rPr>
              <a:t>Nstar</a:t>
            </a:r>
            <a:r>
              <a:rPr lang="en-GB" i="1" dirty="0">
                <a:solidFill>
                  <a:srgbClr val="0D1E1F"/>
                </a:solidFill>
                <a:latin typeface="Liberation Sans"/>
              </a:rPr>
              <a:t> 2024</a:t>
            </a:r>
            <a:endParaRPr lang="en-GB" dirty="0"/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9DF685D1-7F7B-920B-2ED0-598B3B475FEF}"/>
              </a:ext>
            </a:extLst>
          </p:cNvPr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5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130183"/>
            <a:ext cx="6275563" cy="1390279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Baryon spectroscopy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5">
                <a:extLst>
                  <a:ext uri="{FF2B5EF4-FFF2-40B4-BE49-F238E27FC236}">
                    <a16:creationId xmlns:a16="http://schemas.microsoft.com/office/drawing/2014/main" id="{58F5C393-C1AA-4890-B081-DF8E05C9D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024724"/>
                  </p:ext>
                </p:extLst>
              </p:nvPr>
            </p:nvGraphicFramePr>
            <p:xfrm>
              <a:off x="115277" y="1945449"/>
              <a:ext cx="3137940" cy="380776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45980">
                      <a:extLst>
                        <a:ext uri="{9D8B030D-6E8A-4147-A177-3AD203B41FA5}">
                          <a16:colId xmlns:a16="http://schemas.microsoft.com/office/drawing/2014/main" val="1328799894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3526933018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4047798714"/>
                        </a:ext>
                      </a:extLst>
                    </a:gridCol>
                  </a:tblGrid>
                  <a:tr h="543966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Baryon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32212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666094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58343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463098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0000FF"/>
                              </a:solidFill>
                            </a:rPr>
                            <a:t>9*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37690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02471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65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5">
                <a:extLst>
                  <a:ext uri="{FF2B5EF4-FFF2-40B4-BE49-F238E27FC236}">
                    <a16:creationId xmlns:a16="http://schemas.microsoft.com/office/drawing/2014/main" id="{58F5C393-C1AA-4890-B081-DF8E05C9D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1024724"/>
                  </p:ext>
                </p:extLst>
              </p:nvPr>
            </p:nvGraphicFramePr>
            <p:xfrm>
              <a:off x="115277" y="1945449"/>
              <a:ext cx="3137940" cy="380776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45980">
                      <a:extLst>
                        <a:ext uri="{9D8B030D-6E8A-4147-A177-3AD203B41FA5}">
                          <a16:colId xmlns:a16="http://schemas.microsoft.com/office/drawing/2014/main" val="1328799894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3526933018"/>
                        </a:ext>
                      </a:extLst>
                    </a:gridCol>
                    <a:gridCol w="1045980">
                      <a:extLst>
                        <a:ext uri="{9D8B030D-6E8A-4147-A177-3AD203B41FA5}">
                          <a16:colId xmlns:a16="http://schemas.microsoft.com/office/drawing/2014/main" val="4047798714"/>
                        </a:ext>
                      </a:extLst>
                    </a:gridCol>
                  </a:tblGrid>
                  <a:tr h="543966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Baryon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2024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32212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04444" r="-201163" b="-4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666094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206742" r="-201163" b="-4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758343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306742" r="-201163" b="-3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9463098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406742" r="-201163" b="-2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rgbClr val="0000FF"/>
                              </a:solidFill>
                            </a:rPr>
                            <a:t>9*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337690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501111" r="-201163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02471"/>
                      </a:ext>
                    </a:extLst>
                  </a:tr>
                  <a:tr h="543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1" t="-607865" r="-201163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652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D740156-608D-49BF-8431-D7B846054B55}"/>
              </a:ext>
            </a:extLst>
          </p:cNvPr>
          <p:cNvSpPr txBox="1"/>
          <p:nvPr/>
        </p:nvSpPr>
        <p:spPr>
          <a:xfrm>
            <a:off x="503852" y="920884"/>
            <a:ext cx="294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Number of 3- and 4-star Resonances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1445B4-75E4-4BC1-9223-C738201680AC}"/>
                  </a:ext>
                </a:extLst>
              </p:cNvPr>
              <p:cNvSpPr txBox="1"/>
              <p:nvPr/>
            </p:nvSpPr>
            <p:spPr>
              <a:xfrm>
                <a:off x="267477" y="5783227"/>
                <a:ext cx="2202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/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2250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0000FF"/>
                    </a:solidFill>
                  </a:rPr>
                  <a:t> was downgraded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1445B4-75E4-4BC1-9223-C73820168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7" y="5783227"/>
                <a:ext cx="2202847" cy="307777"/>
              </a:xfrm>
              <a:prstGeom prst="rect">
                <a:avLst/>
              </a:prstGeom>
              <a:blipFill>
                <a:blip r:embed="rId3"/>
                <a:stretch>
                  <a:fillRect l="-83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66DEA13-EF40-45FF-8800-B31AEE788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1" t="637" r="55919" b="-637"/>
          <a:stretch/>
        </p:blipFill>
        <p:spPr>
          <a:xfrm>
            <a:off x="3302629" y="2225081"/>
            <a:ext cx="2538741" cy="15284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3710D7B-93C4-42FA-A78E-5B2D2CC5727A}"/>
              </a:ext>
            </a:extLst>
          </p:cNvPr>
          <p:cNvSpPr txBox="1"/>
          <p:nvPr/>
        </p:nvSpPr>
        <p:spPr>
          <a:xfrm>
            <a:off x="4774552" y="6352143"/>
            <a:ext cx="2598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800" dirty="0">
                <a:latin typeface="Palatino" pitchFamily="18" charset="0"/>
              </a:rPr>
              <a:t>MAMI, ELSA, JLAB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E7E6B-A0D7-4E38-8F02-15AC97F13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871" y="4230808"/>
            <a:ext cx="5162031" cy="2125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C31010-4083-0694-15D6-5D64CB080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624" y="1694161"/>
            <a:ext cx="3199295" cy="23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275563" cy="738654"/>
          </a:xfrm>
        </p:spPr>
        <p:txBody>
          <a:bodyPr/>
          <a:lstStyle/>
          <a:p>
            <a:pPr lvl="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Polarisation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a key</a:t>
            </a:r>
            <a:endParaRPr lang="en-US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4ED04-4BE6-3952-3BE9-8104BCBD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08" y="1194649"/>
            <a:ext cx="7518592" cy="4925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4001A8-FB01-6868-A566-000D65CE0850}"/>
              </a:ext>
            </a:extLst>
          </p:cNvPr>
          <p:cNvSpPr txBox="1"/>
          <p:nvPr/>
        </p:nvSpPr>
        <p:spPr>
          <a:xfrm>
            <a:off x="1485900" y="6352143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>
                <a:solidFill>
                  <a:srgbClr val="0D1E1F"/>
                </a:solidFill>
                <a:effectLst/>
                <a:latin typeface="Liberation Sans"/>
              </a:rPr>
              <a:t>Ulrike </a:t>
            </a:r>
            <a:r>
              <a:rPr lang="en-GB" b="0" i="1" dirty="0" err="1">
                <a:solidFill>
                  <a:srgbClr val="0D1E1F"/>
                </a:solidFill>
                <a:effectLst/>
                <a:latin typeface="Liberation Sans"/>
              </a:rPr>
              <a:t>Thoma</a:t>
            </a:r>
            <a:r>
              <a:rPr lang="en-GB" i="1" dirty="0">
                <a:solidFill>
                  <a:srgbClr val="0D1E1F"/>
                </a:solidFill>
                <a:latin typeface="Liberation Sans"/>
              </a:rPr>
              <a:t>, </a:t>
            </a:r>
            <a:r>
              <a:rPr lang="en-GB" i="1" dirty="0" err="1">
                <a:solidFill>
                  <a:srgbClr val="0D1E1F"/>
                </a:solidFill>
                <a:latin typeface="Liberation Sans"/>
              </a:rPr>
              <a:t>Nstar</a:t>
            </a:r>
            <a:r>
              <a:rPr lang="en-GB" i="1" dirty="0">
                <a:solidFill>
                  <a:srgbClr val="0D1E1F"/>
                </a:solidFill>
                <a:latin typeface="Liberation Sans"/>
              </a:rPr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63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8286" y="127386"/>
            <a:ext cx="6460293" cy="738654"/>
          </a:xfrm>
        </p:spPr>
        <p:txBody>
          <a:bodyPr/>
          <a:lstStyle/>
          <a:p>
            <a:pPr lvl="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Polarisation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observables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FAA08-24BE-864D-7479-55C0D4C1C329}"/>
              </a:ext>
            </a:extLst>
          </p:cNvPr>
          <p:cNvSpPr txBox="1"/>
          <p:nvPr/>
        </p:nvSpPr>
        <p:spPr>
          <a:xfrm>
            <a:off x="166236" y="6001764"/>
            <a:ext cx="7280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 complex amplitudes -&gt; 8 observables to define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be even less (</a:t>
            </a:r>
            <a:r>
              <a:rPr lang="en-GB" sz="1400" dirty="0"/>
              <a:t>Y. Wunderlich, F. Afzal, A. Thiel, R. Beck, Eur. Phys. J. A 53, 5, 86, 2017</a:t>
            </a:r>
            <a:r>
              <a:rPr lang="en-GB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A5AE7-0E17-ABAA-09FA-E68479DA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6" y="740319"/>
            <a:ext cx="7496608" cy="4666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34D6B-A5B1-5480-D375-24CAD5AA01C4}"/>
              </a:ext>
            </a:extLst>
          </p:cNvPr>
          <p:cNvSpPr txBox="1"/>
          <p:nvPr/>
        </p:nvSpPr>
        <p:spPr>
          <a:xfrm>
            <a:off x="5690546" y="5508594"/>
            <a:ext cx="31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0" i="1" dirty="0">
                <a:solidFill>
                  <a:srgbClr val="1D041F"/>
                </a:solidFill>
                <a:effectLst/>
                <a:latin typeface="Liberation Sans"/>
              </a:rPr>
              <a:t>Yannick Wunderlich, NStar</a:t>
            </a:r>
            <a:r>
              <a:rPr lang="en-GB" i="1" dirty="0">
                <a:solidFill>
                  <a:srgbClr val="1D041F"/>
                </a:solidFill>
                <a:latin typeface="Liberation Sans"/>
              </a:rPr>
              <a:t>24</a:t>
            </a:r>
            <a:endParaRPr lang="en-GB" b="1" i="0" dirty="0">
              <a:solidFill>
                <a:srgbClr val="1D041F"/>
              </a:solidFill>
              <a:effectLst/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46753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full experiment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/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987213-DE98-48AA-91DC-75321309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12" y="5697894"/>
            <a:ext cx="5610225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BB458-4B4F-40E3-B8AF-E6B525E1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2" y="2581469"/>
            <a:ext cx="6853983" cy="28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observables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C2CBB-5106-3FAD-EEC3-9482DCCEA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3" y="1234250"/>
            <a:ext cx="7626755" cy="494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30D9D1-0849-B853-51EA-5237A7E8708F}"/>
              </a:ext>
            </a:extLst>
          </p:cNvPr>
          <p:cNvSpPr txBox="1"/>
          <p:nvPr/>
        </p:nvSpPr>
        <p:spPr>
          <a:xfrm>
            <a:off x="2413000" y="629971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A. </a:t>
            </a:r>
            <a:r>
              <a:rPr lang="en-GB" dirty="0" err="1"/>
              <a:t>Sarantsev</a:t>
            </a:r>
            <a:r>
              <a:rPr lang="en-GB" dirty="0"/>
              <a:t>, </a:t>
            </a:r>
            <a:r>
              <a:rPr lang="en-GB" dirty="0" err="1"/>
              <a:t>Nstar</a:t>
            </a:r>
            <a:r>
              <a:rPr lang="en-GB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22544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46029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full experiment</a:t>
            </a: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/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9267E4-5FC5-4649-A84A-CFEEEAD0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64" y="1505136"/>
                <a:ext cx="3009542" cy="644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987213-DE98-48AA-91DC-75321309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12" y="5697894"/>
            <a:ext cx="5610225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BB458-4B4F-40E3-B8AF-E6B525E1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2" y="2581469"/>
            <a:ext cx="6853983" cy="28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58098"/>
      </p:ext>
    </p:extLst>
  </p:cSld>
  <p:clrMapOvr>
    <a:masterClrMapping/>
  </p:clrMapOvr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uoy-powerpoint-standardscreen</Template>
  <TotalTime>0</TotalTime>
  <Words>284</Words>
  <Application>Microsoft Office PowerPoint</Application>
  <PresentationFormat>On-screen Show (4:3)</PresentationFormat>
  <Paragraphs>102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Impact</vt:lpstr>
      <vt:lpstr>Liberation Sans</vt:lpstr>
      <vt:lpstr>Palatino</vt:lpstr>
      <vt:lpstr>Times New Roman</vt:lpstr>
      <vt:lpstr>Wingdings</vt:lpstr>
      <vt:lpstr>uoy-powerpoint-standardscreen</vt:lpstr>
      <vt:lpstr>Importance of polarisation observables in extraction of resonance properties </vt:lpstr>
      <vt:lpstr>Lattice QCD</vt:lpstr>
      <vt:lpstr>Lattice QCD</vt:lpstr>
      <vt:lpstr>Baryon spectroscopy </vt:lpstr>
      <vt:lpstr>Polarisation is a key</vt:lpstr>
      <vt:lpstr>Polarisation observables</vt:lpstr>
      <vt:lpstr>The full experiment</vt:lpstr>
      <vt:lpstr>New observables</vt:lpstr>
      <vt:lpstr>The full experiment</vt:lpstr>
      <vt:lpstr>Cx observable</vt:lpstr>
      <vt:lpstr>Setup</vt:lpstr>
      <vt:lpstr>Geometrical Acceptance</vt:lpstr>
      <vt:lpstr>Previous results  γp→pπ^0, C_x′</vt:lpstr>
      <vt:lpstr>γp→nπ^+ C_x′</vt:lpstr>
      <vt:lpstr>γp→nπ^+ C_x′</vt:lpstr>
      <vt:lpstr>γp→nπ^+ C_x′ consequences</vt:lpstr>
      <vt:lpstr>Polarisation observables at high energies?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2019-08-29T10:32:26Z</dcterms:created>
  <dcterms:modified xsi:type="dcterms:W3CDTF">2024-07-03T07:58:15Z</dcterms:modified>
</cp:coreProperties>
</file>