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12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3" r:id="rId1"/>
    <p:sldMasterId id="2147484457" r:id="rId2"/>
    <p:sldMasterId id="2147484481" r:id="rId3"/>
    <p:sldMasterId id="2147484493" r:id="rId4"/>
  </p:sldMasterIdLst>
  <p:notesMasterIdLst>
    <p:notesMasterId r:id="rId69"/>
  </p:notesMasterIdLst>
  <p:handoutMasterIdLst>
    <p:handoutMasterId r:id="rId70"/>
  </p:handoutMasterIdLst>
  <p:sldIdLst>
    <p:sldId id="2283" r:id="rId5"/>
    <p:sldId id="2059" r:id="rId6"/>
    <p:sldId id="1724" r:id="rId7"/>
    <p:sldId id="550" r:id="rId8"/>
    <p:sldId id="2235" r:id="rId9"/>
    <p:sldId id="2397" r:id="rId10"/>
    <p:sldId id="2504" r:id="rId11"/>
    <p:sldId id="2511" r:id="rId12"/>
    <p:sldId id="2188" r:id="rId13"/>
    <p:sldId id="2118" r:id="rId14"/>
    <p:sldId id="2316" r:id="rId15"/>
    <p:sldId id="2276" r:id="rId16"/>
    <p:sldId id="2516" r:id="rId17"/>
    <p:sldId id="2009" r:id="rId18"/>
    <p:sldId id="2317" r:id="rId19"/>
    <p:sldId id="2010" r:id="rId20"/>
    <p:sldId id="2180" r:id="rId21"/>
    <p:sldId id="2181" r:id="rId22"/>
    <p:sldId id="2182" r:id="rId23"/>
    <p:sldId id="2500" r:id="rId24"/>
    <p:sldId id="2013" r:id="rId25"/>
    <p:sldId id="2363" r:id="rId26"/>
    <p:sldId id="2366" r:id="rId27"/>
    <p:sldId id="2501" r:id="rId28"/>
    <p:sldId id="2502" r:id="rId29"/>
    <p:sldId id="2353" r:id="rId30"/>
    <p:sldId id="2388" r:id="rId31"/>
    <p:sldId id="2512" r:id="rId32"/>
    <p:sldId id="2469" r:id="rId33"/>
    <p:sldId id="2513" r:id="rId34"/>
    <p:sldId id="2514" r:id="rId35"/>
    <p:sldId id="2515" r:id="rId36"/>
    <p:sldId id="2441" r:id="rId37"/>
    <p:sldId id="2343" r:id="rId38"/>
    <p:sldId id="2460" r:id="rId39"/>
    <p:sldId id="2346" r:id="rId40"/>
    <p:sldId id="1840" r:id="rId41"/>
    <p:sldId id="1973" r:id="rId42"/>
    <p:sldId id="2487" r:id="rId43"/>
    <p:sldId id="2489" r:id="rId44"/>
    <p:sldId id="2488" r:id="rId45"/>
    <p:sldId id="2301" r:id="rId46"/>
    <p:sldId id="2472" r:id="rId47"/>
    <p:sldId id="2517" r:id="rId48"/>
    <p:sldId id="2492" r:id="rId49"/>
    <p:sldId id="2493" r:id="rId50"/>
    <p:sldId id="2518" r:id="rId51"/>
    <p:sldId id="2481" r:id="rId52"/>
    <p:sldId id="2475" r:id="rId53"/>
    <p:sldId id="2494" r:id="rId54"/>
    <p:sldId id="2396" r:id="rId55"/>
    <p:sldId id="2394" r:id="rId56"/>
    <p:sldId id="2385" r:id="rId57"/>
    <p:sldId id="2495" r:id="rId58"/>
    <p:sldId id="2496" r:id="rId59"/>
    <p:sldId id="2445" r:id="rId60"/>
    <p:sldId id="2447" r:id="rId61"/>
    <p:sldId id="2448" r:id="rId62"/>
    <p:sldId id="2449" r:id="rId63"/>
    <p:sldId id="2407" r:id="rId64"/>
    <p:sldId id="2503" r:id="rId65"/>
    <p:sldId id="2197" r:id="rId66"/>
    <p:sldId id="2392" r:id="rId67"/>
    <p:sldId id="2402" r:id="rId68"/>
  </p:sldIdLst>
  <p:sldSz cx="9753600" cy="7467600"/>
  <p:notesSz cx="6881813" cy="9296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6677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3355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0035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6711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3392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0066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196743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3423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F5B470-345F-41F5-BFC1-544B2E9BCAAF}">
          <p14:sldIdLst>
            <p14:sldId id="2283"/>
            <p14:sldId id="2059"/>
            <p14:sldId id="1724"/>
            <p14:sldId id="550"/>
            <p14:sldId id="2235"/>
            <p14:sldId id="2397"/>
            <p14:sldId id="2504"/>
            <p14:sldId id="2511"/>
            <p14:sldId id="2188"/>
            <p14:sldId id="2118"/>
            <p14:sldId id="2316"/>
            <p14:sldId id="2276"/>
            <p14:sldId id="2516"/>
            <p14:sldId id="2009"/>
            <p14:sldId id="2317"/>
            <p14:sldId id="2010"/>
            <p14:sldId id="2180"/>
            <p14:sldId id="2181"/>
            <p14:sldId id="2182"/>
            <p14:sldId id="2500"/>
            <p14:sldId id="2013"/>
            <p14:sldId id="2363"/>
            <p14:sldId id="2366"/>
            <p14:sldId id="2501"/>
            <p14:sldId id="2502"/>
            <p14:sldId id="2353"/>
            <p14:sldId id="2388"/>
            <p14:sldId id="2512"/>
            <p14:sldId id="2469"/>
            <p14:sldId id="2513"/>
            <p14:sldId id="2514"/>
            <p14:sldId id="2515"/>
            <p14:sldId id="2441"/>
            <p14:sldId id="2343"/>
            <p14:sldId id="2460"/>
            <p14:sldId id="2346"/>
            <p14:sldId id="1840"/>
            <p14:sldId id="1973"/>
            <p14:sldId id="2487"/>
            <p14:sldId id="2489"/>
            <p14:sldId id="2488"/>
            <p14:sldId id="2301"/>
            <p14:sldId id="2472"/>
            <p14:sldId id="2517"/>
            <p14:sldId id="2492"/>
            <p14:sldId id="2493"/>
            <p14:sldId id="2518"/>
            <p14:sldId id="2481"/>
            <p14:sldId id="2475"/>
            <p14:sldId id="2494"/>
            <p14:sldId id="2396"/>
            <p14:sldId id="2394"/>
            <p14:sldId id="2385"/>
            <p14:sldId id="2495"/>
            <p14:sldId id="2496"/>
            <p14:sldId id="2445"/>
            <p14:sldId id="2447"/>
            <p14:sldId id="2448"/>
            <p14:sldId id="2449"/>
            <p14:sldId id="2407"/>
            <p14:sldId id="2503"/>
            <p14:sldId id="2197"/>
            <p14:sldId id="2392"/>
            <p14:sldId id="2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30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tolley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FFFF"/>
    <a:srgbClr val="BA24AD"/>
    <a:srgbClr val="358F94"/>
    <a:srgbClr val="8000FF"/>
    <a:srgbClr val="0F6FC6"/>
    <a:srgbClr val="C83C04"/>
    <a:srgbClr val="4A0F61"/>
    <a:srgbClr val="089CA3"/>
    <a:srgbClr val="009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5543" autoAdjust="0"/>
  </p:normalViewPr>
  <p:slideViewPr>
    <p:cSldViewPr snapToGrid="0">
      <p:cViewPr varScale="1">
        <p:scale>
          <a:sx n="102" d="100"/>
          <a:sy n="102" d="100"/>
        </p:scale>
        <p:origin x="984" y="84"/>
      </p:cViewPr>
      <p:guideLst>
        <p:guide orient="horz" pos="2352"/>
        <p:guide pos="3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2280" y="-84"/>
      </p:cViewPr>
      <p:guideLst>
        <p:guide orient="horz" pos="2928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t" anchorCtr="0" compatLnSpc="1">
            <a:prstTxWarp prst="textNoShape">
              <a:avLst/>
            </a:prstTxWarp>
          </a:bodyPr>
          <a:lstStyle>
            <a:lvl1pPr defTabSz="919865">
              <a:defRPr kumimoji="1" sz="12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242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t" anchorCtr="0" compatLnSpc="1">
            <a:prstTxWarp prst="textNoShape">
              <a:avLst/>
            </a:prstTxWarp>
          </a:bodyPr>
          <a:lstStyle>
            <a:lvl1pPr algn="r" defTabSz="919865">
              <a:defRPr kumimoji="1" sz="12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261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b" anchorCtr="0" compatLnSpc="1">
            <a:prstTxWarp prst="textNoShape">
              <a:avLst/>
            </a:prstTxWarp>
          </a:bodyPr>
          <a:lstStyle>
            <a:lvl1pPr defTabSz="919865">
              <a:defRPr kumimoji="1" sz="12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242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b" anchorCtr="0" compatLnSpc="1">
            <a:prstTxWarp prst="textNoShape">
              <a:avLst/>
            </a:prstTxWarp>
          </a:bodyPr>
          <a:lstStyle>
            <a:lvl1pPr algn="r" defTabSz="919865">
              <a:defRPr kumimoji="1" sz="1200">
                <a:latin typeface="Arial" charset="0"/>
              </a:defRPr>
            </a:lvl1pPr>
          </a:lstStyle>
          <a:p>
            <a:fld id="{3C62539B-420B-4DC4-85B9-30570981A57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4414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8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47 191 7040,'-26'15'2282,"21"-11"-996,4 8-1446,1-11 621,-1 0 0,0 0 1,1 0-1,-1 0 0,0 0 1,0-1-1,0 1 0,0 0 1,0 0-1,0-1 0,-2 2 1,0-2 2105,5-4-1086,8-5 1,5-2-1193,1 1-1,0 1 1,1 0 0,0 1-1,0 0 1,1 2 0,22-6-1,64-21 679,-65 19-781,45-9 0,38-7 211,45-8-4,-142 34-344,1 1 0,0 2 0,0 0 0,42 5 0,214 55 1018,-251-51-1057,178 40 880,-163-36-895,100 23 314,-126-30-162,-1 1-1,0 1 1,30 15-1,-30-14-177,11 8 117,34 22-1,-24-13 59,15 6-98,2-2 0,1-4-1,0-1 1,97 23 0,76 34 834,-69-20-485,173 35-363,-306-90 18,1-2 0,35 1-1,63-5 216,-59 0-226,-57 0-66,187-5-184,-161 1 256,-1-1 0,0-1 0,47-15-1,-55 12-89,63-20-15,104-48 0,14-19 166,184-92 151,-352 167-231,0 2 1,1 2 0,83-21-1,-45 17-80,1 4 0,1 3 0,1 4 0,0 3 0,0 4 0,0 4 0,102 14 0,-65 2 65,-1 5 0,165 54-1,-31 4-79,-121-40 24,142 23-1,-178-43 228,-31-10-173,1-1 1,0-4 0,1-3-1,129-13 1,-90-3-41,-2-4-1,0-5 1,-2-5 0,-1-4 0,139-64 0,-178 70 223,0 3 0,81-19 0,-127 38-184,-8 1-221,0 1 1,0 0-1,17-1 0,-18 6-240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57 13824 0 0,'0'0'1056'0'0,"-4"-12"-600"0"0,4 10-359 0 0,0 0 1 0 0,0 0 0 0 0,0 0 0 0 0,0 0 0 0 0,0 0 0 0 0,0 0 0 0 0,1 0 0 0 0,-1 0 0 0 0,1 0 0 0 0,0 0 0 0 0,-1 1 0 0 0,1-1 0 0 0,2-3 0 0 0,-1 3 8 0 0,-1 1 1 0 0,1 0-1 0 0,-1 0 1 0 0,1 0-1 0 0,0 0 0 0 0,-1 0 1 0 0,1 0-1 0 0,0 0 1 0 0,0 1-1 0 0,0-1 1 0 0,0 1-1 0 0,-1-1 1 0 0,1 1-1 0 0,3-1 0 0 0,-1 1 52 0 0,0-1 0 0 0,0 1 0 0 0,0 0-1 0 0,0 0 1 0 0,0 0 0 0 0,7 1-1 0 0,-11-1-176 0 0,1 1-1 0 0,-1-1 0 0 0,1 0 0 0 0,-1 0 0 0 0,1 0 0 0 0,-1 0 0 0 0,1 0 0 0 0,-1 1 0 0 0,1-1 1 0 0,-1 0-1 0 0,0 1 0 0 0,1-1 0 0 0,-1 0 0 0 0,1 1 0 0 0,-1-1 0 0 0,0 0 0 0 0,1 1 0 0 0,-1-1 1 0 0,0 0-1 0 0,1 1 0 0 0,-1-1 0 0 0,0 1 0 0 0,0-1 0 0 0,1 1 0 0 0,-1-1 0 0 0,0 1 0 0 0,0-1 1 0 0,0 1-1 0 0,0-1 0 0 0,0 1 0 0 0,1-1 0 0 0,-1 1 0 0 0,0-1 0 0 0,0 2 0 0 0,0-1-144 0 0,0 1 112 0 0,1 0 0 0 0,0-1 0 0 0,0 1-1 0 0,0-1 1 0 0,0 1 0 0 0,0-1 0 0 0,1 1-1 0 0,-1-1 1 0 0,0 0 0 0 0,4 3 0 0 0,-4-3 123 0 0,0-1 1 0 0,0 1 0 0 0,0 0 0 0 0,0 0-1 0 0,0 0 1 0 0,0 0 0 0 0,0 0-1 0 0,0 0 1 0 0,0 1 0 0 0,-1-1 0 0 0,1 0-1 0 0,0 0 1 0 0,-1 1 0 0 0,1-1 0 0 0,-1 0-1 0 0,1 1 1 0 0,-1-1 0 0 0,0 0 0 0 0,1 3-1 0 0,-1 6-65 0 0,1-1-1 0 0,3 19 0 0 0,-4-26-8 0 0,0 1-1 0 0,0-1 0 0 0,0 1 1 0 0,0-1-1 0 0,0 0 0 0 0,0 1 0 0 0,-1-1 1 0 0,1 0-1 0 0,-1 0 0 0 0,0 1 1 0 0,0-1-1 0 0,0 0 0 0 0,0 0 0 0 0,0 0 1 0 0,0 0-1 0 0,0 0 0 0 0,-1 0 1 0 0,1 0-1 0 0,-1 0 0 0 0,1 0 1 0 0,-4 2-1 0 0,0 0 130 0 0,0 0 1 0 0,0 0-1 0 0,0 0 1 0 0,0-1-1 0 0,-1 0 1 0 0,0 0 0 0 0,-6 2-1 0 0,11-4-79 0 0,0-1 0 0 0,-1 1 0 0 0,1-1-1 0 0,0 1 1 0 0,0 0 0 0 0,0 0 0 0 0,0 0 0 0 0,0-1 0 0 0,0 1 0 0 0,0 0 0 0 0,0 0-1 0 0,0 0 1 0 0,0 0 0 0 0,1 0 0 0 0,-1 1 0 0 0,0-1 0 0 0,1 0 0 0 0,-1 0-1 0 0,1 0 1 0 0,-1 1 0 0 0,0 1 0 0 0,0 2 25 0 0,1 0-1 0 0,-1 0 1 0 0,1 0 0 0 0,1 7 0 0 0,-1 0 586 0 0,0-11-149 0 0,0 0-66 0 0,0 0-438 0 0,0-1 0 0 0,0 1 1 0 0,0-1-1 0 0,0 1 0 0 0,0-1 0 0 0,0 1 1 0 0,0-1-1 0 0,0 1 0 0 0,0-1 0 0 0,0 1 1 0 0,0-1-1 0 0,0 1 0 0 0,0-1 0 0 0,1 1 1 0 0,-1-1-1 0 0,0 1 0 0 0,0-1 0 0 0,1 1 1 0 0,-1-1-1 0 0,0 1 0 0 0,1-1 0 0 0,-1 0 1 0 0,0 1-1 0 0,1-1 0 0 0,-1 0 0 0 0,0 1 1 0 0,1-1-1 0 0,-1 0 0 0 0,1 1 0 0 0,2 1 3 0 0,2 4-8 0 0,-3-3 0 0 0,0-1 0 0 0,-1 1 0 0 0,1-1 0 0 0,1 0 0 0 0,-1 0 0 0 0,0 0 0 0 0,0 0 0 0 0,1 0 0 0 0,-1 0 0 0 0,4 1 0 0 0,6 4 0 0 0,-10-5 0 0 0,-1-1 0 0 0,1 0 0 0 0,0 0 0 0 0,0 0 0 0 0,0 0 0 0 0,-1 0 0 0 0,1 0 0 0 0,0-1 0 0 0,0 1 0 0 0,0 0 0 0 0,0-1 0 0 0,0 0 0 0 0,0 1 0 0 0,0-1 0 0 0,0 0 0 0 0,0 0 0 0 0,0 0 0 0 0,0 0 0 0 0,1-1 0 0 0,-1 1 0 0 0,0-1 0 0 0,0 1 0 0 0,3-2 0 0 0,19-8 262 0 0,-21 8-180 0 0,0 1 1 0 0,1-1 0 0 0,-1 1 0 0 0,0 0 0 0 0,0 0-1 0 0,1 1 1 0 0,-1-1 0 0 0,1 1 0 0 0,-1-1-1 0 0,6 1 1 0 0,-8 0-177 0 0,0-1 0 0 0,0 1 1 0 0,1-1-1 0 0,-1 0 0 0 0,0 1 0 0 0,0-1 0 0 0,0 0 0 0 0,0 0 0 0 0,0 0 0 0 0,0 0 1 0 0,0 0-1 0 0,0 0 0 0 0,1-1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214 1 13312,'0'0'2936,"-5"8"-1913,0 11 7,-4 9 500,-2-5-367,7-13-1004,0-1 0,-9 13 0,-14 27 1281,10-22-814,13-19-615,-1 0 0,-1 0-1,1-1 1,-14 13 0,9-9 660,8-9-618,1 1 0,-1-1 0,0 0 1,0 0-1,-1 0 0,1 0 0,0 0 0,-1 0 0,1-1 1,-1 1-1,1-1 0,-1 1 0,0-1 0,0 0 1,0 0-1,-3 0 0,3 0-484,3-1 378,-1 0 0,0 0 1,1 0-1,-1 0 0,1 0 0,-1 0 1,1 0-1,-1-1 0,1 1 1,-1 0-1,0 0 0,1 0 1,-1-1-1,1 1 0,-1 0 0,1 0 1,0-1-1,-1 1 0,1 0 1,-1-1-1,0 0 0,-6-4 53,5-2-72,2 6-27,-1 0-1,1 0 0,0 0 0,0 0 0,-1 0 1,1 0-1,0-1 0,0 1 0,0 0 1,0 0-1,1 0 0,-1 0 0,0 0 0,0 0 1,0 0-1,1 0 0,0-2 0,0 2 85,0 0 0,1 0 0,-1 0 0,0 0 0,1 0 0,-1 0 0,0 0 0,1 0 0,-1 1 0,1-1 0,2 0 0,6-2 15,0 0 0,1 1 0,-1 0 0,1 1 0,0 1 0,16 0 0,-24 0 0,5 0 0,1 1 0,-1 1 0,9 2 0,-2-1 0,-13-2 89,0 0 0,0-1 1,0 1-1,-1 0 0,1 0 0,0 0 0,-1 0 0,1 1 0,-1-1 0,1 0 0,-1 1 0,0-1 0,0 1 0,1-1 0,-1 1 0,0 0 0,0 0 0,0-1 0,-1 1 1,1 0-1,1 4 0,8 14-57,-8-19-32,-2 0 0,3 10 0,-2-9 0,0 0 0,0-1 0,0 1 0,-1-1 0,1 0 0,0 1 0,1-1 0,-1 0 0,2 2 0,2 3 0,-4-5-32,-1 0 1,1 0-1,0 0 0,0 0 0,-1 0 1,1 0-1,0-1 0,0 1 0,0 0 0,0 0 1,-1-1-1,1 1 0,0-1 0,1 1 0,-1-1 1,0 1-1,0-1 0,0 0 0,0 1 0,0-1 1,0 0-1,0 0 0,0 0 0,1 0 0,-1 0 1,0 0-1,0 0 0,0 0 0,2-1 0,-1 0-475,0 0 0,0 0 0,0 0 0,0 0 0,0 0 0,-1 0 0,1-1 0,0 1 0,-1-1 0,1 1 0,-1-1 0,0 0 0,0 1 0,1-1 0,0-4 0,3-2-2050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0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 15360,'4'-1'0,"0"0"0,0 0 0,0 0 0,0 1 0,1 0 0,-1-1 0,0 1 0,0 1 0,0-1 0,0 1 0,0-1 0,5 3 0,-6-3 0,-2 0 0,13-3 0,-14 3 0,1-1 0,0 1 0,-1 0 0,1 0 0,0 0 0,0 0 0,-1 0 0,1 0 0,0 0 0,-1 0 0,1 0 0,0 0 0,-1 0 0,1 0 0,0 1 0,0-1 0,0 3 0,-1-3 0,2 2-1,-1-1 1,1 1 0,-1-1-1,0 1 1,0-1 0,0 1 0,1 0-1,-2 0 1,1 0 0,0-1 0,0 1-1,-1 0 1,1 0 0,-1 0-1,1 0 1,-1 0 0,0 0 0,0 0-1,0 0 1,0 0 0,0 4 0,-2-1 10,0 0 1,1 0-1,-1 0 1,-1 0-1,1-1 1,-7 9 0,-8 18 1103,12-22-352,0 0 0,0-1 0,-1 1 0,-8 9-1,12-14-2,2-3-742,0-1-1,-1 0 1,1 1 0,0-1-1,0 1 1,0-1 0,0 0-1,0 1 1,-1-1 0,1 0-1,0 1 1,0-1 0,-1 0-1,1 1 1,0-1 0,-1 0-1,1 0 1,0 1 0,-1-1-1,1 0 1,0 0 0,-1 0-1,1 1 1,0-1 0,-1 0-1,0 1 355,10 10 1069,-7-9-1429,0 0 0,0-1 0,1 1 0,-1 0 0,0-1 0,1 1 0,-1-1 0,1 0 0,0 0 0,-1 0 0,1 0 0,0 0 0,-1-1 0,5 1 0,5 0 154,-1-2 0,0 1-1,1-1 1,-1-1 0,0 0-1,0-1 1,0 0 0,0 0-1,17-9 1,-19 7-633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240 92 7168,'2'-4'621,"-1"1"0,1-1 0,0 0 0,-1 0 0,0 0 0,1-4 0,5-16 2702,-5 20-2975,-1 0-1,1 0 1,-1 0 0,0 0-1,-1 0 1,2-9 4027,-4 21-4131,-3 3 284,-37 69 1245,33-66-1346,0-1-1,0 0 1,-19 20 0,-29 26-411,52-55-16,1-1 0,-1 0 0,0-1 0,0 1 0,0-1 0,-10 3 0,-8 4 0,21-7 0,1-2 0,1 1 0,-1-1 0,0 0 0,1 1 0,-1-1 0,0 0 0,1 0 0,-1 1 0,0-1 0,0 0 0,0 0 0,1 0 0,-1 0 0,0 0 0,0 0 0,1 0 0,-1 0 0,-1-1 0,1 1 0,1 0 0,-1 0 0,0 0 0,0-1 0,0 1 0,0 0 0,0 0 0,0-1 0,1 1 0,-1-1 0,0 1 0,0-1 0,1 1 0,-1-1 0,0 0 0,1 1 0,-1-1 0,0 0 0,1 1 0,-1-1 0,1 0 0,-1 0 0,1 0 0,0 1 0,-1-1 0,1 0 0,0 0 0,-1 0 0,1 0 0,0 0 0,0 0 0,0-1 0,-1-1 0,1 2-25,-1 0 0,1-1 0,0 1 0,-1 0 0,1-1 0,0 1 0,0 0 0,0-1-1,0 1 1,0 0 0,0-1 0,1 1 0,-1 0 0,0-1 0,1 1 0,-1 0 0,1 0 0,-1-1 0,1 1-1,-1 0 1,1 0 0,0 0 0,0 0 0,0 0 0,-1 0 0,1 0 0,0 0 0,0 0 0,0 0 0,1 0-1,-1 0 1,0 1 0,0-1 0,0 0 0,1 1 0,-1-1 0,2 1 0,3-2-147,0 0-1,1 1 1,-1 0 0,1 1-1,9 0 1,-14 0 167,4 0 105,1 0-1,-1 0 1,1 1 0,-1 0-1,0 1 1,1-1-1,-1 1 1,0 0 0,10 5-1,-12-4-28,0 0 1,0 0-1,0 0 0,0 0 0,0 0 0,-1 1 0,0 0 0,0 0 1,0 0-1,0 0 0,0 0 0,-1 0 0,3 6 0,5 9-71,-7-15 0,0 1 0,-1-1 0,0 0 0,0 1 0,1 5 0,-2-9-55,-1 1 1,1-1-1,0 0 0,0 0 0,-1 1 1,1-1-1,0 0 0,0 0 0,0 0 1,0 0-1,1 0 0,-1 0 0,0 0 1,0 0-1,3 1 0,0 0-506,1-1 0,-1 0 0,0 0 0,1 0-1,-1-1 1,6 1 0,6-6-3386,-1-8-3281,-10 5 3648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24 13312,'0'-1'118,"0"0"1,0 0 0,0 0-1,1 0 1,-1 0 0,0 0-1,0 0 1,1 0 0,-1 0 0,1 0-1,-1 0 1,1 0 0,-1 0-1,1 1 1,0-1 0,-1 0-1,1 0 1,0 1 0,-1-1 0,1 0-1,0 1 1,0-1 0,0 1-1,0-1 1,0 1 0,-1-1-1,1 1 1,0 0 0,0 0 0,0-1-1,0 1 1,0 0 0,0 0-1,0 0 1,0 0 0,2 0-1,-1 0-132,-1 0 0,1 0 0,-1 0 0,1 0 0,-1 1 0,1-1 0,-1 1 0,1-1 0,-1 1 0,0-1 0,1 1 0,-1-1-1,0 1 1,1 0 0,-1 0 0,0 0 0,0 0 0,0 0 0,0 0 0,0 0 0,0 0 0,0 0 0,0 1 0,1 1-1,6 12 15,-7-13 0,0 0 0,1 0 0,-1 1 0,0-1 0,0 0 0,-1 0 0,1 1 0,0-1 0,-1 1 0,1 3 0,-1-2 91,0-1 0,-1 0 0,1 1 0,-1-1-1,0 0 1,0 0 0,0 1 0,0-1-1,0 0 1,-1 0 0,0 0 0,1 0-1,-1-1 1,0 1 0,0 0 0,-5 4-1,-4 2 1067,0-1-1,0 0 0,-16 9 0,26-17-1150,-2 1-18,1 17 90,3-16-5,-1-1 0,1 0-1,-1 1 1,1-1 0,-1 0-1,1 0 1,-1 0-1,1 0 1,0 0 0,0 0-1,0 0 1,0 0 0,0 0-1,0 0 1,0 0 0,0 0-1,0 0 1,0-1 0,0 1-1,0 0 1,1-1-1,-1 1 1,0-1 0,2 1-1,31 8 88,-11-4-160,-15-3 0,0-1 0,0 1 0,13-1 0,-13 0-26,-1-1 0,0 0 0,1-1 0,-1 0 0,1 0 1,-1 0-1,0-1 0,0 0 0,0-1 0,0 1 0,0-1 0,12-8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161 33 9312,'0'0'2981,"4"-11"854,-3 10-3068,-1 0 0,1 0 0,-1 0 0,1 0 0,-1 0 0,1-1 0,-1 1 0,0 0 0,1 0 0,-1-3 0,-23 1 1808,20 2-2478,1 0 0,-1 0 0,1 1 0,-1 0 0,1-1 0,-1 1 0,1 0 0,-1 0 0,1 0 0,-1 1 0,1-1 0,-1 0 0,1 1 0,0 0-1,-1-1 1,-3 3 0,-4 4-85,-1 1 0,1 1 0,1-1 0,-1 2 0,2-1 0,-1 1-1,1 1 1,-9 15 0,16-24-19,0-1-1,0 0 1,0 1-1,0-1 1,0 1-1,1-1 1,-1 1-1,1-1 1,-1 1-1,1 0 1,0-1 0,0 1-1,-1 0 1,1-1-1,0 1 1,1 0-1,-1-1 1,0 1-1,0 0 1,1-1-1,-1 1 1,1-1-1,-1 1 1,1-1-1,0 1 1,-1-1 0,1 1-1,0-1 1,2 3-1,1 2 0,0 0-1,1-1 1,0 0 0,0 1-1,0-1 1,1-1-1,-1 1 1,1-1 0,0 0-1,0-1 1,1 1 0,-1-1-1,13 4 1,-5-3 36,1 2 1,-1 0-1,0 0 1,0 1-1,21 16 0,-32-21-22,0 1 1,-1 0-1,1-1 0,-1 1 0,0 0 0,0 1 0,0-1 0,0 0 0,0 0 0,-1 1 0,1-1 0,0 6 0,0-1 13,0 1 1,0-1-1,-1 1 1,0 11-1,-2-17-12,1 0 0,0 0-1,-1 0 1,0 0-1,1 0 1,-1 0-1,-1-1 1,1 1-1,0 0 1,-1-1-1,1 1 1,-1 0-1,0-1 1,1 0 0,-1 1-1,0-1 1,-1 0-1,1 0 1,0 0-1,-1 0 1,1-1-1,-1 1 1,1-1-1,-1 1 1,0-1-1,0 0 1,-3 1 0,-2 1 11,-1-1 0,0 0 1,0 0-1,0-1 1,0 0-1,0 0 1,-18-2-1,26 1-11,-7 0-30,1-1-1,-1 0 1,0-1 0,0 0 0,-9-3-1,16 5 22,-1-1 0,1 0 0,0 1 0,0-1 0,-1 0 1,1 0-1,0 0 0,0 0 0,0 0 0,0 0 0,0 0 0,0 0 0,0-1 0,0 1 0,0 0 0,0-1 0,1 1 0,-1 0 0,1-1 0,-1 1 0,1-1 0,-1 1 0,1-1 0,0 1 0,0-1 0,0 1 0,0-1 1,0 1-1,0-1 0,0 1 0,0-1 0,1-2 0,3-10-193,0 0 0,2 0 0,-1 1 0,2-1 0,0 1 0,14-20-1,-4 16-1246,-3 10-5638,-9 6 3870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 90 9984,'-4'-8'10341,"-12"-1"-5728,16 9-4556,-1 0 0,0 0-1,0-1 1,0 1 0,0 0 0,0 0 0,1 0 0,-1 0 0,0 0 0,0 0-1,0 0 1,0 0 0,0 0 0,0 0 0,1 1 0,-1-1 0,0 0-1,0 1 1,0-1 0,0 0 0,1 1 0,-1-1 0,0 1 0,1-1-1,-1 1 1,0-1 0,1 1 0,-1 0 0,0-1 0,1 1 0,-1 0 0,1 0-1,-1 1 1,-1 2-53,0 0-1,0 0 1,0 1-1,0-1 0,1 1 1,-1 7-1,1-7 1,1 0 0,-1 0 0,1 1 0,1-1 0,-1 0 0,1 0 0,0 1 0,0-1 0,0 0 0,1 0 0,3 8 0,-3-9-20,0-1 1,0 1 0,0-1-1,0 0 1,1 0 0,-1 0-1,1 0 1,0 0 0,-1 0-1,1-1 1,1 1 0,-1-1-1,0 0 1,0 0 0,1 0-1,7 2 1,-9-3 26,1 0 0,0-1 0,0 1 0,0-1 1,0 0-1,0 0 0,0 0 0,0 0 0,-1-1 0,1 1 1,0-1-1,0 1 0,0-1 0,-1 0 0,1 0 0,0-1 1,-1 1-1,4-2 0,3-4 84,0 0-1,0 0 1,10-12 0,-5 5 98,-7 7-201,-1 0 0,0-1 0,0 1 0,0-2 0,-1 1 0,0 0 0,4-11 0,-7 15-4,-1 0 0,0 0 0,0 0 0,0 0 0,0-1 0,-1 1 0,1 0 0,-1-7 0,-1 8 4,1 1 0,0-1 1,-1 1-1,0-1 1,1 1-1,-1 0 1,0-1-1,0 1 0,-1 0 1,1 0-1,0-1 1,-1 1-1,1 0 1,-1 0-1,-3-2 1,3 1-83,-1 1 0,0 0 1,0 0-1,0 0 1,0 0-1,0 1 1,0-1-1,0 1 1,-1 0-1,1 0 0,0 0 1,-5-1-1,5 2-271,1 0 0,-1 0 0,1 0 0,-1 0-1,1 1 1,-1-1 0,1 1 0,-1-1 0,1 1-1,0 0 1,-5 2 0,-25 16-9809,19-11 5258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37 10816,'-1'-1'346,"0"0"0,0 1 0,0-1 0,0 0 1,0 0-1,0 0 0,0 1 0,1-1 0,-1 0 1,0 0-1,1 0 0,-1-1 0,0 1 0,1 0 1,-1 0-1,1 0 0,0 0 0,-1 0 0,1-1 0,0 1 1,0 0-1,0 0 0,0-1 0,0 1 0,0 0 1,0 0-1,1-3 0,-1 1 56,0 3-367,0-1 0,0 1 0,0 0-1,0 0 1,0 0 0,0 0 0,0 0-1,1 0 1,-1 0 0,0-1 0,0 1-1,0 0 1,0 0 0,0 0 0,1 0 0,-1 0-1,0 0 1,0 0 0,0 0 0,0 0-1,1 0 1,-1 0 0,0 0 0,0 0-1,0 0 1,0 0 0,1 0 0,-1 0-1,0 0 1,0 0 0,0 0 0,0 0-1,0 1 1,1-1 0,-1 0 0,0 0-1,0 0 1,0 0 0,0 0 0,0 0-1,0 0 1,1 1 0,-1-1 0,0 0 0,0 0-1,0 0 1,0 0 0,0 0 0,0 1-1,0-1 1,0 0 0,0 0 0,1 1 39,0-1 0,-1 1 0,1 0 0,-1-1 1,1 1-1,-1 0 0,1 0 0,-1-1 0,0 1 0,1 0 1,-1 0-1,0 0 0,1 0 0,-1-1 0,0 3 1,1 22 1177,2 1 0,6 33 0,1-3-939,23 125-190,-26-147-177,-7-32-206,4 12-133,-4-14 148,0 1 0,0-1 0,0 1 0,1-1 1,-1 0-1,0 1 0,0-1 0,1 1 0,-1-1 1,0 0-1,0 1 0,1-1 0,-1 0 0,1 1 1,-1-1-1,0 0 0,1 1 0,-1-1 0,0 0 0,1 0 1,-1 0-1,1 1 0,-1-1 0,1 0 0,0 0 1,3 0-2770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139 60 9152,'-1'-6'1966,"1"0"1,-1 0-1,2-11 1,0 4 518,-1 13-2333,-1-1-1,1 1 0,0-1 1,-1 0-1,1 1 0,0-1 1,-1 1-1,1-1 0,-1 1 1,1-1-1,-1 1 0,1-1 0,-1 1 1,1 0-1,-1-1 0,1 1 1,-1 0-1,0 0 0,1-1 1,-1 1-1,1 0 0,-1 0 1,0 0-1,1-1 0,-1 1 1,-1 0-1,-20-2 1571,17 3-1645,-1 0 1,0 0-1,1 1 0,0 0 0,-1 0 0,1 0 1,0 0-1,0 1 0,0 0 0,0 0 0,0 0 1,1 1-1,-1-1 0,1 1 0,0 0 0,0 1 0,1-1 1,-7 10-1,9-13-93,1 1 0,-1 0 0,0 0 1,1-1-1,-1 1 0,1 0 0,0 0 0,-1 0 1,1-1-1,0 1 0,0 0 0,0 0 0,0 0 1,1 0-1,-1-1 0,0 1 0,1 0 0,-1 0 1,1-1-1,0 1 0,0 0 0,-1-1 0,1 1 1,0 0-1,0-1 0,0 0 0,1 1 0,-1-1 1,3 3-1,3 2-7,1 0 0,0-1 0,0 0 0,14 7 0,-5-3 41,-4-2 97,-1 0-1,-1 0 0,1 2 1,-1-1-1,0 1 0,-1 1 1,0 0-1,10 13 1,-19-21-103,0 0 0,0 0 0,0-1 0,0 1 1,0 0-1,0 0 0,0 0 0,0 0 1,-1 0-1,1 0 0,-1 1 0,0-1 1,0 0-1,1 0 0,-1 0 0,0 0 0,-1 0 1,1 0-1,0 1 0,-1-1 0,1 0 1,-1 0-1,0 0 0,1 0 0,-1 0 1,0 0-1,0 0 0,0-1 0,-1 1 1,1 0-1,-3 2 0,1-1-17,-1 1 0,0-1 0,0 0 0,0 0 0,0 0 0,-1 0 0,1-1-1,-1 0 1,0 0 0,1 0 0,-11 2 0,10-3 0,0 0-1,0-1 0,0 1 1,0-1-1,0 0 1,0-1-1,0 1 0,0-1 1,0 0-1,0 0 1,0 0-1,0-1 1,0 0-1,1 0 0,-1 0 1,1 0-1,-1-1 1,1 0-1,0 0 0,-7-6 1,11 8-9,-1 1-1,1-1 1,0 0 0,-1 0 0,1 0 0,0 0-1,0 0 1,0 0 0,0 0 0,0 0-1,0 0 1,0 0 0,0 0 0,0 0 0,0 0-1,0 0 1,0 0 0,1 0 0,-1 0 0,0 0-1,1 0 1,-1 0 0,1 0 0,-1 0 0,1 0-1,0 1 1,0-2 0,21-24-1369,11-5-2891,-8 15-3297,-12 11 3731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116 11 9984,'0'-1'298,"-1"0"1,0 0 0,1 1-1,-1-1 1,0 0 0,1 1 0,-1-1-1,0 1 1,0-1 0,0 1-1,1-1 1,-1 1 0,0-1-1,0 1 1,0 0 0,0-1 0,0 1-1,0 0 1,0 0 0,0 0-1,0 0 1,1 0 0,-1 0-1,0 0 1,0 0 0,0 0 0,0 0-1,0 1 1,0-1 0,-2 1-1,0 0 134,0 0 0,-1 0 0,1 1 0,0 0-1,0-1 1,0 1 0,-4 3 0,-1 2-14,1-1 1,0 1-1,0 0 0,1 1 1,-8 10-1,13-16-403,-1 1-1,1-1 1,0 1-1,0 0 1,0-1 0,0 1-1,1 0 1,-1 0-1,1-1 1,-1 1-1,1 0 1,0 0 0,0 0-1,1 0 1,-1-1-1,0 1 1,1 0-1,0 0 1,-1-1 0,1 1-1,0 0 1,0-1-1,1 1 1,1 2 0,-1 0-26,1-1 0,-1 1 0,1-1 0,0 0 0,0 0 0,1 0 0,-1-1 0,1 1 0,0-1 0,0 0 0,0 0 0,0 0 0,0-1 0,1 1 0,-1-1 0,1 0 0,7 2 0,-5-2 51,0-1 0,0 1-1,0-2 1,-1 1 0,1-1 0,0 0-1,0-1 1,0 1 0,0-2 0,0 1-1,-1-1 1,1 1 0,0-2-1,-1 1 1,0-1 0,1 0 0,-1 0-1,-1-1 1,8-4 0,-8 2-110,1 1 1,-1-1 0,8-9-1,-12 12 65,1 1-1,0-1 0,-1 0 0,0 1 1,1-1-1,-1 0 0,0 0 0,0 0 1,-1 0-1,1 0 0,0-6 0,-2 5 20,1 0 0,-1 0 0,0 0 0,0 0 0,0 0 0,0 0 0,-1 1 0,1-1 0,-1 0 0,0 1 0,0-1 0,0 1 0,-1 0 0,1 0 0,-1-1 0,0 2 0,0-1 0,0 0 0,0 1 0,0-1-1,-1 1 1,1 0 0,-1 0 0,-3-1 0,0 0-202,0 0 0,0 0 0,0 1 0,-1 0-1,-9-1 1,11 2-668,0 0 0,0 1 0,-1 0 0,1 0-1,0 1 1,-8 1 0,0 5-2194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8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1904 0 0,'13'4'0'0'0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0:56.9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14 10400,'-17'-14'14141,"11"21"-12869,5-1-1128,0 1 0,0 0 1,1 0-1,-1-1 1,1 1-1,1 0 1,1 7-1,-1 4 18,3 228 1491,-4-164-1306,-1-81-423,1 0 1,0 0 0,0-1 0,0 1-1,0 0 1,1 0 0,-1 0-1,0-1 1,0 1 0,0 0-1,1 0 1,-1 0 0,0-1-1,1 1 1,-1 0 0,0-1 0,1 1-1,-1 0 1,1-1 0,-1 1-1,1 0 1,0-1 0,-1 1-1,1-1 1,0 1 0,-1-1-1,1 0 1,0 1 0,-1-1-1,1 0 1,0 1 0,1-1 0,7 4-1195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5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117 8 11976 0 0,'0'-1'171'0'0,"-1"1"-1"0"0,1-1 1 0 0,0 1 0 0 0,-1-1 0 0 0,1 1 0 0 0,-1-1 0 0 0,1 1 0 0 0,-1-1-1 0 0,1 1 1 0 0,-1 0 0 0 0,0-1 0 0 0,1 1 0 0 0,-1 0 0 0 0,1-1 0 0 0,-1 1 0 0 0,0 0-1 0 0,1 0 1 0 0,-1 0 0 0 0,0-1 0 0 0,1 1 0 0 0,-1 0 0 0 0,0 0 0 0 0,1 0 0 0 0,-1 0-1 0 0,0 0 1 0 0,1 0 0 0 0,-1 0 0 0 0,0 1 0 0 0,1-1 0 0 0,-1 0 0 0 0,0 0 0 0 0,1 0-1 0 0,-1 1 1 0 0,0-1 0 0 0,-19 12 4419 0 0,19-12-4666 0 0,-18 13 1999 0 0,12-9-1471 0 0,1 0 0 0 0,-1 1 0 0 0,-7 7-1 0 0,11-9-367 0 0,1-1 0 0 0,0 1-1 0 0,0 0 1 0 0,0 0 0 0 0,1 0-1 0 0,-1 0 1 0 0,1 0 0 0 0,-1 0-1 0 0,1 0 1 0 0,0 0 0 0 0,-1 6 0 0 0,2-5-76 0 0,-1 1 1 0 0,1 0-1 0 0,1 0 1 0 0,-1 0 0 0 0,0-1-1 0 0,1 1 1 0 0,0 0-1 0 0,0-1 1 0 0,1 1 0 0 0,-1 0-1 0 0,1-1 1 0 0,0 0-1 0 0,5 9 1 0 0,-4-9-22 0 0,0 1 0 0 0,0-1 1 0 0,0 1-1 0 0,1-1 0 0 0,-1 0 0 0 0,1-1 1 0 0,0 1-1 0 0,0 0 0 0 0,0-1 0 0 0,0 0 1 0 0,1 0-1 0 0,7 3 0 0 0,-7-4 36 0 0,1 0-1 0 0,-1 0 0 0 0,1-1 1 0 0,0 0-1 0 0,0 0 1 0 0,-1 0-1 0 0,1-1 0 0 0,0 1 1 0 0,0-2-1 0 0,0 1 1 0 0,0 0-1 0 0,-1-1 0 0 0,12-3 1 0 0,-10 1-114 0 0,0 0 0 0 0,-1 0 1 0 0,0 0-1 0 0,0-1 0 0 0,0 0 1 0 0,0 0-1 0 0,0 0 0 0 0,-1-1 1 0 0,0 1-1 0 0,0-2 0 0 0,6-6 1 0 0,-7 6 75 0 0,0 1 0 0 0,0-1 0 0 0,0 0 0 0 0,-1 0 0 0 0,5-13 0 0 0,-7 17 33 0 0,0 0 1 0 0,0 0-1 0 0,-1 0 1 0 0,1 0-1 0 0,-1 0 1 0 0,0 0-1 0 0,1 0 0 0 0,-1 0 1 0 0,0 0-1 0 0,0 0 1 0 0,-1 0-1 0 0,1 0 1 0 0,0 0-1 0 0,-1 0 1 0 0,1 0-1 0 0,-1 0 1 0 0,1 0-1 0 0,-1 0 1 0 0,0 1-1 0 0,0-1 1 0 0,0 0-1 0 0,0 0 1 0 0,0 1-1 0 0,0-1 1 0 0,-2-1-1 0 0,1 1-51 0 0,-1 0-1 0 0,1 0 0 0 0,-1 1 0 0 0,0-1 1 0 0,1 1-1 0 0,-1 0 0 0 0,0 0 1 0 0,0 0-1 0 0,0 0 0 0 0,0 1 1 0 0,0-1-1 0 0,-3 0 0 0 0,-39 0-616 0 0,31 1 578 0 0,0 0-2232 0 0,1 0-3558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6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15 2 17503 0 0,'-3'-2'5680'0'0,"2"3"-5617"0"0,1-1 0 0 0,-1 0 0 0 0,1 1 0 0 0,0-1 0 0 0,-1 1 0 0 0,1-1-1 0 0,0 1 1 0 0,-1-1 0 0 0,1 1 0 0 0,0-1 0 0 0,0 1 0 0 0,-1-1 0 0 0,1 1 0 0 0,0-1-1 0 0,0 1 1 0 0,0-1 0 0 0,0 1 0 0 0,0 0 0 0 0,0-1 0 0 0,0 1 0 0 0,0-1 0 0 0,0 1-1 0 0,0 0 1 0 0,0 15 702 0 0,3 32-4 0 0,-3 55 0 0 0,-2-35 42 0 0,4 170 115 0 0,-2-219-822 0 0,-2-1-1 0 0,-5 30 0 0 0,8-37-126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7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0 68 16959 0 0,'0'0'6456'0'0,"4"-9"-2256"0"0,0 7-4185 0 0,1 0-1 0 0,0 1 1 0 0,0 0 0 0 0,0-1-1 0 0,0 1 1 0 0,0 1 0 0 0,8-1-1 0 0,18-3 93 0 0,29-17-210 0 0,-25 8 30 0 0,-28 11 43 0 0,-1 0-1 0 0,1 0 1 0 0,0 0-1 0 0,0 1 1 0 0,0 1-1 0 0,9-1 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8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 26 18055 0 0,'0'0'6871'0'0,"16"-5"-5787"0"0,2 4-625 0 0,34-6-1 0 0,-34 4-114 0 0,34-1 0 0 0,-50 4-360 0 0,0 0-80 0 0,-1 0 0 0 0,1 0 0 0 0,-1 0 0 0 0,1 0 0 0 0,-1-1 0 0 0,1 1 0 0 0,-1 0 0 0 0,1-1 0 0 0,-1 1 0 0 0,1-1 0 0 0,-1 1 0 0 0,0-1 0 0 0,3-1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9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9 29 16783 0 0,'-8'0'8816'0'0,"20"-4"-8478"0"0,1 1 1 0 0,-1 0-1 0 0,1 1 0 0 0,0 0 0 0 0,0 1 0 0 0,17 1 0 0 0,16-2-61 0 0,-5-3-189 0 0,-17 2 35 0 0,35-1 1 0 0,-59 4-156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0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113 31 12640 0 0,'0'0'618'0'0,"-14"-7"1178"0"0,11 7-1160 0 0,0 0 0 0 0,1 0 0 0 0,-1 1 0 0 0,0 0 0 0 0,0-1 0 0 0,0 1 0 0 0,0 0 0 0 0,1 0 1 0 0,-1 1-1 0 0,-4 1 0 0 0,3 0-220 0 0,0 0 1 0 0,0 1-1 0 0,0-1 1 0 0,0 1 0 0 0,-5 6-1 0 0,4-5-265 0 0,1 1 1 0 0,0 0-1 0 0,1 0 0 0 0,0 0 1 0 0,0 0-1 0 0,0 0 0 0 0,0 1 1 0 0,1 0-1 0 0,-2 7 0 0 0,4-11-135 0 0,0 1-1 0 0,0 0 1 0 0,0-1-1 0 0,0 1 1 0 0,1-1-1 0 0,-1 1 1 0 0,1 0 0 0 0,0-1-1 0 0,0 0 1 0 0,0 1-1 0 0,1-1 1 0 0,-1 0-1 0 0,1 1 1 0 0,0-1-1 0 0,-1 0 1 0 0,1 0-1 0 0,1 0 1 0 0,-1 0 0 0 0,0-1-1 0 0,1 1 1 0 0,4 3-1 0 0,3 2-8 0 0,0-1 0 0 0,0 1 0 0 0,1-2-1 0 0,21 11 1 0 0,-29-16-8 0 0,1 0 0 0 0,-1 1 0 0 0,1-1 0 0 0,-1 0-1 0 0,1-1 1 0 0,0 1 0 0 0,-1-1 0 0 0,1 0 0 0 0,0 0 0 0 0,0 0-1 0 0,-1 0 1 0 0,1 0 0 0 0,5-2 0 0 0,-3 0-14 0 0,0 0 0 0 0,0 0 0 0 0,-1 0 0 0 0,1-1 0 0 0,-1 0 0 0 0,0 0-1 0 0,10-7 1 0 0,-8 4 24 0 0,0-1-1 0 0,-1 1 0 0 0,1-1 1 0 0,-1 0-1 0 0,-1 0 0 0 0,1-1 1 0 0,-1 0-1 0 0,-1 0 0 0 0,1 0 1 0 0,5-16-1 0 0,-9 21 18 0 0,0 0 0 0 0,-1 0 0 0 0,1 0-1 0 0,-1 0 1 0 0,1 0 0 0 0,-1 0 0 0 0,0 0 0 0 0,0 1 0 0 0,-1-1 0 0 0,1 0 0 0 0,0 0 0 0 0,-1 0 0 0 0,0 0-1 0 0,0 0 1 0 0,-2-5 0 0 0,1 4 52 0 0,0 1-1 0 0,-1-1 1 0 0,1 0-1 0 0,-1 1 1 0 0,0-1-1 0 0,0 1 1 0 0,-1 0-1 0 0,1 0 1 0 0,-6-4-1 0 0,-2 0-5 0 0,-1 1 1 0 0,1 0-1 0 0,-1 1 1 0 0,0 0-1 0 0,0 1 0 0 0,-17-4 1 0 0,26 8-447 0 0,1-1 1 0 0,0 1 0 0 0,-1 0 0 0 0,1 0-1 0 0,0 0 1 0 0,-1 0 0 0 0,1 0-1 0 0,0 0 1 0 0,-1 1 0 0 0,1-1-1 0 0,-3 2 1 0 0,0-1-1086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1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36 2 17287 0 0,'0'0'1008'0'0,"-3"-2"348"0"0,-6 7 1992 0 0,6 3-2886 0 0,0 0-1 0 0,1 0 0 0 0,1 0 1 0 0,-1 1-1 0 0,1-1 0 0 0,1 0 1 0 0,-1 9-1 0 0,-1 17-144 0 0,-4 27 514 0 0,4-1-1 0 0,8 116 1 0 0,-8-146-1074 0 0,1-26 62 0 0,0 0 1 0 0,1-1-1 0 0,-1 1 1 0 0,1 0-1 0 0,0 0 1 0 0,0 0-1 0 0,1-1 1 0 0,0 8-1 0 0,4-4-5367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2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0 67 21191 0 0,'0'0'3259'0'0,"20"-5"-2142"0"0,1 3-596 0 0,1-2 0 0 0,-1 0 0 0 0,0-1 0 0 0,39-16 0 0 0,-16 9-506 0 0,-33 9-34 0 0,23-7-1 0 0,-33 9-156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3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 19 16439 0 0,'0'0'6071'0'0,"17"-3"-2544"0"0,10-2-2963 0 0,1 1-261 0 0,49-3 0 0 0,-44 7-503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896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747 1 6072 0 0,'12'12'14475'0'0,"2"-12"-10487"0"0,-13 0-3508 0 0,16-8 3024 0 0,-34 27-3215 0 0,2 0 0 0 0,-21 33 0 0 0,33-48-288 0 0,0-1-34 0 0,0 0 0 0 0,0 0-1 0 0,0 0 1 0 0,0 0 0 0 0,-8 5 0 0 0,8-6 70 0 0,0 0 0 0 0,-1 1 0 0 0,1-1 0 0 0,0 1 0 0 0,0 0 0 0 0,1 0 0 0 0,-4 4 0 0 0,-2 5 219 0 0,0-1-1 0 0,-19 21 0 0 0,12-15-174 0 0,-11 19 112 0 0,2-6-179 0 0,19-24-15 0 0,1 1 0 0 0,-1-1 1 0 0,-8 7-1 0 0,-2 0 11 0 0,4-4 23 0 0,-16 17-1 0 0,24-23-3 0 0,-1 0 0 0 0,1 0 1 0 0,-1 0-1 0 0,0 0 0 0 0,-8 3 0 0 0,8-4-4 0 0,0 1 0 0 0,0-1-1 0 0,0 1 1 0 0,-7 6-1 0 0,-58 58-10 0 0,-15 17-17 0 0,61-65 0 0 0,18-16 6 0 0,1 0 0 0 0,-1 1-1 0 0,1-1 1 0 0,-4 5 0 0 0,1 0 18 0 0,-4 6 16 0 0,-1-1-1 0 0,0-1 0 0 0,-26 21 0 0 0,29-26-40 0 0,0 0 0 0 0,1 1 0 0 0,-10 11 0 0 0,10-10 6 0 0,-1 0-1 0 0,0-1 0 0 0,0 0 0 0 0,-1 0 0 0 0,-12 7 0 0 0,1 0-12 0 0,20-14-211 0 0,0 0 0 0 0,0 0 0 0 0,1 0 0 0 0,-1 0 0 0 0,1 0 0 0 0,-1 0 0 0 0,1 0 0 0 0,-1 1 0 0 0,1-1 0 0 0,-1 2 0 0 0,1-2 97 0 0,0-1 0 0 0,1 1 0 0 0,-1-1 0 0 0,0 1 0 0 0,0-1 0 0 0,1 1 0 0 0,-1-1 0 0 0,0 1 0 0 0,1-1 0 0 0,-1 1 0 0 0,1-1 0 0 0,-1 1 0 0 0,1-1 0 0 0,-1 1 0 0 0,1-1 0 0 0,-1 0 0 0 0,1 1 0 0 0,-1-1 0 0 0,1 0 0 0 0,-1 0 0 0 0,1 1 0 0 0,-1-1 0 0 0,1 0 0 0 0,1 0 0 0 0,6 1-6887 0 0,4-5-973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14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8 1 12672 0 0,'-7'0'10485'0'0,"20"5"-9109"0"0,-9-3-1166 0 0,0 0 0 0 0,0-1 0 0 0,0 0 0 0 0,1 0 0 0 0,4 1 0 0 0,28 0 569 0 0,0-1 0 0 0,60-8 0 0 0,1 5-287 0 0,-62 2-387 0 0,-34 0-84 0 0,2 0 126 0 0,-1 0 0 0 0,1 0 0 0 0,-1 0 0 0 0,1 0 1 0 0,-1 1-1 0 0,1 0 0 0 0,-1 0 0 0 0,4 1 0 0 0,-5-1-132 0 0,-1 0-27 0 0,-1-1-53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47 191 7040,'-26'15'2282,"21"-11"-996,4 8-1446,1-11 621,-1 0 0,0 0 1,1 0-1,-1 0 0,0 0 1,0-1-1,0 1 0,0 0 1,0 0-1,0-1 0,-2 2 1,0-2 2105,5-4-1086,8-5 1,5-2-1193,1 1-1,0 1 1,1 0 0,0 1-1,0 0 1,1 2 0,22-6-1,64-21 679,-65 19-781,45-9 0,38-7 211,45-8-4,-142 34-344,1 1 0,0 2 0,0 0 0,42 5 0,214 55 1018,-251-51-1057,178 40 880,-163-36-895,100 23 314,-126-30-162,-1 1-1,0 1 1,30 15-1,-30-14-177,11 8 117,34 22-1,-24-13 59,15 6-98,2-2 0,1-4-1,0-1 1,97 23 0,76 34 834,-69-20-485,173 35-363,-306-90 18,1-2 0,35 1-1,63-5 216,-59 0-226,-57 0-66,187-5-184,-161 1 256,-1-1 0,0-1 0,47-15-1,-55 12-89,63-20-15,104-48 0,14-19 166,184-92 151,-352 167-231,0 2 1,1 2 0,83-21-1,-45 17-80,1 4 0,1 3 0,1 4 0,0 3 0,0 4 0,0 4 0,102 14 0,-65 2 65,-1 5 0,165 54-1,-31 4-79,-121-40 24,142 23-1,-178-43 228,-31-10-173,1-1 1,0-4 0,1-3-1,129-13 1,-90-3-41,-2-4-1,0-5 1,-2-5 0,-1-4 0,139-64 0,-178 70 223,0 3 0,81-19 0,-127 38-184,-8 1-221,0 1 1,0 0-1,17-1 0,-18 6-240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4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1904 0 0,'13'4'0'0'0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747 1 6072 0 0,'12'12'14475'0'0,"2"-12"-10487"0"0,-13 0-3508 0 0,16-8 3024 0 0,-34 27-3215 0 0,2 0 0 0 0,-21 33 0 0 0,33-48-288 0 0,0-1-34 0 0,0 0 0 0 0,0 0-1 0 0,0 0 1 0 0,0 0 0 0 0,-8 5 0 0 0,8-6 70 0 0,0 0 0 0 0,-1 1 0 0 0,1-1 0 0 0,0 1 0 0 0,0 0 0 0 0,1 0 0 0 0,-4 4 0 0 0,-2 5 219 0 0,0-1-1 0 0,-19 21 0 0 0,12-15-174 0 0,-11 19 112 0 0,2-6-179 0 0,19-24-15 0 0,1 1 0 0 0,-1-1 1 0 0,-8 7-1 0 0,-2 0 11 0 0,4-4 23 0 0,-16 17-1 0 0,24-23-3 0 0,-1 0 0 0 0,1 0 1 0 0,-1 0-1 0 0,0 0 0 0 0,-8 3 0 0 0,8-4-4 0 0,0 1 0 0 0,0-1-1 0 0,0 1 1 0 0,-7 6-1 0 0,-58 58-10 0 0,-15 17-17 0 0,61-65 0 0 0,18-16 6 0 0,1 0 0 0 0,-1 1-1 0 0,1-1 1 0 0,-4 5 0 0 0,1 0 18 0 0,-4 6 16 0 0,-1-1-1 0 0,0-1 0 0 0,-26 21 0 0 0,29-26-40 0 0,0 0 0 0 0,1 1 0 0 0,-10 11 0 0 0,10-10 6 0 0,-1 0-1 0 0,0-1 0 0 0,0 0 0 0 0,-1 0 0 0 0,-12 7 0 0 0,1 0-12 0 0,20-14-211 0 0,0 0 0 0 0,0 0 0 0 0,1 0 0 0 0,-1 0 0 0 0,1 0 0 0 0,-1 0 0 0 0,1 0 0 0 0,-1 1 0 0 0,1-1 0 0 0,-1 2 0 0 0,1-2 97 0 0,0-1 0 0 0,1 1 0 0 0,-1-1 0 0 0,0 1 0 0 0,0-1 0 0 0,1 1 0 0 0,-1-1 0 0 0,0 1 0 0 0,1-1 0 0 0,-1 1 0 0 0,1-1 0 0 0,-1 1 0 0 0,1-1 0 0 0,-1 1 0 0 0,1-1 0 0 0,-1 0 0 0 0,1 1 0 0 0,-1-1 0 0 0,1 0 0 0 0,-1 0 0 0 0,1 1 0 0 0,-1-1 0 0 0,1 0 0 0 0,1 0 0 0 0,6 1-6887 0 0,4-5-973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1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1 1 14544 0 0,'0'0'12494'0'0,"0"4"-11424"0"0,20 19-1091 0 0,-19-22 98 0 0,9 11 166 0 0,-7-10-196 0 0,-3-1-44 0 0,1 0 0 0 0,0-1-1 0 0,-1 1 1 0 0,1 0 0 0 0,-1-1-1 0 0,1 1 1 0 0,-1 0 0 0 0,1 0 0 0 0,-1-1-1 0 0,0 1 1 0 0,1 0 0 0 0,-1 0 0 0 0,0 0-1 0 0,0-1 1 0 0,1 2 0 0 0,1 4 51 0 0,1 0 0 0 0,0 0 0 0 0,7 9 0 0 0,-6-10-8 0 0,-1 0 0 0 0,0-1-1 0 0,0 2 1 0 0,-1-1 0 0 0,4 10-1 0 0,-3-8-16 0 0,0 0-1 0 0,0 0 1 0 0,0 0-1 0 0,1 0 1 0 0,0 0-1 0 0,0-1 1 0 0,1 0-1 0 0,6 7 0 0 0,-9-10-14 0 0,0 0 0 0 0,0 0 0 0 0,0 0 0 0 0,0 0 0 0 0,-1 1 0 0 0,0-1 0 0 0,2 6 0 0 0,-2-6 11 0 0,0 1 1 0 0,1-1-1 0 0,-1 1 1 0 0,1-1-1 0 0,0 0 0 0 0,-1 0 1 0 0,5 5-1 0 0,2 2 79 0 0,0 0 0 0 0,-1 0 0 0 0,9 18 1 0 0,-9-15-4 0 0,1 0 0 0 0,10 12 0 0 0,-16-22-101 0 0,1 1-1 0 0,-1 0 1 0 0,0 0 0 0 0,0 0-1 0 0,2 6 1 0 0,-3-6 9 0 0,1 1 0 0 0,0-1 1 0 0,0 0-1 0 0,0 0 0 0 0,5 5 0 0 0,5 8 47 0 0,-1 1 0 0 0,-1 0 0 0 0,0 0-1 0 0,9 25 1 0 0,-1-2-4 0 0,-16-37-51 0 0,0 0 15 0 0,0 1 0 0 0,0-1 0 0 0,1 0-1 0 0,0 0 1 0 0,5 7 0 0 0,-4-6 36 0 0,0 0 0 0 0,0 0 0 0 0,-1 1 0 0 0,1-1 0 0 0,2 8-1 0 0,-3-6 5 0 0,1 0-1 0 0,0 0 1 0 0,6 7-1 0 0,27 34-41 0 0,13 15-17 0 0,-34-42 3 0 0,5 3 0 0 0,5 10 376 0 0,-8-9-364 0 0,-15-17 101 0 0,-2-6-111 0 0,0 1-1 0 0,0-1 1 0 0,1 0-1 0 0,-1-1 1 0 0,1 1-1 0 0,0 0 1 0 0,2 1-1 0 0,-1 1-1 0 0,1 0 0 0 0,-1-1 0 0 0,0 1-1 0 0,0 0 1 0 0,5 8 0 0 0,-4-5 0 0 0,-4-7 0 0 0,0 1 0 0 0,0-1 1 0 0,0 1-1 0 0,0-1 0 0 0,0 0 0 0 0,1 1 0 0 0,-1-1 1 0 0,0 0-1 0 0,0 1 0 0 0,0-1 0 0 0,0 0 0 0 0,1 1 0 0 0,-1-1 1 0 0,0 0-1 0 0,0 0 0 0 0,1 1 0 0 0,-1-1 0 0 0,0 0 1 0 0,0 0-1 0 0,1 1 0 0 0,-1-1 0 0 0,0 0 0 0 0,1 0 0 0 0,-1 0 1 0 0,0 1-1 0 0,1-1 0 0 0,1 0 6 0 0,-1 1 47 0 0,0 0 0 0 0,1 1-82 0 0,-1-1-174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2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402 1 7568 0 0,'0'0'17023'0'0,"-1"8"-16753"0"0,0-4-128 0 0,-1 1 0 0 0,0-1 1 0 0,0 0-1 0 0,-1 1 1 0 0,1-1-1 0 0,-1 0 1 0 0,0-1-1 0 0,-4 5 1 0 0,3-3 0 0 0,1-1 1 0 0,-1 1 0 0 0,1-1-1 0 0,0 1 1 0 0,-3 6 0 0 0,5-7 30 0 0,-1 0 1 0 0,0-1-1 0 0,-1 1 1 0 0,1-1-1 0 0,-6 6 1 0 0,5-5-155 0 0,0 0 1 0 0,0 0-1 0 0,1 0 0 0 0,-4 6 1 0 0,-9 31 129 0 0,12-30-69 0 0,0-1 1 0 0,-1 1 0 0 0,-8 14 0 0 0,7-16 28 0 0,1 0 0 0 0,1 0 1 0 0,-4 14-1 0 0,-8 18 262 0 0,-7 19-177 0 0,12-28-188 0 0,9-25 52 0 0,-1 0-1 0 0,0-1 1 0 0,-6 12-1 0 0,1-3 35 0 0,0 1 0 0 0,-5 20 0 0 0,7-22-21 0 0,0 0 0 0 0,-12 24 0 0 0,-14 25 147 0 0,17-28-150 0 0,3-16-35 0 0,7-13-12 0 0,0 0 1 0 0,1 0 0 0 0,0 1-1 0 0,0-1 1 0 0,0 1-1 0 0,-1 7 1 0 0,2-9-15 0 0,1-1 0 0 0,-1 1 0 0 0,0-1 0 0 0,0 0 0 0 0,0 0 0 0 0,-3 4 0 0 0,3-5-2 0 0,-1 0-1 0 0,2 0 1 0 0,-1 1-1 0 0,0-1 1 0 0,1 0 0 0 0,-1 1-1 0 0,1-1 1 0 0,0 1-1 0 0,0-1 1 0 0,0 6-1 0 0,1-7-4 0 0,0 0 1 0 0,-1-1-1 0 0,1 1 0 0 0,0 0 0 0 0,-1 0 0 0 0,1-1 0 0 0,-1 1 0 0 0,0 0 0 0 0,1-1 0 0 0,-1 1 0 0 0,-1 2 0 0 0,-3 5-3 0 0,2 11 2 0 0,2-15 0 0 0,0 0 0 0 0,0 0 0 0 0,0 0 0 0 0,0-1 0 0 0,-1 1 0 0 0,-2 5 0 0 0,2-8 0 0 0,2-2 0 0 0,-1 1 0 0 0,1-1 0 0 0,0 1 0 0 0,-1-1 0 0 0,1 1 0 0 0,0-1 0 0 0,-1 1 0 0 0,1 0 0 0 0,0-1 0 0 0,0 1 0 0 0,-1-1 0 0 0,1 1 0 0 0,0-1 0 0 0,0 1 0 0 0,0 0 0 0 0,0-1 0 0 0,0 1 0 0 0,0-1 0 0 0,0 1 0 0 0,0 0 0 0 0,0-1 0 0 0,0 1 0 0 0,1 1 0 0 0,-1-1-2 0 0,0-1-1 0 0,0 1 0 0 0,0-1 1 0 0,0 0-1 0 0,0 1 0 0 0,0-1 1 0 0,0 1-1 0 0,0-1 0 0 0,0 0 1 0 0,0 1-1 0 0,0-1 0 0 0,0 0 1 0 0,0 1-1 0 0,0-1 0 0 0,0 1 1 0 0,0-1-1 0 0,0 0 0 0 0,-1 1 1 0 0,1-1-1 0 0,0 0 0 0 0,0 1 1 0 0,0-1-1 0 0,-1 0 0 0 0,1 0 0 0 0,0 1 1 0 0,0-1-1 0 0,-1 0 0 0 0,1 1 1 0 0,-1-1-1 0 0,1 1-104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3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8 11072 0 0,'4'-8'13647'0'0,"2"9"-12927"0"0,5 2 150 0 0,-10-3-460 0 0,12 8 406 0 0,-9-5-748 0 0,-1 0 0 0 0,1 1 1 0 0,-1-1-1 0 0,0 0 0 0 0,0 1 0 0 0,0 0 0 0 0,-1 0 0 0 0,5 8 0 0 0,3 4 23 0 0,-1 0-13 0 0,-6-10-34 0 0,0-1 0 0 0,1 1 1 0 0,-1-1-1 0 0,5 5 0 0 0,-1-2-39 0 0,0 1-1 0 0,7 13 1 0 0,12 14-6 0 0,-19-26 52 0 0,0 0-1 0 0,-1 0 1 0 0,0 0-1 0 0,4 12 1 0 0,12 19-31 0 0,-17-32-58 0 0,42 61 627 0 0,-23-39-368 0 0,-17-19-129 0 0,2-1-1 0 0,9 11 1 0 0,-12-16-74 0 0,0 1-1 0 0,8 14 1 0 0,-10-15-2 0 0,0 0 0 0 0,0-1 0 0 0,0 1 0 0 0,9 7 0 0 0,22 27 91 0 0,10-3 45 0 0,5 9 4 0 0,56 54-100 0 0,-57-53 388 0 0,-35-29-318 0 0,-12-15-101 0 0,0 0 1 0 0,0 0 0 0 0,0 0-1 0 0,1 0 1 0 0,-1 0-1 0 0,1-1 1 0 0,3 3 0 0 0,0-1 30 0 0,6 4-328 0 0,-12-7 256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4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537 7 8640 0 0,'12'-6'20398'0'0,"-13"8"-20366"0"0,1 0 1 0 0,-1 1-1 0 0,1-1 1 0 0,-1 0 0 0 0,0 0-1 0 0,0 0 1 0 0,0 0-1 0 0,0 0 1 0 0,0 0-1 0 0,0 0 1 0 0,-1 0-1 0 0,1 0 1 0 0,-3 1 0 0 0,2 0 17 0 0,0-1 0 0 0,1 1 0 0 0,-1-1 0 0 0,0 1 1 0 0,1 0-1 0 0,-1-1 0 0 0,0 5 0 0 0,-7 18 80 0 0,0-1-1 0 0,-17 32 1 0 0,-7 20 281 0 0,20-46-233 0 0,-22 38 0 0 0,30-59-118 0 0,-2 4 35 0 0,-19 22 1 0 0,17-24-57 0 0,0 1 1 0 0,-7 14-1 0 0,-5 19-43 0 0,16-32 127 0 0,-1-1 0 0 0,0 0 0 0 0,0 0 0 0 0,-13 17 0 0 0,2-5-38 0 0,1 0 0 0 0,-23 51 0 0 0,5-9-84 0 0,25-53 61 0 0,-14 18-1 0 0,15-21-20 0 0,0 0 1 0 0,1 1-1 0 0,-7 13 0 0 0,13-22-41 0 0,0 0 0 0 0,-1 0 0 0 0,1 0 0 0 0,-1 0 0 0 0,1 0 0 0 0,-1-1 0 0 0,0 1 0 0 0,-2 2 0 0 0,-10 9 0 0 0,4 0-24 0 0,1 0 0 0 0,1 0 0 0 0,-13 27 0 0 0,18-34-534 0 0,0 4-2039 0 0,18-16-7201 0 0,-12 5 7303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5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45 35 10680 0 0,'0'0'241'0'0,"-6"-5"683"0"0,-22-17 1060 0 0,27 21-884 0 0,-1 0 8 0 0,-6-5 5694 0 0,22 23-2466 0 0,-4 10-2849 0 0,-8-22-1404 0 0,0 0 1 0 0,0 1-1 0 0,0-1 1 0 0,5 7-1 0 0,-4-7-41 0 0,0 0 0 0 0,0 1 0 0 0,-1-1 1 0 0,3 8-1 0 0,-2-5 50 0 0,0-1-1 0 0,0 1 1 0 0,5 7 0 0 0,1 2 98 0 0,-7-14-160 0 0,0 0 0 0 0,0 1 0 0 0,0-1 1 0 0,0 0-1 0 0,3 2 0 0 0,-2-2-3 0 0,-1-1 0 0 0,0 1 0 0 0,0 0 0 0 0,0-1 0 0 0,-1 1-1 0 0,3 4 1 0 0,3 7 45 0 0,0 0-1 0 0,1-1 0 0 0,0-1 0 0 0,14 16 0 0 0,15 26 100 0 0,0 5-38 0 0,-36-57-131 0 0,0 1 0 0 0,1-1 0 0 0,0 1 0 0 0,0-1 0 0 0,0 0 0 0 0,3 4 0 0 0,10 10 48 0 0,4 12 41 0 0,0-2 0 0 0,2 0-1 0 0,35 32 1 0 0,-1 2-91 0 0,-36-39 155 0 0,-2 0 1 0 0,22 34-1 0 0,-15-19-61 0 0,33 57-30 0 0,-50-78 47 0 0,-7-14-96 0 0,0 0 1 0 0,1 1-1 0 0,-1-1 1 0 0,1 0-1 0 0,-1 0 0 0 0,1 0 1 0 0,-1 0-1 0 0,1 0 1 0 0,0 0-1 0 0,0 0 1 0 0,0 0-1 0 0,1 0 31 0 0,0 0-9 0 0,2 10-24 0 0,-4-10-15 0 0,0 0-39 0 0,1-1 1 0 0,-1 1 0 0 0,0 0 0 0 0,1 0-1 0 0,-1-1 1 0 0,0 1 0 0 0,0 0 0 0 0,1 0-1 0 0,-1 0 1 0 0,0 0 0 0 0,0-1 0 0 0,0 1-1 0 0,0 0 1 0 0,0 0 0 0 0,0 0 0 0 0,-1-1-1 0 0,1 1 1 0 0,0 0 0 0 0,0 0 0 0 0,-1 0-1 0 0,0 1 1 0 0,1 3-2277 0 0,-4-2 1202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252 1 13448 0 0,'0'0'2674'0'0,"8"17"-1291"0"0,-9-2-382 0 0,-1 1-1 0 0,-1-1 1 0 0,0 0 0 0 0,-6 15 0 0 0,-3 18-660 0 0,7-29-42 0 0,0 0 0 0 0,0-1 0 0 0,-2 0 0 0 0,0 0-1 0 0,-14 23 1 0 0,14-31-132 0 0,0 0 0 0 0,0-1-1 0 0,-1 0 1 0 0,0-1 0 0 0,-1 0-1 0 0,1 0 1 0 0,-2 0 0 0 0,-11 6-1 0 0,15-10-166 0 0,-1 0 0 0 0,0-1 0 0 0,-13 5 0 0 0,20-7 3 0 0,0-1-1 0 0,-1 0 0 0 0,1 0 1 0 0,-1 0-1 0 0,1 0 0 0 0,-1 0 1 0 0,1 0-1 0 0,-1 0 0 0 0,1 1 1 0 0,-1-1-1 0 0,1 0 0 0 0,-1-1 1 0 0,1 1-1 0 0,0 0 1 0 0,-1 0-1 0 0,1 0 0 0 0,-1 0 1 0 0,1 0-1 0 0,-1 0 0 0 0,1 0 1 0 0,-1-1-1 0 0,1 1 0 0 0,0 0 1 0 0,-1 0-1 0 0,1-1 0 0 0,-1 1 1 0 0,-2-3 75 0 0,0 2-67 0 0,0 0-1 0 0,1-1 0 0 0,-1 1-1 0 0,0-1 1 0 0,1 0 0 0 0,-1 0-1 0 0,1 0 1 0 0,-1 0 0 0 0,1 0-1 0 0,0-1 1 0 0,0 1 0 0 0,-2-4 0 0 0,3 4-95 0 0,0-1 1 0 0,0 0 0 0 0,0 1 0 0 0,1-1 0 0 0,-1 0-1 0 0,1 1 1 0 0,0-1 0 0 0,-1 0 0 0 0,1 1 0 0 0,1-1 0 0 0,-1-4-1 0 0,1-2-403 0 0,-1 7 463 0 0,0 1 0 0 0,1 0 1 0 0,-1-1-1 0 0,1 1 0 0 0,-1 0 0 0 0,1-1 0 0 0,-1 1 1 0 0,1 0-1 0 0,0 0 0 0 0,0 0 0 0 0,-1 0 0 0 0,1 0 1 0 0,0 0-1 0 0,0 0 0 0 0,0 0 0 0 0,0 0 0 0 0,0 0 1 0 0,0 0-1 0 0,1 1 0 0 0,-1-1 0 0 0,0 0 0 0 0,0 1 1 0 0,2-1-1 0 0,29-10-284 0 0,-22 9 328 0 0,1 0 1 0 0,0 1-1 0 0,15 1 0 0 0,-24 0-19 0 0,0 0 0 0 0,0 0 0 0 0,-1 0 0 0 0,1 0 0 0 0,0 0 0 0 0,0 1 0 0 0,0-1 0 0 0,0 1 0 0 0,0-1 0 0 0,-1 1 0 0 0,1 0 0 0 0,0 0 0 0 0,-1 0 0 0 0,4 1 0 0 0,1 2 0 0 0,-2 0 79 0 0,0-1 0 0 0,-1 1-1 0 0,1 0 1 0 0,-1 0 0 0 0,0 0-1 0 0,0 0 1 0 0,0 1 0 0 0,-1-1-1 0 0,1 1 1 0 0,-1 0 0 0 0,3 8-1 0 0,-4-8-60 0 0,-1 0 130 0 0,1 0 1 0 0,1-1-1 0 0,-1 1 0 0 0,1 0 1 0 0,-1-1-1 0 0,4 7 0 0 0,3 4 26 0 0,-7-11-162 0 0,1 0 1 0 0,-1-1 0 0 0,1 1 0 0 0,0 0-1 0 0,1-1 1 0 0,-1 0 0 0 0,0 1 0 0 0,1-1-1 0 0,0 0 1 0 0,0 0 0 0 0,0 0 0 0 0,0-1-1 0 0,5 4 1 0 0,-5-2 11 0 0,-2-4-70 0 0,-1 0 0 0 0,0 0 0 0 0,0 1-1 0 0,0-1 1 0 0,0 0 0 0 0,1 0 0 0 0,-1 1 0 0 0,0-1 0 0 0,0 0 0 0 0,0 0-1 0 0,1 0 1 0 0,-1 1 0 0 0,0-1 0 0 0,0 0 0 0 0,1 0 0 0 0,-1 0 0 0 0,0 0-1 0 0,0 0 1 0 0,1 0 0 0 0,-1 0 0 0 0,0 0 0 0 0,1 1 0 0 0,-1-1 0 0 0,0 0-1 0 0,1 0 1 0 0,0 0-347 0 0,0 0 253 0 0,0 0 1 0 0,-1 0-1 0 0,1 0 0 0 0,0 0 0 0 0,-1 0 1 0 0,1 0-1 0 0,-1 0 0 0 0,1 0 0 0 0,0 0 0 0 0,-1 0 1 0 0,1 0-1 0 0,-1 0 0 0 0,1-1 0 0 0,0 1 1 0 0,-1 0-1 0 0,1-1 0 0 0,3-6-1299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897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1 1 14544 0 0,'0'0'12494'0'0,"0"4"-11424"0"0,20 19-1091 0 0,-19-22 98 0 0,9 11 166 0 0,-7-10-196 0 0,-3-1-44 0 0,1 0 0 0 0,0-1-1 0 0,-1 1 1 0 0,1 0 0 0 0,-1-1-1 0 0,1 1 1 0 0,-1 0 0 0 0,1 0 0 0 0,-1-1-1 0 0,0 1 1 0 0,1 0 0 0 0,-1 0 0 0 0,0 0-1 0 0,0-1 1 0 0,1 2 0 0 0,1 4 51 0 0,1 0 0 0 0,0 0 0 0 0,7 9 0 0 0,-6-10-8 0 0,-1 0 0 0 0,0-1-1 0 0,0 2 1 0 0,-1-1 0 0 0,4 10-1 0 0,-3-8-16 0 0,0 0-1 0 0,0 0 1 0 0,0 0-1 0 0,1 0 1 0 0,0 0-1 0 0,0-1 1 0 0,1 0-1 0 0,6 7 0 0 0,-9-10-14 0 0,0 0 0 0 0,0 0 0 0 0,0 0 0 0 0,0 0 0 0 0,-1 1 0 0 0,0-1 0 0 0,2 6 0 0 0,-2-6 11 0 0,0 1 1 0 0,1-1-1 0 0,-1 1 1 0 0,1-1-1 0 0,0 0 0 0 0,-1 0 1 0 0,5 5-1 0 0,2 2 79 0 0,0 0 0 0 0,-1 0 0 0 0,9 18 1 0 0,-9-15-4 0 0,1 0 0 0 0,10 12 0 0 0,-16-22-101 0 0,1 1-1 0 0,-1 0 1 0 0,0 0 0 0 0,0 0-1 0 0,2 6 1 0 0,-3-6 9 0 0,1 1 0 0 0,0-1 1 0 0,0 0-1 0 0,0 0 0 0 0,5 5 0 0 0,5 8 47 0 0,-1 1 0 0 0,-1 0 0 0 0,0 0-1 0 0,9 25 1 0 0,-1-2-4 0 0,-16-37-51 0 0,0 0 15 0 0,0 1 0 0 0,0-1 0 0 0,1 0-1 0 0,0 0 1 0 0,5 7 0 0 0,-4-6 36 0 0,0 0 0 0 0,0 0 0 0 0,-1 1 0 0 0,1-1 0 0 0,2 8-1 0 0,-3-6 5 0 0,1 0-1 0 0,0 0 1 0 0,6 7-1 0 0,27 34-41 0 0,13 15-17 0 0,-34-42 3 0 0,5 3 0 0 0,5 10 376 0 0,-8-9-364 0 0,-15-17 101 0 0,-2-6-111 0 0,0 1-1 0 0,0-1 1 0 0,1 0-1 0 0,-1-1 1 0 0,1 1-1 0 0,0 0 1 0 0,2 1-1 0 0,-1 1-1 0 0,1 0 0 0 0,-1-1 0 0 0,0 1-1 0 0,0 0 1 0 0,5 8 0 0 0,-4-5 0 0 0,-4-7 0 0 0,0 1 0 0 0,0-1 1 0 0,0 1-1 0 0,0-1 0 0 0,0 0 0 0 0,1 1 0 0 0,-1-1 1 0 0,0 0-1 0 0,0 1 0 0 0,0-1 0 0 0,0 0 0 0 0,1 1 0 0 0,-1-1 1 0 0,0 0-1 0 0,0 0 0 0 0,1 1 0 0 0,-1-1 0 0 0,0 0 1 0 0,0 0-1 0 0,1 1 0 0 0,-1-1 0 0 0,0 0 0 0 0,1 0 0 0 0,-1 0 1 0 0,0 1-1 0 0,1-1 0 0 0,1 0 6 0 0,-1 1 47 0 0,0 0 0 0 0,1 1-82 0 0,-1-1-174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57 13824 0 0,'0'0'1056'0'0,"-4"-12"-600"0"0,4 10-359 0 0,0 0 1 0 0,0 0 0 0 0,0 0 0 0 0,0 0 0 0 0,0 0 0 0 0,0 0 0 0 0,1 0 0 0 0,-1 0 0 0 0,1 0 0 0 0,0 0 0 0 0,-1 1 0 0 0,1-1 0 0 0,2-3 0 0 0,-1 3 8 0 0,-1 1 1 0 0,1 0-1 0 0,-1 0 1 0 0,1 0-1 0 0,0 0 0 0 0,-1 0 1 0 0,1 0-1 0 0,0 0 1 0 0,0 1-1 0 0,0-1 1 0 0,0 1-1 0 0,-1-1 1 0 0,1 1-1 0 0,3-1 0 0 0,-1 1 52 0 0,0-1 0 0 0,0 1 0 0 0,0 0-1 0 0,0 0 1 0 0,0 0 0 0 0,7 1-1 0 0,-11-1-176 0 0,1 1-1 0 0,-1-1 0 0 0,1 0 0 0 0,-1 0 0 0 0,1 0 0 0 0,-1 0 0 0 0,1 0 0 0 0,-1 1 0 0 0,1-1 1 0 0,-1 0-1 0 0,0 1 0 0 0,1-1 0 0 0,-1 0 0 0 0,1 1 0 0 0,-1-1 0 0 0,0 0 0 0 0,1 1 0 0 0,-1-1 1 0 0,0 0-1 0 0,1 1 0 0 0,-1-1 0 0 0,0 1 0 0 0,0-1 0 0 0,1 1 0 0 0,-1-1 0 0 0,0 1 0 0 0,0-1 1 0 0,0 1-1 0 0,0-1 0 0 0,0 1 0 0 0,1-1 0 0 0,-1 1 0 0 0,0-1 0 0 0,0 2 0 0 0,0-1-144 0 0,0 1 112 0 0,1 0 0 0 0,0-1 0 0 0,0 1-1 0 0,0-1 1 0 0,0 1 0 0 0,0-1 0 0 0,1 1-1 0 0,-1-1 1 0 0,0 0 0 0 0,4 3 0 0 0,-4-3 123 0 0,0-1 1 0 0,0 1 0 0 0,0 0 0 0 0,0 0-1 0 0,0 0 1 0 0,0 0 0 0 0,0 0-1 0 0,0 0 1 0 0,0 1 0 0 0,-1-1 0 0 0,1 0-1 0 0,0 0 1 0 0,-1 1 0 0 0,1-1 0 0 0,-1 0-1 0 0,1 1 1 0 0,-1-1 0 0 0,0 0 0 0 0,1 3-1 0 0,-1 6-65 0 0,1-1-1 0 0,3 19 0 0 0,-4-26-8 0 0,0 1-1 0 0,0-1 0 0 0,0 1 1 0 0,0-1-1 0 0,0 0 0 0 0,0 1 0 0 0,-1-1 1 0 0,1 0-1 0 0,-1 0 0 0 0,0 1 1 0 0,0-1-1 0 0,0 0 0 0 0,0 0 0 0 0,0 0 1 0 0,0 0-1 0 0,0 0 0 0 0,-1 0 1 0 0,1 0-1 0 0,-1 0 0 0 0,1 0 1 0 0,-4 2-1 0 0,0 0 130 0 0,0 0 1 0 0,0 0-1 0 0,0 0 1 0 0,0-1-1 0 0,-1 0 1 0 0,0 0 0 0 0,-6 2-1 0 0,11-4-79 0 0,0-1 0 0 0,-1 1 0 0 0,1-1-1 0 0,0 1 1 0 0,0 0 0 0 0,0 0 0 0 0,0 0 0 0 0,0-1 0 0 0,0 1 0 0 0,0 0 0 0 0,0 0-1 0 0,0 0 1 0 0,0 0 0 0 0,1 0 0 0 0,-1 1 0 0 0,0-1 0 0 0,1 0 0 0 0,-1 0-1 0 0,1 0 1 0 0,-1 1 0 0 0,0 1 0 0 0,0 2 25 0 0,1 0-1 0 0,-1 0 1 0 0,1 0 0 0 0,1 7 0 0 0,-1 0 586 0 0,0-11-149 0 0,0 0-66 0 0,0 0-438 0 0,0-1 0 0 0,0 1 1 0 0,0-1-1 0 0,0 1 0 0 0,0-1 0 0 0,0 1 1 0 0,0-1-1 0 0,0 1 0 0 0,0-1 0 0 0,0 1 1 0 0,0-1-1 0 0,0 1 0 0 0,0-1 0 0 0,1 1 1 0 0,-1-1-1 0 0,0 1 0 0 0,0-1 0 0 0,1 1 1 0 0,-1-1-1 0 0,0 1 0 0 0,1-1 0 0 0,-1 0 1 0 0,0 1-1 0 0,1-1 0 0 0,-1 0 0 0 0,0 1 1 0 0,1-1-1 0 0,-1 0 0 0 0,1 1 0 0 0,2 1 3 0 0,2 4-8 0 0,-3-3 0 0 0,0-1 0 0 0,-1 1 0 0 0,1-1 0 0 0,1 0 0 0 0,-1 0 0 0 0,0 0 0 0 0,0 0 0 0 0,1 0 0 0 0,-1 0 0 0 0,4 1 0 0 0,6 4 0 0 0,-10-5 0 0 0,-1-1 0 0 0,1 0 0 0 0,0 0 0 0 0,0 0 0 0 0,0 0 0 0 0,-1 0 0 0 0,1 0 0 0 0,0-1 0 0 0,0 1 0 0 0,0 0 0 0 0,0-1 0 0 0,0 0 0 0 0,0 1 0 0 0,0-1 0 0 0,0 0 0 0 0,0 0 0 0 0,0 0 0 0 0,0 0 0 0 0,1-1 0 0 0,-1 1 0 0 0,0-1 0 0 0,0 1 0 0 0,3-2 0 0 0,19-8 262 0 0,-21 8-180 0 0,0 1 1 0 0,1-1 0 0 0,-1 1 0 0 0,0 0 0 0 0,0 0-1 0 0,1 1 1 0 0,-1-1 0 0 0,1 1 0 0 0,-1-1-1 0 0,6 1 1 0 0,-8 0-177 0 0,0-1 0 0 0,0 1 1 0 0,1-1-1 0 0,-1 0 0 0 0,0 1 0 0 0,0-1 0 0 0,0 0 0 0 0,0 0 0 0 0,0 0 0 0 0,0 0 1 0 0,0 0-1 0 0,0 0 0 0 0,1-1 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214 1 13312,'0'0'2936,"-5"8"-1913,0 11 7,-4 9 500,-2-5-367,7-13-1004,0-1 0,-9 13 0,-14 27 1281,10-22-814,13-19-615,-1 0 0,-1 0-1,1-1 1,-14 13 0,9-9 660,8-9-618,1 1 0,-1-1 0,0 0 1,0 0-1,-1 0 0,1 0 0,0 0 0,-1 0 0,1-1 1,-1 1-1,1-1 0,-1 1 0,0-1 0,0 0 1,0 0-1,-3 0 0,3 0-484,3-1 378,-1 0 0,0 0 1,1 0-1,-1 0 0,1 0 0,-1 0 1,1 0-1,-1-1 0,1 1 1,-1 0-1,0 0 0,1 0 1,-1-1-1,1 1 0,-1 0 0,1 0 1,0-1-1,-1 1 0,1 0 1,-1-1-1,0 0 0,-6-4 53,5-2-72,2 6-27,-1 0-1,1 0 0,0 0 0,0 0 0,-1 0 1,1 0-1,0-1 0,0 1 0,0 0 1,0 0-1,1 0 0,-1 0 0,0 0 0,0 0 1,0 0-1,1 0 0,0-2 0,0 2 85,0 0 0,1 0 0,-1 0 0,0 0 0,1 0 0,-1 0 0,0 0 0,1 0 0,-1 1 0,1-1 0,2 0 0,6-2 15,0 0 0,1 1 0,-1 0 0,1 1 0,0 1 0,16 0 0,-24 0 0,5 0 0,1 1 0,-1 1 0,9 2 0,-2-1 0,-13-2 89,0 0 0,0-1 1,0 1-1,-1 0 0,1 0 0,0 0 0,-1 0 0,1 1 0,-1-1 0,1 0 0,-1 1 0,0-1 0,0 1 0,1-1 0,-1 1 0,0 0 0,0 0 0,0-1 0,-1 1 1,1 0-1,1 4 0,8 14-57,-8-19-32,-2 0 0,3 10 0,-2-9 0,0 0 0,0-1 0,0 1 0,-1-1 0,1 0 0,0 1 0,1-1 0,-1 0 0,2 2 0,2 3 0,-4-5-32,-1 0 1,1 0-1,0 0 0,0 0 0,-1 0 1,1 0-1,0-1 0,0 1 0,0 0 0,0 0 1,-1-1-1,1 1 0,0-1 0,1 1 0,-1-1 1,0 1-1,0-1 0,0 0 0,0 1 0,0-1 1,0 0-1,0 0 0,0 0 0,1 0 0,-1 0 1,0 0-1,0 0 0,0 0 0,2-1 0,-1 0-475,0 0 0,0 0 0,0 0 0,0 0 0,0 0 0,-1 0 0,1-1 0,0 1 0,-1-1 0,1 1 0,-1-1 0,0 0 0,0 1 0,1-1 0,0-4 0,3-2-2050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 15360,'4'-1'0,"0"0"0,0 0 0,0 0 0,0 1 0,1 0 0,-1-1 0,0 1 0,0 1 0,0-1 0,0 1 0,0-1 0,5 3 0,-6-3 0,-2 0 0,13-3 0,-14 3 0,1-1 0,0 1 0,-1 0 0,1 0 0,0 0 0,0 0 0,-1 0 0,1 0 0,0 0 0,-1 0 0,1 0 0,0 0 0,-1 0 0,1 0 0,0 1 0,0-1 0,0 3 0,-1-3 0,2 2-1,-1-1 1,1 1 0,-1-1-1,0 1 1,0-1 0,0 1 0,1 0-1,-2 0 1,1 0 0,0-1 0,0 1-1,-1 0 1,1 0 0,-1 0-1,1 0 1,-1 0 0,0 0 0,0 0-1,0 0 1,0 0 0,0 4 0,-2-1 10,0 0 1,1 0-1,-1 0 1,-1 0-1,1-1 1,-7 9 0,-8 18 1103,12-22-352,0 0 0,0-1 0,-1 1 0,-8 9-1,12-14-2,2-3-742,0-1-1,-1 0 1,1 1 0,0-1-1,0 1 1,0-1 0,0 0-1,0 1 1,-1-1 0,1 0-1,0 1 1,0-1 0,-1 0-1,1 1 1,0-1 0,-1 0-1,1 0 1,0 1 0,-1-1-1,1 0 1,0 0 0,-1 0-1,1 1 1,0-1 0,-1 0-1,0 1 355,10 10 1069,-7-9-1429,0 0 0,0-1 0,1 1 0,-1 0 0,0-1 0,1 1 0,-1-1 0,1 0 0,0 0 0,-1 0 0,1 0 0,0 0 0,-1-1 0,5 1 0,5 0 154,-1-2 0,0 1-1,1-1 1,-1-1 0,0 0-1,0-1 1,0 0 0,0 0-1,17-9 1,-19 7-633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240 92 7168,'2'-4'621,"-1"1"0,1-1 0,0 0 0,-1 0 0,0 0 0,1-4 0,5-16 2702,-5 20-2975,-1 0-1,1 0 1,-1 0 0,0 0-1,-1 0 1,2-9 4027,-4 21-4131,-3 3 284,-37 69 1245,33-66-1346,0-1-1,0 0 1,-19 20 0,-29 26-411,52-55-16,1-1 0,-1 0 0,0-1 0,0 1 0,0-1 0,-10 3 0,-8 4 0,21-7 0,1-2 0,1 1 0,-1-1 0,0 0 0,1 1 0,-1-1 0,0 0 0,1 0 0,-1 1 0,0-1 0,0 0 0,0 0 0,1 0 0,-1 0 0,0 0 0,0 0 0,1 0 0,-1 0 0,-1-1 0,1 1 0,1 0 0,-1 0 0,0 0 0,0-1 0,0 1 0,0 0 0,0 0 0,0-1 0,1 1 0,-1-1 0,0 1 0,0-1 0,1 1 0,-1-1 0,0 0 0,1 1 0,-1-1 0,0 0 0,1 1 0,-1-1 0,1 0 0,-1 0 0,1 0 0,0 1 0,-1-1 0,1 0 0,0 0 0,-1 0 0,1 0 0,0 0 0,0 0 0,0-1 0,-1-1 0,1 2-25,-1 0 0,1-1 0,0 1 0,-1 0 0,1-1 0,0 1 0,0 0 0,0-1-1,0 1 1,0 0 0,0-1 0,1 1 0,-1 0 0,0-1 0,1 1 0,-1 0 0,1 0 0,-1-1 0,1 1-1,-1 0 1,1 0 0,0 0 0,0 0 0,0 0 0,-1 0 0,1 0 0,0 0 0,0 0 0,0 0 0,1 0-1,-1 0 1,0 1 0,0-1 0,0 0 0,1 1 0,-1-1 0,2 1 0,3-2-147,0 0-1,1 1 1,-1 0 0,1 1-1,9 0 1,-14 0 167,4 0 105,1 0-1,-1 0 1,1 1 0,-1 0-1,0 1 1,1-1-1,-1 1 1,0 0 0,10 5-1,-12-4-28,0 0 1,0 0-1,0 0 0,0 0 0,0 0 0,-1 1 0,0 0 0,0 0 1,0 0-1,0 0 0,0 0 0,-1 0 0,3 6 0,5 9-71,-7-15 0,0 1 0,-1-1 0,0 0 0,0 1 0,1 5 0,-2-9-55,-1 1 1,1-1-1,0 0 0,0 0 0,-1 1 1,1-1-1,0 0 0,0 0 0,0 0 1,0 0-1,1 0 0,-1 0 0,0 0 1,0 0-1,3 1 0,0 0-506,1-1 0,-1 0 0,0 0 0,1 0-1,-1-1 1,6 1 0,6-6-3386,-1-8-3281,-10 5 3648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24 13312,'0'-1'118,"0"0"1,0 0 0,0 0-1,1 0 1,-1 0 0,0 0-1,0 0 1,1 0 0,-1 0 0,1 0-1,-1 0 1,1 0 0,-1 0-1,1 1 1,0-1 0,-1 0-1,1 0 1,0 1 0,-1-1 0,1 0-1,0 1 1,0-1 0,0 1-1,0-1 1,0 1 0,-1-1-1,1 1 1,0 0 0,0 0 0,0-1-1,0 1 1,0 0 0,0 0-1,0 0 1,0 0 0,2 0-1,-1 0-132,-1 0 0,1 0 0,-1 0 0,1 0 0,-1 1 0,1-1 0,-1 1 0,1-1 0,-1 1 0,0-1 0,1 1 0,-1-1-1,0 1 1,1 0 0,-1 0 0,0 0 0,0 0 0,0 0 0,0 0 0,0 0 0,0 0 0,0 0 0,0 1 0,1 1-1,6 12 15,-7-13 0,0 0 0,1 0 0,-1 1 0,0-1 0,0 0 0,-1 0 0,1 1 0,0-1 0,-1 1 0,1 3 0,-1-2 91,0-1 0,-1 0 0,1 1 0,-1-1-1,0 0 1,0 0 0,0 1 0,0-1-1,0 0 1,-1 0 0,0 0 0,1 0-1,-1-1 1,0 1 0,0 0 0,-5 4-1,-4 2 1067,0-1-1,0 0 0,-16 9 0,26-17-1150,-2 1-18,1 17 90,3-16-5,-1-1 0,1 0-1,-1 1 1,1-1 0,-1 0-1,1 0 1,-1 0-1,1 0 1,0 0 0,0 0-1,0 0 1,0 0 0,0 0-1,0 0 1,0 0 0,0 0-1,0 0 1,0-1 0,0 1-1,0 0 1,1-1-1,-1 1 1,0-1 0,2 1-1,31 8 88,-11-4-160,-15-3 0,0-1 0,0 1 0,13-1 0,-13 0-26,-1-1 0,0 0 0,1-1 0,-1 0 0,1 0 1,-1 0-1,0-1 0,0 0 0,0-1 0,0 1 0,0-1 0,12-8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161 33 9312,'0'0'2981,"4"-11"854,-3 10-3068,-1 0 0,1 0 0,-1 0 0,1 0 0,-1 0 0,1-1 0,-1 1 0,0 0 0,1 0 0,-1-3 0,-23 1 1808,20 2-2478,1 0 0,-1 0 0,1 1 0,-1 0 0,1-1 0,-1 1 0,1 0 0,-1 0 0,1 0 0,-1 1 0,1-1 0,-1 0 0,1 1 0,0 0-1,-1-1 1,-3 3 0,-4 4-85,-1 1 0,1 1 0,1-1 0,-1 2 0,2-1 0,-1 1-1,1 1 1,-9 15 0,16-24-19,0-1-1,0 0 1,0 1-1,0-1 1,0 1-1,1-1 1,-1 1-1,1-1 1,-1 1-1,1 0 1,0-1 0,0 1-1,-1 0 1,1-1-1,0 1 1,1 0-1,-1-1 1,0 1-1,0 0 1,1-1-1,-1 1 1,1-1-1,-1 1 1,1-1-1,0 1 1,-1-1 0,1 1-1,0-1 1,2 3-1,1 2 0,0 0-1,1-1 1,0 0 0,0 1-1,0-1 1,1-1-1,-1 1 1,1-1 0,0 0-1,0-1 1,1 1 0,-1-1-1,13 4 1,-5-3 36,1 2 1,-1 0-1,0 0 1,0 1-1,21 16 0,-32-21-22,0 1 1,-1 0-1,1-1 0,-1 1 0,0 0 0,0 1 0,0-1 0,0 0 0,0 0 0,-1 1 0,1-1 0,0 6 0,0-1 13,0 1 1,0-1-1,-1 1 1,0 11-1,-2-17-12,1 0 0,0 0-1,-1 0 1,0 0-1,1 0 1,-1 0-1,-1-1 1,1 1-1,0 0 1,-1-1-1,1 1 1,-1 0-1,0-1 1,1 0 0,-1 1-1,0-1 1,-1 0-1,1 0 1,0 0-1,-1 0 1,1-1-1,-1 1 1,1-1-1,-1 1 1,0-1-1,0 0 1,-3 1 0,-2 1 11,-1-1 0,0 0 1,0 0-1,0-1 1,0 0-1,0 0 1,-18-2-1,26 1-11,-7 0-30,1-1-1,-1 0 1,0-1 0,0 0 0,-9-3-1,16 5 22,-1-1 0,1 0 0,0 1 0,0-1 0,-1 0 1,1 0-1,0 0 0,0 0 0,0 0 0,0 0 0,0 0 0,0 0 0,0-1 0,0 1 0,0 0 0,0-1 0,1 1 0,-1 0 0,1-1 0,-1 1 0,1-1 0,-1 1 0,1-1 0,0 1 0,0-1 0,0 1 0,0-1 1,0 1-1,0-1 0,0 1 0,0-1 0,1-2 0,3-10-193,0 0 0,2 0 0,-1 1 0,2-1 0,0 1 0,14-20-1,-4 16-1246,-3 10-5638,-9 6 3870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 90 9984,'-4'-8'10341,"-12"-1"-5728,16 9-4556,-1 0 0,0 0-1,0-1 1,0 1 0,0 0 0,0 0 0,1 0 0,-1 0 0,0 0 0,0 0-1,0 0 1,0 0 0,0 0 0,0 0 0,1 1 0,-1-1 0,0 0-1,0 1 1,0-1 0,0 0 0,1 1 0,-1-1 0,0 1 0,1-1-1,-1 1 1,0-1 0,1 1 0,-1 0 0,0-1 0,1 1 0,-1 0 0,1 0-1,-1 1 1,-1 2-53,0 0-1,0 0 1,0 1-1,0-1 0,1 1 1,-1 7-1,1-7 1,1 0 0,-1 0 0,1 1 0,1-1 0,-1 0 0,1 0 0,0 1 0,0-1 0,0 0 0,1 0 0,3 8 0,-3-9-20,0-1 1,0 1 0,0-1-1,0 0 1,1 0 0,-1 0-1,1 0 1,0 0 0,-1 0-1,1-1 1,1 1 0,-1-1-1,0 0 1,0 0 0,1 0-1,7 2 1,-9-3 26,1 0 0,0-1 0,0 1 0,0-1 1,0 0-1,0 0 0,0 0 0,0 0 0,-1-1 0,1 1 1,0-1-1,0 1 0,0-1 0,-1 0 0,1 0 0,0-1 1,-1 1-1,4-2 0,3-4 84,0 0-1,0 0 1,10-12 0,-5 5 98,-7 7-201,-1 0 0,0-1 0,0 1 0,0-2 0,-1 1 0,0 0 0,4-11 0,-7 15-4,-1 0 0,0 0 0,0 0 0,0 0 0,0-1 0,-1 1 0,1 0 0,-1-7 0,-1 8 4,1 1 0,0-1 1,-1 1-1,0-1 1,1 1-1,-1 0 1,0-1-1,0 1 0,-1 0 1,1 0-1,0-1 1,-1 1-1,1 0 1,-1 0-1,-3-2 1,3 1-83,-1 1 0,0 0 1,0 0-1,0 0 1,0 0-1,0 1 1,0-1-1,0 1 1,-1 0-1,1 0 0,0 0 1,-5-1-1,5 2-271,1 0 0,-1 0 0,1 0 0,-1 0-1,1 1 1,-1-1 0,1 1 0,-1-1 0,1 1-1,0 0 1,-5 2 0,-25 16-9809,19-11 5258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37 10816,'-1'-1'346,"0"0"0,0 1 0,0-1 0,0 0 1,0 0-1,0 0 0,0 1 0,1-1 0,-1 0 1,0 0-1,1 0 0,-1-1 0,0 1 0,1 0 1,-1 0-1,1 0 0,0 0 0,-1 0 0,1-1 0,0 1 1,0 0-1,0 0 0,0-1 0,0 1 0,0 0 1,0 0-1,1-3 0,-1 1 56,0 3-367,0-1 0,0 1 0,0 0-1,0 0 1,0 0 0,0 0 0,0 0-1,1 0 1,-1 0 0,0-1 0,0 1-1,0 0 1,0 0 0,0 0 0,1 0 0,-1 0-1,0 0 1,0 0 0,0 0 0,0 0-1,1 0 1,-1 0 0,0 0 0,0 0-1,0 0 1,0 0 0,1 0 0,-1 0-1,0 0 1,0 0 0,0 0 0,0 0-1,0 1 1,1-1 0,-1 0 0,0 0-1,0 0 1,0 0 0,0 0 0,0 0-1,0 0 1,1 1 0,-1-1 0,0 0 0,0 0-1,0 0 1,0 0 0,0 0 0,0 1-1,0-1 1,0 0 0,0 0 0,1 1 39,0-1 0,-1 1 0,1 0 0,-1-1 1,1 1-1,-1 0 0,1 0 0,-1-1 0,0 1 0,1 0 1,-1 0-1,0 0 0,1 0 0,-1-1 0,0 3 1,1 22 1177,2 1 0,6 33 0,1-3-939,23 125-190,-26-147-177,-7-32-206,4 12-133,-4-14 148,0 1 0,0-1 0,0 1 0,1-1 1,-1 0-1,0 1 0,0-1 0,1 1 0,-1-1 1,0 0-1,0 1 0,1-1 0,-1 0 0,1 1 1,-1-1-1,0 0 0,1 1 0,-1-1 0,0 0 0,1 0 1,-1 0-1,1 1 0,-1-1 0,1 0 0,0 0 1,3 0-2770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139 60 9152,'-1'-6'1966,"1"0"1,-1 0-1,2-11 1,0 4 518,-1 13-2333,-1-1-1,1 1 0,0-1 1,-1 0-1,1 1 0,0-1 1,-1 1-1,1-1 0,-1 1 1,1-1-1,-1 1 0,1-1 0,-1 1 1,1 0-1,-1-1 0,1 1 1,-1 0-1,0 0 0,1-1 1,-1 1-1,1 0 0,-1 0 1,0 0-1,1-1 0,-1 1 1,-1 0-1,-20-2 1571,17 3-1645,-1 0 1,0 0-1,1 1 0,0 0 0,-1 0 0,1 0 1,0 0-1,0 1 0,0 0 0,0 0 0,0 0 1,1 1-1,-1-1 0,1 1 0,0 0 0,0 1 0,1-1 1,-7 10-1,9-13-93,1 1 0,-1 0 0,0 0 1,1-1-1,-1 1 0,1 0 0,0 0 0,-1 0 1,1-1-1,0 1 0,0 0 0,0 0 0,0 0 1,1 0-1,-1-1 0,0 1 0,1 0 0,-1 0 1,1-1-1,0 1 0,0 0 0,-1-1 0,1 1 1,0 0-1,0-1 0,0 0 0,1 1 0,-1-1 1,3 3-1,3 2-7,1 0 0,0-1 0,0 0 0,14 7 0,-5-3 41,-4-2 97,-1 0-1,-1 0 0,1 2 1,-1-1-1,0 1 0,-1 1 1,0 0-1,10 13 1,-19-21-103,0 0 0,0 0 0,0-1 0,0 1 1,0 0-1,0 0 0,0 0 0,0 0 1,-1 0-1,1 0 0,-1 1 0,0-1 1,0 0-1,1 0 0,-1 0 0,0 0 0,-1 0 1,1 0-1,0 1 0,-1-1 0,1 0 1,-1 0-1,0 0 0,1 0 0,-1 0 1,0 0-1,0 0 0,0-1 0,-1 1 1,1 0-1,-3 2 0,1-1-17,-1 1 0,0-1 0,0 0 0,0 0 0,0 0 0,-1 0 0,1-1-1,-1 0 1,0 0 0,1 0 0,-11 2 0,10-3 0,0 0-1,0-1 0,0 1 1,0-1-1,0 0 1,0-1-1,0 1 0,0-1 1,0 0-1,0 0 1,0 0-1,0-1 1,0 0-1,1 0 0,-1 0 1,1 0-1,-1-1 1,1 0-1,0 0 0,-7-6 1,11 8-9,-1 1-1,1-1 1,0 0 0,-1 0 0,1 0 0,0 0-1,0 0 1,0 0 0,0 0 0,0 0-1,0 0 1,0 0 0,0 0 0,0 0 0,0 0-1,0 0 1,0 0 0,1 0 0,-1 0 0,0 0-1,1 0 1,-1 0 0,1 0 0,-1 0 0,1 0-1,0 1 1,0-2 0,21-24-1369,11-5-2891,-8 15-3297,-12 11 3731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116 11 9984,'0'-1'298,"-1"0"1,0 0 0,1 1-1,-1-1 1,0 0 0,1 1 0,-1-1-1,0 1 1,0-1 0,0 1-1,1-1 1,-1 1 0,0-1-1,0 1 1,0 0 0,0-1 0,0 1-1,0 0 1,0 0 0,0 0-1,0 0 1,1 0 0,-1 0-1,0 0 1,0 0 0,0 0 0,0 0-1,0 1 1,0-1 0,-2 1-1,0 0 134,0 0 0,-1 0 0,1 1 0,0 0-1,0-1 1,0 1 0,-4 3 0,-1 2-14,1-1 1,0 1-1,0 0 0,1 1 1,-8 10-1,13-16-403,-1 1-1,1-1 1,0 1-1,0 0 1,0-1 0,0 1-1,1 0 1,-1 0-1,1-1 1,-1 1-1,1 0 1,0 0 0,0 0-1,1 0 1,-1-1-1,0 1 1,1 0-1,0 0 1,-1-1 0,1 1-1,0 0 1,0-1-1,1 1 1,1 2 0,-1 0-26,1-1 0,-1 1 0,1-1 0,0 0 0,0 0 0,1 0 0,-1-1 0,1 1 0,0-1 0,0 0 0,0 0 0,0 0 0,0-1 0,1 1 0,-1-1 0,1 0 0,7 2 0,-5-2 51,0-1 0,0 1-1,0-2 1,-1 1 0,1-1 0,0 0-1,0-1 1,0 1 0,0-2 0,0 1-1,-1-1 1,1 1 0,0-2-1,-1 1 1,0-1 0,1 0 0,-1 0-1,-1-1 1,8-4 0,-8 2-110,1 1 1,-1-1 0,8-9-1,-12 12 65,1 1-1,0-1 0,-1 0 0,0 1 1,1-1-1,-1 0 0,0 0 0,0 0 1,-1 0-1,1 0 0,0-6 0,-2 5 20,1 0 0,-1 0 0,0 0 0,0 0 0,0 0 0,0 0 0,-1 1 0,1-1 0,-1 0 0,0 1 0,0-1 0,0 1 0,-1 0 0,1 0 0,-1-1 0,0 2 0,0-1 0,0 0 0,0 1 0,0-1-1,-1 1 1,1 0 0,-1 0 0,-3-1 0,0 0-202,0 0 0,0 0 0,0 1 0,-1 0-1,-9-1 1,11 2-668,0 0 0,0 1 0,-1 0 0,1 0-1,0 1 1,-8 1 0,0 5-2194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898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402 1 7568 0 0,'0'0'17023'0'0,"-1"8"-16753"0"0,0-4-128 0 0,-1 1 0 0 0,0-1 1 0 0,0 0-1 0 0,-1 1 1 0 0,1-1-1 0 0,-1 0 1 0 0,0-1-1 0 0,-4 5 1 0 0,3-3 0 0 0,1-1 1 0 0,-1 1 0 0 0,1-1-1 0 0,0 1 1 0 0,-3 6 0 0 0,5-7 30 0 0,-1 0 1 0 0,0-1-1 0 0,-1 1 1 0 0,1-1-1 0 0,-6 6 1 0 0,5-5-155 0 0,0 0 1 0 0,0 0-1 0 0,1 0 0 0 0,-4 6 1 0 0,-9 31 129 0 0,12-30-69 0 0,0-1 1 0 0,-1 1 0 0 0,-8 14 0 0 0,7-16 28 0 0,1 0 0 0 0,1 0 1 0 0,-4 14-1 0 0,-8 18 262 0 0,-7 19-177 0 0,12-28-188 0 0,9-25 52 0 0,-1 0-1 0 0,0-1 1 0 0,-6 12-1 0 0,1-3 35 0 0,0 1 0 0 0,-5 20 0 0 0,7-22-21 0 0,0 0 0 0 0,-12 24 0 0 0,-14 25 147 0 0,17-28-150 0 0,3-16-35 0 0,7-13-12 0 0,0 0 1 0 0,1 0 0 0 0,0 1-1 0 0,0-1 1 0 0,0 1-1 0 0,-1 7 1 0 0,2-9-15 0 0,1-1 0 0 0,-1 1 0 0 0,0-1 0 0 0,0 0 0 0 0,0 0 0 0 0,-3 4 0 0 0,3-5-2 0 0,-1 0-1 0 0,2 0 1 0 0,-1 1-1 0 0,0-1 1 0 0,1 0 0 0 0,-1 1-1 0 0,1-1 1 0 0,0 1-1 0 0,0-1 1 0 0,0 6-1 0 0,1-7-4 0 0,0 0 1 0 0,-1-1-1 0 0,1 1 0 0 0,0 0 0 0 0,-1 0 0 0 0,1-1 0 0 0,-1 1 0 0 0,0 0 0 0 0,1-1 0 0 0,-1 1 0 0 0,-1 2 0 0 0,-3 5-3 0 0,2 11 2 0 0,2-15 0 0 0,0 0 0 0 0,0 0 0 0 0,0 0 0 0 0,0-1 0 0 0,-1 1 0 0 0,-2 5 0 0 0,2-8 0 0 0,2-2 0 0 0,-1 1 0 0 0,1-1 0 0 0,0 1 0 0 0,-1-1 0 0 0,1 1 0 0 0,0-1 0 0 0,-1 1 0 0 0,1 0 0 0 0,0-1 0 0 0,0 1 0 0 0,-1-1 0 0 0,1 1 0 0 0,0-1 0 0 0,0 1 0 0 0,0 0 0 0 0,0-1 0 0 0,0 1 0 0 0,0-1 0 0 0,0 1 0 0 0,0 0 0 0 0,0-1 0 0 0,0 1 0 0 0,1 1 0 0 0,-1-1-2 0 0,0-1-1 0 0,0 1 0 0 0,0-1 1 0 0,0 0-1 0 0,0 1 0 0 0,0-1 1 0 0,0 1-1 0 0,0-1 0 0 0,0 0 1 0 0,0 1-1 0 0,0-1 0 0 0,0 0 1 0 0,0 1-1 0 0,0-1 0 0 0,0 1 1 0 0,0-1-1 0 0,0 0 0 0 0,-1 1 1 0 0,1-1-1 0 0,0 0 0 0 0,0 1 1 0 0,0-1-1 0 0,-1 0 0 0 0,1 0 0 0 0,0 1 1 0 0,0-1-1 0 0,-1 0 0 0 0,1 1 1 0 0,-1-1-1 0 0,1 1-104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7T17:42:00.9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14 10400,'-17'-14'14141,"11"21"-12869,5-1-1128,0 1 0,0 0 1,1 0-1,-1-1 1,1 1-1,1 0 1,1 7-1,-1 4 18,3 228 1491,-4-164-1306,-1-81-423,1 0 1,0 0 0,0-1 0,0 1-1,0 0 1,1 0 0,-1 0-1,0-1 1,0 1 0,0 0-1,1 0 1,-1 0 0,0-1-1,1 1 1,-1 0 0,0-1 0,1 1-1,-1 0 1,1-1 0,-1 1-1,1 0 1,0-1 0,-1 1-1,1-1 1,0 1 0,-1-1-1,1 0 1,0 1 0,-1-1-1,1 0 1,0 1 0,1-1 0,7 4-1195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7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117 8 11976 0 0,'0'-1'171'0'0,"-1"1"-1"0"0,1-1 1 0 0,0 1 0 0 0,-1-1 0 0 0,1 1 0 0 0,-1-1 0 0 0,1 1 0 0 0,-1-1-1 0 0,1 1 1 0 0,-1 0 0 0 0,0-1 0 0 0,1 1 0 0 0,-1 0 0 0 0,1-1 0 0 0,-1 1 0 0 0,0 0-1 0 0,1 0 1 0 0,-1 0 0 0 0,0-1 0 0 0,1 1 0 0 0,-1 0 0 0 0,0 0 0 0 0,1 0 0 0 0,-1 0-1 0 0,0 0 1 0 0,1 0 0 0 0,-1 0 0 0 0,0 1 0 0 0,1-1 0 0 0,-1 0 0 0 0,0 0 0 0 0,1 0-1 0 0,-1 1 1 0 0,0-1 0 0 0,-19 12 4419 0 0,19-12-4666 0 0,-18 13 1999 0 0,12-9-1471 0 0,1 0 0 0 0,-1 1 0 0 0,-7 7-1 0 0,11-9-367 0 0,1-1 0 0 0,0 1-1 0 0,0 0 1 0 0,0 0 0 0 0,1 0-1 0 0,-1 0 1 0 0,1 0 0 0 0,-1 0-1 0 0,1 0 1 0 0,0 0 0 0 0,-1 6 0 0 0,2-5-76 0 0,-1 1 1 0 0,1 0-1 0 0,1 0 1 0 0,-1 0 0 0 0,0-1-1 0 0,1 1 1 0 0,0 0-1 0 0,0-1 1 0 0,1 1 0 0 0,-1 0-1 0 0,1-1 1 0 0,0 0-1 0 0,5 9 1 0 0,-4-9-22 0 0,0 1 0 0 0,0-1 1 0 0,0 1-1 0 0,1-1 0 0 0,-1 0 0 0 0,1-1 1 0 0,0 1-1 0 0,0 0 0 0 0,0-1 0 0 0,0 0 1 0 0,1 0-1 0 0,7 3 0 0 0,-7-4 36 0 0,1 0-1 0 0,-1 0 0 0 0,1-1 1 0 0,0 0-1 0 0,0 0 1 0 0,-1 0-1 0 0,1-1 0 0 0,0 1 1 0 0,0-2-1 0 0,0 1 1 0 0,0 0-1 0 0,-1-1 0 0 0,12-3 1 0 0,-10 1-114 0 0,0 0 0 0 0,-1 0 1 0 0,0 0-1 0 0,0-1 0 0 0,0 0 1 0 0,0 0-1 0 0,0 0 0 0 0,-1-1 1 0 0,0 1-1 0 0,0-2 0 0 0,6-6 1 0 0,-7 6 75 0 0,0 1 0 0 0,0-1 0 0 0,0 0 0 0 0,-1 0 0 0 0,5-13 0 0 0,-7 17 33 0 0,0 0 1 0 0,0 0-1 0 0,-1 0 1 0 0,1 0-1 0 0,-1 0 1 0 0,0 0-1 0 0,1 0 0 0 0,-1 0 1 0 0,0 0-1 0 0,0 0 1 0 0,-1 0-1 0 0,1 0 1 0 0,0 0-1 0 0,-1 0 1 0 0,1 0-1 0 0,-1 0 1 0 0,1 0-1 0 0,-1 0 1 0 0,0 1-1 0 0,0-1 1 0 0,0 0-1 0 0,0 0 1 0 0,0 1-1 0 0,0-1 1 0 0,-2-1-1 0 0,1 1-51 0 0,-1 0-1 0 0,1 0 0 0 0,-1 1 0 0 0,0-1 1 0 0,1 1-1 0 0,-1 0 0 0 0,0 0 1 0 0,0 0-1 0 0,0 0 0 0 0,0 1 1 0 0,0-1-1 0 0,-3 0 0 0 0,-39 0-616 0 0,31 1 578 0 0,0 0-2232 0 0,1 0-3558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8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15 2 17503 0 0,'-3'-2'5680'0'0,"2"3"-5617"0"0,1-1 0 0 0,-1 0 0 0 0,1 1 0 0 0,0-1 0 0 0,-1 1 0 0 0,1-1-1 0 0,0 1 1 0 0,-1-1 0 0 0,1 1 0 0 0,0-1 0 0 0,0 1 0 0 0,-1-1 0 0 0,1 1 0 0 0,0-1-1 0 0,0 1 1 0 0,0-1 0 0 0,0 1 0 0 0,0 0 0 0 0,0-1 0 0 0,0 1 0 0 0,0-1 0 0 0,0 1-1 0 0,0 0 1 0 0,0 15 702 0 0,3 32-4 0 0,-3 55 0 0 0,-2-35 42 0 0,4 170 115 0 0,-2-219-822 0 0,-2-1-1 0 0,-5 30 0 0 0,8-37-126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9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0 68 16959 0 0,'0'0'6456'0'0,"4"-9"-2256"0"0,0 7-4185 0 0,1 0-1 0 0,0 1 1 0 0,0 0 0 0 0,0-1-1 0 0,0 1 1 0 0,0 1 0 0 0,8-1-1 0 0,18-3 93 0 0,29-17-210 0 0,-25 8 30 0 0,-28 11 43 0 0,-1 0-1 0 0,1 0 1 0 0,0 0-1 0 0,0 1 1 0 0,0 1-1 0 0,9-1 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70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 26 18055 0 0,'0'0'6871'0'0,"16"-5"-5787"0"0,2 4-625 0 0,34-6-1 0 0,-34 4-114 0 0,34-1 0 0 0,-50 4-360 0 0,0 0-80 0 0,-1 0 0 0 0,1 0 0 0 0,-1 0 0 0 0,1 0 0 0 0,-1-1 0 0 0,1 1 0 0 0,-1 0 0 0 0,1-1 0 0 0,-1 1 0 0 0,1-1 0 0 0,-1 1 0 0 0,0-1 0 0 0,3-1 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71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9 29 16783 0 0,'-8'0'8816'0'0,"20"-4"-8478"0"0,1 1 1 0 0,-1 0-1 0 0,1 1 0 0 0,0 0 0 0 0,0 1 0 0 0,17 1 0 0 0,16-2-61 0 0,-5-3-189 0 0,-17 2 35 0 0,35-1 1 0 0,-59 4-156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2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113 31 12640 0 0,'0'0'618'0'0,"-14"-7"1178"0"0,11 7-1160 0 0,0 0 0 0 0,1 0 0 0 0,-1 1 0 0 0,0 0 0 0 0,0-1 0 0 0,0 1 0 0 0,0 0 0 0 0,1 0 1 0 0,-1 1-1 0 0,-4 1 0 0 0,3 0-220 0 0,0 0 1 0 0,0 1-1 0 0,0-1 1 0 0,0 1 0 0 0,-5 6-1 0 0,4-5-265 0 0,1 1 1 0 0,0 0-1 0 0,1 0 0 0 0,0 0 1 0 0,0 0-1 0 0,0 0 0 0 0,0 1 1 0 0,1 0-1 0 0,-2 7 0 0 0,4-11-135 0 0,0 1-1 0 0,0 0 1 0 0,0-1-1 0 0,0 1 1 0 0,1-1-1 0 0,-1 1 1 0 0,1 0 0 0 0,0-1-1 0 0,0 0 1 0 0,0 1-1 0 0,1-1 1 0 0,-1 0-1 0 0,1 1 1 0 0,0-1-1 0 0,-1 0 1 0 0,1 0-1 0 0,1 0 1 0 0,-1 0 0 0 0,0-1-1 0 0,1 1 1 0 0,4 3-1 0 0,3 2-8 0 0,0-1 0 0 0,0 1 0 0 0,1-2-1 0 0,21 11 1 0 0,-29-16-8 0 0,1 0 0 0 0,-1 1 0 0 0,1-1 0 0 0,-1 0-1 0 0,1-1 1 0 0,0 1 0 0 0,-1-1 0 0 0,1 0 0 0 0,0 0 0 0 0,0 0-1 0 0,-1 0 1 0 0,1 0 0 0 0,5-2 0 0 0,-3 0-14 0 0,0 0 0 0 0,0 0 0 0 0,-1 0 0 0 0,1-1 0 0 0,-1 0 0 0 0,0 0-1 0 0,10-7 1 0 0,-8 4 24 0 0,0-1-1 0 0,-1 1 0 0 0,1-1 1 0 0,-1 0-1 0 0,-1 0 0 0 0,1-1 1 0 0,-1 0-1 0 0,-1 0 0 0 0,1 0 1 0 0,5-16-1 0 0,-9 21 18 0 0,0 0 0 0 0,-1 0 0 0 0,1 0-1 0 0,-1 0 1 0 0,1 0 0 0 0,-1 0 0 0 0,0 0 0 0 0,0 1 0 0 0,-1-1 0 0 0,1 0 0 0 0,0 0 0 0 0,-1 0 0 0 0,0 0-1 0 0,0 0 1 0 0,-2-5 0 0 0,1 4 52 0 0,0 1-1 0 0,-1-1 1 0 0,1 0-1 0 0,-1 1 1 0 0,0-1-1 0 0,0 1 1 0 0,-1 0-1 0 0,1 0 1 0 0,-6-4-1 0 0,-2 0-5 0 0,-1 1 1 0 0,1 0-1 0 0,-1 1 1 0 0,0 0-1 0 0,0 1 0 0 0,-17-4 1 0 0,26 8-447 0 0,1-1 1 0 0,0 1 0 0 0,-1 0 0 0 0,1 0-1 0 0,0 0 1 0 0,-1 0 0 0 0,1 0-1 0 0,0 0 1 0 0,-1 1 0 0 0,1-1-1 0 0,-3 2 1 0 0,0-1-1086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3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36 2 17287 0 0,'0'0'1008'0'0,"-3"-2"348"0"0,-6 7 1992 0 0,6 3-2886 0 0,0 0-1 0 0,1 0 0 0 0,1 0 1 0 0,-1 1-1 0 0,1-1 0 0 0,1 0 1 0 0,-1 9-1 0 0,-1 17-144 0 0,-4 27 514 0 0,4-1-1 0 0,8 116 1 0 0,-8-146-1074 0 0,1-26 62 0 0,0 0 1 0 0,1-1-1 0 0,-1 1 1 0 0,1 0-1 0 0,0 0 1 0 0,0 0-1 0 0,1-1 1 0 0,0 8-1 0 0,4-4-5367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4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0 67 21191 0 0,'0'0'3259'0'0,"20"-5"-2142"0"0,1 3-596 0 0,1-2 0 0 0,-1 0 0 0 0,0-1 0 0 0,39-16 0 0 0,-16 9-506 0 0,-33 9-34 0 0,23-7-1 0 0,-33 9-156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5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1 19 16439 0 0,'0'0'6071'0'0,"17"-3"-2544"0"0,10-2-2963 0 0,1 1-261 0 0,49-3 0 0 0,-44 7-503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899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8 11072 0 0,'4'-8'13647'0'0,"2"9"-12927"0"0,5 2 150 0 0,-10-3-460 0 0,12 8 406 0 0,-9-5-748 0 0,-1 0 0 0 0,1 1 1 0 0,-1-1-1 0 0,0 0 0 0 0,0 1 0 0 0,0 0 0 0 0,-1 0 0 0 0,5 8 0 0 0,3 4 23 0 0,-1 0-13 0 0,-6-10-34 0 0,0-1 0 0 0,1 1 1 0 0,-1-1-1 0 0,5 5 0 0 0,-1-2-39 0 0,0 1-1 0 0,7 13 1 0 0,12 14-6 0 0,-19-26 52 0 0,0 0-1 0 0,-1 0 1 0 0,0 0-1 0 0,4 12 1 0 0,12 19-31 0 0,-17-32-58 0 0,42 61 627 0 0,-23-39-368 0 0,-17-19-129 0 0,2-1-1 0 0,9 11 1 0 0,-12-16-74 0 0,0 1-1 0 0,8 14 1 0 0,-10-15-2 0 0,0 0 0 0 0,0-1 0 0 0,0 1 0 0 0,9 7 0 0 0,22 27 91 0 0,10-3 45 0 0,5 9 4 0 0,56 54-100 0 0,-57-53 388 0 0,-35-29-318 0 0,-12-15-101 0 0,0 0 1 0 0,0 0 0 0 0,0 0-1 0 0,1 0 1 0 0,-1 0-1 0 0,1-1 1 0 0,3 3 0 0 0,0-1 30 0 0,6 4-328 0 0,-12-7 256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2:00.966"/>
    </inkml:context>
    <inkml:brush xml:id="br0">
      <inkml:brushProperty name="width" value="0.05" units="cm"/>
      <inkml:brushProperty name="height" value="0.05" units="cm"/>
      <inkml:brushProperty name="color" value="#339933"/>
    </inkml:brush>
  </inkml:definitions>
  <inkml:trace contextRef="#ctx0" brushRef="#br0">8 1 12672 0 0,'-7'0'10485'0'0,"20"5"-9109"0"0,-9-3-1166 0 0,0 0 0 0 0,0-1 0 0 0,0 0 0 0 0,1 0 0 0 0,4 1 0 0 0,28 0 569 0 0,0-1 0 0 0,60-8 0 0 0,1 5-287 0 0,-62 2-387 0 0,-34 0-84 0 0,2 0 126 0 0,-1 0 0 0 0,1 0 0 0 0,-1 0 0 0 0,1 0 1 0 0,-1 1-1 0 0,1 0 0 0 0,-1 0 0 0 0,4 1 0 0 0,-5-1-132 0 0,-1 0-27 0 0,-1-1-53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0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537 7 8640 0 0,'12'-6'20398'0'0,"-13"8"-20366"0"0,1 0 1 0 0,-1 1-1 0 0,1-1 1 0 0,-1 0 0 0 0,0 0-1 0 0,0 0 1 0 0,0 0-1 0 0,0 0 1 0 0,0 0-1 0 0,0 0 1 0 0,-1 0-1 0 0,1 0 1 0 0,-3 1 0 0 0,2 0 17 0 0,0-1 0 0 0,1 1 0 0 0,-1-1 0 0 0,0 1 1 0 0,1 0-1 0 0,-1-1 0 0 0,0 5 0 0 0,-7 18 80 0 0,0-1-1 0 0,-17 32 1 0 0,-7 20 281 0 0,20-46-233 0 0,-22 38 0 0 0,30-59-118 0 0,-2 4 35 0 0,-19 22 1 0 0,17-24-57 0 0,0 1 1 0 0,-7 14-1 0 0,-5 19-43 0 0,16-32 127 0 0,-1-1 0 0 0,0 0 0 0 0,0 0 0 0 0,-13 17 0 0 0,2-5-38 0 0,1 0 0 0 0,-23 51 0 0 0,5-9-84 0 0,25-53 61 0 0,-14 18-1 0 0,15-21-20 0 0,0 0 1 0 0,1 1-1 0 0,-7 13 0 0 0,13-22-41 0 0,0 0 0 0 0,-1 0 0 0 0,1 0 0 0 0,-1 0 0 0 0,1 0 0 0 0,-1-1 0 0 0,0 1 0 0 0,-2 2 0 0 0,-10 9 0 0 0,4 0-24 0 0,1 0 0 0 0,1 0 0 0 0,-13 27 0 0 0,18-34-534 0 0,0 4-2039 0 0,18-16-7201 0 0,-12 5 7303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01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45 35 10680 0 0,'0'0'241'0'0,"-6"-5"683"0"0,-22-17 1060 0 0,27 21-884 0 0,-1 0 8 0 0,-6-5 5694 0 0,22 23-2466 0 0,-4 10-2849 0 0,-8-22-1404 0 0,0 0 1 0 0,0 1-1 0 0,0-1 1 0 0,5 7-1 0 0,-4-7-41 0 0,0 0 0 0 0,0 1 0 0 0,-1-1 1 0 0,3 8-1 0 0,-2-5 50 0 0,0-1-1 0 0,0 1 1 0 0,5 7 0 0 0,1 2 98 0 0,-7-14-160 0 0,0 0 0 0 0,0 1 0 0 0,0-1 1 0 0,0 0-1 0 0,3 2 0 0 0,-2-2-3 0 0,-1-1 0 0 0,0 1 0 0 0,0 0 0 0 0,0-1 0 0 0,-1 1-1 0 0,3 4 1 0 0,3 7 45 0 0,0 0-1 0 0,1-1 0 0 0,0-1 0 0 0,14 16 0 0 0,15 26 100 0 0,0 5-38 0 0,-36-57-131 0 0,0 1 0 0 0,1-1 0 0 0,0 1 0 0 0,0-1 0 0 0,0 0 0 0 0,3 4 0 0 0,10 10 48 0 0,4 12 41 0 0,0-2 0 0 0,2 0-1 0 0,35 32 1 0 0,-1 2-91 0 0,-36-39 155 0 0,-2 0 1 0 0,22 34-1 0 0,-15-19-61 0 0,33 57-30 0 0,-50-78 47 0 0,-7-14-96 0 0,0 0 1 0 0,1 1-1 0 0,-1-1 1 0 0,1 0-1 0 0,-1 0 0 0 0,1 0 1 0 0,-1 0-1 0 0,1 0 1 0 0,0 0-1 0 0,0 0 1 0 0,0 0-1 0 0,1 0 31 0 0,0 0-9 0 0,2 10-24 0 0,-4-10-15 0 0,0 0-39 0 0,1-1 1 0 0,-1 1 0 0 0,0 0 0 0 0,1 0-1 0 0,-1-1 1 0 0,0 1 0 0 0,0 0 0 0 0,1 0-1 0 0,-1 0 1 0 0,0 0 0 0 0,0-1 0 0 0,0 1-1 0 0,0 0 1 0 0,0 0 0 0 0,0 0 0 0 0,-1-1-1 0 0,1 1 1 0 0,0 0 0 0 0,0 0 0 0 0,-1 0-1 0 0,0 1 1 0 0,1 3-2277 0 0,-4-2 1202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2-17T17:40:56.9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252 1 13448 0 0,'0'0'2674'0'0,"8"17"-1291"0"0,-9-2-382 0 0,-1 1-1 0 0,-1-1 1 0 0,0 0 0 0 0,-6 15 0 0 0,-3 18-660 0 0,7-29-42 0 0,0 0 0 0 0,0-1 0 0 0,-2 0 0 0 0,0 0-1 0 0,-14 23 1 0 0,14-31-132 0 0,0 0 0 0 0,0-1-1 0 0,-1 0 1 0 0,0-1 0 0 0,-1 0-1 0 0,1 0 1 0 0,-2 0 0 0 0,-11 6-1 0 0,15-10-166 0 0,-1 0 0 0 0,0-1 0 0 0,-13 5 0 0 0,20-7 3 0 0,0-1-1 0 0,-1 0 0 0 0,1 0 1 0 0,-1 0-1 0 0,1 0 0 0 0,-1 0 1 0 0,1 0-1 0 0,-1 0 0 0 0,1 1 1 0 0,-1-1-1 0 0,1 0 0 0 0,-1-1 1 0 0,1 1-1 0 0,0 0 1 0 0,-1 0-1 0 0,1 0 0 0 0,-1 0 1 0 0,1 0-1 0 0,-1 0 0 0 0,1 0 1 0 0,-1-1-1 0 0,1 1 0 0 0,0 0 1 0 0,-1 0-1 0 0,1-1 0 0 0,-1 1 1 0 0,-2-3 75 0 0,0 2-67 0 0,0 0-1 0 0,1-1 0 0 0,-1 1-1 0 0,0-1 1 0 0,1 0 0 0 0,-1 0-1 0 0,1 0 1 0 0,-1 0 0 0 0,1 0-1 0 0,0-1 1 0 0,0 1 0 0 0,-2-4 0 0 0,3 4-95 0 0,0-1 1 0 0,0 0 0 0 0,0 1 0 0 0,1-1 0 0 0,-1 0-1 0 0,1 1 1 0 0,0-1 0 0 0,-1 0 0 0 0,1 1 0 0 0,1-1 0 0 0,-1-4-1 0 0,1-2-403 0 0,-1 7 463 0 0,0 1 0 0 0,1 0 1 0 0,-1-1-1 0 0,1 1 0 0 0,-1 0 0 0 0,1-1 0 0 0,-1 1 1 0 0,1 0-1 0 0,0 0 0 0 0,0 0 0 0 0,-1 0 0 0 0,1 0 1 0 0,0 0-1 0 0,0 0 0 0 0,0 0 0 0 0,0 0 0 0 0,0 0 1 0 0,0 0-1 0 0,1 1 0 0 0,-1-1 0 0 0,0 0 0 0 0,0 1 1 0 0,2-1-1 0 0,29-10-284 0 0,-22 9 328 0 0,1 0 1 0 0,0 1-1 0 0,15 1 0 0 0,-24 0-19 0 0,0 0 0 0 0,0 0 0 0 0,-1 0 0 0 0,1 0 0 0 0,0 0 0 0 0,0 1 0 0 0,0-1 0 0 0,0 1 0 0 0,0-1 0 0 0,-1 1 0 0 0,1 0 0 0 0,0 0 0 0 0,-1 0 0 0 0,4 1 0 0 0,1 2 0 0 0,-2 0 79 0 0,0-1 0 0 0,-1 1-1 0 0,1 0 1 0 0,-1 0 0 0 0,0 0-1 0 0,0 0 1 0 0,0 1 0 0 0,-1-1-1 0 0,1 1 1 0 0,-1 0 0 0 0,3 8-1 0 0,-4-8-60 0 0,-1 0 130 0 0,1 0 1 0 0,1-1-1 0 0,-1 1 0 0 0,1 0 1 0 0,-1-1-1 0 0,4 7 0 0 0,3 4 26 0 0,-7-11-162 0 0,1 0 1 0 0,-1-1 0 0 0,1 1 0 0 0,0 0-1 0 0,1-1 1 0 0,-1 0 0 0 0,0 1 0 0 0,1-1-1 0 0,0 0 1 0 0,0 0 0 0 0,0 0 0 0 0,0-1-1 0 0,5 4 1 0 0,-5-2 11 0 0,-2-4-70 0 0,-1 0 0 0 0,0 0 0 0 0,0 1-1 0 0,0-1 1 0 0,0 0 0 0 0,1 0 0 0 0,-1 1 0 0 0,0-1 0 0 0,0 0 0 0 0,0 0-1 0 0,1 0 1 0 0,-1 1 0 0 0,0-1 0 0 0,0 0 0 0 0,1 0 0 0 0,-1 0 0 0 0,0 0-1 0 0,0 0 1 0 0,1 0 0 0 0,-1 0 0 0 0,0 0 0 0 0,1 1 0 0 0,-1-1 0 0 0,0 0-1 0 0,1 0 1 0 0,0 0-347 0 0,0 0 253 0 0,0 0 1 0 0,-1 0-1 0 0,1 0 0 0 0,0 0 0 0 0,-1 0 1 0 0,1 0-1 0 0,-1 0 0 0 0,1 0 0 0 0,0 0 0 0 0,-1 0 1 0 0,1 0-1 0 0,-1 0 0 0 0,1-1 0 0 0,0 1 1 0 0,-1 0-1 0 0,1-1 0 0 0,3-6-1299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t" anchorCtr="0" compatLnSpc="1">
            <a:prstTxWarp prst="textNoShape">
              <a:avLst/>
            </a:prstTxWarp>
          </a:bodyPr>
          <a:lstStyle>
            <a:lvl1pPr defTabSz="907286">
              <a:defRPr kumimoji="1"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242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t" anchorCtr="0" compatLnSpc="1">
            <a:prstTxWarp prst="textNoShape">
              <a:avLst/>
            </a:prstTxWarp>
          </a:bodyPr>
          <a:lstStyle>
            <a:lvl1pPr algn="r" defTabSz="907286">
              <a:defRPr kumimoji="1"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2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6913"/>
            <a:ext cx="455136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2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9115" y="4416742"/>
            <a:ext cx="5503584" cy="418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82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b" anchorCtr="0" compatLnSpc="1">
            <a:prstTxWarp prst="textNoShape">
              <a:avLst/>
            </a:prstTxWarp>
          </a:bodyPr>
          <a:lstStyle>
            <a:lvl1pPr defTabSz="907286">
              <a:defRPr kumimoji="1"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2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242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b" anchorCtr="0" compatLnSpc="1">
            <a:prstTxWarp prst="textNoShape">
              <a:avLst/>
            </a:prstTxWarp>
          </a:bodyPr>
          <a:lstStyle>
            <a:lvl1pPr algn="r" defTabSz="907286">
              <a:defRPr kumimoji="1" sz="1200">
                <a:latin typeface="Arial" charset="0"/>
              </a:defRPr>
            </a:lvl1pPr>
          </a:lstStyle>
          <a:p>
            <a:fld id="{19FFB3AB-5212-48FA-858F-CAD6BDCDCA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72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1pPr>
    <a:lvl2pPr marL="456677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2pPr>
    <a:lvl3pPr marL="913355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3pPr>
    <a:lvl4pPr marL="1370035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4pPr>
    <a:lvl5pPr marL="1826711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5pPr>
    <a:lvl6pPr marL="2283392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66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43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23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450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66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15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56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535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02BC1-A3CB-CC23-C7D4-278FB2420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5F64E4-7A1F-78FF-C3B2-95DE1C7AA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E9BEDF-AD43-B0EC-D2C7-BA81F7210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90B38-63D4-1D17-C78A-F37A43003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79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602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768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25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70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571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25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201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312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69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408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119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5EE8A-34C3-0D07-72C2-FEFF0BA5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E06EA-A9D5-5BF4-D344-24FD4D797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191F25-A13D-8B8A-E19F-8A41019E0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B3F21-D4D2-7219-91B8-1C56BB306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226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4D76-C1AC-048A-F4F9-5E5477D9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E45DBD-F405-31BF-A18D-C8C7FCD10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E440DF-0E5E-7059-5231-905723BAD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C7C16-12E7-79E8-A3B0-07B00AF09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35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0CF45-ECF2-61B3-1BDE-074585A9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99352-2732-4707-318C-E998AAFDC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C7A655-670F-21D3-8A15-97218D8F2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2D0A4-54CD-B662-C5B0-FA2402D8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11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7725D-4139-EFA2-F98D-BA143CCA8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7DABF-DCC3-5307-9DF1-96C8FB520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B923B8-E0A0-FE7E-9373-464DB4F77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87894-2900-5DFC-2F17-248B98375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591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C1F10-1788-F065-F3DC-68F18EDA2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AFF6F-7420-362C-F5F5-0FD63F0E1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298825" y="509588"/>
            <a:ext cx="3330575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B7F363-F76C-0FEB-5ECB-DDEDC5968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D2E17-5592-17E6-D0C9-3C0A3F4A1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7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9389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70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3026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655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282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9891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1179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0508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201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7600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760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6837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3638" y="696913"/>
            <a:ext cx="455453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814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30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329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40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960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01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sz="2000" kern="1200" dirty="0">
              <a:solidFill>
                <a:srgbClr val="000099"/>
              </a:solidFill>
              <a:effectLst/>
              <a:latin typeface="Arial" charset="0"/>
              <a:ea typeface="ＭＳ Ｐ明朝" pitchFamily="18" charset="-128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90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1"/>
          <a:lstStyle>
            <a:lvl1pPr marL="0" marR="48658" indent="0" algn="r">
              <a:buNone/>
              <a:defRPr>
                <a:solidFill>
                  <a:schemeClr val="tx1"/>
                </a:solidFill>
              </a:defRPr>
            </a:lvl1pPr>
            <a:lvl2pPr marL="486589" indent="0" algn="ctr">
              <a:buNone/>
            </a:lvl2pPr>
            <a:lvl3pPr marL="973168" indent="0" algn="ctr">
              <a:buNone/>
            </a:lvl3pPr>
            <a:lvl4pPr marL="1459749" indent="0" algn="ctr">
              <a:buNone/>
            </a:lvl4pPr>
            <a:lvl5pPr marL="1946329" indent="0" algn="ctr">
              <a:buNone/>
            </a:lvl5pPr>
            <a:lvl6pPr marL="2432913" indent="0" algn="ctr">
              <a:buNone/>
            </a:lvl6pPr>
            <a:lvl7pPr marL="2919492" indent="0" algn="ctr">
              <a:buNone/>
            </a:lvl7pPr>
            <a:lvl8pPr marL="3406075" indent="0" algn="ctr">
              <a:buNone/>
            </a:lvl8pPr>
            <a:lvl9pPr marL="389265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48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10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10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63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74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2"/>
          <a:lstStyle>
            <a:lvl1pPr marL="0" marR="48667" indent="0" algn="r">
              <a:buNone/>
              <a:defRPr>
                <a:solidFill>
                  <a:schemeClr val="tx1"/>
                </a:solidFill>
              </a:defRPr>
            </a:lvl1pPr>
            <a:lvl2pPr marL="486670" indent="0" algn="ctr">
              <a:buNone/>
            </a:lvl2pPr>
            <a:lvl3pPr marL="973338" indent="0" algn="ctr">
              <a:buNone/>
            </a:lvl3pPr>
            <a:lvl4pPr marL="1460004" indent="0" algn="ctr">
              <a:buNone/>
            </a:lvl4pPr>
            <a:lvl5pPr marL="1946673" indent="0" algn="ctr">
              <a:buNone/>
            </a:lvl5pPr>
            <a:lvl6pPr marL="2433338" indent="0" algn="ctr">
              <a:buNone/>
            </a:lvl6pPr>
            <a:lvl7pPr marL="2920005" indent="0" algn="ctr">
              <a:buNone/>
            </a:lvl7pPr>
            <a:lvl8pPr marL="3406674" indent="0" algn="ctr">
              <a:buNone/>
            </a:lvl8pPr>
            <a:lvl9pPr marL="389334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4903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7641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74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24" rIns="45624" anchor="t"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20254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2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24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24" tIns="0" rIns="45624" bIns="0" anchor="ctr">
            <a:noAutofit/>
          </a:bodyPr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19" y="2025096"/>
            <a:ext cx="4311227" cy="713051"/>
          </a:xfrm>
        </p:spPr>
        <p:txBody>
          <a:bodyPr lIns="45624" tIns="0" rIns="45624" bIns="0" anchor="ctr"/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19" y="2738120"/>
            <a:ext cx="4311227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6675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3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4263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784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73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2" rIns="18252"/>
          <a:lstStyle>
            <a:lvl1pPr marL="0" indent="0" algn="l">
              <a:buNone/>
              <a:defRPr sz="1493"/>
            </a:lvl1pPr>
            <a:lvl2pPr indent="0" algn="l">
              <a:buNone/>
              <a:defRPr sz="1280"/>
            </a:lvl2pPr>
            <a:lvl3pPr indent="0" algn="l">
              <a:buNone/>
              <a:defRPr sz="1067"/>
            </a:lvl3pPr>
            <a:lvl4pPr indent="0" algn="l">
              <a:buNone/>
              <a:defRPr sz="960"/>
            </a:lvl4pPr>
            <a:lvl5pPr indent="0" algn="l">
              <a:buNone/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87"/>
            </a:lvl1pPr>
            <a:lvl2pPr>
              <a:defRPr sz="2773"/>
            </a:lvl2pPr>
            <a:lvl3pPr>
              <a:defRPr sz="2560"/>
            </a:lvl3pPr>
            <a:lvl4pPr>
              <a:defRPr sz="2133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10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06236"/>
            <a:ext cx="8778240" cy="1244600"/>
          </a:xfrm>
        </p:spPr>
        <p:txBody>
          <a:bodyPr anchor="ctr"/>
          <a:lstStyle>
            <a:lvl1pPr>
              <a:defRPr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720645"/>
            <a:ext cx="8778240" cy="540774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73352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marL="0" marR="0" lvl="0" indent="0" algn="ctr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marL="0" marR="0" lvl="0" indent="0" algn="ctr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24" tIns="45624" rIns="45624" bIns="45624" anchor="b"/>
          <a:lstStyle>
            <a:lvl1pPr algn="l">
              <a:buNone/>
              <a:defRPr sz="2133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73" rIns="45624" bIns="45624" anchor="t"/>
          <a:lstStyle>
            <a:lvl1pPr marL="0" indent="0" algn="l">
              <a:spcBef>
                <a:spcPts val="267"/>
              </a:spcBef>
              <a:buFontTx/>
              <a:buNone/>
              <a:defRPr sz="1387"/>
            </a:lvl1pPr>
            <a:lvl2pPr>
              <a:defRPr sz="1280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5"/>
            <a:ext cx="650240" cy="397581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1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583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0388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08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08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9177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222130"/>
            <a:ext cx="7315200" cy="2599831"/>
          </a:xfrm>
        </p:spPr>
        <p:txBody>
          <a:bodyPr anchor="b"/>
          <a:lstStyle>
            <a:lvl1pPr algn="ctr">
              <a:defRPr sz="62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922219"/>
            <a:ext cx="7315200" cy="1802941"/>
          </a:xfrm>
        </p:spPr>
        <p:txBody>
          <a:bodyPr/>
          <a:lstStyle>
            <a:lvl1pPr marL="0" indent="0" algn="ctr">
              <a:buNone/>
              <a:defRPr sz="2508"/>
            </a:lvl1pPr>
            <a:lvl2pPr marL="477774" indent="0" algn="ctr">
              <a:buNone/>
              <a:defRPr sz="2090"/>
            </a:lvl2pPr>
            <a:lvl3pPr marL="955548" indent="0" algn="ctr">
              <a:buNone/>
              <a:defRPr sz="1881"/>
            </a:lvl3pPr>
            <a:lvl4pPr marL="1433323" indent="0" algn="ctr">
              <a:buNone/>
              <a:defRPr sz="1673"/>
            </a:lvl4pPr>
            <a:lvl5pPr marL="1911097" indent="0" algn="ctr">
              <a:buNone/>
              <a:defRPr sz="1673"/>
            </a:lvl5pPr>
            <a:lvl6pPr marL="2388870" indent="0" algn="ctr">
              <a:buNone/>
              <a:defRPr sz="1673"/>
            </a:lvl6pPr>
            <a:lvl7pPr marL="2866644" indent="0" algn="ctr">
              <a:buNone/>
              <a:defRPr sz="1673"/>
            </a:lvl7pPr>
            <a:lvl8pPr marL="3344419" indent="0" algn="ctr">
              <a:buNone/>
              <a:defRPr sz="1673"/>
            </a:lvl8pPr>
            <a:lvl9pPr marL="3822194" indent="0" algn="ctr">
              <a:buNone/>
              <a:defRPr sz="167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1B8B4-1A5D-4B85-A175-98ECB50F4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860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BD694-304E-4F2E-A190-25268E85F4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25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1" y="1861715"/>
            <a:ext cx="8412480" cy="3106314"/>
          </a:xfrm>
        </p:spPr>
        <p:txBody>
          <a:bodyPr anchor="b"/>
          <a:lstStyle>
            <a:lvl1pPr>
              <a:defRPr sz="62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81" y="4997417"/>
            <a:ext cx="8412480" cy="1633537"/>
          </a:xfrm>
        </p:spPr>
        <p:txBody>
          <a:bodyPr/>
          <a:lstStyle>
            <a:lvl1pPr marL="0" indent="0">
              <a:buNone/>
              <a:defRPr sz="2508"/>
            </a:lvl1pPr>
            <a:lvl2pPr marL="477774" indent="0">
              <a:buNone/>
              <a:defRPr sz="2090"/>
            </a:lvl2pPr>
            <a:lvl3pPr marL="955548" indent="0">
              <a:buNone/>
              <a:defRPr sz="1881"/>
            </a:lvl3pPr>
            <a:lvl4pPr marL="1433323" indent="0">
              <a:buNone/>
              <a:defRPr sz="1673"/>
            </a:lvl4pPr>
            <a:lvl5pPr marL="1911097" indent="0">
              <a:buNone/>
              <a:defRPr sz="1673"/>
            </a:lvl5pPr>
            <a:lvl6pPr marL="2388870" indent="0">
              <a:buNone/>
              <a:defRPr sz="1673"/>
            </a:lvl6pPr>
            <a:lvl7pPr marL="2866644" indent="0">
              <a:buNone/>
              <a:defRPr sz="1673"/>
            </a:lvl7pPr>
            <a:lvl8pPr marL="3344419" indent="0">
              <a:buNone/>
              <a:defRPr sz="1673"/>
            </a:lvl8pPr>
            <a:lvl9pPr marL="3822194" indent="0">
              <a:buNone/>
              <a:defRPr sz="167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33756-C64D-4F0A-98F0-D55316B44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28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742442"/>
            <a:ext cx="4307840" cy="49282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1742442"/>
            <a:ext cx="4307840" cy="49282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16F7F-D5A6-4B40-9BEC-94887963DA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169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54" y="397582"/>
            <a:ext cx="8412480" cy="14433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255" y="1830601"/>
            <a:ext cx="4126653" cy="897149"/>
          </a:xfrm>
        </p:spPr>
        <p:txBody>
          <a:bodyPr anchor="b"/>
          <a:lstStyle>
            <a:lvl1pPr marL="0" indent="0">
              <a:buNone/>
              <a:defRPr sz="2508" b="1"/>
            </a:lvl1pPr>
            <a:lvl2pPr marL="477774" indent="0">
              <a:buNone/>
              <a:defRPr sz="2090" b="1"/>
            </a:lvl2pPr>
            <a:lvl3pPr marL="955548" indent="0">
              <a:buNone/>
              <a:defRPr sz="1881" b="1"/>
            </a:lvl3pPr>
            <a:lvl4pPr marL="1433323" indent="0">
              <a:buNone/>
              <a:defRPr sz="1673" b="1"/>
            </a:lvl4pPr>
            <a:lvl5pPr marL="1911097" indent="0">
              <a:buNone/>
              <a:defRPr sz="1673" b="1"/>
            </a:lvl5pPr>
            <a:lvl6pPr marL="2388870" indent="0">
              <a:buNone/>
              <a:defRPr sz="1673" b="1"/>
            </a:lvl6pPr>
            <a:lvl7pPr marL="2866644" indent="0">
              <a:buNone/>
              <a:defRPr sz="1673" b="1"/>
            </a:lvl7pPr>
            <a:lvl8pPr marL="3344419" indent="0">
              <a:buNone/>
              <a:defRPr sz="1673" b="1"/>
            </a:lvl8pPr>
            <a:lvl9pPr marL="3822194" indent="0">
              <a:buNone/>
              <a:defRPr sz="167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255" y="2727748"/>
            <a:ext cx="4126653" cy="4012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7760" y="1830601"/>
            <a:ext cx="4146974" cy="897149"/>
          </a:xfrm>
        </p:spPr>
        <p:txBody>
          <a:bodyPr anchor="b"/>
          <a:lstStyle>
            <a:lvl1pPr marL="0" indent="0">
              <a:buNone/>
              <a:defRPr sz="2508" b="1"/>
            </a:lvl1pPr>
            <a:lvl2pPr marL="477774" indent="0">
              <a:buNone/>
              <a:defRPr sz="2090" b="1"/>
            </a:lvl2pPr>
            <a:lvl3pPr marL="955548" indent="0">
              <a:buNone/>
              <a:defRPr sz="1881" b="1"/>
            </a:lvl3pPr>
            <a:lvl4pPr marL="1433323" indent="0">
              <a:buNone/>
              <a:defRPr sz="1673" b="1"/>
            </a:lvl4pPr>
            <a:lvl5pPr marL="1911097" indent="0">
              <a:buNone/>
              <a:defRPr sz="1673" b="1"/>
            </a:lvl5pPr>
            <a:lvl6pPr marL="2388870" indent="0">
              <a:buNone/>
              <a:defRPr sz="1673" b="1"/>
            </a:lvl6pPr>
            <a:lvl7pPr marL="2866644" indent="0">
              <a:buNone/>
              <a:defRPr sz="1673" b="1"/>
            </a:lvl7pPr>
            <a:lvl8pPr marL="3344419" indent="0">
              <a:buNone/>
              <a:defRPr sz="1673" b="1"/>
            </a:lvl8pPr>
            <a:lvl9pPr marL="3822194" indent="0">
              <a:buNone/>
              <a:defRPr sz="167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7760" y="2727748"/>
            <a:ext cx="4146974" cy="4012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6D0A9-E60A-464B-B7F8-4A61048F9F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0962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D2B43-34D2-4362-9A2D-3DBDAE163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667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7015A-6FD1-4957-8A9C-CDC68E18EF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4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16" rIns="45616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47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56" y="497840"/>
            <a:ext cx="3146213" cy="1742440"/>
          </a:xfrm>
        </p:spPr>
        <p:txBody>
          <a:bodyPr anchor="b"/>
          <a:lstStyle>
            <a:lvl1pPr>
              <a:defRPr sz="33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974" y="1075198"/>
            <a:ext cx="4937760" cy="5306836"/>
          </a:xfrm>
        </p:spPr>
        <p:txBody>
          <a:bodyPr/>
          <a:lstStyle>
            <a:lvl1pPr>
              <a:defRPr sz="3343"/>
            </a:lvl1pPr>
            <a:lvl2pPr>
              <a:defRPr sz="2926"/>
            </a:lvl2pPr>
            <a:lvl3pPr>
              <a:defRPr sz="2508"/>
            </a:lvl3pPr>
            <a:lvl4pPr>
              <a:defRPr sz="2090"/>
            </a:lvl4pPr>
            <a:lvl5pPr>
              <a:defRPr sz="2090"/>
            </a:lvl5pPr>
            <a:lvl6pPr>
              <a:defRPr sz="2090"/>
            </a:lvl6pPr>
            <a:lvl7pPr>
              <a:defRPr sz="2090"/>
            </a:lvl7pPr>
            <a:lvl8pPr>
              <a:defRPr sz="2090"/>
            </a:lvl8pPr>
            <a:lvl9pPr>
              <a:defRPr sz="209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256" y="2240280"/>
            <a:ext cx="3146213" cy="4150396"/>
          </a:xfrm>
        </p:spPr>
        <p:txBody>
          <a:bodyPr/>
          <a:lstStyle>
            <a:lvl1pPr marL="0" indent="0">
              <a:buNone/>
              <a:defRPr sz="1673"/>
            </a:lvl1pPr>
            <a:lvl2pPr marL="477774" indent="0">
              <a:buNone/>
              <a:defRPr sz="1462"/>
            </a:lvl2pPr>
            <a:lvl3pPr marL="955548" indent="0">
              <a:buNone/>
              <a:defRPr sz="1254"/>
            </a:lvl3pPr>
            <a:lvl4pPr marL="1433323" indent="0">
              <a:buNone/>
              <a:defRPr sz="1045"/>
            </a:lvl4pPr>
            <a:lvl5pPr marL="1911097" indent="0">
              <a:buNone/>
              <a:defRPr sz="1045"/>
            </a:lvl5pPr>
            <a:lvl6pPr marL="2388870" indent="0">
              <a:buNone/>
              <a:defRPr sz="1045"/>
            </a:lvl6pPr>
            <a:lvl7pPr marL="2866644" indent="0">
              <a:buNone/>
              <a:defRPr sz="1045"/>
            </a:lvl7pPr>
            <a:lvl8pPr marL="3344419" indent="0">
              <a:buNone/>
              <a:defRPr sz="1045"/>
            </a:lvl8pPr>
            <a:lvl9pPr marL="3822194" indent="0">
              <a:buNone/>
              <a:defRPr sz="104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196C8-D16F-4252-8FD7-97DCE31A8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693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56" y="497840"/>
            <a:ext cx="3146213" cy="1742440"/>
          </a:xfrm>
        </p:spPr>
        <p:txBody>
          <a:bodyPr anchor="b"/>
          <a:lstStyle>
            <a:lvl1pPr>
              <a:defRPr sz="33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46974" y="1075198"/>
            <a:ext cx="4937760" cy="5306836"/>
          </a:xfrm>
        </p:spPr>
        <p:txBody>
          <a:bodyPr/>
          <a:lstStyle>
            <a:lvl1pPr marL="0" indent="0">
              <a:buNone/>
              <a:defRPr sz="3343"/>
            </a:lvl1pPr>
            <a:lvl2pPr marL="477774" indent="0">
              <a:buNone/>
              <a:defRPr sz="2926"/>
            </a:lvl2pPr>
            <a:lvl3pPr marL="955548" indent="0">
              <a:buNone/>
              <a:defRPr sz="2508"/>
            </a:lvl3pPr>
            <a:lvl4pPr marL="1433323" indent="0">
              <a:buNone/>
              <a:defRPr sz="2090"/>
            </a:lvl4pPr>
            <a:lvl5pPr marL="1911097" indent="0">
              <a:buNone/>
              <a:defRPr sz="2090"/>
            </a:lvl5pPr>
            <a:lvl6pPr marL="2388870" indent="0">
              <a:buNone/>
              <a:defRPr sz="2090"/>
            </a:lvl6pPr>
            <a:lvl7pPr marL="2866644" indent="0">
              <a:buNone/>
              <a:defRPr sz="2090"/>
            </a:lvl7pPr>
            <a:lvl8pPr marL="3344419" indent="0">
              <a:buNone/>
              <a:defRPr sz="2090"/>
            </a:lvl8pPr>
            <a:lvl9pPr marL="3822194" indent="0">
              <a:buNone/>
              <a:defRPr sz="209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256" y="2240280"/>
            <a:ext cx="3146213" cy="4150396"/>
          </a:xfrm>
        </p:spPr>
        <p:txBody>
          <a:bodyPr/>
          <a:lstStyle>
            <a:lvl1pPr marL="0" indent="0">
              <a:buNone/>
              <a:defRPr sz="1673"/>
            </a:lvl1pPr>
            <a:lvl2pPr marL="477774" indent="0">
              <a:buNone/>
              <a:defRPr sz="1462"/>
            </a:lvl2pPr>
            <a:lvl3pPr marL="955548" indent="0">
              <a:buNone/>
              <a:defRPr sz="1254"/>
            </a:lvl3pPr>
            <a:lvl4pPr marL="1433323" indent="0">
              <a:buNone/>
              <a:defRPr sz="1045"/>
            </a:lvl4pPr>
            <a:lvl5pPr marL="1911097" indent="0">
              <a:buNone/>
              <a:defRPr sz="1045"/>
            </a:lvl5pPr>
            <a:lvl6pPr marL="2388870" indent="0">
              <a:buNone/>
              <a:defRPr sz="1045"/>
            </a:lvl6pPr>
            <a:lvl7pPr marL="2866644" indent="0">
              <a:buNone/>
              <a:defRPr sz="1045"/>
            </a:lvl7pPr>
            <a:lvl8pPr marL="3344419" indent="0">
              <a:buNone/>
              <a:defRPr sz="1045"/>
            </a:lvl8pPr>
            <a:lvl9pPr marL="3822194" indent="0">
              <a:buNone/>
              <a:defRPr sz="104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05009-8F67-4EEF-AF45-082839830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696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204B7-BC25-42DE-AFF4-7C68E7DC24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06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299052"/>
            <a:ext cx="2194560" cy="63716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299052"/>
            <a:ext cx="6421120" cy="63716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AB2E9-572B-4FEF-8B70-63744FCAC0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621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408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23"/>
            <a:ext cx="8378342" cy="1908387"/>
          </a:xfrm>
        </p:spPr>
        <p:txBody>
          <a:bodyPr lIns="0" rIns="18251"/>
          <a:lstStyle>
            <a:lvl1pPr marL="0" marR="35751" indent="0" algn="r">
              <a:buNone/>
              <a:defRPr>
                <a:solidFill>
                  <a:schemeClr val="tx1"/>
                </a:solidFill>
              </a:defRPr>
            </a:lvl1pPr>
            <a:lvl2pPr marL="357523" indent="0" algn="ctr">
              <a:buNone/>
            </a:lvl2pPr>
            <a:lvl3pPr marL="715039" indent="0" algn="ctr">
              <a:buNone/>
            </a:lvl3pPr>
            <a:lvl4pPr marL="1072556" indent="0" algn="ctr">
              <a:buNone/>
            </a:lvl4pPr>
            <a:lvl5pPr marL="1430073" indent="0" algn="ctr">
              <a:buNone/>
            </a:lvl5pPr>
            <a:lvl6pPr marL="1787593" indent="0" algn="ctr">
              <a:buNone/>
            </a:lvl6pPr>
            <a:lvl7pPr marL="2145109" indent="0" algn="ctr">
              <a:buNone/>
            </a:lvl7pPr>
            <a:lvl8pPr marL="2502628" indent="0" algn="ctr">
              <a:buNone/>
            </a:lvl8pPr>
            <a:lvl9pPr marL="2860144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29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06236"/>
            <a:ext cx="8778240" cy="1244600"/>
          </a:xfrm>
        </p:spPr>
        <p:txBody>
          <a:bodyPr anchor="ctr"/>
          <a:lstStyle>
            <a:lvl1pPr>
              <a:defRPr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720645"/>
            <a:ext cx="8778240" cy="540774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Slide Number Placeholder 26">
            <a:extLst>
              <a:ext uri="{FF2B5EF4-FFF2-40B4-BE49-F238E27FC236}">
                <a16:creationId xmlns:a16="http://schemas.microsoft.com/office/drawing/2014/main" id="{6228A8FA-02C5-FB11-9828-0EEC62A3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9010" y="7000616"/>
            <a:ext cx="812800" cy="397581"/>
          </a:xfrm>
        </p:spPr>
        <p:txBody>
          <a:bodyPr/>
          <a:lstStyle>
            <a:lvl1pPr>
              <a:defRPr sz="1176">
                <a:solidFill>
                  <a:schemeClr val="tx1"/>
                </a:solidFill>
              </a:defRPr>
            </a:lvl1pPr>
          </a:lstStyle>
          <a:p>
            <a:fld id="{DBB2C2D6-67D0-4309-827A-6E561867B128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11679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83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408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82"/>
            <a:ext cx="8290560" cy="1643909"/>
          </a:xfrm>
        </p:spPr>
        <p:txBody>
          <a:bodyPr lIns="45616" rIns="45616" anchor="t"/>
          <a:lstStyle>
            <a:lvl1pPr marL="0" indent="0">
              <a:buNone/>
              <a:defRPr sz="1763">
                <a:solidFill>
                  <a:schemeClr val="tx1"/>
                </a:solidFill>
              </a:defRPr>
            </a:lvl1pPr>
            <a:lvl2pPr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49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06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057"/>
            </a:lvl1pPr>
            <a:lvl2pPr>
              <a:defRPr sz="1910"/>
            </a:lvl2pPr>
            <a:lvl3pPr>
              <a:defRPr sz="1616"/>
            </a:lvl3pPr>
            <a:lvl4pPr>
              <a:defRPr sz="1396"/>
            </a:lvl4pPr>
            <a:lvl5pPr>
              <a:defRPr sz="1396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057"/>
            </a:lvl1pPr>
            <a:lvl2pPr>
              <a:defRPr sz="1910"/>
            </a:lvl2pPr>
            <a:lvl3pPr>
              <a:defRPr sz="1616"/>
            </a:lvl3pPr>
            <a:lvl4pPr>
              <a:defRPr sz="1396"/>
            </a:lvl4pPr>
            <a:lvl5pPr>
              <a:defRPr sz="1396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99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16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63"/>
            <a:ext cx="4309534" cy="717961"/>
          </a:xfrm>
        </p:spPr>
        <p:txBody>
          <a:bodyPr lIns="45616" tIns="0" rIns="45616" bIns="0" anchor="ctr">
            <a:noAutofit/>
          </a:bodyPr>
          <a:lstStyle>
            <a:lvl1pPr marL="0" indent="0">
              <a:buNone/>
              <a:defRPr sz="191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616" b="1"/>
            </a:lvl2pPr>
            <a:lvl3pPr>
              <a:buNone/>
              <a:defRPr sz="1396" b="1"/>
            </a:lvl3pPr>
            <a:lvl4pPr>
              <a:buNone/>
              <a:defRPr sz="1249" b="1"/>
            </a:lvl4pPr>
            <a:lvl5pPr>
              <a:buNone/>
              <a:defRPr sz="1249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23" y="2025102"/>
            <a:ext cx="4311227" cy="713051"/>
          </a:xfrm>
        </p:spPr>
        <p:txBody>
          <a:bodyPr lIns="45616" tIns="0" rIns="45616" bIns="0" anchor="ctr"/>
          <a:lstStyle>
            <a:lvl1pPr marL="0" indent="0">
              <a:buNone/>
              <a:defRPr sz="191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616" b="1"/>
            </a:lvl2pPr>
            <a:lvl3pPr>
              <a:buNone/>
              <a:defRPr sz="1396" b="1"/>
            </a:lvl3pPr>
            <a:lvl4pPr>
              <a:buNone/>
              <a:defRPr sz="1249" b="1"/>
            </a:lvl4pPr>
            <a:lvl5pPr>
              <a:buNone/>
              <a:defRPr sz="1249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1763"/>
            </a:lvl1pPr>
            <a:lvl2pPr>
              <a:defRPr sz="1616"/>
            </a:lvl2pPr>
            <a:lvl3pPr>
              <a:defRPr sz="1396"/>
            </a:lvl3pPr>
            <a:lvl4pPr>
              <a:defRPr sz="1249"/>
            </a:lvl4pPr>
            <a:lvl5pPr>
              <a:defRPr sz="1249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23" y="2738120"/>
            <a:ext cx="4311227" cy="4187562"/>
          </a:xfrm>
        </p:spPr>
        <p:txBody>
          <a:bodyPr tIns="0"/>
          <a:lstStyle>
            <a:lvl1pPr>
              <a:defRPr sz="1763"/>
            </a:lvl1pPr>
            <a:lvl2pPr>
              <a:defRPr sz="1616"/>
            </a:lvl2pPr>
            <a:lvl3pPr>
              <a:defRPr sz="1396"/>
            </a:lvl3pPr>
            <a:lvl4pPr>
              <a:defRPr sz="1249"/>
            </a:lvl4pPr>
            <a:lvl5pPr>
              <a:defRPr sz="1249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11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1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96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7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5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20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560076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05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1" y="1825413"/>
            <a:ext cx="2926080" cy="4978400"/>
          </a:xfrm>
        </p:spPr>
        <p:txBody>
          <a:bodyPr lIns="18251" rIns="18251"/>
          <a:lstStyle>
            <a:lvl1pPr marL="0" indent="0" algn="l">
              <a:buNone/>
              <a:defRPr sz="1102"/>
            </a:lvl1pPr>
            <a:lvl2pPr indent="0" algn="l">
              <a:buNone/>
              <a:defRPr sz="955"/>
            </a:lvl2pPr>
            <a:lvl3pPr indent="0" algn="l">
              <a:buNone/>
              <a:defRPr sz="808"/>
            </a:lvl3pPr>
            <a:lvl4pPr indent="0" algn="l">
              <a:buNone/>
              <a:defRPr sz="735"/>
            </a:lvl4pPr>
            <a:lvl5pPr indent="0" algn="l">
              <a:buNone/>
              <a:defRPr sz="73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2" y="1825413"/>
            <a:ext cx="5452533" cy="4978400"/>
          </a:xfrm>
        </p:spPr>
        <p:txBody>
          <a:bodyPr tIns="0"/>
          <a:lstStyle>
            <a:lvl1pPr>
              <a:defRPr sz="2205"/>
            </a:lvl1pPr>
            <a:lvl2pPr>
              <a:defRPr sz="2057"/>
            </a:lvl2pPr>
            <a:lvl3pPr>
              <a:defRPr sz="1910"/>
            </a:lvl3pPr>
            <a:lvl4pPr>
              <a:defRPr sz="1616"/>
            </a:lvl4pPr>
            <a:lvl5pPr>
              <a:defRPr sz="1396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86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4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92" tIns="35747" rIns="71492" bIns="35747" rtlCol="0" anchor="ctr"/>
          <a:lstStyle/>
          <a:p>
            <a:pPr algn="ctr"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492" tIns="35747" rIns="71492" bIns="35747" rtlCol="0" anchor="ctr"/>
          <a:lstStyle/>
          <a:p>
            <a:pPr algn="ctr"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2" y="1281624"/>
            <a:ext cx="2360371" cy="1723298"/>
          </a:xfrm>
        </p:spPr>
        <p:txBody>
          <a:bodyPr vert="horz" lIns="45616" tIns="45616" rIns="45616" bIns="45616" anchor="b"/>
          <a:lstStyle>
            <a:lvl1pPr algn="l">
              <a:buNone/>
              <a:defRPr sz="1616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40"/>
            <a:ext cx="2357120" cy="2373037"/>
          </a:xfrm>
        </p:spPr>
        <p:txBody>
          <a:bodyPr lIns="63862" rIns="45616" bIns="45616" anchor="t"/>
          <a:lstStyle>
            <a:lvl1pPr marL="0" indent="0" algn="l">
              <a:spcBef>
                <a:spcPts val="196"/>
              </a:spcBef>
              <a:buFontTx/>
              <a:buNone/>
              <a:defRPr sz="1029"/>
            </a:lvl1pPr>
            <a:lvl2pPr>
              <a:defRPr sz="955"/>
            </a:lvl2pPr>
            <a:lvl3pPr>
              <a:defRPr sz="808"/>
            </a:lvl3pPr>
            <a:lvl4pPr>
              <a:defRPr sz="735"/>
            </a:lvl4pPr>
            <a:lvl5pPr>
              <a:defRPr sz="73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92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80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98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5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492" tIns="35747" rIns="71492" bIns="35747" anchor="t" compatLnSpc="1"/>
          <a:lstStyle/>
          <a:p>
            <a:pPr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492" tIns="35747" rIns="71492" bIns="35747" anchor="t" compatLnSpc="1"/>
          <a:lstStyle/>
          <a:p>
            <a:pPr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603706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60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1" y="995714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14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16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16" tIns="0" rIns="45616" bIns="0" anchor="ctr">
            <a:noAutofit/>
          </a:bodyPr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21" y="2025098"/>
            <a:ext cx="4311227" cy="713051"/>
          </a:xfrm>
        </p:spPr>
        <p:txBody>
          <a:bodyPr lIns="45616" tIns="0" rIns="45616" bIns="0" anchor="ctr"/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21" y="2738120"/>
            <a:ext cx="4311227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9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1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4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5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5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8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1" rIns="18251"/>
          <a:lstStyle>
            <a:lvl1pPr marL="0" indent="0" algn="l">
              <a:buNone/>
              <a:defRPr sz="1500"/>
            </a:lvl1pPr>
            <a:lvl2pPr indent="0" algn="l">
              <a:buNone/>
              <a:defRPr sz="13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3000"/>
            </a:lvl1pPr>
            <a:lvl2pPr>
              <a:defRPr sz="2800"/>
            </a:lvl2pPr>
            <a:lvl3pPr>
              <a:defRPr sz="2600"/>
            </a:lvl3pPr>
            <a:lvl4pPr>
              <a:defRPr sz="22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5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13" tIns="48657" rIns="97313" bIns="48657" rtlCol="0" anchor="ctr"/>
          <a:lstStyle/>
          <a:p>
            <a:pPr algn="ctr"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13" tIns="48657" rIns="97313" bIns="48657" rtlCol="0" anchor="ctr"/>
          <a:lstStyle/>
          <a:p>
            <a:pPr algn="ctr"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16" tIns="45616" rIns="45616" bIns="45616" anchor="b"/>
          <a:lstStyle>
            <a:lvl1pPr algn="l"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62" rIns="45616" bIns="45616" anchor="t"/>
          <a:lstStyle>
            <a:lvl1pPr marL="0" indent="0" algn="l">
              <a:spcBef>
                <a:spcPts val="267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8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95867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16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33" tIns="45616" rIns="91233" bIns="456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8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8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8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168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168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49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l" rtl="0" eaLnBrk="1" latinLnBrk="0" hangingPunct="1">
        <a:spcBef>
          <a:spcPct val="0"/>
        </a:spcBef>
        <a:buNone/>
        <a:defRPr kumimoji="0" sz="54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1947" indent="-29194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215" indent="-26275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68" indent="-26275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65109" indent="-22382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57063" indent="-22382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49013" indent="-22382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645" indent="-19463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5598" indent="-194632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627545" indent="-19463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5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1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597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29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194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0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26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24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48" tIns="45624" rIns="91248" bIns="4562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5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5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5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73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73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07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</p:sldLayoutIdLst>
  <p:txStyles>
    <p:titleStyle>
      <a:lvl1pPr algn="l" rtl="0" eaLnBrk="1" latinLnBrk="0" hangingPunct="1">
        <a:spcBef>
          <a:spcPct val="0"/>
        </a:spcBef>
        <a:buNone/>
        <a:defRPr kumimoji="0" sz="5334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2001" indent="-29200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681336" indent="-26280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indent="-26280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265326" indent="-22386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335" indent="-22386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1849337" indent="-22386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044004" indent="-19466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6005" indent="-194668" algn="l" rtl="0" eaLnBrk="1" latinLnBrk="0" hangingPunct="1">
        <a:spcBef>
          <a:spcPct val="20000"/>
        </a:spcBef>
        <a:buClr>
          <a:schemeClr val="tx2"/>
        </a:buClr>
        <a:buChar char="•"/>
        <a:defRPr kumimoji="0"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628006" indent="-19466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9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6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60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6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33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7680" y="299050"/>
            <a:ext cx="877824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680" y="1742442"/>
            <a:ext cx="8778240" cy="492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modificar el estilo de texto del patrón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7680" y="6800356"/>
            <a:ext cx="2275840" cy="5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62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2480" y="6800356"/>
            <a:ext cx="3088640" cy="5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62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90080" y="6800356"/>
            <a:ext cx="2275840" cy="5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62"/>
            </a:lvl1pPr>
          </a:lstStyle>
          <a:p>
            <a:fld id="{60CFDD87-FAFF-411B-BE46-1DC2F3AB0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91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59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597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597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597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597">
          <a:solidFill>
            <a:schemeClr val="tx2"/>
          </a:solidFill>
          <a:latin typeface="Arial" panose="020B0604020202020204" pitchFamily="34" charset="0"/>
        </a:defRPr>
      </a:lvl5pPr>
      <a:lvl6pPr marL="477774" algn="ctr" rtl="0" fontAlgn="base">
        <a:spcBef>
          <a:spcPct val="0"/>
        </a:spcBef>
        <a:spcAft>
          <a:spcPct val="0"/>
        </a:spcAft>
        <a:defRPr sz="4597">
          <a:solidFill>
            <a:schemeClr val="tx2"/>
          </a:solidFill>
          <a:latin typeface="Arial" panose="020B0604020202020204" pitchFamily="34" charset="0"/>
        </a:defRPr>
      </a:lvl6pPr>
      <a:lvl7pPr marL="955548" algn="ctr" rtl="0" fontAlgn="base">
        <a:spcBef>
          <a:spcPct val="0"/>
        </a:spcBef>
        <a:spcAft>
          <a:spcPct val="0"/>
        </a:spcAft>
        <a:defRPr sz="4597">
          <a:solidFill>
            <a:schemeClr val="tx2"/>
          </a:solidFill>
          <a:latin typeface="Arial" panose="020B0604020202020204" pitchFamily="34" charset="0"/>
        </a:defRPr>
      </a:lvl7pPr>
      <a:lvl8pPr marL="1433323" algn="ctr" rtl="0" fontAlgn="base">
        <a:spcBef>
          <a:spcPct val="0"/>
        </a:spcBef>
        <a:spcAft>
          <a:spcPct val="0"/>
        </a:spcAft>
        <a:defRPr sz="4597">
          <a:solidFill>
            <a:schemeClr val="tx2"/>
          </a:solidFill>
          <a:latin typeface="Arial" panose="020B0604020202020204" pitchFamily="34" charset="0"/>
        </a:defRPr>
      </a:lvl8pPr>
      <a:lvl9pPr marL="1911097" algn="ctr" rtl="0" fontAlgn="base">
        <a:spcBef>
          <a:spcPct val="0"/>
        </a:spcBef>
        <a:spcAft>
          <a:spcPct val="0"/>
        </a:spcAft>
        <a:defRPr sz="4597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8330" indent="-358330" algn="l" rtl="0" fontAlgn="base">
        <a:spcBef>
          <a:spcPct val="20000"/>
        </a:spcBef>
        <a:spcAft>
          <a:spcPct val="0"/>
        </a:spcAft>
        <a:buChar char="•"/>
        <a:defRPr sz="3343" kern="1200">
          <a:solidFill>
            <a:schemeClr val="tx1"/>
          </a:solidFill>
          <a:latin typeface="+mn-lt"/>
          <a:ea typeface="+mn-ea"/>
          <a:cs typeface="+mn-cs"/>
        </a:defRPr>
      </a:lvl1pPr>
      <a:lvl2pPr marL="776384" indent="-298610" algn="l" rtl="0" fontAlgn="base">
        <a:spcBef>
          <a:spcPct val="20000"/>
        </a:spcBef>
        <a:spcAft>
          <a:spcPct val="0"/>
        </a:spcAft>
        <a:buChar char="–"/>
        <a:defRPr sz="2926" kern="1200">
          <a:solidFill>
            <a:schemeClr val="tx1"/>
          </a:solidFill>
          <a:latin typeface="+mn-lt"/>
          <a:ea typeface="+mn-ea"/>
          <a:cs typeface="+mn-cs"/>
        </a:defRPr>
      </a:lvl2pPr>
      <a:lvl3pPr marL="1194435" indent="-238887" algn="l" rtl="0" fontAlgn="base">
        <a:spcBef>
          <a:spcPct val="20000"/>
        </a:spcBef>
        <a:spcAft>
          <a:spcPct val="0"/>
        </a:spcAft>
        <a:buChar char="•"/>
        <a:defRPr sz="2508" kern="1200">
          <a:solidFill>
            <a:schemeClr val="tx1"/>
          </a:solidFill>
          <a:latin typeface="+mn-lt"/>
          <a:ea typeface="+mn-ea"/>
          <a:cs typeface="+mn-cs"/>
        </a:defRPr>
      </a:lvl3pPr>
      <a:lvl4pPr marL="1672209" indent="-238887" algn="l" rtl="0" fontAlgn="base">
        <a:spcBef>
          <a:spcPct val="20000"/>
        </a:spcBef>
        <a:spcAft>
          <a:spcPct val="0"/>
        </a:spcAft>
        <a:buChar char="–"/>
        <a:defRPr sz="2090" kern="1200">
          <a:solidFill>
            <a:schemeClr val="tx1"/>
          </a:solidFill>
          <a:latin typeface="+mn-lt"/>
          <a:ea typeface="+mn-ea"/>
          <a:cs typeface="+mn-cs"/>
        </a:defRPr>
      </a:lvl4pPr>
      <a:lvl5pPr marL="2149984" indent="-238887" algn="l" rtl="0" fontAlgn="base">
        <a:spcBef>
          <a:spcPct val="20000"/>
        </a:spcBef>
        <a:spcAft>
          <a:spcPct val="0"/>
        </a:spcAft>
        <a:buChar char="»"/>
        <a:defRPr sz="2090" kern="1200">
          <a:solidFill>
            <a:schemeClr val="tx1"/>
          </a:solidFill>
          <a:latin typeface="+mn-lt"/>
          <a:ea typeface="+mn-ea"/>
          <a:cs typeface="+mn-cs"/>
        </a:defRPr>
      </a:lvl5pPr>
      <a:lvl6pPr marL="2627758" indent="-238887" algn="l" defTabSz="955548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1" kern="1200">
          <a:solidFill>
            <a:schemeClr val="tx1"/>
          </a:solidFill>
          <a:latin typeface="+mn-lt"/>
          <a:ea typeface="+mn-ea"/>
          <a:cs typeface="+mn-cs"/>
        </a:defRPr>
      </a:lvl6pPr>
      <a:lvl7pPr marL="3105532" indent="-238887" algn="l" defTabSz="955548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1" kern="1200">
          <a:solidFill>
            <a:schemeClr val="tx1"/>
          </a:solidFill>
          <a:latin typeface="+mn-lt"/>
          <a:ea typeface="+mn-ea"/>
          <a:cs typeface="+mn-cs"/>
        </a:defRPr>
      </a:lvl7pPr>
      <a:lvl8pPr marL="3583307" indent="-238887" algn="l" defTabSz="955548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1" kern="1200">
          <a:solidFill>
            <a:schemeClr val="tx1"/>
          </a:solidFill>
          <a:latin typeface="+mn-lt"/>
          <a:ea typeface="+mn-ea"/>
          <a:cs typeface="+mn-cs"/>
        </a:defRPr>
      </a:lvl8pPr>
      <a:lvl9pPr marL="4061082" indent="-238887" algn="l" defTabSz="955548" rtl="0" eaLnBrk="1" latinLnBrk="0" hangingPunct="1">
        <a:lnSpc>
          <a:spcPct val="90000"/>
        </a:lnSpc>
        <a:spcBef>
          <a:spcPts val="523"/>
        </a:spcBef>
        <a:buFont typeface="Arial" panose="020B0604020202020204" pitchFamily="34" charset="0"/>
        <a:buChar char="•"/>
        <a:defRPr sz="18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5548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1pPr>
      <a:lvl2pPr marL="477774" algn="l" defTabSz="955548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2pPr>
      <a:lvl3pPr marL="955548" algn="l" defTabSz="955548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3pPr>
      <a:lvl4pPr marL="1433323" algn="l" defTabSz="955548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4pPr>
      <a:lvl5pPr marL="1911097" algn="l" defTabSz="955548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5pPr>
      <a:lvl6pPr marL="2388870" algn="l" defTabSz="955548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6pPr>
      <a:lvl7pPr marL="2866644" algn="l" defTabSz="955548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7pPr>
      <a:lvl8pPr marL="3344419" algn="l" defTabSz="955548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8pPr>
      <a:lvl9pPr marL="3822194" algn="l" defTabSz="955548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492" tIns="35747" rIns="71492" bIns="35747" anchor="t" compatLnSpc="1"/>
          <a:lstStyle/>
          <a:p>
            <a:pPr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492" tIns="35747" rIns="71492" bIns="35747" anchor="t" compatLnSpc="1"/>
          <a:lstStyle/>
          <a:p>
            <a:pPr defTabSz="715039" fontAlgn="auto">
              <a:spcBef>
                <a:spcPts val="0"/>
              </a:spcBef>
              <a:spcAft>
                <a:spcPts val="0"/>
              </a:spcAft>
            </a:pPr>
            <a:endParaRPr lang="en-US" sz="1396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16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33" tIns="45616" rIns="91233" bIns="456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92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715039" eaLnBrk="1" latinLnBrk="0" hangingPunct="1">
              <a:defRPr kumimoji="0" sz="955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92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715039" eaLnBrk="1" latinLnBrk="0" hangingPunct="1">
              <a:defRPr kumimoji="0" sz="955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1" y="6921392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715039" eaLnBrk="1" latinLnBrk="0" hangingPunct="1">
              <a:defRPr kumimoji="0" sz="955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7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715039" fontAlgn="auto">
                <a:spcBef>
                  <a:spcPts val="0"/>
                </a:spcBef>
                <a:spcAft>
                  <a:spcPts val="0"/>
                </a:spcAft>
              </a:pPr>
              <a:endParaRPr lang="en-US" sz="1396" dirty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715039" fontAlgn="auto">
                <a:spcBef>
                  <a:spcPts val="0"/>
                </a:spcBef>
                <a:spcAft>
                  <a:spcPts val="0"/>
                </a:spcAft>
              </a:pPr>
              <a:endParaRPr lang="en-US" sz="1396" dirty="0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63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967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14509" indent="-214509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057" kern="1200">
          <a:solidFill>
            <a:schemeClr val="tx1"/>
          </a:solidFill>
          <a:latin typeface="+mn-lt"/>
          <a:ea typeface="+mn-ea"/>
          <a:cs typeface="+mn-cs"/>
        </a:defRPr>
      </a:lvl1pPr>
      <a:lvl2pPr marL="500525" indent="-193059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910" kern="1200">
          <a:solidFill>
            <a:schemeClr val="tx1"/>
          </a:solidFill>
          <a:latin typeface="+mn-lt"/>
          <a:ea typeface="+mn-ea"/>
          <a:cs typeface="+mn-cs"/>
        </a:defRPr>
      </a:lvl2pPr>
      <a:lvl3pPr marL="715039" indent="-193059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929544" indent="-16445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616" kern="1200">
          <a:solidFill>
            <a:schemeClr val="tx1"/>
          </a:solidFill>
          <a:latin typeface="+mn-lt"/>
          <a:ea typeface="+mn-ea"/>
          <a:cs typeface="+mn-cs"/>
        </a:defRPr>
      </a:lvl4pPr>
      <a:lvl5pPr marL="1144059" indent="-16445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616" kern="1200">
          <a:solidFill>
            <a:schemeClr val="tx1"/>
          </a:solidFill>
          <a:latin typeface="+mn-lt"/>
          <a:ea typeface="+mn-ea"/>
          <a:cs typeface="+mn-cs"/>
        </a:defRPr>
      </a:lvl5pPr>
      <a:lvl6pPr marL="1358570" indent="-16445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96" kern="1200">
          <a:solidFill>
            <a:schemeClr val="tx1"/>
          </a:solidFill>
          <a:latin typeface="+mn-lt"/>
          <a:ea typeface="+mn-ea"/>
          <a:cs typeface="+mn-cs"/>
        </a:defRPr>
      </a:lvl6pPr>
      <a:lvl7pPr marL="1501577" indent="-14300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49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16090" indent="-143006" algn="l" rtl="0" eaLnBrk="1" latinLnBrk="0" hangingPunct="1">
        <a:spcBef>
          <a:spcPct val="20000"/>
        </a:spcBef>
        <a:buClr>
          <a:schemeClr val="tx2"/>
        </a:buClr>
        <a:buChar char="•"/>
        <a:defRPr kumimoji="0" sz="1249" kern="1200">
          <a:solidFill>
            <a:schemeClr val="tx1"/>
          </a:solidFill>
          <a:latin typeface="+mn-lt"/>
          <a:ea typeface="+mn-ea"/>
          <a:cs typeface="+mn-cs"/>
        </a:defRPr>
      </a:lvl8pPr>
      <a:lvl9pPr marL="1930599" indent="-14300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102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575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7150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25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4300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875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1451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5026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860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54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54.png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NULL"/><Relationship Id="rId7" Type="http://schemas.openxmlformats.org/officeDocument/2006/relationships/image" Target="../media/image58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NULL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jp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830.png"/><Relationship Id="rId26" Type="http://schemas.openxmlformats.org/officeDocument/2006/relationships/image" Target="../media/image87.png"/><Relationship Id="rId39" Type="http://schemas.openxmlformats.org/officeDocument/2006/relationships/customXml" Target="../ink/ink17.xml"/><Relationship Id="rId21" Type="http://schemas.openxmlformats.org/officeDocument/2006/relationships/customXml" Target="../ink/ink8.xml"/><Relationship Id="rId34" Type="http://schemas.openxmlformats.org/officeDocument/2006/relationships/image" Target="../media/image91.png"/><Relationship Id="rId42" Type="http://schemas.openxmlformats.org/officeDocument/2006/relationships/image" Target="../media/image95.png"/><Relationship Id="rId47" Type="http://schemas.openxmlformats.org/officeDocument/2006/relationships/customXml" Target="../ink/ink21.xml"/><Relationship Id="rId50" Type="http://schemas.openxmlformats.org/officeDocument/2006/relationships/image" Target="../media/image99.png"/><Relationship Id="rId55" Type="http://schemas.openxmlformats.org/officeDocument/2006/relationships/customXml" Target="../ink/ink25.xml"/><Relationship Id="rId63" Type="http://schemas.openxmlformats.org/officeDocument/2006/relationships/customXml" Target="../ink/ink29.xml"/><Relationship Id="rId2" Type="http://schemas.openxmlformats.org/officeDocument/2006/relationships/image" Target="../media/image68.jpeg"/><Relationship Id="rId16" Type="http://schemas.openxmlformats.org/officeDocument/2006/relationships/image" Target="../media/image820.png"/><Relationship Id="rId29" Type="http://schemas.openxmlformats.org/officeDocument/2006/relationships/customXml" Target="../ink/ink12.xml"/><Relationship Id="rId11" Type="http://schemas.openxmlformats.org/officeDocument/2006/relationships/customXml" Target="../ink/ink3.xml"/><Relationship Id="rId24" Type="http://schemas.openxmlformats.org/officeDocument/2006/relationships/image" Target="../media/image86.png"/><Relationship Id="rId32" Type="http://schemas.openxmlformats.org/officeDocument/2006/relationships/image" Target="../media/image90.png"/><Relationship Id="rId37" Type="http://schemas.openxmlformats.org/officeDocument/2006/relationships/customXml" Target="../ink/ink16.xml"/><Relationship Id="rId40" Type="http://schemas.openxmlformats.org/officeDocument/2006/relationships/image" Target="../media/image94.png"/><Relationship Id="rId45" Type="http://schemas.openxmlformats.org/officeDocument/2006/relationships/customXml" Target="../ink/ink20.xml"/><Relationship Id="rId53" Type="http://schemas.openxmlformats.org/officeDocument/2006/relationships/customXml" Target="../ink/ink24.xml"/><Relationship Id="rId58" Type="http://schemas.openxmlformats.org/officeDocument/2006/relationships/image" Target="../media/image103.png"/><Relationship Id="rId66" Type="http://schemas.openxmlformats.org/officeDocument/2006/relationships/image" Target="../media/image107.png"/><Relationship Id="rId61" Type="http://schemas.openxmlformats.org/officeDocument/2006/relationships/customXml" Target="../ink/ink28.xml"/><Relationship Id="rId19" Type="http://schemas.openxmlformats.org/officeDocument/2006/relationships/customXml" Target="../ink/ink7.xml"/><Relationship Id="rId14" Type="http://schemas.openxmlformats.org/officeDocument/2006/relationships/image" Target="../media/image811.png"/><Relationship Id="rId22" Type="http://schemas.openxmlformats.org/officeDocument/2006/relationships/image" Target="../media/image85.png"/><Relationship Id="rId27" Type="http://schemas.openxmlformats.org/officeDocument/2006/relationships/customXml" Target="../ink/ink11.xml"/><Relationship Id="rId30" Type="http://schemas.openxmlformats.org/officeDocument/2006/relationships/image" Target="../media/image89.png"/><Relationship Id="rId35" Type="http://schemas.openxmlformats.org/officeDocument/2006/relationships/customXml" Target="../ink/ink15.xml"/><Relationship Id="rId43" Type="http://schemas.openxmlformats.org/officeDocument/2006/relationships/customXml" Target="../ink/ink19.xml"/><Relationship Id="rId48" Type="http://schemas.openxmlformats.org/officeDocument/2006/relationships/image" Target="../media/image98.png"/><Relationship Id="rId56" Type="http://schemas.openxmlformats.org/officeDocument/2006/relationships/image" Target="../media/image102.png"/><Relationship Id="rId64" Type="http://schemas.openxmlformats.org/officeDocument/2006/relationships/image" Target="../media/image106.png"/><Relationship Id="rId8" Type="http://schemas.openxmlformats.org/officeDocument/2006/relationships/image" Target="../media/image781.png"/><Relationship Id="rId51" Type="http://schemas.openxmlformats.org/officeDocument/2006/relationships/customXml" Target="../ink/ink23.xml"/><Relationship Id="rId3" Type="http://schemas.openxmlformats.org/officeDocument/2006/relationships/image" Target="../media/image13.jpeg"/><Relationship Id="rId12" Type="http://schemas.openxmlformats.org/officeDocument/2006/relationships/image" Target="../media/image80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38" Type="http://schemas.openxmlformats.org/officeDocument/2006/relationships/image" Target="../media/image93.png"/><Relationship Id="rId46" Type="http://schemas.openxmlformats.org/officeDocument/2006/relationships/image" Target="../media/image97.png"/><Relationship Id="rId59" Type="http://schemas.openxmlformats.org/officeDocument/2006/relationships/customXml" Target="../ink/ink27.xml"/><Relationship Id="rId20" Type="http://schemas.openxmlformats.org/officeDocument/2006/relationships/image" Target="../media/image84.png"/><Relationship Id="rId41" Type="http://schemas.openxmlformats.org/officeDocument/2006/relationships/customXml" Target="../ink/ink18.xml"/><Relationship Id="rId54" Type="http://schemas.openxmlformats.org/officeDocument/2006/relationships/image" Target="../media/image101.png"/><Relationship Id="rId6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88.png"/><Relationship Id="rId36" Type="http://schemas.openxmlformats.org/officeDocument/2006/relationships/image" Target="../media/image92.png"/><Relationship Id="rId49" Type="http://schemas.openxmlformats.org/officeDocument/2006/relationships/customXml" Target="../ink/ink22.xml"/><Relationship Id="rId57" Type="http://schemas.openxmlformats.org/officeDocument/2006/relationships/customXml" Target="../ink/ink26.xml"/><Relationship Id="rId10" Type="http://schemas.openxmlformats.org/officeDocument/2006/relationships/image" Target="../media/image791.png"/><Relationship Id="rId31" Type="http://schemas.openxmlformats.org/officeDocument/2006/relationships/customXml" Target="../ink/ink13.xml"/><Relationship Id="rId44" Type="http://schemas.openxmlformats.org/officeDocument/2006/relationships/image" Target="../media/image96.png"/><Relationship Id="rId52" Type="http://schemas.openxmlformats.org/officeDocument/2006/relationships/image" Target="../media/image100.png"/><Relationship Id="rId60" Type="http://schemas.openxmlformats.org/officeDocument/2006/relationships/image" Target="../media/image104.png"/><Relationship Id="rId65" Type="http://schemas.openxmlformats.org/officeDocument/2006/relationships/customXml" Target="../ink/ink30.xml"/><Relationship Id="rId4" Type="http://schemas.openxmlformats.org/officeDocument/2006/relationships/customXml" Target="../ink/ink1.xml"/><Relationship Id="rId9" Type="http://schemas.openxmlformats.org/officeDocument/2006/relationships/customXml" Target="../ink/ink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80.png"/><Relationship Id="rId4" Type="http://schemas.openxmlformats.org/officeDocument/2006/relationships/image" Target="../media/image8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4.xml"/><Relationship Id="rId18" Type="http://schemas.openxmlformats.org/officeDocument/2006/relationships/image" Target="../media/image830.png"/><Relationship Id="rId26" Type="http://schemas.openxmlformats.org/officeDocument/2006/relationships/image" Target="../media/image87.png"/><Relationship Id="rId39" Type="http://schemas.openxmlformats.org/officeDocument/2006/relationships/customXml" Target="../ink/ink47.xml"/><Relationship Id="rId21" Type="http://schemas.openxmlformats.org/officeDocument/2006/relationships/customXml" Target="../ink/ink38.xml"/><Relationship Id="rId34" Type="http://schemas.openxmlformats.org/officeDocument/2006/relationships/image" Target="../media/image91.png"/><Relationship Id="rId42" Type="http://schemas.openxmlformats.org/officeDocument/2006/relationships/image" Target="../media/image95.png"/><Relationship Id="rId47" Type="http://schemas.openxmlformats.org/officeDocument/2006/relationships/customXml" Target="../ink/ink51.xml"/><Relationship Id="rId50" Type="http://schemas.openxmlformats.org/officeDocument/2006/relationships/image" Target="../media/image99.png"/><Relationship Id="rId55" Type="http://schemas.openxmlformats.org/officeDocument/2006/relationships/customXml" Target="../ink/ink55.xml"/><Relationship Id="rId63" Type="http://schemas.openxmlformats.org/officeDocument/2006/relationships/customXml" Target="../ink/ink59.xml"/><Relationship Id="rId2" Type="http://schemas.openxmlformats.org/officeDocument/2006/relationships/image" Target="../media/image68.jpeg"/><Relationship Id="rId16" Type="http://schemas.openxmlformats.org/officeDocument/2006/relationships/image" Target="../media/image820.png"/><Relationship Id="rId29" Type="http://schemas.openxmlformats.org/officeDocument/2006/relationships/customXml" Target="../ink/ink42.xml"/><Relationship Id="rId11" Type="http://schemas.openxmlformats.org/officeDocument/2006/relationships/customXml" Target="../ink/ink33.xml"/><Relationship Id="rId24" Type="http://schemas.openxmlformats.org/officeDocument/2006/relationships/image" Target="../media/image86.png"/><Relationship Id="rId32" Type="http://schemas.openxmlformats.org/officeDocument/2006/relationships/image" Target="../media/image90.png"/><Relationship Id="rId37" Type="http://schemas.openxmlformats.org/officeDocument/2006/relationships/customXml" Target="../ink/ink46.xml"/><Relationship Id="rId40" Type="http://schemas.openxmlformats.org/officeDocument/2006/relationships/image" Target="../media/image94.png"/><Relationship Id="rId45" Type="http://schemas.openxmlformats.org/officeDocument/2006/relationships/customXml" Target="../ink/ink50.xml"/><Relationship Id="rId53" Type="http://schemas.openxmlformats.org/officeDocument/2006/relationships/customXml" Target="../ink/ink54.xml"/><Relationship Id="rId58" Type="http://schemas.openxmlformats.org/officeDocument/2006/relationships/image" Target="../media/image103.png"/><Relationship Id="rId66" Type="http://schemas.openxmlformats.org/officeDocument/2006/relationships/image" Target="../media/image107.png"/><Relationship Id="rId61" Type="http://schemas.openxmlformats.org/officeDocument/2006/relationships/customXml" Target="../ink/ink58.xml"/><Relationship Id="rId19" Type="http://schemas.openxmlformats.org/officeDocument/2006/relationships/customXml" Target="../ink/ink37.xml"/><Relationship Id="rId14" Type="http://schemas.openxmlformats.org/officeDocument/2006/relationships/image" Target="../media/image811.png"/><Relationship Id="rId22" Type="http://schemas.openxmlformats.org/officeDocument/2006/relationships/image" Target="../media/image85.png"/><Relationship Id="rId27" Type="http://schemas.openxmlformats.org/officeDocument/2006/relationships/customXml" Target="../ink/ink41.xml"/><Relationship Id="rId30" Type="http://schemas.openxmlformats.org/officeDocument/2006/relationships/image" Target="../media/image89.png"/><Relationship Id="rId35" Type="http://schemas.openxmlformats.org/officeDocument/2006/relationships/customXml" Target="../ink/ink45.xml"/><Relationship Id="rId43" Type="http://schemas.openxmlformats.org/officeDocument/2006/relationships/customXml" Target="../ink/ink49.xml"/><Relationship Id="rId48" Type="http://schemas.openxmlformats.org/officeDocument/2006/relationships/image" Target="../media/image98.png"/><Relationship Id="rId56" Type="http://schemas.openxmlformats.org/officeDocument/2006/relationships/image" Target="../media/image102.png"/><Relationship Id="rId64" Type="http://schemas.openxmlformats.org/officeDocument/2006/relationships/image" Target="../media/image106.png"/><Relationship Id="rId8" Type="http://schemas.openxmlformats.org/officeDocument/2006/relationships/image" Target="../media/image781.png"/><Relationship Id="rId51" Type="http://schemas.openxmlformats.org/officeDocument/2006/relationships/customXml" Target="../ink/ink53.xml"/><Relationship Id="rId3" Type="http://schemas.openxmlformats.org/officeDocument/2006/relationships/image" Target="../media/image13.jpeg"/><Relationship Id="rId12" Type="http://schemas.openxmlformats.org/officeDocument/2006/relationships/image" Target="../media/image80.png"/><Relationship Id="rId17" Type="http://schemas.openxmlformats.org/officeDocument/2006/relationships/customXml" Target="../ink/ink36.xml"/><Relationship Id="rId25" Type="http://schemas.openxmlformats.org/officeDocument/2006/relationships/customXml" Target="../ink/ink40.xml"/><Relationship Id="rId33" Type="http://schemas.openxmlformats.org/officeDocument/2006/relationships/customXml" Target="../ink/ink44.xml"/><Relationship Id="rId38" Type="http://schemas.openxmlformats.org/officeDocument/2006/relationships/image" Target="../media/image93.png"/><Relationship Id="rId46" Type="http://schemas.openxmlformats.org/officeDocument/2006/relationships/image" Target="../media/image97.png"/><Relationship Id="rId59" Type="http://schemas.openxmlformats.org/officeDocument/2006/relationships/customXml" Target="../ink/ink57.xml"/><Relationship Id="rId20" Type="http://schemas.openxmlformats.org/officeDocument/2006/relationships/image" Target="../media/image84.png"/><Relationship Id="rId41" Type="http://schemas.openxmlformats.org/officeDocument/2006/relationships/customXml" Target="../ink/ink48.xml"/><Relationship Id="rId54" Type="http://schemas.openxmlformats.org/officeDocument/2006/relationships/image" Target="../media/image101.png"/><Relationship Id="rId6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15" Type="http://schemas.openxmlformats.org/officeDocument/2006/relationships/customXml" Target="../ink/ink35.xml"/><Relationship Id="rId23" Type="http://schemas.openxmlformats.org/officeDocument/2006/relationships/customXml" Target="../ink/ink39.xml"/><Relationship Id="rId28" Type="http://schemas.openxmlformats.org/officeDocument/2006/relationships/image" Target="../media/image88.png"/><Relationship Id="rId36" Type="http://schemas.openxmlformats.org/officeDocument/2006/relationships/image" Target="../media/image92.png"/><Relationship Id="rId49" Type="http://schemas.openxmlformats.org/officeDocument/2006/relationships/customXml" Target="../ink/ink52.xml"/><Relationship Id="rId57" Type="http://schemas.openxmlformats.org/officeDocument/2006/relationships/customXml" Target="../ink/ink56.xml"/><Relationship Id="rId10" Type="http://schemas.openxmlformats.org/officeDocument/2006/relationships/image" Target="../media/image791.png"/><Relationship Id="rId31" Type="http://schemas.openxmlformats.org/officeDocument/2006/relationships/customXml" Target="../ink/ink43.xml"/><Relationship Id="rId44" Type="http://schemas.openxmlformats.org/officeDocument/2006/relationships/image" Target="../media/image96.png"/><Relationship Id="rId52" Type="http://schemas.openxmlformats.org/officeDocument/2006/relationships/image" Target="../media/image100.png"/><Relationship Id="rId60" Type="http://schemas.openxmlformats.org/officeDocument/2006/relationships/image" Target="../media/image104.png"/><Relationship Id="rId65" Type="http://schemas.openxmlformats.org/officeDocument/2006/relationships/customXml" Target="../ink/ink60.xml"/><Relationship Id="rId4" Type="http://schemas.openxmlformats.org/officeDocument/2006/relationships/customXml" Target="../ink/ink31.xml"/><Relationship Id="rId9" Type="http://schemas.openxmlformats.org/officeDocument/2006/relationships/customXml" Target="../ink/ink3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12" Type="http://schemas.openxmlformats.org/officeDocument/2006/relationships/image" Target="../media/image11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0" Type="http://schemas.openxmlformats.org/officeDocument/2006/relationships/image" Target="../media/image112.png"/><Relationship Id="rId4" Type="http://schemas.openxmlformats.org/officeDocument/2006/relationships/image" Target="../media/image68.jpeg"/><Relationship Id="rId9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112.jpeg"/><Relationship Id="rId7" Type="http://schemas.openxmlformats.org/officeDocument/2006/relationships/image" Target="../media/image6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580.png"/><Relationship Id="rId4" Type="http://schemas.openxmlformats.org/officeDocument/2006/relationships/image" Target="../media/image570.png"/><Relationship Id="rId9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image" Target="../media/image112.jpeg"/><Relationship Id="rId7" Type="http://schemas.openxmlformats.org/officeDocument/2006/relationships/image" Target="../media/image12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2.jpeg"/><Relationship Id="rId7" Type="http://schemas.openxmlformats.org/officeDocument/2006/relationships/image" Target="../media/image6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1.png"/><Relationship Id="rId4" Type="http://schemas.openxmlformats.org/officeDocument/2006/relationships/image" Target="../media/image6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30.png"/><Relationship Id="rId7" Type="http://schemas.openxmlformats.org/officeDocument/2006/relationships/image" Target="../media/image25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2.jpeg"/><Relationship Id="rId5" Type="http://schemas.openxmlformats.org/officeDocument/2006/relationships/image" Target="../media/image129.png"/><Relationship Id="rId10" Type="http://schemas.openxmlformats.org/officeDocument/2006/relationships/image" Target="../media/image53.png"/><Relationship Id="rId4" Type="http://schemas.openxmlformats.org/officeDocument/2006/relationships/image" Target="../media/image1140.png"/><Relationship Id="rId9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emf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6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38.emf"/><Relationship Id="rId4" Type="http://schemas.openxmlformats.org/officeDocument/2006/relationships/image" Target="../media/image137.png"/><Relationship Id="rId9" Type="http://schemas.openxmlformats.org/officeDocument/2006/relationships/image" Target="../media/image1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38.emf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350.png"/><Relationship Id="rId3" Type="http://schemas.openxmlformats.org/officeDocument/2006/relationships/image" Target="../media/image8.jpg"/><Relationship Id="rId7" Type="http://schemas.openxmlformats.org/officeDocument/2006/relationships/image" Target="../media/image136.png"/><Relationship Id="rId12" Type="http://schemas.openxmlformats.org/officeDocument/2006/relationships/image" Target="../media/image13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330.png"/><Relationship Id="rId5" Type="http://schemas.openxmlformats.org/officeDocument/2006/relationships/image" Target="../media/image146.jpeg"/><Relationship Id="rId10" Type="http://schemas.openxmlformats.org/officeDocument/2006/relationships/image" Target="../media/image142.png"/><Relationship Id="rId4" Type="http://schemas.openxmlformats.org/officeDocument/2006/relationships/image" Target="../media/image145.jpeg"/><Relationship Id="rId9" Type="http://schemas.openxmlformats.org/officeDocument/2006/relationships/image" Target="../media/image138.emf"/><Relationship Id="rId14" Type="http://schemas.openxmlformats.org/officeDocument/2006/relationships/image" Target="../media/image13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13" Type="http://schemas.openxmlformats.org/officeDocument/2006/relationships/image" Target="../media/image1660.png"/><Relationship Id="rId3" Type="http://schemas.openxmlformats.org/officeDocument/2006/relationships/image" Target="../media/image8.jpg"/><Relationship Id="rId7" Type="http://schemas.openxmlformats.org/officeDocument/2006/relationships/image" Target="../media/image136.png"/><Relationship Id="rId12" Type="http://schemas.openxmlformats.org/officeDocument/2006/relationships/image" Target="../media/image13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330.png"/><Relationship Id="rId5" Type="http://schemas.openxmlformats.org/officeDocument/2006/relationships/image" Target="../media/image146.jpeg"/><Relationship Id="rId15" Type="http://schemas.openxmlformats.org/officeDocument/2006/relationships/image" Target="../media/image137.png"/><Relationship Id="rId4" Type="http://schemas.openxmlformats.org/officeDocument/2006/relationships/image" Target="../media/image145.jpeg"/><Relationship Id="rId9" Type="http://schemas.openxmlformats.org/officeDocument/2006/relationships/image" Target="../media/image142.png"/><Relationship Id="rId14" Type="http://schemas.openxmlformats.org/officeDocument/2006/relationships/image" Target="../media/image167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image" Target="../media/image8.jpg"/><Relationship Id="rId7" Type="http://schemas.openxmlformats.org/officeDocument/2006/relationships/image" Target="../media/image136.png"/><Relationship Id="rId12" Type="http://schemas.openxmlformats.org/officeDocument/2006/relationships/image" Target="../media/image16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660.png"/><Relationship Id="rId5" Type="http://schemas.openxmlformats.org/officeDocument/2006/relationships/image" Target="../media/image146.jpeg"/><Relationship Id="rId10" Type="http://schemas.openxmlformats.org/officeDocument/2006/relationships/image" Target="../media/image137.png"/><Relationship Id="rId4" Type="http://schemas.openxmlformats.org/officeDocument/2006/relationships/image" Target="../media/image145.jpeg"/><Relationship Id="rId9" Type="http://schemas.openxmlformats.org/officeDocument/2006/relationships/image" Target="../media/image16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image" Target="../media/image8.jp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37.png"/><Relationship Id="rId5" Type="http://schemas.openxmlformats.org/officeDocument/2006/relationships/image" Target="../media/image146.jpeg"/><Relationship Id="rId10" Type="http://schemas.openxmlformats.org/officeDocument/2006/relationships/image" Target="../media/image1400.png"/><Relationship Id="rId4" Type="http://schemas.openxmlformats.org/officeDocument/2006/relationships/image" Target="../media/image14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image" Target="../media/image8.jp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6.jpeg"/><Relationship Id="rId10" Type="http://schemas.openxmlformats.org/officeDocument/2006/relationships/image" Target="../media/image137.png"/><Relationship Id="rId4" Type="http://schemas.openxmlformats.org/officeDocument/2006/relationships/image" Target="../media/image145.jpeg"/><Relationship Id="rId9" Type="http://schemas.openxmlformats.org/officeDocument/2006/relationships/image" Target="../media/image1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3" Type="http://schemas.openxmlformats.org/officeDocument/2006/relationships/image" Target="../media/image147.png"/><Relationship Id="rId7" Type="http://schemas.openxmlformats.org/officeDocument/2006/relationships/image" Target="../media/image910.png"/><Relationship Id="rId2" Type="http://schemas.openxmlformats.org/officeDocument/2006/relationships/image" Target="../media/image8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9" Type="http://schemas.openxmlformats.org/officeDocument/2006/relationships/image" Target="../media/image1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27.pn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2.jpe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55.png"/><Relationship Id="rId7" Type="http://schemas.openxmlformats.org/officeDocument/2006/relationships/image" Target="NUL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image" Target="../media/image156.png"/><Relationship Id="rId9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57.png"/><Relationship Id="rId7" Type="http://schemas.openxmlformats.org/officeDocument/2006/relationships/image" Target="NUL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10" Type="http://schemas.openxmlformats.org/officeDocument/2006/relationships/image" Target="NULL"/><Relationship Id="rId4" Type="http://schemas.openxmlformats.org/officeDocument/2006/relationships/image" Target="../media/image158.png"/><Relationship Id="rId9" Type="http://schemas.openxmlformats.org/officeDocument/2006/relationships/image" Target="NUL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750.png"/><Relationship Id="rId4" Type="http://schemas.openxmlformats.org/officeDocument/2006/relationships/image" Target="../media/image1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12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openxmlformats.org/officeDocument/2006/relationships/image" Target="../media/image20.jpe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jpe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12" Type="http://schemas.openxmlformats.org/officeDocument/2006/relationships/image" Target="../media/image23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2.jpeg"/><Relationship Id="rId11" Type="http://schemas.openxmlformats.org/officeDocument/2006/relationships/image" Target="../media/image8.jpg"/><Relationship Id="rId5" Type="http://schemas.openxmlformats.org/officeDocument/2006/relationships/image" Target="../media/image21.png"/><Relationship Id="rId15" Type="http://schemas.openxmlformats.org/officeDocument/2006/relationships/image" Target="../media/image29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jpeg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image" Target="../media/image330.png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emf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09CBE5A-9B96-45E1-8856-BB045A9826CC}"/>
              </a:ext>
            </a:extLst>
          </p:cNvPr>
          <p:cNvGrpSpPr/>
          <p:nvPr/>
        </p:nvGrpSpPr>
        <p:grpSpPr>
          <a:xfrm>
            <a:off x="1150800" y="7800"/>
            <a:ext cx="7452000" cy="7452000"/>
            <a:chOff x="1325152" y="3756"/>
            <a:chExt cx="7452000" cy="7452000"/>
          </a:xfrm>
        </p:grpSpPr>
        <p:pic>
          <p:nvPicPr>
            <p:cNvPr id="22" name="Picture 2" descr="Exploring the Beautiful Darkness of Self-Portraiture with Brooke Shaden | Brooke  shaden photography, Surrealism photography, Dreamy photography">
              <a:extLst>
                <a:ext uri="{FF2B5EF4-FFF2-40B4-BE49-F238E27FC236}">
                  <a16:creationId xmlns:a16="http://schemas.microsoft.com/office/drawing/2014/main" id="{1342A2F1-AD35-4463-9DD5-BE8E39E227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25152" y="3756"/>
              <a:ext cx="7452000" cy="74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Exploring the Beautiful Darkness of Self-Portraiture with Brooke Shaden | Brooke  shaden photography, Surrealism photography, Dreamy photography">
              <a:extLst>
                <a:ext uri="{FF2B5EF4-FFF2-40B4-BE49-F238E27FC236}">
                  <a16:creationId xmlns:a16="http://schemas.microsoft.com/office/drawing/2014/main" id="{9AB7C47F-0487-4F77-932B-2FC9AF24A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152" y="3756"/>
              <a:ext cx="7452000" cy="7452000"/>
            </a:xfrm>
            <a:prstGeom prst="flowChartDecision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52400" y="4648319"/>
            <a:ext cx="10058400" cy="1300899"/>
          </a:xfrm>
        </p:spPr>
        <p:txBody>
          <a:bodyPr anchor="ctr">
            <a:noAutofit/>
          </a:bodyPr>
          <a:lstStyle/>
          <a:p>
            <a:pPr algn="ctr"/>
            <a:r>
              <a:rPr lang="en-GB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Gravity Effective Field Theories </a:t>
            </a:r>
            <a:endParaRPr lang="en-CA" sz="3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" y="6721018"/>
            <a:ext cx="2431481" cy="71214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09790" y="7053648"/>
            <a:ext cx="1968072" cy="406152"/>
          </a:xfrm>
          <a:prstGeom prst="rect">
            <a:avLst/>
          </a:prstGeom>
          <a:noFill/>
        </p:spPr>
        <p:txBody>
          <a:bodyPr wrap="square" lIns="97424" tIns="48712" rIns="97424" bIns="48712">
            <a:spAutoFit/>
          </a:bodyPr>
          <a:lstStyle/>
          <a:p>
            <a:pPr marL="0" marR="0" lvl="0" indent="0" algn="ctr" defTabSz="9732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Claudia de Rham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116661-B9E1-4E04-B6DD-B570C10646ED}"/>
              </a:ext>
            </a:extLst>
          </p:cNvPr>
          <p:cNvSpPr txBox="1"/>
          <p:nvPr/>
        </p:nvSpPr>
        <p:spPr>
          <a:xfrm>
            <a:off x="6930261" y="6417504"/>
            <a:ext cx="26566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Annual Theory Meeting</a:t>
            </a:r>
          </a:p>
          <a:p>
            <a:pPr algn="ctr"/>
            <a:r>
              <a:rPr lang="en-US" dirty="0"/>
              <a:t>Durham</a:t>
            </a:r>
          </a:p>
          <a:p>
            <a:pPr algn="ctr"/>
            <a:r>
              <a:rPr lang="en-US" dirty="0"/>
              <a:t>18</a:t>
            </a:r>
            <a:r>
              <a:rPr lang="en-US" baseline="30000" dirty="0"/>
              <a:t> </a:t>
            </a:r>
            <a:r>
              <a:rPr lang="en-US" dirty="0"/>
              <a:t>Dec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13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High-energy completion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45B5C6-3F82-45C2-89D4-D657A94BC6EA}"/>
              </a:ext>
            </a:extLst>
          </p:cNvPr>
          <p:cNvCxnSpPr>
            <a:cxnSpLocks/>
          </p:cNvCxnSpPr>
          <p:nvPr/>
        </p:nvCxnSpPr>
        <p:spPr>
          <a:xfrm flipV="1">
            <a:off x="1131616" y="1695744"/>
            <a:ext cx="0" cy="5914878"/>
          </a:xfrm>
          <a:prstGeom prst="straightConnector1">
            <a:avLst/>
          </a:prstGeom>
          <a:ln w="57150">
            <a:solidFill>
              <a:srgbClr val="00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429621-383B-4F1A-8A34-167AA98A0402}"/>
              </a:ext>
            </a:extLst>
          </p:cNvPr>
          <p:cNvSpPr txBox="1"/>
          <p:nvPr/>
        </p:nvSpPr>
        <p:spPr>
          <a:xfrm>
            <a:off x="88548" y="1365915"/>
            <a:ext cx="1067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Energy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4" name="Picture 23" descr="A building on a beach&#10;&#10;Description automatically generated">
            <a:extLst>
              <a:ext uri="{FF2B5EF4-FFF2-40B4-BE49-F238E27FC236}">
                <a16:creationId xmlns:a16="http://schemas.microsoft.com/office/drawing/2014/main" id="{468C87A5-D755-4495-ADE8-5F12F8CB2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55" y="5469233"/>
            <a:ext cx="2711050" cy="1838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731E8E-5524-485E-A849-767A4229A3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1501375" y="1695344"/>
            <a:ext cx="1259535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A84A02-C8AE-44F5-99DA-72DB957AFF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8314018" y="1605575"/>
            <a:ext cx="1080000" cy="1259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5869FE-DB00-4096-88E7-6865ED1C9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4862810" y="1695344"/>
            <a:ext cx="1259541" cy="10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B15E16-42E4-4317-ABE4-B7469EA8E0E3}"/>
              </a:ext>
            </a:extLst>
          </p:cNvPr>
          <p:cNvSpPr/>
          <p:nvPr/>
        </p:nvSpPr>
        <p:spPr>
          <a:xfrm>
            <a:off x="3181860" y="1695344"/>
            <a:ext cx="1260000" cy="1080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AE99A0-15FD-4163-93B4-229A85A9E454}"/>
              </a:ext>
            </a:extLst>
          </p:cNvPr>
          <p:cNvSpPr/>
          <p:nvPr/>
        </p:nvSpPr>
        <p:spPr>
          <a:xfrm>
            <a:off x="6543301" y="1695344"/>
            <a:ext cx="1260000" cy="1080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771939-E2D6-4496-B9DC-B99A377C68D1}"/>
              </a:ext>
            </a:extLst>
          </p:cNvPr>
          <p:cNvCxnSpPr>
            <a:cxnSpLocks/>
            <a:stCxn id="24" idx="0"/>
            <a:endCxn id="12" idx="1"/>
          </p:cNvCxnSpPr>
          <p:nvPr/>
        </p:nvCxnSpPr>
        <p:spPr>
          <a:xfrm flipV="1">
            <a:off x="5492580" y="2775344"/>
            <a:ext cx="3361438" cy="2693889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6DFBB0-94C8-43E2-81E3-43AB0E501221}"/>
              </a:ext>
            </a:extLst>
          </p:cNvPr>
          <p:cNvCxnSpPr>
            <a:cxnSpLocks/>
            <a:stCxn id="24" idx="0"/>
            <a:endCxn id="15" idx="2"/>
          </p:cNvCxnSpPr>
          <p:nvPr/>
        </p:nvCxnSpPr>
        <p:spPr>
          <a:xfrm flipV="1">
            <a:off x="5492580" y="2775345"/>
            <a:ext cx="1680721" cy="2693888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78F238-759A-4118-AA13-DC49D0D539F3}"/>
              </a:ext>
            </a:extLst>
          </p:cNvPr>
          <p:cNvCxnSpPr>
            <a:cxnSpLocks/>
            <a:stCxn id="24" idx="0"/>
            <a:endCxn id="13" idx="2"/>
          </p:cNvCxnSpPr>
          <p:nvPr/>
        </p:nvCxnSpPr>
        <p:spPr>
          <a:xfrm flipV="1">
            <a:off x="5492580" y="2775344"/>
            <a:ext cx="1" cy="2693889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139AD9-14ED-4155-92BB-3D62AB700C26}"/>
              </a:ext>
            </a:extLst>
          </p:cNvPr>
          <p:cNvCxnSpPr>
            <a:cxnSpLocks/>
            <a:stCxn id="24" idx="0"/>
            <a:endCxn id="3" idx="2"/>
          </p:cNvCxnSpPr>
          <p:nvPr/>
        </p:nvCxnSpPr>
        <p:spPr>
          <a:xfrm flipH="1" flipV="1">
            <a:off x="3811860" y="2775345"/>
            <a:ext cx="1680720" cy="2693888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B14BB1-AFAA-4229-A62F-EE3083C94D05}"/>
              </a:ext>
            </a:extLst>
          </p:cNvPr>
          <p:cNvCxnSpPr>
            <a:cxnSpLocks/>
            <a:stCxn id="24" idx="0"/>
            <a:endCxn id="11" idx="2"/>
          </p:cNvCxnSpPr>
          <p:nvPr/>
        </p:nvCxnSpPr>
        <p:spPr>
          <a:xfrm flipH="1" flipV="1">
            <a:off x="2131143" y="2775344"/>
            <a:ext cx="3361437" cy="2693889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0E4BF40-02D6-4E5E-AE25-CA23B2C7626E}"/>
              </a:ext>
            </a:extLst>
          </p:cNvPr>
          <p:cNvSpPr txBox="1"/>
          <p:nvPr/>
        </p:nvSpPr>
        <p:spPr>
          <a:xfrm>
            <a:off x="657472" y="6311705"/>
            <a:ext cx="3037949" cy="71508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8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Model may seem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consistent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at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low-energy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910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High-energy completion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45B5C6-3F82-45C2-89D4-D657A94BC6EA}"/>
              </a:ext>
            </a:extLst>
          </p:cNvPr>
          <p:cNvCxnSpPr>
            <a:cxnSpLocks/>
          </p:cNvCxnSpPr>
          <p:nvPr/>
        </p:nvCxnSpPr>
        <p:spPr>
          <a:xfrm flipV="1">
            <a:off x="1131616" y="1695744"/>
            <a:ext cx="0" cy="5914878"/>
          </a:xfrm>
          <a:prstGeom prst="straightConnector1">
            <a:avLst/>
          </a:prstGeom>
          <a:ln w="57150">
            <a:solidFill>
              <a:srgbClr val="00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429621-383B-4F1A-8A34-167AA98A0402}"/>
              </a:ext>
            </a:extLst>
          </p:cNvPr>
          <p:cNvSpPr txBox="1"/>
          <p:nvPr/>
        </p:nvSpPr>
        <p:spPr>
          <a:xfrm>
            <a:off x="88548" y="1365915"/>
            <a:ext cx="1067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Energy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4" name="Picture 23" descr="A building on a beach&#10;&#10;Description automatically generated">
            <a:extLst>
              <a:ext uri="{FF2B5EF4-FFF2-40B4-BE49-F238E27FC236}">
                <a16:creationId xmlns:a16="http://schemas.microsoft.com/office/drawing/2014/main" id="{468C87A5-D755-4495-ADE8-5F12F8CB2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55" y="5469233"/>
            <a:ext cx="2711050" cy="1838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731E8E-5524-485E-A849-767A4229A3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1501375" y="1695344"/>
            <a:ext cx="1259535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A84A02-C8AE-44F5-99DA-72DB957AFF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8314018" y="1605575"/>
            <a:ext cx="1080000" cy="12595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5869FE-DB00-4096-88E7-6865ED1C9E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4862810" y="1695344"/>
            <a:ext cx="1259541" cy="10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B15E16-42E4-4317-ABE4-B7469EA8E0E3}"/>
              </a:ext>
            </a:extLst>
          </p:cNvPr>
          <p:cNvSpPr/>
          <p:nvPr/>
        </p:nvSpPr>
        <p:spPr>
          <a:xfrm>
            <a:off x="3181860" y="1695344"/>
            <a:ext cx="1260000" cy="1080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AE99A0-15FD-4163-93B4-229A85A9E454}"/>
              </a:ext>
            </a:extLst>
          </p:cNvPr>
          <p:cNvSpPr/>
          <p:nvPr/>
        </p:nvSpPr>
        <p:spPr>
          <a:xfrm>
            <a:off x="6543301" y="1695344"/>
            <a:ext cx="1260000" cy="1080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771939-E2D6-4496-B9DC-B99A377C68D1}"/>
              </a:ext>
            </a:extLst>
          </p:cNvPr>
          <p:cNvCxnSpPr>
            <a:cxnSpLocks/>
            <a:stCxn id="24" idx="0"/>
            <a:endCxn id="12" idx="1"/>
          </p:cNvCxnSpPr>
          <p:nvPr/>
        </p:nvCxnSpPr>
        <p:spPr>
          <a:xfrm flipV="1">
            <a:off x="5492580" y="2775344"/>
            <a:ext cx="3361438" cy="2693889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6DFBB0-94C8-43E2-81E3-43AB0E501221}"/>
              </a:ext>
            </a:extLst>
          </p:cNvPr>
          <p:cNvCxnSpPr>
            <a:cxnSpLocks/>
            <a:stCxn id="24" idx="0"/>
            <a:endCxn id="15" idx="2"/>
          </p:cNvCxnSpPr>
          <p:nvPr/>
        </p:nvCxnSpPr>
        <p:spPr>
          <a:xfrm flipV="1">
            <a:off x="5492580" y="2775345"/>
            <a:ext cx="1680721" cy="2693888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78F238-759A-4118-AA13-DC49D0D539F3}"/>
              </a:ext>
            </a:extLst>
          </p:cNvPr>
          <p:cNvCxnSpPr>
            <a:cxnSpLocks/>
            <a:stCxn id="24" idx="0"/>
            <a:endCxn id="13" idx="2"/>
          </p:cNvCxnSpPr>
          <p:nvPr/>
        </p:nvCxnSpPr>
        <p:spPr>
          <a:xfrm flipV="1">
            <a:off x="5492580" y="2775344"/>
            <a:ext cx="1" cy="2693889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139AD9-14ED-4155-92BB-3D62AB700C26}"/>
              </a:ext>
            </a:extLst>
          </p:cNvPr>
          <p:cNvCxnSpPr>
            <a:cxnSpLocks/>
            <a:stCxn id="24" idx="0"/>
            <a:endCxn id="3" idx="2"/>
          </p:cNvCxnSpPr>
          <p:nvPr/>
        </p:nvCxnSpPr>
        <p:spPr>
          <a:xfrm flipH="1" flipV="1">
            <a:off x="3811860" y="2775345"/>
            <a:ext cx="1680720" cy="2693888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B14BB1-AFAA-4229-A62F-EE3083C94D05}"/>
              </a:ext>
            </a:extLst>
          </p:cNvPr>
          <p:cNvCxnSpPr>
            <a:cxnSpLocks/>
            <a:stCxn id="24" idx="0"/>
            <a:endCxn id="11" idx="2"/>
          </p:cNvCxnSpPr>
          <p:nvPr/>
        </p:nvCxnSpPr>
        <p:spPr>
          <a:xfrm flipH="1" flipV="1">
            <a:off x="2131143" y="2775344"/>
            <a:ext cx="3361437" cy="2693889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4D19F81-5282-4B64-97BE-9B247D3F74D9}"/>
              </a:ext>
            </a:extLst>
          </p:cNvPr>
          <p:cNvSpPr txBox="1"/>
          <p:nvPr/>
        </p:nvSpPr>
        <p:spPr>
          <a:xfrm>
            <a:off x="3003458" y="3444316"/>
            <a:ext cx="4975258" cy="153233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CC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Yet we know that some models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never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enjoy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standard UV completion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C0E077-8ED1-4759-9355-AEFCD58A2471}"/>
              </a:ext>
            </a:extLst>
          </p:cNvPr>
          <p:cNvSpPr txBox="1"/>
          <p:nvPr/>
        </p:nvSpPr>
        <p:spPr>
          <a:xfrm>
            <a:off x="657472" y="6311705"/>
            <a:ext cx="3037949" cy="71508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8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Model may seem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consistent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at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low-energy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754BE6-C004-4C7E-AFCC-7303437949CB}"/>
              </a:ext>
            </a:extLst>
          </p:cNvPr>
          <p:cNvCxnSpPr/>
          <p:nvPr/>
        </p:nvCxnSpPr>
        <p:spPr>
          <a:xfrm>
            <a:off x="275303" y="894735"/>
            <a:ext cx="9311149" cy="2549581"/>
          </a:xfrm>
          <a:prstGeom prst="line">
            <a:avLst/>
          </a:prstGeom>
          <a:ln w="190500" cap="rnd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52EF0E-F4AE-406B-BE78-CFE15D5A76B8}"/>
              </a:ext>
            </a:extLst>
          </p:cNvPr>
          <p:cNvCxnSpPr>
            <a:cxnSpLocks/>
          </p:cNvCxnSpPr>
          <p:nvPr/>
        </p:nvCxnSpPr>
        <p:spPr>
          <a:xfrm flipV="1">
            <a:off x="427703" y="1047135"/>
            <a:ext cx="9311149" cy="2549581"/>
          </a:xfrm>
          <a:prstGeom prst="line">
            <a:avLst/>
          </a:prstGeom>
          <a:ln w="190500" cap="rnd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096B695-14F8-40E3-A827-D97AC1F58081}"/>
              </a:ext>
            </a:extLst>
          </p:cNvPr>
          <p:cNvCxnSpPr/>
          <p:nvPr/>
        </p:nvCxnSpPr>
        <p:spPr>
          <a:xfrm>
            <a:off x="594753" y="3947128"/>
            <a:ext cx="0" cy="1197445"/>
          </a:xfrm>
          <a:prstGeom prst="straightConnector1">
            <a:avLst/>
          </a:prstGeom>
          <a:ln>
            <a:headEnd type="arrow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5F63D43-39F6-49D7-BB49-DD3F56EF8671}"/>
              </a:ext>
            </a:extLst>
          </p:cNvPr>
          <p:cNvSpPr txBox="1"/>
          <p:nvPr/>
        </p:nvSpPr>
        <p:spPr>
          <a:xfrm>
            <a:off x="26328" y="4284241"/>
            <a:ext cx="104936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60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orders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of magnitude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CD1777-0E5B-4C4F-A166-942174F146F8}"/>
                  </a:ext>
                </a:extLst>
              </p:cNvPr>
              <p:cNvSpPr txBox="1"/>
              <p:nvPr/>
            </p:nvSpPr>
            <p:spPr>
              <a:xfrm>
                <a:off x="6848105" y="6019300"/>
                <a:ext cx="299152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Its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cs typeface="+mn-cs"/>
                  </a:rPr>
                  <a:t>not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 that a theory </a:t>
                </a:r>
                <a:b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</a:b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with parameter </a:t>
                </a:r>
                <a14:m>
                  <m:oMath xmlns:m="http://schemas.openxmlformats.org/officeDocument/2006/math"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𝛼</m:t>
                    </m:r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:b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</a:b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is ruled out but</a:t>
                </a:r>
                <a:b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</a:b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𝛼</m:t>
                        </m:r>
                      </m:e>
                    </m:d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&gt;</m:t>
                    </m:r>
                    <m:sSup>
                      <m:sSup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−60</m:t>
                        </m:r>
                      </m:sup>
                    </m:sSup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 is allowed</a:t>
                </a:r>
                <a:endPara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CD1777-0E5B-4C4F-A166-942174F14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105" y="6019300"/>
                <a:ext cx="2991522" cy="1323439"/>
              </a:xfrm>
              <a:prstGeom prst="rect">
                <a:avLst/>
              </a:prstGeom>
              <a:blipFill>
                <a:blip r:embed="rId7"/>
                <a:stretch>
                  <a:fillRect t="-2752" b="-6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2209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3CC429B-68B7-4D24-9DA9-3D95725DBE6D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Assumptions on the UV Completion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D19F474-11F1-44E6-80A7-6438897C2A25}"/>
              </a:ext>
            </a:extLst>
          </p:cNvPr>
          <p:cNvSpPr/>
          <p:nvPr/>
        </p:nvSpPr>
        <p:spPr>
          <a:xfrm>
            <a:off x="79720" y="5308212"/>
            <a:ext cx="9622298" cy="1266092"/>
          </a:xfrm>
          <a:prstGeom prst="rightArrow">
            <a:avLst/>
          </a:prstGeom>
          <a:gradFill flip="none" rotWithShape="1">
            <a:gsLst>
              <a:gs pos="0">
                <a:srgbClr val="002B55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 w="38100"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1DFCD-7D64-4706-99E2-571387BBE800}"/>
              </a:ext>
            </a:extLst>
          </p:cNvPr>
          <p:cNvSpPr txBox="1"/>
          <p:nvPr/>
        </p:nvSpPr>
        <p:spPr>
          <a:xfrm>
            <a:off x="7535591" y="5710426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Assumptions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A58E09-F0D2-41EB-BC9C-C3502D916FF2}"/>
              </a:ext>
            </a:extLst>
          </p:cNvPr>
          <p:cNvCxnSpPr>
            <a:cxnSpLocks/>
          </p:cNvCxnSpPr>
          <p:nvPr/>
        </p:nvCxnSpPr>
        <p:spPr>
          <a:xfrm flipH="1">
            <a:off x="3760758" y="3516116"/>
            <a:ext cx="585380" cy="1968732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DA6CCBD8-7F2F-455C-822B-B0BD1DD18C5C}"/>
              </a:ext>
            </a:extLst>
          </p:cNvPr>
          <p:cNvGrpSpPr/>
          <p:nvPr/>
        </p:nvGrpSpPr>
        <p:grpSpPr>
          <a:xfrm>
            <a:off x="3617893" y="1298006"/>
            <a:ext cx="4281458" cy="1981193"/>
            <a:chOff x="2155045" y="1273277"/>
            <a:chExt cx="4281458" cy="198119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BC0A11-DBF8-4B1D-90F6-3AC5A6DB6645}"/>
                </a:ext>
              </a:extLst>
            </p:cNvPr>
            <p:cNvSpPr txBox="1"/>
            <p:nvPr/>
          </p:nvSpPr>
          <p:spPr>
            <a:xfrm>
              <a:off x="2155045" y="1273277"/>
              <a:ext cx="42814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  1. Unitarity,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  2. Locality,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  3.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Poincar</a:t>
              </a:r>
              <a:r>
                <a:rPr kumimoji="0" lang="fr-C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é,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  4. Causality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5E23B65-8157-4976-8381-DB8445033E25}"/>
                </a:ext>
              </a:extLst>
            </p:cNvPr>
            <p:cNvSpPr/>
            <p:nvPr/>
          </p:nvSpPr>
          <p:spPr>
            <a:xfrm>
              <a:off x="2182064" y="1577589"/>
              <a:ext cx="1996232" cy="1676881"/>
            </a:xfrm>
            <a:prstGeom prst="roundRect">
              <a:avLst/>
            </a:prstGeom>
            <a:ln w="38100">
              <a:solidFill>
                <a:srgbClr val="CC00CC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9BBB97A-D17E-4FC6-9A9F-5E6CEC8940DD}"/>
              </a:ext>
            </a:extLst>
          </p:cNvPr>
          <p:cNvGrpSpPr/>
          <p:nvPr/>
        </p:nvGrpSpPr>
        <p:grpSpPr>
          <a:xfrm>
            <a:off x="6207813" y="3588879"/>
            <a:ext cx="992579" cy="2014011"/>
            <a:chOff x="4300873" y="3822508"/>
            <a:chExt cx="992579" cy="201401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F51512F-84B1-4E2E-9BBD-E924D16CF353}"/>
                </a:ext>
              </a:extLst>
            </p:cNvPr>
            <p:cNvCxnSpPr>
              <a:cxnSpLocks/>
            </p:cNvCxnSpPr>
            <p:nvPr/>
          </p:nvCxnSpPr>
          <p:spPr>
            <a:xfrm>
              <a:off x="4797162" y="4490710"/>
              <a:ext cx="0" cy="1345809"/>
            </a:xfrm>
            <a:prstGeom prst="straightConnector1">
              <a:avLst/>
            </a:prstGeom>
            <a:ln w="76200">
              <a:solidFill>
                <a:srgbClr val="0070BF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CAD319-3375-4AC3-A5C8-8002DC620A12}"/>
                </a:ext>
              </a:extLst>
            </p:cNvPr>
            <p:cNvSpPr txBox="1"/>
            <p:nvPr/>
          </p:nvSpPr>
          <p:spPr>
            <a:xfrm>
              <a:off x="4300873" y="3822508"/>
              <a:ext cx="992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Weak-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coupling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0F692C-6591-4076-A83C-F336CFF3C83C}"/>
              </a:ext>
            </a:extLst>
          </p:cNvPr>
          <p:cNvGrpSpPr/>
          <p:nvPr/>
        </p:nvGrpSpPr>
        <p:grpSpPr>
          <a:xfrm>
            <a:off x="6783348" y="4225662"/>
            <a:ext cx="1556836" cy="1397558"/>
            <a:chOff x="4989348" y="4459291"/>
            <a:chExt cx="1556836" cy="1397558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C8AF688-91E8-47C2-B803-2C98E30221D1}"/>
                </a:ext>
              </a:extLst>
            </p:cNvPr>
            <p:cNvCxnSpPr>
              <a:cxnSpLocks/>
            </p:cNvCxnSpPr>
            <p:nvPr/>
          </p:nvCxnSpPr>
          <p:spPr>
            <a:xfrm>
              <a:off x="5767766" y="5125329"/>
              <a:ext cx="0" cy="731520"/>
            </a:xfrm>
            <a:prstGeom prst="straightConnector1">
              <a:avLst/>
            </a:prstGeom>
            <a:ln w="76200">
              <a:solidFill>
                <a:srgbClr val="00498D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E6C152-44F1-4D4F-BB46-54FC025AECD4}"/>
                </a:ext>
              </a:extLst>
            </p:cNvPr>
            <p:cNvSpPr txBox="1"/>
            <p:nvPr/>
          </p:nvSpPr>
          <p:spPr>
            <a:xfrm>
              <a:off x="4989348" y="4459291"/>
              <a:ext cx="1556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98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Tree-level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98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498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weak-coupling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102C278-7CB8-4237-89B2-DDA4DCE06198}"/>
              </a:ext>
            </a:extLst>
          </p:cNvPr>
          <p:cNvGrpSpPr/>
          <p:nvPr/>
        </p:nvGrpSpPr>
        <p:grpSpPr>
          <a:xfrm>
            <a:off x="8117052" y="4288131"/>
            <a:ext cx="1569660" cy="1335089"/>
            <a:chOff x="6546184" y="4521760"/>
            <a:chExt cx="1569660" cy="133508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9A6EA98-7BA2-41C8-9BB3-14FAB2627BC1}"/>
                </a:ext>
              </a:extLst>
            </p:cNvPr>
            <p:cNvCxnSpPr>
              <a:cxnSpLocks/>
            </p:cNvCxnSpPr>
            <p:nvPr/>
          </p:nvCxnSpPr>
          <p:spPr>
            <a:xfrm>
              <a:off x="7331014" y="5411372"/>
              <a:ext cx="0" cy="445477"/>
            </a:xfrm>
            <a:prstGeom prst="straightConnector1">
              <a:avLst/>
            </a:prstGeom>
            <a:ln w="76200">
              <a:solidFill>
                <a:srgbClr val="00386D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A993971-DB98-46C6-B301-915BA3B38522}"/>
                </a:ext>
              </a:extLst>
            </p:cNvPr>
            <p:cNvSpPr txBox="1"/>
            <p:nvPr/>
          </p:nvSpPr>
          <p:spPr>
            <a:xfrm>
              <a:off x="6546184" y="4521760"/>
              <a:ext cx="15696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Specific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string theory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compactification</a:t>
              </a:r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D62FB36-9E2A-4969-96FD-5C8E644816FB}"/>
              </a:ext>
            </a:extLst>
          </p:cNvPr>
          <p:cNvCxnSpPr>
            <a:cxnSpLocks/>
          </p:cNvCxnSpPr>
          <p:nvPr/>
        </p:nvCxnSpPr>
        <p:spPr>
          <a:xfrm>
            <a:off x="2663053" y="4725566"/>
            <a:ext cx="0" cy="897654"/>
          </a:xfrm>
          <a:prstGeom prst="straightConnector1">
            <a:avLst/>
          </a:prstGeom>
          <a:ln w="76200">
            <a:solidFill>
              <a:srgbClr val="007AC4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F5E99FD-9AA4-488B-BA3E-852C723BDE44}"/>
              </a:ext>
            </a:extLst>
          </p:cNvPr>
          <p:cNvSpPr txBox="1"/>
          <p:nvPr/>
        </p:nvSpPr>
        <p:spPr>
          <a:xfrm>
            <a:off x="1844334" y="383864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AC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translation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AC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time-dependent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AC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vacuum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2E2A2E1-C9A5-4910-83AC-59D9FD856189}"/>
              </a:ext>
            </a:extLst>
          </p:cNvPr>
          <p:cNvCxnSpPr/>
          <p:nvPr/>
        </p:nvCxnSpPr>
        <p:spPr>
          <a:xfrm flipV="1">
            <a:off x="2155045" y="3950006"/>
            <a:ext cx="1036320" cy="232342"/>
          </a:xfrm>
          <a:prstGeom prst="line">
            <a:avLst/>
          </a:prstGeom>
          <a:ln w="9525">
            <a:solidFill>
              <a:srgbClr val="0070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C929BF-55AF-4735-9684-DB9A5C187297}"/>
              </a:ext>
            </a:extLst>
          </p:cNvPr>
          <p:cNvCxnSpPr>
            <a:cxnSpLocks/>
          </p:cNvCxnSpPr>
          <p:nvPr/>
        </p:nvCxnSpPr>
        <p:spPr>
          <a:xfrm>
            <a:off x="1539652" y="4891700"/>
            <a:ext cx="0" cy="731520"/>
          </a:xfrm>
          <a:prstGeom prst="straightConnector1">
            <a:avLst/>
          </a:prstGeom>
          <a:ln w="76200">
            <a:solidFill>
              <a:srgbClr val="008ACD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5B95F24-C195-4898-952F-F15E9777A7A5}"/>
              </a:ext>
            </a:extLst>
          </p:cNvPr>
          <p:cNvSpPr txBox="1"/>
          <p:nvPr/>
        </p:nvSpPr>
        <p:spPr>
          <a:xfrm>
            <a:off x="1138982" y="440962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AC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boosts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CDB1285-6FC4-4322-8E2A-CD07137F6582}"/>
              </a:ext>
            </a:extLst>
          </p:cNvPr>
          <p:cNvCxnSpPr>
            <a:cxnSpLocks/>
          </p:cNvCxnSpPr>
          <p:nvPr/>
        </p:nvCxnSpPr>
        <p:spPr>
          <a:xfrm flipV="1">
            <a:off x="1204254" y="4567698"/>
            <a:ext cx="627228" cy="113113"/>
          </a:xfrm>
          <a:prstGeom prst="line">
            <a:avLst/>
          </a:prstGeom>
          <a:ln w="9525">
            <a:solidFill>
              <a:srgbClr val="0070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9AD0233-8D67-487D-9E4B-B4E9EE5C32E7}"/>
              </a:ext>
            </a:extLst>
          </p:cNvPr>
          <p:cNvCxnSpPr>
            <a:cxnSpLocks/>
          </p:cNvCxnSpPr>
          <p:nvPr/>
        </p:nvCxnSpPr>
        <p:spPr>
          <a:xfrm>
            <a:off x="787383" y="5105285"/>
            <a:ext cx="0" cy="517935"/>
          </a:xfrm>
          <a:prstGeom prst="straightConnector1">
            <a:avLst/>
          </a:prstGeom>
          <a:ln w="76200">
            <a:solidFill>
              <a:srgbClr val="0098D6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D09B621-9A20-4A74-93A9-7D473130C589}"/>
              </a:ext>
            </a:extLst>
          </p:cNvPr>
          <p:cNvSpPr txBox="1"/>
          <p:nvPr/>
        </p:nvSpPr>
        <p:spPr>
          <a:xfrm>
            <a:off x="351435" y="471535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0098D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8D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ocality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8D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8A273D6-5CD4-4D06-9468-BCF0FE7BE864}"/>
              </a:ext>
            </a:extLst>
          </p:cNvPr>
          <p:cNvCxnSpPr>
            <a:cxnSpLocks/>
          </p:cNvCxnSpPr>
          <p:nvPr/>
        </p:nvCxnSpPr>
        <p:spPr>
          <a:xfrm flipV="1">
            <a:off x="468003" y="4873430"/>
            <a:ext cx="627228" cy="113113"/>
          </a:xfrm>
          <a:prstGeom prst="line">
            <a:avLst/>
          </a:prstGeom>
          <a:ln w="9525">
            <a:solidFill>
              <a:srgbClr val="0070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71E6810-BB31-44FE-9C85-E116A92AE0CB}"/>
              </a:ext>
            </a:extLst>
          </p:cNvPr>
          <p:cNvSpPr txBox="1"/>
          <p:nvPr/>
        </p:nvSpPr>
        <p:spPr>
          <a:xfrm>
            <a:off x="3540314" y="4000513"/>
            <a:ext cx="114326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S-matrix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bootstrap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D17F1FD-BC5C-4FD8-BE9A-B68D175D5A75}"/>
              </a:ext>
            </a:extLst>
          </p:cNvPr>
          <p:cNvCxnSpPr>
            <a:cxnSpLocks/>
          </p:cNvCxnSpPr>
          <p:nvPr/>
        </p:nvCxnSpPr>
        <p:spPr>
          <a:xfrm>
            <a:off x="4871474" y="3516116"/>
            <a:ext cx="585380" cy="1968732"/>
          </a:xfrm>
          <a:prstGeom prst="straightConnector1">
            <a:avLst/>
          </a:prstGeom>
          <a:ln w="76200">
            <a:solidFill>
              <a:srgbClr val="CC00CC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69D78CB-4F57-40CE-A90F-2F40E03DFDAC}"/>
              </a:ext>
            </a:extLst>
          </p:cNvPr>
          <p:cNvSpPr txBox="1"/>
          <p:nvPr/>
        </p:nvSpPr>
        <p:spPr>
          <a:xfrm>
            <a:off x="4749225" y="4000513"/>
            <a:ext cx="116410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Bounds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9BF160-AA50-4999-895B-7F9EACDFACD0}"/>
              </a:ext>
            </a:extLst>
          </p:cNvPr>
          <p:cNvSpPr/>
          <p:nvPr/>
        </p:nvSpPr>
        <p:spPr>
          <a:xfrm>
            <a:off x="4719957" y="4055269"/>
            <a:ext cx="1193369" cy="614634"/>
          </a:xfrm>
          <a:prstGeom prst="roundRect">
            <a:avLst/>
          </a:prstGeom>
          <a:ln w="12700">
            <a:solidFill>
              <a:srgbClr val="CC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A2292A4-3959-4E5B-8D27-AE146EF031FE}"/>
              </a:ext>
            </a:extLst>
          </p:cNvPr>
          <p:cNvSpPr/>
          <p:nvPr/>
        </p:nvSpPr>
        <p:spPr>
          <a:xfrm>
            <a:off x="3549151" y="4055269"/>
            <a:ext cx="1090952" cy="614634"/>
          </a:xfrm>
          <a:prstGeom prst="roundRect">
            <a:avLst/>
          </a:prstGeom>
          <a:ln w="127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445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0DCCB-7A6F-5995-CCE0-46351E181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081774F-8A36-1789-F526-1410D4427E1E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Assumptions on the UV Completion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8B967E-DE68-D558-FDEE-EB1E5795CCA2}"/>
              </a:ext>
            </a:extLst>
          </p:cNvPr>
          <p:cNvGrpSpPr/>
          <p:nvPr/>
        </p:nvGrpSpPr>
        <p:grpSpPr>
          <a:xfrm>
            <a:off x="79720" y="1298006"/>
            <a:ext cx="9622298" cy="5276298"/>
            <a:chOff x="79720" y="1298006"/>
            <a:chExt cx="9622298" cy="5276298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A25A66A6-64EA-5A5F-EFEC-2FCE4CD0B6CE}"/>
                </a:ext>
              </a:extLst>
            </p:cNvPr>
            <p:cNvSpPr/>
            <p:nvPr/>
          </p:nvSpPr>
          <p:spPr>
            <a:xfrm>
              <a:off x="79720" y="5308212"/>
              <a:ext cx="9622298" cy="1266092"/>
            </a:xfrm>
            <a:prstGeom prst="rightArrow">
              <a:avLst/>
            </a:prstGeom>
            <a:gradFill flip="none" rotWithShape="1">
              <a:gsLst>
                <a:gs pos="0">
                  <a:srgbClr val="002B55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2"/>
                </a:gs>
              </a:gsLst>
              <a:lin ang="10800000" scaled="1"/>
              <a:tileRect/>
            </a:gradFill>
            <a:ln w="38100"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810D58-4F8E-1635-045D-1E703E977EF8}"/>
                </a:ext>
              </a:extLst>
            </p:cNvPr>
            <p:cNvSpPr txBox="1"/>
            <p:nvPr/>
          </p:nvSpPr>
          <p:spPr>
            <a:xfrm>
              <a:off x="7535591" y="5710426"/>
              <a:ext cx="17924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Assumptions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955BDF7-6DB5-0BD4-C459-FCD338B0CE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0758" y="3516116"/>
              <a:ext cx="585380" cy="1968732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0F472A-51A6-271E-67FA-C94118EF22DF}"/>
                </a:ext>
              </a:extLst>
            </p:cNvPr>
            <p:cNvGrpSpPr/>
            <p:nvPr/>
          </p:nvGrpSpPr>
          <p:grpSpPr>
            <a:xfrm>
              <a:off x="3617893" y="1298006"/>
              <a:ext cx="4281458" cy="1981193"/>
              <a:chOff x="2155045" y="1273277"/>
              <a:chExt cx="4281458" cy="198119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98BD9A-D602-731F-42F4-5AAD376C9ABF}"/>
                  </a:ext>
                </a:extLst>
              </p:cNvPr>
              <p:cNvSpPr txBox="1"/>
              <p:nvPr/>
            </p:nvSpPr>
            <p:spPr>
              <a:xfrm>
                <a:off x="2155045" y="1273277"/>
                <a:ext cx="428145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  1. Unitarity,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  2. Locality,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  3.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Poincar</a:t>
                </a:r>
                <a:r>
                  <a:rPr kumimoji="0" lang="fr-CH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é,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  4. Causality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8D4F692-1519-86BC-BC0E-5C28ABD4E016}"/>
                  </a:ext>
                </a:extLst>
              </p:cNvPr>
              <p:cNvSpPr/>
              <p:nvPr/>
            </p:nvSpPr>
            <p:spPr>
              <a:xfrm>
                <a:off x="2182064" y="1577589"/>
                <a:ext cx="1996232" cy="1676881"/>
              </a:xfrm>
              <a:prstGeom prst="roundRect">
                <a:avLst/>
              </a:prstGeom>
              <a:ln w="38100">
                <a:solidFill>
                  <a:srgbClr val="CC00CC"/>
                </a:solidFill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9A23E91-36D8-72A8-B4B9-065BC6BC52AA}"/>
                </a:ext>
              </a:extLst>
            </p:cNvPr>
            <p:cNvGrpSpPr/>
            <p:nvPr/>
          </p:nvGrpSpPr>
          <p:grpSpPr>
            <a:xfrm>
              <a:off x="6207813" y="3588879"/>
              <a:ext cx="992579" cy="2014011"/>
              <a:chOff x="4300873" y="3822508"/>
              <a:chExt cx="992579" cy="2014011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CE3B1F1-1879-7432-8413-6D4DD6A9B0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7162" y="4490710"/>
                <a:ext cx="0" cy="1345809"/>
              </a:xfrm>
              <a:prstGeom prst="straightConnector1">
                <a:avLst/>
              </a:prstGeom>
              <a:ln w="76200">
                <a:solidFill>
                  <a:srgbClr val="0070BF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29E646-C5B6-E256-5A8B-75A189A84090}"/>
                  </a:ext>
                </a:extLst>
              </p:cNvPr>
              <p:cNvSpPr txBox="1"/>
              <p:nvPr/>
            </p:nvSpPr>
            <p:spPr>
              <a:xfrm>
                <a:off x="4300873" y="3822508"/>
                <a:ext cx="9925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Weak-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coupling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B2B7FEE-0118-C2A6-5E66-E9FAA757FF28}"/>
                </a:ext>
              </a:extLst>
            </p:cNvPr>
            <p:cNvGrpSpPr/>
            <p:nvPr/>
          </p:nvGrpSpPr>
          <p:grpSpPr>
            <a:xfrm>
              <a:off x="6783348" y="4225662"/>
              <a:ext cx="1556836" cy="1397558"/>
              <a:chOff x="4989348" y="4459291"/>
              <a:chExt cx="1556836" cy="1397558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1FD1D9CF-43A1-3953-5DF1-3FE1EE7185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7766" y="5125329"/>
                <a:ext cx="0" cy="731520"/>
              </a:xfrm>
              <a:prstGeom prst="straightConnector1">
                <a:avLst/>
              </a:prstGeom>
              <a:ln w="76200">
                <a:solidFill>
                  <a:srgbClr val="00498D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AC232B2-E7EB-7B25-85A0-A2EC45C23021}"/>
                  </a:ext>
                </a:extLst>
              </p:cNvPr>
              <p:cNvSpPr txBox="1"/>
              <p:nvPr/>
            </p:nvSpPr>
            <p:spPr>
              <a:xfrm>
                <a:off x="4989348" y="4459291"/>
                <a:ext cx="15568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98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Tree-level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98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98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weak-coupling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D0780EE-CBFF-7D73-3FBE-637A96E7AFF6}"/>
                </a:ext>
              </a:extLst>
            </p:cNvPr>
            <p:cNvGrpSpPr/>
            <p:nvPr/>
          </p:nvGrpSpPr>
          <p:grpSpPr>
            <a:xfrm>
              <a:off x="8117052" y="4288131"/>
              <a:ext cx="1569660" cy="1335089"/>
              <a:chOff x="6546184" y="4521760"/>
              <a:chExt cx="1569660" cy="1335089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90968DD-3B77-A45E-3730-C434E379A0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1014" y="5411372"/>
                <a:ext cx="0" cy="445477"/>
              </a:xfrm>
              <a:prstGeom prst="straightConnector1">
                <a:avLst/>
              </a:prstGeom>
              <a:ln w="76200">
                <a:solidFill>
                  <a:srgbClr val="00386D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ECE266-AE66-DE2E-1A22-57ACE2ED3902}"/>
                  </a:ext>
                </a:extLst>
              </p:cNvPr>
              <p:cNvSpPr txBox="1"/>
              <p:nvPr/>
            </p:nvSpPr>
            <p:spPr>
              <a:xfrm>
                <a:off x="6546184" y="4521760"/>
                <a:ext cx="156966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6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Specific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6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string theory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6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compactification</a:t>
                </a:r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3BFC274-48E2-2C94-47FA-2E49ADB4B4FA}"/>
                </a:ext>
              </a:extLst>
            </p:cNvPr>
            <p:cNvCxnSpPr>
              <a:cxnSpLocks/>
            </p:cNvCxnSpPr>
            <p:nvPr/>
          </p:nvCxnSpPr>
          <p:spPr>
            <a:xfrm>
              <a:off x="2663053" y="4725566"/>
              <a:ext cx="0" cy="897654"/>
            </a:xfrm>
            <a:prstGeom prst="straightConnector1">
              <a:avLst/>
            </a:prstGeom>
            <a:ln w="76200">
              <a:solidFill>
                <a:srgbClr val="007AC4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4B88EBA-05B3-4395-34A9-12C9EFA62C2D}"/>
                </a:ext>
              </a:extLst>
            </p:cNvPr>
            <p:cNvSpPr txBox="1"/>
            <p:nvPr/>
          </p:nvSpPr>
          <p:spPr>
            <a:xfrm>
              <a:off x="1844334" y="3838644"/>
              <a:ext cx="16209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AC4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translation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AC4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time-dependent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AC4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vacuum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5712201-F176-BF6F-F490-F3B4A8854AC6}"/>
                </a:ext>
              </a:extLst>
            </p:cNvPr>
            <p:cNvCxnSpPr/>
            <p:nvPr/>
          </p:nvCxnSpPr>
          <p:spPr>
            <a:xfrm flipV="1">
              <a:off x="2155045" y="3950006"/>
              <a:ext cx="1036320" cy="232342"/>
            </a:xfrm>
            <a:prstGeom prst="line">
              <a:avLst/>
            </a:prstGeom>
            <a:ln w="9525">
              <a:solidFill>
                <a:srgbClr val="0070B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6CDE31C-247E-2A33-8DDB-DBEAD26439A9}"/>
                </a:ext>
              </a:extLst>
            </p:cNvPr>
            <p:cNvCxnSpPr>
              <a:cxnSpLocks/>
            </p:cNvCxnSpPr>
            <p:nvPr/>
          </p:nvCxnSpPr>
          <p:spPr>
            <a:xfrm>
              <a:off x="1539652" y="4891700"/>
              <a:ext cx="0" cy="731520"/>
            </a:xfrm>
            <a:prstGeom prst="straightConnector1">
              <a:avLst/>
            </a:prstGeom>
            <a:ln w="76200">
              <a:solidFill>
                <a:srgbClr val="008AC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C39F7DB-8CE4-BDC5-2077-8D5D8AFC00C2}"/>
                </a:ext>
              </a:extLst>
            </p:cNvPr>
            <p:cNvSpPr txBox="1"/>
            <p:nvPr/>
          </p:nvSpPr>
          <p:spPr>
            <a:xfrm>
              <a:off x="1138982" y="4409627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AC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boosts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A86B94-21EE-E3B0-30B3-9D668DCD5F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4254" y="4567698"/>
              <a:ext cx="627228" cy="113113"/>
            </a:xfrm>
            <a:prstGeom prst="line">
              <a:avLst/>
            </a:prstGeom>
            <a:ln w="9525">
              <a:solidFill>
                <a:srgbClr val="0070B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7CABE0A-32D6-F9AF-1CAE-1BFD90F4B8A1}"/>
                </a:ext>
              </a:extLst>
            </p:cNvPr>
            <p:cNvCxnSpPr>
              <a:cxnSpLocks/>
            </p:cNvCxnSpPr>
            <p:nvPr/>
          </p:nvCxnSpPr>
          <p:spPr>
            <a:xfrm>
              <a:off x="787383" y="5105285"/>
              <a:ext cx="0" cy="517935"/>
            </a:xfrm>
            <a:prstGeom prst="straightConnector1">
              <a:avLst/>
            </a:prstGeom>
            <a:ln w="76200">
              <a:solidFill>
                <a:srgbClr val="0098D6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9C7EF25-11FC-8F31-0217-786B6D58608D}"/>
                </a:ext>
              </a:extLst>
            </p:cNvPr>
            <p:cNvSpPr txBox="1"/>
            <p:nvPr/>
          </p:nvSpPr>
          <p:spPr>
            <a:xfrm>
              <a:off x="351435" y="471535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8D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8D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ocality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8D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40FB791-E622-91A0-F458-B644D13F01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003" y="4873430"/>
              <a:ext cx="627228" cy="113113"/>
            </a:xfrm>
            <a:prstGeom prst="line">
              <a:avLst/>
            </a:prstGeom>
            <a:ln w="9525">
              <a:solidFill>
                <a:srgbClr val="0070B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E509B8-A947-8DBF-F2E9-A93F2BB4CCBE}"/>
                </a:ext>
              </a:extLst>
            </p:cNvPr>
            <p:cNvSpPr txBox="1"/>
            <p:nvPr/>
          </p:nvSpPr>
          <p:spPr>
            <a:xfrm>
              <a:off x="3540314" y="4000513"/>
              <a:ext cx="114326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S-matrix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bootstrap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42DC56C-9C90-AABF-8F15-9E498FEDE8E9}"/>
                </a:ext>
              </a:extLst>
            </p:cNvPr>
            <p:cNvCxnSpPr>
              <a:cxnSpLocks/>
            </p:cNvCxnSpPr>
            <p:nvPr/>
          </p:nvCxnSpPr>
          <p:spPr>
            <a:xfrm>
              <a:off x="4871474" y="3516116"/>
              <a:ext cx="585380" cy="1968732"/>
            </a:xfrm>
            <a:prstGeom prst="straightConnector1">
              <a:avLst/>
            </a:prstGeom>
            <a:ln w="76200">
              <a:solidFill>
                <a:srgbClr val="CC00CC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D770D5-9703-4593-9F11-B422C80D6EA5}"/>
                </a:ext>
              </a:extLst>
            </p:cNvPr>
            <p:cNvSpPr txBox="1"/>
            <p:nvPr/>
          </p:nvSpPr>
          <p:spPr>
            <a:xfrm>
              <a:off x="4749225" y="4000513"/>
              <a:ext cx="116410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Positivity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Bounds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F46A190-BD6B-3F0F-419F-FC993560AA29}"/>
                </a:ext>
              </a:extLst>
            </p:cNvPr>
            <p:cNvSpPr/>
            <p:nvPr/>
          </p:nvSpPr>
          <p:spPr>
            <a:xfrm>
              <a:off x="4719957" y="4055269"/>
              <a:ext cx="1193369" cy="614634"/>
            </a:xfrm>
            <a:prstGeom prst="roundRect">
              <a:avLst/>
            </a:prstGeom>
            <a:ln w="12700">
              <a:solidFill>
                <a:srgbClr val="CC00C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E0ED37A-DCE6-F41A-5835-0FF39EA86087}"/>
                </a:ext>
              </a:extLst>
            </p:cNvPr>
            <p:cNvSpPr/>
            <p:nvPr/>
          </p:nvSpPr>
          <p:spPr>
            <a:xfrm>
              <a:off x="3549151" y="4055269"/>
              <a:ext cx="1090952" cy="614634"/>
            </a:xfrm>
            <a:prstGeom prst="roundRect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pic>
        <p:nvPicPr>
          <p:cNvPr id="1026" name="Picture 2" descr="Pin by ohmytilda on 예술 영감 in 2024 | Lotus flower pictures, Hd flower  wallpaper, Beautiful flowers pictures">
            <a:extLst>
              <a:ext uri="{FF2B5EF4-FFF2-40B4-BE49-F238E27FC236}">
                <a16:creationId xmlns:a16="http://schemas.microsoft.com/office/drawing/2014/main" id="{6F65EC46-A32E-C2AC-8261-DE7D0F313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935" t="7961" r="-71485" b="36243"/>
          <a:stretch/>
        </p:blipFill>
        <p:spPr bwMode="auto">
          <a:xfrm>
            <a:off x="4798994" y="5484469"/>
            <a:ext cx="3144033" cy="10351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6E02A5C-9F7E-6DE9-BA16-C9CA7EF7A37D}"/>
              </a:ext>
            </a:extLst>
          </p:cNvPr>
          <p:cNvSpPr txBox="1"/>
          <p:nvPr/>
        </p:nvSpPr>
        <p:spPr>
          <a:xfrm>
            <a:off x="7043681" y="5535640"/>
            <a:ext cx="1858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00B050"/>
                </a:solidFill>
              </a:rPr>
              <a:t>Lotus in </a:t>
            </a:r>
            <a:br>
              <a:rPr lang="en-GB" sz="2400" dirty="0">
                <a:solidFill>
                  <a:srgbClr val="00B050"/>
                </a:solidFill>
              </a:rPr>
            </a:br>
            <a:r>
              <a:rPr lang="en-GB" sz="2400" dirty="0">
                <a:solidFill>
                  <a:srgbClr val="00B050"/>
                </a:solidFill>
              </a:rPr>
              <a:t>Swamplandia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D8B48F-ABA3-929D-1BDC-3CF56E9D1FE6}"/>
              </a:ext>
            </a:extLst>
          </p:cNvPr>
          <p:cNvGrpSpPr/>
          <p:nvPr/>
        </p:nvGrpSpPr>
        <p:grpSpPr>
          <a:xfrm>
            <a:off x="5164164" y="589622"/>
            <a:ext cx="4114183" cy="2618476"/>
            <a:chOff x="2889632" y="1685560"/>
            <a:chExt cx="4114183" cy="2618476"/>
          </a:xfrm>
        </p:grpSpPr>
        <p:pic>
          <p:nvPicPr>
            <p:cNvPr id="4" name="Picture 2" descr="Contents">
              <a:extLst>
                <a:ext uri="{FF2B5EF4-FFF2-40B4-BE49-F238E27FC236}">
                  <a16:creationId xmlns:a16="http://schemas.microsoft.com/office/drawing/2014/main" id="{5AF9513D-A1A9-C21D-2BCE-2DB96137B0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4" t="34636" r="14435" b="15709"/>
            <a:stretch/>
          </p:blipFill>
          <p:spPr bwMode="auto">
            <a:xfrm>
              <a:off x="2889632" y="1685560"/>
              <a:ext cx="4114183" cy="1787479"/>
            </a:xfrm>
            <a:prstGeom prst="round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F60022-0760-1119-3AC2-AED696FE7170}"/>
                </a:ext>
              </a:extLst>
            </p:cNvPr>
            <p:cNvSpPr txBox="1"/>
            <p:nvPr/>
          </p:nvSpPr>
          <p:spPr>
            <a:xfrm>
              <a:off x="3348888" y="3473039"/>
              <a:ext cx="32784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CC00CC"/>
                  </a:solidFill>
                </a:rPr>
                <a:t>Complements approach</a:t>
              </a:r>
            </a:p>
            <a:p>
              <a:pPr algn="ctr"/>
              <a:r>
                <a:rPr lang="en-GB" sz="2400" dirty="0">
                  <a:solidFill>
                    <a:srgbClr val="CC00CC"/>
                  </a:solidFill>
                </a:rPr>
                <a:t>By David Marsh and co. </a:t>
              </a:r>
            </a:p>
          </p:txBody>
        </p:sp>
      </p:grp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22C7407B-EEC8-C8DC-58F9-99028C41E16E}"/>
              </a:ext>
            </a:extLst>
          </p:cNvPr>
          <p:cNvSpPr/>
          <p:nvPr/>
        </p:nvSpPr>
        <p:spPr>
          <a:xfrm>
            <a:off x="4804866" y="2976915"/>
            <a:ext cx="863297" cy="1419118"/>
          </a:xfrm>
          <a:custGeom>
            <a:avLst/>
            <a:gdLst>
              <a:gd name="connsiteX0" fmla="*/ 1233813 w 1233813"/>
              <a:gd name="connsiteY0" fmla="*/ 0 h 801665"/>
              <a:gd name="connsiteX1" fmla="*/ 325676 w 1233813"/>
              <a:gd name="connsiteY1" fmla="*/ 250520 h 801665"/>
              <a:gd name="connsiteX2" fmla="*/ 0 w 1233813"/>
              <a:gd name="connsiteY2" fmla="*/ 801665 h 80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3813" h="801665">
                <a:moveTo>
                  <a:pt x="1233813" y="0"/>
                </a:moveTo>
                <a:cubicBezTo>
                  <a:pt x="882562" y="58454"/>
                  <a:pt x="531311" y="116909"/>
                  <a:pt x="325676" y="250520"/>
                </a:cubicBezTo>
                <a:cubicBezTo>
                  <a:pt x="120041" y="384131"/>
                  <a:pt x="60020" y="592898"/>
                  <a:pt x="0" y="801665"/>
                </a:cubicBezTo>
              </a:path>
            </a:pathLst>
          </a:custGeom>
          <a:noFill/>
          <a:ln w="38100">
            <a:solidFill>
              <a:srgbClr val="CC00CC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87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4375E-6 1.70068E-6 L -0.25406 0.0019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12" y="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1938066" y="6274023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H="1" flipV="1">
            <a:off x="3002640" y="4095750"/>
            <a:ext cx="0" cy="3195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114979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55713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871006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847421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Low-energy Scattering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92C2FC95-CD8A-4D7F-8DCB-4257A69EEE34}"/>
              </a:ext>
            </a:extLst>
          </p:cNvPr>
          <p:cNvSpPr/>
          <p:nvPr/>
        </p:nvSpPr>
        <p:spPr>
          <a:xfrm>
            <a:off x="5502025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3" name="Freeform 31">
            <a:extLst>
              <a:ext uri="{FF2B5EF4-FFF2-40B4-BE49-F238E27FC236}">
                <a16:creationId xmlns:a16="http://schemas.microsoft.com/office/drawing/2014/main" id="{000EC333-2FE7-4133-9269-874FC5AD9D5E}"/>
              </a:ext>
            </a:extLst>
          </p:cNvPr>
          <p:cNvSpPr/>
          <p:nvPr/>
        </p:nvSpPr>
        <p:spPr>
          <a:xfrm>
            <a:off x="7118566" y="6204527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2DED51-CE24-4E64-9EE5-7670D627C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59" b="12625"/>
          <a:stretch/>
        </p:blipFill>
        <p:spPr>
          <a:xfrm>
            <a:off x="1389395" y="1534693"/>
            <a:ext cx="1787639" cy="143710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B83F847-6BF1-44CA-A2FB-437BFEE78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96" t="14386" r="54767" b="2691"/>
          <a:stretch/>
        </p:blipFill>
        <p:spPr>
          <a:xfrm>
            <a:off x="3128732" y="1534693"/>
            <a:ext cx="1752210" cy="1799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104857-C2A3-419D-A0AB-AE13ACEF018E}"/>
              </a:ext>
            </a:extLst>
          </p:cNvPr>
          <p:cNvSpPr txBox="1"/>
          <p:nvPr/>
        </p:nvSpPr>
        <p:spPr>
          <a:xfrm>
            <a:off x="4860210" y="2082393"/>
            <a:ext cx="585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+…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745E6B3-0D03-4B9F-A235-030F48B8F8DE}"/>
                  </a:ext>
                </a:extLst>
              </p:cNvPr>
              <p:cNvSpPr/>
              <p:nvPr/>
            </p:nvSpPr>
            <p:spPr>
              <a:xfrm>
                <a:off x="5539126" y="4268732"/>
                <a:ext cx="374200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F6FC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2−2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elastic scattering amplitude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745E6B3-0D03-4B9F-A235-030F48B8F8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126" y="4268732"/>
                <a:ext cx="3742004" cy="400110"/>
              </a:xfrm>
              <a:prstGeom prst="rect">
                <a:avLst/>
              </a:prstGeom>
              <a:blipFill>
                <a:blip r:embed="rId4"/>
                <a:stretch>
                  <a:fillRect l="-1794" t="-7576" r="-1794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4">
            <a:extLst>
              <a:ext uri="{FF2B5EF4-FFF2-40B4-BE49-F238E27FC236}">
                <a16:creationId xmlns:a16="http://schemas.microsoft.com/office/drawing/2014/main" id="{1FE2F091-E9D5-4C03-8C14-5639437765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56801" y="3999951"/>
            <a:ext cx="1392237" cy="1071563"/>
            <a:chOff x="3943" y="2410"/>
            <a:chExt cx="877" cy="675"/>
          </a:xfrm>
        </p:grpSpPr>
        <p:sp>
          <p:nvSpPr>
            <p:cNvPr id="29" name="AutoShape 3">
              <a:extLst>
                <a:ext uri="{FF2B5EF4-FFF2-40B4-BE49-F238E27FC236}">
                  <a16:creationId xmlns:a16="http://schemas.microsoft.com/office/drawing/2014/main" id="{33E69225-B1E2-480D-A872-B0F996C72B4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43" y="2410"/>
              <a:ext cx="877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61E4A2C8-EDEE-47E3-8774-EF928B9DA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" y="2410"/>
              <a:ext cx="879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BABFF6-BA05-4A26-82C2-C9B21BCD8E29}"/>
                  </a:ext>
                </a:extLst>
              </p:cNvPr>
              <p:cNvSpPr txBox="1"/>
              <p:nvPr/>
            </p:nvSpPr>
            <p:spPr>
              <a:xfrm>
                <a:off x="5157770" y="4659059"/>
                <a:ext cx="278172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center of mass energy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2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momentum transfer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BABFF6-BA05-4A26-82C2-C9B21BCD8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770" y="4659059"/>
                <a:ext cx="2781724" cy="707886"/>
              </a:xfrm>
              <a:prstGeom prst="rect">
                <a:avLst/>
              </a:prstGeom>
              <a:blipFill>
                <a:blip r:embed="rId6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5">
            <a:extLst>
              <a:ext uri="{FF2B5EF4-FFF2-40B4-BE49-F238E27FC236}">
                <a16:creationId xmlns:a16="http://schemas.microsoft.com/office/drawing/2014/main" id="{D3546310-8EFD-40EE-84B6-BF1D50DFC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2704611" y="3586454"/>
            <a:ext cx="789226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FBF7B7D5-B329-4627-B378-7B0C071BD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8340458" y="5901003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516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331171F8-2C01-4B4C-8077-3BA7CC85D5F1}"/>
              </a:ext>
            </a:extLst>
          </p:cNvPr>
          <p:cNvSpPr/>
          <p:nvPr/>
        </p:nvSpPr>
        <p:spPr>
          <a:xfrm>
            <a:off x="-6154934" y="-2878852"/>
            <a:ext cx="18288000" cy="18288000"/>
          </a:xfrm>
          <a:prstGeom prst="donut">
            <a:avLst>
              <a:gd name="adj" fmla="val 24338"/>
            </a:avLst>
          </a:prstGeom>
          <a:solidFill>
            <a:srgbClr val="D633D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38066" y="6274023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H="1" flipV="1">
            <a:off x="3002640" y="4095750"/>
            <a:ext cx="0" cy="3195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114979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55713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871006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847421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2704611" y="3586454"/>
            <a:ext cx="789226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8340458" y="5901003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Low-energy Scattering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7734309-E921-47D2-B31B-15A1D28B2239}"/>
                  </a:ext>
                </a:extLst>
              </p:cNvPr>
              <p:cNvSpPr/>
              <p:nvPr/>
            </p:nvSpPr>
            <p:spPr>
              <a:xfrm>
                <a:off x="2989066" y="1729942"/>
                <a:ext cx="374200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F6FC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2−2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elastic scattering amplitude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7734309-E921-47D2-B31B-15A1D28B22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066" y="1729942"/>
                <a:ext cx="3742004" cy="400110"/>
              </a:xfrm>
              <a:prstGeom prst="rect">
                <a:avLst/>
              </a:prstGeom>
              <a:blipFill>
                <a:blip r:embed="rId4"/>
                <a:stretch>
                  <a:fillRect l="-1629" t="-9231" r="-17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4">
            <a:extLst>
              <a:ext uri="{FF2B5EF4-FFF2-40B4-BE49-F238E27FC236}">
                <a16:creationId xmlns:a16="http://schemas.microsoft.com/office/drawing/2014/main" id="{87937006-8012-4A07-B05C-9A8BBF459D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06741" y="1461161"/>
            <a:ext cx="1392237" cy="1071563"/>
            <a:chOff x="3943" y="2410"/>
            <a:chExt cx="877" cy="675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2EBC04C7-FBE9-44A6-83C5-53A20ED3CEB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43" y="2410"/>
              <a:ext cx="877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3F1401BE-F176-4449-8367-F12332ACF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" y="2410"/>
              <a:ext cx="879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Freeform 31">
            <a:extLst>
              <a:ext uri="{FF2B5EF4-FFF2-40B4-BE49-F238E27FC236}">
                <a16:creationId xmlns:a16="http://schemas.microsoft.com/office/drawing/2014/main" id="{92C2FC95-CD8A-4D7F-8DCB-4257A69EEE34}"/>
              </a:ext>
            </a:extLst>
          </p:cNvPr>
          <p:cNvSpPr/>
          <p:nvPr/>
        </p:nvSpPr>
        <p:spPr>
          <a:xfrm>
            <a:off x="5502025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DD3977-9D3A-4E96-92D0-3686BED177A0}"/>
              </a:ext>
            </a:extLst>
          </p:cNvPr>
          <p:cNvGrpSpPr/>
          <p:nvPr/>
        </p:nvGrpSpPr>
        <p:grpSpPr>
          <a:xfrm>
            <a:off x="1179603" y="3677202"/>
            <a:ext cx="4853041" cy="4434994"/>
            <a:chOff x="1179603" y="3677202"/>
            <a:chExt cx="4853041" cy="443499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4FE8D4-78B7-46CD-94F0-114EE96AF6F2}"/>
                </a:ext>
              </a:extLst>
            </p:cNvPr>
            <p:cNvSpPr/>
            <p:nvPr/>
          </p:nvSpPr>
          <p:spPr>
            <a:xfrm>
              <a:off x="1179603" y="4454596"/>
              <a:ext cx="3657600" cy="3657600"/>
            </a:xfrm>
            <a:prstGeom prst="ellipse">
              <a:avLst/>
            </a:prstGeom>
            <a:solidFill>
              <a:srgbClr val="009DD9">
                <a:alpha val="50196"/>
              </a:srgbClr>
            </a:solidFill>
            <a:ln>
              <a:solidFill>
                <a:srgbClr val="085091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716FF8F-3E01-4157-8FD4-C6BCD8CD4CFF}"/>
                </a:ext>
              </a:extLst>
            </p:cNvPr>
            <p:cNvSpPr/>
            <p:nvPr/>
          </p:nvSpPr>
          <p:spPr>
            <a:xfrm>
              <a:off x="3460652" y="4248443"/>
              <a:ext cx="956603" cy="726831"/>
            </a:xfrm>
            <a:custGeom>
              <a:avLst/>
              <a:gdLst>
                <a:gd name="connsiteX0" fmla="*/ 0 w 956603"/>
                <a:gd name="connsiteY0" fmla="*/ 726831 h 726831"/>
                <a:gd name="connsiteX1" fmla="*/ 332936 w 956603"/>
                <a:gd name="connsiteY1" fmla="*/ 126609 h 726831"/>
                <a:gd name="connsiteX2" fmla="*/ 956603 w 956603"/>
                <a:gd name="connsiteY2" fmla="*/ 0 h 72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6603" h="726831">
                  <a:moveTo>
                    <a:pt x="0" y="726831"/>
                  </a:moveTo>
                  <a:cubicBezTo>
                    <a:pt x="86751" y="487289"/>
                    <a:pt x="173502" y="247747"/>
                    <a:pt x="332936" y="126609"/>
                  </a:cubicBezTo>
                  <a:cubicBezTo>
                    <a:pt x="492370" y="5470"/>
                    <a:pt x="724486" y="2735"/>
                    <a:pt x="956603" y="0"/>
                  </a:cubicBezTo>
                </a:path>
              </a:pathLst>
            </a:custGeom>
            <a:noFill/>
            <a:ln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04A820-DC67-4DB1-8FE9-93896AB30400}"/>
                </a:ext>
              </a:extLst>
            </p:cNvPr>
            <p:cNvSpPr txBox="1"/>
            <p:nvPr/>
          </p:nvSpPr>
          <p:spPr>
            <a:xfrm>
              <a:off x="4306585" y="3677202"/>
              <a:ext cx="17260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Region where low-energy EFT is valid</a:t>
              </a:r>
            </a:p>
          </p:txBody>
        </p:sp>
      </p:grpSp>
      <p:sp>
        <p:nvSpPr>
          <p:cNvPr id="43" name="Freeform 31">
            <a:extLst>
              <a:ext uri="{FF2B5EF4-FFF2-40B4-BE49-F238E27FC236}">
                <a16:creationId xmlns:a16="http://schemas.microsoft.com/office/drawing/2014/main" id="{000EC333-2FE7-4133-9269-874FC5AD9D5E}"/>
              </a:ext>
            </a:extLst>
          </p:cNvPr>
          <p:cNvSpPr/>
          <p:nvPr/>
        </p:nvSpPr>
        <p:spPr>
          <a:xfrm>
            <a:off x="7118566" y="6204527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A59CB1-8284-4249-9788-6775307708F2}"/>
              </a:ext>
            </a:extLst>
          </p:cNvPr>
          <p:cNvSpPr txBox="1"/>
          <p:nvPr/>
        </p:nvSpPr>
        <p:spPr>
          <a:xfrm>
            <a:off x="7632721" y="3594923"/>
            <a:ext cx="1726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UV completion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F43E791-ED7B-4F00-91B2-3BFBD653003C}"/>
                  </a:ext>
                </a:extLst>
              </p:cNvPr>
              <p:cNvSpPr txBox="1"/>
              <p:nvPr/>
            </p:nvSpPr>
            <p:spPr>
              <a:xfrm>
                <a:off x="2607710" y="2120269"/>
                <a:ext cx="278172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center of mass energy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2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momentum transfer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F43E791-ED7B-4F00-91B2-3BFBD6530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710" y="2120269"/>
                <a:ext cx="2781724" cy="707886"/>
              </a:xfrm>
              <a:prstGeom prst="rect">
                <a:avLst/>
              </a:prstGeom>
              <a:blipFill>
                <a:blip r:embed="rId6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180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331171F8-2C01-4B4C-8077-3BA7CC85D5F1}"/>
              </a:ext>
            </a:extLst>
          </p:cNvPr>
          <p:cNvSpPr/>
          <p:nvPr/>
        </p:nvSpPr>
        <p:spPr>
          <a:xfrm>
            <a:off x="-6154934" y="-2878852"/>
            <a:ext cx="18288000" cy="18288000"/>
          </a:xfrm>
          <a:prstGeom prst="donut">
            <a:avLst>
              <a:gd name="adj" fmla="val 24338"/>
            </a:avLst>
          </a:prstGeom>
          <a:solidFill>
            <a:srgbClr val="D633D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38066" y="6274023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H="1" flipV="1">
            <a:off x="3002640" y="4095750"/>
            <a:ext cx="0" cy="3195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114979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55713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871006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847421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2704611" y="3586454"/>
            <a:ext cx="789226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8340458" y="5901003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Analyticity - Causality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92C2FC95-CD8A-4D7F-8DCB-4257A69EEE34}"/>
              </a:ext>
            </a:extLst>
          </p:cNvPr>
          <p:cNvSpPr/>
          <p:nvPr/>
        </p:nvSpPr>
        <p:spPr>
          <a:xfrm>
            <a:off x="5502025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DD3977-9D3A-4E96-92D0-3686BED177A0}"/>
              </a:ext>
            </a:extLst>
          </p:cNvPr>
          <p:cNvGrpSpPr/>
          <p:nvPr/>
        </p:nvGrpSpPr>
        <p:grpSpPr>
          <a:xfrm>
            <a:off x="1179603" y="4454596"/>
            <a:ext cx="3657600" cy="3657600"/>
            <a:chOff x="1179603" y="4454596"/>
            <a:chExt cx="3657600" cy="36576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4FE8D4-78B7-46CD-94F0-114EE96AF6F2}"/>
                </a:ext>
              </a:extLst>
            </p:cNvPr>
            <p:cNvSpPr/>
            <p:nvPr/>
          </p:nvSpPr>
          <p:spPr>
            <a:xfrm>
              <a:off x="1179603" y="4454596"/>
              <a:ext cx="3657600" cy="3657600"/>
            </a:xfrm>
            <a:prstGeom prst="ellipse">
              <a:avLst/>
            </a:prstGeom>
            <a:solidFill>
              <a:srgbClr val="009DD9">
                <a:alpha val="50196"/>
              </a:srgbClr>
            </a:solidFill>
            <a:ln>
              <a:solidFill>
                <a:srgbClr val="085091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04A820-DC67-4DB1-8FE9-93896AB30400}"/>
                </a:ext>
              </a:extLst>
            </p:cNvPr>
            <p:cNvSpPr txBox="1"/>
            <p:nvPr/>
          </p:nvSpPr>
          <p:spPr>
            <a:xfrm>
              <a:off x="3084377" y="5675514"/>
              <a:ext cx="9011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EFT</a:t>
              </a:r>
            </a:p>
          </p:txBody>
        </p:sp>
      </p:grpSp>
      <p:sp>
        <p:nvSpPr>
          <p:cNvPr id="43" name="Freeform 31">
            <a:extLst>
              <a:ext uri="{FF2B5EF4-FFF2-40B4-BE49-F238E27FC236}">
                <a16:creationId xmlns:a16="http://schemas.microsoft.com/office/drawing/2014/main" id="{000EC333-2FE7-4133-9269-874FC5AD9D5E}"/>
              </a:ext>
            </a:extLst>
          </p:cNvPr>
          <p:cNvSpPr/>
          <p:nvPr/>
        </p:nvSpPr>
        <p:spPr>
          <a:xfrm>
            <a:off x="7118566" y="6204527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A59CB1-8284-4249-9788-6775307708F2}"/>
              </a:ext>
            </a:extLst>
          </p:cNvPr>
          <p:cNvSpPr txBox="1"/>
          <p:nvPr/>
        </p:nvSpPr>
        <p:spPr>
          <a:xfrm>
            <a:off x="7632721" y="3594923"/>
            <a:ext cx="1726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UV completion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1D7ED8C-AF51-49E2-9B4F-E5C3E8FFA536}"/>
              </a:ext>
            </a:extLst>
          </p:cNvPr>
          <p:cNvSpPr/>
          <p:nvPr/>
        </p:nvSpPr>
        <p:spPr>
          <a:xfrm>
            <a:off x="4057566" y="3216738"/>
            <a:ext cx="3871912" cy="2128838"/>
          </a:xfrm>
          <a:custGeom>
            <a:avLst/>
            <a:gdLst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6" fmla="*/ 1354863 w 3940900"/>
              <a:gd name="connsiteY6" fmla="*/ 1509713 h 2190944"/>
              <a:gd name="connsiteX7" fmla="*/ 1545363 w 3940900"/>
              <a:gd name="connsiteY7" fmla="*/ 1590675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6" fmla="*/ 1354863 w 3940900"/>
              <a:gd name="connsiteY6" fmla="*/ 1509713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5" fmla="*/ 1354863 w 3940900"/>
              <a:gd name="connsiteY5" fmla="*/ 1509713 h 2190944"/>
              <a:gd name="connsiteX0" fmla="*/ 3940900 w 3940900"/>
              <a:gd name="connsiteY0" fmla="*/ 0 h 2190944"/>
              <a:gd name="connsiteX1" fmla="*/ 1978750 w 3940900"/>
              <a:gd name="connsiteY1" fmla="*/ 681038 h 2190944"/>
              <a:gd name="connsiteX2" fmla="*/ 1021488 w 3940900"/>
              <a:gd name="connsiteY2" fmla="*/ 1228725 h 2190944"/>
              <a:gd name="connsiteX3" fmla="*/ 68988 w 3940900"/>
              <a:gd name="connsiteY3" fmla="*/ 2128838 h 2190944"/>
              <a:gd name="connsiteX4" fmla="*/ 73750 w 3940900"/>
              <a:gd name="connsiteY4" fmla="*/ 2114550 h 2190944"/>
              <a:gd name="connsiteX0" fmla="*/ 3871912 w 3871912"/>
              <a:gd name="connsiteY0" fmla="*/ 0 h 2128838"/>
              <a:gd name="connsiteX1" fmla="*/ 1909762 w 3871912"/>
              <a:gd name="connsiteY1" fmla="*/ 681038 h 2128838"/>
              <a:gd name="connsiteX2" fmla="*/ 952500 w 3871912"/>
              <a:gd name="connsiteY2" fmla="*/ 1228725 h 2128838"/>
              <a:gd name="connsiteX3" fmla="*/ 0 w 3871912"/>
              <a:gd name="connsiteY3" fmla="*/ 2128838 h 212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1912" h="2128838">
                <a:moveTo>
                  <a:pt x="3871912" y="0"/>
                </a:moveTo>
                <a:cubicBezTo>
                  <a:pt x="3134121" y="238125"/>
                  <a:pt x="2396331" y="476251"/>
                  <a:pt x="1909762" y="681038"/>
                </a:cubicBezTo>
                <a:cubicBezTo>
                  <a:pt x="1423193" y="885825"/>
                  <a:pt x="1270794" y="987425"/>
                  <a:pt x="952500" y="1228725"/>
                </a:cubicBezTo>
                <a:cubicBezTo>
                  <a:pt x="634206" y="1470025"/>
                  <a:pt x="157956" y="1981201"/>
                  <a:pt x="0" y="2128838"/>
                </a:cubicBezTo>
              </a:path>
            </a:pathLst>
          </a:custGeom>
          <a:noFill/>
          <a:ln w="571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1AF71-BFE5-4AD5-A710-A193E1050302}"/>
              </a:ext>
            </a:extLst>
          </p:cNvPr>
          <p:cNvSpPr txBox="1"/>
          <p:nvPr/>
        </p:nvSpPr>
        <p:spPr>
          <a:xfrm>
            <a:off x="3114979" y="2518914"/>
            <a:ext cx="44646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633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– encoded by requirement of analyticity 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is what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connects UV to 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1D48C-72B6-52A4-3A16-6ADC35A68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37" y="2625705"/>
            <a:ext cx="2092102" cy="999305"/>
          </a:xfrm>
          <a:prstGeom prst="rect">
            <a:avLst/>
          </a:prstGeom>
        </p:spPr>
      </p:pic>
      <p:pic>
        <p:nvPicPr>
          <p:cNvPr id="1026" name="Picture 2" descr="Atom – Wikipedia">
            <a:extLst>
              <a:ext uri="{FF2B5EF4-FFF2-40B4-BE49-F238E27FC236}">
                <a16:creationId xmlns:a16="http://schemas.microsoft.com/office/drawing/2014/main" id="{5735388D-7925-5AB9-9C37-F4BBC9746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73" y="4973434"/>
            <a:ext cx="645633" cy="7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355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1938066" y="6274023"/>
            <a:ext cx="4584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>
            <a:off x="1818634" y="6120406"/>
            <a:ext cx="234086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223834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098314" y="6361362"/>
                <a:ext cx="591508" cy="459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73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98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314" y="6361362"/>
                <a:ext cx="591508" cy="4596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4130625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33960" y="6360743"/>
                <a:ext cx="803105" cy="459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73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98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960" y="6360743"/>
                <a:ext cx="803105" cy="4596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31"/>
          <p:cNvSpPr/>
          <p:nvPr/>
        </p:nvSpPr>
        <p:spPr>
          <a:xfrm>
            <a:off x="4814431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790846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665327" y="6360743"/>
                <a:ext cx="803105" cy="459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73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kumimoji="0" lang="en-US" sz="2987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98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327" y="6360743"/>
                <a:ext cx="803105" cy="45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4814431" y="6074490"/>
            <a:ext cx="16310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Non-Gravitational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7734309-E921-47D2-B31B-15A1D28B2239}"/>
                  </a:ext>
                </a:extLst>
              </p:cNvPr>
              <p:cNvSpPr/>
              <p:nvPr/>
            </p:nvSpPr>
            <p:spPr>
              <a:xfrm>
                <a:off x="388621" y="2889851"/>
                <a:ext cx="374200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F6FC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2−2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elastic scattering amplitude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7734309-E921-47D2-B31B-15A1D28B22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1" y="2889851"/>
                <a:ext cx="3742004" cy="400110"/>
              </a:xfrm>
              <a:prstGeom prst="rect">
                <a:avLst/>
              </a:prstGeom>
              <a:blipFill>
                <a:blip r:embed="rId6"/>
                <a:stretch>
                  <a:fillRect l="-1792" t="-7576" r="-1629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5">
            <a:extLst>
              <a:ext uri="{FF2B5EF4-FFF2-40B4-BE49-F238E27FC236}">
                <a16:creationId xmlns:a16="http://schemas.microsoft.com/office/drawing/2014/main" id="{A9DE5FA4-CF99-4451-96A6-1BDB634DA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1" t="16300" r="71723" b="53112"/>
          <a:stretch/>
        </p:blipFill>
        <p:spPr bwMode="auto">
          <a:xfrm>
            <a:off x="169384" y="2774731"/>
            <a:ext cx="29924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B61567-8948-4EC0-98AE-CD4E5A023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3701" y="2576783"/>
            <a:ext cx="5339899" cy="120159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462DA06E-0389-4A56-9C86-D0FB68D77634}"/>
              </a:ext>
            </a:extLst>
          </p:cNvPr>
          <p:cNvGrpSpPr/>
          <p:nvPr/>
        </p:nvGrpSpPr>
        <p:grpSpPr>
          <a:xfrm>
            <a:off x="2555147" y="1443167"/>
            <a:ext cx="6901910" cy="830997"/>
            <a:chOff x="2798663" y="1443167"/>
            <a:chExt cx="6901910" cy="83099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232DC58-3096-46C0-ADEA-21176CE89E4F}"/>
                </a:ext>
              </a:extLst>
            </p:cNvPr>
            <p:cNvSpPr txBox="1"/>
            <p:nvPr/>
          </p:nvSpPr>
          <p:spPr>
            <a:xfrm>
              <a:off x="2798663" y="1606686"/>
              <a:ext cx="2083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UV completion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99DC2B0-2003-4C4B-8043-CB2F1AB6FDAC}"/>
                </a:ext>
              </a:extLst>
            </p:cNvPr>
            <p:cNvSpPr txBox="1"/>
            <p:nvPr/>
          </p:nvSpPr>
          <p:spPr>
            <a:xfrm>
              <a:off x="5064367" y="1443167"/>
              <a:ext cx="46362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Unitary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(optical theorem)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Lorentz invariant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(crossing symmetry)</a:t>
              </a:r>
            </a:p>
          </p:txBody>
        </p:sp>
      </p:grpSp>
      <p:pic>
        <p:nvPicPr>
          <p:cNvPr id="1029" name="Picture 5">
            <a:extLst>
              <a:ext uri="{FF2B5EF4-FFF2-40B4-BE49-F238E27FC236}">
                <a16:creationId xmlns:a16="http://schemas.microsoft.com/office/drawing/2014/main" id="{9CD464B9-41B1-459B-B1ED-22A4F88C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38" y="5202983"/>
            <a:ext cx="27606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288B94-8934-4DCD-998D-CD5E1C8B76DA}"/>
              </a:ext>
            </a:extLst>
          </p:cNvPr>
          <p:cNvGrpSpPr/>
          <p:nvPr/>
        </p:nvGrpSpPr>
        <p:grpSpPr>
          <a:xfrm>
            <a:off x="1730387" y="5656775"/>
            <a:ext cx="1262287" cy="420061"/>
            <a:chOff x="1730387" y="5656775"/>
            <a:chExt cx="1262287" cy="420061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3BF5CEC-794E-4F21-8258-316BFDA6F4A6}"/>
                </a:ext>
              </a:extLst>
            </p:cNvPr>
            <p:cNvCxnSpPr/>
            <p:nvPr/>
          </p:nvCxnSpPr>
          <p:spPr>
            <a:xfrm>
              <a:off x="1895394" y="6076836"/>
              <a:ext cx="1097280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">
              <a:extLst>
                <a:ext uri="{FF2B5EF4-FFF2-40B4-BE49-F238E27FC236}">
                  <a16:creationId xmlns:a16="http://schemas.microsoft.com/office/drawing/2014/main" id="{F7B070F1-F6DA-4635-8B89-4AB6CE3AD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7" y="5656775"/>
              <a:ext cx="1256759" cy="417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5">
            <a:extLst>
              <a:ext uri="{FF2B5EF4-FFF2-40B4-BE49-F238E27FC236}">
                <a16:creationId xmlns:a16="http://schemas.microsoft.com/office/drawing/2014/main" id="{E42B2E2C-B865-427A-9FD6-5B08EBA10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2704611" y="4387661"/>
            <a:ext cx="789226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B0E92C3-F479-48F9-A01A-527BEC7E4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6505168" y="5908935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63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1938066" y="6274023"/>
            <a:ext cx="4584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>
            <a:off x="1818634" y="6120406"/>
            <a:ext cx="234086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223834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30625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814431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790846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14431" y="6074490"/>
            <a:ext cx="16310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6505168" y="5908935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Non-Gravitational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9CD464B9-41B1-459B-B1ED-22A4F88C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55" y="5705491"/>
            <a:ext cx="1328056" cy="4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B16B55-0148-4032-A091-E8474EAB50CC}"/>
              </a:ext>
            </a:extLst>
          </p:cNvPr>
          <p:cNvCxnSpPr/>
          <p:nvPr/>
        </p:nvCxnSpPr>
        <p:spPr>
          <a:xfrm>
            <a:off x="1895394" y="6076836"/>
            <a:ext cx="109728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B8BC472-A650-4250-AADB-D1518EC6B2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5588" y="3005138"/>
            <a:ext cx="9242425" cy="1457325"/>
            <a:chOff x="161" y="1893"/>
            <a:chExt cx="5822" cy="918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EF49EFA-045C-48C8-9A54-9D913AFB108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1" y="1893"/>
              <a:ext cx="5822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FACF3296-CBBE-4591-A95A-E18FD98F4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893"/>
              <a:ext cx="5824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55B0B8-2A34-4AC0-9751-B1C88518EBE0}"/>
              </a:ext>
            </a:extLst>
          </p:cNvPr>
          <p:cNvGrpSpPr/>
          <p:nvPr/>
        </p:nvGrpSpPr>
        <p:grpSpPr>
          <a:xfrm>
            <a:off x="2277855" y="1443167"/>
            <a:ext cx="7179202" cy="1200329"/>
            <a:chOff x="2521371" y="1443167"/>
            <a:chExt cx="7179202" cy="120032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3D26BB-718E-4611-88F7-CF17C775C7FA}"/>
                </a:ext>
              </a:extLst>
            </p:cNvPr>
            <p:cNvSpPr txBox="1"/>
            <p:nvPr/>
          </p:nvSpPr>
          <p:spPr>
            <a:xfrm>
              <a:off x="2521371" y="1997165"/>
              <a:ext cx="2083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UV completion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1827D1B-F144-4F0E-83A5-4F8E5B3CF634}"/>
                </a:ext>
              </a:extLst>
            </p:cNvPr>
            <p:cNvSpPr txBox="1"/>
            <p:nvPr/>
          </p:nvSpPr>
          <p:spPr>
            <a:xfrm>
              <a:off x="5064367" y="1443167"/>
              <a:ext cx="46362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Unitary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(optical theorem)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Lorentz invariant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(crossing symmetry)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(analyticity)</a:t>
              </a:r>
            </a:p>
          </p:txBody>
        </p: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614ACCE5-4AA5-4D3A-8DCA-BC5EF2C5A449}"/>
              </a:ext>
            </a:extLst>
          </p:cNvPr>
          <p:cNvSpPr/>
          <p:nvPr/>
        </p:nvSpPr>
        <p:spPr>
          <a:xfrm>
            <a:off x="1901480" y="4525605"/>
            <a:ext cx="4544909" cy="3097770"/>
          </a:xfrm>
          <a:prstGeom prst="arc">
            <a:avLst>
              <a:gd name="adj1" fmla="val 10762290"/>
              <a:gd name="adj2" fmla="val 0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D059990-9CD7-43ED-9770-BDCFBB587DC8}"/>
              </a:ext>
            </a:extLst>
          </p:cNvPr>
          <p:cNvCxnSpPr/>
          <p:nvPr/>
        </p:nvCxnSpPr>
        <p:spPr>
          <a:xfrm>
            <a:off x="4810823" y="6497775"/>
            <a:ext cx="16310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9ED85B7-1AA0-4121-996B-69BD9C9DD42A}"/>
              </a:ext>
            </a:extLst>
          </p:cNvPr>
          <p:cNvCxnSpPr/>
          <p:nvPr/>
        </p:nvCxnSpPr>
        <p:spPr>
          <a:xfrm>
            <a:off x="1891786" y="6500121"/>
            <a:ext cx="109728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B5356EDB-7B9B-4868-8979-72B5631C7FB0}"/>
              </a:ext>
            </a:extLst>
          </p:cNvPr>
          <p:cNvSpPr/>
          <p:nvPr/>
        </p:nvSpPr>
        <p:spPr>
          <a:xfrm flipV="1">
            <a:off x="1901010" y="4949973"/>
            <a:ext cx="4544909" cy="3097770"/>
          </a:xfrm>
          <a:prstGeom prst="arc">
            <a:avLst>
              <a:gd name="adj1" fmla="val 10762290"/>
              <a:gd name="adj2" fmla="val 0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5F19B5-70F9-4D76-992E-C578ED32F03E}"/>
              </a:ext>
            </a:extLst>
          </p:cNvPr>
          <p:cNvSpPr/>
          <p:nvPr/>
        </p:nvSpPr>
        <p:spPr>
          <a:xfrm>
            <a:off x="4660064" y="6073407"/>
            <a:ext cx="152731" cy="423193"/>
          </a:xfrm>
          <a:custGeom>
            <a:avLst/>
            <a:gdLst>
              <a:gd name="connsiteX0" fmla="*/ 154982 w 154982"/>
              <a:gd name="connsiteY0" fmla="*/ 0 h 445477"/>
              <a:gd name="connsiteX1" fmla="*/ 237 w 154982"/>
              <a:gd name="connsiteY1" fmla="*/ 220394 h 445477"/>
              <a:gd name="connsiteX2" fmla="*/ 126847 w 154982"/>
              <a:gd name="connsiteY2" fmla="*/ 445477 h 445477"/>
              <a:gd name="connsiteX0" fmla="*/ 154911 w 156907"/>
              <a:gd name="connsiteY0" fmla="*/ 0 h 454426"/>
              <a:gd name="connsiteX1" fmla="*/ 166 w 156907"/>
              <a:gd name="connsiteY1" fmla="*/ 220394 h 454426"/>
              <a:gd name="connsiteX2" fmla="*/ 156907 w 156907"/>
              <a:gd name="connsiteY2" fmla="*/ 454426 h 454426"/>
              <a:gd name="connsiteX0" fmla="*/ 152504 w 154500"/>
              <a:gd name="connsiteY0" fmla="*/ 0 h 454426"/>
              <a:gd name="connsiteX1" fmla="*/ 170 w 154500"/>
              <a:gd name="connsiteY1" fmla="*/ 214001 h 454426"/>
              <a:gd name="connsiteX2" fmla="*/ 154500 w 154500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612" h="454426">
                <a:moveTo>
                  <a:pt x="152616" y="0"/>
                </a:moveTo>
                <a:cubicBezTo>
                  <a:pt x="55892" y="18100"/>
                  <a:pt x="-4671" y="138477"/>
                  <a:pt x="282" y="214001"/>
                </a:cubicBezTo>
                <a:cubicBezTo>
                  <a:pt x="1619" y="290804"/>
                  <a:pt x="58830" y="431426"/>
                  <a:pt x="154612" y="454426"/>
                </a:cubicBezTo>
              </a:path>
            </a:pathLst>
          </a:cu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5C8B54-3979-4DD1-9AA2-08B116FE8A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4479" y="4730451"/>
            <a:ext cx="443132" cy="58889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50C1A75-8FA6-4F75-B373-95B3E02D26DB}"/>
              </a:ext>
            </a:extLst>
          </p:cNvPr>
          <p:cNvSpPr/>
          <p:nvPr/>
        </p:nvSpPr>
        <p:spPr>
          <a:xfrm flipH="1">
            <a:off x="2980537" y="6084762"/>
            <a:ext cx="84169" cy="423193"/>
          </a:xfrm>
          <a:custGeom>
            <a:avLst/>
            <a:gdLst>
              <a:gd name="connsiteX0" fmla="*/ 154982 w 154982"/>
              <a:gd name="connsiteY0" fmla="*/ 0 h 445477"/>
              <a:gd name="connsiteX1" fmla="*/ 237 w 154982"/>
              <a:gd name="connsiteY1" fmla="*/ 220394 h 445477"/>
              <a:gd name="connsiteX2" fmla="*/ 126847 w 154982"/>
              <a:gd name="connsiteY2" fmla="*/ 445477 h 445477"/>
              <a:gd name="connsiteX0" fmla="*/ 154911 w 156907"/>
              <a:gd name="connsiteY0" fmla="*/ 0 h 454426"/>
              <a:gd name="connsiteX1" fmla="*/ 166 w 156907"/>
              <a:gd name="connsiteY1" fmla="*/ 220394 h 454426"/>
              <a:gd name="connsiteX2" fmla="*/ 156907 w 156907"/>
              <a:gd name="connsiteY2" fmla="*/ 454426 h 454426"/>
              <a:gd name="connsiteX0" fmla="*/ 152504 w 154500"/>
              <a:gd name="connsiteY0" fmla="*/ 0 h 454426"/>
              <a:gd name="connsiteX1" fmla="*/ 170 w 154500"/>
              <a:gd name="connsiteY1" fmla="*/ 214001 h 454426"/>
              <a:gd name="connsiteX2" fmla="*/ 154500 w 154500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612" h="454426">
                <a:moveTo>
                  <a:pt x="152616" y="0"/>
                </a:moveTo>
                <a:cubicBezTo>
                  <a:pt x="55892" y="18100"/>
                  <a:pt x="-4671" y="138477"/>
                  <a:pt x="282" y="214001"/>
                </a:cubicBezTo>
                <a:cubicBezTo>
                  <a:pt x="1619" y="290804"/>
                  <a:pt x="58830" y="431426"/>
                  <a:pt x="154612" y="454426"/>
                </a:cubicBezTo>
              </a:path>
            </a:pathLst>
          </a:cu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199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1938066" y="6274023"/>
            <a:ext cx="4584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>
            <a:off x="1818634" y="6120406"/>
            <a:ext cx="234086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223834" y="6197215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30625" y="6196596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814431" y="6196597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013706" y="6204528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790846" y="6196596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14431" y="6074490"/>
            <a:ext cx="16310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6505168" y="5908935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Non-Gravitational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9CD464B9-41B1-459B-B1ED-22A4F88C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55" y="5705491"/>
            <a:ext cx="1328056" cy="4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B16B55-0148-4032-A091-E8474EAB50CC}"/>
              </a:ext>
            </a:extLst>
          </p:cNvPr>
          <p:cNvCxnSpPr/>
          <p:nvPr/>
        </p:nvCxnSpPr>
        <p:spPr>
          <a:xfrm>
            <a:off x="1895394" y="6076836"/>
            <a:ext cx="109728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B8BC472-A650-4250-AADB-D1518EC6B2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5588" y="3005138"/>
            <a:ext cx="9242425" cy="1457325"/>
            <a:chOff x="161" y="1893"/>
            <a:chExt cx="5822" cy="918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EF49EFA-045C-48C8-9A54-9D913AFB108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1" y="1893"/>
              <a:ext cx="5822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FACF3296-CBBE-4591-A95A-E18FD98F4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893"/>
              <a:ext cx="5824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614ACCE5-4AA5-4D3A-8DCA-BC5EF2C5A449}"/>
              </a:ext>
            </a:extLst>
          </p:cNvPr>
          <p:cNvSpPr/>
          <p:nvPr/>
        </p:nvSpPr>
        <p:spPr>
          <a:xfrm>
            <a:off x="1901480" y="4525605"/>
            <a:ext cx="4544909" cy="3097770"/>
          </a:xfrm>
          <a:prstGeom prst="arc">
            <a:avLst>
              <a:gd name="adj1" fmla="val 10762290"/>
              <a:gd name="adj2" fmla="val 0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D059990-9CD7-43ED-9770-BDCFBB587DC8}"/>
              </a:ext>
            </a:extLst>
          </p:cNvPr>
          <p:cNvCxnSpPr/>
          <p:nvPr/>
        </p:nvCxnSpPr>
        <p:spPr>
          <a:xfrm>
            <a:off x="4810823" y="6497775"/>
            <a:ext cx="163101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9ED85B7-1AA0-4121-996B-69BD9C9DD42A}"/>
              </a:ext>
            </a:extLst>
          </p:cNvPr>
          <p:cNvCxnSpPr/>
          <p:nvPr/>
        </p:nvCxnSpPr>
        <p:spPr>
          <a:xfrm>
            <a:off x="1891786" y="6500121"/>
            <a:ext cx="109728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B5356EDB-7B9B-4868-8979-72B5631C7FB0}"/>
              </a:ext>
            </a:extLst>
          </p:cNvPr>
          <p:cNvSpPr/>
          <p:nvPr/>
        </p:nvSpPr>
        <p:spPr>
          <a:xfrm flipV="1">
            <a:off x="1901010" y="4949973"/>
            <a:ext cx="4544909" cy="3097770"/>
          </a:xfrm>
          <a:prstGeom prst="arc">
            <a:avLst>
              <a:gd name="adj1" fmla="val 10762290"/>
              <a:gd name="adj2" fmla="val 0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5F19B5-70F9-4D76-992E-C578ED32F03E}"/>
              </a:ext>
            </a:extLst>
          </p:cNvPr>
          <p:cNvSpPr/>
          <p:nvPr/>
        </p:nvSpPr>
        <p:spPr>
          <a:xfrm>
            <a:off x="4660064" y="6073407"/>
            <a:ext cx="152731" cy="423193"/>
          </a:xfrm>
          <a:custGeom>
            <a:avLst/>
            <a:gdLst>
              <a:gd name="connsiteX0" fmla="*/ 154982 w 154982"/>
              <a:gd name="connsiteY0" fmla="*/ 0 h 445477"/>
              <a:gd name="connsiteX1" fmla="*/ 237 w 154982"/>
              <a:gd name="connsiteY1" fmla="*/ 220394 h 445477"/>
              <a:gd name="connsiteX2" fmla="*/ 126847 w 154982"/>
              <a:gd name="connsiteY2" fmla="*/ 445477 h 445477"/>
              <a:gd name="connsiteX0" fmla="*/ 154911 w 156907"/>
              <a:gd name="connsiteY0" fmla="*/ 0 h 454426"/>
              <a:gd name="connsiteX1" fmla="*/ 166 w 156907"/>
              <a:gd name="connsiteY1" fmla="*/ 220394 h 454426"/>
              <a:gd name="connsiteX2" fmla="*/ 156907 w 156907"/>
              <a:gd name="connsiteY2" fmla="*/ 454426 h 454426"/>
              <a:gd name="connsiteX0" fmla="*/ 152504 w 154500"/>
              <a:gd name="connsiteY0" fmla="*/ 0 h 454426"/>
              <a:gd name="connsiteX1" fmla="*/ 170 w 154500"/>
              <a:gd name="connsiteY1" fmla="*/ 214001 h 454426"/>
              <a:gd name="connsiteX2" fmla="*/ 154500 w 154500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547 w 154543"/>
              <a:gd name="connsiteY0" fmla="*/ 0 h 454426"/>
              <a:gd name="connsiteX1" fmla="*/ 213 w 154543"/>
              <a:gd name="connsiteY1" fmla="*/ 214001 h 454426"/>
              <a:gd name="connsiteX2" fmla="*/ 154543 w 154543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  <a:gd name="connsiteX0" fmla="*/ 152616 w 154612"/>
              <a:gd name="connsiteY0" fmla="*/ 0 h 454426"/>
              <a:gd name="connsiteX1" fmla="*/ 282 w 154612"/>
              <a:gd name="connsiteY1" fmla="*/ 214001 h 454426"/>
              <a:gd name="connsiteX2" fmla="*/ 154612 w 154612"/>
              <a:gd name="connsiteY2" fmla="*/ 454426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612" h="454426">
                <a:moveTo>
                  <a:pt x="152616" y="0"/>
                </a:moveTo>
                <a:cubicBezTo>
                  <a:pt x="55892" y="18100"/>
                  <a:pt x="-4671" y="138477"/>
                  <a:pt x="282" y="214001"/>
                </a:cubicBezTo>
                <a:cubicBezTo>
                  <a:pt x="1619" y="290804"/>
                  <a:pt x="58830" y="431426"/>
                  <a:pt x="154612" y="454426"/>
                </a:cubicBezTo>
              </a:path>
            </a:pathLst>
          </a:cu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05F373-5F70-4546-84AB-6658909555EA}"/>
              </a:ext>
            </a:extLst>
          </p:cNvPr>
          <p:cNvGrpSpPr/>
          <p:nvPr/>
        </p:nvGrpSpPr>
        <p:grpSpPr>
          <a:xfrm>
            <a:off x="2277855" y="1443167"/>
            <a:ext cx="7179202" cy="1569660"/>
            <a:chOff x="2521371" y="1443167"/>
            <a:chExt cx="7179202" cy="15696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25CB70-4573-486F-B1BA-D680BBD00341}"/>
                </a:ext>
              </a:extLst>
            </p:cNvPr>
            <p:cNvSpPr txBox="1"/>
            <p:nvPr/>
          </p:nvSpPr>
          <p:spPr>
            <a:xfrm>
              <a:off x="2521371" y="1997165"/>
              <a:ext cx="2083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UV completion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121A47-18DC-4B37-A232-FA929E117D5F}"/>
                </a:ext>
              </a:extLst>
            </p:cNvPr>
            <p:cNvSpPr txBox="1"/>
            <p:nvPr/>
          </p:nvSpPr>
          <p:spPr>
            <a:xfrm>
              <a:off x="5064367" y="1443167"/>
              <a:ext cx="463620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Unitary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(optical theorem)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Lorentz invariant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(crossing symmetry)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(analyticity)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Local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(Froissart Bound)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D530398-8765-4B99-B802-94B1BD7935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167" y="2956732"/>
            <a:ext cx="8173329" cy="1716258"/>
          </a:xfrm>
          <a:prstGeom prst="rect">
            <a:avLst/>
          </a:prstGeom>
        </p:spPr>
      </p:pic>
      <p:grpSp>
        <p:nvGrpSpPr>
          <p:cNvPr id="31" name="Group 4">
            <a:extLst>
              <a:ext uri="{FF2B5EF4-FFF2-40B4-BE49-F238E27FC236}">
                <a16:creationId xmlns:a16="http://schemas.microsoft.com/office/drawing/2014/main" id="{C1FC9EE4-52C3-4BA6-B16B-DC80BE93CD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57126" y="4382603"/>
            <a:ext cx="3439344" cy="1372933"/>
            <a:chOff x="3111" y="3283"/>
            <a:chExt cx="2698" cy="1077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D921DE2B-FEDC-4A12-94DA-F15BDA78790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11" y="3283"/>
              <a:ext cx="2698" cy="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4" name="Picture 5">
              <a:extLst>
                <a:ext uri="{FF2B5EF4-FFF2-40B4-BE49-F238E27FC236}">
                  <a16:creationId xmlns:a16="http://schemas.microsoft.com/office/drawing/2014/main" id="{DFA880AD-D50E-4039-B15E-39312D135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" y="3283"/>
              <a:ext cx="2700" cy="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ACD23DB-7FFE-49F6-8F74-774AA96A0D13}"/>
              </a:ext>
            </a:extLst>
          </p:cNvPr>
          <p:cNvSpPr txBox="1"/>
          <p:nvPr/>
        </p:nvSpPr>
        <p:spPr>
          <a:xfrm>
            <a:off x="6387611" y="6774759"/>
            <a:ext cx="3454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Pham and Truong 1985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Ananthanarayan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Toublan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and Wanders, 1994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Adams et. al. 2006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25C95C79-9B5A-407F-8D47-F651A84B38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44753" y="2465009"/>
            <a:ext cx="2144713" cy="709612"/>
            <a:chOff x="5044" y="1573"/>
            <a:chExt cx="1351" cy="447"/>
          </a:xfrm>
        </p:grpSpPr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FEE08ED3-56A1-48FE-91BE-B2B05712A61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44" y="1573"/>
              <a:ext cx="1351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7" name="Picture 5">
              <a:extLst>
                <a:ext uri="{FF2B5EF4-FFF2-40B4-BE49-F238E27FC236}">
                  <a16:creationId xmlns:a16="http://schemas.microsoft.com/office/drawing/2014/main" id="{967D35C3-BE66-4737-8705-32CE0F29B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" y="1573"/>
              <a:ext cx="135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53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3C6D05-3926-B584-6D27-B3801B48D5D5}"/>
              </a:ext>
            </a:extLst>
          </p:cNvPr>
          <p:cNvSpPr/>
          <p:nvPr/>
        </p:nvSpPr>
        <p:spPr>
          <a:xfrm>
            <a:off x="4397200" y="1879601"/>
            <a:ext cx="2227415" cy="65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8A9592C-F269-4FC3-A4B2-E53ED6576650}"/>
              </a:ext>
            </a:extLst>
          </p:cNvPr>
          <p:cNvCxnSpPr/>
          <p:nvPr/>
        </p:nvCxnSpPr>
        <p:spPr>
          <a:xfrm flipV="1">
            <a:off x="587945" y="1334683"/>
            <a:ext cx="0" cy="5707901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E1DB3F-4AF5-434E-9897-3CBF5E38E4A0}"/>
              </a:ext>
            </a:extLst>
          </p:cNvPr>
          <p:cNvCxnSpPr/>
          <p:nvPr/>
        </p:nvCxnSpPr>
        <p:spPr>
          <a:xfrm>
            <a:off x="261374" y="6630049"/>
            <a:ext cx="653143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563BB9-7858-4434-9255-DA4AE450DF31}"/>
              </a:ext>
            </a:extLst>
          </p:cNvPr>
          <p:cNvSpPr txBox="1"/>
          <p:nvPr/>
        </p:nvSpPr>
        <p:spPr>
          <a:xfrm>
            <a:off x="100369" y="817770"/>
            <a:ext cx="103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Energy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64FC2-1BB7-4BEA-818F-E0228A8EF5B1}"/>
              </a:ext>
            </a:extLst>
          </p:cNvPr>
          <p:cNvCxnSpPr/>
          <p:nvPr/>
        </p:nvCxnSpPr>
        <p:spPr>
          <a:xfrm>
            <a:off x="261374" y="1907359"/>
            <a:ext cx="653143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BF8EC7-A693-440F-82D6-16BC8115EC5B}"/>
              </a:ext>
            </a:extLst>
          </p:cNvPr>
          <p:cNvCxnSpPr/>
          <p:nvPr/>
        </p:nvCxnSpPr>
        <p:spPr>
          <a:xfrm>
            <a:off x="261374" y="280473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E42628-2650-45AD-AD86-2E0D00A4E7BB}"/>
              </a:ext>
            </a:extLst>
          </p:cNvPr>
          <p:cNvCxnSpPr/>
          <p:nvPr/>
        </p:nvCxnSpPr>
        <p:spPr>
          <a:xfrm>
            <a:off x="261374" y="350237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26A051-6BC8-4A81-A72B-14BF27B5335B}"/>
              </a:ext>
            </a:extLst>
          </p:cNvPr>
          <p:cNvCxnSpPr/>
          <p:nvPr/>
        </p:nvCxnSpPr>
        <p:spPr>
          <a:xfrm>
            <a:off x="261374" y="4296559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9FD58A-F5AB-4D3E-AF78-2F7945AB0C44}"/>
              </a:ext>
            </a:extLst>
          </p:cNvPr>
          <p:cNvCxnSpPr/>
          <p:nvPr/>
        </p:nvCxnSpPr>
        <p:spPr>
          <a:xfrm>
            <a:off x="249068" y="1695345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npulsar16_9">
            <a:hlinkClick r:id="" action="ppaction://media"/>
            <a:extLst>
              <a:ext uri="{FF2B5EF4-FFF2-40B4-BE49-F238E27FC236}">
                <a16:creationId xmlns:a16="http://schemas.microsoft.com/office/drawing/2014/main" id="{03E84C1F-245B-470A-9ABC-235B2D821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6646" y="5672836"/>
            <a:ext cx="1974499" cy="105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4189E4-D910-4AE8-A687-BE1A4B6CB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73" y="578577"/>
            <a:ext cx="3245838" cy="19475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976CA7-28F7-48B2-B643-017A329AD8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86179">
            <a:off x="6680502" y="599301"/>
            <a:ext cx="1961272" cy="26161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825000-CA04-4084-9D91-7DC0ABFBA1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86" y="193221"/>
            <a:ext cx="3549301" cy="1695345"/>
          </a:xfrm>
          <a:prstGeom prst="rect">
            <a:avLst/>
          </a:prstGeom>
        </p:spPr>
      </p:pic>
      <p:sp>
        <p:nvSpPr>
          <p:cNvPr id="7" name="Arrow: Up-Down 6">
            <a:extLst>
              <a:ext uri="{FF2B5EF4-FFF2-40B4-BE49-F238E27FC236}">
                <a16:creationId xmlns:a16="http://schemas.microsoft.com/office/drawing/2014/main" id="{83FEBC53-405A-4319-9C16-9BE0736FAA26}"/>
              </a:ext>
            </a:extLst>
          </p:cNvPr>
          <p:cNvSpPr/>
          <p:nvPr/>
        </p:nvSpPr>
        <p:spPr>
          <a:xfrm>
            <a:off x="4403518" y="2946397"/>
            <a:ext cx="595528" cy="1699082"/>
          </a:xfrm>
          <a:prstGeom prst="upDownArrow">
            <a:avLst>
              <a:gd name="adj1" fmla="val 50000"/>
              <a:gd name="adj2" fmla="val 7913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445A4-021C-454B-868C-55BA7D28FA1E}"/>
              </a:ext>
            </a:extLst>
          </p:cNvPr>
          <p:cNvSpPr txBox="1"/>
          <p:nvPr/>
        </p:nvSpPr>
        <p:spPr>
          <a:xfrm>
            <a:off x="5265988" y="3410634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D5C2392-5910-40FB-98E2-B6575D0CD5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3" y="5350959"/>
            <a:ext cx="2140321" cy="18804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792824-E005-454A-AB79-B06CB24FF7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560" t="36497" r="12164" b="15186"/>
          <a:stretch/>
        </p:blipFill>
        <p:spPr>
          <a:xfrm>
            <a:off x="7456213" y="5576075"/>
            <a:ext cx="2183013" cy="1147547"/>
          </a:xfrm>
          <a:prstGeom prst="rect">
            <a:avLst/>
          </a:prstGeom>
        </p:spPr>
      </p:pic>
      <p:pic>
        <p:nvPicPr>
          <p:cNvPr id="20" name="Picture 2" descr="Science Made Simple: What Is the Standard Model of Particle Physics?">
            <a:extLst>
              <a:ext uri="{FF2B5EF4-FFF2-40B4-BE49-F238E27FC236}">
                <a16:creationId xmlns:a16="http://schemas.microsoft.com/office/drawing/2014/main" id="{7F37948E-E21C-4416-A5B5-B150DCF9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78" y="5576075"/>
            <a:ext cx="1857894" cy="13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5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Non-Gravitational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721F1-6C28-4AEF-84C5-E676579F9A54}"/>
              </a:ext>
            </a:extLst>
          </p:cNvPr>
          <p:cNvSpPr txBox="1"/>
          <p:nvPr/>
        </p:nvSpPr>
        <p:spPr>
          <a:xfrm>
            <a:off x="4384974" y="1630092"/>
            <a:ext cx="40639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Unitary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(optical theorem)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Lorentz invariant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(crossing symmetry)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(analyticity)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Local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(Froissart Bound)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72100-F469-4012-B1B7-6BCF45AE78D2}"/>
              </a:ext>
            </a:extLst>
          </p:cNvPr>
          <p:cNvSpPr txBox="1"/>
          <p:nvPr/>
        </p:nvSpPr>
        <p:spPr>
          <a:xfrm>
            <a:off x="4892651" y="4196027"/>
            <a:ext cx="210615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bounds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(applied to low-energy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scattering amplitude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or refractive index)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55F9175-FDFB-4F57-BCE8-FDC277F1E659}"/>
              </a:ext>
            </a:extLst>
          </p:cNvPr>
          <p:cNvSpPr/>
          <p:nvPr/>
        </p:nvSpPr>
        <p:spPr>
          <a:xfrm>
            <a:off x="5991627" y="3242225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F882E78-F658-4922-BB58-F0B9277A2C66}"/>
              </a:ext>
            </a:extLst>
          </p:cNvPr>
          <p:cNvSpPr/>
          <p:nvPr/>
        </p:nvSpPr>
        <p:spPr>
          <a:xfrm>
            <a:off x="5991627" y="5655556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87C351-7826-4090-942A-02A03C026C7A}"/>
              </a:ext>
            </a:extLst>
          </p:cNvPr>
          <p:cNvSpPr/>
          <p:nvPr/>
        </p:nvSpPr>
        <p:spPr>
          <a:xfrm>
            <a:off x="3764037" y="6364164"/>
            <a:ext cx="4764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luminal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sound speed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425DD6-50C8-0BF6-41DA-0BA075C86C9F}"/>
              </a:ext>
            </a:extLst>
          </p:cNvPr>
          <p:cNvCxnSpPr>
            <a:cxnSpLocks/>
          </p:cNvCxnSpPr>
          <p:nvPr/>
        </p:nvCxnSpPr>
        <p:spPr>
          <a:xfrm flipV="1">
            <a:off x="498572" y="555083"/>
            <a:ext cx="0" cy="7055539"/>
          </a:xfrm>
          <a:prstGeom prst="straightConnector1">
            <a:avLst/>
          </a:prstGeom>
          <a:ln w="57150">
            <a:solidFill>
              <a:srgbClr val="00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3D34EC-9379-220A-E8BB-C417A51EAEE0}"/>
              </a:ext>
            </a:extLst>
          </p:cNvPr>
          <p:cNvSpPr txBox="1"/>
          <p:nvPr/>
        </p:nvSpPr>
        <p:spPr>
          <a:xfrm>
            <a:off x="5618" y="185751"/>
            <a:ext cx="13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Energy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BD6309DA-B71B-7B31-FA8F-C70711DF8BC0}"/>
              </a:ext>
            </a:extLst>
          </p:cNvPr>
          <p:cNvSpPr/>
          <p:nvPr/>
        </p:nvSpPr>
        <p:spPr>
          <a:xfrm>
            <a:off x="1235640" y="3526509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B084EF-D256-D796-C416-2D484E6A93D7}"/>
              </a:ext>
            </a:extLst>
          </p:cNvPr>
          <p:cNvCxnSpPr/>
          <p:nvPr/>
        </p:nvCxnSpPr>
        <p:spPr>
          <a:xfrm>
            <a:off x="200417" y="5429611"/>
            <a:ext cx="653143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69A036-DA45-535F-8AE3-FB7DD0706775}"/>
              </a:ext>
            </a:extLst>
          </p:cNvPr>
          <p:cNvCxnSpPr/>
          <p:nvPr/>
        </p:nvCxnSpPr>
        <p:spPr>
          <a:xfrm>
            <a:off x="200417" y="280473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A0C996-8263-17F7-C43D-93F8A572B994}"/>
              </a:ext>
            </a:extLst>
          </p:cNvPr>
          <p:cNvCxnSpPr/>
          <p:nvPr/>
        </p:nvCxnSpPr>
        <p:spPr>
          <a:xfrm>
            <a:off x="200417" y="350237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5EF039-EA0E-4CF2-9A3E-DD2FB131FA81}"/>
              </a:ext>
            </a:extLst>
          </p:cNvPr>
          <p:cNvCxnSpPr/>
          <p:nvPr/>
        </p:nvCxnSpPr>
        <p:spPr>
          <a:xfrm>
            <a:off x="200417" y="4296559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312661C-0C0F-9E07-83ED-39370F458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0" y="978848"/>
            <a:ext cx="1843404" cy="880513"/>
          </a:xfrm>
          <a:prstGeom prst="rect">
            <a:avLst/>
          </a:prstGeom>
        </p:spPr>
      </p:pic>
      <p:pic>
        <p:nvPicPr>
          <p:cNvPr id="37" name="Picture 2" descr="Science Made Simple: What Is the Standard Model of Particle Physics?">
            <a:extLst>
              <a:ext uri="{FF2B5EF4-FFF2-40B4-BE49-F238E27FC236}">
                <a16:creationId xmlns:a16="http://schemas.microsoft.com/office/drawing/2014/main" id="{2B9083BE-E76E-B40C-078B-92249AE95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0" y="5869240"/>
            <a:ext cx="1857894" cy="13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904208B-36B2-FFA9-3D25-A62E3A884131}"/>
              </a:ext>
            </a:extLst>
          </p:cNvPr>
          <p:cNvSpPr txBox="1"/>
          <p:nvPr/>
        </p:nvSpPr>
        <p:spPr>
          <a:xfrm>
            <a:off x="728432" y="5171548"/>
            <a:ext cx="16333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Low-energy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EFT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73C9EF-1CB4-1468-0CCA-BACECEB88F1E}"/>
              </a:ext>
            </a:extLst>
          </p:cNvPr>
          <p:cNvGrpSpPr/>
          <p:nvPr/>
        </p:nvGrpSpPr>
        <p:grpSpPr>
          <a:xfrm>
            <a:off x="2498349" y="5655556"/>
            <a:ext cx="3260160" cy="948054"/>
            <a:chOff x="843337" y="5197350"/>
            <a:chExt cx="3260160" cy="94805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6AB5FC1-0C64-6807-DA44-DC9874188E08}"/>
                    </a:ext>
                  </a:extLst>
                </p14:cNvPr>
                <p14:cNvContentPartPr/>
                <p14:nvPr/>
              </p14:nvContentPartPr>
              <p14:xfrm>
                <a:off x="910433" y="5443799"/>
                <a:ext cx="3049920" cy="253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25EC76E-1923-42C8-833E-285B6054283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1433" y="5434799"/>
                  <a:ext cx="306756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270943E-EC57-4CE1-4138-D53BC84FEC7B}"/>
                    </a:ext>
                  </a:extLst>
                </p14:cNvPr>
                <p14:cNvContentPartPr/>
                <p14:nvPr/>
              </p14:nvContentPartPr>
              <p14:xfrm>
                <a:off x="1618193" y="5610863"/>
                <a:ext cx="5400" cy="1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298DD22-E877-4CBF-9DD5-4E6038C7529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09553" y="5602223"/>
                  <a:ext cx="230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3536357-93A5-9AF7-1785-553B7798209B}"/>
                    </a:ext>
                  </a:extLst>
                </p14:cNvPr>
                <p14:cNvContentPartPr/>
                <p14:nvPr/>
              </p14:nvContentPartPr>
              <p14:xfrm>
                <a:off x="1354313" y="5607983"/>
                <a:ext cx="284760" cy="293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09FDE1-E60E-4BD1-B896-C63A72AD46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45673" y="5599343"/>
                  <a:ext cx="3024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570BD8D-87C3-50B2-42B8-25A7BEBD6F57}"/>
                    </a:ext>
                  </a:extLst>
                </p14:cNvPr>
                <p14:cNvContentPartPr/>
                <p14:nvPr/>
              </p14:nvContentPartPr>
              <p14:xfrm>
                <a:off x="1616753" y="5613383"/>
                <a:ext cx="226800" cy="3535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763E8D5-3F41-4FCD-ABAB-9781F76BE37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08113" y="5604743"/>
                  <a:ext cx="24444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8B51CF0-DD5E-0F53-AC1B-9999E7D0CB20}"/>
                    </a:ext>
                  </a:extLst>
                </p14:cNvPr>
                <p14:cNvContentPartPr/>
                <p14:nvPr/>
              </p14:nvContentPartPr>
              <p14:xfrm>
                <a:off x="2185553" y="5664863"/>
                <a:ext cx="144720" cy="343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5FBAA7C-F4AE-46B1-927F-23163B2AB29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76913" y="5656223"/>
                  <a:ext cx="16236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D627D4A-0910-B6DF-EE11-9442F8DC3D74}"/>
                    </a:ext>
                  </a:extLst>
                </p14:cNvPr>
                <p14:cNvContentPartPr/>
                <p14:nvPr/>
              </p14:nvContentPartPr>
              <p14:xfrm>
                <a:off x="2301473" y="5672423"/>
                <a:ext cx="260640" cy="304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E1E6BE1-0C23-4691-8F9A-1E33082BAA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92473" y="5663423"/>
                  <a:ext cx="2782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6897D9A-91FF-3241-230A-3BB1C07119EA}"/>
                    </a:ext>
                  </a:extLst>
                </p14:cNvPr>
                <p14:cNvContentPartPr/>
                <p14:nvPr/>
              </p14:nvContentPartPr>
              <p14:xfrm>
                <a:off x="2807633" y="5521223"/>
                <a:ext cx="198000" cy="352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EE13FB1-73B0-4E92-B08A-B1B5480A810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98633" y="5512583"/>
                  <a:ext cx="21564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B58F020-239A-877D-843B-EEBDBDA455A5}"/>
                    </a:ext>
                  </a:extLst>
                </p14:cNvPr>
                <p14:cNvContentPartPr/>
                <p14:nvPr/>
              </p14:nvContentPartPr>
              <p14:xfrm>
                <a:off x="2977913" y="5499623"/>
                <a:ext cx="223200" cy="336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B43A009-6B8B-4759-AC60-E461CA2283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68913" y="5490623"/>
                  <a:ext cx="2408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F7E5215-2837-4486-77C7-EC4280BFFA1D}"/>
                    </a:ext>
                  </a:extLst>
                </p14:cNvPr>
                <p14:cNvContentPartPr/>
                <p14:nvPr/>
              </p14:nvContentPartPr>
              <p14:xfrm>
                <a:off x="1589033" y="5349143"/>
                <a:ext cx="98640" cy="166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E5DA01F-9950-495C-8E13-9F85E04B01F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80033" y="5340503"/>
                  <a:ext cx="1162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15446C7-796F-278D-85F3-02956E5F5A0E}"/>
                    </a:ext>
                  </a:extLst>
                </p14:cNvPr>
                <p14:cNvContentPartPr/>
                <p14:nvPr/>
              </p14:nvContentPartPr>
              <p14:xfrm>
                <a:off x="1740233" y="5351663"/>
                <a:ext cx="76680" cy="116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7990355-83A2-4CD3-9290-F0F4CAEE224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731593" y="5343023"/>
                  <a:ext cx="943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D395E57-A37A-E31A-7014-82A6A3FC5B38}"/>
                    </a:ext>
                  </a:extLst>
                </p14:cNvPr>
                <p14:cNvContentPartPr/>
                <p14:nvPr/>
              </p14:nvContentPartPr>
              <p14:xfrm>
                <a:off x="2218313" y="5483423"/>
                <a:ext cx="107280" cy="123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AD93E47-8CC8-4B7B-AB5B-0F81ED898EB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09313" y="5474783"/>
                  <a:ext cx="1249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F17D828-9598-72AD-3482-D5AC2127B187}"/>
                    </a:ext>
                  </a:extLst>
                </p14:cNvPr>
                <p14:cNvContentPartPr/>
                <p14:nvPr/>
              </p14:nvContentPartPr>
              <p14:xfrm>
                <a:off x="2349713" y="5407823"/>
                <a:ext cx="75960" cy="78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7DBEAE2-6DD5-4667-B84A-81C8C304ABB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40713" y="5398823"/>
                  <a:ext cx="936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58665C7-83BC-9A8A-9E31-8ED28D978CF5}"/>
                    </a:ext>
                  </a:extLst>
                </p14:cNvPr>
                <p14:cNvContentPartPr/>
                <p14:nvPr/>
              </p14:nvContentPartPr>
              <p14:xfrm>
                <a:off x="2955953" y="5280743"/>
                <a:ext cx="112320" cy="124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1003A65-6271-4944-96B4-E96058D4FDD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46953" y="5271743"/>
                  <a:ext cx="1299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989CE5E-A05F-82AB-C6F6-A5F115680414}"/>
                    </a:ext>
                  </a:extLst>
                </p14:cNvPr>
                <p14:cNvContentPartPr/>
                <p14:nvPr/>
              </p14:nvContentPartPr>
              <p14:xfrm>
                <a:off x="3111113" y="5250863"/>
                <a:ext cx="83880" cy="81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37B4A4A-1299-4A26-85EA-E89A9FEA55B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102113" y="5242223"/>
                  <a:ext cx="101520" cy="99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A86F6D-C0A1-A65E-7989-F7C960DA12B9}"/>
                </a:ext>
              </a:extLst>
            </p:cNvPr>
            <p:cNvGrpSpPr/>
            <p:nvPr/>
          </p:nvGrpSpPr>
          <p:grpSpPr>
            <a:xfrm>
              <a:off x="843337" y="5197350"/>
              <a:ext cx="239760" cy="183960"/>
              <a:chOff x="843337" y="5197350"/>
              <a:chExt cx="239760" cy="18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5D1D1BB8-D2F3-2DD6-1D8F-B697AD20ADEF}"/>
                      </a:ext>
                    </a:extLst>
                  </p14:cNvPr>
                  <p14:cNvContentPartPr/>
                  <p14:nvPr/>
                </p14:nvContentPartPr>
                <p14:xfrm>
                  <a:off x="843337" y="5220030"/>
                  <a:ext cx="86760" cy="16128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E2F03A62-5815-49A4-BAE6-C1E553235E9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834337" y="5211030"/>
                    <a:ext cx="10440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85E3AEEA-F0C5-ABBA-B026-70473672B717}"/>
                      </a:ext>
                    </a:extLst>
                  </p14:cNvPr>
                  <p14:cNvContentPartPr/>
                  <p14:nvPr/>
                </p14:nvContentPartPr>
                <p14:xfrm>
                  <a:off x="996697" y="5245230"/>
                  <a:ext cx="86400" cy="8784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E688A3FC-E43F-4740-9B0C-B61E8E68C1B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987697" y="5236590"/>
                    <a:ext cx="10404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B4CEF944-2809-ED6C-018B-879291A795F3}"/>
                      </a:ext>
                    </a:extLst>
                  </p14:cNvPr>
                  <p14:cNvContentPartPr/>
                  <p14:nvPr/>
                </p14:nvContentPartPr>
                <p14:xfrm>
                  <a:off x="1016497" y="5197350"/>
                  <a:ext cx="34200" cy="15228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A1D3FFC6-DCF5-4DC5-9633-B299241FDB93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007857" y="5188350"/>
                    <a:ext cx="51840" cy="16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D358CF-4FDE-FBD8-0947-E7172C90F5CC}"/>
                </a:ext>
              </a:extLst>
            </p:cNvPr>
            <p:cNvGrpSpPr/>
            <p:nvPr/>
          </p:nvGrpSpPr>
          <p:grpSpPr>
            <a:xfrm>
              <a:off x="3877417" y="5228310"/>
              <a:ext cx="226080" cy="163800"/>
              <a:chOff x="3877417" y="5228310"/>
              <a:chExt cx="226080" cy="163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9F17AADE-D3BC-6535-7F4F-31260CEB0A79}"/>
                      </a:ext>
                    </a:extLst>
                  </p14:cNvPr>
                  <p14:cNvContentPartPr/>
                  <p14:nvPr/>
                </p14:nvContentPartPr>
                <p14:xfrm>
                  <a:off x="3877417" y="5265030"/>
                  <a:ext cx="74880" cy="127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17901200-77AF-4060-8C6F-345EDA2DF9D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868417" y="5256030"/>
                    <a:ext cx="9252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5BF66226-547F-4116-84B5-AEEDDF93A96D}"/>
                      </a:ext>
                    </a:extLst>
                  </p14:cNvPr>
                  <p14:cNvContentPartPr/>
                  <p14:nvPr/>
                </p14:nvContentPartPr>
                <p14:xfrm>
                  <a:off x="4007737" y="5282670"/>
                  <a:ext cx="95760" cy="7524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9D0A503B-B486-4EFD-8DB5-35B1BADA3A6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998737" y="5274030"/>
                    <a:ext cx="113400" cy="9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06301E19-3AD2-7DF5-D406-256B3313975D}"/>
                      </a:ext>
                    </a:extLst>
                  </p14:cNvPr>
                  <p14:cNvContentPartPr/>
                  <p14:nvPr/>
                </p14:nvContentPartPr>
                <p14:xfrm>
                  <a:off x="4051657" y="5228310"/>
                  <a:ext cx="11160" cy="158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C9853068-7AC4-457D-A62C-36C2D020F061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4042657" y="5219310"/>
                    <a:ext cx="28800" cy="176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C65EBFA-44AB-E14D-6EF9-3A821025484B}"/>
                </a:ext>
              </a:extLst>
            </p:cNvPr>
            <p:cNvGrpSpPr/>
            <p:nvPr/>
          </p:nvGrpSpPr>
          <p:grpSpPr>
            <a:xfrm>
              <a:off x="1149945" y="5834364"/>
              <a:ext cx="133920" cy="311040"/>
              <a:chOff x="1149945" y="5834364"/>
              <a:chExt cx="133920" cy="31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5DEE5E7B-78A6-C630-EAB3-7AD08748A291}"/>
                      </a:ext>
                    </a:extLst>
                  </p14:cNvPr>
                  <p14:cNvContentPartPr/>
                  <p14:nvPr/>
                </p14:nvContentPartPr>
                <p14:xfrm>
                  <a:off x="1185585" y="5976204"/>
                  <a:ext cx="98280" cy="824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0F84BB1A-30C6-48A0-820C-85F23E8E531E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176585" y="5967204"/>
                    <a:ext cx="115920" cy="10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8FDD2C3B-F4F4-829C-280A-2B3CF2A7547C}"/>
                      </a:ext>
                    </a:extLst>
                  </p14:cNvPr>
                  <p14:cNvContentPartPr/>
                  <p14:nvPr/>
                </p14:nvContentPartPr>
                <p14:xfrm>
                  <a:off x="1222305" y="5900244"/>
                  <a:ext cx="5400" cy="20988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9F95DE42-F5F6-4B8C-BE36-84B0A76F506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213665" y="5891244"/>
                    <a:ext cx="2304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319B57A3-7686-F073-D6F6-6085C93B29C8}"/>
                      </a:ext>
                    </a:extLst>
                  </p14:cNvPr>
                  <p14:cNvContentPartPr/>
                  <p14:nvPr/>
                </p14:nvContentPartPr>
                <p14:xfrm>
                  <a:off x="1178385" y="6120924"/>
                  <a:ext cx="84600" cy="2448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E834F6CB-8B92-4B05-85E2-74AD3AF524BA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169385" y="6112284"/>
                    <a:ext cx="10224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0714F344-4EC4-E7D0-A8F5-F19377911105}"/>
                      </a:ext>
                    </a:extLst>
                  </p14:cNvPr>
                  <p14:cNvContentPartPr/>
                  <p14:nvPr/>
                </p14:nvContentPartPr>
                <p14:xfrm>
                  <a:off x="1190985" y="5893764"/>
                  <a:ext cx="65520" cy="972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37EC1ECE-C2AF-4117-9B11-435C68C92672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182345" y="5884764"/>
                    <a:ext cx="83160" cy="2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4F7E64BD-EF2A-C11C-135F-706EF40C3541}"/>
                      </a:ext>
                    </a:extLst>
                  </p14:cNvPr>
                  <p14:cNvContentPartPr/>
                  <p14:nvPr/>
                </p14:nvContentPartPr>
                <p14:xfrm>
                  <a:off x="1149945" y="5834364"/>
                  <a:ext cx="99720" cy="108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61DF0766-9E8D-42C1-BC91-9528290E56B3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141305" y="5825364"/>
                    <a:ext cx="117360" cy="28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FD15454-8BBD-8129-DE71-EB7C4CAF09A1}"/>
                </a:ext>
              </a:extLst>
            </p:cNvPr>
            <p:cNvGrpSpPr/>
            <p:nvPr/>
          </p:nvGrpSpPr>
          <p:grpSpPr>
            <a:xfrm>
              <a:off x="1870305" y="5873964"/>
              <a:ext cx="140400" cy="259200"/>
              <a:chOff x="1870305" y="5873964"/>
              <a:chExt cx="140400" cy="259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EC30FAF5-C298-80D8-48D3-BF1E91BF5B84}"/>
                      </a:ext>
                    </a:extLst>
                  </p14:cNvPr>
                  <p14:cNvContentPartPr/>
                  <p14:nvPr/>
                </p14:nvContentPartPr>
                <p14:xfrm>
                  <a:off x="1905225" y="5987004"/>
                  <a:ext cx="103680" cy="9324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FBF40365-702F-4CBD-AC00-E387111D8EB4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896585" y="5978364"/>
                    <a:ext cx="12132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7DDDCB4-EC8A-112F-135A-8159A3E53D79}"/>
                      </a:ext>
                    </a:extLst>
                  </p14:cNvPr>
                  <p14:cNvContentPartPr/>
                  <p14:nvPr/>
                </p14:nvContentPartPr>
                <p14:xfrm>
                  <a:off x="1942305" y="5940924"/>
                  <a:ext cx="13320" cy="175680"/>
                </p14:xfrm>
              </p:contentPart>
            </mc:Choice>
            <mc:Fallback xmlns="">
              <p:pic>
                <p:nvPicPr>
                  <p:cNvPr id="3072" name="Ink 3071">
                    <a:extLst>
                      <a:ext uri="{FF2B5EF4-FFF2-40B4-BE49-F238E27FC236}">
                        <a16:creationId xmlns:a16="http://schemas.microsoft.com/office/drawing/2014/main" id="{ABE5F286-601E-4025-9ACE-58C8F1D529BD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933665" y="5931924"/>
                    <a:ext cx="3096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38946786-5F4B-D4EF-7AC5-12C87A115A7A}"/>
                      </a:ext>
                    </a:extLst>
                  </p14:cNvPr>
                  <p14:cNvContentPartPr/>
                  <p14:nvPr/>
                </p14:nvContentPartPr>
                <p14:xfrm>
                  <a:off x="1893345" y="6108684"/>
                  <a:ext cx="91800" cy="24480"/>
                </p14:xfrm>
              </p:contentPart>
            </mc:Choice>
            <mc:Fallback xmlns="">
              <p:pic>
                <p:nvPicPr>
                  <p:cNvPr id="3073" name="Ink 3072">
                    <a:extLst>
                      <a:ext uri="{FF2B5EF4-FFF2-40B4-BE49-F238E27FC236}">
                        <a16:creationId xmlns:a16="http://schemas.microsoft.com/office/drawing/2014/main" id="{721BFDE6-5FCC-47CA-88F3-4A2B726199D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884345" y="6099684"/>
                    <a:ext cx="10944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C166D77-D813-8111-6849-950DCD7584D4}"/>
                      </a:ext>
                    </a:extLst>
                  </p14:cNvPr>
                  <p14:cNvContentPartPr/>
                  <p14:nvPr/>
                </p14:nvContentPartPr>
                <p14:xfrm>
                  <a:off x="1918185" y="5927604"/>
                  <a:ext cx="66240" cy="7200"/>
                </p14:xfrm>
              </p:contentPart>
            </mc:Choice>
            <mc:Fallback xmlns="">
              <p:pic>
                <p:nvPicPr>
                  <p:cNvPr id="3074" name="Ink 3073">
                    <a:extLst>
                      <a:ext uri="{FF2B5EF4-FFF2-40B4-BE49-F238E27FC236}">
                        <a16:creationId xmlns:a16="http://schemas.microsoft.com/office/drawing/2014/main" id="{EB5B9EF1-CA6C-42D2-8F4B-E51A4DA65163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909545" y="5918604"/>
                    <a:ext cx="8388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45F8EC6-3102-0AC3-24CA-4A0B528827B4}"/>
                      </a:ext>
                    </a:extLst>
                  </p14:cNvPr>
                  <p14:cNvContentPartPr/>
                  <p14:nvPr/>
                </p14:nvContentPartPr>
                <p14:xfrm>
                  <a:off x="1870305" y="5873964"/>
                  <a:ext cx="140400" cy="6480"/>
                </p14:xfrm>
              </p:contentPart>
            </mc:Choice>
            <mc:Fallback xmlns="">
              <p:pic>
                <p:nvPicPr>
                  <p:cNvPr id="3078" name="Ink 3077">
                    <a:extLst>
                      <a:ext uri="{FF2B5EF4-FFF2-40B4-BE49-F238E27FC236}">
                        <a16:creationId xmlns:a16="http://schemas.microsoft.com/office/drawing/2014/main" id="{2BCD2B73-8E13-406D-92AE-77B97415B760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861665" y="5865324"/>
                    <a:ext cx="158040" cy="24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818111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id="{71F995D2-318B-4C7B-AC36-8948E2EEF405}"/>
              </a:ext>
            </a:extLst>
          </p:cNvPr>
          <p:cNvSpPr/>
          <p:nvPr/>
        </p:nvSpPr>
        <p:spPr>
          <a:xfrm>
            <a:off x="-59143" y="3758432"/>
            <a:ext cx="4464566" cy="4313867"/>
          </a:xfrm>
          <a:prstGeom prst="ellipse">
            <a:avLst/>
          </a:prstGeom>
          <a:solidFill>
            <a:srgbClr val="009D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A66F6C-C4B8-4245-82A1-868997C57773}"/>
              </a:ext>
            </a:extLst>
          </p:cNvPr>
          <p:cNvSpPr txBox="1"/>
          <p:nvPr/>
        </p:nvSpPr>
        <p:spPr>
          <a:xfrm>
            <a:off x="591501" y="4646182"/>
            <a:ext cx="1726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LEEFT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valid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Ext 1. Improved Bounds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EC578C-0265-4AD9-98C9-EBEC61AB17E6}"/>
              </a:ext>
            </a:extLst>
          </p:cNvPr>
          <p:cNvCxnSpPr/>
          <p:nvPr/>
        </p:nvCxnSpPr>
        <p:spPr>
          <a:xfrm>
            <a:off x="1122140" y="5909838"/>
            <a:ext cx="63093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C9D14F4-750F-4521-9626-4A1E6FFCFC41}"/>
              </a:ext>
            </a:extLst>
          </p:cNvPr>
          <p:cNvCxnSpPr>
            <a:cxnSpLocks/>
            <a:endCxn id="50" idx="2"/>
          </p:cNvCxnSpPr>
          <p:nvPr/>
        </p:nvCxnSpPr>
        <p:spPr>
          <a:xfrm flipH="1" flipV="1">
            <a:off x="2173140" y="3222682"/>
            <a:ext cx="0" cy="37039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EA66CBB6-D227-486C-B1DF-85CDADF3DF44}"/>
              </a:ext>
            </a:extLst>
          </p:cNvPr>
          <p:cNvSpPr/>
          <p:nvPr/>
        </p:nvSpPr>
        <p:spPr>
          <a:xfrm>
            <a:off x="2299053" y="5833030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5215961-1C83-4C10-8878-6E819F5BF866}"/>
              </a:ext>
            </a:extLst>
          </p:cNvPr>
          <p:cNvSpPr/>
          <p:nvPr/>
        </p:nvSpPr>
        <p:spPr>
          <a:xfrm>
            <a:off x="2639787" y="5832411"/>
            <a:ext cx="151151" cy="15361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id="{843050CF-D28D-4B6D-ACD4-081B91EF9C78}"/>
              </a:ext>
            </a:extLst>
          </p:cNvPr>
          <p:cNvSpPr/>
          <p:nvPr/>
        </p:nvSpPr>
        <p:spPr>
          <a:xfrm>
            <a:off x="3055080" y="5832412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8" name="Freeform 39">
            <a:extLst>
              <a:ext uri="{FF2B5EF4-FFF2-40B4-BE49-F238E27FC236}">
                <a16:creationId xmlns:a16="http://schemas.microsoft.com/office/drawing/2014/main" id="{AB5B1058-797E-41D9-B69F-5122606D44B0}"/>
              </a:ext>
            </a:extLst>
          </p:cNvPr>
          <p:cNvSpPr/>
          <p:nvPr/>
        </p:nvSpPr>
        <p:spPr>
          <a:xfrm>
            <a:off x="1197780" y="5840343"/>
            <a:ext cx="975360" cy="132905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0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61440"/>
              <a:gd name="connsiteY0" fmla="*/ -1 h 248921"/>
              <a:gd name="connsiteX1" fmla="*/ 139700 w 1361440"/>
              <a:gd name="connsiteY1" fmla="*/ 243839 h 248921"/>
              <a:gd name="connsiteX2" fmla="*/ 294640 w 1361440"/>
              <a:gd name="connsiteY2" fmla="*/ 5079 h 248921"/>
              <a:gd name="connsiteX3" fmla="*/ 447040 w 1361440"/>
              <a:gd name="connsiteY3" fmla="*/ 246379 h 248921"/>
              <a:gd name="connsiteX4" fmla="*/ 601980 w 1361440"/>
              <a:gd name="connsiteY4" fmla="*/ 7619 h 248921"/>
              <a:gd name="connsiteX5" fmla="*/ 751840 w 1361440"/>
              <a:gd name="connsiteY5" fmla="*/ 248919 h 248921"/>
              <a:gd name="connsiteX6" fmla="*/ 904240 w 1361440"/>
              <a:gd name="connsiteY6" fmla="*/ 12699 h 248921"/>
              <a:gd name="connsiteX7" fmla="*/ 1056640 w 1361440"/>
              <a:gd name="connsiteY7" fmla="*/ 246379 h 248921"/>
              <a:gd name="connsiteX8" fmla="*/ 1209040 w 1361440"/>
              <a:gd name="connsiteY8" fmla="*/ 12699 h 248921"/>
              <a:gd name="connsiteX9" fmla="*/ 1361440 w 1361440"/>
              <a:gd name="connsiteY9" fmla="*/ 241299 h 248921"/>
              <a:gd name="connsiteX0" fmla="*/ 0 w 1221740"/>
              <a:gd name="connsiteY0" fmla="*/ 238761 h 243843"/>
              <a:gd name="connsiteX1" fmla="*/ 154940 w 1221740"/>
              <a:gd name="connsiteY1" fmla="*/ 1 h 243843"/>
              <a:gd name="connsiteX2" fmla="*/ 307340 w 1221740"/>
              <a:gd name="connsiteY2" fmla="*/ 241301 h 243843"/>
              <a:gd name="connsiteX3" fmla="*/ 462280 w 1221740"/>
              <a:gd name="connsiteY3" fmla="*/ 2541 h 243843"/>
              <a:gd name="connsiteX4" fmla="*/ 612140 w 1221740"/>
              <a:gd name="connsiteY4" fmla="*/ 243841 h 243843"/>
              <a:gd name="connsiteX5" fmla="*/ 764540 w 1221740"/>
              <a:gd name="connsiteY5" fmla="*/ 7621 h 243843"/>
              <a:gd name="connsiteX6" fmla="*/ 916940 w 1221740"/>
              <a:gd name="connsiteY6" fmla="*/ 241301 h 243843"/>
              <a:gd name="connsiteX7" fmla="*/ 1069340 w 1221740"/>
              <a:gd name="connsiteY7" fmla="*/ 7621 h 243843"/>
              <a:gd name="connsiteX8" fmla="*/ 1221740 w 1221740"/>
              <a:gd name="connsiteY8" fmla="*/ 236221 h 243843"/>
              <a:gd name="connsiteX0" fmla="*/ 0 w 1066800"/>
              <a:gd name="connsiteY0" fmla="*/ -1 h 243841"/>
              <a:gd name="connsiteX1" fmla="*/ 152400 w 1066800"/>
              <a:gd name="connsiteY1" fmla="*/ 241299 h 243841"/>
              <a:gd name="connsiteX2" fmla="*/ 307340 w 1066800"/>
              <a:gd name="connsiteY2" fmla="*/ 2539 h 243841"/>
              <a:gd name="connsiteX3" fmla="*/ 457200 w 1066800"/>
              <a:gd name="connsiteY3" fmla="*/ 243839 h 243841"/>
              <a:gd name="connsiteX4" fmla="*/ 609600 w 1066800"/>
              <a:gd name="connsiteY4" fmla="*/ 7619 h 243841"/>
              <a:gd name="connsiteX5" fmla="*/ 762000 w 1066800"/>
              <a:gd name="connsiteY5" fmla="*/ 241299 h 243841"/>
              <a:gd name="connsiteX6" fmla="*/ 914400 w 1066800"/>
              <a:gd name="connsiteY6" fmla="*/ 7619 h 243841"/>
              <a:gd name="connsiteX7" fmla="*/ 1066800 w 1066800"/>
              <a:gd name="connsiteY7" fmla="*/ 236219 h 243841"/>
              <a:gd name="connsiteX0" fmla="*/ 0 w 914400"/>
              <a:gd name="connsiteY0" fmla="*/ 238760 h 241302"/>
              <a:gd name="connsiteX1" fmla="*/ 154940 w 914400"/>
              <a:gd name="connsiteY1" fmla="*/ 0 h 241302"/>
              <a:gd name="connsiteX2" fmla="*/ 304800 w 914400"/>
              <a:gd name="connsiteY2" fmla="*/ 241300 h 241302"/>
              <a:gd name="connsiteX3" fmla="*/ 457200 w 914400"/>
              <a:gd name="connsiteY3" fmla="*/ 5080 h 241302"/>
              <a:gd name="connsiteX4" fmla="*/ 609600 w 914400"/>
              <a:gd name="connsiteY4" fmla="*/ 238760 h 241302"/>
              <a:gd name="connsiteX5" fmla="*/ 762000 w 914400"/>
              <a:gd name="connsiteY5" fmla="*/ 5080 h 241302"/>
              <a:gd name="connsiteX6" fmla="*/ 914400 w 914400"/>
              <a:gd name="connsiteY6" fmla="*/ 233680 h 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241302">
                <a:moveTo>
                  <a:pt x="0" y="238760"/>
                </a:moveTo>
                <a:cubicBezTo>
                  <a:pt x="51223" y="239183"/>
                  <a:pt x="104140" y="-423"/>
                  <a:pt x="154940" y="0"/>
                </a:cubicBezTo>
                <a:cubicBezTo>
                  <a:pt x="205740" y="423"/>
                  <a:pt x="254423" y="240453"/>
                  <a:pt x="304800" y="241300"/>
                </a:cubicBezTo>
                <a:cubicBezTo>
                  <a:pt x="355177" y="242147"/>
                  <a:pt x="406400" y="5503"/>
                  <a:pt x="457200" y="5080"/>
                </a:cubicBezTo>
                <a:cubicBezTo>
                  <a:pt x="508000" y="4657"/>
                  <a:pt x="558800" y="238760"/>
                  <a:pt x="609600" y="238760"/>
                </a:cubicBezTo>
                <a:cubicBezTo>
                  <a:pt x="660400" y="238760"/>
                  <a:pt x="711200" y="5927"/>
                  <a:pt x="762000" y="5080"/>
                </a:cubicBezTo>
                <a:cubicBezTo>
                  <a:pt x="812800" y="4233"/>
                  <a:pt x="820420" y="230716"/>
                  <a:pt x="914400" y="233680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E45B49A-4697-467A-B5D2-93F9D6D0B57C}"/>
              </a:ext>
            </a:extLst>
          </p:cNvPr>
          <p:cNvSpPr/>
          <p:nvPr/>
        </p:nvSpPr>
        <p:spPr>
          <a:xfrm>
            <a:off x="3031495" y="5832411"/>
            <a:ext cx="151151" cy="15361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F54392EC-C312-4DB6-8F5C-7230C343E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/>
          <a:stretch/>
        </p:blipFill>
        <p:spPr bwMode="auto">
          <a:xfrm>
            <a:off x="1778527" y="2631496"/>
            <a:ext cx="789226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0B278C55-8768-46C4-8C2C-D1722D2A4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95"/>
          <a:stretch/>
        </p:blipFill>
        <p:spPr bwMode="auto">
          <a:xfrm>
            <a:off x="7524532" y="5536818"/>
            <a:ext cx="807955" cy="5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Freeform 31">
            <a:extLst>
              <a:ext uri="{FF2B5EF4-FFF2-40B4-BE49-F238E27FC236}">
                <a16:creationId xmlns:a16="http://schemas.microsoft.com/office/drawing/2014/main" id="{EF5AE8A9-6C84-4F39-94FF-7361C49A05FD}"/>
              </a:ext>
            </a:extLst>
          </p:cNvPr>
          <p:cNvSpPr/>
          <p:nvPr/>
        </p:nvSpPr>
        <p:spPr>
          <a:xfrm>
            <a:off x="4686099" y="5832412"/>
            <a:ext cx="1631019" cy="1371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9080" h="248923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  <a:cubicBezTo>
                  <a:pt x="820420" y="8044"/>
                  <a:pt x="869103" y="248074"/>
                  <a:pt x="919480" y="248921"/>
                </a:cubicBezTo>
                <a:cubicBezTo>
                  <a:pt x="969857" y="249768"/>
                  <a:pt x="1021080" y="13124"/>
                  <a:pt x="1071880" y="12701"/>
                </a:cubicBezTo>
                <a:cubicBezTo>
                  <a:pt x="1122680" y="12278"/>
                  <a:pt x="1173480" y="246381"/>
                  <a:pt x="1224280" y="246381"/>
                </a:cubicBezTo>
                <a:cubicBezTo>
                  <a:pt x="1275080" y="246381"/>
                  <a:pt x="1325880" y="13548"/>
                  <a:pt x="1376680" y="12701"/>
                </a:cubicBezTo>
                <a:cubicBezTo>
                  <a:pt x="1427480" y="11854"/>
                  <a:pt x="1435100" y="238337"/>
                  <a:pt x="1529080" y="2413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6" name="Freeform 31">
            <a:extLst>
              <a:ext uri="{FF2B5EF4-FFF2-40B4-BE49-F238E27FC236}">
                <a16:creationId xmlns:a16="http://schemas.microsoft.com/office/drawing/2014/main" id="{8B334B4A-A812-4C8D-B3FC-8BC245ACF68D}"/>
              </a:ext>
            </a:extLst>
          </p:cNvPr>
          <p:cNvSpPr/>
          <p:nvPr/>
        </p:nvSpPr>
        <p:spPr>
          <a:xfrm>
            <a:off x="6302640" y="5840342"/>
            <a:ext cx="820928" cy="135702"/>
          </a:xfrm>
          <a:custGeom>
            <a:avLst/>
            <a:gdLst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002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529080"/>
              <a:gd name="connsiteY0" fmla="*/ 241301 h 248923"/>
              <a:gd name="connsiteX1" fmla="*/ 167640 w 1529080"/>
              <a:gd name="connsiteY1" fmla="*/ 1 h 248923"/>
              <a:gd name="connsiteX2" fmla="*/ 307340 w 1529080"/>
              <a:gd name="connsiteY2" fmla="*/ 243841 h 248923"/>
              <a:gd name="connsiteX3" fmla="*/ 462280 w 1529080"/>
              <a:gd name="connsiteY3" fmla="*/ 5081 h 248923"/>
              <a:gd name="connsiteX4" fmla="*/ 614680 w 1529080"/>
              <a:gd name="connsiteY4" fmla="*/ 246381 h 248923"/>
              <a:gd name="connsiteX5" fmla="*/ 769620 w 1529080"/>
              <a:gd name="connsiteY5" fmla="*/ 7621 h 248923"/>
              <a:gd name="connsiteX6" fmla="*/ 919480 w 1529080"/>
              <a:gd name="connsiteY6" fmla="*/ 248921 h 248923"/>
              <a:gd name="connsiteX7" fmla="*/ 1071880 w 1529080"/>
              <a:gd name="connsiteY7" fmla="*/ 12701 h 248923"/>
              <a:gd name="connsiteX8" fmla="*/ 1224280 w 1529080"/>
              <a:gd name="connsiteY8" fmla="*/ 246381 h 248923"/>
              <a:gd name="connsiteX9" fmla="*/ 1376680 w 1529080"/>
              <a:gd name="connsiteY9" fmla="*/ 12701 h 248923"/>
              <a:gd name="connsiteX10" fmla="*/ 1529080 w 1529080"/>
              <a:gd name="connsiteY10" fmla="*/ 241301 h 248923"/>
              <a:gd name="connsiteX0" fmla="*/ 0 w 1376680"/>
              <a:gd name="connsiteY0" fmla="*/ 241301 h 248923"/>
              <a:gd name="connsiteX1" fmla="*/ 167640 w 1376680"/>
              <a:gd name="connsiteY1" fmla="*/ 1 h 248923"/>
              <a:gd name="connsiteX2" fmla="*/ 307340 w 1376680"/>
              <a:gd name="connsiteY2" fmla="*/ 243841 h 248923"/>
              <a:gd name="connsiteX3" fmla="*/ 462280 w 1376680"/>
              <a:gd name="connsiteY3" fmla="*/ 5081 h 248923"/>
              <a:gd name="connsiteX4" fmla="*/ 614680 w 1376680"/>
              <a:gd name="connsiteY4" fmla="*/ 246381 h 248923"/>
              <a:gd name="connsiteX5" fmla="*/ 769620 w 1376680"/>
              <a:gd name="connsiteY5" fmla="*/ 7621 h 248923"/>
              <a:gd name="connsiteX6" fmla="*/ 919480 w 1376680"/>
              <a:gd name="connsiteY6" fmla="*/ 248921 h 248923"/>
              <a:gd name="connsiteX7" fmla="*/ 1071880 w 1376680"/>
              <a:gd name="connsiteY7" fmla="*/ 12701 h 248923"/>
              <a:gd name="connsiteX8" fmla="*/ 1224280 w 1376680"/>
              <a:gd name="connsiteY8" fmla="*/ 246381 h 248923"/>
              <a:gd name="connsiteX9" fmla="*/ 1376680 w 1376680"/>
              <a:gd name="connsiteY9" fmla="*/ 12701 h 248923"/>
              <a:gd name="connsiteX0" fmla="*/ 0 w 1224280"/>
              <a:gd name="connsiteY0" fmla="*/ 241301 h 248923"/>
              <a:gd name="connsiteX1" fmla="*/ 167640 w 1224280"/>
              <a:gd name="connsiteY1" fmla="*/ 1 h 248923"/>
              <a:gd name="connsiteX2" fmla="*/ 307340 w 1224280"/>
              <a:gd name="connsiteY2" fmla="*/ 243841 h 248923"/>
              <a:gd name="connsiteX3" fmla="*/ 462280 w 1224280"/>
              <a:gd name="connsiteY3" fmla="*/ 5081 h 248923"/>
              <a:gd name="connsiteX4" fmla="*/ 614680 w 1224280"/>
              <a:gd name="connsiteY4" fmla="*/ 246381 h 248923"/>
              <a:gd name="connsiteX5" fmla="*/ 769620 w 1224280"/>
              <a:gd name="connsiteY5" fmla="*/ 7621 h 248923"/>
              <a:gd name="connsiteX6" fmla="*/ 919480 w 1224280"/>
              <a:gd name="connsiteY6" fmla="*/ 248921 h 248923"/>
              <a:gd name="connsiteX7" fmla="*/ 1071880 w 1224280"/>
              <a:gd name="connsiteY7" fmla="*/ 12701 h 248923"/>
              <a:gd name="connsiteX8" fmla="*/ 1224280 w 1224280"/>
              <a:gd name="connsiteY8" fmla="*/ 246381 h 248923"/>
              <a:gd name="connsiteX0" fmla="*/ 0 w 1071880"/>
              <a:gd name="connsiteY0" fmla="*/ 241301 h 248923"/>
              <a:gd name="connsiteX1" fmla="*/ 167640 w 1071880"/>
              <a:gd name="connsiteY1" fmla="*/ 1 h 248923"/>
              <a:gd name="connsiteX2" fmla="*/ 307340 w 1071880"/>
              <a:gd name="connsiteY2" fmla="*/ 243841 h 248923"/>
              <a:gd name="connsiteX3" fmla="*/ 462280 w 1071880"/>
              <a:gd name="connsiteY3" fmla="*/ 5081 h 248923"/>
              <a:gd name="connsiteX4" fmla="*/ 614680 w 1071880"/>
              <a:gd name="connsiteY4" fmla="*/ 246381 h 248923"/>
              <a:gd name="connsiteX5" fmla="*/ 769620 w 1071880"/>
              <a:gd name="connsiteY5" fmla="*/ 7621 h 248923"/>
              <a:gd name="connsiteX6" fmla="*/ 919480 w 1071880"/>
              <a:gd name="connsiteY6" fmla="*/ 248921 h 248923"/>
              <a:gd name="connsiteX7" fmla="*/ 1071880 w 1071880"/>
              <a:gd name="connsiteY7" fmla="*/ 12701 h 248923"/>
              <a:gd name="connsiteX0" fmla="*/ 0 w 919480"/>
              <a:gd name="connsiteY0" fmla="*/ 241301 h 248921"/>
              <a:gd name="connsiteX1" fmla="*/ 167640 w 919480"/>
              <a:gd name="connsiteY1" fmla="*/ 1 h 248921"/>
              <a:gd name="connsiteX2" fmla="*/ 307340 w 919480"/>
              <a:gd name="connsiteY2" fmla="*/ 243841 h 248921"/>
              <a:gd name="connsiteX3" fmla="*/ 462280 w 919480"/>
              <a:gd name="connsiteY3" fmla="*/ 5081 h 248921"/>
              <a:gd name="connsiteX4" fmla="*/ 614680 w 919480"/>
              <a:gd name="connsiteY4" fmla="*/ 246381 h 248921"/>
              <a:gd name="connsiteX5" fmla="*/ 769620 w 919480"/>
              <a:gd name="connsiteY5" fmla="*/ 7621 h 248921"/>
              <a:gd name="connsiteX6" fmla="*/ 919480 w 919480"/>
              <a:gd name="connsiteY6" fmla="*/ 248921 h 248921"/>
              <a:gd name="connsiteX0" fmla="*/ 0 w 769620"/>
              <a:gd name="connsiteY0" fmla="*/ 241301 h 246381"/>
              <a:gd name="connsiteX1" fmla="*/ 167640 w 769620"/>
              <a:gd name="connsiteY1" fmla="*/ 1 h 246381"/>
              <a:gd name="connsiteX2" fmla="*/ 307340 w 769620"/>
              <a:gd name="connsiteY2" fmla="*/ 243841 h 246381"/>
              <a:gd name="connsiteX3" fmla="*/ 462280 w 769620"/>
              <a:gd name="connsiteY3" fmla="*/ 5081 h 246381"/>
              <a:gd name="connsiteX4" fmla="*/ 614680 w 769620"/>
              <a:gd name="connsiteY4" fmla="*/ 246381 h 246381"/>
              <a:gd name="connsiteX5" fmla="*/ 769620 w 769620"/>
              <a:gd name="connsiteY5" fmla="*/ 7621 h 24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620" h="246381">
                <a:moveTo>
                  <a:pt x="0" y="241301"/>
                </a:moveTo>
                <a:cubicBezTo>
                  <a:pt x="120438" y="239819"/>
                  <a:pt x="116417" y="-422"/>
                  <a:pt x="167640" y="1"/>
                </a:cubicBezTo>
                <a:cubicBezTo>
                  <a:pt x="218863" y="424"/>
                  <a:pt x="258233" y="242994"/>
                  <a:pt x="307340" y="243841"/>
                </a:cubicBezTo>
                <a:cubicBezTo>
                  <a:pt x="356447" y="244688"/>
                  <a:pt x="411057" y="4658"/>
                  <a:pt x="462280" y="5081"/>
                </a:cubicBezTo>
                <a:cubicBezTo>
                  <a:pt x="513503" y="5504"/>
                  <a:pt x="563457" y="245958"/>
                  <a:pt x="614680" y="246381"/>
                </a:cubicBezTo>
                <a:cubicBezTo>
                  <a:pt x="665903" y="246804"/>
                  <a:pt x="718820" y="7198"/>
                  <a:pt x="769620" y="76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CB0AD48-DBC4-464D-85B3-5E61365AEB76}"/>
              </a:ext>
            </a:extLst>
          </p:cNvPr>
          <p:cNvSpPr txBox="1"/>
          <p:nvPr/>
        </p:nvSpPr>
        <p:spPr>
          <a:xfrm>
            <a:off x="5720862" y="7074649"/>
            <a:ext cx="487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CdR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Melville, Tolley, Zhou 1702.08577 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26494AFD-A87D-4517-9920-CB70F74C26AA}"/>
              </a:ext>
            </a:extLst>
          </p:cNvPr>
          <p:cNvSpPr/>
          <p:nvPr/>
        </p:nvSpPr>
        <p:spPr>
          <a:xfrm rot="16200000">
            <a:off x="3644699" y="5046302"/>
            <a:ext cx="239221" cy="1113183"/>
          </a:xfrm>
          <a:prstGeom prst="rightBrace">
            <a:avLst>
              <a:gd name="adj1" fmla="val 50157"/>
              <a:gd name="adj2" fmla="val 50000"/>
            </a:avLst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8F4602-9F43-437F-BAA3-CE5074B249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2133" y="5765885"/>
            <a:ext cx="1041009" cy="9847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058B34-6A35-4635-927C-B66F65FF973E}"/>
              </a:ext>
            </a:extLst>
          </p:cNvPr>
          <p:cNvSpPr txBox="1"/>
          <p:nvPr/>
        </p:nvSpPr>
        <p:spPr>
          <a:xfrm>
            <a:off x="4581848" y="4306807"/>
            <a:ext cx="4262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This part of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branchcut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calculable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within the LEEFT and can be removed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145593-DF4A-4685-B31A-AB82412BFAA9}"/>
              </a:ext>
            </a:extLst>
          </p:cNvPr>
          <p:cNvSpPr/>
          <p:nvPr/>
        </p:nvSpPr>
        <p:spPr>
          <a:xfrm>
            <a:off x="3770142" y="4731434"/>
            <a:ext cx="872196" cy="492369"/>
          </a:xfrm>
          <a:custGeom>
            <a:avLst/>
            <a:gdLst>
              <a:gd name="connsiteX0" fmla="*/ 0 w 872196"/>
              <a:gd name="connsiteY0" fmla="*/ 492369 h 492369"/>
              <a:gd name="connsiteX1" fmla="*/ 248529 w 872196"/>
              <a:gd name="connsiteY1" fmla="*/ 206326 h 492369"/>
              <a:gd name="connsiteX2" fmla="*/ 872196 w 872196"/>
              <a:gd name="connsiteY2" fmla="*/ 0 h 49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2196" h="492369">
                <a:moveTo>
                  <a:pt x="0" y="492369"/>
                </a:moveTo>
                <a:cubicBezTo>
                  <a:pt x="51581" y="390378"/>
                  <a:pt x="103163" y="288387"/>
                  <a:pt x="248529" y="206326"/>
                </a:cubicBezTo>
                <a:cubicBezTo>
                  <a:pt x="393895" y="124265"/>
                  <a:pt x="633045" y="62132"/>
                  <a:pt x="872196" y="0"/>
                </a:cubicBezTo>
              </a:path>
            </a:pathLst>
          </a:custGeom>
          <a:ln w="28575">
            <a:solidFill>
              <a:srgbClr val="00206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65" name="Group 4">
            <a:extLst>
              <a:ext uri="{FF2B5EF4-FFF2-40B4-BE49-F238E27FC236}">
                <a16:creationId xmlns:a16="http://schemas.microsoft.com/office/drawing/2014/main" id="{92ED2129-993E-49A4-A671-10A8F259AC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1317" y="909133"/>
            <a:ext cx="9652000" cy="2216150"/>
            <a:chOff x="32" y="1654"/>
            <a:chExt cx="6080" cy="1396"/>
          </a:xfrm>
        </p:grpSpPr>
        <p:sp>
          <p:nvSpPr>
            <p:cNvPr id="66" name="AutoShape 3">
              <a:extLst>
                <a:ext uri="{FF2B5EF4-FFF2-40B4-BE49-F238E27FC236}">
                  <a16:creationId xmlns:a16="http://schemas.microsoft.com/office/drawing/2014/main" id="{679B40F8-0EB3-47F5-9C0A-A85D9C458B7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" y="1654"/>
              <a:ext cx="6080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F2A29E98-F723-4CD0-9ECD-654132C27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" y="1654"/>
              <a:ext cx="6082" cy="1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E1EFD24-4834-316A-C26D-203A19118260}"/>
              </a:ext>
            </a:extLst>
          </p:cNvPr>
          <p:cNvSpPr txBox="1"/>
          <p:nvPr/>
        </p:nvSpPr>
        <p:spPr>
          <a:xfrm>
            <a:off x="5273636" y="5070503"/>
            <a:ext cx="3058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Subtracting our knowledge</a:t>
            </a:r>
          </a:p>
        </p:txBody>
      </p:sp>
    </p:spTree>
    <p:extLst>
      <p:ext uri="{BB962C8B-B14F-4D97-AF65-F5344CB8AC3E}">
        <p14:creationId xmlns:p14="http://schemas.microsoft.com/office/powerpoint/2010/main" val="2474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Ext 2. Beyond Forward Limit 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4FBB2BC2-1E54-90D8-B91D-2952018CE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98" y="1760962"/>
            <a:ext cx="1230093" cy="6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B2B239F-6314-4617-DF8A-B9AE498E085A}"/>
              </a:ext>
            </a:extLst>
          </p:cNvPr>
          <p:cNvGrpSpPr/>
          <p:nvPr/>
        </p:nvGrpSpPr>
        <p:grpSpPr>
          <a:xfrm>
            <a:off x="2197794" y="1711171"/>
            <a:ext cx="893546" cy="901715"/>
            <a:chOff x="3001619" y="5067183"/>
            <a:chExt cx="893546" cy="90171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D9BFB0-130D-CDC9-7632-C3B84EF8CDFC}"/>
                </a:ext>
              </a:extLst>
            </p:cNvPr>
            <p:cNvCxnSpPr/>
            <p:nvPr/>
          </p:nvCxnSpPr>
          <p:spPr>
            <a:xfrm>
              <a:off x="3001619" y="5067183"/>
              <a:ext cx="320040" cy="32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0F94707-B8C4-6731-865F-E7661247A95D}"/>
                </a:ext>
              </a:extLst>
            </p:cNvPr>
            <p:cNvSpPr/>
            <p:nvPr/>
          </p:nvSpPr>
          <p:spPr>
            <a:xfrm>
              <a:off x="3265512" y="5327576"/>
              <a:ext cx="365760" cy="365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261F578-43FF-3D6B-48F0-D273A4116707}"/>
                </a:ext>
              </a:extLst>
            </p:cNvPr>
            <p:cNvCxnSpPr/>
            <p:nvPr/>
          </p:nvCxnSpPr>
          <p:spPr>
            <a:xfrm rot="5400000">
              <a:off x="3001619" y="5648858"/>
              <a:ext cx="320040" cy="32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D2A03F-0358-76A5-7E90-9747D4DC6148}"/>
                </a:ext>
              </a:extLst>
            </p:cNvPr>
            <p:cNvCxnSpPr/>
            <p:nvPr/>
          </p:nvCxnSpPr>
          <p:spPr>
            <a:xfrm flipH="1">
              <a:off x="3575125" y="5067183"/>
              <a:ext cx="320040" cy="32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92A35E8-CACF-7D58-6683-DB5FEC13C8F2}"/>
                </a:ext>
              </a:extLst>
            </p:cNvPr>
            <p:cNvCxnSpPr/>
            <p:nvPr/>
          </p:nvCxnSpPr>
          <p:spPr>
            <a:xfrm rot="16200000" flipH="1">
              <a:off x="3575125" y="5648858"/>
              <a:ext cx="320040" cy="32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EE5292-4F7E-2312-D6AC-D9FD6FE9912D}"/>
              </a:ext>
            </a:extLst>
          </p:cNvPr>
          <p:cNvCxnSpPr/>
          <p:nvPr/>
        </p:nvCxnSpPr>
        <p:spPr>
          <a:xfrm>
            <a:off x="4503118" y="1858963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03B7C8-33BD-E39A-8279-524DC85D0666}"/>
              </a:ext>
            </a:extLst>
          </p:cNvPr>
          <p:cNvCxnSpPr/>
          <p:nvPr/>
        </p:nvCxnSpPr>
        <p:spPr>
          <a:xfrm rot="5400000">
            <a:off x="4503118" y="2251011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48B80A-0389-8767-8B28-5EBBC8978252}"/>
              </a:ext>
            </a:extLst>
          </p:cNvPr>
          <p:cNvGrpSpPr/>
          <p:nvPr/>
        </p:nvGrpSpPr>
        <p:grpSpPr>
          <a:xfrm>
            <a:off x="4798877" y="2132928"/>
            <a:ext cx="504056" cy="157008"/>
            <a:chOff x="4932040" y="5657472"/>
            <a:chExt cx="504056" cy="30480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1B3FE44-EAD5-1875-BB44-CD161FAC79BC}"/>
                </a:ext>
              </a:extLst>
            </p:cNvPr>
            <p:cNvCxnSpPr/>
            <p:nvPr/>
          </p:nvCxnSpPr>
          <p:spPr>
            <a:xfrm>
              <a:off x="4932040" y="5657472"/>
              <a:ext cx="504056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4A77553-6DE8-6E15-823A-D38EC724732E}"/>
                </a:ext>
              </a:extLst>
            </p:cNvPr>
            <p:cNvCxnSpPr/>
            <p:nvPr/>
          </p:nvCxnSpPr>
          <p:spPr>
            <a:xfrm>
              <a:off x="4932040" y="5809872"/>
              <a:ext cx="504056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B70AC2-40BE-300D-3417-53D2A89B159E}"/>
                </a:ext>
              </a:extLst>
            </p:cNvPr>
            <p:cNvCxnSpPr/>
            <p:nvPr/>
          </p:nvCxnSpPr>
          <p:spPr>
            <a:xfrm>
              <a:off x="4932040" y="5962272"/>
              <a:ext cx="504056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3EDA5B0-AD6F-5BF4-5B9F-DFE8D6B4F7BA}"/>
                </a:ext>
              </a:extLst>
            </p:cNvPr>
            <p:cNvCxnSpPr/>
            <p:nvPr/>
          </p:nvCxnSpPr>
          <p:spPr>
            <a:xfrm>
              <a:off x="4932040" y="5886072"/>
              <a:ext cx="504056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8EF8DB-576A-6684-A7C8-B2F5EC20B12F}"/>
                </a:ext>
              </a:extLst>
            </p:cNvPr>
            <p:cNvCxnSpPr/>
            <p:nvPr/>
          </p:nvCxnSpPr>
          <p:spPr>
            <a:xfrm>
              <a:off x="4932040" y="5733672"/>
              <a:ext cx="504056" cy="0"/>
            </a:xfrm>
            <a:prstGeom prst="lin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907EBD-AA60-C9C4-E5C8-34422D362452}"/>
              </a:ext>
            </a:extLst>
          </p:cNvPr>
          <p:cNvCxnSpPr/>
          <p:nvPr/>
        </p:nvCxnSpPr>
        <p:spPr>
          <a:xfrm>
            <a:off x="4356458" y="1746955"/>
            <a:ext cx="0" cy="9836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33D3FD1-207B-E351-E741-837233BDEBC2}"/>
              </a:ext>
            </a:extLst>
          </p:cNvPr>
          <p:cNvCxnSpPr/>
          <p:nvPr/>
        </p:nvCxnSpPr>
        <p:spPr>
          <a:xfrm>
            <a:off x="5717182" y="1746955"/>
            <a:ext cx="0" cy="9836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3D52E33-F092-BFB4-3316-0969029AE3D6}"/>
                  </a:ext>
                </a:extLst>
              </p:cNvPr>
              <p:cNvSpPr txBox="1"/>
              <p:nvPr/>
            </p:nvSpPr>
            <p:spPr>
              <a:xfrm>
                <a:off x="5754686" y="1581964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6509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3D52E33-F092-BFB4-3316-0969029AE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686" y="1581964"/>
                <a:ext cx="185948" cy="276999"/>
              </a:xfrm>
              <a:prstGeom prst="rect">
                <a:avLst/>
              </a:prstGeom>
              <a:blipFill>
                <a:blip r:embed="rId3"/>
                <a:stretch>
                  <a:fillRect l="-32258" r="-3548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17">
            <a:extLst>
              <a:ext uri="{FF2B5EF4-FFF2-40B4-BE49-F238E27FC236}">
                <a16:creationId xmlns:a16="http://schemas.microsoft.com/office/drawing/2014/main" id="{20E9F75E-FAFD-4399-A16E-D0A81424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11171"/>
            <a:ext cx="1505111" cy="1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1">
            <a:extLst>
              <a:ext uri="{FF2B5EF4-FFF2-40B4-BE49-F238E27FC236}">
                <a16:creationId xmlns:a16="http://schemas.microsoft.com/office/drawing/2014/main" id="{2757AC1D-6CE0-86B8-33D6-025705E51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797" y="1937558"/>
            <a:ext cx="962917" cy="74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931CEA71-F172-BC27-5A24-01F544A59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4" t="56212" r="33605" b="27259"/>
          <a:stretch/>
        </p:blipFill>
        <p:spPr bwMode="auto">
          <a:xfrm>
            <a:off x="5246105" y="2090991"/>
            <a:ext cx="360040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73AA9B0-2CCA-DF22-DE8E-164098537FFB}"/>
              </a:ext>
            </a:extLst>
          </p:cNvPr>
          <p:cNvCxnSpPr/>
          <p:nvPr/>
        </p:nvCxnSpPr>
        <p:spPr>
          <a:xfrm>
            <a:off x="6534529" y="1719596"/>
            <a:ext cx="0" cy="9836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B41D73-7D5F-A7E6-4839-EA84FCD8E5D4}"/>
              </a:ext>
            </a:extLst>
          </p:cNvPr>
          <p:cNvCxnSpPr/>
          <p:nvPr/>
        </p:nvCxnSpPr>
        <p:spPr>
          <a:xfrm>
            <a:off x="7524810" y="1719596"/>
            <a:ext cx="0" cy="9836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F3C1344-5F34-39B5-66DB-BA9B4E82B3A1}"/>
              </a:ext>
            </a:extLst>
          </p:cNvPr>
          <p:cNvCxnSpPr/>
          <p:nvPr/>
        </p:nvCxnSpPr>
        <p:spPr>
          <a:xfrm>
            <a:off x="6676527" y="1770012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4F7079A-FF5D-23DC-96C8-3DA9C6DC16B9}"/>
              </a:ext>
            </a:extLst>
          </p:cNvPr>
          <p:cNvCxnSpPr/>
          <p:nvPr/>
        </p:nvCxnSpPr>
        <p:spPr>
          <a:xfrm rot="5400000">
            <a:off x="6676527" y="2351687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2422780-95E1-CD6A-FDB3-FEAE7CA35499}"/>
              </a:ext>
            </a:extLst>
          </p:cNvPr>
          <p:cNvCxnSpPr/>
          <p:nvPr/>
        </p:nvCxnSpPr>
        <p:spPr>
          <a:xfrm flipH="1">
            <a:off x="7002609" y="1770012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AAA2D9C-86B3-FEB6-F9EC-2C9373F29762}"/>
              </a:ext>
            </a:extLst>
          </p:cNvPr>
          <p:cNvCxnSpPr/>
          <p:nvPr/>
        </p:nvCxnSpPr>
        <p:spPr>
          <a:xfrm rot="16200000" flipH="1">
            <a:off x="7002609" y="2351687"/>
            <a:ext cx="320040" cy="32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A42E5E7-C717-479C-2162-F9AD87EF791C}"/>
              </a:ext>
            </a:extLst>
          </p:cNvPr>
          <p:cNvCxnSpPr/>
          <p:nvPr/>
        </p:nvCxnSpPr>
        <p:spPr>
          <a:xfrm>
            <a:off x="6996567" y="2090052"/>
            <a:ext cx="0" cy="260359"/>
          </a:xfrm>
          <a:prstGeom prst="line">
            <a:avLst/>
          </a:prstGeom>
          <a:ln w="38100">
            <a:solidFill>
              <a:srgbClr val="065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1E9A3D1-7690-C45E-34CF-6D3FFA107CA8}"/>
                  </a:ext>
                </a:extLst>
              </p:cNvPr>
              <p:cNvSpPr txBox="1"/>
              <p:nvPr/>
            </p:nvSpPr>
            <p:spPr>
              <a:xfrm>
                <a:off x="7593311" y="1569736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6509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1E9A3D1-7690-C45E-34CF-6D3FFA107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311" y="1569736"/>
                <a:ext cx="185948" cy="276999"/>
              </a:xfrm>
              <a:prstGeom prst="rect">
                <a:avLst/>
              </a:prstGeom>
              <a:blipFill>
                <a:blip r:embed="rId7"/>
                <a:stretch>
                  <a:fillRect l="-36667" r="-3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4">
            <a:extLst>
              <a:ext uri="{FF2B5EF4-FFF2-40B4-BE49-F238E27FC236}">
                <a16:creationId xmlns:a16="http://schemas.microsoft.com/office/drawing/2014/main" id="{6D2E546B-89FF-96A6-A379-04035D2FF9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76240" y="2818542"/>
            <a:ext cx="6098435" cy="1132890"/>
            <a:chOff x="297" y="2389"/>
            <a:chExt cx="3499" cy="650"/>
          </a:xfrm>
        </p:grpSpPr>
        <p:sp>
          <p:nvSpPr>
            <p:cNvPr id="71" name="AutoShape 3">
              <a:extLst>
                <a:ext uri="{FF2B5EF4-FFF2-40B4-BE49-F238E27FC236}">
                  <a16:creationId xmlns:a16="http://schemas.microsoft.com/office/drawing/2014/main" id="{5F67A471-030E-FB57-2F42-94B3F7E95A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7" y="2389"/>
              <a:ext cx="3499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72" name="Picture 5">
              <a:extLst>
                <a:ext uri="{FF2B5EF4-FFF2-40B4-BE49-F238E27FC236}">
                  <a16:creationId xmlns:a16="http://schemas.microsoft.com/office/drawing/2014/main" id="{D29A8163-30AA-FA26-412B-5ED5B34A6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" y="2389"/>
              <a:ext cx="3500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17DF9CF-633B-DE3B-E62F-BB5CFF7B7C29}"/>
                  </a:ext>
                </a:extLst>
              </p:cNvPr>
              <p:cNvSpPr txBox="1"/>
              <p:nvPr/>
            </p:nvSpPr>
            <p:spPr>
              <a:xfrm>
                <a:off x="611560" y="3251144"/>
                <a:ext cx="26329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E1CB6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The optical theorem carries an infinite more information than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E1CB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E1CB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&gt;0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1CB6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17DF9CF-633B-DE3B-E62F-BB5CFF7B7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251144"/>
                <a:ext cx="2632926" cy="923330"/>
              </a:xfrm>
              <a:prstGeom prst="rect">
                <a:avLst/>
              </a:prstGeom>
              <a:blipFill>
                <a:blip r:embed="rId9"/>
                <a:stretch>
                  <a:fillRect l="-2083" t="-3289" r="-3704" b="-20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" name="Picture 9">
            <a:extLst>
              <a:ext uri="{FF2B5EF4-FFF2-40B4-BE49-F238E27FC236}">
                <a16:creationId xmlns:a16="http://schemas.microsoft.com/office/drawing/2014/main" id="{4D42103E-5248-E15C-F475-9015FED2D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181" y="4057698"/>
            <a:ext cx="3914148" cy="9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3">
            <a:extLst>
              <a:ext uri="{FF2B5EF4-FFF2-40B4-BE49-F238E27FC236}">
                <a16:creationId xmlns:a16="http://schemas.microsoft.com/office/drawing/2014/main" id="{DB03A26A-B23D-6EB6-2EBC-30E51105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40" y="5359635"/>
            <a:ext cx="6326695" cy="80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Down Arrow 15">
            <a:extLst>
              <a:ext uri="{FF2B5EF4-FFF2-40B4-BE49-F238E27FC236}">
                <a16:creationId xmlns:a16="http://schemas.microsoft.com/office/drawing/2014/main" id="{0E30F33C-7315-CAC8-FE56-89FE7BD7C0D5}"/>
              </a:ext>
            </a:extLst>
          </p:cNvPr>
          <p:cNvSpPr/>
          <p:nvPr/>
        </p:nvSpPr>
        <p:spPr>
          <a:xfrm>
            <a:off x="5847660" y="4057698"/>
            <a:ext cx="164500" cy="392358"/>
          </a:xfrm>
          <a:prstGeom prst="downArrow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7" name="Down Arrow 53">
            <a:extLst>
              <a:ext uri="{FF2B5EF4-FFF2-40B4-BE49-F238E27FC236}">
                <a16:creationId xmlns:a16="http://schemas.microsoft.com/office/drawing/2014/main" id="{C1567168-0002-DB9C-E2A6-A66491BBEB4F}"/>
              </a:ext>
            </a:extLst>
          </p:cNvPr>
          <p:cNvSpPr/>
          <p:nvPr/>
        </p:nvSpPr>
        <p:spPr>
          <a:xfrm>
            <a:off x="5866527" y="5029160"/>
            <a:ext cx="164500" cy="392358"/>
          </a:xfrm>
          <a:prstGeom prst="downArrow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8" name="Picture 17">
            <a:extLst>
              <a:ext uri="{FF2B5EF4-FFF2-40B4-BE49-F238E27FC236}">
                <a16:creationId xmlns:a16="http://schemas.microsoft.com/office/drawing/2014/main" id="{104631E4-11A9-A240-DE40-88E5F25F4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56"/>
          <a:stretch/>
        </p:blipFill>
        <p:spPr bwMode="auto">
          <a:xfrm>
            <a:off x="251521" y="4418846"/>
            <a:ext cx="2334517" cy="182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7">
            <a:extLst>
              <a:ext uri="{FF2B5EF4-FFF2-40B4-BE49-F238E27FC236}">
                <a16:creationId xmlns:a16="http://schemas.microsoft.com/office/drawing/2014/main" id="{02537EAD-E3A1-1E28-32E1-FDCCB1AC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5"/>
          <a:stretch/>
        </p:blipFill>
        <p:spPr bwMode="auto">
          <a:xfrm>
            <a:off x="2586038" y="4683033"/>
            <a:ext cx="899230" cy="134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EE62F448-783D-D554-A40A-F7E82190FB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20452" y="6011487"/>
            <a:ext cx="5205412" cy="1282099"/>
            <a:chOff x="1089" y="4105"/>
            <a:chExt cx="3447" cy="849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A33A1FBF-1F38-D2C8-95DC-31064805DD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89" y="4105"/>
              <a:ext cx="3447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475F7118-3293-0D1E-D7BE-CF8207E0BD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4105"/>
              <a:ext cx="3449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530BA8-F924-D1F6-D734-7C8388385323}"/>
              </a:ext>
            </a:extLst>
          </p:cNvPr>
          <p:cNvSpPr/>
          <p:nvPr/>
        </p:nvSpPr>
        <p:spPr>
          <a:xfrm>
            <a:off x="2309813" y="6225303"/>
            <a:ext cx="5067300" cy="788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F6A4CB-C919-AD96-CFAA-D289C3DE6181}"/>
              </a:ext>
            </a:extLst>
          </p:cNvPr>
          <p:cNvSpPr txBox="1"/>
          <p:nvPr/>
        </p:nvSpPr>
        <p:spPr>
          <a:xfrm>
            <a:off x="-53599" y="7198331"/>
            <a:ext cx="3305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CdR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Melville, Tolley &amp; Zhou, 1702.06134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66CD10-1AC3-77DD-C9D4-890521AC3590}"/>
              </a:ext>
            </a:extLst>
          </p:cNvPr>
          <p:cNvSpPr txBox="1"/>
          <p:nvPr/>
        </p:nvSpPr>
        <p:spPr>
          <a:xfrm>
            <a:off x="3534229" y="7178362"/>
            <a:ext cx="692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+ finite impact parameter bounds Caron-Huot, Rastelli, Simmons-Duffin, 2102.08951 </a:t>
            </a:r>
          </a:p>
        </p:txBody>
      </p:sp>
    </p:spTree>
    <p:extLst>
      <p:ext uri="{BB962C8B-B14F-4D97-AF65-F5344CB8AC3E}">
        <p14:creationId xmlns:p14="http://schemas.microsoft.com/office/powerpoint/2010/main" val="594844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8A46CAF9-D6B7-4D56-98E7-9BB32E793703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Ext 3. Non-linear bounds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BE338-BDA1-6867-FA9A-E7202B68F348}"/>
              </a:ext>
            </a:extLst>
          </p:cNvPr>
          <p:cNvSpPr txBox="1"/>
          <p:nvPr/>
        </p:nvSpPr>
        <p:spPr>
          <a:xfrm>
            <a:off x="0" y="1581150"/>
            <a:ext cx="9963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properties of Legendre/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Gegenbauher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polynomials imply further `EFT-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Hedron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’ bounds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101EC-701E-C515-9928-246ADB64F388}"/>
              </a:ext>
            </a:extLst>
          </p:cNvPr>
          <p:cNvSpPr txBox="1"/>
          <p:nvPr/>
        </p:nvSpPr>
        <p:spPr>
          <a:xfrm>
            <a:off x="6062662" y="1981260"/>
            <a:ext cx="3793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Arkani-Hamed, Huang, Huang, 2012.15849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Chiang, Huang, Rodina, Weng, 2105.02862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16854-FA40-A9A2-56E2-874BE39D482D}"/>
              </a:ext>
            </a:extLst>
          </p:cNvPr>
          <p:cNvSpPr txBox="1"/>
          <p:nvPr/>
        </p:nvSpPr>
        <p:spPr>
          <a:xfrm>
            <a:off x="0" y="2969359"/>
            <a:ext cx="2678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For a dispersion relation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58E14382-304B-E002-42E5-BCF210D1E8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59876" y="2873671"/>
            <a:ext cx="2021347" cy="782638"/>
            <a:chOff x="1111" y="2177"/>
            <a:chExt cx="2872" cy="1112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024E204-0CA5-A60F-8D22-80397BC12BD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11" y="2177"/>
              <a:ext cx="2872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F795DF23-D71B-CAE5-9F5A-541F4BB05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2177"/>
              <a:ext cx="2874" cy="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B8FF0E6-4E80-5194-2C23-D3ABFBCBE338}"/>
              </a:ext>
            </a:extLst>
          </p:cNvPr>
          <p:cNvSpPr txBox="1"/>
          <p:nvPr/>
        </p:nvSpPr>
        <p:spPr>
          <a:xfrm>
            <a:off x="4459498" y="2969359"/>
            <a:ext cx="3148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defining the Hankel matrices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81FD3C-1A40-BA96-FEE9-E4C939684B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6992" y="2856052"/>
            <a:ext cx="2458696" cy="747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9F4701-E09F-1B45-E2A9-4D7294A02E39}"/>
              </a:ext>
            </a:extLst>
          </p:cNvPr>
          <p:cNvSpPr txBox="1"/>
          <p:nvPr/>
        </p:nvSpPr>
        <p:spPr>
          <a:xfrm>
            <a:off x="1566863" y="3746356"/>
            <a:ext cx="7201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of spectral representation implies positivity of each matrix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F09A1-CA74-E09F-DABD-0C2737E5A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465" y="4146466"/>
            <a:ext cx="5697415" cy="1178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9C79E7-7503-2B01-73FE-AAC89F5F06A4}"/>
                  </a:ext>
                </a:extLst>
              </p:cNvPr>
              <p:cNvSpPr txBox="1"/>
              <p:nvPr/>
            </p:nvSpPr>
            <p:spPr>
              <a:xfrm>
                <a:off x="242888" y="5491353"/>
                <a:ext cx="90541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Moreover, full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↔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𝑢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↔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𝑡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crossing symmetry further implies a set of “null constraints”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which can further tighten these non-linear bounds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9C79E7-7503-2B01-73FE-AAC89F5F0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8" y="5491353"/>
                <a:ext cx="9054145" cy="707886"/>
              </a:xfrm>
              <a:prstGeom prst="rect">
                <a:avLst/>
              </a:prstGeom>
              <a:blipFill>
                <a:blip r:embed="rId5"/>
                <a:stretch>
                  <a:fillRect l="-741" t="-5172" r="-539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7639D07-FC0A-C041-08E6-D792E03C0DA8}"/>
              </a:ext>
            </a:extLst>
          </p:cNvPr>
          <p:cNvSpPr txBox="1"/>
          <p:nvPr/>
        </p:nvSpPr>
        <p:spPr>
          <a:xfrm>
            <a:off x="5036860" y="6381688"/>
            <a:ext cx="3261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Tolley, Wang, Zhou, 2011.02400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Caron-Huot, Van Duong, 2011.02957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Sinha, Zahed, 2012.04877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1DCB69-1DE4-FD5F-FE43-BA30DB85F5A7}"/>
                  </a:ext>
                </a:extLst>
              </p:cNvPr>
              <p:cNvSpPr txBox="1"/>
              <p:nvPr/>
            </p:nvSpPr>
            <p:spPr>
              <a:xfrm>
                <a:off x="542454" y="6534151"/>
                <a:ext cx="31041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A24A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Compact bounds on 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A24A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A24A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A24A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A24AD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1DCB69-1DE4-FD5F-FE43-BA30DB85F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54" y="6534151"/>
                <a:ext cx="3104183" cy="400110"/>
              </a:xfrm>
              <a:prstGeom prst="rect">
                <a:avLst/>
              </a:prstGeom>
              <a:blipFill>
                <a:blip r:embed="rId6"/>
                <a:stretch>
                  <a:fillRect l="-2161"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4599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4659511" y="178096"/>
            <a:ext cx="5456696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e.g.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Positivity bounds on 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dim-8 SMEFT operators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66C33-BFB8-46DD-8DB0-243C62CB68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363" y="3401659"/>
            <a:ext cx="8663786" cy="3562841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6E4A67-1A38-419C-9D00-CDE653E70A44}"/>
              </a:ext>
            </a:extLst>
          </p:cNvPr>
          <p:cNvCxnSpPr>
            <a:cxnSpLocks/>
          </p:cNvCxnSpPr>
          <p:nvPr/>
        </p:nvCxnSpPr>
        <p:spPr>
          <a:xfrm>
            <a:off x="4238574" y="5405438"/>
            <a:ext cx="636430" cy="1239251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headEnd type="triangl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9DABA6-6D0E-4A71-A36C-EE41ED5A37F5}"/>
              </a:ext>
            </a:extLst>
          </p:cNvPr>
          <p:cNvSpPr txBox="1"/>
          <p:nvPr/>
        </p:nvSpPr>
        <p:spPr>
          <a:xfrm>
            <a:off x="1729255" y="6866875"/>
            <a:ext cx="6125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0CF9B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Regions that can enjoy a standard high energy completion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CF9B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F6DE77-654B-4E0E-8443-66DA4DCA5297}"/>
              </a:ext>
            </a:extLst>
          </p:cNvPr>
          <p:cNvSpPr/>
          <p:nvPr/>
        </p:nvSpPr>
        <p:spPr>
          <a:xfrm rot="18847650">
            <a:off x="2731613" y="4220875"/>
            <a:ext cx="828353" cy="1755240"/>
          </a:xfrm>
          <a:prstGeom prst="ellipse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B78F08-0898-408E-BFB2-843D592EBECD}"/>
              </a:ext>
            </a:extLst>
          </p:cNvPr>
          <p:cNvSpPr/>
          <p:nvPr/>
        </p:nvSpPr>
        <p:spPr>
          <a:xfrm rot="3781908">
            <a:off x="6868962" y="4358047"/>
            <a:ext cx="1186709" cy="1673712"/>
          </a:xfrm>
          <a:prstGeom prst="ellipse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8D687C-143D-4D5F-9923-27C578575352}"/>
              </a:ext>
            </a:extLst>
          </p:cNvPr>
          <p:cNvCxnSpPr>
            <a:cxnSpLocks/>
          </p:cNvCxnSpPr>
          <p:nvPr/>
        </p:nvCxnSpPr>
        <p:spPr>
          <a:xfrm flipV="1">
            <a:off x="5672789" y="5993092"/>
            <a:ext cx="1480486" cy="87378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A51CB8-C638-4862-98FE-7A3DC9779BB2}"/>
              </a:ext>
            </a:extLst>
          </p:cNvPr>
          <p:cNvSpPr txBox="1"/>
          <p:nvPr/>
        </p:nvSpPr>
        <p:spPr>
          <a:xfrm>
            <a:off x="5242075" y="2957287"/>
            <a:ext cx="3235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Regions compatible with data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4DF28B7-0604-41AB-BBA3-B7A54ADC66CB}"/>
              </a:ext>
            </a:extLst>
          </p:cNvPr>
          <p:cNvCxnSpPr>
            <a:cxnSpLocks/>
          </p:cNvCxnSpPr>
          <p:nvPr/>
        </p:nvCxnSpPr>
        <p:spPr>
          <a:xfrm flipV="1">
            <a:off x="2905125" y="3304034"/>
            <a:ext cx="2295502" cy="1515616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BBBA5E3-3CBC-4D38-8B72-D97DDA231464}"/>
              </a:ext>
            </a:extLst>
          </p:cNvPr>
          <p:cNvCxnSpPr>
            <a:cxnSpLocks/>
          </p:cNvCxnSpPr>
          <p:nvPr/>
        </p:nvCxnSpPr>
        <p:spPr>
          <a:xfrm flipH="1" flipV="1">
            <a:off x="6456036" y="3387913"/>
            <a:ext cx="1006281" cy="1636525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ADAFE81-8882-45BB-982A-01A60D959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47" r="3395" b="4719"/>
          <a:stretch/>
        </p:blipFill>
        <p:spPr>
          <a:xfrm>
            <a:off x="56271" y="62517"/>
            <a:ext cx="4603239" cy="31661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ABF1739-2B9F-444C-8B63-7FB267FB02C9}"/>
              </a:ext>
            </a:extLst>
          </p:cNvPr>
          <p:cNvSpPr txBox="1"/>
          <p:nvPr/>
        </p:nvSpPr>
        <p:spPr>
          <a:xfrm>
            <a:off x="5491793" y="2102691"/>
            <a:ext cx="4022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C. Zhang and S.-Y. Zhou, 1808.00010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K. Yamashita, C. Zhang, and S.-Y. Zhou, 2009.04490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01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Non-Gravitational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721F1-6C28-4AEF-84C5-E676579F9A54}"/>
              </a:ext>
            </a:extLst>
          </p:cNvPr>
          <p:cNvSpPr txBox="1"/>
          <p:nvPr/>
        </p:nvSpPr>
        <p:spPr>
          <a:xfrm>
            <a:off x="4384974" y="1630092"/>
            <a:ext cx="40639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Unitary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(optical theorem)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Lorentz invariant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(crossing symmetry)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(analyticity)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Local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(Froissart Bound)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72100-F469-4012-B1B7-6BCF45AE78D2}"/>
              </a:ext>
            </a:extLst>
          </p:cNvPr>
          <p:cNvSpPr txBox="1"/>
          <p:nvPr/>
        </p:nvSpPr>
        <p:spPr>
          <a:xfrm>
            <a:off x="4892651" y="4196027"/>
            <a:ext cx="210615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bounds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(applied to low-energy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scattering amplitude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or refractive index)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55F9175-FDFB-4F57-BCE8-FDC277F1E659}"/>
              </a:ext>
            </a:extLst>
          </p:cNvPr>
          <p:cNvSpPr/>
          <p:nvPr/>
        </p:nvSpPr>
        <p:spPr>
          <a:xfrm>
            <a:off x="5991627" y="3242225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F882E78-F658-4922-BB58-F0B9277A2C66}"/>
              </a:ext>
            </a:extLst>
          </p:cNvPr>
          <p:cNvSpPr/>
          <p:nvPr/>
        </p:nvSpPr>
        <p:spPr>
          <a:xfrm>
            <a:off x="5991627" y="5655556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87C351-7826-4090-942A-02A03C026C7A}"/>
              </a:ext>
            </a:extLst>
          </p:cNvPr>
          <p:cNvSpPr/>
          <p:nvPr/>
        </p:nvSpPr>
        <p:spPr>
          <a:xfrm>
            <a:off x="3764037" y="6364164"/>
            <a:ext cx="4764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luminal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sound speed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425DD6-50C8-0BF6-41DA-0BA075C86C9F}"/>
              </a:ext>
            </a:extLst>
          </p:cNvPr>
          <p:cNvCxnSpPr>
            <a:cxnSpLocks/>
          </p:cNvCxnSpPr>
          <p:nvPr/>
        </p:nvCxnSpPr>
        <p:spPr>
          <a:xfrm flipV="1">
            <a:off x="498572" y="555083"/>
            <a:ext cx="0" cy="7055539"/>
          </a:xfrm>
          <a:prstGeom prst="straightConnector1">
            <a:avLst/>
          </a:prstGeom>
          <a:ln w="57150">
            <a:solidFill>
              <a:srgbClr val="00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3D34EC-9379-220A-E8BB-C417A51EAEE0}"/>
              </a:ext>
            </a:extLst>
          </p:cNvPr>
          <p:cNvSpPr txBox="1"/>
          <p:nvPr/>
        </p:nvSpPr>
        <p:spPr>
          <a:xfrm>
            <a:off x="5618" y="185751"/>
            <a:ext cx="13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Energy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BD6309DA-B71B-7B31-FA8F-C70711DF8BC0}"/>
              </a:ext>
            </a:extLst>
          </p:cNvPr>
          <p:cNvSpPr/>
          <p:nvPr/>
        </p:nvSpPr>
        <p:spPr>
          <a:xfrm>
            <a:off x="1235640" y="3526509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B084EF-D256-D796-C416-2D484E6A93D7}"/>
              </a:ext>
            </a:extLst>
          </p:cNvPr>
          <p:cNvCxnSpPr/>
          <p:nvPr/>
        </p:nvCxnSpPr>
        <p:spPr>
          <a:xfrm>
            <a:off x="200417" y="5429611"/>
            <a:ext cx="653143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69A036-DA45-535F-8AE3-FB7DD0706775}"/>
              </a:ext>
            </a:extLst>
          </p:cNvPr>
          <p:cNvCxnSpPr/>
          <p:nvPr/>
        </p:nvCxnSpPr>
        <p:spPr>
          <a:xfrm>
            <a:off x="200417" y="280473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A0C996-8263-17F7-C43D-93F8A572B994}"/>
              </a:ext>
            </a:extLst>
          </p:cNvPr>
          <p:cNvCxnSpPr/>
          <p:nvPr/>
        </p:nvCxnSpPr>
        <p:spPr>
          <a:xfrm>
            <a:off x="200417" y="350237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5EF039-EA0E-4CF2-9A3E-DD2FB131FA81}"/>
              </a:ext>
            </a:extLst>
          </p:cNvPr>
          <p:cNvCxnSpPr/>
          <p:nvPr/>
        </p:nvCxnSpPr>
        <p:spPr>
          <a:xfrm>
            <a:off x="200417" y="4296559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312661C-0C0F-9E07-83ED-39370F458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0" y="978848"/>
            <a:ext cx="1843404" cy="880513"/>
          </a:xfrm>
          <a:prstGeom prst="rect">
            <a:avLst/>
          </a:prstGeom>
        </p:spPr>
      </p:pic>
      <p:pic>
        <p:nvPicPr>
          <p:cNvPr id="37" name="Picture 2" descr="Science Made Simple: What Is the Standard Model of Particle Physics?">
            <a:extLst>
              <a:ext uri="{FF2B5EF4-FFF2-40B4-BE49-F238E27FC236}">
                <a16:creationId xmlns:a16="http://schemas.microsoft.com/office/drawing/2014/main" id="{2B9083BE-E76E-B40C-078B-92249AE95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0" y="5869240"/>
            <a:ext cx="1857894" cy="13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904208B-36B2-FFA9-3D25-A62E3A884131}"/>
              </a:ext>
            </a:extLst>
          </p:cNvPr>
          <p:cNvSpPr txBox="1"/>
          <p:nvPr/>
        </p:nvSpPr>
        <p:spPr>
          <a:xfrm>
            <a:off x="728432" y="5171548"/>
            <a:ext cx="16333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Low-energy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EFT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353CFA-BC26-5754-33CA-B232D36583EB}"/>
              </a:ext>
            </a:extLst>
          </p:cNvPr>
          <p:cNvGrpSpPr/>
          <p:nvPr/>
        </p:nvGrpSpPr>
        <p:grpSpPr>
          <a:xfrm>
            <a:off x="2498349" y="5655556"/>
            <a:ext cx="3260160" cy="948054"/>
            <a:chOff x="843337" y="5197350"/>
            <a:chExt cx="3260160" cy="94805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389BB07-E89E-F85C-FB62-9E56D3ECEEDD}"/>
                    </a:ext>
                  </a:extLst>
                </p14:cNvPr>
                <p14:cNvContentPartPr/>
                <p14:nvPr/>
              </p14:nvContentPartPr>
              <p14:xfrm>
                <a:off x="910433" y="5443799"/>
                <a:ext cx="3049920" cy="253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25EC76E-1923-42C8-833E-285B6054283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01433" y="5434799"/>
                  <a:ext cx="306756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50930F1-9A4F-F3DF-A289-3DD339C010AE}"/>
                    </a:ext>
                  </a:extLst>
                </p14:cNvPr>
                <p14:cNvContentPartPr/>
                <p14:nvPr/>
              </p14:nvContentPartPr>
              <p14:xfrm>
                <a:off x="1618193" y="5610863"/>
                <a:ext cx="5400" cy="1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298DD22-E877-4CBF-9DD5-4E6038C7529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09553" y="5602223"/>
                  <a:ext cx="230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F2D02BB-3A8C-833F-75D9-991FE8D1E6FC}"/>
                    </a:ext>
                  </a:extLst>
                </p14:cNvPr>
                <p14:cNvContentPartPr/>
                <p14:nvPr/>
              </p14:nvContentPartPr>
              <p14:xfrm>
                <a:off x="1354313" y="5607983"/>
                <a:ext cx="284760" cy="293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09FDE1-E60E-4BD1-B896-C63A72AD46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45673" y="5599343"/>
                  <a:ext cx="3024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A3B36FD-0259-7B0C-2E67-E9F43D2232AE}"/>
                    </a:ext>
                  </a:extLst>
                </p14:cNvPr>
                <p14:cNvContentPartPr/>
                <p14:nvPr/>
              </p14:nvContentPartPr>
              <p14:xfrm>
                <a:off x="1616753" y="5613383"/>
                <a:ext cx="226800" cy="3535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763E8D5-3F41-4FCD-ABAB-9781F76BE37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08113" y="5604743"/>
                  <a:ext cx="24444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993F746-EEDA-F21A-6D08-2713E4549B24}"/>
                    </a:ext>
                  </a:extLst>
                </p14:cNvPr>
                <p14:cNvContentPartPr/>
                <p14:nvPr/>
              </p14:nvContentPartPr>
              <p14:xfrm>
                <a:off x="2185553" y="5664863"/>
                <a:ext cx="144720" cy="343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5FBAA7C-F4AE-46B1-927F-23163B2AB29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76913" y="5656223"/>
                  <a:ext cx="16236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3BA648F-673E-0478-21C6-9204E6FFEAF6}"/>
                    </a:ext>
                  </a:extLst>
                </p14:cNvPr>
                <p14:cNvContentPartPr/>
                <p14:nvPr/>
              </p14:nvContentPartPr>
              <p14:xfrm>
                <a:off x="2301473" y="5672423"/>
                <a:ext cx="260640" cy="304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E1E6BE1-0C23-4691-8F9A-1E33082BAA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92473" y="5663423"/>
                  <a:ext cx="2782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2EADE18-9B7F-1786-3C92-12A731DE792E}"/>
                    </a:ext>
                  </a:extLst>
                </p14:cNvPr>
                <p14:cNvContentPartPr/>
                <p14:nvPr/>
              </p14:nvContentPartPr>
              <p14:xfrm>
                <a:off x="2807633" y="5521223"/>
                <a:ext cx="198000" cy="352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EE13FB1-73B0-4E92-B08A-B1B5480A810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98633" y="5512583"/>
                  <a:ext cx="21564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4309950-E9E7-E16D-74D6-1E487E107380}"/>
                    </a:ext>
                  </a:extLst>
                </p14:cNvPr>
                <p14:cNvContentPartPr/>
                <p14:nvPr/>
              </p14:nvContentPartPr>
              <p14:xfrm>
                <a:off x="2977913" y="5499623"/>
                <a:ext cx="223200" cy="336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B43A009-6B8B-4759-AC60-E461CA2283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68913" y="5490623"/>
                  <a:ext cx="2408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80CD06A-E9A0-1312-1B56-1FA28B82D91E}"/>
                    </a:ext>
                  </a:extLst>
                </p14:cNvPr>
                <p14:cNvContentPartPr/>
                <p14:nvPr/>
              </p14:nvContentPartPr>
              <p14:xfrm>
                <a:off x="1589033" y="5349143"/>
                <a:ext cx="98640" cy="166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E5DA01F-9950-495C-8E13-9F85E04B01F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80033" y="5340503"/>
                  <a:ext cx="1162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05E8371-4352-3429-DBA7-C9D4501E7A6F}"/>
                    </a:ext>
                  </a:extLst>
                </p14:cNvPr>
                <p14:cNvContentPartPr/>
                <p14:nvPr/>
              </p14:nvContentPartPr>
              <p14:xfrm>
                <a:off x="1740233" y="5351663"/>
                <a:ext cx="76680" cy="116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7990355-83A2-4CD3-9290-F0F4CAEE224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731593" y="5343023"/>
                  <a:ext cx="943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40F0D2B-3E2D-5809-3D74-D88AE4CC9B6F}"/>
                    </a:ext>
                  </a:extLst>
                </p14:cNvPr>
                <p14:cNvContentPartPr/>
                <p14:nvPr/>
              </p14:nvContentPartPr>
              <p14:xfrm>
                <a:off x="2218313" y="5483423"/>
                <a:ext cx="107280" cy="123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AD93E47-8CC8-4B7B-AB5B-0F81ED898EB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09313" y="5474783"/>
                  <a:ext cx="1249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769BDCF-FDF2-6141-403D-7CEC9D28C7FE}"/>
                    </a:ext>
                  </a:extLst>
                </p14:cNvPr>
                <p14:cNvContentPartPr/>
                <p14:nvPr/>
              </p14:nvContentPartPr>
              <p14:xfrm>
                <a:off x="2349713" y="5407823"/>
                <a:ext cx="75960" cy="78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7DBEAE2-6DD5-4667-B84A-81C8C304ABB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40713" y="5398823"/>
                  <a:ext cx="936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15260EA-B56F-D91D-2E1C-8AF2E6E7FFD1}"/>
                    </a:ext>
                  </a:extLst>
                </p14:cNvPr>
                <p14:cNvContentPartPr/>
                <p14:nvPr/>
              </p14:nvContentPartPr>
              <p14:xfrm>
                <a:off x="2955953" y="5280743"/>
                <a:ext cx="112320" cy="124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1003A65-6271-4944-96B4-E96058D4FDD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46953" y="5271743"/>
                  <a:ext cx="1299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310F0D-1195-979E-DA8F-ED6A8E68FE65}"/>
                    </a:ext>
                  </a:extLst>
                </p14:cNvPr>
                <p14:cNvContentPartPr/>
                <p14:nvPr/>
              </p14:nvContentPartPr>
              <p14:xfrm>
                <a:off x="3111113" y="5250863"/>
                <a:ext cx="83880" cy="81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37B4A4A-1299-4A26-85EA-E89A9FEA55B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102113" y="5242223"/>
                  <a:ext cx="101520" cy="99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7896D62-4D8D-81A1-832E-9315F471B62C}"/>
                </a:ext>
              </a:extLst>
            </p:cNvPr>
            <p:cNvGrpSpPr/>
            <p:nvPr/>
          </p:nvGrpSpPr>
          <p:grpSpPr>
            <a:xfrm>
              <a:off x="843337" y="5197350"/>
              <a:ext cx="239760" cy="183960"/>
              <a:chOff x="843337" y="5197350"/>
              <a:chExt cx="239760" cy="18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FB46BA5C-DBEF-80CF-E1EB-5CA020DFF488}"/>
                      </a:ext>
                    </a:extLst>
                  </p14:cNvPr>
                  <p14:cNvContentPartPr/>
                  <p14:nvPr/>
                </p14:nvContentPartPr>
                <p14:xfrm>
                  <a:off x="843337" y="5220030"/>
                  <a:ext cx="86760" cy="16128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E2F03A62-5815-49A4-BAE6-C1E553235E9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834337" y="5211030"/>
                    <a:ext cx="10440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1BA2EC7-C2B5-CA18-BCC6-60E64526DDF5}"/>
                      </a:ext>
                    </a:extLst>
                  </p14:cNvPr>
                  <p14:cNvContentPartPr/>
                  <p14:nvPr/>
                </p14:nvContentPartPr>
                <p14:xfrm>
                  <a:off x="996697" y="5245230"/>
                  <a:ext cx="86400" cy="8784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E688A3FC-E43F-4740-9B0C-B61E8E68C1B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987697" y="5236590"/>
                    <a:ext cx="10404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A5DD2314-6C6B-B5B6-D2D2-7F28307CDBC2}"/>
                      </a:ext>
                    </a:extLst>
                  </p14:cNvPr>
                  <p14:cNvContentPartPr/>
                  <p14:nvPr/>
                </p14:nvContentPartPr>
                <p14:xfrm>
                  <a:off x="1016497" y="5197350"/>
                  <a:ext cx="34200" cy="15228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A1D3FFC6-DCF5-4DC5-9633-B299241FDB93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007857" y="5188350"/>
                    <a:ext cx="51840" cy="16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E2E9B23-CEE2-4A78-414A-400B675AA5D5}"/>
                </a:ext>
              </a:extLst>
            </p:cNvPr>
            <p:cNvGrpSpPr/>
            <p:nvPr/>
          </p:nvGrpSpPr>
          <p:grpSpPr>
            <a:xfrm>
              <a:off x="3877417" y="5228310"/>
              <a:ext cx="226080" cy="163800"/>
              <a:chOff x="3877417" y="5228310"/>
              <a:chExt cx="226080" cy="163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39FC0809-0DF8-4390-24D3-FD8C4D1833B7}"/>
                      </a:ext>
                    </a:extLst>
                  </p14:cNvPr>
                  <p14:cNvContentPartPr/>
                  <p14:nvPr/>
                </p14:nvContentPartPr>
                <p14:xfrm>
                  <a:off x="3877417" y="5265030"/>
                  <a:ext cx="74880" cy="127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17901200-77AF-4060-8C6F-345EDA2DF9D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868417" y="5256030"/>
                    <a:ext cx="9252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D8666E14-829C-66CC-2170-AA23C9D4D718}"/>
                      </a:ext>
                    </a:extLst>
                  </p14:cNvPr>
                  <p14:cNvContentPartPr/>
                  <p14:nvPr/>
                </p14:nvContentPartPr>
                <p14:xfrm>
                  <a:off x="4007737" y="5282670"/>
                  <a:ext cx="95760" cy="7524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9D0A503B-B486-4EFD-8DB5-35B1BADA3A6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998737" y="5274030"/>
                    <a:ext cx="113400" cy="9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7F78266F-0C7F-9B12-0840-3EABF375CDAC}"/>
                      </a:ext>
                    </a:extLst>
                  </p14:cNvPr>
                  <p14:cNvContentPartPr/>
                  <p14:nvPr/>
                </p14:nvContentPartPr>
                <p14:xfrm>
                  <a:off x="4051657" y="5228310"/>
                  <a:ext cx="11160" cy="158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C9853068-7AC4-457D-A62C-36C2D020F061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4042657" y="5219310"/>
                    <a:ext cx="28800" cy="176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1ACB5D9-DFD9-061B-5522-DE20F682B6E4}"/>
                </a:ext>
              </a:extLst>
            </p:cNvPr>
            <p:cNvGrpSpPr/>
            <p:nvPr/>
          </p:nvGrpSpPr>
          <p:grpSpPr>
            <a:xfrm>
              <a:off x="1149945" y="5834364"/>
              <a:ext cx="133920" cy="311040"/>
              <a:chOff x="1149945" y="5834364"/>
              <a:chExt cx="133920" cy="31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9379A80C-DDDD-C21E-C983-8C0180DD480E}"/>
                      </a:ext>
                    </a:extLst>
                  </p14:cNvPr>
                  <p14:cNvContentPartPr/>
                  <p14:nvPr/>
                </p14:nvContentPartPr>
                <p14:xfrm>
                  <a:off x="1185585" y="5976204"/>
                  <a:ext cx="98280" cy="824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0F84BB1A-30C6-48A0-820C-85F23E8E531E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176585" y="5967204"/>
                    <a:ext cx="115920" cy="10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2061FD4B-C444-4365-347D-0DE4C2386F53}"/>
                      </a:ext>
                    </a:extLst>
                  </p14:cNvPr>
                  <p14:cNvContentPartPr/>
                  <p14:nvPr/>
                </p14:nvContentPartPr>
                <p14:xfrm>
                  <a:off x="1222305" y="5900244"/>
                  <a:ext cx="5400" cy="20988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9F95DE42-F5F6-4B8C-BE36-84B0A76F506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213665" y="5891244"/>
                    <a:ext cx="2304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3B1E0CD1-ABCF-2569-D74F-C0A6F53ECFD3}"/>
                      </a:ext>
                    </a:extLst>
                  </p14:cNvPr>
                  <p14:cNvContentPartPr/>
                  <p14:nvPr/>
                </p14:nvContentPartPr>
                <p14:xfrm>
                  <a:off x="1178385" y="6120924"/>
                  <a:ext cx="84600" cy="2448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E834F6CB-8B92-4B05-85E2-74AD3AF524BA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169385" y="6112284"/>
                    <a:ext cx="10224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CADCE353-DF11-EF69-25D4-71B5E1A39648}"/>
                      </a:ext>
                    </a:extLst>
                  </p14:cNvPr>
                  <p14:cNvContentPartPr/>
                  <p14:nvPr/>
                </p14:nvContentPartPr>
                <p14:xfrm>
                  <a:off x="1190985" y="5893764"/>
                  <a:ext cx="65520" cy="972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37EC1ECE-C2AF-4117-9B11-435C68C92672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182345" y="5884764"/>
                    <a:ext cx="83160" cy="2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A5C9CC3F-3D54-D83D-5347-118CC9B5678C}"/>
                      </a:ext>
                    </a:extLst>
                  </p14:cNvPr>
                  <p14:cNvContentPartPr/>
                  <p14:nvPr/>
                </p14:nvContentPartPr>
                <p14:xfrm>
                  <a:off x="1149945" y="5834364"/>
                  <a:ext cx="99720" cy="108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61DF0766-9E8D-42C1-BC91-9528290E56B3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141305" y="5825364"/>
                    <a:ext cx="117360" cy="28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BD20966-E98C-CC00-359E-86DDC65F86FD}"/>
                </a:ext>
              </a:extLst>
            </p:cNvPr>
            <p:cNvGrpSpPr/>
            <p:nvPr/>
          </p:nvGrpSpPr>
          <p:grpSpPr>
            <a:xfrm>
              <a:off x="1870305" y="5873964"/>
              <a:ext cx="140400" cy="259200"/>
              <a:chOff x="1870305" y="5873964"/>
              <a:chExt cx="140400" cy="259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6647844-5C5F-FE69-AF42-F1B265DBE4FD}"/>
                      </a:ext>
                    </a:extLst>
                  </p14:cNvPr>
                  <p14:cNvContentPartPr/>
                  <p14:nvPr/>
                </p14:nvContentPartPr>
                <p14:xfrm>
                  <a:off x="1905225" y="5987004"/>
                  <a:ext cx="103680" cy="9324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FBF40365-702F-4CBD-AC00-E387111D8EB4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896585" y="5978364"/>
                    <a:ext cx="12132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FDA2CA9D-8323-AA92-5510-1F4845AC199F}"/>
                      </a:ext>
                    </a:extLst>
                  </p14:cNvPr>
                  <p14:cNvContentPartPr/>
                  <p14:nvPr/>
                </p14:nvContentPartPr>
                <p14:xfrm>
                  <a:off x="1942305" y="5940924"/>
                  <a:ext cx="13320" cy="175680"/>
                </p14:xfrm>
              </p:contentPart>
            </mc:Choice>
            <mc:Fallback xmlns="">
              <p:pic>
                <p:nvPicPr>
                  <p:cNvPr id="3072" name="Ink 3071">
                    <a:extLst>
                      <a:ext uri="{FF2B5EF4-FFF2-40B4-BE49-F238E27FC236}">
                        <a16:creationId xmlns:a16="http://schemas.microsoft.com/office/drawing/2014/main" id="{ABE5F286-601E-4025-9ACE-58C8F1D529BD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933665" y="5931924"/>
                    <a:ext cx="3096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2B2AFBF-1E5D-8946-68A3-562C72268848}"/>
                      </a:ext>
                    </a:extLst>
                  </p14:cNvPr>
                  <p14:cNvContentPartPr/>
                  <p14:nvPr/>
                </p14:nvContentPartPr>
                <p14:xfrm>
                  <a:off x="1893345" y="6108684"/>
                  <a:ext cx="91800" cy="24480"/>
                </p14:xfrm>
              </p:contentPart>
            </mc:Choice>
            <mc:Fallback xmlns="">
              <p:pic>
                <p:nvPicPr>
                  <p:cNvPr id="3073" name="Ink 3072">
                    <a:extLst>
                      <a:ext uri="{FF2B5EF4-FFF2-40B4-BE49-F238E27FC236}">
                        <a16:creationId xmlns:a16="http://schemas.microsoft.com/office/drawing/2014/main" id="{721BFDE6-5FCC-47CA-88F3-4A2B726199D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884345" y="6099684"/>
                    <a:ext cx="10944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D2FB11E-BC9F-1EF1-C2C7-7569F16F25ED}"/>
                      </a:ext>
                    </a:extLst>
                  </p14:cNvPr>
                  <p14:cNvContentPartPr/>
                  <p14:nvPr/>
                </p14:nvContentPartPr>
                <p14:xfrm>
                  <a:off x="1918185" y="5927604"/>
                  <a:ext cx="66240" cy="7200"/>
                </p14:xfrm>
              </p:contentPart>
            </mc:Choice>
            <mc:Fallback xmlns="">
              <p:pic>
                <p:nvPicPr>
                  <p:cNvPr id="3074" name="Ink 3073">
                    <a:extLst>
                      <a:ext uri="{FF2B5EF4-FFF2-40B4-BE49-F238E27FC236}">
                        <a16:creationId xmlns:a16="http://schemas.microsoft.com/office/drawing/2014/main" id="{EB5B9EF1-CA6C-42D2-8F4B-E51A4DA65163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909545" y="5918604"/>
                    <a:ext cx="8388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9B4690A7-D9B6-032F-641D-6410A055C979}"/>
                      </a:ext>
                    </a:extLst>
                  </p14:cNvPr>
                  <p14:cNvContentPartPr/>
                  <p14:nvPr/>
                </p14:nvContentPartPr>
                <p14:xfrm>
                  <a:off x="1870305" y="5873964"/>
                  <a:ext cx="140400" cy="6480"/>
                </p14:xfrm>
              </p:contentPart>
            </mc:Choice>
            <mc:Fallback xmlns="">
              <p:pic>
                <p:nvPicPr>
                  <p:cNvPr id="3078" name="Ink 3077">
                    <a:extLst>
                      <a:ext uri="{FF2B5EF4-FFF2-40B4-BE49-F238E27FC236}">
                        <a16:creationId xmlns:a16="http://schemas.microsoft.com/office/drawing/2014/main" id="{2BCD2B73-8E13-406D-92AE-77B97415B760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861665" y="5865324"/>
                    <a:ext cx="158040" cy="24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158074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Gravitational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721F1-6C28-4AEF-84C5-E676579F9A54}"/>
              </a:ext>
            </a:extLst>
          </p:cNvPr>
          <p:cNvSpPr txBox="1"/>
          <p:nvPr/>
        </p:nvSpPr>
        <p:spPr>
          <a:xfrm>
            <a:off x="4384974" y="1630092"/>
            <a:ext cx="40639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Unitary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(optical theorem)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Lorentz invariant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(crossing symmetry)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(analyticity)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Local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(Froissart Bound)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72100-F469-4012-B1B7-6BCF45AE78D2}"/>
              </a:ext>
            </a:extLst>
          </p:cNvPr>
          <p:cNvSpPr txBox="1"/>
          <p:nvPr/>
        </p:nvSpPr>
        <p:spPr>
          <a:xfrm>
            <a:off x="4892651" y="4196027"/>
            <a:ext cx="21061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bounds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(applied to low-energy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scattering amplitude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or refractive index)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87C351-7826-4090-942A-02A03C026C7A}"/>
              </a:ext>
            </a:extLst>
          </p:cNvPr>
          <p:cNvSpPr/>
          <p:nvPr/>
        </p:nvSpPr>
        <p:spPr>
          <a:xfrm>
            <a:off x="3764037" y="6364164"/>
            <a:ext cx="4764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luminal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sound speed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425DD6-50C8-0BF6-41DA-0BA075C86C9F}"/>
              </a:ext>
            </a:extLst>
          </p:cNvPr>
          <p:cNvCxnSpPr>
            <a:cxnSpLocks/>
          </p:cNvCxnSpPr>
          <p:nvPr/>
        </p:nvCxnSpPr>
        <p:spPr>
          <a:xfrm flipV="1">
            <a:off x="498572" y="555083"/>
            <a:ext cx="0" cy="7055539"/>
          </a:xfrm>
          <a:prstGeom prst="straightConnector1">
            <a:avLst/>
          </a:prstGeom>
          <a:ln w="57150">
            <a:solidFill>
              <a:srgbClr val="00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3D34EC-9379-220A-E8BB-C417A51EAEE0}"/>
              </a:ext>
            </a:extLst>
          </p:cNvPr>
          <p:cNvSpPr txBox="1"/>
          <p:nvPr/>
        </p:nvSpPr>
        <p:spPr>
          <a:xfrm>
            <a:off x="5618" y="185751"/>
            <a:ext cx="13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Energy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BD6309DA-B71B-7B31-FA8F-C70711DF8BC0}"/>
              </a:ext>
            </a:extLst>
          </p:cNvPr>
          <p:cNvSpPr/>
          <p:nvPr/>
        </p:nvSpPr>
        <p:spPr>
          <a:xfrm>
            <a:off x="1030101" y="3185804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B084EF-D256-D796-C416-2D484E6A93D7}"/>
              </a:ext>
            </a:extLst>
          </p:cNvPr>
          <p:cNvCxnSpPr/>
          <p:nvPr/>
        </p:nvCxnSpPr>
        <p:spPr>
          <a:xfrm>
            <a:off x="200417" y="5429611"/>
            <a:ext cx="653143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69A036-DA45-535F-8AE3-FB7DD0706775}"/>
              </a:ext>
            </a:extLst>
          </p:cNvPr>
          <p:cNvCxnSpPr/>
          <p:nvPr/>
        </p:nvCxnSpPr>
        <p:spPr>
          <a:xfrm>
            <a:off x="200417" y="280473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A0C996-8263-17F7-C43D-93F8A572B994}"/>
              </a:ext>
            </a:extLst>
          </p:cNvPr>
          <p:cNvCxnSpPr/>
          <p:nvPr/>
        </p:nvCxnSpPr>
        <p:spPr>
          <a:xfrm>
            <a:off x="200417" y="350237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5EF039-EA0E-4CF2-9A3E-DD2FB131FA81}"/>
              </a:ext>
            </a:extLst>
          </p:cNvPr>
          <p:cNvCxnSpPr/>
          <p:nvPr/>
        </p:nvCxnSpPr>
        <p:spPr>
          <a:xfrm>
            <a:off x="200417" y="4296559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312661C-0C0F-9E07-83ED-39370F45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0" y="978848"/>
            <a:ext cx="1843404" cy="88051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904208B-36B2-FFA9-3D25-A62E3A884131}"/>
              </a:ext>
            </a:extLst>
          </p:cNvPr>
          <p:cNvSpPr txBox="1"/>
          <p:nvPr/>
        </p:nvSpPr>
        <p:spPr>
          <a:xfrm>
            <a:off x="643204" y="5778339"/>
            <a:ext cx="21481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Low-energy EFT</a:t>
            </a:r>
          </a:p>
        </p:txBody>
      </p:sp>
      <p:pic>
        <p:nvPicPr>
          <p:cNvPr id="18" name="Picture 2" descr="Crazy Arrow Icons - Download Free Vector Icons | Noun Project">
            <a:extLst>
              <a:ext uri="{FF2B5EF4-FFF2-40B4-BE49-F238E27FC236}">
                <a16:creationId xmlns:a16="http://schemas.microsoft.com/office/drawing/2014/main" id="{C0FC6266-98B2-93D3-F4C6-C9951D437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81">
            <a:off x="5292518" y="3031944"/>
            <a:ext cx="1056168" cy="105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razy Arrow Icons - Download Free Vector Icons | Noun Project">
            <a:extLst>
              <a:ext uri="{FF2B5EF4-FFF2-40B4-BE49-F238E27FC236}">
                <a16:creationId xmlns:a16="http://schemas.microsoft.com/office/drawing/2014/main" id="{685A6087-F6CA-088B-3ED6-40386BF95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81">
            <a:off x="5491235" y="5361158"/>
            <a:ext cx="1056168" cy="105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inpulsar16_9">
            <a:hlinkClick r:id="" action="ppaction://media"/>
            <a:extLst>
              <a:ext uri="{FF2B5EF4-FFF2-40B4-BE49-F238E27FC236}">
                <a16:creationId xmlns:a16="http://schemas.microsoft.com/office/drawing/2014/main" id="{94829E85-F8D7-DE4C-219F-1B96869092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9514" y="6381766"/>
            <a:ext cx="2029395" cy="10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4C2BCA-AD15-F67D-048D-B151388BE8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60" t="36497" r="12164" b="15186"/>
          <a:stretch/>
        </p:blipFill>
        <p:spPr>
          <a:xfrm>
            <a:off x="21266" y="6381766"/>
            <a:ext cx="2054515" cy="1080000"/>
          </a:xfrm>
          <a:prstGeom prst="rect">
            <a:avLst/>
          </a:prstGeom>
        </p:spPr>
      </p:pic>
      <p:pic>
        <p:nvPicPr>
          <p:cNvPr id="25" name="Picture 2" descr="To Be a Better Tester, Ask the Right Questions | TechWell">
            <a:extLst>
              <a:ext uri="{FF2B5EF4-FFF2-40B4-BE49-F238E27FC236}">
                <a16:creationId xmlns:a16="http://schemas.microsoft.com/office/drawing/2014/main" id="{831F1EDD-447A-7216-0453-3E85BFFE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52" y="2382559"/>
            <a:ext cx="943278" cy="57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C593EA-8B8E-0EA1-296A-BC2088F23F5F}"/>
              </a:ext>
            </a:extLst>
          </p:cNvPr>
          <p:cNvGrpSpPr/>
          <p:nvPr/>
        </p:nvGrpSpPr>
        <p:grpSpPr>
          <a:xfrm flipH="1">
            <a:off x="7018610" y="4948518"/>
            <a:ext cx="1316050" cy="1415507"/>
            <a:chOff x="3940578" y="5237869"/>
            <a:chExt cx="1316050" cy="141550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4205491-DF20-E36E-8D2E-C92E03C91D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0579" y="5237869"/>
              <a:ext cx="1316049" cy="7077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FF837C6-8E99-C168-4D63-CD76DBC4433A}"/>
                </a:ext>
              </a:extLst>
            </p:cNvPr>
            <p:cNvCxnSpPr>
              <a:cxnSpLocks/>
            </p:cNvCxnSpPr>
            <p:nvPr/>
          </p:nvCxnSpPr>
          <p:spPr>
            <a:xfrm>
              <a:off x="3940578" y="5945621"/>
              <a:ext cx="1316049" cy="7077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EFB266C-31D6-3876-D846-000935AB0F48}"/>
              </a:ext>
            </a:extLst>
          </p:cNvPr>
          <p:cNvSpPr/>
          <p:nvPr/>
        </p:nvSpPr>
        <p:spPr>
          <a:xfrm>
            <a:off x="7135916" y="5215156"/>
            <a:ext cx="261768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8509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More subtle for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gravitational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8509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EFTs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135114-696B-063A-32DB-C6B887A26788}"/>
              </a:ext>
            </a:extLst>
          </p:cNvPr>
          <p:cNvGrpSpPr/>
          <p:nvPr/>
        </p:nvGrpSpPr>
        <p:grpSpPr>
          <a:xfrm>
            <a:off x="1354555" y="3561328"/>
            <a:ext cx="2774004" cy="1940668"/>
            <a:chOff x="4494179" y="1079770"/>
            <a:chExt cx="2774004" cy="1940668"/>
          </a:xfrm>
        </p:grpSpPr>
        <p:sp>
          <p:nvSpPr>
            <p:cNvPr id="5" name="Freeform: Shape 69">
              <a:extLst>
                <a:ext uri="{FF2B5EF4-FFF2-40B4-BE49-F238E27FC236}">
                  <a16:creationId xmlns:a16="http://schemas.microsoft.com/office/drawing/2014/main" id="{B7B707E3-6165-BE65-B2DC-C4FD12739135}"/>
                </a:ext>
              </a:extLst>
            </p:cNvPr>
            <p:cNvSpPr/>
            <p:nvPr/>
          </p:nvSpPr>
          <p:spPr>
            <a:xfrm>
              <a:off x="4703323" y="2344861"/>
              <a:ext cx="2490281" cy="223241"/>
            </a:xfrm>
            <a:custGeom>
              <a:avLst/>
              <a:gdLst>
                <a:gd name="connsiteX0" fmla="*/ 0 w 2490281"/>
                <a:gd name="connsiteY0" fmla="*/ 223241 h 223241"/>
                <a:gd name="connsiteX1" fmla="*/ 729575 w 2490281"/>
                <a:gd name="connsiteY1" fmla="*/ 18960 h 223241"/>
                <a:gd name="connsiteX2" fmla="*/ 1896894 w 2490281"/>
                <a:gd name="connsiteY2" fmla="*/ 23824 h 223241"/>
                <a:gd name="connsiteX3" fmla="*/ 2490281 w 2490281"/>
                <a:gd name="connsiteY3" fmla="*/ 150284 h 2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0281" h="223241">
                  <a:moveTo>
                    <a:pt x="0" y="223241"/>
                  </a:moveTo>
                  <a:cubicBezTo>
                    <a:pt x="206713" y="137718"/>
                    <a:pt x="413426" y="52196"/>
                    <a:pt x="729575" y="18960"/>
                  </a:cubicBezTo>
                  <a:cubicBezTo>
                    <a:pt x="1045724" y="-14276"/>
                    <a:pt x="1603443" y="1937"/>
                    <a:pt x="1896894" y="23824"/>
                  </a:cubicBezTo>
                  <a:cubicBezTo>
                    <a:pt x="2190345" y="45711"/>
                    <a:pt x="2340313" y="97997"/>
                    <a:pt x="2490281" y="15028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6" name="Freeform: Shape 70">
              <a:extLst>
                <a:ext uri="{FF2B5EF4-FFF2-40B4-BE49-F238E27FC236}">
                  <a16:creationId xmlns:a16="http://schemas.microsoft.com/office/drawing/2014/main" id="{1FE6307B-2AE7-426E-887A-A025BA3382A9}"/>
                </a:ext>
              </a:extLst>
            </p:cNvPr>
            <p:cNvSpPr/>
            <p:nvPr/>
          </p:nvSpPr>
          <p:spPr>
            <a:xfrm>
              <a:off x="4646580" y="2037177"/>
              <a:ext cx="2621603" cy="308812"/>
            </a:xfrm>
            <a:custGeom>
              <a:avLst/>
              <a:gdLst>
                <a:gd name="connsiteX0" fmla="*/ 0 w 2490281"/>
                <a:gd name="connsiteY0" fmla="*/ 223241 h 223241"/>
                <a:gd name="connsiteX1" fmla="*/ 729575 w 2490281"/>
                <a:gd name="connsiteY1" fmla="*/ 18960 h 223241"/>
                <a:gd name="connsiteX2" fmla="*/ 1896894 w 2490281"/>
                <a:gd name="connsiteY2" fmla="*/ 23824 h 223241"/>
                <a:gd name="connsiteX3" fmla="*/ 2490281 w 2490281"/>
                <a:gd name="connsiteY3" fmla="*/ 150284 h 223241"/>
                <a:gd name="connsiteX0" fmla="*/ 0 w 2524327"/>
                <a:gd name="connsiteY0" fmla="*/ 264942 h 264942"/>
                <a:gd name="connsiteX1" fmla="*/ 763621 w 2524327"/>
                <a:gd name="connsiteY1" fmla="*/ 21750 h 264942"/>
                <a:gd name="connsiteX2" fmla="*/ 1930940 w 2524327"/>
                <a:gd name="connsiteY2" fmla="*/ 26614 h 264942"/>
                <a:gd name="connsiteX3" fmla="*/ 2524327 w 2524327"/>
                <a:gd name="connsiteY3" fmla="*/ 153074 h 264942"/>
                <a:gd name="connsiteX0" fmla="*/ 0 w 2563237"/>
                <a:gd name="connsiteY0" fmla="*/ 264942 h 264942"/>
                <a:gd name="connsiteX1" fmla="*/ 763621 w 2563237"/>
                <a:gd name="connsiteY1" fmla="*/ 21750 h 264942"/>
                <a:gd name="connsiteX2" fmla="*/ 1930940 w 2563237"/>
                <a:gd name="connsiteY2" fmla="*/ 26614 h 264942"/>
                <a:gd name="connsiteX3" fmla="*/ 2563237 w 2563237"/>
                <a:gd name="connsiteY3" fmla="*/ 133618 h 264942"/>
                <a:gd name="connsiteX0" fmla="*/ 0 w 2563237"/>
                <a:gd name="connsiteY0" fmla="*/ 308812 h 308812"/>
                <a:gd name="connsiteX1" fmla="*/ 763621 w 2563237"/>
                <a:gd name="connsiteY1" fmla="*/ 65620 h 308812"/>
                <a:gd name="connsiteX2" fmla="*/ 1940667 w 2563237"/>
                <a:gd name="connsiteY2" fmla="*/ 7254 h 308812"/>
                <a:gd name="connsiteX3" fmla="*/ 2563237 w 2563237"/>
                <a:gd name="connsiteY3" fmla="*/ 177488 h 308812"/>
                <a:gd name="connsiteX0" fmla="*/ 0 w 2621603"/>
                <a:gd name="connsiteY0" fmla="*/ 308812 h 308812"/>
                <a:gd name="connsiteX1" fmla="*/ 763621 w 2621603"/>
                <a:gd name="connsiteY1" fmla="*/ 65620 h 308812"/>
                <a:gd name="connsiteX2" fmla="*/ 1940667 w 2621603"/>
                <a:gd name="connsiteY2" fmla="*/ 7254 h 308812"/>
                <a:gd name="connsiteX3" fmla="*/ 2621603 w 2621603"/>
                <a:gd name="connsiteY3" fmla="*/ 119122 h 30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1603" h="308812">
                  <a:moveTo>
                    <a:pt x="0" y="308812"/>
                  </a:moveTo>
                  <a:cubicBezTo>
                    <a:pt x="206713" y="223289"/>
                    <a:pt x="440177" y="115880"/>
                    <a:pt x="763621" y="65620"/>
                  </a:cubicBezTo>
                  <a:cubicBezTo>
                    <a:pt x="1087065" y="15360"/>
                    <a:pt x="1647216" y="-14633"/>
                    <a:pt x="1940667" y="7254"/>
                  </a:cubicBezTo>
                  <a:cubicBezTo>
                    <a:pt x="2234118" y="29141"/>
                    <a:pt x="2471635" y="66835"/>
                    <a:pt x="2621603" y="119122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" name="Freeform: Shape 71">
              <a:extLst>
                <a:ext uri="{FF2B5EF4-FFF2-40B4-BE49-F238E27FC236}">
                  <a16:creationId xmlns:a16="http://schemas.microsoft.com/office/drawing/2014/main" id="{B42F8224-6A65-BD49-FF85-A6AC3D8DDFBA}"/>
                </a:ext>
              </a:extLst>
            </p:cNvPr>
            <p:cNvSpPr/>
            <p:nvPr/>
          </p:nvSpPr>
          <p:spPr>
            <a:xfrm>
              <a:off x="4494179" y="1760068"/>
              <a:ext cx="2655651" cy="365426"/>
            </a:xfrm>
            <a:custGeom>
              <a:avLst/>
              <a:gdLst>
                <a:gd name="connsiteX0" fmla="*/ 0 w 2655651"/>
                <a:gd name="connsiteY0" fmla="*/ 365426 h 365426"/>
                <a:gd name="connsiteX1" fmla="*/ 977630 w 2655651"/>
                <a:gd name="connsiteY1" fmla="*/ 39549 h 365426"/>
                <a:gd name="connsiteX2" fmla="*/ 1979578 w 2655651"/>
                <a:gd name="connsiteY2" fmla="*/ 15230 h 365426"/>
                <a:gd name="connsiteX3" fmla="*/ 2655651 w 2655651"/>
                <a:gd name="connsiteY3" fmla="*/ 127098 h 3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5651" h="365426">
                  <a:moveTo>
                    <a:pt x="0" y="365426"/>
                  </a:moveTo>
                  <a:cubicBezTo>
                    <a:pt x="323850" y="231670"/>
                    <a:pt x="647700" y="97915"/>
                    <a:pt x="977630" y="39549"/>
                  </a:cubicBezTo>
                  <a:cubicBezTo>
                    <a:pt x="1307560" y="-18817"/>
                    <a:pt x="1699908" y="638"/>
                    <a:pt x="1979578" y="15230"/>
                  </a:cubicBezTo>
                  <a:cubicBezTo>
                    <a:pt x="2259248" y="29821"/>
                    <a:pt x="2457449" y="78459"/>
                    <a:pt x="2655651" y="127098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8" name="Freeform: Shape 72">
              <a:extLst>
                <a:ext uri="{FF2B5EF4-FFF2-40B4-BE49-F238E27FC236}">
                  <a16:creationId xmlns:a16="http://schemas.microsoft.com/office/drawing/2014/main" id="{DC48A49B-60DE-90A8-67A8-78A2183B2B0B}"/>
                </a:ext>
              </a:extLst>
            </p:cNvPr>
            <p:cNvSpPr/>
            <p:nvPr/>
          </p:nvSpPr>
          <p:spPr>
            <a:xfrm>
              <a:off x="4518498" y="1383995"/>
              <a:ext cx="2679970" cy="464260"/>
            </a:xfrm>
            <a:custGeom>
              <a:avLst/>
              <a:gdLst>
                <a:gd name="connsiteX0" fmla="*/ 0 w 2679970"/>
                <a:gd name="connsiteY0" fmla="*/ 464260 h 464260"/>
                <a:gd name="connsiteX1" fmla="*/ 719847 w 2679970"/>
                <a:gd name="connsiteY1" fmla="*/ 65426 h 464260"/>
                <a:gd name="connsiteX2" fmla="*/ 1765570 w 2679970"/>
                <a:gd name="connsiteY2" fmla="*/ 11924 h 464260"/>
                <a:gd name="connsiteX3" fmla="*/ 2679970 w 2679970"/>
                <a:gd name="connsiteY3" fmla="*/ 187022 h 46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9970" h="464260">
                  <a:moveTo>
                    <a:pt x="0" y="464260"/>
                  </a:moveTo>
                  <a:cubicBezTo>
                    <a:pt x="212792" y="302537"/>
                    <a:pt x="425585" y="140815"/>
                    <a:pt x="719847" y="65426"/>
                  </a:cubicBezTo>
                  <a:cubicBezTo>
                    <a:pt x="1014109" y="-9963"/>
                    <a:pt x="1438883" y="-8342"/>
                    <a:pt x="1765570" y="11924"/>
                  </a:cubicBezTo>
                  <a:cubicBezTo>
                    <a:pt x="2092257" y="32190"/>
                    <a:pt x="2386113" y="109606"/>
                    <a:pt x="2679970" y="187022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9" name="Freeform: Shape 73">
              <a:extLst>
                <a:ext uri="{FF2B5EF4-FFF2-40B4-BE49-F238E27FC236}">
                  <a16:creationId xmlns:a16="http://schemas.microsoft.com/office/drawing/2014/main" id="{C6ABBE93-4AB1-DC91-6F5D-035BC485ED17}"/>
                </a:ext>
              </a:extLst>
            </p:cNvPr>
            <p:cNvSpPr/>
            <p:nvPr/>
          </p:nvSpPr>
          <p:spPr>
            <a:xfrm>
              <a:off x="4732506" y="1347281"/>
              <a:ext cx="625580" cy="1532106"/>
            </a:xfrm>
            <a:custGeom>
              <a:avLst/>
              <a:gdLst>
                <a:gd name="connsiteX0" fmla="*/ 0 w 625580"/>
                <a:gd name="connsiteY0" fmla="*/ 0 h 1532106"/>
                <a:gd name="connsiteX1" fmla="*/ 369651 w 625580"/>
                <a:gd name="connsiteY1" fmla="*/ 544749 h 1532106"/>
                <a:gd name="connsiteX2" fmla="*/ 603115 w 625580"/>
                <a:gd name="connsiteY2" fmla="*/ 1162455 h 1532106"/>
                <a:gd name="connsiteX3" fmla="*/ 603115 w 625580"/>
                <a:gd name="connsiteY3" fmla="*/ 1532106 h 153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5580" h="1532106">
                  <a:moveTo>
                    <a:pt x="0" y="0"/>
                  </a:moveTo>
                  <a:cubicBezTo>
                    <a:pt x="134566" y="175503"/>
                    <a:pt x="269132" y="351007"/>
                    <a:pt x="369651" y="544749"/>
                  </a:cubicBezTo>
                  <a:cubicBezTo>
                    <a:pt x="470170" y="738491"/>
                    <a:pt x="564204" y="997896"/>
                    <a:pt x="603115" y="1162455"/>
                  </a:cubicBezTo>
                  <a:cubicBezTo>
                    <a:pt x="642026" y="1327015"/>
                    <a:pt x="622570" y="1429560"/>
                    <a:pt x="603115" y="1532106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0" name="Freeform: Shape 74">
              <a:extLst>
                <a:ext uri="{FF2B5EF4-FFF2-40B4-BE49-F238E27FC236}">
                  <a16:creationId xmlns:a16="http://schemas.microsoft.com/office/drawing/2014/main" id="{168149C3-6EB2-DAEF-35EA-9FDF076E271A}"/>
                </a:ext>
              </a:extLst>
            </p:cNvPr>
            <p:cNvSpPr/>
            <p:nvPr/>
          </p:nvSpPr>
          <p:spPr>
            <a:xfrm>
              <a:off x="5335621" y="1230549"/>
              <a:ext cx="381768" cy="1702340"/>
            </a:xfrm>
            <a:custGeom>
              <a:avLst/>
              <a:gdLst>
                <a:gd name="connsiteX0" fmla="*/ 0 w 381768"/>
                <a:gd name="connsiteY0" fmla="*/ 0 h 1702340"/>
                <a:gd name="connsiteX1" fmla="*/ 214009 w 381768"/>
                <a:gd name="connsiteY1" fmla="*/ 632298 h 1702340"/>
                <a:gd name="connsiteX2" fmla="*/ 379379 w 381768"/>
                <a:gd name="connsiteY2" fmla="*/ 1322962 h 1702340"/>
                <a:gd name="connsiteX3" fmla="*/ 296694 w 381768"/>
                <a:gd name="connsiteY3" fmla="*/ 1702340 h 170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768" h="1702340">
                  <a:moveTo>
                    <a:pt x="0" y="0"/>
                  </a:moveTo>
                  <a:cubicBezTo>
                    <a:pt x="75389" y="205902"/>
                    <a:pt x="150779" y="411804"/>
                    <a:pt x="214009" y="632298"/>
                  </a:cubicBezTo>
                  <a:cubicBezTo>
                    <a:pt x="277239" y="852792"/>
                    <a:pt x="365598" y="1144622"/>
                    <a:pt x="379379" y="1322962"/>
                  </a:cubicBezTo>
                  <a:cubicBezTo>
                    <a:pt x="393160" y="1501302"/>
                    <a:pt x="344927" y="1601821"/>
                    <a:pt x="296694" y="170234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2" name="Freeform: Shape 75">
              <a:extLst>
                <a:ext uri="{FF2B5EF4-FFF2-40B4-BE49-F238E27FC236}">
                  <a16:creationId xmlns:a16="http://schemas.microsoft.com/office/drawing/2014/main" id="{04BBD155-1108-48E8-4D42-B29768FD1D00}"/>
                </a:ext>
              </a:extLst>
            </p:cNvPr>
            <p:cNvSpPr/>
            <p:nvPr/>
          </p:nvSpPr>
          <p:spPr>
            <a:xfrm>
              <a:off x="5841460" y="1167319"/>
              <a:ext cx="257783" cy="1823936"/>
            </a:xfrm>
            <a:custGeom>
              <a:avLst/>
              <a:gdLst>
                <a:gd name="connsiteX0" fmla="*/ 0 w 257783"/>
                <a:gd name="connsiteY0" fmla="*/ 0 h 1823936"/>
                <a:gd name="connsiteX1" fmla="*/ 136187 w 257783"/>
                <a:gd name="connsiteY1" fmla="*/ 520430 h 1823936"/>
                <a:gd name="connsiteX2" fmla="*/ 257783 w 257783"/>
                <a:gd name="connsiteY2" fmla="*/ 1104090 h 1823936"/>
                <a:gd name="connsiteX3" fmla="*/ 136187 w 257783"/>
                <a:gd name="connsiteY3" fmla="*/ 1823936 h 182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783" h="1823936">
                  <a:moveTo>
                    <a:pt x="0" y="0"/>
                  </a:moveTo>
                  <a:cubicBezTo>
                    <a:pt x="46611" y="168207"/>
                    <a:pt x="93223" y="336415"/>
                    <a:pt x="136187" y="520430"/>
                  </a:cubicBezTo>
                  <a:cubicBezTo>
                    <a:pt x="179151" y="704445"/>
                    <a:pt x="257783" y="886839"/>
                    <a:pt x="257783" y="1104090"/>
                  </a:cubicBezTo>
                  <a:cubicBezTo>
                    <a:pt x="257783" y="1321341"/>
                    <a:pt x="196985" y="1572638"/>
                    <a:pt x="136187" y="1823936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4" name="Freeform: Shape 77">
              <a:extLst>
                <a:ext uri="{FF2B5EF4-FFF2-40B4-BE49-F238E27FC236}">
                  <a16:creationId xmlns:a16="http://schemas.microsoft.com/office/drawing/2014/main" id="{4720F4DA-5BA4-0FCB-7051-FC49003C85D6}"/>
                </a:ext>
              </a:extLst>
            </p:cNvPr>
            <p:cNvSpPr/>
            <p:nvPr/>
          </p:nvSpPr>
          <p:spPr>
            <a:xfrm>
              <a:off x="6439711" y="1079770"/>
              <a:ext cx="164898" cy="1940668"/>
            </a:xfrm>
            <a:custGeom>
              <a:avLst/>
              <a:gdLst>
                <a:gd name="connsiteX0" fmla="*/ 29183 w 164898"/>
                <a:gd name="connsiteY0" fmla="*/ 0 h 1940668"/>
                <a:gd name="connsiteX1" fmla="*/ 111868 w 164898"/>
                <a:gd name="connsiteY1" fmla="*/ 569068 h 1940668"/>
                <a:gd name="connsiteX2" fmla="*/ 160506 w 164898"/>
                <a:gd name="connsiteY2" fmla="*/ 1279187 h 1940668"/>
                <a:gd name="connsiteX3" fmla="*/ 0 w 164898"/>
                <a:gd name="connsiteY3" fmla="*/ 1940668 h 194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98" h="1940668">
                  <a:moveTo>
                    <a:pt x="29183" y="0"/>
                  </a:moveTo>
                  <a:cubicBezTo>
                    <a:pt x="59582" y="177935"/>
                    <a:pt x="89981" y="355870"/>
                    <a:pt x="111868" y="569068"/>
                  </a:cubicBezTo>
                  <a:cubicBezTo>
                    <a:pt x="133755" y="782266"/>
                    <a:pt x="179151" y="1050587"/>
                    <a:pt x="160506" y="1279187"/>
                  </a:cubicBezTo>
                  <a:cubicBezTo>
                    <a:pt x="141861" y="1507787"/>
                    <a:pt x="70930" y="1724227"/>
                    <a:pt x="0" y="1940668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4C34D0-FF46-71CF-9976-4374DE59B2A1}"/>
                  </a:ext>
                </a:extLst>
              </p:cNvPr>
              <p:cNvSpPr txBox="1"/>
              <p:nvPr/>
            </p:nvSpPr>
            <p:spPr>
              <a:xfrm>
                <a:off x="1504476" y="3604518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4C34D0-FF46-71CF-9976-4374DE59B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476" y="3604518"/>
                <a:ext cx="244361" cy="307777"/>
              </a:xfrm>
              <a:prstGeom prst="rect">
                <a:avLst/>
              </a:prstGeom>
              <a:blipFill>
                <a:blip r:embed="rId9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599ADB-EBC0-E214-AFAD-24C2629A9FB5}"/>
                  </a:ext>
                </a:extLst>
              </p:cNvPr>
              <p:cNvSpPr txBox="1"/>
              <p:nvPr/>
            </p:nvSpPr>
            <p:spPr>
              <a:xfrm>
                <a:off x="1474367" y="4943111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599ADB-EBC0-E214-AFAD-24C2629A9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367" y="4943111"/>
                <a:ext cx="244361" cy="307777"/>
              </a:xfrm>
              <a:prstGeom prst="rect">
                <a:avLst/>
              </a:prstGeom>
              <a:blipFill>
                <a:blip r:embed="rId10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20AE2B-368A-7B76-1914-403529785FD5}"/>
                  </a:ext>
                </a:extLst>
              </p:cNvPr>
              <p:cNvSpPr txBox="1"/>
              <p:nvPr/>
            </p:nvSpPr>
            <p:spPr>
              <a:xfrm>
                <a:off x="4265516" y="4862227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20AE2B-368A-7B76-1914-403529785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516" y="4862227"/>
                <a:ext cx="244361" cy="307777"/>
              </a:xfrm>
              <a:prstGeom prst="rect">
                <a:avLst/>
              </a:prstGeom>
              <a:blipFill>
                <a:blip r:embed="rId11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9E53C1-148B-BB97-8151-B3FEAF801924}"/>
                  </a:ext>
                </a:extLst>
              </p:cNvPr>
              <p:cNvSpPr txBox="1"/>
              <p:nvPr/>
            </p:nvSpPr>
            <p:spPr>
              <a:xfrm>
                <a:off x="4250701" y="3612800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9E53C1-148B-BB97-8151-B3FEAF801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701" y="3612800"/>
                <a:ext cx="244361" cy="307777"/>
              </a:xfrm>
              <a:prstGeom prst="rect">
                <a:avLst/>
              </a:prstGeom>
              <a:blipFill>
                <a:blip r:embed="rId12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7E14E0-5CFF-A25B-7B44-CCFA644BE020}"/>
              </a:ext>
            </a:extLst>
          </p:cNvPr>
          <p:cNvCxnSpPr>
            <a:cxnSpLocks/>
          </p:cNvCxnSpPr>
          <p:nvPr/>
        </p:nvCxnSpPr>
        <p:spPr>
          <a:xfrm flipH="1" flipV="1">
            <a:off x="3874556" y="4632300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509B5D6-0FBF-9CC2-0894-05CB1826ADF7}"/>
              </a:ext>
            </a:extLst>
          </p:cNvPr>
          <p:cNvCxnSpPr>
            <a:cxnSpLocks/>
          </p:cNvCxnSpPr>
          <p:nvPr/>
        </p:nvCxnSpPr>
        <p:spPr>
          <a:xfrm flipH="1">
            <a:off x="1688847" y="4451148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D2A49FA-50B7-3EAF-7910-EA08D000CF71}"/>
              </a:ext>
            </a:extLst>
          </p:cNvPr>
          <p:cNvCxnSpPr>
            <a:cxnSpLocks/>
          </p:cNvCxnSpPr>
          <p:nvPr/>
        </p:nvCxnSpPr>
        <p:spPr>
          <a:xfrm flipH="1">
            <a:off x="3876628" y="3918791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D28B75-82FB-F94F-7D31-DE7EBB390A45}"/>
              </a:ext>
            </a:extLst>
          </p:cNvPr>
          <p:cNvCxnSpPr>
            <a:cxnSpLocks/>
          </p:cNvCxnSpPr>
          <p:nvPr/>
        </p:nvCxnSpPr>
        <p:spPr>
          <a:xfrm flipH="1" flipV="1">
            <a:off x="1675629" y="4067467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: Shape 85">
            <a:extLst>
              <a:ext uri="{FF2B5EF4-FFF2-40B4-BE49-F238E27FC236}">
                <a16:creationId xmlns:a16="http://schemas.microsoft.com/office/drawing/2014/main" id="{7E40FF26-A3FA-BE1D-1D55-CC6A6DFBE4B2}"/>
              </a:ext>
            </a:extLst>
          </p:cNvPr>
          <p:cNvSpPr/>
          <p:nvPr/>
        </p:nvSpPr>
        <p:spPr>
          <a:xfrm>
            <a:off x="2778700" y="4114623"/>
            <a:ext cx="1260689" cy="718418"/>
          </a:xfrm>
          <a:custGeom>
            <a:avLst/>
            <a:gdLst>
              <a:gd name="connsiteX0" fmla="*/ 168900 w 1365522"/>
              <a:gd name="connsiteY0" fmla="*/ 177498 h 930090"/>
              <a:gd name="connsiteX1" fmla="*/ 222402 w 1365522"/>
              <a:gd name="connsiteY1" fmla="*/ 12128 h 930090"/>
              <a:gd name="connsiteX2" fmla="*/ 426683 w 1365522"/>
              <a:gd name="connsiteY2" fmla="*/ 46175 h 930090"/>
              <a:gd name="connsiteX3" fmla="*/ 528824 w 1365522"/>
              <a:gd name="connsiteY3" fmla="*/ 313686 h 930090"/>
              <a:gd name="connsiteX4" fmla="*/ 718513 w 1365522"/>
              <a:gd name="connsiteY4" fmla="*/ 128860 h 930090"/>
              <a:gd name="connsiteX5" fmla="*/ 869292 w 1365522"/>
              <a:gd name="connsiteY5" fmla="*/ 31583 h 930090"/>
              <a:gd name="connsiteX6" fmla="*/ 981160 w 1365522"/>
              <a:gd name="connsiteY6" fmla="*/ 128860 h 930090"/>
              <a:gd name="connsiteX7" fmla="*/ 1078437 w 1365522"/>
              <a:gd name="connsiteY7" fmla="*/ 206681 h 930090"/>
              <a:gd name="connsiteX8" fmla="*/ 1200032 w 1365522"/>
              <a:gd name="connsiteY8" fmla="*/ 231000 h 930090"/>
              <a:gd name="connsiteX9" fmla="*/ 1282717 w 1365522"/>
              <a:gd name="connsiteY9" fmla="*/ 352596 h 930090"/>
              <a:gd name="connsiteX10" fmla="*/ 1365402 w 1365522"/>
              <a:gd name="connsiteY10" fmla="*/ 479056 h 930090"/>
              <a:gd name="connsiteX11" fmla="*/ 1297309 w 1365522"/>
              <a:gd name="connsiteY11" fmla="*/ 590924 h 930090"/>
              <a:gd name="connsiteX12" fmla="*/ 1151394 w 1365522"/>
              <a:gd name="connsiteY12" fmla="*/ 624971 h 930090"/>
              <a:gd name="connsiteX13" fmla="*/ 966568 w 1365522"/>
              <a:gd name="connsiteY13" fmla="*/ 702792 h 930090"/>
              <a:gd name="connsiteX14" fmla="*/ 898475 w 1365522"/>
              <a:gd name="connsiteY14" fmla="*/ 843843 h 930090"/>
              <a:gd name="connsiteX15" fmla="*/ 713649 w 1365522"/>
              <a:gd name="connsiteY15" fmla="*/ 926528 h 930090"/>
              <a:gd name="connsiteX16" fmla="*/ 562871 w 1365522"/>
              <a:gd name="connsiteY16" fmla="*/ 727111 h 930090"/>
              <a:gd name="connsiteX17" fmla="*/ 436411 w 1365522"/>
              <a:gd name="connsiteY17" fmla="*/ 605515 h 930090"/>
              <a:gd name="connsiteX18" fmla="*/ 280768 w 1365522"/>
              <a:gd name="connsiteY18" fmla="*/ 634698 h 930090"/>
              <a:gd name="connsiteX19" fmla="*/ 164037 w 1365522"/>
              <a:gd name="connsiteY19" fmla="*/ 590924 h 930090"/>
              <a:gd name="connsiteX20" fmla="*/ 3530 w 1365522"/>
              <a:gd name="connsiteY20" fmla="*/ 440145 h 930090"/>
              <a:gd name="connsiteX21" fmla="*/ 61896 w 1365522"/>
              <a:gd name="connsiteY21" fmla="*/ 299094 h 930090"/>
              <a:gd name="connsiteX22" fmla="*/ 168900 w 1365522"/>
              <a:gd name="connsiteY22" fmla="*/ 177498 h 930090"/>
              <a:gd name="connsiteX0" fmla="*/ 168944 w 1365566"/>
              <a:gd name="connsiteY0" fmla="*/ 229727 h 933681"/>
              <a:gd name="connsiteX1" fmla="*/ 222446 w 1365566"/>
              <a:gd name="connsiteY1" fmla="*/ 15719 h 933681"/>
              <a:gd name="connsiteX2" fmla="*/ 426727 w 1365566"/>
              <a:gd name="connsiteY2" fmla="*/ 49766 h 933681"/>
              <a:gd name="connsiteX3" fmla="*/ 528868 w 1365566"/>
              <a:gd name="connsiteY3" fmla="*/ 317277 h 933681"/>
              <a:gd name="connsiteX4" fmla="*/ 718557 w 1365566"/>
              <a:gd name="connsiteY4" fmla="*/ 132451 h 933681"/>
              <a:gd name="connsiteX5" fmla="*/ 869336 w 1365566"/>
              <a:gd name="connsiteY5" fmla="*/ 35174 h 933681"/>
              <a:gd name="connsiteX6" fmla="*/ 981204 w 1365566"/>
              <a:gd name="connsiteY6" fmla="*/ 132451 h 933681"/>
              <a:gd name="connsiteX7" fmla="*/ 1078481 w 1365566"/>
              <a:gd name="connsiteY7" fmla="*/ 210272 h 933681"/>
              <a:gd name="connsiteX8" fmla="*/ 1200076 w 1365566"/>
              <a:gd name="connsiteY8" fmla="*/ 234591 h 933681"/>
              <a:gd name="connsiteX9" fmla="*/ 1282761 w 1365566"/>
              <a:gd name="connsiteY9" fmla="*/ 356187 h 933681"/>
              <a:gd name="connsiteX10" fmla="*/ 1365446 w 1365566"/>
              <a:gd name="connsiteY10" fmla="*/ 482647 h 933681"/>
              <a:gd name="connsiteX11" fmla="*/ 1297353 w 1365566"/>
              <a:gd name="connsiteY11" fmla="*/ 594515 h 933681"/>
              <a:gd name="connsiteX12" fmla="*/ 1151438 w 1365566"/>
              <a:gd name="connsiteY12" fmla="*/ 628562 h 933681"/>
              <a:gd name="connsiteX13" fmla="*/ 966612 w 1365566"/>
              <a:gd name="connsiteY13" fmla="*/ 706383 h 933681"/>
              <a:gd name="connsiteX14" fmla="*/ 898519 w 1365566"/>
              <a:gd name="connsiteY14" fmla="*/ 847434 h 933681"/>
              <a:gd name="connsiteX15" fmla="*/ 713693 w 1365566"/>
              <a:gd name="connsiteY15" fmla="*/ 930119 h 933681"/>
              <a:gd name="connsiteX16" fmla="*/ 562915 w 1365566"/>
              <a:gd name="connsiteY16" fmla="*/ 730702 h 933681"/>
              <a:gd name="connsiteX17" fmla="*/ 436455 w 1365566"/>
              <a:gd name="connsiteY17" fmla="*/ 609106 h 933681"/>
              <a:gd name="connsiteX18" fmla="*/ 280812 w 1365566"/>
              <a:gd name="connsiteY18" fmla="*/ 638289 h 933681"/>
              <a:gd name="connsiteX19" fmla="*/ 164081 w 1365566"/>
              <a:gd name="connsiteY19" fmla="*/ 594515 h 933681"/>
              <a:gd name="connsiteX20" fmla="*/ 3574 w 1365566"/>
              <a:gd name="connsiteY20" fmla="*/ 443736 h 933681"/>
              <a:gd name="connsiteX21" fmla="*/ 61940 w 1365566"/>
              <a:gd name="connsiteY21" fmla="*/ 302685 h 933681"/>
              <a:gd name="connsiteX22" fmla="*/ 168944 w 1365566"/>
              <a:gd name="connsiteY22" fmla="*/ 229727 h 93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65566" h="933681">
                <a:moveTo>
                  <a:pt x="168944" y="229727"/>
                </a:moveTo>
                <a:cubicBezTo>
                  <a:pt x="195695" y="181899"/>
                  <a:pt x="179482" y="45712"/>
                  <a:pt x="222446" y="15719"/>
                </a:cubicBezTo>
                <a:cubicBezTo>
                  <a:pt x="265410" y="-14274"/>
                  <a:pt x="375657" y="-494"/>
                  <a:pt x="426727" y="49766"/>
                </a:cubicBezTo>
                <a:cubicBezTo>
                  <a:pt x="477797" y="100026"/>
                  <a:pt x="480230" y="303496"/>
                  <a:pt x="528868" y="317277"/>
                </a:cubicBezTo>
                <a:cubicBezTo>
                  <a:pt x="577506" y="331058"/>
                  <a:pt x="661812" y="179468"/>
                  <a:pt x="718557" y="132451"/>
                </a:cubicBezTo>
                <a:cubicBezTo>
                  <a:pt x="775302" y="85434"/>
                  <a:pt x="825562" y="35174"/>
                  <a:pt x="869336" y="35174"/>
                </a:cubicBezTo>
                <a:cubicBezTo>
                  <a:pt x="913110" y="35174"/>
                  <a:pt x="946347" y="103268"/>
                  <a:pt x="981204" y="132451"/>
                </a:cubicBezTo>
                <a:cubicBezTo>
                  <a:pt x="1016061" y="161634"/>
                  <a:pt x="1042002" y="193249"/>
                  <a:pt x="1078481" y="210272"/>
                </a:cubicBezTo>
                <a:cubicBezTo>
                  <a:pt x="1114960" y="227295"/>
                  <a:pt x="1166029" y="210272"/>
                  <a:pt x="1200076" y="234591"/>
                </a:cubicBezTo>
                <a:cubicBezTo>
                  <a:pt x="1234123" y="258910"/>
                  <a:pt x="1255199" y="314844"/>
                  <a:pt x="1282761" y="356187"/>
                </a:cubicBezTo>
                <a:cubicBezTo>
                  <a:pt x="1310323" y="397530"/>
                  <a:pt x="1363014" y="442926"/>
                  <a:pt x="1365446" y="482647"/>
                </a:cubicBezTo>
                <a:cubicBezTo>
                  <a:pt x="1367878" y="522368"/>
                  <a:pt x="1333021" y="570196"/>
                  <a:pt x="1297353" y="594515"/>
                </a:cubicBezTo>
                <a:cubicBezTo>
                  <a:pt x="1261685" y="618834"/>
                  <a:pt x="1206561" y="609917"/>
                  <a:pt x="1151438" y="628562"/>
                </a:cubicBezTo>
                <a:cubicBezTo>
                  <a:pt x="1096315" y="647207"/>
                  <a:pt x="1008765" y="669904"/>
                  <a:pt x="966612" y="706383"/>
                </a:cubicBezTo>
                <a:cubicBezTo>
                  <a:pt x="924459" y="742862"/>
                  <a:pt x="940672" y="810145"/>
                  <a:pt x="898519" y="847434"/>
                </a:cubicBezTo>
                <a:cubicBezTo>
                  <a:pt x="856366" y="884723"/>
                  <a:pt x="769627" y="949574"/>
                  <a:pt x="713693" y="930119"/>
                </a:cubicBezTo>
                <a:cubicBezTo>
                  <a:pt x="657759" y="910664"/>
                  <a:pt x="609121" y="784204"/>
                  <a:pt x="562915" y="730702"/>
                </a:cubicBezTo>
                <a:cubicBezTo>
                  <a:pt x="516709" y="677200"/>
                  <a:pt x="483472" y="624508"/>
                  <a:pt x="436455" y="609106"/>
                </a:cubicBezTo>
                <a:cubicBezTo>
                  <a:pt x="389438" y="593704"/>
                  <a:pt x="326208" y="640721"/>
                  <a:pt x="280812" y="638289"/>
                </a:cubicBezTo>
                <a:cubicBezTo>
                  <a:pt x="235416" y="635857"/>
                  <a:pt x="210287" y="626941"/>
                  <a:pt x="164081" y="594515"/>
                </a:cubicBezTo>
                <a:cubicBezTo>
                  <a:pt x="117875" y="562090"/>
                  <a:pt x="20597" y="492374"/>
                  <a:pt x="3574" y="443736"/>
                </a:cubicBezTo>
                <a:cubicBezTo>
                  <a:pt x="-13449" y="395098"/>
                  <a:pt x="34378" y="338353"/>
                  <a:pt x="61940" y="302685"/>
                </a:cubicBezTo>
                <a:cubicBezTo>
                  <a:pt x="89502" y="267017"/>
                  <a:pt x="142193" y="277555"/>
                  <a:pt x="168944" y="22972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2" name="Freeform: Shape 1">
            <a:extLst>
              <a:ext uri="{FF2B5EF4-FFF2-40B4-BE49-F238E27FC236}">
                <a16:creationId xmlns:a16="http://schemas.microsoft.com/office/drawing/2014/main" id="{F281778B-FC48-92FE-42B5-7CA4D88E213E}"/>
              </a:ext>
            </a:extLst>
          </p:cNvPr>
          <p:cNvSpPr/>
          <p:nvPr/>
        </p:nvSpPr>
        <p:spPr>
          <a:xfrm>
            <a:off x="2048847" y="4396912"/>
            <a:ext cx="729853" cy="106552"/>
          </a:xfrm>
          <a:custGeom>
            <a:avLst/>
            <a:gdLst>
              <a:gd name="connsiteX0" fmla="*/ 0 w 729853"/>
              <a:gd name="connsiteY0" fmla="*/ 68415 h 106552"/>
              <a:gd name="connsiteX1" fmla="*/ 235436 w 729853"/>
              <a:gd name="connsiteY1" fmla="*/ 22805 h 106552"/>
              <a:gd name="connsiteX2" fmla="*/ 388471 w 729853"/>
              <a:gd name="connsiteY2" fmla="*/ 106422 h 106552"/>
              <a:gd name="connsiteX3" fmla="*/ 729853 w 729853"/>
              <a:gd name="connsiteY3" fmla="*/ 0 h 10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853" h="106552" extrusionOk="0">
                <a:moveTo>
                  <a:pt x="0" y="68415"/>
                </a:moveTo>
                <a:cubicBezTo>
                  <a:pt x="78245" y="38062"/>
                  <a:pt x="164865" y="18656"/>
                  <a:pt x="235436" y="22805"/>
                </a:cubicBezTo>
                <a:cubicBezTo>
                  <a:pt x="305503" y="30260"/>
                  <a:pt x="295796" y="110550"/>
                  <a:pt x="388471" y="106422"/>
                </a:cubicBezTo>
                <a:cubicBezTo>
                  <a:pt x="464304" y="109036"/>
                  <a:pt x="597031" y="69715"/>
                  <a:pt x="729853" y="0"/>
                </a:cubicBezTo>
              </a:path>
            </a:pathLst>
          </a:custGeom>
          <a:noFill/>
          <a:ln w="76200" cmpd="dbl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5275"/>
                      <a:gd name="connsiteY0" fmla="*/ 42863 h 66756"/>
                      <a:gd name="connsiteX1" fmla="*/ 95250 w 295275"/>
                      <a:gd name="connsiteY1" fmla="*/ 14288 h 66756"/>
                      <a:gd name="connsiteX2" fmla="*/ 157163 w 295275"/>
                      <a:gd name="connsiteY2" fmla="*/ 66675 h 66756"/>
                      <a:gd name="connsiteX3" fmla="*/ 295275 w 295275"/>
                      <a:gd name="connsiteY3" fmla="*/ 0 h 66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5275" h="66756">
                        <a:moveTo>
                          <a:pt x="0" y="42863"/>
                        </a:moveTo>
                        <a:cubicBezTo>
                          <a:pt x="34528" y="26591"/>
                          <a:pt x="69056" y="10319"/>
                          <a:pt x="95250" y="14288"/>
                        </a:cubicBezTo>
                        <a:cubicBezTo>
                          <a:pt x="121444" y="18257"/>
                          <a:pt x="123826" y="69056"/>
                          <a:pt x="157163" y="66675"/>
                        </a:cubicBezTo>
                        <a:cubicBezTo>
                          <a:pt x="190500" y="64294"/>
                          <a:pt x="242887" y="32147"/>
                          <a:pt x="29527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5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Positivity Constraints on…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binpulsar16_9">
            <a:hlinkClick r:id="" action="ppaction://media"/>
            <a:extLst>
              <a:ext uri="{FF2B5EF4-FFF2-40B4-BE49-F238E27FC236}">
                <a16:creationId xmlns:a16="http://schemas.microsoft.com/office/drawing/2014/main" id="{771CE40D-A1B0-7AF9-FEAD-E01B2B3DD6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0677" y="1568286"/>
            <a:ext cx="2838103" cy="1510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8EF3B-E3FB-9536-CBE8-5A8363865A9D}"/>
              </a:ext>
            </a:extLst>
          </p:cNvPr>
          <p:cNvSpPr txBox="1"/>
          <p:nvPr/>
        </p:nvSpPr>
        <p:spPr>
          <a:xfrm>
            <a:off x="6520677" y="3122740"/>
            <a:ext cx="3169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binary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gravitational systems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8442EF-4C7E-FDDA-BCFD-AABA62576629}"/>
              </a:ext>
            </a:extLst>
          </p:cNvPr>
          <p:cNvGrpSpPr/>
          <p:nvPr/>
        </p:nvGrpSpPr>
        <p:grpSpPr>
          <a:xfrm>
            <a:off x="-12699" y="1548508"/>
            <a:ext cx="5400626" cy="5039861"/>
            <a:chOff x="2019300" y="1200150"/>
            <a:chExt cx="5715000" cy="506730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B7F75B1C-335A-947C-DAFA-6E93F4CC4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1200150"/>
              <a:ext cx="5715000" cy="506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B3A18F93-579E-0F1D-F2A2-30641A4305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8" t="41704" r="64121"/>
            <a:stretch/>
          </p:blipFill>
          <p:spPr bwMode="auto">
            <a:xfrm>
              <a:off x="5625173" y="3313391"/>
              <a:ext cx="2109127" cy="2954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AC05003-F807-E3EF-9EE2-E047C1D6FCD0}"/>
              </a:ext>
            </a:extLst>
          </p:cNvPr>
          <p:cNvSpPr txBox="1"/>
          <p:nvPr/>
        </p:nvSpPr>
        <p:spPr>
          <a:xfrm>
            <a:off x="3878657" y="2817362"/>
            <a:ext cx="1396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dark 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54B8C-5E2F-C1FB-4F91-C69B3126DBE0}"/>
              </a:ext>
            </a:extLst>
          </p:cNvPr>
          <p:cNvSpPr txBox="1"/>
          <p:nvPr/>
        </p:nvSpPr>
        <p:spPr>
          <a:xfrm>
            <a:off x="3613934" y="4198751"/>
            <a:ext cx="1356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dark matter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596BE5-6891-63A9-35C6-0CAF76B7802D}"/>
              </a:ext>
            </a:extLst>
          </p:cNvPr>
          <p:cNvCxnSpPr/>
          <p:nvPr/>
        </p:nvCxnSpPr>
        <p:spPr>
          <a:xfrm flipH="1">
            <a:off x="3248025" y="6419703"/>
            <a:ext cx="79057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F21C62-6BC9-F0D2-FE28-EB05FE9ABFF2}"/>
              </a:ext>
            </a:extLst>
          </p:cNvPr>
          <p:cNvCxnSpPr>
            <a:cxnSpLocks/>
          </p:cNvCxnSpPr>
          <p:nvPr/>
        </p:nvCxnSpPr>
        <p:spPr>
          <a:xfrm flipH="1" flipV="1">
            <a:off x="4210671" y="2388731"/>
            <a:ext cx="161925" cy="3334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6EB955A-D622-7F58-9105-5BA64AD8823F}"/>
              </a:ext>
            </a:extLst>
          </p:cNvPr>
          <p:cNvSpPr txBox="1"/>
          <p:nvPr/>
        </p:nvSpPr>
        <p:spPr>
          <a:xfrm>
            <a:off x="7349468" y="4916304"/>
            <a:ext cx="1444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Black Holes</a:t>
            </a:r>
          </a:p>
        </p:txBody>
      </p:sp>
      <p:pic>
        <p:nvPicPr>
          <p:cNvPr id="20" name="Picture 2" descr="Black Hole Paradoxes Reveal a Fundamental Link Between Energy and Order |  Quanta Magazine">
            <a:extLst>
              <a:ext uri="{FF2B5EF4-FFF2-40B4-BE49-F238E27FC236}">
                <a16:creationId xmlns:a16="http://schemas.microsoft.com/office/drawing/2014/main" id="{503BFB1A-496C-7C3A-F288-B147E95C8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35" y="3708324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4C21E3-774F-E29B-65D8-2F3C2E25895D}"/>
              </a:ext>
            </a:extLst>
          </p:cNvPr>
          <p:cNvSpPr txBox="1"/>
          <p:nvPr/>
        </p:nvSpPr>
        <p:spPr>
          <a:xfrm>
            <a:off x="1520511" y="1627330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Beyond Standard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0C451-7F05-A717-CC3C-4E132F538DCB}"/>
              </a:ext>
            </a:extLst>
          </p:cNvPr>
          <p:cNvSpPr txBox="1"/>
          <p:nvPr/>
        </p:nvSpPr>
        <p:spPr>
          <a:xfrm>
            <a:off x="4210671" y="6188259"/>
            <a:ext cx="1064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C2C43-D868-CC2F-96C3-1FCCC89B6875}"/>
              </a:ext>
            </a:extLst>
          </p:cNvPr>
          <p:cNvSpPr txBox="1"/>
          <p:nvPr/>
        </p:nvSpPr>
        <p:spPr>
          <a:xfrm>
            <a:off x="37982" y="6150106"/>
            <a:ext cx="2224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GWs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E448E-AA57-1E07-E210-EC3CCDC56E11}"/>
              </a:ext>
            </a:extLst>
          </p:cNvPr>
          <p:cNvSpPr txBox="1"/>
          <p:nvPr/>
        </p:nvSpPr>
        <p:spPr>
          <a:xfrm>
            <a:off x="5628364" y="6955707"/>
            <a:ext cx="3913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Physics Beyond the Standard Model</a:t>
            </a:r>
          </a:p>
        </p:txBody>
      </p:sp>
      <p:pic>
        <p:nvPicPr>
          <p:cNvPr id="2050" name="Picture 2" descr="Formulas linking physics at different scales obtained at BLTP | Joint  Institute for Nuclear Research">
            <a:extLst>
              <a:ext uri="{FF2B5EF4-FFF2-40B4-BE49-F238E27FC236}">
                <a16:creationId xmlns:a16="http://schemas.microsoft.com/office/drawing/2014/main" id="{93FB51C6-B802-89C8-3F7C-5A19C535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65" y="5580397"/>
            <a:ext cx="3740150" cy="132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1550AC4-1251-451D-ACA5-E2F16587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757" y="1839600"/>
            <a:ext cx="5610160" cy="562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71FC1B-EF25-433F-ACE0-44BEFE128C23}"/>
              </a:ext>
            </a:extLst>
          </p:cNvPr>
          <p:cNvSpPr/>
          <p:nvPr/>
        </p:nvSpPr>
        <p:spPr>
          <a:xfrm>
            <a:off x="3670964" y="1686327"/>
            <a:ext cx="2059276" cy="13740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302E64-8AF9-4DED-AB4A-D3F71A4BC6E1}"/>
              </a:ext>
            </a:extLst>
          </p:cNvPr>
          <p:cNvSpPr/>
          <p:nvPr/>
        </p:nvSpPr>
        <p:spPr>
          <a:xfrm>
            <a:off x="6014752" y="7035675"/>
            <a:ext cx="3643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CdR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Melville and Noller 2103.06855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687EBEA-6BEE-4283-B0EE-1ABE4B6FCB15}"/>
              </a:ext>
            </a:extLst>
          </p:cNvPr>
          <p:cNvSpPr/>
          <p:nvPr/>
        </p:nvSpPr>
        <p:spPr>
          <a:xfrm>
            <a:off x="3598605" y="1645881"/>
            <a:ext cx="3431459" cy="1446563"/>
          </a:xfrm>
          <a:prstGeom prst="rect">
            <a:avLst/>
          </a:prstGeom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E3147C-A0AE-4763-8A74-DFA413CC255A}"/>
                  </a:ext>
                </a:extLst>
              </p:cNvPr>
              <p:cNvSpPr txBox="1"/>
              <p:nvPr/>
            </p:nvSpPr>
            <p:spPr>
              <a:xfrm>
                <a:off x="510880" y="1240737"/>
                <a:ext cx="8963963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Example of Cosmological model with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E3147C-A0AE-4763-8A74-DFA413CC2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80" y="1240737"/>
                <a:ext cx="8963963" cy="477888"/>
              </a:xfrm>
              <a:prstGeom prst="rect">
                <a:avLst/>
              </a:prstGeom>
              <a:blipFill>
                <a:blip r:embed="rId4"/>
                <a:stretch>
                  <a:fillRect t="-10256" b="-25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CB0E2AE6-2CD6-4E5B-A3CF-E81583E42AD6}"/>
              </a:ext>
            </a:extLst>
          </p:cNvPr>
          <p:cNvGrpSpPr/>
          <p:nvPr/>
        </p:nvGrpSpPr>
        <p:grpSpPr>
          <a:xfrm>
            <a:off x="4876798" y="2347800"/>
            <a:ext cx="4598045" cy="646331"/>
            <a:chOff x="4347701" y="2709029"/>
            <a:chExt cx="4598045" cy="6463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49A497-7D0E-43A4-B8BD-71F759D49D12}"/>
                </a:ext>
              </a:extLst>
            </p:cNvPr>
            <p:cNvSpPr/>
            <p:nvPr/>
          </p:nvSpPr>
          <p:spPr>
            <a:xfrm>
              <a:off x="4347701" y="2934501"/>
              <a:ext cx="473613" cy="195386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7910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B33868-2808-467E-981D-3E777D1B8879}"/>
                </a:ext>
              </a:extLst>
            </p:cNvPr>
            <p:cNvSpPr txBox="1"/>
            <p:nvPr/>
          </p:nvSpPr>
          <p:spPr>
            <a:xfrm>
              <a:off x="4868989" y="2709029"/>
              <a:ext cx="40767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Constraints from observations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CMB, BAO, redshift space distortion,…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B332D9-1EC5-62C9-7AE9-CA51A6C7B270}"/>
              </a:ext>
            </a:extLst>
          </p:cNvPr>
          <p:cNvSpPr txBox="1">
            <a:spLocks/>
          </p:cNvSpPr>
          <p:nvPr/>
        </p:nvSpPr>
        <p:spPr>
          <a:xfrm>
            <a:off x="394817" y="-37607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Constraints on Low-energy Models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4639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8E5DD-6138-3085-A43E-744AC28F0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C785DA-5988-1F4C-F32A-536DB5FBF3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884" y="1834836"/>
            <a:ext cx="5574207" cy="55930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273B40-2561-556D-9B2D-874C58217A92}"/>
              </a:ext>
            </a:extLst>
          </p:cNvPr>
          <p:cNvSpPr/>
          <p:nvPr/>
        </p:nvSpPr>
        <p:spPr>
          <a:xfrm>
            <a:off x="3670964" y="1686327"/>
            <a:ext cx="2059276" cy="13740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2C9A62-BEC7-AE6F-0C8A-C4D0712BA494}"/>
              </a:ext>
            </a:extLst>
          </p:cNvPr>
          <p:cNvSpPr/>
          <p:nvPr/>
        </p:nvSpPr>
        <p:spPr>
          <a:xfrm>
            <a:off x="6014752" y="7035675"/>
            <a:ext cx="3643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CdR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Melville and Noller 2103.06855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0503F8-D3F9-48E8-5AD9-7F8AC6EBF9ED}"/>
              </a:ext>
            </a:extLst>
          </p:cNvPr>
          <p:cNvSpPr/>
          <p:nvPr/>
        </p:nvSpPr>
        <p:spPr>
          <a:xfrm>
            <a:off x="3598605" y="1645881"/>
            <a:ext cx="3431459" cy="1446563"/>
          </a:xfrm>
          <a:prstGeom prst="rect">
            <a:avLst/>
          </a:prstGeom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E22E53-C3ED-E2FB-45A0-69DFC4E8F1DC}"/>
                  </a:ext>
                </a:extLst>
              </p:cNvPr>
              <p:cNvSpPr txBox="1"/>
              <p:nvPr/>
            </p:nvSpPr>
            <p:spPr>
              <a:xfrm>
                <a:off x="510880" y="1240737"/>
                <a:ext cx="8963963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6FC6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Example of Cosmological model with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F6FC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E22E53-C3ED-E2FB-45A0-69DFC4E8F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80" y="1240737"/>
                <a:ext cx="8963963" cy="477888"/>
              </a:xfrm>
              <a:prstGeom prst="rect">
                <a:avLst/>
              </a:prstGeom>
              <a:blipFill>
                <a:blip r:embed="rId4"/>
                <a:stretch>
                  <a:fillRect t="-10256" b="-25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6F004727-E3CE-95A4-8703-016BD86F4F00}"/>
              </a:ext>
            </a:extLst>
          </p:cNvPr>
          <p:cNvSpPr txBox="1">
            <a:spLocks/>
          </p:cNvSpPr>
          <p:nvPr/>
        </p:nvSpPr>
        <p:spPr>
          <a:xfrm>
            <a:off x="394817" y="-37607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Constraints on Low-energy Models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684FEB-131F-F286-242E-0321521FEAF4}"/>
              </a:ext>
            </a:extLst>
          </p:cNvPr>
          <p:cNvGrpSpPr/>
          <p:nvPr/>
        </p:nvGrpSpPr>
        <p:grpSpPr>
          <a:xfrm>
            <a:off x="4863137" y="3181551"/>
            <a:ext cx="4617281" cy="646331"/>
            <a:chOff x="4347701" y="4219937"/>
            <a:chExt cx="4617281" cy="6463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5D57F6-1282-F691-29F4-165A8A817C5D}"/>
                </a:ext>
              </a:extLst>
            </p:cNvPr>
            <p:cNvSpPr/>
            <p:nvPr/>
          </p:nvSpPr>
          <p:spPr>
            <a:xfrm>
              <a:off x="4347701" y="4445410"/>
              <a:ext cx="473613" cy="195386"/>
            </a:xfrm>
            <a:prstGeom prst="rect">
              <a:avLst/>
            </a:prstGeom>
            <a:solidFill>
              <a:srgbClr val="AAAAAB"/>
            </a:solidFill>
            <a:ln w="38100">
              <a:solidFill>
                <a:srgbClr val="00000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98A6DD-A83C-66A7-6A51-CC368BCD104C}"/>
                </a:ext>
              </a:extLst>
            </p:cNvPr>
            <p:cNvSpPr txBox="1"/>
            <p:nvPr/>
          </p:nvSpPr>
          <p:spPr>
            <a:xfrm>
              <a:off x="4868989" y="4219937"/>
              <a:ext cx="40959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Constraints from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causality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and consistent high energy completion (Positivity Priors)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4C299CC-2A1F-99C0-5F04-44D4E7EE1893}"/>
              </a:ext>
            </a:extLst>
          </p:cNvPr>
          <p:cNvSpPr/>
          <p:nvPr/>
        </p:nvSpPr>
        <p:spPr>
          <a:xfrm>
            <a:off x="3452613" y="1890049"/>
            <a:ext cx="2363372" cy="1310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D51429-7D1B-E84A-A0A5-1951AE4E88D7}"/>
              </a:ext>
            </a:extLst>
          </p:cNvPr>
          <p:cNvGrpSpPr/>
          <p:nvPr/>
        </p:nvGrpSpPr>
        <p:grpSpPr>
          <a:xfrm>
            <a:off x="4876798" y="2347800"/>
            <a:ext cx="4598045" cy="646331"/>
            <a:chOff x="4347701" y="2709029"/>
            <a:chExt cx="4598045" cy="6463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CF17D4-062C-4878-1C13-4D52D9A79338}"/>
                </a:ext>
              </a:extLst>
            </p:cNvPr>
            <p:cNvSpPr/>
            <p:nvPr/>
          </p:nvSpPr>
          <p:spPr>
            <a:xfrm>
              <a:off x="4347701" y="2934501"/>
              <a:ext cx="473613" cy="195386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7910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BDFCDE-FB81-8FC9-406F-919C1636B814}"/>
                </a:ext>
              </a:extLst>
            </p:cNvPr>
            <p:cNvSpPr txBox="1"/>
            <p:nvPr/>
          </p:nvSpPr>
          <p:spPr>
            <a:xfrm>
              <a:off x="4868989" y="2709029"/>
              <a:ext cx="40767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Constraints from observations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CMB, BAO, redshift space distortion,…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344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Effective Field Theory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445B5C6-3F82-45C2-89D4-D657A94BC6EA}"/>
              </a:ext>
            </a:extLst>
          </p:cNvPr>
          <p:cNvCxnSpPr>
            <a:cxnSpLocks/>
          </p:cNvCxnSpPr>
          <p:nvPr/>
        </p:nvCxnSpPr>
        <p:spPr>
          <a:xfrm flipV="1">
            <a:off x="636304" y="1595727"/>
            <a:ext cx="0" cy="5914878"/>
          </a:xfrm>
          <a:prstGeom prst="straightConnector1">
            <a:avLst/>
          </a:prstGeom>
          <a:ln w="57150">
            <a:solidFill>
              <a:srgbClr val="00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429621-383B-4F1A-8A34-167AA98A0402}"/>
              </a:ext>
            </a:extLst>
          </p:cNvPr>
          <p:cNvSpPr txBox="1"/>
          <p:nvPr/>
        </p:nvSpPr>
        <p:spPr>
          <a:xfrm>
            <a:off x="196672" y="893725"/>
            <a:ext cx="1067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Energy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9409DE5-778E-4DE0-B18B-8BE58AE541F3}"/>
              </a:ext>
            </a:extLst>
          </p:cNvPr>
          <p:cNvSpPr/>
          <p:nvPr/>
        </p:nvSpPr>
        <p:spPr>
          <a:xfrm>
            <a:off x="1428544" y="1285344"/>
            <a:ext cx="3208797" cy="1889265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UV completion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Gravity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E08E62-3551-42B3-B5AB-2ADA1DC04F04}"/>
              </a:ext>
            </a:extLst>
          </p:cNvPr>
          <p:cNvCxnSpPr>
            <a:cxnSpLocks/>
          </p:cNvCxnSpPr>
          <p:nvPr/>
        </p:nvCxnSpPr>
        <p:spPr>
          <a:xfrm>
            <a:off x="386266" y="2239910"/>
            <a:ext cx="500076" cy="0"/>
          </a:xfrm>
          <a:prstGeom prst="line">
            <a:avLst/>
          </a:prstGeom>
          <a:ln w="38100">
            <a:solidFill>
              <a:srgbClr val="0070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building on a beach&#10;&#10;Description automatically generated">
            <a:extLst>
              <a:ext uri="{FF2B5EF4-FFF2-40B4-BE49-F238E27FC236}">
                <a16:creationId xmlns:a16="http://schemas.microsoft.com/office/drawing/2014/main" id="{468C87A5-D755-4495-ADE8-5F12F8CB2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68" y="5230085"/>
            <a:ext cx="2711050" cy="1838799"/>
          </a:xfrm>
          <a:prstGeom prst="rect">
            <a:avLst/>
          </a:prstGeom>
        </p:spPr>
      </p:pic>
      <p:pic>
        <p:nvPicPr>
          <p:cNvPr id="25" name="Picture 24" descr="A picture containing food, table, cake, covered&#10;&#10;Description automatically generated">
            <a:extLst>
              <a:ext uri="{FF2B5EF4-FFF2-40B4-BE49-F238E27FC236}">
                <a16:creationId xmlns:a16="http://schemas.microsoft.com/office/drawing/2014/main" id="{4BA46C04-45BB-4B77-9204-2DCBF2954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57" y="1509934"/>
            <a:ext cx="2789073" cy="13945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598E60F-A223-4D22-B54D-B4A8182ADFA1}"/>
              </a:ext>
            </a:extLst>
          </p:cNvPr>
          <p:cNvSpPr txBox="1"/>
          <p:nvPr/>
        </p:nvSpPr>
        <p:spPr>
          <a:xfrm>
            <a:off x="1263824" y="6129334"/>
            <a:ext cx="48791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E.g.: GR + irrelevant operators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              + (B)SM fields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              + light degrees of freedom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44FE20C8-34DD-4EA4-AC11-C2A56A6E0D51}"/>
              </a:ext>
            </a:extLst>
          </p:cNvPr>
          <p:cNvSpPr/>
          <p:nvPr/>
        </p:nvSpPr>
        <p:spPr>
          <a:xfrm>
            <a:off x="1510453" y="4115468"/>
            <a:ext cx="3208797" cy="1889265"/>
          </a:xfrm>
          <a:prstGeom prst="cloud">
            <a:avLst/>
          </a:prstGeom>
          <a:solidFill>
            <a:srgbClr val="FDC8C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Low-energy EFT</a:t>
            </a:r>
          </a:p>
        </p:txBody>
      </p:sp>
      <p:pic>
        <p:nvPicPr>
          <p:cNvPr id="12" name="Picture 2" descr="How many sandcastles does it take to smash a world record? | Gold Coast  Bulletin">
            <a:extLst>
              <a:ext uri="{FF2B5EF4-FFF2-40B4-BE49-F238E27FC236}">
                <a16:creationId xmlns:a16="http://schemas.microsoft.com/office/drawing/2014/main" id="{987CFB23-B175-4BF1-B7FD-77CB8000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17" y="4827230"/>
            <a:ext cx="4943182" cy="278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095164C1-72D5-4CE2-8D24-B32B221894A1}"/>
              </a:ext>
            </a:extLst>
          </p:cNvPr>
          <p:cNvSpPr/>
          <p:nvPr/>
        </p:nvSpPr>
        <p:spPr>
          <a:xfrm>
            <a:off x="7343832" y="3482422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Arrow: Up-Down 1">
            <a:extLst>
              <a:ext uri="{FF2B5EF4-FFF2-40B4-BE49-F238E27FC236}">
                <a16:creationId xmlns:a16="http://schemas.microsoft.com/office/drawing/2014/main" id="{415B76BD-776D-4189-910A-CB97ED57A853}"/>
              </a:ext>
            </a:extLst>
          </p:cNvPr>
          <p:cNvSpPr/>
          <p:nvPr/>
        </p:nvSpPr>
        <p:spPr>
          <a:xfrm>
            <a:off x="7343762" y="3383419"/>
            <a:ext cx="309600" cy="732049"/>
          </a:xfrm>
          <a:prstGeom prst="up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6B3F2-DB4F-4040-B845-759B929AB1F6}"/>
              </a:ext>
            </a:extLst>
          </p:cNvPr>
          <p:cNvSpPr txBox="1"/>
          <p:nvPr/>
        </p:nvSpPr>
        <p:spPr>
          <a:xfrm>
            <a:off x="7718898" y="3418805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???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2BC7E7D-87DD-4091-A103-7799D9318F07}"/>
              </a:ext>
            </a:extLst>
          </p:cNvPr>
          <p:cNvSpPr/>
          <p:nvPr/>
        </p:nvSpPr>
        <p:spPr>
          <a:xfrm>
            <a:off x="2909641" y="3387184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34474B9F-6F43-4AB3-AC1C-8F1F2C1700B1}"/>
              </a:ext>
            </a:extLst>
          </p:cNvPr>
          <p:cNvSpPr/>
          <p:nvPr/>
        </p:nvSpPr>
        <p:spPr>
          <a:xfrm>
            <a:off x="2909571" y="3288181"/>
            <a:ext cx="309600" cy="732049"/>
          </a:xfrm>
          <a:prstGeom prst="up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B3E5EA-4569-47A8-84B5-37BB230CBB19}"/>
              </a:ext>
            </a:extLst>
          </p:cNvPr>
          <p:cNvSpPr txBox="1"/>
          <p:nvPr/>
        </p:nvSpPr>
        <p:spPr>
          <a:xfrm>
            <a:off x="3284707" y="3323567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???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A5D7A-CFE1-402D-8038-91DBF939C4C1}"/>
              </a:ext>
            </a:extLst>
          </p:cNvPr>
          <p:cNvSpPr txBox="1"/>
          <p:nvPr/>
        </p:nvSpPr>
        <p:spPr>
          <a:xfrm>
            <a:off x="592776" y="5558555"/>
            <a:ext cx="4591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Within low-energy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gravitational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EFTs,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what are the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constraints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from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“standard”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UV completion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(in the Wilsonian sense)?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13" grpId="0" animBg="1"/>
      <p:bldP spid="2" grpId="0" animBg="1"/>
      <p:bldP spid="3" grpId="0"/>
      <p:bldP spid="19" grpId="0" animBg="1"/>
      <p:bldP spid="19" grpId="1" animBg="1"/>
      <p:bldP spid="20" grpId="0"/>
      <p:bldP spid="20" grpId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AC6DC-F37F-43F2-3D11-1AB5E53D6A22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07729-29F3-A92D-B01C-18EFCED6ABDC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(only perturbative)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69B43-1C60-C70F-174A-989BAF041E05}"/>
              </a:ext>
            </a:extLst>
          </p:cNvPr>
          <p:cNvSpPr txBox="1"/>
          <p:nvPr/>
        </p:nvSpPr>
        <p:spPr>
          <a:xfrm>
            <a:off x="4093027" y="3645066"/>
            <a:ext cx="5529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Arkani-Hamed, Baumann, Lee &amp; Pimentel, 1811.00024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Baumann,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Duaso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Pueyo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Joyce, Lee &amp; Pimentel, 1910.14051, 2005.04234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DA0C1-EC04-B3C7-5C87-346D3F5B5E20}"/>
              </a:ext>
            </a:extLst>
          </p:cNvPr>
          <p:cNvSpPr txBox="1"/>
          <p:nvPr/>
        </p:nvSpPr>
        <p:spPr>
          <a:xfrm>
            <a:off x="1781048" y="4171266"/>
            <a:ext cx="7901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see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Sleight &amp;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Taronna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for Bootstrapping Inflationary Correlators in Mellin Space, 1907.01143, 2007.09993</a:t>
            </a:r>
          </a:p>
          <a:p>
            <a:pPr lvl="0" algn="r">
              <a:defRPr/>
            </a:pPr>
            <a:r>
              <a:rPr lang="en-US" sz="1400" dirty="0">
                <a:solidFill>
                  <a:srgbClr val="0070C0"/>
                </a:solidFill>
              </a:rPr>
              <a:t>Iacobacci, Sleight &amp;</a:t>
            </a:r>
            <a:r>
              <a:rPr lang="en-US" sz="1400" dirty="0" err="1">
                <a:solidFill>
                  <a:srgbClr val="0070C0"/>
                </a:solidFill>
              </a:rPr>
              <a:t>Taronna</a:t>
            </a:r>
            <a:r>
              <a:rPr lang="en-US" sz="1400" dirty="0">
                <a:solidFill>
                  <a:srgbClr val="0070C0"/>
                </a:solidFill>
              </a:rPr>
              <a:t>, Correlators and </a:t>
            </a:r>
            <a:r>
              <a:rPr lang="en-US" sz="1400" dirty="0" err="1">
                <a:solidFill>
                  <a:srgbClr val="0070C0"/>
                </a:solidFill>
              </a:rPr>
              <a:t>Källén</a:t>
            </a:r>
            <a:r>
              <a:rPr lang="en-US" sz="1400" dirty="0">
                <a:solidFill>
                  <a:srgbClr val="0070C0"/>
                </a:solidFill>
              </a:rPr>
              <a:t>-Lehmann  2401.16591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B6990-1D9C-2EC5-DD4E-A716EC432489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DCE9E-0881-6191-CFF3-2F7CC872E62C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702F9-E85F-4C20-9388-9A6F3CCA6F24}"/>
              </a:ext>
            </a:extLst>
          </p:cNvPr>
          <p:cNvSpPr txBox="1"/>
          <p:nvPr/>
        </p:nvSpPr>
        <p:spPr>
          <a:xfrm>
            <a:off x="426133" y="3267736"/>
            <a:ext cx="89013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 constraints from UV completion (analyticity, non-perturbative UV unitarity still need to be formulated)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8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AC6DC-F37F-43F2-3D11-1AB5E53D6A22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07729-29F3-A92D-B01C-18EFCED6ABDC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(only perturbative)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B6990-1D9C-2EC5-DD4E-A716EC432489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DCE9E-0881-6191-CFF3-2F7CC872E62C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68C20-EF1A-49D9-80AF-53FAA3FE13E8}"/>
              </a:ext>
            </a:extLst>
          </p:cNvPr>
          <p:cNvSpPr txBox="1"/>
          <p:nvPr/>
        </p:nvSpPr>
        <p:spPr>
          <a:xfrm>
            <a:off x="5974915" y="3869626"/>
            <a:ext cx="3527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CdR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&amp; Melville 1703.00025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Grall &amp; Melville 2102.05683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Melville &amp; Pimentel 2309.07092,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2404.05712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D33EE-EA84-44D6-817A-5A9D678AF2D8}"/>
              </a:ext>
            </a:extLst>
          </p:cNvPr>
          <p:cNvSpPr txBox="1"/>
          <p:nvPr/>
        </p:nvSpPr>
        <p:spPr>
          <a:xfrm>
            <a:off x="71095" y="3350703"/>
            <a:ext cx="9125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Alternative approach is to focus 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approximate S-matrix with broken boosts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Full formalism still under development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F9027-A074-458A-AF5C-1F1FB2468C6F}"/>
              </a:ext>
            </a:extLst>
          </p:cNvPr>
          <p:cNvSpPr txBox="1"/>
          <p:nvPr/>
        </p:nvSpPr>
        <p:spPr>
          <a:xfrm>
            <a:off x="4166574" y="6610366"/>
            <a:ext cx="54909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See also work by Creminelli, Janssen &amp; Senatore, 2207.14224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assuming conformal invariance </a:t>
            </a:r>
            <a:r>
              <a:rPr lang="en-US" sz="1100" dirty="0">
                <a:solidFill>
                  <a:srgbClr val="00B050"/>
                </a:solidFill>
              </a:rPr>
              <a:t>&amp;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3d 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98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AC6DC-F37F-43F2-3D11-1AB5E53D6A22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07729-29F3-A92D-B01C-18EFCED6ABDC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(only perturbative)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B6990-1D9C-2EC5-DD4E-A716EC432489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DCE9E-0881-6191-CFF3-2F7CC872E62C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D33EE-EA84-44D6-817A-5A9D678AF2D8}"/>
              </a:ext>
            </a:extLst>
          </p:cNvPr>
          <p:cNvSpPr txBox="1"/>
          <p:nvPr/>
        </p:nvSpPr>
        <p:spPr>
          <a:xfrm>
            <a:off x="71095" y="3350703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Approximate S-matrix with broken boosts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6E8E9-52C5-45B4-A2B3-1592339446A0}"/>
              </a:ext>
            </a:extLst>
          </p:cNvPr>
          <p:cNvSpPr txBox="1"/>
          <p:nvPr/>
        </p:nvSpPr>
        <p:spPr>
          <a:xfrm>
            <a:off x="71095" y="3862178"/>
            <a:ext cx="9125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 Wilson coefficients defined around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Minkowski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vacuum and translate into constraints around cosmological backgrounds (requires adiabatic assumptions)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7699E-3841-129F-BCBD-46BDEA77615E}"/>
              </a:ext>
            </a:extLst>
          </p:cNvPr>
          <p:cNvSpPr txBox="1"/>
          <p:nvPr/>
        </p:nvSpPr>
        <p:spPr>
          <a:xfrm>
            <a:off x="2066893" y="4868962"/>
            <a:ext cx="765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1904.05874, 1905.08816, 1906.11840, 1908.08644, 2103.06855, 2103.11195, …</a:t>
            </a:r>
          </a:p>
        </p:txBody>
      </p:sp>
    </p:spTree>
    <p:extLst>
      <p:ext uri="{BB962C8B-B14F-4D97-AF65-F5344CB8AC3E}">
        <p14:creationId xmlns:p14="http://schemas.microsoft.com/office/powerpoint/2010/main" val="875903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13997" y="162727"/>
            <a:ext cx="9125607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Applications to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Cosmology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AC6DC-F37F-43F2-3D11-1AB5E53D6A22}"/>
              </a:ext>
            </a:extLst>
          </p:cNvPr>
          <p:cNvSpPr txBox="1"/>
          <p:nvPr/>
        </p:nvSpPr>
        <p:spPr>
          <a:xfrm>
            <a:off x="3530087" y="1278960"/>
            <a:ext cx="5487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	- absence of S-matrix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lack of Lorentz invariance/crossing symmetry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ambiguous connection with analyticity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	- gravitational exchange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07729-29F3-A92D-B01C-18EFCED6ABDC}"/>
              </a:ext>
            </a:extLst>
          </p:cNvPr>
          <p:cNvSpPr txBox="1"/>
          <p:nvPr/>
        </p:nvSpPr>
        <p:spPr>
          <a:xfrm>
            <a:off x="71095" y="2919404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bootstrap on correlators (only perturbative)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B6990-1D9C-2EC5-DD4E-A716EC432489}"/>
              </a:ext>
            </a:extLst>
          </p:cNvPr>
          <p:cNvSpPr txBox="1"/>
          <p:nvPr/>
        </p:nvSpPr>
        <p:spPr>
          <a:xfrm>
            <a:off x="132080" y="2398017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Directions in progress: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DCE9E-0881-6191-CFF3-2F7CC872E62C}"/>
              </a:ext>
            </a:extLst>
          </p:cNvPr>
          <p:cNvSpPr txBox="1"/>
          <p:nvPr/>
        </p:nvSpPr>
        <p:spPr>
          <a:xfrm>
            <a:off x="622128" y="1500623"/>
            <a:ext cx="3470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Direct application to cosmology is more subtle due to: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D33EE-EA84-44D6-817A-5A9D678AF2D8}"/>
              </a:ext>
            </a:extLst>
          </p:cNvPr>
          <p:cNvSpPr txBox="1"/>
          <p:nvPr/>
        </p:nvSpPr>
        <p:spPr>
          <a:xfrm>
            <a:off x="71095" y="3350703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Approximate S-matrix with broken boosts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6E8E9-52C5-45B4-A2B3-1592339446A0}"/>
              </a:ext>
            </a:extLst>
          </p:cNvPr>
          <p:cNvSpPr txBox="1"/>
          <p:nvPr/>
        </p:nvSpPr>
        <p:spPr>
          <a:xfrm>
            <a:off x="71095" y="3862178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 Wilson coefficients defined around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Minkowski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vacuum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7" name="Picture 2" descr="Time-Travel Queries: SELECT witty_subtitle FROM THE FUTURE">
            <a:extLst>
              <a:ext uri="{FF2B5EF4-FFF2-40B4-BE49-F238E27FC236}">
                <a16:creationId xmlns:a16="http://schemas.microsoft.com/office/drawing/2014/main" id="{68D0A2EB-222E-437A-816E-C03B25CE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43" y="4727426"/>
            <a:ext cx="2322850" cy="162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06B0BD-4B3E-43AB-BF8F-CFDD0EDCA4A7}"/>
              </a:ext>
            </a:extLst>
          </p:cNvPr>
          <p:cNvSpPr txBox="1"/>
          <p:nvPr/>
        </p:nvSpPr>
        <p:spPr>
          <a:xfrm>
            <a:off x="71095" y="4651196"/>
            <a:ext cx="912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Use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Infrared causality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 a proxy for positivity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D43D12C-9C5E-45F2-BEFE-69F662EE51FC}"/>
              </a:ext>
            </a:extLst>
          </p:cNvPr>
          <p:cNvSpPr/>
          <p:nvPr/>
        </p:nvSpPr>
        <p:spPr>
          <a:xfrm>
            <a:off x="73009" y="4651196"/>
            <a:ext cx="5503879" cy="463729"/>
          </a:xfrm>
          <a:custGeom>
            <a:avLst/>
            <a:gdLst>
              <a:gd name="connsiteX0" fmla="*/ 0 w 5503879"/>
              <a:gd name="connsiteY0" fmla="*/ 77290 h 463729"/>
              <a:gd name="connsiteX1" fmla="*/ 77290 w 5503879"/>
              <a:gd name="connsiteY1" fmla="*/ 0 h 463729"/>
              <a:gd name="connsiteX2" fmla="*/ 778643 w 5503879"/>
              <a:gd name="connsiteY2" fmla="*/ 0 h 463729"/>
              <a:gd name="connsiteX3" fmla="*/ 1319516 w 5503879"/>
              <a:gd name="connsiteY3" fmla="*/ 0 h 463729"/>
              <a:gd name="connsiteX4" fmla="*/ 1806897 w 5503879"/>
              <a:gd name="connsiteY4" fmla="*/ 0 h 463729"/>
              <a:gd name="connsiteX5" fmla="*/ 2454756 w 5503879"/>
              <a:gd name="connsiteY5" fmla="*/ 0 h 463729"/>
              <a:gd name="connsiteX6" fmla="*/ 2995630 w 5503879"/>
              <a:gd name="connsiteY6" fmla="*/ 0 h 463729"/>
              <a:gd name="connsiteX7" fmla="*/ 3696982 w 5503879"/>
              <a:gd name="connsiteY7" fmla="*/ 0 h 463729"/>
              <a:gd name="connsiteX8" fmla="*/ 4184363 w 5503879"/>
              <a:gd name="connsiteY8" fmla="*/ 0 h 463729"/>
              <a:gd name="connsiteX9" fmla="*/ 4885715 w 5503879"/>
              <a:gd name="connsiteY9" fmla="*/ 0 h 463729"/>
              <a:gd name="connsiteX10" fmla="*/ 5426589 w 5503879"/>
              <a:gd name="connsiteY10" fmla="*/ 0 h 463729"/>
              <a:gd name="connsiteX11" fmla="*/ 5503879 w 5503879"/>
              <a:gd name="connsiteY11" fmla="*/ 77290 h 463729"/>
              <a:gd name="connsiteX12" fmla="*/ 5503879 w 5503879"/>
              <a:gd name="connsiteY12" fmla="*/ 386439 h 463729"/>
              <a:gd name="connsiteX13" fmla="*/ 5426589 w 5503879"/>
              <a:gd name="connsiteY13" fmla="*/ 463729 h 463729"/>
              <a:gd name="connsiteX14" fmla="*/ 4832222 w 5503879"/>
              <a:gd name="connsiteY14" fmla="*/ 463729 h 463729"/>
              <a:gd name="connsiteX15" fmla="*/ 4237856 w 5503879"/>
              <a:gd name="connsiteY15" fmla="*/ 463729 h 463729"/>
              <a:gd name="connsiteX16" fmla="*/ 3536503 w 5503879"/>
              <a:gd name="connsiteY16" fmla="*/ 463729 h 463729"/>
              <a:gd name="connsiteX17" fmla="*/ 2942137 w 5503879"/>
              <a:gd name="connsiteY17" fmla="*/ 463729 h 463729"/>
              <a:gd name="connsiteX18" fmla="*/ 2508249 w 5503879"/>
              <a:gd name="connsiteY18" fmla="*/ 463729 h 463729"/>
              <a:gd name="connsiteX19" fmla="*/ 2020869 w 5503879"/>
              <a:gd name="connsiteY19" fmla="*/ 463729 h 463729"/>
              <a:gd name="connsiteX20" fmla="*/ 1319516 w 5503879"/>
              <a:gd name="connsiteY20" fmla="*/ 463729 h 463729"/>
              <a:gd name="connsiteX21" fmla="*/ 725150 w 5503879"/>
              <a:gd name="connsiteY21" fmla="*/ 463729 h 463729"/>
              <a:gd name="connsiteX22" fmla="*/ 77290 w 5503879"/>
              <a:gd name="connsiteY22" fmla="*/ 463729 h 463729"/>
              <a:gd name="connsiteX23" fmla="*/ 0 w 5503879"/>
              <a:gd name="connsiteY23" fmla="*/ 386439 h 463729"/>
              <a:gd name="connsiteX24" fmla="*/ 0 w 5503879"/>
              <a:gd name="connsiteY24" fmla="*/ 77290 h 46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03879" h="463729" extrusionOk="0">
                <a:moveTo>
                  <a:pt x="0" y="77290"/>
                </a:moveTo>
                <a:cubicBezTo>
                  <a:pt x="-1944" y="33405"/>
                  <a:pt x="22626" y="4495"/>
                  <a:pt x="77290" y="0"/>
                </a:cubicBezTo>
                <a:cubicBezTo>
                  <a:pt x="366966" y="-83495"/>
                  <a:pt x="563320" y="33557"/>
                  <a:pt x="778643" y="0"/>
                </a:cubicBezTo>
                <a:cubicBezTo>
                  <a:pt x="993966" y="-33557"/>
                  <a:pt x="1145107" y="56416"/>
                  <a:pt x="1319516" y="0"/>
                </a:cubicBezTo>
                <a:cubicBezTo>
                  <a:pt x="1493925" y="-56416"/>
                  <a:pt x="1579303" y="57119"/>
                  <a:pt x="1806897" y="0"/>
                </a:cubicBezTo>
                <a:cubicBezTo>
                  <a:pt x="2034491" y="-57119"/>
                  <a:pt x="2266945" y="54324"/>
                  <a:pt x="2454756" y="0"/>
                </a:cubicBezTo>
                <a:cubicBezTo>
                  <a:pt x="2642567" y="-54324"/>
                  <a:pt x="2727730" y="39459"/>
                  <a:pt x="2995630" y="0"/>
                </a:cubicBezTo>
                <a:cubicBezTo>
                  <a:pt x="3263530" y="-39459"/>
                  <a:pt x="3440623" y="64704"/>
                  <a:pt x="3696982" y="0"/>
                </a:cubicBezTo>
                <a:cubicBezTo>
                  <a:pt x="3953341" y="-64704"/>
                  <a:pt x="4080217" y="37939"/>
                  <a:pt x="4184363" y="0"/>
                </a:cubicBezTo>
                <a:cubicBezTo>
                  <a:pt x="4288509" y="-37939"/>
                  <a:pt x="4742633" y="59557"/>
                  <a:pt x="4885715" y="0"/>
                </a:cubicBezTo>
                <a:cubicBezTo>
                  <a:pt x="5028797" y="-59557"/>
                  <a:pt x="5287507" y="14492"/>
                  <a:pt x="5426589" y="0"/>
                </a:cubicBezTo>
                <a:cubicBezTo>
                  <a:pt x="5466668" y="-149"/>
                  <a:pt x="5507527" y="24601"/>
                  <a:pt x="5503879" y="77290"/>
                </a:cubicBezTo>
                <a:cubicBezTo>
                  <a:pt x="5535803" y="153746"/>
                  <a:pt x="5488411" y="284346"/>
                  <a:pt x="5503879" y="386439"/>
                </a:cubicBezTo>
                <a:cubicBezTo>
                  <a:pt x="5507591" y="433672"/>
                  <a:pt x="5477254" y="456743"/>
                  <a:pt x="5426589" y="463729"/>
                </a:cubicBezTo>
                <a:cubicBezTo>
                  <a:pt x="5212981" y="529964"/>
                  <a:pt x="5037316" y="411402"/>
                  <a:pt x="4832222" y="463729"/>
                </a:cubicBezTo>
                <a:cubicBezTo>
                  <a:pt x="4627128" y="516056"/>
                  <a:pt x="4476681" y="408197"/>
                  <a:pt x="4237856" y="463729"/>
                </a:cubicBezTo>
                <a:cubicBezTo>
                  <a:pt x="3999031" y="519261"/>
                  <a:pt x="3767619" y="426853"/>
                  <a:pt x="3536503" y="463729"/>
                </a:cubicBezTo>
                <a:cubicBezTo>
                  <a:pt x="3305387" y="500605"/>
                  <a:pt x="3063428" y="432079"/>
                  <a:pt x="2942137" y="463729"/>
                </a:cubicBezTo>
                <a:cubicBezTo>
                  <a:pt x="2820846" y="495379"/>
                  <a:pt x="2620309" y="454934"/>
                  <a:pt x="2508249" y="463729"/>
                </a:cubicBezTo>
                <a:cubicBezTo>
                  <a:pt x="2396189" y="472524"/>
                  <a:pt x="2135750" y="441385"/>
                  <a:pt x="2020869" y="463729"/>
                </a:cubicBezTo>
                <a:cubicBezTo>
                  <a:pt x="1905988" y="486073"/>
                  <a:pt x="1478865" y="380033"/>
                  <a:pt x="1319516" y="463729"/>
                </a:cubicBezTo>
                <a:cubicBezTo>
                  <a:pt x="1160167" y="547425"/>
                  <a:pt x="992028" y="420085"/>
                  <a:pt x="725150" y="463729"/>
                </a:cubicBezTo>
                <a:cubicBezTo>
                  <a:pt x="458272" y="507373"/>
                  <a:pt x="291936" y="431171"/>
                  <a:pt x="77290" y="463729"/>
                </a:cubicBezTo>
                <a:cubicBezTo>
                  <a:pt x="34349" y="456848"/>
                  <a:pt x="7594" y="430709"/>
                  <a:pt x="0" y="386439"/>
                </a:cubicBezTo>
                <a:cubicBezTo>
                  <a:pt x="-34779" y="266725"/>
                  <a:pt x="19000" y="228428"/>
                  <a:pt x="0" y="77290"/>
                </a:cubicBezTo>
                <a:close/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DF6B0D-8E6C-459A-BBBC-202644C01541}"/>
              </a:ext>
            </a:extLst>
          </p:cNvPr>
          <p:cNvSpPr txBox="1"/>
          <p:nvPr/>
        </p:nvSpPr>
        <p:spPr>
          <a:xfrm>
            <a:off x="0" y="5834697"/>
            <a:ext cx="5611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Worked developed with Carrillo Gonzalez, Chen, Jaitly, Margalit, Pozsgay, Tokareva, Tolley &amp; Zhang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66CA8-4B83-3C2A-0E8F-27170C8BDFFE}"/>
              </a:ext>
            </a:extLst>
          </p:cNvPr>
          <p:cNvSpPr txBox="1"/>
          <p:nvPr/>
        </p:nvSpPr>
        <p:spPr>
          <a:xfrm>
            <a:off x="132079" y="6795193"/>
            <a:ext cx="7433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B050"/>
                </a:solidFill>
              </a:rPr>
              <a:t>Carrillo Gonzalez, Bounds on EFT’s in an expanding universe, 2312.07651 </a:t>
            </a:r>
          </a:p>
        </p:txBody>
      </p:sp>
    </p:spTree>
    <p:extLst>
      <p:ext uri="{BB962C8B-B14F-4D97-AF65-F5344CB8AC3E}">
        <p14:creationId xmlns:p14="http://schemas.microsoft.com/office/powerpoint/2010/main" val="2114431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9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Motivation 2</a:t>
            </a: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: Weak Gravity Conjecture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91505C-0606-4884-B6BB-67E99D2739DC}"/>
              </a:ext>
            </a:extLst>
          </p:cNvPr>
          <p:cNvSpPr/>
          <p:nvPr/>
        </p:nvSpPr>
        <p:spPr>
          <a:xfrm>
            <a:off x="1311128" y="6725072"/>
            <a:ext cx="5424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Arkani-Hamed,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Motl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Nicolis,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Cumrun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hep-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/0601001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Harlow, Heidenreich, Reece &amp;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Rudelius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2201.08380</a:t>
            </a:r>
          </a:p>
        </p:txBody>
      </p:sp>
      <p:pic>
        <p:nvPicPr>
          <p:cNvPr id="19" name="Picture 2" descr="Black Hole Paradoxes Reveal a Fundamental Link Between Energy and Order |  Quanta Magazine">
            <a:extLst>
              <a:ext uri="{FF2B5EF4-FFF2-40B4-BE49-F238E27FC236}">
                <a16:creationId xmlns:a16="http://schemas.microsoft.com/office/drawing/2014/main" id="{8CF34C75-92DE-4B22-A25E-AAB39331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3" y="3600739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F60271-274B-4E19-9702-F3B99524A194}"/>
              </a:ext>
            </a:extLst>
          </p:cNvPr>
          <p:cNvSpPr txBox="1"/>
          <p:nvPr/>
        </p:nvSpPr>
        <p:spPr>
          <a:xfrm>
            <a:off x="506437" y="3066753"/>
            <a:ext cx="2347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Extremal Black Hole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D5D597-8E8B-4DCB-B031-76A7CADF1E12}"/>
              </a:ext>
            </a:extLst>
          </p:cNvPr>
          <p:cNvCxnSpPr/>
          <p:nvPr/>
        </p:nvCxnSpPr>
        <p:spPr>
          <a:xfrm flipV="1">
            <a:off x="2771335" y="3338728"/>
            <a:ext cx="2504050" cy="951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848E20-7FA3-40CD-A40E-227152BB5094}"/>
                  </a:ext>
                </a:extLst>
              </p:cNvPr>
              <p:cNvSpPr txBox="1"/>
              <p:nvPr/>
            </p:nvSpPr>
            <p:spPr>
              <a:xfrm>
                <a:off x="1222422" y="5017543"/>
                <a:ext cx="9834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𝑄</m:t>
                      </m:r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𝑀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848E20-7FA3-40CD-A40E-227152BB5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422" y="5017543"/>
                <a:ext cx="983410" cy="400110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 descr="Black Hole Paradoxes Reveal a Fundamental Link Between Energy and Order |  Quanta Magazine">
            <a:extLst>
              <a:ext uri="{FF2B5EF4-FFF2-40B4-BE49-F238E27FC236}">
                <a16:creationId xmlns:a16="http://schemas.microsoft.com/office/drawing/2014/main" id="{C644752F-95AE-4115-B1AF-971BF65D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29" y="2731015"/>
            <a:ext cx="2347117" cy="107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31F6E25-162C-4089-9445-CB0688A32F4F}"/>
              </a:ext>
            </a:extLst>
          </p:cNvPr>
          <p:cNvSpPr txBox="1"/>
          <p:nvPr/>
        </p:nvSpPr>
        <p:spPr>
          <a:xfrm rot="20391373">
            <a:off x="3189587" y="3476391"/>
            <a:ext cx="127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evaporates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DB272F-CD2C-4038-92EE-77CBBC7CB59C}"/>
                  </a:ext>
                </a:extLst>
              </p:cNvPr>
              <p:cNvSpPr txBox="1"/>
              <p:nvPr/>
            </p:nvSpPr>
            <p:spPr>
              <a:xfrm>
                <a:off x="5766448" y="3764926"/>
                <a:ext cx="9885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𝑄</m:t>
                      </m:r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≤</m:t>
                      </m:r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𝑀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DB272F-CD2C-4038-92EE-77CBBC7CB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448" y="3764926"/>
                <a:ext cx="988540" cy="400110"/>
              </a:xfrm>
              <a:prstGeom prst="rect">
                <a:avLst/>
              </a:prstGeom>
              <a:blipFill>
                <a:blip r:embed="rId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1A4FD2-9C9F-4A85-B5ED-73E74FD420BD}"/>
              </a:ext>
            </a:extLst>
          </p:cNvPr>
          <p:cNvCxnSpPr>
            <a:cxnSpLocks/>
          </p:cNvCxnSpPr>
          <p:nvPr/>
        </p:nvCxnSpPr>
        <p:spPr>
          <a:xfrm>
            <a:off x="2771335" y="4290642"/>
            <a:ext cx="2372915" cy="1236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Charged Particles HD Stock Images | Shutterstock">
            <a:extLst>
              <a:ext uri="{FF2B5EF4-FFF2-40B4-BE49-F238E27FC236}">
                <a16:creationId xmlns:a16="http://schemas.microsoft.com/office/drawing/2014/main" id="{19A2AB43-C463-4A40-919A-BCF0DDE1E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 t="34456" r="59716" b="39201"/>
          <a:stretch/>
        </p:blipFill>
        <p:spPr bwMode="auto">
          <a:xfrm>
            <a:off x="5407434" y="5387148"/>
            <a:ext cx="384354" cy="4390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14818A7-468B-45B8-9987-AC79FE3A47DC}"/>
                  </a:ext>
                </a:extLst>
              </p:cNvPr>
              <p:cNvSpPr txBox="1"/>
              <p:nvPr/>
            </p:nvSpPr>
            <p:spPr>
              <a:xfrm>
                <a:off x="5031698" y="5921711"/>
                <a:ext cx="402052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For every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𝑈</m:t>
                    </m:r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(1)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, there must be a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massive charged particle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Q</m:t>
                    </m:r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14818A7-468B-45B8-9987-AC79FE3A4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698" y="5921711"/>
                <a:ext cx="4020524" cy="707886"/>
              </a:xfrm>
              <a:prstGeom prst="rect">
                <a:avLst/>
              </a:prstGeom>
              <a:blipFill>
                <a:blip r:embed="rId7"/>
                <a:stretch>
                  <a:fillRect l="-1061" t="-4274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C5E92EBC-4117-4105-8FDD-CA5B6CFF1F20}"/>
              </a:ext>
            </a:extLst>
          </p:cNvPr>
          <p:cNvSpPr txBox="1"/>
          <p:nvPr/>
        </p:nvSpPr>
        <p:spPr>
          <a:xfrm>
            <a:off x="6714849" y="3758133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(to avoid naked singularity)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3B8B85-F7CE-40BE-91BE-1277A965F862}"/>
                  </a:ext>
                </a:extLst>
              </p:cNvPr>
              <p:cNvSpPr txBox="1"/>
              <p:nvPr/>
            </p:nvSpPr>
            <p:spPr>
              <a:xfrm>
                <a:off x="880085" y="5979513"/>
                <a:ext cx="1633076" cy="3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(in units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e>
                    </m:rad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Mpl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)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3B8B85-F7CE-40BE-91BE-1277A965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85" y="5979513"/>
                <a:ext cx="1633076" cy="328744"/>
              </a:xfrm>
              <a:prstGeom prst="rect">
                <a:avLst/>
              </a:prstGeom>
              <a:blipFill>
                <a:blip r:embed="rId8"/>
                <a:stretch>
                  <a:fillRect l="-1119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14050881-134D-4349-865A-E2D9F44C8B34}"/>
              </a:ext>
            </a:extLst>
          </p:cNvPr>
          <p:cNvGrpSpPr/>
          <p:nvPr/>
        </p:nvGrpSpPr>
        <p:grpSpPr>
          <a:xfrm>
            <a:off x="922607" y="1473646"/>
            <a:ext cx="6690750" cy="957263"/>
            <a:chOff x="-273147" y="1540821"/>
            <a:chExt cx="6690750" cy="957263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CAE96B80-415B-4DCB-AA02-D0EF603530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0" r="69289" b="21126"/>
            <a:stretch/>
          </p:blipFill>
          <p:spPr bwMode="auto">
            <a:xfrm>
              <a:off x="3420403" y="1540821"/>
              <a:ext cx="2997200" cy="95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59AA05-3914-4BA8-AC46-556B8C64D84A}"/>
                </a:ext>
              </a:extLst>
            </p:cNvPr>
            <p:cNvSpPr txBox="1"/>
            <p:nvPr/>
          </p:nvSpPr>
          <p:spPr>
            <a:xfrm>
              <a:off x="-273147" y="1808696"/>
              <a:ext cx="48838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B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Consider a new BSM</a:t>
              </a:r>
              <a: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B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B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U(1)</a:t>
              </a: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634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9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U(1)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CAB51C47-B584-492E-8EF6-549099C4B797}"/>
              </a:ext>
            </a:extLst>
          </p:cNvPr>
          <p:cNvSpPr/>
          <p:nvPr/>
        </p:nvSpPr>
        <p:spPr>
          <a:xfrm rot="5400000" flipH="1">
            <a:off x="5999651" y="-308633"/>
            <a:ext cx="468920" cy="5725999"/>
          </a:xfrm>
          <a:prstGeom prst="leftBrace">
            <a:avLst>
              <a:gd name="adj1" fmla="val 93924"/>
              <a:gd name="adj2" fmla="val 4713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EFAC7C-245D-4785-960E-E3B58733D215}"/>
              </a:ext>
            </a:extLst>
          </p:cNvPr>
          <p:cNvSpPr txBox="1"/>
          <p:nvPr/>
        </p:nvSpPr>
        <p:spPr>
          <a:xfrm>
            <a:off x="4686674" y="2809551"/>
            <a:ext cx="33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Redresses BH mass and charge</a:t>
            </a:r>
          </a:p>
        </p:txBody>
      </p:sp>
      <p:pic>
        <p:nvPicPr>
          <p:cNvPr id="15" name="Picture 2" descr="Black Hole Paradoxes Reveal a Fundamental Link Between Energy and Order |  Quanta Magazine">
            <a:extLst>
              <a:ext uri="{FF2B5EF4-FFF2-40B4-BE49-F238E27FC236}">
                <a16:creationId xmlns:a16="http://schemas.microsoft.com/office/drawing/2014/main" id="{BED77A26-935B-4BB5-94B3-280DE368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7" y="2426230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3376EF-F379-441A-91E4-933EFDB7F534}"/>
              </a:ext>
            </a:extLst>
          </p:cNvPr>
          <p:cNvSpPr txBox="1"/>
          <p:nvPr/>
        </p:nvSpPr>
        <p:spPr>
          <a:xfrm>
            <a:off x="4686674" y="3283306"/>
            <a:ext cx="3655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New BH extremality condition is: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1DCA0161-52FE-4EDD-9863-13C910B24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7" y="1141135"/>
            <a:ext cx="8110855" cy="140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1EF7A68A-7CF3-41F9-B655-882ABC71C3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93870" y="3461197"/>
            <a:ext cx="5459730" cy="1725716"/>
            <a:chOff x="0" y="1381"/>
            <a:chExt cx="6144" cy="1942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55DF98B3-D880-4D73-BFBD-B02DE088D4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381"/>
              <a:ext cx="6144" cy="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22107D29-0055-4C23-B340-807C07D2F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81"/>
              <a:ext cx="6147" cy="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91222CD-8D57-446E-8E61-8E146542551E}"/>
              </a:ext>
            </a:extLst>
          </p:cNvPr>
          <p:cNvSpPr txBox="1"/>
          <p:nvPr/>
        </p:nvSpPr>
        <p:spPr>
          <a:xfrm>
            <a:off x="6791325" y="715997"/>
            <a:ext cx="180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Weyl Curvature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B8BD8A-95C0-4CA0-B3A2-A964D4F63E6E}"/>
              </a:ext>
            </a:extLst>
          </p:cNvPr>
          <p:cNvCxnSpPr/>
          <p:nvPr/>
        </p:nvCxnSpPr>
        <p:spPr>
          <a:xfrm flipV="1">
            <a:off x="6853238" y="1066800"/>
            <a:ext cx="300037" cy="657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1D9BAA-C92C-9299-683A-786662F0DC46}"/>
              </a:ext>
            </a:extLst>
          </p:cNvPr>
          <p:cNvCxnSpPr/>
          <p:nvPr/>
        </p:nvCxnSpPr>
        <p:spPr>
          <a:xfrm>
            <a:off x="1244334" y="6676700"/>
            <a:ext cx="2880000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984D0B-76EF-1D0A-9DEE-EFB9029F33D2}"/>
              </a:ext>
            </a:extLst>
          </p:cNvPr>
          <p:cNvCxnSpPr/>
          <p:nvPr/>
        </p:nvCxnSpPr>
        <p:spPr>
          <a:xfrm flipV="1">
            <a:off x="1565227" y="4085900"/>
            <a:ext cx="0" cy="288000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A387D1-5783-2724-D723-D9D66C302844}"/>
              </a:ext>
            </a:extLst>
          </p:cNvPr>
          <p:cNvCxnSpPr/>
          <p:nvPr/>
        </p:nvCxnSpPr>
        <p:spPr>
          <a:xfrm flipV="1">
            <a:off x="1362027" y="4360565"/>
            <a:ext cx="2520000" cy="2520000"/>
          </a:xfrm>
          <a:prstGeom prst="line">
            <a:avLst/>
          </a:prstGeom>
          <a:ln w="38100">
            <a:solidFill>
              <a:srgbClr val="0F6F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D67895A-2E5B-7A1F-441C-2F72B184F60E}"/>
              </a:ext>
            </a:extLst>
          </p:cNvPr>
          <p:cNvSpPr/>
          <p:nvPr/>
        </p:nvSpPr>
        <p:spPr>
          <a:xfrm>
            <a:off x="2266684" y="4454200"/>
            <a:ext cx="1593850" cy="2146300"/>
          </a:xfrm>
          <a:custGeom>
            <a:avLst/>
            <a:gdLst>
              <a:gd name="connsiteX0" fmla="*/ 1593850 w 1593850"/>
              <a:gd name="connsiteY0" fmla="*/ 0 h 2146300"/>
              <a:gd name="connsiteX1" fmla="*/ 635000 w 1593850"/>
              <a:gd name="connsiteY1" fmla="*/ 1073150 h 2146300"/>
              <a:gd name="connsiteX2" fmla="*/ 0 w 1593850"/>
              <a:gd name="connsiteY2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850" h="2146300">
                <a:moveTo>
                  <a:pt x="1593850" y="0"/>
                </a:moveTo>
                <a:cubicBezTo>
                  <a:pt x="1247246" y="357716"/>
                  <a:pt x="900642" y="715433"/>
                  <a:pt x="635000" y="1073150"/>
                </a:cubicBezTo>
                <a:cubicBezTo>
                  <a:pt x="369358" y="1430867"/>
                  <a:pt x="184679" y="1788583"/>
                  <a:pt x="0" y="2146300"/>
                </a:cubicBezTo>
              </a:path>
            </a:pathLst>
          </a:custGeom>
          <a:noFill/>
          <a:ln>
            <a:solidFill>
              <a:srgbClr val="CC00C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F743DB-8584-CE77-0343-B07004FA7C74}"/>
              </a:ext>
            </a:extLst>
          </p:cNvPr>
          <p:cNvSpPr/>
          <p:nvPr/>
        </p:nvSpPr>
        <p:spPr>
          <a:xfrm rot="16200000" flipV="1">
            <a:off x="1909139" y="4116090"/>
            <a:ext cx="1593850" cy="2146300"/>
          </a:xfrm>
          <a:custGeom>
            <a:avLst/>
            <a:gdLst>
              <a:gd name="connsiteX0" fmla="*/ 1593850 w 1593850"/>
              <a:gd name="connsiteY0" fmla="*/ 0 h 2146300"/>
              <a:gd name="connsiteX1" fmla="*/ 635000 w 1593850"/>
              <a:gd name="connsiteY1" fmla="*/ 1073150 h 2146300"/>
              <a:gd name="connsiteX2" fmla="*/ 0 w 1593850"/>
              <a:gd name="connsiteY2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850" h="2146300">
                <a:moveTo>
                  <a:pt x="1593850" y="0"/>
                </a:moveTo>
                <a:cubicBezTo>
                  <a:pt x="1247246" y="357716"/>
                  <a:pt x="900642" y="715433"/>
                  <a:pt x="635000" y="1073150"/>
                </a:cubicBezTo>
                <a:cubicBezTo>
                  <a:pt x="369358" y="1430867"/>
                  <a:pt x="184679" y="1788583"/>
                  <a:pt x="0" y="2146300"/>
                </a:cubicBezTo>
              </a:path>
            </a:pathLst>
          </a:custGeom>
          <a:noFill/>
          <a:ln>
            <a:solidFill>
              <a:srgbClr val="8000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8D92C90-85F0-D58E-21BB-742CDA7C2D9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4334" y="5200292"/>
            <a:ext cx="1406769" cy="8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8832BF-9FDD-2F2F-876C-7AE9A659F97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8227" y="4693001"/>
            <a:ext cx="1308295" cy="562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44536E-CDB9-87B5-054E-434B12367F3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4589" y="6509168"/>
            <a:ext cx="1162415" cy="568462"/>
          </a:xfrm>
          <a:prstGeom prst="rect">
            <a:avLst/>
          </a:prstGeom>
        </p:spPr>
      </p:pic>
      <p:grpSp>
        <p:nvGrpSpPr>
          <p:cNvPr id="35" name="Group 4">
            <a:extLst>
              <a:ext uri="{FF2B5EF4-FFF2-40B4-BE49-F238E27FC236}">
                <a16:creationId xmlns:a16="http://schemas.microsoft.com/office/drawing/2014/main" id="{D650908A-8AED-FC83-3CB3-B0714C5EDD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500" y="4051921"/>
            <a:ext cx="1379095" cy="653256"/>
            <a:chOff x="2899" y="4158"/>
            <a:chExt cx="931" cy="441"/>
          </a:xfrm>
        </p:grpSpPr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4EC435C4-4099-DF6E-609F-0A06E63DBAC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99" y="4158"/>
              <a:ext cx="931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4AC660CD-21B3-BAAA-3A61-7937F97E4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" y="4158"/>
              <a:ext cx="933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0992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9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U(1) EFT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CAB51C47-B584-492E-8EF6-549099C4B797}"/>
              </a:ext>
            </a:extLst>
          </p:cNvPr>
          <p:cNvSpPr/>
          <p:nvPr/>
        </p:nvSpPr>
        <p:spPr>
          <a:xfrm rot="5400000" flipH="1">
            <a:off x="5999651" y="-308633"/>
            <a:ext cx="468920" cy="5725999"/>
          </a:xfrm>
          <a:prstGeom prst="leftBrace">
            <a:avLst>
              <a:gd name="adj1" fmla="val 93924"/>
              <a:gd name="adj2" fmla="val 4713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EFAC7C-245D-4785-960E-E3B58733D215}"/>
              </a:ext>
            </a:extLst>
          </p:cNvPr>
          <p:cNvSpPr txBox="1"/>
          <p:nvPr/>
        </p:nvSpPr>
        <p:spPr>
          <a:xfrm>
            <a:off x="4686674" y="2809551"/>
            <a:ext cx="33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Redresses BH mass and charge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037C00-8FE9-444B-86B2-D4AFB4CBF3D9}"/>
              </a:ext>
            </a:extLst>
          </p:cNvPr>
          <p:cNvSpPr/>
          <p:nvPr/>
        </p:nvSpPr>
        <p:spPr>
          <a:xfrm>
            <a:off x="288644" y="4072717"/>
            <a:ext cx="3965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Kats,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Motl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&amp; M.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Padi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hep-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/0606100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Cheung &amp; Remmen, 1407.7865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Hamada, Noumi &amp;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Shiu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1810.03637</a:t>
            </a:r>
          </a:p>
        </p:txBody>
      </p:sp>
      <p:pic>
        <p:nvPicPr>
          <p:cNvPr id="15" name="Picture 2" descr="Black Hole Paradoxes Reveal a Fundamental Link Between Energy and Order |  Quanta Magazine">
            <a:extLst>
              <a:ext uri="{FF2B5EF4-FFF2-40B4-BE49-F238E27FC236}">
                <a16:creationId xmlns:a16="http://schemas.microsoft.com/office/drawing/2014/main" id="{BED77A26-935B-4BB5-94B3-280DE368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7" y="2426230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3F4249-E6A3-4AB9-A7C0-3322AA4BF19D}"/>
                  </a:ext>
                </a:extLst>
              </p:cNvPr>
              <p:cNvSpPr txBox="1"/>
              <p:nvPr/>
            </p:nvSpPr>
            <p:spPr>
              <a:xfrm>
                <a:off x="3289169" y="5293878"/>
                <a:ext cx="623106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Extremal BHs can evaporate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without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leading to naked singularity and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without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postulating a massive charged particle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Q</m:t>
                    </m:r>
                    <m:r>
                      <a:rPr kumimoji="0" lang="en-US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𝑀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(other than BHs themselves).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3F4249-E6A3-4AB9-A7C0-3322AA4BF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169" y="5293878"/>
                <a:ext cx="6231065" cy="1323439"/>
              </a:xfrm>
              <a:prstGeom prst="rect">
                <a:avLst/>
              </a:prstGeom>
              <a:blipFill>
                <a:blip r:embed="rId4"/>
                <a:stretch>
                  <a:fillRect l="-1076" t="-2294" b="-6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3" name="Picture 9">
            <a:extLst>
              <a:ext uri="{FF2B5EF4-FFF2-40B4-BE49-F238E27FC236}">
                <a16:creationId xmlns:a16="http://schemas.microsoft.com/office/drawing/2014/main" id="{1DCA0161-52FE-4EDD-9863-13C910B24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7" y="1141135"/>
            <a:ext cx="8110855" cy="140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533E0AB-D352-45F3-8F09-D365A5851657}"/>
              </a:ext>
            </a:extLst>
          </p:cNvPr>
          <p:cNvSpPr txBox="1"/>
          <p:nvPr/>
        </p:nvSpPr>
        <p:spPr>
          <a:xfrm>
            <a:off x="217803" y="5619585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If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DD6E278-6CAC-4259-90FC-F4B2F6756E25}"/>
              </a:ext>
            </a:extLst>
          </p:cNvPr>
          <p:cNvSpPr/>
          <p:nvPr/>
        </p:nvSpPr>
        <p:spPr>
          <a:xfrm>
            <a:off x="2684694" y="5728664"/>
            <a:ext cx="389206" cy="234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A8050F7D-4145-4438-B8BA-BA599F6CA4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1530" y="5453880"/>
            <a:ext cx="1729964" cy="783794"/>
            <a:chOff x="1101" y="1459"/>
            <a:chExt cx="3942" cy="1786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7D58EE53-CE33-40BF-9932-9CF552FC6C5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01" y="1459"/>
              <a:ext cx="3942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81" name="Picture 9">
              <a:extLst>
                <a:ext uri="{FF2B5EF4-FFF2-40B4-BE49-F238E27FC236}">
                  <a16:creationId xmlns:a16="http://schemas.microsoft.com/office/drawing/2014/main" id="{4CA9EFF8-A1E7-4F0A-BF7D-EE78ED40E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" y="1459"/>
              <a:ext cx="3948" cy="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58D76E-4572-45EB-B0A2-4AB4F34C15C1}"/>
                  </a:ext>
                </a:extLst>
              </p:cNvPr>
              <p:cNvSpPr txBox="1"/>
              <p:nvPr/>
            </p:nvSpPr>
            <p:spPr>
              <a:xfrm>
                <a:off x="2561379" y="6889394"/>
                <a:ext cx="41728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3C04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Do positivity bounds impose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83C0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𝐶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83C0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&gt;0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3C04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?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58D76E-4572-45EB-B0A2-4AB4F34C1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379" y="6889394"/>
                <a:ext cx="4172809" cy="400110"/>
              </a:xfrm>
              <a:prstGeom prst="rect">
                <a:avLst/>
              </a:prstGeom>
              <a:blipFill>
                <a:blip r:embed="rId7"/>
                <a:stretch>
                  <a:fillRect l="-1460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91222CD-8D57-446E-8E61-8E146542551E}"/>
              </a:ext>
            </a:extLst>
          </p:cNvPr>
          <p:cNvSpPr txBox="1"/>
          <p:nvPr/>
        </p:nvSpPr>
        <p:spPr>
          <a:xfrm>
            <a:off x="6791325" y="715997"/>
            <a:ext cx="180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Weyl Curvature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B8BD8A-95C0-4CA0-B3A2-A964D4F63E6E}"/>
              </a:ext>
            </a:extLst>
          </p:cNvPr>
          <p:cNvCxnSpPr/>
          <p:nvPr/>
        </p:nvCxnSpPr>
        <p:spPr>
          <a:xfrm flipV="1">
            <a:off x="6853238" y="1066800"/>
            <a:ext cx="300037" cy="657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5F6A12F-EEE1-56DE-7421-6DE7F0EF16BE}"/>
              </a:ext>
            </a:extLst>
          </p:cNvPr>
          <p:cNvSpPr txBox="1"/>
          <p:nvPr/>
        </p:nvSpPr>
        <p:spPr>
          <a:xfrm>
            <a:off x="4686674" y="3283306"/>
            <a:ext cx="3655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New BH extremality condition is: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C63C7B3B-F239-7B1D-158C-4E72C989D5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93870" y="3461197"/>
            <a:ext cx="5459730" cy="1725716"/>
            <a:chOff x="0" y="1381"/>
            <a:chExt cx="6144" cy="1942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B03FF54D-BBC1-B454-D29F-0194A345B8A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381"/>
              <a:ext cx="6144" cy="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399537D4-891E-7E5E-7EE7-A5C0E61F2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81"/>
              <a:ext cx="6147" cy="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7260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ABEE367-4AA5-4995-9EA5-F37DA6C973AD}"/>
              </a:ext>
            </a:extLst>
          </p:cNvPr>
          <p:cNvGrpSpPr/>
          <p:nvPr/>
        </p:nvGrpSpPr>
        <p:grpSpPr>
          <a:xfrm>
            <a:off x="4196861" y="1803392"/>
            <a:ext cx="919088" cy="1860552"/>
            <a:chOff x="3417276" y="4835127"/>
            <a:chExt cx="919088" cy="186055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D859BC3-B2CA-4854-A8E5-8AEA018C83E2}"/>
                </a:ext>
              </a:extLst>
            </p:cNvPr>
            <p:cNvGrpSpPr/>
            <p:nvPr/>
          </p:nvGrpSpPr>
          <p:grpSpPr>
            <a:xfrm>
              <a:off x="3417276" y="6114376"/>
              <a:ext cx="919088" cy="581303"/>
              <a:chOff x="3397347" y="6114376"/>
              <a:chExt cx="919088" cy="581303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2B622D0-D78A-4B5F-AC5F-0430D72F27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97347" y="6114376"/>
                <a:ext cx="459544" cy="581303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3F44AA03-B2D2-4A73-9E82-2FEF69C1F1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891" y="6114376"/>
                <a:ext cx="459544" cy="581303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C426613-27E2-4717-A51D-58F9B0256086}"/>
                </a:ext>
              </a:extLst>
            </p:cNvPr>
            <p:cNvGrpSpPr/>
            <p:nvPr/>
          </p:nvGrpSpPr>
          <p:grpSpPr>
            <a:xfrm>
              <a:off x="3424310" y="4835127"/>
              <a:ext cx="905021" cy="584478"/>
              <a:chOff x="3451273" y="4835127"/>
              <a:chExt cx="905021" cy="584478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56E989E-8579-4301-8F3A-CC20042DD0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96750" y="4838302"/>
                <a:ext cx="459544" cy="581303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2CF5B53-4BEB-4400-8296-B106C7981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1273" y="4835127"/>
                <a:ext cx="459544" cy="581303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id="{D69F4340-0D2F-4930-B82C-39BDDFC868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68" t="33425" r="60088" b="41719"/>
            <a:stretch/>
          </p:blipFill>
          <p:spPr bwMode="auto">
            <a:xfrm>
              <a:off x="3663336" y="5381706"/>
              <a:ext cx="384790" cy="73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BE027A4-99DC-4266-BFB8-E13E71A6C4E2}"/>
                  </a:ext>
                </a:extLst>
              </p:cNvPr>
              <p:cNvSpPr txBox="1"/>
              <p:nvPr/>
            </p:nvSpPr>
            <p:spPr>
              <a:xfrm>
                <a:off x="3219634" y="2373732"/>
                <a:ext cx="69602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BE027A4-99DC-4266-BFB8-E13E71A6C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634" y="2373732"/>
                <a:ext cx="696024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30F01B8-8D08-4697-9155-F73449AC02A9}"/>
                  </a:ext>
                </a:extLst>
              </p:cNvPr>
              <p:cNvSpPr txBox="1"/>
              <p:nvPr/>
            </p:nvSpPr>
            <p:spPr>
              <a:xfrm>
                <a:off x="5538592" y="2317334"/>
                <a:ext cx="12800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 …</m:t>
                      </m:r>
                    </m:oMath>
                  </m:oMathPara>
                </a14:m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30F01B8-8D08-4697-9155-F73449AC0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592" y="2317334"/>
                <a:ext cx="128003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">
            <a:extLst>
              <a:ext uri="{FF2B5EF4-FFF2-40B4-BE49-F238E27FC236}">
                <a16:creationId xmlns:a16="http://schemas.microsoft.com/office/drawing/2014/main" id="{F9003161-F4F3-47A3-87AA-659A51B1A9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0548" y="6022991"/>
            <a:ext cx="3372313" cy="1346175"/>
            <a:chOff x="3111" y="3283"/>
            <a:chExt cx="2698" cy="1077"/>
          </a:xfrm>
        </p:grpSpPr>
        <p:sp>
          <p:nvSpPr>
            <p:cNvPr id="48" name="AutoShape 3">
              <a:extLst>
                <a:ext uri="{FF2B5EF4-FFF2-40B4-BE49-F238E27FC236}">
                  <a16:creationId xmlns:a16="http://schemas.microsoft.com/office/drawing/2014/main" id="{A934BC5C-E168-42BF-8DCA-8D4149E2B24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11" y="3283"/>
              <a:ext cx="2698" cy="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9" name="Picture 5">
              <a:extLst>
                <a:ext uri="{FF2B5EF4-FFF2-40B4-BE49-F238E27FC236}">
                  <a16:creationId xmlns:a16="http://schemas.microsoft.com/office/drawing/2014/main" id="{3D79594B-D43A-4C2C-AA2F-57DF3DC87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" y="3283"/>
              <a:ext cx="2700" cy="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80E9C86-AEE4-4C66-ACBD-2FAF72671103}"/>
                  </a:ext>
                </a:extLst>
              </p:cNvPr>
              <p:cNvSpPr txBox="1"/>
              <p:nvPr/>
            </p:nvSpPr>
            <p:spPr>
              <a:xfrm>
                <a:off x="4612503" y="2485577"/>
                <a:ext cx="626775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80E9C86-AEE4-4C66-ACBD-2FAF72671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503" y="2485577"/>
                <a:ext cx="626775" cy="424796"/>
              </a:xfrm>
              <a:prstGeom prst="rect">
                <a:avLst/>
              </a:prstGeom>
              <a:blipFill>
                <a:blip r:embed="rId7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BFFE203-F29B-3A28-0AFB-4C7A44794DD1}"/>
              </a:ext>
            </a:extLst>
          </p:cNvPr>
          <p:cNvSpPr/>
          <p:nvPr/>
        </p:nvSpPr>
        <p:spPr>
          <a:xfrm flipH="1">
            <a:off x="4935427" y="2929327"/>
            <a:ext cx="852112" cy="1010704"/>
          </a:xfrm>
          <a:custGeom>
            <a:avLst/>
            <a:gdLst>
              <a:gd name="connsiteX0" fmla="*/ 965981 w 965981"/>
              <a:gd name="connsiteY0" fmla="*/ 0 h 1050387"/>
              <a:gd name="connsiteX1" fmla="*/ 290732 w 965981"/>
              <a:gd name="connsiteY1" fmla="*/ 459544 h 1050387"/>
              <a:gd name="connsiteX2" fmla="*/ 0 w 965981"/>
              <a:gd name="connsiteY2" fmla="*/ 1050387 h 105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5981" h="1050387">
                <a:moveTo>
                  <a:pt x="965981" y="0"/>
                </a:moveTo>
                <a:cubicBezTo>
                  <a:pt x="708855" y="142240"/>
                  <a:pt x="451729" y="284480"/>
                  <a:pt x="290732" y="459544"/>
                </a:cubicBezTo>
                <a:cubicBezTo>
                  <a:pt x="129735" y="634609"/>
                  <a:pt x="64867" y="842498"/>
                  <a:pt x="0" y="1050387"/>
                </a:cubicBezTo>
              </a:path>
            </a:pathLst>
          </a:custGeom>
          <a:noFill/>
          <a:ln>
            <a:solidFill>
              <a:srgbClr val="CC00CC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98B651-E967-4D66-812E-41C2350699FD}"/>
              </a:ext>
            </a:extLst>
          </p:cNvPr>
          <p:cNvSpPr txBox="1"/>
          <p:nvPr/>
        </p:nvSpPr>
        <p:spPr>
          <a:xfrm>
            <a:off x="-350105" y="5467107"/>
            <a:ext cx="4776738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t-channel pole from gravity exchange compromises positivity bound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780AD-C74D-5FD5-C76D-E45FADABAF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6180"/>
          <a:stretch/>
        </p:blipFill>
        <p:spPr>
          <a:xfrm>
            <a:off x="3858131" y="3789173"/>
            <a:ext cx="3546536" cy="122338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FA001F3-3C1B-DE8E-EFB1-CA775FAAA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8" t="9856" r="9597"/>
          <a:stretch/>
        </p:blipFill>
        <p:spPr bwMode="auto">
          <a:xfrm>
            <a:off x="8065425" y="4801932"/>
            <a:ext cx="864246" cy="101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5BBF5-133C-4932-69BD-2594F7831088}"/>
              </a:ext>
            </a:extLst>
          </p:cNvPr>
          <p:cNvSpPr txBox="1"/>
          <p:nvPr/>
        </p:nvSpPr>
        <p:spPr>
          <a:xfrm>
            <a:off x="8929671" y="5003990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???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B976B9-2ADD-9662-5A56-D7BE72FABAD2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Unitarity + Causality with Gravity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2B386F-497A-FDBE-E887-0FD6E2BA0905}"/>
              </a:ext>
            </a:extLst>
          </p:cNvPr>
          <p:cNvSpPr txBox="1"/>
          <p:nvPr/>
        </p:nvSpPr>
        <p:spPr>
          <a:xfrm>
            <a:off x="5647147" y="1105268"/>
            <a:ext cx="3930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Graviton exchange spoils analyticity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995C6-9913-A86B-5246-DF2F1A623DEB}"/>
              </a:ext>
            </a:extLst>
          </p:cNvPr>
          <p:cNvGrpSpPr/>
          <p:nvPr/>
        </p:nvGrpSpPr>
        <p:grpSpPr>
          <a:xfrm>
            <a:off x="816734" y="1628397"/>
            <a:ext cx="2253243" cy="2407622"/>
            <a:chOff x="3259015" y="3277772"/>
            <a:chExt cx="2888567" cy="29635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228348-D5F0-79CB-C7BB-AC660728D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07" t="14388" r="78497" b="7872"/>
            <a:stretch/>
          </p:blipFill>
          <p:spPr>
            <a:xfrm>
              <a:off x="3259015" y="3277772"/>
              <a:ext cx="2888567" cy="2963594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2838A4-8E38-439A-D4AE-36F7C2EDD133}"/>
                </a:ext>
              </a:extLst>
            </p:cNvPr>
            <p:cNvSpPr/>
            <p:nvPr/>
          </p:nvSpPr>
          <p:spPr>
            <a:xfrm>
              <a:off x="3821723" y="3915508"/>
              <a:ext cx="1800000" cy="1800000"/>
            </a:xfrm>
            <a:prstGeom prst="ellipse">
              <a:avLst/>
            </a:prstGeom>
            <a:blipFill>
              <a:blip r:embed="rId11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674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40583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Gravitational bounds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02E388-3E8F-4C65-A92E-6914164DE6EC}"/>
              </a:ext>
            </a:extLst>
          </p:cNvPr>
          <p:cNvSpPr txBox="1"/>
          <p:nvPr/>
        </p:nvSpPr>
        <p:spPr>
          <a:xfrm>
            <a:off x="1956202" y="2363700"/>
            <a:ext cx="5485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generically allows for some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mild negativity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1D1231E-7F4A-46FF-A1A3-3E98F718C445}"/>
              </a:ext>
            </a:extLst>
          </p:cNvPr>
          <p:cNvSpPr/>
          <p:nvPr/>
        </p:nvSpPr>
        <p:spPr>
          <a:xfrm rot="16200000">
            <a:off x="5328003" y="1274199"/>
            <a:ext cx="355060" cy="779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EAD0E-B6F8-413D-868B-DEBFE29DBC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7334" y="1308536"/>
            <a:ext cx="1167618" cy="6998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B60483-94BE-417D-AF2F-0C4C202E5371}"/>
              </a:ext>
            </a:extLst>
          </p:cNvPr>
          <p:cNvGrpSpPr/>
          <p:nvPr/>
        </p:nvGrpSpPr>
        <p:grpSpPr>
          <a:xfrm>
            <a:off x="6272611" y="1421446"/>
            <a:ext cx="1294376" cy="532142"/>
            <a:chOff x="5539315" y="3400820"/>
            <a:chExt cx="3041981" cy="133838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E4E01C-903E-4DAB-8183-8811FB25E304}"/>
                </a:ext>
              </a:extLst>
            </p:cNvPr>
            <p:cNvCxnSpPr>
              <a:cxnSpLocks/>
            </p:cNvCxnSpPr>
            <p:nvPr/>
          </p:nvCxnSpPr>
          <p:spPr>
            <a:xfrm>
              <a:off x="5539315" y="3400820"/>
              <a:ext cx="3041981" cy="1338383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98C5CDE-BB07-40F4-A512-E60F89EE0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315" y="3400820"/>
              <a:ext cx="3041981" cy="1338383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3DAE8C3-CFE1-40C2-86F4-B2681FA30F3F}"/>
              </a:ext>
            </a:extLst>
          </p:cNvPr>
          <p:cNvSpPr/>
          <p:nvPr/>
        </p:nvSpPr>
        <p:spPr>
          <a:xfrm>
            <a:off x="4699100" y="4811204"/>
            <a:ext cx="5104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Confirmed using finite impact parameters bounds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Caron-Huot,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Mazac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, Rastelli &amp; Simmons-Duffin,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2102.08951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60443F-4E62-44A6-9741-D8883DAF7345}"/>
              </a:ext>
            </a:extLst>
          </p:cNvPr>
          <p:cNvSpPr/>
          <p:nvPr/>
        </p:nvSpPr>
        <p:spPr>
          <a:xfrm>
            <a:off x="5536171" y="3796201"/>
            <a:ext cx="2663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with Alberte, Jaitly and Tolley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2007.12667, 2012.05798 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1DE78C-7DF3-42CA-B220-DA22D32C184C}"/>
              </a:ext>
            </a:extLst>
          </p:cNvPr>
          <p:cNvGrpSpPr/>
          <p:nvPr/>
        </p:nvGrpSpPr>
        <p:grpSpPr>
          <a:xfrm>
            <a:off x="2708120" y="3365009"/>
            <a:ext cx="2879648" cy="1225727"/>
            <a:chOff x="3244947" y="3036784"/>
            <a:chExt cx="2879648" cy="1225727"/>
          </a:xfrm>
        </p:grpSpPr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B01FE3AC-543B-42CB-8402-2D38B23F3B5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44947" y="3036784"/>
              <a:ext cx="2879648" cy="1209918"/>
              <a:chOff x="0" y="1030"/>
              <a:chExt cx="6150" cy="2584"/>
            </a:xfrm>
          </p:grpSpPr>
          <p:sp>
            <p:nvSpPr>
              <p:cNvPr id="13" name="AutoShape 7">
                <a:extLst>
                  <a:ext uri="{FF2B5EF4-FFF2-40B4-BE49-F238E27FC236}">
                    <a16:creationId xmlns:a16="http://schemas.microsoft.com/office/drawing/2014/main" id="{10BD1D3D-E390-45D3-8134-51AB158545B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0" y="1090"/>
                <a:ext cx="6144" cy="2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  <p:pic>
            <p:nvPicPr>
              <p:cNvPr id="1033" name="Picture 9">
                <a:extLst>
                  <a:ext uri="{FF2B5EF4-FFF2-40B4-BE49-F238E27FC236}">
                    <a16:creationId xmlns:a16="http://schemas.microsoft.com/office/drawing/2014/main" id="{2924E6A8-3765-4090-ACC2-7E2C81C4D2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030"/>
                <a:ext cx="6150" cy="2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633188A-3F7D-40FC-B616-9033BDB748D9}"/>
                </a:ext>
              </a:extLst>
            </p:cNvPr>
            <p:cNvSpPr/>
            <p:nvPr/>
          </p:nvSpPr>
          <p:spPr>
            <a:xfrm>
              <a:off x="3244947" y="3246774"/>
              <a:ext cx="2822917" cy="10157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FBB50ED-4B3D-4878-B276-689E74BE484E}"/>
              </a:ext>
            </a:extLst>
          </p:cNvPr>
          <p:cNvSpPr txBox="1"/>
          <p:nvPr/>
        </p:nvSpPr>
        <p:spPr>
          <a:xfrm>
            <a:off x="2384203" y="5736546"/>
            <a:ext cx="4629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Can be derived using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“Infrared Causality”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8000FF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F4920D2-8FA2-4C4E-AEBF-5E54B22C1B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9651" y="1161199"/>
            <a:ext cx="4276578" cy="1016244"/>
            <a:chOff x="0" y="1622"/>
            <a:chExt cx="6144" cy="146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BCB10E93-E171-49B0-946E-C5045E88AB6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22"/>
              <a:ext cx="6144" cy="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1F2713D-7263-4B39-BFE2-43A083CCC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22"/>
              <a:ext cx="6148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DF0846F-1BEB-4A50-9EA2-6AFC2794A173}"/>
              </a:ext>
            </a:extLst>
          </p:cNvPr>
          <p:cNvSpPr txBox="1"/>
          <p:nvPr/>
        </p:nvSpPr>
        <p:spPr>
          <a:xfrm>
            <a:off x="1894515" y="6193492"/>
            <a:ext cx="63053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Chen,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CdR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Margalit &amp; Tolley, 2112.05031, 2309.04534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BA6840-CAFD-4447-BBEE-A27DD57B801D}"/>
              </a:ext>
            </a:extLst>
          </p:cNvPr>
          <p:cNvSpPr txBox="1"/>
          <p:nvPr/>
        </p:nvSpPr>
        <p:spPr>
          <a:xfrm>
            <a:off x="1379095" y="6675346"/>
            <a:ext cx="8207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arguments based on “Asymptotic Causality” (CEMZ 1407.5597) would fail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 to the IR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C5F9C7-F9F2-4D45-9873-B8BE9786F494}"/>
              </a:ext>
            </a:extLst>
          </p:cNvPr>
          <p:cNvCxnSpPr>
            <a:cxnSpLocks/>
          </p:cNvCxnSpPr>
          <p:nvPr/>
        </p:nvCxnSpPr>
        <p:spPr>
          <a:xfrm flipV="1">
            <a:off x="1936651" y="795436"/>
            <a:ext cx="0" cy="6742601"/>
          </a:xfrm>
          <a:prstGeom prst="straightConnector1">
            <a:avLst/>
          </a:prstGeom>
          <a:ln w="57150">
            <a:solidFill>
              <a:srgbClr val="D633D6"/>
            </a:solidFill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F071FB1-A238-42D8-92CA-39B1171294F1}"/>
              </a:ext>
            </a:extLst>
          </p:cNvPr>
          <p:cNvSpPr/>
          <p:nvPr/>
        </p:nvSpPr>
        <p:spPr>
          <a:xfrm>
            <a:off x="1845211" y="1297183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40704D-4D8A-43E6-95C8-10CC127576E4}"/>
              </a:ext>
            </a:extLst>
          </p:cNvPr>
          <p:cNvSpPr/>
          <p:nvPr/>
        </p:nvSpPr>
        <p:spPr>
          <a:xfrm>
            <a:off x="1845211" y="2459150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956CF8-22E9-467A-8FC2-A9D4A28419EF}"/>
              </a:ext>
            </a:extLst>
          </p:cNvPr>
          <p:cNvSpPr/>
          <p:nvPr/>
        </p:nvSpPr>
        <p:spPr>
          <a:xfrm>
            <a:off x="1845211" y="6386481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E3A41962-E5F8-43A4-B885-89DB2EABD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728922" y="795435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54F04348-FBCA-45A0-8D7F-A12BBFD6C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1132450" y="6175418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C59C17-3E65-4263-B7DE-552A37C27D97}"/>
              </a:ext>
            </a:extLst>
          </p:cNvPr>
          <p:cNvSpPr txBox="1"/>
          <p:nvPr/>
        </p:nvSpPr>
        <p:spPr>
          <a:xfrm>
            <a:off x="14360" y="2107701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EFB97F-5502-45BA-997F-7CD8F84A386B}"/>
              </a:ext>
            </a:extLst>
          </p:cNvPr>
          <p:cNvSpPr txBox="1"/>
          <p:nvPr/>
        </p:nvSpPr>
        <p:spPr>
          <a:xfrm>
            <a:off x="135223" y="6123977"/>
            <a:ext cx="1168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04FF73-C167-4AEB-948A-E715F9022E46}"/>
              </a:ext>
            </a:extLst>
          </p:cNvPr>
          <p:cNvSpPr txBox="1"/>
          <p:nvPr/>
        </p:nvSpPr>
        <p:spPr>
          <a:xfrm>
            <a:off x="2880528" y="1460507"/>
            <a:ext cx="3062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633D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“Unknown” UV completion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D243F3-4C7B-4B3B-888D-813B18A2670F}"/>
              </a:ext>
            </a:extLst>
          </p:cNvPr>
          <p:cNvSpPr txBox="1"/>
          <p:nvPr/>
        </p:nvSpPr>
        <p:spPr>
          <a:xfrm>
            <a:off x="2887383" y="1742650"/>
            <a:ext cx="217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New physics enters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4F6619-9BCF-751D-4D44-36ECE8CDCC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14" y="2272512"/>
            <a:ext cx="855531" cy="686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7D647-ECD8-5DBD-2EDA-919CF60504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0706" y="1227893"/>
            <a:ext cx="648000" cy="864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8BB05-BCCF-32D9-1D39-A51331B67D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33" y="1336072"/>
            <a:ext cx="1358677" cy="648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A93B57-71F1-AA6E-D618-C18048EE44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8" r="86724" b="78025"/>
          <a:stretch/>
        </p:blipFill>
        <p:spPr>
          <a:xfrm>
            <a:off x="5123019" y="5915027"/>
            <a:ext cx="1908427" cy="1143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06DC468-8C65-2C97-901D-F01EECEBA90E}"/>
              </a:ext>
            </a:extLst>
          </p:cNvPr>
          <p:cNvSpPr/>
          <p:nvPr/>
        </p:nvSpPr>
        <p:spPr>
          <a:xfrm>
            <a:off x="5794366" y="6230900"/>
            <a:ext cx="537156" cy="525531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B5278A6-8900-082D-975B-E5E824EC0FE7}"/>
              </a:ext>
            </a:extLst>
          </p:cNvPr>
          <p:cNvSpPr/>
          <p:nvPr/>
        </p:nvSpPr>
        <p:spPr>
          <a:xfrm>
            <a:off x="2828999" y="2642030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732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179148" y="3096831"/>
            <a:ext cx="1831289" cy="796212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What is </a:t>
            </a:r>
            <a:br>
              <a:rPr kumimoji="0" lang="en-US" altLang="en-US" sz="146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46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Dark Energy?</a:t>
            </a:r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418012" y="1424785"/>
            <a:ext cx="1831289" cy="1035076"/>
          </a:xfrm>
          <a:prstGeom prst="ellipse">
            <a:avLst/>
          </a:prstGeom>
          <a:solidFill>
            <a:srgbClr val="000080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Graviton </a:t>
            </a:r>
          </a:p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is spin-2, massless</a:t>
            </a:r>
          </a:p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field</a:t>
            </a:r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497632" y="4768876"/>
            <a:ext cx="1831289" cy="1035076"/>
          </a:xfrm>
          <a:prstGeom prst="ellipse">
            <a:avLst/>
          </a:prstGeom>
          <a:solidFill>
            <a:srgbClr val="66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Graviton </a:t>
            </a:r>
          </a:p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is not spin-2, massless</a:t>
            </a:r>
          </a:p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field</a:t>
            </a:r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2647406" y="2141376"/>
            <a:ext cx="1751667" cy="796212"/>
          </a:xfrm>
          <a:prstGeom prst="ellipse">
            <a:avLst/>
          </a:prstGeom>
          <a:solidFill>
            <a:srgbClr val="0000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DE is not dynamical</a:t>
            </a:r>
          </a:p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(no new dof)</a:t>
            </a: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2647406" y="708194"/>
            <a:ext cx="1751667" cy="796212"/>
          </a:xfrm>
          <a:prstGeom prst="ellipse">
            <a:avLst/>
          </a:prstGeom>
          <a:solidFill>
            <a:srgbClr val="0000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DE is dynamical</a:t>
            </a:r>
          </a:p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(new dof)</a:t>
            </a:r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4876800" y="310087"/>
            <a:ext cx="1592425" cy="636970"/>
          </a:xfrm>
          <a:prstGeom prst="ellipse">
            <a:avLst/>
          </a:prstGeom>
          <a:solidFill>
            <a:srgbClr val="3366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Minimally coupled </a:t>
            </a:r>
            <a:br>
              <a:rPr kumimoji="0" lang="en-US" altLang="en-US" sz="135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matter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4876800" y="1265542"/>
            <a:ext cx="1592425" cy="636970"/>
          </a:xfrm>
          <a:prstGeom prst="ellipse">
            <a:avLst/>
          </a:prstGeom>
          <a:solidFill>
            <a:srgbClr val="3366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Non-minimally 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coupled to matter</a:t>
            </a:r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7265437" y="150846"/>
            <a:ext cx="1114698" cy="636970"/>
          </a:xfrm>
          <a:prstGeom prst="ellipse">
            <a:avLst/>
          </a:prstGeom>
          <a:solidFill>
            <a:srgbClr val="9BC3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Quintessence</a:t>
            </a:r>
          </a:p>
        </p:txBody>
      </p:sp>
      <p:sp>
        <p:nvSpPr>
          <p:cNvPr id="2065" name="Oval 17"/>
          <p:cNvSpPr>
            <a:spLocks noChangeArrowheads="1"/>
          </p:cNvSpPr>
          <p:nvPr/>
        </p:nvSpPr>
        <p:spPr bwMode="auto">
          <a:xfrm>
            <a:off x="4956422" y="3176452"/>
            <a:ext cx="1194318" cy="636970"/>
          </a:xfrm>
          <a:prstGeom prst="ellipse">
            <a:avLst/>
          </a:prstGeom>
          <a:solidFill>
            <a:srgbClr val="3366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Backreaction</a:t>
            </a:r>
          </a:p>
        </p:txBody>
      </p:sp>
      <p:sp>
        <p:nvSpPr>
          <p:cNvPr id="2066" name="Oval 18"/>
          <p:cNvSpPr>
            <a:spLocks noChangeArrowheads="1"/>
          </p:cNvSpPr>
          <p:nvPr/>
        </p:nvSpPr>
        <p:spPr bwMode="auto">
          <a:xfrm>
            <a:off x="5115665" y="2220997"/>
            <a:ext cx="955455" cy="636970"/>
          </a:xfrm>
          <a:prstGeom prst="ellipse">
            <a:avLst/>
          </a:prstGeom>
          <a:solidFill>
            <a:srgbClr val="3366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2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L</a:t>
            </a:r>
          </a:p>
        </p:txBody>
      </p:sp>
      <p:sp>
        <p:nvSpPr>
          <p:cNvPr id="2067" name="Oval 19"/>
          <p:cNvSpPr>
            <a:spLocks noChangeArrowheads="1"/>
          </p:cNvSpPr>
          <p:nvPr/>
        </p:nvSpPr>
        <p:spPr bwMode="auto">
          <a:xfrm>
            <a:off x="7265437" y="1026679"/>
            <a:ext cx="1114698" cy="636970"/>
          </a:xfrm>
          <a:prstGeom prst="ellipse">
            <a:avLst/>
          </a:prstGeom>
          <a:solidFill>
            <a:srgbClr val="9BC3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Brans Dicke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eg. f(R)</a:t>
            </a:r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6628468" y="1902512"/>
            <a:ext cx="1114698" cy="636970"/>
          </a:xfrm>
          <a:prstGeom prst="ellipse">
            <a:avLst/>
          </a:prstGeom>
          <a:solidFill>
            <a:srgbClr val="9BC3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Unique </a:t>
            </a: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L</a:t>
            </a:r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6628468" y="2619104"/>
            <a:ext cx="1114698" cy="636970"/>
          </a:xfrm>
          <a:prstGeom prst="ellipse">
            <a:avLst/>
          </a:prstGeom>
          <a:solidFill>
            <a:srgbClr val="9BC3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Landscape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of vacua</a:t>
            </a:r>
            <a:endParaRPr kumimoji="0" lang="en-US" altLang="en-US" sz="1359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Symbol" panose="05050102010706020507" pitchFamily="18" charset="2"/>
              <a:ea typeface="ＭＳ Ｐゴシック" pitchFamily="34" charset="-128"/>
              <a:cs typeface="+mn-cs"/>
            </a:endParaRPr>
          </a:p>
        </p:txBody>
      </p:sp>
      <p:sp>
        <p:nvSpPr>
          <p:cNvPr id="2070" name="Oval 22"/>
          <p:cNvSpPr>
            <a:spLocks noChangeArrowheads="1"/>
          </p:cNvSpPr>
          <p:nvPr/>
        </p:nvSpPr>
        <p:spPr bwMode="auto">
          <a:xfrm>
            <a:off x="8141271" y="2141376"/>
            <a:ext cx="1114698" cy="636970"/>
          </a:xfrm>
          <a:prstGeom prst="ellipse">
            <a:avLst/>
          </a:prstGeom>
          <a:solidFill>
            <a:srgbClr val="CCFF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Tunneling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dynamics</a:t>
            </a:r>
            <a:endParaRPr kumimoji="0" lang="en-US" altLang="en-US" sz="1359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Symbol" panose="05050102010706020507" pitchFamily="18" charset="2"/>
              <a:ea typeface="ＭＳ Ｐゴシック" pitchFamily="34" charset="-128"/>
              <a:cs typeface="+mn-cs"/>
            </a:endParaRPr>
          </a:p>
        </p:txBody>
      </p:sp>
      <p:sp>
        <p:nvSpPr>
          <p:cNvPr id="2071" name="Oval 23"/>
          <p:cNvSpPr>
            <a:spLocks noChangeArrowheads="1"/>
          </p:cNvSpPr>
          <p:nvPr/>
        </p:nvSpPr>
        <p:spPr bwMode="auto">
          <a:xfrm>
            <a:off x="8141271" y="2937588"/>
            <a:ext cx="1114698" cy="636970"/>
          </a:xfrm>
          <a:prstGeom prst="ellipse">
            <a:avLst/>
          </a:prstGeom>
          <a:solidFill>
            <a:srgbClr val="CCFF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Anthropic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arguments</a:t>
            </a:r>
            <a:endParaRPr kumimoji="0" lang="en-US" altLang="en-US" sz="1359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Symbol" panose="05050102010706020507" pitchFamily="18" charset="2"/>
              <a:ea typeface="ＭＳ Ｐゴシック" pitchFamily="34" charset="-128"/>
              <a:cs typeface="+mn-cs"/>
            </a:endParaRPr>
          </a:p>
        </p:txBody>
      </p:sp>
      <p:cxnSp>
        <p:nvCxnSpPr>
          <p:cNvPr id="2072" name="AutoShape 24"/>
          <p:cNvCxnSpPr>
            <a:cxnSpLocks noChangeShapeType="1"/>
            <a:stCxn id="2054" idx="7"/>
            <a:endCxn id="2058" idx="2"/>
          </p:cNvCxnSpPr>
          <p:nvPr/>
        </p:nvCxnSpPr>
        <p:spPr bwMode="auto">
          <a:xfrm rot="16200000">
            <a:off x="2079275" y="1007603"/>
            <a:ext cx="461140" cy="658534"/>
          </a:xfrm>
          <a:prstGeom prst="curvedConnector2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4" name="AutoShape 26"/>
          <p:cNvCxnSpPr>
            <a:cxnSpLocks noChangeShapeType="1"/>
            <a:stCxn id="2054" idx="5"/>
            <a:endCxn id="2057" idx="2"/>
          </p:cNvCxnSpPr>
          <p:nvPr/>
        </p:nvCxnSpPr>
        <p:spPr bwMode="auto">
          <a:xfrm rot="16200000" flipH="1">
            <a:off x="2198707" y="2099077"/>
            <a:ext cx="222276" cy="658534"/>
          </a:xfrm>
          <a:prstGeom prst="curvedConnector2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5" name="AutoShape 27"/>
          <p:cNvCxnSpPr>
            <a:cxnSpLocks noChangeShapeType="1"/>
            <a:stCxn id="2058" idx="7"/>
            <a:endCxn id="2059" idx="2"/>
          </p:cNvCxnSpPr>
          <p:nvPr/>
        </p:nvCxnSpPr>
        <p:spPr bwMode="auto">
          <a:xfrm rot="16200000">
            <a:off x="4411515" y="359022"/>
            <a:ext cx="187442" cy="726544"/>
          </a:xfrm>
          <a:prstGeom prst="curvedConnector2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6" name="AutoShape 28"/>
          <p:cNvCxnSpPr>
            <a:cxnSpLocks noChangeShapeType="1"/>
            <a:stCxn id="2058" idx="5"/>
            <a:endCxn id="2063" idx="2"/>
          </p:cNvCxnSpPr>
          <p:nvPr/>
        </p:nvCxnSpPr>
        <p:spPr bwMode="auto">
          <a:xfrm rot="16200000" flipH="1">
            <a:off x="4411515" y="1127035"/>
            <a:ext cx="187441" cy="726544"/>
          </a:xfrm>
          <a:prstGeom prst="curvedConnector2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7" name="AutoShape 29"/>
          <p:cNvCxnSpPr>
            <a:cxnSpLocks noChangeShapeType="1"/>
            <a:endCxn id="2066" idx="2"/>
          </p:cNvCxnSpPr>
          <p:nvPr/>
        </p:nvCxnSpPr>
        <p:spPr bwMode="auto">
          <a:xfrm>
            <a:off x="4399073" y="2459862"/>
            <a:ext cx="708298" cy="79621"/>
          </a:xfrm>
          <a:prstGeom prst="curvedConnector3">
            <a:avLst>
              <a:gd name="adj1" fmla="val 50583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8" name="AutoShape 30"/>
          <p:cNvCxnSpPr>
            <a:cxnSpLocks noChangeShapeType="1"/>
            <a:stCxn id="2057" idx="5"/>
            <a:endCxn id="2065" idx="2"/>
          </p:cNvCxnSpPr>
          <p:nvPr/>
        </p:nvCxnSpPr>
        <p:spPr bwMode="auto">
          <a:xfrm rot="16200000" flipH="1">
            <a:off x="4212462" y="2759270"/>
            <a:ext cx="665168" cy="806165"/>
          </a:xfrm>
          <a:prstGeom prst="curvedConnector2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9" name="AutoShape 31"/>
          <p:cNvCxnSpPr>
            <a:cxnSpLocks noChangeShapeType="1"/>
            <a:endCxn id="2064" idx="2"/>
          </p:cNvCxnSpPr>
          <p:nvPr/>
        </p:nvCxnSpPr>
        <p:spPr bwMode="auto">
          <a:xfrm flipV="1">
            <a:off x="6469225" y="469330"/>
            <a:ext cx="787919" cy="91233"/>
          </a:xfrm>
          <a:prstGeom prst="curvedConnector3">
            <a:avLst>
              <a:gd name="adj1" fmla="val 50528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0" name="AutoShape 32"/>
          <p:cNvCxnSpPr>
            <a:cxnSpLocks noChangeShapeType="1"/>
            <a:stCxn id="2063" idx="6"/>
            <a:endCxn id="2067" idx="2"/>
          </p:cNvCxnSpPr>
          <p:nvPr/>
        </p:nvCxnSpPr>
        <p:spPr bwMode="auto">
          <a:xfrm flipV="1">
            <a:off x="6477520" y="1345164"/>
            <a:ext cx="779625" cy="238864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2" name="AutoShape 34"/>
          <p:cNvCxnSpPr>
            <a:cxnSpLocks noChangeShapeType="1"/>
            <a:stCxn id="2066" idx="5"/>
            <a:endCxn id="2069" idx="2"/>
          </p:cNvCxnSpPr>
          <p:nvPr/>
        </p:nvCxnSpPr>
        <p:spPr bwMode="auto">
          <a:xfrm rot="16200000" flipH="1">
            <a:off x="6193870" y="2511281"/>
            <a:ext cx="164218" cy="688393"/>
          </a:xfrm>
          <a:prstGeom prst="curvedConnector2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3" name="AutoShape 35"/>
          <p:cNvCxnSpPr>
            <a:cxnSpLocks noChangeShapeType="1"/>
            <a:stCxn id="2069" idx="7"/>
            <a:endCxn id="2070" idx="2"/>
          </p:cNvCxnSpPr>
          <p:nvPr/>
        </p:nvCxnSpPr>
        <p:spPr bwMode="auto">
          <a:xfrm rot="16200000">
            <a:off x="7734871" y="2305595"/>
            <a:ext cx="243841" cy="552373"/>
          </a:xfrm>
          <a:prstGeom prst="curvedConnector2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4" name="AutoShape 36"/>
          <p:cNvCxnSpPr>
            <a:cxnSpLocks noChangeShapeType="1"/>
            <a:endCxn id="2071" idx="2"/>
          </p:cNvCxnSpPr>
          <p:nvPr/>
        </p:nvCxnSpPr>
        <p:spPr bwMode="auto">
          <a:xfrm>
            <a:off x="7663543" y="3108443"/>
            <a:ext cx="469434" cy="147630"/>
          </a:xfrm>
          <a:prstGeom prst="curvedConnector3">
            <a:avLst>
              <a:gd name="adj1" fmla="val 50884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87" name="Oval 39"/>
          <p:cNvSpPr>
            <a:spLocks noChangeArrowheads="1"/>
          </p:cNvSpPr>
          <p:nvPr/>
        </p:nvSpPr>
        <p:spPr bwMode="auto">
          <a:xfrm>
            <a:off x="8539376" y="1185921"/>
            <a:ext cx="1114698" cy="636970"/>
          </a:xfrm>
          <a:prstGeom prst="ellipse">
            <a:avLst/>
          </a:prstGeom>
          <a:solidFill>
            <a:srgbClr val="CCFF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Eternal </a:t>
            </a:r>
          </a:p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inflation</a:t>
            </a:r>
            <a:endParaRPr kumimoji="0" lang="en-US" altLang="en-US" sz="1359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Symbol" panose="05050102010706020507" pitchFamily="18" charset="2"/>
              <a:ea typeface="ＭＳ Ｐゴシック" pitchFamily="34" charset="-128"/>
              <a:cs typeface="+mn-cs"/>
            </a:endParaRPr>
          </a:p>
        </p:txBody>
      </p:sp>
      <p:cxnSp>
        <p:nvCxnSpPr>
          <p:cNvPr id="2088" name="AutoShape 40"/>
          <p:cNvCxnSpPr>
            <a:cxnSpLocks noChangeShapeType="1"/>
          </p:cNvCxnSpPr>
          <p:nvPr/>
        </p:nvCxnSpPr>
        <p:spPr bwMode="auto">
          <a:xfrm rot="16200000">
            <a:off x="9033693" y="1801329"/>
            <a:ext cx="520855" cy="394788"/>
          </a:xfrm>
          <a:prstGeom prst="curvedConnector3">
            <a:avLst>
              <a:gd name="adj1" fmla="val 41718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89" name="Oval 41"/>
          <p:cNvSpPr>
            <a:spLocks noChangeArrowheads="1"/>
          </p:cNvSpPr>
          <p:nvPr/>
        </p:nvSpPr>
        <p:spPr bwMode="auto">
          <a:xfrm>
            <a:off x="2567785" y="3893043"/>
            <a:ext cx="1751667" cy="796212"/>
          </a:xfrm>
          <a:prstGeom prst="ellipse">
            <a:avLst/>
          </a:prstGeom>
          <a:solidFill>
            <a:srgbClr val="800080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Graviton has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 (resonance)</a:t>
            </a:r>
          </a:p>
        </p:txBody>
      </p:sp>
      <p:sp>
        <p:nvSpPr>
          <p:cNvPr id="2090" name="Oval 42"/>
          <p:cNvSpPr>
            <a:spLocks noChangeArrowheads="1"/>
          </p:cNvSpPr>
          <p:nvPr/>
        </p:nvSpPr>
        <p:spPr bwMode="auto">
          <a:xfrm>
            <a:off x="2567785" y="5326225"/>
            <a:ext cx="1751667" cy="796212"/>
          </a:xfrm>
          <a:prstGeom prst="ellipse">
            <a:avLst/>
          </a:prstGeom>
          <a:solidFill>
            <a:srgbClr val="800080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Lorentz invariance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is broken</a:t>
            </a:r>
          </a:p>
        </p:txBody>
      </p:sp>
      <p:sp>
        <p:nvSpPr>
          <p:cNvPr id="2091" name="Oval 43"/>
          <p:cNvSpPr>
            <a:spLocks noChangeArrowheads="1"/>
          </p:cNvSpPr>
          <p:nvPr/>
        </p:nvSpPr>
        <p:spPr bwMode="auto">
          <a:xfrm>
            <a:off x="2647406" y="6440923"/>
            <a:ext cx="1433182" cy="796212"/>
          </a:xfrm>
          <a:prstGeom prst="ellipse">
            <a:avLst/>
          </a:prstGeom>
          <a:solidFill>
            <a:srgbClr val="800080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Nonlocality</a:t>
            </a:r>
          </a:p>
        </p:txBody>
      </p:sp>
      <p:sp>
        <p:nvSpPr>
          <p:cNvPr id="2092" name="Oval 44"/>
          <p:cNvSpPr>
            <a:spLocks noChangeArrowheads="1"/>
          </p:cNvSpPr>
          <p:nvPr/>
        </p:nvSpPr>
        <p:spPr bwMode="auto">
          <a:xfrm>
            <a:off x="5115664" y="5007740"/>
            <a:ext cx="1353561" cy="1273939"/>
          </a:xfrm>
          <a:prstGeom prst="ellipse">
            <a:avLst/>
          </a:prstGeom>
          <a:solidFill>
            <a:srgbClr val="CC0099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Consistent IR 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modification of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2093" name="Oval 45"/>
          <p:cNvSpPr>
            <a:spLocks noChangeArrowheads="1"/>
          </p:cNvSpPr>
          <p:nvPr/>
        </p:nvSpPr>
        <p:spPr bwMode="auto">
          <a:xfrm>
            <a:off x="4797179" y="6440922"/>
            <a:ext cx="1273939" cy="636970"/>
          </a:xfrm>
          <a:prstGeom prst="ellipse">
            <a:avLst/>
          </a:prstGeom>
          <a:solidFill>
            <a:srgbClr val="CC0099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Ghost 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condensate</a:t>
            </a:r>
          </a:p>
        </p:txBody>
      </p:sp>
      <p:sp>
        <p:nvSpPr>
          <p:cNvPr id="2094" name="Oval 46"/>
          <p:cNvSpPr>
            <a:spLocks noChangeArrowheads="1"/>
          </p:cNvSpPr>
          <p:nvPr/>
        </p:nvSpPr>
        <p:spPr bwMode="auto">
          <a:xfrm>
            <a:off x="5673012" y="3893042"/>
            <a:ext cx="1592425" cy="875834"/>
          </a:xfrm>
          <a:prstGeom prst="ellipse">
            <a:avLst/>
          </a:prstGeom>
          <a:solidFill>
            <a:srgbClr val="FF33CC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Infinite extra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dimensions</a:t>
            </a:r>
          </a:p>
        </p:txBody>
      </p:sp>
      <p:sp>
        <p:nvSpPr>
          <p:cNvPr id="2095" name="Oval 47"/>
          <p:cNvSpPr>
            <a:spLocks noChangeArrowheads="1"/>
          </p:cNvSpPr>
          <p:nvPr/>
        </p:nvSpPr>
        <p:spPr bwMode="auto">
          <a:xfrm>
            <a:off x="8618997" y="5565089"/>
            <a:ext cx="1035076" cy="796212"/>
          </a:xfrm>
          <a:prstGeom prst="ellipse">
            <a:avLst/>
          </a:prstGeom>
          <a:solidFill>
            <a:srgbClr val="FF99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54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Self-</a:t>
            </a:r>
            <a:br>
              <a:rPr kumimoji="0" lang="en-US" altLang="en-US" sz="1254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254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acceleration</a:t>
            </a:r>
          </a:p>
        </p:txBody>
      </p:sp>
      <p:sp>
        <p:nvSpPr>
          <p:cNvPr id="2096" name="Oval 48"/>
          <p:cNvSpPr>
            <a:spLocks noChangeArrowheads="1"/>
          </p:cNvSpPr>
          <p:nvPr/>
        </p:nvSpPr>
        <p:spPr bwMode="auto">
          <a:xfrm>
            <a:off x="6628468" y="6281680"/>
            <a:ext cx="1512803" cy="796212"/>
          </a:xfrm>
          <a:prstGeom prst="ellipse">
            <a:avLst/>
          </a:prstGeom>
          <a:solidFill>
            <a:srgbClr val="FF33CC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Filtering / 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degravitation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mechanism</a:t>
            </a:r>
          </a:p>
        </p:txBody>
      </p:sp>
      <p:sp>
        <p:nvSpPr>
          <p:cNvPr id="2097" name="Oval 49"/>
          <p:cNvSpPr>
            <a:spLocks noChangeArrowheads="1"/>
          </p:cNvSpPr>
          <p:nvPr/>
        </p:nvSpPr>
        <p:spPr bwMode="auto">
          <a:xfrm>
            <a:off x="7982028" y="4211527"/>
            <a:ext cx="1035076" cy="716591"/>
          </a:xfrm>
          <a:prstGeom prst="ellipse">
            <a:avLst/>
          </a:prstGeom>
          <a:solidFill>
            <a:srgbClr val="FF66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DGP</a:t>
            </a:r>
          </a:p>
        </p:txBody>
      </p:sp>
      <p:sp>
        <p:nvSpPr>
          <p:cNvPr id="2098" name="Oval 50"/>
          <p:cNvSpPr>
            <a:spLocks noChangeArrowheads="1"/>
          </p:cNvSpPr>
          <p:nvPr/>
        </p:nvSpPr>
        <p:spPr bwMode="auto">
          <a:xfrm>
            <a:off x="7504301" y="5166982"/>
            <a:ext cx="955455" cy="636970"/>
          </a:xfrm>
          <a:prstGeom prst="ellipse">
            <a:avLst/>
          </a:prstGeom>
          <a:solidFill>
            <a:srgbClr val="FF66FF"/>
          </a:solidFill>
          <a:ln w="1587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Cascading</a:t>
            </a:r>
            <a:b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altLang="en-US" sz="1359" b="1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cxnSp>
        <p:nvCxnSpPr>
          <p:cNvPr id="2099" name="AutoShape 51"/>
          <p:cNvCxnSpPr>
            <a:cxnSpLocks noChangeShapeType="1"/>
            <a:stCxn id="2055" idx="7"/>
            <a:endCxn id="2089" idx="2"/>
          </p:cNvCxnSpPr>
          <p:nvPr/>
        </p:nvCxnSpPr>
        <p:spPr bwMode="auto">
          <a:xfrm rot="16200000">
            <a:off x="1995507" y="4355840"/>
            <a:ext cx="628676" cy="499292"/>
          </a:xfrm>
          <a:prstGeom prst="curvedConnector2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0" name="AutoShape 52"/>
          <p:cNvCxnSpPr>
            <a:cxnSpLocks noChangeShapeType="1"/>
            <a:endCxn id="2090" idx="1"/>
          </p:cNvCxnSpPr>
          <p:nvPr/>
        </p:nvCxnSpPr>
        <p:spPr bwMode="auto">
          <a:xfrm>
            <a:off x="2328923" y="5317933"/>
            <a:ext cx="495974" cy="116114"/>
          </a:xfrm>
          <a:prstGeom prst="curvedConnector2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1" name="AutoShape 53"/>
          <p:cNvCxnSpPr>
            <a:cxnSpLocks noChangeShapeType="1"/>
            <a:endCxn id="2091" idx="2"/>
          </p:cNvCxnSpPr>
          <p:nvPr/>
        </p:nvCxnSpPr>
        <p:spPr bwMode="auto">
          <a:xfrm rot="16200000" flipH="1">
            <a:off x="1767427" y="5967342"/>
            <a:ext cx="1194318" cy="549055"/>
          </a:xfrm>
          <a:prstGeom prst="curvedConnector2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2" name="AutoShape 54"/>
          <p:cNvCxnSpPr>
            <a:cxnSpLocks noChangeShapeType="1"/>
            <a:stCxn id="2089" idx="6"/>
            <a:endCxn id="2094" idx="2"/>
          </p:cNvCxnSpPr>
          <p:nvPr/>
        </p:nvCxnSpPr>
        <p:spPr bwMode="auto">
          <a:xfrm>
            <a:off x="4327748" y="4291149"/>
            <a:ext cx="1336974" cy="3981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4" name="AutoShape 56"/>
          <p:cNvCxnSpPr>
            <a:cxnSpLocks noChangeShapeType="1"/>
            <a:stCxn id="2090" idx="7"/>
            <a:endCxn id="2092" idx="2"/>
          </p:cNvCxnSpPr>
          <p:nvPr/>
        </p:nvCxnSpPr>
        <p:spPr bwMode="auto">
          <a:xfrm rot="5400000" flipV="1">
            <a:off x="4479525" y="5016864"/>
            <a:ext cx="210665" cy="1045028"/>
          </a:xfrm>
          <a:prstGeom prst="curvedConnector4">
            <a:avLst>
              <a:gd name="adj1" fmla="val -38583"/>
              <a:gd name="adj2" fmla="val 62699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6" name="AutoShape 58"/>
          <p:cNvCxnSpPr>
            <a:cxnSpLocks noChangeShapeType="1"/>
            <a:stCxn id="2089" idx="5"/>
            <a:endCxn id="2092" idx="1"/>
          </p:cNvCxnSpPr>
          <p:nvPr/>
        </p:nvCxnSpPr>
        <p:spPr bwMode="auto">
          <a:xfrm rot="16200000" flipH="1">
            <a:off x="4385805" y="4257974"/>
            <a:ext cx="603794" cy="1250717"/>
          </a:xfrm>
          <a:prstGeom prst="curvedConnector3">
            <a:avLst>
              <a:gd name="adj1" fmla="val 44231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7" name="AutoShape 59"/>
          <p:cNvCxnSpPr>
            <a:cxnSpLocks noChangeShapeType="1"/>
            <a:stCxn id="2090" idx="5"/>
            <a:endCxn id="2093" idx="1"/>
          </p:cNvCxnSpPr>
          <p:nvPr/>
        </p:nvCxnSpPr>
        <p:spPr bwMode="auto">
          <a:xfrm rot="16200000" flipH="1">
            <a:off x="4267200" y="5809760"/>
            <a:ext cx="510903" cy="920620"/>
          </a:xfrm>
          <a:prstGeom prst="curvedConnector3">
            <a:avLst>
              <a:gd name="adj1" fmla="val 52273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9" name="AutoShape 61"/>
          <p:cNvCxnSpPr>
            <a:cxnSpLocks noChangeShapeType="1"/>
            <a:stCxn id="2092" idx="5"/>
            <a:endCxn id="2096" idx="1"/>
          </p:cNvCxnSpPr>
          <p:nvPr/>
        </p:nvCxnSpPr>
        <p:spPr bwMode="auto">
          <a:xfrm rot="16200000" flipH="1">
            <a:off x="6418634" y="5957390"/>
            <a:ext cx="285309" cy="578912"/>
          </a:xfrm>
          <a:prstGeom prst="curvedConnector5">
            <a:avLst>
              <a:gd name="adj1" fmla="val 41278"/>
              <a:gd name="adj2" fmla="val 47852"/>
              <a:gd name="adj3" fmla="val 579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0" name="AutoShape 62"/>
          <p:cNvCxnSpPr>
            <a:cxnSpLocks noChangeShapeType="1"/>
            <a:stCxn id="2094" idx="6"/>
            <a:endCxn id="2097" idx="1"/>
          </p:cNvCxnSpPr>
          <p:nvPr/>
        </p:nvCxnSpPr>
        <p:spPr bwMode="auto">
          <a:xfrm flipV="1">
            <a:off x="7273733" y="4307737"/>
            <a:ext cx="859246" cy="23223"/>
          </a:xfrm>
          <a:prstGeom prst="curvedConnector4">
            <a:avLst>
              <a:gd name="adj1" fmla="val 40731"/>
              <a:gd name="adj2" fmla="val 707139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1" name="AutoShape 63"/>
          <p:cNvCxnSpPr>
            <a:cxnSpLocks noChangeShapeType="1"/>
            <a:stCxn id="2094" idx="5"/>
            <a:endCxn id="2098" idx="2"/>
          </p:cNvCxnSpPr>
          <p:nvPr/>
        </p:nvCxnSpPr>
        <p:spPr bwMode="auto">
          <a:xfrm rot="16200000" flipH="1">
            <a:off x="6845768" y="4835228"/>
            <a:ext cx="836022" cy="464457"/>
          </a:xfrm>
          <a:prstGeom prst="curvedConnector2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2" name="AutoShape 64"/>
          <p:cNvCxnSpPr>
            <a:cxnSpLocks noChangeShapeType="1"/>
            <a:stCxn id="2066" idx="7"/>
            <a:endCxn id="2068" idx="2"/>
          </p:cNvCxnSpPr>
          <p:nvPr/>
        </p:nvCxnSpPr>
        <p:spPr bwMode="auto">
          <a:xfrm rot="16200000">
            <a:off x="6233680" y="1919100"/>
            <a:ext cx="84598" cy="688393"/>
          </a:xfrm>
          <a:prstGeom prst="curvedConnector4">
            <a:avLst>
              <a:gd name="adj1" fmla="val 84310"/>
              <a:gd name="adj2" fmla="val 60722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3" name="AutoShape 65"/>
          <p:cNvCxnSpPr>
            <a:cxnSpLocks noChangeShapeType="1"/>
            <a:stCxn id="2052" idx="0"/>
            <a:endCxn id="2054" idx="4"/>
          </p:cNvCxnSpPr>
          <p:nvPr/>
        </p:nvCxnSpPr>
        <p:spPr bwMode="auto">
          <a:xfrm rot="16200000">
            <a:off x="899888" y="2663061"/>
            <a:ext cx="628675" cy="238864"/>
          </a:xfrm>
          <a:prstGeom prst="curvedConnector3">
            <a:avLst>
              <a:gd name="adj1" fmla="val 50657"/>
            </a:avLst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4" name="AutoShape 66"/>
          <p:cNvCxnSpPr>
            <a:cxnSpLocks noChangeShapeType="1"/>
            <a:endCxn id="2055" idx="0"/>
          </p:cNvCxnSpPr>
          <p:nvPr/>
        </p:nvCxnSpPr>
        <p:spPr bwMode="auto">
          <a:xfrm rot="16200000" flipH="1">
            <a:off x="796212" y="4151812"/>
            <a:ext cx="875834" cy="35829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5" name="AutoShape 67"/>
          <p:cNvCxnSpPr>
            <a:cxnSpLocks noChangeShapeType="1"/>
            <a:stCxn id="2098" idx="4"/>
            <a:endCxn id="2096" idx="7"/>
          </p:cNvCxnSpPr>
          <p:nvPr/>
        </p:nvCxnSpPr>
        <p:spPr bwMode="auto">
          <a:xfrm rot="5400000">
            <a:off x="7661884" y="6069357"/>
            <a:ext cx="577254" cy="63034"/>
          </a:xfrm>
          <a:prstGeom prst="curvedConnector3">
            <a:avLst>
              <a:gd name="adj1" fmla="val 39944"/>
            </a:avLst>
          </a:prstGeom>
          <a:noFill/>
          <a:ln w="25400">
            <a:solidFill>
              <a:schemeClr val="bg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16" name="Text Box 68"/>
          <p:cNvSpPr txBox="1">
            <a:spLocks noChangeArrowheads="1"/>
          </p:cNvSpPr>
          <p:nvPr/>
        </p:nvSpPr>
        <p:spPr bwMode="auto">
          <a:xfrm>
            <a:off x="8380134" y="7077891"/>
            <a:ext cx="1268296" cy="23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4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de Rham, Tolley 2008</a:t>
            </a:r>
          </a:p>
        </p:txBody>
      </p:sp>
      <p:cxnSp>
        <p:nvCxnSpPr>
          <p:cNvPr id="2118" name="AutoShape 70"/>
          <p:cNvCxnSpPr>
            <a:cxnSpLocks noChangeShapeType="1"/>
            <a:stCxn id="2092" idx="7"/>
            <a:endCxn id="2094" idx="4"/>
          </p:cNvCxnSpPr>
          <p:nvPr/>
        </p:nvCxnSpPr>
        <p:spPr bwMode="auto">
          <a:xfrm rot="16200000">
            <a:off x="6166499" y="4882504"/>
            <a:ext cx="408059" cy="197394"/>
          </a:xfrm>
          <a:prstGeom prst="curvedConnector3">
            <a:avLst>
              <a:gd name="adj1" fmla="val 72764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9" name="AutoShape 71"/>
          <p:cNvCxnSpPr>
            <a:cxnSpLocks noChangeShapeType="1"/>
            <a:stCxn id="2097" idx="5"/>
            <a:endCxn id="2095" idx="7"/>
          </p:cNvCxnSpPr>
          <p:nvPr/>
        </p:nvCxnSpPr>
        <p:spPr bwMode="auto">
          <a:xfrm rot="16200000" flipH="1">
            <a:off x="8764141" y="4933925"/>
            <a:ext cx="841001" cy="636970"/>
          </a:xfrm>
          <a:prstGeom prst="curvedConnector3">
            <a:avLst>
              <a:gd name="adj1" fmla="val 49310"/>
            </a:avLst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B20DC5F0-2A94-4737-BAB1-324C732243C9}"/>
              </a:ext>
            </a:extLst>
          </p:cNvPr>
          <p:cNvSpPr/>
          <p:nvPr/>
        </p:nvSpPr>
        <p:spPr>
          <a:xfrm>
            <a:off x="8548795" y="175899"/>
            <a:ext cx="1175480" cy="6780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SLED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BB692DCF-0E87-4680-A6BA-272827C4FA7C}"/>
              </a:ext>
            </a:extLst>
          </p:cNvPr>
          <p:cNvSpPr/>
          <p:nvPr/>
        </p:nvSpPr>
        <p:spPr>
          <a:xfrm>
            <a:off x="7703356" y="884025"/>
            <a:ext cx="1313748" cy="1284512"/>
          </a:xfrm>
          <a:custGeom>
            <a:avLst/>
            <a:gdLst>
              <a:gd name="connsiteX0" fmla="*/ 0 w 661182"/>
              <a:gd name="connsiteY0" fmla="*/ 548640 h 548640"/>
              <a:gd name="connsiteX1" fmla="*/ 309489 w 661182"/>
              <a:gd name="connsiteY1" fmla="*/ 379828 h 548640"/>
              <a:gd name="connsiteX2" fmla="*/ 407963 w 661182"/>
              <a:gd name="connsiteY2" fmla="*/ 117231 h 548640"/>
              <a:gd name="connsiteX3" fmla="*/ 661182 w 661182"/>
              <a:gd name="connsiteY3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182" h="548640">
                <a:moveTo>
                  <a:pt x="0" y="548640"/>
                </a:moveTo>
                <a:cubicBezTo>
                  <a:pt x="120747" y="500184"/>
                  <a:pt x="241495" y="451729"/>
                  <a:pt x="309489" y="379828"/>
                </a:cubicBezTo>
                <a:cubicBezTo>
                  <a:pt x="377483" y="307927"/>
                  <a:pt x="349348" y="180536"/>
                  <a:pt x="407963" y="117231"/>
                </a:cubicBezTo>
                <a:cubicBezTo>
                  <a:pt x="466578" y="53926"/>
                  <a:pt x="563880" y="26963"/>
                  <a:pt x="661182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 to the IR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C5F9C7-F9F2-4D45-9873-B8BE9786F494}"/>
              </a:ext>
            </a:extLst>
          </p:cNvPr>
          <p:cNvCxnSpPr>
            <a:cxnSpLocks/>
          </p:cNvCxnSpPr>
          <p:nvPr/>
        </p:nvCxnSpPr>
        <p:spPr>
          <a:xfrm flipV="1">
            <a:off x="1936651" y="795436"/>
            <a:ext cx="0" cy="6742601"/>
          </a:xfrm>
          <a:prstGeom prst="straightConnector1">
            <a:avLst/>
          </a:prstGeom>
          <a:ln w="57150">
            <a:solidFill>
              <a:srgbClr val="D633D6"/>
            </a:solidFill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F071FB1-A238-42D8-92CA-39B1171294F1}"/>
              </a:ext>
            </a:extLst>
          </p:cNvPr>
          <p:cNvSpPr/>
          <p:nvPr/>
        </p:nvSpPr>
        <p:spPr>
          <a:xfrm>
            <a:off x="1845211" y="1297183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40704D-4D8A-43E6-95C8-10CC127576E4}"/>
              </a:ext>
            </a:extLst>
          </p:cNvPr>
          <p:cNvSpPr/>
          <p:nvPr/>
        </p:nvSpPr>
        <p:spPr>
          <a:xfrm>
            <a:off x="1845211" y="2459150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956CF8-22E9-467A-8FC2-A9D4A28419EF}"/>
              </a:ext>
            </a:extLst>
          </p:cNvPr>
          <p:cNvSpPr/>
          <p:nvPr/>
        </p:nvSpPr>
        <p:spPr>
          <a:xfrm>
            <a:off x="1845211" y="6386481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E3A41962-E5F8-43A4-B885-89DB2EABD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728922" y="795435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54F04348-FBCA-45A0-8D7F-A12BBFD6C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1132450" y="6175418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C59C17-3E65-4263-B7DE-552A37C27D97}"/>
              </a:ext>
            </a:extLst>
          </p:cNvPr>
          <p:cNvSpPr txBox="1"/>
          <p:nvPr/>
        </p:nvSpPr>
        <p:spPr>
          <a:xfrm>
            <a:off x="14360" y="2107701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EFB97F-5502-45BA-997F-7CD8F84A386B}"/>
              </a:ext>
            </a:extLst>
          </p:cNvPr>
          <p:cNvSpPr txBox="1"/>
          <p:nvPr/>
        </p:nvSpPr>
        <p:spPr>
          <a:xfrm>
            <a:off x="135223" y="6123977"/>
            <a:ext cx="1168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4F6619-9BCF-751D-4D44-36ECE8CDCC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14" y="2272512"/>
            <a:ext cx="855531" cy="686039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EB5278A6-8900-082D-975B-E5E824EC0FE7}"/>
              </a:ext>
            </a:extLst>
          </p:cNvPr>
          <p:cNvSpPr/>
          <p:nvPr/>
        </p:nvSpPr>
        <p:spPr>
          <a:xfrm>
            <a:off x="2828999" y="2642030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8F2BDA-51DE-B641-C960-6063ECE59D7D}"/>
              </a:ext>
            </a:extLst>
          </p:cNvPr>
          <p:cNvSpPr txBox="1"/>
          <p:nvPr/>
        </p:nvSpPr>
        <p:spPr>
          <a:xfrm>
            <a:off x="2047150" y="3733800"/>
            <a:ext cx="2486578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contributions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the amplitude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552D54-BD44-5E17-7A1A-57872EC30F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5465"/>
          <a:stretch/>
        </p:blipFill>
        <p:spPr>
          <a:xfrm>
            <a:off x="4836665" y="3551712"/>
            <a:ext cx="4126155" cy="1072063"/>
          </a:xfrm>
          <a:prstGeom prst="rect">
            <a:avLst/>
          </a:prstGeom>
          <a:solidFill>
            <a:srgbClr val="FFFFFF">
              <a:alpha val="69804"/>
            </a:srgb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B6AACC-0F4E-9770-604D-A9645F070488}"/>
              </a:ext>
            </a:extLst>
          </p:cNvPr>
          <p:cNvSpPr txBox="1"/>
          <p:nvPr/>
        </p:nvSpPr>
        <p:spPr>
          <a:xfrm>
            <a:off x="2422844" y="1560685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Things may 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negatively….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F102CF-02E6-A1A0-599F-442FF2602D4A}"/>
              </a:ext>
            </a:extLst>
          </p:cNvPr>
          <p:cNvSpPr txBox="1"/>
          <p:nvPr/>
        </p:nvSpPr>
        <p:spPr>
          <a:xfrm>
            <a:off x="2368754" y="6307891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should end 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positively….</a:t>
            </a:r>
          </a:p>
        </p:txBody>
      </p:sp>
      <p:grpSp>
        <p:nvGrpSpPr>
          <p:cNvPr id="20" name="Group 8">
            <a:extLst>
              <a:ext uri="{FF2B5EF4-FFF2-40B4-BE49-F238E27FC236}">
                <a16:creationId xmlns:a16="http://schemas.microsoft.com/office/drawing/2014/main" id="{B766197F-9A16-057D-ADCC-2DA1668959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84069" y="1438210"/>
            <a:ext cx="1578751" cy="1270078"/>
            <a:chOff x="1573" y="3452"/>
            <a:chExt cx="1294" cy="1041"/>
          </a:xfrm>
        </p:grpSpPr>
        <p:sp>
          <p:nvSpPr>
            <p:cNvPr id="24" name="AutoShape 7">
              <a:extLst>
                <a:ext uri="{FF2B5EF4-FFF2-40B4-BE49-F238E27FC236}">
                  <a16:creationId xmlns:a16="http://schemas.microsoft.com/office/drawing/2014/main" id="{35890A21-D026-BD4B-A2D6-10D339FC74C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3452"/>
              <a:ext cx="1294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41E1A876-19FE-7C23-63BA-E8BADF05B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" y="3452"/>
              <a:ext cx="1296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13">
            <a:extLst>
              <a:ext uri="{FF2B5EF4-FFF2-40B4-BE49-F238E27FC236}">
                <a16:creationId xmlns:a16="http://schemas.microsoft.com/office/drawing/2014/main" id="{0C5BD700-59FC-3791-E965-D5977F5A9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r="51303"/>
          <a:stretch/>
        </p:blipFill>
        <p:spPr bwMode="auto">
          <a:xfrm>
            <a:off x="7450548" y="4531655"/>
            <a:ext cx="1055047" cy="142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97DBD5-1B49-C482-475C-3634E96D8600}"/>
              </a:ext>
            </a:extLst>
          </p:cNvPr>
          <p:cNvSpPr txBox="1"/>
          <p:nvPr/>
        </p:nvSpPr>
        <p:spPr>
          <a:xfrm>
            <a:off x="6019394" y="1786759"/>
            <a:ext cx="1891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Expect at worse: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69F57F-C350-A3BF-35CE-F495DECE236D}"/>
              </a:ext>
            </a:extLst>
          </p:cNvPr>
          <p:cNvSpPr txBox="1"/>
          <p:nvPr/>
        </p:nvSpPr>
        <p:spPr>
          <a:xfrm>
            <a:off x="4928342" y="4979975"/>
            <a:ext cx="262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Contribute positively as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0C15578-B917-F821-9A1D-98F2239E49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8" r="86724" b="78025"/>
          <a:stretch/>
        </p:blipFill>
        <p:spPr>
          <a:xfrm>
            <a:off x="5123019" y="5915027"/>
            <a:ext cx="1908427" cy="11430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9A98247B-93FA-8100-E008-959D6A5C2DBD}"/>
              </a:ext>
            </a:extLst>
          </p:cNvPr>
          <p:cNvSpPr/>
          <p:nvPr/>
        </p:nvSpPr>
        <p:spPr>
          <a:xfrm>
            <a:off x="5794366" y="6230900"/>
            <a:ext cx="537156" cy="525531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576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 to the IR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C5F9C7-F9F2-4D45-9873-B8BE9786F494}"/>
              </a:ext>
            </a:extLst>
          </p:cNvPr>
          <p:cNvCxnSpPr>
            <a:cxnSpLocks/>
          </p:cNvCxnSpPr>
          <p:nvPr/>
        </p:nvCxnSpPr>
        <p:spPr>
          <a:xfrm flipV="1">
            <a:off x="1936651" y="795436"/>
            <a:ext cx="0" cy="6742601"/>
          </a:xfrm>
          <a:prstGeom prst="straightConnector1">
            <a:avLst/>
          </a:prstGeom>
          <a:ln w="57150">
            <a:solidFill>
              <a:srgbClr val="D633D6"/>
            </a:solidFill>
            <a:tailEnd type="triangle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F071FB1-A238-42D8-92CA-39B1171294F1}"/>
              </a:ext>
            </a:extLst>
          </p:cNvPr>
          <p:cNvSpPr/>
          <p:nvPr/>
        </p:nvSpPr>
        <p:spPr>
          <a:xfrm>
            <a:off x="1845211" y="1297183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40704D-4D8A-43E6-95C8-10CC127576E4}"/>
              </a:ext>
            </a:extLst>
          </p:cNvPr>
          <p:cNvSpPr/>
          <p:nvPr/>
        </p:nvSpPr>
        <p:spPr>
          <a:xfrm>
            <a:off x="1845211" y="2459150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956CF8-22E9-467A-8FC2-A9D4A28419EF}"/>
              </a:ext>
            </a:extLst>
          </p:cNvPr>
          <p:cNvSpPr/>
          <p:nvPr/>
        </p:nvSpPr>
        <p:spPr>
          <a:xfrm>
            <a:off x="1845211" y="6386481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E3A41962-E5F8-43A4-B885-89DB2EABD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728922" y="795435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54F04348-FBCA-45A0-8D7F-A12BBFD6C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1132450" y="6175418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C59C17-3E65-4263-B7DE-552A37C27D97}"/>
              </a:ext>
            </a:extLst>
          </p:cNvPr>
          <p:cNvSpPr txBox="1"/>
          <p:nvPr/>
        </p:nvSpPr>
        <p:spPr>
          <a:xfrm>
            <a:off x="14360" y="2107701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EFB97F-5502-45BA-997F-7CD8F84A386B}"/>
              </a:ext>
            </a:extLst>
          </p:cNvPr>
          <p:cNvSpPr txBox="1"/>
          <p:nvPr/>
        </p:nvSpPr>
        <p:spPr>
          <a:xfrm>
            <a:off x="135223" y="6123977"/>
            <a:ext cx="1168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4F6619-9BCF-751D-4D44-36ECE8CDCC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14" y="2272512"/>
            <a:ext cx="855531" cy="686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A93B57-71F1-AA6E-D618-C18048EE4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5059071" y="2884896"/>
            <a:ext cx="1908427" cy="195440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06DC468-8C65-2C97-901D-F01EECEBA90E}"/>
              </a:ext>
            </a:extLst>
          </p:cNvPr>
          <p:cNvSpPr/>
          <p:nvPr/>
        </p:nvSpPr>
        <p:spPr>
          <a:xfrm>
            <a:off x="5730418" y="3621050"/>
            <a:ext cx="537156" cy="525531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5D55BA-1332-E208-094D-D72DC5235347}"/>
              </a:ext>
            </a:extLst>
          </p:cNvPr>
          <p:cNvSpPr txBox="1">
            <a:spLocks/>
          </p:cNvSpPr>
          <p:nvPr/>
        </p:nvSpPr>
        <p:spPr>
          <a:xfrm>
            <a:off x="3410931" y="4929394"/>
            <a:ext cx="5348755" cy="536461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j-cs"/>
              </a:rPr>
              <a:t>hAhA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j-cs"/>
              </a:rPr>
              <a:t>(graviton-photon scattering in SM)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j-cs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77630F1-FC4B-5C5E-5BBC-3065E0D1A04A}"/>
              </a:ext>
            </a:extLst>
          </p:cNvPr>
          <p:cNvSpPr/>
          <p:nvPr/>
        </p:nvSpPr>
        <p:spPr>
          <a:xfrm>
            <a:off x="2828999" y="2642030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13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EBBC28B-D575-4C4B-B398-632077446A0C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j-cs"/>
              </a:rPr>
              <a:t>hAhA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j-cs"/>
              </a:rPr>
              <a:t>(graviton-photon scattering in SM)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E8E13-E57F-4B34-BA0A-4F004A718A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924" y="1674698"/>
            <a:ext cx="8808552" cy="435939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454340E-C7CC-46E6-811A-1971DE08C563}"/>
              </a:ext>
            </a:extLst>
          </p:cNvPr>
          <p:cNvSpPr/>
          <p:nvPr/>
        </p:nvSpPr>
        <p:spPr>
          <a:xfrm>
            <a:off x="2153615" y="2037205"/>
            <a:ext cx="162000" cy="162000"/>
          </a:xfrm>
          <a:prstGeom prst="ellipse">
            <a:avLst/>
          </a:prstGeom>
          <a:solidFill>
            <a:srgbClr val="FFD342">
              <a:alpha val="50196"/>
            </a:srgbClr>
          </a:solidFill>
          <a:ln>
            <a:solidFill>
              <a:srgbClr val="FFB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BCF3EC6-E140-4D7B-8A62-F2A476F34293}"/>
              </a:ext>
            </a:extLst>
          </p:cNvPr>
          <p:cNvSpPr/>
          <p:nvPr/>
        </p:nvSpPr>
        <p:spPr>
          <a:xfrm>
            <a:off x="2996341" y="2210207"/>
            <a:ext cx="162000" cy="162000"/>
          </a:xfrm>
          <a:prstGeom prst="ellipse">
            <a:avLst/>
          </a:prstGeom>
          <a:solidFill>
            <a:srgbClr val="FFD342">
              <a:alpha val="50196"/>
            </a:srgbClr>
          </a:solidFill>
          <a:ln>
            <a:solidFill>
              <a:srgbClr val="FFB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7494E0-F6FD-45E5-9E63-67BF1BC47F51}"/>
              </a:ext>
            </a:extLst>
          </p:cNvPr>
          <p:cNvSpPr/>
          <p:nvPr/>
        </p:nvSpPr>
        <p:spPr>
          <a:xfrm>
            <a:off x="3444021" y="2205444"/>
            <a:ext cx="162000" cy="162000"/>
          </a:xfrm>
          <a:prstGeom prst="ellipse">
            <a:avLst/>
          </a:prstGeom>
          <a:solidFill>
            <a:srgbClr val="FFD342">
              <a:alpha val="50196"/>
            </a:srgbClr>
          </a:solidFill>
          <a:ln>
            <a:solidFill>
              <a:srgbClr val="FFB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55ADA2-E7D0-4BC0-BE10-54D4E017FFCC}"/>
              </a:ext>
            </a:extLst>
          </p:cNvPr>
          <p:cNvSpPr/>
          <p:nvPr/>
        </p:nvSpPr>
        <p:spPr>
          <a:xfrm>
            <a:off x="1092972" y="5323147"/>
            <a:ext cx="162000" cy="162000"/>
          </a:xfrm>
          <a:prstGeom prst="ellipse">
            <a:avLst/>
          </a:prstGeom>
          <a:solidFill>
            <a:srgbClr val="FFD342">
              <a:alpha val="50196"/>
            </a:srgbClr>
          </a:solidFill>
          <a:ln>
            <a:solidFill>
              <a:srgbClr val="FFB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2E87B1-5A71-48E2-BE19-733ADF1FB31B}"/>
              </a:ext>
            </a:extLst>
          </p:cNvPr>
          <p:cNvSpPr/>
          <p:nvPr/>
        </p:nvSpPr>
        <p:spPr>
          <a:xfrm>
            <a:off x="4399302" y="2210239"/>
            <a:ext cx="162000" cy="162000"/>
          </a:xfrm>
          <a:prstGeom prst="ellipse">
            <a:avLst/>
          </a:prstGeom>
          <a:solidFill>
            <a:srgbClr val="00B0F0">
              <a:alpha val="50196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F4E8ABC-20B8-43C8-9B9C-67CEC5B30A2A}"/>
              </a:ext>
            </a:extLst>
          </p:cNvPr>
          <p:cNvSpPr/>
          <p:nvPr/>
        </p:nvSpPr>
        <p:spPr>
          <a:xfrm>
            <a:off x="1088209" y="3360738"/>
            <a:ext cx="162000" cy="162000"/>
          </a:xfrm>
          <a:prstGeom prst="ellipse">
            <a:avLst/>
          </a:prstGeom>
          <a:solidFill>
            <a:srgbClr val="00B0F0">
              <a:alpha val="50196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8EEE86-2D23-473B-BA35-0B83563DC3B0}"/>
              </a:ext>
            </a:extLst>
          </p:cNvPr>
          <p:cNvSpPr/>
          <p:nvPr/>
        </p:nvSpPr>
        <p:spPr>
          <a:xfrm>
            <a:off x="984446" y="2109088"/>
            <a:ext cx="360000" cy="360000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90279B-AF03-42FD-9104-17968A5868DD}"/>
              </a:ext>
            </a:extLst>
          </p:cNvPr>
          <p:cNvGrpSpPr/>
          <p:nvPr/>
        </p:nvGrpSpPr>
        <p:grpSpPr>
          <a:xfrm>
            <a:off x="2376488" y="6328404"/>
            <a:ext cx="4705350" cy="1145050"/>
            <a:chOff x="2376488" y="6328404"/>
            <a:chExt cx="4705350" cy="11450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648419-7BF8-76CF-735B-28F84C12D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957" y="6328404"/>
              <a:ext cx="4184093" cy="1145050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066D842-29A1-3E7A-4462-76D66BEFDD41}"/>
                </a:ext>
              </a:extLst>
            </p:cNvPr>
            <p:cNvSpPr/>
            <p:nvPr/>
          </p:nvSpPr>
          <p:spPr>
            <a:xfrm>
              <a:off x="2376488" y="6328404"/>
              <a:ext cx="4705350" cy="989234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EF48162-9C09-8C36-E2A0-3213FA26FADA}"/>
              </a:ext>
            </a:extLst>
          </p:cNvPr>
          <p:cNvSpPr/>
          <p:nvPr/>
        </p:nvSpPr>
        <p:spPr>
          <a:xfrm>
            <a:off x="6587490" y="6865620"/>
            <a:ext cx="228600" cy="1866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518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A97FE-8B82-B854-6D8D-5D1537832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17BE10-915D-7E62-9DBE-E160021D2FA5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70416EB3-3BC5-F7C7-56DA-ACB2EBF640E4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B3DD35-71D1-C2C9-98E8-8DD33F8C59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412EEF-CE17-26E9-3369-7B1FA3BF53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2D515-7321-9192-D927-2D8B4C5950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160FA80-13CC-5181-E1AF-67A6989CFE17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8D9D7-4202-70F8-32CE-F655AEE3BB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85FFE2-6EFB-0AE8-D1E2-BE16030A2DA3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C7F8B-E6B2-7DF8-8B7E-5D00EB8F2412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8B8B50-5867-49A2-2D71-B3F862149BCD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C85509-E692-E726-03C6-00A7D7C3B2FF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167506-6AD4-91A4-E67D-DF0BC1B47A11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0E5741-661F-A808-6743-14E410BB39F5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7A1C2E78-CD38-BB77-140F-9EABCD913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89ED669C-B1CA-367D-398B-F6B5D42EE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85A8B0-30D0-3DCB-ABB6-5229F11BF8E9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B51A3A-853E-55B7-5CAA-49F92A604ABF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D7058C-9348-AF4F-4267-05537125F40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73CDBF6E-98B9-BFD8-1B38-F8265AC2D487}"/>
              </a:ext>
            </a:extLst>
          </p:cNvPr>
          <p:cNvSpPr/>
          <p:nvPr/>
        </p:nvSpPr>
        <p:spPr>
          <a:xfrm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3F05B2-356F-729C-8B1F-ED01D2848614}"/>
              </a:ext>
            </a:extLst>
          </p:cNvPr>
          <p:cNvSpPr txBox="1"/>
          <p:nvPr/>
        </p:nvSpPr>
        <p:spPr>
          <a:xfrm>
            <a:off x="2622558" y="3688963"/>
            <a:ext cx="2486578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contributions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the amplitude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8C9F4D-2A87-06B3-A77C-25076D3D6B71}"/>
              </a:ext>
            </a:extLst>
          </p:cNvPr>
          <p:cNvSpPr txBox="1"/>
          <p:nvPr/>
        </p:nvSpPr>
        <p:spPr>
          <a:xfrm>
            <a:off x="2998252" y="1515848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Things may 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negatively….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A9B4EF-CF57-3BE1-EC0A-3D6E1A77A3CC}"/>
              </a:ext>
            </a:extLst>
          </p:cNvPr>
          <p:cNvSpPr txBox="1"/>
          <p:nvPr/>
        </p:nvSpPr>
        <p:spPr>
          <a:xfrm>
            <a:off x="2747283" y="5883014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should end 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positively….</a:t>
            </a:r>
          </a:p>
        </p:txBody>
      </p:sp>
      <p:grpSp>
        <p:nvGrpSpPr>
          <p:cNvPr id="25" name="Group 8">
            <a:extLst>
              <a:ext uri="{FF2B5EF4-FFF2-40B4-BE49-F238E27FC236}">
                <a16:creationId xmlns:a16="http://schemas.microsoft.com/office/drawing/2014/main" id="{F4EB1106-D399-3785-B1FB-A099BA9D49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74849" y="1327115"/>
            <a:ext cx="1578751" cy="1270078"/>
            <a:chOff x="1573" y="3452"/>
            <a:chExt cx="1294" cy="1041"/>
          </a:xfrm>
        </p:grpSpPr>
        <p:sp>
          <p:nvSpPr>
            <p:cNvPr id="28" name="AutoShape 7">
              <a:extLst>
                <a:ext uri="{FF2B5EF4-FFF2-40B4-BE49-F238E27FC236}">
                  <a16:creationId xmlns:a16="http://schemas.microsoft.com/office/drawing/2014/main" id="{8E7D6D3A-35D0-5280-8DBE-D2E0DA815A7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3452"/>
              <a:ext cx="1294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B9B60DA1-D126-434E-42AB-29B7A6A95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" y="3452"/>
              <a:ext cx="1296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B9ECC52-DFDA-A30C-CF3F-A082554EB40B}"/>
              </a:ext>
            </a:extLst>
          </p:cNvPr>
          <p:cNvSpPr txBox="1"/>
          <p:nvPr/>
        </p:nvSpPr>
        <p:spPr>
          <a:xfrm>
            <a:off x="5175310" y="1500177"/>
            <a:ext cx="3398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would have expected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at worse by very small amount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2FD178-907E-6D4B-7CF0-9C2486A90538}"/>
                  </a:ext>
                </a:extLst>
              </p:cNvPr>
              <p:cNvSpPr txBox="1"/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2FD178-907E-6D4B-7CF0-9C2486A90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blipFill>
                <a:blip r:embed="rId11"/>
                <a:stretch>
                  <a:fillRect l="-7143" r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A8927B-DCD2-A30F-0B0A-95766B2A5640}"/>
                  </a:ext>
                </a:extLst>
              </p:cNvPr>
              <p:cNvSpPr txBox="1"/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≳−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−110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A8927B-DCD2-A30F-0B0A-95766B2A5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blipFill>
                <a:blip r:embed="rId12"/>
                <a:stretch>
                  <a:fillRect l="-2658" t="-2000" r="-997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2A7AD066-5046-F7EA-C8B6-32E9FA04E87D}"/>
              </a:ext>
            </a:extLst>
          </p:cNvPr>
          <p:cNvSpPr txBox="1"/>
          <p:nvPr/>
        </p:nvSpPr>
        <p:spPr>
          <a:xfrm>
            <a:off x="5406941" y="6222872"/>
            <a:ext cx="2812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would have expected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end up with a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amount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EB6AC6D-9D3B-619F-E398-DB371D47F86F}"/>
                  </a:ext>
                </a:extLst>
              </p:cNvPr>
              <p:cNvSpPr txBox="1"/>
              <p:nvPr/>
            </p:nvSpPr>
            <p:spPr>
              <a:xfrm>
                <a:off x="8127709" y="6880940"/>
                <a:ext cx="14541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−23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EB6AC6D-9D3B-619F-E398-DB371D47F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709" y="6880940"/>
                <a:ext cx="1454116" cy="307777"/>
              </a:xfrm>
              <a:prstGeom prst="rect">
                <a:avLst/>
              </a:prstGeom>
              <a:blipFill>
                <a:blip r:embed="rId13"/>
                <a:stretch>
                  <a:fillRect l="-837" t="-2000" r="-837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9809A4C-D275-91CC-CDBA-021F38B13E8F}"/>
                  </a:ext>
                </a:extLst>
              </p:cNvPr>
              <p:cNvSpPr txBox="1"/>
              <p:nvPr/>
            </p:nvSpPr>
            <p:spPr>
              <a:xfrm>
                <a:off x="8432378" y="6166453"/>
                <a:ext cx="684546" cy="57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9809A4C-D275-91CC-CDBA-021F38B13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378" y="6166453"/>
                <a:ext cx="684546" cy="57823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99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965E-F5FB-C8A0-C2ED-BB4AA85B8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0CCCD0-5F80-BB0B-C85E-BCA5DE99F0A2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6F8A81E6-322B-D082-EEF4-36DEF3DFCBF4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DAC31F-20ED-9D6C-EC74-07954C123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5AA1A7-AD57-DEA3-ABF4-5E1DE70733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DF12F6-B4A6-1A11-76FE-FC9E487BD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F94929A-1362-FE2A-465A-FB415AEAA9D1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0DFB6-7796-F260-F2A6-95ECDD5B18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592B5DC-C52A-D507-B6CA-9A2B35F42538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29EAC-21F5-25DD-142E-D5740C2DA717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295DC3-7F02-204E-3D9E-86EB096DDE24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2858C1-8DB5-E1E9-D9C6-73394C091E24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D1CF04-212C-5456-80E5-DF763C577ACB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235DA3-D898-7FE9-AD41-6F5B565C70B8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9CE9DEF-4D71-9F43-1D26-2FA896D02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677FAB-F2EE-B8AB-287A-3C7DC803BB78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7C77CC-C195-D134-2907-571BBF15EB6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7A028171-AAC5-A4A1-1EEF-2D2B7B8E1D2F}"/>
              </a:ext>
            </a:extLst>
          </p:cNvPr>
          <p:cNvSpPr/>
          <p:nvPr/>
        </p:nvSpPr>
        <p:spPr>
          <a:xfrm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09EE9E-F1F7-FAF0-7519-430344C6B347}"/>
              </a:ext>
            </a:extLst>
          </p:cNvPr>
          <p:cNvSpPr txBox="1"/>
          <p:nvPr/>
        </p:nvSpPr>
        <p:spPr>
          <a:xfrm>
            <a:off x="2622558" y="3688963"/>
            <a:ext cx="2486578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contributions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the amplitude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610979-D2EE-F6CE-66EF-F8A26ABBAEE5}"/>
              </a:ext>
            </a:extLst>
          </p:cNvPr>
          <p:cNvSpPr txBox="1"/>
          <p:nvPr/>
        </p:nvSpPr>
        <p:spPr>
          <a:xfrm>
            <a:off x="2998252" y="1515848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Things may 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negatively….</a:t>
            </a:r>
          </a:p>
        </p:txBody>
      </p:sp>
      <p:grpSp>
        <p:nvGrpSpPr>
          <p:cNvPr id="25" name="Group 8">
            <a:extLst>
              <a:ext uri="{FF2B5EF4-FFF2-40B4-BE49-F238E27FC236}">
                <a16:creationId xmlns:a16="http://schemas.microsoft.com/office/drawing/2014/main" id="{C104B629-E69D-E087-6C48-161C5C9208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74849" y="1327115"/>
            <a:ext cx="1578751" cy="1270078"/>
            <a:chOff x="1573" y="3452"/>
            <a:chExt cx="1294" cy="1041"/>
          </a:xfrm>
        </p:grpSpPr>
        <p:sp>
          <p:nvSpPr>
            <p:cNvPr id="28" name="AutoShape 7">
              <a:extLst>
                <a:ext uri="{FF2B5EF4-FFF2-40B4-BE49-F238E27FC236}">
                  <a16:creationId xmlns:a16="http://schemas.microsoft.com/office/drawing/2014/main" id="{620DE194-DCEC-FDF4-3D78-E060B53C54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73" y="3452"/>
              <a:ext cx="1294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02AB5BD2-285E-676C-ABCD-6FEC754B4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" y="3452"/>
              <a:ext cx="1296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4E4E2A7-7F6F-B5A5-E982-E9D6EFE0622E}"/>
              </a:ext>
            </a:extLst>
          </p:cNvPr>
          <p:cNvSpPr txBox="1"/>
          <p:nvPr/>
        </p:nvSpPr>
        <p:spPr>
          <a:xfrm>
            <a:off x="5175310" y="1500177"/>
            <a:ext cx="3398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would have expected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at worse by very small amount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C3940-22DB-9BA3-E267-DFAAC0266931}"/>
                  </a:ext>
                </a:extLst>
              </p:cNvPr>
              <p:cNvSpPr txBox="1"/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9C3940-22DB-9BA3-E267-DFAAC0266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767" y="1549353"/>
                <a:ext cx="256480" cy="307777"/>
              </a:xfrm>
              <a:prstGeom prst="rect">
                <a:avLst/>
              </a:prstGeom>
              <a:blipFill>
                <a:blip r:embed="rId11"/>
                <a:stretch>
                  <a:fillRect l="-7143" r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F0C0EF-3067-D313-9D2A-F58EA669AF86}"/>
                  </a:ext>
                </a:extLst>
              </p:cNvPr>
              <p:cNvSpPr txBox="1"/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≳−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−110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F0C0EF-3067-D313-9D2A-F58EA669A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536" y="2424206"/>
                <a:ext cx="1836337" cy="307777"/>
              </a:xfrm>
              <a:prstGeom prst="rect">
                <a:avLst/>
              </a:prstGeom>
              <a:blipFill>
                <a:blip r:embed="rId12"/>
                <a:stretch>
                  <a:fillRect l="-2658" t="-2000" r="-997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8CC3318-EAD1-AC84-4BD2-59E8D5F07F7B}"/>
              </a:ext>
            </a:extLst>
          </p:cNvPr>
          <p:cNvSpPr txBox="1"/>
          <p:nvPr/>
        </p:nvSpPr>
        <p:spPr>
          <a:xfrm>
            <a:off x="5163612" y="5883014"/>
            <a:ext cx="3115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actually end up with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 large negative contribution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2C4ADC-7AF7-8789-AD62-418063C4559B}"/>
                  </a:ext>
                </a:extLst>
              </p:cNvPr>
              <p:cNvSpPr txBox="1"/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−67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2C4ADC-7AF7-8789-AD62-418063C45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blipFill>
                <a:blip r:embed="rId13"/>
                <a:stretch>
                  <a:fillRect l="-692" t="-2000" r="-692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A33114-7775-CD8B-691C-6F734FCE1620}"/>
                  </a:ext>
                </a:extLst>
              </p:cNvPr>
              <p:cNvSpPr txBox="1"/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A33114-7775-CD8B-691C-6F734FCE1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5">
            <a:extLst>
              <a:ext uri="{FF2B5EF4-FFF2-40B4-BE49-F238E27FC236}">
                <a16:creationId xmlns:a16="http://schemas.microsoft.com/office/drawing/2014/main" id="{3864DDE0-77CA-8616-CA9D-EB30A9713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A7B80-DE7B-7073-75DD-0CE85033B33A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5F6B92-6EC5-FA10-0B1A-FE827A6AAC9C}"/>
              </a:ext>
            </a:extLst>
          </p:cNvPr>
          <p:cNvSpPr txBox="1"/>
          <p:nvPr/>
        </p:nvSpPr>
        <p:spPr>
          <a:xfrm>
            <a:off x="2747283" y="5883014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should end 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positively….</a:t>
            </a:r>
          </a:p>
        </p:txBody>
      </p:sp>
    </p:spTree>
    <p:extLst>
      <p:ext uri="{BB962C8B-B14F-4D97-AF65-F5344CB8AC3E}">
        <p14:creationId xmlns:p14="http://schemas.microsoft.com/office/powerpoint/2010/main" val="1709988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9D93E-8BE6-223B-4216-37388654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B48BE9-2321-BF33-F599-B93EC5621EFC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24BC8CFA-2924-7E83-9AC4-ABC1BE34EDB1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F0E049-F885-3BE2-3C7C-9B0DDFA6E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7A9A3C-2BEF-CD60-AF62-9F352E0F1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A04221-80A7-A74C-2B28-DB2B7ADAAE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6E698A5-A809-E86E-2552-6DFC04BE2205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77BD6-39FF-1B90-6077-E6C30C436F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68E892-3328-CB99-BFD4-4B4F78BEA64E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47C2-0DE6-60C9-DE23-1DF9B2CBBB6A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D20420-2779-8757-411E-28C9CB5D7E26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down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ABB6BC-D18F-0613-50A1-E8F3F96A26D6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0EDAD2-CFB8-C6EA-FFD1-2FA72F0C80DB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10A461-0DB7-6C5B-542F-71EB30D0EC7A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8F9A1E61-E661-9122-2EE4-187C1D7DE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4440B2-6A66-594C-49D6-E634BD46642A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B5AF7D-3773-2A67-EB52-539B9C05DD6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8068C7DD-B506-6C73-5B06-005E861EE202}"/>
              </a:ext>
            </a:extLst>
          </p:cNvPr>
          <p:cNvSpPr/>
          <p:nvPr/>
        </p:nvSpPr>
        <p:spPr>
          <a:xfrm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A55A8C-D23A-9649-A21F-3ADC86C589CB}"/>
              </a:ext>
            </a:extLst>
          </p:cNvPr>
          <p:cNvSpPr txBox="1"/>
          <p:nvPr/>
        </p:nvSpPr>
        <p:spPr>
          <a:xfrm>
            <a:off x="2622558" y="3688963"/>
            <a:ext cx="2486578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 contributions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to the amplitude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64F248-FD18-0EF0-C63C-B4A7FE931C52}"/>
              </a:ext>
            </a:extLst>
          </p:cNvPr>
          <p:cNvSpPr txBox="1"/>
          <p:nvPr/>
        </p:nvSpPr>
        <p:spPr>
          <a:xfrm>
            <a:off x="2206585" y="1456441"/>
            <a:ext cx="5133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Things must start very negatively by an amount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that knows about mass of lightest particle….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2F65AD-C2E1-5AAB-78FE-5F806880F4CA}"/>
                  </a:ext>
                </a:extLst>
              </p:cNvPr>
              <p:cNvSpPr txBox="1"/>
              <p:nvPr/>
            </p:nvSpPr>
            <p:spPr>
              <a:xfrm>
                <a:off x="7602128" y="1496629"/>
                <a:ext cx="1943737" cy="5057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at</m:t>
                    </m:r>
                    <m: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least</m:t>
                    </m:r>
                    <m:r>
                      <a:rPr kumimoji="0" lang="en-GB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~ </m:t>
                    </m:r>
                    <m:f>
                      <m:fPr>
                        <m:ctrlPr>
                          <a:rPr kumimoji="0" lang="en-GB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GB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kumimoji="0" lang="en-GB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kumimoji="0" lang="en-GB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𝑃𝑙</m:t>
                            </m:r>
                          </m:sub>
                          <m:sup>
                            <m:r>
                              <a:rPr kumimoji="0" lang="en-GB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2F65AD-C2E1-5AAB-78FE-5F806880F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128" y="1496629"/>
                <a:ext cx="1943737" cy="505716"/>
              </a:xfrm>
              <a:prstGeom prst="rect">
                <a:avLst/>
              </a:prstGeom>
              <a:blipFill>
                <a:blip r:embed="rId9"/>
                <a:stretch>
                  <a:fillRect l="-7837" t="-2439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5">
            <a:extLst>
              <a:ext uri="{FF2B5EF4-FFF2-40B4-BE49-F238E27FC236}">
                <a16:creationId xmlns:a16="http://schemas.microsoft.com/office/drawing/2014/main" id="{E2E6EE19-A6AF-C805-CB2E-3C3BCE41F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AEFF703-2CFC-2A85-9CCA-D54E61995DCA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0C8529-744B-23B0-4B2B-AA7539503935}"/>
              </a:ext>
            </a:extLst>
          </p:cNvPr>
          <p:cNvSpPr txBox="1"/>
          <p:nvPr/>
        </p:nvSpPr>
        <p:spPr>
          <a:xfrm>
            <a:off x="2747283" y="5883014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But should end 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positively….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63DCAB-D625-DB4C-2EA8-3BCDC288C08B}"/>
              </a:ext>
            </a:extLst>
          </p:cNvPr>
          <p:cNvSpPr txBox="1"/>
          <p:nvPr/>
        </p:nvSpPr>
        <p:spPr>
          <a:xfrm>
            <a:off x="5163612" y="5883014"/>
            <a:ext cx="3115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We actually end up with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 large negative contribution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2639CCC-D653-CBCB-580D-792C607B9F8B}"/>
                  </a:ext>
                </a:extLst>
              </p:cNvPr>
              <p:cNvSpPr txBox="1"/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−10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−67</m:t>
                          </m:r>
                        </m:sup>
                      </m:sSup>
                      <m:sSup>
                        <m:sSup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𝑒𝑉</m:t>
                          </m:r>
                        </m:e>
                        <m:sup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2639CCC-D653-CBCB-580D-792C607B9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020" y="6794377"/>
                <a:ext cx="1760482" cy="307777"/>
              </a:xfrm>
              <a:prstGeom prst="rect">
                <a:avLst/>
              </a:prstGeom>
              <a:blipFill>
                <a:blip r:embed="rId11"/>
                <a:stretch>
                  <a:fillRect l="-692" t="-2000" r="-692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FD59CE-95D6-2A43-D0E1-0E6193905727}"/>
                  </a:ext>
                </a:extLst>
              </p:cNvPr>
              <p:cNvSpPr txBox="1"/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BE27B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E27B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BE27B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BE27B1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DFD59CE-95D6-2A43-D0E1-0E6193905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60" y="5911547"/>
                <a:ext cx="1091003" cy="6793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0624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41112-930B-07E1-E4B0-E0FEEA56A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975E63-8331-624D-61D5-2FA30BA5774D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961544FF-1DF9-85C4-9B5D-DA644AA41F08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995B68-65B1-ABAA-F8C8-248004388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57E4B1-DF85-EC68-5CEB-B0BE9E01D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C93061-F255-438E-F939-7FD11EBE22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6DA3F93-A1F2-F6E2-DBB2-B9B02FDC4E89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653A4-4D3D-80F5-4F54-CA3B40DA08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96BA4B-4292-C206-B304-AEB7CF5B198B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F4C0C8-331F-352D-1648-F3D546D1A8F7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4EBDB9-25D8-EA08-A34B-F080BF3B26B2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back up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AD222C-AC02-AB7F-8C12-DAFE702BBC5D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E9900E-4306-D718-25AC-CE06827B3B58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418EA8-D805-3F4D-BCB8-31CF2BBF828E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E8D9898-CCF8-A972-2592-B91A2AFE3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436850-CBC1-DA69-A86E-368487EF6BC3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73A5D3-0CA3-FBCC-3E06-155ED611338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722854C3-55C1-6591-0354-03459BF2094A}"/>
              </a:ext>
            </a:extLst>
          </p:cNvPr>
          <p:cNvSpPr/>
          <p:nvPr/>
        </p:nvSpPr>
        <p:spPr>
          <a:xfrm flipV="1"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A65C252-E6DD-8CB3-2C4D-844BB18B1011}"/>
                  </a:ext>
                </a:extLst>
              </p:cNvPr>
              <p:cNvSpPr txBox="1"/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A65C252-E6DD-8CB3-2C4D-844BB18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91B3D67-5C6E-1FF0-E76C-E2A7F623A707}"/>
              </a:ext>
            </a:extLst>
          </p:cNvPr>
          <p:cNvSpPr txBox="1"/>
          <p:nvPr/>
        </p:nvSpPr>
        <p:spPr>
          <a:xfrm>
            <a:off x="2292670" y="1724446"/>
            <a:ext cx="7251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scale of the lightest massive particles has to be built 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within UV quantum gravity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FA73BF-00A2-67BC-7B7F-F63134E7C11A}"/>
              </a:ext>
            </a:extLst>
          </p:cNvPr>
          <p:cNvSpPr/>
          <p:nvPr/>
        </p:nvSpPr>
        <p:spPr>
          <a:xfrm>
            <a:off x="6947284" y="6455780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with Jaitly and Tolley, 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9C335E0-A827-CF26-54BD-304DAA2E2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D88084-67C1-8C3F-FC77-00B7A1286483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33590C-7827-FF98-DA6C-5BC299C8218E}"/>
              </a:ext>
            </a:extLst>
          </p:cNvPr>
          <p:cNvSpPr/>
          <p:nvPr/>
        </p:nvSpPr>
        <p:spPr>
          <a:xfrm>
            <a:off x="5494101" y="6968000"/>
            <a:ext cx="4259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consistent with Caron-Huot &amp; Li, Aug 2024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25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7799D-A2C5-F4C7-90F9-EA04E0DAA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DB4101-8869-9E88-CCCF-BD6A0CAB2985}"/>
              </a:ext>
            </a:extLst>
          </p:cNvPr>
          <p:cNvCxnSpPr>
            <a:cxnSpLocks/>
          </p:cNvCxnSpPr>
          <p:nvPr/>
        </p:nvCxnSpPr>
        <p:spPr>
          <a:xfrm flipV="1">
            <a:off x="1179603" y="870039"/>
            <a:ext cx="0" cy="666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D845DE76-6191-7447-8F77-7F21F55627E6}"/>
              </a:ext>
            </a:extLst>
          </p:cNvPr>
          <p:cNvSpPr/>
          <p:nvPr/>
        </p:nvSpPr>
        <p:spPr>
          <a:xfrm rot="16200000">
            <a:off x="126598" y="5476623"/>
            <a:ext cx="2096507" cy="1958314"/>
          </a:xfrm>
          <a:prstGeom prst="flowChartDelay">
            <a:avLst/>
          </a:prstGeom>
          <a:solidFill>
            <a:srgbClr val="009DD9">
              <a:alpha val="50196"/>
            </a:srgbClr>
          </a:solidFill>
          <a:ln>
            <a:solidFill>
              <a:srgbClr val="08509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C94219-4D48-E431-6677-20159B7A7F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6"/>
          <a:stretch/>
        </p:blipFill>
        <p:spPr>
          <a:xfrm>
            <a:off x="819603" y="1216030"/>
            <a:ext cx="720000" cy="61737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D440BB-4F8D-203E-E24C-E075859354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 b="7922"/>
          <a:stretch/>
        </p:blipFill>
        <p:spPr>
          <a:xfrm rot="16200000">
            <a:off x="1248212" y="1379786"/>
            <a:ext cx="720000" cy="8396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31386A-E6D2-5F9A-F366-D0A249C84D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3"/>
          <a:stretch/>
        </p:blipFill>
        <p:spPr>
          <a:xfrm>
            <a:off x="294345" y="1545436"/>
            <a:ext cx="720000" cy="617368"/>
          </a:xfrm>
          <a:prstGeom prst="ellipse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ADD76B39-8FA6-0579-D52D-4C4BC3F798FE}"/>
              </a:ext>
            </a:extLst>
          </p:cNvPr>
          <p:cNvSpPr/>
          <p:nvPr/>
        </p:nvSpPr>
        <p:spPr>
          <a:xfrm>
            <a:off x="846732" y="168514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96552-5CE6-234D-2D23-36D863D192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6724" b="72528"/>
          <a:stretch/>
        </p:blipFill>
        <p:spPr>
          <a:xfrm>
            <a:off x="451664" y="5759631"/>
            <a:ext cx="1473401" cy="1508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3FFC499-ACB7-84C6-5615-F2F0D859CB4F}"/>
              </a:ext>
            </a:extLst>
          </p:cNvPr>
          <p:cNvSpPr/>
          <p:nvPr/>
        </p:nvSpPr>
        <p:spPr>
          <a:xfrm>
            <a:off x="978949" y="6329697"/>
            <a:ext cx="391805" cy="387439"/>
          </a:xfrm>
          <a:prstGeom prst="ellipse">
            <a:avLst/>
          </a:prstGeom>
          <a:solidFill>
            <a:srgbClr val="BE27B1">
              <a:alpha val="5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E0079-E104-2BF8-74FD-7767989C49FA}"/>
              </a:ext>
            </a:extLst>
          </p:cNvPr>
          <p:cNvSpPr txBox="1"/>
          <p:nvPr/>
        </p:nvSpPr>
        <p:spPr>
          <a:xfrm>
            <a:off x="65262" y="435425"/>
            <a:ext cx="22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High-energy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202879-7022-CE93-16E6-491AFC4BE660}"/>
              </a:ext>
            </a:extLst>
          </p:cNvPr>
          <p:cNvSpPr txBox="1">
            <a:spLocks/>
          </p:cNvSpPr>
          <p:nvPr/>
        </p:nvSpPr>
        <p:spPr>
          <a:xfrm>
            <a:off x="2336254" y="157618"/>
            <a:ext cx="5081092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Flowing back up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D288C8-D246-459E-3BA0-D105A2645AD5}"/>
              </a:ext>
            </a:extLst>
          </p:cNvPr>
          <p:cNvSpPr/>
          <p:nvPr/>
        </p:nvSpPr>
        <p:spPr>
          <a:xfrm>
            <a:off x="1096924" y="2460809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85C8EC-BA1E-C90F-DD8C-E7B172D8DB2A}"/>
              </a:ext>
            </a:extLst>
          </p:cNvPr>
          <p:cNvSpPr/>
          <p:nvPr/>
        </p:nvSpPr>
        <p:spPr>
          <a:xfrm>
            <a:off x="1105185" y="2889205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E95B94-7029-D2FC-CAF9-25C0E89FDD10}"/>
              </a:ext>
            </a:extLst>
          </p:cNvPr>
          <p:cNvSpPr/>
          <p:nvPr/>
        </p:nvSpPr>
        <p:spPr>
          <a:xfrm>
            <a:off x="1096924" y="7245892"/>
            <a:ext cx="182880" cy="182880"/>
          </a:xfrm>
          <a:prstGeom prst="ellipse">
            <a:avLst/>
          </a:prstGeom>
          <a:solidFill>
            <a:srgbClr val="009D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00E3D411-2CB7-B74C-99EA-A136FD438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98" b="39274"/>
          <a:stretch/>
        </p:blipFill>
        <p:spPr bwMode="auto">
          <a:xfrm>
            <a:off x="-55562" y="2020039"/>
            <a:ext cx="1149116" cy="8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141903-2BC3-F564-BCD0-A28B2EEB356A}"/>
              </a:ext>
            </a:extLst>
          </p:cNvPr>
          <p:cNvSpPr txBox="1"/>
          <p:nvPr/>
        </p:nvSpPr>
        <p:spPr>
          <a:xfrm>
            <a:off x="1299696" y="2537754"/>
            <a:ext cx="120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Scale of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Quantum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D23A3D-7525-F6A9-4A99-E4A1F446DA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888" y="2702567"/>
            <a:ext cx="855531" cy="686039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F1455314-0ED3-2BF6-1922-9AB7171D2DC1}"/>
              </a:ext>
            </a:extLst>
          </p:cNvPr>
          <p:cNvSpPr/>
          <p:nvPr/>
        </p:nvSpPr>
        <p:spPr>
          <a:xfrm flipV="1">
            <a:off x="3404407" y="2597193"/>
            <a:ext cx="776288" cy="3224827"/>
          </a:xfrm>
          <a:prstGeom prst="downArrow">
            <a:avLst>
              <a:gd name="adj1" fmla="val 50000"/>
              <a:gd name="adj2" fmla="val 63497"/>
            </a:avLst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6A1CE9-8648-5C00-0E56-0A55F15592AB}"/>
                  </a:ext>
                </a:extLst>
              </p:cNvPr>
              <p:cNvSpPr txBox="1"/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 </m:t>
                      </m:r>
                      <m:f>
                        <m:f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𝑃𝑙</m:t>
                              </m:r>
                            </m:sub>
                            <m:sup>
                              <m:r>
                                <a:rPr kumimoji="0" lang="en-GB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6A1CE9-8648-5C00-0E56-0A55F1559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18" y="5985184"/>
                <a:ext cx="1091003" cy="6793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C2093A1-250D-45D0-7E00-60EB8F6CF945}"/>
              </a:ext>
            </a:extLst>
          </p:cNvPr>
          <p:cNvSpPr txBox="1"/>
          <p:nvPr/>
        </p:nvSpPr>
        <p:spPr>
          <a:xfrm>
            <a:off x="2292670" y="1724446"/>
            <a:ext cx="7251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scale of the lightest massive particles has to be built 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within UV quantum gravity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7F71D28-A205-E3CF-DBEA-7E0DADCC4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t="18597" r="1441" b="40069"/>
          <a:stretch/>
        </p:blipFill>
        <p:spPr bwMode="auto">
          <a:xfrm>
            <a:off x="2688818" y="7026200"/>
            <a:ext cx="745588" cy="60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F2C92E-2C57-6AD8-D76D-6FAA03FAC345}"/>
              </a:ext>
            </a:extLst>
          </p:cNvPr>
          <p:cNvSpPr txBox="1"/>
          <p:nvPr/>
        </p:nvSpPr>
        <p:spPr>
          <a:xfrm>
            <a:off x="3082988" y="7087194"/>
            <a:ext cx="195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Electron mass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62C54-5A78-9A69-A97E-7298AECC7060}"/>
              </a:ext>
            </a:extLst>
          </p:cNvPr>
          <p:cNvSpPr txBox="1"/>
          <p:nvPr/>
        </p:nvSpPr>
        <p:spPr>
          <a:xfrm>
            <a:off x="4202852" y="2766017"/>
            <a:ext cx="9308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* New physics manifest itself through other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operators in the EFT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CF311A-714B-9C53-81BE-5AE8AAA25BC1}"/>
              </a:ext>
            </a:extLst>
          </p:cNvPr>
          <p:cNvGrpSpPr/>
          <p:nvPr/>
        </p:nvGrpSpPr>
        <p:grpSpPr>
          <a:xfrm>
            <a:off x="7186013" y="3235203"/>
            <a:ext cx="2239328" cy="643874"/>
            <a:chOff x="7186013" y="3235203"/>
            <a:chExt cx="2239328" cy="64387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94B60EB-24B7-8DC1-F10F-DD6F5A6F02FA}"/>
                </a:ext>
              </a:extLst>
            </p:cNvPr>
            <p:cNvSpPr/>
            <p:nvPr/>
          </p:nvSpPr>
          <p:spPr>
            <a:xfrm>
              <a:off x="7186013" y="3235203"/>
              <a:ext cx="2239328" cy="643874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680A8D-0CAC-8230-7FDF-E9D1EDAF53B9}"/>
                </a:ext>
              </a:extLst>
            </p:cNvPr>
            <p:cNvSpPr txBox="1"/>
            <p:nvPr/>
          </p:nvSpPr>
          <p:spPr>
            <a:xfrm>
              <a:off x="7333296" y="3326308"/>
              <a:ext cx="19447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Not an Option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E554A6E-4203-AE9D-98BA-4BBB7FA584A9}"/>
              </a:ext>
            </a:extLst>
          </p:cNvPr>
          <p:cNvSpPr txBox="1"/>
          <p:nvPr/>
        </p:nvSpPr>
        <p:spPr>
          <a:xfrm>
            <a:off x="4202852" y="4101106"/>
            <a:ext cx="5341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* </a:t>
            </a:r>
            <a:r>
              <a:rPr lang="en-US" sz="2400" dirty="0">
                <a:solidFill>
                  <a:srgbClr val="0F6FC6"/>
                </a:solidFill>
              </a:rPr>
              <a:t>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BSM physics lead to cancellations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A70E88-2FBC-08C0-93EE-18174F192693}"/>
              </a:ext>
            </a:extLst>
          </p:cNvPr>
          <p:cNvSpPr txBox="1"/>
          <p:nvPr/>
        </p:nvSpPr>
        <p:spPr>
          <a:xfrm>
            <a:off x="4202851" y="5211016"/>
            <a:ext cx="9308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* New physics affects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Regge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…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(e.g. higher-spin tower at low-scale ~ 10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4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TeV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5BD1BD-3B2D-97AA-02D1-07CFAABD3774}"/>
              </a:ext>
            </a:extLst>
          </p:cNvPr>
          <p:cNvGrpSpPr/>
          <p:nvPr/>
        </p:nvGrpSpPr>
        <p:grpSpPr>
          <a:xfrm>
            <a:off x="7186013" y="4599899"/>
            <a:ext cx="2239328" cy="643874"/>
            <a:chOff x="7186013" y="4599899"/>
            <a:chExt cx="2239328" cy="64387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C33009C-0085-799A-69AB-6F1EA2986166}"/>
                </a:ext>
              </a:extLst>
            </p:cNvPr>
            <p:cNvSpPr/>
            <p:nvPr/>
          </p:nvSpPr>
          <p:spPr>
            <a:xfrm>
              <a:off x="7186013" y="4599899"/>
              <a:ext cx="2239328" cy="643874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B9FB69-F5F2-2F6E-1E82-BFDBEB63A14E}"/>
                </a:ext>
              </a:extLst>
            </p:cNvPr>
            <p:cNvSpPr txBox="1"/>
            <p:nvPr/>
          </p:nvSpPr>
          <p:spPr>
            <a:xfrm>
              <a:off x="7333295" y="4717512"/>
              <a:ext cx="19447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Not an Option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19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EBBC28B-D575-4C4B-B398-632077446A0C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Graviton Scattering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E92B67-946F-DFEE-A8FF-0B907B1E5E29}"/>
                  </a:ext>
                </a:extLst>
              </p:cNvPr>
              <p:cNvSpPr txBox="1"/>
              <p:nvPr/>
            </p:nvSpPr>
            <p:spPr>
              <a:xfrm>
                <a:off x="1567380" y="4157560"/>
                <a:ext cx="635231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loops contributions to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Regge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residue (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→∞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) are: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	* not as small as naively expected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	* and not small because of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8000FF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IR physics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E92B67-946F-DFEE-A8FF-0B907B1E5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380" y="4157560"/>
                <a:ext cx="6352316" cy="1200329"/>
              </a:xfrm>
              <a:prstGeom prst="rect">
                <a:avLst/>
              </a:prstGeom>
              <a:blipFill>
                <a:blip r:embed="rId2"/>
                <a:stretch>
                  <a:fillRect l="-1440" t="-4061" r="-576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262C6D6-DE66-7909-164C-0DF32D64AB58}"/>
              </a:ext>
            </a:extLst>
          </p:cNvPr>
          <p:cNvSpPr txBox="1"/>
          <p:nvPr/>
        </p:nvSpPr>
        <p:spPr>
          <a:xfrm>
            <a:off x="-20973" y="5983672"/>
            <a:ext cx="9632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scale of the lightest massive particles has to be built in within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UV quantum gravity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behaviour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3F4C24-CCB3-3D88-19AE-F3A5E6BCD11C}"/>
              </a:ext>
            </a:extLst>
          </p:cNvPr>
          <p:cNvSpPr txBox="1"/>
          <p:nvPr/>
        </p:nvSpPr>
        <p:spPr>
          <a:xfrm>
            <a:off x="1074906" y="3336587"/>
            <a:ext cx="733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Same observation occurs in other gravitational amplitudes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8E99FE-BB6B-D8F2-5ECF-BA796920BCA2}"/>
              </a:ext>
            </a:extLst>
          </p:cNvPr>
          <p:cNvGrpSpPr/>
          <p:nvPr/>
        </p:nvGrpSpPr>
        <p:grpSpPr>
          <a:xfrm>
            <a:off x="3008167" y="1523828"/>
            <a:ext cx="1412777" cy="1274475"/>
            <a:chOff x="652746" y="412753"/>
            <a:chExt cx="1412777" cy="12744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38108E-FAA8-9250-312B-137AB48CB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2400000" flipH="1" flipV="1">
              <a:off x="1113759" y="1211469"/>
              <a:ext cx="945392" cy="1483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F69059-D036-0A22-78E3-3CF7D97AC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19200000" flipH="1">
              <a:off x="1120131" y="696266"/>
              <a:ext cx="945392" cy="1738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46476A-B2FD-8539-1817-1848461E5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-2400000" flipV="1">
              <a:off x="652746" y="1211469"/>
              <a:ext cx="945392" cy="14831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028660-5113-1098-9F38-ED54786D6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94" t="47462" r="77763" b="46812"/>
            <a:stretch/>
          </p:blipFill>
          <p:spPr>
            <a:xfrm rot="2400000">
              <a:off x="659118" y="696266"/>
              <a:ext cx="945392" cy="173801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0B410F-F3A9-19EA-EA50-A54653A99061}"/>
                </a:ext>
              </a:extLst>
            </p:cNvPr>
            <p:cNvSpPr/>
            <p:nvPr/>
          </p:nvSpPr>
          <p:spPr>
            <a:xfrm>
              <a:off x="1110228" y="818327"/>
              <a:ext cx="476227" cy="40436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9279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497F59-8140-2454-C15D-98976E57BD02}"/>
                </a:ext>
              </a:extLst>
            </p:cNvPr>
            <p:cNvCxnSpPr/>
            <p:nvPr/>
          </p:nvCxnSpPr>
          <p:spPr>
            <a:xfrm>
              <a:off x="1348939" y="412753"/>
              <a:ext cx="0" cy="127447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beve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256DB18-AFA4-A863-5861-18F025AE1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2400000" flipH="1" flipV="1">
            <a:off x="1234226" y="2326059"/>
            <a:ext cx="945392" cy="1483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680D02-25C7-6C7C-4029-8C8C2D9A9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19200000" flipH="1">
            <a:off x="1240598" y="1810856"/>
            <a:ext cx="945392" cy="1738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28F069-DACD-C7C6-99C1-859588F7E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19200000" flipV="1">
            <a:off x="773213" y="2326059"/>
            <a:ext cx="945392" cy="1483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823525-46DB-817C-F790-BFDE562E8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4" t="47462" r="77763" b="46812"/>
          <a:stretch/>
        </p:blipFill>
        <p:spPr>
          <a:xfrm rot="2400000">
            <a:off x="779585" y="1810856"/>
            <a:ext cx="945392" cy="17380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100764E-2521-6EC2-F16B-347B2BBC65CB}"/>
              </a:ext>
            </a:extLst>
          </p:cNvPr>
          <p:cNvSpPr/>
          <p:nvPr/>
        </p:nvSpPr>
        <p:spPr>
          <a:xfrm>
            <a:off x="1230695" y="1932917"/>
            <a:ext cx="476227" cy="404364"/>
          </a:xfrm>
          <a:prstGeom prst="ellipse">
            <a:avLst/>
          </a:prstGeom>
          <a:pattFill prst="wdDnDiag">
            <a:fgClr>
              <a:srgbClr val="A9279D"/>
            </a:fgClr>
            <a:bgClr>
              <a:schemeClr val="bg1"/>
            </a:bgClr>
          </a:pattFill>
          <a:ln w="28575">
            <a:solidFill>
              <a:srgbClr val="A9279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55560F7-421B-1862-F353-7277E69E086F}"/>
                  </a:ext>
                </a:extLst>
              </p:cNvPr>
              <p:cNvSpPr txBox="1"/>
              <p:nvPr/>
            </p:nvSpPr>
            <p:spPr>
              <a:xfrm>
                <a:off x="544128" y="1265542"/>
                <a:ext cx="576440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55560F7-421B-1862-F353-7277E69E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28" y="1265542"/>
                <a:ext cx="576440" cy="391646"/>
              </a:xfrm>
              <a:prstGeom prst="rect">
                <a:avLst/>
              </a:prstGeom>
              <a:blipFill>
                <a:blip r:embed="rId5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E34041-A542-44D5-9D95-1EA5ADBC5516}"/>
                  </a:ext>
                </a:extLst>
              </p:cNvPr>
              <p:cNvSpPr txBox="1"/>
              <p:nvPr/>
            </p:nvSpPr>
            <p:spPr>
              <a:xfrm>
                <a:off x="1924809" y="1264324"/>
                <a:ext cx="608052" cy="394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𝛼𝛽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E34041-A542-44D5-9D95-1EA5ADBC5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809" y="1264324"/>
                <a:ext cx="608052" cy="394082"/>
              </a:xfrm>
              <a:prstGeom prst="rect">
                <a:avLst/>
              </a:prstGeom>
              <a:blipFill>
                <a:blip r:embed="rId6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2E8364-4424-44A2-7772-69E514610F47}"/>
                  </a:ext>
                </a:extLst>
              </p:cNvPr>
              <p:cNvSpPr txBox="1"/>
              <p:nvPr/>
            </p:nvSpPr>
            <p:spPr>
              <a:xfrm>
                <a:off x="539031" y="2627753"/>
                <a:ext cx="586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𝑎𝑏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2E8364-4424-44A2-7772-69E514610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31" y="2627753"/>
                <a:ext cx="586634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A649997-8004-22BB-A933-B8C031C4A8E8}"/>
                  </a:ext>
                </a:extLst>
              </p:cNvPr>
              <p:cNvSpPr txBox="1"/>
              <p:nvPr/>
            </p:nvSpPr>
            <p:spPr>
              <a:xfrm>
                <a:off x="1942314" y="2627753"/>
                <a:ext cx="573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A649997-8004-22BB-A933-B8C031C4A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314" y="2627753"/>
                <a:ext cx="573042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8C3821C0-43F6-680C-0AB1-62FD5C7AB1B8}"/>
              </a:ext>
            </a:extLst>
          </p:cNvPr>
          <p:cNvSpPr txBox="1"/>
          <p:nvPr/>
        </p:nvSpPr>
        <p:spPr>
          <a:xfrm>
            <a:off x="2561289" y="19763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950BE8-1862-46D6-F39B-A1FB789E5BB1}"/>
              </a:ext>
            </a:extLst>
          </p:cNvPr>
          <p:cNvSpPr txBox="1"/>
          <p:nvPr/>
        </p:nvSpPr>
        <p:spPr>
          <a:xfrm>
            <a:off x="4743324" y="192940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+…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E04CC4-8CC2-0D2A-0155-741D1058084E}"/>
              </a:ext>
            </a:extLst>
          </p:cNvPr>
          <p:cNvSpPr/>
          <p:nvPr/>
        </p:nvSpPr>
        <p:spPr>
          <a:xfrm>
            <a:off x="71438" y="7132972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with Jaitly and Tolley, 2023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25C42042-3611-9D59-D958-5F86EA5D72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16575" y="1198563"/>
            <a:ext cx="3741738" cy="1920875"/>
            <a:chOff x="3538" y="755"/>
            <a:chExt cx="2357" cy="1210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18F4E5EF-1824-90C5-8A21-30E15EE42B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38" y="755"/>
              <a:ext cx="2357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CA5F4649-525F-C99A-9066-76CBFDEF5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" y="755"/>
              <a:ext cx="2359" cy="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75E36F8-4897-4423-8345-1250FD92CB5D}"/>
              </a:ext>
            </a:extLst>
          </p:cNvPr>
          <p:cNvSpPr txBox="1"/>
          <p:nvPr/>
        </p:nvSpPr>
        <p:spPr>
          <a:xfrm>
            <a:off x="5599070" y="2419941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rgbClr val="CC00CC"/>
                </a:solidFill>
              </a:rPr>
              <a:t>Contribution to </a:t>
            </a:r>
            <a:br>
              <a:rPr lang="en-GB" sz="1800" dirty="0">
                <a:solidFill>
                  <a:srgbClr val="CC00CC"/>
                </a:solidFill>
              </a:rPr>
            </a:br>
            <a:r>
              <a:rPr lang="en-GB" sz="1800" dirty="0" err="1">
                <a:solidFill>
                  <a:srgbClr val="CC00CC"/>
                </a:solidFill>
              </a:rPr>
              <a:t>Regge</a:t>
            </a:r>
            <a:r>
              <a:rPr lang="en-GB" sz="1800" dirty="0">
                <a:solidFill>
                  <a:srgbClr val="CC00CC"/>
                </a:solidFill>
              </a:rPr>
              <a:t> slope</a:t>
            </a:r>
          </a:p>
        </p:txBody>
      </p:sp>
    </p:spTree>
    <p:extLst>
      <p:ext uri="{BB962C8B-B14F-4D97-AF65-F5344CB8AC3E}">
        <p14:creationId xmlns:p14="http://schemas.microsoft.com/office/powerpoint/2010/main" val="527902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17809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Approximate Positivity to WGC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15078-3FB4-4A58-A62A-C75C8E140A90}"/>
              </a:ext>
            </a:extLst>
          </p:cNvPr>
          <p:cNvSpPr txBox="1"/>
          <p:nvPr/>
        </p:nvSpPr>
        <p:spPr>
          <a:xfrm>
            <a:off x="430231" y="2928603"/>
            <a:ext cx="5037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Requirements from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unitarity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locality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and Lorentz invariance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only demand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80B61A-ED08-402E-8C5E-691A4126A1E6}"/>
              </a:ext>
            </a:extLst>
          </p:cNvPr>
          <p:cNvCxnSpPr/>
          <p:nvPr/>
        </p:nvCxnSpPr>
        <p:spPr>
          <a:xfrm>
            <a:off x="764345" y="4956517"/>
            <a:ext cx="769033" cy="0"/>
          </a:xfrm>
          <a:prstGeom prst="straightConnector1">
            <a:avLst/>
          </a:prstGeom>
          <a:ln w="76200">
            <a:solidFill>
              <a:srgbClr val="C83C0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43CFF5F-6BE5-4786-B4D0-C9A850136E11}"/>
              </a:ext>
            </a:extLst>
          </p:cNvPr>
          <p:cNvSpPr txBox="1"/>
          <p:nvPr/>
        </p:nvSpPr>
        <p:spPr>
          <a:xfrm>
            <a:off x="1708046" y="4689166"/>
            <a:ext cx="6254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WGC 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trivially satisfied for any EFT that enjoys unitarity, causality, locality and Lorentz invariance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there must be more to it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7EA6F2F-BB12-40D3-8FC1-22D1A3F785BE}"/>
              </a:ext>
            </a:extLst>
          </p:cNvPr>
          <p:cNvCxnSpPr/>
          <p:nvPr/>
        </p:nvCxnSpPr>
        <p:spPr>
          <a:xfrm>
            <a:off x="764345" y="6393766"/>
            <a:ext cx="769033" cy="0"/>
          </a:xfrm>
          <a:prstGeom prst="straightConnector1">
            <a:avLst/>
          </a:prstGeom>
          <a:ln w="76200">
            <a:solidFill>
              <a:srgbClr val="C83C0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50D8E33-3ACB-4EEF-8D32-54063465977D}"/>
              </a:ext>
            </a:extLst>
          </p:cNvPr>
          <p:cNvSpPr txBox="1"/>
          <p:nvPr/>
        </p:nvSpPr>
        <p:spPr>
          <a:xfrm>
            <a:off x="1644741" y="6187376"/>
            <a:ext cx="625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Low-energy gravitational EFTs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do not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need to be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strictly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subluminal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to be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B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. </a:t>
            </a:r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C2CFD7B9-E92F-47FA-8927-62BAA61B3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15149" y="6298935"/>
            <a:ext cx="3301898" cy="990569"/>
            <a:chOff x="1632" y="1920"/>
            <a:chExt cx="2880" cy="864"/>
          </a:xfrm>
        </p:grpSpPr>
        <p:sp>
          <p:nvSpPr>
            <p:cNvPr id="18" name="AutoShape 7">
              <a:extLst>
                <a:ext uri="{FF2B5EF4-FFF2-40B4-BE49-F238E27FC236}">
                  <a16:creationId xmlns:a16="http://schemas.microsoft.com/office/drawing/2014/main" id="{B30997A3-CAC4-46B0-BB71-3288950B747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32" y="1920"/>
              <a:ext cx="2880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6CFC9167-9265-4390-B168-8BDAB6246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920"/>
              <a:ext cx="2882" cy="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id="{510D63E3-25C8-420C-B936-E9C1B1F26E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59016" y="1044093"/>
            <a:ext cx="5954839" cy="1882210"/>
            <a:chOff x="0" y="1381"/>
            <a:chExt cx="6144" cy="1942"/>
          </a:xfrm>
        </p:grpSpPr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685F468A-DEAF-4033-A502-B44B61FE515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381"/>
              <a:ext cx="6144" cy="1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E0CF6A4C-3373-47A6-B759-4B3F59A33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81"/>
              <a:ext cx="6147" cy="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C09D1127-6D03-4D15-840A-493BB67495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24653" y="1961542"/>
            <a:ext cx="1729964" cy="783794"/>
            <a:chOff x="1101" y="1459"/>
            <a:chExt cx="3942" cy="1786"/>
          </a:xfrm>
        </p:grpSpPr>
        <p:sp>
          <p:nvSpPr>
            <p:cNvPr id="24" name="AutoShape 7">
              <a:extLst>
                <a:ext uri="{FF2B5EF4-FFF2-40B4-BE49-F238E27FC236}">
                  <a16:creationId xmlns:a16="http://schemas.microsoft.com/office/drawing/2014/main" id="{7359E664-6839-4430-901F-7FF88E3F5D0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01" y="1459"/>
              <a:ext cx="3942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B2EB22B1-32AC-4E53-9402-F6F01C544A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" y="1459"/>
              <a:ext cx="3948" cy="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E30717-1478-4289-9C55-8031B549E04E}"/>
              </a:ext>
            </a:extLst>
          </p:cNvPr>
          <p:cNvCxnSpPr>
            <a:cxnSpLocks/>
          </p:cNvCxnSpPr>
          <p:nvPr/>
        </p:nvCxnSpPr>
        <p:spPr>
          <a:xfrm>
            <a:off x="7747781" y="1797782"/>
            <a:ext cx="1402080" cy="1077294"/>
          </a:xfrm>
          <a:prstGeom prst="line">
            <a:avLst/>
          </a:prstGeom>
          <a:ln w="76200">
            <a:solidFill>
              <a:srgbClr val="FA02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3385B6-AE24-4C3C-81AE-BE7AFD2BC4B3}"/>
              </a:ext>
            </a:extLst>
          </p:cNvPr>
          <p:cNvCxnSpPr>
            <a:cxnSpLocks/>
          </p:cNvCxnSpPr>
          <p:nvPr/>
        </p:nvCxnSpPr>
        <p:spPr>
          <a:xfrm flipH="1">
            <a:off x="7747781" y="1797782"/>
            <a:ext cx="1402080" cy="1077294"/>
          </a:xfrm>
          <a:prstGeom prst="line">
            <a:avLst/>
          </a:prstGeom>
          <a:ln w="76200">
            <a:solidFill>
              <a:srgbClr val="FA02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A7920C2-0B03-4C95-8E23-890AFA47A54C}"/>
              </a:ext>
            </a:extLst>
          </p:cNvPr>
          <p:cNvGrpSpPr/>
          <p:nvPr/>
        </p:nvGrpSpPr>
        <p:grpSpPr>
          <a:xfrm>
            <a:off x="4742211" y="2699284"/>
            <a:ext cx="3997077" cy="1228469"/>
            <a:chOff x="5696045" y="2655990"/>
            <a:chExt cx="3997077" cy="1228469"/>
          </a:xfrm>
        </p:grpSpPr>
        <p:sp>
          <p:nvSpPr>
            <p:cNvPr id="27" name="AutoShape 11">
              <a:extLst>
                <a:ext uri="{FF2B5EF4-FFF2-40B4-BE49-F238E27FC236}">
                  <a16:creationId xmlns:a16="http://schemas.microsoft.com/office/drawing/2014/main" id="{66211F0C-1DBF-46E5-91E3-041D048221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696045" y="2702484"/>
              <a:ext cx="3997077" cy="118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5133" name="Picture 13">
              <a:extLst>
                <a:ext uri="{FF2B5EF4-FFF2-40B4-BE49-F238E27FC236}">
                  <a16:creationId xmlns:a16="http://schemas.microsoft.com/office/drawing/2014/main" id="{438141CD-2AA4-4C5E-987C-1B4123010D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87"/>
            <a:stretch/>
          </p:blipFill>
          <p:spPr bwMode="auto">
            <a:xfrm>
              <a:off x="7788812" y="2655990"/>
              <a:ext cx="1808114" cy="1184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AutoShape 7">
              <a:extLst>
                <a:ext uri="{FF2B5EF4-FFF2-40B4-BE49-F238E27FC236}">
                  <a16:creationId xmlns:a16="http://schemas.microsoft.com/office/drawing/2014/main" id="{8FBB52A8-219E-4F81-B6B6-C2130BEB4D8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231446" y="2861436"/>
              <a:ext cx="1729964" cy="78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7" name="Picture 9">
              <a:extLst>
                <a:ext uri="{FF2B5EF4-FFF2-40B4-BE49-F238E27FC236}">
                  <a16:creationId xmlns:a16="http://schemas.microsoft.com/office/drawing/2014/main" id="{4E9F8A76-511B-413A-B01E-236BF61610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77"/>
            <a:stretch/>
          </p:blipFill>
          <p:spPr bwMode="auto">
            <a:xfrm>
              <a:off x="6430801" y="2845736"/>
              <a:ext cx="1402081" cy="78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727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>
            <a:extLst>
              <a:ext uri="{FF2B5EF4-FFF2-40B4-BE49-F238E27FC236}">
                <a16:creationId xmlns:a16="http://schemas.microsoft.com/office/drawing/2014/main" id="{45F13EDB-077F-489E-A9B1-082BB8723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0" y="155604"/>
            <a:ext cx="9553260" cy="7193903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4A80C45B-1D79-CB9E-DAE0-C0E147179678}"/>
              </a:ext>
            </a:extLst>
          </p:cNvPr>
          <p:cNvGrpSpPr/>
          <p:nvPr/>
        </p:nvGrpSpPr>
        <p:grpSpPr>
          <a:xfrm>
            <a:off x="57095" y="129025"/>
            <a:ext cx="9475005" cy="7248236"/>
            <a:chOff x="57095" y="129025"/>
            <a:chExt cx="9475005" cy="724823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4DB4DA2-A470-9EFD-FE9C-2E6A71EC8DBE}"/>
                </a:ext>
              </a:extLst>
            </p:cNvPr>
            <p:cNvSpPr/>
            <p:nvPr/>
          </p:nvSpPr>
          <p:spPr>
            <a:xfrm>
              <a:off x="4835315" y="335084"/>
              <a:ext cx="1913993" cy="761068"/>
            </a:xfrm>
            <a:prstGeom prst="ellipse">
              <a:avLst/>
            </a:prstGeom>
            <a:solidFill>
              <a:srgbClr val="B82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Galileons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3C390B4-A246-FE18-BD5F-44337667D7D6}"/>
                </a:ext>
              </a:extLst>
            </p:cNvPr>
            <p:cNvSpPr/>
            <p:nvPr/>
          </p:nvSpPr>
          <p:spPr>
            <a:xfrm>
              <a:off x="2383978" y="334289"/>
              <a:ext cx="1918726" cy="761863"/>
            </a:xfrm>
            <a:prstGeom prst="ellipse">
              <a:avLst/>
            </a:prstGeom>
            <a:solidFill>
              <a:srgbClr val="FF3B0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Horndeski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9910739-8460-CFBE-9B89-5E03A57FCBCA}"/>
                </a:ext>
              </a:extLst>
            </p:cNvPr>
            <p:cNvSpPr/>
            <p:nvPr/>
          </p:nvSpPr>
          <p:spPr>
            <a:xfrm>
              <a:off x="101749" y="129025"/>
              <a:ext cx="1719945" cy="789435"/>
            </a:xfrm>
            <a:prstGeom prst="ellipse">
              <a:avLst/>
            </a:prstGeom>
            <a:solidFill>
              <a:srgbClr val="FF745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Beyond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Horndeski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D664F3F-35F6-D195-8208-2CE1341273D2}"/>
                </a:ext>
              </a:extLst>
            </p:cNvPr>
            <p:cNvSpPr/>
            <p:nvPr/>
          </p:nvSpPr>
          <p:spPr>
            <a:xfrm>
              <a:off x="57095" y="1152526"/>
              <a:ext cx="1378228" cy="903041"/>
            </a:xfrm>
            <a:prstGeom prst="ellipse">
              <a:avLst/>
            </a:prstGeom>
            <a:solidFill>
              <a:srgbClr val="FFAE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DHOST/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B3C83F0-FC6C-69F5-5FAB-1EEA38EE82BB}"/>
                </a:ext>
              </a:extLst>
            </p:cNvPr>
            <p:cNvSpPr/>
            <p:nvPr/>
          </p:nvSpPr>
          <p:spPr>
            <a:xfrm>
              <a:off x="7875985" y="153666"/>
              <a:ext cx="1327584" cy="969042"/>
            </a:xfrm>
            <a:prstGeom prst="ellipse">
              <a:avLst/>
            </a:prstGeom>
            <a:solidFill>
              <a:srgbClr val="6C15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Sym-metron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0E6FB8F-B53E-032A-27AC-582BF5E4B13F}"/>
                </a:ext>
              </a:extLst>
            </p:cNvPr>
            <p:cNvSpPr/>
            <p:nvPr/>
          </p:nvSpPr>
          <p:spPr>
            <a:xfrm>
              <a:off x="2321023" y="4252618"/>
              <a:ext cx="2300199" cy="1331828"/>
            </a:xfrm>
            <a:prstGeom prst="ellipse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Graviton has mass (local)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9CB3A15-CCE4-FE1A-BBE3-91E2B91CB291}"/>
                </a:ext>
              </a:extLst>
            </p:cNvPr>
            <p:cNvSpPr/>
            <p:nvPr/>
          </p:nvSpPr>
          <p:spPr>
            <a:xfrm>
              <a:off x="2592218" y="2706546"/>
              <a:ext cx="1644691" cy="1053762"/>
            </a:xfrm>
            <a:prstGeom prst="ellipse">
              <a:avLst/>
            </a:prstGeom>
            <a:solidFill>
              <a:srgbClr val="8CE0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biGravity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Multi-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gravity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1D83A41-B4E2-CD2B-5C2F-EBE52427981B}"/>
                </a:ext>
              </a:extLst>
            </p:cNvPr>
            <p:cNvSpPr/>
            <p:nvPr/>
          </p:nvSpPr>
          <p:spPr>
            <a:xfrm>
              <a:off x="252613" y="3076416"/>
              <a:ext cx="1497738" cy="756970"/>
            </a:xfrm>
            <a:prstGeom prst="ellipse">
              <a:avLst/>
            </a:prstGeom>
            <a:solidFill>
              <a:srgbClr val="E67E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Warped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MG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C8552BA-A63B-34DA-00CB-FE820441B055}"/>
                </a:ext>
              </a:extLst>
            </p:cNvPr>
            <p:cNvSpPr/>
            <p:nvPr/>
          </p:nvSpPr>
          <p:spPr>
            <a:xfrm>
              <a:off x="3485143" y="6091717"/>
              <a:ext cx="1513766" cy="984943"/>
            </a:xfrm>
            <a:prstGeom prst="ellipse">
              <a:avLst/>
            </a:prstGeom>
            <a:solidFill>
              <a:srgbClr val="9629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Generalized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Massive Gravity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50C7D24-6B9F-FC2B-52C1-D8D2F74047D5}"/>
                </a:ext>
              </a:extLst>
            </p:cNvPr>
            <p:cNvSpPr/>
            <p:nvPr/>
          </p:nvSpPr>
          <p:spPr>
            <a:xfrm>
              <a:off x="8026320" y="6486016"/>
              <a:ext cx="1505780" cy="891245"/>
            </a:xfrm>
            <a:prstGeom prst="ellipse">
              <a:avLst/>
            </a:prstGeom>
            <a:solidFill>
              <a:srgbClr val="3229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Non-local massive gravity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7C4A31E7-06A7-3635-915F-804FF3CF5849}"/>
                </a:ext>
              </a:extLst>
            </p:cNvPr>
            <p:cNvSpPr/>
            <p:nvPr/>
          </p:nvSpPr>
          <p:spPr>
            <a:xfrm>
              <a:off x="6042991" y="1096152"/>
              <a:ext cx="363489" cy="1130213"/>
            </a:xfrm>
            <a:custGeom>
              <a:avLst/>
              <a:gdLst>
                <a:gd name="connsiteX0" fmla="*/ 681541 w 681541"/>
                <a:gd name="connsiteY0" fmla="*/ 789451 h 789451"/>
                <a:gd name="connsiteX1" fmla="*/ 477078 w 681541"/>
                <a:gd name="connsiteY1" fmla="*/ 255578 h 789451"/>
                <a:gd name="connsiteX2" fmla="*/ 0 w 681541"/>
                <a:gd name="connsiteY2" fmla="*/ 0 h 78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1541" h="789451">
                  <a:moveTo>
                    <a:pt x="681541" y="789451"/>
                  </a:moveTo>
                  <a:cubicBezTo>
                    <a:pt x="636104" y="588302"/>
                    <a:pt x="590668" y="387153"/>
                    <a:pt x="477078" y="255578"/>
                  </a:cubicBezTo>
                  <a:cubicBezTo>
                    <a:pt x="363488" y="124003"/>
                    <a:pt x="181744" y="62001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61698C99-DD82-F186-C4E8-2DF0FA360E8D}"/>
                </a:ext>
              </a:extLst>
            </p:cNvPr>
            <p:cNvSpPr/>
            <p:nvPr/>
          </p:nvSpPr>
          <p:spPr>
            <a:xfrm>
              <a:off x="6533020" y="715618"/>
              <a:ext cx="1342965" cy="1533466"/>
            </a:xfrm>
            <a:custGeom>
              <a:avLst/>
              <a:gdLst>
                <a:gd name="connsiteX0" fmla="*/ 15447 w 129037"/>
                <a:gd name="connsiteY0" fmla="*/ 1215413 h 1215413"/>
                <a:gd name="connsiteX1" fmla="*/ 9768 w 129037"/>
                <a:gd name="connsiteY1" fmla="*/ 471398 h 1215413"/>
                <a:gd name="connsiteX2" fmla="*/ 129037 w 129037"/>
                <a:gd name="connsiteY2" fmla="*/ 0 h 121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37" h="1215413">
                  <a:moveTo>
                    <a:pt x="15447" y="1215413"/>
                  </a:moveTo>
                  <a:cubicBezTo>
                    <a:pt x="3141" y="944690"/>
                    <a:pt x="-9164" y="673967"/>
                    <a:pt x="9768" y="471398"/>
                  </a:cubicBezTo>
                  <a:cubicBezTo>
                    <a:pt x="28700" y="268829"/>
                    <a:pt x="78868" y="134414"/>
                    <a:pt x="129037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8C44D5-76BC-3FA0-B5CA-A25B9B11E283}"/>
                </a:ext>
              </a:extLst>
            </p:cNvPr>
            <p:cNvSpPr/>
            <p:nvPr/>
          </p:nvSpPr>
          <p:spPr>
            <a:xfrm>
              <a:off x="3681356" y="1239598"/>
              <a:ext cx="1481877" cy="105376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Generalized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Proca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4E708B2-AE58-9FB2-15C2-7242322EDB36}"/>
                </a:ext>
              </a:extLst>
            </p:cNvPr>
            <p:cNvSpPr/>
            <p:nvPr/>
          </p:nvSpPr>
          <p:spPr>
            <a:xfrm>
              <a:off x="1743371" y="1749278"/>
              <a:ext cx="1481877" cy="1053762"/>
            </a:xfrm>
            <a:prstGeom prst="ellipse">
              <a:avLst/>
            </a:prstGeom>
            <a:solidFill>
              <a:srgbClr val="B8E08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Beyond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Generalized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Proca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7CD09EA-5028-311E-0F4E-95B701CA6717}"/>
                </a:ext>
              </a:extLst>
            </p:cNvPr>
            <p:cNvSpPr/>
            <p:nvPr/>
          </p:nvSpPr>
          <p:spPr>
            <a:xfrm>
              <a:off x="1828799" y="6092482"/>
              <a:ext cx="1642324" cy="774067"/>
            </a:xfrm>
            <a:prstGeom prst="ellipse">
              <a:avLst/>
            </a:prstGeom>
            <a:solidFill>
              <a:srgbClr val="C829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Partially Massless Gravity</a:t>
              </a:r>
            </a:p>
          </p:txBody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1757707F-6E92-48E6-E509-44A20343AB81}"/>
                </a:ext>
              </a:extLst>
            </p:cNvPr>
            <p:cNvSpPr/>
            <p:nvPr/>
          </p:nvSpPr>
          <p:spPr>
            <a:xfrm>
              <a:off x="4236909" y="709938"/>
              <a:ext cx="562271" cy="17038"/>
            </a:xfrm>
            <a:custGeom>
              <a:avLst/>
              <a:gdLst>
                <a:gd name="connsiteX0" fmla="*/ 562271 w 562271"/>
                <a:gd name="connsiteY0" fmla="*/ 0 h 17038"/>
                <a:gd name="connsiteX1" fmla="*/ 386207 w 562271"/>
                <a:gd name="connsiteY1" fmla="*/ 11359 h 17038"/>
                <a:gd name="connsiteX2" fmla="*/ 0 w 562271"/>
                <a:gd name="connsiteY2" fmla="*/ 17038 h 1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71" h="17038">
                  <a:moveTo>
                    <a:pt x="562271" y="0"/>
                  </a:moveTo>
                  <a:cubicBezTo>
                    <a:pt x="521095" y="4259"/>
                    <a:pt x="479919" y="8519"/>
                    <a:pt x="386207" y="11359"/>
                  </a:cubicBezTo>
                  <a:cubicBezTo>
                    <a:pt x="292495" y="14199"/>
                    <a:pt x="146247" y="15618"/>
                    <a:pt x="0" y="1703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C1733454-DD99-A3F1-0C82-9846CB1F288D}"/>
                </a:ext>
              </a:extLst>
            </p:cNvPr>
            <p:cNvSpPr/>
            <p:nvPr/>
          </p:nvSpPr>
          <p:spPr>
            <a:xfrm>
              <a:off x="1789043" y="596348"/>
              <a:ext cx="602028" cy="141987"/>
            </a:xfrm>
            <a:custGeom>
              <a:avLst/>
              <a:gdLst>
                <a:gd name="connsiteX0" fmla="*/ 602028 w 602028"/>
                <a:gd name="connsiteY0" fmla="*/ 141987 h 141987"/>
                <a:gd name="connsiteX1" fmla="*/ 0 w 602028"/>
                <a:gd name="connsiteY1" fmla="*/ 0 h 14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2028" h="141987">
                  <a:moveTo>
                    <a:pt x="602028" y="141987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5AB43CFA-CD74-AA02-AE90-FCE2AEE27A39}"/>
                </a:ext>
              </a:extLst>
            </p:cNvPr>
            <p:cNvSpPr/>
            <p:nvPr/>
          </p:nvSpPr>
          <p:spPr>
            <a:xfrm>
              <a:off x="1419876" y="880323"/>
              <a:ext cx="136349" cy="562271"/>
            </a:xfrm>
            <a:custGeom>
              <a:avLst/>
              <a:gdLst>
                <a:gd name="connsiteX0" fmla="*/ 11359 w 136349"/>
                <a:gd name="connsiteY0" fmla="*/ 0 h 562271"/>
                <a:gd name="connsiteX1" fmla="*/ 136308 w 136349"/>
                <a:gd name="connsiteY1" fmla="*/ 283975 h 562271"/>
                <a:gd name="connsiteX2" fmla="*/ 0 w 136349"/>
                <a:gd name="connsiteY2" fmla="*/ 562271 h 5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349" h="562271">
                  <a:moveTo>
                    <a:pt x="11359" y="0"/>
                  </a:moveTo>
                  <a:cubicBezTo>
                    <a:pt x="74780" y="95131"/>
                    <a:pt x="138201" y="190263"/>
                    <a:pt x="136308" y="283975"/>
                  </a:cubicBezTo>
                  <a:cubicBezTo>
                    <a:pt x="134415" y="377687"/>
                    <a:pt x="67207" y="469979"/>
                    <a:pt x="0" y="562271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EB808CA7-5B96-E531-FABC-EF060369775E}"/>
                </a:ext>
              </a:extLst>
            </p:cNvPr>
            <p:cNvSpPr/>
            <p:nvPr/>
          </p:nvSpPr>
          <p:spPr>
            <a:xfrm>
              <a:off x="5151309" y="1623563"/>
              <a:ext cx="959836" cy="631200"/>
            </a:xfrm>
            <a:custGeom>
              <a:avLst/>
              <a:gdLst>
                <a:gd name="connsiteX0" fmla="*/ 959836 w 959836"/>
                <a:gd name="connsiteY0" fmla="*/ 631200 h 631200"/>
                <a:gd name="connsiteX1" fmla="*/ 607707 w 959836"/>
                <a:gd name="connsiteY1" fmla="*/ 68929 h 631200"/>
                <a:gd name="connsiteX2" fmla="*/ 0 w 959836"/>
                <a:gd name="connsiteY2" fmla="*/ 29172 h 6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9836" h="631200">
                  <a:moveTo>
                    <a:pt x="959836" y="631200"/>
                  </a:moveTo>
                  <a:cubicBezTo>
                    <a:pt x="863758" y="400233"/>
                    <a:pt x="767680" y="169267"/>
                    <a:pt x="607707" y="68929"/>
                  </a:cubicBezTo>
                  <a:cubicBezTo>
                    <a:pt x="447734" y="-31409"/>
                    <a:pt x="223867" y="-1119"/>
                    <a:pt x="0" y="29172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79D2AD4-6963-6C9E-A6BF-59D60DD1A694}"/>
                </a:ext>
              </a:extLst>
            </p:cNvPr>
            <p:cNvSpPr/>
            <p:nvPr/>
          </p:nvSpPr>
          <p:spPr>
            <a:xfrm>
              <a:off x="317083" y="4401810"/>
              <a:ext cx="1289275" cy="1033443"/>
            </a:xfrm>
            <a:prstGeom prst="ellipse">
              <a:avLst/>
            </a:prstGeom>
            <a:solidFill>
              <a:srgbClr val="F2CD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Mass-Varying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MG</a:t>
              </a:r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9ACDC41B-0225-3796-BB96-5FC4165B4A23}"/>
                </a:ext>
              </a:extLst>
            </p:cNvPr>
            <p:cNvSpPr/>
            <p:nvPr/>
          </p:nvSpPr>
          <p:spPr>
            <a:xfrm>
              <a:off x="3229700" y="1836767"/>
              <a:ext cx="422220" cy="350064"/>
            </a:xfrm>
            <a:custGeom>
              <a:avLst/>
              <a:gdLst>
                <a:gd name="connsiteX0" fmla="*/ 704258 w 704258"/>
                <a:gd name="connsiteY0" fmla="*/ 199174 h 244610"/>
                <a:gd name="connsiteX1" fmla="*/ 295334 w 704258"/>
                <a:gd name="connsiteY1" fmla="*/ 392 h 244610"/>
                <a:gd name="connsiteX2" fmla="*/ 0 w 704258"/>
                <a:gd name="connsiteY2" fmla="*/ 244610 h 244610"/>
                <a:gd name="connsiteX0" fmla="*/ 704258 w 704258"/>
                <a:gd name="connsiteY0" fmla="*/ 85558 h 130994"/>
                <a:gd name="connsiteX1" fmla="*/ 406693 w 704258"/>
                <a:gd name="connsiteY1" fmla="*/ 5593 h 130994"/>
                <a:gd name="connsiteX2" fmla="*/ 0 w 704258"/>
                <a:gd name="connsiteY2" fmla="*/ 130994 h 130994"/>
                <a:gd name="connsiteX0" fmla="*/ 704258 w 704258"/>
                <a:gd name="connsiteY0" fmla="*/ 85558 h 130994"/>
                <a:gd name="connsiteX1" fmla="*/ 406693 w 704258"/>
                <a:gd name="connsiteY1" fmla="*/ 5593 h 130994"/>
                <a:gd name="connsiteX2" fmla="*/ 0 w 704258"/>
                <a:gd name="connsiteY2" fmla="*/ 130994 h 130994"/>
                <a:gd name="connsiteX0" fmla="*/ 704258 w 704258"/>
                <a:gd name="connsiteY0" fmla="*/ 45988 h 91424"/>
                <a:gd name="connsiteX1" fmla="*/ 417299 w 704258"/>
                <a:gd name="connsiteY1" fmla="*/ 51975 h 91424"/>
                <a:gd name="connsiteX2" fmla="*/ 0 w 704258"/>
                <a:gd name="connsiteY2" fmla="*/ 91424 h 91424"/>
                <a:gd name="connsiteX0" fmla="*/ 704258 w 704258"/>
                <a:gd name="connsiteY0" fmla="*/ 0 h 45436"/>
                <a:gd name="connsiteX1" fmla="*/ 0 w 704258"/>
                <a:gd name="connsiteY1" fmla="*/ 45436 h 45436"/>
                <a:gd name="connsiteX0" fmla="*/ 460328 w 460328"/>
                <a:gd name="connsiteY0" fmla="*/ 0 h 181950"/>
                <a:gd name="connsiteX1" fmla="*/ 0 w 460328"/>
                <a:gd name="connsiteY1" fmla="*/ 181950 h 18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0328" h="181950">
                  <a:moveTo>
                    <a:pt x="460328" y="0"/>
                  </a:moveTo>
                  <a:lnTo>
                    <a:pt x="0" y="181950"/>
                  </a:ln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06B1007A-0E84-F056-F8AD-A4CA05AC1608}"/>
                </a:ext>
              </a:extLst>
            </p:cNvPr>
            <p:cNvSpPr/>
            <p:nvPr/>
          </p:nvSpPr>
          <p:spPr>
            <a:xfrm>
              <a:off x="4043806" y="2309544"/>
              <a:ext cx="1908313" cy="569964"/>
            </a:xfrm>
            <a:custGeom>
              <a:avLst/>
              <a:gdLst>
                <a:gd name="connsiteX0" fmla="*/ 1896954 w 1896954"/>
                <a:gd name="connsiteY0" fmla="*/ 64488 h 734670"/>
                <a:gd name="connsiteX1" fmla="*/ 1027990 w 1896954"/>
                <a:gd name="connsiteY1" fmla="*/ 64488 h 734670"/>
                <a:gd name="connsiteX2" fmla="*/ 0 w 1896954"/>
                <a:gd name="connsiteY2" fmla="*/ 734670 h 7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6954" h="734670">
                  <a:moveTo>
                    <a:pt x="1896954" y="64488"/>
                  </a:moveTo>
                  <a:cubicBezTo>
                    <a:pt x="1620551" y="8639"/>
                    <a:pt x="1344149" y="-47209"/>
                    <a:pt x="1027990" y="64488"/>
                  </a:cubicBezTo>
                  <a:cubicBezTo>
                    <a:pt x="711831" y="176185"/>
                    <a:pt x="355915" y="455427"/>
                    <a:pt x="0" y="73467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D9BEC92-6D59-E1E2-3F30-CCC573C962F1}"/>
                </a:ext>
              </a:extLst>
            </p:cNvPr>
            <p:cNvSpPr/>
            <p:nvPr/>
          </p:nvSpPr>
          <p:spPr>
            <a:xfrm>
              <a:off x="421811" y="5976957"/>
              <a:ext cx="1079818" cy="924475"/>
            </a:xfrm>
            <a:prstGeom prst="ellipse">
              <a:avLst/>
            </a:prstGeom>
            <a:solidFill>
              <a:srgbClr val="E293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Quasi-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dilaton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E177F04-8759-9768-BE90-3E385F9C0477}"/>
                </a:ext>
              </a:extLst>
            </p:cNvPr>
            <p:cNvSpPr/>
            <p:nvPr/>
          </p:nvSpPr>
          <p:spPr>
            <a:xfrm>
              <a:off x="5116666" y="6240250"/>
              <a:ext cx="1505780" cy="891245"/>
            </a:xfrm>
            <a:prstGeom prst="ellipse">
              <a:avLst/>
            </a:prstGeom>
            <a:solidFill>
              <a:srgbClr val="6429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9C7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Minimal Massive Gravity</a:t>
              </a:r>
            </a:p>
          </p:txBody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125A10B8-8696-0443-5816-6F2B72ED07B7}"/>
                </a:ext>
              </a:extLst>
            </p:cNvPr>
            <p:cNvSpPr/>
            <p:nvPr/>
          </p:nvSpPr>
          <p:spPr>
            <a:xfrm>
              <a:off x="4163076" y="4009729"/>
              <a:ext cx="863284" cy="369168"/>
            </a:xfrm>
            <a:custGeom>
              <a:avLst/>
              <a:gdLst>
                <a:gd name="connsiteX0" fmla="*/ 863284 w 863284"/>
                <a:gd name="connsiteY0" fmla="*/ 369168 h 369168"/>
                <a:gd name="connsiteX1" fmla="*/ 386206 w 863284"/>
                <a:gd name="connsiteY1" fmla="*/ 0 h 369168"/>
                <a:gd name="connsiteX2" fmla="*/ 0 w 863284"/>
                <a:gd name="connsiteY2" fmla="*/ 369168 h 3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284" h="369168">
                  <a:moveTo>
                    <a:pt x="863284" y="369168"/>
                  </a:moveTo>
                  <a:cubicBezTo>
                    <a:pt x="696685" y="184584"/>
                    <a:pt x="530087" y="0"/>
                    <a:pt x="386206" y="0"/>
                  </a:cubicBezTo>
                  <a:cubicBezTo>
                    <a:pt x="242325" y="0"/>
                    <a:pt x="121162" y="184584"/>
                    <a:pt x="0" y="3691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Freeform 22">
              <a:extLst>
                <a:ext uri="{FF2B5EF4-FFF2-40B4-BE49-F238E27FC236}">
                  <a16:creationId xmlns:a16="http://schemas.microsoft.com/office/drawing/2014/main" id="{082F964D-5E72-9D88-C18A-0929D662D59A}"/>
                </a:ext>
              </a:extLst>
            </p:cNvPr>
            <p:cNvSpPr/>
            <p:nvPr/>
          </p:nvSpPr>
          <p:spPr>
            <a:xfrm>
              <a:off x="3248676" y="3771190"/>
              <a:ext cx="28397" cy="477078"/>
            </a:xfrm>
            <a:custGeom>
              <a:avLst/>
              <a:gdLst>
                <a:gd name="connsiteX0" fmla="*/ 0 w 28397"/>
                <a:gd name="connsiteY0" fmla="*/ 477078 h 477078"/>
                <a:gd name="connsiteX1" fmla="*/ 17038 w 28397"/>
                <a:gd name="connsiteY1" fmla="*/ 147667 h 477078"/>
                <a:gd name="connsiteX2" fmla="*/ 28397 w 28397"/>
                <a:gd name="connsiteY2" fmla="*/ 0 h 47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97" h="477078">
                  <a:moveTo>
                    <a:pt x="0" y="477078"/>
                  </a:moveTo>
                  <a:cubicBezTo>
                    <a:pt x="6152" y="352129"/>
                    <a:pt x="12305" y="227180"/>
                    <a:pt x="17038" y="147667"/>
                  </a:cubicBezTo>
                  <a:cubicBezTo>
                    <a:pt x="21771" y="68154"/>
                    <a:pt x="25084" y="34077"/>
                    <a:pt x="28397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23">
              <a:extLst>
                <a:ext uri="{FF2B5EF4-FFF2-40B4-BE49-F238E27FC236}">
                  <a16:creationId xmlns:a16="http://schemas.microsoft.com/office/drawing/2014/main" id="{AF093516-349E-A0DD-F064-29414BEC3179}"/>
                </a:ext>
              </a:extLst>
            </p:cNvPr>
            <p:cNvSpPr/>
            <p:nvPr/>
          </p:nvSpPr>
          <p:spPr>
            <a:xfrm>
              <a:off x="1703851" y="3498574"/>
              <a:ext cx="925759" cy="914400"/>
            </a:xfrm>
            <a:custGeom>
              <a:avLst/>
              <a:gdLst>
                <a:gd name="connsiteX0" fmla="*/ 925759 w 925759"/>
                <a:gd name="connsiteY0" fmla="*/ 914400 h 914400"/>
                <a:gd name="connsiteX1" fmla="*/ 567950 w 925759"/>
                <a:gd name="connsiteY1" fmla="*/ 363488 h 914400"/>
                <a:gd name="connsiteX2" fmla="*/ 0 w 925759"/>
                <a:gd name="connsiteY2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759" h="914400">
                  <a:moveTo>
                    <a:pt x="925759" y="914400"/>
                  </a:moveTo>
                  <a:cubicBezTo>
                    <a:pt x="824001" y="715144"/>
                    <a:pt x="722243" y="515888"/>
                    <a:pt x="567950" y="363488"/>
                  </a:cubicBezTo>
                  <a:cubicBezTo>
                    <a:pt x="413657" y="211088"/>
                    <a:pt x="206828" y="105544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 24">
              <a:extLst>
                <a:ext uri="{FF2B5EF4-FFF2-40B4-BE49-F238E27FC236}">
                  <a16:creationId xmlns:a16="http://schemas.microsoft.com/office/drawing/2014/main" id="{AE86E7EE-5588-B0E3-E272-2C71251AE48D}"/>
                </a:ext>
              </a:extLst>
            </p:cNvPr>
            <p:cNvSpPr/>
            <p:nvPr/>
          </p:nvSpPr>
          <p:spPr>
            <a:xfrm>
              <a:off x="1453953" y="4346417"/>
              <a:ext cx="868964" cy="418686"/>
            </a:xfrm>
            <a:custGeom>
              <a:avLst/>
              <a:gdLst>
                <a:gd name="connsiteX0" fmla="*/ 868964 w 868964"/>
                <a:gd name="connsiteY0" fmla="*/ 418686 h 418686"/>
                <a:gd name="connsiteX1" fmla="*/ 511155 w 868964"/>
                <a:gd name="connsiteY1" fmla="*/ 4082 h 418686"/>
                <a:gd name="connsiteX2" fmla="*/ 0 w 868964"/>
                <a:gd name="connsiteY2" fmla="*/ 242622 h 41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8964" h="418686">
                  <a:moveTo>
                    <a:pt x="868964" y="418686"/>
                  </a:moveTo>
                  <a:cubicBezTo>
                    <a:pt x="762473" y="226056"/>
                    <a:pt x="655982" y="33426"/>
                    <a:pt x="511155" y="4082"/>
                  </a:cubicBezTo>
                  <a:cubicBezTo>
                    <a:pt x="366328" y="-25262"/>
                    <a:pt x="183164" y="108680"/>
                    <a:pt x="0" y="242622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25">
              <a:extLst>
                <a:ext uri="{FF2B5EF4-FFF2-40B4-BE49-F238E27FC236}">
                  <a16:creationId xmlns:a16="http://schemas.microsoft.com/office/drawing/2014/main" id="{B34273B2-E3F0-51D6-3F53-905B7F3CCC45}"/>
                </a:ext>
              </a:extLst>
            </p:cNvPr>
            <p:cNvSpPr/>
            <p:nvPr/>
          </p:nvSpPr>
          <p:spPr>
            <a:xfrm>
              <a:off x="1442594" y="5225143"/>
              <a:ext cx="954156" cy="954156"/>
            </a:xfrm>
            <a:custGeom>
              <a:avLst/>
              <a:gdLst>
                <a:gd name="connsiteX0" fmla="*/ 954156 w 954156"/>
                <a:gd name="connsiteY0" fmla="*/ 0 h 954156"/>
                <a:gd name="connsiteX1" fmla="*/ 0 w 954156"/>
                <a:gd name="connsiteY1" fmla="*/ 954156 h 95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4156" h="954156">
                  <a:moveTo>
                    <a:pt x="954156" y="0"/>
                  </a:moveTo>
                  <a:lnTo>
                    <a:pt x="0" y="954156"/>
                  </a:ln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4ED99168-40A1-4227-94A7-61B19DD9711C}"/>
                </a:ext>
              </a:extLst>
            </p:cNvPr>
            <p:cNvSpPr/>
            <p:nvPr/>
          </p:nvSpPr>
          <p:spPr>
            <a:xfrm>
              <a:off x="925759" y="5446643"/>
              <a:ext cx="5680" cy="516835"/>
            </a:xfrm>
            <a:custGeom>
              <a:avLst/>
              <a:gdLst>
                <a:gd name="connsiteX0" fmla="*/ 5680 w 5680"/>
                <a:gd name="connsiteY0" fmla="*/ 516835 h 516835"/>
                <a:gd name="connsiteX1" fmla="*/ 0 w 5680"/>
                <a:gd name="connsiteY1" fmla="*/ 0 h 51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80" h="516835">
                  <a:moveTo>
                    <a:pt x="5680" y="516835"/>
                  </a:moveTo>
                  <a:cubicBezTo>
                    <a:pt x="3787" y="344557"/>
                    <a:pt x="1893" y="172278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CD06597E-93AE-A82E-DCA3-B62EB3C95E40}"/>
                </a:ext>
              </a:extLst>
            </p:cNvPr>
            <p:cNvSpPr/>
            <p:nvPr/>
          </p:nvSpPr>
          <p:spPr>
            <a:xfrm>
              <a:off x="2839752" y="5548875"/>
              <a:ext cx="198782" cy="528193"/>
            </a:xfrm>
            <a:custGeom>
              <a:avLst/>
              <a:gdLst>
                <a:gd name="connsiteX0" fmla="*/ 198782 w 198782"/>
                <a:gd name="connsiteY0" fmla="*/ 0 h 528193"/>
                <a:gd name="connsiteX1" fmla="*/ 0 w 198782"/>
                <a:gd name="connsiteY1" fmla="*/ 528193 h 52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782" h="528193">
                  <a:moveTo>
                    <a:pt x="198782" y="0"/>
                  </a:moveTo>
                  <a:lnTo>
                    <a:pt x="0" y="528193"/>
                  </a:ln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32">
              <a:extLst>
                <a:ext uri="{FF2B5EF4-FFF2-40B4-BE49-F238E27FC236}">
                  <a16:creationId xmlns:a16="http://schemas.microsoft.com/office/drawing/2014/main" id="{BDFF8A52-C703-F4AC-31C5-746F4738100B}"/>
                </a:ext>
              </a:extLst>
            </p:cNvPr>
            <p:cNvSpPr/>
            <p:nvPr/>
          </p:nvSpPr>
          <p:spPr>
            <a:xfrm>
              <a:off x="4077883" y="5526157"/>
              <a:ext cx="224821" cy="528193"/>
            </a:xfrm>
            <a:custGeom>
              <a:avLst/>
              <a:gdLst>
                <a:gd name="connsiteX0" fmla="*/ 0 w 323732"/>
                <a:gd name="connsiteY0" fmla="*/ 0 h 437321"/>
                <a:gd name="connsiteX1" fmla="*/ 323732 w 323732"/>
                <a:gd name="connsiteY1" fmla="*/ 437321 h 43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3732" h="437321">
                  <a:moveTo>
                    <a:pt x="0" y="0"/>
                  </a:moveTo>
                  <a:lnTo>
                    <a:pt x="323732" y="437321"/>
                  </a:ln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F7B378D5-8A51-6FFB-1897-6B3063C9A6EE}"/>
                </a:ext>
              </a:extLst>
            </p:cNvPr>
            <p:cNvSpPr/>
            <p:nvPr/>
          </p:nvSpPr>
          <p:spPr>
            <a:xfrm>
              <a:off x="4566320" y="5151309"/>
              <a:ext cx="1258656" cy="1076693"/>
            </a:xfrm>
            <a:custGeom>
              <a:avLst/>
              <a:gdLst>
                <a:gd name="connsiteX0" fmla="*/ 0 w 2038942"/>
                <a:gd name="connsiteY0" fmla="*/ 0 h 1152939"/>
                <a:gd name="connsiteX1" fmla="*/ 954157 w 2038942"/>
                <a:gd name="connsiteY1" fmla="*/ 545233 h 1152939"/>
                <a:gd name="connsiteX2" fmla="*/ 1715210 w 2038942"/>
                <a:gd name="connsiteY2" fmla="*/ 806490 h 1152939"/>
                <a:gd name="connsiteX3" fmla="*/ 2038942 w 2038942"/>
                <a:gd name="connsiteY3" fmla="*/ 1152939 h 11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8942" h="1152939">
                  <a:moveTo>
                    <a:pt x="0" y="0"/>
                  </a:moveTo>
                  <a:cubicBezTo>
                    <a:pt x="334144" y="205409"/>
                    <a:pt x="668289" y="410818"/>
                    <a:pt x="954157" y="545233"/>
                  </a:cubicBezTo>
                  <a:cubicBezTo>
                    <a:pt x="1240025" y="679648"/>
                    <a:pt x="1534413" y="705206"/>
                    <a:pt x="1715210" y="806490"/>
                  </a:cubicBezTo>
                  <a:cubicBezTo>
                    <a:pt x="1896007" y="907774"/>
                    <a:pt x="1967474" y="1030356"/>
                    <a:pt x="2038942" y="1152939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 34">
              <a:extLst>
                <a:ext uri="{FF2B5EF4-FFF2-40B4-BE49-F238E27FC236}">
                  <a16:creationId xmlns:a16="http://schemas.microsoft.com/office/drawing/2014/main" id="{7E919817-3717-7DDF-6070-B3DA284C791F}"/>
                </a:ext>
              </a:extLst>
            </p:cNvPr>
            <p:cNvSpPr/>
            <p:nvPr/>
          </p:nvSpPr>
          <p:spPr>
            <a:xfrm>
              <a:off x="6645019" y="5469361"/>
              <a:ext cx="1754966" cy="1101824"/>
            </a:xfrm>
            <a:custGeom>
              <a:avLst/>
              <a:gdLst>
                <a:gd name="connsiteX0" fmla="*/ 0 w 1754966"/>
                <a:gd name="connsiteY0" fmla="*/ 0 h 1101824"/>
                <a:gd name="connsiteX1" fmla="*/ 1306285 w 1754966"/>
                <a:gd name="connsiteY1" fmla="*/ 556592 h 1101824"/>
                <a:gd name="connsiteX2" fmla="*/ 1754966 w 1754966"/>
                <a:gd name="connsiteY2" fmla="*/ 1101824 h 110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4966" h="1101824">
                  <a:moveTo>
                    <a:pt x="0" y="0"/>
                  </a:moveTo>
                  <a:cubicBezTo>
                    <a:pt x="506895" y="186477"/>
                    <a:pt x="1013791" y="372955"/>
                    <a:pt x="1306285" y="556592"/>
                  </a:cubicBezTo>
                  <a:cubicBezTo>
                    <a:pt x="1598779" y="740229"/>
                    <a:pt x="1676872" y="921026"/>
                    <a:pt x="1754966" y="1101824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B5CE3F3-CB98-0B4B-398E-8EAAE7E4C26C}"/>
                </a:ext>
              </a:extLst>
            </p:cNvPr>
            <p:cNvSpPr/>
            <p:nvPr/>
          </p:nvSpPr>
          <p:spPr>
            <a:xfrm>
              <a:off x="317083" y="2258380"/>
              <a:ext cx="1000192" cy="69076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Proca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-nuevo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A217EBD6-A7AA-C022-2C8E-0FEDB6B89F87}"/>
                </a:ext>
              </a:extLst>
            </p:cNvPr>
            <p:cNvSpPr/>
            <p:nvPr/>
          </p:nvSpPr>
          <p:spPr>
            <a:xfrm>
              <a:off x="1351354" y="2714180"/>
              <a:ext cx="1525098" cy="1585219"/>
            </a:xfrm>
            <a:custGeom>
              <a:avLst/>
              <a:gdLst>
                <a:gd name="connsiteX0" fmla="*/ 925759 w 925759"/>
                <a:gd name="connsiteY0" fmla="*/ 914400 h 914400"/>
                <a:gd name="connsiteX1" fmla="*/ 567950 w 925759"/>
                <a:gd name="connsiteY1" fmla="*/ 363488 h 914400"/>
                <a:gd name="connsiteX2" fmla="*/ 0 w 925759"/>
                <a:gd name="connsiteY2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759" h="914400">
                  <a:moveTo>
                    <a:pt x="925759" y="914400"/>
                  </a:moveTo>
                  <a:cubicBezTo>
                    <a:pt x="824001" y="715144"/>
                    <a:pt x="722243" y="515888"/>
                    <a:pt x="567950" y="363488"/>
                  </a:cubicBezTo>
                  <a:cubicBezTo>
                    <a:pt x="413657" y="211088"/>
                    <a:pt x="206828" y="105544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BB5B818-D58D-ED6E-CE74-44C48411FACF}"/>
                </a:ext>
              </a:extLst>
            </p:cNvPr>
            <p:cNvSpPr/>
            <p:nvPr/>
          </p:nvSpPr>
          <p:spPr>
            <a:xfrm>
              <a:off x="1144172" y="2101207"/>
              <a:ext cx="591494" cy="234030"/>
            </a:xfrm>
            <a:custGeom>
              <a:avLst/>
              <a:gdLst>
                <a:gd name="connsiteX0" fmla="*/ 511126 w 511126"/>
                <a:gd name="connsiteY0" fmla="*/ 0 h 398585"/>
                <a:gd name="connsiteX1" fmla="*/ 187570 w 511126"/>
                <a:gd name="connsiteY1" fmla="*/ 178191 h 398585"/>
                <a:gd name="connsiteX2" fmla="*/ 0 w 511126"/>
                <a:gd name="connsiteY2" fmla="*/ 398585 h 39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126" h="398585">
                  <a:moveTo>
                    <a:pt x="511126" y="0"/>
                  </a:moveTo>
                  <a:cubicBezTo>
                    <a:pt x="391942" y="55880"/>
                    <a:pt x="272758" y="111760"/>
                    <a:pt x="187570" y="178191"/>
                  </a:cubicBezTo>
                  <a:cubicBezTo>
                    <a:pt x="102382" y="244622"/>
                    <a:pt x="51191" y="321603"/>
                    <a:pt x="0" y="398585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3452CB1-67E9-F055-AE8B-DDD30E6EB0A9}"/>
                </a:ext>
              </a:extLst>
            </p:cNvPr>
            <p:cNvSpPr/>
            <p:nvPr/>
          </p:nvSpPr>
          <p:spPr>
            <a:xfrm>
              <a:off x="6599872" y="5958605"/>
              <a:ext cx="1505780" cy="891245"/>
            </a:xfrm>
            <a:prstGeom prst="ellipse">
              <a:avLst/>
            </a:prstGeom>
            <a:solidFill>
              <a:srgbClr val="6429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9C7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Minimally Modified Gravity</a:t>
              </a:r>
            </a:p>
          </p:txBody>
        </p:sp>
        <p:sp>
          <p:nvSpPr>
            <p:cNvPr id="85" name="Freeform 33">
              <a:extLst>
                <a:ext uri="{FF2B5EF4-FFF2-40B4-BE49-F238E27FC236}">
                  <a16:creationId xmlns:a16="http://schemas.microsoft.com/office/drawing/2014/main" id="{0E113DEB-5F45-E339-CDF1-313C60124AE4}"/>
                </a:ext>
              </a:extLst>
            </p:cNvPr>
            <p:cNvSpPr/>
            <p:nvPr/>
          </p:nvSpPr>
          <p:spPr>
            <a:xfrm>
              <a:off x="4621223" y="4977659"/>
              <a:ext cx="2284930" cy="1076692"/>
            </a:xfrm>
            <a:custGeom>
              <a:avLst/>
              <a:gdLst>
                <a:gd name="connsiteX0" fmla="*/ 0 w 2038942"/>
                <a:gd name="connsiteY0" fmla="*/ 0 h 1152939"/>
                <a:gd name="connsiteX1" fmla="*/ 954157 w 2038942"/>
                <a:gd name="connsiteY1" fmla="*/ 545233 h 1152939"/>
                <a:gd name="connsiteX2" fmla="*/ 1715210 w 2038942"/>
                <a:gd name="connsiteY2" fmla="*/ 806490 h 1152939"/>
                <a:gd name="connsiteX3" fmla="*/ 2038942 w 2038942"/>
                <a:gd name="connsiteY3" fmla="*/ 1152939 h 11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8942" h="1152939">
                  <a:moveTo>
                    <a:pt x="0" y="0"/>
                  </a:moveTo>
                  <a:cubicBezTo>
                    <a:pt x="334144" y="205409"/>
                    <a:pt x="668289" y="410818"/>
                    <a:pt x="954157" y="545233"/>
                  </a:cubicBezTo>
                  <a:cubicBezTo>
                    <a:pt x="1240025" y="679648"/>
                    <a:pt x="1534413" y="705206"/>
                    <a:pt x="1715210" y="806490"/>
                  </a:cubicBezTo>
                  <a:cubicBezTo>
                    <a:pt x="1896007" y="907774"/>
                    <a:pt x="1967474" y="1030356"/>
                    <a:pt x="2038942" y="1152939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0D58DA8-E9BD-3BFC-D5F7-C0FB1619A506}"/>
                </a:ext>
              </a:extLst>
            </p:cNvPr>
            <p:cNvSpPr/>
            <p:nvPr/>
          </p:nvSpPr>
          <p:spPr>
            <a:xfrm>
              <a:off x="1652186" y="903744"/>
              <a:ext cx="1000192" cy="653802"/>
            </a:xfrm>
            <a:prstGeom prst="ellipse">
              <a:avLst/>
            </a:prstGeom>
            <a:solidFill>
              <a:srgbClr val="91DDBB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EFT of Vector-Tensor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 15">
              <a:extLst>
                <a:ext uri="{FF2B5EF4-FFF2-40B4-BE49-F238E27FC236}">
                  <a16:creationId xmlns:a16="http://schemas.microsoft.com/office/drawing/2014/main" id="{5DE91554-DB3B-1CFD-8D42-C8444220CC54}"/>
                </a:ext>
              </a:extLst>
            </p:cNvPr>
            <p:cNvSpPr/>
            <p:nvPr/>
          </p:nvSpPr>
          <p:spPr>
            <a:xfrm flipV="1">
              <a:off x="2652378" y="1287884"/>
              <a:ext cx="1090868" cy="252407"/>
            </a:xfrm>
            <a:custGeom>
              <a:avLst/>
              <a:gdLst>
                <a:gd name="connsiteX0" fmla="*/ 704258 w 704258"/>
                <a:gd name="connsiteY0" fmla="*/ 199174 h 244610"/>
                <a:gd name="connsiteX1" fmla="*/ 295334 w 704258"/>
                <a:gd name="connsiteY1" fmla="*/ 392 h 244610"/>
                <a:gd name="connsiteX2" fmla="*/ 0 w 704258"/>
                <a:gd name="connsiteY2" fmla="*/ 244610 h 244610"/>
                <a:gd name="connsiteX0" fmla="*/ 704258 w 704258"/>
                <a:gd name="connsiteY0" fmla="*/ 85558 h 130994"/>
                <a:gd name="connsiteX1" fmla="*/ 406693 w 704258"/>
                <a:gd name="connsiteY1" fmla="*/ 5593 h 130994"/>
                <a:gd name="connsiteX2" fmla="*/ 0 w 704258"/>
                <a:gd name="connsiteY2" fmla="*/ 130994 h 130994"/>
                <a:gd name="connsiteX0" fmla="*/ 704258 w 704258"/>
                <a:gd name="connsiteY0" fmla="*/ 85558 h 130994"/>
                <a:gd name="connsiteX1" fmla="*/ 406693 w 704258"/>
                <a:gd name="connsiteY1" fmla="*/ 5593 h 130994"/>
                <a:gd name="connsiteX2" fmla="*/ 0 w 704258"/>
                <a:gd name="connsiteY2" fmla="*/ 130994 h 130994"/>
                <a:gd name="connsiteX0" fmla="*/ 704258 w 704258"/>
                <a:gd name="connsiteY0" fmla="*/ 45988 h 91424"/>
                <a:gd name="connsiteX1" fmla="*/ 417299 w 704258"/>
                <a:gd name="connsiteY1" fmla="*/ 51975 h 91424"/>
                <a:gd name="connsiteX2" fmla="*/ 0 w 704258"/>
                <a:gd name="connsiteY2" fmla="*/ 91424 h 91424"/>
                <a:gd name="connsiteX0" fmla="*/ 704258 w 704258"/>
                <a:gd name="connsiteY0" fmla="*/ 0 h 45436"/>
                <a:gd name="connsiteX1" fmla="*/ 0 w 704258"/>
                <a:gd name="connsiteY1" fmla="*/ 45436 h 45436"/>
                <a:gd name="connsiteX0" fmla="*/ 460328 w 460328"/>
                <a:gd name="connsiteY0" fmla="*/ 0 h 181950"/>
                <a:gd name="connsiteX1" fmla="*/ 0 w 460328"/>
                <a:gd name="connsiteY1" fmla="*/ 181950 h 18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0328" h="181950">
                  <a:moveTo>
                    <a:pt x="460328" y="0"/>
                  </a:moveTo>
                  <a:lnTo>
                    <a:pt x="0" y="181950"/>
                  </a:ln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A196F8-5D4C-6596-2947-3FD3169DF464}"/>
              </a:ext>
            </a:extLst>
          </p:cNvPr>
          <p:cNvGrpSpPr/>
          <p:nvPr/>
        </p:nvGrpSpPr>
        <p:grpSpPr>
          <a:xfrm>
            <a:off x="4236909" y="3998578"/>
            <a:ext cx="5499270" cy="3351179"/>
            <a:chOff x="4012478" y="3987876"/>
            <a:chExt cx="5499270" cy="3351179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C339A703-CD40-361D-9D9D-37CEA73F6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"/>
            <a:stretch/>
          </p:blipFill>
          <p:spPr>
            <a:xfrm>
              <a:off x="4012478" y="4467639"/>
              <a:ext cx="4801313" cy="2871416"/>
            </a:xfrm>
            <a:prstGeom prst="rect">
              <a:avLst/>
            </a:prstGeom>
          </p:spPr>
        </p:pic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6D5B202F-01DA-48A5-CCC8-3F3D572704AF}"/>
                </a:ext>
              </a:extLst>
            </p:cNvPr>
            <p:cNvSpPr/>
            <p:nvPr/>
          </p:nvSpPr>
          <p:spPr>
            <a:xfrm>
              <a:off x="4813466" y="3987876"/>
              <a:ext cx="4698282" cy="1323439"/>
            </a:xfrm>
            <a:prstGeom prst="wedgeRoundRectCallout">
              <a:avLst>
                <a:gd name="adj1" fmla="val -40604"/>
                <a:gd name="adj2" fmla="val 9600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516069-0D01-EB8D-DAFE-B97E4A0E11D4}"/>
                </a:ext>
              </a:extLst>
            </p:cNvPr>
            <p:cNvSpPr txBox="1"/>
            <p:nvPr/>
          </p:nvSpPr>
          <p:spPr>
            <a:xfrm>
              <a:off x="4911855" y="4042546"/>
              <a:ext cx="45038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STFangsong" panose="02010600040101010101" pitchFamily="2" charset="-122"/>
                  <a:cs typeface="Calibri Light" panose="020F0302020204030204" pitchFamily="34" charset="0"/>
                </a:rPr>
                <a:t>They all ask “What is Dark Energy”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STFangsong" panose="02010600040101010101" pitchFamily="2" charset="-122"/>
                  <a:cs typeface="Calibri Light" panose="020F0302020204030204" pitchFamily="34" charset="0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STFangsong" panose="02010600040101010101" pitchFamily="2" charset="-122"/>
                  <a:cs typeface="Calibri Light" panose="020F0302020204030204" pitchFamily="34" charset="0"/>
                </a:rPr>
                <a:t>and “Where is Dark Energy”, but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STFangsong" panose="02010600040101010101" pitchFamily="2" charset="-122"/>
                  <a:cs typeface="Calibri Light" panose="020F0302020204030204" pitchFamily="34" charset="0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STFangsong" panose="02010600040101010101" pitchFamily="2" charset="-122"/>
                  <a:cs typeface="Calibri Light" panose="020F0302020204030204" pitchFamily="34" charset="0"/>
                </a:rPr>
                <a:t>nobody asks “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ea typeface="STFangsong" panose="02010600040101010101" pitchFamily="2" charset="-122"/>
                  <a:cs typeface="Calibri Light" panose="020F0302020204030204" pitchFamily="34" charset="0"/>
                </a:rPr>
                <a:t>HOW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STFangsong" panose="02010600040101010101" pitchFamily="2" charset="-122"/>
                  <a:cs typeface="Calibri Light" panose="020F0302020204030204" pitchFamily="34" charset="0"/>
                </a:rPr>
                <a:t> is Dark Energy?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9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22 0.00106 L 0.22819 0.008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525702-F3DD-444E-BD2F-473C54AF947C}"/>
              </a:ext>
            </a:extLst>
          </p:cNvPr>
          <p:cNvSpPr txBox="1">
            <a:spLocks/>
          </p:cNvSpPr>
          <p:nvPr/>
        </p:nvSpPr>
        <p:spPr>
          <a:xfrm>
            <a:off x="394817" y="6646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Gravitational EFTs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668575-35FF-4147-8F2E-5B1A5A20B39E}"/>
              </a:ext>
            </a:extLst>
          </p:cNvPr>
          <p:cNvSpPr/>
          <p:nvPr/>
        </p:nvSpPr>
        <p:spPr>
          <a:xfrm>
            <a:off x="4090453" y="5058163"/>
            <a:ext cx="20185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luminal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sound speed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18823-7CC9-414D-B6C1-F9CB18D855FE}"/>
              </a:ext>
            </a:extLst>
          </p:cNvPr>
          <p:cNvSpPr txBox="1"/>
          <p:nvPr/>
        </p:nvSpPr>
        <p:spPr>
          <a:xfrm>
            <a:off x="3866836" y="3900380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positivity bounds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CA6660-01F0-4108-A509-6DA0B6C89802}"/>
              </a:ext>
            </a:extLst>
          </p:cNvPr>
          <p:cNvSpPr txBox="1"/>
          <p:nvPr/>
        </p:nvSpPr>
        <p:spPr>
          <a:xfrm>
            <a:off x="3576124" y="1585386"/>
            <a:ext cx="46362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Unitary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(optical theorem)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Lorentz invariant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(crossing symmetry)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(analyticity)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Local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(Froissart Bound)</a:t>
            </a:r>
          </a:p>
        </p:txBody>
      </p:sp>
      <p:pic>
        <p:nvPicPr>
          <p:cNvPr id="58" name="Picture 2" descr="Crazy Arrow Icons - Download Free Vector Icons | Noun Project">
            <a:extLst>
              <a:ext uri="{FF2B5EF4-FFF2-40B4-BE49-F238E27FC236}">
                <a16:creationId xmlns:a16="http://schemas.microsoft.com/office/drawing/2014/main" id="{DFA2281C-4014-40D0-9105-77E885FA2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81">
            <a:off x="4640612" y="3203791"/>
            <a:ext cx="608376" cy="6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razy Arrow Icons - Download Free Vector Icons | Noun Project">
            <a:extLst>
              <a:ext uri="{FF2B5EF4-FFF2-40B4-BE49-F238E27FC236}">
                <a16:creationId xmlns:a16="http://schemas.microsoft.com/office/drawing/2014/main" id="{BD570BD4-A3D1-44AD-8035-6C82562BA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81">
            <a:off x="4826824" y="4404690"/>
            <a:ext cx="545761" cy="54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6A4540-F9FC-9A63-A550-928BAC0B4DBC}"/>
              </a:ext>
            </a:extLst>
          </p:cNvPr>
          <p:cNvCxnSpPr>
            <a:cxnSpLocks/>
          </p:cNvCxnSpPr>
          <p:nvPr/>
        </p:nvCxnSpPr>
        <p:spPr>
          <a:xfrm flipV="1">
            <a:off x="498572" y="555083"/>
            <a:ext cx="0" cy="7055539"/>
          </a:xfrm>
          <a:prstGeom prst="straightConnector1">
            <a:avLst/>
          </a:prstGeom>
          <a:ln w="57150">
            <a:solidFill>
              <a:srgbClr val="0070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782C01-9ECE-4F96-1A27-7C3E476DB851}"/>
              </a:ext>
            </a:extLst>
          </p:cNvPr>
          <p:cNvSpPr txBox="1"/>
          <p:nvPr/>
        </p:nvSpPr>
        <p:spPr>
          <a:xfrm>
            <a:off x="5618" y="185751"/>
            <a:ext cx="13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Energy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E117189-4A92-7A6A-15C7-467AFBBE9F20}"/>
              </a:ext>
            </a:extLst>
          </p:cNvPr>
          <p:cNvSpPr/>
          <p:nvPr/>
        </p:nvSpPr>
        <p:spPr>
          <a:xfrm>
            <a:off x="1273740" y="3733800"/>
            <a:ext cx="309461" cy="633046"/>
          </a:xfrm>
          <a:prstGeom prst="downArrow">
            <a:avLst/>
          </a:prstGeom>
          <a:solidFill>
            <a:srgbClr val="FDC8C7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D64F80-29BE-DF7A-4420-3F22D511870D}"/>
              </a:ext>
            </a:extLst>
          </p:cNvPr>
          <p:cNvCxnSpPr/>
          <p:nvPr/>
        </p:nvCxnSpPr>
        <p:spPr>
          <a:xfrm>
            <a:off x="200417" y="5429611"/>
            <a:ext cx="653143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E752DF-6557-ADBE-7101-A47065931071}"/>
              </a:ext>
            </a:extLst>
          </p:cNvPr>
          <p:cNvCxnSpPr/>
          <p:nvPr/>
        </p:nvCxnSpPr>
        <p:spPr>
          <a:xfrm>
            <a:off x="200417" y="280473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CB0682-DC27-ACC7-FF46-4E58E913A7C2}"/>
              </a:ext>
            </a:extLst>
          </p:cNvPr>
          <p:cNvCxnSpPr/>
          <p:nvPr/>
        </p:nvCxnSpPr>
        <p:spPr>
          <a:xfrm>
            <a:off x="200417" y="3502374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321556-7FBF-1BD1-F803-8EC353281393}"/>
              </a:ext>
            </a:extLst>
          </p:cNvPr>
          <p:cNvCxnSpPr/>
          <p:nvPr/>
        </p:nvCxnSpPr>
        <p:spPr>
          <a:xfrm>
            <a:off x="200417" y="4296559"/>
            <a:ext cx="653143" cy="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B686B-CC1E-DEE9-FA59-3F84666C9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0" y="978848"/>
            <a:ext cx="1843404" cy="8805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589BB7-7460-22A7-AF92-A41F9C4A2132}"/>
              </a:ext>
            </a:extLst>
          </p:cNvPr>
          <p:cNvSpPr txBox="1"/>
          <p:nvPr/>
        </p:nvSpPr>
        <p:spPr>
          <a:xfrm>
            <a:off x="728432" y="5171548"/>
            <a:ext cx="16333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Low-energy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EFT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A6A1F2-A23E-11D9-58DE-97FE0E1E9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85" b="13658"/>
          <a:stretch/>
        </p:blipFill>
        <p:spPr>
          <a:xfrm>
            <a:off x="649428" y="5829062"/>
            <a:ext cx="1787639" cy="1338262"/>
          </a:xfrm>
          <a:prstGeom prst="rect">
            <a:avLst/>
          </a:prstGeom>
        </p:spPr>
      </p:pic>
      <p:pic>
        <p:nvPicPr>
          <p:cNvPr id="17" name="Picture 2" descr="Not be ok Images, Stock Photos &amp; Vectors | Shutterstock">
            <a:extLst>
              <a:ext uri="{FF2B5EF4-FFF2-40B4-BE49-F238E27FC236}">
                <a16:creationId xmlns:a16="http://schemas.microsoft.com/office/drawing/2014/main" id="{ADD965C6-14B7-0FE8-D739-EB4A30522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1" t="11777" r="5788" b="21859"/>
          <a:stretch/>
        </p:blipFill>
        <p:spPr bwMode="auto">
          <a:xfrm>
            <a:off x="6206266" y="3643257"/>
            <a:ext cx="1104900" cy="10343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Not be ok Images, Stock Photos &amp; Vectors | Shutterstock">
            <a:extLst>
              <a:ext uri="{FF2B5EF4-FFF2-40B4-BE49-F238E27FC236}">
                <a16:creationId xmlns:a16="http://schemas.microsoft.com/office/drawing/2014/main" id="{AE790098-55BB-0403-87FE-8FD985A71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1" t="11777" r="5788" b="21859"/>
          <a:stretch/>
        </p:blipFill>
        <p:spPr bwMode="auto">
          <a:xfrm>
            <a:off x="6206266" y="4977957"/>
            <a:ext cx="1104900" cy="10343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7462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59EB4AB-5CFC-4D08-99DE-A2C17B5B5B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76325" y="177246"/>
            <a:ext cx="7600950" cy="717550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Small Superluminality – without gravity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2C5AC-C296-4DD1-AB39-FCA91E8EB8DA}"/>
              </a:ext>
            </a:extLst>
          </p:cNvPr>
          <p:cNvSpPr txBox="1"/>
          <p:nvPr/>
        </p:nvSpPr>
        <p:spPr>
          <a:xfrm>
            <a:off x="450939" y="968476"/>
            <a:ext cx="908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 soon as a “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substance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” allows the tiniest superluminal speed,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nothing prevents us from stacking it so as to end up with a significant/observable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time advance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”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B0F6177C-2768-BE3B-0AC6-E70AF3706737}"/>
              </a:ext>
            </a:extLst>
          </p:cNvPr>
          <p:cNvSpPr/>
          <p:nvPr/>
        </p:nvSpPr>
        <p:spPr>
          <a:xfrm>
            <a:off x="1648717" y="3752845"/>
            <a:ext cx="4408878" cy="3159748"/>
          </a:xfrm>
          <a:prstGeom prst="cloud">
            <a:avLst/>
          </a:prstGeom>
          <a:solidFill>
            <a:srgbClr val="0F6FC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5AD4CC-F600-7CC8-6F74-BE22018E84FA}"/>
              </a:ext>
            </a:extLst>
          </p:cNvPr>
          <p:cNvCxnSpPr>
            <a:cxnSpLocks/>
          </p:cNvCxnSpPr>
          <p:nvPr/>
        </p:nvCxnSpPr>
        <p:spPr>
          <a:xfrm flipV="1">
            <a:off x="1893850" y="2366757"/>
            <a:ext cx="4745075" cy="4717856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76B6DA-D5C5-5365-FFC2-F0B5149E06BE}"/>
              </a:ext>
            </a:extLst>
          </p:cNvPr>
          <p:cNvSpPr/>
          <p:nvPr/>
        </p:nvSpPr>
        <p:spPr>
          <a:xfrm>
            <a:off x="4169645" y="2698670"/>
            <a:ext cx="1252742" cy="867162"/>
          </a:xfrm>
          <a:custGeom>
            <a:avLst/>
            <a:gdLst>
              <a:gd name="connsiteX0" fmla="*/ 1248697 w 1252742"/>
              <a:gd name="connsiteY0" fmla="*/ 825989 h 867162"/>
              <a:gd name="connsiteX1" fmla="*/ 1199536 w 1252742"/>
              <a:gd name="connsiteY1" fmla="*/ 786659 h 867162"/>
              <a:gd name="connsiteX2" fmla="*/ 875071 w 1252742"/>
              <a:gd name="connsiteY2" fmla="*/ 98401 h 867162"/>
              <a:gd name="connsiteX3" fmla="*/ 0 w 1252742"/>
              <a:gd name="connsiteY3" fmla="*/ 19743 h 86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42" h="867162">
                <a:moveTo>
                  <a:pt x="1248697" y="825989"/>
                </a:moveTo>
                <a:cubicBezTo>
                  <a:pt x="1255252" y="866956"/>
                  <a:pt x="1261807" y="907924"/>
                  <a:pt x="1199536" y="786659"/>
                </a:cubicBezTo>
                <a:cubicBezTo>
                  <a:pt x="1137265" y="665394"/>
                  <a:pt x="1074994" y="226220"/>
                  <a:pt x="875071" y="98401"/>
                </a:cubicBezTo>
                <a:cubicBezTo>
                  <a:pt x="675148" y="-29418"/>
                  <a:pt x="337574" y="-4838"/>
                  <a:pt x="0" y="19743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D8B15E-F7CE-FFB0-9B6B-11DD66AE7A0A}"/>
              </a:ext>
            </a:extLst>
          </p:cNvPr>
          <p:cNvSpPr txBox="1"/>
          <p:nvPr/>
        </p:nvSpPr>
        <p:spPr>
          <a:xfrm>
            <a:off x="3276716" y="2301914"/>
            <a:ext cx="1152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Speed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light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08D76F-E810-E469-0CE5-422D4F81E182}"/>
              </a:ext>
            </a:extLst>
          </p:cNvPr>
          <p:cNvCxnSpPr>
            <a:cxnSpLocks/>
          </p:cNvCxnSpPr>
          <p:nvPr/>
        </p:nvCxnSpPr>
        <p:spPr>
          <a:xfrm flipV="1">
            <a:off x="2011582" y="3535199"/>
            <a:ext cx="4942999" cy="3444443"/>
          </a:xfrm>
          <a:prstGeom prst="line">
            <a:avLst/>
          </a:prstGeom>
          <a:ln w="571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0B2BAE-8FE2-ABD6-D2F3-72592B08B082}"/>
              </a:ext>
            </a:extLst>
          </p:cNvPr>
          <p:cNvCxnSpPr>
            <a:cxnSpLocks/>
          </p:cNvCxnSpPr>
          <p:nvPr/>
        </p:nvCxnSpPr>
        <p:spPr>
          <a:xfrm>
            <a:off x="6253162" y="2778967"/>
            <a:ext cx="0" cy="1240377"/>
          </a:xfrm>
          <a:prstGeom prst="straightConnector1">
            <a:avLst/>
          </a:prstGeom>
          <a:ln w="57150">
            <a:solidFill>
              <a:srgbClr val="CC00CC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F61298A-C9EF-AECD-F5BB-5FB8846D464F}"/>
                  </a:ext>
                </a:extLst>
              </p:cNvPr>
              <p:cNvSpPr txBox="1"/>
              <p:nvPr/>
            </p:nvSpPr>
            <p:spPr>
              <a:xfrm>
                <a:off x="6136709" y="3119629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633D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Δ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633D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633D6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F61298A-C9EF-AECD-F5BB-5FB8846D4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709" y="3119629"/>
                <a:ext cx="914400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99A8E94-07E3-A3A9-5560-FBC7E22FE9D6}"/>
              </a:ext>
            </a:extLst>
          </p:cNvPr>
          <p:cNvSpPr/>
          <p:nvPr/>
        </p:nvSpPr>
        <p:spPr>
          <a:xfrm>
            <a:off x="5557837" y="4538457"/>
            <a:ext cx="1514476" cy="957072"/>
          </a:xfrm>
          <a:custGeom>
            <a:avLst/>
            <a:gdLst>
              <a:gd name="connsiteX0" fmla="*/ 0 w 1538288"/>
              <a:gd name="connsiteY0" fmla="*/ 0 h 1152263"/>
              <a:gd name="connsiteX1" fmla="*/ 471488 w 1538288"/>
              <a:gd name="connsiteY1" fmla="*/ 1019175 h 1152263"/>
              <a:gd name="connsiteX2" fmla="*/ 1538288 w 1538288"/>
              <a:gd name="connsiteY2" fmla="*/ 1109662 h 1152263"/>
              <a:gd name="connsiteX0" fmla="*/ 0 w 1538288"/>
              <a:gd name="connsiteY0" fmla="*/ 0 h 1115723"/>
              <a:gd name="connsiteX1" fmla="*/ 328613 w 1538288"/>
              <a:gd name="connsiteY1" fmla="*/ 733425 h 1115723"/>
              <a:gd name="connsiteX2" fmla="*/ 1538288 w 1538288"/>
              <a:gd name="connsiteY2" fmla="*/ 1109662 h 1115723"/>
              <a:gd name="connsiteX0" fmla="*/ 0 w 1514476"/>
              <a:gd name="connsiteY0" fmla="*/ 0 h 957072"/>
              <a:gd name="connsiteX1" fmla="*/ 328613 w 1514476"/>
              <a:gd name="connsiteY1" fmla="*/ 733425 h 957072"/>
              <a:gd name="connsiteX2" fmla="*/ 1514476 w 1514476"/>
              <a:gd name="connsiteY2" fmla="*/ 942975 h 95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476" h="957072">
                <a:moveTo>
                  <a:pt x="0" y="0"/>
                </a:moveTo>
                <a:cubicBezTo>
                  <a:pt x="107553" y="417115"/>
                  <a:pt x="72232" y="548481"/>
                  <a:pt x="328613" y="733425"/>
                </a:cubicBezTo>
                <a:cubicBezTo>
                  <a:pt x="584994" y="918369"/>
                  <a:pt x="1109266" y="990203"/>
                  <a:pt x="1514476" y="942975"/>
                </a:cubicBezTo>
              </a:path>
            </a:pathLst>
          </a:custGeom>
          <a:noFill/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822473-0344-8894-12E9-9CDEE5553355}"/>
              </a:ext>
            </a:extLst>
          </p:cNvPr>
          <p:cNvSpPr txBox="1"/>
          <p:nvPr/>
        </p:nvSpPr>
        <p:spPr>
          <a:xfrm>
            <a:off x="3276716" y="2305129"/>
            <a:ext cx="1152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Speed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light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3FF23C-C67C-7A6C-B1A9-8306D01E4BC5}"/>
              </a:ext>
            </a:extLst>
          </p:cNvPr>
          <p:cNvSpPr txBox="1"/>
          <p:nvPr/>
        </p:nvSpPr>
        <p:spPr>
          <a:xfrm>
            <a:off x="7105315" y="5276280"/>
            <a:ext cx="1846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Faster than light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19566B3-B697-8A3F-DE32-5547E9D0FBF7}"/>
              </a:ext>
            </a:extLst>
          </p:cNvPr>
          <p:cNvCxnSpPr>
            <a:cxnSpLocks/>
          </p:cNvCxnSpPr>
          <p:nvPr/>
        </p:nvCxnSpPr>
        <p:spPr>
          <a:xfrm>
            <a:off x="189993" y="7170867"/>
            <a:ext cx="9120188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E4116F3-0DC2-5411-52DA-86A08B561BA3}"/>
              </a:ext>
            </a:extLst>
          </p:cNvPr>
          <p:cNvSpPr txBox="1"/>
          <p:nvPr/>
        </p:nvSpPr>
        <p:spPr>
          <a:xfrm>
            <a:off x="8857743" y="6749167"/>
            <a:ext cx="90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space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BEBB493-9EE3-BD90-0728-18DA190F1D1C}"/>
              </a:ext>
            </a:extLst>
          </p:cNvPr>
          <p:cNvCxnSpPr>
            <a:cxnSpLocks/>
          </p:cNvCxnSpPr>
          <p:nvPr/>
        </p:nvCxnSpPr>
        <p:spPr>
          <a:xfrm flipV="1">
            <a:off x="309563" y="2365498"/>
            <a:ext cx="0" cy="510210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4B8B3A0-9FE4-A37A-6B48-D2970632195E}"/>
              </a:ext>
            </a:extLst>
          </p:cNvPr>
          <p:cNvSpPr txBox="1"/>
          <p:nvPr/>
        </p:nvSpPr>
        <p:spPr>
          <a:xfrm>
            <a:off x="131866" y="1953288"/>
            <a:ext cx="90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031998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A0694-D49D-46A2-B23B-B0461F5F4026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954721" y="402632"/>
            <a:ext cx="4311227" cy="71305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With Gravity</a:t>
            </a:r>
            <a:endParaRPr lang="en-CA" sz="3200" b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9EB4AB-5CFC-4D08-99DE-A2C17B5B5B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7363" y="398463"/>
            <a:ext cx="4310062" cy="717550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No Gravity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E75AF8-3C77-4AC3-A8D3-D9E01457D976}"/>
              </a:ext>
            </a:extLst>
          </p:cNvPr>
          <p:cNvCxnSpPr>
            <a:cxnSpLocks/>
          </p:cNvCxnSpPr>
          <p:nvPr/>
        </p:nvCxnSpPr>
        <p:spPr>
          <a:xfrm>
            <a:off x="4876800" y="750920"/>
            <a:ext cx="0" cy="6092290"/>
          </a:xfrm>
          <a:prstGeom prst="line">
            <a:avLst/>
          </a:prstGeom>
          <a:ln w="28575"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12C5AC-C296-4DD1-AB39-FCA91E8EB8DA}"/>
              </a:ext>
            </a:extLst>
          </p:cNvPr>
          <p:cNvSpPr txBox="1"/>
          <p:nvPr/>
        </p:nvSpPr>
        <p:spPr>
          <a:xfrm>
            <a:off x="37514" y="1552136"/>
            <a:ext cx="4759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 soon as a “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substance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” allows the tiniest SL,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nothing prevents us from stacking it so as to end up with a significant/observable 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time advance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AB290A-F485-43E1-ACAB-765B572FEDFA}"/>
              </a:ext>
            </a:extLst>
          </p:cNvPr>
          <p:cNvSpPr txBox="1"/>
          <p:nvPr/>
        </p:nvSpPr>
        <p:spPr>
          <a:xfrm>
            <a:off x="4954720" y="1552136"/>
            <a:ext cx="4698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Anything living on the spacetime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inexorably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curves the geometry.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There is a limit to “stacking”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BBB685-FF4B-4722-9C57-BD66297EFE19}"/>
              </a:ext>
            </a:extLst>
          </p:cNvPr>
          <p:cNvSpPr txBox="1"/>
          <p:nvPr/>
        </p:nvSpPr>
        <p:spPr>
          <a:xfrm>
            <a:off x="4876800" y="6581741"/>
            <a:ext cx="487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Not always meaningful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violation of causality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D6F930-F1C7-0F67-08F9-924659DDD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9" y="3548064"/>
            <a:ext cx="4572963" cy="3223390"/>
          </a:xfrm>
          <a:prstGeom prst="rect">
            <a:avLst/>
          </a:prstGeom>
        </p:spPr>
      </p:pic>
      <p:pic>
        <p:nvPicPr>
          <p:cNvPr id="18" name="Picture 2" descr="Ripples in Space-Time Could Reveal the Shape of Wormholes | Live Science">
            <a:extLst>
              <a:ext uri="{FF2B5EF4-FFF2-40B4-BE49-F238E27FC236}">
                <a16:creationId xmlns:a16="http://schemas.microsoft.com/office/drawing/2014/main" id="{89B28274-98A7-CE24-63A4-FBE8A114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16" y="3281549"/>
            <a:ext cx="3744879" cy="286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25B4B86-0A75-2554-5A48-9422EC40F7C4}"/>
              </a:ext>
            </a:extLst>
          </p:cNvPr>
          <p:cNvSpPr/>
          <p:nvPr/>
        </p:nvSpPr>
        <p:spPr>
          <a:xfrm>
            <a:off x="5608881" y="3429001"/>
            <a:ext cx="3258894" cy="2290761"/>
          </a:xfrm>
          <a:custGeom>
            <a:avLst/>
            <a:gdLst>
              <a:gd name="connsiteX0" fmla="*/ 0 w 3352800"/>
              <a:gd name="connsiteY0" fmla="*/ 2143125 h 2143125"/>
              <a:gd name="connsiteX1" fmla="*/ 723900 w 3352800"/>
              <a:gd name="connsiteY1" fmla="*/ 1066800 h 2143125"/>
              <a:gd name="connsiteX2" fmla="*/ 3352800 w 3352800"/>
              <a:gd name="connsiteY2" fmla="*/ 0 h 2143125"/>
              <a:gd name="connsiteX0" fmla="*/ 0 w 3352800"/>
              <a:gd name="connsiteY0" fmla="*/ 2143125 h 2143125"/>
              <a:gd name="connsiteX1" fmla="*/ 1352550 w 3352800"/>
              <a:gd name="connsiteY1" fmla="*/ 719137 h 2143125"/>
              <a:gd name="connsiteX2" fmla="*/ 3352800 w 3352800"/>
              <a:gd name="connsiteY2" fmla="*/ 0 h 2143125"/>
              <a:gd name="connsiteX0" fmla="*/ 0 w 3299756"/>
              <a:gd name="connsiteY0" fmla="*/ 2202656 h 2202656"/>
              <a:gd name="connsiteX1" fmla="*/ 1352550 w 3299756"/>
              <a:gd name="connsiteY1" fmla="*/ 778668 h 2202656"/>
              <a:gd name="connsiteX2" fmla="*/ 3299756 w 3299756"/>
              <a:gd name="connsiteY2" fmla="*/ 0 h 220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9756" h="2202656">
                <a:moveTo>
                  <a:pt x="0" y="2202656"/>
                </a:moveTo>
                <a:cubicBezTo>
                  <a:pt x="82550" y="1843087"/>
                  <a:pt x="793750" y="1135855"/>
                  <a:pt x="1352550" y="778668"/>
                </a:cubicBezTo>
                <a:cubicBezTo>
                  <a:pt x="1911350" y="421480"/>
                  <a:pt x="2264706" y="354806"/>
                  <a:pt x="3299756" y="0"/>
                </a:cubicBezTo>
              </a:path>
            </a:pathLst>
          </a:custGeom>
          <a:noFill/>
          <a:ln>
            <a:solidFill>
              <a:srgbClr val="BE27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3DECA07-8656-72EB-5AEB-875B6431D3D0}"/>
              </a:ext>
            </a:extLst>
          </p:cNvPr>
          <p:cNvSpPr/>
          <p:nvPr/>
        </p:nvSpPr>
        <p:spPr>
          <a:xfrm>
            <a:off x="5608881" y="3324224"/>
            <a:ext cx="3233738" cy="2395538"/>
          </a:xfrm>
          <a:custGeom>
            <a:avLst/>
            <a:gdLst>
              <a:gd name="connsiteX0" fmla="*/ 0 w 3352800"/>
              <a:gd name="connsiteY0" fmla="*/ 2143125 h 2143125"/>
              <a:gd name="connsiteX1" fmla="*/ 723900 w 3352800"/>
              <a:gd name="connsiteY1" fmla="*/ 1066800 h 2143125"/>
              <a:gd name="connsiteX2" fmla="*/ 3352800 w 3352800"/>
              <a:gd name="connsiteY2" fmla="*/ 0 h 2143125"/>
              <a:gd name="connsiteX0" fmla="*/ 0 w 3352800"/>
              <a:gd name="connsiteY0" fmla="*/ 2143125 h 2143125"/>
              <a:gd name="connsiteX1" fmla="*/ 1352550 w 3352800"/>
              <a:gd name="connsiteY1" fmla="*/ 719137 h 2143125"/>
              <a:gd name="connsiteX2" fmla="*/ 3352800 w 3352800"/>
              <a:gd name="connsiteY2" fmla="*/ 0 h 2143125"/>
              <a:gd name="connsiteX0" fmla="*/ 0 w 3233738"/>
              <a:gd name="connsiteY0" fmla="*/ 2395538 h 2395538"/>
              <a:gd name="connsiteX1" fmla="*/ 1352550 w 3233738"/>
              <a:gd name="connsiteY1" fmla="*/ 971550 h 2395538"/>
              <a:gd name="connsiteX2" fmla="*/ 3233738 w 3233738"/>
              <a:gd name="connsiteY2" fmla="*/ 0 h 2395538"/>
              <a:gd name="connsiteX0" fmla="*/ 0 w 3233738"/>
              <a:gd name="connsiteY0" fmla="*/ 2395538 h 2395538"/>
              <a:gd name="connsiteX1" fmla="*/ 1281113 w 3233738"/>
              <a:gd name="connsiteY1" fmla="*/ 890588 h 2395538"/>
              <a:gd name="connsiteX2" fmla="*/ 3233738 w 3233738"/>
              <a:gd name="connsiteY2" fmla="*/ 0 h 239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3738" h="2395538">
                <a:moveTo>
                  <a:pt x="0" y="2395538"/>
                </a:moveTo>
                <a:cubicBezTo>
                  <a:pt x="82550" y="2035969"/>
                  <a:pt x="722313" y="1247775"/>
                  <a:pt x="1281113" y="890588"/>
                </a:cubicBezTo>
                <a:cubicBezTo>
                  <a:pt x="1839913" y="533400"/>
                  <a:pt x="2198688" y="354806"/>
                  <a:pt x="3233738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9824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-97693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Goldstone Boson without Gravity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34261BB8-27C3-6CAB-2839-E3F50707D4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76798" y="4686680"/>
            <a:ext cx="1435100" cy="650875"/>
            <a:chOff x="2549" y="3128"/>
            <a:chExt cx="904" cy="410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E67F6B8B-F162-0713-BB55-F760F00752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49" y="3128"/>
              <a:ext cx="904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1D05F014-1817-8025-9EA4-82BE38371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" y="3128"/>
              <a:ext cx="906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301D27-B5CB-441A-E853-33E3125E1B0F}"/>
              </a:ext>
            </a:extLst>
          </p:cNvPr>
          <p:cNvGrpSpPr/>
          <p:nvPr/>
        </p:nvGrpSpPr>
        <p:grpSpPr>
          <a:xfrm>
            <a:off x="394817" y="942974"/>
            <a:ext cx="3502709" cy="2896067"/>
            <a:chOff x="394817" y="942974"/>
            <a:chExt cx="3502709" cy="28960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4659F5-4165-63B4-0A34-D5869B587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36" t="11287" r="11852" b="22559"/>
            <a:stretch/>
          </p:blipFill>
          <p:spPr>
            <a:xfrm>
              <a:off x="394817" y="942974"/>
              <a:ext cx="3467571" cy="2896067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4324EB2-6174-09AE-0BC1-C6C78DCB1864}"/>
                </a:ext>
              </a:extLst>
            </p:cNvPr>
            <p:cNvSpPr/>
            <p:nvPr/>
          </p:nvSpPr>
          <p:spPr>
            <a:xfrm>
              <a:off x="1752595" y="1964739"/>
              <a:ext cx="1171575" cy="1023432"/>
            </a:xfrm>
            <a:prstGeom prst="arc">
              <a:avLst>
                <a:gd name="adj1" fmla="val 17166231"/>
                <a:gd name="adj2" fmla="val 20757404"/>
              </a:avLst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94A813-D9C0-14CB-30E5-5E7A4F9C9B1F}"/>
                </a:ext>
              </a:extLst>
            </p:cNvPr>
            <p:cNvSpPr txBox="1"/>
            <p:nvPr/>
          </p:nvSpPr>
          <p:spPr>
            <a:xfrm>
              <a:off x="2595567" y="1538140"/>
              <a:ext cx="13019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Goldston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boson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409EF93-15A0-09CC-5703-69A2B4088487}"/>
                </a:ext>
              </a:extLst>
            </p:cNvPr>
            <p:cNvSpPr/>
            <p:nvPr/>
          </p:nvSpPr>
          <p:spPr>
            <a:xfrm>
              <a:off x="776286" y="2421430"/>
              <a:ext cx="447675" cy="424182"/>
            </a:xfrm>
            <a:custGeom>
              <a:avLst/>
              <a:gdLst>
                <a:gd name="connsiteX0" fmla="*/ 0 w 285750"/>
                <a:gd name="connsiteY0" fmla="*/ 0 h 233727"/>
                <a:gd name="connsiteX1" fmla="*/ 142875 w 285750"/>
                <a:gd name="connsiteY1" fmla="*/ 233362 h 233727"/>
                <a:gd name="connsiteX2" fmla="*/ 285750 w 285750"/>
                <a:gd name="connsiteY2" fmla="*/ 42862 h 233727"/>
                <a:gd name="connsiteX0" fmla="*/ 0 w 285750"/>
                <a:gd name="connsiteY0" fmla="*/ 0 h 338320"/>
                <a:gd name="connsiteX1" fmla="*/ 166687 w 285750"/>
                <a:gd name="connsiteY1" fmla="*/ 338137 h 338320"/>
                <a:gd name="connsiteX2" fmla="*/ 285750 w 285750"/>
                <a:gd name="connsiteY2" fmla="*/ 42862 h 338320"/>
                <a:gd name="connsiteX0" fmla="*/ 0 w 295275"/>
                <a:gd name="connsiteY0" fmla="*/ 57150 h 295458"/>
                <a:gd name="connsiteX1" fmla="*/ 176212 w 295275"/>
                <a:gd name="connsiteY1" fmla="*/ 295275 h 295458"/>
                <a:gd name="connsiteX2" fmla="*/ 295275 w 295275"/>
                <a:gd name="connsiteY2" fmla="*/ 0 h 295458"/>
                <a:gd name="connsiteX0" fmla="*/ 0 w 409575"/>
                <a:gd name="connsiteY0" fmla="*/ 109538 h 347809"/>
                <a:gd name="connsiteX1" fmla="*/ 176212 w 409575"/>
                <a:gd name="connsiteY1" fmla="*/ 347663 h 347809"/>
                <a:gd name="connsiteX2" fmla="*/ 409575 w 409575"/>
                <a:gd name="connsiteY2" fmla="*/ 0 h 347809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23996"/>
                <a:gd name="connsiteX1" fmla="*/ 195262 w 457200"/>
                <a:gd name="connsiteY1" fmla="*/ 423862 h 423996"/>
                <a:gd name="connsiteX2" fmla="*/ 457200 w 457200"/>
                <a:gd name="connsiteY2" fmla="*/ 52387 h 423996"/>
                <a:gd name="connsiteX0" fmla="*/ 0 w 457200"/>
                <a:gd name="connsiteY0" fmla="*/ 0 h 424182"/>
                <a:gd name="connsiteX1" fmla="*/ 195262 w 457200"/>
                <a:gd name="connsiteY1" fmla="*/ 423862 h 424182"/>
                <a:gd name="connsiteX2" fmla="*/ 457200 w 457200"/>
                <a:gd name="connsiteY2" fmla="*/ 52387 h 424182"/>
                <a:gd name="connsiteX0" fmla="*/ 0 w 447675"/>
                <a:gd name="connsiteY0" fmla="*/ 42863 h 467045"/>
                <a:gd name="connsiteX1" fmla="*/ 195262 w 447675"/>
                <a:gd name="connsiteY1" fmla="*/ 466725 h 467045"/>
                <a:gd name="connsiteX2" fmla="*/ 447675 w 447675"/>
                <a:gd name="connsiteY2" fmla="*/ 0 h 467045"/>
                <a:gd name="connsiteX0" fmla="*/ 0 w 447675"/>
                <a:gd name="connsiteY0" fmla="*/ 0 h 424182"/>
                <a:gd name="connsiteX1" fmla="*/ 195262 w 447675"/>
                <a:gd name="connsiteY1" fmla="*/ 423862 h 424182"/>
                <a:gd name="connsiteX2" fmla="*/ 447675 w 447675"/>
                <a:gd name="connsiteY2" fmla="*/ 14287 h 42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675" h="424182">
                  <a:moveTo>
                    <a:pt x="0" y="0"/>
                  </a:moveTo>
                  <a:cubicBezTo>
                    <a:pt x="47625" y="113109"/>
                    <a:pt x="52387" y="435768"/>
                    <a:pt x="195262" y="423862"/>
                  </a:cubicBezTo>
                  <a:cubicBezTo>
                    <a:pt x="400049" y="431006"/>
                    <a:pt x="400050" y="113109"/>
                    <a:pt x="447675" y="14287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29C2CA-E45B-0382-3C1C-60AFED0B717F}"/>
                </a:ext>
              </a:extLst>
            </p:cNvPr>
            <p:cNvSpPr txBox="1"/>
            <p:nvPr/>
          </p:nvSpPr>
          <p:spPr>
            <a:xfrm>
              <a:off x="534096" y="1861468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Higgs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7AF63C-7740-96EF-8E53-01D5060C1A52}"/>
              </a:ext>
            </a:extLst>
          </p:cNvPr>
          <p:cNvGrpSpPr/>
          <p:nvPr/>
        </p:nvGrpSpPr>
        <p:grpSpPr>
          <a:xfrm>
            <a:off x="1966625" y="3454105"/>
            <a:ext cx="7230230" cy="3494970"/>
            <a:chOff x="954837" y="3760758"/>
            <a:chExt cx="7230230" cy="349497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DA747FD-1556-B24B-7142-124394A47CC4}"/>
                </a:ext>
              </a:extLst>
            </p:cNvPr>
            <p:cNvSpPr txBox="1"/>
            <p:nvPr/>
          </p:nvSpPr>
          <p:spPr>
            <a:xfrm>
              <a:off x="954837" y="5031859"/>
              <a:ext cx="14398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Positivity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FF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bounds</a:t>
              </a:r>
            </a:p>
          </p:txBody>
        </p:sp>
        <p:sp>
          <p:nvSpPr>
            <p:cNvPr id="36" name="AutoShape 7">
              <a:extLst>
                <a:ext uri="{FF2B5EF4-FFF2-40B4-BE49-F238E27FC236}">
                  <a16:creationId xmlns:a16="http://schemas.microsoft.com/office/drawing/2014/main" id="{CCF3C1BC-5600-16AF-35E2-29E0AA1B38E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68032" y="4826618"/>
              <a:ext cx="1406525" cy="117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DD2E0716-FB21-B8BB-CF4D-85641377BC88}"/>
                </a:ext>
              </a:extLst>
            </p:cNvPr>
            <p:cNvSpPr/>
            <p:nvPr/>
          </p:nvSpPr>
          <p:spPr>
            <a:xfrm>
              <a:off x="2890994" y="5318771"/>
              <a:ext cx="617537" cy="257175"/>
            </a:xfrm>
            <a:prstGeom prst="rightArrow">
              <a:avLst/>
            </a:prstGeom>
            <a:ln w="38100">
              <a:solidFill>
                <a:srgbClr val="8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C18576F-C203-30BC-A8AF-CCF652BD388F}"/>
                </a:ext>
              </a:extLst>
            </p:cNvPr>
            <p:cNvSpPr txBox="1"/>
            <p:nvPr/>
          </p:nvSpPr>
          <p:spPr>
            <a:xfrm>
              <a:off x="3508531" y="3760758"/>
              <a:ext cx="19255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Subluminality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37E88907-DF7E-EB5C-FE3E-2E0CBD389655}"/>
                </a:ext>
              </a:extLst>
            </p:cNvPr>
            <p:cNvSpPr/>
            <p:nvPr/>
          </p:nvSpPr>
          <p:spPr>
            <a:xfrm rot="5400000">
              <a:off x="4162526" y="4485601"/>
              <a:ext cx="617537" cy="257175"/>
            </a:xfrm>
            <a:prstGeom prst="rightArrow">
              <a:avLst/>
            </a:prstGeom>
            <a:ln w="38100">
              <a:solidFill>
                <a:srgbClr val="CC00C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5B2FC5-6984-25D2-741B-25E1C42C5FC2}"/>
                </a:ext>
              </a:extLst>
            </p:cNvPr>
            <p:cNvSpPr txBox="1"/>
            <p:nvPr/>
          </p:nvSpPr>
          <p:spPr>
            <a:xfrm>
              <a:off x="6488769" y="5031861"/>
              <a:ext cx="16962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Asymptotic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Causality</a:t>
              </a: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8CE74367-DA4C-324A-699E-141B5FAAC3E0}"/>
                </a:ext>
              </a:extLst>
            </p:cNvPr>
            <p:cNvSpPr/>
            <p:nvPr/>
          </p:nvSpPr>
          <p:spPr>
            <a:xfrm flipH="1">
              <a:off x="5442195" y="5318771"/>
              <a:ext cx="617537" cy="257175"/>
            </a:xfrm>
            <a:prstGeom prst="rightArrow">
              <a:avLst/>
            </a:prstGeom>
            <a:ln w="381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D54E10-B7A9-6598-1AFF-45C79E35A4BD}"/>
                </a:ext>
              </a:extLst>
            </p:cNvPr>
            <p:cNvSpPr txBox="1"/>
            <p:nvPr/>
          </p:nvSpPr>
          <p:spPr>
            <a:xfrm>
              <a:off x="3798674" y="6424731"/>
              <a:ext cx="1345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Infrared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Causality</a:t>
              </a:r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FDEE85F3-313B-7C7C-8FB0-9BBC5410D6BE}"/>
                </a:ext>
              </a:extLst>
            </p:cNvPr>
            <p:cNvSpPr/>
            <p:nvPr/>
          </p:nvSpPr>
          <p:spPr>
            <a:xfrm rot="16200000" flipV="1">
              <a:off x="4162526" y="5945115"/>
              <a:ext cx="617537" cy="257175"/>
            </a:xfrm>
            <a:prstGeom prst="rightArrow">
              <a:avLst/>
            </a:prstGeom>
            <a:ln w="3810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0A3C24-849A-3A4F-4841-ED924DC3785D}"/>
              </a:ext>
            </a:extLst>
          </p:cNvPr>
          <p:cNvGrpSpPr/>
          <p:nvPr/>
        </p:nvGrpSpPr>
        <p:grpSpPr>
          <a:xfrm>
            <a:off x="5991520" y="1496155"/>
            <a:ext cx="1080000" cy="1080000"/>
            <a:chOff x="6388098" y="1559054"/>
            <a:chExt cx="1080000" cy="10800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E246BB3-E06E-2BEE-7213-608590C409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88098" y="1559054"/>
              <a:ext cx="1080000" cy="10800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00ED790-DEFB-03D5-0D83-0E08427EB6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8098" y="1559054"/>
              <a:ext cx="1080000" cy="1080000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6503F34-F54A-4885-E86C-D2A154A6A440}"/>
                </a:ext>
              </a:extLst>
            </p:cNvPr>
            <p:cNvSpPr/>
            <p:nvPr/>
          </p:nvSpPr>
          <p:spPr>
            <a:xfrm>
              <a:off x="6666161" y="1845198"/>
              <a:ext cx="523875" cy="5077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B33EAF-99A5-86FC-6311-ABBDCF347539}"/>
                  </a:ext>
                </a:extLst>
              </p:cNvPr>
              <p:cNvSpPr txBox="1"/>
              <p:nvPr/>
            </p:nvSpPr>
            <p:spPr>
              <a:xfrm>
                <a:off x="5713842" y="1273582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B33EAF-99A5-86FC-6311-ABBDCF347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842" y="1273582"/>
                <a:ext cx="244361" cy="307777"/>
              </a:xfrm>
              <a:prstGeom prst="rect">
                <a:avLst/>
              </a:prstGeom>
              <a:blipFill>
                <a:blip r:embed="rId6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8CCEC24-26B6-91FC-B776-3E60366E3B03}"/>
                  </a:ext>
                </a:extLst>
              </p:cNvPr>
              <p:cNvSpPr txBox="1"/>
              <p:nvPr/>
            </p:nvSpPr>
            <p:spPr>
              <a:xfrm>
                <a:off x="5712021" y="2431793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8CCEC24-26B6-91FC-B776-3E60366E3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021" y="2431793"/>
                <a:ext cx="244361" cy="307777"/>
              </a:xfrm>
              <a:prstGeom prst="rect">
                <a:avLst/>
              </a:prstGeom>
              <a:blipFill>
                <a:blip r:embed="rId7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1394967-AF9D-317D-F2F6-F6E1A05CAE46}"/>
                  </a:ext>
                </a:extLst>
              </p:cNvPr>
              <p:cNvSpPr txBox="1"/>
              <p:nvPr/>
            </p:nvSpPr>
            <p:spPr>
              <a:xfrm>
                <a:off x="7104837" y="2431793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1394967-AF9D-317D-F2F6-F6E1A05CA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837" y="2431793"/>
                <a:ext cx="244361" cy="307777"/>
              </a:xfrm>
              <a:prstGeom prst="rect">
                <a:avLst/>
              </a:prstGeom>
              <a:blipFill>
                <a:blip r:embed="rId8"/>
                <a:stretch>
                  <a:fillRect l="-34146" r="-29268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2AD272-5418-2081-C0DC-F405A72AB46B}"/>
                  </a:ext>
                </a:extLst>
              </p:cNvPr>
              <p:cNvSpPr txBox="1"/>
              <p:nvPr/>
            </p:nvSpPr>
            <p:spPr>
              <a:xfrm>
                <a:off x="7104837" y="1273582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2AD272-5418-2081-C0DC-F405A72AB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837" y="1273582"/>
                <a:ext cx="244361" cy="307777"/>
              </a:xfrm>
              <a:prstGeom prst="rect">
                <a:avLst/>
              </a:prstGeom>
              <a:blipFill>
                <a:blip r:embed="rId9"/>
                <a:stretch>
                  <a:fillRect l="-34146" r="-29268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736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5FD4D2E1-FE82-B609-E467-ED070B7C26C6}"/>
              </a:ext>
            </a:extLst>
          </p:cNvPr>
          <p:cNvSpPr txBox="1"/>
          <p:nvPr/>
        </p:nvSpPr>
        <p:spPr>
          <a:xfrm>
            <a:off x="1966625" y="4725206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bounds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DD8E8A79-6CC0-9D6D-D8D4-1DFDEF7EBF50}"/>
              </a:ext>
            </a:extLst>
          </p:cNvPr>
          <p:cNvSpPr/>
          <p:nvPr/>
        </p:nvSpPr>
        <p:spPr>
          <a:xfrm>
            <a:off x="3640137" y="5012118"/>
            <a:ext cx="617537" cy="257175"/>
          </a:xfrm>
          <a:prstGeom prst="rightArrow">
            <a:avLst/>
          </a:prstGeom>
          <a:ln w="38100">
            <a:solidFill>
              <a:srgbClr val="8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980BEF-2783-B214-8943-285F6662313E}"/>
              </a:ext>
            </a:extLst>
          </p:cNvPr>
          <p:cNvSpPr txBox="1"/>
          <p:nvPr/>
        </p:nvSpPr>
        <p:spPr>
          <a:xfrm>
            <a:off x="4520319" y="3126098"/>
            <a:ext cx="192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Subluminality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9B5780EA-181E-0E62-730B-7FFD26DE47F4}"/>
              </a:ext>
            </a:extLst>
          </p:cNvPr>
          <p:cNvSpPr/>
          <p:nvPr/>
        </p:nvSpPr>
        <p:spPr>
          <a:xfrm rot="5400000">
            <a:off x="5174314" y="3979532"/>
            <a:ext cx="617537" cy="257175"/>
          </a:xfrm>
          <a:prstGeom prst="rightArrow">
            <a:avLst/>
          </a:prstGeom>
          <a:ln w="38100">
            <a:solidFill>
              <a:srgbClr val="CC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1C59A0-3464-3573-0FAF-11DBF6066126}"/>
              </a:ext>
            </a:extLst>
          </p:cNvPr>
          <p:cNvSpPr txBox="1"/>
          <p:nvPr/>
        </p:nvSpPr>
        <p:spPr>
          <a:xfrm>
            <a:off x="7967485" y="4725208"/>
            <a:ext cx="1696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Asymptotic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C99839CA-B8B7-1141-0D08-67543A3A08D3}"/>
              </a:ext>
            </a:extLst>
          </p:cNvPr>
          <p:cNvSpPr/>
          <p:nvPr/>
        </p:nvSpPr>
        <p:spPr>
          <a:xfrm flipH="1">
            <a:off x="6920911" y="5012118"/>
            <a:ext cx="617537" cy="257175"/>
          </a:xfrm>
          <a:prstGeom prst="rightArrow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FC9CB8-92FA-432F-DB42-C0445C042CF8}"/>
              </a:ext>
            </a:extLst>
          </p:cNvPr>
          <p:cNvSpPr txBox="1"/>
          <p:nvPr/>
        </p:nvSpPr>
        <p:spPr>
          <a:xfrm>
            <a:off x="4810462" y="6346679"/>
            <a:ext cx="1345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Infrared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1AF84BA-FA72-24C0-9AAD-99C69999B5A3}"/>
              </a:ext>
            </a:extLst>
          </p:cNvPr>
          <p:cNvSpPr/>
          <p:nvPr/>
        </p:nvSpPr>
        <p:spPr>
          <a:xfrm rot="16200000" flipV="1">
            <a:off x="5174314" y="5867063"/>
            <a:ext cx="617537" cy="257175"/>
          </a:xfrm>
          <a:prstGeom prst="rightArrow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DF0491-FCF7-1E44-095E-A866A56C28F9}"/>
              </a:ext>
            </a:extLst>
          </p:cNvPr>
          <p:cNvGrpSpPr/>
          <p:nvPr/>
        </p:nvGrpSpPr>
        <p:grpSpPr>
          <a:xfrm>
            <a:off x="6730132" y="4874633"/>
            <a:ext cx="1294376" cy="532142"/>
            <a:chOff x="5539315" y="3400820"/>
            <a:chExt cx="3041981" cy="133838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057A5B-25C0-2E08-7E63-BAC41B67B8E4}"/>
                </a:ext>
              </a:extLst>
            </p:cNvPr>
            <p:cNvCxnSpPr>
              <a:cxnSpLocks/>
            </p:cNvCxnSpPr>
            <p:nvPr/>
          </p:nvCxnSpPr>
          <p:spPr>
            <a:xfrm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0A39D1E-D93F-15B9-87FF-E895B35351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3F3092-CF7F-9794-9FAD-BDF148CBA6D6}"/>
              </a:ext>
            </a:extLst>
          </p:cNvPr>
          <p:cNvGrpSpPr/>
          <p:nvPr/>
        </p:nvGrpSpPr>
        <p:grpSpPr>
          <a:xfrm>
            <a:off x="4835894" y="3844786"/>
            <a:ext cx="1294376" cy="532142"/>
            <a:chOff x="5539315" y="3400820"/>
            <a:chExt cx="3041981" cy="133838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08C518C-9402-6D32-ACDC-8EEBC00305C5}"/>
                </a:ext>
              </a:extLst>
            </p:cNvPr>
            <p:cNvCxnSpPr>
              <a:cxnSpLocks/>
            </p:cNvCxnSpPr>
            <p:nvPr/>
          </p:nvCxnSpPr>
          <p:spPr>
            <a:xfrm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396028F-4F91-D84F-9456-0FB3760E77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9315" y="3400820"/>
              <a:ext cx="3041981" cy="1338383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7CBC2D5-4629-CA1D-F7C3-8D32CF2860A6}"/>
              </a:ext>
            </a:extLst>
          </p:cNvPr>
          <p:cNvSpPr txBox="1"/>
          <p:nvPr/>
        </p:nvSpPr>
        <p:spPr>
          <a:xfrm>
            <a:off x="4581296" y="3435009"/>
            <a:ext cx="174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(in Einstein frame)</a:t>
            </a:r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1A212B18-A351-471A-C939-817BF8B9FF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28774" y="4571859"/>
            <a:ext cx="2107533" cy="1038495"/>
            <a:chOff x="2106" y="1876"/>
            <a:chExt cx="1932" cy="952"/>
          </a:xfrm>
        </p:grpSpPr>
        <p:sp>
          <p:nvSpPr>
            <p:cNvPr id="46" name="AutoShape 3">
              <a:extLst>
                <a:ext uri="{FF2B5EF4-FFF2-40B4-BE49-F238E27FC236}">
                  <a16:creationId xmlns:a16="http://schemas.microsoft.com/office/drawing/2014/main" id="{5878A685-5105-8E65-E5FF-1CCC68B4ED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06" y="1876"/>
              <a:ext cx="1932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24DD6015-ED76-828E-3BD6-62DC9C63E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" y="1876"/>
              <a:ext cx="1934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 8">
            <a:extLst>
              <a:ext uri="{FF2B5EF4-FFF2-40B4-BE49-F238E27FC236}">
                <a16:creationId xmlns:a16="http://schemas.microsoft.com/office/drawing/2014/main" id="{9B6F4D74-5F26-30D8-863C-0650D4E1E3C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41994" y="5269293"/>
            <a:ext cx="2047875" cy="1173806"/>
            <a:chOff x="2013" y="1746"/>
            <a:chExt cx="2118" cy="1214"/>
          </a:xfrm>
        </p:grpSpPr>
        <p:sp>
          <p:nvSpPr>
            <p:cNvPr id="44" name="AutoShape 7">
              <a:extLst>
                <a:ext uri="{FF2B5EF4-FFF2-40B4-BE49-F238E27FC236}">
                  <a16:creationId xmlns:a16="http://schemas.microsoft.com/office/drawing/2014/main" id="{D29380E3-FBCC-1FA9-97C3-E743EDD05E0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13" y="1746"/>
              <a:ext cx="2118" cy="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45" name="Picture 9">
              <a:extLst>
                <a:ext uri="{FF2B5EF4-FFF2-40B4-BE49-F238E27FC236}">
                  <a16:creationId xmlns:a16="http://schemas.microsoft.com/office/drawing/2014/main" id="{D6FB7B1A-CD1F-BBFE-3D86-9468953C22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46"/>
            <a:stretch/>
          </p:blipFill>
          <p:spPr bwMode="auto">
            <a:xfrm>
              <a:off x="2013" y="1746"/>
              <a:ext cx="1754" cy="1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-97693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Goldstone Boson with Gravity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301D27-B5CB-441A-E853-33E3125E1B0F}"/>
              </a:ext>
            </a:extLst>
          </p:cNvPr>
          <p:cNvGrpSpPr/>
          <p:nvPr/>
        </p:nvGrpSpPr>
        <p:grpSpPr>
          <a:xfrm>
            <a:off x="394817" y="942974"/>
            <a:ext cx="3502709" cy="2896067"/>
            <a:chOff x="394817" y="942974"/>
            <a:chExt cx="3502709" cy="28960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4659F5-4165-63B4-0A34-D5869B587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36" t="11287" r="11852" b="22559"/>
            <a:stretch/>
          </p:blipFill>
          <p:spPr>
            <a:xfrm>
              <a:off x="394817" y="942974"/>
              <a:ext cx="3467571" cy="2896067"/>
            </a:xfrm>
            <a:prstGeom prst="rect">
              <a:avLst/>
            </a:prstGeom>
          </p:spPr>
        </p:pic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4324EB2-6174-09AE-0BC1-C6C78DCB1864}"/>
                </a:ext>
              </a:extLst>
            </p:cNvPr>
            <p:cNvSpPr/>
            <p:nvPr/>
          </p:nvSpPr>
          <p:spPr>
            <a:xfrm>
              <a:off x="1752595" y="1964739"/>
              <a:ext cx="1171575" cy="1023432"/>
            </a:xfrm>
            <a:prstGeom prst="arc">
              <a:avLst>
                <a:gd name="adj1" fmla="val 17166231"/>
                <a:gd name="adj2" fmla="val 20757404"/>
              </a:avLst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94A813-D9C0-14CB-30E5-5E7A4F9C9B1F}"/>
                </a:ext>
              </a:extLst>
            </p:cNvPr>
            <p:cNvSpPr txBox="1"/>
            <p:nvPr/>
          </p:nvSpPr>
          <p:spPr>
            <a:xfrm>
              <a:off x="2595567" y="1538140"/>
              <a:ext cx="13019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Goldston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boson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409EF93-15A0-09CC-5703-69A2B4088487}"/>
                </a:ext>
              </a:extLst>
            </p:cNvPr>
            <p:cNvSpPr/>
            <p:nvPr/>
          </p:nvSpPr>
          <p:spPr>
            <a:xfrm>
              <a:off x="776286" y="2421430"/>
              <a:ext cx="447675" cy="424182"/>
            </a:xfrm>
            <a:custGeom>
              <a:avLst/>
              <a:gdLst>
                <a:gd name="connsiteX0" fmla="*/ 0 w 285750"/>
                <a:gd name="connsiteY0" fmla="*/ 0 h 233727"/>
                <a:gd name="connsiteX1" fmla="*/ 142875 w 285750"/>
                <a:gd name="connsiteY1" fmla="*/ 233362 h 233727"/>
                <a:gd name="connsiteX2" fmla="*/ 285750 w 285750"/>
                <a:gd name="connsiteY2" fmla="*/ 42862 h 233727"/>
                <a:gd name="connsiteX0" fmla="*/ 0 w 285750"/>
                <a:gd name="connsiteY0" fmla="*/ 0 h 338320"/>
                <a:gd name="connsiteX1" fmla="*/ 166687 w 285750"/>
                <a:gd name="connsiteY1" fmla="*/ 338137 h 338320"/>
                <a:gd name="connsiteX2" fmla="*/ 285750 w 285750"/>
                <a:gd name="connsiteY2" fmla="*/ 42862 h 338320"/>
                <a:gd name="connsiteX0" fmla="*/ 0 w 295275"/>
                <a:gd name="connsiteY0" fmla="*/ 57150 h 295458"/>
                <a:gd name="connsiteX1" fmla="*/ 176212 w 295275"/>
                <a:gd name="connsiteY1" fmla="*/ 295275 h 295458"/>
                <a:gd name="connsiteX2" fmla="*/ 295275 w 295275"/>
                <a:gd name="connsiteY2" fmla="*/ 0 h 295458"/>
                <a:gd name="connsiteX0" fmla="*/ 0 w 409575"/>
                <a:gd name="connsiteY0" fmla="*/ 109538 h 347809"/>
                <a:gd name="connsiteX1" fmla="*/ 176212 w 409575"/>
                <a:gd name="connsiteY1" fmla="*/ 347663 h 347809"/>
                <a:gd name="connsiteX2" fmla="*/ 409575 w 409575"/>
                <a:gd name="connsiteY2" fmla="*/ 0 h 347809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00196"/>
                <a:gd name="connsiteX1" fmla="*/ 223837 w 457200"/>
                <a:gd name="connsiteY1" fmla="*/ 400050 h 400196"/>
                <a:gd name="connsiteX2" fmla="*/ 457200 w 457200"/>
                <a:gd name="connsiteY2" fmla="*/ 52387 h 400196"/>
                <a:gd name="connsiteX0" fmla="*/ 0 w 457200"/>
                <a:gd name="connsiteY0" fmla="*/ 0 h 423996"/>
                <a:gd name="connsiteX1" fmla="*/ 195262 w 457200"/>
                <a:gd name="connsiteY1" fmla="*/ 423862 h 423996"/>
                <a:gd name="connsiteX2" fmla="*/ 457200 w 457200"/>
                <a:gd name="connsiteY2" fmla="*/ 52387 h 423996"/>
                <a:gd name="connsiteX0" fmla="*/ 0 w 457200"/>
                <a:gd name="connsiteY0" fmla="*/ 0 h 424182"/>
                <a:gd name="connsiteX1" fmla="*/ 195262 w 457200"/>
                <a:gd name="connsiteY1" fmla="*/ 423862 h 424182"/>
                <a:gd name="connsiteX2" fmla="*/ 457200 w 457200"/>
                <a:gd name="connsiteY2" fmla="*/ 52387 h 424182"/>
                <a:gd name="connsiteX0" fmla="*/ 0 w 447675"/>
                <a:gd name="connsiteY0" fmla="*/ 42863 h 467045"/>
                <a:gd name="connsiteX1" fmla="*/ 195262 w 447675"/>
                <a:gd name="connsiteY1" fmla="*/ 466725 h 467045"/>
                <a:gd name="connsiteX2" fmla="*/ 447675 w 447675"/>
                <a:gd name="connsiteY2" fmla="*/ 0 h 467045"/>
                <a:gd name="connsiteX0" fmla="*/ 0 w 447675"/>
                <a:gd name="connsiteY0" fmla="*/ 0 h 424182"/>
                <a:gd name="connsiteX1" fmla="*/ 195262 w 447675"/>
                <a:gd name="connsiteY1" fmla="*/ 423862 h 424182"/>
                <a:gd name="connsiteX2" fmla="*/ 447675 w 447675"/>
                <a:gd name="connsiteY2" fmla="*/ 14287 h 42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675" h="424182">
                  <a:moveTo>
                    <a:pt x="0" y="0"/>
                  </a:moveTo>
                  <a:cubicBezTo>
                    <a:pt x="47625" y="113109"/>
                    <a:pt x="52387" y="435768"/>
                    <a:pt x="195262" y="423862"/>
                  </a:cubicBezTo>
                  <a:cubicBezTo>
                    <a:pt x="400049" y="431006"/>
                    <a:pt x="400050" y="113109"/>
                    <a:pt x="447675" y="14287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29C2CA-E45B-0382-3C1C-60AFED0B717F}"/>
                </a:ext>
              </a:extLst>
            </p:cNvPr>
            <p:cNvSpPr txBox="1"/>
            <p:nvPr/>
          </p:nvSpPr>
          <p:spPr>
            <a:xfrm>
              <a:off x="534096" y="1861468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Higgs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CEF2B75-FF39-B5FA-4828-E8C053A11F46}"/>
              </a:ext>
            </a:extLst>
          </p:cNvPr>
          <p:cNvGrpSpPr/>
          <p:nvPr/>
        </p:nvGrpSpPr>
        <p:grpSpPr>
          <a:xfrm>
            <a:off x="4896216" y="992506"/>
            <a:ext cx="2774004" cy="1940668"/>
            <a:chOff x="4494179" y="1079770"/>
            <a:chExt cx="2774004" cy="1940668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80016C-8C60-0144-3DC3-A958B1420297}"/>
                </a:ext>
              </a:extLst>
            </p:cNvPr>
            <p:cNvSpPr/>
            <p:nvPr/>
          </p:nvSpPr>
          <p:spPr>
            <a:xfrm>
              <a:off x="4703323" y="2344861"/>
              <a:ext cx="2490281" cy="223241"/>
            </a:xfrm>
            <a:custGeom>
              <a:avLst/>
              <a:gdLst>
                <a:gd name="connsiteX0" fmla="*/ 0 w 2490281"/>
                <a:gd name="connsiteY0" fmla="*/ 223241 h 223241"/>
                <a:gd name="connsiteX1" fmla="*/ 729575 w 2490281"/>
                <a:gd name="connsiteY1" fmla="*/ 18960 h 223241"/>
                <a:gd name="connsiteX2" fmla="*/ 1896894 w 2490281"/>
                <a:gd name="connsiteY2" fmla="*/ 23824 h 223241"/>
                <a:gd name="connsiteX3" fmla="*/ 2490281 w 2490281"/>
                <a:gd name="connsiteY3" fmla="*/ 150284 h 2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0281" h="223241">
                  <a:moveTo>
                    <a:pt x="0" y="223241"/>
                  </a:moveTo>
                  <a:cubicBezTo>
                    <a:pt x="206713" y="137718"/>
                    <a:pt x="413426" y="52196"/>
                    <a:pt x="729575" y="18960"/>
                  </a:cubicBezTo>
                  <a:cubicBezTo>
                    <a:pt x="1045724" y="-14276"/>
                    <a:pt x="1603443" y="1937"/>
                    <a:pt x="1896894" y="23824"/>
                  </a:cubicBezTo>
                  <a:cubicBezTo>
                    <a:pt x="2190345" y="45711"/>
                    <a:pt x="2340313" y="97997"/>
                    <a:pt x="2490281" y="15028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0BFEDB7-63DA-AC49-3CB5-447326105F94}"/>
                </a:ext>
              </a:extLst>
            </p:cNvPr>
            <p:cNvSpPr/>
            <p:nvPr/>
          </p:nvSpPr>
          <p:spPr>
            <a:xfrm>
              <a:off x="4646580" y="2037177"/>
              <a:ext cx="2621603" cy="308812"/>
            </a:xfrm>
            <a:custGeom>
              <a:avLst/>
              <a:gdLst>
                <a:gd name="connsiteX0" fmla="*/ 0 w 2490281"/>
                <a:gd name="connsiteY0" fmla="*/ 223241 h 223241"/>
                <a:gd name="connsiteX1" fmla="*/ 729575 w 2490281"/>
                <a:gd name="connsiteY1" fmla="*/ 18960 h 223241"/>
                <a:gd name="connsiteX2" fmla="*/ 1896894 w 2490281"/>
                <a:gd name="connsiteY2" fmla="*/ 23824 h 223241"/>
                <a:gd name="connsiteX3" fmla="*/ 2490281 w 2490281"/>
                <a:gd name="connsiteY3" fmla="*/ 150284 h 223241"/>
                <a:gd name="connsiteX0" fmla="*/ 0 w 2524327"/>
                <a:gd name="connsiteY0" fmla="*/ 264942 h 264942"/>
                <a:gd name="connsiteX1" fmla="*/ 763621 w 2524327"/>
                <a:gd name="connsiteY1" fmla="*/ 21750 h 264942"/>
                <a:gd name="connsiteX2" fmla="*/ 1930940 w 2524327"/>
                <a:gd name="connsiteY2" fmla="*/ 26614 h 264942"/>
                <a:gd name="connsiteX3" fmla="*/ 2524327 w 2524327"/>
                <a:gd name="connsiteY3" fmla="*/ 153074 h 264942"/>
                <a:gd name="connsiteX0" fmla="*/ 0 w 2563237"/>
                <a:gd name="connsiteY0" fmla="*/ 264942 h 264942"/>
                <a:gd name="connsiteX1" fmla="*/ 763621 w 2563237"/>
                <a:gd name="connsiteY1" fmla="*/ 21750 h 264942"/>
                <a:gd name="connsiteX2" fmla="*/ 1930940 w 2563237"/>
                <a:gd name="connsiteY2" fmla="*/ 26614 h 264942"/>
                <a:gd name="connsiteX3" fmla="*/ 2563237 w 2563237"/>
                <a:gd name="connsiteY3" fmla="*/ 133618 h 264942"/>
                <a:gd name="connsiteX0" fmla="*/ 0 w 2563237"/>
                <a:gd name="connsiteY0" fmla="*/ 308812 h 308812"/>
                <a:gd name="connsiteX1" fmla="*/ 763621 w 2563237"/>
                <a:gd name="connsiteY1" fmla="*/ 65620 h 308812"/>
                <a:gd name="connsiteX2" fmla="*/ 1940667 w 2563237"/>
                <a:gd name="connsiteY2" fmla="*/ 7254 h 308812"/>
                <a:gd name="connsiteX3" fmla="*/ 2563237 w 2563237"/>
                <a:gd name="connsiteY3" fmla="*/ 177488 h 308812"/>
                <a:gd name="connsiteX0" fmla="*/ 0 w 2621603"/>
                <a:gd name="connsiteY0" fmla="*/ 308812 h 308812"/>
                <a:gd name="connsiteX1" fmla="*/ 763621 w 2621603"/>
                <a:gd name="connsiteY1" fmla="*/ 65620 h 308812"/>
                <a:gd name="connsiteX2" fmla="*/ 1940667 w 2621603"/>
                <a:gd name="connsiteY2" fmla="*/ 7254 h 308812"/>
                <a:gd name="connsiteX3" fmla="*/ 2621603 w 2621603"/>
                <a:gd name="connsiteY3" fmla="*/ 119122 h 30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1603" h="308812">
                  <a:moveTo>
                    <a:pt x="0" y="308812"/>
                  </a:moveTo>
                  <a:cubicBezTo>
                    <a:pt x="206713" y="223289"/>
                    <a:pt x="440177" y="115880"/>
                    <a:pt x="763621" y="65620"/>
                  </a:cubicBezTo>
                  <a:cubicBezTo>
                    <a:pt x="1087065" y="15360"/>
                    <a:pt x="1647216" y="-14633"/>
                    <a:pt x="1940667" y="7254"/>
                  </a:cubicBezTo>
                  <a:cubicBezTo>
                    <a:pt x="2234118" y="29141"/>
                    <a:pt x="2471635" y="66835"/>
                    <a:pt x="2621603" y="119122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886E7DF-7A4C-438B-F8A7-D40CA0AAEFD1}"/>
                </a:ext>
              </a:extLst>
            </p:cNvPr>
            <p:cNvSpPr/>
            <p:nvPr/>
          </p:nvSpPr>
          <p:spPr>
            <a:xfrm>
              <a:off x="4494179" y="1760068"/>
              <a:ext cx="2655651" cy="365426"/>
            </a:xfrm>
            <a:custGeom>
              <a:avLst/>
              <a:gdLst>
                <a:gd name="connsiteX0" fmla="*/ 0 w 2655651"/>
                <a:gd name="connsiteY0" fmla="*/ 365426 h 365426"/>
                <a:gd name="connsiteX1" fmla="*/ 977630 w 2655651"/>
                <a:gd name="connsiteY1" fmla="*/ 39549 h 365426"/>
                <a:gd name="connsiteX2" fmla="*/ 1979578 w 2655651"/>
                <a:gd name="connsiteY2" fmla="*/ 15230 h 365426"/>
                <a:gd name="connsiteX3" fmla="*/ 2655651 w 2655651"/>
                <a:gd name="connsiteY3" fmla="*/ 127098 h 36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5651" h="365426">
                  <a:moveTo>
                    <a:pt x="0" y="365426"/>
                  </a:moveTo>
                  <a:cubicBezTo>
                    <a:pt x="323850" y="231670"/>
                    <a:pt x="647700" y="97915"/>
                    <a:pt x="977630" y="39549"/>
                  </a:cubicBezTo>
                  <a:cubicBezTo>
                    <a:pt x="1307560" y="-18817"/>
                    <a:pt x="1699908" y="638"/>
                    <a:pt x="1979578" y="15230"/>
                  </a:cubicBezTo>
                  <a:cubicBezTo>
                    <a:pt x="2259248" y="29821"/>
                    <a:pt x="2457449" y="78459"/>
                    <a:pt x="2655651" y="127098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3425939-C0F3-52C1-2250-62ECD72A3885}"/>
                </a:ext>
              </a:extLst>
            </p:cNvPr>
            <p:cNvSpPr/>
            <p:nvPr/>
          </p:nvSpPr>
          <p:spPr>
            <a:xfrm>
              <a:off x="4518498" y="1383995"/>
              <a:ext cx="2679970" cy="464260"/>
            </a:xfrm>
            <a:custGeom>
              <a:avLst/>
              <a:gdLst>
                <a:gd name="connsiteX0" fmla="*/ 0 w 2679970"/>
                <a:gd name="connsiteY0" fmla="*/ 464260 h 464260"/>
                <a:gd name="connsiteX1" fmla="*/ 719847 w 2679970"/>
                <a:gd name="connsiteY1" fmla="*/ 65426 h 464260"/>
                <a:gd name="connsiteX2" fmla="*/ 1765570 w 2679970"/>
                <a:gd name="connsiteY2" fmla="*/ 11924 h 464260"/>
                <a:gd name="connsiteX3" fmla="*/ 2679970 w 2679970"/>
                <a:gd name="connsiteY3" fmla="*/ 187022 h 46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9970" h="464260">
                  <a:moveTo>
                    <a:pt x="0" y="464260"/>
                  </a:moveTo>
                  <a:cubicBezTo>
                    <a:pt x="212792" y="302537"/>
                    <a:pt x="425585" y="140815"/>
                    <a:pt x="719847" y="65426"/>
                  </a:cubicBezTo>
                  <a:cubicBezTo>
                    <a:pt x="1014109" y="-9963"/>
                    <a:pt x="1438883" y="-8342"/>
                    <a:pt x="1765570" y="11924"/>
                  </a:cubicBezTo>
                  <a:cubicBezTo>
                    <a:pt x="2092257" y="32190"/>
                    <a:pt x="2386113" y="109606"/>
                    <a:pt x="2679970" y="187022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8090533-321D-A206-0424-F22A4A751ED9}"/>
                </a:ext>
              </a:extLst>
            </p:cNvPr>
            <p:cNvSpPr/>
            <p:nvPr/>
          </p:nvSpPr>
          <p:spPr>
            <a:xfrm>
              <a:off x="4732506" y="1347281"/>
              <a:ext cx="625580" cy="1532106"/>
            </a:xfrm>
            <a:custGeom>
              <a:avLst/>
              <a:gdLst>
                <a:gd name="connsiteX0" fmla="*/ 0 w 625580"/>
                <a:gd name="connsiteY0" fmla="*/ 0 h 1532106"/>
                <a:gd name="connsiteX1" fmla="*/ 369651 w 625580"/>
                <a:gd name="connsiteY1" fmla="*/ 544749 h 1532106"/>
                <a:gd name="connsiteX2" fmla="*/ 603115 w 625580"/>
                <a:gd name="connsiteY2" fmla="*/ 1162455 h 1532106"/>
                <a:gd name="connsiteX3" fmla="*/ 603115 w 625580"/>
                <a:gd name="connsiteY3" fmla="*/ 1532106 h 153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5580" h="1532106">
                  <a:moveTo>
                    <a:pt x="0" y="0"/>
                  </a:moveTo>
                  <a:cubicBezTo>
                    <a:pt x="134566" y="175503"/>
                    <a:pt x="269132" y="351007"/>
                    <a:pt x="369651" y="544749"/>
                  </a:cubicBezTo>
                  <a:cubicBezTo>
                    <a:pt x="470170" y="738491"/>
                    <a:pt x="564204" y="997896"/>
                    <a:pt x="603115" y="1162455"/>
                  </a:cubicBezTo>
                  <a:cubicBezTo>
                    <a:pt x="642026" y="1327015"/>
                    <a:pt x="622570" y="1429560"/>
                    <a:pt x="603115" y="1532106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629C82E-196B-9965-45AA-2760274A9A9E}"/>
                </a:ext>
              </a:extLst>
            </p:cNvPr>
            <p:cNvSpPr/>
            <p:nvPr/>
          </p:nvSpPr>
          <p:spPr>
            <a:xfrm>
              <a:off x="5335621" y="1230549"/>
              <a:ext cx="381768" cy="1702340"/>
            </a:xfrm>
            <a:custGeom>
              <a:avLst/>
              <a:gdLst>
                <a:gd name="connsiteX0" fmla="*/ 0 w 381768"/>
                <a:gd name="connsiteY0" fmla="*/ 0 h 1702340"/>
                <a:gd name="connsiteX1" fmla="*/ 214009 w 381768"/>
                <a:gd name="connsiteY1" fmla="*/ 632298 h 1702340"/>
                <a:gd name="connsiteX2" fmla="*/ 379379 w 381768"/>
                <a:gd name="connsiteY2" fmla="*/ 1322962 h 1702340"/>
                <a:gd name="connsiteX3" fmla="*/ 296694 w 381768"/>
                <a:gd name="connsiteY3" fmla="*/ 1702340 h 170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768" h="1702340">
                  <a:moveTo>
                    <a:pt x="0" y="0"/>
                  </a:moveTo>
                  <a:cubicBezTo>
                    <a:pt x="75389" y="205902"/>
                    <a:pt x="150779" y="411804"/>
                    <a:pt x="214009" y="632298"/>
                  </a:cubicBezTo>
                  <a:cubicBezTo>
                    <a:pt x="277239" y="852792"/>
                    <a:pt x="365598" y="1144622"/>
                    <a:pt x="379379" y="1322962"/>
                  </a:cubicBezTo>
                  <a:cubicBezTo>
                    <a:pt x="393160" y="1501302"/>
                    <a:pt x="344927" y="1601821"/>
                    <a:pt x="296694" y="170234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3DD777A-2052-8B3B-A937-9138260F529D}"/>
                </a:ext>
              </a:extLst>
            </p:cNvPr>
            <p:cNvSpPr/>
            <p:nvPr/>
          </p:nvSpPr>
          <p:spPr>
            <a:xfrm>
              <a:off x="5841460" y="1167319"/>
              <a:ext cx="257783" cy="1823936"/>
            </a:xfrm>
            <a:custGeom>
              <a:avLst/>
              <a:gdLst>
                <a:gd name="connsiteX0" fmla="*/ 0 w 257783"/>
                <a:gd name="connsiteY0" fmla="*/ 0 h 1823936"/>
                <a:gd name="connsiteX1" fmla="*/ 136187 w 257783"/>
                <a:gd name="connsiteY1" fmla="*/ 520430 h 1823936"/>
                <a:gd name="connsiteX2" fmla="*/ 257783 w 257783"/>
                <a:gd name="connsiteY2" fmla="*/ 1104090 h 1823936"/>
                <a:gd name="connsiteX3" fmla="*/ 136187 w 257783"/>
                <a:gd name="connsiteY3" fmla="*/ 1823936 h 182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783" h="1823936">
                  <a:moveTo>
                    <a:pt x="0" y="0"/>
                  </a:moveTo>
                  <a:cubicBezTo>
                    <a:pt x="46611" y="168207"/>
                    <a:pt x="93223" y="336415"/>
                    <a:pt x="136187" y="520430"/>
                  </a:cubicBezTo>
                  <a:cubicBezTo>
                    <a:pt x="179151" y="704445"/>
                    <a:pt x="257783" y="886839"/>
                    <a:pt x="257783" y="1104090"/>
                  </a:cubicBezTo>
                  <a:cubicBezTo>
                    <a:pt x="257783" y="1321341"/>
                    <a:pt x="196985" y="1572638"/>
                    <a:pt x="136187" y="1823936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74AF0FD-F8F0-1255-2549-A7A9AA664F47}"/>
                </a:ext>
              </a:extLst>
            </p:cNvPr>
            <p:cNvSpPr/>
            <p:nvPr/>
          </p:nvSpPr>
          <p:spPr>
            <a:xfrm>
              <a:off x="6439711" y="1079770"/>
              <a:ext cx="164898" cy="1940668"/>
            </a:xfrm>
            <a:custGeom>
              <a:avLst/>
              <a:gdLst>
                <a:gd name="connsiteX0" fmla="*/ 29183 w 164898"/>
                <a:gd name="connsiteY0" fmla="*/ 0 h 1940668"/>
                <a:gd name="connsiteX1" fmla="*/ 111868 w 164898"/>
                <a:gd name="connsiteY1" fmla="*/ 569068 h 1940668"/>
                <a:gd name="connsiteX2" fmla="*/ 160506 w 164898"/>
                <a:gd name="connsiteY2" fmla="*/ 1279187 h 1940668"/>
                <a:gd name="connsiteX3" fmla="*/ 0 w 164898"/>
                <a:gd name="connsiteY3" fmla="*/ 1940668 h 194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98" h="1940668">
                  <a:moveTo>
                    <a:pt x="29183" y="0"/>
                  </a:moveTo>
                  <a:cubicBezTo>
                    <a:pt x="59582" y="177935"/>
                    <a:pt x="89981" y="355870"/>
                    <a:pt x="111868" y="569068"/>
                  </a:cubicBezTo>
                  <a:cubicBezTo>
                    <a:pt x="133755" y="782266"/>
                    <a:pt x="179151" y="1050587"/>
                    <a:pt x="160506" y="1279187"/>
                  </a:cubicBezTo>
                  <a:cubicBezTo>
                    <a:pt x="141861" y="1507787"/>
                    <a:pt x="70930" y="1724227"/>
                    <a:pt x="0" y="1940668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6127008-14C1-FD4D-2066-F39D8F7B6127}"/>
                  </a:ext>
                </a:extLst>
              </p:cNvPr>
              <p:cNvSpPr txBox="1"/>
              <p:nvPr/>
            </p:nvSpPr>
            <p:spPr>
              <a:xfrm>
                <a:off x="5046137" y="1035696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6127008-14C1-FD4D-2066-F39D8F7B6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137" y="1035696"/>
                <a:ext cx="244361" cy="307777"/>
              </a:xfrm>
              <a:prstGeom prst="rect">
                <a:avLst/>
              </a:prstGeom>
              <a:blipFill>
                <a:blip r:embed="rId7"/>
                <a:stretch>
                  <a:fillRect l="-35000" r="-325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DBA1975-1E82-107D-5B4B-C46FEBCB174D}"/>
                  </a:ext>
                </a:extLst>
              </p:cNvPr>
              <p:cNvSpPr txBox="1"/>
              <p:nvPr/>
            </p:nvSpPr>
            <p:spPr>
              <a:xfrm>
                <a:off x="5016028" y="2374289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DBA1975-1E82-107D-5B4B-C46FEBCB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028" y="2374289"/>
                <a:ext cx="244361" cy="307777"/>
              </a:xfrm>
              <a:prstGeom prst="rect">
                <a:avLst/>
              </a:prstGeom>
              <a:blipFill>
                <a:blip r:embed="rId8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BB60E27-1CF7-996C-4F8D-EE4C4BE22B5A}"/>
                  </a:ext>
                </a:extLst>
              </p:cNvPr>
              <p:cNvSpPr txBox="1"/>
              <p:nvPr/>
            </p:nvSpPr>
            <p:spPr>
              <a:xfrm>
                <a:off x="7807177" y="2293405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BB60E27-1CF7-996C-4F8D-EE4C4BE22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177" y="2293405"/>
                <a:ext cx="244361" cy="307777"/>
              </a:xfrm>
              <a:prstGeom prst="rect">
                <a:avLst/>
              </a:prstGeom>
              <a:blipFill>
                <a:blip r:embed="rId9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88E4846-8229-AB57-E22C-4D10569F0716}"/>
                  </a:ext>
                </a:extLst>
              </p:cNvPr>
              <p:cNvSpPr txBox="1"/>
              <p:nvPr/>
            </p:nvSpPr>
            <p:spPr>
              <a:xfrm>
                <a:off x="7792362" y="1043978"/>
                <a:ext cx="2443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88E4846-8229-AB57-E22C-4D10569F0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362" y="1043978"/>
                <a:ext cx="244361" cy="307777"/>
              </a:xfrm>
              <a:prstGeom prst="rect">
                <a:avLst/>
              </a:prstGeom>
              <a:blipFill>
                <a:blip r:embed="rId10"/>
                <a:stretch>
                  <a:fillRect l="-35000" r="-3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E85DF48-ADE7-8740-DDB0-858C36C7CE67}"/>
              </a:ext>
            </a:extLst>
          </p:cNvPr>
          <p:cNvCxnSpPr>
            <a:cxnSpLocks/>
          </p:cNvCxnSpPr>
          <p:nvPr/>
        </p:nvCxnSpPr>
        <p:spPr>
          <a:xfrm flipH="1" flipV="1">
            <a:off x="7416217" y="2063478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213306D-B1A9-19CE-55BA-14B842E0EC64}"/>
              </a:ext>
            </a:extLst>
          </p:cNvPr>
          <p:cNvCxnSpPr>
            <a:cxnSpLocks/>
          </p:cNvCxnSpPr>
          <p:nvPr/>
        </p:nvCxnSpPr>
        <p:spPr>
          <a:xfrm flipH="1">
            <a:off x="5230508" y="1882326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BC3217F-CE3C-97D2-F2EC-936EBFE92401}"/>
              </a:ext>
            </a:extLst>
          </p:cNvPr>
          <p:cNvCxnSpPr>
            <a:cxnSpLocks/>
          </p:cNvCxnSpPr>
          <p:nvPr/>
        </p:nvCxnSpPr>
        <p:spPr>
          <a:xfrm flipH="1">
            <a:off x="7418289" y="1349969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3244FB4-4DDF-EF04-41D0-481B1E77CACF}"/>
              </a:ext>
            </a:extLst>
          </p:cNvPr>
          <p:cNvCxnSpPr>
            <a:cxnSpLocks/>
          </p:cNvCxnSpPr>
          <p:nvPr/>
        </p:nvCxnSpPr>
        <p:spPr>
          <a:xfrm flipH="1" flipV="1">
            <a:off x="5217290" y="1498645"/>
            <a:ext cx="360000" cy="360000"/>
          </a:xfrm>
          <a:prstGeom prst="line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1AFFDDAA-9786-270D-353E-0CFA992CA6C7}"/>
              </a:ext>
            </a:extLst>
          </p:cNvPr>
          <p:cNvSpPr/>
          <p:nvPr/>
        </p:nvSpPr>
        <p:spPr>
          <a:xfrm>
            <a:off x="6320361" y="1545801"/>
            <a:ext cx="1260689" cy="718418"/>
          </a:xfrm>
          <a:custGeom>
            <a:avLst/>
            <a:gdLst>
              <a:gd name="connsiteX0" fmla="*/ 168900 w 1365522"/>
              <a:gd name="connsiteY0" fmla="*/ 177498 h 930090"/>
              <a:gd name="connsiteX1" fmla="*/ 222402 w 1365522"/>
              <a:gd name="connsiteY1" fmla="*/ 12128 h 930090"/>
              <a:gd name="connsiteX2" fmla="*/ 426683 w 1365522"/>
              <a:gd name="connsiteY2" fmla="*/ 46175 h 930090"/>
              <a:gd name="connsiteX3" fmla="*/ 528824 w 1365522"/>
              <a:gd name="connsiteY3" fmla="*/ 313686 h 930090"/>
              <a:gd name="connsiteX4" fmla="*/ 718513 w 1365522"/>
              <a:gd name="connsiteY4" fmla="*/ 128860 h 930090"/>
              <a:gd name="connsiteX5" fmla="*/ 869292 w 1365522"/>
              <a:gd name="connsiteY5" fmla="*/ 31583 h 930090"/>
              <a:gd name="connsiteX6" fmla="*/ 981160 w 1365522"/>
              <a:gd name="connsiteY6" fmla="*/ 128860 h 930090"/>
              <a:gd name="connsiteX7" fmla="*/ 1078437 w 1365522"/>
              <a:gd name="connsiteY7" fmla="*/ 206681 h 930090"/>
              <a:gd name="connsiteX8" fmla="*/ 1200032 w 1365522"/>
              <a:gd name="connsiteY8" fmla="*/ 231000 h 930090"/>
              <a:gd name="connsiteX9" fmla="*/ 1282717 w 1365522"/>
              <a:gd name="connsiteY9" fmla="*/ 352596 h 930090"/>
              <a:gd name="connsiteX10" fmla="*/ 1365402 w 1365522"/>
              <a:gd name="connsiteY10" fmla="*/ 479056 h 930090"/>
              <a:gd name="connsiteX11" fmla="*/ 1297309 w 1365522"/>
              <a:gd name="connsiteY11" fmla="*/ 590924 h 930090"/>
              <a:gd name="connsiteX12" fmla="*/ 1151394 w 1365522"/>
              <a:gd name="connsiteY12" fmla="*/ 624971 h 930090"/>
              <a:gd name="connsiteX13" fmla="*/ 966568 w 1365522"/>
              <a:gd name="connsiteY13" fmla="*/ 702792 h 930090"/>
              <a:gd name="connsiteX14" fmla="*/ 898475 w 1365522"/>
              <a:gd name="connsiteY14" fmla="*/ 843843 h 930090"/>
              <a:gd name="connsiteX15" fmla="*/ 713649 w 1365522"/>
              <a:gd name="connsiteY15" fmla="*/ 926528 h 930090"/>
              <a:gd name="connsiteX16" fmla="*/ 562871 w 1365522"/>
              <a:gd name="connsiteY16" fmla="*/ 727111 h 930090"/>
              <a:gd name="connsiteX17" fmla="*/ 436411 w 1365522"/>
              <a:gd name="connsiteY17" fmla="*/ 605515 h 930090"/>
              <a:gd name="connsiteX18" fmla="*/ 280768 w 1365522"/>
              <a:gd name="connsiteY18" fmla="*/ 634698 h 930090"/>
              <a:gd name="connsiteX19" fmla="*/ 164037 w 1365522"/>
              <a:gd name="connsiteY19" fmla="*/ 590924 h 930090"/>
              <a:gd name="connsiteX20" fmla="*/ 3530 w 1365522"/>
              <a:gd name="connsiteY20" fmla="*/ 440145 h 930090"/>
              <a:gd name="connsiteX21" fmla="*/ 61896 w 1365522"/>
              <a:gd name="connsiteY21" fmla="*/ 299094 h 930090"/>
              <a:gd name="connsiteX22" fmla="*/ 168900 w 1365522"/>
              <a:gd name="connsiteY22" fmla="*/ 177498 h 930090"/>
              <a:gd name="connsiteX0" fmla="*/ 168944 w 1365566"/>
              <a:gd name="connsiteY0" fmla="*/ 229727 h 933681"/>
              <a:gd name="connsiteX1" fmla="*/ 222446 w 1365566"/>
              <a:gd name="connsiteY1" fmla="*/ 15719 h 933681"/>
              <a:gd name="connsiteX2" fmla="*/ 426727 w 1365566"/>
              <a:gd name="connsiteY2" fmla="*/ 49766 h 933681"/>
              <a:gd name="connsiteX3" fmla="*/ 528868 w 1365566"/>
              <a:gd name="connsiteY3" fmla="*/ 317277 h 933681"/>
              <a:gd name="connsiteX4" fmla="*/ 718557 w 1365566"/>
              <a:gd name="connsiteY4" fmla="*/ 132451 h 933681"/>
              <a:gd name="connsiteX5" fmla="*/ 869336 w 1365566"/>
              <a:gd name="connsiteY5" fmla="*/ 35174 h 933681"/>
              <a:gd name="connsiteX6" fmla="*/ 981204 w 1365566"/>
              <a:gd name="connsiteY6" fmla="*/ 132451 h 933681"/>
              <a:gd name="connsiteX7" fmla="*/ 1078481 w 1365566"/>
              <a:gd name="connsiteY7" fmla="*/ 210272 h 933681"/>
              <a:gd name="connsiteX8" fmla="*/ 1200076 w 1365566"/>
              <a:gd name="connsiteY8" fmla="*/ 234591 h 933681"/>
              <a:gd name="connsiteX9" fmla="*/ 1282761 w 1365566"/>
              <a:gd name="connsiteY9" fmla="*/ 356187 h 933681"/>
              <a:gd name="connsiteX10" fmla="*/ 1365446 w 1365566"/>
              <a:gd name="connsiteY10" fmla="*/ 482647 h 933681"/>
              <a:gd name="connsiteX11" fmla="*/ 1297353 w 1365566"/>
              <a:gd name="connsiteY11" fmla="*/ 594515 h 933681"/>
              <a:gd name="connsiteX12" fmla="*/ 1151438 w 1365566"/>
              <a:gd name="connsiteY12" fmla="*/ 628562 h 933681"/>
              <a:gd name="connsiteX13" fmla="*/ 966612 w 1365566"/>
              <a:gd name="connsiteY13" fmla="*/ 706383 h 933681"/>
              <a:gd name="connsiteX14" fmla="*/ 898519 w 1365566"/>
              <a:gd name="connsiteY14" fmla="*/ 847434 h 933681"/>
              <a:gd name="connsiteX15" fmla="*/ 713693 w 1365566"/>
              <a:gd name="connsiteY15" fmla="*/ 930119 h 933681"/>
              <a:gd name="connsiteX16" fmla="*/ 562915 w 1365566"/>
              <a:gd name="connsiteY16" fmla="*/ 730702 h 933681"/>
              <a:gd name="connsiteX17" fmla="*/ 436455 w 1365566"/>
              <a:gd name="connsiteY17" fmla="*/ 609106 h 933681"/>
              <a:gd name="connsiteX18" fmla="*/ 280812 w 1365566"/>
              <a:gd name="connsiteY18" fmla="*/ 638289 h 933681"/>
              <a:gd name="connsiteX19" fmla="*/ 164081 w 1365566"/>
              <a:gd name="connsiteY19" fmla="*/ 594515 h 933681"/>
              <a:gd name="connsiteX20" fmla="*/ 3574 w 1365566"/>
              <a:gd name="connsiteY20" fmla="*/ 443736 h 933681"/>
              <a:gd name="connsiteX21" fmla="*/ 61940 w 1365566"/>
              <a:gd name="connsiteY21" fmla="*/ 302685 h 933681"/>
              <a:gd name="connsiteX22" fmla="*/ 168944 w 1365566"/>
              <a:gd name="connsiteY22" fmla="*/ 229727 h 93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65566" h="933681">
                <a:moveTo>
                  <a:pt x="168944" y="229727"/>
                </a:moveTo>
                <a:cubicBezTo>
                  <a:pt x="195695" y="181899"/>
                  <a:pt x="179482" y="45712"/>
                  <a:pt x="222446" y="15719"/>
                </a:cubicBezTo>
                <a:cubicBezTo>
                  <a:pt x="265410" y="-14274"/>
                  <a:pt x="375657" y="-494"/>
                  <a:pt x="426727" y="49766"/>
                </a:cubicBezTo>
                <a:cubicBezTo>
                  <a:pt x="477797" y="100026"/>
                  <a:pt x="480230" y="303496"/>
                  <a:pt x="528868" y="317277"/>
                </a:cubicBezTo>
                <a:cubicBezTo>
                  <a:pt x="577506" y="331058"/>
                  <a:pt x="661812" y="179468"/>
                  <a:pt x="718557" y="132451"/>
                </a:cubicBezTo>
                <a:cubicBezTo>
                  <a:pt x="775302" y="85434"/>
                  <a:pt x="825562" y="35174"/>
                  <a:pt x="869336" y="35174"/>
                </a:cubicBezTo>
                <a:cubicBezTo>
                  <a:pt x="913110" y="35174"/>
                  <a:pt x="946347" y="103268"/>
                  <a:pt x="981204" y="132451"/>
                </a:cubicBezTo>
                <a:cubicBezTo>
                  <a:pt x="1016061" y="161634"/>
                  <a:pt x="1042002" y="193249"/>
                  <a:pt x="1078481" y="210272"/>
                </a:cubicBezTo>
                <a:cubicBezTo>
                  <a:pt x="1114960" y="227295"/>
                  <a:pt x="1166029" y="210272"/>
                  <a:pt x="1200076" y="234591"/>
                </a:cubicBezTo>
                <a:cubicBezTo>
                  <a:pt x="1234123" y="258910"/>
                  <a:pt x="1255199" y="314844"/>
                  <a:pt x="1282761" y="356187"/>
                </a:cubicBezTo>
                <a:cubicBezTo>
                  <a:pt x="1310323" y="397530"/>
                  <a:pt x="1363014" y="442926"/>
                  <a:pt x="1365446" y="482647"/>
                </a:cubicBezTo>
                <a:cubicBezTo>
                  <a:pt x="1367878" y="522368"/>
                  <a:pt x="1333021" y="570196"/>
                  <a:pt x="1297353" y="594515"/>
                </a:cubicBezTo>
                <a:cubicBezTo>
                  <a:pt x="1261685" y="618834"/>
                  <a:pt x="1206561" y="609917"/>
                  <a:pt x="1151438" y="628562"/>
                </a:cubicBezTo>
                <a:cubicBezTo>
                  <a:pt x="1096315" y="647207"/>
                  <a:pt x="1008765" y="669904"/>
                  <a:pt x="966612" y="706383"/>
                </a:cubicBezTo>
                <a:cubicBezTo>
                  <a:pt x="924459" y="742862"/>
                  <a:pt x="940672" y="810145"/>
                  <a:pt x="898519" y="847434"/>
                </a:cubicBezTo>
                <a:cubicBezTo>
                  <a:pt x="856366" y="884723"/>
                  <a:pt x="769627" y="949574"/>
                  <a:pt x="713693" y="930119"/>
                </a:cubicBezTo>
                <a:cubicBezTo>
                  <a:pt x="657759" y="910664"/>
                  <a:pt x="609121" y="784204"/>
                  <a:pt x="562915" y="730702"/>
                </a:cubicBezTo>
                <a:cubicBezTo>
                  <a:pt x="516709" y="677200"/>
                  <a:pt x="483472" y="624508"/>
                  <a:pt x="436455" y="609106"/>
                </a:cubicBezTo>
                <a:cubicBezTo>
                  <a:pt x="389438" y="593704"/>
                  <a:pt x="326208" y="640721"/>
                  <a:pt x="280812" y="638289"/>
                </a:cubicBezTo>
                <a:cubicBezTo>
                  <a:pt x="235416" y="635857"/>
                  <a:pt x="210287" y="626941"/>
                  <a:pt x="164081" y="594515"/>
                </a:cubicBezTo>
                <a:cubicBezTo>
                  <a:pt x="117875" y="562090"/>
                  <a:pt x="20597" y="492374"/>
                  <a:pt x="3574" y="443736"/>
                </a:cubicBezTo>
                <a:cubicBezTo>
                  <a:pt x="-13449" y="395098"/>
                  <a:pt x="34378" y="338353"/>
                  <a:pt x="61940" y="302685"/>
                </a:cubicBezTo>
                <a:cubicBezTo>
                  <a:pt x="89502" y="267017"/>
                  <a:pt x="142193" y="277555"/>
                  <a:pt x="168944" y="22972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C4CA0B6-402B-482F-BA59-E31A70CAD102}"/>
              </a:ext>
            </a:extLst>
          </p:cNvPr>
          <p:cNvSpPr/>
          <p:nvPr/>
        </p:nvSpPr>
        <p:spPr>
          <a:xfrm>
            <a:off x="5590508" y="1828090"/>
            <a:ext cx="729853" cy="106552"/>
          </a:xfrm>
          <a:custGeom>
            <a:avLst/>
            <a:gdLst>
              <a:gd name="connsiteX0" fmla="*/ 0 w 729853"/>
              <a:gd name="connsiteY0" fmla="*/ 68415 h 106552"/>
              <a:gd name="connsiteX1" fmla="*/ 235436 w 729853"/>
              <a:gd name="connsiteY1" fmla="*/ 22805 h 106552"/>
              <a:gd name="connsiteX2" fmla="*/ 388471 w 729853"/>
              <a:gd name="connsiteY2" fmla="*/ 106422 h 106552"/>
              <a:gd name="connsiteX3" fmla="*/ 729853 w 729853"/>
              <a:gd name="connsiteY3" fmla="*/ 0 h 10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853" h="106552" extrusionOk="0">
                <a:moveTo>
                  <a:pt x="0" y="68415"/>
                </a:moveTo>
                <a:cubicBezTo>
                  <a:pt x="78245" y="38062"/>
                  <a:pt x="164865" y="18656"/>
                  <a:pt x="235436" y="22805"/>
                </a:cubicBezTo>
                <a:cubicBezTo>
                  <a:pt x="305503" y="30260"/>
                  <a:pt x="295796" y="110550"/>
                  <a:pt x="388471" y="106422"/>
                </a:cubicBezTo>
                <a:cubicBezTo>
                  <a:pt x="464304" y="109036"/>
                  <a:pt x="597031" y="69715"/>
                  <a:pt x="729853" y="0"/>
                </a:cubicBezTo>
              </a:path>
            </a:pathLst>
          </a:custGeom>
          <a:noFill/>
          <a:ln w="76200" cmpd="dbl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5275"/>
                      <a:gd name="connsiteY0" fmla="*/ 42863 h 66756"/>
                      <a:gd name="connsiteX1" fmla="*/ 95250 w 295275"/>
                      <a:gd name="connsiteY1" fmla="*/ 14288 h 66756"/>
                      <a:gd name="connsiteX2" fmla="*/ 157163 w 295275"/>
                      <a:gd name="connsiteY2" fmla="*/ 66675 h 66756"/>
                      <a:gd name="connsiteX3" fmla="*/ 295275 w 295275"/>
                      <a:gd name="connsiteY3" fmla="*/ 0 h 66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5275" h="66756">
                        <a:moveTo>
                          <a:pt x="0" y="42863"/>
                        </a:moveTo>
                        <a:cubicBezTo>
                          <a:pt x="34528" y="26591"/>
                          <a:pt x="69056" y="10319"/>
                          <a:pt x="95250" y="14288"/>
                        </a:cubicBezTo>
                        <a:cubicBezTo>
                          <a:pt x="121444" y="18257"/>
                          <a:pt x="123826" y="69056"/>
                          <a:pt x="157163" y="66675"/>
                        </a:cubicBezTo>
                        <a:cubicBezTo>
                          <a:pt x="190500" y="64294"/>
                          <a:pt x="242887" y="32147"/>
                          <a:pt x="295275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801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-12534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Positivity vs Causality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A88B1F-76A6-E188-56E5-0EE707CA1050}"/>
              </a:ext>
            </a:extLst>
          </p:cNvPr>
          <p:cNvSpPr/>
          <p:nvPr/>
        </p:nvSpPr>
        <p:spPr>
          <a:xfrm>
            <a:off x="2159000" y="5422900"/>
            <a:ext cx="1016000" cy="927100"/>
          </a:xfrm>
          <a:prstGeom prst="rect">
            <a:avLst/>
          </a:prstGeom>
          <a:solidFill>
            <a:schemeClr val="bg1"/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89C6D4-356B-7C8C-ADD4-98B6BBC89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320" y="6711462"/>
            <a:ext cx="1280160" cy="756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496788-218B-D6C6-F668-C9328F4BD9AA}"/>
              </a:ext>
            </a:extLst>
          </p:cNvPr>
          <p:cNvSpPr txBox="1"/>
          <p:nvPr/>
        </p:nvSpPr>
        <p:spPr>
          <a:xfrm>
            <a:off x="0" y="7067490"/>
            <a:ext cx="5681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Carrillo Gonzalez,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CdR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Pozsgay, Tolley, 2207.03491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5522B99C-1483-8F04-FD0E-20329CE7C7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15805" y="1553282"/>
            <a:ext cx="5772150" cy="5411787"/>
            <a:chOff x="3709" y="591"/>
            <a:chExt cx="3636" cy="3409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04448BE5-CB8B-D25E-9A2E-6ECF0321907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09" y="591"/>
              <a:ext cx="3636" cy="3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E3F3C9C9-B99B-858D-56DE-22D00566B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" y="591"/>
              <a:ext cx="3638" cy="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2">
            <a:extLst>
              <a:ext uri="{FF2B5EF4-FFF2-40B4-BE49-F238E27FC236}">
                <a16:creationId xmlns:a16="http://schemas.microsoft.com/office/drawing/2014/main" id="{2EABC11D-025F-F924-9E03-065DE6D52C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30004" y="800411"/>
            <a:ext cx="7143752" cy="1044123"/>
            <a:chOff x="0" y="1903"/>
            <a:chExt cx="6144" cy="898"/>
          </a:xfrm>
        </p:grpSpPr>
        <p:sp>
          <p:nvSpPr>
            <p:cNvPr id="3" name="AutoShape 11">
              <a:extLst>
                <a:ext uri="{FF2B5EF4-FFF2-40B4-BE49-F238E27FC236}">
                  <a16:creationId xmlns:a16="http://schemas.microsoft.com/office/drawing/2014/main" id="{206DB939-7954-255D-0226-5D8A50FAECA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903"/>
              <a:ext cx="6144" cy="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5" name="Picture 13">
              <a:extLst>
                <a:ext uri="{FF2B5EF4-FFF2-40B4-BE49-F238E27FC236}">
                  <a16:creationId xmlns:a16="http://schemas.microsoft.com/office/drawing/2014/main" id="{0FBFF549-6B8F-A45E-06BD-4BAFF5088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3"/>
              <a:ext cx="6146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43874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A88B1F-76A6-E188-56E5-0EE707CA1050}"/>
              </a:ext>
            </a:extLst>
          </p:cNvPr>
          <p:cNvSpPr/>
          <p:nvPr/>
        </p:nvSpPr>
        <p:spPr>
          <a:xfrm>
            <a:off x="2159000" y="5422900"/>
            <a:ext cx="1016000" cy="927100"/>
          </a:xfrm>
          <a:prstGeom prst="rect">
            <a:avLst/>
          </a:prstGeom>
          <a:solidFill>
            <a:schemeClr val="bg1"/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A2FE1-E18C-42CB-32A7-BB0DBBF0F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25"/>
          <a:stretch/>
        </p:blipFill>
        <p:spPr>
          <a:xfrm>
            <a:off x="-1319888" y="959544"/>
            <a:ext cx="12393376" cy="5867975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DCB12C3C-660F-7DC2-E4B5-778E2D7AE7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09090" y="6090783"/>
            <a:ext cx="4830308" cy="1226855"/>
            <a:chOff x="587" y="2883"/>
            <a:chExt cx="4197" cy="1066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8CF79C9A-E0F6-2716-74F6-8B967BA257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87" y="2883"/>
              <a:ext cx="4197" cy="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0802B2E2-DF5D-99B1-4B23-91664F1A22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" y="2883"/>
              <a:ext cx="4198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Picture 7" descr="What exactly is a photon? Definition, properties, facts">
            <a:extLst>
              <a:ext uri="{FF2B5EF4-FFF2-40B4-BE49-F238E27FC236}">
                <a16:creationId xmlns:a16="http://schemas.microsoft.com/office/drawing/2014/main" id="{FE216AC5-5089-C73B-158F-21D26570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21" y="316417"/>
            <a:ext cx="2829825" cy="20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EFT of photons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E79F79-84EF-0DDC-5A09-C493AFC61743}"/>
              </a:ext>
            </a:extLst>
          </p:cNvPr>
          <p:cNvSpPr txBox="1"/>
          <p:nvPr/>
        </p:nvSpPr>
        <p:spPr>
          <a:xfrm>
            <a:off x="-341744" y="2458711"/>
            <a:ext cx="10233890" cy="550920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+ many higher order operators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From integrating out heavy charged fields (electron,…)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5098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Positivity vs Causality in EFT of photons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96788-218B-D6C6-F668-C9328F4BD9AA}"/>
              </a:ext>
            </a:extLst>
          </p:cNvPr>
          <p:cNvSpPr txBox="1"/>
          <p:nvPr/>
        </p:nvSpPr>
        <p:spPr>
          <a:xfrm>
            <a:off x="0" y="7067490"/>
            <a:ext cx="6692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 Carrillo Gonzalez, Jaitly, Pozsgay, Tokareva, 2208.12631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E0D40515-F7B7-0448-C88B-62E24B77BD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04657" y="1389883"/>
            <a:ext cx="6144281" cy="5318862"/>
            <a:chOff x="355" y="0"/>
            <a:chExt cx="5434" cy="4704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532A5559-1E0C-D98A-1E81-1256678446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5" y="0"/>
              <a:ext cx="5434" cy="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CC173314-E469-B14C-C272-7086B5F8E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" y="0"/>
              <a:ext cx="5436" cy="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515C94-B738-F4A2-A1F2-B9A44002274E}"/>
              </a:ext>
            </a:extLst>
          </p:cNvPr>
          <p:cNvCxnSpPr/>
          <p:nvPr/>
        </p:nvCxnSpPr>
        <p:spPr>
          <a:xfrm flipH="1">
            <a:off x="1494503" y="3008671"/>
            <a:ext cx="1248697" cy="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E8B9526-943A-62DD-CB6B-2086A24D8F93}"/>
              </a:ext>
            </a:extLst>
          </p:cNvPr>
          <p:cNvSpPr txBox="1"/>
          <p:nvPr/>
        </p:nvSpPr>
        <p:spPr>
          <a:xfrm>
            <a:off x="436215" y="2654728"/>
            <a:ext cx="1149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Analytic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B8D7856-3A8C-0A5D-12C8-287C7C69D360}"/>
              </a:ext>
            </a:extLst>
          </p:cNvPr>
          <p:cNvCxnSpPr>
            <a:cxnSpLocks/>
          </p:cNvCxnSpPr>
          <p:nvPr/>
        </p:nvCxnSpPr>
        <p:spPr>
          <a:xfrm flipV="1">
            <a:off x="4980038" y="2340077"/>
            <a:ext cx="437536" cy="299884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32D6BF-CEEE-FEDC-0118-93ED6B00C73F}"/>
              </a:ext>
            </a:extLst>
          </p:cNvPr>
          <p:cNvCxnSpPr>
            <a:cxnSpLocks/>
          </p:cNvCxnSpPr>
          <p:nvPr/>
        </p:nvCxnSpPr>
        <p:spPr>
          <a:xfrm>
            <a:off x="4436806" y="2182762"/>
            <a:ext cx="1086465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BE769A-261E-0944-1BD7-5A62AA149FFE}"/>
              </a:ext>
            </a:extLst>
          </p:cNvPr>
          <p:cNvCxnSpPr>
            <a:cxnSpLocks/>
          </p:cNvCxnSpPr>
          <p:nvPr/>
        </p:nvCxnSpPr>
        <p:spPr>
          <a:xfrm flipV="1">
            <a:off x="5417574" y="2490019"/>
            <a:ext cx="186813" cy="724529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E06AF2-6630-5B70-1512-F45B178E56EB}"/>
              </a:ext>
            </a:extLst>
          </p:cNvPr>
          <p:cNvSpPr txBox="1"/>
          <p:nvPr/>
        </p:nvSpPr>
        <p:spPr>
          <a:xfrm>
            <a:off x="5510980" y="2064979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76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Positivity vs Causality in EFT of photons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A88B1F-76A6-E188-56E5-0EE707CA1050}"/>
              </a:ext>
            </a:extLst>
          </p:cNvPr>
          <p:cNvSpPr/>
          <p:nvPr/>
        </p:nvSpPr>
        <p:spPr>
          <a:xfrm>
            <a:off x="2159000" y="5422900"/>
            <a:ext cx="1016000" cy="927100"/>
          </a:xfrm>
          <a:prstGeom prst="rect">
            <a:avLst/>
          </a:prstGeom>
          <a:solidFill>
            <a:schemeClr val="bg1"/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96788-218B-D6C6-F668-C9328F4BD9AA}"/>
              </a:ext>
            </a:extLst>
          </p:cNvPr>
          <p:cNvSpPr txBox="1"/>
          <p:nvPr/>
        </p:nvSpPr>
        <p:spPr>
          <a:xfrm>
            <a:off x="0" y="7067490"/>
            <a:ext cx="6692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 Carrillo Gonzalez, Jaitly, Pozsgay, Tokareva, 2208.12631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E0D40515-F7B7-0448-C88B-62E24B77BD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04657" y="1389883"/>
            <a:ext cx="6144281" cy="5318862"/>
            <a:chOff x="355" y="0"/>
            <a:chExt cx="5434" cy="4704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532A5559-1E0C-D98A-1E81-1256678446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5" y="0"/>
              <a:ext cx="5434" cy="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CC173314-E469-B14C-C272-7086B5F8E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" y="0"/>
              <a:ext cx="5436" cy="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3F1864F-7846-9967-E92F-F830B1AA7F77}"/>
              </a:ext>
            </a:extLst>
          </p:cNvPr>
          <p:cNvSpPr txBox="1"/>
          <p:nvPr/>
        </p:nvSpPr>
        <p:spPr>
          <a:xfrm>
            <a:off x="237619" y="5745049"/>
            <a:ext cx="3562814" cy="112371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Causality contradicts Positivity?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(NO!!!)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515C94-B738-F4A2-A1F2-B9A44002274E}"/>
              </a:ext>
            </a:extLst>
          </p:cNvPr>
          <p:cNvCxnSpPr/>
          <p:nvPr/>
        </p:nvCxnSpPr>
        <p:spPr>
          <a:xfrm flipH="1">
            <a:off x="1494503" y="3008671"/>
            <a:ext cx="1248697" cy="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B8D7856-3A8C-0A5D-12C8-287C7C69D360}"/>
              </a:ext>
            </a:extLst>
          </p:cNvPr>
          <p:cNvCxnSpPr>
            <a:cxnSpLocks/>
          </p:cNvCxnSpPr>
          <p:nvPr/>
        </p:nvCxnSpPr>
        <p:spPr>
          <a:xfrm flipV="1">
            <a:off x="4980038" y="2340077"/>
            <a:ext cx="437536" cy="299884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32D6BF-CEEE-FEDC-0118-93ED6B00C73F}"/>
              </a:ext>
            </a:extLst>
          </p:cNvPr>
          <p:cNvCxnSpPr>
            <a:cxnSpLocks/>
          </p:cNvCxnSpPr>
          <p:nvPr/>
        </p:nvCxnSpPr>
        <p:spPr>
          <a:xfrm>
            <a:off x="4436806" y="2182762"/>
            <a:ext cx="1086465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BE769A-261E-0944-1BD7-5A62AA149FFE}"/>
              </a:ext>
            </a:extLst>
          </p:cNvPr>
          <p:cNvCxnSpPr>
            <a:cxnSpLocks/>
          </p:cNvCxnSpPr>
          <p:nvPr/>
        </p:nvCxnSpPr>
        <p:spPr>
          <a:xfrm flipV="1">
            <a:off x="5417574" y="2490019"/>
            <a:ext cx="186813" cy="724529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E06AF2-6630-5B70-1512-F45B178E56EB}"/>
              </a:ext>
            </a:extLst>
          </p:cNvPr>
          <p:cNvSpPr txBox="1"/>
          <p:nvPr/>
        </p:nvSpPr>
        <p:spPr>
          <a:xfrm>
            <a:off x="5510980" y="2064979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3A8118-9731-2B2E-09B4-0456E0EE35F3}"/>
              </a:ext>
            </a:extLst>
          </p:cNvPr>
          <p:cNvSpPr txBox="1"/>
          <p:nvPr/>
        </p:nvSpPr>
        <p:spPr>
          <a:xfrm>
            <a:off x="436215" y="2654728"/>
            <a:ext cx="1149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Analytic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8269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Positivity vs Causality in EFT of photons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A88B1F-76A6-E188-56E5-0EE707CA1050}"/>
              </a:ext>
            </a:extLst>
          </p:cNvPr>
          <p:cNvSpPr/>
          <p:nvPr/>
        </p:nvSpPr>
        <p:spPr>
          <a:xfrm>
            <a:off x="2316167" y="5422900"/>
            <a:ext cx="1016000" cy="927100"/>
          </a:xfrm>
          <a:prstGeom prst="rect">
            <a:avLst/>
          </a:prstGeom>
          <a:solidFill>
            <a:schemeClr val="bg1"/>
          </a:soli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96788-218B-D6C6-F668-C9328F4BD9AA}"/>
              </a:ext>
            </a:extLst>
          </p:cNvPr>
          <p:cNvSpPr txBox="1"/>
          <p:nvPr/>
        </p:nvSpPr>
        <p:spPr>
          <a:xfrm>
            <a:off x="0" y="7067490"/>
            <a:ext cx="662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With Carrillo Gonzalez, Jaitly, Pozsgay, Tokareva, 2208.12631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E0D40515-F7B7-0448-C88B-62E24B77BD0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04657" y="1389883"/>
            <a:ext cx="6144281" cy="5318862"/>
            <a:chOff x="355" y="0"/>
            <a:chExt cx="5434" cy="4704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532A5559-1E0C-D98A-1E81-1256678446C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5" y="0"/>
              <a:ext cx="5434" cy="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CC173314-E469-B14C-C272-7086B5F8E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" y="0"/>
              <a:ext cx="5436" cy="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3F1864F-7846-9967-E92F-F830B1AA7F77}"/>
              </a:ext>
            </a:extLst>
          </p:cNvPr>
          <p:cNvSpPr txBox="1"/>
          <p:nvPr/>
        </p:nvSpPr>
        <p:spPr>
          <a:xfrm>
            <a:off x="394786" y="5745049"/>
            <a:ext cx="3562814" cy="112371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Causality contradicts Positivity?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(NO!!!)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B167D2-E924-CE7E-D282-A3D080DE973E}"/>
              </a:ext>
            </a:extLst>
          </p:cNvPr>
          <p:cNvSpPr txBox="1"/>
          <p:nvPr/>
        </p:nvSpPr>
        <p:spPr>
          <a:xfrm>
            <a:off x="4773000" y="5579433"/>
            <a:ext cx="4713183" cy="14642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Take Home message: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Causality can probe uncharted territories,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not yet constrained by analytic positivity!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Combining both is powerful!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515C94-B738-F4A2-A1F2-B9A44002274E}"/>
              </a:ext>
            </a:extLst>
          </p:cNvPr>
          <p:cNvCxnSpPr/>
          <p:nvPr/>
        </p:nvCxnSpPr>
        <p:spPr>
          <a:xfrm flipH="1">
            <a:off x="1494503" y="3008671"/>
            <a:ext cx="1248697" cy="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B8D7856-3A8C-0A5D-12C8-287C7C69D360}"/>
              </a:ext>
            </a:extLst>
          </p:cNvPr>
          <p:cNvCxnSpPr>
            <a:cxnSpLocks/>
          </p:cNvCxnSpPr>
          <p:nvPr/>
        </p:nvCxnSpPr>
        <p:spPr>
          <a:xfrm flipV="1">
            <a:off x="4980038" y="2340077"/>
            <a:ext cx="437536" cy="299884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32D6BF-CEEE-FEDC-0118-93ED6B00C73F}"/>
              </a:ext>
            </a:extLst>
          </p:cNvPr>
          <p:cNvCxnSpPr>
            <a:cxnSpLocks/>
          </p:cNvCxnSpPr>
          <p:nvPr/>
        </p:nvCxnSpPr>
        <p:spPr>
          <a:xfrm>
            <a:off x="4436806" y="2182762"/>
            <a:ext cx="1086465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BE769A-261E-0944-1BD7-5A62AA149FFE}"/>
              </a:ext>
            </a:extLst>
          </p:cNvPr>
          <p:cNvCxnSpPr>
            <a:cxnSpLocks/>
          </p:cNvCxnSpPr>
          <p:nvPr/>
        </p:nvCxnSpPr>
        <p:spPr>
          <a:xfrm flipV="1">
            <a:off x="5417574" y="2490019"/>
            <a:ext cx="186813" cy="724529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E06AF2-6630-5B70-1512-F45B178E56EB}"/>
              </a:ext>
            </a:extLst>
          </p:cNvPr>
          <p:cNvSpPr txBox="1"/>
          <p:nvPr/>
        </p:nvSpPr>
        <p:spPr>
          <a:xfrm>
            <a:off x="5510980" y="2064979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623AFE-A8C3-C4D2-75D5-6AE88BD02CE2}"/>
              </a:ext>
            </a:extLst>
          </p:cNvPr>
          <p:cNvCxnSpPr>
            <a:cxnSpLocks/>
          </p:cNvCxnSpPr>
          <p:nvPr/>
        </p:nvCxnSpPr>
        <p:spPr>
          <a:xfrm>
            <a:off x="225993" y="5653548"/>
            <a:ext cx="3903406" cy="13175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C5CE4B-DF1D-F036-DE75-047532B09231}"/>
              </a:ext>
            </a:extLst>
          </p:cNvPr>
          <p:cNvCxnSpPr>
            <a:cxnSpLocks/>
          </p:cNvCxnSpPr>
          <p:nvPr/>
        </p:nvCxnSpPr>
        <p:spPr>
          <a:xfrm flipV="1">
            <a:off x="164674" y="5677374"/>
            <a:ext cx="3903406" cy="131752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AB24974-AC28-A49A-68FA-FCE668A1DBB3}"/>
              </a:ext>
            </a:extLst>
          </p:cNvPr>
          <p:cNvSpPr txBox="1"/>
          <p:nvPr/>
        </p:nvSpPr>
        <p:spPr>
          <a:xfrm>
            <a:off x="436215" y="2654728"/>
            <a:ext cx="1149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Analytic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629F1-40C6-43C1-9A60-D82A7B51C15E}"/>
              </a:ext>
            </a:extLst>
          </p:cNvPr>
          <p:cNvSpPr txBox="1"/>
          <p:nvPr/>
        </p:nvSpPr>
        <p:spPr>
          <a:xfrm>
            <a:off x="2743200" y="4266415"/>
            <a:ext cx="3990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Note: some numerical bootstrap methods including additional tree-level weakly coupled assumption can be stronger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566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n to Imagination: Glimpses of Citizen Democracy | by Jon ...">
            <a:extLst>
              <a:ext uri="{FF2B5EF4-FFF2-40B4-BE49-F238E27FC236}">
                <a16:creationId xmlns:a16="http://schemas.microsoft.com/office/drawing/2014/main" id="{FE5BFBBE-E1A8-3580-25A8-1E62D9C76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63" y="576864"/>
            <a:ext cx="7105675" cy="71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BA97BC-15EF-69DB-D779-B2261110E4E9}"/>
              </a:ext>
            </a:extLst>
          </p:cNvPr>
          <p:cNvSpPr txBox="1"/>
          <p:nvPr/>
        </p:nvSpPr>
        <p:spPr>
          <a:xfrm>
            <a:off x="1810098" y="286664"/>
            <a:ext cx="6133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Guiding our searches for new discoveries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2517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0804B05-AC97-4AF8-A277-E6FEE71B03F0}"/>
              </a:ext>
            </a:extLst>
          </p:cNvPr>
          <p:cNvSpPr txBox="1"/>
          <p:nvPr/>
        </p:nvSpPr>
        <p:spPr>
          <a:xfrm>
            <a:off x="307181" y="1998301"/>
            <a:ext cx="91392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Positivity bounds applied on low-energy EFTs can probe unknown UV contributions. Connection between UV and IR is made thanks to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analyticity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 demanded from causality</a:t>
            </a:r>
            <a:r>
              <a:rPr lang="en-GB" sz="2400" dirty="0">
                <a:solidFill>
                  <a:srgbClr val="0070C0"/>
                </a:solidFill>
                <a:latin typeface="CM R 10"/>
              </a:rPr>
              <a:t> &amp; </a:t>
            </a:r>
            <a:r>
              <a:rPr lang="en-GB" sz="2400" dirty="0">
                <a:solidFill>
                  <a:srgbClr val="CC00CC"/>
                </a:solidFill>
                <a:latin typeface="CM R 10"/>
              </a:rPr>
              <a:t>non-perturbative unitarity</a:t>
            </a:r>
            <a:r>
              <a:rPr lang="en-GB" sz="2400" dirty="0">
                <a:solidFill>
                  <a:srgbClr val="0070C0"/>
                </a:solidFill>
                <a:latin typeface="CM R 10"/>
              </a:rPr>
              <a:t>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8000FF"/>
                </a:solidFill>
                <a:latin typeface="CM R 10"/>
              </a:rPr>
              <a:t>Application to </a:t>
            </a:r>
            <a:r>
              <a:rPr lang="en-GB" sz="2400" dirty="0">
                <a:solidFill>
                  <a:srgbClr val="8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M R 10"/>
              </a:rPr>
              <a:t>SMEFT</a:t>
            </a:r>
            <a:r>
              <a:rPr lang="en-GB" sz="2400" dirty="0">
                <a:solidFill>
                  <a:srgbClr val="8000FF"/>
                </a:solidFill>
                <a:latin typeface="CM R 10"/>
              </a:rPr>
              <a:t> already proven powerful.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8000FF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Generalization to bounds beyond 2-2 would be instrumental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58F94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Applications to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58F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M R 10"/>
                <a:ea typeface="ＭＳ Ｐゴシック" pitchFamily="34" charset="-128"/>
                <a:cs typeface="+mn-cs"/>
              </a:rPr>
              <a:t>gravitational EFTs &amp; EFT of Cosmology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58F94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is more subtle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58F94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358F94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8B1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M R 10"/>
              </a:rPr>
              <a:t>Causality bounds </a:t>
            </a:r>
            <a:r>
              <a:rPr lang="en-GB" sz="2400" dirty="0">
                <a:solidFill>
                  <a:srgbClr val="8B1AFF"/>
                </a:solidFill>
                <a:latin typeface="CM R 10"/>
              </a:rPr>
              <a:t>applied directly at the level of the low-energy </a:t>
            </a:r>
            <a:br>
              <a:rPr lang="en-GB" sz="2400" dirty="0">
                <a:solidFill>
                  <a:srgbClr val="8B1AFF"/>
                </a:solidFill>
                <a:latin typeface="CM R 10"/>
              </a:rPr>
            </a:br>
            <a:r>
              <a:rPr lang="en-GB" sz="2400" dirty="0">
                <a:solidFill>
                  <a:srgbClr val="8B1AFF"/>
                </a:solidFill>
                <a:latin typeface="CM R 10"/>
              </a:rPr>
              <a:t>EFT can provide powerful complementary bounds</a:t>
            </a:r>
            <a:br>
              <a:rPr lang="en-GB" sz="2400" dirty="0">
                <a:solidFill>
                  <a:srgbClr val="358F94"/>
                </a:solidFill>
                <a:latin typeface="CM R 10"/>
              </a:rPr>
            </a:br>
            <a:endParaRPr lang="en-GB" sz="2400" dirty="0">
              <a:solidFill>
                <a:srgbClr val="358F94"/>
              </a:solidFill>
              <a:latin typeface="CM R 1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FF0000"/>
                </a:solidFill>
                <a:latin typeface="CM R 10"/>
              </a:rPr>
              <a:t>Applicable to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M R 10"/>
              </a:rPr>
              <a:t>EFT of Gravity</a:t>
            </a:r>
            <a:r>
              <a:rPr lang="en-GB" sz="2400" dirty="0">
                <a:solidFill>
                  <a:srgbClr val="FF0000"/>
                </a:solidFill>
                <a:latin typeface="CM R 10"/>
              </a:rPr>
              <a:t>,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M R 10"/>
              </a:rPr>
              <a:t>Cosmology</a:t>
            </a:r>
            <a:r>
              <a:rPr lang="en-GB" sz="2400" dirty="0">
                <a:solidFill>
                  <a:srgbClr val="FF0000"/>
                </a:solidFill>
                <a:latin typeface="CM R 10"/>
              </a:rPr>
              <a:t> and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M R 10"/>
              </a:rPr>
              <a:t>generalizable beyond 2-2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23459" y="149962"/>
            <a:ext cx="7178288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Tools for EFT of Gravity 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A13CAF-00FD-7DB2-5E96-3CFE981668CE}"/>
              </a:ext>
            </a:extLst>
          </p:cNvPr>
          <p:cNvCxnSpPr/>
          <p:nvPr/>
        </p:nvCxnSpPr>
        <p:spPr>
          <a:xfrm>
            <a:off x="530929" y="4073711"/>
            <a:ext cx="6633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Time-Travel Queries: SELECT witty_subtitle FROM THE FUTURE">
            <a:extLst>
              <a:ext uri="{FF2B5EF4-FFF2-40B4-BE49-F238E27FC236}">
                <a16:creationId xmlns:a16="http://schemas.microsoft.com/office/drawing/2014/main" id="{758F48C5-CB70-48B6-8006-FA38E879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90" y="272857"/>
            <a:ext cx="2322850" cy="162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459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0804B05-AC97-4AF8-A277-E6FEE71B03F0}"/>
              </a:ext>
            </a:extLst>
          </p:cNvPr>
          <p:cNvSpPr txBox="1"/>
          <p:nvPr/>
        </p:nvSpPr>
        <p:spPr>
          <a:xfrm>
            <a:off x="394817" y="1028864"/>
            <a:ext cx="913923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In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D633D6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gravitational EFTs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, the presence of 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D633D6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t-channel pole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spoils applicability of strict positivity bounds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Assuming the Froissart bound implies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 	 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UV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Regge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  <a:t> behaviour controlled by IR scale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</a:b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anose="02020603050405020304" pitchFamily="18" charset="0"/>
              </a:rPr>
            </a:b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The allowed amount of negativity, is precisely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M R 10"/>
                <a:ea typeface="ＭＳ Ｐゴシック" pitchFamily="34" charset="-128"/>
                <a:cs typeface="+mn-cs"/>
              </a:rPr>
              <a:t>relevant to the WGC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M R 10"/>
              <a:ea typeface="ＭＳ Ｐゴシック" pitchFamily="34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520542-B152-4995-ADD7-75BA8110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007" y="2541684"/>
            <a:ext cx="6122277" cy="9254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IR lessons to UV physics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05931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2F617-8B5B-6277-6076-4107A1907B78}"/>
              </a:ext>
            </a:extLst>
          </p:cNvPr>
          <p:cNvSpPr txBox="1">
            <a:spLocks/>
          </p:cNvSpPr>
          <p:nvPr/>
        </p:nvSpPr>
        <p:spPr>
          <a:xfrm>
            <a:off x="444317" y="371172"/>
            <a:ext cx="9024631" cy="955724"/>
          </a:xfrm>
          <a:prstGeom prst="rect">
            <a:avLst/>
          </a:prstGeom>
        </p:spPr>
        <p:txBody>
          <a:bodyPr vert="horz" lIns="0" tIns="33512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7185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Causality: Towards new Opportunities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3A0BC-6A84-EEBE-8E3B-C3B843DD7F15}"/>
              </a:ext>
            </a:extLst>
          </p:cNvPr>
          <p:cNvSpPr txBox="1"/>
          <p:nvPr/>
        </p:nvSpPr>
        <p:spPr>
          <a:xfrm>
            <a:off x="444317" y="2433234"/>
            <a:ext cx="4743606" cy="363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71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1. Positivity 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Limited to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2→2</a:t>
            </a: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scattering statements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679FA-09F2-AF1E-8C0C-6586B0FDD3C4}"/>
              </a:ext>
            </a:extLst>
          </p:cNvPr>
          <p:cNvSpPr txBox="1"/>
          <p:nvPr/>
        </p:nvSpPr>
        <p:spPr>
          <a:xfrm>
            <a:off x="1150140" y="1525573"/>
            <a:ext cx="7612983" cy="363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71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While powerful, current positivity bounds have not yet reached their full potential</a:t>
            </a:r>
          </a:p>
        </p:txBody>
      </p:sp>
      <p:grpSp>
        <p:nvGrpSpPr>
          <p:cNvPr id="3078" name="Group 3077">
            <a:extLst>
              <a:ext uri="{FF2B5EF4-FFF2-40B4-BE49-F238E27FC236}">
                <a16:creationId xmlns:a16="http://schemas.microsoft.com/office/drawing/2014/main" id="{B8E34C75-8906-01DD-0AFF-11FE390FC958}"/>
              </a:ext>
            </a:extLst>
          </p:cNvPr>
          <p:cNvGrpSpPr/>
          <p:nvPr/>
        </p:nvGrpSpPr>
        <p:grpSpPr>
          <a:xfrm>
            <a:off x="7244922" y="2266805"/>
            <a:ext cx="815252" cy="650347"/>
            <a:chOff x="6634739" y="2048307"/>
            <a:chExt cx="1109693" cy="8852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080" name="Group 3079">
              <a:extLst>
                <a:ext uri="{FF2B5EF4-FFF2-40B4-BE49-F238E27FC236}">
                  <a16:creationId xmlns:a16="http://schemas.microsoft.com/office/drawing/2014/main" id="{DFF73E54-2532-51A9-52C5-5E366C6BB5D5}"/>
                </a:ext>
              </a:extLst>
            </p:cNvPr>
            <p:cNvGrpSpPr/>
            <p:nvPr/>
          </p:nvGrpSpPr>
          <p:grpSpPr>
            <a:xfrm>
              <a:off x="6768998" y="2048307"/>
              <a:ext cx="259919" cy="239155"/>
              <a:chOff x="6750769" y="2076661"/>
              <a:chExt cx="259919" cy="239155"/>
            </a:xfrm>
          </p:grpSpPr>
          <p:cxnSp>
            <p:nvCxnSpPr>
              <p:cNvPr id="3108" name="Straight Arrow Connector 3107">
                <a:extLst>
                  <a:ext uri="{FF2B5EF4-FFF2-40B4-BE49-F238E27FC236}">
                    <a16:creationId xmlns:a16="http://schemas.microsoft.com/office/drawing/2014/main" id="{9FC94F36-97A8-6948-B192-7CC2B56B4A8F}"/>
                  </a:ext>
                </a:extLst>
              </p:cNvPr>
              <p:cNvCxnSpPr>
                <a:endCxn id="3079" idx="1"/>
              </p:cNvCxnSpPr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9" name="Straight Arrow Connector 3108">
                <a:extLst>
                  <a:ext uri="{FF2B5EF4-FFF2-40B4-BE49-F238E27FC236}">
                    <a16:creationId xmlns:a16="http://schemas.microsoft.com/office/drawing/2014/main" id="{79FCE9B2-589F-C006-16BC-677992E6BC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1" name="Group 3080">
              <a:extLst>
                <a:ext uri="{FF2B5EF4-FFF2-40B4-BE49-F238E27FC236}">
                  <a16:creationId xmlns:a16="http://schemas.microsoft.com/office/drawing/2014/main" id="{EF0E5D56-F789-F3FA-9E59-7C428BA88F87}"/>
                </a:ext>
              </a:extLst>
            </p:cNvPr>
            <p:cNvGrpSpPr/>
            <p:nvPr/>
          </p:nvGrpSpPr>
          <p:grpSpPr>
            <a:xfrm rot="20734428">
              <a:off x="6671411" y="2209767"/>
              <a:ext cx="259919" cy="239155"/>
              <a:chOff x="6750769" y="2076661"/>
              <a:chExt cx="259919" cy="239155"/>
            </a:xfrm>
          </p:grpSpPr>
          <p:cxnSp>
            <p:nvCxnSpPr>
              <p:cNvPr id="3106" name="Straight Arrow Connector 3105">
                <a:extLst>
                  <a:ext uri="{FF2B5EF4-FFF2-40B4-BE49-F238E27FC236}">
                    <a16:creationId xmlns:a16="http://schemas.microsoft.com/office/drawing/2014/main" id="{847F9C8D-855B-8EA1-F9E6-697F43C06F64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7" name="Straight Arrow Connector 3106">
                <a:extLst>
                  <a:ext uri="{FF2B5EF4-FFF2-40B4-BE49-F238E27FC236}">
                    <a16:creationId xmlns:a16="http://schemas.microsoft.com/office/drawing/2014/main" id="{832CE709-7D8B-FC21-4B02-891E86F97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2" name="Group 3081">
              <a:extLst>
                <a:ext uri="{FF2B5EF4-FFF2-40B4-BE49-F238E27FC236}">
                  <a16:creationId xmlns:a16="http://schemas.microsoft.com/office/drawing/2014/main" id="{CA9B851B-808D-C9E1-18B0-10557C8DFE2F}"/>
                </a:ext>
              </a:extLst>
            </p:cNvPr>
            <p:cNvGrpSpPr/>
            <p:nvPr/>
          </p:nvGrpSpPr>
          <p:grpSpPr>
            <a:xfrm rot="18955564">
              <a:off x="6634739" y="2383620"/>
              <a:ext cx="259919" cy="239155"/>
              <a:chOff x="6750769" y="2076661"/>
              <a:chExt cx="259919" cy="239155"/>
            </a:xfrm>
          </p:grpSpPr>
          <p:cxnSp>
            <p:nvCxnSpPr>
              <p:cNvPr id="3104" name="Straight Arrow Connector 3103">
                <a:extLst>
                  <a:ext uri="{FF2B5EF4-FFF2-40B4-BE49-F238E27FC236}">
                    <a16:creationId xmlns:a16="http://schemas.microsoft.com/office/drawing/2014/main" id="{1407E2AB-E7DA-E252-221F-8BD038B363A6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5" name="Straight Arrow Connector 3104">
                <a:extLst>
                  <a:ext uri="{FF2B5EF4-FFF2-40B4-BE49-F238E27FC236}">
                    <a16:creationId xmlns:a16="http://schemas.microsoft.com/office/drawing/2014/main" id="{89C6C1A7-5271-BE15-2F36-9FB070F3DA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3" name="Group 3082">
              <a:extLst>
                <a:ext uri="{FF2B5EF4-FFF2-40B4-BE49-F238E27FC236}">
                  <a16:creationId xmlns:a16="http://schemas.microsoft.com/office/drawing/2014/main" id="{B463D3A2-6F2F-7C05-96ED-9F125C851D21}"/>
                </a:ext>
              </a:extLst>
            </p:cNvPr>
            <p:cNvGrpSpPr/>
            <p:nvPr/>
          </p:nvGrpSpPr>
          <p:grpSpPr>
            <a:xfrm flipV="1">
              <a:off x="6777017" y="2694382"/>
              <a:ext cx="259919" cy="239155"/>
              <a:chOff x="6750769" y="2076661"/>
              <a:chExt cx="259919" cy="239155"/>
            </a:xfrm>
          </p:grpSpPr>
          <p:cxnSp>
            <p:nvCxnSpPr>
              <p:cNvPr id="3102" name="Straight Arrow Connector 3101">
                <a:extLst>
                  <a:ext uri="{FF2B5EF4-FFF2-40B4-BE49-F238E27FC236}">
                    <a16:creationId xmlns:a16="http://schemas.microsoft.com/office/drawing/2014/main" id="{B29A3DE8-F6C3-79E0-A1A6-40DE8AB92510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3" name="Straight Arrow Connector 3102">
                <a:extLst>
                  <a:ext uri="{FF2B5EF4-FFF2-40B4-BE49-F238E27FC236}">
                    <a16:creationId xmlns:a16="http://schemas.microsoft.com/office/drawing/2014/main" id="{1D424700-54B5-9BD7-FE5D-1B60514AD3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4" name="Group 3083">
              <a:extLst>
                <a:ext uri="{FF2B5EF4-FFF2-40B4-BE49-F238E27FC236}">
                  <a16:creationId xmlns:a16="http://schemas.microsoft.com/office/drawing/2014/main" id="{BE26132E-0F19-BA62-603B-3C4F113D11CC}"/>
                </a:ext>
              </a:extLst>
            </p:cNvPr>
            <p:cNvGrpSpPr/>
            <p:nvPr/>
          </p:nvGrpSpPr>
          <p:grpSpPr>
            <a:xfrm rot="865572" flipV="1">
              <a:off x="6668880" y="2548716"/>
              <a:ext cx="259919" cy="239155"/>
              <a:chOff x="6750769" y="2076661"/>
              <a:chExt cx="259919" cy="239155"/>
            </a:xfrm>
          </p:grpSpPr>
          <p:cxnSp>
            <p:nvCxnSpPr>
              <p:cNvPr id="3100" name="Straight Arrow Connector 3099">
                <a:extLst>
                  <a:ext uri="{FF2B5EF4-FFF2-40B4-BE49-F238E27FC236}">
                    <a16:creationId xmlns:a16="http://schemas.microsoft.com/office/drawing/2014/main" id="{CD3F1C4D-00A3-77FF-ADFF-4F62CFDB0596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1" name="Straight Arrow Connector 3100">
                <a:extLst>
                  <a:ext uri="{FF2B5EF4-FFF2-40B4-BE49-F238E27FC236}">
                    <a16:creationId xmlns:a16="http://schemas.microsoft.com/office/drawing/2014/main" id="{02F2191F-C01F-2AAF-76F1-5E75C2D294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5" name="Group 3084">
              <a:extLst>
                <a:ext uri="{FF2B5EF4-FFF2-40B4-BE49-F238E27FC236}">
                  <a16:creationId xmlns:a16="http://schemas.microsoft.com/office/drawing/2014/main" id="{3D657263-7038-828A-EC49-4FAF9D432DF1}"/>
                </a:ext>
              </a:extLst>
            </p:cNvPr>
            <p:cNvGrpSpPr/>
            <p:nvPr/>
          </p:nvGrpSpPr>
          <p:grpSpPr>
            <a:xfrm flipH="1">
              <a:off x="7355681" y="2068694"/>
              <a:ext cx="259919" cy="239155"/>
              <a:chOff x="6750769" y="2076661"/>
              <a:chExt cx="259919" cy="239155"/>
            </a:xfrm>
          </p:grpSpPr>
          <p:cxnSp>
            <p:nvCxnSpPr>
              <p:cNvPr id="3098" name="Straight Arrow Connector 3097">
                <a:extLst>
                  <a:ext uri="{FF2B5EF4-FFF2-40B4-BE49-F238E27FC236}">
                    <a16:creationId xmlns:a16="http://schemas.microsoft.com/office/drawing/2014/main" id="{F04CBE30-BEA2-2F0A-8B9D-34FE3656A561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9" name="Straight Arrow Connector 3098">
                <a:extLst>
                  <a:ext uri="{FF2B5EF4-FFF2-40B4-BE49-F238E27FC236}">
                    <a16:creationId xmlns:a16="http://schemas.microsoft.com/office/drawing/2014/main" id="{30E18B6A-5A61-9982-E72C-F391B4083F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6" name="Group 3085">
              <a:extLst>
                <a:ext uri="{FF2B5EF4-FFF2-40B4-BE49-F238E27FC236}">
                  <a16:creationId xmlns:a16="http://schemas.microsoft.com/office/drawing/2014/main" id="{CC2DE54C-566F-E746-1E05-2B2DA15BC76B}"/>
                </a:ext>
              </a:extLst>
            </p:cNvPr>
            <p:cNvGrpSpPr/>
            <p:nvPr/>
          </p:nvGrpSpPr>
          <p:grpSpPr>
            <a:xfrm rot="865572" flipH="1">
              <a:off x="7458196" y="2196003"/>
              <a:ext cx="259919" cy="239155"/>
              <a:chOff x="6750769" y="2076661"/>
              <a:chExt cx="259919" cy="239155"/>
            </a:xfrm>
          </p:grpSpPr>
          <p:cxnSp>
            <p:nvCxnSpPr>
              <p:cNvPr id="3096" name="Straight Arrow Connector 3095">
                <a:extLst>
                  <a:ext uri="{FF2B5EF4-FFF2-40B4-BE49-F238E27FC236}">
                    <a16:creationId xmlns:a16="http://schemas.microsoft.com/office/drawing/2014/main" id="{042A2592-7D5C-1F21-ABA8-9D438F59DA06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7" name="Straight Arrow Connector 3096">
                <a:extLst>
                  <a:ext uri="{FF2B5EF4-FFF2-40B4-BE49-F238E27FC236}">
                    <a16:creationId xmlns:a16="http://schemas.microsoft.com/office/drawing/2014/main" id="{B23A03DE-F3B1-FC57-9B2C-9943F1071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7" name="Group 3086">
              <a:extLst>
                <a:ext uri="{FF2B5EF4-FFF2-40B4-BE49-F238E27FC236}">
                  <a16:creationId xmlns:a16="http://schemas.microsoft.com/office/drawing/2014/main" id="{A90406E3-00BB-DC8B-BC34-3A27AD17D1EE}"/>
                </a:ext>
              </a:extLst>
            </p:cNvPr>
            <p:cNvGrpSpPr/>
            <p:nvPr/>
          </p:nvGrpSpPr>
          <p:grpSpPr>
            <a:xfrm rot="2644436" flipH="1">
              <a:off x="7484513" y="2381255"/>
              <a:ext cx="259919" cy="239155"/>
              <a:chOff x="6750769" y="2076661"/>
              <a:chExt cx="259919" cy="239155"/>
            </a:xfrm>
          </p:grpSpPr>
          <p:cxnSp>
            <p:nvCxnSpPr>
              <p:cNvPr id="3094" name="Straight Arrow Connector 3093">
                <a:extLst>
                  <a:ext uri="{FF2B5EF4-FFF2-40B4-BE49-F238E27FC236}">
                    <a16:creationId xmlns:a16="http://schemas.microsoft.com/office/drawing/2014/main" id="{3A6DF03A-5633-3F49-FB8C-CEAA96314145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5" name="Straight Arrow Connector 3094">
                <a:extLst>
                  <a:ext uri="{FF2B5EF4-FFF2-40B4-BE49-F238E27FC236}">
                    <a16:creationId xmlns:a16="http://schemas.microsoft.com/office/drawing/2014/main" id="{F466D8B3-AB70-5F39-4BF5-890141D10D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8" name="Group 3087">
              <a:extLst>
                <a:ext uri="{FF2B5EF4-FFF2-40B4-BE49-F238E27FC236}">
                  <a16:creationId xmlns:a16="http://schemas.microsoft.com/office/drawing/2014/main" id="{771A505D-0B51-CD98-A27C-A67CDCEE7F65}"/>
                </a:ext>
              </a:extLst>
            </p:cNvPr>
            <p:cNvGrpSpPr/>
            <p:nvPr/>
          </p:nvGrpSpPr>
          <p:grpSpPr>
            <a:xfrm flipH="1" flipV="1">
              <a:off x="7346999" y="2687276"/>
              <a:ext cx="259919" cy="239155"/>
              <a:chOff x="6750769" y="2076661"/>
              <a:chExt cx="259919" cy="239155"/>
            </a:xfrm>
          </p:grpSpPr>
          <p:cxnSp>
            <p:nvCxnSpPr>
              <p:cNvPr id="3092" name="Straight Arrow Connector 3091">
                <a:extLst>
                  <a:ext uri="{FF2B5EF4-FFF2-40B4-BE49-F238E27FC236}">
                    <a16:creationId xmlns:a16="http://schemas.microsoft.com/office/drawing/2014/main" id="{77AB6A9B-B44A-A90F-F330-96F11AAEC805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3" name="Straight Arrow Connector 3092">
                <a:extLst>
                  <a:ext uri="{FF2B5EF4-FFF2-40B4-BE49-F238E27FC236}">
                    <a16:creationId xmlns:a16="http://schemas.microsoft.com/office/drawing/2014/main" id="{1D6B124F-B93F-CC78-C682-29512E457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9" name="Group 3088">
              <a:extLst>
                <a:ext uri="{FF2B5EF4-FFF2-40B4-BE49-F238E27FC236}">
                  <a16:creationId xmlns:a16="http://schemas.microsoft.com/office/drawing/2014/main" id="{8F1D681E-A462-8799-9640-2A4651EA3A39}"/>
                </a:ext>
              </a:extLst>
            </p:cNvPr>
            <p:cNvGrpSpPr/>
            <p:nvPr/>
          </p:nvGrpSpPr>
          <p:grpSpPr>
            <a:xfrm rot="20734428" flipH="1" flipV="1">
              <a:off x="7441009" y="2557494"/>
              <a:ext cx="259919" cy="239155"/>
              <a:chOff x="6750769" y="2076661"/>
              <a:chExt cx="259919" cy="239155"/>
            </a:xfrm>
          </p:grpSpPr>
          <p:cxnSp>
            <p:nvCxnSpPr>
              <p:cNvPr id="3090" name="Straight Arrow Connector 3089">
                <a:extLst>
                  <a:ext uri="{FF2B5EF4-FFF2-40B4-BE49-F238E27FC236}">
                    <a16:creationId xmlns:a16="http://schemas.microsoft.com/office/drawing/2014/main" id="{722FBFD5-7E42-31CE-6A38-9B28A6C637B7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1" name="Straight Arrow Connector 3090">
                <a:extLst>
                  <a:ext uri="{FF2B5EF4-FFF2-40B4-BE49-F238E27FC236}">
                    <a16:creationId xmlns:a16="http://schemas.microsoft.com/office/drawing/2014/main" id="{72EA51A5-785D-1410-B38E-DFF08092C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79" name="Oval 3078">
              <a:extLst>
                <a:ext uri="{FF2B5EF4-FFF2-40B4-BE49-F238E27FC236}">
                  <a16:creationId xmlns:a16="http://schemas.microsoft.com/office/drawing/2014/main" id="{5DA4F13D-89A4-71CB-096B-EE66777AD6D3}"/>
                </a:ext>
              </a:extLst>
            </p:cNvPr>
            <p:cNvSpPr/>
            <p:nvPr/>
          </p:nvSpPr>
          <p:spPr>
            <a:xfrm>
              <a:off x="6936879" y="2242007"/>
              <a:ext cx="504000" cy="504000"/>
            </a:xfrm>
            <a:prstGeom prst="ellipse">
              <a:avLst/>
            </a:prstGeom>
            <a:solidFill>
              <a:srgbClr val="8ADFFF">
                <a:alpha val="50196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28129-C6CF-42FB-AC7E-506D0D7FEFD0}"/>
              </a:ext>
            </a:extLst>
          </p:cNvPr>
          <p:cNvGrpSpPr/>
          <p:nvPr/>
        </p:nvGrpSpPr>
        <p:grpSpPr>
          <a:xfrm>
            <a:off x="5253438" y="2303013"/>
            <a:ext cx="615590" cy="650347"/>
            <a:chOff x="6923921" y="2065933"/>
            <a:chExt cx="837920" cy="885230"/>
          </a:xfrm>
        </p:grpSpPr>
        <p:grpSp>
          <p:nvGrpSpPr>
            <p:cNvPr id="3112" name="Group 3111">
              <a:extLst>
                <a:ext uri="{FF2B5EF4-FFF2-40B4-BE49-F238E27FC236}">
                  <a16:creationId xmlns:a16="http://schemas.microsoft.com/office/drawing/2014/main" id="{B03B271D-7D81-BF4F-34F4-A009B3910FFA}"/>
                </a:ext>
              </a:extLst>
            </p:cNvPr>
            <p:cNvGrpSpPr/>
            <p:nvPr/>
          </p:nvGrpSpPr>
          <p:grpSpPr>
            <a:xfrm>
              <a:off x="6923921" y="2065933"/>
              <a:ext cx="259919" cy="239155"/>
              <a:chOff x="6750769" y="2076661"/>
              <a:chExt cx="259919" cy="239155"/>
            </a:xfrm>
          </p:grpSpPr>
          <p:cxnSp>
            <p:nvCxnSpPr>
              <p:cNvPr id="3140" name="Straight Arrow Connector 3139">
                <a:extLst>
                  <a:ext uri="{FF2B5EF4-FFF2-40B4-BE49-F238E27FC236}">
                    <a16:creationId xmlns:a16="http://schemas.microsoft.com/office/drawing/2014/main" id="{841AB153-3C87-6DCB-29A7-8852D737D10E}"/>
                  </a:ext>
                </a:extLst>
              </p:cNvPr>
              <p:cNvCxnSpPr>
                <a:cxnSpLocks/>
                <a:endCxn id="3111" idx="1"/>
              </p:cNvCxnSpPr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1" name="Straight Arrow Connector 3140">
                <a:extLst>
                  <a:ext uri="{FF2B5EF4-FFF2-40B4-BE49-F238E27FC236}">
                    <a16:creationId xmlns:a16="http://schemas.microsoft.com/office/drawing/2014/main" id="{C3C8632A-7315-C7E9-B300-2F8801BA9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15" name="Group 3114">
              <a:extLst>
                <a:ext uri="{FF2B5EF4-FFF2-40B4-BE49-F238E27FC236}">
                  <a16:creationId xmlns:a16="http://schemas.microsoft.com/office/drawing/2014/main" id="{F1EDC354-B5D7-1F71-C53E-B96F79FD6DEB}"/>
                </a:ext>
              </a:extLst>
            </p:cNvPr>
            <p:cNvGrpSpPr/>
            <p:nvPr/>
          </p:nvGrpSpPr>
          <p:grpSpPr>
            <a:xfrm flipV="1">
              <a:off x="6931940" y="2712008"/>
              <a:ext cx="259919" cy="239155"/>
              <a:chOff x="6750769" y="2076661"/>
              <a:chExt cx="259919" cy="239155"/>
            </a:xfrm>
          </p:grpSpPr>
          <p:cxnSp>
            <p:nvCxnSpPr>
              <p:cNvPr id="3134" name="Straight Arrow Connector 3133">
                <a:extLst>
                  <a:ext uri="{FF2B5EF4-FFF2-40B4-BE49-F238E27FC236}">
                    <a16:creationId xmlns:a16="http://schemas.microsoft.com/office/drawing/2014/main" id="{FBED4BCC-B70C-4840-AE81-D7D595EBA4E9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5" name="Straight Arrow Connector 3134">
                <a:extLst>
                  <a:ext uri="{FF2B5EF4-FFF2-40B4-BE49-F238E27FC236}">
                    <a16:creationId xmlns:a16="http://schemas.microsoft.com/office/drawing/2014/main" id="{CDBA7C85-B295-B1E7-6742-23068B99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17" name="Group 3116">
              <a:extLst>
                <a:ext uri="{FF2B5EF4-FFF2-40B4-BE49-F238E27FC236}">
                  <a16:creationId xmlns:a16="http://schemas.microsoft.com/office/drawing/2014/main" id="{65427B5D-D30A-ECAB-FD0B-C7D87E1738BA}"/>
                </a:ext>
              </a:extLst>
            </p:cNvPr>
            <p:cNvGrpSpPr/>
            <p:nvPr/>
          </p:nvGrpSpPr>
          <p:grpSpPr>
            <a:xfrm flipH="1">
              <a:off x="7496474" y="2065933"/>
              <a:ext cx="259919" cy="239155"/>
              <a:chOff x="6750769" y="2076661"/>
              <a:chExt cx="259919" cy="239155"/>
            </a:xfrm>
          </p:grpSpPr>
          <p:cxnSp>
            <p:nvCxnSpPr>
              <p:cNvPr id="3130" name="Straight Arrow Connector 3129">
                <a:extLst>
                  <a:ext uri="{FF2B5EF4-FFF2-40B4-BE49-F238E27FC236}">
                    <a16:creationId xmlns:a16="http://schemas.microsoft.com/office/drawing/2014/main" id="{2A056AA2-EA92-CD0C-B491-B5E511763A3A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1" name="Straight Arrow Connector 3130">
                <a:extLst>
                  <a:ext uri="{FF2B5EF4-FFF2-40B4-BE49-F238E27FC236}">
                    <a16:creationId xmlns:a16="http://schemas.microsoft.com/office/drawing/2014/main" id="{1001BAE4-8658-B3AB-9C05-39A15F46EB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0" name="Group 3119">
              <a:extLst>
                <a:ext uri="{FF2B5EF4-FFF2-40B4-BE49-F238E27FC236}">
                  <a16:creationId xmlns:a16="http://schemas.microsoft.com/office/drawing/2014/main" id="{939E17F6-206E-C685-A633-611C2BAB88A0}"/>
                </a:ext>
              </a:extLst>
            </p:cNvPr>
            <p:cNvGrpSpPr/>
            <p:nvPr/>
          </p:nvGrpSpPr>
          <p:grpSpPr>
            <a:xfrm flipH="1" flipV="1">
              <a:off x="7501922" y="2704903"/>
              <a:ext cx="259919" cy="239155"/>
              <a:chOff x="6750769" y="2076661"/>
              <a:chExt cx="259919" cy="239155"/>
            </a:xfrm>
          </p:grpSpPr>
          <p:cxnSp>
            <p:nvCxnSpPr>
              <p:cNvPr id="3124" name="Straight Arrow Connector 3123">
                <a:extLst>
                  <a:ext uri="{FF2B5EF4-FFF2-40B4-BE49-F238E27FC236}">
                    <a16:creationId xmlns:a16="http://schemas.microsoft.com/office/drawing/2014/main" id="{40F6C5D5-590B-00F8-C93A-137F6AF9F5DF}"/>
                  </a:ext>
                </a:extLst>
              </p:cNvPr>
              <p:cNvCxnSpPr/>
              <p:nvPr/>
            </p:nvCxnSpPr>
            <p:spPr>
              <a:xfrm>
                <a:off x="6750769" y="2076661"/>
                <a:ext cx="259919" cy="239155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5" name="Straight Arrow Connector 3124">
                <a:extLst>
                  <a:ext uri="{FF2B5EF4-FFF2-40B4-BE49-F238E27FC236}">
                    <a16:creationId xmlns:a16="http://schemas.microsoft.com/office/drawing/2014/main" id="{3CD47A14-8828-BFB9-AEE1-99E6C69CF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0293" y="2085868"/>
                <a:ext cx="152400" cy="137867"/>
              </a:xfrm>
              <a:prstGeom prst="straightConnector1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11" name="Oval 3110">
              <a:extLst>
                <a:ext uri="{FF2B5EF4-FFF2-40B4-BE49-F238E27FC236}">
                  <a16:creationId xmlns:a16="http://schemas.microsoft.com/office/drawing/2014/main" id="{A48D20A2-8B80-881C-FB68-30BF0248EAE4}"/>
                </a:ext>
              </a:extLst>
            </p:cNvPr>
            <p:cNvSpPr/>
            <p:nvPr/>
          </p:nvSpPr>
          <p:spPr>
            <a:xfrm>
              <a:off x="7091801" y="2259633"/>
              <a:ext cx="504000" cy="504000"/>
            </a:xfrm>
            <a:prstGeom prst="ellipse">
              <a:avLst/>
            </a:prstGeom>
            <a:solidFill>
              <a:srgbClr val="8ADFFF">
                <a:alpha val="50196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3147" name="Group 8">
            <a:extLst>
              <a:ext uri="{FF2B5EF4-FFF2-40B4-BE49-F238E27FC236}">
                <a16:creationId xmlns:a16="http://schemas.microsoft.com/office/drawing/2014/main" id="{7BEF034F-5C5A-5DE1-D7A0-DED98B73CD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80997" y="2428452"/>
            <a:ext cx="639103" cy="420254"/>
            <a:chOff x="2669" y="2087"/>
            <a:chExt cx="806" cy="530"/>
          </a:xfrm>
        </p:grpSpPr>
        <p:sp>
          <p:nvSpPr>
            <p:cNvPr id="3148" name="AutoShape 7">
              <a:extLst>
                <a:ext uri="{FF2B5EF4-FFF2-40B4-BE49-F238E27FC236}">
                  <a16:creationId xmlns:a16="http://schemas.microsoft.com/office/drawing/2014/main" id="{A61ED3F3-0FE5-4E50-D7C7-026FF5B185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69" y="2087"/>
              <a:ext cx="806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178" tIns="33589" rIns="67178" bIns="335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149" name="Picture 9">
              <a:extLst>
                <a:ext uri="{FF2B5EF4-FFF2-40B4-BE49-F238E27FC236}">
                  <a16:creationId xmlns:a16="http://schemas.microsoft.com/office/drawing/2014/main" id="{6A345C91-F2DF-9C12-341F-F24C1D25A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" y="2087"/>
              <a:ext cx="80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8307DE-1D3D-487D-B8A8-CC6640887819}"/>
              </a:ext>
            </a:extLst>
          </p:cNvPr>
          <p:cNvGrpSpPr/>
          <p:nvPr/>
        </p:nvGrpSpPr>
        <p:grpSpPr>
          <a:xfrm>
            <a:off x="444317" y="5108264"/>
            <a:ext cx="8421161" cy="1774303"/>
            <a:chOff x="604788" y="5096103"/>
            <a:chExt cx="11462593" cy="24151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3F2FC1-4931-4119-DE1D-AAF5FD7D7D70}"/>
                </a:ext>
              </a:extLst>
            </p:cNvPr>
            <p:cNvSpPr txBox="1"/>
            <p:nvPr/>
          </p:nvSpPr>
          <p:spPr>
            <a:xfrm>
              <a:off x="604788" y="5096103"/>
              <a:ext cx="9352284" cy="1110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3. </a:t>
              </a: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Need of more precise dictionary with actual (gravitational) observables</a:t>
              </a:r>
              <a:b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	</a:t>
              </a: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real world, not </a:t>
              </a:r>
              <a:r>
                <a:rPr kumimoji="0" lang="en-US" sz="1469" b="0" i="1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empty</a:t>
              </a: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&amp; </a:t>
              </a:r>
              <a:r>
                <a:rPr kumimoji="0" lang="en-US" sz="1469" b="0" i="1" u="none" strike="noStrike" kern="1200" cap="none" spc="0" normalizeH="0" baseline="0" noProof="0" dirty="0">
                  <a:ln>
                    <a:noFill/>
                  </a:ln>
                  <a:solidFill>
                    <a:srgbClr val="BA24AD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Minkowski as required by S-matrix bootstrap bounds</a:t>
              </a:r>
              <a:b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r>
                <a:rPr kumimoji="0" lang="en-US" sz="14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 	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0A911D2-BA2E-859F-B622-C92313198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6383" y="6371304"/>
              <a:ext cx="1000985" cy="98182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9E63746-7233-690E-CE66-FF2DBBA1E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040" y="6276775"/>
              <a:ext cx="1887354" cy="117088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991FFC0-A73D-9D46-6181-4EF7B49F5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384"/>
            <a:stretch/>
          </p:blipFill>
          <p:spPr>
            <a:xfrm>
              <a:off x="10550065" y="6213212"/>
              <a:ext cx="1517316" cy="1298011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EBFE02F-C9F8-E532-13CD-3D9FC985B08D}"/>
                </a:ext>
              </a:extLst>
            </p:cNvPr>
            <p:cNvCxnSpPr>
              <a:cxnSpLocks/>
            </p:cNvCxnSpPr>
            <p:nvPr/>
          </p:nvCxnSpPr>
          <p:spPr>
            <a:xfrm>
              <a:off x="5628225" y="6862217"/>
              <a:ext cx="1215961" cy="0"/>
            </a:xfrm>
            <a:prstGeom prst="straightConnector1">
              <a:avLst/>
            </a:prstGeom>
            <a:ln w="38100">
              <a:headEnd type="arrow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C75E7BA-696C-2404-1C43-B31A0D39D4C9}"/>
                </a:ext>
              </a:extLst>
            </p:cNvPr>
            <p:cNvCxnSpPr>
              <a:cxnSpLocks/>
            </p:cNvCxnSpPr>
            <p:nvPr/>
          </p:nvCxnSpPr>
          <p:spPr>
            <a:xfrm>
              <a:off x="9133248" y="6862217"/>
              <a:ext cx="1215961" cy="0"/>
            </a:xfrm>
            <a:prstGeom prst="straightConnector1">
              <a:avLst/>
            </a:prstGeom>
            <a:ln w="38100">
              <a:headEnd type="arrow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A1313-12DF-4453-B768-9122ADAB2B0B}"/>
              </a:ext>
            </a:extLst>
          </p:cNvPr>
          <p:cNvGrpSpPr/>
          <p:nvPr/>
        </p:nvGrpSpPr>
        <p:grpSpPr>
          <a:xfrm>
            <a:off x="444317" y="3361193"/>
            <a:ext cx="7121835" cy="1097479"/>
            <a:chOff x="1296940" y="3226621"/>
            <a:chExt cx="9693995" cy="14938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504321-CF3E-0F50-05FA-AB08634F6A0B}"/>
                </a:ext>
              </a:extLst>
            </p:cNvPr>
            <p:cNvSpPr txBox="1"/>
            <p:nvPr/>
          </p:nvSpPr>
          <p:spPr>
            <a:xfrm>
              <a:off x="1296940" y="3681081"/>
              <a:ext cx="5714969" cy="49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2. </a:t>
              </a: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Gravitational pole spoils </a:t>
              </a:r>
              <a:r>
                <a:rPr kumimoji="0" lang="en-US" sz="176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full applicability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F49DE8-36CE-9682-BE87-12B8CA065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420" r="31324"/>
            <a:stretch/>
          </p:blipFill>
          <p:spPr>
            <a:xfrm>
              <a:off x="6840365" y="3226621"/>
              <a:ext cx="944690" cy="1493850"/>
            </a:xfrm>
            <a:prstGeom prst="rect">
              <a:avLst/>
            </a:prstGeom>
          </p:spPr>
        </p:pic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D6985942-9998-DADE-78F7-37B69E7F21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960066" y="3311978"/>
              <a:ext cx="2829154" cy="844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178" tIns="33589" rIns="67178" bIns="335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30A13DF5-1895-2A0D-231A-C8DEFCA31B6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473160" y="3529122"/>
              <a:ext cx="2517775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7178" tIns="33589" rIns="67178" bIns="3358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718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B1B268-E510-13DF-3CD2-E47B3B4C557D}"/>
              </a:ext>
            </a:extLst>
          </p:cNvPr>
          <p:cNvSpPr txBox="1"/>
          <p:nvPr/>
        </p:nvSpPr>
        <p:spPr>
          <a:xfrm>
            <a:off x="6632578" y="3781295"/>
            <a:ext cx="200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Current causality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can go beyond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F4ACC7-60AF-9C0F-3362-A5F5B85C7BBD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634616" y="3261081"/>
            <a:ext cx="0" cy="520214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11CA92-0A2E-AB5C-4FFD-F83EF0BDAE69}"/>
              </a:ext>
            </a:extLst>
          </p:cNvPr>
          <p:cNvCxnSpPr>
            <a:cxnSpLocks/>
          </p:cNvCxnSpPr>
          <p:nvPr/>
        </p:nvCxnSpPr>
        <p:spPr>
          <a:xfrm>
            <a:off x="5865025" y="4177593"/>
            <a:ext cx="576040" cy="0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2F8D82-491B-BB1E-30D1-958C12CB779E}"/>
              </a:ext>
            </a:extLst>
          </p:cNvPr>
          <p:cNvCxnSpPr>
            <a:cxnSpLocks/>
          </p:cNvCxnSpPr>
          <p:nvPr/>
        </p:nvCxnSpPr>
        <p:spPr>
          <a:xfrm flipV="1">
            <a:off x="7223274" y="4619712"/>
            <a:ext cx="395800" cy="461405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6111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5FE6-BD04-4359-932A-5E19805B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254E-D5E9-4298-B20D-3897F650E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28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2E8327-3EF0-41A7-988B-9FA4EAE46C01}"/>
              </a:ext>
            </a:extLst>
          </p:cNvPr>
          <p:cNvSpPr txBox="1">
            <a:spLocks/>
          </p:cNvSpPr>
          <p:nvPr/>
        </p:nvSpPr>
        <p:spPr>
          <a:xfrm>
            <a:off x="394817" y="14996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cattering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784AF8-B00C-AA7D-CE6B-E2A12AFFD58B}"/>
              </a:ext>
            </a:extLst>
          </p:cNvPr>
          <p:cNvSpPr/>
          <p:nvPr/>
        </p:nvSpPr>
        <p:spPr>
          <a:xfrm>
            <a:off x="1480687" y="2312422"/>
            <a:ext cx="5400000" cy="54000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44000">
                <a:schemeClr val="accent1">
                  <a:tint val="44500"/>
                  <a:satMod val="160000"/>
                </a:schemeClr>
              </a:gs>
              <a:gs pos="6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05F3D8-AF7B-489B-B0C8-260F5E079BD7}"/>
              </a:ext>
            </a:extLst>
          </p:cNvPr>
          <p:cNvGrpSpPr/>
          <p:nvPr/>
        </p:nvGrpSpPr>
        <p:grpSpPr>
          <a:xfrm>
            <a:off x="451967" y="1773966"/>
            <a:ext cx="7376167" cy="2696307"/>
            <a:chOff x="690092" y="2164491"/>
            <a:chExt cx="7376167" cy="269630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090D693-56A7-40C4-B3D5-81CEE4CA422E}"/>
                </a:ext>
              </a:extLst>
            </p:cNvPr>
            <p:cNvSpPr/>
            <p:nvPr/>
          </p:nvSpPr>
          <p:spPr>
            <a:xfrm>
              <a:off x="690092" y="2164491"/>
              <a:ext cx="7287070" cy="2696307"/>
            </a:xfrm>
            <a:custGeom>
              <a:avLst/>
              <a:gdLst>
                <a:gd name="connsiteX0" fmla="*/ 0 w 8553157"/>
                <a:gd name="connsiteY0" fmla="*/ 1894449 h 1894449"/>
                <a:gd name="connsiteX1" fmla="*/ 3877994 w 8553157"/>
                <a:gd name="connsiteY1" fmla="*/ 393896 h 1894449"/>
                <a:gd name="connsiteX2" fmla="*/ 8553157 w 8553157"/>
                <a:gd name="connsiteY2" fmla="*/ 0 h 1894449"/>
                <a:gd name="connsiteX0" fmla="*/ 0 w 8553157"/>
                <a:gd name="connsiteY0" fmla="*/ 1894449 h 1894449"/>
                <a:gd name="connsiteX1" fmla="*/ 3840480 w 8553157"/>
                <a:gd name="connsiteY1" fmla="*/ 239152 h 1894449"/>
                <a:gd name="connsiteX2" fmla="*/ 8553157 w 8553157"/>
                <a:gd name="connsiteY2" fmla="*/ 0 h 1894449"/>
                <a:gd name="connsiteX0" fmla="*/ 0 w 8539089"/>
                <a:gd name="connsiteY0" fmla="*/ 2147667 h 2147667"/>
                <a:gd name="connsiteX1" fmla="*/ 3840480 w 8539089"/>
                <a:gd name="connsiteY1" fmla="*/ 492370 h 2147667"/>
                <a:gd name="connsiteX2" fmla="*/ 8539089 w 8539089"/>
                <a:gd name="connsiteY2" fmla="*/ 0 h 2147667"/>
                <a:gd name="connsiteX0" fmla="*/ 0 w 8445305"/>
                <a:gd name="connsiteY0" fmla="*/ 2757267 h 2757267"/>
                <a:gd name="connsiteX1" fmla="*/ 3840480 w 8445305"/>
                <a:gd name="connsiteY1" fmla="*/ 1101970 h 2757267"/>
                <a:gd name="connsiteX2" fmla="*/ 8445305 w 8445305"/>
                <a:gd name="connsiteY2" fmla="*/ 0 h 2757267"/>
                <a:gd name="connsiteX0" fmla="*/ 0 w 8445305"/>
                <a:gd name="connsiteY0" fmla="*/ 2757267 h 2757267"/>
                <a:gd name="connsiteX1" fmla="*/ 3840480 w 8445305"/>
                <a:gd name="connsiteY1" fmla="*/ 1101970 h 2757267"/>
                <a:gd name="connsiteX2" fmla="*/ 8445305 w 8445305"/>
                <a:gd name="connsiteY2" fmla="*/ 0 h 2757267"/>
                <a:gd name="connsiteX0" fmla="*/ 0 w 8445305"/>
                <a:gd name="connsiteY0" fmla="*/ 2757267 h 2757267"/>
                <a:gd name="connsiteX1" fmla="*/ 3840480 w 8445305"/>
                <a:gd name="connsiteY1" fmla="*/ 1101970 h 2757267"/>
                <a:gd name="connsiteX2" fmla="*/ 8445305 w 8445305"/>
                <a:gd name="connsiteY2" fmla="*/ 0 h 2757267"/>
                <a:gd name="connsiteX0" fmla="*/ 0 w 8445305"/>
                <a:gd name="connsiteY0" fmla="*/ 2757267 h 2757267"/>
                <a:gd name="connsiteX1" fmla="*/ 4365674 w 8445305"/>
                <a:gd name="connsiteY1" fmla="*/ 881576 h 2757267"/>
                <a:gd name="connsiteX2" fmla="*/ 8445305 w 8445305"/>
                <a:gd name="connsiteY2" fmla="*/ 0 h 2757267"/>
                <a:gd name="connsiteX0" fmla="*/ 0 w 8445305"/>
                <a:gd name="connsiteY0" fmla="*/ 2757267 h 2757267"/>
                <a:gd name="connsiteX1" fmla="*/ 4365674 w 8445305"/>
                <a:gd name="connsiteY1" fmla="*/ 881576 h 2757267"/>
                <a:gd name="connsiteX2" fmla="*/ 8445305 w 8445305"/>
                <a:gd name="connsiteY2" fmla="*/ 0 h 2757267"/>
                <a:gd name="connsiteX0" fmla="*/ 0 w 8445305"/>
                <a:gd name="connsiteY0" fmla="*/ 2757267 h 2757267"/>
                <a:gd name="connsiteX1" fmla="*/ 4365674 w 8445305"/>
                <a:gd name="connsiteY1" fmla="*/ 881576 h 2757267"/>
                <a:gd name="connsiteX2" fmla="*/ 8445305 w 8445305"/>
                <a:gd name="connsiteY2" fmla="*/ 0 h 2757267"/>
                <a:gd name="connsiteX0" fmla="*/ 0 w 8459372"/>
                <a:gd name="connsiteY0" fmla="*/ 2696307 h 2696307"/>
                <a:gd name="connsiteX1" fmla="*/ 4365674 w 8459372"/>
                <a:gd name="connsiteY1" fmla="*/ 820616 h 2696307"/>
                <a:gd name="connsiteX2" fmla="*/ 8459372 w 8459372"/>
                <a:gd name="connsiteY2" fmla="*/ 0 h 269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9372" h="2696307">
                  <a:moveTo>
                    <a:pt x="0" y="2696307"/>
                  </a:moveTo>
                  <a:cubicBezTo>
                    <a:pt x="1226234" y="2103901"/>
                    <a:pt x="2958905" y="1234831"/>
                    <a:pt x="4365674" y="820616"/>
                  </a:cubicBezTo>
                  <a:cubicBezTo>
                    <a:pt x="5772443" y="411090"/>
                    <a:pt x="6736079" y="203200"/>
                    <a:pt x="8459372" y="0"/>
                  </a:cubicBezTo>
                </a:path>
              </a:pathLst>
            </a:custGeom>
            <a:noFill/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BA4976B-668B-46AD-BA6B-DC38D0149795}"/>
                </a:ext>
              </a:extLst>
            </p:cNvPr>
            <p:cNvSpPr/>
            <p:nvPr/>
          </p:nvSpPr>
          <p:spPr>
            <a:xfrm>
              <a:off x="694361" y="3097646"/>
              <a:ext cx="7371898" cy="1763151"/>
            </a:xfrm>
            <a:custGeom>
              <a:avLst/>
              <a:gdLst>
                <a:gd name="connsiteX0" fmla="*/ 0 w 8553157"/>
                <a:gd name="connsiteY0" fmla="*/ 1894449 h 1894449"/>
                <a:gd name="connsiteX1" fmla="*/ 3877994 w 8553157"/>
                <a:gd name="connsiteY1" fmla="*/ 393896 h 1894449"/>
                <a:gd name="connsiteX2" fmla="*/ 8553157 w 8553157"/>
                <a:gd name="connsiteY2" fmla="*/ 0 h 1894449"/>
                <a:gd name="connsiteX0" fmla="*/ 0 w 8553157"/>
                <a:gd name="connsiteY0" fmla="*/ 1894449 h 1894449"/>
                <a:gd name="connsiteX1" fmla="*/ 3920197 w 8553157"/>
                <a:gd name="connsiteY1" fmla="*/ 548641 h 1894449"/>
                <a:gd name="connsiteX2" fmla="*/ 8553157 w 8553157"/>
                <a:gd name="connsiteY2" fmla="*/ 0 h 1894449"/>
                <a:gd name="connsiteX0" fmla="*/ 0 w 8557847"/>
                <a:gd name="connsiteY0" fmla="*/ 1763151 h 1763151"/>
                <a:gd name="connsiteX1" fmla="*/ 3920197 w 8557847"/>
                <a:gd name="connsiteY1" fmla="*/ 417343 h 1763151"/>
                <a:gd name="connsiteX2" fmla="*/ 8557847 w 8557847"/>
                <a:gd name="connsiteY2" fmla="*/ 0 h 1763151"/>
                <a:gd name="connsiteX0" fmla="*/ 0 w 8557847"/>
                <a:gd name="connsiteY0" fmla="*/ 1763151 h 1763151"/>
                <a:gd name="connsiteX1" fmla="*/ 3967090 w 8557847"/>
                <a:gd name="connsiteY1" fmla="*/ 356383 h 1763151"/>
                <a:gd name="connsiteX2" fmla="*/ 8557847 w 8557847"/>
                <a:gd name="connsiteY2" fmla="*/ 0 h 176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57847" h="1763151">
                  <a:moveTo>
                    <a:pt x="0" y="1763151"/>
                  </a:moveTo>
                  <a:cubicBezTo>
                    <a:pt x="1226234" y="1170745"/>
                    <a:pt x="2541564" y="672124"/>
                    <a:pt x="3967090" y="356383"/>
                  </a:cubicBezTo>
                  <a:cubicBezTo>
                    <a:pt x="5392616" y="40641"/>
                    <a:pt x="6933028" y="39077"/>
                    <a:pt x="8557847" y="0"/>
                  </a:cubicBezTo>
                </a:path>
              </a:pathLst>
            </a:custGeom>
            <a:noFill/>
            <a:ln w="38100">
              <a:solidFill>
                <a:srgbClr val="0070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F7EE197-2778-4EB0-9DC3-4EEAD75F8B1C}"/>
              </a:ext>
            </a:extLst>
          </p:cNvPr>
          <p:cNvSpPr/>
          <p:nvPr/>
        </p:nvSpPr>
        <p:spPr>
          <a:xfrm>
            <a:off x="451967" y="2382744"/>
            <a:ext cx="2360168" cy="644325"/>
          </a:xfrm>
          <a:prstGeom prst="rect">
            <a:avLst/>
          </a:prstGeom>
          <a:solidFill>
            <a:schemeClr val="bg1"/>
          </a:solidFill>
          <a:ln>
            <a:solidFill>
              <a:srgbClr val="CC00C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Trajectory followed by EFT modes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65EAA9-E628-44BA-A8E2-793EAFD95FF1}"/>
              </a:ext>
            </a:extLst>
          </p:cNvPr>
          <p:cNvSpPr/>
          <p:nvPr/>
        </p:nvSpPr>
        <p:spPr>
          <a:xfrm>
            <a:off x="651773" y="4470272"/>
            <a:ext cx="168812" cy="234462"/>
          </a:xfrm>
          <a:custGeom>
            <a:avLst/>
            <a:gdLst>
              <a:gd name="connsiteX0" fmla="*/ 0 w 168812"/>
              <a:gd name="connsiteY0" fmla="*/ 0 h 234462"/>
              <a:gd name="connsiteX1" fmla="*/ 168812 w 168812"/>
              <a:gd name="connsiteY1" fmla="*/ 234462 h 23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812" h="234462">
                <a:moveTo>
                  <a:pt x="0" y="0"/>
                </a:moveTo>
                <a:lnTo>
                  <a:pt x="168812" y="234462"/>
                </a:lnTo>
              </a:path>
            </a:pathLst>
          </a:custGeom>
          <a:noFill/>
          <a:ln>
            <a:solidFill>
              <a:srgbClr val="0070B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FE6B9DA-795B-4F9A-A058-98B7CC1723DC}"/>
              </a:ext>
            </a:extLst>
          </p:cNvPr>
          <p:cNvSpPr/>
          <p:nvPr/>
        </p:nvSpPr>
        <p:spPr>
          <a:xfrm>
            <a:off x="2135621" y="3109404"/>
            <a:ext cx="168812" cy="234462"/>
          </a:xfrm>
          <a:custGeom>
            <a:avLst/>
            <a:gdLst>
              <a:gd name="connsiteX0" fmla="*/ 0 w 168812"/>
              <a:gd name="connsiteY0" fmla="*/ 0 h 234462"/>
              <a:gd name="connsiteX1" fmla="*/ 168812 w 168812"/>
              <a:gd name="connsiteY1" fmla="*/ 234462 h 23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812" h="234462">
                <a:moveTo>
                  <a:pt x="0" y="0"/>
                </a:moveTo>
                <a:lnTo>
                  <a:pt x="168812" y="234462"/>
                </a:lnTo>
              </a:path>
            </a:pathLst>
          </a:custGeom>
          <a:noFill/>
          <a:ln>
            <a:solidFill>
              <a:srgbClr val="CC00CC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96105D-4D3F-4EAB-9F91-376CCF5C59DD}"/>
              </a:ext>
            </a:extLst>
          </p:cNvPr>
          <p:cNvSpPr/>
          <p:nvPr/>
        </p:nvSpPr>
        <p:spPr>
          <a:xfrm>
            <a:off x="160482" y="4794650"/>
            <a:ext cx="2360168" cy="644325"/>
          </a:xfrm>
          <a:prstGeom prst="rect">
            <a:avLst/>
          </a:prstGeom>
          <a:solidFill>
            <a:srgbClr val="0070C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Trajectory set by background metric</a:t>
            </a:r>
            <a:endParaRPr lang="en-GB" dirty="0">
              <a:latin typeface="+mj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D614C2-196E-4564-ACF7-2F9A527E806E}"/>
              </a:ext>
            </a:extLst>
          </p:cNvPr>
          <p:cNvCxnSpPr>
            <a:cxnSpLocks/>
          </p:cNvCxnSpPr>
          <p:nvPr/>
        </p:nvCxnSpPr>
        <p:spPr>
          <a:xfrm flipV="1">
            <a:off x="5688084" y="1358158"/>
            <a:ext cx="1417027" cy="75469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8CBFD3-D7F9-4433-9A1E-BDD1119C3E81}"/>
              </a:ext>
            </a:extLst>
          </p:cNvPr>
          <p:cNvCxnSpPr>
            <a:cxnSpLocks/>
          </p:cNvCxnSpPr>
          <p:nvPr/>
        </p:nvCxnSpPr>
        <p:spPr>
          <a:xfrm flipV="1">
            <a:off x="5666543" y="2024565"/>
            <a:ext cx="1417027" cy="75469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D636E690-5FA2-4BE3-8055-C64E27738B9D}"/>
              </a:ext>
            </a:extLst>
          </p:cNvPr>
          <p:cNvSpPr/>
          <p:nvPr/>
        </p:nvSpPr>
        <p:spPr>
          <a:xfrm>
            <a:off x="6716034" y="1257956"/>
            <a:ext cx="422031" cy="1003685"/>
          </a:xfrm>
          <a:prstGeom prst="arc">
            <a:avLst>
              <a:gd name="adj1" fmla="val 17527721"/>
              <a:gd name="adj2" fmla="val 168104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E8A7A980-6A0D-4EBB-ACF2-CDA476970F04}"/>
              </a:ext>
            </a:extLst>
          </p:cNvPr>
          <p:cNvSpPr/>
          <p:nvPr/>
        </p:nvSpPr>
        <p:spPr>
          <a:xfrm>
            <a:off x="6472064" y="2090626"/>
            <a:ext cx="422031" cy="1003685"/>
          </a:xfrm>
          <a:prstGeom prst="arc">
            <a:avLst>
              <a:gd name="adj1" fmla="val 17527721"/>
              <a:gd name="adj2" fmla="val 1681040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9">
            <a:extLst>
              <a:ext uri="{FF2B5EF4-FFF2-40B4-BE49-F238E27FC236}">
                <a16:creationId xmlns:a16="http://schemas.microsoft.com/office/drawing/2014/main" id="{2F630424-829A-4FB1-926D-67E4B35A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91" y="1972085"/>
            <a:ext cx="13970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C2AD59DC-2463-479E-B80C-AE89CED9A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949" y="1133452"/>
            <a:ext cx="18637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74ED57-F714-47E8-9013-60AE1B361298}"/>
                  </a:ext>
                </a:extLst>
              </p:cNvPr>
              <p:cNvSpPr txBox="1"/>
              <p:nvPr/>
            </p:nvSpPr>
            <p:spPr>
              <a:xfrm>
                <a:off x="5777132" y="3559126"/>
                <a:ext cx="30345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Scattering angle: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ℓ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𝜕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ℓ</m:t>
                        </m:r>
                      </m:sub>
                    </m:sSub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𝛿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ℓ</m:t>
                        </m:r>
                      </m:sub>
                    </m:sSub>
                  </m:oMath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74ED57-F714-47E8-9013-60AE1B361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132" y="3559126"/>
                <a:ext cx="3034549" cy="400110"/>
              </a:xfrm>
              <a:prstGeom prst="rect">
                <a:avLst/>
              </a:prstGeom>
              <a:blipFill>
                <a:blip r:embed="rId5"/>
                <a:stretch>
                  <a:fillRect l="-2213" t="-9231" b="-2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72E568B-3D16-405A-A57D-B06E78563965}"/>
              </a:ext>
            </a:extLst>
          </p:cNvPr>
          <p:cNvSpPr txBox="1"/>
          <p:nvPr/>
        </p:nvSpPr>
        <p:spPr>
          <a:xfrm>
            <a:off x="5486726" y="5096230"/>
            <a:ext cx="4266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Eisenbud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-Wigner scattering time-delay: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49" name="Group 4">
            <a:extLst>
              <a:ext uri="{FF2B5EF4-FFF2-40B4-BE49-F238E27FC236}">
                <a16:creationId xmlns:a16="http://schemas.microsoft.com/office/drawing/2014/main" id="{81AC7E27-2A19-416C-8040-BD1C594AE8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11161" y="5321308"/>
            <a:ext cx="4098925" cy="1336675"/>
            <a:chOff x="1781" y="1931"/>
            <a:chExt cx="2582" cy="842"/>
          </a:xfrm>
        </p:grpSpPr>
        <p:sp>
          <p:nvSpPr>
            <p:cNvPr id="50" name="AutoShape 3">
              <a:extLst>
                <a:ext uri="{FF2B5EF4-FFF2-40B4-BE49-F238E27FC236}">
                  <a16:creationId xmlns:a16="http://schemas.microsoft.com/office/drawing/2014/main" id="{56C6D5BD-AB37-418E-994E-6FC27C85B9E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81" y="1931"/>
              <a:ext cx="2582" cy="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51" name="Picture 5">
              <a:extLst>
                <a:ext uri="{FF2B5EF4-FFF2-40B4-BE49-F238E27FC236}">
                  <a16:creationId xmlns:a16="http://schemas.microsoft.com/office/drawing/2014/main" id="{8F42FB73-6EC3-4F11-8C18-9A77D528F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" y="1931"/>
              <a:ext cx="2584" cy="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12">
            <a:extLst>
              <a:ext uri="{FF2B5EF4-FFF2-40B4-BE49-F238E27FC236}">
                <a16:creationId xmlns:a16="http://schemas.microsoft.com/office/drawing/2014/main" id="{683392E1-3D0E-4FF4-A141-ABF87E72CA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23079" y="6646126"/>
            <a:ext cx="3875087" cy="671512"/>
            <a:chOff x="3255" y="3339"/>
            <a:chExt cx="2441" cy="423"/>
          </a:xfrm>
        </p:grpSpPr>
        <p:sp>
          <p:nvSpPr>
            <p:cNvPr id="53" name="AutoShape 11">
              <a:extLst>
                <a:ext uri="{FF2B5EF4-FFF2-40B4-BE49-F238E27FC236}">
                  <a16:creationId xmlns:a16="http://schemas.microsoft.com/office/drawing/2014/main" id="{915518A7-D2C5-4305-8544-11D17EEC3B0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55" y="3339"/>
              <a:ext cx="2441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54" name="Picture 13">
              <a:extLst>
                <a:ext uri="{FF2B5EF4-FFF2-40B4-BE49-F238E27FC236}">
                  <a16:creationId xmlns:a16="http://schemas.microsoft.com/office/drawing/2014/main" id="{502BE3AC-2775-4F6F-BF71-46429FF93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5" y="3339"/>
              <a:ext cx="2443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4380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ield theory - A common standard model Lagrangian mistake? - Physics Stack  Exchange">
            <a:extLst>
              <a:ext uri="{FF2B5EF4-FFF2-40B4-BE49-F238E27FC236}">
                <a16:creationId xmlns:a16="http://schemas.microsoft.com/office/drawing/2014/main" id="{0E8DCED5-720B-8818-6146-EAC179FFF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56" y="5149865"/>
            <a:ext cx="2629473" cy="184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Overview of the QCD phase diagram | The European Physical Journal A">
            <a:extLst>
              <a:ext uri="{FF2B5EF4-FFF2-40B4-BE49-F238E27FC236}">
                <a16:creationId xmlns:a16="http://schemas.microsoft.com/office/drawing/2014/main" id="{56498DD0-564B-7AAF-251A-875EB3BC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74" y="5198993"/>
            <a:ext cx="3620326" cy="212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E6E16E84-BDE1-8314-2529-B4BDF624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55" y="4427993"/>
            <a:ext cx="2381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87DC8D-4A1B-1694-655B-6FE0AE8345B8}"/>
              </a:ext>
            </a:extLst>
          </p:cNvPr>
          <p:cNvSpPr/>
          <p:nvPr/>
        </p:nvSpPr>
        <p:spPr>
          <a:xfrm>
            <a:off x="5879883" y="594860"/>
            <a:ext cx="1056569" cy="9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8A9592C-F269-4FC3-A4B2-E53ED6576650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587945" y="446184"/>
            <a:ext cx="13497" cy="659640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E1DB3F-4AF5-434E-9897-3CBF5E38E4A0}"/>
              </a:ext>
            </a:extLst>
          </p:cNvPr>
          <p:cNvCxnSpPr/>
          <p:nvPr/>
        </p:nvCxnSpPr>
        <p:spPr>
          <a:xfrm>
            <a:off x="261374" y="6630049"/>
            <a:ext cx="653143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563BB9-7858-4434-9255-DA4AE450DF31}"/>
              </a:ext>
            </a:extLst>
          </p:cNvPr>
          <p:cNvSpPr txBox="1"/>
          <p:nvPr/>
        </p:nvSpPr>
        <p:spPr>
          <a:xfrm>
            <a:off x="82421" y="-15481"/>
            <a:ext cx="103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Energy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54189E4-D910-4AE8-A687-BE1A4B6CB9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2" y="594860"/>
            <a:ext cx="1500000" cy="9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976CA7-28F7-48B2-B643-017A329AD8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92918" y="444611"/>
            <a:ext cx="900000" cy="12004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825000-CA04-4084-9D91-7DC0ABFBA1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65" y="594860"/>
            <a:ext cx="1884201" cy="900000"/>
          </a:xfrm>
          <a:prstGeom prst="rect">
            <a:avLst/>
          </a:prstGeom>
        </p:spPr>
      </p:pic>
      <p:pic>
        <p:nvPicPr>
          <p:cNvPr id="2054" name="Picture 6" descr="ESA - Planck and the cosmic microwave background">
            <a:extLst>
              <a:ext uri="{FF2B5EF4-FFF2-40B4-BE49-F238E27FC236}">
                <a16:creationId xmlns:a16="http://schemas.microsoft.com/office/drawing/2014/main" id="{441B9A22-3EAA-C083-DA4C-BDB52FB2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142" y="5453497"/>
            <a:ext cx="2932708" cy="146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inpulsar16_9">
            <a:hlinkClick r:id="" action="ppaction://media"/>
            <a:extLst>
              <a:ext uri="{FF2B5EF4-FFF2-40B4-BE49-F238E27FC236}">
                <a16:creationId xmlns:a16="http://schemas.microsoft.com/office/drawing/2014/main" id="{03E84C1F-245B-470A-9ABC-235B2D821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9183" y="6261307"/>
            <a:ext cx="2474902" cy="131709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5D71F87E-83A9-6BAA-A925-C45D62EF6642}"/>
              </a:ext>
            </a:extLst>
          </p:cNvPr>
          <p:cNvSpPr/>
          <p:nvPr/>
        </p:nvSpPr>
        <p:spPr>
          <a:xfrm>
            <a:off x="4612989" y="1825677"/>
            <a:ext cx="586053" cy="29511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3E98C8-D41B-A8D8-C0EF-BE12BD4827BB}"/>
              </a:ext>
            </a:extLst>
          </p:cNvPr>
          <p:cNvSpPr/>
          <p:nvPr/>
        </p:nvSpPr>
        <p:spPr>
          <a:xfrm>
            <a:off x="2726679" y="594860"/>
            <a:ext cx="1056569" cy="9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896788-2837-0EF4-AACD-7DC02FE567D1}"/>
              </a:ext>
            </a:extLst>
          </p:cNvPr>
          <p:cNvSpPr/>
          <p:nvPr/>
        </p:nvSpPr>
        <p:spPr>
          <a:xfrm>
            <a:off x="8349386" y="594860"/>
            <a:ext cx="1056569" cy="9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8C1A74D-F1C3-6375-036B-212AB198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69" y="5702345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089668-5C07-1560-22CC-7FD5FFD8E3EA}"/>
              </a:ext>
            </a:extLst>
          </p:cNvPr>
          <p:cNvSpPr txBox="1"/>
          <p:nvPr/>
        </p:nvSpPr>
        <p:spPr>
          <a:xfrm>
            <a:off x="5389346" y="2999197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???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2" name="Picture 2" descr="On to Imagination: Glimpses of Citizen Democracy | by Jon ...">
            <a:extLst>
              <a:ext uri="{FF2B5EF4-FFF2-40B4-BE49-F238E27FC236}">
                <a16:creationId xmlns:a16="http://schemas.microsoft.com/office/drawing/2014/main" id="{C4F11C13-3A58-F406-383D-EEC0841D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21" y="2180104"/>
            <a:ext cx="2513415" cy="25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0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Overview of the QCD phase diagram | The European Physical Journal A">
            <a:extLst>
              <a:ext uri="{FF2B5EF4-FFF2-40B4-BE49-F238E27FC236}">
                <a16:creationId xmlns:a16="http://schemas.microsoft.com/office/drawing/2014/main" id="{56498DD0-564B-7AAF-251A-875EB3BC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59" y="5941026"/>
            <a:ext cx="2601253" cy="152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E6E16E84-BDE1-8314-2529-B4BDF624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2" y="5392985"/>
            <a:ext cx="2381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eld theory - A common standard model Lagrangian mistake? - Physics Stack  Exchange">
            <a:extLst>
              <a:ext uri="{FF2B5EF4-FFF2-40B4-BE49-F238E27FC236}">
                <a16:creationId xmlns:a16="http://schemas.microsoft.com/office/drawing/2014/main" id="{0E8DCED5-720B-8818-6146-EAC179FFF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479" y="6003586"/>
            <a:ext cx="1653276" cy="116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E1DB3F-4AF5-434E-9897-3CBF5E38E4A0}"/>
              </a:ext>
            </a:extLst>
          </p:cNvPr>
          <p:cNvCxnSpPr/>
          <p:nvPr/>
        </p:nvCxnSpPr>
        <p:spPr>
          <a:xfrm>
            <a:off x="261374" y="6630049"/>
            <a:ext cx="653143" cy="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1792824-E005-454A-AB79-B06CB24FF7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560" t="36497" r="12164" b="15186"/>
          <a:stretch/>
        </p:blipFill>
        <p:spPr>
          <a:xfrm>
            <a:off x="408185" y="6760842"/>
            <a:ext cx="1922025" cy="1010353"/>
          </a:xfrm>
          <a:prstGeom prst="rect">
            <a:avLst/>
          </a:prstGeom>
        </p:spPr>
      </p:pic>
      <p:pic>
        <p:nvPicPr>
          <p:cNvPr id="2054" name="Picture 6" descr="ESA - Planck and the cosmic microwave background">
            <a:extLst>
              <a:ext uri="{FF2B5EF4-FFF2-40B4-BE49-F238E27FC236}">
                <a16:creationId xmlns:a16="http://schemas.microsoft.com/office/drawing/2014/main" id="{441B9A22-3EAA-C083-DA4C-BDB52FB2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73" y="6132917"/>
            <a:ext cx="1687301" cy="8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inpulsar16_9">
            <a:hlinkClick r:id="" action="ppaction://media"/>
            <a:extLst>
              <a:ext uri="{FF2B5EF4-FFF2-40B4-BE49-F238E27FC236}">
                <a16:creationId xmlns:a16="http://schemas.microsoft.com/office/drawing/2014/main" id="{03E84C1F-245B-470A-9ABC-235B2D821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79463" y="6190655"/>
            <a:ext cx="1476784" cy="785913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5D71F87E-83A9-6BAA-A925-C45D62EF6642}"/>
              </a:ext>
            </a:extLst>
          </p:cNvPr>
          <p:cNvSpPr/>
          <p:nvPr/>
        </p:nvSpPr>
        <p:spPr>
          <a:xfrm>
            <a:off x="4538538" y="1898338"/>
            <a:ext cx="586053" cy="36351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C35262-D7C6-D9C0-68F7-F58A09A11E73}"/>
              </a:ext>
            </a:extLst>
          </p:cNvPr>
          <p:cNvGrpSpPr/>
          <p:nvPr/>
        </p:nvGrpSpPr>
        <p:grpSpPr>
          <a:xfrm>
            <a:off x="267477" y="594860"/>
            <a:ext cx="9218646" cy="900000"/>
            <a:chOff x="187309" y="594860"/>
            <a:chExt cx="9218646" cy="900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287DC8D-4A1B-1694-655B-6FE0AE8345B8}"/>
                </a:ext>
              </a:extLst>
            </p:cNvPr>
            <p:cNvSpPr/>
            <p:nvPr/>
          </p:nvSpPr>
          <p:spPr>
            <a:xfrm>
              <a:off x="5506623" y="594860"/>
              <a:ext cx="1056569" cy="9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54189E4-D910-4AE8-A687-BE1A4B6CB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09" y="594860"/>
              <a:ext cx="1500000" cy="900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976CA7-28F7-48B2-B643-017A329AD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006289" y="444611"/>
              <a:ext cx="900000" cy="120049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5825000-CA04-4084-9D91-7DC0ABFBA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574" y="594860"/>
              <a:ext cx="1884201" cy="900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3E98C8-D41B-A8D8-C0EF-BE12BD4827BB}"/>
                </a:ext>
              </a:extLst>
            </p:cNvPr>
            <p:cNvSpPr/>
            <p:nvPr/>
          </p:nvSpPr>
          <p:spPr>
            <a:xfrm>
              <a:off x="1980157" y="594860"/>
              <a:ext cx="1056569" cy="9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896788-2837-0EF4-AACD-7DC02FE567D1}"/>
                </a:ext>
              </a:extLst>
            </p:cNvPr>
            <p:cNvSpPr/>
            <p:nvPr/>
          </p:nvSpPr>
          <p:spPr>
            <a:xfrm>
              <a:off x="8349386" y="594860"/>
              <a:ext cx="1056569" cy="9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1270" name="Picture 6" descr="BNL | RIKEN BNL Research Center ...">
            <a:extLst>
              <a:ext uri="{FF2B5EF4-FFF2-40B4-BE49-F238E27FC236}">
                <a16:creationId xmlns:a16="http://schemas.microsoft.com/office/drawing/2014/main" id="{84D4C609-EEEE-6DE1-715B-6CCE8D2FF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39" y="5971504"/>
            <a:ext cx="2601253" cy="131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A87261-7901-23EE-DD81-97720921E60E}"/>
              </a:ext>
            </a:extLst>
          </p:cNvPr>
          <p:cNvSpPr txBox="1"/>
          <p:nvPr/>
        </p:nvSpPr>
        <p:spPr>
          <a:xfrm>
            <a:off x="261374" y="2753402"/>
            <a:ext cx="379636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lamppost guiding searches for new science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 a neutral and agnostic way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B5B3381-9186-6951-0B0A-78DF66247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51" y="2056946"/>
            <a:ext cx="2452836" cy="324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0F5FAC-D709-34E4-A33F-4A5960D2F2CD}"/>
              </a:ext>
            </a:extLst>
          </p:cNvPr>
          <p:cNvSpPr txBox="1"/>
          <p:nvPr/>
        </p:nvSpPr>
        <p:spPr>
          <a:xfrm>
            <a:off x="192525" y="4019510"/>
            <a:ext cx="4105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S-matrix Bootstrap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BE27B1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AFDF8-1237-D116-4578-437B889569AE}"/>
              </a:ext>
            </a:extLst>
          </p:cNvPr>
          <p:cNvSpPr txBox="1"/>
          <p:nvPr/>
        </p:nvSpPr>
        <p:spPr>
          <a:xfrm>
            <a:off x="1098205" y="2065047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BE27B1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BE27B1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1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Down 16">
            <a:extLst>
              <a:ext uri="{FF2B5EF4-FFF2-40B4-BE49-F238E27FC236}">
                <a16:creationId xmlns:a16="http://schemas.microsoft.com/office/drawing/2014/main" id="{29F2A52A-C5DA-BAE9-5093-678837276DEA}"/>
              </a:ext>
            </a:extLst>
          </p:cNvPr>
          <p:cNvSpPr/>
          <p:nvPr/>
        </p:nvSpPr>
        <p:spPr>
          <a:xfrm rot="1652962">
            <a:off x="2385562" y="1949132"/>
            <a:ext cx="571797" cy="1425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EB26AC-73FB-EEC2-6D04-1E200941E65B}"/>
              </a:ext>
            </a:extLst>
          </p:cNvPr>
          <p:cNvSpPr txBox="1"/>
          <p:nvPr/>
        </p:nvSpPr>
        <p:spPr>
          <a:xfrm>
            <a:off x="1042553" y="1186021"/>
            <a:ext cx="7668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Starting with the assumption of a healthy Wilsonian UV completion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(string theory or other)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BA24AD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98F8E17D-2CEA-EBAA-1C43-650405E7EF8A}"/>
              </a:ext>
            </a:extLst>
          </p:cNvPr>
          <p:cNvSpPr/>
          <p:nvPr/>
        </p:nvSpPr>
        <p:spPr>
          <a:xfrm rot="19947038" flipH="1">
            <a:off x="6771838" y="1949132"/>
            <a:ext cx="571797" cy="1425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4DAB48D-C772-A534-D02E-9796E003769D}"/>
                  </a:ext>
                </a:extLst>
              </p:cNvPr>
              <p:cNvSpPr txBox="1"/>
              <p:nvPr/>
            </p:nvSpPr>
            <p:spPr>
              <a:xfrm>
                <a:off x="210774" y="4217748"/>
                <a:ext cx="45193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Precise statements at the level 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of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scattering amplitude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(complement S-matrix bootstrap program)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4DAB48D-C772-A534-D02E-9796E0037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74" y="4217748"/>
                <a:ext cx="4519319" cy="1015663"/>
              </a:xfrm>
              <a:prstGeom prst="rect">
                <a:avLst/>
              </a:prstGeom>
              <a:blipFill>
                <a:blip r:embed="rId3"/>
                <a:stretch>
                  <a:fillRect l="-1350" t="-3614" r="-1080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FAC2686-5017-3888-6D87-2A60997A16F6}"/>
              </a:ext>
            </a:extLst>
          </p:cNvPr>
          <p:cNvSpPr/>
          <p:nvPr/>
        </p:nvSpPr>
        <p:spPr>
          <a:xfrm flipV="1">
            <a:off x="1339043" y="3338149"/>
            <a:ext cx="2224088" cy="707886"/>
          </a:xfrm>
          <a:prstGeom prst="roundRect">
            <a:avLst/>
          </a:prstGeom>
          <a:noFill/>
          <a:ln>
            <a:solidFill>
              <a:srgbClr val="BA24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68022D-CA97-EBAC-011E-5DB193C47F46}"/>
              </a:ext>
            </a:extLst>
          </p:cNvPr>
          <p:cNvSpPr txBox="1"/>
          <p:nvPr/>
        </p:nvSpPr>
        <p:spPr>
          <a:xfrm>
            <a:off x="1255681" y="3492037"/>
            <a:ext cx="2390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A24A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Bounds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82BBA1-F8D5-83BB-D675-664DDCEF3CE1}"/>
              </a:ext>
            </a:extLst>
          </p:cNvPr>
          <p:cNvSpPr/>
          <p:nvPr/>
        </p:nvSpPr>
        <p:spPr>
          <a:xfrm flipV="1">
            <a:off x="6144236" y="3373119"/>
            <a:ext cx="2224088" cy="707886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848A863-8032-8289-4290-8ECE8F0EAB9A}"/>
              </a:ext>
            </a:extLst>
          </p:cNvPr>
          <p:cNvSpPr txBox="1"/>
          <p:nvPr/>
        </p:nvSpPr>
        <p:spPr>
          <a:xfrm>
            <a:off x="6060874" y="3527007"/>
            <a:ext cx="2390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Causality Bounds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AC68BB-3B02-DC85-AA90-139D7988877B}"/>
              </a:ext>
            </a:extLst>
          </p:cNvPr>
          <p:cNvSpPr txBox="1"/>
          <p:nvPr/>
        </p:nvSpPr>
        <p:spPr>
          <a:xfrm>
            <a:off x="5234281" y="4229314"/>
            <a:ext cx="4219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Unresolvable support outside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front velocity light cone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3366BA-BF4F-B0F2-FF88-468986489464}"/>
              </a:ext>
            </a:extLst>
          </p:cNvPr>
          <p:cNvSpPr txBox="1"/>
          <p:nvPr/>
        </p:nvSpPr>
        <p:spPr>
          <a:xfrm>
            <a:off x="2470434" y="2295574"/>
            <a:ext cx="4876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Set up classes of IR constraints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20BC87-199B-D549-856C-3537A7FF0C5D}"/>
              </a:ext>
            </a:extLst>
          </p:cNvPr>
          <p:cNvGrpSpPr/>
          <p:nvPr/>
        </p:nvGrpSpPr>
        <p:grpSpPr>
          <a:xfrm>
            <a:off x="80271" y="5360483"/>
            <a:ext cx="684000" cy="884404"/>
            <a:chOff x="71821" y="5387639"/>
            <a:chExt cx="684000" cy="88440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8FC1F79-853E-86C8-2386-DDB99E201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" r="294"/>
            <a:stretch/>
          </p:blipFill>
          <p:spPr>
            <a:xfrm>
              <a:off x="71821" y="5387639"/>
              <a:ext cx="684000" cy="691709"/>
            </a:xfrm>
            <a:prstGeom prst="ellipse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7F80F5-CA34-4059-8B85-C81F0E49757C}"/>
                </a:ext>
              </a:extLst>
            </p:cNvPr>
            <p:cNvSpPr txBox="1"/>
            <p:nvPr/>
          </p:nvSpPr>
          <p:spPr>
            <a:xfrm>
              <a:off x="165265" y="6041211"/>
              <a:ext cx="5309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Alberte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5EB5E8-4868-51E0-78C9-2E52EC6596AF}"/>
              </a:ext>
            </a:extLst>
          </p:cNvPr>
          <p:cNvGrpSpPr/>
          <p:nvPr/>
        </p:nvGrpSpPr>
        <p:grpSpPr>
          <a:xfrm>
            <a:off x="80271" y="6507332"/>
            <a:ext cx="684000" cy="902041"/>
            <a:chOff x="1096287" y="6507332"/>
            <a:chExt cx="684000" cy="90204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9927EE0D-5F02-2430-1A69-3CBCD7AE3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287" y="6507332"/>
              <a:ext cx="684000" cy="691709"/>
            </a:xfrm>
            <a:prstGeom prst="ellipse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A27EE0D-ADAC-A9E7-120A-EBABD6251E12}"/>
                </a:ext>
              </a:extLst>
            </p:cNvPr>
            <p:cNvSpPr txBox="1"/>
            <p:nvPr/>
          </p:nvSpPr>
          <p:spPr>
            <a:xfrm>
              <a:off x="1160938" y="7178541"/>
              <a:ext cx="5757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Melville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210EED-A7D4-6E8F-241B-36B068C374D3}"/>
              </a:ext>
            </a:extLst>
          </p:cNvPr>
          <p:cNvGrpSpPr/>
          <p:nvPr/>
        </p:nvGrpSpPr>
        <p:grpSpPr>
          <a:xfrm>
            <a:off x="8964803" y="6507332"/>
            <a:ext cx="684000" cy="902041"/>
            <a:chOff x="8984472" y="6507332"/>
            <a:chExt cx="684000" cy="902041"/>
          </a:xfrm>
        </p:grpSpPr>
        <p:pic>
          <p:nvPicPr>
            <p:cNvPr id="34" name="Picture 2" descr="Shuang-Yong Zhou - Editors - Results in Physics">
              <a:extLst>
                <a:ext uri="{FF2B5EF4-FFF2-40B4-BE49-F238E27FC236}">
                  <a16:creationId xmlns:a16="http://schemas.microsoft.com/office/drawing/2014/main" id="{91051AB4-9D21-EF6D-B07D-9755FC2922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7" r="5280" b="11359"/>
            <a:stretch/>
          </p:blipFill>
          <p:spPr bwMode="auto">
            <a:xfrm>
              <a:off x="8984472" y="6507332"/>
              <a:ext cx="684000" cy="68902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8F20E2E-D4CA-EA34-ACC8-8752FD5D7361}"/>
                </a:ext>
              </a:extLst>
            </p:cNvPr>
            <p:cNvSpPr txBox="1"/>
            <p:nvPr/>
          </p:nvSpPr>
          <p:spPr>
            <a:xfrm>
              <a:off x="9112311" y="7178541"/>
              <a:ext cx="4283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Zhou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10619A-9739-9919-0553-8D6577F4DB70}"/>
              </a:ext>
            </a:extLst>
          </p:cNvPr>
          <p:cNvGrpSpPr/>
          <p:nvPr/>
        </p:nvGrpSpPr>
        <p:grpSpPr>
          <a:xfrm>
            <a:off x="8964803" y="5360483"/>
            <a:ext cx="684000" cy="884404"/>
            <a:chOff x="8945135" y="5360483"/>
            <a:chExt cx="684000" cy="884404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105C971-9BB4-8F26-6F75-02F3C00D5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0" b="1100"/>
            <a:stretch/>
          </p:blipFill>
          <p:spPr>
            <a:xfrm>
              <a:off x="8945135" y="5360483"/>
              <a:ext cx="684000" cy="691709"/>
            </a:xfrm>
            <a:prstGeom prst="ellipse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9EF2E35-98CB-1841-F1BF-0145924794B2}"/>
                </a:ext>
              </a:extLst>
            </p:cNvPr>
            <p:cNvSpPr txBox="1"/>
            <p:nvPr/>
          </p:nvSpPr>
          <p:spPr>
            <a:xfrm>
              <a:off x="8996831" y="6014055"/>
              <a:ext cx="58060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Margalit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E2F617-8B5B-6277-6076-4107A1907B78}"/>
              </a:ext>
            </a:extLst>
          </p:cNvPr>
          <p:cNvSpPr txBox="1">
            <a:spLocks/>
          </p:cNvSpPr>
          <p:nvPr/>
        </p:nvSpPr>
        <p:spPr>
          <a:xfrm>
            <a:off x="394817" y="-26697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Constraints from UV Completion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BF4087-66B7-DC89-69D3-A7AF912A49F7}"/>
              </a:ext>
            </a:extLst>
          </p:cNvPr>
          <p:cNvGrpSpPr/>
          <p:nvPr/>
        </p:nvGrpSpPr>
        <p:grpSpPr>
          <a:xfrm>
            <a:off x="2292069" y="5360483"/>
            <a:ext cx="684000" cy="884404"/>
            <a:chOff x="2050170" y="5387639"/>
            <a:chExt cx="684000" cy="884404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9E95B55-A4B0-57FE-A4E0-B4F627F38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0" b="2450"/>
            <a:stretch/>
          </p:blipFill>
          <p:spPr>
            <a:xfrm>
              <a:off x="2050170" y="5387639"/>
              <a:ext cx="684000" cy="691709"/>
            </a:xfrm>
            <a:prstGeom prst="ellipse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CBC52A9-672B-9138-7003-93F1D5F32BCD}"/>
                </a:ext>
              </a:extLst>
            </p:cNvPr>
            <p:cNvSpPr txBox="1"/>
            <p:nvPr/>
          </p:nvSpPr>
          <p:spPr>
            <a:xfrm>
              <a:off x="2194910" y="6041211"/>
              <a:ext cx="4283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Chen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1DCD79-00E5-EECF-6DB4-45EF692C3723}"/>
              </a:ext>
            </a:extLst>
          </p:cNvPr>
          <p:cNvGrpSpPr/>
          <p:nvPr/>
        </p:nvGrpSpPr>
        <p:grpSpPr>
          <a:xfrm>
            <a:off x="2301403" y="6507332"/>
            <a:ext cx="684000" cy="902041"/>
            <a:chOff x="3103758" y="6507332"/>
            <a:chExt cx="684000" cy="90204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A994255-0D41-498C-A374-B2249088A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2" b="22809"/>
            <a:stretch/>
          </p:blipFill>
          <p:spPr>
            <a:xfrm>
              <a:off x="3103758" y="6507332"/>
              <a:ext cx="684000" cy="691709"/>
            </a:xfrm>
            <a:prstGeom prst="ellipse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B254F15-0DA1-4ADF-906D-037599761728}"/>
                </a:ext>
              </a:extLst>
            </p:cNvPr>
            <p:cNvSpPr txBox="1"/>
            <p:nvPr/>
          </p:nvSpPr>
          <p:spPr>
            <a:xfrm>
              <a:off x="3216499" y="7178541"/>
              <a:ext cx="4796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Noller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E0148C7-64DB-AC7F-71E5-D622B0012BAA}"/>
              </a:ext>
            </a:extLst>
          </p:cNvPr>
          <p:cNvGrpSpPr/>
          <p:nvPr/>
        </p:nvGrpSpPr>
        <p:grpSpPr>
          <a:xfrm>
            <a:off x="5647108" y="5360483"/>
            <a:ext cx="684000" cy="884404"/>
            <a:chOff x="6052220" y="5387639"/>
            <a:chExt cx="684000" cy="88440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BED69C-A418-F81D-A14B-6D1AD66B4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0" b="6090"/>
            <a:stretch/>
          </p:blipFill>
          <p:spPr>
            <a:xfrm>
              <a:off x="6052220" y="5387639"/>
              <a:ext cx="684000" cy="691709"/>
            </a:xfrm>
            <a:prstGeom prst="ellipse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03DB33B-A8D6-C54F-E28D-C68309C5EC9A}"/>
                </a:ext>
              </a:extLst>
            </p:cNvPr>
            <p:cNvSpPr txBox="1"/>
            <p:nvPr/>
          </p:nvSpPr>
          <p:spPr>
            <a:xfrm>
              <a:off x="6176853" y="6041211"/>
              <a:ext cx="4347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Jaitly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02BD55-D492-E763-1342-4C3B0A10B75C}"/>
              </a:ext>
            </a:extLst>
          </p:cNvPr>
          <p:cNvGrpSpPr/>
          <p:nvPr/>
        </p:nvGrpSpPr>
        <p:grpSpPr>
          <a:xfrm>
            <a:off x="6743667" y="6507332"/>
            <a:ext cx="684000" cy="902041"/>
            <a:chOff x="7076685" y="6507332"/>
            <a:chExt cx="684000" cy="90204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AEB376E-2B64-484B-9DDC-8A922D092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" t="-812" r="-189" b="812"/>
            <a:stretch/>
          </p:blipFill>
          <p:spPr>
            <a:xfrm>
              <a:off x="7076685" y="6507332"/>
              <a:ext cx="684000" cy="691709"/>
            </a:xfrm>
            <a:prstGeom prst="ellipse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0FEEAB7-92B3-4A43-AA6A-76E93C19C820}"/>
                </a:ext>
              </a:extLst>
            </p:cNvPr>
            <p:cNvSpPr txBox="1"/>
            <p:nvPr/>
          </p:nvSpPr>
          <p:spPr>
            <a:xfrm>
              <a:off x="7175670" y="7178541"/>
              <a:ext cx="4860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Tolley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673D704-6C4C-8A9F-7D34-9C33CB7B3569}"/>
              </a:ext>
            </a:extLst>
          </p:cNvPr>
          <p:cNvGrpSpPr/>
          <p:nvPr/>
        </p:nvGrpSpPr>
        <p:grpSpPr>
          <a:xfrm>
            <a:off x="1186170" y="5360483"/>
            <a:ext cx="684000" cy="1022904"/>
            <a:chOff x="1049240" y="5387639"/>
            <a:chExt cx="684000" cy="102290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2E6AC2E-3A9D-ED24-37E9-138CEC5D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" r="883"/>
            <a:stretch/>
          </p:blipFill>
          <p:spPr>
            <a:xfrm>
              <a:off x="1049240" y="5387639"/>
              <a:ext cx="684000" cy="691709"/>
            </a:xfrm>
            <a:prstGeom prst="ellipse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ABA3B88-716D-FBF2-45BB-5EA36CC532C4}"/>
                </a:ext>
              </a:extLst>
            </p:cNvPr>
            <p:cNvSpPr txBox="1"/>
            <p:nvPr/>
          </p:nvSpPr>
          <p:spPr>
            <a:xfrm>
              <a:off x="1097800" y="6041211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Carrillo-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Gonzalez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ED822E-6E8B-3A8F-39E7-FECA48968826}"/>
              </a:ext>
            </a:extLst>
          </p:cNvPr>
          <p:cNvGrpSpPr/>
          <p:nvPr/>
        </p:nvGrpSpPr>
        <p:grpSpPr>
          <a:xfrm>
            <a:off x="1190837" y="6507332"/>
            <a:ext cx="684000" cy="902041"/>
            <a:chOff x="2097217" y="6507332"/>
            <a:chExt cx="684000" cy="902041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8248CD3-0762-4927-8A25-195FDD2A0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8" b="3428"/>
            <a:stretch/>
          </p:blipFill>
          <p:spPr>
            <a:xfrm>
              <a:off x="2097217" y="6507332"/>
              <a:ext cx="684000" cy="691709"/>
            </a:xfrm>
            <a:prstGeom prst="ellipse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5C0F7F7-F15F-4C2C-B23D-140ABFE07C5D}"/>
                </a:ext>
              </a:extLst>
            </p:cNvPr>
            <p:cNvSpPr txBox="1"/>
            <p:nvPr/>
          </p:nvSpPr>
          <p:spPr>
            <a:xfrm>
              <a:off x="2161868" y="7178541"/>
              <a:ext cx="5757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dirty="0">
                  <a:solidFill>
                    <a:prstClr val="black"/>
                  </a:solidFill>
                </a:rPr>
                <a:t>Momeni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538569-28AC-5990-349A-C7416DF1A9C3}"/>
              </a:ext>
            </a:extLst>
          </p:cNvPr>
          <p:cNvGrpSpPr/>
          <p:nvPr/>
        </p:nvGrpSpPr>
        <p:grpSpPr>
          <a:xfrm>
            <a:off x="5633101" y="6507332"/>
            <a:ext cx="684000" cy="902041"/>
            <a:chOff x="6073354" y="6507332"/>
            <a:chExt cx="684000" cy="90204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8B69C65-A14E-4E3E-AFB5-540F5F4F9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5" b="2785"/>
            <a:stretch/>
          </p:blipFill>
          <p:spPr>
            <a:xfrm>
              <a:off x="6073354" y="6507332"/>
              <a:ext cx="684000" cy="691709"/>
            </a:xfrm>
            <a:prstGeom prst="ellipse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C8C433A-40AD-4660-8724-8C2490FA3ACA}"/>
                </a:ext>
              </a:extLst>
            </p:cNvPr>
            <p:cNvSpPr txBox="1"/>
            <p:nvPr/>
          </p:nvSpPr>
          <p:spPr>
            <a:xfrm>
              <a:off x="6115563" y="7178541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Tokareva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5C6492-01C1-0958-CE31-AAD59DA51B24}"/>
              </a:ext>
            </a:extLst>
          </p:cNvPr>
          <p:cNvGrpSpPr/>
          <p:nvPr/>
        </p:nvGrpSpPr>
        <p:grpSpPr>
          <a:xfrm>
            <a:off x="4514758" y="5360483"/>
            <a:ext cx="710451" cy="884404"/>
            <a:chOff x="4045020" y="5387639"/>
            <a:chExt cx="710451" cy="884404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4013DEA-5686-431D-964A-A4855C0DE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" t="-1546" r="58" b="25868"/>
            <a:stretch/>
          </p:blipFill>
          <p:spPr>
            <a:xfrm>
              <a:off x="4058245" y="5387639"/>
              <a:ext cx="684000" cy="691709"/>
            </a:xfrm>
            <a:prstGeom prst="ellipse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428D2D6-146C-4DEA-B26D-FB9C6F3D3A45}"/>
                </a:ext>
              </a:extLst>
            </p:cNvPr>
            <p:cNvSpPr txBox="1"/>
            <p:nvPr/>
          </p:nvSpPr>
          <p:spPr>
            <a:xfrm>
              <a:off x="4045020" y="6041211"/>
              <a:ext cx="7104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Heisenberg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2CA29B-01DA-94C7-FE4B-185C4B104A89}"/>
              </a:ext>
            </a:extLst>
          </p:cNvPr>
          <p:cNvGrpSpPr/>
          <p:nvPr/>
        </p:nvGrpSpPr>
        <p:grpSpPr>
          <a:xfrm>
            <a:off x="4522535" y="6507332"/>
            <a:ext cx="684000" cy="902041"/>
            <a:chOff x="5082710" y="6507332"/>
            <a:chExt cx="684000" cy="902041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E795AC1-250B-4E8D-9760-9114B5070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4" b="4124"/>
            <a:stretch/>
          </p:blipFill>
          <p:spPr>
            <a:xfrm>
              <a:off x="5082710" y="6507332"/>
              <a:ext cx="684000" cy="691709"/>
            </a:xfrm>
            <a:prstGeom prst="ellipse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EAF6002-FBCC-4476-8A24-101882CBD3FE}"/>
                </a:ext>
              </a:extLst>
            </p:cNvPr>
            <p:cNvSpPr txBox="1"/>
            <p:nvPr/>
          </p:nvSpPr>
          <p:spPr>
            <a:xfrm>
              <a:off x="5118507" y="7178541"/>
              <a:ext cx="6335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Rumbutis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07E58A-4EAF-0454-8EF6-438992A1FAB2}"/>
              </a:ext>
            </a:extLst>
          </p:cNvPr>
          <p:cNvGrpSpPr/>
          <p:nvPr/>
        </p:nvGrpSpPr>
        <p:grpSpPr>
          <a:xfrm>
            <a:off x="7854233" y="6507332"/>
            <a:ext cx="684000" cy="902041"/>
            <a:chOff x="8007056" y="6507332"/>
            <a:chExt cx="684000" cy="902041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8856C4FC-0E7B-04F6-80F4-E88AC45B6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55" b="6755"/>
            <a:stretch/>
          </p:blipFill>
          <p:spPr>
            <a:xfrm>
              <a:off x="8007056" y="6507332"/>
              <a:ext cx="684000" cy="691709"/>
            </a:xfrm>
            <a:prstGeom prst="ellipse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70D9D5E-20A0-6697-7590-0E80D66D7C5F}"/>
                </a:ext>
              </a:extLst>
            </p:cNvPr>
            <p:cNvSpPr txBox="1"/>
            <p:nvPr/>
          </p:nvSpPr>
          <p:spPr>
            <a:xfrm>
              <a:off x="8109247" y="7178541"/>
              <a:ext cx="4796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Zhang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7B8FB-7467-A802-1EE5-EE129D007F2C}"/>
              </a:ext>
            </a:extLst>
          </p:cNvPr>
          <p:cNvGrpSpPr/>
          <p:nvPr/>
        </p:nvGrpSpPr>
        <p:grpSpPr>
          <a:xfrm>
            <a:off x="6753007" y="5360483"/>
            <a:ext cx="684000" cy="902041"/>
            <a:chOff x="6956827" y="5360483"/>
            <a:chExt cx="684000" cy="90204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2959EDA-7335-42A4-AD12-737CE438A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" r="2596"/>
            <a:stretch/>
          </p:blipFill>
          <p:spPr>
            <a:xfrm>
              <a:off x="6956827" y="5360483"/>
              <a:ext cx="684000" cy="691709"/>
            </a:xfrm>
            <a:prstGeom prst="ellipse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D61D55F-33F6-4352-8C62-5D4C718804CD}"/>
                </a:ext>
              </a:extLst>
            </p:cNvPr>
            <p:cNvSpPr txBox="1"/>
            <p:nvPr/>
          </p:nvSpPr>
          <p:spPr>
            <a:xfrm>
              <a:off x="7027890" y="6031692"/>
              <a:ext cx="5629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Jazayeri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984B71-7DC7-7AAF-5BC6-27C49992A8F4}"/>
              </a:ext>
            </a:extLst>
          </p:cNvPr>
          <p:cNvGrpSpPr/>
          <p:nvPr/>
        </p:nvGrpSpPr>
        <p:grpSpPr>
          <a:xfrm>
            <a:off x="7858906" y="5360483"/>
            <a:ext cx="684000" cy="884404"/>
            <a:chOff x="7904865" y="5368250"/>
            <a:chExt cx="684000" cy="884404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9F79AD1-C656-49F6-9AC1-5D3C85F85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4" b="12134"/>
            <a:stretch/>
          </p:blipFill>
          <p:spPr>
            <a:xfrm>
              <a:off x="7904865" y="5368250"/>
              <a:ext cx="684000" cy="691709"/>
            </a:xfrm>
            <a:prstGeom prst="ellipse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AB10662-24D3-47AB-AAAA-4E814D5314D4}"/>
                </a:ext>
              </a:extLst>
            </p:cNvPr>
            <p:cNvSpPr txBox="1"/>
            <p:nvPr/>
          </p:nvSpPr>
          <p:spPr>
            <a:xfrm>
              <a:off x="7933318" y="6021822"/>
              <a:ext cx="62709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Klapanek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CED36B6-CE11-B755-4D09-785DA0962A7E}"/>
              </a:ext>
            </a:extLst>
          </p:cNvPr>
          <p:cNvGrpSpPr/>
          <p:nvPr/>
        </p:nvGrpSpPr>
        <p:grpSpPr>
          <a:xfrm>
            <a:off x="3397968" y="5360483"/>
            <a:ext cx="694891" cy="884404"/>
            <a:chOff x="3056711" y="5387639"/>
            <a:chExt cx="694891" cy="884404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C4879DAB-BEC1-445A-1D0F-57CF36256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0" b="3790"/>
            <a:stretch/>
          </p:blipFill>
          <p:spPr>
            <a:xfrm>
              <a:off x="3056711" y="5387639"/>
              <a:ext cx="684000" cy="691709"/>
            </a:xfrm>
            <a:prstGeom prst="ellipse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3441FB8-D9F8-9006-0A43-0E151A04DA67}"/>
                </a:ext>
              </a:extLst>
            </p:cNvPr>
            <p:cNvSpPr txBox="1"/>
            <p:nvPr/>
          </p:nvSpPr>
          <p:spPr>
            <a:xfrm>
              <a:off x="3079623" y="6041211"/>
              <a:ext cx="6719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Franckfort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5A6B3F-178C-28B9-18C0-52A3E8CDB62D}"/>
              </a:ext>
            </a:extLst>
          </p:cNvPr>
          <p:cNvGrpSpPr/>
          <p:nvPr/>
        </p:nvGrpSpPr>
        <p:grpSpPr>
          <a:xfrm>
            <a:off x="3411969" y="6507332"/>
            <a:ext cx="684000" cy="902041"/>
            <a:chOff x="4087055" y="6507332"/>
            <a:chExt cx="684000" cy="90204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C92E505-83A8-47C6-966C-F04986DEC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5" t="5836" r="-11905" b="25184"/>
            <a:stretch/>
          </p:blipFill>
          <p:spPr>
            <a:xfrm>
              <a:off x="4087055" y="6507332"/>
              <a:ext cx="684000" cy="691709"/>
            </a:xfrm>
            <a:prstGeom prst="ellipse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87C6536-1970-4330-8D0F-410E3341FE1C}"/>
                </a:ext>
              </a:extLst>
            </p:cNvPr>
            <p:cNvSpPr txBox="1"/>
            <p:nvPr/>
          </p:nvSpPr>
          <p:spPr>
            <a:xfrm>
              <a:off x="4154913" y="7178541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Pozsgay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7955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ln w="38100">
          <a:solidFill>
            <a:srgbClr val="CC00CC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38100">
          <a:solidFill>
            <a:srgbClr val="0070BF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4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chemeClr val="bg1"/>
          </a:solidFill>
          <a:headEnd type="none" w="med" len="med"/>
          <a:tailEnd type="arrow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88656</TotalTime>
  <Words>3001</Words>
  <Application>Microsoft Office PowerPoint</Application>
  <PresentationFormat>Custom</PresentationFormat>
  <Paragraphs>655</Paragraphs>
  <Slides>64</Slides>
  <Notes>41</Notes>
  <HiddenSlides>3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CM R 10</vt:lpstr>
      <vt:lpstr>Constantia</vt:lpstr>
      <vt:lpstr>Symbol</vt:lpstr>
      <vt:lpstr>Times New Roman</vt:lpstr>
      <vt:lpstr>Wingdings</vt:lpstr>
      <vt:lpstr>Wingdings 2</vt:lpstr>
      <vt:lpstr>1_Flow</vt:lpstr>
      <vt:lpstr>11_Flow</vt:lpstr>
      <vt:lpstr>41_Diseño predeterminado</vt:lpstr>
      <vt:lpstr>2_Flow</vt:lpstr>
      <vt:lpstr>Gravity Effective Field Theories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東工大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Braneworld and Black holes I</dc:title>
  <dc:creator>白水</dc:creator>
  <cp:lastModifiedBy>de Rham, Claudia</cp:lastModifiedBy>
  <cp:revision>8115</cp:revision>
  <cp:lastPrinted>2016-07-14T12:11:40Z</cp:lastPrinted>
  <dcterms:created xsi:type="dcterms:W3CDTF">2005-02-19T05:18:31Z</dcterms:created>
  <dcterms:modified xsi:type="dcterms:W3CDTF">2024-12-18T09:04:06Z</dcterms:modified>
</cp:coreProperties>
</file>