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notesMasterIdLst>
    <p:notesMasterId r:id="rId41"/>
  </p:notesMasterIdLst>
  <p:sldIdLst>
    <p:sldId id="256" r:id="rId2"/>
    <p:sldId id="389" r:id="rId3"/>
    <p:sldId id="391" r:id="rId4"/>
    <p:sldId id="432" r:id="rId5"/>
    <p:sldId id="433" r:id="rId6"/>
    <p:sldId id="461" r:id="rId7"/>
    <p:sldId id="436" r:id="rId8"/>
    <p:sldId id="354" r:id="rId9"/>
    <p:sldId id="438" r:id="rId10"/>
    <p:sldId id="439" r:id="rId11"/>
    <p:sldId id="457" r:id="rId12"/>
    <p:sldId id="393" r:id="rId13"/>
    <p:sldId id="437" r:id="rId14"/>
    <p:sldId id="406" r:id="rId15"/>
    <p:sldId id="441" r:id="rId16"/>
    <p:sldId id="442" r:id="rId17"/>
    <p:sldId id="443" r:id="rId18"/>
    <p:sldId id="444" r:id="rId19"/>
    <p:sldId id="455" r:id="rId20"/>
    <p:sldId id="450" r:id="rId21"/>
    <p:sldId id="404" r:id="rId22"/>
    <p:sldId id="268" r:id="rId23"/>
    <p:sldId id="454" r:id="rId24"/>
    <p:sldId id="458" r:id="rId25"/>
    <p:sldId id="459" r:id="rId26"/>
    <p:sldId id="460" r:id="rId27"/>
    <p:sldId id="394" r:id="rId28"/>
    <p:sldId id="446" r:id="rId29"/>
    <p:sldId id="448" r:id="rId30"/>
    <p:sldId id="447" r:id="rId31"/>
    <p:sldId id="445" r:id="rId32"/>
    <p:sldId id="456" r:id="rId33"/>
    <p:sldId id="451" r:id="rId34"/>
    <p:sldId id="266" r:id="rId35"/>
    <p:sldId id="353" r:id="rId36"/>
    <p:sldId id="355" r:id="rId37"/>
    <p:sldId id="397" r:id="rId38"/>
    <p:sldId id="434" r:id="rId39"/>
    <p:sldId id="415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A8A"/>
    <a:srgbClr val="EEE8AA"/>
    <a:srgbClr val="008080"/>
    <a:srgbClr val="2A4C7F"/>
    <a:srgbClr val="6294A0"/>
    <a:srgbClr val="660175"/>
    <a:srgbClr val="FC4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6"/>
    <p:restoredTop sz="99791" autoAdjust="0"/>
  </p:normalViewPr>
  <p:slideViewPr>
    <p:cSldViewPr snapToGrid="0" snapToObjects="1">
      <p:cViewPr varScale="1">
        <p:scale>
          <a:sx n="120" d="100"/>
          <a:sy n="120" d="100"/>
        </p:scale>
        <p:origin x="192" y="8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74DF7-DA8A-8A45-B189-081F6D04C32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B3740-1AEC-194F-A064-13762167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4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 b="0" i="0">
                <a:latin typeface="Avenir Light" panose="020B0402020203020204" pitchFamily="34" charset="77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Avenir Light" panose="020B0402020203020204" pitchFamily="34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  <a:lvl2pPr>
              <a:defRPr b="0" i="0">
                <a:latin typeface="Avenir Light" panose="020B0402020203020204" pitchFamily="34" charset="77"/>
              </a:defRPr>
            </a:lvl2pPr>
            <a:lvl3pPr>
              <a:defRPr b="0" i="0">
                <a:latin typeface="Avenir Light" panose="020B0402020203020204" pitchFamily="34" charset="77"/>
              </a:defRPr>
            </a:lvl3pPr>
            <a:lvl4pPr>
              <a:defRPr b="0" i="0">
                <a:latin typeface="Avenir Light" panose="020B0402020203020204" pitchFamily="34" charset="77"/>
              </a:defRPr>
            </a:lvl4pPr>
            <a:lvl5pPr>
              <a:defRPr b="0" i="0"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2077"/>
            <a:ext cx="7772400" cy="564642"/>
          </a:xfrm>
        </p:spPr>
        <p:txBody>
          <a:bodyPr anchor="t"/>
          <a:lstStyle>
            <a:lvl1pPr algn="l">
              <a:defRPr sz="4000" b="0" i="0" cap="all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01387"/>
            <a:ext cx="7772400" cy="341660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Avenir Light" panose="020B0402020203020204" pitchFamily="34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umi.jpg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02" y="613603"/>
            <a:ext cx="4899501" cy="37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 b="0" i="0">
                <a:latin typeface="Avenir Light" panose="020B0402020203020204" pitchFamily="34" charset="77"/>
              </a:defRPr>
            </a:lvl1pPr>
            <a:lvl2pPr>
              <a:defRPr sz="2400" b="0" i="0">
                <a:latin typeface="Avenir Light" panose="020B0402020203020204" pitchFamily="34" charset="77"/>
              </a:defRPr>
            </a:lvl2pPr>
            <a:lvl3pPr>
              <a:defRPr sz="2000" b="0" i="0">
                <a:latin typeface="Avenir Light" panose="020B0402020203020204" pitchFamily="34" charset="77"/>
              </a:defRPr>
            </a:lvl3pPr>
            <a:lvl4pPr>
              <a:defRPr sz="1800" b="0" i="0">
                <a:latin typeface="Avenir Light" panose="020B0402020203020204" pitchFamily="34" charset="77"/>
              </a:defRPr>
            </a:lvl4pPr>
            <a:lvl5pPr>
              <a:defRPr sz="1800" b="0" i="0">
                <a:latin typeface="Avenir Light" panose="020B0402020203020204" pitchFamily="34" charset="7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 b="0" i="0">
                <a:latin typeface="Avenir Light" panose="020B0402020203020204" pitchFamily="34" charset="77"/>
              </a:defRPr>
            </a:lvl1pPr>
            <a:lvl2pPr>
              <a:defRPr sz="2400" b="0" i="0">
                <a:latin typeface="Avenir Light" panose="020B0402020203020204" pitchFamily="34" charset="77"/>
              </a:defRPr>
            </a:lvl2pPr>
            <a:lvl3pPr>
              <a:defRPr sz="2000" b="0" i="0">
                <a:latin typeface="Avenir Light" panose="020B0402020203020204" pitchFamily="34" charset="77"/>
              </a:defRPr>
            </a:lvl3pPr>
            <a:lvl4pPr>
              <a:defRPr sz="1800" b="0" i="0">
                <a:latin typeface="Avenir Light" panose="020B0402020203020204" pitchFamily="34" charset="77"/>
              </a:defRPr>
            </a:lvl4pPr>
            <a:lvl5pPr>
              <a:defRPr sz="1800" b="0" i="0">
                <a:latin typeface="Avenir Light" panose="020B0402020203020204" pitchFamily="34" charset="7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 i="0">
                <a:latin typeface="Avenir Light" panose="020B040202020302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 b="0" i="0">
                <a:latin typeface="Avenir Light" panose="020B0402020203020204" pitchFamily="34" charset="77"/>
              </a:defRPr>
            </a:lvl1pPr>
            <a:lvl2pPr>
              <a:defRPr sz="2000" b="0" i="0">
                <a:latin typeface="Avenir Light" panose="020B0402020203020204" pitchFamily="34" charset="77"/>
              </a:defRPr>
            </a:lvl2pPr>
            <a:lvl3pPr>
              <a:defRPr sz="1800" b="0" i="0">
                <a:latin typeface="Avenir Light" panose="020B0402020203020204" pitchFamily="34" charset="77"/>
              </a:defRPr>
            </a:lvl3pPr>
            <a:lvl4pPr>
              <a:defRPr sz="1600" b="0" i="0">
                <a:latin typeface="Avenir Light" panose="020B0402020203020204" pitchFamily="34" charset="77"/>
              </a:defRPr>
            </a:lvl4pPr>
            <a:lvl5pPr>
              <a:defRPr sz="1600" b="0" i="0">
                <a:latin typeface="Avenir Light" panose="020B0402020203020204" pitchFamily="34" charset="7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 i="0">
                <a:latin typeface="Avenir Light" panose="020B040202020302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 b="0" i="0">
                <a:latin typeface="Avenir Light" panose="020B0402020203020204" pitchFamily="34" charset="77"/>
              </a:defRPr>
            </a:lvl1pPr>
            <a:lvl2pPr>
              <a:defRPr sz="2000" b="0" i="0">
                <a:latin typeface="Avenir Light" panose="020B0402020203020204" pitchFamily="34" charset="77"/>
              </a:defRPr>
            </a:lvl2pPr>
            <a:lvl3pPr>
              <a:defRPr sz="1800" b="0" i="0">
                <a:latin typeface="Avenir Light" panose="020B0402020203020204" pitchFamily="34" charset="77"/>
              </a:defRPr>
            </a:lvl3pPr>
            <a:lvl4pPr>
              <a:defRPr sz="1600" b="0" i="0">
                <a:latin typeface="Avenir Light" panose="020B0402020203020204" pitchFamily="34" charset="77"/>
              </a:defRPr>
            </a:lvl4pPr>
            <a:lvl5pPr>
              <a:defRPr sz="1600" b="0" i="0">
                <a:latin typeface="Avenir Light" panose="020B0402020203020204" pitchFamily="34" charset="7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6" y="3600450"/>
            <a:ext cx="8601024" cy="425054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056" y="4025503"/>
            <a:ext cx="8601024" cy="60364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8794"/>
            <a:ext cx="8229600" cy="637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Hello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3223"/>
            <a:ext cx="8229600" cy="363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accent1">
              <a:lumMod val="60000"/>
              <a:lumOff val="40000"/>
            </a:schemeClr>
          </a:solidFill>
          <a:latin typeface="Gill Sans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Gill Sans Ligh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67.png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sunami_by_hokusai_19th_century.jpg">
            <a:extLst>
              <a:ext uri="{FF2B5EF4-FFF2-40B4-BE49-F238E27FC236}">
                <a16:creationId xmlns:a16="http://schemas.microsoft.com/office/drawing/2014/main" id="{EF29E0F3-F273-7F69-98FD-157537E51E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0" y="0"/>
            <a:ext cx="7651799" cy="51435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8" name="Picture 7" descr="ukri_stfc_0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1" b="23546"/>
          <a:stretch/>
        </p:blipFill>
        <p:spPr>
          <a:xfrm>
            <a:off x="-10510" y="3974785"/>
            <a:ext cx="2901696" cy="801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470" y="1717103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GB" dirty="0"/>
              <a:t>Axion Phenomenology: from String Theory to the 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093307"/>
            <a:ext cx="6400800" cy="45241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David J. E. Marsh</a:t>
            </a:r>
          </a:p>
        </p:txBody>
      </p:sp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50" y="3985294"/>
            <a:ext cx="1534260" cy="1168715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1A320E3-BF87-2DEB-DC04-D875E0BD5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958" y="4080824"/>
            <a:ext cx="3235693" cy="6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9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A878-DDAA-DEC0-144C-D871ADADA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GUTs vs non-GUTs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751776-A1FE-A436-8DC1-469EAAEF3D97}"/>
              </a:ext>
            </a:extLst>
          </p:cNvPr>
          <p:cNvSpPr txBox="1"/>
          <p:nvPr/>
        </p:nvSpPr>
        <p:spPr>
          <a:xfrm>
            <a:off x="166254" y="4421666"/>
            <a:ext cx="453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GUT: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QCD axion sets the light threshold. No axions above the QCD line.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03299E9-8F64-7C01-8B8D-891CF04A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891012"/>
            <a:ext cx="3609108" cy="3516283"/>
          </a:xfrm>
          <a:prstGeom prst="rect">
            <a:avLst/>
          </a:prstGeom>
        </p:spPr>
      </p:pic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3E55D6F3-B8FB-2516-C5E2-7D6AFEA09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535" y="905382"/>
            <a:ext cx="3609108" cy="3516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C5179F-E7C0-2444-DDA1-0490553D301D}"/>
              </a:ext>
            </a:extLst>
          </p:cNvPr>
          <p:cNvSpPr txBox="1"/>
          <p:nvPr/>
        </p:nvSpPr>
        <p:spPr>
          <a:xfrm>
            <a:off x="5016422" y="4412711"/>
            <a:ext cx="428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Non-GUTs: (almost) anything goes.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2133D-D8EF-ED7B-6565-AED56051D7CA}"/>
              </a:ext>
            </a:extLst>
          </p:cNvPr>
          <p:cNvSpPr txBox="1"/>
          <p:nvPr/>
        </p:nvSpPr>
        <p:spPr>
          <a:xfrm>
            <a:off x="5520370" y="404328"/>
            <a:ext cx="3273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00503020000020003" pitchFamily="2" charset="0"/>
                <a:cs typeface="Gill Sans Light"/>
              </a:rPr>
              <a:t>Gendler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00503020000020003" pitchFamily="2" charset="0"/>
                <a:cs typeface="Gill Sans Light"/>
              </a:rPr>
              <a:t>, DJEM et al (2023)</a:t>
            </a:r>
          </a:p>
        </p:txBody>
      </p:sp>
    </p:spTree>
    <p:extLst>
      <p:ext uri="{BB962C8B-B14F-4D97-AF65-F5344CB8AC3E}">
        <p14:creationId xmlns:p14="http://schemas.microsoft.com/office/powerpoint/2010/main" val="273373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77B7-9352-C41B-E49A-D4E223B1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Development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DBE415-41F4-01C8-7505-3AB7EBF3EF13}"/>
              </a:ext>
            </a:extLst>
          </p:cNvPr>
          <p:cNvGrpSpPr/>
          <p:nvPr/>
        </p:nvGrpSpPr>
        <p:grpSpPr>
          <a:xfrm>
            <a:off x="457200" y="969668"/>
            <a:ext cx="4190715" cy="3935038"/>
            <a:chOff x="457200" y="969668"/>
            <a:chExt cx="4190715" cy="39350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2E635A-D761-C2AF-6E68-7CC0CEE3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969668"/>
              <a:ext cx="3935038" cy="393503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B93E5C8-0583-BE9C-D7D6-4F477A3B1AB2}"/>
                </a:ext>
              </a:extLst>
            </p:cNvPr>
            <p:cNvSpPr txBox="1"/>
            <p:nvPr/>
          </p:nvSpPr>
          <p:spPr>
            <a:xfrm>
              <a:off x="2424719" y="1214217"/>
              <a:ext cx="22231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Sampling the Weil-</a:t>
              </a:r>
              <a:r>
                <a:rPr lang="en-US" dirty="0" err="1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Petersson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measure with Markov-Chain Monte Carlo in moduli space.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794993A-BEF7-E723-925D-DD508793BA5D}"/>
              </a:ext>
            </a:extLst>
          </p:cNvPr>
          <p:cNvSpPr txBox="1"/>
          <p:nvPr/>
        </p:nvSpPr>
        <p:spPr>
          <a:xfrm>
            <a:off x="5199321" y="1121884"/>
            <a:ext cx="36682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Laundry list: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Emulators for efficient physics computations.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Likelihoods not limits.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Check your lampposts: other CY constructions.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F-theory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axiverse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Consistent Standard Models from orientifold tadpoles.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Open string axions and the post-inflation model.</a:t>
            </a:r>
          </a:p>
        </p:txBody>
      </p:sp>
    </p:spTree>
    <p:extLst>
      <p:ext uri="{BB962C8B-B14F-4D97-AF65-F5344CB8AC3E}">
        <p14:creationId xmlns:p14="http://schemas.microsoft.com/office/powerpoint/2010/main" val="8333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6EAE-19A4-DFEE-60EA-3FD373D5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Ultralight axions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2493C-8321-6F35-54C2-AB8CC9FC2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77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E0A4F-0837-46F4-E3CD-4A718EC3D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76" y="125483"/>
            <a:ext cx="8358448" cy="4639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C4DDE4-93B5-9CD2-858D-FFDD4DC763F9}"/>
              </a:ext>
            </a:extLst>
          </p:cNvPr>
          <p:cNvSpPr txBox="1"/>
          <p:nvPr/>
        </p:nvSpPr>
        <p:spPr>
          <a:xfrm>
            <a:off x="5669281" y="4781792"/>
            <a:ext cx="336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From Sheridan, DJEM et al</a:t>
            </a:r>
          </a:p>
        </p:txBody>
      </p:sp>
    </p:spTree>
    <p:extLst>
      <p:ext uri="{BB962C8B-B14F-4D97-AF65-F5344CB8AC3E}">
        <p14:creationId xmlns:p14="http://schemas.microsoft.com/office/powerpoint/2010/main" val="367398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18F4B3-106B-B06B-CDC5-EF5F1B642094}"/>
              </a:ext>
            </a:extLst>
          </p:cNvPr>
          <p:cNvSpPr txBox="1"/>
          <p:nvPr/>
        </p:nvSpPr>
        <p:spPr>
          <a:xfrm>
            <a:off x="201283" y="188389"/>
            <a:ext cx="880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Recent advances in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quasi-linear and non-linear modelling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(halo models,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EFTofLSS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, emulators) allow precision limits from smaller scales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probe many axion masses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A34D8B-1ECE-8E14-9E47-3DF986FB9561}"/>
              </a:ext>
            </a:extLst>
          </p:cNvPr>
          <p:cNvGrpSpPr/>
          <p:nvPr/>
        </p:nvGrpSpPr>
        <p:grpSpPr>
          <a:xfrm>
            <a:off x="0" y="967276"/>
            <a:ext cx="4612266" cy="3284234"/>
            <a:chOff x="0" y="967276"/>
            <a:chExt cx="4612266" cy="32842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8D304F-07F2-1ED9-5311-FB69D4A14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67276"/>
              <a:ext cx="4270025" cy="29036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94AB4F-2C80-1720-1077-927D1C96B219}"/>
                </a:ext>
              </a:extLst>
            </p:cNvPr>
            <p:cNvSpPr txBox="1"/>
            <p:nvPr/>
          </p:nvSpPr>
          <p:spPr>
            <a:xfrm>
              <a:off x="253000" y="3882178"/>
              <a:ext cx="4359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err="1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Axiverse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2009: “step in P(k)”.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50368A-49AB-3F94-84FE-7B8FC8EA8789}"/>
              </a:ext>
            </a:extLst>
          </p:cNvPr>
          <p:cNvGrpSpPr/>
          <p:nvPr/>
        </p:nvGrpSpPr>
        <p:grpSpPr>
          <a:xfrm>
            <a:off x="3930869" y="830693"/>
            <a:ext cx="5216004" cy="4312807"/>
            <a:chOff x="3930869" y="830693"/>
            <a:chExt cx="5216004" cy="4312807"/>
          </a:xfrm>
        </p:grpSpPr>
        <p:pic>
          <p:nvPicPr>
            <p:cNvPr id="7" name="Picture 6" descr="A picture containing text, screenshot, line, plot&#10;&#10;Description automatically generated">
              <a:extLst>
                <a:ext uri="{FF2B5EF4-FFF2-40B4-BE49-F238E27FC236}">
                  <a16:creationId xmlns:a16="http://schemas.microsoft.com/office/drawing/2014/main" id="{82B9FCB5-2804-5ADD-AC02-B275257BB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4005" y="830693"/>
              <a:ext cx="4704322" cy="30329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2E6A96-3EE1-21FD-2D98-EB4C862FE55D}"/>
                </a:ext>
              </a:extLst>
            </p:cNvPr>
            <p:cNvSpPr txBox="1"/>
            <p:nvPr/>
          </p:nvSpPr>
          <p:spPr>
            <a:xfrm>
              <a:off x="4954506" y="3870893"/>
              <a:ext cx="4111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err="1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Axiverse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2024: </a:t>
              </a:r>
              <a:r>
                <a:rPr lang="en-US" dirty="0" err="1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EFTofLSS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in the BOSS DR12 P(k) multipoles.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C6D110-BC9F-D6F4-6050-69B7A6F71F23}"/>
                </a:ext>
              </a:extLst>
            </p:cNvPr>
            <p:cNvSpPr txBox="1"/>
            <p:nvPr/>
          </p:nvSpPr>
          <p:spPr>
            <a:xfrm>
              <a:off x="3930869" y="4620280"/>
              <a:ext cx="5216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Lague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DJEM et al (2021); Rogers, DJEM et al (2023). </a:t>
              </a:r>
            </a:p>
            <a:p>
              <a:pPr algn="r"/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Codes: 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axionCAMB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multinest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cosmosis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PeakPatch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, CLASS-PT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10FE863-56FE-5174-5AF9-7A71878D1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585" y="2534285"/>
            <a:ext cx="1017917" cy="1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0A5F-B15B-FAE1-D8C0-7B1B017C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7070"/>
            <a:ext cx="8229600" cy="637847"/>
          </a:xfrm>
        </p:spPr>
        <p:txBody>
          <a:bodyPr>
            <a:normAutofit fontScale="90000"/>
          </a:bodyPr>
          <a:lstStyle/>
          <a:p>
            <a:r>
              <a:rPr lang="en-US" dirty="0"/>
              <a:t>DM lower limit: 2.10</a:t>
            </a:r>
            <a:r>
              <a:rPr lang="en-US" baseline="30000" dirty="0"/>
              <a:t>-21</a:t>
            </a:r>
            <a:r>
              <a:rPr lang="en-US" dirty="0"/>
              <a:t> 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59874-8B8A-82E5-07B1-36A01EC5B739}"/>
              </a:ext>
            </a:extLst>
          </p:cNvPr>
          <p:cNvSpPr txBox="1"/>
          <p:nvPr/>
        </p:nvSpPr>
        <p:spPr>
          <a:xfrm>
            <a:off x="478465" y="877543"/>
            <a:ext cx="849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Folk wisdom: de Broglie wavelength must be smaller than dwarf galaxy radius.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“Bosonic Tremaine-Gunn bound”. Extremely difficult to compute precisely.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110E3-F280-5DD2-438C-161C98C1C770}"/>
              </a:ext>
            </a:extLst>
          </p:cNvPr>
          <p:cNvSpPr txBox="1"/>
          <p:nvPr/>
        </p:nvSpPr>
        <p:spPr>
          <a:xfrm>
            <a:off x="5777346" y="482502"/>
            <a:ext cx="336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Zimmermann, DJEM et al (2024)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B7207D-BEA8-6E99-DF0D-88BF9E8965A2}"/>
              </a:ext>
            </a:extLst>
          </p:cNvPr>
          <p:cNvGrpSpPr/>
          <p:nvPr/>
        </p:nvGrpSpPr>
        <p:grpSpPr>
          <a:xfrm>
            <a:off x="228600" y="1523874"/>
            <a:ext cx="8575158" cy="3545601"/>
            <a:chOff x="228600" y="1523874"/>
            <a:chExt cx="8575158" cy="3545601"/>
          </a:xfrm>
        </p:grpSpPr>
        <p:pic>
          <p:nvPicPr>
            <p:cNvPr id="6" name="Picture 5" descr="A screenshot of a computer generated image&#10;&#10;Description automatically generated">
              <a:extLst>
                <a:ext uri="{FF2B5EF4-FFF2-40B4-BE49-F238E27FC236}">
                  <a16:creationId xmlns:a16="http://schemas.microsoft.com/office/drawing/2014/main" id="{DF167BDF-0CC7-0A26-F9D8-03818EA82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7173" y="1523874"/>
              <a:ext cx="6191182" cy="27974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D091AC-BEDB-CB03-D768-3FEB350B1ADC}"/>
                </a:ext>
              </a:extLst>
            </p:cNvPr>
            <p:cNvSpPr txBox="1"/>
            <p:nvPr/>
          </p:nvSpPr>
          <p:spPr>
            <a:xfrm>
              <a:off x="228600" y="4423144"/>
              <a:ext cx="85751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Leo-II is </a:t>
              </a:r>
              <a:r>
                <a:rPr lang="en-US" dirty="0" err="1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cuspy</a:t>
              </a:r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. Waves give cores.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Compare self-consistent wavefunction to model-independent reconstruction of density + rigorous stats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 strong limit.</a:t>
              </a:r>
              <a:endPara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63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30CD-793B-F7AB-633E-D48993A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explicit “fuzzy” axion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C4ADD-4CA3-4199-D4A0-16DAD8D77D0A}"/>
              </a:ext>
            </a:extLst>
          </p:cNvPr>
          <p:cNvSpPr txBox="1"/>
          <p:nvPr/>
        </p:nvSpPr>
        <p:spPr>
          <a:xfrm>
            <a:off x="5597650" y="505390"/>
            <a:ext cx="336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Sheridan, DJEM et 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9D8E8-2AA8-1DB6-7AFF-63391643D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016" y="1174044"/>
            <a:ext cx="5853288" cy="3305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AC9C1-1CF2-EFFC-9DB4-F5A35BAF0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30" y="1380704"/>
            <a:ext cx="2943886" cy="1144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3DB459-1D96-EEBA-D3EB-D8954C0E88E2}"/>
              </a:ext>
            </a:extLst>
          </p:cNvPr>
          <p:cNvSpPr txBox="1"/>
          <p:nvPr/>
        </p:nvSpPr>
        <p:spPr>
          <a:xfrm>
            <a:off x="179696" y="1057469"/>
            <a:ext cx="293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Triangulate this polytope: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84A9EC-9405-E4C0-F682-4BF1D40B2EB2}"/>
              </a:ext>
            </a:extLst>
          </p:cNvPr>
          <p:cNvSpPr txBox="1"/>
          <p:nvPr/>
        </p:nvSpPr>
        <p:spPr>
          <a:xfrm>
            <a:off x="192262" y="2463769"/>
            <a:ext cx="293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7 axions in 10</a:t>
            </a:r>
            <a:r>
              <a:rPr lang="en-US" baseline="300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GeV to 10</a:t>
            </a:r>
            <a:r>
              <a:rPr lang="en-US" baseline="300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-20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eV with f~10</a:t>
            </a:r>
            <a:r>
              <a:rPr lang="en-US" baseline="300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GeV.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DE97C-8777-6F07-58F9-AC54F9215193}"/>
              </a:ext>
            </a:extLst>
          </p:cNvPr>
          <p:cNvSpPr txBox="1"/>
          <p:nvPr/>
        </p:nvSpPr>
        <p:spPr>
          <a:xfrm>
            <a:off x="179696" y="3008448"/>
            <a:ext cx="2943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Along a ray in moduli space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vary the mass.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Compute misalignment abundance with angle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q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i: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D974F8-C261-501F-F956-E7805A1C0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41075"/>
            <a:ext cx="2222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92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2440D-0D80-4986-B80C-CA38E321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Population Statistics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ACDF2-2037-12AA-596B-834D6442372B}"/>
              </a:ext>
            </a:extLst>
          </p:cNvPr>
          <p:cNvSpPr txBox="1"/>
          <p:nvPr/>
        </p:nvSpPr>
        <p:spPr>
          <a:xfrm>
            <a:off x="333022" y="87664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 topologically exhaustive construction for 1&lt;h11&lt;8. Points in moduli space chosen to get QCD gauge coupling + fuzzy axion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1.8 million models.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69788-C5E1-90F0-97C9-9DB3F1411749}"/>
              </a:ext>
            </a:extLst>
          </p:cNvPr>
          <p:cNvSpPr txBox="1"/>
          <p:nvPr/>
        </p:nvSpPr>
        <p:spPr>
          <a:xfrm>
            <a:off x="5585436" y="403829"/>
            <a:ext cx="336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Sheridan, DJEM et 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9EB73-FD56-04FA-2E99-E854BE489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6" y="1597400"/>
            <a:ext cx="6541911" cy="33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1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C99BE-7B6D-4FAE-AF33-509F976DA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A49569C-B954-0CE7-B37B-0ED8F4312521}"/>
              </a:ext>
            </a:extLst>
          </p:cNvPr>
          <p:cNvGrpSpPr/>
          <p:nvPr/>
        </p:nvGrpSpPr>
        <p:grpSpPr>
          <a:xfrm>
            <a:off x="5320137" y="331421"/>
            <a:ext cx="3273972" cy="2317536"/>
            <a:chOff x="269073" y="1437618"/>
            <a:chExt cx="4449551" cy="3054291"/>
          </a:xfrm>
        </p:grpSpPr>
        <p:pic>
          <p:nvPicPr>
            <p:cNvPr id="31" name="Picture 30" descr="field.pdf">
              <a:extLst>
                <a:ext uri="{FF2B5EF4-FFF2-40B4-BE49-F238E27FC236}">
                  <a16:creationId xmlns:a16="http://schemas.microsoft.com/office/drawing/2014/main" id="{8A0F204B-4F25-8D99-43B9-B83A0D910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73" y="1437618"/>
              <a:ext cx="4449551" cy="3054291"/>
            </a:xfrm>
            <a:prstGeom prst="rect">
              <a:avLst/>
            </a:prstGeom>
          </p:spPr>
        </p:pic>
        <p:pic>
          <p:nvPicPr>
            <p:cNvPr id="36" name="Picture 35" descr="latex-image-1.pdf">
              <a:extLst>
                <a:ext uri="{FF2B5EF4-FFF2-40B4-BE49-F238E27FC236}">
                  <a16:creationId xmlns:a16="http://schemas.microsoft.com/office/drawing/2014/main" id="{B5A72924-C163-5BBB-13B4-4C4FC5C2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717" y="1734609"/>
              <a:ext cx="1092200" cy="2667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36A762-FD89-84BD-7ECD-CBE7E0F8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Birefringence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FC9B93-E54C-7A4B-5E74-350B94037186}"/>
              </a:ext>
            </a:extLst>
          </p:cNvPr>
          <p:cNvSpPr txBox="1"/>
          <p:nvPr/>
        </p:nvSpPr>
        <p:spPr>
          <a:xfrm>
            <a:off x="2379124" y="3072148"/>
            <a:ext cx="244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Minami &amp; Komatsu (2020)</a:t>
            </a:r>
          </a:p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Planck collab. (2022)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9A3859-02DD-6981-8536-7D8901AB979C}"/>
              </a:ext>
            </a:extLst>
          </p:cNvPr>
          <p:cNvGrpSpPr/>
          <p:nvPr/>
        </p:nvGrpSpPr>
        <p:grpSpPr>
          <a:xfrm>
            <a:off x="549891" y="964852"/>
            <a:ext cx="3672580" cy="1733437"/>
            <a:chOff x="5108066" y="159673"/>
            <a:chExt cx="3358963" cy="16284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65159A-303B-B48F-1069-22836D09DC0B}"/>
                </a:ext>
              </a:extLst>
            </p:cNvPr>
            <p:cNvGrpSpPr/>
            <p:nvPr/>
          </p:nvGrpSpPr>
          <p:grpSpPr>
            <a:xfrm>
              <a:off x="5108066" y="159673"/>
              <a:ext cx="3341667" cy="1628488"/>
              <a:chOff x="4636340" y="142559"/>
              <a:chExt cx="3813393" cy="1906696"/>
            </a:xfrm>
          </p:grpSpPr>
          <p:pic>
            <p:nvPicPr>
              <p:cNvPr id="13" name="Picture 12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ACFAFB4C-0684-7A87-2512-30A54C12A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6340" y="142559"/>
                <a:ext cx="3813393" cy="190669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8EE039-E465-2546-85BA-90E853862554}"/>
                  </a:ext>
                </a:extLst>
              </p:cNvPr>
              <p:cNvSpPr txBox="1"/>
              <p:nvPr/>
            </p:nvSpPr>
            <p:spPr>
              <a:xfrm>
                <a:off x="4644601" y="191954"/>
                <a:ext cx="1794934" cy="360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chemeClr val="bg2"/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E</a:t>
                </a:r>
                <a:r>
                  <a:rPr lang="en-US" sz="1400" dirty="0">
                    <a:solidFill>
                      <a:schemeClr val="bg2"/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  <a:sym typeface="Wingdings" pitchFamily="2" charset="2"/>
                  </a:rPr>
                  <a:t>B rotation</a:t>
                </a:r>
                <a:endParaRPr lang="en-US" sz="1400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AA26A9-3CEC-2964-4A93-38A6EE1D2FDD}"/>
                </a:ext>
              </a:extLst>
            </p:cNvPr>
            <p:cNvSpPr txBox="1"/>
            <p:nvPr/>
          </p:nvSpPr>
          <p:spPr>
            <a:xfrm>
              <a:off x="7984548" y="224837"/>
              <a:ext cx="482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latin typeface="Symbol" pitchFamily="2" charset="2"/>
                  <a:ea typeface="Verdana" panose="020B0604030504040204" pitchFamily="34" charset="0"/>
                  <a:cs typeface="Verdana" panose="020B0604030504040204" pitchFamily="34" charset="0"/>
                </a:rPr>
                <a:t>b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1C88C4-6067-D948-D81D-C104084D400A}"/>
              </a:ext>
            </a:extLst>
          </p:cNvPr>
          <p:cNvSpPr txBox="1"/>
          <p:nvPr/>
        </p:nvSpPr>
        <p:spPr>
          <a:xfrm>
            <a:off x="528081" y="2698290"/>
            <a:ext cx="4338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E, B are CMB polarization states (Stokes)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36DE0D-93A7-8515-8EF8-0CFF70E68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78" y="3178011"/>
            <a:ext cx="2291191" cy="2792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870C12-245A-6AA5-AB10-2A1B61BF9F33}"/>
              </a:ext>
            </a:extLst>
          </p:cNvPr>
          <p:cNvGrpSpPr/>
          <p:nvPr/>
        </p:nvGrpSpPr>
        <p:grpSpPr>
          <a:xfrm>
            <a:off x="277303" y="3661212"/>
            <a:ext cx="4369532" cy="1230718"/>
            <a:chOff x="4685878" y="247138"/>
            <a:chExt cx="4369532" cy="12307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3A65A2-41C7-88E9-1220-5DFAFD32BB6E}"/>
                </a:ext>
              </a:extLst>
            </p:cNvPr>
            <p:cNvSpPr txBox="1"/>
            <p:nvPr/>
          </p:nvSpPr>
          <p:spPr>
            <a:xfrm>
              <a:off x="4798371" y="247138"/>
              <a:ext cx="42570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Isotropic birefringence can be caused by an </a:t>
              </a:r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ultralight axion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via: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686024-4138-47F4-E7A4-F93F9E2AA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5878" y="1007956"/>
              <a:ext cx="4038600" cy="4699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22FDBB-B26A-C8B9-0306-B3E73FDCDA7B}"/>
              </a:ext>
            </a:extLst>
          </p:cNvPr>
          <p:cNvGrpSpPr/>
          <p:nvPr/>
        </p:nvGrpSpPr>
        <p:grpSpPr>
          <a:xfrm>
            <a:off x="5022697" y="2736775"/>
            <a:ext cx="4245638" cy="940648"/>
            <a:chOff x="5022697" y="2736775"/>
            <a:chExt cx="4245638" cy="9406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7038912-9A34-BC25-E043-E3E4330F785B}"/>
                </a:ext>
              </a:extLst>
            </p:cNvPr>
            <p:cNvGrpSpPr/>
            <p:nvPr/>
          </p:nvGrpSpPr>
          <p:grpSpPr>
            <a:xfrm>
              <a:off x="5022697" y="3215758"/>
              <a:ext cx="4245638" cy="461665"/>
              <a:chOff x="7154" y="4594324"/>
              <a:chExt cx="4245638" cy="46166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7069130-5F2F-521E-978C-A47FC0A7F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035" y="4594324"/>
                <a:ext cx="3019146" cy="30777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0FEA07-40D4-2454-F984-F8410078E7D6}"/>
                  </a:ext>
                </a:extLst>
              </p:cNvPr>
              <p:cNvSpPr txBox="1"/>
              <p:nvPr/>
            </p:nvSpPr>
            <p:spPr>
              <a:xfrm>
                <a:off x="7154" y="4662431"/>
                <a:ext cx="8339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H</a:t>
                </a:r>
                <a:r>
                  <a:rPr lang="en-US" sz="1400" baseline="-25000" dirty="0">
                    <a:solidFill>
                      <a:schemeClr val="bg2"/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0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5D45AD-9A8E-460D-D276-FEFE82C32BC7}"/>
                  </a:ext>
                </a:extLst>
              </p:cNvPr>
              <p:cNvSpPr txBox="1"/>
              <p:nvPr/>
            </p:nvSpPr>
            <p:spPr>
              <a:xfrm>
                <a:off x="3418826" y="4748212"/>
                <a:ext cx="8339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H</a:t>
                </a:r>
                <a:r>
                  <a:rPr lang="en-US" sz="1400" baseline="-25000" dirty="0">
                    <a:solidFill>
                      <a:schemeClr val="bg2"/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CMB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D0A860-0D26-869D-539E-94A6C2402517}"/>
                </a:ext>
              </a:extLst>
            </p:cNvPr>
            <p:cNvSpPr txBox="1"/>
            <p:nvPr/>
          </p:nvSpPr>
          <p:spPr>
            <a:xfrm>
              <a:off x="5185987" y="2736775"/>
              <a:ext cx="3919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Required mass range: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44ADE2-7E84-BA18-6F71-3F75807A2A6D}"/>
              </a:ext>
            </a:extLst>
          </p:cNvPr>
          <p:cNvGrpSpPr/>
          <p:nvPr/>
        </p:nvGrpSpPr>
        <p:grpSpPr>
          <a:xfrm>
            <a:off x="5185987" y="3742660"/>
            <a:ext cx="3835400" cy="1026781"/>
            <a:chOff x="5185987" y="3742660"/>
            <a:chExt cx="3835400" cy="1026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5D0DBF-D4B7-0150-4D78-99448C16D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5987" y="4248741"/>
              <a:ext cx="3835400" cy="5207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AD3441-41D8-0004-7F72-BA2E9DEA033A}"/>
                </a:ext>
              </a:extLst>
            </p:cNvPr>
            <p:cNvSpPr txBox="1"/>
            <p:nvPr/>
          </p:nvSpPr>
          <p:spPr>
            <a:xfrm>
              <a:off x="5185987" y="3742660"/>
              <a:ext cx="3835400" cy="37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Naturally get the measured value (!)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43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14F14BD-AE4D-B87D-7EDE-02542F6A63A2}"/>
              </a:ext>
            </a:extLst>
          </p:cNvPr>
          <p:cNvGrpSpPr/>
          <p:nvPr/>
        </p:nvGrpSpPr>
        <p:grpSpPr>
          <a:xfrm>
            <a:off x="4660605" y="265814"/>
            <a:ext cx="4304413" cy="4917800"/>
            <a:chOff x="4660605" y="265814"/>
            <a:chExt cx="4304413" cy="49178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387BD7-11F9-8582-9C61-F4B14534BF92}"/>
                </a:ext>
              </a:extLst>
            </p:cNvPr>
            <p:cNvSpPr txBox="1"/>
            <p:nvPr/>
          </p:nvSpPr>
          <p:spPr>
            <a:xfrm>
              <a:off x="4660605" y="265814"/>
              <a:ext cx="4284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… and in the lab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1A77CE-0BAF-5835-C31B-F8FE1578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30543"/>
            <a:stretch/>
          </p:blipFill>
          <p:spPr>
            <a:xfrm>
              <a:off x="5169195" y="1247500"/>
              <a:ext cx="3668233" cy="39361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6AC376-197A-834B-F449-742B3D600314}"/>
                </a:ext>
              </a:extLst>
            </p:cNvPr>
            <p:cNvSpPr txBox="1"/>
            <p:nvPr/>
          </p:nvSpPr>
          <p:spPr>
            <a:xfrm>
              <a:off x="5296785" y="724280"/>
              <a:ext cx="3668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Discovery of the axion quasiparticle, Qiu, DJEM et al (submitted to Nature)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DDE164-BC51-DC89-017F-D975E41AF385}"/>
              </a:ext>
            </a:extLst>
          </p:cNvPr>
          <p:cNvGrpSpPr/>
          <p:nvPr/>
        </p:nvGrpSpPr>
        <p:grpSpPr>
          <a:xfrm>
            <a:off x="0" y="265814"/>
            <a:ext cx="4714825" cy="4628364"/>
            <a:chOff x="0" y="265814"/>
            <a:chExt cx="4714825" cy="462836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9B1CB6-39B4-747A-1D33-0497163368D5}"/>
                </a:ext>
              </a:extLst>
            </p:cNvPr>
            <p:cNvSpPr txBox="1"/>
            <p:nvPr/>
          </p:nvSpPr>
          <p:spPr>
            <a:xfrm>
              <a:off x="287079" y="265814"/>
              <a:ext cx="4284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In string theory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8EC68D-DD55-E0C4-63E8-F268D4DA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95653"/>
              <a:ext cx="4429176" cy="33521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2EEF05-4975-E076-B992-0CED3E877B38}"/>
                </a:ext>
              </a:extLst>
            </p:cNvPr>
            <p:cNvSpPr txBox="1"/>
            <p:nvPr/>
          </p:nvSpPr>
          <p:spPr>
            <a:xfrm>
              <a:off x="202018" y="4247847"/>
              <a:ext cx="45128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Measured and predicted angles ~</a:t>
              </a:r>
              <a:r>
                <a:rPr lang="en-US" dirty="0">
                  <a:solidFill>
                    <a:srgbClr val="000000"/>
                  </a:solidFill>
                  <a:latin typeface="Symbol" pitchFamily="2" charset="2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/2</a:t>
              </a:r>
              <a:r>
                <a:rPr lang="en-US" dirty="0">
                  <a:solidFill>
                    <a:srgbClr val="000000"/>
                  </a:solidFill>
                  <a:latin typeface="Symbol" pitchFamily="2" charset="2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. Happens if EW coupling at KK scale ~1/40.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21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A25F87-C01B-17DE-359E-6F6F036E9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" y="1766720"/>
            <a:ext cx="9088244" cy="2184851"/>
          </a:xfrm>
          <a:prstGeom prst="rect">
            <a:avLst/>
          </a:prstGeom>
        </p:spPr>
      </p:pic>
      <p:pic>
        <p:nvPicPr>
          <p:cNvPr id="6" name="Picture 5" descr="A picture containing text, font, white, receipt&#10;&#10;Description automatically generated">
            <a:extLst>
              <a:ext uri="{FF2B5EF4-FFF2-40B4-BE49-F238E27FC236}">
                <a16:creationId xmlns:a16="http://schemas.microsoft.com/office/drawing/2014/main" id="{94259B3D-4A61-50A1-3A54-A02B6F22B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" y="220717"/>
            <a:ext cx="9120256" cy="12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22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0930-BCF1-2FB8-3B53-567BB95A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Qcd</a:t>
            </a:r>
            <a:r>
              <a:rPr lang="en-US" dirty="0"/>
              <a:t> axion direct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7124A-79E9-BD95-7226-181AAABDC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71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FD41-6F0C-0B4E-2416-6904C956C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QCD axion will be found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2E5B0E-F400-EFF7-BF57-B0C8DA96E11C}"/>
              </a:ext>
            </a:extLst>
          </p:cNvPr>
          <p:cNvGrpSpPr/>
          <p:nvPr/>
        </p:nvGrpSpPr>
        <p:grpSpPr>
          <a:xfrm>
            <a:off x="3441944" y="730127"/>
            <a:ext cx="5547967" cy="4437436"/>
            <a:chOff x="4334962" y="876235"/>
            <a:chExt cx="5547967" cy="44374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EC8D3F-810F-8B6F-F59A-67F04280DA57}"/>
                </a:ext>
              </a:extLst>
            </p:cNvPr>
            <p:cNvGrpSpPr/>
            <p:nvPr/>
          </p:nvGrpSpPr>
          <p:grpSpPr>
            <a:xfrm>
              <a:off x="4334962" y="876235"/>
              <a:ext cx="5350251" cy="4215331"/>
              <a:chOff x="1377567" y="8448"/>
              <a:chExt cx="7073458" cy="5438956"/>
            </a:xfrm>
          </p:grpSpPr>
          <p:pic>
            <p:nvPicPr>
              <p:cNvPr id="9" name="Picture 8" descr="Chart&#10;&#10;Description automatically generated">
                <a:extLst>
                  <a:ext uri="{FF2B5EF4-FFF2-40B4-BE49-F238E27FC236}">
                    <a16:creationId xmlns:a16="http://schemas.microsoft.com/office/drawing/2014/main" id="{12C9CE68-6BBA-9DD1-D0C5-C4EC3BA14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7567" y="8448"/>
                <a:ext cx="7073458" cy="543895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CAD4ED-20E9-CB41-A222-66B20FDD0FC4}"/>
                  </a:ext>
                </a:extLst>
              </p:cNvPr>
              <p:cNvSpPr txBox="1"/>
              <p:nvPr/>
            </p:nvSpPr>
            <p:spPr>
              <a:xfrm>
                <a:off x="2291098" y="593178"/>
                <a:ext cx="909346" cy="476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venir Light" panose="02000503020000020003" pitchFamily="2" charset="0"/>
                    <a:cs typeface="Gill Sans Light"/>
                  </a:rPr>
                  <a:t>kHz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74ADCA-8843-24DA-CF9F-F92C3250F54A}"/>
                  </a:ext>
                </a:extLst>
              </p:cNvPr>
              <p:cNvSpPr txBox="1"/>
              <p:nvPr/>
            </p:nvSpPr>
            <p:spPr>
              <a:xfrm>
                <a:off x="6501998" y="593178"/>
                <a:ext cx="909345" cy="476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venir Light" panose="02000503020000020003" pitchFamily="2" charset="0"/>
                    <a:cs typeface="Gill Sans Light"/>
                  </a:rPr>
                  <a:t>THz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7FCEF2-898A-B356-4184-85F0BB43A72D}"/>
                </a:ext>
              </a:extLst>
            </p:cNvPr>
            <p:cNvSpPr txBox="1"/>
            <p:nvPr/>
          </p:nvSpPr>
          <p:spPr>
            <a:xfrm>
              <a:off x="6085077" y="5005894"/>
              <a:ext cx="3797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Snowmass “Axion Dark Matter” (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inc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DJEM)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27EFF8-9979-9B13-B998-F4BCEF85EFEC}"/>
              </a:ext>
            </a:extLst>
          </p:cNvPr>
          <p:cNvGrpSpPr/>
          <p:nvPr/>
        </p:nvGrpSpPr>
        <p:grpSpPr>
          <a:xfrm>
            <a:off x="287079" y="1010093"/>
            <a:ext cx="3154865" cy="1078761"/>
            <a:chOff x="287079" y="1010093"/>
            <a:chExt cx="3154865" cy="10787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7FDB79-E966-CA33-4C39-1898E2A80302}"/>
                </a:ext>
              </a:extLst>
            </p:cNvPr>
            <p:cNvSpPr txBox="1"/>
            <p:nvPr/>
          </p:nvSpPr>
          <p:spPr>
            <a:xfrm>
              <a:off x="287079" y="1010093"/>
              <a:ext cx="3154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QCD axion mass: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58D75F-B735-6F69-1F18-31E7DB6E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444" y="1453854"/>
              <a:ext cx="2984500" cy="635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36DEFDE-BBE7-0D9F-920B-1B5644A235FE}"/>
              </a:ext>
            </a:extLst>
          </p:cNvPr>
          <p:cNvSpPr txBox="1"/>
          <p:nvPr/>
        </p:nvSpPr>
        <p:spPr>
          <a:xfrm>
            <a:off x="287078" y="2304673"/>
            <a:ext cx="3154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Bounded from above by SN1987A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burst duration. Bounded from below by black hole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superradiance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7C79FC-1A01-D0CA-8740-3C0096850DD9}"/>
              </a:ext>
            </a:extLst>
          </p:cNvPr>
          <p:cNvSpPr txBox="1"/>
          <p:nvPr/>
        </p:nvSpPr>
        <p:spPr>
          <a:xfrm>
            <a:off x="287078" y="3682662"/>
            <a:ext cx="325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Axion DM is an oscillating classical field in kHz to THz.</a:t>
            </a:r>
          </a:p>
        </p:txBody>
      </p:sp>
    </p:spTree>
    <p:extLst>
      <p:ext uri="{BB962C8B-B14F-4D97-AF65-F5344CB8AC3E}">
        <p14:creationId xmlns:p14="http://schemas.microsoft.com/office/powerpoint/2010/main" val="89077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01C544E-BA39-FA05-A2C6-32D7A608B5C2}"/>
              </a:ext>
            </a:extLst>
          </p:cNvPr>
          <p:cNvGrpSpPr/>
          <p:nvPr/>
        </p:nvGrpSpPr>
        <p:grpSpPr>
          <a:xfrm>
            <a:off x="511444" y="1104254"/>
            <a:ext cx="7975331" cy="1741165"/>
            <a:chOff x="681925" y="1472339"/>
            <a:chExt cx="10633775" cy="23215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EDEA0D-6D42-DBEB-9CF4-8217927B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1645" y="1524592"/>
              <a:ext cx="4064055" cy="22693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E37EA3-DE05-1853-6C50-A6DCF64AF72A}"/>
                </a:ext>
              </a:extLst>
            </p:cNvPr>
            <p:cNvSpPr txBox="1"/>
            <p:nvPr/>
          </p:nvSpPr>
          <p:spPr>
            <a:xfrm>
              <a:off x="681925" y="1472339"/>
              <a:ext cx="60248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Avenir Book" panose="02000503020000020003" pitchFamily="2" charset="0"/>
                </a:rPr>
                <a:t>Axions interact with electromagnetism via: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D9771C-B971-25EC-B95E-FD9717AD1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8826" y="1885224"/>
              <a:ext cx="4191000" cy="6350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D56243-1708-7DF5-121E-E68AAC20379F}"/>
              </a:ext>
            </a:extLst>
          </p:cNvPr>
          <p:cNvGrpSpPr/>
          <p:nvPr/>
        </p:nvGrpSpPr>
        <p:grpSpPr>
          <a:xfrm>
            <a:off x="511444" y="1852729"/>
            <a:ext cx="4606513" cy="1104114"/>
            <a:chOff x="681925" y="2470305"/>
            <a:chExt cx="6142017" cy="14721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7D5D73-2368-3A02-CD42-7930D45AA5CE}"/>
                </a:ext>
              </a:extLst>
            </p:cNvPr>
            <p:cNvSpPr txBox="1"/>
            <p:nvPr/>
          </p:nvSpPr>
          <p:spPr>
            <a:xfrm>
              <a:off x="681925" y="2470305"/>
              <a:ext cx="614201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Avenir Book" panose="02000503020000020003" pitchFamily="2" charset="0"/>
                  <a:sym typeface="Wingdings" pitchFamily="2" charset="2"/>
                </a:rPr>
                <a:t> axions source Maxwell’s equations:</a:t>
              </a:r>
              <a:endParaRPr lang="en-US" dirty="0">
                <a:latin typeface="Avenir Book" panose="02000503020000020003" pitchFamily="2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17F7D9-609A-4D51-BDA3-AE56033C6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0" y="2964557"/>
              <a:ext cx="5219700" cy="9779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8A5A1-E2E3-C58C-5AA8-3E1A5A9E478A}"/>
              </a:ext>
            </a:extLst>
          </p:cNvPr>
          <p:cNvGrpSpPr/>
          <p:nvPr/>
        </p:nvGrpSpPr>
        <p:grpSpPr>
          <a:xfrm>
            <a:off x="475972" y="3072757"/>
            <a:ext cx="4518602" cy="860599"/>
            <a:chOff x="634630" y="4097009"/>
            <a:chExt cx="6024802" cy="1147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C35882-D119-6ECC-64F8-871C3C3D05FD}"/>
                </a:ext>
              </a:extLst>
            </p:cNvPr>
            <p:cNvSpPr txBox="1"/>
            <p:nvPr/>
          </p:nvSpPr>
          <p:spPr>
            <a:xfrm>
              <a:off x="634630" y="4097009"/>
              <a:ext cx="60248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Avenir Book" panose="02000503020000020003" pitchFamily="2" charset="0"/>
                </a:rPr>
                <a:t>B source </a:t>
              </a:r>
              <a:r>
                <a:rPr lang="en-US" dirty="0">
                  <a:latin typeface="Avenir Book" panose="02000503020000020003" pitchFamily="2" charset="0"/>
                  <a:sym typeface="Wingdings" pitchFamily="2" charset="2"/>
                </a:rPr>
                <a:t> </a:t>
              </a:r>
              <a:r>
                <a:rPr lang="en-US" dirty="0" err="1">
                  <a:latin typeface="Avenir Book" panose="02000503020000020003" pitchFamily="2" charset="0"/>
                  <a:sym typeface="Wingdings" pitchFamily="2" charset="2"/>
                </a:rPr>
                <a:t>linearise</a:t>
              </a:r>
              <a:r>
                <a:rPr lang="en-US" dirty="0">
                  <a:latin typeface="Avenir Book" panose="02000503020000020003" pitchFamily="2" charset="0"/>
                  <a:sym typeface="Wingdings" pitchFamily="2" charset="2"/>
                </a:rPr>
                <a:t> for E wave equation:</a:t>
              </a:r>
              <a:endParaRPr lang="en-US" dirty="0">
                <a:latin typeface="Avenir Book" panose="02000503020000020003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5DC4EF-59D5-F246-76C3-8158E7464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5981" y="4558674"/>
              <a:ext cx="4102100" cy="6858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CCF77-D90F-58B6-F407-AE10399EAF07}"/>
              </a:ext>
            </a:extLst>
          </p:cNvPr>
          <p:cNvGrpSpPr/>
          <p:nvPr/>
        </p:nvGrpSpPr>
        <p:grpSpPr>
          <a:xfrm>
            <a:off x="475972" y="2863572"/>
            <a:ext cx="8537709" cy="2238375"/>
            <a:chOff x="634630" y="3654714"/>
            <a:chExt cx="11383612" cy="2984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D99BEA-0033-0AFC-259B-D29E72154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3942" y="3654714"/>
              <a:ext cx="5194300" cy="29845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1DB4EA-C7E6-BD2E-CEBC-DF2DF887400D}"/>
                </a:ext>
              </a:extLst>
            </p:cNvPr>
            <p:cNvSpPr txBox="1"/>
            <p:nvPr/>
          </p:nvSpPr>
          <p:spPr>
            <a:xfrm>
              <a:off x="634630" y="5088809"/>
              <a:ext cx="57816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Avenir Book" panose="02000503020000020003" pitchFamily="2" charset="0"/>
                  <a:sym typeface="Wingdings" pitchFamily="2" charset="2"/>
                </a:rPr>
                <a:t> resonance via boundary conditions.</a:t>
              </a:r>
              <a:endParaRPr lang="en-US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57D215-4DA8-7C12-5DB0-5B42F4A8AD10}"/>
              </a:ext>
            </a:extLst>
          </p:cNvPr>
          <p:cNvGrpSpPr/>
          <p:nvPr/>
        </p:nvGrpSpPr>
        <p:grpSpPr>
          <a:xfrm>
            <a:off x="657225" y="4321922"/>
            <a:ext cx="4337349" cy="651739"/>
            <a:chOff x="876300" y="5762562"/>
            <a:chExt cx="5783132" cy="8689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5335EC-AA01-D710-A05E-995CEBE6C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300" y="5762562"/>
              <a:ext cx="2400300" cy="685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8FFFDE-AD29-1AA9-82AE-6D23C3971583}"/>
                </a:ext>
              </a:extLst>
            </p:cNvPr>
            <p:cNvSpPr txBox="1"/>
            <p:nvPr/>
          </p:nvSpPr>
          <p:spPr>
            <a:xfrm>
              <a:off x="3525464" y="5769773"/>
              <a:ext cx="31339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Power 10</a:t>
              </a:r>
              <a:r>
                <a:rPr lang="en-US" baseline="30000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-22</a:t>
              </a:r>
              <a:r>
                <a:rPr lang="en-US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 W in typical experiment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20F5C42-F7BF-71FC-EFB5-7EDB99E2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794"/>
            <a:ext cx="8229600" cy="637847"/>
          </a:xfrm>
        </p:spPr>
        <p:txBody>
          <a:bodyPr>
            <a:normAutofit fontScale="90000"/>
          </a:bodyPr>
          <a:lstStyle/>
          <a:p>
            <a:r>
              <a:rPr lang="en-US" dirty="0"/>
              <a:t>Microwave ”</a:t>
            </a:r>
            <a:r>
              <a:rPr lang="en-US" dirty="0" err="1"/>
              <a:t>Haloscope</a:t>
            </a:r>
            <a:r>
              <a:rPr lang="en-US" dirty="0"/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5A707-FA80-78DC-1769-6930F8BE2B8F}"/>
              </a:ext>
            </a:extLst>
          </p:cNvPr>
          <p:cNvSpPr txBox="1"/>
          <p:nvPr/>
        </p:nvSpPr>
        <p:spPr>
          <a:xfrm>
            <a:off x="5290258" y="313223"/>
            <a:ext cx="3797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Sikivie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(1983); ADMX collab.</a:t>
            </a:r>
          </a:p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Figs. “Dark Matter” (DJEM et al)</a:t>
            </a:r>
          </a:p>
        </p:txBody>
      </p:sp>
    </p:spTree>
    <p:extLst>
      <p:ext uri="{BB962C8B-B14F-4D97-AF65-F5344CB8AC3E}">
        <p14:creationId xmlns:p14="http://schemas.microsoft.com/office/powerpoint/2010/main" val="232224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A1D16-DB86-2FC3-74AF-B8AF4601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Haloscopes</a:t>
            </a:r>
            <a:r>
              <a:rPr lang="en-US" dirty="0"/>
              <a:t> beyond GHz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E59DA0-A035-FA37-0CA3-6401259FC28A}"/>
              </a:ext>
            </a:extLst>
          </p:cNvPr>
          <p:cNvGrpSpPr/>
          <p:nvPr/>
        </p:nvGrpSpPr>
        <p:grpSpPr>
          <a:xfrm>
            <a:off x="3739699" y="1102000"/>
            <a:ext cx="5255445" cy="3956594"/>
            <a:chOff x="3739699" y="1102000"/>
            <a:chExt cx="5255445" cy="39565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EEC7D5-BDC9-D7F0-E479-C706878CC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9699" y="1102000"/>
              <a:ext cx="5255445" cy="35975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2D5563-61A5-088C-0D97-869F157263E9}"/>
                </a:ext>
              </a:extLst>
            </p:cNvPr>
            <p:cNvSpPr txBox="1"/>
            <p:nvPr/>
          </p:nvSpPr>
          <p:spPr>
            <a:xfrm>
              <a:off x="5197292" y="4750817"/>
              <a:ext cx="3797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Ciaran O’Hare 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AxionLimits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Github</a:t>
              </a:r>
              <a:endPara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EEEBD8A-C69D-00FA-4AB4-1143095D1BEA}"/>
              </a:ext>
            </a:extLst>
          </p:cNvPr>
          <p:cNvSpPr txBox="1"/>
          <p:nvPr/>
        </p:nvSpPr>
        <p:spPr>
          <a:xfrm>
            <a:off x="284118" y="1102000"/>
            <a:ext cx="326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Technology doesn’t scale well.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Many new ideas since ~2012.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791E8-C3D7-1E8F-6FE6-1442EBC23B37}"/>
              </a:ext>
            </a:extLst>
          </p:cNvPr>
          <p:cNvSpPr txBox="1"/>
          <p:nvPr/>
        </p:nvSpPr>
        <p:spPr>
          <a:xfrm>
            <a:off x="284118" y="1907416"/>
            <a:ext cx="3351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Low frequency: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DMRadio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ABRA resonant circuits.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Mid: MADMAX dielectrics, ALPHA wire metamaterial.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High: BREAD dish antenna (or quasiparticles?).</a:t>
            </a:r>
          </a:p>
        </p:txBody>
      </p:sp>
    </p:spTree>
    <p:extLst>
      <p:ext uri="{BB962C8B-B14F-4D97-AF65-F5344CB8AC3E}">
        <p14:creationId xmlns:p14="http://schemas.microsoft.com/office/powerpoint/2010/main" val="66338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43C6-D86A-5978-2B21-6C1F3C5AC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4FCD-3F7C-24E9-CC7E-A8EABD20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Haloscopes</a:t>
            </a:r>
            <a:r>
              <a:rPr lang="en-US" dirty="0"/>
              <a:t> around the world</a:t>
            </a:r>
          </a:p>
        </p:txBody>
      </p:sp>
      <p:pic>
        <p:nvPicPr>
          <p:cNvPr id="3" name="Picture 2" descr="A map of the world with different colored text&#10;&#10;Description automatically generated">
            <a:extLst>
              <a:ext uri="{FF2B5EF4-FFF2-40B4-BE49-F238E27FC236}">
                <a16:creationId xmlns:a16="http://schemas.microsoft.com/office/drawing/2014/main" id="{32718DE7-9889-5EB4-4599-342F6014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15" y="799621"/>
            <a:ext cx="7039059" cy="3907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256F6-0161-52A5-A1F4-FF11BBD97213}"/>
              </a:ext>
            </a:extLst>
          </p:cNvPr>
          <p:cNvSpPr txBox="1"/>
          <p:nvPr/>
        </p:nvSpPr>
        <p:spPr>
          <a:xfrm>
            <a:off x="212651" y="4711853"/>
            <a:ext cx="880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From COST Action COSMIC-WISPERs. WISP=weakly interacting slim particle.</a:t>
            </a:r>
          </a:p>
        </p:txBody>
      </p:sp>
    </p:spTree>
    <p:extLst>
      <p:ext uri="{BB962C8B-B14F-4D97-AF65-F5344CB8AC3E}">
        <p14:creationId xmlns:p14="http://schemas.microsoft.com/office/powerpoint/2010/main" val="2881410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91170-29BD-9361-BC32-31A9A76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QCD Axion &amp; string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644B13-6EDB-351E-351C-24E76C2457A1}"/>
              </a:ext>
            </a:extLst>
          </p:cNvPr>
          <p:cNvSpPr txBox="1"/>
          <p:nvPr/>
        </p:nvSpPr>
        <p:spPr>
          <a:xfrm>
            <a:off x="5744180" y="4750817"/>
            <a:ext cx="3263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Gendler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, DJEM et al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A3FE1-85C0-7A0B-05A6-5528C692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731" y="1204508"/>
            <a:ext cx="4107069" cy="3064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BD779-2EC4-32C6-B772-1CA4DDEAB83F}"/>
              </a:ext>
            </a:extLst>
          </p:cNvPr>
          <p:cNvSpPr txBox="1"/>
          <p:nvPr/>
        </p:nvSpPr>
        <p:spPr>
          <a:xfrm>
            <a:off x="566044" y="2090518"/>
            <a:ext cx="368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All volumes &gt;1 (control of EFT)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some volumes large.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13A8F-0EED-1471-AE4A-3D0F120F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62" y="2800886"/>
            <a:ext cx="1298905" cy="55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A3545-45A6-C034-5F6E-314359DC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470" y="3015689"/>
            <a:ext cx="1391254" cy="3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63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52573-D475-A1BD-8AF4-01E61AC0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Inferring topology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06B6A8-2D74-E3A7-49FB-443D8B74C777}"/>
              </a:ext>
            </a:extLst>
          </p:cNvPr>
          <p:cNvSpPr txBox="1"/>
          <p:nvPr/>
        </p:nvSpPr>
        <p:spPr>
          <a:xfrm>
            <a:off x="5763383" y="4749067"/>
            <a:ext cx="3263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Gendler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&amp; DJEM (2024)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BFD1B-C40D-068B-5BD4-E87BEB48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003418"/>
            <a:ext cx="6350668" cy="36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52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DC1B4-E975-10EE-1C5F-2AE66D2E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Heavy axions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797F1-ED48-EEA0-BB9B-4CC300E4B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45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06DB-BB40-E5DF-BBF6-AFC0A4DA6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Heavy Axions Overproduce DM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C2E6D-58EB-9B9A-A5D0-700EFC75553E}"/>
              </a:ext>
            </a:extLst>
          </p:cNvPr>
          <p:cNvSpPr txBox="1"/>
          <p:nvPr/>
        </p:nvSpPr>
        <p:spPr>
          <a:xfrm>
            <a:off x="340242" y="984696"/>
            <a:ext cx="4476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Misalignment: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anything much heavier than QCD axion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way too much DM.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Free parameter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Fine tuning penalty?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E1A877-8245-4178-4F3D-26288483FB09}"/>
              </a:ext>
            </a:extLst>
          </p:cNvPr>
          <p:cNvGrpSpPr/>
          <p:nvPr/>
        </p:nvGrpSpPr>
        <p:grpSpPr>
          <a:xfrm>
            <a:off x="4805913" y="992558"/>
            <a:ext cx="4199008" cy="1741430"/>
            <a:chOff x="4805913" y="992558"/>
            <a:chExt cx="4199008" cy="17414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17CC00-CEDD-A484-3620-3A74BE036101}"/>
                </a:ext>
              </a:extLst>
            </p:cNvPr>
            <p:cNvSpPr txBox="1"/>
            <p:nvPr/>
          </p:nvSpPr>
          <p:spPr>
            <a:xfrm>
              <a:off x="4816549" y="992558"/>
              <a:ext cx="418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Freeze-in: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production from SM plasma. Same coupling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 decaying DM.</a:t>
              </a:r>
              <a:endPara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Picture 8" descr="A diagram of a mathematical equation&#10;&#10;Description automatically generated">
              <a:extLst>
                <a:ext uri="{FF2B5EF4-FFF2-40B4-BE49-F238E27FC236}">
                  <a16:creationId xmlns:a16="http://schemas.microsoft.com/office/drawing/2014/main" id="{A284EBF1-AA99-277B-3394-BC06696C2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5913" y="1680377"/>
              <a:ext cx="4167963" cy="105361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6C3C4-B1EA-6883-6576-E32382717B5C}"/>
              </a:ext>
            </a:extLst>
          </p:cNvPr>
          <p:cNvGrpSpPr/>
          <p:nvPr/>
        </p:nvGrpSpPr>
        <p:grpSpPr>
          <a:xfrm>
            <a:off x="5534717" y="2798849"/>
            <a:ext cx="2976916" cy="2304718"/>
            <a:chOff x="5534717" y="2798849"/>
            <a:chExt cx="2976916" cy="23047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9B97B5-E645-1E78-36F4-52C14C91D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352"/>
            <a:stretch/>
          </p:blipFill>
          <p:spPr>
            <a:xfrm>
              <a:off x="5842494" y="2798849"/>
              <a:ext cx="2669139" cy="23047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9D093C-70E6-C9E6-C2C7-8410FB3DEA88}"/>
                </a:ext>
              </a:extLst>
            </p:cNvPr>
            <p:cNvSpPr txBox="1"/>
            <p:nvPr/>
          </p:nvSpPr>
          <p:spPr>
            <a:xfrm rot="16200000">
              <a:off x="4714178" y="3776389"/>
              <a:ext cx="19488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Fractional Abundance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201B58-E813-CAA0-367B-5B79ADDF7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42" y="2091956"/>
            <a:ext cx="3827721" cy="248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20E14-0D97-D890-F309-EAC51E5A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Constraining the Early Universe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A9ADF-C2E2-3E89-692A-DF7E20D8B705}"/>
              </a:ext>
            </a:extLst>
          </p:cNvPr>
          <p:cNvSpPr txBox="1"/>
          <p:nvPr/>
        </p:nvSpPr>
        <p:spPr>
          <a:xfrm>
            <a:off x="457200" y="1093513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Need to get rid of these problematic axions.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Use modified reheating epoch (w&lt;0) and lower temperature T&lt;&lt;GUT.</a:t>
            </a:r>
          </a:p>
          <a:p>
            <a:pPr algn="l"/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Isocurvature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constraints  also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favours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low-scale inflation H&lt;10</a:t>
            </a:r>
            <a:r>
              <a:rPr lang="en-US" baseline="300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GeV.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571413-5ACA-43E9-B815-4FA89BA3C573}"/>
              </a:ext>
            </a:extLst>
          </p:cNvPr>
          <p:cNvGrpSpPr/>
          <p:nvPr/>
        </p:nvGrpSpPr>
        <p:grpSpPr>
          <a:xfrm>
            <a:off x="616688" y="2492177"/>
            <a:ext cx="6177812" cy="709767"/>
            <a:chOff x="616688" y="2492177"/>
            <a:chExt cx="6177812" cy="7097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7F5231-0785-FD75-154C-D33FAC619436}"/>
                </a:ext>
              </a:extLst>
            </p:cNvPr>
            <p:cNvSpPr txBox="1"/>
            <p:nvPr/>
          </p:nvSpPr>
          <p:spPr>
            <a:xfrm>
              <a:off x="616688" y="2555613"/>
              <a:ext cx="3423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Recall the cosmological moduli problem: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68B55-8359-2027-8B27-DDA84747F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2492177"/>
              <a:ext cx="2222500" cy="6731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C222FC-1873-7D84-1CBE-F27F2AD2B16C}"/>
              </a:ext>
            </a:extLst>
          </p:cNvPr>
          <p:cNvSpPr txBox="1"/>
          <p:nvPr/>
        </p:nvSpPr>
        <p:spPr>
          <a:xfrm>
            <a:off x="616688" y="3359888"/>
            <a:ext cx="816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Getting BBN correct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m</a:t>
            </a:r>
            <a:r>
              <a:rPr lang="en-US" baseline="-25000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SUSY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&gt; 100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TeV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EC00E-21BB-E14D-8522-1535B88B05D4}"/>
              </a:ext>
            </a:extLst>
          </p:cNvPr>
          <p:cNvSpPr txBox="1"/>
          <p:nvPr/>
        </p:nvSpPr>
        <p:spPr>
          <a:xfrm>
            <a:off x="616688" y="4055925"/>
            <a:ext cx="7581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If axions imply a maximum allowed T, does this give an upper limit on the SUSY scale?</a:t>
            </a:r>
          </a:p>
        </p:txBody>
      </p:sp>
    </p:spTree>
    <p:extLst>
      <p:ext uri="{BB962C8B-B14F-4D97-AF65-F5344CB8AC3E}">
        <p14:creationId xmlns:p14="http://schemas.microsoft.com/office/powerpoint/2010/main" val="11901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689DD4-83BD-0F22-99A9-2A5B203E5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953"/>
            <a:ext cx="9088244" cy="218485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67A87D7-1587-9D3A-C580-9393FC1751E5}"/>
              </a:ext>
            </a:extLst>
          </p:cNvPr>
          <p:cNvCxnSpPr>
            <a:cxnSpLocks/>
          </p:cNvCxnSpPr>
          <p:nvPr/>
        </p:nvCxnSpPr>
        <p:spPr>
          <a:xfrm>
            <a:off x="148281" y="1503405"/>
            <a:ext cx="398882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3109CF-921E-76B3-F3B3-43042B00CD19}"/>
              </a:ext>
            </a:extLst>
          </p:cNvPr>
          <p:cNvSpPr txBox="1"/>
          <p:nvPr/>
        </p:nvSpPr>
        <p:spPr>
          <a:xfrm>
            <a:off x="259441" y="1077268"/>
            <a:ext cx="376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Linear &amp; quasi-linear cosmology.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88F7F9-F78C-A73A-8F35-D4B9A8A354A9}"/>
              </a:ext>
            </a:extLst>
          </p:cNvPr>
          <p:cNvSpPr/>
          <p:nvPr/>
        </p:nvSpPr>
        <p:spPr>
          <a:xfrm>
            <a:off x="3111540" y="3490333"/>
            <a:ext cx="4460137" cy="767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26263A-2757-9277-DB0F-A10C87394A9F}"/>
              </a:ext>
            </a:extLst>
          </p:cNvPr>
          <p:cNvCxnSpPr>
            <a:cxnSpLocks/>
          </p:cNvCxnSpPr>
          <p:nvPr/>
        </p:nvCxnSpPr>
        <p:spPr>
          <a:xfrm flipV="1">
            <a:off x="7549375" y="2930068"/>
            <a:ext cx="0" cy="64181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27118AC-A73F-26FB-290D-41A6820B2D94}"/>
              </a:ext>
            </a:extLst>
          </p:cNvPr>
          <p:cNvSpPr txBox="1"/>
          <p:nvPr/>
        </p:nvSpPr>
        <p:spPr>
          <a:xfrm>
            <a:off x="6442364" y="3564291"/>
            <a:ext cx="205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Constraints on cosmology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5806F6-FA21-5F48-31E6-357E5FCA8AF5}"/>
              </a:ext>
            </a:extLst>
          </p:cNvPr>
          <p:cNvSpPr/>
          <p:nvPr/>
        </p:nvSpPr>
        <p:spPr>
          <a:xfrm>
            <a:off x="4025941" y="1706073"/>
            <a:ext cx="3233503" cy="5012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Advances in direct detection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516676-0251-982C-C212-D2574EDDBC03}"/>
              </a:ext>
            </a:extLst>
          </p:cNvPr>
          <p:cNvCxnSpPr>
            <a:cxnSpLocks/>
          </p:cNvCxnSpPr>
          <p:nvPr/>
        </p:nvCxnSpPr>
        <p:spPr>
          <a:xfrm>
            <a:off x="7283339" y="1629953"/>
            <a:ext cx="0" cy="56106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AA49E0-D242-5829-131E-69297E5339D8}"/>
              </a:ext>
            </a:extLst>
          </p:cNvPr>
          <p:cNvSpPr txBox="1"/>
          <p:nvPr/>
        </p:nvSpPr>
        <p:spPr>
          <a:xfrm>
            <a:off x="6814732" y="127174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2 x 10</a:t>
            </a:r>
            <a:r>
              <a:rPr lang="en-US" sz="1400" baseline="300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-2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A050E4-0F5D-23E9-78FD-105CDBDEB602}"/>
              </a:ext>
            </a:extLst>
          </p:cNvPr>
          <p:cNvCxnSpPr>
            <a:cxnSpLocks/>
          </p:cNvCxnSpPr>
          <p:nvPr/>
        </p:nvCxnSpPr>
        <p:spPr>
          <a:xfrm flipV="1">
            <a:off x="1179766" y="2889965"/>
            <a:ext cx="0" cy="8847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1E87C3-4502-617E-BDF3-325F421462D4}"/>
              </a:ext>
            </a:extLst>
          </p:cNvPr>
          <p:cNvSpPr txBox="1"/>
          <p:nvPr/>
        </p:nvSpPr>
        <p:spPr>
          <a:xfrm>
            <a:off x="527420" y="3774701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Hints?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6CC1D0-07F4-20E1-AB7E-5532F3FB3DA3}"/>
              </a:ext>
            </a:extLst>
          </p:cNvPr>
          <p:cNvCxnSpPr>
            <a:cxnSpLocks/>
          </p:cNvCxnSpPr>
          <p:nvPr/>
        </p:nvCxnSpPr>
        <p:spPr>
          <a:xfrm>
            <a:off x="3657951" y="3571881"/>
            <a:ext cx="1037063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823EF9B-70B4-6BCD-503D-552BD003E53D}"/>
              </a:ext>
            </a:extLst>
          </p:cNvPr>
          <p:cNvSpPr txBox="1"/>
          <p:nvPr/>
        </p:nvSpPr>
        <p:spPr>
          <a:xfrm>
            <a:off x="3337528" y="3655117"/>
            <a:ext cx="167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”Fuzzy” DM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2E5CC39-F21C-343A-B00B-6584E5935B30}"/>
              </a:ext>
            </a:extLst>
          </p:cNvPr>
          <p:cNvSpPr txBox="1">
            <a:spLocks/>
          </p:cNvSpPr>
          <p:nvPr/>
        </p:nvSpPr>
        <p:spPr>
          <a:xfrm>
            <a:off x="457200" y="238794"/>
            <a:ext cx="8229600" cy="63784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Avenir Light" panose="02000503020000020003" pitchFamily="2" charset="0"/>
              </a:rPr>
              <a:t>Axiverse</a:t>
            </a:r>
            <a:r>
              <a:rPr lang="en-US" dirty="0">
                <a:latin typeface="Avenir Light" panose="02000503020000020003" pitchFamily="2" charset="0"/>
              </a:rPr>
              <a:t> in 2024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BF2F55-6142-0F6D-89B9-5FB62993A435}"/>
              </a:ext>
            </a:extLst>
          </p:cNvPr>
          <p:cNvSpPr txBox="1"/>
          <p:nvPr/>
        </p:nvSpPr>
        <p:spPr>
          <a:xfrm>
            <a:off x="148280" y="4325442"/>
            <a:ext cx="87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All of the suggested probes have been explored and become precise, along with some (unexpected?) new developments in cosmology and direct detection.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08A567-DBE0-D923-5F55-64B1598539CD}"/>
              </a:ext>
            </a:extLst>
          </p:cNvPr>
          <p:cNvGrpSpPr/>
          <p:nvPr/>
        </p:nvGrpSpPr>
        <p:grpSpPr>
          <a:xfrm>
            <a:off x="4744604" y="2713864"/>
            <a:ext cx="2070128" cy="730976"/>
            <a:chOff x="4827627" y="365989"/>
            <a:chExt cx="2070128" cy="73097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569B39B-D335-C528-495E-78134830C8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7621" y="365989"/>
              <a:ext cx="0" cy="43240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202F80-4A1D-9EC6-B949-34F30010AF4C}"/>
                </a:ext>
              </a:extLst>
            </p:cNvPr>
            <p:cNvSpPr txBox="1"/>
            <p:nvPr/>
          </p:nvSpPr>
          <p:spPr>
            <a:xfrm>
              <a:off x="4827627" y="727633"/>
              <a:ext cx="2070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No time for this </a:t>
              </a:r>
              <a:r>
                <a:rPr lang="en-US" dirty="0">
                  <a:solidFill>
                    <a:srgbClr val="FF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</a:t>
              </a:r>
              <a:endParaRPr lang="en-US" dirty="0">
                <a:solidFill>
                  <a:srgbClr val="FF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8478B1-61B1-D8DF-E677-9BB18C0B0F43}"/>
              </a:ext>
            </a:extLst>
          </p:cNvPr>
          <p:cNvCxnSpPr>
            <a:cxnSpLocks/>
          </p:cNvCxnSpPr>
          <p:nvPr/>
        </p:nvCxnSpPr>
        <p:spPr>
          <a:xfrm>
            <a:off x="5642692" y="1271748"/>
            <a:ext cx="0" cy="42742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46F252E-403F-5F98-1374-F539432B76CB}"/>
              </a:ext>
            </a:extLst>
          </p:cNvPr>
          <p:cNvSpPr txBox="1"/>
          <p:nvPr/>
        </p:nvSpPr>
        <p:spPr>
          <a:xfrm>
            <a:off x="4137102" y="919014"/>
            <a:ext cx="276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Finding the QCD axion</a:t>
            </a:r>
          </a:p>
        </p:txBody>
      </p:sp>
    </p:spTree>
    <p:extLst>
      <p:ext uri="{BB962C8B-B14F-4D97-AF65-F5344CB8AC3E}">
        <p14:creationId xmlns:p14="http://schemas.microsoft.com/office/powerpoint/2010/main" val="10879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81CF74-BBE1-67DB-5DD4-91817CC77CA1}"/>
              </a:ext>
            </a:extLst>
          </p:cNvPr>
          <p:cNvGrpSpPr/>
          <p:nvPr/>
        </p:nvGrpSpPr>
        <p:grpSpPr>
          <a:xfrm>
            <a:off x="1583592" y="0"/>
            <a:ext cx="5784908" cy="4700122"/>
            <a:chOff x="1519002" y="-124177"/>
            <a:chExt cx="5784908" cy="47001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205162-DD73-5308-410C-7A82C7E03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505" t="9187"/>
            <a:stretch/>
          </p:blipFill>
          <p:spPr>
            <a:xfrm>
              <a:off x="1772355" y="450798"/>
              <a:ext cx="5531555" cy="412514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CDEA2A-77DB-2BED-E719-4EB0F4729E05}"/>
                </a:ext>
              </a:extLst>
            </p:cNvPr>
            <p:cNvSpPr txBox="1"/>
            <p:nvPr/>
          </p:nvSpPr>
          <p:spPr>
            <a:xfrm rot="16200000">
              <a:off x="-318588" y="1713413"/>
              <a:ext cx="40752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Log</a:t>
              </a:r>
              <a:r>
                <a:rPr lang="en-US" sz="2000" baseline="-25000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  <a:r>
                <a:rPr lang="en-US" sz="2000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 (Relative Abundance)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CBEE064-0C7E-273E-5F9A-85439BAC05A7}"/>
              </a:ext>
            </a:extLst>
          </p:cNvPr>
          <p:cNvSpPr txBox="1"/>
          <p:nvPr/>
        </p:nvSpPr>
        <p:spPr>
          <a:xfrm>
            <a:off x="4323644" y="4367494"/>
            <a:ext cx="4820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Fig: </a:t>
            </a:r>
            <a:r>
              <a:rPr lang="en-US" sz="1400" dirty="0" err="1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Gendler</a:t>
            </a:r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, DJEM et al (2023)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GAMBIT limits: </a:t>
            </a:r>
            <a:r>
              <a:rPr lang="en-US" sz="1400" dirty="0" err="1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Balazs</a:t>
            </a:r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, DJEM et al (2022)</a:t>
            </a:r>
          </a:p>
          <a:p>
            <a:pPr algn="r"/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Optical depth, X-rays: </a:t>
            </a:r>
            <a:r>
              <a:rPr lang="en-US" sz="1400" dirty="0" err="1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Langhoff</a:t>
            </a:r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et al (2022)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6F2D1-676F-23F3-0659-BF3CE5D0DE21}"/>
              </a:ext>
            </a:extLst>
          </p:cNvPr>
          <p:cNvSpPr txBox="1"/>
          <p:nvPr/>
        </p:nvSpPr>
        <p:spPr>
          <a:xfrm>
            <a:off x="366890" y="130489"/>
            <a:ext cx="854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Example: freeze-in + decay. h11=50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f~10</a:t>
            </a:r>
            <a:r>
              <a:rPr lang="en-US" baseline="300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12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GeV large axion-photon couplings.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1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6ABF2C-3EBF-A2B5-CE48-F49E365C602B}"/>
              </a:ext>
            </a:extLst>
          </p:cNvPr>
          <p:cNvSpPr txBox="1"/>
          <p:nvPr/>
        </p:nvSpPr>
        <p:spPr>
          <a:xfrm>
            <a:off x="203200" y="102948"/>
            <a:ext cx="873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Example: misalignment abundance of complete ensemble at h11&lt;8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f~10</a:t>
            </a:r>
            <a:r>
              <a:rPr lang="en-US" baseline="300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16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GeV.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CEC62C-6515-54FB-7FB1-C4F6E1C990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11"/>
          <a:stretch/>
        </p:blipFill>
        <p:spPr>
          <a:xfrm>
            <a:off x="824910" y="406714"/>
            <a:ext cx="7224067" cy="4079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B9420A-C83D-71A2-5123-449E452A2721}"/>
              </a:ext>
            </a:extLst>
          </p:cNvPr>
          <p:cNvSpPr txBox="1"/>
          <p:nvPr/>
        </p:nvSpPr>
        <p:spPr>
          <a:xfrm>
            <a:off x="361246" y="4486235"/>
            <a:ext cx="428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“Light” axions roll after BBN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cannot be diluted  must be tuned.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4F5798-F7F6-242E-90A4-0E5D358B9DAB}"/>
              </a:ext>
            </a:extLst>
          </p:cNvPr>
          <p:cNvSpPr txBox="1"/>
          <p:nvPr/>
        </p:nvSpPr>
        <p:spPr>
          <a:xfrm>
            <a:off x="4651024" y="4486235"/>
            <a:ext cx="428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“Heavy” axions removed with “prompt reheating”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, i.e. low-scale inflation.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DC028-7199-C1AD-BD61-B93C725C4FB9}"/>
              </a:ext>
            </a:extLst>
          </p:cNvPr>
          <p:cNvSpPr txBox="1"/>
          <p:nvPr/>
        </p:nvSpPr>
        <p:spPr>
          <a:xfrm rot="16200000">
            <a:off x="-858417" y="2325369"/>
            <a:ext cx="336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Sheridan, DJEM et al</a:t>
            </a:r>
          </a:p>
        </p:txBody>
      </p:sp>
    </p:spTree>
    <p:extLst>
      <p:ext uri="{BB962C8B-B14F-4D97-AF65-F5344CB8AC3E}">
        <p14:creationId xmlns:p14="http://schemas.microsoft.com/office/powerpoint/2010/main" val="2351191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>
            <a:extLst>
              <a:ext uri="{FF2B5EF4-FFF2-40B4-BE49-F238E27FC236}">
                <a16:creationId xmlns:a16="http://schemas.microsoft.com/office/drawing/2014/main" id="{2E950E0E-83E2-8294-88A9-1C80B44C9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7" y="-33068"/>
            <a:ext cx="2817628" cy="28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0BAA9-384C-FBD6-7BAA-FC834F20B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2" y="2571750"/>
            <a:ext cx="4323402" cy="2463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90FD64-BAE2-379B-8359-1290A2FD39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05" t="9187"/>
          <a:stretch/>
        </p:blipFill>
        <p:spPr>
          <a:xfrm>
            <a:off x="5140163" y="2617274"/>
            <a:ext cx="3387505" cy="25262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B19776-6CE8-2EC7-D536-F6BC851CF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209"/>
            <a:ext cx="2470878" cy="243454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977340C-9839-525A-428E-55671B364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0136" y="1170324"/>
            <a:ext cx="1546789" cy="128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34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8AF1-9777-3352-604F-AB22B13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DF61F-10D7-1BF7-CE0B-7C12823DD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93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F05A4-41CC-490B-6DCE-3B5366CF4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Superradiance</a:t>
            </a:r>
            <a:r>
              <a:rPr lang="en-US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DAF74-4626-A2FD-09B7-BDF656CB9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89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074A-FE40-0027-E281-8FD6F5F5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Black Hole </a:t>
            </a:r>
            <a:r>
              <a:rPr lang="en-US" dirty="0" err="1"/>
              <a:t>Superradiance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1E10E6-9384-AE79-335B-FAACBA0110EC}"/>
              </a:ext>
            </a:extLst>
          </p:cNvPr>
          <p:cNvGrpSpPr/>
          <p:nvPr/>
        </p:nvGrpSpPr>
        <p:grpSpPr>
          <a:xfrm>
            <a:off x="134063" y="872574"/>
            <a:ext cx="4307305" cy="923330"/>
            <a:chOff x="134063" y="936742"/>
            <a:chExt cx="4307305" cy="9233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125650-2AFB-0B43-664E-AD98A24D77AA}"/>
                </a:ext>
              </a:extLst>
            </p:cNvPr>
            <p:cNvSpPr txBox="1"/>
            <p:nvPr/>
          </p:nvSpPr>
          <p:spPr>
            <a:xfrm>
              <a:off x="134063" y="936742"/>
              <a:ext cx="4307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Solve for instabilities of KG equation on Kerr:</a:t>
              </a:r>
            </a:p>
            <a:p>
              <a:endParaRPr lang="en-US" dirty="0" err="1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  <p:pic>
          <p:nvPicPr>
            <p:cNvPr id="4" name="Picture 3" descr="latex-image-1.pdf">
              <a:extLst>
                <a:ext uri="{FF2B5EF4-FFF2-40B4-BE49-F238E27FC236}">
                  <a16:creationId xmlns:a16="http://schemas.microsoft.com/office/drawing/2014/main" id="{AAF1B604-A2D1-6128-AFF4-ED201EA4C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02" y="1363906"/>
              <a:ext cx="2131981" cy="2992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CD558F-C6EF-C2CE-0200-6C7B056195F9}"/>
              </a:ext>
            </a:extLst>
          </p:cNvPr>
          <p:cNvGrpSpPr/>
          <p:nvPr/>
        </p:nvGrpSpPr>
        <p:grpSpPr>
          <a:xfrm>
            <a:off x="-2009" y="1593705"/>
            <a:ext cx="4668203" cy="3507175"/>
            <a:chOff x="-2009" y="1593705"/>
            <a:chExt cx="4668203" cy="3507175"/>
          </a:xfrm>
        </p:grpSpPr>
        <p:pic>
          <p:nvPicPr>
            <p:cNvPr id="7" name="Picture 6" descr="bhsr.png">
              <a:extLst>
                <a:ext uri="{FF2B5EF4-FFF2-40B4-BE49-F238E27FC236}">
                  <a16:creationId xmlns:a16="http://schemas.microsoft.com/office/drawing/2014/main" id="{FFD83120-AEF8-BD27-7A6E-E926892E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09" y="2705584"/>
              <a:ext cx="4668203" cy="23952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1DDDB2-40F3-9A5D-79CC-1F541608860C}"/>
                </a:ext>
              </a:extLst>
            </p:cNvPr>
            <p:cNvSpPr txBox="1"/>
            <p:nvPr/>
          </p:nvSpPr>
          <p:spPr>
            <a:xfrm>
              <a:off x="170091" y="1593705"/>
              <a:ext cx="4035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Non-relativistic limit in “tortoise </a:t>
              </a:r>
              <a:r>
                <a:rPr lang="en-US" dirty="0" err="1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coords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”, find instability (</a:t>
              </a:r>
              <a:r>
                <a:rPr lang="en-US" dirty="0">
                  <a:solidFill>
                    <a:srgbClr val="000000"/>
                  </a:solidFill>
                  <a:latin typeface="Symbol" pitchFamily="2" charset="2"/>
                  <a:cs typeface="Gill Sans Light"/>
                </a:rPr>
                <a:t>w</a:t>
              </a:r>
              <a:r>
                <a:rPr lang="en-US" baseline="30000" dirty="0">
                  <a:solidFill>
                    <a:srgbClr val="000000"/>
                  </a:solidFill>
                  <a:latin typeface="Symbol" pitchFamily="2" charset="2"/>
                  <a:cs typeface="Gill Sans Light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&lt;0):</a:t>
              </a:r>
            </a:p>
          </p:txBody>
        </p:sp>
        <p:pic>
          <p:nvPicPr>
            <p:cNvPr id="6" name="Picture 5" descr="latex-image-1.pdf">
              <a:extLst>
                <a:ext uri="{FF2B5EF4-FFF2-40B4-BE49-F238E27FC236}">
                  <a16:creationId xmlns:a16="http://schemas.microsoft.com/office/drawing/2014/main" id="{229CBA6F-920E-C825-E853-D773ECA60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58" y="2147315"/>
              <a:ext cx="3298371" cy="5877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99FDD6-EDBC-453A-04FB-5AFCC4BA15E3}"/>
                </a:ext>
              </a:extLst>
            </p:cNvPr>
            <p:cNvSpPr txBox="1"/>
            <p:nvPr/>
          </p:nvSpPr>
          <p:spPr>
            <a:xfrm>
              <a:off x="2895941" y="4348828"/>
              <a:ext cx="17491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Gill Sans Light"/>
                  <a:cs typeface="Gill Sans Light"/>
                </a:rPr>
                <a:t>Fig: 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Gill Sans Light"/>
                  <a:cs typeface="Gill Sans Light"/>
                </a:rPr>
                <a:t>Arvanitaki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Gill Sans Light"/>
                  <a:cs typeface="Gill Sans Light"/>
                </a:rPr>
                <a:t> &amp; </a:t>
              </a:r>
              <a:r>
                <a:rPr lang="en-US" sz="1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Gill Sans Light"/>
                  <a:cs typeface="Gill Sans Light"/>
                </a:rPr>
                <a:t>Dubovsky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Gill Sans Light"/>
                  <a:cs typeface="Gill Sans Light"/>
                </a:rPr>
                <a:t> (2010)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7ACDCC-BC30-E3D7-58BF-5F7778CBE558}"/>
              </a:ext>
            </a:extLst>
          </p:cNvPr>
          <p:cNvSpPr txBox="1"/>
          <p:nvPr/>
        </p:nvSpPr>
        <p:spPr>
          <a:xfrm>
            <a:off x="4953000" y="4430486"/>
            <a:ext cx="4056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Resonant bosons extract spin from astrophysical BHs, if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cs typeface="Gill Sans Light"/>
              </a:rPr>
              <a:t>G</a:t>
            </a:r>
            <a:r>
              <a:rPr lang="en-US" baseline="-25000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SR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&gt;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  <a:cs typeface="Gill Sans Light"/>
              </a:rPr>
              <a:t>G</a:t>
            </a:r>
            <a:r>
              <a:rPr lang="en-US" baseline="-25000" dirty="0" err="1">
                <a:solidFill>
                  <a:srgbClr val="FF0000"/>
                </a:solidFill>
                <a:latin typeface="Avenir Light" panose="020B0402020203020204" pitchFamily="34" charset="77"/>
                <a:cs typeface="Gill Sans Light"/>
              </a:rPr>
              <a:t>others</a:t>
            </a:r>
            <a:endParaRPr lang="en-US" baseline="-25000" dirty="0">
              <a:solidFill>
                <a:srgbClr val="FF0000"/>
              </a:solidFill>
              <a:latin typeface="Avenir Light" panose="020B0402020203020204" pitchFamily="34" charset="77"/>
              <a:cs typeface="Gill Sans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1E132-B174-4686-E63B-CA3940C924F1}"/>
              </a:ext>
            </a:extLst>
          </p:cNvPr>
          <p:cNvSpPr txBox="1"/>
          <p:nvPr/>
        </p:nvSpPr>
        <p:spPr>
          <a:xfrm>
            <a:off x="6502778" y="441455"/>
            <a:ext cx="2641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Review: Brito et al (2015)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F6A5D1-1438-7B06-3EFC-26AE33B67475}"/>
              </a:ext>
            </a:extLst>
          </p:cNvPr>
          <p:cNvGrpSpPr/>
          <p:nvPr/>
        </p:nvGrpSpPr>
        <p:grpSpPr>
          <a:xfrm>
            <a:off x="4731559" y="864552"/>
            <a:ext cx="4056937" cy="3541230"/>
            <a:chOff x="4731559" y="864552"/>
            <a:chExt cx="4056937" cy="35412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247E77-85E8-356C-8C3B-C1502679BB08}"/>
                </a:ext>
              </a:extLst>
            </p:cNvPr>
            <p:cNvSpPr txBox="1"/>
            <p:nvPr/>
          </p:nvSpPr>
          <p:spPr>
            <a:xfrm>
              <a:off x="4731559" y="864552"/>
              <a:ext cx="4056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cs typeface="Gill Sans Light"/>
                </a:rPr>
                <a:t>Physical picture: “Penrose process/ black hole bomb”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A91187-395B-22FE-B50F-69C4A3E56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7290" y="1504603"/>
              <a:ext cx="2973969" cy="2901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1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HSR_combined.gif">
            <a:extLst>
              <a:ext uri="{FF2B5EF4-FFF2-40B4-BE49-F238E27FC236}">
                <a16:creationId xmlns:a16="http://schemas.microsoft.com/office/drawing/2014/main" id="{83F109BD-90AF-536E-111A-73C83C5A4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63"/>
            <a:ext cx="9144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CCA58-7B66-3355-6930-07E533D24F35}"/>
              </a:ext>
            </a:extLst>
          </p:cNvPr>
          <p:cNvSpPr txBox="1"/>
          <p:nvPr/>
        </p:nvSpPr>
        <p:spPr>
          <a:xfrm>
            <a:off x="6162588" y="767919"/>
            <a:ext cx="278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cs typeface="Gill Sans Light"/>
              </a:rPr>
              <a:t>GIF by Matthew J. Stott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CA93F-4C36-B91A-582E-D02A4C91C709}"/>
              </a:ext>
            </a:extLst>
          </p:cNvPr>
          <p:cNvSpPr txBox="1"/>
          <p:nvPr/>
        </p:nvSpPr>
        <p:spPr>
          <a:xfrm>
            <a:off x="280737" y="4628147"/>
            <a:ext cx="854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</a:rPr>
              <a:t>“Exclusion probability” is marginal likelihood. Statistically robust constraints.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5D7CE-169C-C98D-61B3-910F63B06880}"/>
              </a:ext>
            </a:extLst>
          </p:cNvPr>
          <p:cNvSpPr txBox="1"/>
          <p:nvPr/>
        </p:nvSpPr>
        <p:spPr>
          <a:xfrm>
            <a:off x="198107" y="193044"/>
            <a:ext cx="8867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Exclude axion masses where known BHs exist in the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superradiant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forbidden region.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This sample: X-ray stellar BHs. Gaussian composite likelihood.</a:t>
            </a:r>
          </a:p>
        </p:txBody>
      </p:sp>
    </p:spTree>
    <p:extLst>
      <p:ext uri="{BB962C8B-B14F-4D97-AF65-F5344CB8AC3E}">
        <p14:creationId xmlns:p14="http://schemas.microsoft.com/office/powerpoint/2010/main" val="1212757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DE0A-6EC8-63AA-E0B5-A9D53B2F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venir Light" panose="02000503020000020003" pitchFamily="2" charset="0"/>
              </a:rPr>
              <a:t>Constraints on IIB CY </a:t>
            </a:r>
            <a:r>
              <a:rPr lang="en-US" dirty="0" err="1">
                <a:latin typeface="Avenir Light" panose="02000503020000020003" pitchFamily="2" charset="0"/>
              </a:rPr>
              <a:t>Vacua</a:t>
            </a:r>
            <a:endParaRPr lang="en-US" dirty="0">
              <a:latin typeface="Avenir Light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01367-3D23-A3FC-7CD4-3C94838F86B3}"/>
              </a:ext>
            </a:extLst>
          </p:cNvPr>
          <p:cNvSpPr txBox="1"/>
          <p:nvPr/>
        </p:nvSpPr>
        <p:spPr>
          <a:xfrm>
            <a:off x="73570" y="87452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</a:rPr>
              <a:t>Ensemble of O(10</a:t>
            </a:r>
            <a:r>
              <a:rPr lang="en-US" baseline="30000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</a:rPr>
              <a:t>5</a:t>
            </a:r>
            <a:r>
              <a:rPr lang="en-US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</a:rPr>
              <a:t>) CYs. All up to h11=5. 100 per h11 up to 176. Few per h11 to 491.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09E742-40C7-D390-5D04-E99B5255C5BD}"/>
              </a:ext>
            </a:extLst>
          </p:cNvPr>
          <p:cNvGrpSpPr/>
          <p:nvPr/>
        </p:nvGrpSpPr>
        <p:grpSpPr>
          <a:xfrm>
            <a:off x="1823540" y="1339969"/>
            <a:ext cx="7394030" cy="3789237"/>
            <a:chOff x="1823540" y="1339969"/>
            <a:chExt cx="7394030" cy="37892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2BB4F9-52C4-F344-AF26-9172BC5B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3540" y="1339969"/>
              <a:ext cx="5393465" cy="36734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D5515E-F1A5-D3D2-FA7D-398645BAF08F}"/>
                </a:ext>
              </a:extLst>
            </p:cNvPr>
            <p:cNvSpPr txBox="1"/>
            <p:nvPr/>
          </p:nvSpPr>
          <p:spPr>
            <a:xfrm>
              <a:off x="5944410" y="4821429"/>
              <a:ext cx="3273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00503020000020003" pitchFamily="2" charset="0"/>
                  <a:cs typeface="Gill Sans Light"/>
                </a:rPr>
                <a:t>Mehta, DJEM et al (2021)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FF41B2-1B25-2BE9-0B98-2AA972FC2FC1}"/>
              </a:ext>
            </a:extLst>
          </p:cNvPr>
          <p:cNvGrpSpPr/>
          <p:nvPr/>
        </p:nvGrpSpPr>
        <p:grpSpPr>
          <a:xfrm>
            <a:off x="73570" y="3127094"/>
            <a:ext cx="9070430" cy="1886301"/>
            <a:chOff x="73570" y="3127094"/>
            <a:chExt cx="9070430" cy="188630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4CACD0-B000-C3FE-BB41-F738CD670C69}"/>
                </a:ext>
              </a:extLst>
            </p:cNvPr>
            <p:cNvSpPr txBox="1"/>
            <p:nvPr/>
          </p:nvSpPr>
          <p:spPr>
            <a:xfrm>
              <a:off x="7347857" y="3127094"/>
              <a:ext cx="17961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</a:rPr>
                <a:t>Trend easily understood from falling K </a:t>
              </a:r>
              <a:r>
                <a:rPr lang="en-US" sz="1400" dirty="0" err="1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</a:rPr>
                <a:t>eigs</a:t>
              </a:r>
              <a:r>
                <a:rPr lang="en-US" sz="1400" dirty="0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</a:rPr>
                <a:t> at large volume </a:t>
              </a:r>
              <a:r>
                <a:rPr lang="en-US" sz="1400" dirty="0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  <a:sym typeface="Wingdings" pitchFamily="2" charset="2"/>
                </a:rPr>
                <a:t> </a:t>
              </a:r>
              <a:r>
                <a:rPr lang="en-US" sz="1400" dirty="0" err="1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  <a:sym typeface="Wingdings" pitchFamily="2" charset="2"/>
                </a:rPr>
                <a:t>Bosenova</a:t>
              </a:r>
              <a:r>
                <a:rPr lang="en-US" sz="1400" dirty="0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  <a:sym typeface="Wingdings" pitchFamily="2" charset="2"/>
                </a:rPr>
                <a:t> shut-off for stellar BH limits</a:t>
              </a:r>
              <a:endParaRPr lang="en-US" sz="1400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D7193B-E0CF-F953-03AD-D2D0EB8D4471}"/>
                </a:ext>
              </a:extLst>
            </p:cNvPr>
            <p:cNvSpPr txBox="1"/>
            <p:nvPr/>
          </p:nvSpPr>
          <p:spPr>
            <a:xfrm>
              <a:off x="73570" y="3628400"/>
              <a:ext cx="164775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(NB: this limit does NOT include LIGO BHs, which require different mass and spin model)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28258EA-87D3-D708-061E-6C7280B3303D}"/>
              </a:ext>
            </a:extLst>
          </p:cNvPr>
          <p:cNvSpPr txBox="1"/>
          <p:nvPr/>
        </p:nvSpPr>
        <p:spPr>
          <a:xfrm>
            <a:off x="4872842" y="2203764"/>
            <a:ext cx="2303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First (?) application of “</a:t>
            </a:r>
            <a:r>
              <a:rPr lang="en-US" dirty="0" err="1"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Cohomologies</a:t>
            </a:r>
            <a:r>
              <a:rPr lang="en-US" dirty="0"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from Cosmology”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E4E3D3-4DCD-2E74-93F6-0DD4DB9F4DC9}"/>
              </a:ext>
            </a:extLst>
          </p:cNvPr>
          <p:cNvSpPr txBox="1"/>
          <p:nvPr/>
        </p:nvSpPr>
        <p:spPr>
          <a:xfrm>
            <a:off x="7288200" y="1536689"/>
            <a:ext cx="1796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Above h11~ O(few) limit driven by stellar BHs with well measured spin.</a:t>
            </a:r>
          </a:p>
        </p:txBody>
      </p:sp>
    </p:spTree>
    <p:extLst>
      <p:ext uri="{BB962C8B-B14F-4D97-AF65-F5344CB8AC3E}">
        <p14:creationId xmlns:p14="http://schemas.microsoft.com/office/powerpoint/2010/main" val="3043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C3E38-5E9A-AB39-E270-6AFB26802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45511D0A-A8B9-FAD7-F698-B906D9A2F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771" y="344075"/>
            <a:ext cx="4792665" cy="2691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1287E8-B193-2F95-30F6-0102592EE98D}"/>
              </a:ext>
            </a:extLst>
          </p:cNvPr>
          <p:cNvSpPr txBox="1"/>
          <p:nvPr/>
        </p:nvSpPr>
        <p:spPr>
          <a:xfrm>
            <a:off x="286789" y="3408218"/>
            <a:ext cx="8570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In explicit constructions, this turns out be true for the masses, while for decay constants it is true only for theories with N&lt;O(10) axions.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 will meet the consequences in both settings of large and small f. </a:t>
            </a:r>
          </a:p>
        </p:txBody>
      </p:sp>
    </p:spTree>
    <p:extLst>
      <p:ext uri="{BB962C8B-B14F-4D97-AF65-F5344CB8AC3E}">
        <p14:creationId xmlns:p14="http://schemas.microsoft.com/office/powerpoint/2010/main" val="1223892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6CDA-C07D-9BAE-03F6-0D77A892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Volume Trend with h11 in 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E84B6-3507-11DD-C765-56FAA37B8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118" y="1074658"/>
            <a:ext cx="5805547" cy="3830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4FAF0-A41E-01BE-89D5-7FA3929D428E}"/>
              </a:ext>
            </a:extLst>
          </p:cNvPr>
          <p:cNvSpPr txBox="1"/>
          <p:nvPr/>
        </p:nvSpPr>
        <p:spPr>
          <a:xfrm>
            <a:off x="457200" y="1292115"/>
            <a:ext cx="1813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Volume computed at tip of SKC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location in moduli space with smallest volume still under control.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FBB05-53E9-9809-AF13-3B138C989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4" y="3813445"/>
            <a:ext cx="1298905" cy="550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544FA-861E-D4DB-F846-0352FBBE2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630" y="2571750"/>
            <a:ext cx="1391254" cy="3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7A040-F8DE-198A-53BD-35F01430F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009D-A88A-FE77-BCBC-1C311533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String theory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98ADE-2504-0201-44B4-3EE36B0A4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Specifically, type IIB on CY3’s.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7064995-C0B5-CF7B-BC44-B10E03389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210" y="3838012"/>
            <a:ext cx="1546789" cy="1284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A7FA4-562E-ED6E-2ED2-0CAEF815072D}"/>
              </a:ext>
            </a:extLst>
          </p:cNvPr>
          <p:cNvSpPr txBox="1"/>
          <p:nvPr/>
        </p:nvSpPr>
        <p:spPr>
          <a:xfrm>
            <a:off x="4103404" y="4673871"/>
            <a:ext cx="375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Demirtas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, Rios-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Tascon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, McAllister</a:t>
            </a:r>
          </a:p>
        </p:txBody>
      </p:sp>
    </p:spTree>
    <p:extLst>
      <p:ext uri="{BB962C8B-B14F-4D97-AF65-F5344CB8AC3E}">
        <p14:creationId xmlns:p14="http://schemas.microsoft.com/office/powerpoint/2010/main" val="25707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8EA72-694A-63FD-7786-D2EF81706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89CE29C-3BFF-3DA6-60D1-7E07EFE990A2}"/>
              </a:ext>
            </a:extLst>
          </p:cNvPr>
          <p:cNvGrpSpPr/>
          <p:nvPr/>
        </p:nvGrpSpPr>
        <p:grpSpPr>
          <a:xfrm>
            <a:off x="168760" y="1459445"/>
            <a:ext cx="4104289" cy="968959"/>
            <a:chOff x="168760" y="1459445"/>
            <a:chExt cx="4104289" cy="9689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2A0339-D261-7D7F-7A99-2165C7EC26E0}"/>
                </a:ext>
              </a:extLst>
            </p:cNvPr>
            <p:cNvSpPr txBox="1"/>
            <p:nvPr/>
          </p:nvSpPr>
          <p:spPr>
            <a:xfrm>
              <a:off x="168760" y="1459445"/>
              <a:ext cx="4104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Decompose field into harmonic forms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:</a:t>
              </a:r>
              <a:endPara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3CC535-A808-76FC-966E-23D2C0E5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100" y="1831504"/>
              <a:ext cx="2413000" cy="5969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9B05BD-5DB8-5A12-8EB7-CC6A86D34C57}"/>
              </a:ext>
            </a:extLst>
          </p:cNvPr>
          <p:cNvGrpSpPr/>
          <p:nvPr/>
        </p:nvGrpSpPr>
        <p:grpSpPr>
          <a:xfrm>
            <a:off x="168760" y="3849495"/>
            <a:ext cx="4104288" cy="1007832"/>
            <a:chOff x="168760" y="3849495"/>
            <a:chExt cx="4104288" cy="10078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4F2EC-DDB2-CE2D-29AA-2A73AE639E14}"/>
                </a:ext>
              </a:extLst>
            </p:cNvPr>
            <p:cNvSpPr txBox="1"/>
            <p:nvPr/>
          </p:nvSpPr>
          <p:spPr>
            <a:xfrm>
              <a:off x="168760" y="3849495"/>
              <a:ext cx="410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Compactify </a:t>
              </a:r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 massless fields in 4D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:</a:t>
              </a:r>
              <a:endPara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13B80A-C7E3-51B0-1AAE-93A3E44A3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100" y="4336627"/>
              <a:ext cx="2552700" cy="5207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594D275-36C2-1451-1E45-CE8DE9871D2E}"/>
              </a:ext>
            </a:extLst>
          </p:cNvPr>
          <p:cNvGrpSpPr/>
          <p:nvPr/>
        </p:nvGrpSpPr>
        <p:grpSpPr>
          <a:xfrm>
            <a:off x="4870953" y="1248713"/>
            <a:ext cx="4018452" cy="1247091"/>
            <a:chOff x="4870953" y="1248713"/>
            <a:chExt cx="4018452" cy="124709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D579B6-8E62-322E-30E2-1E2C61D6F07B}"/>
                </a:ext>
              </a:extLst>
            </p:cNvPr>
            <p:cNvSpPr txBox="1"/>
            <p:nvPr/>
          </p:nvSpPr>
          <p:spPr>
            <a:xfrm>
              <a:off x="4870953" y="1248713"/>
              <a:ext cx="40184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Eigenvalues of K give kinetic term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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“decay constant”. Parametrically: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73C591D-B401-969A-A426-2DFA41AF7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0902" y="1898904"/>
              <a:ext cx="1930400" cy="5969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E1C68E-E46D-3DA0-69ED-6235E34F3A07}"/>
              </a:ext>
            </a:extLst>
          </p:cNvPr>
          <p:cNvGrpSpPr/>
          <p:nvPr/>
        </p:nvGrpSpPr>
        <p:grpSpPr>
          <a:xfrm>
            <a:off x="168760" y="2475886"/>
            <a:ext cx="4476908" cy="1362075"/>
            <a:chOff x="168760" y="2475886"/>
            <a:chExt cx="4476908" cy="13620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CD8963-08C2-D577-D3EB-F277EA4CF05C}"/>
                </a:ext>
              </a:extLst>
            </p:cNvPr>
            <p:cNvSpPr txBox="1"/>
            <p:nvPr/>
          </p:nvSpPr>
          <p:spPr>
            <a:xfrm>
              <a:off x="168760" y="2475886"/>
              <a:ext cx="4275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Basis of harmonic forms given by closed 4-cycles (divisors) in X: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73704C-4AC9-46FB-FE40-2881D48CC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513" y="3155682"/>
              <a:ext cx="1460500" cy="5461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81D39E-01A9-8036-71E0-F6DBF6674B26}"/>
                </a:ext>
              </a:extLst>
            </p:cNvPr>
            <p:cNvSpPr txBox="1"/>
            <p:nvPr/>
          </p:nvSpPr>
          <p:spPr>
            <a:xfrm>
              <a:off x="2530278" y="3099297"/>
              <a:ext cx="21153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# basis elements given by h11 Hodge number = topological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5BF6EA1-A619-B50A-793A-54CB2A6E9767}"/>
              </a:ext>
            </a:extLst>
          </p:cNvPr>
          <p:cNvSpPr txBox="1"/>
          <p:nvPr/>
        </p:nvSpPr>
        <p:spPr>
          <a:xfrm>
            <a:off x="4870953" y="4413962"/>
            <a:ext cx="369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m</a:t>
            </a:r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assive “closed string” axions from gravity sector unavoidable.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6FEDB81-8A9A-2B73-D76F-64103D5157A7}"/>
              </a:ext>
            </a:extLst>
          </p:cNvPr>
          <p:cNvGrpSpPr/>
          <p:nvPr/>
        </p:nvGrpSpPr>
        <p:grpSpPr>
          <a:xfrm>
            <a:off x="120868" y="110359"/>
            <a:ext cx="4104290" cy="1220844"/>
            <a:chOff x="120868" y="110359"/>
            <a:chExt cx="4104290" cy="12208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F8DC16-6E61-6F77-D48B-13B52BEAD879}"/>
                </a:ext>
              </a:extLst>
            </p:cNvPr>
            <p:cNvSpPr txBox="1"/>
            <p:nvPr/>
          </p:nvSpPr>
          <p:spPr>
            <a:xfrm>
              <a:off x="120868" y="110359"/>
              <a:ext cx="410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10D SUGRA has </a:t>
              </a:r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p-form fluxes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. Consider IIB 4-form, C</a:t>
              </a:r>
              <a:r>
                <a:rPr lang="en-US" baseline="-25000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: 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CA960C1-CBAF-E289-674B-816492F13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204" y="810503"/>
              <a:ext cx="3073400" cy="5207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947987-2E3F-EF95-2D6F-AA000B0AA5AE}"/>
              </a:ext>
            </a:extLst>
          </p:cNvPr>
          <p:cNvGrpSpPr/>
          <p:nvPr/>
        </p:nvGrpSpPr>
        <p:grpSpPr>
          <a:xfrm>
            <a:off x="4858009" y="168878"/>
            <a:ext cx="4077547" cy="1050485"/>
            <a:chOff x="4858009" y="285260"/>
            <a:chExt cx="4077547" cy="105048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96BCC22-5071-D100-74A8-E9E0BA26DD82}"/>
                </a:ext>
              </a:extLst>
            </p:cNvPr>
            <p:cNvGrpSpPr/>
            <p:nvPr/>
          </p:nvGrpSpPr>
          <p:grpSpPr>
            <a:xfrm>
              <a:off x="6183214" y="285260"/>
              <a:ext cx="2752342" cy="1050485"/>
              <a:chOff x="6221253" y="83207"/>
              <a:chExt cx="2752342" cy="105048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8B55F7-6B72-871C-1A25-D7EB8EA06CF3}"/>
                  </a:ext>
                </a:extLst>
              </p:cNvPr>
              <p:cNvSpPr txBox="1"/>
              <p:nvPr/>
            </p:nvSpPr>
            <p:spPr>
              <a:xfrm>
                <a:off x="6221253" y="825915"/>
                <a:ext cx="27523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SUSY </a:t>
                </a:r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  <a:sym typeface="Wingdings" pitchFamily="2" charset="2"/>
                  </a:rPr>
                  <a:t> </a:t>
                </a:r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 = </a:t>
                </a:r>
                <a:r>
                  <a:rPr lang="en-US" sz="1400" dirty="0" err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Kähler</a:t>
                </a:r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 modulus.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31A1FD-74AD-1071-02ED-89CC5678E5B8}"/>
                  </a:ext>
                </a:extLst>
              </p:cNvPr>
              <p:cNvSpPr txBox="1"/>
              <p:nvPr/>
            </p:nvSpPr>
            <p:spPr>
              <a:xfrm>
                <a:off x="6670953" y="83207"/>
                <a:ext cx="230264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venir Light" panose="020B0402020203020204" pitchFamily="34" charset="77"/>
                    <a:ea typeface="Verdana" panose="020B0604030504040204" pitchFamily="34" charset="0"/>
                    <a:cs typeface="Verdana" panose="020B0604030504040204" pitchFamily="34" charset="0"/>
                  </a:rPr>
                  <a:t>V from “triple intersections” = topological</a:t>
                </a:r>
                <a:endParaRPr lang="en-US" sz="1400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DD2432-983A-C5A9-1EB1-2ED58589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47374" y="1023924"/>
              <a:ext cx="1358900" cy="2286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ABC7D1-33D4-05B1-08EA-CF5604870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58009" y="318761"/>
              <a:ext cx="2641600" cy="635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32F3EE-6511-A09B-8F8C-3EE472D412CC}"/>
              </a:ext>
            </a:extLst>
          </p:cNvPr>
          <p:cNvGrpSpPr/>
          <p:nvPr/>
        </p:nvGrpSpPr>
        <p:grpSpPr>
          <a:xfrm>
            <a:off x="4870953" y="2582253"/>
            <a:ext cx="4367048" cy="1671593"/>
            <a:chOff x="4870953" y="2582253"/>
            <a:chExt cx="4367048" cy="167159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791457D-0D67-E6BD-D9DF-298E8B849E95}"/>
                </a:ext>
              </a:extLst>
            </p:cNvPr>
            <p:cNvGrpSpPr/>
            <p:nvPr/>
          </p:nvGrpSpPr>
          <p:grpSpPr>
            <a:xfrm>
              <a:off x="4870953" y="2582253"/>
              <a:ext cx="4367048" cy="1384995"/>
              <a:chOff x="4870953" y="2582253"/>
              <a:chExt cx="4367048" cy="138499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70E63C2-176D-B261-8E5B-EA17A2319D64}"/>
                  </a:ext>
                </a:extLst>
              </p:cNvPr>
              <p:cNvGrpSpPr/>
              <p:nvPr/>
            </p:nvGrpSpPr>
            <p:grpSpPr>
              <a:xfrm>
                <a:off x="4870953" y="2582253"/>
                <a:ext cx="4367048" cy="1384995"/>
                <a:chOff x="4870953" y="2582253"/>
                <a:chExt cx="4367048" cy="1384995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0A83CB3-CDDD-A8F9-E4DD-E37B7BF0E53D}"/>
                    </a:ext>
                  </a:extLst>
                </p:cNvPr>
                <p:cNvSpPr txBox="1"/>
                <p:nvPr/>
              </p:nvSpPr>
              <p:spPr>
                <a:xfrm>
                  <a:off x="4870953" y="2582253"/>
                  <a:ext cx="436704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dirty="0">
                      <a:solidFill>
                        <a:srgbClr val="000000"/>
                      </a:solidFill>
                      <a:latin typeface="Avenir Light" panose="020B0402020203020204" pitchFamily="34" charset="77"/>
                      <a:ea typeface="Verdana" panose="020B0604030504040204" pitchFamily="34" charset="0"/>
                      <a:cs typeface="Verdana" panose="020B0604030504040204" pitchFamily="34" charset="0"/>
                    </a:rPr>
                    <a:t>Axion </a:t>
                  </a:r>
                  <a:r>
                    <a:rPr lang="en-US" dirty="0">
                      <a:solidFill>
                        <a:schemeClr val="bg2"/>
                      </a:solidFill>
                      <a:latin typeface="Avenir Light" panose="020B0402020203020204" pitchFamily="34" charset="77"/>
                      <a:ea typeface="Verdana" panose="020B0604030504040204" pitchFamily="34" charset="0"/>
                      <a:cs typeface="Verdana" panose="020B0604030504040204" pitchFamily="34" charset="0"/>
                    </a:rPr>
                    <a:t>potential generated by ED3 instantons </a:t>
                  </a:r>
                  <a:r>
                    <a:rPr lang="en-US" dirty="0">
                      <a:solidFill>
                        <a:srgbClr val="000000"/>
                      </a:solidFill>
                      <a:latin typeface="Avenir Light" panose="020B0402020203020204" pitchFamily="34" charset="77"/>
                      <a:ea typeface="Verdana" panose="020B0604030504040204" pitchFamily="34" charset="0"/>
                      <a:cs typeface="Verdana" panose="020B0604030504040204" pitchFamily="34" charset="0"/>
                    </a:rPr>
                    <a:t>wrapping D: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16B7374-5764-EFA1-35F1-DE3DFCC4085E}"/>
                    </a:ext>
                  </a:extLst>
                </p:cNvPr>
                <p:cNvSpPr txBox="1"/>
                <p:nvPr/>
              </p:nvSpPr>
              <p:spPr>
                <a:xfrm>
                  <a:off x="7212147" y="3228584"/>
                  <a:ext cx="1761448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Avenir Light" panose="020B0402020203020204" pitchFamily="34" charset="77"/>
                      <a:ea typeface="Verdana" panose="020B0604030504040204" pitchFamily="34" charset="0"/>
                      <a:cs typeface="Verdana" panose="020B0604030504040204" pitchFamily="34" charset="0"/>
                    </a:rPr>
                    <a:t>Q = instanton charge = topological</a:t>
                  </a:r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533C2CC-ADFD-1FA4-009A-D2F8A7051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02053" y="3320065"/>
                <a:ext cx="2476500" cy="52070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B19038-3FFB-76BF-569D-A929743C0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3002" y="3910946"/>
              <a:ext cx="29845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6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B474-BC92-D56D-B488-3835C1874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Calabi</a:t>
            </a:r>
            <a:r>
              <a:rPr lang="en-US" dirty="0"/>
              <a:t>-Yau Manifolds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0F18BD-14E5-8D64-2CEA-3A0AEF0F57D9}"/>
              </a:ext>
            </a:extLst>
          </p:cNvPr>
          <p:cNvGrpSpPr/>
          <p:nvPr/>
        </p:nvGrpSpPr>
        <p:grpSpPr>
          <a:xfrm>
            <a:off x="182056" y="887146"/>
            <a:ext cx="4816549" cy="3415322"/>
            <a:chOff x="156504" y="876641"/>
            <a:chExt cx="4816549" cy="3415322"/>
          </a:xfrm>
        </p:grpSpPr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D07AAEC8-18B0-B781-2296-2F3777804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502" y="876641"/>
              <a:ext cx="2966484" cy="2966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BAF8EA-F95A-1460-E8A1-A27FB89BAD3D}"/>
                </a:ext>
              </a:extLst>
            </p:cNvPr>
            <p:cNvSpPr txBox="1"/>
            <p:nvPr/>
          </p:nvSpPr>
          <p:spPr>
            <a:xfrm>
              <a:off x="156504" y="3645632"/>
              <a:ext cx="4816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Fermat quintic. Section of polynomial in CP4.</a:t>
              </a:r>
            </a:p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 A hypersurface in a “</a:t>
              </a:r>
              <a:r>
                <a:rPr lang="en-US" dirty="0" err="1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toric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 variety”.</a:t>
              </a:r>
              <a:endPara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47FE81E-1412-ED49-6A50-16F9D71D747D}"/>
              </a:ext>
            </a:extLst>
          </p:cNvPr>
          <p:cNvSpPr txBox="1"/>
          <p:nvPr/>
        </p:nvSpPr>
        <p:spPr>
          <a:xfrm>
            <a:off x="156504" y="4312974"/>
            <a:ext cx="466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Batyrev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toric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varieties from “polytopes”.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Kreuzer &amp; </a:t>
            </a: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Skarke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: all 4x10</a:t>
            </a:r>
            <a:r>
              <a:rPr lang="en-US" baseline="30000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polytopes.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30B552-E406-94FB-BD22-F677DC4B15E6}"/>
              </a:ext>
            </a:extLst>
          </p:cNvPr>
          <p:cNvGrpSpPr/>
          <p:nvPr/>
        </p:nvGrpSpPr>
        <p:grpSpPr>
          <a:xfrm>
            <a:off x="4960927" y="948872"/>
            <a:ext cx="4026569" cy="3019925"/>
            <a:chOff x="4960927" y="948872"/>
            <a:chExt cx="4026569" cy="30199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EA519A-73A1-ADB9-1C91-60CED4069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927" y="948872"/>
              <a:ext cx="4026569" cy="30199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E06A3F-819A-5EBB-AA6E-90A3C08E069A}"/>
                </a:ext>
              </a:extLst>
            </p:cNvPr>
            <p:cNvSpPr txBox="1"/>
            <p:nvPr/>
          </p:nvSpPr>
          <p:spPr>
            <a:xfrm>
              <a:off x="5711926" y="960522"/>
              <a:ext cx="2246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</a:rPr>
                <a:t>h11=27: most polytopes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</a:rPr>
                <a:t>h11=491: most CYs &lt;10</a:t>
              </a:r>
              <a:r>
                <a:rPr lang="en-US" sz="1400" baseline="30000" dirty="0">
                  <a:solidFill>
                    <a:srgbClr val="000000"/>
                  </a:solidFill>
                  <a:latin typeface="Avenir Light" panose="02000503020000020003" pitchFamily="2" charset="0"/>
                  <a:cs typeface="Gill Sans Light"/>
                </a:rPr>
                <a:t>428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E8378B-7892-830F-26AA-264183BBF488}"/>
              </a:ext>
            </a:extLst>
          </p:cNvPr>
          <p:cNvGrpSpPr/>
          <p:nvPr/>
        </p:nvGrpSpPr>
        <p:grpSpPr>
          <a:xfrm>
            <a:off x="5374105" y="3968797"/>
            <a:ext cx="3613391" cy="923330"/>
            <a:chOff x="5374105" y="3968797"/>
            <a:chExt cx="3613391" cy="923330"/>
          </a:xfrm>
        </p:grpSpPr>
        <p:pic>
          <p:nvPicPr>
            <p:cNvPr id="8" name="Google Shape;190;p27">
              <a:extLst>
                <a:ext uri="{FF2B5EF4-FFF2-40B4-BE49-F238E27FC236}">
                  <a16:creationId xmlns:a16="http://schemas.microsoft.com/office/drawing/2014/main" id="{EC330D65-4057-4E06-F472-92E1C80539C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1795" y="3968797"/>
              <a:ext cx="2065701" cy="8806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AC42B4-44EB-28A3-67BC-9B201BE99721}"/>
                </a:ext>
              </a:extLst>
            </p:cNvPr>
            <p:cNvSpPr txBox="1"/>
            <p:nvPr/>
          </p:nvSpPr>
          <p:spPr>
            <a:xfrm>
              <a:off x="5374105" y="3968797"/>
              <a:ext cx="17084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Fast and automated with </a:t>
              </a:r>
              <a:r>
                <a:rPr lang="en-US" dirty="0" err="1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CYTools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9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0A880-7FC8-6EFF-C53A-164946C68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34" y="197188"/>
            <a:ext cx="8087645" cy="4603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70F2C-9D06-24C0-951D-F81C38DE6B62}"/>
              </a:ext>
            </a:extLst>
          </p:cNvPr>
          <p:cNvSpPr txBox="1"/>
          <p:nvPr/>
        </p:nvSpPr>
        <p:spPr>
          <a:xfrm>
            <a:off x="5669281" y="4781792"/>
            <a:ext cx="336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From Sheridan, DJEM et al (today!)</a:t>
            </a:r>
          </a:p>
        </p:txBody>
      </p:sp>
    </p:spTree>
    <p:extLst>
      <p:ext uri="{BB962C8B-B14F-4D97-AF65-F5344CB8AC3E}">
        <p14:creationId xmlns:p14="http://schemas.microsoft.com/office/powerpoint/2010/main" val="675670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E7B14-F112-65B4-25A6-D71EFBCE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Axion Spectra from 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14A99-1E3F-932B-9F7D-2BEAF24FFD66}"/>
              </a:ext>
            </a:extLst>
          </p:cNvPr>
          <p:cNvSpPr txBox="1"/>
          <p:nvPr/>
        </p:nvSpPr>
        <p:spPr>
          <a:xfrm>
            <a:off x="227750" y="1443713"/>
            <a:ext cx="3272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</a:rPr>
              <a:t>Find </a:t>
            </a:r>
            <a:r>
              <a:rPr lang="en-US" dirty="0" err="1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</a:rPr>
              <a:t>vacua</a:t>
            </a:r>
            <a:r>
              <a:rPr lang="en-US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</a:rPr>
              <a:t> of V in fundamental domain. Expand to quartic order </a:t>
            </a:r>
            <a:r>
              <a:rPr lang="en-US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  <a:sym typeface="Wingdings" pitchFamily="2" charset="2"/>
              </a:rPr>
              <a:t> masses +quartics (“</a:t>
            </a:r>
            <a:r>
              <a:rPr lang="en-US" dirty="0" err="1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  <a:sym typeface="Wingdings" pitchFamily="2" charset="2"/>
              </a:rPr>
              <a:t>fpert</a:t>
            </a:r>
            <a:r>
              <a:rPr lang="en-US" dirty="0">
                <a:solidFill>
                  <a:srgbClr val="000000"/>
                </a:solidFill>
                <a:latin typeface="Avenir Light" panose="02000503020000020003" pitchFamily="2" charset="0"/>
                <a:cs typeface="Gill Sans Light"/>
                <a:sym typeface="Wingdings" pitchFamily="2" charset="2"/>
              </a:rPr>
              <a:t>”).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6C4798-96F2-8E64-CFDF-64DBCDFD4F30}"/>
              </a:ext>
            </a:extLst>
          </p:cNvPr>
          <p:cNvGrpSpPr/>
          <p:nvPr/>
        </p:nvGrpSpPr>
        <p:grpSpPr>
          <a:xfrm>
            <a:off x="3620139" y="1166620"/>
            <a:ext cx="5519482" cy="3908976"/>
            <a:chOff x="3578475" y="885032"/>
            <a:chExt cx="5519482" cy="39089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8A944F-354F-9789-CBBA-9D598E731BCA}"/>
                </a:ext>
              </a:extLst>
            </p:cNvPr>
            <p:cNvGrpSpPr/>
            <p:nvPr/>
          </p:nvGrpSpPr>
          <p:grpSpPr>
            <a:xfrm>
              <a:off x="3861598" y="885032"/>
              <a:ext cx="4879382" cy="1911715"/>
              <a:chOff x="693861" y="2318657"/>
              <a:chExt cx="5182514" cy="19440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5890BB0-98D8-CB77-A28F-8C57EED7A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712" t="93975"/>
              <a:stretch/>
            </p:blipFill>
            <p:spPr>
              <a:xfrm>
                <a:off x="1225349" y="3952827"/>
                <a:ext cx="4651026" cy="30990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6443A47-203D-B2AA-5817-EA64EF5BE1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0712" b="67619"/>
              <a:stretch/>
            </p:blipFill>
            <p:spPr>
              <a:xfrm>
                <a:off x="693861" y="2318657"/>
                <a:ext cx="4651025" cy="1665514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66AFF4-28BB-DEA2-F488-E05A96487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249" r="2466" b="37143"/>
            <a:stretch/>
          </p:blipFill>
          <p:spPr>
            <a:xfrm>
              <a:off x="8460498" y="1496559"/>
              <a:ext cx="305682" cy="25313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B013AE-7C1A-A151-C74D-C70D5B526D08}"/>
                </a:ext>
              </a:extLst>
            </p:cNvPr>
            <p:cNvSpPr txBox="1"/>
            <p:nvPr/>
          </p:nvSpPr>
          <p:spPr>
            <a:xfrm rot="5400000">
              <a:off x="7864533" y="2590768"/>
              <a:ext cx="2097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Gill Sans Light"/>
                  <a:cs typeface="Gill Sans Light"/>
                </a:rPr>
                <a:t>Hodge Number h11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E9AA4E6-3CFC-7FC1-24A7-C9836CE1E242}"/>
                </a:ext>
              </a:extLst>
            </p:cNvPr>
            <p:cNvGrpSpPr/>
            <p:nvPr/>
          </p:nvGrpSpPr>
          <p:grpSpPr>
            <a:xfrm>
              <a:off x="3578475" y="2866755"/>
              <a:ext cx="5457243" cy="1927253"/>
              <a:chOff x="1892606" y="377"/>
              <a:chExt cx="5457243" cy="192725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DDA43BA-0136-B367-3E25-AD26D6515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4474"/>
              <a:stretch/>
            </p:blipFill>
            <p:spPr>
              <a:xfrm>
                <a:off x="1892606" y="1638167"/>
                <a:ext cx="5457243" cy="28946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03A41F1-465A-202E-B15A-1A3D9EE4E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r="10998" b="68158"/>
              <a:stretch/>
            </p:blipFill>
            <p:spPr>
              <a:xfrm>
                <a:off x="1892606" y="377"/>
                <a:ext cx="4769451" cy="1637791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EB4D1E-D08C-34F2-1984-ED08116C8608}"/>
                </a:ext>
              </a:extLst>
            </p:cNvPr>
            <p:cNvSpPr txBox="1"/>
            <p:nvPr/>
          </p:nvSpPr>
          <p:spPr>
            <a:xfrm>
              <a:off x="5668593" y="998818"/>
              <a:ext cx="2584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8A99E8-590E-024C-8495-48BC6B9892BF}"/>
                </a:ext>
              </a:extLst>
            </p:cNvPr>
            <p:cNvSpPr txBox="1"/>
            <p:nvPr/>
          </p:nvSpPr>
          <p:spPr>
            <a:xfrm>
              <a:off x="5603276" y="2977669"/>
              <a:ext cx="2408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B5F447F-70E3-9934-99C2-D2DD958526CB}"/>
              </a:ext>
            </a:extLst>
          </p:cNvPr>
          <p:cNvSpPr txBox="1"/>
          <p:nvPr/>
        </p:nvSpPr>
        <p:spPr>
          <a:xfrm>
            <a:off x="5668593" y="1254942"/>
            <a:ext cx="2479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Not shown: ~70% of m&lt;H</a:t>
            </a:r>
            <a:r>
              <a:rPr lang="en-US" sz="1400" baseline="-25000" dirty="0">
                <a:solidFill>
                  <a:srgbClr val="000000"/>
                </a:solidFill>
                <a:latin typeface="Gill Sans Light"/>
                <a:cs typeface="Gill Sans Light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 fields (!). Constant at large h</a:t>
            </a:r>
            <a:r>
              <a:rPr lang="en-US" sz="1400" baseline="30000" dirty="0">
                <a:solidFill>
                  <a:srgbClr val="000000"/>
                </a:solidFill>
                <a:latin typeface="Gill Sans Light"/>
                <a:cs typeface="Gill Sans Light"/>
              </a:rPr>
              <a:t>1,1</a:t>
            </a:r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083D8-2D85-8CFE-93BD-8142B161EDA3}"/>
              </a:ext>
            </a:extLst>
          </p:cNvPr>
          <p:cNvSpPr txBox="1"/>
          <p:nvPr/>
        </p:nvSpPr>
        <p:spPr>
          <a:xfrm>
            <a:off x="5520370" y="404328"/>
            <a:ext cx="3273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00503020000020003" pitchFamily="2" charset="0"/>
                <a:cs typeface="Gill Sans Light"/>
              </a:rPr>
              <a:t>Mehta, DJEM et al (2021)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7609D-CFF2-1FFF-6DE1-8404684D2AFC}"/>
              </a:ext>
            </a:extLst>
          </p:cNvPr>
          <p:cNvSpPr txBox="1"/>
          <p:nvPr/>
        </p:nvSpPr>
        <p:spPr>
          <a:xfrm>
            <a:off x="156174" y="3012327"/>
            <a:ext cx="3481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Mass spectrum “blue tilted”.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Decay constants log-normal, becoming smaller at large h11.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9560-3D91-508A-CD26-EF639402D1BC}"/>
              </a:ext>
            </a:extLst>
          </p:cNvPr>
          <p:cNvSpPr txBox="1"/>
          <p:nvPr/>
        </p:nvSpPr>
        <p:spPr>
          <a:xfrm>
            <a:off x="4658067" y="963109"/>
            <a:ext cx="2062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superradiance</a:t>
            </a:r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bands</a:t>
            </a:r>
          </a:p>
        </p:txBody>
      </p:sp>
    </p:spTree>
    <p:extLst>
      <p:ext uri="{BB962C8B-B14F-4D97-AF65-F5344CB8AC3E}">
        <p14:creationId xmlns:p14="http://schemas.microsoft.com/office/powerpoint/2010/main" val="29380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A878-DDAA-DEC0-144C-D871ADADA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Axion-Photon Couplings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75ED9-81AD-06E4-F0FF-45BF3ABD9D3D}"/>
              </a:ext>
            </a:extLst>
          </p:cNvPr>
          <p:cNvSpPr txBox="1"/>
          <p:nvPr/>
        </p:nvSpPr>
        <p:spPr>
          <a:xfrm>
            <a:off x="273351" y="1378235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Choose a CY.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Choose a divisor to host QCD.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Dilate divisor to Vol=40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QCD gauge coupling in UV.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Pick a divisor for QED. Same  GUT. Intersecting  non-GUT.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QED divisor  linear combination of axions coupling to EM.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err="1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Diagonalise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matrices and compute couplings of eigenstates.</a:t>
            </a:r>
            <a:endParaRPr lang="en-US" dirty="0">
              <a:solidFill>
                <a:srgbClr val="000000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DDCA6-D22F-F2A9-597C-4342B4190DBF}"/>
              </a:ext>
            </a:extLst>
          </p:cNvPr>
          <p:cNvSpPr txBox="1"/>
          <p:nvPr/>
        </p:nvSpPr>
        <p:spPr>
          <a:xfrm>
            <a:off x="174171" y="909362"/>
            <a:ext cx="341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Recipe: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6B93A-8BCD-0F73-06CC-DD6CB05916EA}"/>
              </a:ext>
            </a:extLst>
          </p:cNvPr>
          <p:cNvSpPr txBox="1"/>
          <p:nvPr/>
        </p:nvSpPr>
        <p:spPr>
          <a:xfrm>
            <a:off x="4767942" y="909362"/>
            <a:ext cx="341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Consequences: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96A64-DA51-D286-B2AC-59506905E44F}"/>
              </a:ext>
            </a:extLst>
          </p:cNvPr>
          <p:cNvSpPr txBox="1"/>
          <p:nvPr/>
        </p:nvSpPr>
        <p:spPr>
          <a:xfrm>
            <a:off x="4777623" y="1361394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“Kinetic isolation”: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K matrices are sparse 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suppressed kinetic mixing of all axions into EM linear comb.</a:t>
            </a:r>
            <a:r>
              <a: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A515C1-3754-D0D3-0DDA-1171B79380F6}"/>
              </a:ext>
            </a:extLst>
          </p:cNvPr>
          <p:cNvGrpSpPr/>
          <p:nvPr/>
        </p:nvGrpSpPr>
        <p:grpSpPr>
          <a:xfrm>
            <a:off x="4777623" y="2503713"/>
            <a:ext cx="4180114" cy="1504460"/>
            <a:chOff x="4963886" y="2743200"/>
            <a:chExt cx="4180114" cy="15044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505307-3815-DDCE-E934-CA13703975FA}"/>
                </a:ext>
              </a:extLst>
            </p:cNvPr>
            <p:cNvSpPr txBox="1"/>
            <p:nvPr/>
          </p:nvSpPr>
          <p:spPr>
            <a:xfrm>
              <a:off x="4963886" y="2743200"/>
              <a:ext cx="40059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2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“Light threshold”: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mass scale generated by ED3 branes on divisor </a:t>
              </a:r>
              <a:r>
                <a:rPr lang="en-US" dirty="0">
                  <a:solidFill>
                    <a:srgbClr val="000000"/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  <a:sym typeface="Wingdings" pitchFamily="2" charset="2"/>
                </a:rPr>
                <a:t> hierarchically suppressed coupling of axions lighter than this. </a:t>
              </a:r>
              <a:endParaRPr lang="en-US" dirty="0">
                <a:solidFill>
                  <a:srgbClr val="000000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CAB31A-7BE0-0ECF-72A8-9108F1556045}"/>
                </a:ext>
              </a:extLst>
            </p:cNvPr>
            <p:cNvSpPr txBox="1"/>
            <p:nvPr/>
          </p:nvSpPr>
          <p:spPr>
            <a:xfrm>
              <a:off x="5018313" y="3939883"/>
              <a:ext cx="41256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Light" panose="020B0402020203020204" pitchFamily="34" charset="77"/>
                  <a:ea typeface="Verdana" panose="020B0604030504040204" pitchFamily="34" charset="0"/>
                  <a:cs typeface="Verdana" panose="020B0604030504040204" pitchFamily="34" charset="0"/>
                </a:rPr>
                <a:t>c.f. similar effect in GUTs found by Agrawal et al.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28D75F3-55BF-7BE8-DBAF-A3C7D33042A1}"/>
              </a:ext>
            </a:extLst>
          </p:cNvPr>
          <p:cNvSpPr txBox="1"/>
          <p:nvPr/>
        </p:nvSpPr>
        <p:spPr>
          <a:xfrm>
            <a:off x="4680859" y="4177549"/>
            <a:ext cx="4376058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Not all axions couple with O(1) strength to photons, but some do.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06D2B-68AF-FFBB-7F5A-DF5728EF06DA}"/>
              </a:ext>
            </a:extLst>
          </p:cNvPr>
          <p:cNvSpPr txBox="1"/>
          <p:nvPr/>
        </p:nvSpPr>
        <p:spPr>
          <a:xfrm>
            <a:off x="-886344" y="4750817"/>
            <a:ext cx="3273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00503020000020003" pitchFamily="2" charset="0"/>
                <a:cs typeface="Gill Sans Light"/>
              </a:rPr>
              <a:t>Gendler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Light" panose="02000503020000020003" pitchFamily="2" charset="0"/>
                <a:cs typeface="Gill Sans Light"/>
              </a:rPr>
              <a:t>, DJEM et al (2023)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17EFDF-0EF1-14D9-43EC-6231025E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525" y="276205"/>
            <a:ext cx="2133352" cy="5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8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000000"/>
            </a:solidFill>
            <a:latin typeface="Avenir Light" panose="020B0402020203020204" pitchFamily="34" charset="77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43800</TotalTime>
  <Words>1586</Words>
  <Application>Microsoft Macintosh PowerPoint</Application>
  <PresentationFormat>On-screen Show (16:9)</PresentationFormat>
  <Paragraphs>181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Avenir Book</vt:lpstr>
      <vt:lpstr>Avenir Light</vt:lpstr>
      <vt:lpstr>Calibri</vt:lpstr>
      <vt:lpstr>Corbel</vt:lpstr>
      <vt:lpstr>Courier New</vt:lpstr>
      <vt:lpstr>Gill Sans Light</vt:lpstr>
      <vt:lpstr>Symbol</vt:lpstr>
      <vt:lpstr>Default Theme</vt:lpstr>
      <vt:lpstr>Axion Phenomenology: from String Theory to the Lab</vt:lpstr>
      <vt:lpstr>PowerPoint Presentation</vt:lpstr>
      <vt:lpstr>PowerPoint Presentation</vt:lpstr>
      <vt:lpstr>String theory progress</vt:lpstr>
      <vt:lpstr>PowerPoint Presentation</vt:lpstr>
      <vt:lpstr>Calabi-Yau Manifolds</vt:lpstr>
      <vt:lpstr>PowerPoint Presentation</vt:lpstr>
      <vt:lpstr>Axion Spectra from KS</vt:lpstr>
      <vt:lpstr>Axion-Photon Couplings</vt:lpstr>
      <vt:lpstr>GUTs vs non-GUTs</vt:lpstr>
      <vt:lpstr>In Development</vt:lpstr>
      <vt:lpstr>Ultralight axions</vt:lpstr>
      <vt:lpstr>PowerPoint Presentation</vt:lpstr>
      <vt:lpstr>PowerPoint Presentation</vt:lpstr>
      <vt:lpstr>DM lower limit: 2.10-21 eV</vt:lpstr>
      <vt:lpstr>An explicit “fuzzy” axion</vt:lpstr>
      <vt:lpstr>Population Statistics</vt:lpstr>
      <vt:lpstr>Birefringence</vt:lpstr>
      <vt:lpstr>PowerPoint Presentation</vt:lpstr>
      <vt:lpstr>Qcd axion direct detection</vt:lpstr>
      <vt:lpstr>The QCD axion will be found</vt:lpstr>
      <vt:lpstr>Microwave ”Haloscope”</vt:lpstr>
      <vt:lpstr>Haloscopes beyond GHz</vt:lpstr>
      <vt:lpstr>Haloscopes around the world</vt:lpstr>
      <vt:lpstr>QCD Axion &amp; string theory</vt:lpstr>
      <vt:lpstr>Inferring topology</vt:lpstr>
      <vt:lpstr>Heavy axions</vt:lpstr>
      <vt:lpstr>Heavy Axions Overproduce DM</vt:lpstr>
      <vt:lpstr>Constraining the Early Universe</vt:lpstr>
      <vt:lpstr>PowerPoint Presentation</vt:lpstr>
      <vt:lpstr>PowerPoint Presentation</vt:lpstr>
      <vt:lpstr>PowerPoint Presentation</vt:lpstr>
      <vt:lpstr>Backup slides</vt:lpstr>
      <vt:lpstr>Superradiance!</vt:lpstr>
      <vt:lpstr>Black Hole Superradiance</vt:lpstr>
      <vt:lpstr>PowerPoint Presentation</vt:lpstr>
      <vt:lpstr>Constraints on IIB CY Vacua</vt:lpstr>
      <vt:lpstr>PowerPoint Presentation</vt:lpstr>
      <vt:lpstr>Volume Trend with h11 in 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meV QCD Axion</dc:title>
  <dc:creator>David</dc:creator>
  <cp:lastModifiedBy>Marsh, David</cp:lastModifiedBy>
  <cp:revision>722</cp:revision>
  <dcterms:created xsi:type="dcterms:W3CDTF">2020-06-18T10:26:12Z</dcterms:created>
  <dcterms:modified xsi:type="dcterms:W3CDTF">2024-12-17T10:52:03Z</dcterms:modified>
</cp:coreProperties>
</file>