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66"/>
  </p:notesMasterIdLst>
  <p:sldIdLst>
    <p:sldId id="397" r:id="rId2"/>
    <p:sldId id="355" r:id="rId3"/>
    <p:sldId id="358" r:id="rId4"/>
    <p:sldId id="415" r:id="rId5"/>
    <p:sldId id="414" r:id="rId6"/>
    <p:sldId id="479" r:id="rId7"/>
    <p:sldId id="480" r:id="rId8"/>
    <p:sldId id="4592" r:id="rId9"/>
    <p:sldId id="423" r:id="rId10"/>
    <p:sldId id="544" r:id="rId11"/>
    <p:sldId id="546" r:id="rId12"/>
    <p:sldId id="531" r:id="rId13"/>
    <p:sldId id="4611" r:id="rId14"/>
    <p:sldId id="526" r:id="rId15"/>
    <p:sldId id="425" r:id="rId16"/>
    <p:sldId id="427" r:id="rId17"/>
    <p:sldId id="430" r:id="rId18"/>
    <p:sldId id="620" r:id="rId19"/>
    <p:sldId id="538" r:id="rId20"/>
    <p:sldId id="522" r:id="rId21"/>
    <p:sldId id="4587" r:id="rId22"/>
    <p:sldId id="4617" r:id="rId23"/>
    <p:sldId id="4607" r:id="rId24"/>
    <p:sldId id="533" r:id="rId25"/>
    <p:sldId id="530" r:id="rId26"/>
    <p:sldId id="473" r:id="rId27"/>
    <p:sldId id="529" r:id="rId28"/>
    <p:sldId id="548" r:id="rId29"/>
    <p:sldId id="4605" r:id="rId30"/>
    <p:sldId id="4588" r:id="rId31"/>
    <p:sldId id="534" r:id="rId32"/>
    <p:sldId id="4616" r:id="rId33"/>
    <p:sldId id="4604" r:id="rId34"/>
    <p:sldId id="474" r:id="rId35"/>
    <p:sldId id="4599" r:id="rId36"/>
    <p:sldId id="432" r:id="rId37"/>
    <p:sldId id="499" r:id="rId38"/>
    <p:sldId id="507" r:id="rId39"/>
    <p:sldId id="508" r:id="rId40"/>
    <p:sldId id="502" r:id="rId41"/>
    <p:sldId id="447" r:id="rId42"/>
    <p:sldId id="536" r:id="rId43"/>
    <p:sldId id="4610" r:id="rId44"/>
    <p:sldId id="4601" r:id="rId45"/>
    <p:sldId id="4603" r:id="rId46"/>
    <p:sldId id="4589" r:id="rId47"/>
    <p:sldId id="615" r:id="rId48"/>
    <p:sldId id="4615" r:id="rId49"/>
    <p:sldId id="634" r:id="rId50"/>
    <p:sldId id="4620" r:id="rId51"/>
    <p:sldId id="4619" r:id="rId52"/>
    <p:sldId id="324" r:id="rId53"/>
    <p:sldId id="325" r:id="rId54"/>
    <p:sldId id="319" r:id="rId55"/>
    <p:sldId id="4590" r:id="rId56"/>
    <p:sldId id="4613" r:id="rId57"/>
    <p:sldId id="4618" r:id="rId58"/>
    <p:sldId id="4586" r:id="rId59"/>
    <p:sldId id="4600" r:id="rId60"/>
    <p:sldId id="4602" r:id="rId61"/>
    <p:sldId id="4614" r:id="rId62"/>
    <p:sldId id="528" r:id="rId63"/>
    <p:sldId id="504" r:id="rId64"/>
    <p:sldId id="450" r:id="rId65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accent2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accent2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accent2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accent2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accent2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accent2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accent2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accent2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accent2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5D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81"/>
  </p:normalViewPr>
  <p:slideViewPr>
    <p:cSldViewPr>
      <p:cViewPr>
        <p:scale>
          <a:sx n="105" d="100"/>
          <a:sy n="105" d="100"/>
        </p:scale>
        <p:origin x="640" y="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08579944-DA78-8F63-0EC9-3DC9A004BE4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spcBef>
                <a:spcPct val="0"/>
              </a:spcBef>
              <a:buFontTx/>
              <a:buNone/>
              <a:defRPr sz="13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F46AB610-8821-9681-2C96-0822E5A171C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spcBef>
                <a:spcPct val="0"/>
              </a:spcBef>
              <a:buFontTx/>
              <a:buNone/>
              <a:defRPr sz="13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5E25DD4B-7CB2-A97A-3E65-4C9172663BC2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D291BF7D-84F9-E836-F817-762D68F53497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636365E4-F27D-51E3-43CB-3D3007DC690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spcBef>
                <a:spcPct val="0"/>
              </a:spcBef>
              <a:buFontTx/>
              <a:buNone/>
              <a:defRPr sz="13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AF7BACA8-39C4-214B-0C09-BB6BDB4AAB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spcBef>
                <a:spcPct val="0"/>
              </a:spcBef>
              <a:buFontTx/>
              <a:buNone/>
              <a:defRPr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754099A-743B-8A41-AF4E-F0B0633D99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powerful focusing magnets and optics</a:t>
            </a:r>
          </a:p>
          <a:p>
            <a:r>
              <a:rPr lang="en-US" dirty="0"/>
              <a:t>Crab cavities to tilt beams</a:t>
            </a:r>
          </a:p>
          <a:p>
            <a:r>
              <a:rPr lang="en-US" dirty="0"/>
              <a:t>Reinforced machine protection</a:t>
            </a:r>
          </a:p>
          <a:p>
            <a:r>
              <a:rPr lang="en-US" dirty="0"/>
              <a:t>New superconducting links</a:t>
            </a:r>
          </a:p>
          <a:p>
            <a:r>
              <a:rPr lang="en-US" dirty="0"/>
              <a:t>Upgraded accelerator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754099A-743B-8A41-AF4E-F0B0633D992D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4966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Scale variations 2-8% systematic</a:t>
            </a:r>
          </a:p>
          <a:p>
            <a:r>
              <a:rPr lang="en-US" dirty="0"/>
              <a:t>PDF 1-12%</a:t>
            </a:r>
          </a:p>
          <a:p>
            <a:r>
              <a:rPr lang="en-US" dirty="0"/>
              <a:t>Parton shower 6-13%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4477567-322C-CF49-8AE2-9A5BCB6ABE0D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647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Scale variations 2-8% systematic</a:t>
            </a:r>
          </a:p>
          <a:p>
            <a:r>
              <a:rPr lang="en-US" dirty="0"/>
              <a:t>PDF 1-12%</a:t>
            </a:r>
          </a:p>
          <a:p>
            <a:r>
              <a:rPr lang="en-US" dirty="0"/>
              <a:t>Parton shower 6-13%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4477567-322C-CF49-8AE2-9A5BCB6ABE0D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647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8">
            <a:extLst>
              <a:ext uri="{FF2B5EF4-FFF2-40B4-BE49-F238E27FC236}">
                <a16:creationId xmlns:a16="http://schemas.microsoft.com/office/drawing/2014/main" id="{398DC9DA-E2A6-934A-4955-F06A6EB0195A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457200" y="6477000"/>
            <a:ext cx="82296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>
            <a:outerShdw blurRad="63500" dist="38099" dir="2700000" algn="ctr" rotWithShape="0">
              <a:schemeClr val="folHlink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spcBef>
                <a:spcPct val="20000"/>
              </a:spcBef>
              <a:buFontTx/>
              <a:buChar char="•"/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wrap="square"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69562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C99A066-3AE1-972B-E1BD-A58EFADF2F6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A89792-4BA9-AA40-BE21-FAACCE816B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889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6200"/>
            <a:ext cx="2057400" cy="60960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6200"/>
            <a:ext cx="6019800" cy="60960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9D824F3-18AC-CBDE-1C9E-9F5BC8091E25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E720F-F7BC-6149-873C-9E5F001FC8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5129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9926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F0BFDBE-9FB1-6C34-1FCB-7F5D597503B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715592-8E05-6441-83B5-D06CEB4D6E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6745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96859A4-6C84-4462-C717-4B8231E9BCC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06086C-CBB1-B149-A5FB-D1D2BA9040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0446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EFCBE2B-2EF5-BA62-B4F5-72681D5E691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B4781F-19E4-854E-96A4-8566E5F882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8634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BA3365-0869-B05A-B2C3-CDE68A5E2B2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0A6CD-DAF4-E247-A96D-B1C9C42141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8963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FE82938A-659D-3B81-B5CC-9C8F3453CF6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A81388-2CD0-2D42-9A50-6D90CE787F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9719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99FF4344-DE32-770C-2DB3-45D51391B44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57C8E7-3DC4-7D47-8A75-B371F6E925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0961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8C9AEB2-6D24-0796-E22C-CC2D112515D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3CE4D4-B6F3-364F-AE61-672871C08C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7611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06D0998-E40F-9307-8CEE-CF07D7C77D0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5532F0-9B7C-ED4F-8A68-A4CB2736B3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9578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981C055-C620-7103-C4D8-8EC84325F4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76200"/>
            <a:ext cx="82296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121E327-E24E-8C6C-4EC5-5E83AAC09D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229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 Third level</a:t>
            </a:r>
          </a:p>
          <a:p>
            <a:pPr lvl="3"/>
            <a:r>
              <a:rPr lang="en-US" altLang="en-US"/>
              <a:t>Fourth level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1F94F75-1311-7F6A-34C6-4C0608211EE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34400" y="6248400"/>
            <a:ext cx="838200" cy="6096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buFontTx/>
              <a:buNone/>
              <a:defRPr sz="12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</a:lstStyle>
          <a:p>
            <a:pPr>
              <a:defRPr/>
            </a:pPr>
            <a:fld id="{75A4F9A4-F9F0-2049-9E34-F2E2B431D8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8" name="Line 14">
            <a:extLst>
              <a:ext uri="{FF2B5EF4-FFF2-40B4-BE49-F238E27FC236}">
                <a16:creationId xmlns:a16="http://schemas.microsoft.com/office/drawing/2014/main" id="{94FA6A7F-908B-4DE8-EC8E-41B4514861DB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457200" y="6477000"/>
            <a:ext cx="82296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>
            <a:outerShdw blurRad="63500" dist="38099" dir="2700000" algn="ctr" rotWithShape="0">
              <a:schemeClr val="folHlink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spcBef>
                <a:spcPct val="20000"/>
              </a:spcBef>
              <a:buFontTx/>
              <a:buChar char="•"/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076" name="Text Box 52">
            <a:extLst>
              <a:ext uri="{FF2B5EF4-FFF2-40B4-BE49-F238E27FC236}">
                <a16:creationId xmlns:a16="http://schemas.microsoft.com/office/drawing/2014/main" id="{0098402C-F69E-931D-0607-D92A833D616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628900" y="6507163"/>
            <a:ext cx="4381500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r" eaLnBrk="1" hangingPunct="1">
              <a:spcBef>
                <a:spcPct val="20000"/>
              </a:spcBef>
              <a:defRPr/>
            </a:pPr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Sinead Farrington, STFC PPD / </a:t>
            </a:r>
            <a:r>
              <a:rPr lang="en-GB" sz="1200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U. of Edinburgh</a:t>
            </a:r>
            <a:endParaRPr lang="en-US" sz="1200" dirty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1031" name="Line 55">
            <a:extLst>
              <a:ext uri="{FF2B5EF4-FFF2-40B4-BE49-F238E27FC236}">
                <a16:creationId xmlns:a16="http://schemas.microsoft.com/office/drawing/2014/main" id="{50298D50-4B3A-3D2F-08AA-1AB7C963DA6B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457200" y="685800"/>
            <a:ext cx="8305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8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5000"/>
        <a:buChar char="•"/>
        <a:defRPr sz="2400" b="1">
          <a:solidFill>
            <a:srgbClr val="333399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0000"/>
        <a:buChar char="•"/>
        <a:defRPr sz="2000">
          <a:solidFill>
            <a:srgbClr val="0066FF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80000"/>
        <a:buChar char="•"/>
        <a:defRPr>
          <a:solidFill>
            <a:srgbClr val="008000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25000"/>
        <a:buChar char="•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omic Sans MS" charset="0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omic Sans MS" charset="0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omic Sans MS" charset="0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omic Sans MS" charset="0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omic Sans MS" charset="0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emf"/><Relationship Id="rId3" Type="http://schemas.openxmlformats.org/officeDocument/2006/relationships/image" Target="../media/image58.emf"/><Relationship Id="rId7" Type="http://schemas.openxmlformats.org/officeDocument/2006/relationships/oleObject" Target="../embeddings/oleObject3.bin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13" Type="http://schemas.openxmlformats.org/officeDocument/2006/relationships/oleObject" Target="../embeddings/oleObject9.bin"/><Relationship Id="rId3" Type="http://schemas.openxmlformats.org/officeDocument/2006/relationships/image" Target="../media/image58.emf"/><Relationship Id="rId7" Type="http://schemas.openxmlformats.org/officeDocument/2006/relationships/oleObject" Target="../embeddings/oleObject6.bin"/><Relationship Id="rId12" Type="http://schemas.openxmlformats.org/officeDocument/2006/relationships/image" Target="../media/image63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e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0" Type="http://schemas.openxmlformats.org/officeDocument/2006/relationships/image" Target="../media/image61.emf"/><Relationship Id="rId4" Type="http://schemas.openxmlformats.org/officeDocument/2006/relationships/image" Target="../media/image59.png"/><Relationship Id="rId9" Type="http://schemas.openxmlformats.org/officeDocument/2006/relationships/oleObject" Target="../embeddings/oleObject7.bin"/><Relationship Id="rId14" Type="http://schemas.openxmlformats.org/officeDocument/2006/relationships/image" Target="../media/image64.e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emf"/><Relationship Id="rId3" Type="http://schemas.openxmlformats.org/officeDocument/2006/relationships/image" Target="../media/image58.emf"/><Relationship Id="rId7" Type="http://schemas.openxmlformats.org/officeDocument/2006/relationships/oleObject" Target="../embeddings/oleObject12.bin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e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609.06592" TargetMode="Externa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8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DE7D0-1D7A-E96A-B128-3B72F008A6A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Prospects for HL-LHC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EB1734-E2FF-C9EB-8A16-21BD32BB0C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n-cs"/>
              </a:rPr>
              <a:t>Sinead Farrington</a:t>
            </a:r>
          </a:p>
          <a:p>
            <a:pPr eaLnBrk="1" hangingPunct="1">
              <a:defRPr/>
            </a:pPr>
            <a:r>
              <a:rPr lang="en-US" dirty="0">
                <a:cs typeface="+mn-cs"/>
              </a:rPr>
              <a:t>STFC PPD / U. of Edinburgh</a:t>
            </a:r>
          </a:p>
          <a:p>
            <a:pPr eaLnBrk="1" hangingPunct="1">
              <a:defRPr/>
            </a:pPr>
            <a:endParaRPr lang="en-US" dirty="0">
              <a:cs typeface="+mn-cs"/>
            </a:endParaRPr>
          </a:p>
          <a:p>
            <a:pPr eaLnBrk="1" hangingPunct="1">
              <a:defRPr/>
            </a:pPr>
            <a:r>
              <a:rPr lang="en-US" dirty="0">
                <a:cs typeface="+mn-cs"/>
              </a:rPr>
              <a:t>16</a:t>
            </a:r>
            <a:r>
              <a:rPr lang="en-US" baseline="30000" dirty="0">
                <a:cs typeface="+mn-cs"/>
              </a:rPr>
              <a:t>th</a:t>
            </a:r>
            <a:r>
              <a:rPr lang="en-US" dirty="0">
                <a:cs typeface="+mn-cs"/>
              </a:rPr>
              <a:t> December 2024</a:t>
            </a:r>
          </a:p>
        </p:txBody>
      </p:sp>
      <p:pic>
        <p:nvPicPr>
          <p:cNvPr id="14339" name="Picture 11">
            <a:extLst>
              <a:ext uri="{FF2B5EF4-FFF2-40B4-BE49-F238E27FC236}">
                <a16:creationId xmlns:a16="http://schemas.microsoft.com/office/drawing/2014/main" id="{7F85828D-A871-DD3F-B877-145854C23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328" y="0"/>
            <a:ext cx="11176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5" descr="https://i0.wp.com/riding.eusu.ed.ac.uk/wp-content/uploads/2016/08/cropped-cropped-university-of-edinburgh-logo.png?fit=512%2C512">
            <a:extLst>
              <a:ext uri="{FF2B5EF4-FFF2-40B4-BE49-F238E27FC236}">
                <a16:creationId xmlns:a16="http://schemas.microsoft.com/office/drawing/2014/main" id="{6B985E1E-1BC5-74C9-5798-DB362E46A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1633538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6" descr="European Research Council - Wikipedia">
            <a:extLst>
              <a:ext uri="{FF2B5EF4-FFF2-40B4-BE49-F238E27FC236}">
                <a16:creationId xmlns:a16="http://schemas.microsoft.com/office/drawing/2014/main" id="{9DA2B98C-A0B4-27CF-EBEE-2C1816BFE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93675"/>
            <a:ext cx="1895475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CA004A-B686-131E-CA4B-D8D41B3BE9C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5406" y="228600"/>
            <a:ext cx="3346922" cy="85560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Number Placeholder 3">
            <a:extLst>
              <a:ext uri="{FF2B5EF4-FFF2-40B4-BE49-F238E27FC236}">
                <a16:creationId xmlns:a16="http://schemas.microsoft.com/office/drawing/2014/main" id="{4741393F-805E-26C8-52CB-74E47F235AC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105000"/>
              <a:buChar char="•"/>
              <a:defRPr sz="2400" b="1">
                <a:solidFill>
                  <a:srgbClr val="33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80000"/>
              <a:buChar char="•"/>
              <a:defRPr sz="2000">
                <a:solidFill>
                  <a:srgbClr val="0066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80000"/>
              <a:buChar char="•"/>
              <a:defRPr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2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EFABB0A6-3F95-7D44-B7FF-34F58C1345EC}" type="slidenum">
              <a:rPr lang="en-US" altLang="en-US" sz="1200" smtClean="0">
                <a:solidFill>
                  <a:schemeClr val="tx1"/>
                </a:solidFill>
                <a:latin typeface="Comic Sans MS" panose="030F0902030302020204" pitchFamily="66" charset="0"/>
              </a:rPr>
              <a:pPr>
                <a:spcBef>
                  <a:spcPct val="0"/>
                </a:spcBef>
                <a:buSzTx/>
                <a:buFontTx/>
                <a:buNone/>
              </a:pPr>
              <a:t>10</a:t>
            </a:fld>
            <a:endParaRPr lang="en-US" altLang="en-US" sz="120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sp>
        <p:nvSpPr>
          <p:cNvPr id="499714" name="Rectangle 2">
            <a:extLst>
              <a:ext uri="{FF2B5EF4-FFF2-40B4-BE49-F238E27FC236}">
                <a16:creationId xmlns:a16="http://schemas.microsoft.com/office/drawing/2014/main" id="{EF99B911-47FC-64A0-CED3-E670075790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3200" dirty="0">
                <a:cs typeface="+mj-cs"/>
              </a:rPr>
              <a:t>What is a scientific paper?</a:t>
            </a:r>
            <a:endParaRPr lang="en-US" sz="3200" dirty="0">
              <a:cs typeface="+mj-cs"/>
            </a:endParaRPr>
          </a:p>
        </p:txBody>
      </p:sp>
      <p:sp>
        <p:nvSpPr>
          <p:cNvPr id="19461" name="Rectangle 2">
            <a:extLst>
              <a:ext uri="{FF2B5EF4-FFF2-40B4-BE49-F238E27FC236}">
                <a16:creationId xmlns:a16="http://schemas.microsoft.com/office/drawing/2014/main" id="{A9FB5A71-BA86-EBD1-15C2-4F3598E98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2971800"/>
            <a:ext cx="20574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hlink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SzPct val="105000"/>
              <a:buChar char="•"/>
              <a:defRPr sz="2400" b="1">
                <a:solidFill>
                  <a:srgbClr val="33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80000"/>
              <a:buChar char="•"/>
              <a:defRPr sz="2000">
                <a:solidFill>
                  <a:srgbClr val="0066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80000"/>
              <a:buChar char="•"/>
              <a:defRPr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2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SzTx/>
            </a:pPr>
            <a:endParaRPr lang="en-US" altLang="en-US" b="0">
              <a:solidFill>
                <a:schemeClr val="accent2"/>
              </a:solidFill>
            </a:endParaRP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5BE7D606-CAED-7A77-A517-49D175A842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1" y="838200"/>
            <a:ext cx="8229600" cy="5115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SzPct val="105000"/>
              <a:buChar char="•"/>
              <a:defRPr sz="2400" b="1">
                <a:solidFill>
                  <a:srgbClr val="33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80000"/>
              <a:buChar char="•"/>
              <a:defRPr sz="2000">
                <a:solidFill>
                  <a:srgbClr val="0066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80000"/>
              <a:buChar char="•"/>
              <a:defRPr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2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SzTx/>
            </a:pPr>
            <a:r>
              <a:rPr lang="en-GB" altLang="en-US" b="0" dirty="0">
                <a:solidFill>
                  <a:schemeClr val="accent2"/>
                </a:solidFill>
              </a:rPr>
              <a:t> Original work</a:t>
            </a:r>
          </a:p>
          <a:p>
            <a:pPr eaLnBrk="1" hangingPunct="1">
              <a:buSzTx/>
            </a:pPr>
            <a:r>
              <a:rPr lang="en-GB" altLang="en-US" b="0" dirty="0">
                <a:solidFill>
                  <a:schemeClr val="accent2"/>
                </a:solidFill>
              </a:rPr>
              <a:t> Peer-reviewed – adversarial process</a:t>
            </a:r>
          </a:p>
          <a:p>
            <a:pPr lvl="1" eaLnBrk="1" hangingPunct="1">
              <a:buSzTx/>
            </a:pPr>
            <a:r>
              <a:rPr lang="en-GB" altLang="en-US" b="0" dirty="0">
                <a:solidFill>
                  <a:schemeClr val="accent2"/>
                </a:solidFill>
              </a:rPr>
              <a:t> Collaborations have strict internal review processes in addition</a:t>
            </a:r>
          </a:p>
          <a:p>
            <a:pPr eaLnBrk="1" hangingPunct="1">
              <a:buSzTx/>
              <a:buNone/>
            </a:pPr>
            <a:endParaRPr lang="en-GB" altLang="en-US" b="0" dirty="0">
              <a:solidFill>
                <a:schemeClr val="accent2"/>
              </a:solidFill>
            </a:endParaRPr>
          </a:p>
          <a:p>
            <a:pPr eaLnBrk="1" hangingPunct="1">
              <a:buSzTx/>
              <a:buNone/>
            </a:pPr>
            <a:endParaRPr lang="en-GB" altLang="en-US" b="0" dirty="0">
              <a:solidFill>
                <a:schemeClr val="accent2"/>
              </a:solidFill>
            </a:endParaRPr>
          </a:p>
          <a:p>
            <a:pPr eaLnBrk="1" hangingPunct="1">
              <a:buSzTx/>
            </a:pPr>
            <a:endParaRPr lang="en-GB" altLang="en-US" b="0" dirty="0">
              <a:solidFill>
                <a:schemeClr val="accent2"/>
              </a:solidFill>
            </a:endParaRPr>
          </a:p>
          <a:p>
            <a:pPr eaLnBrk="1" hangingPunct="1">
              <a:buSzTx/>
            </a:pPr>
            <a:endParaRPr lang="en-GB" altLang="en-US" b="0" dirty="0">
              <a:solidFill>
                <a:schemeClr val="accent2"/>
              </a:solidFill>
            </a:endParaRPr>
          </a:p>
          <a:p>
            <a:pPr eaLnBrk="1" hangingPunct="1">
              <a:buSzTx/>
            </a:pPr>
            <a:endParaRPr lang="en-GB" altLang="en-US" b="0" dirty="0">
              <a:solidFill>
                <a:schemeClr val="accent2"/>
              </a:solidFill>
            </a:endParaRPr>
          </a:p>
          <a:p>
            <a:pPr eaLnBrk="1" hangingPunct="1">
              <a:buSzTx/>
              <a:buNone/>
            </a:pPr>
            <a:endParaRPr lang="en-GB" altLang="en-US" b="0" dirty="0">
              <a:solidFill>
                <a:schemeClr val="accent2"/>
              </a:solidFill>
            </a:endParaRPr>
          </a:p>
          <a:p>
            <a:pPr eaLnBrk="1" hangingPunct="1">
              <a:buSzTx/>
              <a:buFontTx/>
              <a:buNone/>
            </a:pPr>
            <a:r>
              <a:rPr lang="en-GB" b="0" i="1" dirty="0"/>
              <a:t>“Giving some Account of the present Undertakings, Studies, and Labours of the Ingenious in many considerable parts of the World” </a:t>
            </a:r>
            <a:r>
              <a:rPr lang="en-GB" b="0" dirty="0"/>
              <a:t>(Royal Society journal)</a:t>
            </a:r>
            <a:endParaRPr lang="en-US" altLang="en-US" b="0" dirty="0">
              <a:solidFill>
                <a:schemeClr val="accent2"/>
              </a:solidFill>
            </a:endParaRPr>
          </a:p>
        </p:txBody>
      </p:sp>
      <p:pic>
        <p:nvPicPr>
          <p:cNvPr id="112642" name="Picture 2">
            <a:extLst>
              <a:ext uri="{FF2B5EF4-FFF2-40B4-BE49-F238E27FC236}">
                <a16:creationId xmlns:a16="http://schemas.microsoft.com/office/drawing/2014/main" id="{06027DED-042E-564D-DDEF-137DE093D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411" y="2020141"/>
            <a:ext cx="1562982" cy="257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44" name="Picture 4">
            <a:extLst>
              <a:ext uri="{FF2B5EF4-FFF2-40B4-BE49-F238E27FC236}">
                <a16:creationId xmlns:a16="http://schemas.microsoft.com/office/drawing/2014/main" id="{658ED8A1-0A7F-9402-0EB9-8E0619AC8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600" y="2020141"/>
            <a:ext cx="1883042" cy="257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E88B31-63C0-C643-9795-297F1BACF94E}"/>
              </a:ext>
            </a:extLst>
          </p:cNvPr>
          <p:cNvSpPr txBox="1"/>
          <p:nvPr/>
        </p:nvSpPr>
        <p:spPr>
          <a:xfrm>
            <a:off x="7214693" y="2865884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1665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882816-8B3F-13EC-D5B1-1A1DC031EC6D}"/>
              </a:ext>
            </a:extLst>
          </p:cNvPr>
          <p:cNvSpPr txBox="1"/>
          <p:nvPr/>
        </p:nvSpPr>
        <p:spPr>
          <a:xfrm>
            <a:off x="1671210" y="2465138"/>
            <a:ext cx="1451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(savants)</a:t>
            </a:r>
          </a:p>
        </p:txBody>
      </p:sp>
    </p:spTree>
    <p:extLst>
      <p:ext uri="{BB962C8B-B14F-4D97-AF65-F5344CB8AC3E}">
        <p14:creationId xmlns:p14="http://schemas.microsoft.com/office/powerpoint/2010/main" val="32941929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>
            <a:extLst>
              <a:ext uri="{FF2B5EF4-FFF2-40B4-BE49-F238E27FC236}">
                <a16:creationId xmlns:a16="http://schemas.microsoft.com/office/drawing/2014/main" id="{3FCE59A7-C991-47D9-A911-EC31E7AE1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506" y="2657158"/>
            <a:ext cx="4703494" cy="365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7" name="Slide Number Placeholder 3">
            <a:extLst>
              <a:ext uri="{FF2B5EF4-FFF2-40B4-BE49-F238E27FC236}">
                <a16:creationId xmlns:a16="http://schemas.microsoft.com/office/drawing/2014/main" id="{4741393F-805E-26C8-52CB-74E47F235AC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105000"/>
              <a:buChar char="•"/>
              <a:defRPr sz="2400" b="1">
                <a:solidFill>
                  <a:srgbClr val="33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80000"/>
              <a:buChar char="•"/>
              <a:defRPr sz="2000">
                <a:solidFill>
                  <a:srgbClr val="0066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80000"/>
              <a:buChar char="•"/>
              <a:defRPr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2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EFABB0A6-3F95-7D44-B7FF-34F58C1345EC}" type="slidenum">
              <a:rPr lang="en-US" altLang="en-US" sz="1200" smtClean="0">
                <a:solidFill>
                  <a:schemeClr val="tx1"/>
                </a:solidFill>
                <a:latin typeface="Comic Sans MS" panose="030F0902030302020204" pitchFamily="66" charset="0"/>
              </a:rPr>
              <a:pPr>
                <a:spcBef>
                  <a:spcPct val="0"/>
                </a:spcBef>
                <a:buSzTx/>
                <a:buFontTx/>
                <a:buNone/>
              </a:pPr>
              <a:t>11</a:t>
            </a:fld>
            <a:endParaRPr lang="en-US" altLang="en-US" sz="120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sp>
        <p:nvSpPr>
          <p:cNvPr id="499714" name="Rectangle 2">
            <a:extLst>
              <a:ext uri="{FF2B5EF4-FFF2-40B4-BE49-F238E27FC236}">
                <a16:creationId xmlns:a16="http://schemas.microsoft.com/office/drawing/2014/main" id="{EF99B911-47FC-64A0-CED3-E670075790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3200" dirty="0">
                <a:cs typeface="+mj-cs"/>
              </a:rPr>
              <a:t>How far have we got</a:t>
            </a:r>
            <a:endParaRPr lang="en-US" sz="3200" dirty="0">
              <a:cs typeface="+mj-cs"/>
            </a:endParaRPr>
          </a:p>
        </p:txBody>
      </p:sp>
      <p:sp>
        <p:nvSpPr>
          <p:cNvPr id="19461" name="Rectangle 2">
            <a:extLst>
              <a:ext uri="{FF2B5EF4-FFF2-40B4-BE49-F238E27FC236}">
                <a16:creationId xmlns:a16="http://schemas.microsoft.com/office/drawing/2014/main" id="{A9FB5A71-BA86-EBD1-15C2-4F3598E98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2971800"/>
            <a:ext cx="20574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hlink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SzPct val="105000"/>
              <a:buChar char="•"/>
              <a:defRPr sz="2400" b="1">
                <a:solidFill>
                  <a:srgbClr val="33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80000"/>
              <a:buChar char="•"/>
              <a:defRPr sz="2000">
                <a:solidFill>
                  <a:srgbClr val="0066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80000"/>
              <a:buChar char="•"/>
              <a:defRPr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2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SzTx/>
            </a:pPr>
            <a:endParaRPr lang="en-US" altLang="en-US" b="0">
              <a:solidFill>
                <a:schemeClr val="accent2"/>
              </a:solidFill>
            </a:endParaRP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5BE7D606-CAED-7A77-A517-49D175A842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838200"/>
            <a:ext cx="7679538" cy="363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5000"/>
              <a:buChar char="•"/>
              <a:defRPr sz="2400" b="1">
                <a:solidFill>
                  <a:srgbClr val="33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80000"/>
              <a:buChar char="•"/>
              <a:defRPr sz="2000">
                <a:solidFill>
                  <a:srgbClr val="0066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80000"/>
              <a:buChar char="•"/>
              <a:defRPr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2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SzTx/>
            </a:pPr>
            <a:r>
              <a:rPr lang="en-GB" altLang="en-US" b="0" dirty="0">
                <a:solidFill>
                  <a:schemeClr val="accent2"/>
                </a:solidFill>
              </a:rPr>
              <a:t> Each paper is the result of the collaboration’s work to </a:t>
            </a:r>
          </a:p>
          <a:p>
            <a:pPr lvl="1" eaLnBrk="1" hangingPunct="1">
              <a:buSzTx/>
            </a:pPr>
            <a:r>
              <a:rPr lang="en-GB" altLang="en-US" b="0" dirty="0">
                <a:solidFill>
                  <a:schemeClr val="accent2"/>
                </a:solidFill>
              </a:rPr>
              <a:t>construct the detector</a:t>
            </a:r>
          </a:p>
          <a:p>
            <a:pPr lvl="1" eaLnBrk="1" hangingPunct="1">
              <a:buSzTx/>
            </a:pPr>
            <a:r>
              <a:rPr lang="en-GB" altLang="en-US" b="0" dirty="0">
                <a:solidFill>
                  <a:schemeClr val="accent2"/>
                </a:solidFill>
              </a:rPr>
              <a:t>read data out</a:t>
            </a:r>
          </a:p>
          <a:p>
            <a:pPr lvl="1" eaLnBrk="1" hangingPunct="1">
              <a:buSzTx/>
            </a:pPr>
            <a:r>
              <a:rPr lang="en-GB" altLang="en-US" b="0" dirty="0">
                <a:solidFill>
                  <a:schemeClr val="accent2"/>
                </a:solidFill>
              </a:rPr>
              <a:t>calibrate the data</a:t>
            </a:r>
          </a:p>
          <a:p>
            <a:pPr lvl="1" eaLnBrk="1" hangingPunct="1">
              <a:buSzTx/>
            </a:pPr>
            <a:r>
              <a:rPr lang="en-GB" altLang="en-US" b="0" dirty="0">
                <a:solidFill>
                  <a:schemeClr val="accent2"/>
                </a:solidFill>
              </a:rPr>
              <a:t>process the data to reconstruct the objects </a:t>
            </a:r>
          </a:p>
          <a:p>
            <a:pPr lvl="1" eaLnBrk="1" hangingPunct="1">
              <a:buSzTx/>
            </a:pPr>
            <a:r>
              <a:rPr lang="en-GB" altLang="en-US" dirty="0">
                <a:solidFill>
                  <a:schemeClr val="accent2"/>
                </a:solidFill>
              </a:rPr>
              <a:t>analyse the data…</a:t>
            </a:r>
          </a:p>
          <a:p>
            <a:pPr eaLnBrk="1" hangingPunct="1">
              <a:buSzTx/>
            </a:pPr>
            <a:r>
              <a:rPr lang="en-GB" altLang="en-US" b="0" dirty="0">
                <a:solidFill>
                  <a:schemeClr val="accent2"/>
                </a:solidFill>
              </a:rPr>
              <a:t> Hence large authorship papers</a:t>
            </a:r>
          </a:p>
          <a:p>
            <a:pPr eaLnBrk="1" hangingPunct="1">
              <a:buSzTx/>
              <a:buNone/>
            </a:pPr>
            <a:endParaRPr lang="en-GB" altLang="en-US" b="0" dirty="0">
              <a:solidFill>
                <a:schemeClr val="accent2"/>
              </a:solidFill>
            </a:endParaRPr>
          </a:p>
          <a:p>
            <a:pPr eaLnBrk="1" hangingPunct="1">
              <a:buSzTx/>
              <a:buFontTx/>
              <a:buNone/>
            </a:pPr>
            <a:endParaRPr lang="en-US" altLang="en-US" b="0" dirty="0">
              <a:solidFill>
                <a:schemeClr val="accent2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8F976A-CE00-256E-743B-0846EE6CF0A6}"/>
              </a:ext>
            </a:extLst>
          </p:cNvPr>
          <p:cNvSpPr txBox="1"/>
          <p:nvPr/>
        </p:nvSpPr>
        <p:spPr>
          <a:xfrm>
            <a:off x="7206900" y="2819400"/>
            <a:ext cx="1898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1333 papers</a:t>
            </a:r>
          </a:p>
        </p:txBody>
      </p:sp>
    </p:spTree>
    <p:extLst>
      <p:ext uri="{BB962C8B-B14F-4D97-AF65-F5344CB8AC3E}">
        <p14:creationId xmlns:p14="http://schemas.microsoft.com/office/powerpoint/2010/main" val="26081628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184A3957-54B0-C99C-3657-291D6A3A73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Which processes can we probe?</a:t>
            </a:r>
          </a:p>
        </p:txBody>
      </p:sp>
      <p:sp>
        <p:nvSpPr>
          <p:cNvPr id="37890" name="Slide Number Placeholder 3">
            <a:extLst>
              <a:ext uri="{FF2B5EF4-FFF2-40B4-BE49-F238E27FC236}">
                <a16:creationId xmlns:a16="http://schemas.microsoft.com/office/drawing/2014/main" id="{B1C6B450-FBE2-8074-663A-7BFFB88364B5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105000"/>
              <a:buChar char="•"/>
              <a:defRPr sz="2400" b="1">
                <a:solidFill>
                  <a:srgbClr val="33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80000"/>
              <a:buChar char="•"/>
              <a:defRPr sz="2000">
                <a:solidFill>
                  <a:srgbClr val="0066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80000"/>
              <a:buChar char="•"/>
              <a:defRPr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2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D257F2A5-9CDB-314A-8BED-42F0931B34ED}" type="slidenum">
              <a:rPr lang="en-US" altLang="en-US" sz="1200" smtClean="0">
                <a:solidFill>
                  <a:schemeClr val="tx1"/>
                </a:solidFill>
                <a:latin typeface="Comic Sans MS" panose="030F0902030302020204" pitchFamily="66" charset="0"/>
              </a:rPr>
              <a:pPr>
                <a:spcBef>
                  <a:spcPct val="0"/>
                </a:spcBef>
                <a:buSzTx/>
                <a:buFontTx/>
                <a:buNone/>
              </a:pPr>
              <a:t>12</a:t>
            </a:fld>
            <a:endParaRPr lang="en-US" altLang="en-US" sz="120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CD25BD-150C-96EC-4274-52335CFE0A72}"/>
              </a:ext>
            </a:extLst>
          </p:cNvPr>
          <p:cNvSpPr txBox="1"/>
          <p:nvPr/>
        </p:nvSpPr>
        <p:spPr>
          <a:xfrm>
            <a:off x="8077200" y="5329535"/>
            <a:ext cx="835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(HH)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E63F512-1F71-0AC7-1E34-83E9B41A0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68" y="803402"/>
            <a:ext cx="7448945" cy="5597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2797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1E2C3-FEAE-A8BB-2D63-4C75E6EB7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LHC Collider Upgrades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6F0291-7748-86E7-5C62-46425905C8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715592-8E05-6441-83B5-D06CEB4D6E5B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  <p:pic>
        <p:nvPicPr>
          <p:cNvPr id="3074" name="Picture 2" descr="Graphics,LHC,HL-LHC">
            <a:extLst>
              <a:ext uri="{FF2B5EF4-FFF2-40B4-BE49-F238E27FC236}">
                <a16:creationId xmlns:a16="http://schemas.microsoft.com/office/drawing/2014/main" id="{433D4A88-E0F4-11F7-C8A4-E7C538D64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1" y="747631"/>
            <a:ext cx="6331540" cy="542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4200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>
            <a:extLst>
              <a:ext uri="{FF2B5EF4-FFF2-40B4-BE49-F238E27FC236}">
                <a16:creationId xmlns:a16="http://schemas.microsoft.com/office/drawing/2014/main" id="{294A6566-8803-2A96-1788-D53AA87525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LHC Upgrades: data-taking 2030</a:t>
            </a:r>
          </a:p>
        </p:txBody>
      </p:sp>
      <p:sp>
        <p:nvSpPr>
          <p:cNvPr id="67586" name="Slide Number Placeholder 3">
            <a:extLst>
              <a:ext uri="{FF2B5EF4-FFF2-40B4-BE49-F238E27FC236}">
                <a16:creationId xmlns:a16="http://schemas.microsoft.com/office/drawing/2014/main" id="{54CAAD74-0DB5-26AE-766C-B19116766D2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105000"/>
              <a:buChar char="•"/>
              <a:defRPr sz="2400" b="1">
                <a:solidFill>
                  <a:srgbClr val="33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80000"/>
              <a:buChar char="•"/>
              <a:defRPr sz="2000">
                <a:solidFill>
                  <a:srgbClr val="0066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80000"/>
              <a:buChar char="•"/>
              <a:defRPr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2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2DC192BF-183D-B047-B721-D09D3118EA9D}" type="slidenum">
              <a:rPr lang="en-US" altLang="en-US" sz="1200" smtClean="0">
                <a:solidFill>
                  <a:schemeClr val="tx1"/>
                </a:solidFill>
                <a:latin typeface="Comic Sans MS" panose="030F0902030302020204" pitchFamily="66" charset="0"/>
              </a:rPr>
              <a:pPr>
                <a:spcBef>
                  <a:spcPct val="0"/>
                </a:spcBef>
                <a:buSzTx/>
                <a:buFontTx/>
                <a:buNone/>
              </a:pPr>
              <a:t>14</a:t>
            </a:fld>
            <a:endParaRPr lang="en-US" altLang="en-US" sz="120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sp>
        <p:nvSpPr>
          <p:cNvPr id="67587" name="Content Placeholder 2">
            <a:extLst>
              <a:ext uri="{FF2B5EF4-FFF2-40B4-BE49-F238E27FC236}">
                <a16:creationId xmlns:a16="http://schemas.microsoft.com/office/drawing/2014/main" id="{1C6E5A25-B3D1-3105-6F18-686848918FA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1000" y="838200"/>
            <a:ext cx="8915400" cy="2667000"/>
          </a:xfrm>
        </p:spPr>
        <p:txBody>
          <a:bodyPr/>
          <a:lstStyle/>
          <a:p>
            <a:r>
              <a:rPr lang="en-US" altLang="en-US" dirty="0"/>
              <a:t>~10x instantaneous luminosity</a:t>
            </a:r>
          </a:p>
          <a:p>
            <a:r>
              <a:rPr lang="en-US" altLang="en-US" dirty="0"/>
              <a:t>Pile-up of ~200 (c.f. 60 now) at ATLAS/CMS</a:t>
            </a:r>
          </a:p>
          <a:p>
            <a:r>
              <a:rPr lang="en-US" altLang="en-US" dirty="0"/>
              <a:t>High Luminosity-LHC detector occupancy would overwhelm existing detectors</a:t>
            </a:r>
          </a:p>
          <a:p>
            <a:pPr lvl="1"/>
            <a:r>
              <a:rPr lang="en-US" altLang="en-US" dirty="0"/>
              <a:t>Require finer-grained silicon detectors, new tracking detectors </a:t>
            </a:r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pPr lvl="1"/>
            <a:endParaRPr lang="en-US" altLang="en-US" dirty="0"/>
          </a:p>
          <a:p>
            <a:pPr lvl="1">
              <a:buFont typeface="Wingdings" pitchFamily="2" charset="2"/>
              <a:buChar char="q"/>
            </a:pPr>
            <a:endParaRPr lang="en-US" altLang="en-US" dirty="0"/>
          </a:p>
          <a:p>
            <a:pPr lvl="1"/>
            <a:endParaRPr lang="en-US" altLang="en-US" dirty="0"/>
          </a:p>
        </p:txBody>
      </p:sp>
      <p:pic>
        <p:nvPicPr>
          <p:cNvPr id="67588" name="Picture 2">
            <a:extLst>
              <a:ext uri="{FF2B5EF4-FFF2-40B4-BE49-F238E27FC236}">
                <a16:creationId xmlns:a16="http://schemas.microsoft.com/office/drawing/2014/main" id="{92B42F05-E5FE-BBB9-0B2A-9A5F3585B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24200"/>
            <a:ext cx="4441371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id="{4F401C9B-9751-1C5D-4BCC-1601655EE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865" y="3217222"/>
            <a:ext cx="4441371" cy="2573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74683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Number Placeholder 3">
            <a:extLst>
              <a:ext uri="{FF2B5EF4-FFF2-40B4-BE49-F238E27FC236}">
                <a16:creationId xmlns:a16="http://schemas.microsoft.com/office/drawing/2014/main" id="{868C9101-7349-DCB2-A4CF-C03E2A6514A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105000"/>
              <a:buChar char="•"/>
              <a:defRPr sz="2400" b="1">
                <a:solidFill>
                  <a:srgbClr val="33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80000"/>
              <a:buChar char="•"/>
              <a:defRPr sz="2000">
                <a:solidFill>
                  <a:srgbClr val="0066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80000"/>
              <a:buChar char="•"/>
              <a:defRPr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2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65BF3930-3B16-DB47-A94E-EAD2002FDC7F}" type="slidenum">
              <a:rPr lang="en-US" altLang="en-US" sz="1200" smtClean="0">
                <a:solidFill>
                  <a:schemeClr val="tx1"/>
                </a:solidFill>
                <a:latin typeface="Comic Sans MS" panose="030F0902030302020204" pitchFamily="66" charset="0"/>
              </a:rPr>
              <a:pPr>
                <a:spcBef>
                  <a:spcPct val="0"/>
                </a:spcBef>
                <a:buSzTx/>
                <a:buFontTx/>
                <a:buNone/>
              </a:pPr>
              <a:t>15</a:t>
            </a:fld>
            <a:endParaRPr lang="en-US" altLang="en-US" sz="120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sp>
        <p:nvSpPr>
          <p:cNvPr id="504834" name="Rectangle 2">
            <a:extLst>
              <a:ext uri="{FF2B5EF4-FFF2-40B4-BE49-F238E27FC236}">
                <a16:creationId xmlns:a16="http://schemas.microsoft.com/office/drawing/2014/main" id="{C34BA129-A738-E7B7-249B-4F7182AF98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3200" dirty="0">
                <a:cs typeface="+mj-cs"/>
              </a:rPr>
              <a:t>Precision silicon tracking</a:t>
            </a:r>
            <a:endParaRPr lang="en-US" sz="3200" dirty="0">
              <a:cs typeface="+mj-cs"/>
            </a:endParaRPr>
          </a:p>
        </p:txBody>
      </p:sp>
      <p:pic>
        <p:nvPicPr>
          <p:cNvPr id="33795" name="Picture 3" descr="0612010_14-A4-at-144-dpi">
            <a:extLst>
              <a:ext uri="{FF2B5EF4-FFF2-40B4-BE49-F238E27FC236}">
                <a16:creationId xmlns:a16="http://schemas.microsoft.com/office/drawing/2014/main" id="{5C66B7E0-3954-D8DA-4EAB-0B9F39DC9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19200"/>
            <a:ext cx="7543800" cy="504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Number Placeholder 3">
            <a:extLst>
              <a:ext uri="{FF2B5EF4-FFF2-40B4-BE49-F238E27FC236}">
                <a16:creationId xmlns:a16="http://schemas.microsoft.com/office/drawing/2014/main" id="{2A07409B-18C6-FAAE-1BC6-3F080303673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105000"/>
              <a:buChar char="•"/>
              <a:defRPr sz="2400" b="1">
                <a:solidFill>
                  <a:srgbClr val="33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80000"/>
              <a:buChar char="•"/>
              <a:defRPr sz="2000">
                <a:solidFill>
                  <a:srgbClr val="0066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80000"/>
              <a:buChar char="•"/>
              <a:defRPr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2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A6E6894E-54C5-364F-96DB-EEE646BDC8E7}" type="slidenum">
              <a:rPr lang="en-US" altLang="en-US" sz="1200" smtClean="0">
                <a:solidFill>
                  <a:schemeClr val="tx1"/>
                </a:solidFill>
                <a:latin typeface="Comic Sans MS" panose="030F0902030302020204" pitchFamily="66" charset="0"/>
              </a:rPr>
              <a:pPr>
                <a:spcBef>
                  <a:spcPct val="0"/>
                </a:spcBef>
                <a:buSzTx/>
                <a:buFontTx/>
                <a:buNone/>
              </a:pPr>
              <a:t>16</a:t>
            </a:fld>
            <a:endParaRPr lang="en-US" altLang="en-US" sz="120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sp>
        <p:nvSpPr>
          <p:cNvPr id="506882" name="Rectangle 2">
            <a:extLst>
              <a:ext uri="{FF2B5EF4-FFF2-40B4-BE49-F238E27FC236}">
                <a16:creationId xmlns:a16="http://schemas.microsoft.com/office/drawing/2014/main" id="{230AA613-2E46-0E65-090B-D169DA6991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3200" dirty="0">
                <a:cs typeface="+mj-cs"/>
              </a:rPr>
              <a:t>100’s millions readout channels</a:t>
            </a:r>
            <a:endParaRPr lang="en-US" sz="3200" dirty="0">
              <a:cs typeface="+mj-cs"/>
            </a:endParaRPr>
          </a:p>
        </p:txBody>
      </p:sp>
      <p:pic>
        <p:nvPicPr>
          <p:cNvPr id="34819" name="Picture 3" descr="0510026_10-A4-at-144-dpi">
            <a:extLst>
              <a:ext uri="{FF2B5EF4-FFF2-40B4-BE49-F238E27FC236}">
                <a16:creationId xmlns:a16="http://schemas.microsoft.com/office/drawing/2014/main" id="{503EC13E-21AD-BCFD-F034-0B78C337C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76325"/>
            <a:ext cx="7239000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Number Placeholder 3">
            <a:extLst>
              <a:ext uri="{FF2B5EF4-FFF2-40B4-BE49-F238E27FC236}">
                <a16:creationId xmlns:a16="http://schemas.microsoft.com/office/drawing/2014/main" id="{76030391-70B2-904E-F10D-F0520F969D4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105000"/>
              <a:buChar char="•"/>
              <a:defRPr sz="2400" b="1">
                <a:solidFill>
                  <a:srgbClr val="33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80000"/>
              <a:buChar char="•"/>
              <a:defRPr sz="2000">
                <a:solidFill>
                  <a:srgbClr val="0066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80000"/>
              <a:buChar char="•"/>
              <a:defRPr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2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64154542-55D7-0744-9229-ED77E400C183}" type="slidenum">
              <a:rPr lang="en-US" altLang="en-US" sz="1200" smtClean="0">
                <a:solidFill>
                  <a:schemeClr val="tx1"/>
                </a:solidFill>
                <a:latin typeface="Comic Sans MS" panose="030F0902030302020204" pitchFamily="66" charset="0"/>
              </a:rPr>
              <a:pPr>
                <a:spcBef>
                  <a:spcPct val="0"/>
                </a:spcBef>
                <a:buSzTx/>
                <a:buFontTx/>
                <a:buNone/>
              </a:pPr>
              <a:t>17</a:t>
            </a:fld>
            <a:endParaRPr lang="en-US" altLang="en-US" sz="120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sp>
        <p:nvSpPr>
          <p:cNvPr id="509954" name="Rectangle 2">
            <a:extLst>
              <a:ext uri="{FF2B5EF4-FFF2-40B4-BE49-F238E27FC236}">
                <a16:creationId xmlns:a16="http://schemas.microsoft.com/office/drawing/2014/main" id="{E8493A6B-1CE7-FE61-09A9-0382B379F6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3200" dirty="0">
                <a:cs typeface="+mj-cs"/>
              </a:rPr>
              <a:t>Large scale magnets and muon detection</a:t>
            </a:r>
            <a:endParaRPr lang="en-US" sz="3200" dirty="0">
              <a:cs typeface="+mj-cs"/>
            </a:endParaRPr>
          </a:p>
        </p:txBody>
      </p:sp>
      <p:pic>
        <p:nvPicPr>
          <p:cNvPr id="35843" name="Picture 3" descr="muon_wheel">
            <a:extLst>
              <a:ext uri="{FF2B5EF4-FFF2-40B4-BE49-F238E27FC236}">
                <a16:creationId xmlns:a16="http://schemas.microsoft.com/office/drawing/2014/main" id="{BC17D619-CF55-6F36-47B2-60218615C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38200"/>
            <a:ext cx="7848600" cy="525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Usability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C53A6A-F32C-AA44-98D7-15B3A5663FA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6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0" dirty="0"/>
              <a:t>Predictions are most valuable when they are predictions of what we can measure</a:t>
            </a:r>
          </a:p>
          <a:p>
            <a:pPr lvl="1"/>
            <a:r>
              <a:rPr lang="en-GB" dirty="0"/>
              <a:t>i.e. particle-level final states in fiducial kinematic regions, with uncertainties which requires</a:t>
            </a:r>
          </a:p>
          <a:p>
            <a:pPr lvl="2"/>
            <a:r>
              <a:rPr lang="en-GB" dirty="0"/>
              <a:t>C</a:t>
            </a:r>
            <a:r>
              <a:rPr lang="en-GB" b="0" dirty="0"/>
              <a:t>ontinued progress in turning full final state MC into precision calculation tools</a:t>
            </a:r>
          </a:p>
          <a:p>
            <a:pPr lvl="2"/>
            <a:r>
              <a:rPr lang="en-GB" dirty="0"/>
              <a:t>Quantifying uncertainties from NP QCD effects, </a:t>
            </a:r>
            <a:r>
              <a:rPr lang="en-GB" dirty="0" err="1"/>
              <a:t>parton</a:t>
            </a:r>
            <a:r>
              <a:rPr lang="en-GB" dirty="0"/>
              <a:t> shower, Scales, EW corrections and PDFs</a:t>
            </a:r>
            <a:endParaRPr lang="en-GB" b="0" dirty="0"/>
          </a:p>
          <a:p>
            <a:r>
              <a:rPr lang="en-GB" b="0" dirty="0"/>
              <a:t>A lot of progress on this, but worth underlining that this is the most valuable type of </a:t>
            </a:r>
            <a:r>
              <a:rPr lang="en-GB" b="0" i="1" dirty="0"/>
              <a:t>prediction</a:t>
            </a:r>
          </a:p>
          <a:p>
            <a:endParaRPr lang="en-GB" b="0" dirty="0"/>
          </a:p>
          <a:p>
            <a:r>
              <a:rPr lang="en-GB" b="0" dirty="0"/>
              <a:t>Most valuable type of </a:t>
            </a:r>
            <a:r>
              <a:rPr lang="en-GB" b="0" i="1" dirty="0"/>
              <a:t>measurement</a:t>
            </a:r>
            <a:r>
              <a:rPr lang="en-GB" b="0" dirty="0"/>
              <a:t>: one that can be reinterpreted in light of new theory advances in decades to come</a:t>
            </a:r>
          </a:p>
        </p:txBody>
      </p:sp>
    </p:spTree>
    <p:extLst>
      <p:ext uri="{BB962C8B-B14F-4D97-AF65-F5344CB8AC3E}">
        <p14:creationId xmlns:p14="http://schemas.microsoft.com/office/powerpoint/2010/main" val="22132110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A685750C-93DE-9CAC-F826-933B39524F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Which processes can we probe?: QCD</a:t>
            </a:r>
          </a:p>
        </p:txBody>
      </p:sp>
      <p:sp>
        <p:nvSpPr>
          <p:cNvPr id="39938" name="Content Placeholder 2">
            <a:extLst>
              <a:ext uri="{FF2B5EF4-FFF2-40B4-BE49-F238E27FC236}">
                <a16:creationId xmlns:a16="http://schemas.microsoft.com/office/drawing/2014/main" id="{95EB7871-39C4-C7A6-7A26-F7E38295AA5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Not so statistics limited</a:t>
            </a:r>
          </a:p>
        </p:txBody>
      </p:sp>
      <p:sp>
        <p:nvSpPr>
          <p:cNvPr id="39939" name="Slide Number Placeholder 3">
            <a:extLst>
              <a:ext uri="{FF2B5EF4-FFF2-40B4-BE49-F238E27FC236}">
                <a16:creationId xmlns:a16="http://schemas.microsoft.com/office/drawing/2014/main" id="{0D20AF0E-0C99-E2CA-4F1F-4D36620AE93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105000"/>
              <a:buChar char="•"/>
              <a:defRPr sz="2400" b="1">
                <a:solidFill>
                  <a:srgbClr val="33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80000"/>
              <a:buChar char="•"/>
              <a:defRPr sz="2000">
                <a:solidFill>
                  <a:srgbClr val="0066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80000"/>
              <a:buChar char="•"/>
              <a:defRPr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2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00C7B987-32A9-2A48-AF48-93D99A1D9790}" type="slidenum">
              <a:rPr lang="en-US" altLang="en-US" sz="1200" smtClean="0">
                <a:solidFill>
                  <a:schemeClr val="tx1"/>
                </a:solidFill>
                <a:latin typeface="Comic Sans MS" panose="030F0902030302020204" pitchFamily="66" charset="0"/>
              </a:rPr>
              <a:pPr>
                <a:spcBef>
                  <a:spcPct val="0"/>
                </a:spcBef>
                <a:buSzTx/>
                <a:buFontTx/>
                <a:buNone/>
              </a:pPr>
              <a:t>19</a:t>
            </a:fld>
            <a:endParaRPr lang="en-US" altLang="en-US" sz="120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pic>
        <p:nvPicPr>
          <p:cNvPr id="39940" name="Picture 2">
            <a:extLst>
              <a:ext uri="{FF2B5EF4-FFF2-40B4-BE49-F238E27FC236}">
                <a16:creationId xmlns:a16="http://schemas.microsoft.com/office/drawing/2014/main" id="{D078CED3-C219-6D18-640C-62D8C8AE6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23" y="1830896"/>
            <a:ext cx="3340100" cy="432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3" descr="A picture containing text, receipt&#10;&#10;Description automatically generated">
            <a:extLst>
              <a:ext uri="{FF2B5EF4-FFF2-40B4-BE49-F238E27FC236}">
                <a16:creationId xmlns:a16="http://schemas.microsoft.com/office/drawing/2014/main" id="{F5F39270-AECE-48F4-D373-517137C34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778" y="2165350"/>
            <a:ext cx="4192588" cy="389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9942" name="Straight Arrow Connector 2">
            <a:extLst>
              <a:ext uri="{FF2B5EF4-FFF2-40B4-BE49-F238E27FC236}">
                <a16:creationId xmlns:a16="http://schemas.microsoft.com/office/drawing/2014/main" id="{1C1C6516-BC13-CEC2-59A6-3C82E0CFC01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038600" y="4114800"/>
            <a:ext cx="685800" cy="0"/>
          </a:xfrm>
          <a:prstGeom prst="straightConnector1">
            <a:avLst/>
          </a:prstGeom>
          <a:noFill/>
          <a:ln w="6667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Number Placeholder 3">
            <a:extLst>
              <a:ext uri="{FF2B5EF4-FFF2-40B4-BE49-F238E27FC236}">
                <a16:creationId xmlns:a16="http://schemas.microsoft.com/office/drawing/2014/main" id="{543FAA0B-950F-D43F-7FF2-A4DA4134F07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105000"/>
              <a:buChar char="•"/>
              <a:defRPr sz="2400" b="1">
                <a:solidFill>
                  <a:srgbClr val="33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80000"/>
              <a:buChar char="•"/>
              <a:defRPr sz="2000">
                <a:solidFill>
                  <a:srgbClr val="0066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80000"/>
              <a:buChar char="•"/>
              <a:defRPr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2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046877B8-528A-1749-A42C-460E6B2654BB}" type="slidenum">
              <a:rPr lang="en-US" altLang="en-US" sz="1200" smtClean="0">
                <a:solidFill>
                  <a:schemeClr val="tx1"/>
                </a:solidFill>
                <a:latin typeface="Comic Sans MS" panose="030F0902030302020204" pitchFamily="66" charset="0"/>
              </a:rPr>
              <a:pPr>
                <a:spcBef>
                  <a:spcPct val="0"/>
                </a:spcBef>
                <a:buSzTx/>
                <a:buFontTx/>
                <a:buNone/>
              </a:pPr>
              <a:t>2</a:t>
            </a:fld>
            <a:endParaRPr lang="en-US" altLang="en-US" sz="120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sp>
        <p:nvSpPr>
          <p:cNvPr id="496642" name="Rectangle 2">
            <a:extLst>
              <a:ext uri="{FF2B5EF4-FFF2-40B4-BE49-F238E27FC236}">
                <a16:creationId xmlns:a16="http://schemas.microsoft.com/office/drawing/2014/main" id="{44184FA8-05E1-675F-77C4-000EDFFB6A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3200">
                <a:cs typeface="+mj-cs"/>
              </a:rPr>
              <a:t>Understanding the Universe</a:t>
            </a:r>
            <a:endParaRPr lang="en-US" sz="3200">
              <a:cs typeface="+mj-cs"/>
            </a:endParaRPr>
          </a:p>
        </p:txBody>
      </p:sp>
      <p:pic>
        <p:nvPicPr>
          <p:cNvPr id="18435" name="Picture 2" descr="universe_original">
            <a:extLst>
              <a:ext uri="{FF2B5EF4-FFF2-40B4-BE49-F238E27FC236}">
                <a16:creationId xmlns:a16="http://schemas.microsoft.com/office/drawing/2014/main" id="{AB865C6F-5111-9083-DEEF-C37C3368B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371600"/>
            <a:ext cx="4953000" cy="419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Line 4">
            <a:extLst>
              <a:ext uri="{FF2B5EF4-FFF2-40B4-BE49-F238E27FC236}">
                <a16:creationId xmlns:a16="http://schemas.microsoft.com/office/drawing/2014/main" id="{D47D23DF-81CB-E57D-0336-0B016EBEA367}"/>
              </a:ext>
            </a:extLst>
          </p:cNvPr>
          <p:cNvSpPr>
            <a:spLocks noChangeShapeType="1"/>
          </p:cNvSpPr>
          <p:nvPr/>
        </p:nvSpPr>
        <p:spPr bwMode="auto">
          <a:xfrm>
            <a:off x="1600200" y="5791200"/>
            <a:ext cx="6265863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7" name="Text Box 5">
            <a:extLst>
              <a:ext uri="{FF2B5EF4-FFF2-40B4-BE49-F238E27FC236}">
                <a16:creationId xmlns:a16="http://schemas.microsoft.com/office/drawing/2014/main" id="{18BB09E2-11EB-338E-A80F-4770B4EEA2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975" y="5949950"/>
            <a:ext cx="51133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105000"/>
              <a:buChar char="•"/>
              <a:defRPr sz="2400" b="1">
                <a:solidFill>
                  <a:srgbClr val="33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80000"/>
              <a:buChar char="•"/>
              <a:defRPr sz="2000">
                <a:solidFill>
                  <a:srgbClr val="0066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80000"/>
              <a:buChar char="•"/>
              <a:defRPr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2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2000" b="0">
                <a:solidFill>
                  <a:schemeClr val="tx1"/>
                </a:solidFill>
              </a:rPr>
              <a:t>Older ….. larger … colder ….less energetic</a:t>
            </a:r>
          </a:p>
        </p:txBody>
      </p:sp>
      <p:sp>
        <p:nvSpPr>
          <p:cNvPr id="18438" name="Oval 6">
            <a:extLst>
              <a:ext uri="{FF2B5EF4-FFF2-40B4-BE49-F238E27FC236}">
                <a16:creationId xmlns:a16="http://schemas.microsoft.com/office/drawing/2014/main" id="{D1459424-AB11-FD44-9573-88C0112C19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2514600"/>
            <a:ext cx="1584325" cy="1511300"/>
          </a:xfrm>
          <a:prstGeom prst="ellipse">
            <a:avLst/>
          </a:prstGeom>
          <a:gradFill rotWithShape="1">
            <a:gsLst>
              <a:gs pos="0">
                <a:srgbClr val="B7B2F6"/>
              </a:gs>
              <a:gs pos="100000">
                <a:srgbClr val="2A1CE4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2A1CE4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SzPct val="105000"/>
              <a:buChar char="•"/>
              <a:defRPr sz="2400" b="1">
                <a:solidFill>
                  <a:srgbClr val="33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80000"/>
              <a:buChar char="•"/>
              <a:defRPr sz="2000">
                <a:solidFill>
                  <a:srgbClr val="0066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80000"/>
              <a:buChar char="•"/>
              <a:defRPr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2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3200" b="0">
                <a:solidFill>
                  <a:schemeClr val="tx1"/>
                </a:solidFill>
              </a:rPr>
              <a:t>now</a:t>
            </a:r>
          </a:p>
        </p:txBody>
      </p:sp>
      <p:sp>
        <p:nvSpPr>
          <p:cNvPr id="18439" name="Oval 7">
            <a:extLst>
              <a:ext uri="{FF2B5EF4-FFF2-40B4-BE49-F238E27FC236}">
                <a16:creationId xmlns:a16="http://schemas.microsoft.com/office/drawing/2014/main" id="{5C8486D2-97CF-F520-C8EE-B3F34B1E03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438400"/>
            <a:ext cx="1800225" cy="1654175"/>
          </a:xfrm>
          <a:prstGeom prst="ellipse">
            <a:avLst/>
          </a:prstGeom>
          <a:gradFill rotWithShape="1">
            <a:gsLst>
              <a:gs pos="0">
                <a:srgbClr val="E6F83E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SzPct val="105000"/>
              <a:buChar char="•"/>
              <a:defRPr sz="2400" b="1">
                <a:solidFill>
                  <a:srgbClr val="33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80000"/>
              <a:buChar char="•"/>
              <a:defRPr sz="2000">
                <a:solidFill>
                  <a:srgbClr val="0066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80000"/>
              <a:buChar char="•"/>
              <a:defRPr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2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3200" b="0">
                <a:solidFill>
                  <a:schemeClr val="tx1"/>
                </a:solidFill>
              </a:rPr>
              <a:t>Big Bang</a:t>
            </a:r>
          </a:p>
        </p:txBody>
      </p:sp>
      <p:sp>
        <p:nvSpPr>
          <p:cNvPr id="496649" name="Oval 9">
            <a:extLst>
              <a:ext uri="{FF2B5EF4-FFF2-40B4-BE49-F238E27FC236}">
                <a16:creationId xmlns:a16="http://schemas.microsoft.com/office/drawing/2014/main" id="{7F22667B-3CDA-40D3-AF41-E787192A9E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2209800"/>
            <a:ext cx="609600" cy="1905000"/>
          </a:xfrm>
          <a:prstGeom prst="ellipse">
            <a:avLst/>
          </a:prstGeom>
          <a:noFill/>
          <a:ln w="635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SzPct val="105000"/>
              <a:buChar char="•"/>
              <a:defRPr sz="2400" b="1">
                <a:solidFill>
                  <a:srgbClr val="33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80000"/>
              <a:buChar char="•"/>
              <a:defRPr sz="2000">
                <a:solidFill>
                  <a:srgbClr val="0066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80000"/>
              <a:buChar char="•"/>
              <a:defRPr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2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>
                <a:schemeClr val="tx1"/>
              </a:buClr>
              <a:buSzTx/>
              <a:buFontTx/>
              <a:buNone/>
            </a:pPr>
            <a:endParaRPr kumimoji="1" lang="en-GB" altLang="en-US" sz="2800" b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664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>
            <a:extLst>
              <a:ext uri="{FF2B5EF4-FFF2-40B4-BE49-F238E27FC236}">
                <a16:creationId xmlns:a16="http://schemas.microsoft.com/office/drawing/2014/main" id="{BCB2E898-0436-DA87-24F7-68643F11F1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Prospects: Electroweak Interactions</a:t>
            </a:r>
          </a:p>
        </p:txBody>
      </p:sp>
      <p:sp>
        <p:nvSpPr>
          <p:cNvPr id="40962" name="Content Placeholder 2">
            <a:extLst>
              <a:ext uri="{FF2B5EF4-FFF2-40B4-BE49-F238E27FC236}">
                <a16:creationId xmlns:a16="http://schemas.microsoft.com/office/drawing/2014/main" id="{7D6DEF96-976C-5A5B-8D25-DB9E6DFD09C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Often statistics-limited</a:t>
            </a:r>
          </a:p>
          <a:p>
            <a:r>
              <a:rPr lang="en-US" altLang="en-US" dirty="0"/>
              <a:t>Many inter-related parameters</a:t>
            </a:r>
          </a:p>
          <a:p>
            <a:r>
              <a:rPr lang="en-US" altLang="en-US" dirty="0"/>
              <a:t>Example: WW scattering</a:t>
            </a:r>
          </a:p>
          <a:p>
            <a:pPr lvl="1"/>
            <a:r>
              <a:rPr lang="en-US" altLang="en-US" dirty="0"/>
              <a:t>Significant and delicate test of the Electroweak theory with the Higgs boson at the heart of it – deviation from exact SM Higgs predictions would alter WW cross-section potentially fatally for the SM, but it agrees with predictions so far.</a:t>
            </a:r>
          </a:p>
        </p:txBody>
      </p:sp>
      <p:sp>
        <p:nvSpPr>
          <p:cNvPr id="40963" name="Slide Number Placeholder 3">
            <a:extLst>
              <a:ext uri="{FF2B5EF4-FFF2-40B4-BE49-F238E27FC236}">
                <a16:creationId xmlns:a16="http://schemas.microsoft.com/office/drawing/2014/main" id="{5AEA5B84-1AB6-CCD8-D060-60AD3AA7353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105000"/>
              <a:buChar char="•"/>
              <a:defRPr sz="2400" b="1">
                <a:solidFill>
                  <a:srgbClr val="33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80000"/>
              <a:buChar char="•"/>
              <a:defRPr sz="2000">
                <a:solidFill>
                  <a:srgbClr val="0066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80000"/>
              <a:buChar char="•"/>
              <a:defRPr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2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4233B0EC-22A7-9F44-85B3-EA115F16BF40}" type="slidenum">
              <a:rPr lang="en-US" altLang="en-US" sz="1200" smtClean="0">
                <a:solidFill>
                  <a:schemeClr val="tx1"/>
                </a:solidFill>
                <a:latin typeface="Comic Sans MS" panose="030F0902030302020204" pitchFamily="66" charset="0"/>
              </a:rPr>
              <a:pPr>
                <a:spcBef>
                  <a:spcPct val="0"/>
                </a:spcBef>
                <a:buSzTx/>
                <a:buFontTx/>
                <a:buNone/>
              </a:pPr>
              <a:t>20</a:t>
            </a:fld>
            <a:endParaRPr lang="en-US" altLang="en-US" sz="120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pic>
        <p:nvPicPr>
          <p:cNvPr id="40964" name="Picture 5" descr="Diagram&#10;&#10;Description automatically generated">
            <a:extLst>
              <a:ext uri="{FF2B5EF4-FFF2-40B4-BE49-F238E27FC236}">
                <a16:creationId xmlns:a16="http://schemas.microsoft.com/office/drawing/2014/main" id="{391A37AA-1A46-B908-A013-8B6C09EBF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9" y="3610355"/>
            <a:ext cx="514508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2">
            <a:extLst>
              <a:ext uri="{FF2B5EF4-FFF2-40B4-BE49-F238E27FC236}">
                <a16:creationId xmlns:a16="http://schemas.microsoft.com/office/drawing/2014/main" id="{A944FEC4-395F-EF56-909F-DBCE9CD55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" y="4943287"/>
            <a:ext cx="2662402" cy="191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D85B6172-3673-6294-7929-847E81C657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2774" y="3630734"/>
            <a:ext cx="3795130" cy="2614423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8FB04-32E5-881B-1755-A3D20BFDE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Prospects: W mass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AE17421-0FB8-263B-53DE-A7A5514115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090"/>
          <a:stretch/>
        </p:blipFill>
        <p:spPr>
          <a:xfrm>
            <a:off x="3962400" y="1219200"/>
            <a:ext cx="5295900" cy="32766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C54849-2362-93D9-44E6-96D97D35A4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715592-8E05-6441-83B5-D06CEB4D6E5B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E36455-B311-D672-D5BC-95E2B19FA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27" y="737299"/>
            <a:ext cx="3841173" cy="55717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5444817-C29B-03F8-061B-54A3B0C86F53}"/>
              </a:ext>
            </a:extLst>
          </p:cNvPr>
          <p:cNvSpPr txBox="1"/>
          <p:nvPr/>
        </p:nvSpPr>
        <p:spPr>
          <a:xfrm>
            <a:off x="4114800" y="4569989"/>
            <a:ext cx="51491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 mass: precision at hadron collider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3079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8FB04-32E5-881B-1755-A3D20BFDE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Prospects: Top mass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C54849-2362-93D9-44E6-96D97D35A4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715592-8E05-6441-83B5-D06CEB4D6E5B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  <p:pic>
        <p:nvPicPr>
          <p:cNvPr id="7" name="Picture 6" descr="A graph of a number of numbers&#10;&#10;Description automatically generated with medium confidence">
            <a:extLst>
              <a:ext uri="{FF2B5EF4-FFF2-40B4-BE49-F238E27FC236}">
                <a16:creationId xmlns:a16="http://schemas.microsoft.com/office/drawing/2014/main" id="{FC7CB003-095A-A127-4DBB-A7436EB13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219200"/>
            <a:ext cx="6270210" cy="473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6775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26C70-FDE3-B1C7-68C9-43ED4F565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Prospects: Weak Mixing angle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D7B01F-7E84-E267-208B-37C8DFCE1A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912996"/>
            <a:ext cx="3710813" cy="5181600"/>
          </a:xfrm>
        </p:spPr>
        <p:txBody>
          <a:bodyPr/>
          <a:lstStyle/>
          <a:p>
            <a:r>
              <a:rPr lang="en-US" dirty="0"/>
              <a:t>LEP/SLD in 3 sigma tension</a:t>
            </a:r>
          </a:p>
          <a:p>
            <a:r>
              <a:rPr lang="en-US" dirty="0" err="1"/>
              <a:t>LHCb</a:t>
            </a:r>
            <a:r>
              <a:rPr lang="en-US" dirty="0"/>
              <a:t> benefit from forward acceptance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F36073-9802-20C2-41BE-39FFAB4112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715592-8E05-6441-83B5-D06CEB4D6E5B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FB33AF-AFB4-9051-563F-C4990136A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04443"/>
            <a:ext cx="4420908" cy="25395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C7C60F-8B81-D38E-8D9B-1FA0A01DB3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1"/>
          <a:stretch/>
        </p:blipFill>
        <p:spPr>
          <a:xfrm>
            <a:off x="4611407" y="2505760"/>
            <a:ext cx="4532593" cy="32944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2C745A-D061-AD91-F351-39B568AD85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01" r="2703" b="16502"/>
          <a:stretch/>
        </p:blipFill>
        <p:spPr>
          <a:xfrm>
            <a:off x="889001" y="5548521"/>
            <a:ext cx="4038600" cy="6998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F6FB3D-9C26-5634-1AE5-E9205590EC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5700" y="5756171"/>
            <a:ext cx="2908300" cy="609600"/>
          </a:xfrm>
          <a:prstGeom prst="rect">
            <a:avLst/>
          </a:prstGeom>
        </p:spPr>
      </p:pic>
      <p:pic>
        <p:nvPicPr>
          <p:cNvPr id="7" name="Picture 6" descr="A graph with lines and dots&#10;&#10;Description automatically generated">
            <a:extLst>
              <a:ext uri="{FF2B5EF4-FFF2-40B4-BE49-F238E27FC236}">
                <a16:creationId xmlns:a16="http://schemas.microsoft.com/office/drawing/2014/main" id="{FA9C2343-2C04-9D3F-E29A-8B874B64AD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3213" y="715963"/>
            <a:ext cx="5090287" cy="198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8272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>
            <a:extLst>
              <a:ext uri="{FF2B5EF4-FFF2-40B4-BE49-F238E27FC236}">
                <a16:creationId xmlns:a16="http://schemas.microsoft.com/office/drawing/2014/main" id="{1FD0D0C1-98DE-F47A-3CC8-288DF4AB21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Joined-up picture: Effective Field Theory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F16C-A87D-A118-3C4E-E3DB83973B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Not a model as such, but an equation with terms additional to the SM, that modify it in specific ways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 marL="0" indent="0">
              <a:buFontTx/>
              <a:buNone/>
              <a:defRPr/>
            </a:pPr>
            <a:endParaRPr lang="en-US" dirty="0"/>
          </a:p>
        </p:txBody>
      </p:sp>
      <p:sp>
        <p:nvSpPr>
          <p:cNvPr id="44035" name="Slide Number Placeholder 3">
            <a:extLst>
              <a:ext uri="{FF2B5EF4-FFF2-40B4-BE49-F238E27FC236}">
                <a16:creationId xmlns:a16="http://schemas.microsoft.com/office/drawing/2014/main" id="{43DB81B4-C481-CB33-77E0-AF10C312E4B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105000"/>
              <a:buChar char="•"/>
              <a:defRPr sz="2400" b="1">
                <a:solidFill>
                  <a:srgbClr val="33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80000"/>
              <a:buChar char="•"/>
              <a:defRPr sz="2000">
                <a:solidFill>
                  <a:srgbClr val="0066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80000"/>
              <a:buChar char="•"/>
              <a:defRPr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2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3A7DB916-6D7F-4A49-BF4D-180B1B31A994}" type="slidenum">
              <a:rPr lang="en-US" altLang="en-US" sz="1200" smtClean="0">
                <a:solidFill>
                  <a:schemeClr val="tx1"/>
                </a:solidFill>
                <a:latin typeface="Comic Sans MS" panose="030F0902030302020204" pitchFamily="66" charset="0"/>
              </a:rPr>
              <a:pPr>
                <a:spcBef>
                  <a:spcPct val="0"/>
                </a:spcBef>
                <a:buSzTx/>
                <a:buFontTx/>
                <a:buNone/>
              </a:pPr>
              <a:t>24</a:t>
            </a:fld>
            <a:endParaRPr lang="en-US" altLang="en-US" sz="120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pic>
        <p:nvPicPr>
          <p:cNvPr id="44036" name="Picture 3" descr="Text&#10;&#10;Description automatically generated">
            <a:extLst>
              <a:ext uri="{FF2B5EF4-FFF2-40B4-BE49-F238E27FC236}">
                <a16:creationId xmlns:a16="http://schemas.microsoft.com/office/drawing/2014/main" id="{72D2E96B-5A65-AB3C-9316-5B23BA9F6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2"/>
          <a:stretch>
            <a:fillRect/>
          </a:stretch>
        </p:blipFill>
        <p:spPr bwMode="auto">
          <a:xfrm>
            <a:off x="-11113" y="2117725"/>
            <a:ext cx="9144001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5" descr="Chart&#10;&#10;Description automatically generated">
            <a:extLst>
              <a:ext uri="{FF2B5EF4-FFF2-40B4-BE49-F238E27FC236}">
                <a16:creationId xmlns:a16="http://schemas.microsoft.com/office/drawing/2014/main" id="{6FF38CE6-FA11-271B-5C1B-C8EB8D02E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111500"/>
            <a:ext cx="3286125" cy="333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>
            <a:extLst>
              <a:ext uri="{FF2B5EF4-FFF2-40B4-BE49-F238E27FC236}">
                <a16:creationId xmlns:a16="http://schemas.microsoft.com/office/drawing/2014/main" id="{A502A9C6-66BB-E068-20B7-0D066A7AE3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Prospects: Dark Matter</a:t>
            </a:r>
          </a:p>
        </p:txBody>
      </p:sp>
      <p:sp>
        <p:nvSpPr>
          <p:cNvPr id="47106" name="Content Placeholder 2">
            <a:extLst>
              <a:ext uri="{FF2B5EF4-FFF2-40B4-BE49-F238E27FC236}">
                <a16:creationId xmlns:a16="http://schemas.microsoft.com/office/drawing/2014/main" id="{087BE92D-5182-7597-534A-4242D14043E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Standard Model has shortcomings, where’s the dark matter?</a:t>
            </a:r>
          </a:p>
          <a:p>
            <a:endParaRPr lang="en-US" altLang="en-US" dirty="0"/>
          </a:p>
          <a:p>
            <a:r>
              <a:rPr lang="en-US" altLang="en-US" dirty="0"/>
              <a:t>Collider approaches:</a:t>
            </a:r>
          </a:p>
          <a:p>
            <a:endParaRPr lang="en-US" altLang="en-US" dirty="0"/>
          </a:p>
          <a:p>
            <a:r>
              <a:rPr lang="en-US" altLang="en-US" dirty="0"/>
              <a:t>Look for specific theory predictions</a:t>
            </a:r>
          </a:p>
          <a:p>
            <a:r>
              <a:rPr lang="en-US" altLang="en-US" dirty="0"/>
              <a:t>Model-independent measurements</a:t>
            </a:r>
          </a:p>
          <a:p>
            <a:pPr lvl="1"/>
            <a:r>
              <a:rPr lang="en-US" altLang="en-US" dirty="0">
                <a:solidFill>
                  <a:srgbClr val="FF0000"/>
                </a:solidFill>
              </a:rPr>
              <a:t>go and map out the phase space = what can we see (or not)?</a:t>
            </a:r>
          </a:p>
          <a:p>
            <a:pPr lvl="2"/>
            <a:r>
              <a:rPr lang="en-US" altLang="en-US" dirty="0" err="1">
                <a:solidFill>
                  <a:srgbClr val="FF0000"/>
                </a:solidFill>
              </a:rPr>
              <a:t>organise</a:t>
            </a:r>
            <a:r>
              <a:rPr lang="en-US" altLang="en-US" dirty="0">
                <a:solidFill>
                  <a:srgbClr val="FF0000"/>
                </a:solidFill>
              </a:rPr>
              <a:t> by experimental signature</a:t>
            </a:r>
          </a:p>
          <a:p>
            <a:pPr lvl="2"/>
            <a:r>
              <a:rPr lang="en-US" altLang="en-US" dirty="0">
                <a:solidFill>
                  <a:srgbClr val="FF0000"/>
                </a:solidFill>
              </a:rPr>
              <a:t>divide the parameter space up into “fiducial volumes” – well-defined regions, separated by cuts</a:t>
            </a:r>
          </a:p>
          <a:p>
            <a:pPr lvl="2"/>
            <a:r>
              <a:rPr lang="en-US" altLang="en-US" dirty="0">
                <a:solidFill>
                  <a:srgbClr val="FF0000"/>
                </a:solidFill>
              </a:rPr>
              <a:t>Say what you saw or didn’t see in that region</a:t>
            </a:r>
          </a:p>
          <a:p>
            <a:pPr lvl="3"/>
            <a:r>
              <a:rPr lang="en-US" altLang="en-US" dirty="0">
                <a:solidFill>
                  <a:srgbClr val="FF0000"/>
                </a:solidFill>
              </a:rPr>
              <a:t>This constrains the theories</a:t>
            </a:r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7AF59EFD-BB89-AAF5-B3E3-6FC24B7A2D0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105000"/>
              <a:buChar char="•"/>
              <a:defRPr sz="2400" b="1">
                <a:solidFill>
                  <a:srgbClr val="33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80000"/>
              <a:buChar char="•"/>
              <a:defRPr sz="2000">
                <a:solidFill>
                  <a:srgbClr val="0066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80000"/>
              <a:buChar char="•"/>
              <a:defRPr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2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60ACD431-5DA1-1C4E-8408-3AA77D723E34}" type="slidenum">
              <a:rPr lang="en-US" altLang="en-US" sz="1200" smtClean="0">
                <a:solidFill>
                  <a:schemeClr val="tx1"/>
                </a:solidFill>
                <a:latin typeface="Comic Sans MS" panose="030F0902030302020204" pitchFamily="66" charset="0"/>
              </a:rPr>
              <a:pPr>
                <a:spcBef>
                  <a:spcPct val="0"/>
                </a:spcBef>
                <a:buSzTx/>
                <a:buFontTx/>
                <a:buNone/>
              </a:pPr>
              <a:t>25</a:t>
            </a:fld>
            <a:endParaRPr lang="en-US" altLang="en-US" sz="120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Content Placeholder 2">
            <a:extLst>
              <a:ext uri="{FF2B5EF4-FFF2-40B4-BE49-F238E27FC236}">
                <a16:creationId xmlns:a16="http://schemas.microsoft.com/office/drawing/2014/main" id="{99821EC5-80FD-5FFA-5369-5117C05C48A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990600"/>
            <a:ext cx="8686800" cy="5181600"/>
          </a:xfrm>
        </p:spPr>
        <p:txBody>
          <a:bodyPr/>
          <a:lstStyle/>
          <a:p>
            <a:r>
              <a:rPr lang="en-US" altLang="en-US" b="0"/>
              <a:t>Typically search for a mass resonance</a:t>
            </a:r>
          </a:p>
          <a:p>
            <a:pPr>
              <a:buFontTx/>
              <a:buNone/>
            </a:pPr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pPr>
              <a:buFontTx/>
              <a:buNone/>
            </a:pPr>
            <a:endParaRPr lang="en-US" altLang="en-US"/>
          </a:p>
          <a:p>
            <a:endParaRPr lang="en-US" altLang="en-US"/>
          </a:p>
          <a:p>
            <a:pPr lvl="1"/>
            <a:r>
              <a:rPr lang="en-US" altLang="en-US" sz="1600"/>
              <a:t>Higher energy       </a:t>
            </a:r>
            <a:r>
              <a:rPr lang="en-US" altLang="en-US" sz="1600">
                <a:latin typeface="Wingdings" pitchFamily="2" charset="2"/>
                <a:sym typeface="Wingdings" pitchFamily="2" charset="2"/>
              </a:rPr>
              <a:t> </a:t>
            </a:r>
            <a:r>
              <a:rPr lang="en-US" altLang="en-US" sz="1600">
                <a:sym typeface="Wingdings" pitchFamily="2" charset="2"/>
              </a:rPr>
              <a:t>Access </a:t>
            </a:r>
            <a:r>
              <a:rPr lang="en-US" altLang="en-US" sz="1600"/>
              <a:t>higher mass states</a:t>
            </a:r>
          </a:p>
          <a:p>
            <a:pPr lvl="1"/>
            <a:r>
              <a:rPr lang="en-US" altLang="en-US" sz="1600"/>
              <a:t>Higher luminosity  </a:t>
            </a:r>
            <a:r>
              <a:rPr lang="en-US" altLang="en-US" sz="1600">
                <a:latin typeface="Wingdings" pitchFamily="2" charset="2"/>
                <a:sym typeface="Wingdings" pitchFamily="2" charset="2"/>
              </a:rPr>
              <a:t> </a:t>
            </a:r>
            <a:r>
              <a:rPr lang="en-US" altLang="en-US" sz="1600">
                <a:sym typeface="Wingdings" pitchFamily="2" charset="2"/>
              </a:rPr>
              <a:t>Access </a:t>
            </a:r>
            <a:r>
              <a:rPr lang="en-US" altLang="en-US" sz="1600"/>
              <a:t>rarer production processes</a:t>
            </a:r>
          </a:p>
          <a:p>
            <a:r>
              <a:rPr lang="en-US" altLang="en-US" b="0"/>
              <a:t>This has worked: ...</a:t>
            </a:r>
            <a:r>
              <a:rPr lang="en-GB" altLang="en-US" b="0"/>
              <a:t>J/</a:t>
            </a:r>
            <a:r>
              <a:rPr lang="en-GB" altLang="en-US" b="0">
                <a:latin typeface="Symbol" pitchFamily="2" charset="2"/>
              </a:rPr>
              <a:t>y</a:t>
            </a:r>
            <a:r>
              <a:rPr lang="en-GB" altLang="en-US" b="0"/>
              <a:t>, </a:t>
            </a:r>
            <a:r>
              <a:rPr lang="el-GR" altLang="en-US" b="0">
                <a:solidFill>
                  <a:srgbClr val="222268"/>
                </a:solidFill>
                <a:latin typeface="Calibri" panose="020F0502020204030204" pitchFamily="34" charset="0"/>
              </a:rPr>
              <a:t>ϒ</a:t>
            </a:r>
            <a:r>
              <a:rPr lang="en-GB" altLang="en-US" b="0"/>
              <a:t>, Z, Higgs, ...</a:t>
            </a:r>
          </a:p>
          <a:p>
            <a:pPr lvl="1"/>
            <a:r>
              <a:rPr lang="en-GB" altLang="en-US" sz="1600"/>
              <a:t>But no evidence for resonances Beyond the Standard Model </a:t>
            </a:r>
            <a:br>
              <a:rPr lang="en-GB" altLang="en-US" sz="1600"/>
            </a:br>
            <a:r>
              <a:rPr lang="en-GB" altLang="en-US" sz="1600"/>
              <a:t>Ruled out phase-space: e.g. mass(Z</a:t>
            </a:r>
            <a:r>
              <a:rPr lang="en-GB" altLang="en-US" sz="1600">
                <a:latin typeface="Symbol" pitchFamily="2" charset="2"/>
              </a:rPr>
              <a:t>’</a:t>
            </a:r>
            <a:r>
              <a:rPr lang="en-GB" altLang="ja-JP" sz="1400">
                <a:latin typeface="Wingdings" pitchFamily="2" charset="2"/>
                <a:sym typeface="Wingdings" pitchFamily="2" charset="2"/>
              </a:rPr>
              <a:t></a:t>
            </a:r>
            <a:r>
              <a:rPr lang="en-GB" altLang="ja-JP" sz="1600">
                <a:latin typeface="Symbol" pitchFamily="2" charset="2"/>
              </a:rPr>
              <a:t> t</a:t>
            </a:r>
            <a:r>
              <a:rPr lang="en-GB" altLang="ja-JP" sz="1600" baseline="30000">
                <a:latin typeface="Symbol" pitchFamily="2" charset="2"/>
              </a:rPr>
              <a:t>+</a:t>
            </a:r>
            <a:r>
              <a:rPr lang="en-GB" altLang="ja-JP" sz="1600">
                <a:latin typeface="Symbol" pitchFamily="2" charset="2"/>
              </a:rPr>
              <a:t>t</a:t>
            </a:r>
            <a:r>
              <a:rPr lang="en-GB" altLang="ja-JP" sz="1600" baseline="30000">
                <a:latin typeface="Symbol" pitchFamily="2" charset="2"/>
              </a:rPr>
              <a:t>-</a:t>
            </a:r>
            <a:r>
              <a:rPr lang="en-GB" altLang="ja-JP" sz="1600">
                <a:latin typeface="Symbol" pitchFamily="2" charset="2"/>
              </a:rPr>
              <a:t>) </a:t>
            </a:r>
            <a:r>
              <a:rPr lang="en-GB" altLang="ja-JP" sz="1600"/>
              <a:t>is &gt; 2.4 TeV</a:t>
            </a:r>
            <a:endParaRPr lang="en-US" altLang="en-US" sz="1600" baseline="30000"/>
          </a:p>
        </p:txBody>
      </p:sp>
      <p:grpSp>
        <p:nvGrpSpPr>
          <p:cNvPr id="48130" name="Group 30">
            <a:extLst>
              <a:ext uri="{FF2B5EF4-FFF2-40B4-BE49-F238E27FC236}">
                <a16:creationId xmlns:a16="http://schemas.microsoft.com/office/drawing/2014/main" id="{503F7DEF-FF38-0421-6650-A2BCF09083A4}"/>
              </a:ext>
            </a:extLst>
          </p:cNvPr>
          <p:cNvGrpSpPr>
            <a:grpSpLocks/>
          </p:cNvGrpSpPr>
          <p:nvPr/>
        </p:nvGrpSpPr>
        <p:grpSpPr bwMode="auto">
          <a:xfrm>
            <a:off x="838200" y="1770063"/>
            <a:ext cx="7086600" cy="2479675"/>
            <a:chOff x="838200" y="1770509"/>
            <a:chExt cx="7086600" cy="2479657"/>
          </a:xfrm>
        </p:grpSpPr>
        <p:sp>
          <p:nvSpPr>
            <p:cNvPr id="48144" name="Right Arrow 4">
              <a:extLst>
                <a:ext uri="{FF2B5EF4-FFF2-40B4-BE49-F238E27FC236}">
                  <a16:creationId xmlns:a16="http://schemas.microsoft.com/office/drawing/2014/main" id="{63F49B5D-FEB4-6E57-7859-EB9157DC40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200" y="2895600"/>
              <a:ext cx="2362200" cy="228600"/>
            </a:xfrm>
            <a:prstGeom prst="rightArrow">
              <a:avLst>
                <a:gd name="adj1" fmla="val 50000"/>
                <a:gd name="adj2" fmla="val 49992"/>
              </a:avLst>
            </a:prstGeom>
            <a:solidFill>
              <a:srgbClr val="66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SzPct val="105000"/>
                <a:buChar char="•"/>
                <a:defRPr sz="2400" b="1">
                  <a:solidFill>
                    <a:srgbClr val="33339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SzPct val="80000"/>
                <a:buChar char="•"/>
                <a:defRPr sz="2000">
                  <a:solidFill>
                    <a:srgbClr val="00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SzPct val="80000"/>
                <a:buChar char="•"/>
                <a:defRPr>
                  <a:solidFill>
                    <a:srgbClr val="008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25000"/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SzTx/>
              </a:pPr>
              <a:endParaRPr lang="en-US" altLang="en-US" b="0">
                <a:solidFill>
                  <a:schemeClr val="accent2"/>
                </a:solidFill>
              </a:endParaRPr>
            </a:p>
          </p:txBody>
        </p:sp>
        <p:sp>
          <p:nvSpPr>
            <p:cNvPr id="48145" name="Right Arrow 5">
              <a:extLst>
                <a:ext uri="{FF2B5EF4-FFF2-40B4-BE49-F238E27FC236}">
                  <a16:creationId xmlns:a16="http://schemas.microsoft.com/office/drawing/2014/main" id="{9887E64B-B2FF-E2F7-4914-F96BB3A87DE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3860000" flipV="1">
              <a:off x="2961107" y="2433032"/>
              <a:ext cx="1471559" cy="146514"/>
            </a:xfrm>
            <a:prstGeom prst="rightArrow">
              <a:avLst>
                <a:gd name="adj1" fmla="val 50000"/>
                <a:gd name="adj2" fmla="val 49987"/>
              </a:avLst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SzPct val="105000"/>
                <a:buChar char="•"/>
                <a:defRPr sz="2400" b="1">
                  <a:solidFill>
                    <a:srgbClr val="33339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SzPct val="80000"/>
                <a:buChar char="•"/>
                <a:defRPr sz="2000">
                  <a:solidFill>
                    <a:srgbClr val="00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SzPct val="80000"/>
                <a:buChar char="•"/>
                <a:defRPr>
                  <a:solidFill>
                    <a:srgbClr val="008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25000"/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SzTx/>
              </a:pPr>
              <a:endParaRPr lang="en-US" altLang="en-US" b="0">
                <a:solidFill>
                  <a:schemeClr val="accent2"/>
                </a:solidFill>
              </a:endParaRPr>
            </a:p>
          </p:txBody>
        </p:sp>
        <p:sp>
          <p:nvSpPr>
            <p:cNvPr id="7" name="Right Arrow 6">
              <a:extLst>
                <a:ext uri="{FF2B5EF4-FFF2-40B4-BE49-F238E27FC236}">
                  <a16:creationId xmlns:a16="http://schemas.microsoft.com/office/drawing/2014/main" id="{96885E50-D8AF-FAA7-0B55-C41D9CBD8347}"/>
                </a:ext>
              </a:extLst>
            </p:cNvPr>
            <p:cNvSpPr/>
            <p:nvPr/>
          </p:nvSpPr>
          <p:spPr bwMode="auto">
            <a:xfrm>
              <a:off x="5562600" y="2895600"/>
              <a:ext cx="2362200" cy="228600"/>
            </a:xfrm>
            <a:prstGeom prst="rightArrow">
              <a:avLst/>
            </a:prstGeom>
            <a:solidFill>
              <a:srgbClr val="660066"/>
            </a:solidFill>
            <a:ln>
              <a:noFill/>
            </a:ln>
            <a:effectLst/>
            <a:scene3d>
              <a:camera prst="orthographicFront">
                <a:rot lat="0" lon="0" rev="10799999"/>
              </a:camera>
              <a:lightRig rig="threePt" dir="t"/>
            </a:scene3d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FontTx/>
                <a:buChar char="•"/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8147" name="Right Arrow 7">
              <a:extLst>
                <a:ext uri="{FF2B5EF4-FFF2-40B4-BE49-F238E27FC236}">
                  <a16:creationId xmlns:a16="http://schemas.microsoft.com/office/drawing/2014/main" id="{52D6D4B5-3C60-62CA-87E8-2F40A5B515F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460000" flipV="1">
              <a:off x="2853932" y="3418514"/>
              <a:ext cx="1471559" cy="146514"/>
            </a:xfrm>
            <a:prstGeom prst="rightArrow">
              <a:avLst>
                <a:gd name="adj1" fmla="val 50000"/>
                <a:gd name="adj2" fmla="val 49987"/>
              </a:avLst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SzPct val="105000"/>
                <a:buChar char="•"/>
                <a:defRPr sz="2400" b="1">
                  <a:solidFill>
                    <a:srgbClr val="33339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SzPct val="80000"/>
                <a:buChar char="•"/>
                <a:defRPr sz="2000">
                  <a:solidFill>
                    <a:srgbClr val="00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SzPct val="80000"/>
                <a:buChar char="•"/>
                <a:defRPr>
                  <a:solidFill>
                    <a:srgbClr val="008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25000"/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SzTx/>
              </a:pPr>
              <a:endParaRPr lang="en-US" altLang="en-US" b="0">
                <a:solidFill>
                  <a:schemeClr val="accent2"/>
                </a:solidFill>
              </a:endParaRPr>
            </a:p>
          </p:txBody>
        </p:sp>
        <p:sp>
          <p:nvSpPr>
            <p:cNvPr id="9" name="Right Arrow 8">
              <a:extLst>
                <a:ext uri="{FF2B5EF4-FFF2-40B4-BE49-F238E27FC236}">
                  <a16:creationId xmlns:a16="http://schemas.microsoft.com/office/drawing/2014/main" id="{1FC5C2CB-37A2-9D27-1996-A9076B3CC5C0}"/>
                </a:ext>
              </a:extLst>
            </p:cNvPr>
            <p:cNvSpPr/>
            <p:nvPr/>
          </p:nvSpPr>
          <p:spPr bwMode="auto">
            <a:xfrm rot="8460000" flipV="1">
              <a:off x="3234931" y="3647116"/>
              <a:ext cx="1471559" cy="146514"/>
            </a:xfrm>
            <a:prstGeom prst="rightArrow">
              <a:avLst/>
            </a:prstGeom>
            <a:solidFill>
              <a:schemeClr val="tx1"/>
            </a:solidFill>
            <a:ln w="12700" cmpd="sng">
              <a:solidFill>
                <a:schemeClr val="tx1"/>
              </a:solidFill>
            </a:ln>
            <a:effectLst/>
            <a:scene3d>
              <a:camera prst="orthographicFront">
                <a:rot lat="0" lon="0" rev="2100000"/>
              </a:camera>
              <a:lightRig rig="threePt" dir="t"/>
            </a:scene3d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FontTx/>
                <a:buChar char="•"/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" name="Right Arrow 9">
              <a:extLst>
                <a:ext uri="{FF2B5EF4-FFF2-40B4-BE49-F238E27FC236}">
                  <a16:creationId xmlns:a16="http://schemas.microsoft.com/office/drawing/2014/main" id="{3E086598-9F43-640C-D50E-AF31C7135F45}"/>
                </a:ext>
              </a:extLst>
            </p:cNvPr>
            <p:cNvSpPr/>
            <p:nvPr/>
          </p:nvSpPr>
          <p:spPr bwMode="auto">
            <a:xfrm rot="7528246" flipV="1">
              <a:off x="3924697" y="3422609"/>
              <a:ext cx="1471559" cy="183556"/>
            </a:xfrm>
            <a:prstGeom prst="rightArrow">
              <a:avLst/>
            </a:prstGeom>
            <a:solidFill>
              <a:schemeClr val="tx1"/>
            </a:solidFill>
            <a:ln w="12700" cmpd="sng">
              <a:solidFill>
                <a:schemeClr val="tx1"/>
              </a:solidFill>
            </a:ln>
            <a:effectLst/>
            <a:scene3d>
              <a:camera prst="orthographicFront">
                <a:rot lat="0" lon="0" rev="5100000"/>
              </a:camera>
              <a:lightRig rig="threePt" dir="t"/>
            </a:scene3d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FontTx/>
                <a:buChar char="•"/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8150" name="Right Arrow 10">
              <a:extLst>
                <a:ext uri="{FF2B5EF4-FFF2-40B4-BE49-F238E27FC236}">
                  <a16:creationId xmlns:a16="http://schemas.microsoft.com/office/drawing/2014/main" id="{3190ED61-89E3-383D-ECF2-244A4EF6335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333074" flipV="1">
              <a:off x="4041415" y="2756668"/>
              <a:ext cx="1455398" cy="145842"/>
            </a:xfrm>
            <a:prstGeom prst="rightArrow">
              <a:avLst>
                <a:gd name="adj1" fmla="val 50000"/>
                <a:gd name="adj2" fmla="val 49989"/>
              </a:avLst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SzPct val="105000"/>
                <a:buChar char="•"/>
                <a:defRPr sz="2400" b="1">
                  <a:solidFill>
                    <a:srgbClr val="33339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SzPct val="80000"/>
                <a:buChar char="•"/>
                <a:defRPr sz="2000">
                  <a:solidFill>
                    <a:srgbClr val="00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SzPct val="80000"/>
                <a:buChar char="•"/>
                <a:defRPr>
                  <a:solidFill>
                    <a:srgbClr val="008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25000"/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SzTx/>
              </a:pPr>
              <a:endParaRPr lang="en-US" altLang="en-US" b="0">
                <a:solidFill>
                  <a:schemeClr val="accent2"/>
                </a:solidFill>
              </a:endParaRPr>
            </a:p>
          </p:txBody>
        </p:sp>
        <p:sp>
          <p:nvSpPr>
            <p:cNvPr id="48151" name="Right Arrow 11">
              <a:extLst>
                <a:ext uri="{FF2B5EF4-FFF2-40B4-BE49-F238E27FC236}">
                  <a16:creationId xmlns:a16="http://schemas.microsoft.com/office/drawing/2014/main" id="{50EE8748-BD7C-7B08-BAA9-E25482B866E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321015" flipV="1">
              <a:off x="3791404" y="2467802"/>
              <a:ext cx="1455398" cy="145842"/>
            </a:xfrm>
            <a:prstGeom prst="rightArrow">
              <a:avLst>
                <a:gd name="adj1" fmla="val 50000"/>
                <a:gd name="adj2" fmla="val 49989"/>
              </a:avLst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SzPct val="105000"/>
                <a:buChar char="•"/>
                <a:defRPr sz="2400" b="1">
                  <a:solidFill>
                    <a:srgbClr val="33339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SzPct val="80000"/>
                <a:buChar char="•"/>
                <a:defRPr sz="2000">
                  <a:solidFill>
                    <a:srgbClr val="00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SzPct val="80000"/>
                <a:buChar char="•"/>
                <a:defRPr>
                  <a:solidFill>
                    <a:srgbClr val="008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25000"/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SzTx/>
              </a:pPr>
              <a:endParaRPr lang="en-US" altLang="en-US" b="0">
                <a:solidFill>
                  <a:schemeClr val="accent2"/>
                </a:solidFill>
              </a:endParaRPr>
            </a:p>
          </p:txBody>
        </p:sp>
        <p:sp>
          <p:nvSpPr>
            <p:cNvPr id="48152" name="TextBox 14">
              <a:extLst>
                <a:ext uri="{FF2B5EF4-FFF2-40B4-BE49-F238E27FC236}">
                  <a16:creationId xmlns:a16="http://schemas.microsoft.com/office/drawing/2014/main" id="{41A4B627-B1ED-C4A2-E4EF-ECBF23BFD0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19622" y="2057400"/>
              <a:ext cx="53817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SzPct val="105000"/>
                <a:buChar char="•"/>
                <a:defRPr sz="2400" b="1">
                  <a:solidFill>
                    <a:srgbClr val="33339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SzPct val="80000"/>
                <a:buChar char="•"/>
                <a:defRPr sz="2000">
                  <a:solidFill>
                    <a:srgbClr val="00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SzPct val="80000"/>
                <a:buChar char="•"/>
                <a:defRPr>
                  <a:solidFill>
                    <a:srgbClr val="008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25000"/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SzTx/>
                <a:buFontTx/>
                <a:buNone/>
              </a:pPr>
              <a:r>
                <a:rPr lang="en-US" altLang="en-US" b="0">
                  <a:solidFill>
                    <a:srgbClr val="008000"/>
                  </a:solidFill>
                </a:rPr>
                <a:t>O</a:t>
              </a:r>
              <a:r>
                <a:rPr lang="en-US" altLang="en-US" b="0" baseline="-25000">
                  <a:solidFill>
                    <a:srgbClr val="008000"/>
                  </a:solidFill>
                </a:rPr>
                <a:t>1</a:t>
              </a:r>
            </a:p>
          </p:txBody>
        </p:sp>
        <p:sp>
          <p:nvSpPr>
            <p:cNvPr id="48153" name="TextBox 15">
              <a:extLst>
                <a:ext uri="{FF2B5EF4-FFF2-40B4-BE49-F238E27FC236}">
                  <a16:creationId xmlns:a16="http://schemas.microsoft.com/office/drawing/2014/main" id="{3E15B46A-0C90-493B-6933-CA659D8E72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0" y="2667000"/>
              <a:ext cx="53817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SzPct val="105000"/>
                <a:buChar char="•"/>
                <a:defRPr sz="2400" b="1">
                  <a:solidFill>
                    <a:srgbClr val="33339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SzPct val="80000"/>
                <a:buChar char="•"/>
                <a:defRPr sz="2000">
                  <a:solidFill>
                    <a:srgbClr val="00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SzPct val="80000"/>
                <a:buChar char="•"/>
                <a:defRPr>
                  <a:solidFill>
                    <a:srgbClr val="008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25000"/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SzTx/>
                <a:buFontTx/>
                <a:buNone/>
              </a:pPr>
              <a:r>
                <a:rPr lang="en-US" altLang="en-US" b="0">
                  <a:solidFill>
                    <a:srgbClr val="008000"/>
                  </a:solidFill>
                </a:rPr>
                <a:t>O</a:t>
              </a:r>
              <a:r>
                <a:rPr lang="en-US" altLang="en-US" b="0" baseline="-25000">
                  <a:solidFill>
                    <a:srgbClr val="008000"/>
                  </a:solidFill>
                </a:rPr>
                <a:t>2</a:t>
              </a:r>
            </a:p>
          </p:txBody>
        </p:sp>
      </p:grpSp>
      <p:sp>
        <p:nvSpPr>
          <p:cNvPr id="48131" name="Oval 31">
            <a:extLst>
              <a:ext uri="{FF2B5EF4-FFF2-40B4-BE49-F238E27FC236}">
                <a16:creationId xmlns:a16="http://schemas.microsoft.com/office/drawing/2014/main" id="{7B28A6E7-B133-2A12-CD53-85CC5C4E92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2971800"/>
            <a:ext cx="228600" cy="22860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105000"/>
              <a:buChar char="•"/>
              <a:defRPr sz="2400" b="1">
                <a:solidFill>
                  <a:srgbClr val="33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80000"/>
              <a:buChar char="•"/>
              <a:defRPr sz="2000">
                <a:solidFill>
                  <a:srgbClr val="0066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80000"/>
              <a:buChar char="•"/>
              <a:defRPr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2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SzTx/>
            </a:pPr>
            <a:endParaRPr lang="en-US" altLang="en-US" b="0">
              <a:solidFill>
                <a:schemeClr val="accent2"/>
              </a:solidFill>
            </a:endParaRPr>
          </a:p>
        </p:txBody>
      </p:sp>
      <p:sp>
        <p:nvSpPr>
          <p:cNvPr id="48132" name="Title 1">
            <a:extLst>
              <a:ext uri="{FF2B5EF4-FFF2-40B4-BE49-F238E27FC236}">
                <a16:creationId xmlns:a16="http://schemas.microsoft.com/office/drawing/2014/main" id="{D987F8F1-F218-AA2A-6C12-8F628CB4A1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/>
              <a:t>Dark Matter / BSM in colliders?</a:t>
            </a:r>
          </a:p>
        </p:txBody>
      </p:sp>
      <p:sp>
        <p:nvSpPr>
          <p:cNvPr id="48133" name="Slide Number Placeholder 3">
            <a:extLst>
              <a:ext uri="{FF2B5EF4-FFF2-40B4-BE49-F238E27FC236}">
                <a16:creationId xmlns:a16="http://schemas.microsoft.com/office/drawing/2014/main" id="{82ADE5DA-A082-D91C-8599-22F66EF71E7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105000"/>
              <a:buChar char="•"/>
              <a:defRPr sz="2400" b="1">
                <a:solidFill>
                  <a:srgbClr val="33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80000"/>
              <a:buChar char="•"/>
              <a:defRPr sz="2000">
                <a:solidFill>
                  <a:srgbClr val="0066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80000"/>
              <a:buChar char="•"/>
              <a:defRPr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2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7ECF9366-27AA-1A49-B1F7-1CAF90F36365}" type="slidenum">
              <a:rPr lang="en-US" altLang="en-US" sz="1200" smtClean="0">
                <a:solidFill>
                  <a:schemeClr val="tx1"/>
                </a:solidFill>
                <a:latin typeface="Comic Sans MS" panose="030F0902030302020204" pitchFamily="66" charset="0"/>
              </a:rPr>
              <a:pPr>
                <a:spcBef>
                  <a:spcPct val="0"/>
                </a:spcBef>
                <a:buSzTx/>
                <a:buFontTx/>
                <a:buNone/>
              </a:pPr>
              <a:t>26</a:t>
            </a:fld>
            <a:endParaRPr lang="en-US" altLang="en-US" sz="120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A16FF296-CDAE-C947-4A90-6F527C3942E5}"/>
              </a:ext>
            </a:extLst>
          </p:cNvPr>
          <p:cNvSpPr/>
          <p:nvPr/>
        </p:nvSpPr>
        <p:spPr bwMode="auto">
          <a:xfrm rot="20461231">
            <a:off x="5165308" y="1639126"/>
            <a:ext cx="402211" cy="974167"/>
          </a:xfrm>
          <a:prstGeom prst="rightBrace">
            <a:avLst/>
          </a:prstGeom>
          <a:noFill/>
          <a:ln w="28575" cmpd="sng">
            <a:solidFill>
              <a:schemeClr val="tx1"/>
            </a:solidFill>
          </a:ln>
          <a:effectLst/>
          <a:scene3d>
            <a:camera prst="orthographicFront">
              <a:rot lat="0" lon="0" rev="1200000"/>
            </a:camera>
            <a:lightRig rig="threePt" dir="t"/>
          </a:scene3d>
        </p:spPr>
        <p:txBody>
          <a:bodyPr/>
          <a:lstStyle/>
          <a:p>
            <a:pPr eaLnBrk="1" hangingPunct="1">
              <a:spcBef>
                <a:spcPct val="20000"/>
              </a:spcBef>
              <a:buFontTx/>
              <a:buChar char="•"/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135" name="Right Arrow 16">
            <a:extLst>
              <a:ext uri="{FF2B5EF4-FFF2-40B4-BE49-F238E27FC236}">
                <a16:creationId xmlns:a16="http://schemas.microsoft.com/office/drawing/2014/main" id="{C1AD7CCA-378A-BDE6-4842-624C06EA78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1752600"/>
            <a:ext cx="1066800" cy="152400"/>
          </a:xfrm>
          <a:prstGeom prst="rightArrow">
            <a:avLst>
              <a:gd name="adj1" fmla="val 50000"/>
              <a:gd name="adj2" fmla="val 50005"/>
            </a:avLst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SzPct val="105000"/>
              <a:buChar char="•"/>
              <a:defRPr sz="2400" b="1">
                <a:solidFill>
                  <a:srgbClr val="33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80000"/>
              <a:buChar char="•"/>
              <a:defRPr sz="2000">
                <a:solidFill>
                  <a:srgbClr val="0066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80000"/>
              <a:buChar char="•"/>
              <a:defRPr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2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SzTx/>
            </a:pPr>
            <a:endParaRPr lang="en-US" altLang="en-US" b="0">
              <a:solidFill>
                <a:schemeClr val="accent2"/>
              </a:solidFill>
            </a:endParaRPr>
          </a:p>
        </p:txBody>
      </p:sp>
      <p:cxnSp>
        <p:nvCxnSpPr>
          <p:cNvPr id="48136" name="Straight Connector 22">
            <a:extLst>
              <a:ext uri="{FF2B5EF4-FFF2-40B4-BE49-F238E27FC236}">
                <a16:creationId xmlns:a16="http://schemas.microsoft.com/office/drawing/2014/main" id="{ADA1F6B4-7B80-8919-EC0E-672E890CFF7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858000" y="990600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hlink"/>
                  </a:outerShdw>
                </a:effectLst>
              </a14:hiddenEffects>
            </a:ext>
          </a:extLst>
        </p:spPr>
      </p:cxnSp>
      <p:cxnSp>
        <p:nvCxnSpPr>
          <p:cNvPr id="48137" name="Straight Connector 23">
            <a:extLst>
              <a:ext uri="{FF2B5EF4-FFF2-40B4-BE49-F238E27FC236}">
                <a16:creationId xmlns:a16="http://schemas.microsoft.com/office/drawing/2014/main" id="{6A963013-9261-0813-C9BB-C835E314E79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858000" y="2209800"/>
            <a:ext cx="1905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hlink"/>
                  </a:outerShdw>
                </a:effectLst>
              </a14:hiddenEffects>
            </a:ext>
          </a:extLst>
        </p:spPr>
      </p:cxnSp>
      <p:sp>
        <p:nvSpPr>
          <p:cNvPr id="48138" name="TextBox 28">
            <a:extLst>
              <a:ext uri="{FF2B5EF4-FFF2-40B4-BE49-F238E27FC236}">
                <a16:creationId xmlns:a16="http://schemas.microsoft.com/office/drawing/2014/main" id="{6BFC25BE-EABD-72D4-5B41-6DC9DEB594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4763" y="2286000"/>
            <a:ext cx="14843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5000"/>
              <a:buChar char="•"/>
              <a:defRPr sz="2400" b="1">
                <a:solidFill>
                  <a:srgbClr val="33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80000"/>
              <a:buChar char="•"/>
              <a:defRPr sz="2000">
                <a:solidFill>
                  <a:srgbClr val="0066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80000"/>
              <a:buChar char="•"/>
              <a:defRPr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2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SzTx/>
              <a:buFontTx/>
              <a:buNone/>
            </a:pPr>
            <a:r>
              <a:rPr lang="en-US" altLang="en-US" sz="1800" b="0">
                <a:solidFill>
                  <a:schemeClr val="accent2"/>
                </a:solidFill>
              </a:rPr>
              <a:t>Mass(O</a:t>
            </a:r>
            <a:r>
              <a:rPr lang="en-US" altLang="en-US" sz="1800" b="0" baseline="-25000">
                <a:solidFill>
                  <a:schemeClr val="accent2"/>
                </a:solidFill>
              </a:rPr>
              <a:t>1</a:t>
            </a:r>
            <a:r>
              <a:rPr lang="en-US" altLang="en-US" sz="1800" b="0">
                <a:solidFill>
                  <a:schemeClr val="accent2"/>
                </a:solidFill>
              </a:rPr>
              <a:t>,O</a:t>
            </a:r>
            <a:r>
              <a:rPr lang="en-US" altLang="en-US" sz="1800" b="0" baseline="-25000">
                <a:solidFill>
                  <a:schemeClr val="accent2"/>
                </a:solidFill>
              </a:rPr>
              <a:t>2</a:t>
            </a:r>
            <a:r>
              <a:rPr lang="en-US" altLang="en-US" sz="1800" b="0">
                <a:solidFill>
                  <a:schemeClr val="accent2"/>
                </a:solidFill>
              </a:rPr>
              <a:t>)</a:t>
            </a:r>
          </a:p>
        </p:txBody>
      </p:sp>
      <p:sp>
        <p:nvSpPr>
          <p:cNvPr id="48139" name="TextBox 33">
            <a:extLst>
              <a:ext uri="{FF2B5EF4-FFF2-40B4-BE49-F238E27FC236}">
                <a16:creationId xmlns:a16="http://schemas.microsoft.com/office/drawing/2014/main" id="{1366D295-A2C6-B2BF-B726-3EF495B8C9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743200"/>
            <a:ext cx="355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5000"/>
              <a:buChar char="•"/>
              <a:defRPr sz="2400" b="1">
                <a:solidFill>
                  <a:srgbClr val="33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80000"/>
              <a:buChar char="•"/>
              <a:defRPr sz="2000">
                <a:solidFill>
                  <a:srgbClr val="0066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80000"/>
              <a:buChar char="•"/>
              <a:defRPr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2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SzTx/>
              <a:buFontTx/>
              <a:buNone/>
            </a:pPr>
            <a:r>
              <a:rPr lang="en-US" altLang="en-US" b="0">
                <a:solidFill>
                  <a:srgbClr val="660066"/>
                </a:solidFill>
              </a:rPr>
              <a:t>p</a:t>
            </a:r>
          </a:p>
        </p:txBody>
      </p:sp>
      <p:sp>
        <p:nvSpPr>
          <p:cNvPr id="48140" name="TextBox 34">
            <a:extLst>
              <a:ext uri="{FF2B5EF4-FFF2-40B4-BE49-F238E27FC236}">
                <a16:creationId xmlns:a16="http://schemas.microsoft.com/office/drawing/2014/main" id="{E2CCADD0-4312-0FA2-DD50-B74CF73970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0" y="2743200"/>
            <a:ext cx="355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5000"/>
              <a:buChar char="•"/>
              <a:defRPr sz="2400" b="1">
                <a:solidFill>
                  <a:srgbClr val="33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80000"/>
              <a:buChar char="•"/>
              <a:defRPr sz="2000">
                <a:solidFill>
                  <a:srgbClr val="0066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80000"/>
              <a:buChar char="•"/>
              <a:defRPr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2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SzTx/>
              <a:buFontTx/>
              <a:buNone/>
            </a:pPr>
            <a:r>
              <a:rPr lang="en-US" altLang="en-US" b="0">
                <a:solidFill>
                  <a:srgbClr val="660066"/>
                </a:solidFill>
              </a:rPr>
              <a:t>p</a:t>
            </a:r>
          </a:p>
        </p:txBody>
      </p:sp>
      <p:sp>
        <p:nvSpPr>
          <p:cNvPr id="48141" name="Freeform 18">
            <a:extLst>
              <a:ext uri="{FF2B5EF4-FFF2-40B4-BE49-F238E27FC236}">
                <a16:creationId xmlns:a16="http://schemas.microsoft.com/office/drawing/2014/main" id="{ED1D96A8-643C-D151-8AB1-6196861852E4}"/>
              </a:ext>
            </a:extLst>
          </p:cNvPr>
          <p:cNvSpPr>
            <a:spLocks/>
          </p:cNvSpPr>
          <p:nvPr/>
        </p:nvSpPr>
        <p:spPr bwMode="auto">
          <a:xfrm>
            <a:off x="963613" y="1649413"/>
            <a:ext cx="1911350" cy="769937"/>
          </a:xfrm>
          <a:custGeom>
            <a:avLst/>
            <a:gdLst>
              <a:gd name="T0" fmla="*/ 0 w 1910938"/>
              <a:gd name="T1" fmla="*/ 126495 h 770393"/>
              <a:gd name="T2" fmla="*/ 305863 w 1910938"/>
              <a:gd name="T3" fmla="*/ 643246 h 770393"/>
              <a:gd name="T4" fmla="*/ 447030 w 1910938"/>
              <a:gd name="T5" fmla="*/ 243938 h 770393"/>
              <a:gd name="T6" fmla="*/ 929352 w 1910938"/>
              <a:gd name="T7" fmla="*/ 643246 h 770393"/>
              <a:gd name="T8" fmla="*/ 1670481 w 1910938"/>
              <a:gd name="T9" fmla="*/ 725456 h 770393"/>
              <a:gd name="T10" fmla="*/ 1905761 w 1910938"/>
              <a:gd name="T11" fmla="*/ 9052 h 770393"/>
              <a:gd name="T12" fmla="*/ 1846941 w 1910938"/>
              <a:gd name="T13" fmla="*/ 302661 h 77039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910938" h="770393">
                <a:moveTo>
                  <a:pt x="0" y="126645"/>
                </a:moveTo>
                <a:cubicBezTo>
                  <a:pt x="115629" y="375528"/>
                  <a:pt x="231258" y="624411"/>
                  <a:pt x="305731" y="644008"/>
                </a:cubicBezTo>
                <a:cubicBezTo>
                  <a:pt x="380204" y="663605"/>
                  <a:pt x="342968" y="244227"/>
                  <a:pt x="446838" y="244227"/>
                </a:cubicBezTo>
                <a:cubicBezTo>
                  <a:pt x="550708" y="244227"/>
                  <a:pt x="725132" y="563660"/>
                  <a:pt x="928952" y="644008"/>
                </a:cubicBezTo>
                <a:cubicBezTo>
                  <a:pt x="1132772" y="724356"/>
                  <a:pt x="1507097" y="832140"/>
                  <a:pt x="1669761" y="726316"/>
                </a:cubicBezTo>
                <a:cubicBezTo>
                  <a:pt x="1832425" y="620492"/>
                  <a:pt x="1875542" y="79611"/>
                  <a:pt x="1904939" y="9062"/>
                </a:cubicBezTo>
                <a:cubicBezTo>
                  <a:pt x="1934336" y="-61487"/>
                  <a:pt x="1846145" y="303019"/>
                  <a:pt x="1846145" y="303019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2" name="Freeform 35">
            <a:extLst>
              <a:ext uri="{FF2B5EF4-FFF2-40B4-BE49-F238E27FC236}">
                <a16:creationId xmlns:a16="http://schemas.microsoft.com/office/drawing/2014/main" id="{75EFDC6D-B098-59B6-408D-EF63E5B29813}"/>
              </a:ext>
            </a:extLst>
          </p:cNvPr>
          <p:cNvSpPr>
            <a:spLocks/>
          </p:cNvSpPr>
          <p:nvPr/>
        </p:nvSpPr>
        <p:spPr bwMode="auto">
          <a:xfrm>
            <a:off x="6954838" y="933450"/>
            <a:ext cx="1779587" cy="1230313"/>
          </a:xfrm>
          <a:custGeom>
            <a:avLst/>
            <a:gdLst>
              <a:gd name="T0" fmla="*/ 0 w 1778923"/>
              <a:gd name="T1" fmla="*/ 0 h 1230283"/>
              <a:gd name="T2" fmla="*/ 474002 w 1778923"/>
              <a:gd name="T3" fmla="*/ 606843 h 1230283"/>
              <a:gd name="T4" fmla="*/ 773371 w 1778923"/>
              <a:gd name="T5" fmla="*/ 598530 h 1230283"/>
              <a:gd name="T6" fmla="*/ 956320 w 1778923"/>
              <a:gd name="T7" fmla="*/ 340829 h 1230283"/>
              <a:gd name="T8" fmla="*/ 1180848 w 1778923"/>
              <a:gd name="T9" fmla="*/ 914421 h 1230283"/>
              <a:gd name="T10" fmla="*/ 1779587 w 1778923"/>
              <a:gd name="T11" fmla="*/ 1230313 h 123028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778923" h="1230283">
                <a:moveTo>
                  <a:pt x="0" y="0"/>
                </a:moveTo>
                <a:cubicBezTo>
                  <a:pt x="136467" y="325582"/>
                  <a:pt x="344978" y="507076"/>
                  <a:pt x="473825" y="606828"/>
                </a:cubicBezTo>
                <a:cubicBezTo>
                  <a:pt x="602672" y="706580"/>
                  <a:pt x="709351" y="676100"/>
                  <a:pt x="773082" y="598515"/>
                </a:cubicBezTo>
                <a:cubicBezTo>
                  <a:pt x="836813" y="520930"/>
                  <a:pt x="888076" y="288174"/>
                  <a:pt x="955963" y="340821"/>
                </a:cubicBezTo>
                <a:cubicBezTo>
                  <a:pt x="1023850" y="393468"/>
                  <a:pt x="1043247" y="766155"/>
                  <a:pt x="1180407" y="914399"/>
                </a:cubicBezTo>
                <a:cubicBezTo>
                  <a:pt x="1317567" y="1062643"/>
                  <a:pt x="1575954" y="1190797"/>
                  <a:pt x="1778923" y="1230283"/>
                </a:cubicBez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3" name="TextBox 36">
            <a:extLst>
              <a:ext uri="{FF2B5EF4-FFF2-40B4-BE49-F238E27FC236}">
                <a16:creationId xmlns:a16="http://schemas.microsoft.com/office/drawing/2014/main" id="{994FDCEB-4CD4-2395-B9A5-9C3C36A057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838200"/>
            <a:ext cx="355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5000"/>
              <a:buChar char="•"/>
              <a:defRPr sz="2400" b="1">
                <a:solidFill>
                  <a:srgbClr val="33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80000"/>
              <a:buChar char="•"/>
              <a:defRPr sz="2000">
                <a:solidFill>
                  <a:srgbClr val="0066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80000"/>
              <a:buChar char="•"/>
              <a:defRPr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2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SzTx/>
              <a:buFontTx/>
              <a:buNone/>
            </a:pPr>
            <a:r>
              <a:rPr lang="en-US" altLang="en-US" b="0">
                <a:solidFill>
                  <a:schemeClr val="accent2"/>
                </a:solidFill>
              </a:rPr>
              <a:t>#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>
            <a:extLst>
              <a:ext uri="{FF2B5EF4-FFF2-40B4-BE49-F238E27FC236}">
                <a16:creationId xmlns:a16="http://schemas.microsoft.com/office/drawing/2014/main" id="{249BA2ED-DB91-5B54-FC50-1DAA1975D7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>Which processes can we probe?: Searches</a:t>
            </a:r>
          </a:p>
        </p:txBody>
      </p:sp>
      <p:sp>
        <p:nvSpPr>
          <p:cNvPr id="49154" name="Content Placeholder 2">
            <a:extLst>
              <a:ext uri="{FF2B5EF4-FFF2-40B4-BE49-F238E27FC236}">
                <a16:creationId xmlns:a16="http://schemas.microsoft.com/office/drawing/2014/main" id="{63750660-6233-6720-0EBE-941E6668084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For example, rule out new particles decaying to two leptons up to around 4.5 TeV in mass</a:t>
            </a:r>
          </a:p>
          <a:p>
            <a:endParaRPr lang="en-US" altLang="en-US"/>
          </a:p>
        </p:txBody>
      </p:sp>
      <p:sp>
        <p:nvSpPr>
          <p:cNvPr id="49155" name="Slide Number Placeholder 3">
            <a:extLst>
              <a:ext uri="{FF2B5EF4-FFF2-40B4-BE49-F238E27FC236}">
                <a16:creationId xmlns:a16="http://schemas.microsoft.com/office/drawing/2014/main" id="{35BDF416-1D26-9291-285D-A395ADCD795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105000"/>
              <a:buChar char="•"/>
              <a:defRPr sz="2400" b="1">
                <a:solidFill>
                  <a:srgbClr val="33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80000"/>
              <a:buChar char="•"/>
              <a:defRPr sz="2000">
                <a:solidFill>
                  <a:srgbClr val="0066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80000"/>
              <a:buChar char="•"/>
              <a:defRPr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2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E5174295-5588-B940-8AAA-717983DD2322}" type="slidenum">
              <a:rPr lang="en-US" altLang="en-US" sz="1200" smtClean="0">
                <a:solidFill>
                  <a:schemeClr val="tx1"/>
                </a:solidFill>
                <a:latin typeface="Comic Sans MS" panose="030F0902030302020204" pitchFamily="66" charset="0"/>
              </a:rPr>
              <a:pPr>
                <a:spcBef>
                  <a:spcPct val="0"/>
                </a:spcBef>
                <a:buSzTx/>
                <a:buFontTx/>
                <a:buNone/>
              </a:pPr>
              <a:t>27</a:t>
            </a:fld>
            <a:endParaRPr lang="en-US" altLang="en-US" sz="120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pic>
        <p:nvPicPr>
          <p:cNvPr id="49156" name="Picture 2">
            <a:extLst>
              <a:ext uri="{FF2B5EF4-FFF2-40B4-BE49-F238E27FC236}">
                <a16:creationId xmlns:a16="http://schemas.microsoft.com/office/drawing/2014/main" id="{F08860F0-2FCD-2489-22FA-220EE8825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752600"/>
            <a:ext cx="6324600" cy="429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184A3957-54B0-C99C-3657-291D6A3A73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Searches (now)</a:t>
            </a:r>
          </a:p>
        </p:txBody>
      </p:sp>
      <p:sp>
        <p:nvSpPr>
          <p:cNvPr id="37890" name="Slide Number Placeholder 3">
            <a:extLst>
              <a:ext uri="{FF2B5EF4-FFF2-40B4-BE49-F238E27FC236}">
                <a16:creationId xmlns:a16="http://schemas.microsoft.com/office/drawing/2014/main" id="{B1C6B450-FBE2-8074-663A-7BFFB88364B5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105000"/>
              <a:buChar char="•"/>
              <a:defRPr sz="2400" b="1">
                <a:solidFill>
                  <a:srgbClr val="33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80000"/>
              <a:buChar char="•"/>
              <a:defRPr sz="2000">
                <a:solidFill>
                  <a:srgbClr val="0066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80000"/>
              <a:buChar char="•"/>
              <a:defRPr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2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D257F2A5-9CDB-314A-8BED-42F0931B34ED}" type="slidenum">
              <a:rPr lang="en-US" altLang="en-US" sz="1200" smtClean="0">
                <a:solidFill>
                  <a:schemeClr val="tx1"/>
                </a:solidFill>
                <a:latin typeface="Comic Sans MS" panose="030F0902030302020204" pitchFamily="66" charset="0"/>
              </a:rPr>
              <a:pPr>
                <a:spcBef>
                  <a:spcPct val="0"/>
                </a:spcBef>
                <a:buSzTx/>
                <a:buFontTx/>
                <a:buNone/>
              </a:pPr>
              <a:t>28</a:t>
            </a:fld>
            <a:endParaRPr lang="en-US" altLang="en-US" sz="120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9E977F5-06D7-2C1D-565B-D81BFCC99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746641"/>
            <a:ext cx="6400800" cy="569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67902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F7E75-5523-A8CF-2844-C3F128311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Prospects: Dark matter at HL-LHC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47FD22-AFEB-6FC0-21ED-6AE568D8F4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SUSY neutralino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96D1A4-33F3-CFF4-F5D2-BE81678AD5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715592-8E05-6441-83B5-D06CEB4D6E5B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03F70E-4429-E740-0B0C-D5CF3342C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524000"/>
            <a:ext cx="4813484" cy="35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6532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Number Placeholder 3">
            <a:extLst>
              <a:ext uri="{FF2B5EF4-FFF2-40B4-BE49-F238E27FC236}">
                <a16:creationId xmlns:a16="http://schemas.microsoft.com/office/drawing/2014/main" id="{C251128B-B363-0515-AFB8-60AB3F5E951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105000"/>
              <a:buChar char="•"/>
              <a:defRPr sz="2400" b="1">
                <a:solidFill>
                  <a:srgbClr val="33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80000"/>
              <a:buChar char="•"/>
              <a:defRPr sz="2000">
                <a:solidFill>
                  <a:srgbClr val="0066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80000"/>
              <a:buChar char="•"/>
              <a:defRPr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2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85930B0E-3167-FD44-B530-7A5E60B95F93}" type="slidenum">
              <a:rPr lang="en-US" altLang="en-US" sz="1200" smtClean="0">
                <a:solidFill>
                  <a:schemeClr val="tx1"/>
                </a:solidFill>
                <a:latin typeface="Comic Sans MS" panose="030F0902030302020204" pitchFamily="66" charset="0"/>
              </a:rPr>
              <a:pPr>
                <a:spcBef>
                  <a:spcPct val="0"/>
                </a:spcBef>
                <a:buSzTx/>
                <a:buFontTx/>
                <a:buNone/>
              </a:pPr>
              <a:t>3</a:t>
            </a:fld>
            <a:endParaRPr lang="en-US" altLang="en-US" sz="120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sp>
        <p:nvSpPr>
          <p:cNvPr id="499714" name="Rectangle 2">
            <a:extLst>
              <a:ext uri="{FF2B5EF4-FFF2-40B4-BE49-F238E27FC236}">
                <a16:creationId xmlns:a16="http://schemas.microsoft.com/office/drawing/2014/main" id="{11AAD76A-C1F3-E494-241E-2824001B35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3200">
                <a:cs typeface="+mj-cs"/>
              </a:rPr>
              <a:t>Standard Model of Particle Physics</a:t>
            </a:r>
            <a:endParaRPr lang="en-US" sz="3200">
              <a:cs typeface="+mj-cs"/>
            </a:endParaRPr>
          </a:p>
        </p:txBody>
      </p:sp>
      <p:sp>
        <p:nvSpPr>
          <p:cNvPr id="19461" name="Rectangle 2">
            <a:extLst>
              <a:ext uri="{FF2B5EF4-FFF2-40B4-BE49-F238E27FC236}">
                <a16:creationId xmlns:a16="http://schemas.microsoft.com/office/drawing/2014/main" id="{A923C84B-81B8-DC03-2A8A-3FE7446DCE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2971800"/>
            <a:ext cx="20574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hlink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SzPct val="105000"/>
              <a:buChar char="•"/>
              <a:defRPr sz="2400" b="1">
                <a:solidFill>
                  <a:srgbClr val="33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80000"/>
              <a:buChar char="•"/>
              <a:defRPr sz="2000">
                <a:solidFill>
                  <a:srgbClr val="0066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80000"/>
              <a:buChar char="•"/>
              <a:defRPr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2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SzTx/>
            </a:pPr>
            <a:endParaRPr lang="en-US" altLang="en-US" b="0">
              <a:solidFill>
                <a:schemeClr val="accent2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F166456-D53F-A364-4981-A444E99D6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" y="1414272"/>
            <a:ext cx="3200400" cy="284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F65E26-E392-34AB-1842-A4C15062BB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508" y="1600200"/>
            <a:ext cx="422106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DCD37-54F1-FF98-35C7-9F23FE48B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Prospects: Z’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E12950D-C3D0-DF99-3D6B-007D204DA3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0100" y="1358900"/>
            <a:ext cx="5003800" cy="4445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576F50-A68F-1BAF-6631-FF5D46441A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715592-8E05-6441-83B5-D06CEB4D6E5B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35050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>
            <a:extLst>
              <a:ext uri="{FF2B5EF4-FFF2-40B4-BE49-F238E27FC236}">
                <a16:creationId xmlns:a16="http://schemas.microsoft.com/office/drawing/2014/main" id="{DFD52590-63DA-95B0-2A37-5FF3B99146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/>
              <a:t>Legacy: Cross sections in fiducial regions</a:t>
            </a:r>
          </a:p>
        </p:txBody>
      </p:sp>
      <p:sp>
        <p:nvSpPr>
          <p:cNvPr id="50178" name="Slide Number Placeholder 3">
            <a:extLst>
              <a:ext uri="{FF2B5EF4-FFF2-40B4-BE49-F238E27FC236}">
                <a16:creationId xmlns:a16="http://schemas.microsoft.com/office/drawing/2014/main" id="{2D6C548B-9A44-DE83-030D-80E17677AD5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105000"/>
              <a:buChar char="•"/>
              <a:defRPr sz="2400" b="1">
                <a:solidFill>
                  <a:srgbClr val="33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80000"/>
              <a:buChar char="•"/>
              <a:defRPr sz="2000">
                <a:solidFill>
                  <a:srgbClr val="0066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80000"/>
              <a:buChar char="•"/>
              <a:defRPr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2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F64665FB-8851-454A-83D4-48DC030817E1}" type="slidenum">
              <a:rPr lang="en-US" altLang="en-US" sz="1200" smtClean="0">
                <a:solidFill>
                  <a:schemeClr val="tx1"/>
                </a:solidFill>
                <a:latin typeface="Comic Sans MS" panose="030F0902030302020204" pitchFamily="66" charset="0"/>
              </a:rPr>
              <a:pPr>
                <a:spcBef>
                  <a:spcPct val="0"/>
                </a:spcBef>
                <a:buSzTx/>
                <a:buFontTx/>
                <a:buNone/>
              </a:pPr>
              <a:t>31</a:t>
            </a:fld>
            <a:endParaRPr lang="en-US" altLang="en-US" sz="120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cxnSp>
        <p:nvCxnSpPr>
          <p:cNvPr id="50181" name="Straight Arrow Connector 7">
            <a:extLst>
              <a:ext uri="{FF2B5EF4-FFF2-40B4-BE49-F238E27FC236}">
                <a16:creationId xmlns:a16="http://schemas.microsoft.com/office/drawing/2014/main" id="{48333024-F55D-5649-8FC1-3137DF10210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305300" y="3095625"/>
            <a:ext cx="1905000" cy="0"/>
          </a:xfrm>
          <a:prstGeom prst="straightConnector1">
            <a:avLst/>
          </a:prstGeom>
          <a:noFill/>
          <a:ln w="4127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5" name="Picture 4" descr="A person in a suit with a black background&#10;&#10;Description automatically generated">
            <a:extLst>
              <a:ext uri="{FF2B5EF4-FFF2-40B4-BE49-F238E27FC236}">
                <a16:creationId xmlns:a16="http://schemas.microsoft.com/office/drawing/2014/main" id="{8FC894FF-8146-A86D-6C48-1E2F1BEDD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150" y="1371600"/>
            <a:ext cx="7759700" cy="2921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>
            <a:extLst>
              <a:ext uri="{FF2B5EF4-FFF2-40B4-BE49-F238E27FC236}">
                <a16:creationId xmlns:a16="http://schemas.microsoft.com/office/drawing/2014/main" id="{DFD52590-63DA-95B0-2A37-5FF3B99146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/>
              <a:t>Legacy: Cross sections in fiducial regions</a:t>
            </a:r>
          </a:p>
        </p:txBody>
      </p:sp>
      <p:sp>
        <p:nvSpPr>
          <p:cNvPr id="50178" name="Slide Number Placeholder 3">
            <a:extLst>
              <a:ext uri="{FF2B5EF4-FFF2-40B4-BE49-F238E27FC236}">
                <a16:creationId xmlns:a16="http://schemas.microsoft.com/office/drawing/2014/main" id="{2D6C548B-9A44-DE83-030D-80E17677AD5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105000"/>
              <a:buChar char="•"/>
              <a:defRPr sz="2400" b="1">
                <a:solidFill>
                  <a:srgbClr val="33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80000"/>
              <a:buChar char="•"/>
              <a:defRPr sz="2000">
                <a:solidFill>
                  <a:srgbClr val="0066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80000"/>
              <a:buChar char="•"/>
              <a:defRPr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2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F64665FB-8851-454A-83D4-48DC030817E1}" type="slidenum">
              <a:rPr lang="en-US" altLang="en-US" sz="1200" smtClean="0">
                <a:solidFill>
                  <a:schemeClr val="tx1"/>
                </a:solidFill>
                <a:latin typeface="Comic Sans MS" panose="030F0902030302020204" pitchFamily="66" charset="0"/>
              </a:rPr>
              <a:pPr>
                <a:spcBef>
                  <a:spcPct val="0"/>
                </a:spcBef>
                <a:buSzTx/>
                <a:buFontTx/>
                <a:buNone/>
              </a:pPr>
              <a:t>32</a:t>
            </a:fld>
            <a:endParaRPr lang="en-US" altLang="en-US" sz="120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pic>
        <p:nvPicPr>
          <p:cNvPr id="50179" name="Picture 2" descr="Chart&#10;&#10;Description automatically generated">
            <a:extLst>
              <a:ext uri="{FF2B5EF4-FFF2-40B4-BE49-F238E27FC236}">
                <a16:creationId xmlns:a16="http://schemas.microsoft.com/office/drawing/2014/main" id="{6AA2F34B-0F1D-48C3-D256-C0E5756DA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1379538"/>
            <a:ext cx="5229225" cy="411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10" descr="Chart&#10;&#10;Description automatically generated">
            <a:extLst>
              <a:ext uri="{FF2B5EF4-FFF2-40B4-BE49-F238E27FC236}">
                <a16:creationId xmlns:a16="http://schemas.microsoft.com/office/drawing/2014/main" id="{6D1B64AA-6719-E3B9-03A0-92083D0AA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381125"/>
            <a:ext cx="3414713" cy="334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0181" name="Straight Arrow Connector 7">
            <a:extLst>
              <a:ext uri="{FF2B5EF4-FFF2-40B4-BE49-F238E27FC236}">
                <a16:creationId xmlns:a16="http://schemas.microsoft.com/office/drawing/2014/main" id="{48333024-F55D-5649-8FC1-3137DF10210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305300" y="3095625"/>
            <a:ext cx="1905000" cy="0"/>
          </a:xfrm>
          <a:prstGeom prst="straightConnector1">
            <a:avLst/>
          </a:prstGeom>
          <a:noFill/>
          <a:ln w="4127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9539199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63B08-47D7-7C51-8149-CBEF1E7D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Legacy: Reinterpretation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4ECB95-1259-E642-0EEF-629DBD339D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715592-8E05-6441-83B5-D06CEB4D6E5B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7E7411-D404-EC35-A3D3-FE7F8CD2A3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9" t="2460"/>
          <a:stretch/>
        </p:blipFill>
        <p:spPr>
          <a:xfrm>
            <a:off x="2057400" y="2057400"/>
            <a:ext cx="5410200" cy="36271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5C293D-F82B-C60B-13EA-9850A5C3861B}"/>
              </a:ext>
            </a:extLst>
          </p:cNvPr>
          <p:cNvSpPr txBox="1"/>
          <p:nvPr/>
        </p:nvSpPr>
        <p:spPr>
          <a:xfrm>
            <a:off x="1066800" y="1066800"/>
            <a:ext cx="762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Example: reinterpret monojet measurement as dark photon limit</a:t>
            </a:r>
          </a:p>
        </p:txBody>
      </p:sp>
    </p:spTree>
    <p:extLst>
      <p:ext uri="{BB962C8B-B14F-4D97-AF65-F5344CB8AC3E}">
        <p14:creationId xmlns:p14="http://schemas.microsoft.com/office/powerpoint/2010/main" val="24323310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>
            <a:extLst>
              <a:ext uri="{FF2B5EF4-FFF2-40B4-BE49-F238E27FC236}">
                <a16:creationId xmlns:a16="http://schemas.microsoft.com/office/drawing/2014/main" id="{76F051C1-367C-3C86-9140-60C5EF90AB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Alternative Axis: Lifetime</a:t>
            </a:r>
          </a:p>
        </p:txBody>
      </p:sp>
      <p:sp>
        <p:nvSpPr>
          <p:cNvPr id="51202" name="Slide Number Placeholder 3">
            <a:extLst>
              <a:ext uri="{FF2B5EF4-FFF2-40B4-BE49-F238E27FC236}">
                <a16:creationId xmlns:a16="http://schemas.microsoft.com/office/drawing/2014/main" id="{A904D1C5-B51F-F24A-09A2-08BB90EACF9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105000"/>
              <a:buChar char="•"/>
              <a:defRPr sz="2400" b="1">
                <a:solidFill>
                  <a:srgbClr val="33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80000"/>
              <a:buChar char="•"/>
              <a:defRPr sz="2000">
                <a:solidFill>
                  <a:srgbClr val="0066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80000"/>
              <a:buChar char="•"/>
              <a:defRPr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2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0A50C99B-381A-3647-8F70-23E7467590F3}" type="slidenum">
              <a:rPr lang="en-US" altLang="en-US" sz="1200" smtClean="0">
                <a:solidFill>
                  <a:schemeClr val="tx1"/>
                </a:solidFill>
                <a:latin typeface="Comic Sans MS" panose="030F0902030302020204" pitchFamily="66" charset="0"/>
              </a:rPr>
              <a:pPr>
                <a:spcBef>
                  <a:spcPct val="0"/>
                </a:spcBef>
                <a:buSzTx/>
                <a:buFontTx/>
                <a:buNone/>
              </a:pPr>
              <a:t>34</a:t>
            </a:fld>
            <a:endParaRPr lang="en-US" altLang="en-US" sz="120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sp>
        <p:nvSpPr>
          <p:cNvPr id="51203" name="TextBox 6">
            <a:extLst>
              <a:ext uri="{FF2B5EF4-FFF2-40B4-BE49-F238E27FC236}">
                <a16:creationId xmlns:a16="http://schemas.microsoft.com/office/drawing/2014/main" id="{CE038E0F-76A9-0A55-6607-6A619BDAAC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771525"/>
            <a:ext cx="3190875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5000"/>
              <a:buChar char="•"/>
              <a:defRPr sz="2400" b="1">
                <a:solidFill>
                  <a:srgbClr val="33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80000"/>
              <a:buChar char="•"/>
              <a:defRPr sz="2000">
                <a:solidFill>
                  <a:srgbClr val="0066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80000"/>
              <a:buChar char="•"/>
              <a:defRPr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2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SzTx/>
              <a:buFontTx/>
              <a:buNone/>
            </a:pPr>
            <a:r>
              <a:rPr lang="en-US" altLang="en-US" b="0">
                <a:solidFill>
                  <a:schemeClr val="accent2"/>
                </a:solidFill>
              </a:rPr>
              <a:t>Single LLP production</a:t>
            </a:r>
          </a:p>
          <a:p>
            <a:pPr eaLnBrk="1" hangingPunct="1">
              <a:buSzTx/>
              <a:buFontTx/>
              <a:buNone/>
            </a:pPr>
            <a:endParaRPr lang="en-US" altLang="en-US" b="0">
              <a:solidFill>
                <a:schemeClr val="accent2"/>
              </a:solidFill>
            </a:endParaRPr>
          </a:p>
        </p:txBody>
      </p:sp>
      <p:grpSp>
        <p:nvGrpSpPr>
          <p:cNvPr id="51204" name="Group 40">
            <a:extLst>
              <a:ext uri="{FF2B5EF4-FFF2-40B4-BE49-F238E27FC236}">
                <a16:creationId xmlns:a16="http://schemas.microsoft.com/office/drawing/2014/main" id="{8637D087-0C89-470F-5102-083EE1D14802}"/>
              </a:ext>
            </a:extLst>
          </p:cNvPr>
          <p:cNvGrpSpPr>
            <a:grpSpLocks/>
          </p:cNvGrpSpPr>
          <p:nvPr/>
        </p:nvGrpSpPr>
        <p:grpSpPr bwMode="auto">
          <a:xfrm>
            <a:off x="1143000" y="685800"/>
            <a:ext cx="7543800" cy="2066925"/>
            <a:chOff x="1143000" y="1472624"/>
            <a:chExt cx="7543800" cy="2066291"/>
          </a:xfrm>
        </p:grpSpPr>
        <p:grpSp>
          <p:nvGrpSpPr>
            <p:cNvPr id="51209" name="Group 26">
              <a:extLst>
                <a:ext uri="{FF2B5EF4-FFF2-40B4-BE49-F238E27FC236}">
                  <a16:creationId xmlns:a16="http://schemas.microsoft.com/office/drawing/2014/main" id="{D6DD0EDD-FD0F-515E-D222-D70B19550B3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43000" y="1472624"/>
              <a:ext cx="7543800" cy="1503641"/>
              <a:chOff x="1143000" y="1472624"/>
              <a:chExt cx="7543800" cy="1503641"/>
            </a:xfrm>
          </p:grpSpPr>
          <p:sp>
            <p:nvSpPr>
              <p:cNvPr id="51224" name="TextBox 46">
                <a:extLst>
                  <a:ext uri="{FF2B5EF4-FFF2-40B4-BE49-F238E27FC236}">
                    <a16:creationId xmlns:a16="http://schemas.microsoft.com/office/drawing/2014/main" id="{2DB65E61-27BA-BAB0-DA7C-00350649016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43400" y="2133600"/>
                <a:ext cx="636387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SzPct val="105000"/>
                  <a:buChar char="•"/>
                  <a:defRPr sz="2400" b="1">
                    <a:solidFill>
                      <a:srgbClr val="333399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80000"/>
                  <a:buChar char="•"/>
                  <a:defRPr sz="2000">
                    <a:solidFill>
                      <a:srgbClr val="0066FF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SzPct val="80000"/>
                  <a:buChar char="•"/>
                  <a:defRPr>
                    <a:solidFill>
                      <a:srgbClr val="008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SzPct val="125000"/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SzTx/>
                  <a:buFontTx/>
                  <a:buNone/>
                </a:pPr>
                <a:r>
                  <a:rPr lang="en-US" altLang="en-US" sz="2000" b="0">
                    <a:solidFill>
                      <a:srgbClr val="FF0000"/>
                    </a:solidFill>
                  </a:rPr>
                  <a:t>LLP</a:t>
                </a:r>
              </a:p>
            </p:txBody>
          </p:sp>
          <p:grpSp>
            <p:nvGrpSpPr>
              <p:cNvPr id="51225" name="Group 25">
                <a:extLst>
                  <a:ext uri="{FF2B5EF4-FFF2-40B4-BE49-F238E27FC236}">
                    <a16:creationId xmlns:a16="http://schemas.microsoft.com/office/drawing/2014/main" id="{1F40085A-F25F-5AC3-B739-585CC3619B7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43000" y="1472624"/>
                <a:ext cx="7543800" cy="1503641"/>
                <a:chOff x="1143000" y="1472624"/>
                <a:chExt cx="7543800" cy="1503641"/>
              </a:xfrm>
            </p:grpSpPr>
            <p:sp>
              <p:nvSpPr>
                <p:cNvPr id="51226" name="TextBox 47">
                  <a:extLst>
                    <a:ext uri="{FF2B5EF4-FFF2-40B4-BE49-F238E27FC236}">
                      <a16:creationId xmlns:a16="http://schemas.microsoft.com/office/drawing/2014/main" id="{0755B392-1DD2-5777-BDFB-F200D1FB3F6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902938" y="1472624"/>
                  <a:ext cx="1783862" cy="5847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SzPct val="105000"/>
                    <a:buChar char="•"/>
                    <a:defRPr sz="2400" b="1">
                      <a:solidFill>
                        <a:srgbClr val="333399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80000"/>
                    <a:buChar char="•"/>
                    <a:defRPr sz="2000">
                      <a:solidFill>
                        <a:srgbClr val="0066FF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SzPct val="80000"/>
                    <a:buChar char="•"/>
                    <a:defRPr>
                      <a:solidFill>
                        <a:srgbClr val="008000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SzPct val="125000"/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>
                    <a:buSzTx/>
                    <a:buFontTx/>
                    <a:buNone/>
                  </a:pPr>
                  <a:r>
                    <a:rPr lang="en-US" altLang="en-US" sz="1600" b="0">
                      <a:solidFill>
                        <a:srgbClr val="FF0000"/>
                      </a:solidFill>
                    </a:rPr>
                    <a:t>LLP = Long Lived </a:t>
                  </a:r>
                  <a:br>
                    <a:rPr lang="en-US" altLang="en-US" sz="1600" b="0">
                      <a:solidFill>
                        <a:srgbClr val="FF0000"/>
                      </a:solidFill>
                    </a:rPr>
                  </a:br>
                  <a:r>
                    <a:rPr lang="en-US" altLang="en-US" sz="1600" b="0">
                      <a:solidFill>
                        <a:srgbClr val="FF0000"/>
                      </a:solidFill>
                    </a:rPr>
                    <a:t>          Particle</a:t>
                  </a:r>
                </a:p>
              </p:txBody>
            </p:sp>
            <p:grpSp>
              <p:nvGrpSpPr>
                <p:cNvPr id="51227" name="Group 9">
                  <a:extLst>
                    <a:ext uri="{FF2B5EF4-FFF2-40B4-BE49-F238E27FC236}">
                      <a16:creationId xmlns:a16="http://schemas.microsoft.com/office/drawing/2014/main" id="{5B1D73DB-2377-FC53-5EFE-011E1C21711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43000" y="2510135"/>
                  <a:ext cx="6604237" cy="466130"/>
                  <a:chOff x="1143000" y="2510135"/>
                  <a:chExt cx="6604237" cy="466130"/>
                </a:xfrm>
              </p:grpSpPr>
              <p:sp>
                <p:nvSpPr>
                  <p:cNvPr id="51228" name="Oval 39">
                    <a:extLst>
                      <a:ext uri="{FF2B5EF4-FFF2-40B4-BE49-F238E27FC236}">
                        <a16:creationId xmlns:a16="http://schemas.microsoft.com/office/drawing/2014/main" id="{DFF6699E-52A0-A8FB-7C4A-AE76D226689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19600" y="2667000"/>
                    <a:ext cx="228600" cy="2286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SzPct val="105000"/>
                      <a:buChar char="•"/>
                      <a:defRPr sz="2400" b="1">
                        <a:solidFill>
                          <a:srgbClr val="333399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SzPct val="80000"/>
                      <a:buChar char="•"/>
                      <a:defRPr sz="2000">
                        <a:solidFill>
                          <a:srgbClr val="0066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SzPct val="80000"/>
                      <a:buChar char="•"/>
                      <a:defRPr>
                        <a:solidFill>
                          <a:srgbClr val="008000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SzPct val="125000"/>
                      <a:buChar char="•"/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>
                      <a:buSzTx/>
                    </a:pPr>
                    <a:endParaRPr lang="en-US" altLang="en-US" b="0">
                      <a:solidFill>
                        <a:schemeClr val="accent2"/>
                      </a:solidFill>
                    </a:endParaRPr>
                  </a:p>
                </p:txBody>
              </p:sp>
              <p:grpSp>
                <p:nvGrpSpPr>
                  <p:cNvPr id="51229" name="Group 8">
                    <a:extLst>
                      <a:ext uri="{FF2B5EF4-FFF2-40B4-BE49-F238E27FC236}">
                        <a16:creationId xmlns:a16="http://schemas.microsoft.com/office/drawing/2014/main" id="{69B15DD4-E74A-6FCE-3447-D7FF44BFA49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143000" y="2510135"/>
                    <a:ext cx="6604237" cy="466130"/>
                    <a:chOff x="1143000" y="2510135"/>
                    <a:chExt cx="6604237" cy="466130"/>
                  </a:xfrm>
                </p:grpSpPr>
                <p:sp>
                  <p:nvSpPr>
                    <p:cNvPr id="51230" name="TextBox 48">
                      <a:extLst>
                        <a:ext uri="{FF2B5EF4-FFF2-40B4-BE49-F238E27FC236}">
                          <a16:creationId xmlns:a16="http://schemas.microsoft.com/office/drawing/2014/main" id="{104B4251-136A-C5CE-F05B-8E461CECA6B6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143000" y="2514600"/>
                      <a:ext cx="355837" cy="46166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>
                        <a:spcBef>
                          <a:spcPct val="20000"/>
                        </a:spcBef>
                        <a:buSzPct val="105000"/>
                        <a:buChar char="•"/>
                        <a:defRPr sz="2400" b="1">
                          <a:solidFill>
                            <a:srgbClr val="333399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80000"/>
                        <a:buChar char="•"/>
                        <a:defRPr sz="200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80000"/>
                        <a:buChar char="•"/>
                        <a:defRPr>
                          <a:solidFill>
                            <a:srgbClr val="008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25000"/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eaLnBrk="1" hangingPunct="1">
                        <a:buSzTx/>
                        <a:buFontTx/>
                        <a:buNone/>
                      </a:pPr>
                      <a:r>
                        <a:rPr lang="en-US" altLang="en-US" b="0">
                          <a:solidFill>
                            <a:srgbClr val="660066"/>
                          </a:solidFill>
                        </a:rPr>
                        <a:t>p</a:t>
                      </a:r>
                    </a:p>
                  </p:txBody>
                </p:sp>
                <p:sp>
                  <p:nvSpPr>
                    <p:cNvPr id="51231" name="TextBox 49">
                      <a:extLst>
                        <a:ext uri="{FF2B5EF4-FFF2-40B4-BE49-F238E27FC236}">
                          <a16:creationId xmlns:a16="http://schemas.microsoft.com/office/drawing/2014/main" id="{5165D9A8-93FB-B702-846A-10D15486DE83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391400" y="2510135"/>
                      <a:ext cx="355837" cy="46166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>
                        <a:spcBef>
                          <a:spcPct val="20000"/>
                        </a:spcBef>
                        <a:buSzPct val="105000"/>
                        <a:buChar char="•"/>
                        <a:defRPr sz="2400" b="1">
                          <a:solidFill>
                            <a:srgbClr val="333399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80000"/>
                        <a:buChar char="•"/>
                        <a:defRPr sz="200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80000"/>
                        <a:buChar char="•"/>
                        <a:defRPr>
                          <a:solidFill>
                            <a:srgbClr val="008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25000"/>
                        <a:buChar char="•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eaLnBrk="1" hangingPunct="1">
                        <a:buSzTx/>
                        <a:buFontTx/>
                        <a:buNone/>
                      </a:pPr>
                      <a:r>
                        <a:rPr lang="en-US" altLang="en-US" b="0">
                          <a:solidFill>
                            <a:srgbClr val="660066"/>
                          </a:solidFill>
                        </a:rPr>
                        <a:t>p</a:t>
                      </a:r>
                    </a:p>
                  </p:txBody>
                </p:sp>
              </p:grpSp>
            </p:grpSp>
          </p:grpSp>
        </p:grpSp>
        <p:grpSp>
          <p:nvGrpSpPr>
            <p:cNvPr id="51210" name="Group 37">
              <a:extLst>
                <a:ext uri="{FF2B5EF4-FFF2-40B4-BE49-F238E27FC236}">
                  <a16:creationId xmlns:a16="http://schemas.microsoft.com/office/drawing/2014/main" id="{B842F5C7-F81C-6B8A-2E21-DB91632F4CB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45138" y="1524000"/>
              <a:ext cx="5638800" cy="2014915"/>
              <a:chOff x="1645138" y="1524000"/>
              <a:chExt cx="5638800" cy="2014915"/>
            </a:xfrm>
          </p:grpSpPr>
          <p:grpSp>
            <p:nvGrpSpPr>
              <p:cNvPr id="51211" name="Group 23">
                <a:extLst>
                  <a:ext uri="{FF2B5EF4-FFF2-40B4-BE49-F238E27FC236}">
                    <a16:creationId xmlns:a16="http://schemas.microsoft.com/office/drawing/2014/main" id="{85A1D1F3-B336-F602-50B6-C5E404668C8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45138" y="1524000"/>
                <a:ext cx="5638800" cy="2014915"/>
                <a:chOff x="1645138" y="1447800"/>
                <a:chExt cx="5638800" cy="2014915"/>
              </a:xfrm>
            </p:grpSpPr>
            <p:grpSp>
              <p:nvGrpSpPr>
                <p:cNvPr id="51213" name="Group 22">
                  <a:extLst>
                    <a:ext uri="{FF2B5EF4-FFF2-40B4-BE49-F238E27FC236}">
                      <a16:creationId xmlns:a16="http://schemas.microsoft.com/office/drawing/2014/main" id="{AA8CC3D1-D724-7EFC-B034-B0404EC88C5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645138" y="1524000"/>
                  <a:ext cx="5638800" cy="1938715"/>
                  <a:chOff x="1645138" y="1524000"/>
                  <a:chExt cx="5638800" cy="1938715"/>
                </a:xfrm>
              </p:grpSpPr>
              <p:sp>
                <p:nvSpPr>
                  <p:cNvPr id="51216" name="Right Arrow 27">
                    <a:extLst>
                      <a:ext uri="{FF2B5EF4-FFF2-40B4-BE49-F238E27FC236}">
                        <a16:creationId xmlns:a16="http://schemas.microsoft.com/office/drawing/2014/main" id="{14281918-42E3-4988-6A09-C38CA32364F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645138" y="2702471"/>
                    <a:ext cx="2057400" cy="163852"/>
                  </a:xfrm>
                  <a:prstGeom prst="rightArrow">
                    <a:avLst>
                      <a:gd name="adj1" fmla="val 50000"/>
                      <a:gd name="adj2" fmla="val 49993"/>
                    </a:avLst>
                  </a:prstGeom>
                  <a:solidFill>
                    <a:srgbClr val="66006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SzPct val="105000"/>
                      <a:buChar char="•"/>
                      <a:defRPr sz="2400" b="1">
                        <a:solidFill>
                          <a:srgbClr val="333399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SzPct val="80000"/>
                      <a:buChar char="•"/>
                      <a:defRPr sz="2000">
                        <a:solidFill>
                          <a:srgbClr val="0066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SzPct val="80000"/>
                      <a:buChar char="•"/>
                      <a:defRPr>
                        <a:solidFill>
                          <a:srgbClr val="008000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SzPct val="125000"/>
                      <a:buChar char="•"/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>
                      <a:buSzTx/>
                    </a:pPr>
                    <a:endParaRPr lang="en-US" altLang="en-US" b="0">
                      <a:solidFill>
                        <a:schemeClr val="accent2"/>
                      </a:solidFill>
                    </a:endParaRPr>
                  </a:p>
                </p:txBody>
              </p:sp>
              <p:sp>
                <p:nvSpPr>
                  <p:cNvPr id="51217" name="Right Arrow 28">
                    <a:extLst>
                      <a:ext uri="{FF2B5EF4-FFF2-40B4-BE49-F238E27FC236}">
                        <a16:creationId xmlns:a16="http://schemas.microsoft.com/office/drawing/2014/main" id="{E59A3DA2-6915-FF1C-8240-D1FBB274D0A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13263014" flipV="1">
                    <a:off x="3611605" y="2359228"/>
                    <a:ext cx="1053782" cy="109226"/>
                  </a:xfrm>
                  <a:prstGeom prst="rightArrow">
                    <a:avLst>
                      <a:gd name="adj1" fmla="val 50000"/>
                      <a:gd name="adj2" fmla="val 49981"/>
                    </a:avLst>
                  </a:prstGeom>
                  <a:solidFill>
                    <a:schemeClr val="tx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SzPct val="105000"/>
                      <a:buChar char="•"/>
                      <a:defRPr sz="2400" b="1">
                        <a:solidFill>
                          <a:srgbClr val="333399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SzPct val="80000"/>
                      <a:buChar char="•"/>
                      <a:defRPr sz="2000">
                        <a:solidFill>
                          <a:srgbClr val="0066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SzPct val="80000"/>
                      <a:buChar char="•"/>
                      <a:defRPr>
                        <a:solidFill>
                          <a:srgbClr val="008000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SzPct val="125000"/>
                      <a:buChar char="•"/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>
                      <a:buSzTx/>
                    </a:pPr>
                    <a:endParaRPr lang="en-US" altLang="en-US" b="0">
                      <a:solidFill>
                        <a:schemeClr val="accent2"/>
                      </a:solidFill>
                    </a:endParaRPr>
                  </a:p>
                </p:txBody>
              </p:sp>
              <p:sp>
                <p:nvSpPr>
                  <p:cNvPr id="30" name="Right Arrow 29">
                    <a:extLst>
                      <a:ext uri="{FF2B5EF4-FFF2-40B4-BE49-F238E27FC236}">
                        <a16:creationId xmlns:a16="http://schemas.microsoft.com/office/drawing/2014/main" id="{4CB12C75-7B86-F56B-2F9B-09A0D5D40EB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759938" y="2702471"/>
                    <a:ext cx="1524000" cy="116929"/>
                  </a:xfrm>
                  <a:prstGeom prst="rightArrow">
                    <a:avLst/>
                  </a:prstGeom>
                  <a:solidFill>
                    <a:srgbClr val="660066"/>
                  </a:solidFill>
                  <a:ln>
                    <a:noFill/>
                  </a:ln>
                  <a:effectLst/>
                  <a:scene3d>
                    <a:camera prst="orthographicFront">
                      <a:rot lat="0" lon="0" rev="10799999"/>
                    </a:camera>
                    <a:lightRig rig="threePt" dir="t"/>
                  </a:scene3d>
                </p:spPr>
                <p:txBody>
                  <a:bodyPr/>
                  <a:lstStyle/>
                  <a:p>
                    <a:pPr eaLnBrk="1" hangingPunct="1">
                      <a:spcBef>
                        <a:spcPct val="20000"/>
                      </a:spcBef>
                      <a:buFontTx/>
                      <a:buChar char="•"/>
                      <a:defRPr/>
                    </a:pPr>
                    <a:endParaRPr lang="en-US">
                      <a:latin typeface="Arial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51219" name="Right Arrow 30">
                    <a:extLst>
                      <a:ext uri="{FF2B5EF4-FFF2-40B4-BE49-F238E27FC236}">
                        <a16:creationId xmlns:a16="http://schemas.microsoft.com/office/drawing/2014/main" id="{8A4E89DE-B968-4021-A8B4-A8E1EA14B89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8460000">
                    <a:off x="3636452" y="2948100"/>
                    <a:ext cx="985482" cy="109004"/>
                  </a:xfrm>
                  <a:prstGeom prst="rightArrow">
                    <a:avLst>
                      <a:gd name="adj1" fmla="val 50000"/>
                      <a:gd name="adj2" fmla="val 50017"/>
                    </a:avLst>
                  </a:prstGeom>
                  <a:solidFill>
                    <a:schemeClr val="tx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SzPct val="105000"/>
                      <a:buChar char="•"/>
                      <a:defRPr sz="2400" b="1">
                        <a:solidFill>
                          <a:srgbClr val="333399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SzPct val="80000"/>
                      <a:buChar char="•"/>
                      <a:defRPr sz="2000">
                        <a:solidFill>
                          <a:srgbClr val="0066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SzPct val="80000"/>
                      <a:buChar char="•"/>
                      <a:defRPr>
                        <a:solidFill>
                          <a:srgbClr val="008000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SzPct val="125000"/>
                      <a:buChar char="•"/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>
                      <a:buSzTx/>
                    </a:pPr>
                    <a:endParaRPr lang="en-US" altLang="en-US" b="0">
                      <a:solidFill>
                        <a:schemeClr val="accent2"/>
                      </a:solidFill>
                    </a:endParaRPr>
                  </a:p>
                </p:txBody>
              </p:sp>
              <p:sp>
                <p:nvSpPr>
                  <p:cNvPr id="32" name="Right Arrow 31">
                    <a:extLst>
                      <a:ext uri="{FF2B5EF4-FFF2-40B4-BE49-F238E27FC236}">
                        <a16:creationId xmlns:a16="http://schemas.microsoft.com/office/drawing/2014/main" id="{2A57639F-19E2-CC9F-B4D4-BB5D7C48C654}"/>
                      </a:ext>
                    </a:extLst>
                  </p:cNvPr>
                  <p:cNvSpPr/>
                  <p:nvPr/>
                </p:nvSpPr>
                <p:spPr bwMode="auto">
                  <a:xfrm rot="8460000" flipV="1">
                    <a:off x="3871257" y="3153100"/>
                    <a:ext cx="1058504" cy="107172"/>
                  </a:xfrm>
                  <a:prstGeom prst="rightArrow">
                    <a:avLst/>
                  </a:prstGeom>
                  <a:solidFill>
                    <a:schemeClr val="tx1"/>
                  </a:solidFill>
                  <a:ln w="12700" cmpd="sng">
                    <a:solidFill>
                      <a:schemeClr val="tx1"/>
                    </a:solidFill>
                  </a:ln>
                  <a:effectLst/>
                  <a:scene3d>
                    <a:camera prst="orthographicFront">
                      <a:rot lat="0" lon="0" rev="2100000"/>
                    </a:camera>
                    <a:lightRig rig="threePt" dir="t"/>
                  </a:scene3d>
                </p:spPr>
                <p:txBody>
                  <a:bodyPr/>
                  <a:lstStyle/>
                  <a:p>
                    <a:pPr eaLnBrk="1" hangingPunct="1">
                      <a:spcBef>
                        <a:spcPct val="20000"/>
                      </a:spcBef>
                      <a:buFontTx/>
                      <a:buChar char="•"/>
                      <a:defRPr/>
                    </a:pPr>
                    <a:endParaRPr lang="en-US">
                      <a:latin typeface="Arial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33" name="Right Arrow 32">
                    <a:extLst>
                      <a:ext uri="{FF2B5EF4-FFF2-40B4-BE49-F238E27FC236}">
                        <a16:creationId xmlns:a16="http://schemas.microsoft.com/office/drawing/2014/main" id="{D980F7AD-9AA7-F635-98B0-30CE487FDAFF}"/>
                      </a:ext>
                    </a:extLst>
                  </p:cNvPr>
                  <p:cNvSpPr/>
                  <p:nvPr/>
                </p:nvSpPr>
                <p:spPr bwMode="auto">
                  <a:xfrm rot="7528246" flipV="1">
                    <a:off x="4498974" y="2976767"/>
                    <a:ext cx="832534" cy="139362"/>
                  </a:xfrm>
                  <a:prstGeom prst="rightArrow">
                    <a:avLst/>
                  </a:prstGeom>
                  <a:solidFill>
                    <a:schemeClr val="tx1"/>
                  </a:solidFill>
                  <a:ln w="12700" cmpd="sng">
                    <a:solidFill>
                      <a:schemeClr val="tx1"/>
                    </a:solidFill>
                  </a:ln>
                  <a:effectLst/>
                  <a:scene3d>
                    <a:camera prst="orthographicFront">
                      <a:rot lat="0" lon="0" rev="5100000"/>
                    </a:camera>
                    <a:lightRig rig="threePt" dir="t"/>
                  </a:scene3d>
                </p:spPr>
                <p:txBody>
                  <a:bodyPr/>
                  <a:lstStyle/>
                  <a:p>
                    <a:pPr eaLnBrk="1" hangingPunct="1">
                      <a:spcBef>
                        <a:spcPct val="20000"/>
                      </a:spcBef>
                      <a:buFontTx/>
                      <a:buChar char="•"/>
                      <a:defRPr/>
                    </a:pPr>
                    <a:endParaRPr lang="en-US">
                      <a:latin typeface="Arial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51222" name="TextBox 35">
                    <a:extLst>
                      <a:ext uri="{FF2B5EF4-FFF2-40B4-BE49-F238E27FC236}">
                        <a16:creationId xmlns:a16="http://schemas.microsoft.com/office/drawing/2014/main" id="{7FD87E55-C104-E287-B5E0-0466CB794CAB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552512" y="1524000"/>
                    <a:ext cx="538178" cy="46166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SzPct val="105000"/>
                      <a:buChar char="•"/>
                      <a:defRPr sz="2400" b="1">
                        <a:solidFill>
                          <a:srgbClr val="333399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SzPct val="80000"/>
                      <a:buChar char="•"/>
                      <a:defRPr sz="2000">
                        <a:solidFill>
                          <a:srgbClr val="0066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SzPct val="80000"/>
                      <a:buChar char="•"/>
                      <a:defRPr>
                        <a:solidFill>
                          <a:srgbClr val="008000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SzPct val="125000"/>
                      <a:buChar char="•"/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>
                      <a:buSzTx/>
                      <a:buFontTx/>
                      <a:buNone/>
                    </a:pPr>
                    <a:r>
                      <a:rPr lang="en-US" altLang="en-US" b="0">
                        <a:solidFill>
                          <a:srgbClr val="008000"/>
                        </a:solidFill>
                      </a:rPr>
                      <a:t>O</a:t>
                    </a:r>
                    <a:r>
                      <a:rPr lang="en-US" altLang="en-US" b="0" baseline="-25000">
                        <a:solidFill>
                          <a:srgbClr val="008000"/>
                        </a:solidFill>
                      </a:rPr>
                      <a:t>1</a:t>
                    </a:r>
                  </a:p>
                </p:txBody>
              </p:sp>
              <p:sp>
                <p:nvSpPr>
                  <p:cNvPr id="51223" name="TextBox 36">
                    <a:extLst>
                      <a:ext uri="{FF2B5EF4-FFF2-40B4-BE49-F238E27FC236}">
                        <a16:creationId xmlns:a16="http://schemas.microsoft.com/office/drawing/2014/main" id="{1202F114-AA94-4CD9-1230-5E6437F09E67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900802" y="1981200"/>
                    <a:ext cx="538178" cy="46166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SzPct val="105000"/>
                      <a:buChar char="•"/>
                      <a:defRPr sz="2400" b="1">
                        <a:solidFill>
                          <a:srgbClr val="333399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SzPct val="80000"/>
                      <a:buChar char="•"/>
                      <a:defRPr sz="2000">
                        <a:solidFill>
                          <a:srgbClr val="0066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SzPct val="80000"/>
                      <a:buChar char="•"/>
                      <a:defRPr>
                        <a:solidFill>
                          <a:srgbClr val="008000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SzPct val="125000"/>
                      <a:buChar char="•"/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902030302020204" pitchFamily="66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>
                      <a:buSzTx/>
                      <a:buFontTx/>
                      <a:buNone/>
                    </a:pPr>
                    <a:r>
                      <a:rPr lang="en-US" altLang="en-US" b="0">
                        <a:solidFill>
                          <a:srgbClr val="008000"/>
                        </a:solidFill>
                      </a:rPr>
                      <a:t>O</a:t>
                    </a:r>
                    <a:r>
                      <a:rPr lang="en-US" altLang="en-US" b="0" baseline="-25000">
                        <a:solidFill>
                          <a:srgbClr val="008000"/>
                        </a:solidFill>
                      </a:rPr>
                      <a:t>2</a:t>
                    </a:r>
                  </a:p>
                </p:txBody>
              </p:sp>
            </p:grpSp>
            <p:sp>
              <p:nvSpPr>
                <p:cNvPr id="51214" name="Right Arrow 74">
                  <a:extLst>
                    <a:ext uri="{FF2B5EF4-FFF2-40B4-BE49-F238E27FC236}">
                      <a16:creationId xmlns:a16="http://schemas.microsoft.com/office/drawing/2014/main" id="{586A9ADB-F3D5-215D-3DBA-675B8B92F1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20333074" flipV="1">
                  <a:off x="5018680" y="2114487"/>
                  <a:ext cx="1214640" cy="108779"/>
                </a:xfrm>
                <a:prstGeom prst="rightArrow">
                  <a:avLst>
                    <a:gd name="adj1" fmla="val 50000"/>
                    <a:gd name="adj2" fmla="val 49989"/>
                  </a:avLst>
                </a:prstGeom>
                <a:solidFill>
                  <a:srgbClr val="008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SzPct val="105000"/>
                    <a:buChar char="•"/>
                    <a:defRPr sz="2400" b="1">
                      <a:solidFill>
                        <a:srgbClr val="333399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80000"/>
                    <a:buChar char="•"/>
                    <a:defRPr sz="2000">
                      <a:solidFill>
                        <a:srgbClr val="0066FF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SzPct val="80000"/>
                    <a:buChar char="•"/>
                    <a:defRPr>
                      <a:solidFill>
                        <a:srgbClr val="008000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SzPct val="125000"/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>
                    <a:buSzTx/>
                  </a:pPr>
                  <a:endParaRPr lang="en-US" altLang="en-US" b="0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51215" name="Right Arrow 75">
                  <a:extLst>
                    <a:ext uri="{FF2B5EF4-FFF2-40B4-BE49-F238E27FC236}">
                      <a16:creationId xmlns:a16="http://schemas.microsoft.com/office/drawing/2014/main" id="{B94DD536-180F-C64E-3C0A-35CB32659D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321015" flipV="1">
                  <a:off x="4861191" y="1905877"/>
                  <a:ext cx="1043177" cy="127024"/>
                </a:xfrm>
                <a:prstGeom prst="rightArrow">
                  <a:avLst>
                    <a:gd name="adj1" fmla="val 50000"/>
                    <a:gd name="adj2" fmla="val 49997"/>
                  </a:avLst>
                </a:prstGeom>
                <a:solidFill>
                  <a:srgbClr val="008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SzPct val="105000"/>
                    <a:buChar char="•"/>
                    <a:defRPr sz="2400" b="1">
                      <a:solidFill>
                        <a:srgbClr val="333399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80000"/>
                    <a:buChar char="•"/>
                    <a:defRPr sz="2000">
                      <a:solidFill>
                        <a:srgbClr val="0066FF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SzPct val="80000"/>
                    <a:buChar char="•"/>
                    <a:defRPr>
                      <a:solidFill>
                        <a:srgbClr val="008000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SzPct val="125000"/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>
                    <a:buSzTx/>
                  </a:pPr>
                  <a:endParaRPr lang="en-US" altLang="en-US" b="0">
                    <a:solidFill>
                      <a:schemeClr val="accent2"/>
                    </a:solidFill>
                  </a:endParaRPr>
                </a:p>
              </p:txBody>
            </p:sp>
          </p:grpSp>
          <p:cxnSp>
            <p:nvCxnSpPr>
              <p:cNvPr id="51212" name="Straight Connector 76">
                <a:extLst>
                  <a:ext uri="{FF2B5EF4-FFF2-40B4-BE49-F238E27FC236}">
                    <a16:creationId xmlns:a16="http://schemas.microsoft.com/office/drawing/2014/main" id="{4C189A91-3CDE-3B12-F999-8AF650A76AA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4614722" y="2437534"/>
                <a:ext cx="492629" cy="30566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hlink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074ACAD-D539-6451-2FC9-6F7C952A815F}"/>
              </a:ext>
            </a:extLst>
          </p:cNvPr>
          <p:cNvGrpSpPr>
            <a:grpSpLocks/>
          </p:cNvGrpSpPr>
          <p:nvPr/>
        </p:nvGrpSpPr>
        <p:grpSpPr bwMode="auto">
          <a:xfrm>
            <a:off x="-26647" y="2545053"/>
            <a:ext cx="4941888" cy="4043362"/>
            <a:chOff x="1752600" y="2509837"/>
            <a:chExt cx="4941888" cy="4043363"/>
          </a:xfrm>
        </p:grpSpPr>
        <p:pic>
          <p:nvPicPr>
            <p:cNvPr id="51206" name="Picture 11">
              <a:extLst>
                <a:ext uri="{FF2B5EF4-FFF2-40B4-BE49-F238E27FC236}">
                  <a16:creationId xmlns:a16="http://schemas.microsoft.com/office/drawing/2014/main" id="{7614ED61-4EBC-246A-20B2-9EEC9D76B2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34" b="5161"/>
            <a:stretch>
              <a:fillRect/>
            </a:stretch>
          </p:blipFill>
          <p:spPr bwMode="auto">
            <a:xfrm>
              <a:off x="2362200" y="3043237"/>
              <a:ext cx="4114800" cy="289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07" name="TextBox 12">
              <a:extLst>
                <a:ext uri="{FF2B5EF4-FFF2-40B4-BE49-F238E27FC236}">
                  <a16:creationId xmlns:a16="http://schemas.microsoft.com/office/drawing/2014/main" id="{3580A747-1BA0-3105-3A86-833A35B6F5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14800" y="6091237"/>
              <a:ext cx="2579688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SzPct val="105000"/>
                <a:buChar char="•"/>
                <a:defRPr sz="2400" b="1">
                  <a:solidFill>
                    <a:srgbClr val="33339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SzPct val="80000"/>
                <a:buChar char="•"/>
                <a:defRPr sz="2000">
                  <a:solidFill>
                    <a:srgbClr val="00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SzPct val="80000"/>
                <a:buChar char="•"/>
                <a:defRPr>
                  <a:solidFill>
                    <a:srgbClr val="008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25000"/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SzTx/>
                <a:buFontTx/>
                <a:buNone/>
              </a:pPr>
              <a:r>
                <a:rPr lang="en-US" altLang="en-US" b="0">
                  <a:solidFill>
                    <a:srgbClr val="000000"/>
                  </a:solidFill>
                </a:rPr>
                <a:t>Mass(LLP) (GeV)</a:t>
              </a:r>
            </a:p>
          </p:txBody>
        </p:sp>
        <p:sp>
          <p:nvSpPr>
            <p:cNvPr id="51208" name="TextBox 13">
              <a:extLst>
                <a:ext uri="{FF2B5EF4-FFF2-40B4-BE49-F238E27FC236}">
                  <a16:creationId xmlns:a16="http://schemas.microsoft.com/office/drawing/2014/main" id="{DD5394D3-3484-63A2-2AFC-6F9D5C9192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376238" y="3886199"/>
              <a:ext cx="3214688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SzPct val="105000"/>
                <a:buChar char="•"/>
                <a:defRPr sz="2400" b="1">
                  <a:solidFill>
                    <a:srgbClr val="33339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SzPct val="80000"/>
                <a:buChar char="•"/>
                <a:defRPr sz="2000">
                  <a:solidFill>
                    <a:srgbClr val="00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SzPct val="80000"/>
                <a:buChar char="•"/>
                <a:defRPr>
                  <a:solidFill>
                    <a:srgbClr val="008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25000"/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SzTx/>
                <a:buFontTx/>
                <a:buNone/>
              </a:pPr>
              <a:r>
                <a:rPr lang="en-US" altLang="en-US" b="0">
                  <a:solidFill>
                    <a:srgbClr val="000000"/>
                  </a:solidFill>
                </a:rPr>
                <a:t>Lifetime, c</a:t>
              </a:r>
              <a:r>
                <a:rPr lang="en-US" altLang="en-US" b="0">
                  <a:solidFill>
                    <a:srgbClr val="000000"/>
                  </a:solidFill>
                  <a:latin typeface="Symbol" pitchFamily="2" charset="2"/>
                </a:rPr>
                <a:t>t</a:t>
              </a:r>
              <a:r>
                <a:rPr lang="en-US" altLang="en-US" b="0">
                  <a:solidFill>
                    <a:srgbClr val="000000"/>
                  </a:solidFill>
                </a:rPr>
                <a:t> (cm)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9191CD0-34F6-2F73-642A-AFC69ADC56FB}"/>
              </a:ext>
            </a:extLst>
          </p:cNvPr>
          <p:cNvSpPr txBox="1"/>
          <p:nvPr/>
        </p:nvSpPr>
        <p:spPr>
          <a:xfrm>
            <a:off x="4614722" y="3140074"/>
            <a:ext cx="437687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part of original design goals</a:t>
            </a:r>
          </a:p>
          <a:p>
            <a:r>
              <a:rPr lang="en-US" dirty="0"/>
              <a:t>Enabled by novel triggers</a:t>
            </a:r>
          </a:p>
          <a:p>
            <a:pPr marL="342900" indent="-342900">
              <a:buFontTx/>
              <a:buChar char="-"/>
            </a:pPr>
            <a:r>
              <a:rPr lang="en-US" dirty="0"/>
              <a:t>Example of how we can change the program over time</a:t>
            </a:r>
          </a:p>
          <a:p>
            <a:pPr marL="342900" indent="-342900">
              <a:buFontTx/>
              <a:buChar char="-"/>
            </a:pPr>
            <a:r>
              <a:rPr lang="en-US" dirty="0"/>
              <a:t>Inputs to that are always welcomed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F7E75-5523-A8CF-2844-C3F128311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Prospects: long-lived particles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47FD22-AFEB-6FC0-21ED-6AE568D8F4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Still extending algorithmic capability</a:t>
            </a:r>
          </a:p>
          <a:p>
            <a:r>
              <a:rPr lang="en-US" dirty="0"/>
              <a:t>Just one example: SUSY long-lived </a:t>
            </a:r>
            <a:r>
              <a:rPr lang="en-US" dirty="0" err="1"/>
              <a:t>gluino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96D1A4-33F3-CFF4-F5D2-BE81678AD5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715592-8E05-6441-83B5-D06CEB4D6E5B}" type="slidenum">
              <a:rPr lang="en-US" altLang="en-US" smtClean="0"/>
              <a:pPr>
                <a:defRPr/>
              </a:pPr>
              <a:t>35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C23FE3-E878-2985-F351-D9C2F151AC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78"/>
          <a:stretch/>
        </p:blipFill>
        <p:spPr>
          <a:xfrm>
            <a:off x="2209800" y="2057400"/>
            <a:ext cx="4308938" cy="343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9887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>
            <a:extLst>
              <a:ext uri="{FF2B5EF4-FFF2-40B4-BE49-F238E27FC236}">
                <a16:creationId xmlns:a16="http://schemas.microsoft.com/office/drawing/2014/main" id="{363A8B3A-1482-8300-6F66-D39C7A95A0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971800"/>
            <a:ext cx="8229600" cy="639763"/>
          </a:xfrm>
        </p:spPr>
        <p:txBody>
          <a:bodyPr/>
          <a:lstStyle/>
          <a:p>
            <a:r>
              <a:rPr lang="en-US" altLang="en-US"/>
              <a:t>The Higgs Boson</a:t>
            </a:r>
            <a:br>
              <a:rPr lang="en-US" altLang="en-US"/>
            </a:br>
            <a:endParaRPr lang="en-US" altLang="en-US"/>
          </a:p>
        </p:txBody>
      </p:sp>
      <p:sp>
        <p:nvSpPr>
          <p:cNvPr id="52226" name="Slide Number Placeholder 3">
            <a:extLst>
              <a:ext uri="{FF2B5EF4-FFF2-40B4-BE49-F238E27FC236}">
                <a16:creationId xmlns:a16="http://schemas.microsoft.com/office/drawing/2014/main" id="{D74FEA5E-3C58-1C12-9E3D-27C1FEADCFD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105000"/>
              <a:buChar char="•"/>
              <a:defRPr sz="2400" b="1">
                <a:solidFill>
                  <a:srgbClr val="33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80000"/>
              <a:buChar char="•"/>
              <a:defRPr sz="2000">
                <a:solidFill>
                  <a:srgbClr val="0066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80000"/>
              <a:buChar char="•"/>
              <a:defRPr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2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8FAD524D-31DB-6743-92CA-D425E9C56EA4}" type="slidenum">
              <a:rPr lang="en-US" altLang="en-US" sz="1200" smtClean="0">
                <a:solidFill>
                  <a:schemeClr val="tx1"/>
                </a:solidFill>
                <a:latin typeface="Comic Sans MS" panose="030F0902030302020204" pitchFamily="66" charset="0"/>
              </a:rPr>
              <a:pPr>
                <a:spcBef>
                  <a:spcPct val="0"/>
                </a:spcBef>
                <a:buSzTx/>
                <a:buFontTx/>
                <a:buNone/>
              </a:pPr>
              <a:t>36</a:t>
            </a:fld>
            <a:endParaRPr lang="en-US" altLang="en-US" sz="120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pic>
        <p:nvPicPr>
          <p:cNvPr id="52228" name="Picture 4">
            <a:extLst>
              <a:ext uri="{FF2B5EF4-FFF2-40B4-BE49-F238E27FC236}">
                <a16:creationId xmlns:a16="http://schemas.microsoft.com/office/drawing/2014/main" id="{50BBBC31-4C16-E521-569C-3BFA23250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349" y="4027487"/>
            <a:ext cx="3901329" cy="222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0" name="Picture 6" descr="Peter Higgs | Biography, Awards, &amp; Facts | Britannica">
            <a:extLst>
              <a:ext uri="{FF2B5EF4-FFF2-40B4-BE49-F238E27FC236}">
                <a16:creationId xmlns:a16="http://schemas.microsoft.com/office/drawing/2014/main" id="{0D3FED9D-1186-A937-3246-E36C79E66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819286"/>
            <a:ext cx="4191000" cy="558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>
            <a:extLst>
              <a:ext uri="{FF2B5EF4-FFF2-40B4-BE49-F238E27FC236}">
                <a16:creationId xmlns:a16="http://schemas.microsoft.com/office/drawing/2014/main" id="{052179A0-D0C1-8882-C219-9CD3458AA4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SM Higgs Boson Couplings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547F9F-8E7C-BDE4-27EC-85351165D3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0600"/>
            <a:ext cx="8382000" cy="5181600"/>
          </a:xfrm>
        </p:spPr>
        <p:txBody>
          <a:bodyPr/>
          <a:lstStyle/>
          <a:p>
            <a:pPr>
              <a:defRPr/>
            </a:pPr>
            <a:r>
              <a:rPr lang="en-US" dirty="0"/>
              <a:t>Standard Model Higgs: h: J</a:t>
            </a:r>
            <a:r>
              <a:rPr lang="en-US" baseline="30000" dirty="0"/>
              <a:t>PC</a:t>
            </a:r>
            <a:r>
              <a:rPr lang="en-US" dirty="0"/>
              <a:t>=0</a:t>
            </a:r>
            <a:r>
              <a:rPr lang="en-US" baseline="30000" dirty="0"/>
              <a:t>++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 marL="0" indent="0">
              <a:buFontTx/>
              <a:buNone/>
              <a:defRPr/>
            </a:pPr>
            <a:endParaRPr lang="en-US" dirty="0"/>
          </a:p>
        </p:txBody>
      </p:sp>
      <p:sp>
        <p:nvSpPr>
          <p:cNvPr id="53251" name="Slide Number Placeholder 3">
            <a:extLst>
              <a:ext uri="{FF2B5EF4-FFF2-40B4-BE49-F238E27FC236}">
                <a16:creationId xmlns:a16="http://schemas.microsoft.com/office/drawing/2014/main" id="{C88C48FB-46CA-CC5C-C59C-542DA47F3A2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105000"/>
              <a:buChar char="•"/>
              <a:defRPr sz="2400" b="1">
                <a:solidFill>
                  <a:srgbClr val="33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80000"/>
              <a:buChar char="•"/>
              <a:defRPr sz="2000">
                <a:solidFill>
                  <a:srgbClr val="0066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80000"/>
              <a:buChar char="•"/>
              <a:defRPr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2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58C06ED4-805A-AD44-9E43-4FD052586CB0}" type="slidenum">
              <a:rPr lang="en-US" altLang="en-US" sz="1200" smtClean="0">
                <a:solidFill>
                  <a:schemeClr val="tx1"/>
                </a:solidFill>
                <a:latin typeface="Comic Sans MS" panose="030F0902030302020204" pitchFamily="66" charset="0"/>
              </a:rPr>
              <a:pPr>
                <a:spcBef>
                  <a:spcPct val="0"/>
                </a:spcBef>
                <a:buSzTx/>
                <a:buFontTx/>
                <a:buNone/>
              </a:pPr>
              <a:t>37</a:t>
            </a:fld>
            <a:endParaRPr lang="en-US" altLang="en-US" sz="120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graphicFrame>
        <p:nvGraphicFramePr>
          <p:cNvPr id="53252" name="Object 4">
            <a:extLst>
              <a:ext uri="{FF2B5EF4-FFF2-40B4-BE49-F238E27FC236}">
                <a16:creationId xmlns:a16="http://schemas.microsoft.com/office/drawing/2014/main" id="{E33013F7-624F-669B-57C1-23A1FFC03E8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05000" y="1371600"/>
          <a:ext cx="6097588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340100" imgH="292100" progId="Equation.3">
                  <p:embed/>
                </p:oleObj>
              </mc:Choice>
              <mc:Fallback>
                <p:oleObj name="Equation" r:id="rId2" imgW="3340100" imgH="2921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1371600"/>
                        <a:ext cx="6097588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3253" name="Group 15360">
            <a:extLst>
              <a:ext uri="{FF2B5EF4-FFF2-40B4-BE49-F238E27FC236}">
                <a16:creationId xmlns:a16="http://schemas.microsoft.com/office/drawing/2014/main" id="{C390722F-D613-BB39-8219-109371BE728F}"/>
              </a:ext>
            </a:extLst>
          </p:cNvPr>
          <p:cNvGrpSpPr>
            <a:grpSpLocks/>
          </p:cNvGrpSpPr>
          <p:nvPr/>
        </p:nvGrpSpPr>
        <p:grpSpPr bwMode="auto">
          <a:xfrm>
            <a:off x="852488" y="1981200"/>
            <a:ext cx="1630362" cy="1006475"/>
            <a:chOff x="823459" y="2057400"/>
            <a:chExt cx="2224541" cy="841528"/>
          </a:xfrm>
        </p:grpSpPr>
        <p:pic>
          <p:nvPicPr>
            <p:cNvPr id="53267" name="Picture 16">
              <a:extLst>
                <a:ext uri="{FF2B5EF4-FFF2-40B4-BE49-F238E27FC236}">
                  <a16:creationId xmlns:a16="http://schemas.microsoft.com/office/drawing/2014/main" id="{EED08527-C678-BD3E-B628-15B74C082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2013"/>
            <a:stretch>
              <a:fillRect/>
            </a:stretch>
          </p:blipFill>
          <p:spPr bwMode="auto">
            <a:xfrm>
              <a:off x="823459" y="2651745"/>
              <a:ext cx="2060412" cy="247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3268" name="Straight Connector 18">
              <a:extLst>
                <a:ext uri="{FF2B5EF4-FFF2-40B4-BE49-F238E27FC236}">
                  <a16:creationId xmlns:a16="http://schemas.microsoft.com/office/drawing/2014/main" id="{85F59F53-6F41-6F3D-D018-BE2179D94B6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523095" y="2057400"/>
              <a:ext cx="1524905" cy="68623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</p:cxnSp>
      </p:grpSp>
      <p:grpSp>
        <p:nvGrpSpPr>
          <p:cNvPr id="53254" name="Group 15359">
            <a:extLst>
              <a:ext uri="{FF2B5EF4-FFF2-40B4-BE49-F238E27FC236}">
                <a16:creationId xmlns:a16="http://schemas.microsoft.com/office/drawing/2014/main" id="{D79A91B8-D71B-789E-E6DC-034510299E6B}"/>
              </a:ext>
            </a:extLst>
          </p:cNvPr>
          <p:cNvGrpSpPr>
            <a:grpSpLocks/>
          </p:cNvGrpSpPr>
          <p:nvPr/>
        </p:nvGrpSpPr>
        <p:grpSpPr bwMode="auto">
          <a:xfrm>
            <a:off x="3886200" y="2286000"/>
            <a:ext cx="1600200" cy="990600"/>
            <a:chOff x="3733800" y="2133600"/>
            <a:chExt cx="1828800" cy="990600"/>
          </a:xfrm>
        </p:grpSpPr>
        <p:cxnSp>
          <p:nvCxnSpPr>
            <p:cNvPr id="53264" name="Straight Connector 22">
              <a:extLst>
                <a:ext uri="{FF2B5EF4-FFF2-40B4-BE49-F238E27FC236}">
                  <a16:creationId xmlns:a16="http://schemas.microsoft.com/office/drawing/2014/main" id="{A301AB0D-2B79-462A-7FD2-E68C78EF600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724400" y="2133600"/>
              <a:ext cx="838200" cy="5334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</p:cxnSp>
        <p:cxnSp>
          <p:nvCxnSpPr>
            <p:cNvPr id="53265" name="Straight Connector 23">
              <a:extLst>
                <a:ext uri="{FF2B5EF4-FFF2-40B4-BE49-F238E27FC236}">
                  <a16:creationId xmlns:a16="http://schemas.microsoft.com/office/drawing/2014/main" id="{D54B02B8-D967-5FCF-351B-EECD8416227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724400" y="2667000"/>
              <a:ext cx="838200" cy="4572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</p:cxnSp>
        <p:cxnSp>
          <p:nvCxnSpPr>
            <p:cNvPr id="53266" name="Straight Connector 24">
              <a:extLst>
                <a:ext uri="{FF2B5EF4-FFF2-40B4-BE49-F238E27FC236}">
                  <a16:creationId xmlns:a16="http://schemas.microsoft.com/office/drawing/2014/main" id="{36385545-24B1-ABF2-0197-0B5B0D65D17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733800" y="2667000"/>
              <a:ext cx="9906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</p:cxnSp>
      </p:grpSp>
      <p:grpSp>
        <p:nvGrpSpPr>
          <p:cNvPr id="53255" name="Group 39">
            <a:extLst>
              <a:ext uri="{FF2B5EF4-FFF2-40B4-BE49-F238E27FC236}">
                <a16:creationId xmlns:a16="http://schemas.microsoft.com/office/drawing/2014/main" id="{EE7FDA50-E793-0BCB-CF58-AA385E06EFF8}"/>
              </a:ext>
            </a:extLst>
          </p:cNvPr>
          <p:cNvGrpSpPr>
            <a:grpSpLocks/>
          </p:cNvGrpSpPr>
          <p:nvPr/>
        </p:nvGrpSpPr>
        <p:grpSpPr bwMode="auto">
          <a:xfrm>
            <a:off x="6400800" y="2286000"/>
            <a:ext cx="1828800" cy="533400"/>
            <a:chOff x="6248400" y="2133600"/>
            <a:chExt cx="1828800" cy="533400"/>
          </a:xfrm>
        </p:grpSpPr>
        <p:cxnSp>
          <p:nvCxnSpPr>
            <p:cNvPr id="53262" name="Straight Connector 40">
              <a:extLst>
                <a:ext uri="{FF2B5EF4-FFF2-40B4-BE49-F238E27FC236}">
                  <a16:creationId xmlns:a16="http://schemas.microsoft.com/office/drawing/2014/main" id="{C9DA724D-D245-A076-6090-B9EBCDA5002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7239000" y="2133600"/>
              <a:ext cx="838200" cy="5334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</p:cxnSp>
        <p:cxnSp>
          <p:nvCxnSpPr>
            <p:cNvPr id="53263" name="Straight Connector 41">
              <a:extLst>
                <a:ext uri="{FF2B5EF4-FFF2-40B4-BE49-F238E27FC236}">
                  <a16:creationId xmlns:a16="http://schemas.microsoft.com/office/drawing/2014/main" id="{35015B19-A149-1607-0B36-3F21599EC3B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248400" y="2667000"/>
              <a:ext cx="18288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</p:cxnSp>
      </p:grpSp>
      <p:sp>
        <p:nvSpPr>
          <p:cNvPr id="53256" name="TextBox 15366">
            <a:extLst>
              <a:ext uri="{FF2B5EF4-FFF2-40B4-BE49-F238E27FC236}">
                <a16:creationId xmlns:a16="http://schemas.microsoft.com/office/drawing/2014/main" id="{AF639DA7-DDE9-0115-92CB-513F079CF2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2662238"/>
            <a:ext cx="390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5000"/>
              <a:buChar char="•"/>
              <a:defRPr sz="2400" b="1">
                <a:solidFill>
                  <a:srgbClr val="33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80000"/>
              <a:buChar char="•"/>
              <a:defRPr sz="2000">
                <a:solidFill>
                  <a:srgbClr val="0066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80000"/>
              <a:buChar char="•"/>
              <a:defRPr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2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SzTx/>
              <a:buFontTx/>
              <a:buNone/>
            </a:pPr>
            <a:r>
              <a:rPr lang="en-US" altLang="en-US" b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53257" name="TextBox 46">
            <a:extLst>
              <a:ext uri="{FF2B5EF4-FFF2-40B4-BE49-F238E27FC236}">
                <a16:creationId xmlns:a16="http://schemas.microsoft.com/office/drawing/2014/main" id="{7611A6F1-24D7-F383-9A67-6CAF5F82D9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824038"/>
            <a:ext cx="355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5000"/>
              <a:buChar char="•"/>
              <a:defRPr sz="2400" b="1">
                <a:solidFill>
                  <a:srgbClr val="33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80000"/>
              <a:buChar char="•"/>
              <a:defRPr sz="2000">
                <a:solidFill>
                  <a:srgbClr val="0066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80000"/>
              <a:buChar char="•"/>
              <a:defRPr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2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SzTx/>
              <a:buFontTx/>
              <a:buNone/>
            </a:pPr>
            <a:r>
              <a:rPr lang="en-US" altLang="en-US" b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53258" name="TextBox 47">
            <a:extLst>
              <a:ext uri="{FF2B5EF4-FFF2-40B4-BE49-F238E27FC236}">
                <a16:creationId xmlns:a16="http://schemas.microsoft.com/office/drawing/2014/main" id="{2BCF2D48-4A09-CD1F-44CE-4833ED3CEC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0863" y="2590800"/>
            <a:ext cx="2873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5000"/>
              <a:buChar char="•"/>
              <a:defRPr sz="2400" b="1">
                <a:solidFill>
                  <a:srgbClr val="33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80000"/>
              <a:buChar char="•"/>
              <a:defRPr sz="2000">
                <a:solidFill>
                  <a:srgbClr val="0066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80000"/>
              <a:buChar char="•"/>
              <a:defRPr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2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SzTx/>
              <a:buFontTx/>
              <a:buNone/>
            </a:pPr>
            <a:r>
              <a:rPr lang="en-US" altLang="en-US" b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53259" name="TextBox 48">
            <a:extLst>
              <a:ext uri="{FF2B5EF4-FFF2-40B4-BE49-F238E27FC236}">
                <a16:creationId xmlns:a16="http://schemas.microsoft.com/office/drawing/2014/main" id="{EE0E646C-FB28-DC34-C752-F9AEDF897B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8800" y="1981200"/>
            <a:ext cx="355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5000"/>
              <a:buChar char="•"/>
              <a:defRPr sz="2400" b="1">
                <a:solidFill>
                  <a:srgbClr val="33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80000"/>
              <a:buChar char="•"/>
              <a:defRPr sz="2000">
                <a:solidFill>
                  <a:srgbClr val="0066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80000"/>
              <a:buChar char="•"/>
              <a:defRPr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2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SzTx/>
              <a:buFontTx/>
              <a:buNone/>
            </a:pPr>
            <a:r>
              <a:rPr lang="en-US" altLang="en-US" b="0">
                <a:solidFill>
                  <a:schemeClr val="tx1"/>
                </a:solidFill>
              </a:rPr>
              <a:t>h</a:t>
            </a:r>
          </a:p>
        </p:txBody>
      </p:sp>
      <p:graphicFrame>
        <p:nvGraphicFramePr>
          <p:cNvPr id="53260" name="Object 21">
            <a:extLst>
              <a:ext uri="{FF2B5EF4-FFF2-40B4-BE49-F238E27FC236}">
                <a16:creationId xmlns:a16="http://schemas.microsoft.com/office/drawing/2014/main" id="{4A485E66-E671-F38F-E6AD-318F75D21A9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71600" y="2971800"/>
          <a:ext cx="695325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6090900" imgH="14922500" progId="Equation.3">
                  <p:embed/>
                </p:oleObj>
              </mc:Choice>
              <mc:Fallback>
                <p:oleObj name="Equation" r:id="rId5" imgW="16090900" imgH="14922500" progId="Equation.3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2971800"/>
                        <a:ext cx="695325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61" name="Object 25">
            <a:extLst>
              <a:ext uri="{FF2B5EF4-FFF2-40B4-BE49-F238E27FC236}">
                <a16:creationId xmlns:a16="http://schemas.microsoft.com/office/drawing/2014/main" id="{2D9162DA-6E3A-E17E-886E-ED2D5073A4F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162800" y="2971800"/>
          <a:ext cx="60960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4046200" imgH="14922500" progId="Equation.3">
                  <p:embed/>
                </p:oleObj>
              </mc:Choice>
              <mc:Fallback>
                <p:oleObj name="Equation" r:id="rId7" imgW="14046200" imgH="14922500" progId="Equation.3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2971800"/>
                        <a:ext cx="609600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>
            <a:extLst>
              <a:ext uri="{FF2B5EF4-FFF2-40B4-BE49-F238E27FC236}">
                <a16:creationId xmlns:a16="http://schemas.microsoft.com/office/drawing/2014/main" id="{05D23610-E875-04F6-C6F2-284EEF6656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SM Higgs Boson Couplings</a:t>
            </a:r>
          </a:p>
        </p:txBody>
      </p:sp>
      <p:sp>
        <p:nvSpPr>
          <p:cNvPr id="54274" name="Content Placeholder 2">
            <a:extLst>
              <a:ext uri="{FF2B5EF4-FFF2-40B4-BE49-F238E27FC236}">
                <a16:creationId xmlns:a16="http://schemas.microsoft.com/office/drawing/2014/main" id="{0D7ECED6-9979-D666-22F5-88FF0ACC388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990600"/>
            <a:ext cx="8382000" cy="5181600"/>
          </a:xfrm>
        </p:spPr>
        <p:txBody>
          <a:bodyPr/>
          <a:lstStyle/>
          <a:p>
            <a:r>
              <a:rPr lang="en-US" altLang="en-US"/>
              <a:t>Standard Model Higgs: h: J</a:t>
            </a:r>
            <a:r>
              <a:rPr lang="en-US" altLang="en-US" baseline="30000"/>
              <a:t>PC</a:t>
            </a:r>
            <a:r>
              <a:rPr lang="en-US" altLang="en-US"/>
              <a:t>=0</a:t>
            </a:r>
            <a:r>
              <a:rPr lang="en-US" altLang="en-US" baseline="30000"/>
              <a:t>++</a:t>
            </a:r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r>
              <a:rPr lang="en-US" altLang="en-US"/>
              <a:t>2HDM (SUSY) Higgs: h</a:t>
            </a:r>
            <a:r>
              <a:rPr lang="en-US" altLang="en-US" baseline="30000"/>
              <a:t>0</a:t>
            </a:r>
            <a:r>
              <a:rPr lang="en-US" altLang="en-US"/>
              <a:t>, H</a:t>
            </a:r>
            <a:r>
              <a:rPr lang="en-US" altLang="en-US" baseline="30000"/>
              <a:t>0</a:t>
            </a:r>
            <a:r>
              <a:rPr lang="en-US" altLang="en-US"/>
              <a:t>: 0</a:t>
            </a:r>
            <a:r>
              <a:rPr lang="en-US" altLang="en-US" baseline="30000"/>
              <a:t>++</a:t>
            </a:r>
            <a:r>
              <a:rPr lang="en-US" altLang="en-US"/>
              <a:t>; A</a:t>
            </a:r>
            <a:r>
              <a:rPr lang="en-US" altLang="en-US" baseline="30000"/>
              <a:t>0</a:t>
            </a:r>
            <a:r>
              <a:rPr lang="en-US" altLang="en-US"/>
              <a:t>: 0</a:t>
            </a:r>
            <a:r>
              <a:rPr lang="en-US" altLang="en-US" baseline="30000"/>
              <a:t>-+</a:t>
            </a:r>
            <a:r>
              <a:rPr lang="en-US" altLang="en-US"/>
              <a:t>; H</a:t>
            </a:r>
            <a:r>
              <a:rPr lang="en-US" altLang="en-US" baseline="30000"/>
              <a:t>±</a:t>
            </a:r>
          </a:p>
          <a:p>
            <a:endParaRPr lang="en-US" altLang="en-US"/>
          </a:p>
          <a:p>
            <a:pPr>
              <a:buFontTx/>
              <a:buNone/>
            </a:pPr>
            <a:endParaRPr lang="en-US" altLang="en-US"/>
          </a:p>
        </p:txBody>
      </p:sp>
      <p:sp>
        <p:nvSpPr>
          <p:cNvPr id="54275" name="Slide Number Placeholder 3">
            <a:extLst>
              <a:ext uri="{FF2B5EF4-FFF2-40B4-BE49-F238E27FC236}">
                <a16:creationId xmlns:a16="http://schemas.microsoft.com/office/drawing/2014/main" id="{8A85771A-659F-C78D-3609-334E31E9631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105000"/>
              <a:buChar char="•"/>
              <a:defRPr sz="2400" b="1">
                <a:solidFill>
                  <a:srgbClr val="33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80000"/>
              <a:buChar char="•"/>
              <a:defRPr sz="2000">
                <a:solidFill>
                  <a:srgbClr val="0066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80000"/>
              <a:buChar char="•"/>
              <a:defRPr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2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87F130CF-3814-7B41-BE40-197238B450B8}" type="slidenum">
              <a:rPr lang="en-US" altLang="en-US" sz="1200" smtClean="0">
                <a:solidFill>
                  <a:schemeClr val="tx1"/>
                </a:solidFill>
                <a:latin typeface="Comic Sans MS" panose="030F0902030302020204" pitchFamily="66" charset="0"/>
              </a:rPr>
              <a:pPr>
                <a:spcBef>
                  <a:spcPct val="0"/>
                </a:spcBef>
                <a:buSzTx/>
                <a:buFontTx/>
                <a:buNone/>
              </a:pPr>
              <a:t>38</a:t>
            </a:fld>
            <a:endParaRPr lang="en-US" altLang="en-US" sz="120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graphicFrame>
        <p:nvGraphicFramePr>
          <p:cNvPr id="54276" name="Object 4">
            <a:extLst>
              <a:ext uri="{FF2B5EF4-FFF2-40B4-BE49-F238E27FC236}">
                <a16:creationId xmlns:a16="http://schemas.microsoft.com/office/drawing/2014/main" id="{C3AE6151-1352-58F9-5188-2A40CD61698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05000" y="1371600"/>
          <a:ext cx="6097588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340100" imgH="292100" progId="Equation.3">
                  <p:embed/>
                </p:oleObj>
              </mc:Choice>
              <mc:Fallback>
                <p:oleObj name="Equation" r:id="rId2" imgW="3340100" imgH="2921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1371600"/>
                        <a:ext cx="6097588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4277" name="Group 15360">
            <a:extLst>
              <a:ext uri="{FF2B5EF4-FFF2-40B4-BE49-F238E27FC236}">
                <a16:creationId xmlns:a16="http://schemas.microsoft.com/office/drawing/2014/main" id="{B870E0F6-455F-8562-DE00-168E39BF83EE}"/>
              </a:ext>
            </a:extLst>
          </p:cNvPr>
          <p:cNvGrpSpPr>
            <a:grpSpLocks/>
          </p:cNvGrpSpPr>
          <p:nvPr/>
        </p:nvGrpSpPr>
        <p:grpSpPr bwMode="auto">
          <a:xfrm>
            <a:off x="852488" y="1981200"/>
            <a:ext cx="1630362" cy="1006475"/>
            <a:chOff x="823459" y="2057400"/>
            <a:chExt cx="2224541" cy="841528"/>
          </a:xfrm>
        </p:grpSpPr>
        <p:pic>
          <p:nvPicPr>
            <p:cNvPr id="54304" name="Picture 16">
              <a:extLst>
                <a:ext uri="{FF2B5EF4-FFF2-40B4-BE49-F238E27FC236}">
                  <a16:creationId xmlns:a16="http://schemas.microsoft.com/office/drawing/2014/main" id="{81BD008A-D146-3D82-4160-8FC14D075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2013"/>
            <a:stretch>
              <a:fillRect/>
            </a:stretch>
          </p:blipFill>
          <p:spPr bwMode="auto">
            <a:xfrm>
              <a:off x="823459" y="2651745"/>
              <a:ext cx="2060412" cy="247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4305" name="Straight Connector 18">
              <a:extLst>
                <a:ext uri="{FF2B5EF4-FFF2-40B4-BE49-F238E27FC236}">
                  <a16:creationId xmlns:a16="http://schemas.microsoft.com/office/drawing/2014/main" id="{CF5ABB36-C184-4BD9-608E-F1459E7788D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523095" y="2057400"/>
              <a:ext cx="1524905" cy="68623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</p:cxnSp>
      </p:grpSp>
      <p:grpSp>
        <p:nvGrpSpPr>
          <p:cNvPr id="54278" name="Group 15359">
            <a:extLst>
              <a:ext uri="{FF2B5EF4-FFF2-40B4-BE49-F238E27FC236}">
                <a16:creationId xmlns:a16="http://schemas.microsoft.com/office/drawing/2014/main" id="{F89E0969-584D-1A43-A57C-33C9B73972D4}"/>
              </a:ext>
            </a:extLst>
          </p:cNvPr>
          <p:cNvGrpSpPr>
            <a:grpSpLocks/>
          </p:cNvGrpSpPr>
          <p:nvPr/>
        </p:nvGrpSpPr>
        <p:grpSpPr bwMode="auto">
          <a:xfrm>
            <a:off x="3886200" y="2286000"/>
            <a:ext cx="1600200" cy="990600"/>
            <a:chOff x="3733800" y="2133600"/>
            <a:chExt cx="1828800" cy="990600"/>
          </a:xfrm>
        </p:grpSpPr>
        <p:cxnSp>
          <p:nvCxnSpPr>
            <p:cNvPr id="54301" name="Straight Connector 22">
              <a:extLst>
                <a:ext uri="{FF2B5EF4-FFF2-40B4-BE49-F238E27FC236}">
                  <a16:creationId xmlns:a16="http://schemas.microsoft.com/office/drawing/2014/main" id="{78640E49-C176-6E69-C646-D09CAD3EE66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724400" y="2133600"/>
              <a:ext cx="838200" cy="5334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</p:cxnSp>
        <p:cxnSp>
          <p:nvCxnSpPr>
            <p:cNvPr id="54302" name="Straight Connector 23">
              <a:extLst>
                <a:ext uri="{FF2B5EF4-FFF2-40B4-BE49-F238E27FC236}">
                  <a16:creationId xmlns:a16="http://schemas.microsoft.com/office/drawing/2014/main" id="{61A00CCE-F81F-E45D-E285-3F05360D996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724400" y="2667000"/>
              <a:ext cx="838200" cy="4572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</p:cxnSp>
        <p:cxnSp>
          <p:nvCxnSpPr>
            <p:cNvPr id="54303" name="Straight Connector 24">
              <a:extLst>
                <a:ext uri="{FF2B5EF4-FFF2-40B4-BE49-F238E27FC236}">
                  <a16:creationId xmlns:a16="http://schemas.microsoft.com/office/drawing/2014/main" id="{49AB7E16-5D54-C613-39A2-205ADB15ACC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733800" y="2667000"/>
              <a:ext cx="9906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</p:cxnSp>
      </p:grpSp>
      <p:grpSp>
        <p:nvGrpSpPr>
          <p:cNvPr id="54279" name="Group 15365">
            <a:extLst>
              <a:ext uri="{FF2B5EF4-FFF2-40B4-BE49-F238E27FC236}">
                <a16:creationId xmlns:a16="http://schemas.microsoft.com/office/drawing/2014/main" id="{F6A272F8-B3E0-729D-B107-416AC29B9879}"/>
              </a:ext>
            </a:extLst>
          </p:cNvPr>
          <p:cNvGrpSpPr>
            <a:grpSpLocks/>
          </p:cNvGrpSpPr>
          <p:nvPr/>
        </p:nvGrpSpPr>
        <p:grpSpPr bwMode="auto">
          <a:xfrm>
            <a:off x="6400800" y="5029200"/>
            <a:ext cx="1828800" cy="533400"/>
            <a:chOff x="6248400" y="2133600"/>
            <a:chExt cx="1828800" cy="533400"/>
          </a:xfrm>
        </p:grpSpPr>
        <p:cxnSp>
          <p:nvCxnSpPr>
            <p:cNvPr id="54299" name="Straight Connector 34">
              <a:extLst>
                <a:ext uri="{FF2B5EF4-FFF2-40B4-BE49-F238E27FC236}">
                  <a16:creationId xmlns:a16="http://schemas.microsoft.com/office/drawing/2014/main" id="{0C1CFB94-77D4-F2FF-0743-A5FDD57DCEB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7239000" y="2133600"/>
              <a:ext cx="838200" cy="5334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</p:cxnSp>
        <p:cxnSp>
          <p:nvCxnSpPr>
            <p:cNvPr id="54300" name="Straight Connector 15362">
              <a:extLst>
                <a:ext uri="{FF2B5EF4-FFF2-40B4-BE49-F238E27FC236}">
                  <a16:creationId xmlns:a16="http://schemas.microsoft.com/office/drawing/2014/main" id="{50ECC313-B045-D18F-E648-22018F298C7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248400" y="2667000"/>
              <a:ext cx="18288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</p:cxnSp>
      </p:grpSp>
      <p:grpSp>
        <p:nvGrpSpPr>
          <p:cNvPr id="54280" name="Group 39">
            <a:extLst>
              <a:ext uri="{FF2B5EF4-FFF2-40B4-BE49-F238E27FC236}">
                <a16:creationId xmlns:a16="http://schemas.microsoft.com/office/drawing/2014/main" id="{93D521DA-B953-0C55-B0F2-84B3012363A6}"/>
              </a:ext>
            </a:extLst>
          </p:cNvPr>
          <p:cNvGrpSpPr>
            <a:grpSpLocks/>
          </p:cNvGrpSpPr>
          <p:nvPr/>
        </p:nvGrpSpPr>
        <p:grpSpPr bwMode="auto">
          <a:xfrm>
            <a:off x="6400800" y="2286000"/>
            <a:ext cx="1828800" cy="533400"/>
            <a:chOff x="6248400" y="2133600"/>
            <a:chExt cx="1828800" cy="533400"/>
          </a:xfrm>
        </p:grpSpPr>
        <p:cxnSp>
          <p:nvCxnSpPr>
            <p:cNvPr id="54297" name="Straight Connector 40">
              <a:extLst>
                <a:ext uri="{FF2B5EF4-FFF2-40B4-BE49-F238E27FC236}">
                  <a16:creationId xmlns:a16="http://schemas.microsoft.com/office/drawing/2014/main" id="{2AA24860-C79E-4699-6317-34BD2AEEAC4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7239000" y="2133600"/>
              <a:ext cx="838200" cy="5334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</p:cxnSp>
        <p:cxnSp>
          <p:nvCxnSpPr>
            <p:cNvPr id="54298" name="Straight Connector 41">
              <a:extLst>
                <a:ext uri="{FF2B5EF4-FFF2-40B4-BE49-F238E27FC236}">
                  <a16:creationId xmlns:a16="http://schemas.microsoft.com/office/drawing/2014/main" id="{008EB4E6-25D0-E81B-23DC-00766A97375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248400" y="2667000"/>
              <a:ext cx="18288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</p:cxnSp>
      </p:grpSp>
      <p:sp>
        <p:nvSpPr>
          <p:cNvPr id="54281" name="TextBox 15366">
            <a:extLst>
              <a:ext uri="{FF2B5EF4-FFF2-40B4-BE49-F238E27FC236}">
                <a16:creationId xmlns:a16="http://schemas.microsoft.com/office/drawing/2014/main" id="{78D8BBFD-CD9E-7A85-2EEB-749D5517EB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2662238"/>
            <a:ext cx="390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5000"/>
              <a:buChar char="•"/>
              <a:defRPr sz="2400" b="1">
                <a:solidFill>
                  <a:srgbClr val="33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80000"/>
              <a:buChar char="•"/>
              <a:defRPr sz="2000">
                <a:solidFill>
                  <a:srgbClr val="0066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80000"/>
              <a:buChar char="•"/>
              <a:defRPr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2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SzTx/>
              <a:buFontTx/>
              <a:buNone/>
            </a:pPr>
            <a:r>
              <a:rPr lang="en-US" altLang="en-US" b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54282" name="TextBox 46">
            <a:extLst>
              <a:ext uri="{FF2B5EF4-FFF2-40B4-BE49-F238E27FC236}">
                <a16:creationId xmlns:a16="http://schemas.microsoft.com/office/drawing/2014/main" id="{B7A93462-8BF4-38A4-BC08-2E70169F6B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824038"/>
            <a:ext cx="355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5000"/>
              <a:buChar char="•"/>
              <a:defRPr sz="2400" b="1">
                <a:solidFill>
                  <a:srgbClr val="33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80000"/>
              <a:buChar char="•"/>
              <a:defRPr sz="2000">
                <a:solidFill>
                  <a:srgbClr val="0066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80000"/>
              <a:buChar char="•"/>
              <a:defRPr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2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SzTx/>
              <a:buFontTx/>
              <a:buNone/>
            </a:pPr>
            <a:r>
              <a:rPr lang="en-US" altLang="en-US" b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54283" name="TextBox 47">
            <a:extLst>
              <a:ext uri="{FF2B5EF4-FFF2-40B4-BE49-F238E27FC236}">
                <a16:creationId xmlns:a16="http://schemas.microsoft.com/office/drawing/2014/main" id="{119A811A-30DA-F4FB-8264-AB579FD700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0863" y="2590800"/>
            <a:ext cx="2873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5000"/>
              <a:buChar char="•"/>
              <a:defRPr sz="2400" b="1">
                <a:solidFill>
                  <a:srgbClr val="33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80000"/>
              <a:buChar char="•"/>
              <a:defRPr sz="2000">
                <a:solidFill>
                  <a:srgbClr val="0066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80000"/>
              <a:buChar char="•"/>
              <a:defRPr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2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SzTx/>
              <a:buFontTx/>
              <a:buNone/>
            </a:pPr>
            <a:r>
              <a:rPr lang="en-US" altLang="en-US" b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54284" name="TextBox 48">
            <a:extLst>
              <a:ext uri="{FF2B5EF4-FFF2-40B4-BE49-F238E27FC236}">
                <a16:creationId xmlns:a16="http://schemas.microsoft.com/office/drawing/2014/main" id="{E82B0066-3A75-DC27-3ED0-0AA6D27F3C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8800" y="1981200"/>
            <a:ext cx="355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5000"/>
              <a:buChar char="•"/>
              <a:defRPr sz="2400" b="1">
                <a:solidFill>
                  <a:srgbClr val="33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80000"/>
              <a:buChar char="•"/>
              <a:defRPr sz="2000">
                <a:solidFill>
                  <a:srgbClr val="0066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80000"/>
              <a:buChar char="•"/>
              <a:defRPr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2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SzTx/>
              <a:buFontTx/>
              <a:buNone/>
            </a:pPr>
            <a:r>
              <a:rPr lang="en-US" altLang="en-US" b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54285" name="TextBox 50">
            <a:extLst>
              <a:ext uri="{FF2B5EF4-FFF2-40B4-BE49-F238E27FC236}">
                <a16:creationId xmlns:a16="http://schemas.microsoft.com/office/drawing/2014/main" id="{75D6D032-474F-5781-28D7-1CDA700F83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5486400"/>
            <a:ext cx="390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5000"/>
              <a:buChar char="•"/>
              <a:defRPr sz="2400" b="1">
                <a:solidFill>
                  <a:srgbClr val="33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80000"/>
              <a:buChar char="•"/>
              <a:defRPr sz="2000">
                <a:solidFill>
                  <a:srgbClr val="0066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80000"/>
              <a:buChar char="•"/>
              <a:defRPr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2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SzTx/>
              <a:buFontTx/>
              <a:buNone/>
            </a:pPr>
            <a:r>
              <a:rPr lang="en-US" altLang="en-US" b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54286" name="TextBox 51">
            <a:extLst>
              <a:ext uri="{FF2B5EF4-FFF2-40B4-BE49-F238E27FC236}">
                <a16:creationId xmlns:a16="http://schemas.microsoft.com/office/drawing/2014/main" id="{766C2444-739D-DF9D-27E0-2FB38965A4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4648200"/>
            <a:ext cx="6635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5000"/>
              <a:buChar char="•"/>
              <a:defRPr sz="2400" b="1">
                <a:solidFill>
                  <a:srgbClr val="33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80000"/>
              <a:buChar char="•"/>
              <a:defRPr sz="2000">
                <a:solidFill>
                  <a:srgbClr val="0066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80000"/>
              <a:buChar char="•"/>
              <a:defRPr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2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SzTx/>
              <a:buFontTx/>
              <a:buNone/>
            </a:pPr>
            <a:r>
              <a:rPr lang="en-US" altLang="en-US" b="0">
                <a:solidFill>
                  <a:schemeClr val="tx1"/>
                </a:solidFill>
              </a:rPr>
              <a:t>h,H</a:t>
            </a:r>
          </a:p>
        </p:txBody>
      </p:sp>
      <p:sp>
        <p:nvSpPr>
          <p:cNvPr id="54287" name="TextBox 52">
            <a:extLst>
              <a:ext uri="{FF2B5EF4-FFF2-40B4-BE49-F238E27FC236}">
                <a16:creationId xmlns:a16="http://schemas.microsoft.com/office/drawing/2014/main" id="{20F07F3E-577D-B23F-2AF6-D2BA144790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5257800"/>
            <a:ext cx="355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5000"/>
              <a:buChar char="•"/>
              <a:defRPr sz="2400" b="1">
                <a:solidFill>
                  <a:srgbClr val="33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80000"/>
              <a:buChar char="•"/>
              <a:defRPr sz="2000">
                <a:solidFill>
                  <a:srgbClr val="0066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80000"/>
              <a:buChar char="•"/>
              <a:defRPr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2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SzTx/>
              <a:buFontTx/>
              <a:buNone/>
            </a:pPr>
            <a:r>
              <a:rPr lang="en-US" altLang="en-US" b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54288" name="TextBox 53">
            <a:extLst>
              <a:ext uri="{FF2B5EF4-FFF2-40B4-BE49-F238E27FC236}">
                <a16:creationId xmlns:a16="http://schemas.microsoft.com/office/drawing/2014/main" id="{CE2AA89F-5A42-3432-3CA9-D73B333E55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1200" y="4719638"/>
            <a:ext cx="6635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5000"/>
              <a:buChar char="•"/>
              <a:defRPr sz="2400" b="1">
                <a:solidFill>
                  <a:srgbClr val="33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80000"/>
              <a:buChar char="•"/>
              <a:defRPr sz="2000">
                <a:solidFill>
                  <a:srgbClr val="0066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80000"/>
              <a:buChar char="•"/>
              <a:defRPr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2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SzTx/>
              <a:buFontTx/>
              <a:buNone/>
            </a:pPr>
            <a:r>
              <a:rPr lang="en-US" altLang="en-US" b="0">
                <a:solidFill>
                  <a:schemeClr val="tx1"/>
                </a:solidFill>
              </a:rPr>
              <a:t>h,H</a:t>
            </a:r>
          </a:p>
        </p:txBody>
      </p:sp>
      <p:graphicFrame>
        <p:nvGraphicFramePr>
          <p:cNvPr id="54289" name="Object 4">
            <a:extLst>
              <a:ext uri="{FF2B5EF4-FFF2-40B4-BE49-F238E27FC236}">
                <a16:creationId xmlns:a16="http://schemas.microsoft.com/office/drawing/2014/main" id="{D48124CE-1BA7-BEEE-C31C-39D0D66155A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66800" y="4114800"/>
          <a:ext cx="783907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292600" imgH="292100" progId="Equation.3">
                  <p:embed/>
                </p:oleObj>
              </mc:Choice>
              <mc:Fallback>
                <p:oleObj name="Equation" r:id="rId5" imgW="4292600" imgH="2921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4114800"/>
                        <a:ext cx="7839075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4290" name="Group 15360">
            <a:extLst>
              <a:ext uri="{FF2B5EF4-FFF2-40B4-BE49-F238E27FC236}">
                <a16:creationId xmlns:a16="http://schemas.microsoft.com/office/drawing/2014/main" id="{F0C252F9-B59D-85A5-D9BA-DFCDE1C2E482}"/>
              </a:ext>
            </a:extLst>
          </p:cNvPr>
          <p:cNvGrpSpPr>
            <a:grpSpLocks/>
          </p:cNvGrpSpPr>
          <p:nvPr/>
        </p:nvGrpSpPr>
        <p:grpSpPr bwMode="auto">
          <a:xfrm>
            <a:off x="1004888" y="4860925"/>
            <a:ext cx="1630362" cy="1006475"/>
            <a:chOff x="823459" y="2057400"/>
            <a:chExt cx="2224541" cy="841528"/>
          </a:xfrm>
        </p:grpSpPr>
        <p:pic>
          <p:nvPicPr>
            <p:cNvPr id="54295" name="Picture 16">
              <a:extLst>
                <a:ext uri="{FF2B5EF4-FFF2-40B4-BE49-F238E27FC236}">
                  <a16:creationId xmlns:a16="http://schemas.microsoft.com/office/drawing/2014/main" id="{3BD5C9DA-79A6-4E43-8BD6-4992FCCC3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2013"/>
            <a:stretch>
              <a:fillRect/>
            </a:stretch>
          </p:blipFill>
          <p:spPr bwMode="auto">
            <a:xfrm>
              <a:off x="823459" y="2651745"/>
              <a:ext cx="2060412" cy="247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4296" name="Straight Connector 49">
              <a:extLst>
                <a:ext uri="{FF2B5EF4-FFF2-40B4-BE49-F238E27FC236}">
                  <a16:creationId xmlns:a16="http://schemas.microsoft.com/office/drawing/2014/main" id="{D975722D-D8F8-00A9-6420-55B2F4B7CF4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523095" y="2057400"/>
              <a:ext cx="1524905" cy="68623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</p:cxnSp>
      </p:grpSp>
      <p:graphicFrame>
        <p:nvGraphicFramePr>
          <p:cNvPr id="54291" name="Object 35">
            <a:extLst>
              <a:ext uri="{FF2B5EF4-FFF2-40B4-BE49-F238E27FC236}">
                <a16:creationId xmlns:a16="http://schemas.microsoft.com/office/drawing/2014/main" id="{F8140382-55DD-3A0A-4148-3ECC5D6CE84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71600" y="2971800"/>
          <a:ext cx="695325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6090900" imgH="14922500" progId="Equation.3">
                  <p:embed/>
                </p:oleObj>
              </mc:Choice>
              <mc:Fallback>
                <p:oleObj name="Equation" r:id="rId7" imgW="16090900" imgH="14922500" progId="Equation.3">
                  <p:embed/>
                  <p:pic>
                    <p:nvPicPr>
                      <p:cNvPr id="0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2971800"/>
                        <a:ext cx="695325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292" name="Object 36">
            <a:extLst>
              <a:ext uri="{FF2B5EF4-FFF2-40B4-BE49-F238E27FC236}">
                <a16:creationId xmlns:a16="http://schemas.microsoft.com/office/drawing/2014/main" id="{3BAE39E8-45CC-E9FF-83A0-84A1F60DC50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162800" y="2971800"/>
          <a:ext cx="60960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4046200" imgH="14922500" progId="Equation.3">
                  <p:embed/>
                </p:oleObj>
              </mc:Choice>
              <mc:Fallback>
                <p:oleObj name="Equation" r:id="rId9" imgW="14046200" imgH="14922500" progId="Equation.3">
                  <p:embed/>
                  <p:pic>
                    <p:nvPicPr>
                      <p:cNvPr id="0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2971800"/>
                        <a:ext cx="609600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293" name="Object 37">
            <a:extLst>
              <a:ext uri="{FF2B5EF4-FFF2-40B4-BE49-F238E27FC236}">
                <a16:creationId xmlns:a16="http://schemas.microsoft.com/office/drawing/2014/main" id="{4537CD5F-816A-DCAB-E3F0-716CBE4C17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0825" y="5715000"/>
          <a:ext cx="3857625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88938100" imgH="14922500" progId="Equation.3">
                  <p:embed/>
                </p:oleObj>
              </mc:Choice>
              <mc:Fallback>
                <p:oleObj name="Equation" r:id="rId11" imgW="88938100" imgH="14922500" progId="Equation.3">
                  <p:embed/>
                  <p:pic>
                    <p:nvPicPr>
                      <p:cNvPr id="0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5715000"/>
                        <a:ext cx="3857625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294" name="Object 38">
            <a:extLst>
              <a:ext uri="{FF2B5EF4-FFF2-40B4-BE49-F238E27FC236}">
                <a16:creationId xmlns:a16="http://schemas.microsoft.com/office/drawing/2014/main" id="{2F1CEB6A-8310-42D8-5666-C1CC81B31F4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24525" y="5638800"/>
          <a:ext cx="2886075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69926200" imgH="16967200" progId="Equation.DSMT4">
                  <p:embed/>
                </p:oleObj>
              </mc:Choice>
              <mc:Fallback>
                <p:oleObj name="Equation" r:id="rId13" imgW="69926200" imgH="16967200" progId="Equation.DSMT4">
                  <p:embed/>
                  <p:pic>
                    <p:nvPicPr>
                      <p:cNvPr id="0" name="Object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4525" y="5638800"/>
                        <a:ext cx="2886075" cy="72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>
            <a:extLst>
              <a:ext uri="{FF2B5EF4-FFF2-40B4-BE49-F238E27FC236}">
                <a16:creationId xmlns:a16="http://schemas.microsoft.com/office/drawing/2014/main" id="{E767EB98-7702-735E-6BAA-92B3BFF75A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SM Higgs Boson Couplings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ABEE-BF27-8C99-A066-01B3182C5D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0600"/>
            <a:ext cx="8382000" cy="5181600"/>
          </a:xfrm>
        </p:spPr>
        <p:txBody>
          <a:bodyPr/>
          <a:lstStyle/>
          <a:p>
            <a:pPr>
              <a:defRPr/>
            </a:pPr>
            <a:r>
              <a:rPr lang="en-US" dirty="0"/>
              <a:t>Standard Model Higgs: h: J</a:t>
            </a:r>
            <a:r>
              <a:rPr lang="en-US" baseline="30000" dirty="0"/>
              <a:t>PC</a:t>
            </a:r>
            <a:r>
              <a:rPr lang="en-US" dirty="0"/>
              <a:t>=0</a:t>
            </a:r>
            <a:r>
              <a:rPr lang="en-US" baseline="30000" dirty="0"/>
              <a:t>++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 marL="0" indent="0">
              <a:buFontTx/>
              <a:buNone/>
              <a:defRPr/>
            </a:pPr>
            <a:endParaRPr lang="en-US" dirty="0"/>
          </a:p>
        </p:txBody>
      </p:sp>
      <p:sp>
        <p:nvSpPr>
          <p:cNvPr id="55299" name="Slide Number Placeholder 3">
            <a:extLst>
              <a:ext uri="{FF2B5EF4-FFF2-40B4-BE49-F238E27FC236}">
                <a16:creationId xmlns:a16="http://schemas.microsoft.com/office/drawing/2014/main" id="{6E1F9295-943C-1949-6049-BB22E383B1E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105000"/>
              <a:buChar char="•"/>
              <a:defRPr sz="2400" b="1">
                <a:solidFill>
                  <a:srgbClr val="33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80000"/>
              <a:buChar char="•"/>
              <a:defRPr sz="2000">
                <a:solidFill>
                  <a:srgbClr val="0066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80000"/>
              <a:buChar char="•"/>
              <a:defRPr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2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099D63D0-F870-C945-B2D5-F647D8A18DE6}" type="slidenum">
              <a:rPr lang="en-US" altLang="en-US" sz="1200" smtClean="0">
                <a:solidFill>
                  <a:schemeClr val="tx1"/>
                </a:solidFill>
                <a:latin typeface="Comic Sans MS" panose="030F0902030302020204" pitchFamily="66" charset="0"/>
              </a:rPr>
              <a:pPr>
                <a:spcBef>
                  <a:spcPct val="0"/>
                </a:spcBef>
                <a:buSzTx/>
                <a:buFontTx/>
                <a:buNone/>
              </a:pPr>
              <a:t>39</a:t>
            </a:fld>
            <a:endParaRPr lang="en-US" altLang="en-US" sz="120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graphicFrame>
        <p:nvGraphicFramePr>
          <p:cNvPr id="55300" name="Object 4">
            <a:extLst>
              <a:ext uri="{FF2B5EF4-FFF2-40B4-BE49-F238E27FC236}">
                <a16:creationId xmlns:a16="http://schemas.microsoft.com/office/drawing/2014/main" id="{8B3E1ABC-BA51-3677-2DE6-0C45B650076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05000" y="1371600"/>
          <a:ext cx="6097588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340100" imgH="292100" progId="Equation.3">
                  <p:embed/>
                </p:oleObj>
              </mc:Choice>
              <mc:Fallback>
                <p:oleObj name="Equation" r:id="rId2" imgW="3340100" imgH="2921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1371600"/>
                        <a:ext cx="6097588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5301" name="Group 15360">
            <a:extLst>
              <a:ext uri="{FF2B5EF4-FFF2-40B4-BE49-F238E27FC236}">
                <a16:creationId xmlns:a16="http://schemas.microsoft.com/office/drawing/2014/main" id="{7C25FE4E-8DFA-D1D7-74A1-1CB0854FC26C}"/>
              </a:ext>
            </a:extLst>
          </p:cNvPr>
          <p:cNvGrpSpPr>
            <a:grpSpLocks/>
          </p:cNvGrpSpPr>
          <p:nvPr/>
        </p:nvGrpSpPr>
        <p:grpSpPr bwMode="auto">
          <a:xfrm>
            <a:off x="852488" y="1981200"/>
            <a:ext cx="1630362" cy="1006475"/>
            <a:chOff x="823459" y="2057400"/>
            <a:chExt cx="2224541" cy="841528"/>
          </a:xfrm>
        </p:grpSpPr>
        <p:pic>
          <p:nvPicPr>
            <p:cNvPr id="55317" name="Picture 16">
              <a:extLst>
                <a:ext uri="{FF2B5EF4-FFF2-40B4-BE49-F238E27FC236}">
                  <a16:creationId xmlns:a16="http://schemas.microsoft.com/office/drawing/2014/main" id="{C257061E-B850-692B-FD03-9BB990904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2013"/>
            <a:stretch>
              <a:fillRect/>
            </a:stretch>
          </p:blipFill>
          <p:spPr bwMode="auto">
            <a:xfrm>
              <a:off x="823459" y="2651745"/>
              <a:ext cx="2060412" cy="247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5318" name="Straight Connector 18">
              <a:extLst>
                <a:ext uri="{FF2B5EF4-FFF2-40B4-BE49-F238E27FC236}">
                  <a16:creationId xmlns:a16="http://schemas.microsoft.com/office/drawing/2014/main" id="{690DB5AA-6DED-09EC-2ED5-2FD98BE8623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523095" y="2057400"/>
              <a:ext cx="1524905" cy="68623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</p:cxnSp>
      </p:grpSp>
      <p:grpSp>
        <p:nvGrpSpPr>
          <p:cNvPr id="55302" name="Group 15359">
            <a:extLst>
              <a:ext uri="{FF2B5EF4-FFF2-40B4-BE49-F238E27FC236}">
                <a16:creationId xmlns:a16="http://schemas.microsoft.com/office/drawing/2014/main" id="{92E52563-473E-5945-68CD-192B1B867221}"/>
              </a:ext>
            </a:extLst>
          </p:cNvPr>
          <p:cNvGrpSpPr>
            <a:grpSpLocks/>
          </p:cNvGrpSpPr>
          <p:nvPr/>
        </p:nvGrpSpPr>
        <p:grpSpPr bwMode="auto">
          <a:xfrm>
            <a:off x="3886200" y="2286000"/>
            <a:ext cx="1600200" cy="990600"/>
            <a:chOff x="3733800" y="2133600"/>
            <a:chExt cx="1828800" cy="990600"/>
          </a:xfrm>
        </p:grpSpPr>
        <p:cxnSp>
          <p:nvCxnSpPr>
            <p:cNvPr id="55314" name="Straight Connector 22">
              <a:extLst>
                <a:ext uri="{FF2B5EF4-FFF2-40B4-BE49-F238E27FC236}">
                  <a16:creationId xmlns:a16="http://schemas.microsoft.com/office/drawing/2014/main" id="{25F8C378-BE38-4224-DE4A-FF4BD35945D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724400" y="2133600"/>
              <a:ext cx="838200" cy="5334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</p:cxnSp>
        <p:cxnSp>
          <p:nvCxnSpPr>
            <p:cNvPr id="55315" name="Straight Connector 23">
              <a:extLst>
                <a:ext uri="{FF2B5EF4-FFF2-40B4-BE49-F238E27FC236}">
                  <a16:creationId xmlns:a16="http://schemas.microsoft.com/office/drawing/2014/main" id="{9018DE06-1D59-E651-8B6D-E8287AB1BAE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724400" y="2667000"/>
              <a:ext cx="838200" cy="4572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</p:cxnSp>
        <p:cxnSp>
          <p:nvCxnSpPr>
            <p:cNvPr id="55316" name="Straight Connector 24">
              <a:extLst>
                <a:ext uri="{FF2B5EF4-FFF2-40B4-BE49-F238E27FC236}">
                  <a16:creationId xmlns:a16="http://schemas.microsoft.com/office/drawing/2014/main" id="{3DC6812D-E1A2-28B9-1ECE-40FD2A78926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733800" y="2667000"/>
              <a:ext cx="9906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</p:cxnSp>
      </p:grpSp>
      <p:grpSp>
        <p:nvGrpSpPr>
          <p:cNvPr id="55303" name="Group 39">
            <a:extLst>
              <a:ext uri="{FF2B5EF4-FFF2-40B4-BE49-F238E27FC236}">
                <a16:creationId xmlns:a16="http://schemas.microsoft.com/office/drawing/2014/main" id="{AA75354D-0DAC-AC1A-80A5-C872AF26F5D9}"/>
              </a:ext>
            </a:extLst>
          </p:cNvPr>
          <p:cNvGrpSpPr>
            <a:grpSpLocks/>
          </p:cNvGrpSpPr>
          <p:nvPr/>
        </p:nvGrpSpPr>
        <p:grpSpPr bwMode="auto">
          <a:xfrm>
            <a:off x="6400800" y="2286000"/>
            <a:ext cx="1828800" cy="533400"/>
            <a:chOff x="6248400" y="2133600"/>
            <a:chExt cx="1828800" cy="533400"/>
          </a:xfrm>
        </p:grpSpPr>
        <p:cxnSp>
          <p:nvCxnSpPr>
            <p:cNvPr id="55312" name="Straight Connector 40">
              <a:extLst>
                <a:ext uri="{FF2B5EF4-FFF2-40B4-BE49-F238E27FC236}">
                  <a16:creationId xmlns:a16="http://schemas.microsoft.com/office/drawing/2014/main" id="{E60900D5-8BAE-AB0F-3E46-D57E05C3B9F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7239000" y="2133600"/>
              <a:ext cx="838200" cy="5334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</p:cxnSp>
        <p:cxnSp>
          <p:nvCxnSpPr>
            <p:cNvPr id="55313" name="Straight Connector 41">
              <a:extLst>
                <a:ext uri="{FF2B5EF4-FFF2-40B4-BE49-F238E27FC236}">
                  <a16:creationId xmlns:a16="http://schemas.microsoft.com/office/drawing/2014/main" id="{2140A43A-9283-B38C-8ACB-73359B59F51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248400" y="2667000"/>
              <a:ext cx="18288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</p:cxnSp>
      </p:grpSp>
      <p:sp>
        <p:nvSpPr>
          <p:cNvPr id="55304" name="TextBox 15366">
            <a:extLst>
              <a:ext uri="{FF2B5EF4-FFF2-40B4-BE49-F238E27FC236}">
                <a16:creationId xmlns:a16="http://schemas.microsoft.com/office/drawing/2014/main" id="{6AB332F1-05D1-5F91-E305-ED8644FADF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2662238"/>
            <a:ext cx="390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5000"/>
              <a:buChar char="•"/>
              <a:defRPr sz="2400" b="1">
                <a:solidFill>
                  <a:srgbClr val="33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80000"/>
              <a:buChar char="•"/>
              <a:defRPr sz="2000">
                <a:solidFill>
                  <a:srgbClr val="0066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80000"/>
              <a:buChar char="•"/>
              <a:defRPr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2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SzTx/>
              <a:buFontTx/>
              <a:buNone/>
            </a:pPr>
            <a:r>
              <a:rPr lang="en-US" altLang="en-US" b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55305" name="TextBox 46">
            <a:extLst>
              <a:ext uri="{FF2B5EF4-FFF2-40B4-BE49-F238E27FC236}">
                <a16:creationId xmlns:a16="http://schemas.microsoft.com/office/drawing/2014/main" id="{85DAD5B2-1172-D58C-75EC-87760519D3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824038"/>
            <a:ext cx="355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5000"/>
              <a:buChar char="•"/>
              <a:defRPr sz="2400" b="1">
                <a:solidFill>
                  <a:srgbClr val="33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80000"/>
              <a:buChar char="•"/>
              <a:defRPr sz="2000">
                <a:solidFill>
                  <a:srgbClr val="0066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80000"/>
              <a:buChar char="•"/>
              <a:defRPr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2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SzTx/>
              <a:buFontTx/>
              <a:buNone/>
            </a:pPr>
            <a:r>
              <a:rPr lang="en-US" altLang="en-US" b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55306" name="TextBox 47">
            <a:extLst>
              <a:ext uri="{FF2B5EF4-FFF2-40B4-BE49-F238E27FC236}">
                <a16:creationId xmlns:a16="http://schemas.microsoft.com/office/drawing/2014/main" id="{A9A4046C-2F66-CAA5-AA03-5ABD8E82AA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0863" y="2590800"/>
            <a:ext cx="2873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5000"/>
              <a:buChar char="•"/>
              <a:defRPr sz="2400" b="1">
                <a:solidFill>
                  <a:srgbClr val="33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80000"/>
              <a:buChar char="•"/>
              <a:defRPr sz="2000">
                <a:solidFill>
                  <a:srgbClr val="0066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80000"/>
              <a:buChar char="•"/>
              <a:defRPr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2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SzTx/>
              <a:buFontTx/>
              <a:buNone/>
            </a:pPr>
            <a:r>
              <a:rPr lang="en-US" altLang="en-US" b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55307" name="TextBox 48">
            <a:extLst>
              <a:ext uri="{FF2B5EF4-FFF2-40B4-BE49-F238E27FC236}">
                <a16:creationId xmlns:a16="http://schemas.microsoft.com/office/drawing/2014/main" id="{BD4396DC-6308-4E53-25FF-C8257F762D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8800" y="1981200"/>
            <a:ext cx="355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5000"/>
              <a:buChar char="•"/>
              <a:defRPr sz="2400" b="1">
                <a:solidFill>
                  <a:srgbClr val="33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80000"/>
              <a:buChar char="•"/>
              <a:defRPr sz="2000">
                <a:solidFill>
                  <a:srgbClr val="0066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80000"/>
              <a:buChar char="•"/>
              <a:defRPr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2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SzTx/>
              <a:buFontTx/>
              <a:buNone/>
            </a:pPr>
            <a:r>
              <a:rPr lang="en-US" altLang="en-US" b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DFF9BCC-1EF4-D35A-94BF-29D034D1126E}"/>
              </a:ext>
            </a:extLst>
          </p:cNvPr>
          <p:cNvSpPr txBox="1"/>
          <p:nvPr/>
        </p:nvSpPr>
        <p:spPr>
          <a:xfrm>
            <a:off x="1371600" y="2895600"/>
            <a:ext cx="49212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dirty="0">
                <a:solidFill>
                  <a:srgbClr val="FF0000"/>
                </a:solidFill>
                <a:latin typeface="Symbol" charset="2"/>
                <a:ea typeface="ＭＳ Ｐゴシック" charset="0"/>
                <a:cs typeface="Symbol" charset="2"/>
              </a:rPr>
              <a:t>k</a:t>
            </a:r>
            <a:r>
              <a:rPr lang="en-US" baseline="-25000" dirty="0">
                <a:solidFill>
                  <a:srgbClr val="FF0000"/>
                </a:solidFill>
                <a:latin typeface="+mn-lt"/>
                <a:ea typeface="ＭＳ Ｐゴシック" charset="0"/>
                <a:cs typeface="Symbol" charset="2"/>
              </a:rPr>
              <a:t>V</a:t>
            </a:r>
            <a:endParaRPr lang="en-US" dirty="0">
              <a:solidFill>
                <a:srgbClr val="FF0000"/>
              </a:solidFill>
              <a:latin typeface="+mn-lt"/>
              <a:ea typeface="ＭＳ Ｐゴシック" charset="0"/>
              <a:cs typeface="Symbol" charset="2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89F60A4-07E5-238B-2429-7EDDA4CBA646}"/>
              </a:ext>
            </a:extLst>
          </p:cNvPr>
          <p:cNvSpPr txBox="1"/>
          <p:nvPr/>
        </p:nvSpPr>
        <p:spPr>
          <a:xfrm>
            <a:off x="6670675" y="2895600"/>
            <a:ext cx="41592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dirty="0" err="1">
                <a:solidFill>
                  <a:srgbClr val="FF0000"/>
                </a:solidFill>
                <a:latin typeface="Symbol" charset="2"/>
                <a:ea typeface="ＭＳ Ｐゴシック" charset="0"/>
                <a:cs typeface="Symbol" charset="2"/>
              </a:rPr>
              <a:t>k</a:t>
            </a:r>
            <a:r>
              <a:rPr lang="en-US" baseline="-25000" dirty="0" err="1">
                <a:solidFill>
                  <a:srgbClr val="FF0000"/>
                </a:solidFill>
                <a:latin typeface="+mn-lt"/>
                <a:ea typeface="ＭＳ Ｐゴシック" charset="0"/>
                <a:cs typeface="Symbol" charset="2"/>
              </a:rPr>
              <a:t>f</a:t>
            </a:r>
            <a:endParaRPr lang="en-US" dirty="0">
              <a:solidFill>
                <a:srgbClr val="FF0000"/>
              </a:solidFill>
              <a:latin typeface="+mn-lt"/>
              <a:ea typeface="ＭＳ Ｐゴシック" charset="0"/>
              <a:cs typeface="Symbol" charset="2"/>
            </a:endParaRPr>
          </a:p>
        </p:txBody>
      </p:sp>
      <p:graphicFrame>
        <p:nvGraphicFramePr>
          <p:cNvPr id="55310" name="Object 26">
            <a:extLst>
              <a:ext uri="{FF2B5EF4-FFF2-40B4-BE49-F238E27FC236}">
                <a16:creationId xmlns:a16="http://schemas.microsoft.com/office/drawing/2014/main" id="{FD6A7D11-2C15-7C98-1DB8-FF506E07926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28800" y="2895600"/>
          <a:ext cx="695325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6090900" imgH="14922500" progId="Equation.3">
                  <p:embed/>
                </p:oleObj>
              </mc:Choice>
              <mc:Fallback>
                <p:oleObj name="Equation" r:id="rId5" imgW="16090900" imgH="14922500" progId="Equation.3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2895600"/>
                        <a:ext cx="695325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311" name="Object 27">
            <a:extLst>
              <a:ext uri="{FF2B5EF4-FFF2-40B4-BE49-F238E27FC236}">
                <a16:creationId xmlns:a16="http://schemas.microsoft.com/office/drawing/2014/main" id="{8DDD37ED-8AC3-3D3A-4BB2-D34B704E7F2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162800" y="2857500"/>
          <a:ext cx="60960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4046200" imgH="14922500" progId="Equation.3">
                  <p:embed/>
                </p:oleObj>
              </mc:Choice>
              <mc:Fallback>
                <p:oleObj name="Equation" r:id="rId7" imgW="14046200" imgH="14922500" progId="Equation.3">
                  <p:embed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2857500"/>
                        <a:ext cx="609600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Number Placeholder 3">
            <a:extLst>
              <a:ext uri="{FF2B5EF4-FFF2-40B4-BE49-F238E27FC236}">
                <a16:creationId xmlns:a16="http://schemas.microsoft.com/office/drawing/2014/main" id="{40CDBA69-4594-F86E-6859-56EA4B35117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105000"/>
              <a:buChar char="•"/>
              <a:defRPr sz="2400" b="1">
                <a:solidFill>
                  <a:srgbClr val="33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80000"/>
              <a:buChar char="•"/>
              <a:defRPr sz="2000">
                <a:solidFill>
                  <a:srgbClr val="0066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80000"/>
              <a:buChar char="•"/>
              <a:defRPr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2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470BD7CB-3D3A-BC4C-BA7F-44B4B625D370}" type="slidenum">
              <a:rPr lang="en-US" altLang="en-US" sz="1200" smtClean="0">
                <a:solidFill>
                  <a:schemeClr val="tx1"/>
                </a:solidFill>
                <a:latin typeface="Comic Sans MS" panose="030F0902030302020204" pitchFamily="66" charset="0"/>
              </a:rPr>
              <a:pPr>
                <a:spcBef>
                  <a:spcPct val="0"/>
                </a:spcBef>
                <a:buSzTx/>
                <a:buFontTx/>
                <a:buNone/>
              </a:pPr>
              <a:t>4</a:t>
            </a:fld>
            <a:endParaRPr lang="en-US" altLang="en-US" sz="120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sp>
        <p:nvSpPr>
          <p:cNvPr id="517122" name="Rectangle 2">
            <a:extLst>
              <a:ext uri="{FF2B5EF4-FFF2-40B4-BE49-F238E27FC236}">
                <a16:creationId xmlns:a16="http://schemas.microsoft.com/office/drawing/2014/main" id="{B8BF8C27-FDBC-6D36-BAEE-0D3CCEB258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3200" dirty="0">
                <a:cs typeface="+mj-cs"/>
              </a:rPr>
              <a:t>Goals of Collider Particle Physics</a:t>
            </a:r>
            <a:endParaRPr lang="en-US" sz="3200" dirty="0">
              <a:cs typeface="+mj-cs"/>
            </a:endParaRPr>
          </a:p>
        </p:txBody>
      </p:sp>
      <p:sp>
        <p:nvSpPr>
          <p:cNvPr id="517123" name="Rectangle 3">
            <a:extLst>
              <a:ext uri="{FF2B5EF4-FFF2-40B4-BE49-F238E27FC236}">
                <a16:creationId xmlns:a16="http://schemas.microsoft.com/office/drawing/2014/main" id="{5BB2E7B7-935B-5741-FED3-18CD44E38C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altLang="en-US" dirty="0"/>
              <a:t>Measuring Standard Model parameters precisely</a:t>
            </a:r>
          </a:p>
          <a:p>
            <a:pPr lvl="1" eaLnBrk="1" hangingPunct="1">
              <a:defRPr/>
            </a:pPr>
            <a:r>
              <a:rPr lang="en-GB" altLang="en-US" dirty="0"/>
              <a:t>It has 26 free parameters</a:t>
            </a:r>
          </a:p>
          <a:p>
            <a:pPr eaLnBrk="1" hangingPunct="1">
              <a:defRPr/>
            </a:pPr>
            <a:r>
              <a:rPr lang="en-GB" altLang="en-US" dirty="0">
                <a:solidFill>
                  <a:srgbClr val="00B050"/>
                </a:solidFill>
              </a:rPr>
              <a:t>Understanding the generation of mass (is the Higgs mechanism the right answer?)</a:t>
            </a:r>
          </a:p>
          <a:p>
            <a:pPr eaLnBrk="1" hangingPunct="1">
              <a:defRPr/>
            </a:pPr>
            <a:r>
              <a:rPr lang="en-GB" altLang="en-US" dirty="0"/>
              <a:t>Searching for new phenomena to rule in or out new theories</a:t>
            </a:r>
          </a:p>
          <a:p>
            <a:pPr lvl="1" eaLnBrk="1" hangingPunct="1">
              <a:defRPr/>
            </a:pPr>
            <a:r>
              <a:rPr lang="en-GB" altLang="en-US" dirty="0"/>
              <a:t>Standard Model has shortcomings </a:t>
            </a:r>
          </a:p>
          <a:p>
            <a:pPr lvl="1" eaLnBrk="1" hangingPunct="1">
              <a:defRPr/>
            </a:pPr>
            <a:r>
              <a:rPr lang="en-GB" altLang="en-US" dirty="0"/>
              <a:t>Joining up our understanding of the very large (galaxies) with the very small: what is dark matter?</a:t>
            </a:r>
          </a:p>
          <a:p>
            <a:pPr eaLnBrk="1" hangingPunct="1">
              <a:defRPr/>
            </a:pPr>
            <a:r>
              <a:rPr lang="en-GB" altLang="en-US" dirty="0"/>
              <a:t>CP violation</a:t>
            </a:r>
          </a:p>
          <a:p>
            <a:pPr eaLnBrk="1" hangingPunct="1">
              <a:defRPr/>
            </a:pPr>
            <a:endParaRPr lang="en-GB" altLang="en-US" dirty="0"/>
          </a:p>
          <a:p>
            <a:pPr eaLnBrk="1" hangingPunct="1">
              <a:defRPr/>
            </a:pPr>
            <a:endParaRPr lang="en-GB" altLang="en-US" dirty="0"/>
          </a:p>
          <a:p>
            <a:pPr eaLnBrk="1" hangingPunct="1">
              <a:defRPr/>
            </a:pPr>
            <a:r>
              <a:rPr lang="en-GB" altLang="en-US" dirty="0"/>
              <a:t>… E=mc</a:t>
            </a:r>
            <a:r>
              <a:rPr lang="en-GB" altLang="en-US" baseline="30000" dirty="0"/>
              <a:t>2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>
            <a:extLst>
              <a:ext uri="{FF2B5EF4-FFF2-40B4-BE49-F238E27FC236}">
                <a16:creationId xmlns:a16="http://schemas.microsoft.com/office/drawing/2014/main" id="{62AC33F0-36BA-B3B9-D5B1-7B880F61AF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Standard Model Agreement with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774B5-CDCE-B0CA-912E-EF9E02B7B4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Within uncertainties the data agree with</a:t>
            </a:r>
          </a:p>
          <a:p>
            <a:pPr marL="0" indent="0">
              <a:buFontTx/>
              <a:buNone/>
              <a:defRPr/>
            </a:pPr>
            <a:r>
              <a:rPr lang="en-US" dirty="0"/>
              <a:t>    the Standard Model</a:t>
            </a:r>
          </a:p>
        </p:txBody>
      </p:sp>
      <p:sp>
        <p:nvSpPr>
          <p:cNvPr id="56323" name="Slide Number Placeholder 3">
            <a:extLst>
              <a:ext uri="{FF2B5EF4-FFF2-40B4-BE49-F238E27FC236}">
                <a16:creationId xmlns:a16="http://schemas.microsoft.com/office/drawing/2014/main" id="{142B3313-C7F6-ECB1-BC0A-AA92B74E75E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105000"/>
              <a:buChar char="•"/>
              <a:defRPr sz="2400" b="1">
                <a:solidFill>
                  <a:srgbClr val="33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80000"/>
              <a:buChar char="•"/>
              <a:defRPr sz="2000">
                <a:solidFill>
                  <a:srgbClr val="0066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80000"/>
              <a:buChar char="•"/>
              <a:defRPr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2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87A10676-91F7-F84B-93B7-35EC098F3449}" type="slidenum">
              <a:rPr lang="en-US" altLang="en-US" sz="1200" smtClean="0">
                <a:solidFill>
                  <a:schemeClr val="tx1"/>
                </a:solidFill>
                <a:latin typeface="Comic Sans MS" panose="030F0902030302020204" pitchFamily="66" charset="0"/>
              </a:rPr>
              <a:pPr>
                <a:spcBef>
                  <a:spcPct val="0"/>
                </a:spcBef>
                <a:buSzTx/>
                <a:buFontTx/>
                <a:buNone/>
              </a:pPr>
              <a:t>40</a:t>
            </a:fld>
            <a:endParaRPr lang="en-US" altLang="en-US" sz="120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pic>
        <p:nvPicPr>
          <p:cNvPr id="56324" name="Picture 6">
            <a:extLst>
              <a:ext uri="{FF2B5EF4-FFF2-40B4-BE49-F238E27FC236}">
                <a16:creationId xmlns:a16="http://schemas.microsoft.com/office/drawing/2014/main" id="{E8226D2E-7887-DA8A-6283-014903E1A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514600"/>
            <a:ext cx="1565275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graph of a graph with colored squares and numbers&#10;&#10;Description automatically generated with medium confidence">
            <a:extLst>
              <a:ext uri="{FF2B5EF4-FFF2-40B4-BE49-F238E27FC236}">
                <a16:creationId xmlns:a16="http://schemas.microsoft.com/office/drawing/2014/main" id="{7D9E539C-A529-9687-435D-149ED12B03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336" y="1798637"/>
            <a:ext cx="4351664" cy="46482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>
            <a:extLst>
              <a:ext uri="{FF2B5EF4-FFF2-40B4-BE49-F238E27FC236}">
                <a16:creationId xmlns:a16="http://schemas.microsoft.com/office/drawing/2014/main" id="{78ADF4AD-5454-85E2-ECCC-DD9DED11C0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What did we discover?</a:t>
            </a:r>
          </a:p>
        </p:txBody>
      </p:sp>
      <p:sp>
        <p:nvSpPr>
          <p:cNvPr id="61443" name="TextBox 7">
            <a:extLst>
              <a:ext uri="{FF2B5EF4-FFF2-40B4-BE49-F238E27FC236}">
                <a16:creationId xmlns:a16="http://schemas.microsoft.com/office/drawing/2014/main" id="{6AEF418C-C260-3B5D-E1EF-AB16583B6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3850" y="3505200"/>
            <a:ext cx="47228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5000"/>
              <a:buChar char="•"/>
              <a:defRPr sz="2400" b="1">
                <a:solidFill>
                  <a:srgbClr val="33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80000"/>
              <a:buChar char="•"/>
              <a:defRPr sz="2000">
                <a:solidFill>
                  <a:srgbClr val="0066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80000"/>
              <a:buChar char="•"/>
              <a:defRPr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2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SzTx/>
              <a:buFontTx/>
              <a:buNone/>
            </a:pPr>
            <a:r>
              <a:rPr lang="en-US" altLang="en-US" b="0">
                <a:solidFill>
                  <a:schemeClr val="accent2"/>
                </a:solidFill>
              </a:rPr>
              <a:t>Compatible with Standard Model!</a:t>
            </a:r>
          </a:p>
        </p:txBody>
      </p:sp>
      <p:pic>
        <p:nvPicPr>
          <p:cNvPr id="2050" name="Picture 2" descr="Fig. 2">
            <a:extLst>
              <a:ext uri="{FF2B5EF4-FFF2-40B4-BE49-F238E27FC236}">
                <a16:creationId xmlns:a16="http://schemas.microsoft.com/office/drawing/2014/main" id="{43BBD1B5-E292-2D88-70CB-940C05901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7" y="1066800"/>
            <a:ext cx="8631873" cy="5351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>
            <a:extLst>
              <a:ext uri="{FF2B5EF4-FFF2-40B4-BE49-F238E27FC236}">
                <a16:creationId xmlns:a16="http://schemas.microsoft.com/office/drawing/2014/main" id="{88AE061C-DD9A-5487-49AF-1EAFCA7A52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14288"/>
            <a:ext cx="8229600" cy="639763"/>
          </a:xfrm>
        </p:spPr>
        <p:txBody>
          <a:bodyPr/>
          <a:lstStyle/>
          <a:p>
            <a:r>
              <a:rPr lang="en-US" altLang="en-US" dirty="0"/>
              <a:t>Legacy: Cross Section in exclusive regions</a:t>
            </a:r>
          </a:p>
        </p:txBody>
      </p:sp>
      <p:pic>
        <p:nvPicPr>
          <p:cNvPr id="62466" name="Picture 7" descr="Diagram, schematic&#10;&#10;Description automatically generated">
            <a:extLst>
              <a:ext uri="{FF2B5EF4-FFF2-40B4-BE49-F238E27FC236}">
                <a16:creationId xmlns:a16="http://schemas.microsoft.com/office/drawing/2014/main" id="{0588876A-89E5-CD38-B758-9B3E9E6AA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5213"/>
            <a:ext cx="9144000" cy="472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DC9AB-E308-0FFD-1CCE-680721BC9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H→</a:t>
            </a:r>
            <a:r>
              <a:rPr lang="en-US" dirty="0" err="1">
                <a:latin typeface="Symbol" pitchFamily="2" charset="2"/>
              </a:rPr>
              <a:t>tt</a:t>
            </a:r>
            <a:r>
              <a:rPr lang="en-US" dirty="0"/>
              <a:t> in regions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2660E7-0210-036F-4246-A954E1BF8E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715592-8E05-6441-83B5-D06CEB4D6E5B}" type="slidenum">
              <a:rPr lang="en-US" altLang="en-US" smtClean="0"/>
              <a:pPr>
                <a:defRPr/>
              </a:pPr>
              <a:t>43</a:t>
            </a:fld>
            <a:endParaRPr lang="en-US" alt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C94E7EE-DD3D-35AB-F926-2AEABCD30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830581"/>
            <a:ext cx="4002648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48C9ECF-A2BC-4C6E-A081-005B29FEB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362" y="914400"/>
            <a:ext cx="5022637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44E8E7FE-CFA0-8843-7C2C-BD026CBF06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4297" y="4797869"/>
            <a:ext cx="37115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/>
              <a:t>Agreement across </a:t>
            </a:r>
          </a:p>
          <a:p>
            <a:r>
              <a:rPr lang="en-US" altLang="en-US" dirty="0"/>
              <a:t>three orders of magnitude</a:t>
            </a:r>
          </a:p>
        </p:txBody>
      </p:sp>
    </p:spTree>
    <p:extLst>
      <p:ext uri="{BB962C8B-B14F-4D97-AF65-F5344CB8AC3E}">
        <p14:creationId xmlns:p14="http://schemas.microsoft.com/office/powerpoint/2010/main" val="19898260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63E7E-3F2E-6EEF-D3BA-B9D68EC47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514600"/>
            <a:ext cx="8229600" cy="639763"/>
          </a:xfrm>
        </p:spPr>
        <p:txBody>
          <a:bodyPr/>
          <a:lstStyle/>
          <a:p>
            <a:r>
              <a:rPr lang="en-US" dirty="0"/>
              <a:t>HL-LHC Prospects: Higgs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E30FD8-3DE3-C55E-DBFE-B0F0897D86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715592-8E05-6441-83B5-D06CEB4D6E5B}" type="slidenum">
              <a:rPr lang="en-US" altLang="en-US" smtClean="0"/>
              <a:pPr>
                <a:defRPr/>
              </a:pPr>
              <a:t>44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33765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95EA1-D22F-3C82-0D96-8FFAA940D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 reconstruction: gets better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87341A-CDCD-E75C-BF50-710AB77C23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715592-8E05-6441-83B5-D06CEB4D6E5B}" type="slidenum">
              <a:rPr lang="en-US" altLang="en-US" smtClean="0"/>
              <a:pPr>
                <a:defRPr/>
              </a:pPr>
              <a:t>45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FB2676-A017-4B87-181D-E24330E2C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9850"/>
            <a:ext cx="4383797" cy="3155950"/>
          </a:xfrm>
          <a:prstGeom prst="rect">
            <a:avLst/>
          </a:prstGeom>
        </p:spPr>
      </p:pic>
      <p:pic>
        <p:nvPicPr>
          <p:cNvPr id="3" name="Picture 2" descr="A graph with numbers and a red arrow&#10;&#10;Description automatically generated">
            <a:extLst>
              <a:ext uri="{FF2B5EF4-FFF2-40B4-BE49-F238E27FC236}">
                <a16:creationId xmlns:a16="http://schemas.microsoft.com/office/drawing/2014/main" id="{339F265F-556B-B987-B2C8-AFC3C9A9A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4423" y="1339850"/>
            <a:ext cx="4554317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2780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F3573-C146-05F8-E2FB-BA4AAC89C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Prospects: Single Higgs Couplings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F9DFA9-AA16-3E90-3353-5101768712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715592-8E05-6441-83B5-D06CEB4D6E5B}" type="slidenum">
              <a:rPr lang="en-US" altLang="en-US" smtClean="0"/>
              <a:pPr>
                <a:defRPr/>
              </a:pPr>
              <a:t>46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5698E0-F34D-04EB-B4C6-42F6A6665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" y="715963"/>
            <a:ext cx="4876800" cy="5486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0AFE01-49C1-74CE-AA75-40365C8765F0}"/>
              </a:ext>
            </a:extLst>
          </p:cNvPr>
          <p:cNvSpPr txBox="1"/>
          <p:nvPr/>
        </p:nvSpPr>
        <p:spPr>
          <a:xfrm>
            <a:off x="4572000" y="1912521"/>
            <a:ext cx="4091185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% level</a:t>
            </a:r>
          </a:p>
          <a:p>
            <a:endParaRPr lang="en-US" dirty="0"/>
          </a:p>
          <a:p>
            <a:r>
              <a:rPr lang="en-US" dirty="0"/>
              <a:t>What about light quarks?</a:t>
            </a:r>
          </a:p>
          <a:p>
            <a:pPr marL="342900" indent="-342900">
              <a:buFontTx/>
              <a:buChar char="-"/>
            </a:pPr>
            <a:r>
              <a:rPr lang="en-US" dirty="0"/>
              <a:t>Constraints through W</a:t>
            </a:r>
            <a:r>
              <a:rPr lang="en-US" baseline="30000" dirty="0"/>
              <a:t>+-</a:t>
            </a:r>
            <a:r>
              <a:rPr lang="en-US" dirty="0"/>
              <a:t>H </a:t>
            </a:r>
          </a:p>
          <a:p>
            <a:r>
              <a:rPr lang="en-US" dirty="0"/>
              <a:t>    asymmetry </a:t>
            </a:r>
          </a:p>
          <a:p>
            <a:pPr marL="342900" indent="-342900">
              <a:buFontTx/>
              <a:buChar char="-"/>
            </a:pPr>
            <a:r>
              <a:rPr lang="en-US" dirty="0"/>
              <a:t>Constraints from H </a:t>
            </a:r>
            <a:r>
              <a:rPr lang="en-US" dirty="0">
                <a:latin typeface="Symbol" pitchFamily="2" charset="2"/>
              </a:rPr>
              <a:t>gg</a:t>
            </a:r>
            <a:r>
              <a:rPr lang="en-US" dirty="0"/>
              <a:t> </a:t>
            </a:r>
          </a:p>
          <a:p>
            <a:r>
              <a:rPr lang="en-US" dirty="0"/>
              <a:t>    interference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9A2850B-A3C4-D692-5316-D133A25EC3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5213648"/>
              </p:ext>
            </p:extLst>
          </p:nvPr>
        </p:nvGraphicFramePr>
        <p:xfrm>
          <a:off x="6617592" y="3950097"/>
          <a:ext cx="8229600" cy="640080"/>
        </p:xfrm>
        <a:graphic>
          <a:graphicData uri="http://schemas.openxmlformats.org/drawingml/2006/table">
            <a:tbl>
              <a:tblPr/>
              <a:tblGrid>
                <a:gridCol w="8229600">
                  <a:extLst>
                    <a:ext uri="{9D8B030D-6E8A-4147-A177-3AD203B41FA5}">
                      <a16:colId xmlns:a16="http://schemas.microsoft.com/office/drawing/2014/main" val="124594619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/>
                      <a:br>
                        <a:rPr lang="en-GB" b="0" u="none" strike="noStrike" dirty="0">
                          <a:effectLst/>
                          <a:hlinkClick r:id="rId3"/>
                        </a:rPr>
                      </a:br>
                      <a:r>
                        <a:rPr lang="en-GB" b="0" u="none" strike="noStrike" dirty="0">
                          <a:effectLst/>
                          <a:hlinkClick r:id="rId3"/>
                        </a:rPr>
                        <a:t>arXiv:1609.06592</a:t>
                      </a:r>
                      <a:endParaRPr lang="en-GB" dirty="0">
                        <a:effectLst/>
                      </a:endParaRPr>
                    </a:p>
                  </a:txBody>
                  <a:tcPr marR="6191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46697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31980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Di-Higgs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C53A6A-F32C-AA44-98D7-15B3A5663FAB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Total production cross section is very small ~30fb</a:t>
            </a:r>
          </a:p>
          <a:p>
            <a:r>
              <a:rPr lang="en-GB" dirty="0"/>
              <a:t>Currently set limits on HH production (inclusive of both diagrams)</a:t>
            </a:r>
            <a:endParaRPr lang="en-GB" sz="1600" dirty="0"/>
          </a:p>
          <a:p>
            <a:endParaRPr lang="en-US" sz="1600" b="0" dirty="0"/>
          </a:p>
          <a:p>
            <a:endParaRPr lang="en-US" sz="2000" b="0" dirty="0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280FD6CB-9A55-0D67-09BC-DAFC24AED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2311400"/>
            <a:ext cx="6477000" cy="1422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DF38B2-74D2-5C31-8988-10F778E85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3829205"/>
            <a:ext cx="4368800" cy="245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3335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Di-Higgs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C53A6A-F32C-AA44-98D7-15B3A5663FAB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990600"/>
            <a:ext cx="8686800" cy="2172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Getting close to SM: both experiments set limits on cross-section at ~2.5 x SM cross-section</a:t>
            </a:r>
          </a:p>
          <a:p>
            <a:r>
              <a:rPr lang="en-GB" sz="2000" dirty="0"/>
              <a:t>Theory systematics: </a:t>
            </a:r>
            <a:r>
              <a:rPr lang="en-GB" sz="2000" dirty="0" err="1"/>
              <a:t>parton</a:t>
            </a:r>
            <a:r>
              <a:rPr lang="en-GB" sz="2000" dirty="0"/>
              <a:t> shower up to 13%; PDF up to 12%; scale variations up to 8%; top quark mass scheme 25-40%!!!</a:t>
            </a:r>
          </a:p>
          <a:p>
            <a:endParaRPr lang="en-US" sz="1600" b="0" dirty="0"/>
          </a:p>
          <a:p>
            <a:endParaRPr lang="en-US" sz="2000" b="0" dirty="0"/>
          </a:p>
        </p:txBody>
      </p:sp>
      <p:pic>
        <p:nvPicPr>
          <p:cNvPr id="8" name="Picture 7" descr="Chart, histogram, waterfall chart&#10;&#10;Description automatically generated">
            <a:extLst>
              <a:ext uri="{FF2B5EF4-FFF2-40B4-BE49-F238E27FC236}">
                <a16:creationId xmlns:a16="http://schemas.microsoft.com/office/drawing/2014/main" id="{0DCC6472-79F6-AF9D-8605-715205D8D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09" y="2438400"/>
            <a:ext cx="4159960" cy="40046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A0DDF4-A91A-A0E6-6306-A1DC39321C16}"/>
              </a:ext>
            </a:extLst>
          </p:cNvPr>
          <p:cNvSpPr txBox="1"/>
          <p:nvPr/>
        </p:nvSpPr>
        <p:spPr>
          <a:xfrm>
            <a:off x="5943600" y="-33937"/>
            <a:ext cx="46897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2400" b="1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LiberationSans"/>
              </a:rPr>
              <a:t>Nature 607 (2022) 60-68 </a:t>
            </a:r>
            <a:endParaRPr lang="en-GB" dirty="0">
              <a:solidFill>
                <a:schemeClr val="tx1"/>
              </a:solidFill>
              <a:effectLst/>
              <a:highlight>
                <a:srgbClr val="FFFF00"/>
              </a:highlight>
            </a:endParaRP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4524C246-B586-165A-A596-AE45ECEED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501318"/>
            <a:ext cx="4533900" cy="386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1632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Di-Higgs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C53A6A-F32C-AA44-98D7-15B3A5663FAB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990600"/>
            <a:ext cx="8686800" cy="2172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Getting close to SM: both experiments set limits on cross-section at ~2.5 x SM cross-section</a:t>
            </a:r>
          </a:p>
          <a:p>
            <a:r>
              <a:rPr lang="en-GB" sz="2000" dirty="0"/>
              <a:t>Theory systematics: </a:t>
            </a:r>
            <a:r>
              <a:rPr lang="en-GB" sz="2000" dirty="0" err="1"/>
              <a:t>parton</a:t>
            </a:r>
            <a:r>
              <a:rPr lang="en-GB" sz="2000" dirty="0"/>
              <a:t> shower up to 13%; PDF up to 12%; scale variations up to 8%; top quark mass scheme 25-40% in bb!!!</a:t>
            </a:r>
          </a:p>
          <a:p>
            <a:endParaRPr lang="en-US" sz="1600" b="0" dirty="0"/>
          </a:p>
          <a:p>
            <a:endParaRPr lang="en-US" sz="2000" b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A0DDF4-A91A-A0E6-6306-A1DC39321C16}"/>
              </a:ext>
            </a:extLst>
          </p:cNvPr>
          <p:cNvSpPr txBox="1"/>
          <p:nvPr/>
        </p:nvSpPr>
        <p:spPr>
          <a:xfrm>
            <a:off x="5943600" y="-33937"/>
            <a:ext cx="46897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2400" b="1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LiberationSans"/>
              </a:rPr>
              <a:t>Nature 607 (2022) 60-68 </a:t>
            </a:r>
            <a:endParaRPr lang="en-GB" dirty="0">
              <a:solidFill>
                <a:schemeClr val="tx1"/>
              </a:solidFill>
              <a:effectLst/>
              <a:highlight>
                <a:srgbClr val="FFFF00"/>
              </a:highligh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2CB041-2D24-90BB-14CB-175636C8F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37" y="2463800"/>
            <a:ext cx="4552363" cy="3492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AB2F15-07C8-7284-341A-744ED6785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0354" y="4267200"/>
            <a:ext cx="4686300" cy="1930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3571999-8518-924B-2BBE-ECEDBAB85D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5105"/>
          <a:stretch/>
        </p:blipFill>
        <p:spPr>
          <a:xfrm>
            <a:off x="2111654" y="6084566"/>
            <a:ext cx="4597400" cy="3276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53208F1-8AAC-E728-F79A-7A9BA20105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0359" y="2514600"/>
            <a:ext cx="4552363" cy="181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301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Number Placeholder 3">
            <a:extLst>
              <a:ext uri="{FF2B5EF4-FFF2-40B4-BE49-F238E27FC236}">
                <a16:creationId xmlns:a16="http://schemas.microsoft.com/office/drawing/2014/main" id="{ACB4DD31-FCE6-A7E1-8763-AE6CA754105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105000"/>
              <a:buChar char="•"/>
              <a:defRPr sz="2400" b="1">
                <a:solidFill>
                  <a:srgbClr val="33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80000"/>
              <a:buChar char="•"/>
              <a:defRPr sz="2000">
                <a:solidFill>
                  <a:srgbClr val="0066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80000"/>
              <a:buChar char="•"/>
              <a:defRPr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2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A8F9EA6E-4CE4-3340-BB6B-F18A354B5466}" type="slidenum">
              <a:rPr lang="en-US" altLang="en-US" sz="1200" smtClean="0">
                <a:solidFill>
                  <a:schemeClr val="tx1"/>
                </a:solidFill>
                <a:latin typeface="Comic Sans MS" panose="030F0902030302020204" pitchFamily="66" charset="0"/>
              </a:rPr>
              <a:pPr>
                <a:spcBef>
                  <a:spcPct val="0"/>
                </a:spcBef>
                <a:buSzTx/>
                <a:buFontTx/>
                <a:buNone/>
              </a:pPr>
              <a:t>5</a:t>
            </a:fld>
            <a:endParaRPr lang="en-US" altLang="en-US" sz="120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sp>
        <p:nvSpPr>
          <p:cNvPr id="510978" name="Oval 2">
            <a:extLst>
              <a:ext uri="{FF2B5EF4-FFF2-40B4-BE49-F238E27FC236}">
                <a16:creationId xmlns:a16="http://schemas.microsoft.com/office/drawing/2014/main" id="{A31932FE-F51D-EF45-88C0-AD28094521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4586288"/>
            <a:ext cx="287337" cy="287337"/>
          </a:xfrm>
          <a:prstGeom prst="ellipse">
            <a:avLst/>
          </a:prstGeom>
          <a:solidFill>
            <a:schemeClr val="accent2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SzPct val="105000"/>
              <a:buChar char="•"/>
              <a:defRPr sz="2400" b="1">
                <a:solidFill>
                  <a:srgbClr val="33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80000"/>
              <a:buChar char="•"/>
              <a:defRPr sz="2000">
                <a:solidFill>
                  <a:srgbClr val="0066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80000"/>
              <a:buChar char="•"/>
              <a:defRPr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2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SzTx/>
            </a:pPr>
            <a:endParaRPr lang="en-US" altLang="en-US" b="0">
              <a:solidFill>
                <a:schemeClr val="accent2"/>
              </a:solidFill>
            </a:endParaRPr>
          </a:p>
        </p:txBody>
      </p:sp>
      <p:sp>
        <p:nvSpPr>
          <p:cNvPr id="510979" name="Oval 3">
            <a:extLst>
              <a:ext uri="{FF2B5EF4-FFF2-40B4-BE49-F238E27FC236}">
                <a16:creationId xmlns:a16="http://schemas.microsoft.com/office/drawing/2014/main" id="{50934FA9-6FDC-91E9-9268-72486ED647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050" y="4602163"/>
            <a:ext cx="287338" cy="287337"/>
          </a:xfrm>
          <a:prstGeom prst="ellipse">
            <a:avLst/>
          </a:prstGeom>
          <a:solidFill>
            <a:srgbClr val="CC00CC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SzPct val="105000"/>
              <a:buChar char="•"/>
              <a:defRPr sz="2400" b="1">
                <a:solidFill>
                  <a:srgbClr val="33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80000"/>
              <a:buChar char="•"/>
              <a:defRPr sz="2000">
                <a:solidFill>
                  <a:srgbClr val="0066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80000"/>
              <a:buChar char="•"/>
              <a:defRPr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2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SzTx/>
            </a:pPr>
            <a:endParaRPr lang="en-US" altLang="en-US" b="0">
              <a:solidFill>
                <a:schemeClr val="accent2"/>
              </a:solidFill>
            </a:endParaRPr>
          </a:p>
        </p:txBody>
      </p:sp>
      <p:sp>
        <p:nvSpPr>
          <p:cNvPr id="510980" name="Rectangle 4">
            <a:extLst>
              <a:ext uri="{FF2B5EF4-FFF2-40B4-BE49-F238E27FC236}">
                <a16:creationId xmlns:a16="http://schemas.microsoft.com/office/drawing/2014/main" id="{4B6C6D11-DFEB-0A76-3C3E-0E9264AE61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706438"/>
            <a:ext cx="8507413" cy="2189162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sz="2000" dirty="0">
                <a:cs typeface="+mn-cs"/>
              </a:rPr>
              <a:t>Two particles collide at very high energy</a:t>
            </a:r>
          </a:p>
          <a:p>
            <a:pPr eaLnBrk="1" hangingPunct="1">
              <a:buFontTx/>
              <a:buNone/>
              <a:defRPr/>
            </a:pPr>
            <a:endParaRPr lang="en-US" sz="2000" dirty="0">
              <a:cs typeface="+mn-cs"/>
            </a:endParaRPr>
          </a:p>
          <a:p>
            <a:pPr eaLnBrk="1" hangingPunct="1">
              <a:buFontTx/>
              <a:buNone/>
              <a:defRPr/>
            </a:pPr>
            <a:endParaRPr lang="en-US" sz="2000" dirty="0">
              <a:cs typeface="+mn-cs"/>
            </a:endParaRPr>
          </a:p>
        </p:txBody>
      </p:sp>
      <p:sp>
        <p:nvSpPr>
          <p:cNvPr id="510981" name="Rectangle 5">
            <a:extLst>
              <a:ext uri="{FF2B5EF4-FFF2-40B4-BE49-F238E27FC236}">
                <a16:creationId xmlns:a16="http://schemas.microsoft.com/office/drawing/2014/main" id="{9C71C14D-D65D-5C79-9669-67125F9D49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6038"/>
            <a:ext cx="8229600" cy="639762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Particle Collisions</a:t>
            </a:r>
          </a:p>
        </p:txBody>
      </p:sp>
      <p:grpSp>
        <p:nvGrpSpPr>
          <p:cNvPr id="510982" name="Group 6">
            <a:extLst>
              <a:ext uri="{FF2B5EF4-FFF2-40B4-BE49-F238E27FC236}">
                <a16:creationId xmlns:a16="http://schemas.microsoft.com/office/drawing/2014/main" id="{7D9E7173-1B56-CFE4-6354-2D59E934C351}"/>
              </a:ext>
            </a:extLst>
          </p:cNvPr>
          <p:cNvGrpSpPr>
            <a:grpSpLocks/>
          </p:cNvGrpSpPr>
          <p:nvPr/>
        </p:nvGrpSpPr>
        <p:grpSpPr bwMode="auto">
          <a:xfrm>
            <a:off x="3563938" y="4225925"/>
            <a:ext cx="1655762" cy="1081088"/>
            <a:chOff x="2245" y="2931"/>
            <a:chExt cx="1043" cy="681"/>
          </a:xfrm>
        </p:grpSpPr>
        <p:sp>
          <p:nvSpPr>
            <p:cNvPr id="22642" name="AutoShape 7">
              <a:extLst>
                <a:ext uri="{FF2B5EF4-FFF2-40B4-BE49-F238E27FC236}">
                  <a16:creationId xmlns:a16="http://schemas.microsoft.com/office/drawing/2014/main" id="{4984C4B1-12C9-8D1A-56B1-5557F0242C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5" y="2931"/>
              <a:ext cx="1043" cy="681"/>
            </a:xfrm>
            <a:prstGeom prst="irregularSeal1">
              <a:avLst/>
            </a:prstGeom>
            <a:solidFill>
              <a:srgbClr val="FFFF00"/>
            </a:solidFill>
            <a:ln w="254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105000"/>
                <a:buChar char="•"/>
                <a:defRPr sz="2400" b="1">
                  <a:solidFill>
                    <a:srgbClr val="33339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SzPct val="80000"/>
                <a:buChar char="•"/>
                <a:defRPr sz="2000">
                  <a:solidFill>
                    <a:srgbClr val="00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SzPct val="80000"/>
                <a:buChar char="•"/>
                <a:defRPr>
                  <a:solidFill>
                    <a:srgbClr val="008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25000"/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SzTx/>
              </a:pPr>
              <a:endParaRPr lang="en-US" altLang="en-US" b="0">
                <a:solidFill>
                  <a:schemeClr val="accent2"/>
                </a:solidFill>
              </a:endParaRPr>
            </a:p>
          </p:txBody>
        </p:sp>
        <p:sp>
          <p:nvSpPr>
            <p:cNvPr id="22643" name="Oval 8">
              <a:extLst>
                <a:ext uri="{FF2B5EF4-FFF2-40B4-BE49-F238E27FC236}">
                  <a16:creationId xmlns:a16="http://schemas.microsoft.com/office/drawing/2014/main" id="{F9E2A7A7-AB93-7527-422D-6436D89F6B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5" y="3385"/>
              <a:ext cx="45" cy="45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105000"/>
                <a:buChar char="•"/>
                <a:defRPr sz="2400" b="1">
                  <a:solidFill>
                    <a:srgbClr val="33339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SzPct val="80000"/>
                <a:buChar char="•"/>
                <a:defRPr sz="2000">
                  <a:solidFill>
                    <a:srgbClr val="00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SzPct val="80000"/>
                <a:buChar char="•"/>
                <a:defRPr>
                  <a:solidFill>
                    <a:srgbClr val="008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25000"/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SzTx/>
              </a:pPr>
              <a:endParaRPr lang="en-US" altLang="en-US" b="0">
                <a:solidFill>
                  <a:schemeClr val="accent2"/>
                </a:solidFill>
              </a:endParaRPr>
            </a:p>
          </p:txBody>
        </p:sp>
        <p:sp>
          <p:nvSpPr>
            <p:cNvPr id="22644" name="Oval 9">
              <a:extLst>
                <a:ext uri="{FF2B5EF4-FFF2-40B4-BE49-F238E27FC236}">
                  <a16:creationId xmlns:a16="http://schemas.microsoft.com/office/drawing/2014/main" id="{5BB93881-F6DC-AB36-9B95-BE51EF9D45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3067"/>
              <a:ext cx="45" cy="45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105000"/>
                <a:buChar char="•"/>
                <a:defRPr sz="2400" b="1">
                  <a:solidFill>
                    <a:srgbClr val="33339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SzPct val="80000"/>
                <a:buChar char="•"/>
                <a:defRPr sz="2000">
                  <a:solidFill>
                    <a:srgbClr val="00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SzPct val="80000"/>
                <a:buChar char="•"/>
                <a:defRPr>
                  <a:solidFill>
                    <a:srgbClr val="008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25000"/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SzTx/>
              </a:pPr>
              <a:endParaRPr lang="en-US" altLang="en-US" b="0">
                <a:solidFill>
                  <a:schemeClr val="accent2"/>
                </a:solidFill>
              </a:endParaRPr>
            </a:p>
          </p:txBody>
        </p:sp>
        <p:sp>
          <p:nvSpPr>
            <p:cNvPr id="22645" name="Oval 10">
              <a:extLst>
                <a:ext uri="{FF2B5EF4-FFF2-40B4-BE49-F238E27FC236}">
                  <a16:creationId xmlns:a16="http://schemas.microsoft.com/office/drawing/2014/main" id="{7301E087-098A-C268-AF10-A3DE883596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2" y="3158"/>
              <a:ext cx="45" cy="45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105000"/>
                <a:buChar char="•"/>
                <a:defRPr sz="2400" b="1">
                  <a:solidFill>
                    <a:srgbClr val="33339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SzPct val="80000"/>
                <a:buChar char="•"/>
                <a:defRPr sz="2000">
                  <a:solidFill>
                    <a:srgbClr val="00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SzPct val="80000"/>
                <a:buChar char="•"/>
                <a:defRPr>
                  <a:solidFill>
                    <a:srgbClr val="008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25000"/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SzTx/>
              </a:pPr>
              <a:endParaRPr lang="en-US" altLang="en-US" b="0">
                <a:solidFill>
                  <a:schemeClr val="accent2"/>
                </a:solidFill>
              </a:endParaRPr>
            </a:p>
          </p:txBody>
        </p:sp>
        <p:sp>
          <p:nvSpPr>
            <p:cNvPr id="22646" name="Oval 11">
              <a:extLst>
                <a:ext uri="{FF2B5EF4-FFF2-40B4-BE49-F238E27FC236}">
                  <a16:creationId xmlns:a16="http://schemas.microsoft.com/office/drawing/2014/main" id="{2A8992F1-2D44-E2F3-E84A-0FEE436BE8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8" y="3294"/>
              <a:ext cx="45" cy="45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105000"/>
                <a:buChar char="•"/>
                <a:defRPr sz="2400" b="1">
                  <a:solidFill>
                    <a:srgbClr val="33339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SzPct val="80000"/>
                <a:buChar char="•"/>
                <a:defRPr sz="2000">
                  <a:solidFill>
                    <a:srgbClr val="00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SzPct val="80000"/>
                <a:buChar char="•"/>
                <a:defRPr>
                  <a:solidFill>
                    <a:srgbClr val="008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25000"/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SzTx/>
              </a:pPr>
              <a:endParaRPr lang="en-US" altLang="en-US" b="0">
                <a:solidFill>
                  <a:schemeClr val="accent2"/>
                </a:solidFill>
              </a:endParaRPr>
            </a:p>
          </p:txBody>
        </p:sp>
        <p:sp>
          <p:nvSpPr>
            <p:cNvPr id="22647" name="Oval 12">
              <a:extLst>
                <a:ext uri="{FF2B5EF4-FFF2-40B4-BE49-F238E27FC236}">
                  <a16:creationId xmlns:a16="http://schemas.microsoft.com/office/drawing/2014/main" id="{12F65B8A-35FA-17B3-A247-7A6B9B2C45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1" y="3158"/>
              <a:ext cx="45" cy="45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105000"/>
                <a:buChar char="•"/>
                <a:defRPr sz="2400" b="1">
                  <a:solidFill>
                    <a:srgbClr val="33339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SzPct val="80000"/>
                <a:buChar char="•"/>
                <a:defRPr sz="2000">
                  <a:solidFill>
                    <a:srgbClr val="00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SzPct val="80000"/>
                <a:buChar char="•"/>
                <a:defRPr>
                  <a:solidFill>
                    <a:srgbClr val="008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25000"/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SzTx/>
              </a:pPr>
              <a:endParaRPr lang="en-US" altLang="en-US" b="0">
                <a:solidFill>
                  <a:schemeClr val="accent2"/>
                </a:solidFill>
              </a:endParaRPr>
            </a:p>
          </p:txBody>
        </p:sp>
        <p:sp>
          <p:nvSpPr>
            <p:cNvPr id="22648" name="Oval 13">
              <a:extLst>
                <a:ext uri="{FF2B5EF4-FFF2-40B4-BE49-F238E27FC236}">
                  <a16:creationId xmlns:a16="http://schemas.microsoft.com/office/drawing/2014/main" id="{68704BF2-FBA0-4B76-3938-6C589D0420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9" y="3339"/>
              <a:ext cx="45" cy="45"/>
            </a:xfrm>
            <a:prstGeom prst="ellipse">
              <a:avLst/>
            </a:prstGeom>
            <a:solidFill>
              <a:srgbClr val="00FF00"/>
            </a:solidFill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105000"/>
                <a:buChar char="•"/>
                <a:defRPr sz="2400" b="1">
                  <a:solidFill>
                    <a:srgbClr val="33339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SzPct val="80000"/>
                <a:buChar char="•"/>
                <a:defRPr sz="2000">
                  <a:solidFill>
                    <a:srgbClr val="00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SzPct val="80000"/>
                <a:buChar char="•"/>
                <a:defRPr>
                  <a:solidFill>
                    <a:srgbClr val="008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25000"/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SzTx/>
              </a:pPr>
              <a:endParaRPr lang="en-US" altLang="en-US" b="0">
                <a:solidFill>
                  <a:schemeClr val="accent2"/>
                </a:solidFill>
              </a:endParaRPr>
            </a:p>
          </p:txBody>
        </p:sp>
        <p:sp>
          <p:nvSpPr>
            <p:cNvPr id="22649" name="Oval 14">
              <a:extLst>
                <a:ext uri="{FF2B5EF4-FFF2-40B4-BE49-F238E27FC236}">
                  <a16:creationId xmlns:a16="http://schemas.microsoft.com/office/drawing/2014/main" id="{1DA3171D-748A-9421-80CF-C357AF0F93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3" y="3475"/>
              <a:ext cx="45" cy="45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105000"/>
                <a:buChar char="•"/>
                <a:defRPr sz="2400" b="1">
                  <a:solidFill>
                    <a:srgbClr val="33339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SzPct val="80000"/>
                <a:buChar char="•"/>
                <a:defRPr sz="2000">
                  <a:solidFill>
                    <a:srgbClr val="00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SzPct val="80000"/>
                <a:buChar char="•"/>
                <a:defRPr>
                  <a:solidFill>
                    <a:srgbClr val="008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25000"/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SzTx/>
              </a:pPr>
              <a:endParaRPr lang="en-US" altLang="en-US" b="0">
                <a:solidFill>
                  <a:schemeClr val="accent2"/>
                </a:solidFill>
              </a:endParaRPr>
            </a:p>
          </p:txBody>
        </p:sp>
        <p:sp>
          <p:nvSpPr>
            <p:cNvPr id="22650" name="Oval 15">
              <a:extLst>
                <a:ext uri="{FF2B5EF4-FFF2-40B4-BE49-F238E27FC236}">
                  <a16:creationId xmlns:a16="http://schemas.microsoft.com/office/drawing/2014/main" id="{7AA936F4-4A34-5FCF-8015-09F8776ECD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9" y="3113"/>
              <a:ext cx="45" cy="45"/>
            </a:xfrm>
            <a:prstGeom prst="ellipse">
              <a:avLst/>
            </a:prstGeom>
            <a:solidFill>
              <a:srgbClr val="800080"/>
            </a:solidFill>
            <a:ln w="25400">
              <a:solidFill>
                <a:srgbClr val="80008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105000"/>
                <a:buChar char="•"/>
                <a:defRPr sz="2400" b="1">
                  <a:solidFill>
                    <a:srgbClr val="33339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SzPct val="80000"/>
                <a:buChar char="•"/>
                <a:defRPr sz="2000">
                  <a:solidFill>
                    <a:srgbClr val="00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SzPct val="80000"/>
                <a:buChar char="•"/>
                <a:defRPr>
                  <a:solidFill>
                    <a:srgbClr val="008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25000"/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SzTx/>
              </a:pPr>
              <a:endParaRPr lang="en-US" altLang="en-US" b="0">
                <a:solidFill>
                  <a:schemeClr val="accent2"/>
                </a:solidFill>
              </a:endParaRPr>
            </a:p>
          </p:txBody>
        </p:sp>
        <p:sp>
          <p:nvSpPr>
            <p:cNvPr id="22651" name="Oval 16">
              <a:extLst>
                <a:ext uri="{FF2B5EF4-FFF2-40B4-BE49-F238E27FC236}">
                  <a16:creationId xmlns:a16="http://schemas.microsoft.com/office/drawing/2014/main" id="{39E4961B-9933-6D08-BFCF-B432195974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1" y="3249"/>
              <a:ext cx="45" cy="45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105000"/>
                <a:buChar char="•"/>
                <a:defRPr sz="2400" b="1">
                  <a:solidFill>
                    <a:srgbClr val="33339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SzPct val="80000"/>
                <a:buChar char="•"/>
                <a:defRPr sz="2000">
                  <a:solidFill>
                    <a:srgbClr val="00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SzPct val="80000"/>
                <a:buChar char="•"/>
                <a:defRPr>
                  <a:solidFill>
                    <a:srgbClr val="008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25000"/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SzTx/>
              </a:pPr>
              <a:endParaRPr lang="en-US" altLang="en-US" b="0">
                <a:solidFill>
                  <a:schemeClr val="accent2"/>
                </a:solidFill>
              </a:endParaRPr>
            </a:p>
          </p:txBody>
        </p:sp>
        <p:sp>
          <p:nvSpPr>
            <p:cNvPr id="22652" name="Oval 17">
              <a:extLst>
                <a:ext uri="{FF2B5EF4-FFF2-40B4-BE49-F238E27FC236}">
                  <a16:creationId xmlns:a16="http://schemas.microsoft.com/office/drawing/2014/main" id="{E13348A2-8FA1-FEE7-439D-2C5639013D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2" y="3294"/>
              <a:ext cx="45" cy="45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105000"/>
                <a:buChar char="•"/>
                <a:defRPr sz="2400" b="1">
                  <a:solidFill>
                    <a:srgbClr val="33339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SzPct val="80000"/>
                <a:buChar char="•"/>
                <a:defRPr sz="2000">
                  <a:solidFill>
                    <a:srgbClr val="00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SzPct val="80000"/>
                <a:buChar char="•"/>
                <a:defRPr>
                  <a:solidFill>
                    <a:srgbClr val="008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25000"/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SzTx/>
              </a:pPr>
              <a:endParaRPr lang="en-US" altLang="en-US" b="0">
                <a:solidFill>
                  <a:schemeClr val="accent2"/>
                </a:solidFill>
              </a:endParaRPr>
            </a:p>
          </p:txBody>
        </p:sp>
      </p:grpSp>
      <p:sp>
        <p:nvSpPr>
          <p:cNvPr id="510994" name="Text Box 18">
            <a:extLst>
              <a:ext uri="{FF2B5EF4-FFF2-40B4-BE49-F238E27FC236}">
                <a16:creationId xmlns:a16="http://schemas.microsoft.com/office/drawing/2014/main" id="{CDE22290-5B5A-EB6B-84B4-20B1044685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4225925"/>
            <a:ext cx="7905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105000"/>
              <a:buChar char="•"/>
              <a:defRPr sz="2400" b="1">
                <a:solidFill>
                  <a:srgbClr val="33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80000"/>
              <a:buChar char="•"/>
              <a:defRPr sz="2000">
                <a:solidFill>
                  <a:srgbClr val="0066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80000"/>
              <a:buChar char="•"/>
              <a:defRPr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2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6000" i="1">
                <a:solidFill>
                  <a:schemeClr val="tx1"/>
                </a:solidFill>
              </a:rPr>
              <a:t>?</a:t>
            </a:r>
          </a:p>
        </p:txBody>
      </p:sp>
      <p:grpSp>
        <p:nvGrpSpPr>
          <p:cNvPr id="510995" name="Group 19">
            <a:extLst>
              <a:ext uri="{FF2B5EF4-FFF2-40B4-BE49-F238E27FC236}">
                <a16:creationId xmlns:a16="http://schemas.microsoft.com/office/drawing/2014/main" id="{78B3BABB-8C9A-3931-203C-9DC21953FC34}"/>
              </a:ext>
            </a:extLst>
          </p:cNvPr>
          <p:cNvGrpSpPr>
            <a:grpSpLocks/>
          </p:cNvGrpSpPr>
          <p:nvPr/>
        </p:nvGrpSpPr>
        <p:grpSpPr bwMode="auto">
          <a:xfrm>
            <a:off x="1187450" y="5089525"/>
            <a:ext cx="5761038" cy="1341438"/>
            <a:chOff x="748" y="3475"/>
            <a:chExt cx="3629" cy="845"/>
          </a:xfrm>
        </p:grpSpPr>
        <p:pic>
          <p:nvPicPr>
            <p:cNvPr id="22606" name="Picture 20" descr="coil">
              <a:extLst>
                <a:ext uri="{FF2B5EF4-FFF2-40B4-BE49-F238E27FC236}">
                  <a16:creationId xmlns:a16="http://schemas.microsoft.com/office/drawing/2014/main" id="{63E04BED-596B-269E-6161-D3611CBD83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3511524">
              <a:off x="2439" y="3508"/>
              <a:ext cx="163" cy="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607" name="Line 21">
              <a:extLst>
                <a:ext uri="{FF2B5EF4-FFF2-40B4-BE49-F238E27FC236}">
                  <a16:creationId xmlns:a16="http://schemas.microsoft.com/office/drawing/2014/main" id="{273B3BC3-98CB-E8F7-3850-D7ACEC6CCFF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V="1">
              <a:off x="2018" y="3838"/>
              <a:ext cx="91" cy="18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08" name="Line 22">
              <a:extLst>
                <a:ext uri="{FF2B5EF4-FFF2-40B4-BE49-F238E27FC236}">
                  <a16:creationId xmlns:a16="http://schemas.microsoft.com/office/drawing/2014/main" id="{9306682F-8BDB-3E3F-DBFE-0AF2B0EFD47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V="1">
              <a:off x="1882" y="3793"/>
              <a:ext cx="182" cy="4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09" name="Oval 23">
              <a:extLst>
                <a:ext uri="{FF2B5EF4-FFF2-40B4-BE49-F238E27FC236}">
                  <a16:creationId xmlns:a16="http://schemas.microsoft.com/office/drawing/2014/main" id="{F5C5806F-0172-6197-72CA-6AF3C204BCB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2453" y="4230"/>
              <a:ext cx="46" cy="45"/>
            </a:xfrm>
            <a:prstGeom prst="ellipse">
              <a:avLst/>
            </a:prstGeom>
            <a:solidFill>
              <a:srgbClr val="800080"/>
            </a:solidFill>
            <a:ln w="25400">
              <a:solidFill>
                <a:srgbClr val="80008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105000"/>
                <a:buChar char="•"/>
                <a:defRPr sz="2400" b="1">
                  <a:solidFill>
                    <a:srgbClr val="33339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SzPct val="80000"/>
                <a:buChar char="•"/>
                <a:defRPr sz="2000">
                  <a:solidFill>
                    <a:srgbClr val="00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SzPct val="80000"/>
                <a:buChar char="•"/>
                <a:defRPr>
                  <a:solidFill>
                    <a:srgbClr val="008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25000"/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SzTx/>
              </a:pPr>
              <a:endParaRPr lang="en-US" altLang="en-US" b="0">
                <a:solidFill>
                  <a:schemeClr val="accent2"/>
                </a:solidFill>
              </a:endParaRPr>
            </a:p>
          </p:txBody>
        </p:sp>
        <p:sp>
          <p:nvSpPr>
            <p:cNvPr id="22610" name="Oval 24">
              <a:extLst>
                <a:ext uri="{FF2B5EF4-FFF2-40B4-BE49-F238E27FC236}">
                  <a16:creationId xmlns:a16="http://schemas.microsoft.com/office/drawing/2014/main" id="{7337266B-D008-C78A-FCDB-AB71113FCF7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973" y="4065"/>
              <a:ext cx="46" cy="45"/>
            </a:xfrm>
            <a:prstGeom prst="ellipse">
              <a:avLst/>
            </a:prstGeom>
            <a:solidFill>
              <a:srgbClr val="00FF00"/>
            </a:solidFill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105000"/>
                <a:buChar char="•"/>
                <a:defRPr sz="2400" b="1">
                  <a:solidFill>
                    <a:srgbClr val="33339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SzPct val="80000"/>
                <a:buChar char="•"/>
                <a:defRPr sz="2000">
                  <a:solidFill>
                    <a:srgbClr val="00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SzPct val="80000"/>
                <a:buChar char="•"/>
                <a:defRPr>
                  <a:solidFill>
                    <a:srgbClr val="008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25000"/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SzTx/>
              </a:pPr>
              <a:endParaRPr lang="en-US" altLang="en-US" b="0">
                <a:solidFill>
                  <a:schemeClr val="accent2"/>
                </a:solidFill>
              </a:endParaRPr>
            </a:p>
          </p:txBody>
        </p:sp>
        <p:sp>
          <p:nvSpPr>
            <p:cNvPr id="22611" name="Oval 25">
              <a:extLst>
                <a:ext uri="{FF2B5EF4-FFF2-40B4-BE49-F238E27FC236}">
                  <a16:creationId xmlns:a16="http://schemas.microsoft.com/office/drawing/2014/main" id="{C768FCB2-BB9D-A072-6514-B41D436979F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748" y="3974"/>
              <a:ext cx="181" cy="181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SzPct val="105000"/>
                <a:buChar char="•"/>
                <a:defRPr sz="2400" b="1">
                  <a:solidFill>
                    <a:srgbClr val="33339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SzPct val="80000"/>
                <a:buChar char="•"/>
                <a:defRPr sz="2000">
                  <a:solidFill>
                    <a:srgbClr val="00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SzPct val="80000"/>
                <a:buChar char="•"/>
                <a:defRPr>
                  <a:solidFill>
                    <a:srgbClr val="008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25000"/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SzTx/>
              </a:pPr>
              <a:endParaRPr lang="en-US" altLang="en-US" b="0">
                <a:solidFill>
                  <a:schemeClr val="accent2"/>
                </a:solidFill>
              </a:endParaRPr>
            </a:p>
          </p:txBody>
        </p:sp>
        <p:sp>
          <p:nvSpPr>
            <p:cNvPr id="22612" name="Line 26">
              <a:extLst>
                <a:ext uri="{FF2B5EF4-FFF2-40B4-BE49-F238E27FC236}">
                  <a16:creationId xmlns:a16="http://schemas.microsoft.com/office/drawing/2014/main" id="{110D582D-4D33-8C79-F347-0E5AB28EB07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V="1">
              <a:off x="1429" y="3884"/>
              <a:ext cx="317" cy="9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13" name="Oval 27">
              <a:extLst>
                <a:ext uri="{FF2B5EF4-FFF2-40B4-BE49-F238E27FC236}">
                  <a16:creationId xmlns:a16="http://schemas.microsoft.com/office/drawing/2014/main" id="{11729D6E-0ACC-7DE1-5371-A23BD588880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248" y="3930"/>
              <a:ext cx="181" cy="181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SzPct val="105000"/>
                <a:buChar char="•"/>
                <a:defRPr sz="2400" b="1">
                  <a:solidFill>
                    <a:srgbClr val="33339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SzPct val="80000"/>
                <a:buChar char="•"/>
                <a:defRPr sz="2000">
                  <a:solidFill>
                    <a:srgbClr val="00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SzPct val="80000"/>
                <a:buChar char="•"/>
                <a:defRPr>
                  <a:solidFill>
                    <a:srgbClr val="008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25000"/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SzTx/>
              </a:pPr>
              <a:endParaRPr lang="en-US" altLang="en-US" b="0">
                <a:solidFill>
                  <a:schemeClr val="accent2"/>
                </a:solidFill>
              </a:endParaRPr>
            </a:p>
          </p:txBody>
        </p:sp>
        <p:sp>
          <p:nvSpPr>
            <p:cNvPr id="22614" name="Oval 28">
              <a:extLst>
                <a:ext uri="{FF2B5EF4-FFF2-40B4-BE49-F238E27FC236}">
                  <a16:creationId xmlns:a16="http://schemas.microsoft.com/office/drawing/2014/main" id="{EF96AECC-DFB5-C5E3-ED7A-DA375AE0F2D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793" y="4065"/>
              <a:ext cx="46" cy="45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105000"/>
                <a:buChar char="•"/>
                <a:defRPr sz="2400" b="1">
                  <a:solidFill>
                    <a:srgbClr val="33339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SzPct val="80000"/>
                <a:buChar char="•"/>
                <a:defRPr sz="2000">
                  <a:solidFill>
                    <a:srgbClr val="00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SzPct val="80000"/>
                <a:buChar char="•"/>
                <a:defRPr>
                  <a:solidFill>
                    <a:srgbClr val="008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25000"/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SzTx/>
              </a:pPr>
              <a:endParaRPr lang="en-US" altLang="en-US" b="0">
                <a:solidFill>
                  <a:schemeClr val="accent2"/>
                </a:solidFill>
              </a:endParaRPr>
            </a:p>
          </p:txBody>
        </p:sp>
        <p:sp>
          <p:nvSpPr>
            <p:cNvPr id="22615" name="Oval 29">
              <a:extLst>
                <a:ext uri="{FF2B5EF4-FFF2-40B4-BE49-F238E27FC236}">
                  <a16:creationId xmlns:a16="http://schemas.microsoft.com/office/drawing/2014/main" id="{2228B790-B10F-C0E5-B217-D24A7DD90ED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791" y="3838"/>
              <a:ext cx="46" cy="45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105000"/>
                <a:buChar char="•"/>
                <a:defRPr sz="2400" b="1">
                  <a:solidFill>
                    <a:srgbClr val="33339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SzPct val="80000"/>
                <a:buChar char="•"/>
                <a:defRPr sz="2000">
                  <a:solidFill>
                    <a:srgbClr val="00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SzPct val="80000"/>
                <a:buChar char="•"/>
                <a:defRPr>
                  <a:solidFill>
                    <a:srgbClr val="008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25000"/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SzTx/>
              </a:pPr>
              <a:endParaRPr lang="en-US" altLang="en-US" b="0">
                <a:solidFill>
                  <a:schemeClr val="accent2"/>
                </a:solidFill>
              </a:endParaRPr>
            </a:p>
          </p:txBody>
        </p:sp>
        <p:sp>
          <p:nvSpPr>
            <p:cNvPr id="22616" name="Oval 30">
              <a:extLst>
                <a:ext uri="{FF2B5EF4-FFF2-40B4-BE49-F238E27FC236}">
                  <a16:creationId xmlns:a16="http://schemas.microsoft.com/office/drawing/2014/main" id="{E218BDCA-5BB8-A463-958E-A6DC8BF01E8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338" y="4020"/>
              <a:ext cx="46" cy="45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105000"/>
                <a:buChar char="•"/>
                <a:defRPr sz="2400" b="1">
                  <a:solidFill>
                    <a:srgbClr val="33339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SzPct val="80000"/>
                <a:buChar char="•"/>
                <a:defRPr sz="2000">
                  <a:solidFill>
                    <a:srgbClr val="00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SzPct val="80000"/>
                <a:buChar char="•"/>
                <a:defRPr>
                  <a:solidFill>
                    <a:srgbClr val="008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25000"/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SzTx/>
              </a:pPr>
              <a:endParaRPr lang="en-US" altLang="en-US" b="0">
                <a:solidFill>
                  <a:schemeClr val="accent2"/>
                </a:solidFill>
              </a:endParaRPr>
            </a:p>
          </p:txBody>
        </p:sp>
        <p:sp>
          <p:nvSpPr>
            <p:cNvPr id="22617" name="Oval 31">
              <a:extLst>
                <a:ext uri="{FF2B5EF4-FFF2-40B4-BE49-F238E27FC236}">
                  <a16:creationId xmlns:a16="http://schemas.microsoft.com/office/drawing/2014/main" id="{9E84C649-381F-A150-BAA9-C221E35F3F6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293" y="3975"/>
              <a:ext cx="46" cy="45"/>
            </a:xfrm>
            <a:prstGeom prst="ellipse">
              <a:avLst/>
            </a:prstGeom>
            <a:solidFill>
              <a:srgbClr val="800080"/>
            </a:solidFill>
            <a:ln w="25400">
              <a:solidFill>
                <a:srgbClr val="80008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105000"/>
                <a:buChar char="•"/>
                <a:defRPr sz="2400" b="1">
                  <a:solidFill>
                    <a:srgbClr val="33339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SzPct val="80000"/>
                <a:buChar char="•"/>
                <a:defRPr sz="2000">
                  <a:solidFill>
                    <a:srgbClr val="00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SzPct val="80000"/>
                <a:buChar char="•"/>
                <a:defRPr>
                  <a:solidFill>
                    <a:srgbClr val="008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25000"/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SzTx/>
              </a:pPr>
              <a:endParaRPr lang="en-US" altLang="en-US" b="0">
                <a:solidFill>
                  <a:schemeClr val="accent2"/>
                </a:solidFill>
              </a:endParaRPr>
            </a:p>
          </p:txBody>
        </p:sp>
        <p:sp>
          <p:nvSpPr>
            <p:cNvPr id="22618" name="Line 32">
              <a:extLst>
                <a:ext uri="{FF2B5EF4-FFF2-40B4-BE49-F238E27FC236}">
                  <a16:creationId xmlns:a16="http://schemas.microsoft.com/office/drawing/2014/main" id="{058516BB-1F69-C8E9-EB5F-4B05AEEB92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72" y="3657"/>
              <a:ext cx="0" cy="13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2619" name="Picture 33" descr="coil">
              <a:extLst>
                <a:ext uri="{FF2B5EF4-FFF2-40B4-BE49-F238E27FC236}">
                  <a16:creationId xmlns:a16="http://schemas.microsoft.com/office/drawing/2014/main" id="{2719C979-ADE0-3B57-E9E5-98AC23C83E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6" y="3838"/>
              <a:ext cx="10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620" name="Picture 34" descr="coil">
              <a:extLst>
                <a:ext uri="{FF2B5EF4-FFF2-40B4-BE49-F238E27FC236}">
                  <a16:creationId xmlns:a16="http://schemas.microsoft.com/office/drawing/2014/main" id="{4C7C84D0-F704-CA17-3A89-E0D66DA7FE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28007">
              <a:off x="2109" y="3702"/>
              <a:ext cx="185" cy="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621" name="Line 35">
              <a:extLst>
                <a:ext uri="{FF2B5EF4-FFF2-40B4-BE49-F238E27FC236}">
                  <a16:creationId xmlns:a16="http://schemas.microsoft.com/office/drawing/2014/main" id="{CB64D8E0-7B01-AA00-5F31-D46150FF942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36" y="3657"/>
              <a:ext cx="136" cy="4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22" name="Line 36">
              <a:extLst>
                <a:ext uri="{FF2B5EF4-FFF2-40B4-BE49-F238E27FC236}">
                  <a16:creationId xmlns:a16="http://schemas.microsoft.com/office/drawing/2014/main" id="{7C647BE2-3981-032C-EAB8-0B630D321C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72" y="4065"/>
              <a:ext cx="0" cy="13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23" name="Line 37">
              <a:extLst>
                <a:ext uri="{FF2B5EF4-FFF2-40B4-BE49-F238E27FC236}">
                  <a16:creationId xmlns:a16="http://schemas.microsoft.com/office/drawing/2014/main" id="{190075E7-9685-6FDB-7E27-F5E93463E17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V="1">
              <a:off x="1882" y="4139"/>
              <a:ext cx="91" cy="18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24" name="Oval 38">
              <a:extLst>
                <a:ext uri="{FF2B5EF4-FFF2-40B4-BE49-F238E27FC236}">
                  <a16:creationId xmlns:a16="http://schemas.microsoft.com/office/drawing/2014/main" id="{CED17A52-E9F1-60AE-7A03-0DBE27BDC29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839" y="4020"/>
              <a:ext cx="46" cy="45"/>
            </a:xfrm>
            <a:prstGeom prst="ellipse">
              <a:avLst/>
            </a:prstGeom>
            <a:solidFill>
              <a:srgbClr val="800080"/>
            </a:solidFill>
            <a:ln w="25400">
              <a:solidFill>
                <a:srgbClr val="80008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105000"/>
                <a:buChar char="•"/>
                <a:defRPr sz="2400" b="1">
                  <a:solidFill>
                    <a:srgbClr val="33339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SzPct val="80000"/>
                <a:buChar char="•"/>
                <a:defRPr sz="2000">
                  <a:solidFill>
                    <a:srgbClr val="00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SzPct val="80000"/>
                <a:buChar char="•"/>
                <a:defRPr>
                  <a:solidFill>
                    <a:srgbClr val="008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25000"/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SzTx/>
              </a:pPr>
              <a:endParaRPr lang="en-US" altLang="en-US" b="0">
                <a:solidFill>
                  <a:schemeClr val="accent2"/>
                </a:solidFill>
              </a:endParaRPr>
            </a:p>
          </p:txBody>
        </p:sp>
        <p:sp>
          <p:nvSpPr>
            <p:cNvPr id="22625" name="Oval 39">
              <a:extLst>
                <a:ext uri="{FF2B5EF4-FFF2-40B4-BE49-F238E27FC236}">
                  <a16:creationId xmlns:a16="http://schemas.microsoft.com/office/drawing/2014/main" id="{F9FB24B0-35C9-35CC-1218-B3433AABD95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976" y="4139"/>
              <a:ext cx="181" cy="181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SzPct val="105000"/>
                <a:buChar char="•"/>
                <a:defRPr sz="2400" b="1">
                  <a:solidFill>
                    <a:srgbClr val="33339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SzPct val="80000"/>
                <a:buChar char="•"/>
                <a:defRPr sz="2000">
                  <a:solidFill>
                    <a:srgbClr val="00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SzPct val="80000"/>
                <a:buChar char="•"/>
                <a:defRPr>
                  <a:solidFill>
                    <a:srgbClr val="008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25000"/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SzTx/>
              </a:pPr>
              <a:endParaRPr lang="en-US" altLang="en-US" b="0">
                <a:solidFill>
                  <a:schemeClr val="accent2"/>
                </a:solidFill>
              </a:endParaRPr>
            </a:p>
          </p:txBody>
        </p:sp>
        <p:sp>
          <p:nvSpPr>
            <p:cNvPr id="22626" name="Oval 40">
              <a:extLst>
                <a:ext uri="{FF2B5EF4-FFF2-40B4-BE49-F238E27FC236}">
                  <a16:creationId xmlns:a16="http://schemas.microsoft.com/office/drawing/2014/main" id="{3837F5F1-5EF3-B4BE-3111-8EE1C086673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021" y="4185"/>
              <a:ext cx="46" cy="45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105000"/>
                <a:buChar char="•"/>
                <a:defRPr sz="2400" b="1">
                  <a:solidFill>
                    <a:srgbClr val="33339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SzPct val="80000"/>
                <a:buChar char="•"/>
                <a:defRPr sz="2000">
                  <a:solidFill>
                    <a:srgbClr val="00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SzPct val="80000"/>
                <a:buChar char="•"/>
                <a:defRPr>
                  <a:solidFill>
                    <a:srgbClr val="008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25000"/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SzTx/>
              </a:pPr>
              <a:endParaRPr lang="en-US" altLang="en-US" b="0">
                <a:solidFill>
                  <a:schemeClr val="accent2"/>
                </a:solidFill>
              </a:endParaRPr>
            </a:p>
          </p:txBody>
        </p:sp>
        <p:sp>
          <p:nvSpPr>
            <p:cNvPr id="22627" name="Oval 41">
              <a:extLst>
                <a:ext uri="{FF2B5EF4-FFF2-40B4-BE49-F238E27FC236}">
                  <a16:creationId xmlns:a16="http://schemas.microsoft.com/office/drawing/2014/main" id="{A231E095-AF5B-8819-349F-CA671E06369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066" y="4230"/>
              <a:ext cx="46" cy="45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105000"/>
                <a:buChar char="•"/>
                <a:defRPr sz="2400" b="1">
                  <a:solidFill>
                    <a:srgbClr val="33339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SzPct val="80000"/>
                <a:buChar char="•"/>
                <a:defRPr sz="2000">
                  <a:solidFill>
                    <a:srgbClr val="00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SzPct val="80000"/>
                <a:buChar char="•"/>
                <a:defRPr>
                  <a:solidFill>
                    <a:srgbClr val="008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25000"/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SzTx/>
              </a:pPr>
              <a:endParaRPr lang="en-US" altLang="en-US" b="0">
                <a:solidFill>
                  <a:schemeClr val="accent2"/>
                </a:solidFill>
              </a:endParaRPr>
            </a:p>
          </p:txBody>
        </p:sp>
        <p:sp>
          <p:nvSpPr>
            <p:cNvPr id="22628" name="Line 42">
              <a:extLst>
                <a:ext uri="{FF2B5EF4-FFF2-40B4-BE49-F238E27FC236}">
                  <a16:creationId xmlns:a16="http://schemas.microsoft.com/office/drawing/2014/main" id="{527E0E33-4FCE-D9B7-9AFE-943203A9136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75" y="4020"/>
              <a:ext cx="22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29" name="Line 43">
              <a:extLst>
                <a:ext uri="{FF2B5EF4-FFF2-40B4-BE49-F238E27FC236}">
                  <a16:creationId xmlns:a16="http://schemas.microsoft.com/office/drawing/2014/main" id="{EFA7089F-0368-2098-5DE7-61191A4C21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56" y="4110"/>
              <a:ext cx="91" cy="4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30" name="Line 44">
              <a:extLst>
                <a:ext uri="{FF2B5EF4-FFF2-40B4-BE49-F238E27FC236}">
                  <a16:creationId xmlns:a16="http://schemas.microsoft.com/office/drawing/2014/main" id="{4E140846-BF19-44CB-EAF6-56B5D480D73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47" y="4156"/>
              <a:ext cx="45" cy="16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2631" name="Picture 45" descr="croppedwave">
              <a:extLst>
                <a:ext uri="{FF2B5EF4-FFF2-40B4-BE49-F238E27FC236}">
                  <a16:creationId xmlns:a16="http://schemas.microsoft.com/office/drawing/2014/main" id="{B3CA760E-1C3D-58E7-013A-E8AB4CF442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34863">
              <a:off x="3152" y="3521"/>
              <a:ext cx="454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632" name="Line 46">
              <a:extLst>
                <a:ext uri="{FF2B5EF4-FFF2-40B4-BE49-F238E27FC236}">
                  <a16:creationId xmlns:a16="http://schemas.microsoft.com/office/drawing/2014/main" id="{ACC5CD6F-8BCE-0C82-7CBF-8411BE8386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51" y="3702"/>
              <a:ext cx="227" cy="36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33" name="Line 47">
              <a:extLst>
                <a:ext uri="{FF2B5EF4-FFF2-40B4-BE49-F238E27FC236}">
                  <a16:creationId xmlns:a16="http://schemas.microsoft.com/office/drawing/2014/main" id="{D945E2E8-3806-F1A2-5397-28E6C90222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51" y="3702"/>
              <a:ext cx="499" cy="13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34" name="Oval 48">
              <a:extLst>
                <a:ext uri="{FF2B5EF4-FFF2-40B4-BE49-F238E27FC236}">
                  <a16:creationId xmlns:a16="http://schemas.microsoft.com/office/drawing/2014/main" id="{668D2188-EC0F-1ED6-0C9D-0C440DF391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6" y="3838"/>
              <a:ext cx="91" cy="45"/>
            </a:xfrm>
            <a:prstGeom prst="ellipse">
              <a:avLst/>
            </a:prstGeom>
            <a:solidFill>
              <a:schemeClr val="hlink"/>
            </a:solidFill>
            <a:ln w="25400">
              <a:solidFill>
                <a:srgbClr val="00808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105000"/>
                <a:buChar char="•"/>
                <a:defRPr sz="2400" b="1">
                  <a:solidFill>
                    <a:srgbClr val="33339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SzPct val="80000"/>
                <a:buChar char="•"/>
                <a:defRPr sz="2000">
                  <a:solidFill>
                    <a:srgbClr val="00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SzPct val="80000"/>
                <a:buChar char="•"/>
                <a:defRPr>
                  <a:solidFill>
                    <a:srgbClr val="008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25000"/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SzTx/>
              </a:pPr>
              <a:endParaRPr lang="en-US" altLang="en-US" b="0">
                <a:solidFill>
                  <a:schemeClr val="accent2"/>
                </a:solidFill>
              </a:endParaRPr>
            </a:p>
          </p:txBody>
        </p:sp>
        <p:sp>
          <p:nvSpPr>
            <p:cNvPr id="22635" name="Oval 49">
              <a:extLst>
                <a:ext uri="{FF2B5EF4-FFF2-40B4-BE49-F238E27FC236}">
                  <a16:creationId xmlns:a16="http://schemas.microsoft.com/office/drawing/2014/main" id="{F3B6C6E9-78B5-6AE6-474C-B789BD907A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3" y="4156"/>
              <a:ext cx="91" cy="45"/>
            </a:xfrm>
            <a:prstGeom prst="ellipse">
              <a:avLst/>
            </a:prstGeom>
            <a:solidFill>
              <a:schemeClr val="hlink"/>
            </a:solidFill>
            <a:ln w="25400">
              <a:solidFill>
                <a:srgbClr val="00808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105000"/>
                <a:buChar char="•"/>
                <a:defRPr sz="2400" b="1">
                  <a:solidFill>
                    <a:srgbClr val="33339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SzPct val="80000"/>
                <a:buChar char="•"/>
                <a:defRPr sz="2000">
                  <a:solidFill>
                    <a:srgbClr val="00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SzPct val="80000"/>
                <a:buChar char="•"/>
                <a:defRPr>
                  <a:solidFill>
                    <a:srgbClr val="008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25000"/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SzTx/>
              </a:pPr>
              <a:endParaRPr lang="en-US" altLang="en-US" b="0">
                <a:solidFill>
                  <a:schemeClr val="accent2"/>
                </a:solidFill>
              </a:endParaRPr>
            </a:p>
          </p:txBody>
        </p:sp>
        <p:sp>
          <p:nvSpPr>
            <p:cNvPr id="22636" name="Oval 50">
              <a:extLst>
                <a:ext uri="{FF2B5EF4-FFF2-40B4-BE49-F238E27FC236}">
                  <a16:creationId xmlns:a16="http://schemas.microsoft.com/office/drawing/2014/main" id="{2D44DCE9-4FA5-F039-20FF-6412123A94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5" y="3612"/>
              <a:ext cx="46" cy="45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105000"/>
                <a:buChar char="•"/>
                <a:defRPr sz="2400" b="1">
                  <a:solidFill>
                    <a:srgbClr val="33339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SzPct val="80000"/>
                <a:buChar char="•"/>
                <a:defRPr sz="2000">
                  <a:solidFill>
                    <a:srgbClr val="00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SzPct val="80000"/>
                <a:buChar char="•"/>
                <a:defRPr>
                  <a:solidFill>
                    <a:srgbClr val="008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25000"/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SzTx/>
              </a:pPr>
              <a:endParaRPr lang="en-US" altLang="en-US" b="0">
                <a:solidFill>
                  <a:schemeClr val="accent2"/>
                </a:solidFill>
              </a:endParaRPr>
            </a:p>
          </p:txBody>
        </p:sp>
        <p:sp>
          <p:nvSpPr>
            <p:cNvPr id="22637" name="Oval 51">
              <a:extLst>
                <a:ext uri="{FF2B5EF4-FFF2-40B4-BE49-F238E27FC236}">
                  <a16:creationId xmlns:a16="http://schemas.microsoft.com/office/drawing/2014/main" id="{BF14D3C8-44E1-2C43-7462-0334D928A5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5" y="3974"/>
              <a:ext cx="227" cy="227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SzPct val="105000"/>
                <a:buChar char="•"/>
                <a:defRPr sz="2400" b="1">
                  <a:solidFill>
                    <a:srgbClr val="33339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SzPct val="80000"/>
                <a:buChar char="•"/>
                <a:defRPr sz="2000">
                  <a:solidFill>
                    <a:srgbClr val="00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SzPct val="80000"/>
                <a:buChar char="•"/>
                <a:defRPr>
                  <a:solidFill>
                    <a:srgbClr val="008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25000"/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SzTx/>
              </a:pPr>
              <a:endParaRPr lang="en-US" altLang="en-US" b="0">
                <a:solidFill>
                  <a:schemeClr val="accent2"/>
                </a:solidFill>
              </a:endParaRPr>
            </a:p>
          </p:txBody>
        </p:sp>
        <p:sp>
          <p:nvSpPr>
            <p:cNvPr id="22638" name="Oval 52">
              <a:extLst>
                <a:ext uri="{FF2B5EF4-FFF2-40B4-BE49-F238E27FC236}">
                  <a16:creationId xmlns:a16="http://schemas.microsoft.com/office/drawing/2014/main" id="{48A46459-2C03-D43C-144E-6D4152FD89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6" y="4020"/>
              <a:ext cx="46" cy="45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105000"/>
                <a:buChar char="•"/>
                <a:defRPr sz="2400" b="1">
                  <a:solidFill>
                    <a:srgbClr val="33339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SzPct val="80000"/>
                <a:buChar char="•"/>
                <a:defRPr sz="2000">
                  <a:solidFill>
                    <a:srgbClr val="00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SzPct val="80000"/>
                <a:buChar char="•"/>
                <a:defRPr>
                  <a:solidFill>
                    <a:srgbClr val="008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25000"/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SzTx/>
              </a:pPr>
              <a:endParaRPr lang="en-US" altLang="en-US" b="0">
                <a:solidFill>
                  <a:schemeClr val="accent2"/>
                </a:solidFill>
              </a:endParaRPr>
            </a:p>
          </p:txBody>
        </p:sp>
        <p:sp>
          <p:nvSpPr>
            <p:cNvPr id="22639" name="Oval 53">
              <a:extLst>
                <a:ext uri="{FF2B5EF4-FFF2-40B4-BE49-F238E27FC236}">
                  <a16:creationId xmlns:a16="http://schemas.microsoft.com/office/drawing/2014/main" id="{92ED6B3C-6F74-9E9F-C2B9-0BFF962DB7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1" y="4110"/>
              <a:ext cx="46" cy="45"/>
            </a:xfrm>
            <a:prstGeom prst="ellipse">
              <a:avLst/>
            </a:prstGeom>
            <a:solidFill>
              <a:srgbClr val="800080"/>
            </a:solidFill>
            <a:ln w="25400">
              <a:solidFill>
                <a:srgbClr val="80008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105000"/>
                <a:buChar char="•"/>
                <a:defRPr sz="2400" b="1">
                  <a:solidFill>
                    <a:srgbClr val="33339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SzPct val="80000"/>
                <a:buChar char="•"/>
                <a:defRPr sz="2000">
                  <a:solidFill>
                    <a:srgbClr val="00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SzPct val="80000"/>
                <a:buChar char="•"/>
                <a:defRPr>
                  <a:solidFill>
                    <a:srgbClr val="008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25000"/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SzTx/>
              </a:pPr>
              <a:endParaRPr lang="en-US" altLang="en-US" b="0">
                <a:solidFill>
                  <a:schemeClr val="accent2"/>
                </a:solidFill>
              </a:endParaRPr>
            </a:p>
          </p:txBody>
        </p:sp>
        <p:sp>
          <p:nvSpPr>
            <p:cNvPr id="22640" name="Oval 54">
              <a:extLst>
                <a:ext uri="{FF2B5EF4-FFF2-40B4-BE49-F238E27FC236}">
                  <a16:creationId xmlns:a16="http://schemas.microsoft.com/office/drawing/2014/main" id="{894DA058-2B24-B491-E388-75A787ADCD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1" y="4065"/>
              <a:ext cx="46" cy="45"/>
            </a:xfrm>
            <a:prstGeom prst="ellipse">
              <a:avLst/>
            </a:prstGeom>
            <a:solidFill>
              <a:srgbClr val="800080"/>
            </a:solidFill>
            <a:ln w="25400">
              <a:solidFill>
                <a:srgbClr val="80008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105000"/>
                <a:buChar char="•"/>
                <a:defRPr sz="2400" b="1">
                  <a:solidFill>
                    <a:srgbClr val="33339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SzPct val="80000"/>
                <a:buChar char="•"/>
                <a:defRPr sz="2000">
                  <a:solidFill>
                    <a:srgbClr val="00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SzPct val="80000"/>
                <a:buChar char="•"/>
                <a:defRPr>
                  <a:solidFill>
                    <a:srgbClr val="008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25000"/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SzTx/>
              </a:pPr>
              <a:endParaRPr lang="en-US" altLang="en-US" b="0">
                <a:solidFill>
                  <a:schemeClr val="accent2"/>
                </a:solidFill>
              </a:endParaRPr>
            </a:p>
          </p:txBody>
        </p:sp>
        <p:sp>
          <p:nvSpPr>
            <p:cNvPr id="22641" name="Line 55">
              <a:extLst>
                <a:ext uri="{FF2B5EF4-FFF2-40B4-BE49-F238E27FC236}">
                  <a16:creationId xmlns:a16="http://schemas.microsoft.com/office/drawing/2014/main" id="{CDF76669-55EE-01C8-00BA-3D51738F47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1" y="3702"/>
              <a:ext cx="45" cy="22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11032" name="Group 56">
            <a:extLst>
              <a:ext uri="{FF2B5EF4-FFF2-40B4-BE49-F238E27FC236}">
                <a16:creationId xmlns:a16="http://schemas.microsoft.com/office/drawing/2014/main" id="{5E22F34C-E0AA-AAE7-D8C7-EF38427492F2}"/>
              </a:ext>
            </a:extLst>
          </p:cNvPr>
          <p:cNvGrpSpPr>
            <a:grpSpLocks/>
          </p:cNvGrpSpPr>
          <p:nvPr/>
        </p:nvGrpSpPr>
        <p:grpSpPr bwMode="auto">
          <a:xfrm>
            <a:off x="1619250" y="1273175"/>
            <a:ext cx="6489700" cy="3254375"/>
            <a:chOff x="1020" y="1071"/>
            <a:chExt cx="4088" cy="2050"/>
          </a:xfrm>
        </p:grpSpPr>
        <p:pic>
          <p:nvPicPr>
            <p:cNvPr id="22539" name="Picture 57" descr="coil">
              <a:extLst>
                <a:ext uri="{FF2B5EF4-FFF2-40B4-BE49-F238E27FC236}">
                  <a16:creationId xmlns:a16="http://schemas.microsoft.com/office/drawing/2014/main" id="{2953B7A0-AEA7-7BBE-ED8B-DDCEE0D203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060766">
              <a:off x="3011" y="2950"/>
              <a:ext cx="182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0" name="Picture 58" descr="croppedwave">
              <a:extLst>
                <a:ext uri="{FF2B5EF4-FFF2-40B4-BE49-F238E27FC236}">
                  <a16:creationId xmlns:a16="http://schemas.microsoft.com/office/drawing/2014/main" id="{8078FD41-97E5-D932-D91B-7C5C18F785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45721">
              <a:off x="1882" y="2976"/>
              <a:ext cx="454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1" name="Picture 59" descr="croppedwave">
              <a:extLst>
                <a:ext uri="{FF2B5EF4-FFF2-40B4-BE49-F238E27FC236}">
                  <a16:creationId xmlns:a16="http://schemas.microsoft.com/office/drawing/2014/main" id="{DD7170D2-6C5F-26CE-43BF-60396234F9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025654">
              <a:off x="2384" y="2764"/>
              <a:ext cx="346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42" name="Line 60">
              <a:extLst>
                <a:ext uri="{FF2B5EF4-FFF2-40B4-BE49-F238E27FC236}">
                  <a16:creationId xmlns:a16="http://schemas.microsoft.com/office/drawing/2014/main" id="{EA9D54E9-C04F-D95C-879E-084ADE5CDA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383" y="2432"/>
              <a:ext cx="453" cy="45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3" name="Line 61">
              <a:extLst>
                <a:ext uri="{FF2B5EF4-FFF2-40B4-BE49-F238E27FC236}">
                  <a16:creationId xmlns:a16="http://schemas.microsoft.com/office/drawing/2014/main" id="{ABA9E2CE-032E-DE09-C0A0-92D2C8D8537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156" y="2704"/>
              <a:ext cx="681" cy="18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4" name="Oval 62">
              <a:extLst>
                <a:ext uri="{FF2B5EF4-FFF2-40B4-BE49-F238E27FC236}">
                  <a16:creationId xmlns:a16="http://schemas.microsoft.com/office/drawing/2014/main" id="{2D976731-2F3B-FC97-D013-24B5AA5CC1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2" y="2341"/>
              <a:ext cx="91" cy="45"/>
            </a:xfrm>
            <a:prstGeom prst="ellipse">
              <a:avLst/>
            </a:prstGeom>
            <a:solidFill>
              <a:schemeClr val="hlink"/>
            </a:solidFill>
            <a:ln w="25400">
              <a:solidFill>
                <a:srgbClr val="00808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105000"/>
                <a:buChar char="•"/>
                <a:defRPr sz="2400" b="1">
                  <a:solidFill>
                    <a:srgbClr val="33339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SzPct val="80000"/>
                <a:buChar char="•"/>
                <a:defRPr sz="2000">
                  <a:solidFill>
                    <a:srgbClr val="00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SzPct val="80000"/>
                <a:buChar char="•"/>
                <a:defRPr>
                  <a:solidFill>
                    <a:srgbClr val="008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25000"/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SzTx/>
              </a:pPr>
              <a:endParaRPr lang="en-US" altLang="en-US" b="0">
                <a:solidFill>
                  <a:schemeClr val="accent2"/>
                </a:solidFill>
              </a:endParaRPr>
            </a:p>
          </p:txBody>
        </p:sp>
        <p:sp>
          <p:nvSpPr>
            <p:cNvPr id="22545" name="Oval 63">
              <a:extLst>
                <a:ext uri="{FF2B5EF4-FFF2-40B4-BE49-F238E27FC236}">
                  <a16:creationId xmlns:a16="http://schemas.microsoft.com/office/drawing/2014/main" id="{61BCA034-08E9-9550-3838-57307160A4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0" y="2659"/>
              <a:ext cx="91" cy="45"/>
            </a:xfrm>
            <a:prstGeom prst="ellipse">
              <a:avLst/>
            </a:prstGeom>
            <a:solidFill>
              <a:srgbClr val="9966FF"/>
            </a:solidFill>
            <a:ln w="25400">
              <a:solidFill>
                <a:srgbClr val="9966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105000"/>
                <a:buChar char="•"/>
                <a:defRPr sz="2400" b="1">
                  <a:solidFill>
                    <a:srgbClr val="33339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SzPct val="80000"/>
                <a:buChar char="•"/>
                <a:defRPr sz="2000">
                  <a:solidFill>
                    <a:srgbClr val="00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SzPct val="80000"/>
                <a:buChar char="•"/>
                <a:defRPr>
                  <a:solidFill>
                    <a:srgbClr val="008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25000"/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SzTx/>
              </a:pPr>
              <a:endParaRPr lang="en-US" altLang="en-US" b="0">
                <a:solidFill>
                  <a:schemeClr val="accent2"/>
                </a:solidFill>
              </a:endParaRPr>
            </a:p>
          </p:txBody>
        </p:sp>
        <p:pic>
          <p:nvPicPr>
            <p:cNvPr id="22546" name="Picture 64" descr="croppedwave">
              <a:extLst>
                <a:ext uri="{FF2B5EF4-FFF2-40B4-BE49-F238E27FC236}">
                  <a16:creationId xmlns:a16="http://schemas.microsoft.com/office/drawing/2014/main" id="{62D27CC0-0D08-F9B1-2010-99085F4146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129308">
              <a:off x="2245" y="1933"/>
              <a:ext cx="119" cy="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7" name="Picture 65" descr="croppedwave">
              <a:extLst>
                <a:ext uri="{FF2B5EF4-FFF2-40B4-BE49-F238E27FC236}">
                  <a16:creationId xmlns:a16="http://schemas.microsoft.com/office/drawing/2014/main" id="{73465D13-1BA4-08E4-595B-1EF0538A9B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631254">
              <a:off x="1882" y="2251"/>
              <a:ext cx="346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48" name="Line 66">
              <a:extLst>
                <a:ext uri="{FF2B5EF4-FFF2-40B4-BE49-F238E27FC236}">
                  <a16:creationId xmlns:a16="http://schemas.microsoft.com/office/drawing/2014/main" id="{2D7D662C-6A7A-A0C9-E256-BF3785FF2B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381" y="2341"/>
              <a:ext cx="91" cy="2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9" name="Line 67">
              <a:extLst>
                <a:ext uri="{FF2B5EF4-FFF2-40B4-BE49-F238E27FC236}">
                  <a16:creationId xmlns:a16="http://schemas.microsoft.com/office/drawing/2014/main" id="{C49E5869-F6F5-628E-F3FE-0D83C057689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200" y="2478"/>
              <a:ext cx="272" cy="13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0" name="Line 68">
              <a:extLst>
                <a:ext uri="{FF2B5EF4-FFF2-40B4-BE49-F238E27FC236}">
                  <a16:creationId xmlns:a16="http://schemas.microsoft.com/office/drawing/2014/main" id="{F4B1B7FA-BCB7-079D-6DBD-236D3557EC4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154" y="1344"/>
              <a:ext cx="46" cy="54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1" name="Line 69">
              <a:extLst>
                <a:ext uri="{FF2B5EF4-FFF2-40B4-BE49-F238E27FC236}">
                  <a16:creationId xmlns:a16="http://schemas.microsoft.com/office/drawing/2014/main" id="{636684B4-9740-1FC2-8721-DD6E762D310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018" y="1344"/>
              <a:ext cx="181" cy="54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2" name="Line 70">
              <a:extLst>
                <a:ext uri="{FF2B5EF4-FFF2-40B4-BE49-F238E27FC236}">
                  <a16:creationId xmlns:a16="http://schemas.microsoft.com/office/drawing/2014/main" id="{9803FDC4-9EB6-B8A4-0A1A-784BDD7C405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655" y="1570"/>
              <a:ext cx="272" cy="59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3" name="Line 71">
              <a:extLst>
                <a:ext uri="{FF2B5EF4-FFF2-40B4-BE49-F238E27FC236}">
                  <a16:creationId xmlns:a16="http://schemas.microsoft.com/office/drawing/2014/main" id="{BD166528-717E-BC01-1D5C-73E0F39F43F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429" y="1752"/>
              <a:ext cx="498" cy="40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4" name="Oval 72">
              <a:extLst>
                <a:ext uri="{FF2B5EF4-FFF2-40B4-BE49-F238E27FC236}">
                  <a16:creationId xmlns:a16="http://schemas.microsoft.com/office/drawing/2014/main" id="{6A5B072C-DF1D-78EF-3EFC-642170130F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8" y="1661"/>
              <a:ext cx="91" cy="45"/>
            </a:xfrm>
            <a:prstGeom prst="ellipse">
              <a:avLst/>
            </a:prstGeom>
            <a:solidFill>
              <a:srgbClr val="9966FF"/>
            </a:solidFill>
            <a:ln w="25400">
              <a:solidFill>
                <a:srgbClr val="9966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105000"/>
                <a:buChar char="•"/>
                <a:defRPr sz="2400" b="1">
                  <a:solidFill>
                    <a:srgbClr val="33339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SzPct val="80000"/>
                <a:buChar char="•"/>
                <a:defRPr sz="2000">
                  <a:solidFill>
                    <a:srgbClr val="00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SzPct val="80000"/>
                <a:buChar char="•"/>
                <a:defRPr>
                  <a:solidFill>
                    <a:srgbClr val="008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25000"/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SzTx/>
              </a:pPr>
              <a:endParaRPr lang="en-US" altLang="en-US" b="0">
                <a:solidFill>
                  <a:schemeClr val="accent2"/>
                </a:solidFill>
              </a:endParaRPr>
            </a:p>
          </p:txBody>
        </p:sp>
        <p:sp>
          <p:nvSpPr>
            <p:cNvPr id="22555" name="Oval 73">
              <a:extLst>
                <a:ext uri="{FF2B5EF4-FFF2-40B4-BE49-F238E27FC236}">
                  <a16:creationId xmlns:a16="http://schemas.microsoft.com/office/drawing/2014/main" id="{E392E3F9-C0B1-C122-FBBF-A9D61AB346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1434"/>
              <a:ext cx="91" cy="45"/>
            </a:xfrm>
            <a:prstGeom prst="ellipse">
              <a:avLst/>
            </a:prstGeom>
            <a:solidFill>
              <a:srgbClr val="9966FF"/>
            </a:solidFill>
            <a:ln w="25400">
              <a:solidFill>
                <a:srgbClr val="9966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105000"/>
                <a:buChar char="•"/>
                <a:defRPr sz="2400" b="1">
                  <a:solidFill>
                    <a:srgbClr val="33339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SzPct val="80000"/>
                <a:buChar char="•"/>
                <a:defRPr sz="2000">
                  <a:solidFill>
                    <a:srgbClr val="00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SzPct val="80000"/>
                <a:buChar char="•"/>
                <a:defRPr>
                  <a:solidFill>
                    <a:srgbClr val="008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25000"/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SzTx/>
              </a:pPr>
              <a:endParaRPr lang="en-US" altLang="en-US" b="0">
                <a:solidFill>
                  <a:schemeClr val="accent2"/>
                </a:solidFill>
              </a:endParaRPr>
            </a:p>
          </p:txBody>
        </p:sp>
        <p:sp>
          <p:nvSpPr>
            <p:cNvPr id="22556" name="Oval 74">
              <a:extLst>
                <a:ext uri="{FF2B5EF4-FFF2-40B4-BE49-F238E27FC236}">
                  <a16:creationId xmlns:a16="http://schemas.microsoft.com/office/drawing/2014/main" id="{4DB67F76-9C61-F9E6-F22F-1ACD6AC7678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883" y="1116"/>
              <a:ext cx="181" cy="181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SzPct val="105000"/>
                <a:buChar char="•"/>
                <a:defRPr sz="2400" b="1">
                  <a:solidFill>
                    <a:srgbClr val="33339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SzPct val="80000"/>
                <a:buChar char="•"/>
                <a:defRPr sz="2000">
                  <a:solidFill>
                    <a:srgbClr val="00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SzPct val="80000"/>
                <a:buChar char="•"/>
                <a:defRPr>
                  <a:solidFill>
                    <a:srgbClr val="008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25000"/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SzTx/>
              </a:pPr>
              <a:endParaRPr lang="en-US" altLang="en-US" b="0">
                <a:solidFill>
                  <a:schemeClr val="accent2"/>
                </a:solidFill>
              </a:endParaRPr>
            </a:p>
          </p:txBody>
        </p:sp>
        <p:sp>
          <p:nvSpPr>
            <p:cNvPr id="22557" name="Oval 75">
              <a:extLst>
                <a:ext uri="{FF2B5EF4-FFF2-40B4-BE49-F238E27FC236}">
                  <a16:creationId xmlns:a16="http://schemas.microsoft.com/office/drawing/2014/main" id="{3362DE20-5BF5-6CEA-7746-723F897B34B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928" y="1162"/>
              <a:ext cx="46" cy="45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105000"/>
                <a:buChar char="•"/>
                <a:defRPr sz="2400" b="1">
                  <a:solidFill>
                    <a:srgbClr val="33339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SzPct val="80000"/>
                <a:buChar char="•"/>
                <a:defRPr sz="2000">
                  <a:solidFill>
                    <a:srgbClr val="00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SzPct val="80000"/>
                <a:buChar char="•"/>
                <a:defRPr>
                  <a:solidFill>
                    <a:srgbClr val="008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25000"/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SzTx/>
              </a:pPr>
              <a:endParaRPr lang="en-US" altLang="en-US" b="0">
                <a:solidFill>
                  <a:schemeClr val="accent2"/>
                </a:solidFill>
              </a:endParaRPr>
            </a:p>
          </p:txBody>
        </p:sp>
        <p:sp>
          <p:nvSpPr>
            <p:cNvPr id="22558" name="Oval 76">
              <a:extLst>
                <a:ext uri="{FF2B5EF4-FFF2-40B4-BE49-F238E27FC236}">
                  <a16:creationId xmlns:a16="http://schemas.microsoft.com/office/drawing/2014/main" id="{550AC4F4-ECD7-9EB9-6507-8A71D5CB111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973" y="1207"/>
              <a:ext cx="46" cy="45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105000"/>
                <a:buChar char="•"/>
                <a:defRPr sz="2400" b="1">
                  <a:solidFill>
                    <a:srgbClr val="33339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SzPct val="80000"/>
                <a:buChar char="•"/>
                <a:defRPr sz="2000">
                  <a:solidFill>
                    <a:srgbClr val="00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SzPct val="80000"/>
                <a:buChar char="•"/>
                <a:defRPr>
                  <a:solidFill>
                    <a:srgbClr val="008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25000"/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SzTx/>
              </a:pPr>
              <a:endParaRPr lang="en-US" altLang="en-US" b="0">
                <a:solidFill>
                  <a:schemeClr val="accent2"/>
                </a:solidFill>
              </a:endParaRPr>
            </a:p>
          </p:txBody>
        </p:sp>
        <p:sp>
          <p:nvSpPr>
            <p:cNvPr id="22559" name="Oval 77">
              <a:extLst>
                <a:ext uri="{FF2B5EF4-FFF2-40B4-BE49-F238E27FC236}">
                  <a16:creationId xmlns:a16="http://schemas.microsoft.com/office/drawing/2014/main" id="{B43D202F-FCAF-679A-A8CB-43EA0CE1E00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2110" y="1071"/>
              <a:ext cx="181" cy="181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SzPct val="105000"/>
                <a:buChar char="•"/>
                <a:defRPr sz="2400" b="1">
                  <a:solidFill>
                    <a:srgbClr val="33339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SzPct val="80000"/>
                <a:buChar char="•"/>
                <a:defRPr sz="2000">
                  <a:solidFill>
                    <a:srgbClr val="00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SzPct val="80000"/>
                <a:buChar char="•"/>
                <a:defRPr>
                  <a:solidFill>
                    <a:srgbClr val="008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25000"/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SzTx/>
              </a:pPr>
              <a:endParaRPr lang="en-US" altLang="en-US" b="0">
                <a:solidFill>
                  <a:schemeClr val="accent2"/>
                </a:solidFill>
              </a:endParaRPr>
            </a:p>
          </p:txBody>
        </p:sp>
        <p:sp>
          <p:nvSpPr>
            <p:cNvPr id="22560" name="Oval 78">
              <a:extLst>
                <a:ext uri="{FF2B5EF4-FFF2-40B4-BE49-F238E27FC236}">
                  <a16:creationId xmlns:a16="http://schemas.microsoft.com/office/drawing/2014/main" id="{E0AFEFDB-7F4F-CB7A-323F-EBDCA33EA68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2155" y="1162"/>
              <a:ext cx="46" cy="45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105000"/>
                <a:buChar char="•"/>
                <a:defRPr sz="2400" b="1">
                  <a:solidFill>
                    <a:srgbClr val="33339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SzPct val="80000"/>
                <a:buChar char="•"/>
                <a:defRPr sz="2000">
                  <a:solidFill>
                    <a:srgbClr val="00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SzPct val="80000"/>
                <a:buChar char="•"/>
                <a:defRPr>
                  <a:solidFill>
                    <a:srgbClr val="008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25000"/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SzTx/>
              </a:pPr>
              <a:endParaRPr lang="en-US" altLang="en-US" b="0">
                <a:solidFill>
                  <a:schemeClr val="accent2"/>
                </a:solidFill>
              </a:endParaRPr>
            </a:p>
          </p:txBody>
        </p:sp>
        <p:sp>
          <p:nvSpPr>
            <p:cNvPr id="22561" name="Oval 79">
              <a:extLst>
                <a:ext uri="{FF2B5EF4-FFF2-40B4-BE49-F238E27FC236}">
                  <a16:creationId xmlns:a16="http://schemas.microsoft.com/office/drawing/2014/main" id="{13C15CC0-727A-6B7C-7524-4D6603E8498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2200" y="1117"/>
              <a:ext cx="46" cy="45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105000"/>
                <a:buChar char="•"/>
                <a:defRPr sz="2400" b="1">
                  <a:solidFill>
                    <a:srgbClr val="33339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SzPct val="80000"/>
                <a:buChar char="•"/>
                <a:defRPr sz="2000">
                  <a:solidFill>
                    <a:srgbClr val="00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SzPct val="80000"/>
                <a:buChar char="•"/>
                <a:defRPr>
                  <a:solidFill>
                    <a:srgbClr val="008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25000"/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SzTx/>
              </a:pPr>
              <a:endParaRPr lang="en-US" altLang="en-US" b="0">
                <a:solidFill>
                  <a:schemeClr val="accent2"/>
                </a:solidFill>
              </a:endParaRPr>
            </a:p>
          </p:txBody>
        </p:sp>
        <p:sp>
          <p:nvSpPr>
            <p:cNvPr id="22562" name="Oval 80">
              <a:extLst>
                <a:ext uri="{FF2B5EF4-FFF2-40B4-BE49-F238E27FC236}">
                  <a16:creationId xmlns:a16="http://schemas.microsoft.com/office/drawing/2014/main" id="{2BD173FA-B0C0-EF8F-1AA1-A146118B98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5" y="2795"/>
              <a:ext cx="46" cy="45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105000"/>
                <a:buChar char="•"/>
                <a:defRPr sz="2400" b="1">
                  <a:solidFill>
                    <a:srgbClr val="33339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SzPct val="80000"/>
                <a:buChar char="•"/>
                <a:defRPr sz="2000">
                  <a:solidFill>
                    <a:srgbClr val="00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SzPct val="80000"/>
                <a:buChar char="•"/>
                <a:defRPr>
                  <a:solidFill>
                    <a:srgbClr val="008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25000"/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SzTx/>
              </a:pPr>
              <a:endParaRPr lang="en-US" altLang="en-US" b="0">
                <a:solidFill>
                  <a:schemeClr val="accent2"/>
                </a:solidFill>
              </a:endParaRPr>
            </a:p>
          </p:txBody>
        </p:sp>
        <p:sp>
          <p:nvSpPr>
            <p:cNvPr id="22563" name="Oval 81">
              <a:extLst>
                <a:ext uri="{FF2B5EF4-FFF2-40B4-BE49-F238E27FC236}">
                  <a16:creationId xmlns:a16="http://schemas.microsoft.com/office/drawing/2014/main" id="{92B7A2A7-DF31-59C4-F765-BB57A03946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5" y="2205"/>
              <a:ext cx="227" cy="227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SzPct val="105000"/>
                <a:buChar char="•"/>
                <a:defRPr sz="2400" b="1">
                  <a:solidFill>
                    <a:srgbClr val="33339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SzPct val="80000"/>
                <a:buChar char="•"/>
                <a:defRPr sz="2000">
                  <a:solidFill>
                    <a:srgbClr val="00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SzPct val="80000"/>
                <a:buChar char="•"/>
                <a:defRPr>
                  <a:solidFill>
                    <a:srgbClr val="008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25000"/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SzTx/>
              </a:pPr>
              <a:endParaRPr lang="en-US" altLang="en-US" b="0">
                <a:solidFill>
                  <a:schemeClr val="accent2"/>
                </a:solidFill>
              </a:endParaRPr>
            </a:p>
          </p:txBody>
        </p:sp>
        <p:sp>
          <p:nvSpPr>
            <p:cNvPr id="22564" name="Oval 82">
              <a:extLst>
                <a:ext uri="{FF2B5EF4-FFF2-40B4-BE49-F238E27FC236}">
                  <a16:creationId xmlns:a16="http://schemas.microsoft.com/office/drawing/2014/main" id="{A23F08EB-76DD-E6AB-52E0-EB308F3D38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1" y="2251"/>
              <a:ext cx="46" cy="45"/>
            </a:xfrm>
            <a:prstGeom prst="ellipse">
              <a:avLst/>
            </a:prstGeom>
            <a:solidFill>
              <a:srgbClr val="800080"/>
            </a:solidFill>
            <a:ln w="25400">
              <a:solidFill>
                <a:srgbClr val="80008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105000"/>
                <a:buChar char="•"/>
                <a:defRPr sz="2400" b="1">
                  <a:solidFill>
                    <a:srgbClr val="33339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SzPct val="80000"/>
                <a:buChar char="•"/>
                <a:defRPr sz="2000">
                  <a:solidFill>
                    <a:srgbClr val="00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SzPct val="80000"/>
                <a:buChar char="•"/>
                <a:defRPr>
                  <a:solidFill>
                    <a:srgbClr val="008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25000"/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SzTx/>
              </a:pPr>
              <a:endParaRPr lang="en-US" altLang="en-US" b="0">
                <a:solidFill>
                  <a:schemeClr val="accent2"/>
                </a:solidFill>
              </a:endParaRPr>
            </a:p>
          </p:txBody>
        </p:sp>
        <p:sp>
          <p:nvSpPr>
            <p:cNvPr id="22565" name="Oval 83">
              <a:extLst>
                <a:ext uri="{FF2B5EF4-FFF2-40B4-BE49-F238E27FC236}">
                  <a16:creationId xmlns:a16="http://schemas.microsoft.com/office/drawing/2014/main" id="{06E5775F-A15E-A05D-CDE1-16C8F20467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1" y="2296"/>
              <a:ext cx="46" cy="45"/>
            </a:xfrm>
            <a:prstGeom prst="ellipse">
              <a:avLst/>
            </a:prstGeom>
            <a:solidFill>
              <a:srgbClr val="800080"/>
            </a:solidFill>
            <a:ln w="25400">
              <a:solidFill>
                <a:srgbClr val="80008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105000"/>
                <a:buChar char="•"/>
                <a:defRPr sz="2400" b="1">
                  <a:solidFill>
                    <a:srgbClr val="33339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SzPct val="80000"/>
                <a:buChar char="•"/>
                <a:defRPr sz="2000">
                  <a:solidFill>
                    <a:srgbClr val="00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SzPct val="80000"/>
                <a:buChar char="•"/>
                <a:defRPr>
                  <a:solidFill>
                    <a:srgbClr val="008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25000"/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SzTx/>
              </a:pPr>
              <a:endParaRPr lang="en-US" altLang="en-US" b="0">
                <a:solidFill>
                  <a:schemeClr val="accent2"/>
                </a:solidFill>
              </a:endParaRPr>
            </a:p>
          </p:txBody>
        </p:sp>
        <p:sp>
          <p:nvSpPr>
            <p:cNvPr id="22566" name="Line 84">
              <a:extLst>
                <a:ext uri="{FF2B5EF4-FFF2-40B4-BE49-F238E27FC236}">
                  <a16:creationId xmlns:a16="http://schemas.microsoft.com/office/drawing/2014/main" id="{4284F15E-B3E7-D7B1-B20D-33467EF4D8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71" y="2478"/>
              <a:ext cx="45" cy="27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7" name="Oval 85">
              <a:extLst>
                <a:ext uri="{FF2B5EF4-FFF2-40B4-BE49-F238E27FC236}">
                  <a16:creationId xmlns:a16="http://schemas.microsoft.com/office/drawing/2014/main" id="{42330988-1370-B1FE-18AF-DD421C6EEB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1" y="2341"/>
              <a:ext cx="46" cy="45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105000"/>
                <a:buChar char="•"/>
                <a:defRPr sz="2400" b="1">
                  <a:solidFill>
                    <a:srgbClr val="33339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SzPct val="80000"/>
                <a:buChar char="•"/>
                <a:defRPr sz="2000">
                  <a:solidFill>
                    <a:srgbClr val="00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SzPct val="80000"/>
                <a:buChar char="•"/>
                <a:defRPr>
                  <a:solidFill>
                    <a:srgbClr val="008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25000"/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SzTx/>
              </a:pPr>
              <a:endParaRPr lang="en-US" altLang="en-US" b="0">
                <a:solidFill>
                  <a:schemeClr val="accent2"/>
                </a:solidFill>
              </a:endParaRPr>
            </a:p>
          </p:txBody>
        </p:sp>
        <p:sp>
          <p:nvSpPr>
            <p:cNvPr id="22568" name="Line 86">
              <a:extLst>
                <a:ext uri="{FF2B5EF4-FFF2-40B4-BE49-F238E27FC236}">
                  <a16:creationId xmlns:a16="http://schemas.microsoft.com/office/drawing/2014/main" id="{BD23DE7B-FFBF-979A-3016-814968B3D66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016" y="1525"/>
              <a:ext cx="0" cy="59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9" name="Oval 87">
              <a:extLst>
                <a:ext uri="{FF2B5EF4-FFF2-40B4-BE49-F238E27FC236}">
                  <a16:creationId xmlns:a16="http://schemas.microsoft.com/office/drawing/2014/main" id="{74D04825-8036-28A9-24C7-BBF51C2039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5" y="1208"/>
              <a:ext cx="227" cy="227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SzPct val="105000"/>
                <a:buChar char="•"/>
                <a:defRPr sz="2400" b="1">
                  <a:solidFill>
                    <a:srgbClr val="33339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SzPct val="80000"/>
                <a:buChar char="•"/>
                <a:defRPr sz="2000">
                  <a:solidFill>
                    <a:srgbClr val="00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SzPct val="80000"/>
                <a:buChar char="•"/>
                <a:defRPr>
                  <a:solidFill>
                    <a:srgbClr val="008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25000"/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SzTx/>
              </a:pPr>
              <a:endParaRPr lang="en-US" altLang="en-US" b="0">
                <a:solidFill>
                  <a:schemeClr val="accent2"/>
                </a:solidFill>
              </a:endParaRPr>
            </a:p>
          </p:txBody>
        </p:sp>
        <p:sp>
          <p:nvSpPr>
            <p:cNvPr id="22570" name="Oval 88">
              <a:extLst>
                <a:ext uri="{FF2B5EF4-FFF2-40B4-BE49-F238E27FC236}">
                  <a16:creationId xmlns:a16="http://schemas.microsoft.com/office/drawing/2014/main" id="{74E6D3D4-43C1-6513-9325-56793FB991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1" y="1254"/>
              <a:ext cx="46" cy="45"/>
            </a:xfrm>
            <a:prstGeom prst="ellipse">
              <a:avLst/>
            </a:prstGeom>
            <a:solidFill>
              <a:srgbClr val="800080"/>
            </a:solidFill>
            <a:ln w="25400">
              <a:solidFill>
                <a:srgbClr val="80008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105000"/>
                <a:buChar char="•"/>
                <a:defRPr sz="2400" b="1">
                  <a:solidFill>
                    <a:srgbClr val="33339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SzPct val="80000"/>
                <a:buChar char="•"/>
                <a:defRPr sz="2000">
                  <a:solidFill>
                    <a:srgbClr val="00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SzPct val="80000"/>
                <a:buChar char="•"/>
                <a:defRPr>
                  <a:solidFill>
                    <a:srgbClr val="008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25000"/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SzTx/>
              </a:pPr>
              <a:endParaRPr lang="en-US" altLang="en-US" b="0">
                <a:solidFill>
                  <a:schemeClr val="accent2"/>
                </a:solidFill>
              </a:endParaRPr>
            </a:p>
          </p:txBody>
        </p:sp>
        <p:sp>
          <p:nvSpPr>
            <p:cNvPr id="22571" name="Oval 89">
              <a:extLst>
                <a:ext uri="{FF2B5EF4-FFF2-40B4-BE49-F238E27FC236}">
                  <a16:creationId xmlns:a16="http://schemas.microsoft.com/office/drawing/2014/main" id="{2C91A29B-D452-61EA-A348-AD0D27BA93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1" y="1299"/>
              <a:ext cx="46" cy="45"/>
            </a:xfrm>
            <a:prstGeom prst="ellipse">
              <a:avLst/>
            </a:prstGeom>
            <a:solidFill>
              <a:srgbClr val="00FF00"/>
            </a:solidFill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105000"/>
                <a:buChar char="•"/>
                <a:defRPr sz="2400" b="1">
                  <a:solidFill>
                    <a:srgbClr val="33339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SzPct val="80000"/>
                <a:buChar char="•"/>
                <a:defRPr sz="2000">
                  <a:solidFill>
                    <a:srgbClr val="00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SzPct val="80000"/>
                <a:buChar char="•"/>
                <a:defRPr>
                  <a:solidFill>
                    <a:srgbClr val="008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25000"/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SzTx/>
              </a:pPr>
              <a:endParaRPr lang="en-US" altLang="en-US" b="0">
                <a:solidFill>
                  <a:schemeClr val="accent2"/>
                </a:solidFill>
              </a:endParaRPr>
            </a:p>
          </p:txBody>
        </p:sp>
        <p:sp>
          <p:nvSpPr>
            <p:cNvPr id="22572" name="Oval 90">
              <a:extLst>
                <a:ext uri="{FF2B5EF4-FFF2-40B4-BE49-F238E27FC236}">
                  <a16:creationId xmlns:a16="http://schemas.microsoft.com/office/drawing/2014/main" id="{640366F6-8CF7-F611-74EE-2924101904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1" y="1344"/>
              <a:ext cx="46" cy="45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105000"/>
                <a:buChar char="•"/>
                <a:defRPr sz="2400" b="1">
                  <a:solidFill>
                    <a:srgbClr val="33339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SzPct val="80000"/>
                <a:buChar char="•"/>
                <a:defRPr sz="2000">
                  <a:solidFill>
                    <a:srgbClr val="00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SzPct val="80000"/>
                <a:buChar char="•"/>
                <a:defRPr>
                  <a:solidFill>
                    <a:srgbClr val="008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25000"/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SzTx/>
              </a:pPr>
              <a:endParaRPr lang="en-US" altLang="en-US" b="0">
                <a:solidFill>
                  <a:schemeClr val="accent2"/>
                </a:solidFill>
              </a:endParaRPr>
            </a:p>
          </p:txBody>
        </p:sp>
        <p:grpSp>
          <p:nvGrpSpPr>
            <p:cNvPr id="22573" name="Group 91">
              <a:extLst>
                <a:ext uri="{FF2B5EF4-FFF2-40B4-BE49-F238E27FC236}">
                  <a16:creationId xmlns:a16="http://schemas.microsoft.com/office/drawing/2014/main" id="{275C2599-6638-E83B-B499-62D8AA587079}"/>
                </a:ext>
              </a:extLst>
            </p:cNvPr>
            <p:cNvGrpSpPr>
              <a:grpSpLocks/>
            </p:cNvGrpSpPr>
            <p:nvPr/>
          </p:nvGrpSpPr>
          <p:grpSpPr bwMode="auto">
            <a:xfrm rot="762573">
              <a:off x="3379" y="1389"/>
              <a:ext cx="1729" cy="1732"/>
              <a:chOff x="3188" y="1208"/>
              <a:chExt cx="1729" cy="1732"/>
            </a:xfrm>
          </p:grpSpPr>
          <p:sp>
            <p:nvSpPr>
              <p:cNvPr id="22578" name="Line 92">
                <a:extLst>
                  <a:ext uri="{FF2B5EF4-FFF2-40B4-BE49-F238E27FC236}">
                    <a16:creationId xmlns:a16="http://schemas.microsoft.com/office/drawing/2014/main" id="{DF716976-35B7-8008-A036-D0A357A4EE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82" y="2756"/>
                <a:ext cx="91" cy="18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79" name="Line 93">
                <a:extLst>
                  <a:ext uri="{FF2B5EF4-FFF2-40B4-BE49-F238E27FC236}">
                    <a16:creationId xmlns:a16="http://schemas.microsoft.com/office/drawing/2014/main" id="{AC4FC677-8BA9-AD90-BC08-F2EF83D3C7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88" y="2795"/>
                <a:ext cx="191" cy="145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80" name="Oval 94">
                <a:extLst>
                  <a:ext uri="{FF2B5EF4-FFF2-40B4-BE49-F238E27FC236}">
                    <a16:creationId xmlns:a16="http://schemas.microsoft.com/office/drawing/2014/main" id="{E7653B87-2BB9-C22C-170F-4961306FCD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7" y="2743"/>
                <a:ext cx="46" cy="45"/>
              </a:xfrm>
              <a:prstGeom prst="ellipse">
                <a:avLst/>
              </a:prstGeom>
              <a:solidFill>
                <a:srgbClr val="800080"/>
              </a:solidFill>
              <a:ln w="25400">
                <a:solidFill>
                  <a:srgbClr val="80008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SzPct val="105000"/>
                  <a:buChar char="•"/>
                  <a:defRPr sz="2400" b="1">
                    <a:solidFill>
                      <a:srgbClr val="333399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80000"/>
                  <a:buChar char="•"/>
                  <a:defRPr sz="2000">
                    <a:solidFill>
                      <a:srgbClr val="0066FF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SzPct val="80000"/>
                  <a:buChar char="•"/>
                  <a:defRPr>
                    <a:solidFill>
                      <a:srgbClr val="008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SzPct val="125000"/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SzTx/>
                </a:pPr>
                <a:endParaRPr lang="en-US" altLang="en-US" b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22581" name="Oval 95">
                <a:extLst>
                  <a:ext uri="{FF2B5EF4-FFF2-40B4-BE49-F238E27FC236}">
                    <a16:creationId xmlns:a16="http://schemas.microsoft.com/office/drawing/2014/main" id="{48959220-561C-54A1-5D36-0E2D8EC74C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76" y="2696"/>
                <a:ext cx="46" cy="45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SzPct val="105000"/>
                  <a:buChar char="•"/>
                  <a:defRPr sz="2400" b="1">
                    <a:solidFill>
                      <a:srgbClr val="333399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80000"/>
                  <a:buChar char="•"/>
                  <a:defRPr sz="2000">
                    <a:solidFill>
                      <a:srgbClr val="0066FF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SzPct val="80000"/>
                  <a:buChar char="•"/>
                  <a:defRPr>
                    <a:solidFill>
                      <a:srgbClr val="008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SzPct val="125000"/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SzTx/>
                </a:pPr>
                <a:endParaRPr lang="en-US" altLang="en-US" b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22582" name="Line 96">
                <a:extLst>
                  <a:ext uri="{FF2B5EF4-FFF2-40B4-BE49-F238E27FC236}">
                    <a16:creationId xmlns:a16="http://schemas.microsoft.com/office/drawing/2014/main" id="{FD0100F7-B62A-F7C3-F6D5-9429C6BADD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23" y="2377"/>
                <a:ext cx="136" cy="27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83" name="Oval 97">
                <a:extLst>
                  <a:ext uri="{FF2B5EF4-FFF2-40B4-BE49-F238E27FC236}">
                    <a16:creationId xmlns:a16="http://schemas.microsoft.com/office/drawing/2014/main" id="{AEB13ECD-7BB3-7468-B487-757B8A62A4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4" y="2160"/>
                <a:ext cx="181" cy="181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SzPct val="105000"/>
                  <a:buChar char="•"/>
                  <a:defRPr sz="2400" b="1">
                    <a:solidFill>
                      <a:srgbClr val="333399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80000"/>
                  <a:buChar char="•"/>
                  <a:defRPr sz="2000">
                    <a:solidFill>
                      <a:srgbClr val="0066FF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SzPct val="80000"/>
                  <a:buChar char="•"/>
                  <a:defRPr>
                    <a:solidFill>
                      <a:srgbClr val="008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SzPct val="125000"/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SzTx/>
                </a:pPr>
                <a:endParaRPr lang="en-US" altLang="en-US" b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22584" name="Line 98">
                <a:extLst>
                  <a:ext uri="{FF2B5EF4-FFF2-40B4-BE49-F238E27FC236}">
                    <a16:creationId xmlns:a16="http://schemas.microsoft.com/office/drawing/2014/main" id="{403D14AC-B398-04F2-2D45-45262EE168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59" y="2471"/>
                <a:ext cx="317" cy="22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85" name="Oval 99">
                <a:extLst>
                  <a:ext uri="{FF2B5EF4-FFF2-40B4-BE49-F238E27FC236}">
                    <a16:creationId xmlns:a16="http://schemas.microsoft.com/office/drawing/2014/main" id="{753F41DF-92C5-8D39-7D8D-3E9F064AD4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6" y="2289"/>
                <a:ext cx="181" cy="181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SzPct val="105000"/>
                  <a:buChar char="•"/>
                  <a:defRPr sz="2400" b="1">
                    <a:solidFill>
                      <a:srgbClr val="333399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80000"/>
                  <a:buChar char="•"/>
                  <a:defRPr sz="2000">
                    <a:solidFill>
                      <a:srgbClr val="0066FF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SzPct val="80000"/>
                  <a:buChar char="•"/>
                  <a:defRPr>
                    <a:solidFill>
                      <a:srgbClr val="008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SzPct val="125000"/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SzTx/>
                </a:pPr>
                <a:endParaRPr lang="en-US" altLang="en-US" b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22586" name="Oval 100">
                <a:extLst>
                  <a:ext uri="{FF2B5EF4-FFF2-40B4-BE49-F238E27FC236}">
                    <a16:creationId xmlns:a16="http://schemas.microsoft.com/office/drawing/2014/main" id="{1A2ED09C-1873-9B22-18AC-F68C506590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8" y="2196"/>
                <a:ext cx="46" cy="45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SzPct val="105000"/>
                  <a:buChar char="•"/>
                  <a:defRPr sz="2400" b="1">
                    <a:solidFill>
                      <a:srgbClr val="333399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80000"/>
                  <a:buChar char="•"/>
                  <a:defRPr sz="2000">
                    <a:solidFill>
                      <a:srgbClr val="0066FF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SzPct val="80000"/>
                  <a:buChar char="•"/>
                  <a:defRPr>
                    <a:solidFill>
                      <a:srgbClr val="008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SzPct val="125000"/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SzTx/>
                </a:pPr>
                <a:endParaRPr lang="en-US" altLang="en-US" b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22587" name="Oval 101">
                <a:extLst>
                  <a:ext uri="{FF2B5EF4-FFF2-40B4-BE49-F238E27FC236}">
                    <a16:creationId xmlns:a16="http://schemas.microsoft.com/office/drawing/2014/main" id="{FF5C3D6E-1EDC-9864-AACF-89F1968AB7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3" y="2242"/>
                <a:ext cx="46" cy="45"/>
              </a:xfrm>
              <a:prstGeom prst="ellipse">
                <a:avLst/>
              </a:prstGeom>
              <a:solidFill>
                <a:srgbClr val="0000FF"/>
              </a:solidFill>
              <a:ln w="254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SzPct val="105000"/>
                  <a:buChar char="•"/>
                  <a:defRPr sz="2400" b="1">
                    <a:solidFill>
                      <a:srgbClr val="333399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80000"/>
                  <a:buChar char="•"/>
                  <a:defRPr sz="2000">
                    <a:solidFill>
                      <a:srgbClr val="0066FF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SzPct val="80000"/>
                  <a:buChar char="•"/>
                  <a:defRPr>
                    <a:solidFill>
                      <a:srgbClr val="008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SzPct val="125000"/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SzTx/>
                </a:pPr>
                <a:endParaRPr lang="en-US" altLang="en-US" b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22588" name="Oval 102">
                <a:extLst>
                  <a:ext uri="{FF2B5EF4-FFF2-40B4-BE49-F238E27FC236}">
                    <a16:creationId xmlns:a16="http://schemas.microsoft.com/office/drawing/2014/main" id="{0AFB99C3-35DA-F679-F8D0-24B2645E53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1" y="2336"/>
                <a:ext cx="46" cy="45"/>
              </a:xfrm>
              <a:prstGeom prst="ellipse">
                <a:avLst/>
              </a:prstGeom>
              <a:solidFill>
                <a:srgbClr val="0000FF"/>
              </a:solidFill>
              <a:ln w="254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SzPct val="105000"/>
                  <a:buChar char="•"/>
                  <a:defRPr sz="2400" b="1">
                    <a:solidFill>
                      <a:srgbClr val="333399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80000"/>
                  <a:buChar char="•"/>
                  <a:defRPr sz="2000">
                    <a:solidFill>
                      <a:srgbClr val="0066FF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SzPct val="80000"/>
                  <a:buChar char="•"/>
                  <a:defRPr>
                    <a:solidFill>
                      <a:srgbClr val="008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SzPct val="125000"/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SzTx/>
                </a:pPr>
                <a:endParaRPr lang="en-US" altLang="en-US" b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22589" name="Oval 103">
                <a:extLst>
                  <a:ext uri="{FF2B5EF4-FFF2-40B4-BE49-F238E27FC236}">
                    <a16:creationId xmlns:a16="http://schemas.microsoft.com/office/drawing/2014/main" id="{1F411293-688E-03AD-4125-AC21BF86A4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66" y="2380"/>
                <a:ext cx="46" cy="45"/>
              </a:xfrm>
              <a:prstGeom prst="ellipse">
                <a:avLst/>
              </a:prstGeom>
              <a:solidFill>
                <a:srgbClr val="800080"/>
              </a:solidFill>
              <a:ln w="25400">
                <a:solidFill>
                  <a:srgbClr val="80008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SzPct val="105000"/>
                  <a:buChar char="•"/>
                  <a:defRPr sz="2400" b="1">
                    <a:solidFill>
                      <a:srgbClr val="333399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80000"/>
                  <a:buChar char="•"/>
                  <a:defRPr sz="2000">
                    <a:solidFill>
                      <a:srgbClr val="0066FF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SzPct val="80000"/>
                  <a:buChar char="•"/>
                  <a:defRPr>
                    <a:solidFill>
                      <a:srgbClr val="008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SzPct val="125000"/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SzTx/>
                </a:pPr>
                <a:endParaRPr lang="en-US" altLang="en-US" b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22590" name="Line 104">
                <a:extLst>
                  <a:ext uri="{FF2B5EF4-FFF2-40B4-BE49-F238E27FC236}">
                    <a16:creationId xmlns:a16="http://schemas.microsoft.com/office/drawing/2014/main" id="{3143375A-B051-2CAC-7527-1DCD3CDDC5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547" y="1429"/>
                <a:ext cx="273" cy="68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91" name="Line 105">
                <a:extLst>
                  <a:ext uri="{FF2B5EF4-FFF2-40B4-BE49-F238E27FC236}">
                    <a16:creationId xmlns:a16="http://schemas.microsoft.com/office/drawing/2014/main" id="{4D2511F1-7A64-E7E7-C8F9-DD2F240919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39" y="1563"/>
                <a:ext cx="408" cy="59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92" name="Line 106">
                <a:extLst>
                  <a:ext uri="{FF2B5EF4-FFF2-40B4-BE49-F238E27FC236}">
                    <a16:creationId xmlns:a16="http://schemas.microsoft.com/office/drawing/2014/main" id="{727FF350-BCD5-FF46-BEEA-9A1FCCC9E6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57" y="1609"/>
                <a:ext cx="454" cy="635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93" name="Line 107">
                <a:extLst>
                  <a:ext uri="{FF2B5EF4-FFF2-40B4-BE49-F238E27FC236}">
                    <a16:creationId xmlns:a16="http://schemas.microsoft.com/office/drawing/2014/main" id="{EA766810-7B11-3FCE-B5A7-B4068B31A6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002" y="1879"/>
                <a:ext cx="680" cy="40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94" name="Oval 108">
                <a:extLst>
                  <a:ext uri="{FF2B5EF4-FFF2-40B4-BE49-F238E27FC236}">
                    <a16:creationId xmlns:a16="http://schemas.microsoft.com/office/drawing/2014/main" id="{BF7F8D55-1939-403C-3C97-CD51FAC385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4365" y="1429"/>
                <a:ext cx="181" cy="181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SzPct val="105000"/>
                  <a:buChar char="•"/>
                  <a:defRPr sz="2400" b="1">
                    <a:solidFill>
                      <a:srgbClr val="333399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80000"/>
                  <a:buChar char="•"/>
                  <a:defRPr sz="2000">
                    <a:solidFill>
                      <a:srgbClr val="0066FF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SzPct val="80000"/>
                  <a:buChar char="•"/>
                  <a:defRPr>
                    <a:solidFill>
                      <a:srgbClr val="008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SzPct val="125000"/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SzTx/>
                </a:pPr>
                <a:endParaRPr lang="en-US" altLang="en-US" b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22595" name="Oval 109">
                <a:extLst>
                  <a:ext uri="{FF2B5EF4-FFF2-40B4-BE49-F238E27FC236}">
                    <a16:creationId xmlns:a16="http://schemas.microsoft.com/office/drawing/2014/main" id="{448158F1-8DC8-2CB1-935F-B3051590D6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4422" y="1525"/>
                <a:ext cx="46" cy="45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SzPct val="105000"/>
                  <a:buChar char="•"/>
                  <a:defRPr sz="2400" b="1">
                    <a:solidFill>
                      <a:srgbClr val="333399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80000"/>
                  <a:buChar char="•"/>
                  <a:defRPr sz="2000">
                    <a:solidFill>
                      <a:srgbClr val="0066FF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SzPct val="80000"/>
                  <a:buChar char="•"/>
                  <a:defRPr>
                    <a:solidFill>
                      <a:srgbClr val="008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SzPct val="125000"/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SzTx/>
                </a:pPr>
                <a:endParaRPr lang="en-US" altLang="en-US" b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22596" name="Oval 110">
                <a:extLst>
                  <a:ext uri="{FF2B5EF4-FFF2-40B4-BE49-F238E27FC236}">
                    <a16:creationId xmlns:a16="http://schemas.microsoft.com/office/drawing/2014/main" id="{933BB9EF-8859-5F40-6AC4-641BC299EB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4456" y="1473"/>
                <a:ext cx="46" cy="45"/>
              </a:xfrm>
              <a:prstGeom prst="ellipse">
                <a:avLst/>
              </a:prstGeom>
              <a:solidFill>
                <a:srgbClr val="800080"/>
              </a:solidFill>
              <a:ln w="25400">
                <a:solidFill>
                  <a:srgbClr val="80008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SzPct val="105000"/>
                  <a:buChar char="•"/>
                  <a:defRPr sz="2400" b="1">
                    <a:solidFill>
                      <a:srgbClr val="333399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80000"/>
                  <a:buChar char="•"/>
                  <a:defRPr sz="2000">
                    <a:solidFill>
                      <a:srgbClr val="0066FF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SzPct val="80000"/>
                  <a:buChar char="•"/>
                  <a:defRPr>
                    <a:solidFill>
                      <a:srgbClr val="008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SzPct val="125000"/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SzTx/>
                </a:pPr>
                <a:endParaRPr lang="en-US" altLang="en-US" b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22597" name="Oval 111">
                <a:extLst>
                  <a:ext uri="{FF2B5EF4-FFF2-40B4-BE49-F238E27FC236}">
                    <a16:creationId xmlns:a16="http://schemas.microsoft.com/office/drawing/2014/main" id="{36F6325A-A97A-87F1-4F0B-7800ACEC17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4728" y="1657"/>
                <a:ext cx="177" cy="181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SzPct val="105000"/>
                  <a:buChar char="•"/>
                  <a:defRPr sz="2400" b="1">
                    <a:solidFill>
                      <a:srgbClr val="333399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80000"/>
                  <a:buChar char="•"/>
                  <a:defRPr sz="2000">
                    <a:solidFill>
                      <a:srgbClr val="0066FF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SzPct val="80000"/>
                  <a:buChar char="•"/>
                  <a:defRPr>
                    <a:solidFill>
                      <a:srgbClr val="008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SzPct val="125000"/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SzTx/>
                </a:pPr>
                <a:endParaRPr lang="en-US" altLang="en-US" b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22598" name="Oval 112">
                <a:extLst>
                  <a:ext uri="{FF2B5EF4-FFF2-40B4-BE49-F238E27FC236}">
                    <a16:creationId xmlns:a16="http://schemas.microsoft.com/office/drawing/2014/main" id="{9F89B171-782D-98E4-C56E-7C5CE695C8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4785" y="170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SzPct val="105000"/>
                  <a:buChar char="•"/>
                  <a:defRPr sz="2400" b="1">
                    <a:solidFill>
                      <a:srgbClr val="333399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80000"/>
                  <a:buChar char="•"/>
                  <a:defRPr sz="2000">
                    <a:solidFill>
                      <a:srgbClr val="0066FF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SzPct val="80000"/>
                  <a:buChar char="•"/>
                  <a:defRPr>
                    <a:solidFill>
                      <a:srgbClr val="008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SzPct val="125000"/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SzTx/>
                </a:pPr>
                <a:endParaRPr lang="en-US" altLang="en-US" b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22599" name="Oval 113">
                <a:extLst>
                  <a:ext uri="{FF2B5EF4-FFF2-40B4-BE49-F238E27FC236}">
                    <a16:creationId xmlns:a16="http://schemas.microsoft.com/office/drawing/2014/main" id="{35EAE856-565E-37E8-6F77-7D60EC0E4D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4830" y="1752"/>
                <a:ext cx="45" cy="45"/>
              </a:xfrm>
              <a:prstGeom prst="ellipse">
                <a:avLst/>
              </a:prstGeom>
              <a:solidFill>
                <a:srgbClr val="0000FF"/>
              </a:solidFill>
              <a:ln w="254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SzPct val="105000"/>
                  <a:buChar char="•"/>
                  <a:defRPr sz="2400" b="1">
                    <a:solidFill>
                      <a:srgbClr val="333399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80000"/>
                  <a:buChar char="•"/>
                  <a:defRPr sz="2000">
                    <a:solidFill>
                      <a:srgbClr val="0066FF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SzPct val="80000"/>
                  <a:buChar char="•"/>
                  <a:defRPr>
                    <a:solidFill>
                      <a:srgbClr val="008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SzPct val="125000"/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SzTx/>
                </a:pPr>
                <a:endParaRPr lang="en-US" altLang="en-US" b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22600" name="Oval 114">
                <a:extLst>
                  <a:ext uri="{FF2B5EF4-FFF2-40B4-BE49-F238E27FC236}">
                    <a16:creationId xmlns:a16="http://schemas.microsoft.com/office/drawing/2014/main" id="{4CBE0D69-0B10-B6AB-E279-8242BB5665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787" y="1207"/>
                <a:ext cx="181" cy="181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SzPct val="105000"/>
                  <a:buChar char="•"/>
                  <a:defRPr sz="2400" b="1">
                    <a:solidFill>
                      <a:srgbClr val="333399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80000"/>
                  <a:buChar char="•"/>
                  <a:defRPr sz="2000">
                    <a:solidFill>
                      <a:srgbClr val="0066FF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SzPct val="80000"/>
                  <a:buChar char="•"/>
                  <a:defRPr>
                    <a:solidFill>
                      <a:srgbClr val="008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SzPct val="125000"/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SzTx/>
                </a:pPr>
                <a:endParaRPr lang="en-US" altLang="en-US" b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22601" name="Oval 115">
                <a:extLst>
                  <a:ext uri="{FF2B5EF4-FFF2-40B4-BE49-F238E27FC236}">
                    <a16:creationId xmlns:a16="http://schemas.microsoft.com/office/drawing/2014/main" id="{81B59D17-ADC0-D122-40C3-FC37C7C57F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878" y="1281"/>
                <a:ext cx="46" cy="45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SzPct val="105000"/>
                  <a:buChar char="•"/>
                  <a:defRPr sz="2400" b="1">
                    <a:solidFill>
                      <a:srgbClr val="333399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80000"/>
                  <a:buChar char="•"/>
                  <a:defRPr sz="2000">
                    <a:solidFill>
                      <a:srgbClr val="0066FF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SzPct val="80000"/>
                  <a:buChar char="•"/>
                  <a:defRPr>
                    <a:solidFill>
                      <a:srgbClr val="008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SzPct val="125000"/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SzTx/>
                </a:pPr>
                <a:endParaRPr lang="en-US" altLang="en-US" b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22602" name="Oval 116">
                <a:extLst>
                  <a:ext uri="{FF2B5EF4-FFF2-40B4-BE49-F238E27FC236}">
                    <a16:creationId xmlns:a16="http://schemas.microsoft.com/office/drawing/2014/main" id="{9BF10DB1-616B-B651-2220-772BCC5AD4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4047" y="1337"/>
                <a:ext cx="181" cy="181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SzPct val="105000"/>
                  <a:buChar char="•"/>
                  <a:defRPr sz="2400" b="1">
                    <a:solidFill>
                      <a:srgbClr val="333399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80000"/>
                  <a:buChar char="•"/>
                  <a:defRPr sz="2000">
                    <a:solidFill>
                      <a:srgbClr val="0066FF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SzPct val="80000"/>
                  <a:buChar char="•"/>
                  <a:defRPr>
                    <a:solidFill>
                      <a:srgbClr val="008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SzPct val="125000"/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SzTx/>
                </a:pPr>
                <a:endParaRPr lang="en-US" altLang="en-US" b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22603" name="Oval 117">
                <a:extLst>
                  <a:ext uri="{FF2B5EF4-FFF2-40B4-BE49-F238E27FC236}">
                    <a16:creationId xmlns:a16="http://schemas.microsoft.com/office/drawing/2014/main" id="{36C46CE5-0F2F-2DE6-907B-323B610152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4140" y="1429"/>
                <a:ext cx="46" cy="45"/>
              </a:xfrm>
              <a:prstGeom prst="ellipse">
                <a:avLst/>
              </a:prstGeom>
              <a:solidFill>
                <a:srgbClr val="0000FF"/>
              </a:solidFill>
              <a:ln w="254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SzPct val="105000"/>
                  <a:buChar char="•"/>
                  <a:defRPr sz="2400" b="1">
                    <a:solidFill>
                      <a:srgbClr val="333399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80000"/>
                  <a:buChar char="•"/>
                  <a:defRPr sz="2000">
                    <a:solidFill>
                      <a:srgbClr val="0066FF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SzPct val="80000"/>
                  <a:buChar char="•"/>
                  <a:defRPr>
                    <a:solidFill>
                      <a:srgbClr val="008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SzPct val="125000"/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SzTx/>
                </a:pPr>
                <a:endParaRPr lang="en-US" altLang="en-US" b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22604" name="Oval 118">
                <a:extLst>
                  <a:ext uri="{FF2B5EF4-FFF2-40B4-BE49-F238E27FC236}">
                    <a16:creationId xmlns:a16="http://schemas.microsoft.com/office/drawing/2014/main" id="{E26C0463-0F00-41C4-F35B-B9600572AF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0" y="1245"/>
                <a:ext cx="46" cy="45"/>
              </a:xfrm>
              <a:prstGeom prst="ellipse">
                <a:avLst/>
              </a:prstGeom>
              <a:solidFill>
                <a:srgbClr val="800080"/>
              </a:solidFill>
              <a:ln w="25400">
                <a:solidFill>
                  <a:srgbClr val="80008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SzPct val="105000"/>
                  <a:buChar char="•"/>
                  <a:defRPr sz="2400" b="1">
                    <a:solidFill>
                      <a:srgbClr val="333399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80000"/>
                  <a:buChar char="•"/>
                  <a:defRPr sz="2000">
                    <a:solidFill>
                      <a:srgbClr val="0066FF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SzPct val="80000"/>
                  <a:buChar char="•"/>
                  <a:defRPr>
                    <a:solidFill>
                      <a:srgbClr val="008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SzPct val="125000"/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SzTx/>
                </a:pPr>
                <a:endParaRPr lang="en-US" altLang="en-US" b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22605" name="Oval 119">
                <a:extLst>
                  <a:ext uri="{FF2B5EF4-FFF2-40B4-BE49-F238E27FC236}">
                    <a16:creationId xmlns:a16="http://schemas.microsoft.com/office/drawing/2014/main" id="{E3E4F6BC-5E5F-7C2B-A7DD-3C46E2FC14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4" y="1379"/>
                <a:ext cx="46" cy="45"/>
              </a:xfrm>
              <a:prstGeom prst="ellipse">
                <a:avLst/>
              </a:prstGeom>
              <a:solidFill>
                <a:srgbClr val="800080"/>
              </a:solidFill>
              <a:ln w="25400">
                <a:solidFill>
                  <a:srgbClr val="80008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SzPct val="105000"/>
                  <a:buChar char="•"/>
                  <a:defRPr sz="2400" b="1">
                    <a:solidFill>
                      <a:srgbClr val="333399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80000"/>
                  <a:buChar char="•"/>
                  <a:defRPr sz="2000">
                    <a:solidFill>
                      <a:srgbClr val="0066FF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SzPct val="80000"/>
                  <a:buChar char="•"/>
                  <a:defRPr>
                    <a:solidFill>
                      <a:srgbClr val="008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SzPct val="125000"/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SzTx/>
                </a:pPr>
                <a:endParaRPr lang="en-US" altLang="en-US" b="0">
                  <a:solidFill>
                    <a:schemeClr val="accent2"/>
                  </a:solidFill>
                </a:endParaRPr>
              </a:p>
            </p:txBody>
          </p:sp>
        </p:grpSp>
        <p:sp>
          <p:nvSpPr>
            <p:cNvPr id="22574" name="Oval 120">
              <a:extLst>
                <a:ext uri="{FF2B5EF4-FFF2-40B4-BE49-F238E27FC236}">
                  <a16:creationId xmlns:a16="http://schemas.microsoft.com/office/drawing/2014/main" id="{69FE8835-187D-395D-4813-B4A3C3CDED5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3243" y="1116"/>
              <a:ext cx="181" cy="181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SzPct val="105000"/>
                <a:buChar char="•"/>
                <a:defRPr sz="2400" b="1">
                  <a:solidFill>
                    <a:srgbClr val="33339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SzPct val="80000"/>
                <a:buChar char="•"/>
                <a:defRPr sz="2000">
                  <a:solidFill>
                    <a:srgbClr val="00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SzPct val="80000"/>
                <a:buChar char="•"/>
                <a:defRPr>
                  <a:solidFill>
                    <a:srgbClr val="008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25000"/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SzTx/>
              </a:pPr>
              <a:endParaRPr lang="en-US" altLang="en-US" b="0">
                <a:solidFill>
                  <a:schemeClr val="accent2"/>
                </a:solidFill>
              </a:endParaRPr>
            </a:p>
          </p:txBody>
        </p:sp>
        <p:sp>
          <p:nvSpPr>
            <p:cNvPr id="22575" name="Oval 121">
              <a:extLst>
                <a:ext uri="{FF2B5EF4-FFF2-40B4-BE49-F238E27FC236}">
                  <a16:creationId xmlns:a16="http://schemas.microsoft.com/office/drawing/2014/main" id="{23A8FFDD-EAF9-26BD-5C05-10930652E4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3" y="1162"/>
              <a:ext cx="46" cy="45"/>
            </a:xfrm>
            <a:prstGeom prst="ellipse">
              <a:avLst/>
            </a:prstGeom>
            <a:solidFill>
              <a:srgbClr val="800080"/>
            </a:solidFill>
            <a:ln w="25400">
              <a:solidFill>
                <a:srgbClr val="80008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105000"/>
                <a:buChar char="•"/>
                <a:defRPr sz="2400" b="1">
                  <a:solidFill>
                    <a:srgbClr val="33339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SzPct val="80000"/>
                <a:buChar char="•"/>
                <a:defRPr sz="2000">
                  <a:solidFill>
                    <a:srgbClr val="00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SzPct val="80000"/>
                <a:buChar char="•"/>
                <a:defRPr>
                  <a:solidFill>
                    <a:srgbClr val="008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25000"/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SzTx/>
              </a:pPr>
              <a:endParaRPr lang="en-US" altLang="en-US" b="0">
                <a:solidFill>
                  <a:schemeClr val="accent2"/>
                </a:solidFill>
              </a:endParaRPr>
            </a:p>
          </p:txBody>
        </p:sp>
        <p:sp>
          <p:nvSpPr>
            <p:cNvPr id="22576" name="Oval 122">
              <a:extLst>
                <a:ext uri="{FF2B5EF4-FFF2-40B4-BE49-F238E27FC236}">
                  <a16:creationId xmlns:a16="http://schemas.microsoft.com/office/drawing/2014/main" id="{F2C639E1-E785-E005-B462-DF031E0646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8" y="1207"/>
              <a:ext cx="46" cy="45"/>
            </a:xfrm>
            <a:prstGeom prst="ellipse">
              <a:avLst/>
            </a:prstGeom>
            <a:solidFill>
              <a:srgbClr val="00FF00"/>
            </a:solidFill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105000"/>
                <a:buChar char="•"/>
                <a:defRPr sz="2400" b="1">
                  <a:solidFill>
                    <a:srgbClr val="33339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SzPct val="80000"/>
                <a:buChar char="•"/>
                <a:defRPr sz="2000">
                  <a:solidFill>
                    <a:srgbClr val="00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SzPct val="80000"/>
                <a:buChar char="•"/>
                <a:defRPr>
                  <a:solidFill>
                    <a:srgbClr val="008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25000"/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SzTx/>
              </a:pPr>
              <a:endParaRPr lang="en-US" altLang="en-US" b="0">
                <a:solidFill>
                  <a:schemeClr val="accent2"/>
                </a:solidFill>
              </a:endParaRPr>
            </a:p>
          </p:txBody>
        </p:sp>
        <p:sp>
          <p:nvSpPr>
            <p:cNvPr id="22577" name="Line 123">
              <a:extLst>
                <a:ext uri="{FF2B5EF4-FFF2-40B4-BE49-F238E27FC236}">
                  <a16:creationId xmlns:a16="http://schemas.microsoft.com/office/drawing/2014/main" id="{02F15849-0587-EDA3-53CC-49288F8CF2A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07" y="1344"/>
              <a:ext cx="181" cy="81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1100" name="Rectangle 124">
            <a:extLst>
              <a:ext uri="{FF2B5EF4-FFF2-40B4-BE49-F238E27FC236}">
                <a16:creationId xmlns:a16="http://schemas.microsoft.com/office/drawing/2014/main" id="{22D95B6A-6FB3-5B4F-3F8D-450E145364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75" y="819150"/>
            <a:ext cx="70072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5000"/>
              <a:buChar char="•"/>
              <a:defRPr sz="2400" b="1">
                <a:solidFill>
                  <a:srgbClr val="33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80000"/>
              <a:buChar char="•"/>
              <a:defRPr sz="2000">
                <a:solidFill>
                  <a:srgbClr val="0066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80000"/>
              <a:buChar char="•"/>
              <a:defRPr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2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SzTx/>
              <a:buFontTx/>
              <a:buNone/>
            </a:pPr>
            <a:r>
              <a:rPr lang="en-US" altLang="en-US" sz="2000">
                <a:solidFill>
                  <a:schemeClr val="accent2"/>
                </a:solidFill>
              </a:rPr>
              <a:t>  New particles are produced which we detect and study</a:t>
            </a:r>
            <a:endParaRPr lang="en-GB" altLang="en-US" sz="200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33333E-6 L 0.38143 -0.0020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109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62" y="-1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.00023 L -0.40937 0.00023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5109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69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5109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5109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510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1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5109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109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5109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0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600"/>
                                        <p:tgtEl>
                                          <p:spTgt spid="510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600"/>
                                        <p:tgtEl>
                                          <p:spTgt spid="51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100" fill="hold"/>
                                        <p:tgtEl>
                                          <p:spTgt spid="5109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100" fill="hold"/>
                                        <p:tgtEl>
                                          <p:spTgt spid="5109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100"/>
                                        <p:tgtEl>
                                          <p:spTgt spid="510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xit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1500"/>
                                        <p:tgtEl>
                                          <p:spTgt spid="5109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10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0978" grpId="0" animBg="1"/>
      <p:bldP spid="510978" grpId="1" animBg="1"/>
      <p:bldP spid="510979" grpId="0" animBg="1"/>
      <p:bldP spid="510979" grpId="1" animBg="1"/>
      <p:bldP spid="510994" grpId="0"/>
      <p:bldP spid="51110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4442B-183F-A8A1-A63C-EC82C726F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Higgs to Invisible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7A2080-8AC9-EDB3-104E-A4C4B2BD68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715592-8E05-6441-83B5-D06CEB4D6E5B}" type="slidenum">
              <a:rPr lang="en-US" altLang="en-US" smtClean="0"/>
              <a:pPr>
                <a:defRPr/>
              </a:pPr>
              <a:t>50</a:t>
            </a:fld>
            <a:endParaRPr lang="en-US" altLang="en-US"/>
          </a:p>
        </p:txBody>
      </p:sp>
      <p:pic>
        <p:nvPicPr>
          <p:cNvPr id="6" name="Picture 5" descr="A screenshot of a graph&#10;&#10;Description automatically generated">
            <a:extLst>
              <a:ext uri="{FF2B5EF4-FFF2-40B4-BE49-F238E27FC236}">
                <a16:creationId xmlns:a16="http://schemas.microsoft.com/office/drawing/2014/main" id="{046FDB73-704F-E3ED-7F72-EB6C790A6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928578"/>
            <a:ext cx="6400800" cy="547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5146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63E7E-3F2E-6EEF-D3BA-B9D68EC47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514600"/>
            <a:ext cx="8229600" cy="639763"/>
          </a:xfrm>
        </p:spPr>
        <p:txBody>
          <a:bodyPr/>
          <a:lstStyle/>
          <a:p>
            <a:r>
              <a:rPr lang="en-US" dirty="0"/>
              <a:t>Extended LHC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E30FD8-3DE3-C55E-DBFE-B0F0897D86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715592-8E05-6441-83B5-D06CEB4D6E5B}" type="slidenum">
              <a:rPr lang="en-US" altLang="en-US" smtClean="0"/>
              <a:pPr>
                <a:defRPr/>
              </a:pPr>
              <a:t>51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55644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5E3695-E3E0-72F1-EB76-3F42FCB491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24B32F-C632-D91A-9DCA-D597E554CDB3}"/>
              </a:ext>
            </a:extLst>
          </p:cNvPr>
          <p:cNvSpPr txBox="1"/>
          <p:nvPr/>
        </p:nvSpPr>
        <p:spPr>
          <a:xfrm>
            <a:off x="2302934" y="2667253"/>
            <a:ext cx="3935693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dirty="0">
                <a:solidFill>
                  <a:srgbClr val="FF0000"/>
                </a:solidFill>
              </a:rPr>
              <a:t>Extended LHC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999CBE3A-2CD0-A667-7243-416AD1363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41" y="970084"/>
            <a:ext cx="7170037" cy="407816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C800515-571F-CB55-A70D-77F72E1E6242}"/>
              </a:ext>
            </a:extLst>
          </p:cNvPr>
          <p:cNvSpPr txBox="1">
            <a:spLocks/>
          </p:cNvSpPr>
          <p:nvPr/>
        </p:nvSpPr>
        <p:spPr>
          <a:xfrm>
            <a:off x="457200" y="76200"/>
            <a:ext cx="82296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kern="0" dirty="0"/>
              <a:t>Extended LHC: e.g. ANUBIS</a:t>
            </a:r>
          </a:p>
        </p:txBody>
      </p:sp>
    </p:spTree>
    <p:extLst>
      <p:ext uri="{BB962C8B-B14F-4D97-AF65-F5344CB8AC3E}">
        <p14:creationId xmlns:p14="http://schemas.microsoft.com/office/powerpoint/2010/main" val="40318366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BCDFD0-A9C0-9460-11D9-B09786933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sheet with black text&#10;&#10;Description automatically generated">
            <a:extLst>
              <a:ext uri="{FF2B5EF4-FFF2-40B4-BE49-F238E27FC236}">
                <a16:creationId xmlns:a16="http://schemas.microsoft.com/office/drawing/2014/main" id="{B5A7D431-28F2-BC42-BF65-38AFF99D1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7839" y="3002971"/>
            <a:ext cx="7876008" cy="3280065"/>
          </a:xfrm>
          <a:prstGeom prst="rect">
            <a:avLst/>
          </a:prstGeom>
        </p:spPr>
      </p:pic>
      <p:pic>
        <p:nvPicPr>
          <p:cNvPr id="5" name="Picture 4" descr="A diagram of physics&#10;&#10;Description automatically generated">
            <a:extLst>
              <a:ext uri="{FF2B5EF4-FFF2-40B4-BE49-F238E27FC236}">
                <a16:creationId xmlns:a16="http://schemas.microsoft.com/office/drawing/2014/main" id="{C1EF36BE-6DF9-D31A-57F6-9F60EA46B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51"/>
            <a:ext cx="4106009" cy="21457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4D4D82-DBBA-FD03-5913-B564B4B7DB4A}"/>
              </a:ext>
            </a:extLst>
          </p:cNvPr>
          <p:cNvSpPr txBox="1"/>
          <p:nvPr/>
        </p:nvSpPr>
        <p:spPr>
          <a:xfrm>
            <a:off x="65768" y="3855030"/>
            <a:ext cx="30668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highlight>
                  <a:srgbClr val="FFFF00"/>
                </a:highlight>
              </a:rPr>
              <a:t>Run in LHC alongside existing program</a:t>
            </a:r>
          </a:p>
          <a:p>
            <a:r>
              <a:rPr lang="en-US" sz="1800" dirty="0">
                <a:highlight>
                  <a:srgbClr val="FFFF00"/>
                </a:highlight>
              </a:rPr>
              <a:t>does not use input from ATLAS detector signatures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0A88F05-138D-4D39-CC1B-A540F0C65125}"/>
              </a:ext>
            </a:extLst>
          </p:cNvPr>
          <p:cNvSpPr txBox="1">
            <a:spLocks/>
          </p:cNvSpPr>
          <p:nvPr/>
        </p:nvSpPr>
        <p:spPr>
          <a:xfrm>
            <a:off x="65768" y="76200"/>
            <a:ext cx="9078232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kern="0" dirty="0"/>
              <a:t>Extended LHC: Forward Physics Facility</a:t>
            </a:r>
          </a:p>
        </p:txBody>
      </p:sp>
    </p:spTree>
    <p:extLst>
      <p:ext uri="{BB962C8B-B14F-4D97-AF65-F5344CB8AC3E}">
        <p14:creationId xmlns:p14="http://schemas.microsoft.com/office/powerpoint/2010/main" val="64248496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0294E5-F258-6BDC-9B32-79E99E3F8E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diagram of a solar system&#10;&#10;Description automatically generated with medium confidence">
            <a:extLst>
              <a:ext uri="{FF2B5EF4-FFF2-40B4-BE49-F238E27FC236}">
                <a16:creationId xmlns:a16="http://schemas.microsoft.com/office/drawing/2014/main" id="{BE830C93-0D07-E327-2A3B-224F066203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58" t="-79382" r="-2458" b="79382"/>
          <a:stretch/>
        </p:blipFill>
        <p:spPr>
          <a:xfrm>
            <a:off x="113144" y="-1868125"/>
            <a:ext cx="4602802" cy="3445041"/>
          </a:xfrm>
          <a:prstGeom prst="rect">
            <a:avLst/>
          </a:prstGeom>
        </p:spPr>
      </p:pic>
      <p:pic>
        <p:nvPicPr>
          <p:cNvPr id="8" name="Picture 7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F724111F-0BEA-2A52-1446-FC2FD3307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33" y="2381250"/>
            <a:ext cx="4415278" cy="3316817"/>
          </a:xfrm>
          <a:prstGeom prst="rect">
            <a:avLst/>
          </a:prstGeom>
        </p:spPr>
      </p:pic>
      <p:pic>
        <p:nvPicPr>
          <p:cNvPr id="5" name="Picture 4" descr="A close-up of a number&#10;&#10;Description automatically generated">
            <a:extLst>
              <a:ext uri="{FF2B5EF4-FFF2-40B4-BE49-F238E27FC236}">
                <a16:creationId xmlns:a16="http://schemas.microsoft.com/office/drawing/2014/main" id="{EC93E40A-D1E8-3567-0DD2-08C9F9044E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9032" y="1500528"/>
            <a:ext cx="4188435" cy="8807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58FDE8-2288-2BC0-AFA3-C292512631DD}"/>
              </a:ext>
            </a:extLst>
          </p:cNvPr>
          <p:cNvSpPr txBox="1">
            <a:spLocks/>
          </p:cNvSpPr>
          <p:nvPr/>
        </p:nvSpPr>
        <p:spPr>
          <a:xfrm>
            <a:off x="457200" y="76200"/>
            <a:ext cx="82296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kern="0" dirty="0"/>
              <a:t>Extended LHC: ep collider?</a:t>
            </a:r>
          </a:p>
        </p:txBody>
      </p:sp>
    </p:spTree>
    <p:extLst>
      <p:ext uri="{BB962C8B-B14F-4D97-AF65-F5344CB8AC3E}">
        <p14:creationId xmlns:p14="http://schemas.microsoft.com/office/powerpoint/2010/main" val="284932287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>
            <a:extLst>
              <a:ext uri="{FF2B5EF4-FFF2-40B4-BE49-F238E27FC236}">
                <a16:creationId xmlns:a16="http://schemas.microsoft.com/office/drawing/2014/main" id="{3D5E3B1E-8911-F3CE-8713-FD6B6E7586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What might we know in 2040?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255831-AB55-A823-2FE4-DEF2CB097B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altLang="en-US" dirty="0">
                <a:solidFill>
                  <a:srgbClr val="1E5DF8"/>
                </a:solidFill>
              </a:rPr>
              <a:t>Higgs self-coupling to 20% (if SM value…)</a:t>
            </a:r>
          </a:p>
          <a:p>
            <a:pPr>
              <a:defRPr/>
            </a:pPr>
            <a:r>
              <a:rPr lang="en-US" altLang="en-US" dirty="0">
                <a:solidFill>
                  <a:srgbClr val="1E5DF8"/>
                </a:solidFill>
              </a:rPr>
              <a:t>Higgs single couplings to % level (2</a:t>
            </a:r>
            <a:r>
              <a:rPr lang="en-US" altLang="en-US" baseline="30000" dirty="0">
                <a:solidFill>
                  <a:srgbClr val="1E5DF8"/>
                </a:solidFill>
              </a:rPr>
              <a:t>nd</a:t>
            </a:r>
            <a:r>
              <a:rPr lang="en-US" altLang="en-US" dirty="0">
                <a:solidFill>
                  <a:srgbClr val="1E5DF8"/>
                </a:solidFill>
              </a:rPr>
              <a:t> generation to a few %; light quarks? Get smart on that too?)</a:t>
            </a:r>
          </a:p>
          <a:p>
            <a:pPr>
              <a:defRPr/>
            </a:pPr>
            <a:r>
              <a:rPr lang="en-US" altLang="en-US" dirty="0">
                <a:solidFill>
                  <a:srgbClr val="1E5DF8"/>
                </a:solidFill>
              </a:rPr>
              <a:t>Top mass to 0.1%?</a:t>
            </a:r>
          </a:p>
          <a:p>
            <a:pPr>
              <a:defRPr/>
            </a:pPr>
            <a:r>
              <a:rPr lang="en-US" altLang="en-US" dirty="0">
                <a:solidFill>
                  <a:srgbClr val="1E5DF8"/>
                </a:solidFill>
              </a:rPr>
              <a:t>W mass to a few MeV</a:t>
            </a:r>
          </a:p>
          <a:p>
            <a:pPr>
              <a:defRPr/>
            </a:pPr>
            <a:r>
              <a:rPr lang="en-US" altLang="en-US" dirty="0">
                <a:solidFill>
                  <a:srgbClr val="1E5DF8"/>
                </a:solidFill>
              </a:rPr>
              <a:t>pdf constraints improved by several factors</a:t>
            </a:r>
          </a:p>
          <a:p>
            <a:pPr>
              <a:defRPr/>
            </a:pPr>
            <a:endParaRPr lang="en-US" altLang="en-US" dirty="0">
              <a:solidFill>
                <a:srgbClr val="1E5DF8"/>
              </a:solidFill>
            </a:endParaRPr>
          </a:p>
          <a:p>
            <a:pPr>
              <a:defRPr/>
            </a:pPr>
            <a:r>
              <a:rPr lang="en-US" altLang="en-US" dirty="0">
                <a:solidFill>
                  <a:srgbClr val="1E5DF8"/>
                </a:solidFill>
              </a:rPr>
              <a:t>Constraints on event rates for a huge signature phase space</a:t>
            </a:r>
          </a:p>
          <a:p>
            <a:pPr lvl="1">
              <a:defRPr/>
            </a:pPr>
            <a:r>
              <a:rPr lang="en-US" altLang="en-US" dirty="0">
                <a:solidFill>
                  <a:srgbClr val="1E5DF8"/>
                </a:solidFill>
              </a:rPr>
              <a:t>(know which models not to consider…)</a:t>
            </a:r>
          </a:p>
          <a:p>
            <a:pPr>
              <a:defRPr/>
            </a:pPr>
            <a:r>
              <a:rPr lang="en-US" altLang="en-US" dirty="0">
                <a:solidFill>
                  <a:srgbClr val="1E5DF8"/>
                </a:solidFill>
              </a:rPr>
              <a:t>All this -&gt; EFT fits – hints?</a:t>
            </a:r>
          </a:p>
          <a:p>
            <a:pPr>
              <a:defRPr/>
            </a:pPr>
            <a:r>
              <a:rPr lang="en-US" altLang="en-US" dirty="0">
                <a:solidFill>
                  <a:srgbClr val="1E5DF8"/>
                </a:solidFill>
              </a:rPr>
              <a:t>Or something direct and anomalous?</a:t>
            </a:r>
          </a:p>
          <a:p>
            <a:pPr>
              <a:defRPr/>
            </a:pPr>
            <a:endParaRPr lang="en-US" altLang="en-US" dirty="0">
              <a:solidFill>
                <a:srgbClr val="FF0000"/>
              </a:solidFill>
            </a:endParaRPr>
          </a:p>
          <a:p>
            <a:pPr>
              <a:defRPr/>
            </a:pPr>
            <a:endParaRPr lang="en-US" altLang="en-US" dirty="0">
              <a:solidFill>
                <a:srgbClr val="002060"/>
              </a:solidFill>
            </a:endParaRPr>
          </a:p>
          <a:p>
            <a:pPr>
              <a:defRPr/>
            </a:pPr>
            <a:endParaRPr lang="en-US" altLang="en-US" dirty="0"/>
          </a:p>
          <a:p>
            <a:pPr lvl="1"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1620586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0E669-CBB0-8139-2DDA-93D9B2AC7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Lessons?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246C6D-D6B3-90D1-A697-1046E4EB68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Smart ideas make a big difference</a:t>
            </a:r>
          </a:p>
          <a:p>
            <a:pPr lvl="1"/>
            <a:r>
              <a:rPr lang="en-US" dirty="0"/>
              <a:t>Trigger (big gains for di-Higgs and will be existential in HL-LHC)</a:t>
            </a:r>
          </a:p>
          <a:p>
            <a:pPr lvl="1"/>
            <a:r>
              <a:rPr lang="en-US" dirty="0"/>
              <a:t>Object identification (AI: big gains in b-tagging)</a:t>
            </a:r>
          </a:p>
          <a:p>
            <a:pPr lvl="1"/>
            <a:r>
              <a:rPr lang="en-US" dirty="0"/>
              <a:t>Smart analysis tool (e.g. separate </a:t>
            </a:r>
            <a:r>
              <a:rPr lang="en-US" dirty="0" err="1"/>
              <a:t>ggF</a:t>
            </a:r>
            <a:r>
              <a:rPr lang="en-US" dirty="0"/>
              <a:t> and VBF in di-Higgs)</a:t>
            </a:r>
          </a:p>
          <a:p>
            <a:r>
              <a:rPr lang="en-US" dirty="0"/>
              <a:t>Legacy results should include reinterpretable ones</a:t>
            </a:r>
          </a:p>
          <a:p>
            <a:r>
              <a:rPr lang="en-US" dirty="0"/>
              <a:t>Hadron colliders can do precision (W mass, weak mixing angle)</a:t>
            </a:r>
          </a:p>
          <a:p>
            <a:pPr lvl="1"/>
            <a:r>
              <a:rPr lang="en-US" dirty="0"/>
              <a:t>And low </a:t>
            </a:r>
            <a:r>
              <a:rPr lang="en-US" dirty="0" err="1"/>
              <a:t>pt</a:t>
            </a:r>
            <a:r>
              <a:rPr lang="en-US" dirty="0"/>
              <a:t> (whole host of QCD spectroscopy)</a:t>
            </a:r>
          </a:p>
          <a:p>
            <a:r>
              <a:rPr lang="en-US" dirty="0"/>
              <a:t>Leaps in sensitivity do happen</a:t>
            </a:r>
          </a:p>
          <a:p>
            <a:r>
              <a:rPr lang="en-US" dirty="0"/>
              <a:t>Trigger</a:t>
            </a:r>
          </a:p>
          <a:p>
            <a:pPr lvl="1"/>
            <a:r>
              <a:rPr lang="en-US" dirty="0"/>
              <a:t>Turn the “</a:t>
            </a:r>
            <a:r>
              <a:rPr lang="en-US" dirty="0" err="1"/>
              <a:t>picoscope</a:t>
            </a:r>
            <a:r>
              <a:rPr lang="en-US" dirty="0"/>
              <a:t>” to a completely new area of phase space</a:t>
            </a:r>
          </a:p>
          <a:p>
            <a:r>
              <a:rPr lang="en-US" dirty="0"/>
              <a:t>Colliders are complementary to other facilities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5ABE8F-64A2-ABA6-8D26-E9100F8898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715592-8E05-6441-83B5-D06CEB4D6E5B}" type="slidenum">
              <a:rPr lang="en-US" altLang="en-US" smtClean="0"/>
              <a:pPr>
                <a:defRPr/>
              </a:pPr>
              <a:t>56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73231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08460-4933-3E70-CEA6-54D6E209D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716085"/>
            <a:ext cx="8229600" cy="639763"/>
          </a:xfrm>
        </p:spPr>
        <p:txBody>
          <a:bodyPr/>
          <a:lstStyle/>
          <a:p>
            <a:r>
              <a:rPr lang="en-US" dirty="0"/>
              <a:t>End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ECA7FB-B427-0AB9-2607-4764453D21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715592-8E05-6441-83B5-D06CEB4D6E5B}" type="slidenum">
              <a:rPr lang="en-US" altLang="en-US" smtClean="0"/>
              <a:pPr>
                <a:defRPr/>
              </a:pPr>
              <a:t>57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938949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BB082-DCD2-B92D-6B89-21B165C33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CMS upgrades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441833-EE5D-F97A-6CBC-7D5DB084A7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715592-8E05-6441-83B5-D06CEB4D6E5B}" type="slidenum">
              <a:rPr lang="en-US" altLang="en-US" smtClean="0"/>
              <a:pPr>
                <a:defRPr/>
              </a:pPr>
              <a:t>58</a:t>
            </a:fld>
            <a:endParaRPr lang="en-US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B7EF98-5628-ECD2-8DFA-A29B165A7F0C}"/>
              </a:ext>
            </a:extLst>
          </p:cNvPr>
          <p:cNvSpPr txBox="1"/>
          <p:nvPr/>
        </p:nvSpPr>
        <p:spPr>
          <a:xfrm>
            <a:off x="7493805" y="5793571"/>
            <a:ext cx="16501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P. McBride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BD66052-F826-BBA5-BD21-A3C787B1B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3" y="833596"/>
            <a:ext cx="9104507" cy="4500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16125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BB082-DCD2-B92D-6B89-21B165C33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ATLAS upgrades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441833-EE5D-F97A-6CBC-7D5DB084A7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715592-8E05-6441-83B5-D06CEB4D6E5B}" type="slidenum">
              <a:rPr lang="en-US" altLang="en-US" smtClean="0"/>
              <a:pPr>
                <a:defRPr/>
              </a:pPr>
              <a:t>59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C6A1F7-B112-A1B1-4C62-B12D799E3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57" y="715963"/>
            <a:ext cx="8745641" cy="3886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B7EF98-5628-ECD2-8DFA-A29B165A7F0C}"/>
              </a:ext>
            </a:extLst>
          </p:cNvPr>
          <p:cNvSpPr txBox="1"/>
          <p:nvPr/>
        </p:nvSpPr>
        <p:spPr>
          <a:xfrm>
            <a:off x="7921806" y="5911204"/>
            <a:ext cx="12221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K. Tariq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72627A4-B390-8057-2A89-50C7FEADAFFC}"/>
              </a:ext>
            </a:extLst>
          </p:cNvPr>
          <p:cNvSpPr/>
          <p:nvPr/>
        </p:nvSpPr>
        <p:spPr bwMode="auto">
          <a:xfrm rot="19919983">
            <a:off x="8415024" y="4687540"/>
            <a:ext cx="755149" cy="3202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charset="0"/>
              <a:ea typeface="ＭＳ Ｐゴシック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5FD6537-884B-1D08-4D30-3FB847CBD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75" y="4625974"/>
            <a:ext cx="2163233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E4B8141A-F8C9-6D0C-5544-00A62A5F7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622932"/>
            <a:ext cx="1411107" cy="2175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DFCB53B-C81D-134E-0188-6CE7C359F3AE}"/>
              </a:ext>
            </a:extLst>
          </p:cNvPr>
          <p:cNvSpPr/>
          <p:nvPr/>
        </p:nvSpPr>
        <p:spPr bwMode="auto">
          <a:xfrm rot="20045842">
            <a:off x="8106438" y="4029616"/>
            <a:ext cx="838200" cy="4319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530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Number Placeholder 3">
            <a:extLst>
              <a:ext uri="{FF2B5EF4-FFF2-40B4-BE49-F238E27FC236}">
                <a16:creationId xmlns:a16="http://schemas.microsoft.com/office/drawing/2014/main" id="{59D177C9-25A2-15FF-5163-E7E0D6858AB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105000"/>
              <a:buChar char="•"/>
              <a:defRPr sz="2400" b="1">
                <a:solidFill>
                  <a:srgbClr val="33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80000"/>
              <a:buChar char="•"/>
              <a:defRPr sz="2000">
                <a:solidFill>
                  <a:srgbClr val="0066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80000"/>
              <a:buChar char="•"/>
              <a:defRPr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2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2C0B4B01-2D6D-8D42-A192-CA88248DF4F3}" type="slidenum">
              <a:rPr lang="en-US" altLang="en-US" sz="1200" smtClean="0">
                <a:solidFill>
                  <a:schemeClr val="tx1"/>
                </a:solidFill>
                <a:latin typeface="Comic Sans MS" panose="030F0902030302020204" pitchFamily="66" charset="0"/>
              </a:rPr>
              <a:pPr>
                <a:spcBef>
                  <a:spcPct val="0"/>
                </a:spcBef>
                <a:buSzTx/>
                <a:buFontTx/>
                <a:buNone/>
              </a:pPr>
              <a:t>6</a:t>
            </a:fld>
            <a:endParaRPr lang="en-US" altLang="en-US" sz="120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sp>
        <p:nvSpPr>
          <p:cNvPr id="498690" name="Rectangle 2">
            <a:extLst>
              <a:ext uri="{FF2B5EF4-FFF2-40B4-BE49-F238E27FC236}">
                <a16:creationId xmlns:a16="http://schemas.microsoft.com/office/drawing/2014/main" id="{3C8F7294-69E2-6835-671C-07F41C957D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3200" dirty="0">
                <a:cs typeface="+mj-cs"/>
              </a:rPr>
              <a:t>Proton Proton Collisions</a:t>
            </a:r>
            <a:endParaRPr lang="en-US" sz="3200" dirty="0">
              <a:cs typeface="+mj-cs"/>
            </a:endParaRPr>
          </a:p>
        </p:txBody>
      </p:sp>
      <p:sp>
        <p:nvSpPr>
          <p:cNvPr id="498691" name="Rectangle 3">
            <a:extLst>
              <a:ext uri="{FF2B5EF4-FFF2-40B4-BE49-F238E27FC236}">
                <a16:creationId xmlns:a16="http://schemas.microsoft.com/office/drawing/2014/main" id="{D1B73E95-77C2-5735-58CA-39D902E47C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GB" altLang="en-US" sz="2800" b="0" dirty="0">
              <a:solidFill>
                <a:srgbClr val="000099"/>
              </a:solidFill>
            </a:endParaRPr>
          </a:p>
          <a:p>
            <a:pPr eaLnBrk="1" hangingPunct="1">
              <a:defRPr/>
            </a:pPr>
            <a:endParaRPr lang="en-GB" altLang="en-US" sz="2800" b="0" dirty="0">
              <a:solidFill>
                <a:srgbClr val="000099"/>
              </a:solidFill>
            </a:endParaRPr>
          </a:p>
          <a:p>
            <a:pPr eaLnBrk="1" hangingPunct="1">
              <a:defRPr/>
            </a:pPr>
            <a:endParaRPr lang="en-GB" altLang="en-US" sz="2800" b="0" dirty="0">
              <a:solidFill>
                <a:srgbClr val="000099"/>
              </a:solidFill>
            </a:endParaRPr>
          </a:p>
          <a:p>
            <a:pPr marL="0" indent="0" eaLnBrk="1" hangingPunct="1">
              <a:buFontTx/>
              <a:buNone/>
              <a:defRPr/>
            </a:pPr>
            <a:endParaRPr lang="en-GB" altLang="en-US" sz="2800" b="0" dirty="0">
              <a:solidFill>
                <a:srgbClr val="000099"/>
              </a:solidFill>
            </a:endParaRPr>
          </a:p>
          <a:p>
            <a:pPr eaLnBrk="1" hangingPunct="1">
              <a:defRPr/>
            </a:pPr>
            <a:endParaRPr lang="en-GB" altLang="en-US" sz="2800" b="0" dirty="0">
              <a:solidFill>
                <a:srgbClr val="000099"/>
              </a:solidFill>
            </a:endParaRPr>
          </a:p>
          <a:p>
            <a:pPr eaLnBrk="1" hangingPunct="1">
              <a:defRPr/>
            </a:pPr>
            <a:endParaRPr lang="en-GB" altLang="en-US" sz="2800" b="0" dirty="0">
              <a:solidFill>
                <a:srgbClr val="000099"/>
              </a:solidFill>
            </a:endParaRPr>
          </a:p>
          <a:p>
            <a:pPr eaLnBrk="1" hangingPunct="1">
              <a:defRPr/>
            </a:pPr>
            <a:endParaRPr lang="en-GB" altLang="en-US" b="0" dirty="0">
              <a:solidFill>
                <a:srgbClr val="000099"/>
              </a:solidFill>
            </a:endParaRPr>
          </a:p>
          <a:p>
            <a:pPr eaLnBrk="1" hangingPunct="1">
              <a:defRPr/>
            </a:pPr>
            <a:endParaRPr lang="en-GB" altLang="en-US" sz="2800" b="0" dirty="0">
              <a:solidFill>
                <a:srgbClr val="FF0000"/>
              </a:solidFill>
            </a:endParaRPr>
          </a:p>
          <a:p>
            <a:pPr eaLnBrk="1" hangingPunct="1">
              <a:defRPr/>
            </a:pPr>
            <a:endParaRPr lang="en-US" altLang="en-US" dirty="0"/>
          </a:p>
        </p:txBody>
      </p:sp>
      <p:pic>
        <p:nvPicPr>
          <p:cNvPr id="23556" name="Picture 4" descr="Diagram, schematic&#10;&#10;Description automatically generated">
            <a:extLst>
              <a:ext uri="{FF2B5EF4-FFF2-40B4-BE49-F238E27FC236}">
                <a16:creationId xmlns:a16="http://schemas.microsoft.com/office/drawing/2014/main" id="{8087CC46-A679-592B-89E0-B1F922A3A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8" y="762000"/>
            <a:ext cx="7948612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Box 6">
            <a:extLst>
              <a:ext uri="{FF2B5EF4-FFF2-40B4-BE49-F238E27FC236}">
                <a16:creationId xmlns:a16="http://schemas.microsoft.com/office/drawing/2014/main" id="{2528612E-4665-33AE-1C4C-FEBC4AE377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9863" y="762000"/>
            <a:ext cx="1146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5000"/>
              <a:buChar char="•"/>
              <a:defRPr sz="2400" b="1">
                <a:solidFill>
                  <a:srgbClr val="33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80000"/>
              <a:buChar char="•"/>
              <a:defRPr sz="2000">
                <a:solidFill>
                  <a:srgbClr val="0066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80000"/>
              <a:buChar char="•"/>
              <a:defRPr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2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SzTx/>
              <a:buFontTx/>
              <a:buNone/>
            </a:pPr>
            <a:r>
              <a:rPr lang="en-US" altLang="en-US" sz="1800" b="0">
                <a:solidFill>
                  <a:schemeClr val="accent2"/>
                </a:solidFill>
              </a:rPr>
              <a:t>G. Salam</a:t>
            </a:r>
          </a:p>
        </p:txBody>
      </p:sp>
      <p:sp>
        <p:nvSpPr>
          <p:cNvPr id="23558" name="TextBox 7">
            <a:extLst>
              <a:ext uri="{FF2B5EF4-FFF2-40B4-BE49-F238E27FC236}">
                <a16:creationId xmlns:a16="http://schemas.microsoft.com/office/drawing/2014/main" id="{9520E7B7-DD60-4806-FA2A-F5BC2FA39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0" y="2009775"/>
            <a:ext cx="24971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5000"/>
              <a:buChar char="•"/>
              <a:defRPr sz="2400" b="1">
                <a:solidFill>
                  <a:srgbClr val="33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80000"/>
              <a:buChar char="•"/>
              <a:defRPr sz="2000">
                <a:solidFill>
                  <a:srgbClr val="0066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80000"/>
              <a:buChar char="•"/>
              <a:defRPr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2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SzTx/>
              <a:buFontTx/>
              <a:buNone/>
            </a:pPr>
            <a:r>
              <a:rPr lang="en-US" altLang="en-US" b="0">
                <a:solidFill>
                  <a:schemeClr val="accent2"/>
                </a:solidFill>
              </a:rPr>
              <a:t>Underlying event</a:t>
            </a:r>
          </a:p>
        </p:txBody>
      </p:sp>
      <p:sp>
        <p:nvSpPr>
          <p:cNvPr id="23559" name="Oval 8">
            <a:extLst>
              <a:ext uri="{FF2B5EF4-FFF2-40B4-BE49-F238E27FC236}">
                <a16:creationId xmlns:a16="http://schemas.microsoft.com/office/drawing/2014/main" id="{137DE1C2-B5FE-25BC-C6AD-268EBC28AF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3600" y="1920875"/>
            <a:ext cx="2649538" cy="595313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SzPct val="105000"/>
              <a:buChar char="•"/>
              <a:defRPr sz="2400" b="1">
                <a:solidFill>
                  <a:srgbClr val="33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80000"/>
              <a:buChar char="•"/>
              <a:defRPr sz="2000">
                <a:solidFill>
                  <a:srgbClr val="0066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80000"/>
              <a:buChar char="•"/>
              <a:defRPr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2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SzTx/>
            </a:pPr>
            <a:endParaRPr lang="en-US" altLang="en-US" b="0">
              <a:solidFill>
                <a:schemeClr val="accent2"/>
              </a:solidFill>
            </a:endParaRPr>
          </a:p>
        </p:txBody>
      </p:sp>
      <p:pic>
        <p:nvPicPr>
          <p:cNvPr id="23560" name="Picture 8">
            <a:extLst>
              <a:ext uri="{FF2B5EF4-FFF2-40B4-BE49-F238E27FC236}">
                <a16:creationId xmlns:a16="http://schemas.microsoft.com/office/drawing/2014/main" id="{DE381A14-6097-D1BC-5C11-140320990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52" b="21919"/>
          <a:stretch>
            <a:fillRect/>
          </a:stretch>
        </p:blipFill>
        <p:spPr bwMode="auto">
          <a:xfrm flipH="1">
            <a:off x="914400" y="3803650"/>
            <a:ext cx="7104063" cy="247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1" name="TextBox 9">
            <a:extLst>
              <a:ext uri="{FF2B5EF4-FFF2-40B4-BE49-F238E27FC236}">
                <a16:creationId xmlns:a16="http://schemas.microsoft.com/office/drawing/2014/main" id="{C04A827C-127C-2230-3CCA-7D34361AD4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88" y="715963"/>
            <a:ext cx="49704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5000"/>
              <a:buChar char="•"/>
              <a:defRPr sz="2400" b="1">
                <a:solidFill>
                  <a:srgbClr val="33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80000"/>
              <a:buChar char="•"/>
              <a:defRPr sz="2000">
                <a:solidFill>
                  <a:srgbClr val="0066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80000"/>
              <a:buChar char="•"/>
              <a:defRPr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2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SzTx/>
              <a:buFontTx/>
              <a:buNone/>
            </a:pPr>
            <a:r>
              <a:rPr lang="en-US" altLang="en-US" b="0">
                <a:solidFill>
                  <a:schemeClr val="accent2"/>
                </a:solidFill>
              </a:rPr>
              <a:t>LHC 13 TeV centre of mass energy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F3573-C146-05F8-E2FB-BA4AAC89C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Kinematic Distributions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BBD7C07-B8D3-33BD-276C-868224E59F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838200"/>
            <a:ext cx="8772771" cy="4572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F9DFA9-AA16-3E90-3353-5101768712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715592-8E05-6441-83B5-D06CEB4D6E5B}" type="slidenum">
              <a:rPr lang="en-US" altLang="en-US" smtClean="0"/>
              <a:pPr>
                <a:defRPr/>
              </a:pPr>
              <a:t>60</a:t>
            </a:fld>
            <a:endParaRPr lang="en-US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8D2503-AD52-EF0E-49BB-F4D28EB0693E}"/>
              </a:ext>
            </a:extLst>
          </p:cNvPr>
          <p:cNvSpPr txBox="1"/>
          <p:nvPr/>
        </p:nvSpPr>
        <p:spPr>
          <a:xfrm>
            <a:off x="7315200" y="5791200"/>
            <a:ext cx="1542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N. Wardle</a:t>
            </a:r>
          </a:p>
        </p:txBody>
      </p:sp>
    </p:spTree>
    <p:extLst>
      <p:ext uri="{BB962C8B-B14F-4D97-AF65-F5344CB8AC3E}">
        <p14:creationId xmlns:p14="http://schemas.microsoft.com/office/powerpoint/2010/main" val="404221755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D5B95-EC99-CAE6-46A9-EE7AF2557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9311D3-6586-F032-7C25-4EC179AD07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projections we easily assume theory uncertainty improves by factor 2 – how do we get there and is this realistic?</a:t>
            </a:r>
          </a:p>
          <a:p>
            <a:r>
              <a:rPr lang="en-US" dirty="0"/>
              <a:t>What accuracy of </a:t>
            </a:r>
            <a:r>
              <a:rPr lang="en-US" dirty="0">
                <a:latin typeface="Symbol" pitchFamily="2" charset="2"/>
              </a:rPr>
              <a:t>k</a:t>
            </a:r>
            <a:r>
              <a:rPr lang="en-US" baseline="-25000" dirty="0">
                <a:latin typeface="Symbol" pitchFamily="2" charset="2"/>
              </a:rPr>
              <a:t>l</a:t>
            </a:r>
            <a:r>
              <a:rPr lang="en-US" dirty="0"/>
              <a:t> will tell us the fate of the universe?</a:t>
            </a:r>
          </a:p>
          <a:p>
            <a:r>
              <a:rPr lang="en-US" dirty="0"/>
              <a:t>How would you organize to have a comprehensive set of legacy measurements in ~2040?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F2D2EF-3C04-85D0-3FF4-9718DF58C5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715592-8E05-6441-83B5-D06CEB4D6E5B}" type="slidenum">
              <a:rPr lang="en-US" altLang="en-US" smtClean="0"/>
              <a:pPr>
                <a:defRPr/>
              </a:pPr>
              <a:t>61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002535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>
            <a:extLst>
              <a:ext uri="{FF2B5EF4-FFF2-40B4-BE49-F238E27FC236}">
                <a16:creationId xmlns:a16="http://schemas.microsoft.com/office/drawing/2014/main" id="{BF45FDEA-9ECD-A335-A4CB-E510240F66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Standard Model Shortcomings</a:t>
            </a:r>
          </a:p>
        </p:txBody>
      </p:sp>
      <p:sp>
        <p:nvSpPr>
          <p:cNvPr id="45058" name="Content Placeholder 2">
            <a:extLst>
              <a:ext uri="{FF2B5EF4-FFF2-40B4-BE49-F238E27FC236}">
                <a16:creationId xmlns:a16="http://schemas.microsoft.com/office/drawing/2014/main" id="{155F2142-33F0-0641-C04F-9A6CE2660F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990600"/>
            <a:ext cx="8458200" cy="5181600"/>
          </a:xfrm>
        </p:spPr>
        <p:txBody>
          <a:bodyPr/>
          <a:lstStyle/>
          <a:p>
            <a:r>
              <a:rPr lang="en-US" altLang="en-US" b="0" dirty="0"/>
              <a:t>Remarkable self-consistency and predictive power… but…</a:t>
            </a:r>
          </a:p>
          <a:p>
            <a:r>
              <a:rPr lang="en-US" altLang="en-US" b="0" dirty="0"/>
              <a:t>Couplings of different scales – partial unification through Electroweak theory, but not unified with QCD</a:t>
            </a:r>
          </a:p>
          <a:p>
            <a:r>
              <a:rPr lang="en-US" altLang="en-US" b="0" dirty="0"/>
              <a:t>Nothing to say about gravity</a:t>
            </a:r>
          </a:p>
          <a:p>
            <a:r>
              <a:rPr lang="en-US" altLang="en-US" b="0" dirty="0"/>
              <a:t>(Too?) many free parameters</a:t>
            </a:r>
          </a:p>
          <a:p>
            <a:r>
              <a:rPr lang="en-US" altLang="en-US" b="0" dirty="0"/>
              <a:t>Hierarchy problem (difference in scales of fundamental forces)</a:t>
            </a:r>
          </a:p>
          <a:p>
            <a:r>
              <a:rPr lang="en-US" altLang="en-US" b="0" dirty="0"/>
              <a:t>Naturalness problem (Higgs mass fine—tuned)</a:t>
            </a:r>
          </a:p>
          <a:p>
            <a:r>
              <a:rPr lang="en-US" altLang="en-US" b="0" dirty="0"/>
              <a:t>No dark matter candidate</a:t>
            </a:r>
          </a:p>
          <a:p>
            <a:pPr marL="0" indent="0">
              <a:buNone/>
            </a:pPr>
            <a:endParaRPr lang="en-US" altLang="en-US" b="0" dirty="0"/>
          </a:p>
          <a:p>
            <a:r>
              <a:rPr lang="en-US" altLang="en-US" b="0" dirty="0"/>
              <a:t>… and so we are driven to look Beyond the Standard Model</a:t>
            </a:r>
          </a:p>
          <a:p>
            <a:endParaRPr lang="en-US" altLang="en-US" dirty="0"/>
          </a:p>
          <a:p>
            <a:endParaRPr lang="en-US" altLang="en-US" dirty="0"/>
          </a:p>
        </p:txBody>
      </p:sp>
      <p:sp>
        <p:nvSpPr>
          <p:cNvPr id="45059" name="Slide Number Placeholder 3">
            <a:extLst>
              <a:ext uri="{FF2B5EF4-FFF2-40B4-BE49-F238E27FC236}">
                <a16:creationId xmlns:a16="http://schemas.microsoft.com/office/drawing/2014/main" id="{B19A8DA0-7234-F51A-1747-41F3A068466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105000"/>
              <a:buChar char="•"/>
              <a:defRPr sz="2400" b="1">
                <a:solidFill>
                  <a:srgbClr val="33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80000"/>
              <a:buChar char="•"/>
              <a:defRPr sz="2000">
                <a:solidFill>
                  <a:srgbClr val="0066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80000"/>
              <a:buChar char="•"/>
              <a:defRPr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2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23D75E34-CCD5-C841-8BFE-84280BAC6E2D}" type="slidenum">
              <a:rPr lang="en-US" altLang="en-US" sz="1200" smtClean="0">
                <a:solidFill>
                  <a:schemeClr val="tx1"/>
                </a:solidFill>
                <a:latin typeface="Comic Sans MS" panose="030F0902030302020204" pitchFamily="66" charset="0"/>
              </a:rPr>
              <a:pPr>
                <a:spcBef>
                  <a:spcPct val="0"/>
                </a:spcBef>
                <a:buSzTx/>
                <a:buFontTx/>
                <a:buNone/>
              </a:pPr>
              <a:t>62</a:t>
            </a:fld>
            <a:endParaRPr lang="en-US" altLang="en-US" sz="120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54353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>
            <a:extLst>
              <a:ext uri="{FF2B5EF4-FFF2-40B4-BE49-F238E27FC236}">
                <a16:creationId xmlns:a16="http://schemas.microsoft.com/office/drawing/2014/main" id="{F74C253F-7D67-91E6-6F86-79F77D38D8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What precision is necessary?</a:t>
            </a:r>
          </a:p>
        </p:txBody>
      </p:sp>
      <p:sp>
        <p:nvSpPr>
          <p:cNvPr id="57346" name="Content Placeholder 2">
            <a:extLst>
              <a:ext uri="{FF2B5EF4-FFF2-40B4-BE49-F238E27FC236}">
                <a16:creationId xmlns:a16="http://schemas.microsoft.com/office/drawing/2014/main" id="{BE523E13-A437-0EB7-2EBE-66DB13E9486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SM couplings can be modified by new physics</a:t>
            </a:r>
          </a:p>
          <a:p>
            <a:endParaRPr lang="en-US" altLang="en-US"/>
          </a:p>
          <a:p>
            <a:r>
              <a:rPr lang="en-US" altLang="en-US"/>
              <a:t>Modifications can be small depending on the BSM scenario (Snowmass report)</a:t>
            </a:r>
          </a:p>
          <a:p>
            <a:pPr lvl="1"/>
            <a:r>
              <a:rPr lang="en-US" altLang="en-US"/>
              <a:t>For new physics at the 1TeV mass scale:</a:t>
            </a:r>
          </a:p>
          <a:p>
            <a:pPr lvl="1"/>
            <a:endParaRPr lang="en-US" altLang="en-US"/>
          </a:p>
          <a:p>
            <a:pPr lvl="1"/>
            <a:endParaRPr lang="en-US" altLang="en-US"/>
          </a:p>
          <a:p>
            <a:pPr lvl="1"/>
            <a:endParaRPr lang="en-US" altLang="en-US"/>
          </a:p>
          <a:p>
            <a:pPr lvl="1"/>
            <a:endParaRPr lang="en-US" altLang="en-US"/>
          </a:p>
          <a:p>
            <a:pPr lvl="1"/>
            <a:endParaRPr lang="en-US" altLang="en-US"/>
          </a:p>
          <a:p>
            <a:pPr lvl="1"/>
            <a:endParaRPr lang="en-US" altLang="en-US"/>
          </a:p>
          <a:p>
            <a:pPr lvl="1"/>
            <a:endParaRPr lang="en-US" altLang="en-US"/>
          </a:p>
          <a:p>
            <a:pPr lvl="1"/>
            <a:endParaRPr lang="en-US" altLang="en-US"/>
          </a:p>
          <a:p>
            <a:pPr lvl="1"/>
            <a:r>
              <a:rPr lang="en-US" altLang="en-US"/>
              <a:t>Higher scales imply smaller effects</a:t>
            </a:r>
          </a:p>
        </p:txBody>
      </p:sp>
      <p:sp>
        <p:nvSpPr>
          <p:cNvPr id="57347" name="Slide Number Placeholder 3">
            <a:extLst>
              <a:ext uri="{FF2B5EF4-FFF2-40B4-BE49-F238E27FC236}">
                <a16:creationId xmlns:a16="http://schemas.microsoft.com/office/drawing/2014/main" id="{0DEFB9A3-BF6E-91F3-87E1-1CC0F53BED9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105000"/>
              <a:buChar char="•"/>
              <a:defRPr sz="2400" b="1">
                <a:solidFill>
                  <a:srgbClr val="33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80000"/>
              <a:buChar char="•"/>
              <a:defRPr sz="2000">
                <a:solidFill>
                  <a:srgbClr val="0066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80000"/>
              <a:buChar char="•"/>
              <a:defRPr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2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D49DCF68-9074-A547-8F6D-FDFB83470E62}" type="slidenum">
              <a:rPr lang="en-US" altLang="en-US" sz="1200" smtClean="0">
                <a:solidFill>
                  <a:schemeClr val="tx1"/>
                </a:solidFill>
                <a:latin typeface="Comic Sans MS" panose="030F0902030302020204" pitchFamily="66" charset="0"/>
              </a:rPr>
              <a:pPr>
                <a:spcBef>
                  <a:spcPct val="0"/>
                </a:spcBef>
                <a:buSzTx/>
                <a:buFontTx/>
                <a:buNone/>
              </a:pPr>
              <a:t>63</a:t>
            </a:fld>
            <a:endParaRPr lang="en-US" altLang="en-US" sz="120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pic>
        <p:nvPicPr>
          <p:cNvPr id="57348" name="Picture 4">
            <a:extLst>
              <a:ext uri="{FF2B5EF4-FFF2-40B4-BE49-F238E27FC236}">
                <a16:creationId xmlns:a16="http://schemas.microsoft.com/office/drawing/2014/main" id="{C9F6385E-A60D-07B5-87B3-88263AABF4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092450"/>
            <a:ext cx="7543800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5">
            <a:extLst>
              <a:ext uri="{FF2B5EF4-FFF2-40B4-BE49-F238E27FC236}">
                <a16:creationId xmlns:a16="http://schemas.microsoft.com/office/drawing/2014/main" id="{0C0E5DAE-8871-C4B2-16A8-4C247FBEDE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371600"/>
            <a:ext cx="22987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10F389-8825-AA7C-D8D6-06D8AC1C9A59}"/>
              </a:ext>
            </a:extLst>
          </p:cNvPr>
          <p:cNvSpPr txBox="1"/>
          <p:nvPr/>
        </p:nvSpPr>
        <p:spPr>
          <a:xfrm>
            <a:off x="6718300" y="5695950"/>
            <a:ext cx="2044700" cy="400050"/>
          </a:xfrm>
          <a:prstGeom prst="rect">
            <a:avLst/>
          </a:prstGeom>
          <a:solidFill>
            <a:srgbClr val="FFF53A"/>
          </a:solidFill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arXiv:1310.8361</a:t>
            </a:r>
          </a:p>
        </p:txBody>
      </p:sp>
    </p:spTree>
    <p:extLst>
      <p:ext uri="{BB962C8B-B14F-4D97-AF65-F5344CB8AC3E}">
        <p14:creationId xmlns:p14="http://schemas.microsoft.com/office/powerpoint/2010/main" val="146278502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>
            <a:extLst>
              <a:ext uri="{FF2B5EF4-FFF2-40B4-BE49-F238E27FC236}">
                <a16:creationId xmlns:a16="http://schemas.microsoft.com/office/drawing/2014/main" id="{32C51714-6E2C-ADDD-C014-B31EC87A77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Dark Matter</a:t>
            </a:r>
          </a:p>
        </p:txBody>
      </p:sp>
      <p:sp>
        <p:nvSpPr>
          <p:cNvPr id="46083" name="Slide Number Placeholder 3">
            <a:extLst>
              <a:ext uri="{FF2B5EF4-FFF2-40B4-BE49-F238E27FC236}">
                <a16:creationId xmlns:a16="http://schemas.microsoft.com/office/drawing/2014/main" id="{76FC7121-32F7-CD09-4A15-DAFF73FBB22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105000"/>
              <a:buChar char="•"/>
              <a:defRPr sz="2400" b="1">
                <a:solidFill>
                  <a:srgbClr val="33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80000"/>
              <a:buChar char="•"/>
              <a:defRPr sz="2000">
                <a:solidFill>
                  <a:srgbClr val="0066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80000"/>
              <a:buChar char="•"/>
              <a:defRPr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2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B9016485-805D-7D41-B3D8-963CEF739E53}" type="slidenum">
              <a:rPr lang="en-US" altLang="en-US" sz="1200" smtClean="0">
                <a:solidFill>
                  <a:schemeClr val="tx1"/>
                </a:solidFill>
                <a:latin typeface="Comic Sans MS" panose="030F0902030302020204" pitchFamily="66" charset="0"/>
              </a:rPr>
              <a:pPr>
                <a:spcBef>
                  <a:spcPct val="0"/>
                </a:spcBef>
                <a:buSzTx/>
                <a:buFontTx/>
                <a:buNone/>
              </a:pPr>
              <a:t>64</a:t>
            </a:fld>
            <a:endParaRPr lang="en-US" altLang="en-US" sz="120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pic>
        <p:nvPicPr>
          <p:cNvPr id="46084" name="Picture 4">
            <a:extLst>
              <a:ext uri="{FF2B5EF4-FFF2-40B4-BE49-F238E27FC236}">
                <a16:creationId xmlns:a16="http://schemas.microsoft.com/office/drawing/2014/main" id="{68F2F06F-0536-DDF6-088A-6BE2298676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24000"/>
            <a:ext cx="5257800" cy="348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30732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Number Placeholder 3">
            <a:extLst>
              <a:ext uri="{FF2B5EF4-FFF2-40B4-BE49-F238E27FC236}">
                <a16:creationId xmlns:a16="http://schemas.microsoft.com/office/drawing/2014/main" id="{8FBF451E-FC42-CE99-2E89-7E67A2D140C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105000"/>
              <a:buChar char="•"/>
              <a:defRPr sz="2400" b="1">
                <a:solidFill>
                  <a:srgbClr val="33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80000"/>
              <a:buChar char="•"/>
              <a:defRPr sz="2000">
                <a:solidFill>
                  <a:srgbClr val="0066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80000"/>
              <a:buChar char="•"/>
              <a:defRPr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2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5458BA3E-4C75-0944-9E24-E68F0E63EE8B}" type="slidenum">
              <a:rPr lang="en-US" altLang="en-US" sz="1200" smtClean="0">
                <a:solidFill>
                  <a:schemeClr val="tx1"/>
                </a:solidFill>
                <a:latin typeface="Comic Sans MS" panose="030F0902030302020204" pitchFamily="66" charset="0"/>
              </a:rPr>
              <a:pPr>
                <a:spcBef>
                  <a:spcPct val="0"/>
                </a:spcBef>
                <a:buSzTx/>
                <a:buFontTx/>
                <a:buNone/>
              </a:pPr>
              <a:t>7</a:t>
            </a:fld>
            <a:endParaRPr lang="en-US" altLang="en-US" sz="120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sp>
        <p:nvSpPr>
          <p:cNvPr id="498690" name="Rectangle 2">
            <a:extLst>
              <a:ext uri="{FF2B5EF4-FFF2-40B4-BE49-F238E27FC236}">
                <a16:creationId xmlns:a16="http://schemas.microsoft.com/office/drawing/2014/main" id="{2A9CC8C5-33E4-06FA-137B-2339A4A97F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3200" dirty="0">
                <a:cs typeface="+mj-cs"/>
              </a:rPr>
              <a:t>Proton Proton Collisions</a:t>
            </a:r>
            <a:endParaRPr lang="en-US" sz="3200" dirty="0">
              <a:cs typeface="+mj-cs"/>
            </a:endParaRPr>
          </a:p>
        </p:txBody>
      </p:sp>
      <p:sp>
        <p:nvSpPr>
          <p:cNvPr id="498691" name="Rectangle 3">
            <a:extLst>
              <a:ext uri="{FF2B5EF4-FFF2-40B4-BE49-F238E27FC236}">
                <a16:creationId xmlns:a16="http://schemas.microsoft.com/office/drawing/2014/main" id="{7BB5FB65-4FB6-6376-0097-5C26A0676E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915400" cy="5181600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en-US" sz="2800" b="0" dirty="0">
                <a:solidFill>
                  <a:srgbClr val="000099"/>
                </a:solidFill>
              </a:rPr>
              <a:t>Example production diagrams: top, exotic W’</a:t>
            </a:r>
          </a:p>
          <a:p>
            <a:pPr eaLnBrk="1" hangingPunct="1">
              <a:defRPr/>
            </a:pPr>
            <a:endParaRPr lang="en-GB" altLang="en-US" sz="2800" b="0" dirty="0">
              <a:solidFill>
                <a:srgbClr val="000099"/>
              </a:solidFill>
            </a:endParaRPr>
          </a:p>
          <a:p>
            <a:pPr eaLnBrk="1" hangingPunct="1">
              <a:defRPr/>
            </a:pPr>
            <a:endParaRPr lang="en-GB" altLang="en-US" sz="2800" b="0" dirty="0">
              <a:solidFill>
                <a:srgbClr val="000099"/>
              </a:solidFill>
            </a:endParaRPr>
          </a:p>
          <a:p>
            <a:pPr eaLnBrk="1" hangingPunct="1">
              <a:defRPr/>
            </a:pPr>
            <a:endParaRPr lang="en-GB" altLang="en-US" sz="2800" b="0" dirty="0">
              <a:solidFill>
                <a:srgbClr val="000099"/>
              </a:solidFill>
            </a:endParaRPr>
          </a:p>
          <a:p>
            <a:pPr eaLnBrk="1" hangingPunct="1">
              <a:defRPr/>
            </a:pPr>
            <a:endParaRPr lang="en-GB" altLang="en-US" sz="2800" b="0" dirty="0">
              <a:solidFill>
                <a:srgbClr val="000099"/>
              </a:solidFill>
            </a:endParaRPr>
          </a:p>
          <a:p>
            <a:pPr eaLnBrk="1" hangingPunct="1">
              <a:defRPr/>
            </a:pPr>
            <a:r>
              <a:rPr lang="en-GB" altLang="en-US" sz="2800" b="0" dirty="0">
                <a:solidFill>
                  <a:srgbClr val="000099"/>
                </a:solidFill>
              </a:rPr>
              <a:t>Leads to multitude of signatures (leptons, jets…)</a:t>
            </a:r>
          </a:p>
          <a:p>
            <a:pPr eaLnBrk="1" hangingPunct="1">
              <a:defRPr/>
            </a:pPr>
            <a:r>
              <a:rPr lang="en-GB" altLang="en-US" sz="2800" b="0" dirty="0">
                <a:solidFill>
                  <a:srgbClr val="000099"/>
                </a:solidFill>
              </a:rPr>
              <a:t>Motivates a </a:t>
            </a:r>
            <a:r>
              <a:rPr lang="en-GB" altLang="en-US" sz="2800" b="0" i="1" dirty="0">
                <a:solidFill>
                  <a:srgbClr val="000099"/>
                </a:solidFill>
              </a:rPr>
              <a:t>General Purpose Detector </a:t>
            </a:r>
            <a:r>
              <a:rPr lang="en-GB" altLang="en-US" sz="2800" b="0" dirty="0">
                <a:solidFill>
                  <a:srgbClr val="000099"/>
                </a:solidFill>
              </a:rPr>
              <a:t>with capabilities for all these particles (</a:t>
            </a:r>
            <a:r>
              <a:rPr lang="en-GB" altLang="en-US" sz="2400" b="0" dirty="0">
                <a:solidFill>
                  <a:srgbClr val="000099"/>
                </a:solidFill>
              </a:rPr>
              <a:t>ATLAS and CMS)</a:t>
            </a:r>
          </a:p>
          <a:p>
            <a:pPr eaLnBrk="1" hangingPunct="1">
              <a:defRPr/>
            </a:pPr>
            <a:endParaRPr lang="en-GB" altLang="en-US" sz="2800" b="0" dirty="0">
              <a:solidFill>
                <a:srgbClr val="000099"/>
              </a:solidFill>
            </a:endParaRPr>
          </a:p>
          <a:p>
            <a:pPr eaLnBrk="1" hangingPunct="1">
              <a:defRPr/>
            </a:pPr>
            <a:r>
              <a:rPr lang="en-GB" altLang="en-US" sz="2800" b="0" dirty="0">
                <a:solidFill>
                  <a:srgbClr val="000099"/>
                </a:solidFill>
              </a:rPr>
              <a:t>b-physics detector: </a:t>
            </a:r>
            <a:r>
              <a:rPr lang="en-GB" altLang="en-US" sz="2800" b="0" dirty="0" err="1">
                <a:solidFill>
                  <a:srgbClr val="000099"/>
                </a:solidFill>
              </a:rPr>
              <a:t>LHCb</a:t>
            </a:r>
            <a:r>
              <a:rPr lang="en-GB" altLang="en-US" sz="2800" b="0" dirty="0">
                <a:solidFill>
                  <a:srgbClr val="000099"/>
                </a:solidFill>
              </a:rPr>
              <a:t> (</a:t>
            </a:r>
            <a:r>
              <a:rPr lang="en-GB" altLang="en-US" sz="2800" b="0" dirty="0" err="1">
                <a:solidFill>
                  <a:srgbClr val="000099"/>
                </a:solidFill>
              </a:rPr>
              <a:t>C.Parkes</a:t>
            </a:r>
            <a:r>
              <a:rPr lang="en-GB" altLang="en-US" sz="2800" b="0" dirty="0">
                <a:solidFill>
                  <a:srgbClr val="000099"/>
                </a:solidFill>
              </a:rPr>
              <a:t> 2023)</a:t>
            </a:r>
          </a:p>
          <a:p>
            <a:pPr eaLnBrk="1" hangingPunct="1">
              <a:defRPr/>
            </a:pPr>
            <a:r>
              <a:rPr lang="en-GB" altLang="en-US" sz="2800" b="0" dirty="0">
                <a:solidFill>
                  <a:srgbClr val="000099"/>
                </a:solidFill>
              </a:rPr>
              <a:t>heavy-ion detector: ALICE</a:t>
            </a:r>
          </a:p>
          <a:p>
            <a:pPr eaLnBrk="1" hangingPunct="1">
              <a:defRPr/>
            </a:pPr>
            <a:endParaRPr lang="en-GB" altLang="en-US" sz="2800" b="0" dirty="0">
              <a:solidFill>
                <a:srgbClr val="000099"/>
              </a:solidFill>
            </a:endParaRPr>
          </a:p>
          <a:p>
            <a:pPr eaLnBrk="1" hangingPunct="1">
              <a:defRPr/>
            </a:pPr>
            <a:endParaRPr lang="en-GB" altLang="en-US" sz="2800" b="0" dirty="0">
              <a:solidFill>
                <a:srgbClr val="000099"/>
              </a:solidFill>
            </a:endParaRPr>
          </a:p>
          <a:p>
            <a:pPr eaLnBrk="1" hangingPunct="1">
              <a:defRPr/>
            </a:pPr>
            <a:endParaRPr lang="en-GB" altLang="en-US" sz="2800" b="0" dirty="0">
              <a:solidFill>
                <a:srgbClr val="000099"/>
              </a:solidFill>
            </a:endParaRPr>
          </a:p>
          <a:p>
            <a:pPr eaLnBrk="1" hangingPunct="1">
              <a:defRPr/>
            </a:pPr>
            <a:endParaRPr lang="en-GB" altLang="en-US" sz="2800" b="0" dirty="0">
              <a:solidFill>
                <a:srgbClr val="000099"/>
              </a:solidFill>
            </a:endParaRPr>
          </a:p>
          <a:p>
            <a:pPr eaLnBrk="1" hangingPunct="1">
              <a:defRPr/>
            </a:pPr>
            <a:endParaRPr lang="en-GB" altLang="en-US" b="0" dirty="0">
              <a:solidFill>
                <a:srgbClr val="000099"/>
              </a:solidFill>
            </a:endParaRPr>
          </a:p>
          <a:p>
            <a:pPr eaLnBrk="1" hangingPunct="1">
              <a:defRPr/>
            </a:pPr>
            <a:endParaRPr lang="en-GB" altLang="en-US" sz="2800" b="0" dirty="0">
              <a:solidFill>
                <a:srgbClr val="FF0000"/>
              </a:solidFill>
            </a:endParaRPr>
          </a:p>
          <a:p>
            <a:pPr eaLnBrk="1" hangingPunct="1">
              <a:defRPr/>
            </a:pPr>
            <a:endParaRPr lang="en-US" altLang="en-US" dirty="0"/>
          </a:p>
        </p:txBody>
      </p:sp>
      <p:pic>
        <p:nvPicPr>
          <p:cNvPr id="24580" name="Picture 2" descr="Feynman diagram for W boson production from quark-antiquark... | Download  Scientific Diagram">
            <a:extLst>
              <a:ext uri="{FF2B5EF4-FFF2-40B4-BE49-F238E27FC236}">
                <a16:creationId xmlns:a16="http://schemas.microsoft.com/office/drawing/2014/main" id="{60845A97-35DB-E727-11A8-F5B9DF809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447800"/>
            <a:ext cx="340677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2" descr="A picture containing clock&#10;&#10;Description automatically generated">
            <a:extLst>
              <a:ext uri="{FF2B5EF4-FFF2-40B4-BE49-F238E27FC236}">
                <a16:creationId xmlns:a16="http://schemas.microsoft.com/office/drawing/2014/main" id="{ECE87D21-C7E1-712B-BD39-415E130D8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8" y="1579418"/>
            <a:ext cx="30702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Number Placeholder 3">
            <a:extLst>
              <a:ext uri="{FF2B5EF4-FFF2-40B4-BE49-F238E27FC236}">
                <a16:creationId xmlns:a16="http://schemas.microsoft.com/office/drawing/2014/main" id="{22398CFD-F0F1-7C3D-B1AE-92D25D3430C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105000"/>
              <a:buChar char="•"/>
              <a:defRPr sz="2400" b="1">
                <a:solidFill>
                  <a:srgbClr val="33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80000"/>
              <a:buChar char="•"/>
              <a:defRPr sz="2000">
                <a:solidFill>
                  <a:srgbClr val="0066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80000"/>
              <a:buChar char="•"/>
              <a:defRPr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2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44681761-9990-5D4C-A29B-A587DAECF0FA}" type="slidenum">
              <a:rPr lang="en-US" altLang="en-US" sz="1200" smtClean="0">
                <a:solidFill>
                  <a:schemeClr val="tx1"/>
                </a:solidFill>
                <a:latin typeface="Comic Sans MS" panose="030F0902030302020204" pitchFamily="66" charset="0"/>
              </a:rPr>
              <a:pPr>
                <a:spcBef>
                  <a:spcPct val="0"/>
                </a:spcBef>
                <a:buSzTx/>
                <a:buFontTx/>
                <a:buNone/>
              </a:pPr>
              <a:t>8</a:t>
            </a:fld>
            <a:endParaRPr lang="en-US" altLang="en-US" sz="120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sp>
        <p:nvSpPr>
          <p:cNvPr id="501762" name="Rectangle 2">
            <a:extLst>
              <a:ext uri="{FF2B5EF4-FFF2-40B4-BE49-F238E27FC236}">
                <a16:creationId xmlns:a16="http://schemas.microsoft.com/office/drawing/2014/main" id="{EBBED78B-E5E7-56F3-18AB-BB05EDA0FC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3200">
                <a:cs typeface="+mj-cs"/>
              </a:rPr>
              <a:t>A Particle Detector</a:t>
            </a:r>
            <a:endParaRPr lang="en-US" sz="3200">
              <a:cs typeface="+mj-cs"/>
            </a:endParaRPr>
          </a:p>
        </p:txBody>
      </p:sp>
      <p:pic>
        <p:nvPicPr>
          <p:cNvPr id="25603" name="Picture 3" descr="eve_gen_0806_001">
            <a:extLst>
              <a:ext uri="{FF2B5EF4-FFF2-40B4-BE49-F238E27FC236}">
                <a16:creationId xmlns:a16="http://schemas.microsoft.com/office/drawing/2014/main" id="{FBB0EC1A-8B81-8C14-B107-14F4CC18B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43000"/>
            <a:ext cx="62484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4">
            <a:extLst>
              <a:ext uri="{FF2B5EF4-FFF2-40B4-BE49-F238E27FC236}">
                <a16:creationId xmlns:a16="http://schemas.microsoft.com/office/drawing/2014/main" id="{64FFB637-78EB-1E35-5FEB-58BF60731F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725488"/>
            <a:ext cx="7897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5000"/>
              <a:buChar char="•"/>
              <a:defRPr sz="2400" b="1">
                <a:solidFill>
                  <a:srgbClr val="33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80000"/>
              <a:buChar char="•"/>
              <a:defRPr sz="2000">
                <a:solidFill>
                  <a:srgbClr val="0066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80000"/>
              <a:buChar char="•"/>
              <a:defRPr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2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SzTx/>
              <a:buFontTx/>
              <a:buNone/>
            </a:pPr>
            <a:r>
              <a:rPr lang="en-GB" altLang="en-US" b="0">
                <a:solidFill>
                  <a:schemeClr val="accent2"/>
                </a:solidFill>
              </a:rPr>
              <a:t>“Onion shell” structure enables reconstruction of particles</a:t>
            </a:r>
          </a:p>
        </p:txBody>
      </p:sp>
      <p:sp>
        <p:nvSpPr>
          <p:cNvPr id="25605" name="Text Box 5">
            <a:extLst>
              <a:ext uri="{FF2B5EF4-FFF2-40B4-BE49-F238E27FC236}">
                <a16:creationId xmlns:a16="http://schemas.microsoft.com/office/drawing/2014/main" id="{B63397E0-A9C7-565F-1EC6-FB3C33C63F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" y="5581650"/>
            <a:ext cx="77089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5000"/>
              <a:buChar char="•"/>
              <a:defRPr sz="2400" b="1">
                <a:solidFill>
                  <a:srgbClr val="33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80000"/>
              <a:buChar char="•"/>
              <a:defRPr sz="2000">
                <a:solidFill>
                  <a:srgbClr val="0066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80000"/>
              <a:buChar char="•"/>
              <a:defRPr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2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SzTx/>
              <a:buFontTx/>
              <a:buNone/>
            </a:pPr>
            <a:r>
              <a:rPr lang="en-GB" altLang="en-US" b="0">
                <a:solidFill>
                  <a:schemeClr val="accent2"/>
                </a:solidFill>
              </a:rPr>
              <a:t>Use this capability to reconstruct particle interactions of </a:t>
            </a:r>
          </a:p>
          <a:p>
            <a:pPr eaLnBrk="1" hangingPunct="1">
              <a:buSzTx/>
              <a:buFontTx/>
              <a:buNone/>
            </a:pPr>
            <a:r>
              <a:rPr lang="en-GB" altLang="en-US" b="0">
                <a:solidFill>
                  <a:schemeClr val="accent2"/>
                </a:solidFill>
              </a:rPr>
              <a:t>special interest</a:t>
            </a:r>
          </a:p>
        </p:txBody>
      </p:sp>
    </p:spTree>
    <p:extLst>
      <p:ext uri="{BB962C8B-B14F-4D97-AF65-F5344CB8AC3E}">
        <p14:creationId xmlns:p14="http://schemas.microsoft.com/office/powerpoint/2010/main" val="7535687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Number Placeholder 3">
            <a:extLst>
              <a:ext uri="{FF2B5EF4-FFF2-40B4-BE49-F238E27FC236}">
                <a16:creationId xmlns:a16="http://schemas.microsoft.com/office/drawing/2014/main" id="{2003BF97-040F-6092-C1C3-45E3752FB7E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105000"/>
              <a:buChar char="•"/>
              <a:defRPr sz="2400" b="1">
                <a:solidFill>
                  <a:srgbClr val="33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80000"/>
              <a:buChar char="•"/>
              <a:defRPr sz="2000">
                <a:solidFill>
                  <a:srgbClr val="0066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80000"/>
              <a:buChar char="•"/>
              <a:defRPr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25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6A7FD64A-4766-8341-A9C7-8923F594BB7E}" type="slidenum">
              <a:rPr lang="en-US" altLang="en-US" sz="1200" smtClean="0">
                <a:solidFill>
                  <a:schemeClr val="tx1"/>
                </a:solidFill>
                <a:latin typeface="Comic Sans MS" panose="030F0902030302020204" pitchFamily="66" charset="0"/>
              </a:rPr>
              <a:pPr>
                <a:spcBef>
                  <a:spcPct val="0"/>
                </a:spcBef>
                <a:buSzTx/>
                <a:buFontTx/>
                <a:buNone/>
              </a:pPr>
              <a:t>9</a:t>
            </a:fld>
            <a:endParaRPr lang="en-US" altLang="en-US" sz="120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pic>
        <p:nvPicPr>
          <p:cNvPr id="32770" name="Picture 2">
            <a:extLst>
              <a:ext uri="{FF2B5EF4-FFF2-40B4-BE49-F238E27FC236}">
                <a16:creationId xmlns:a16="http://schemas.microsoft.com/office/drawing/2014/main" id="{515DD8C3-DFA6-F2FC-9367-6036701E6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141" y="905247"/>
            <a:ext cx="3426534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2787" name="Rectangle 3">
            <a:extLst>
              <a:ext uri="{FF2B5EF4-FFF2-40B4-BE49-F238E27FC236}">
                <a16:creationId xmlns:a16="http://schemas.microsoft.com/office/drawing/2014/main" id="{869ADBF2-994F-68C5-2504-6EBEE3ECF8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3200" dirty="0">
                <a:cs typeface="+mj-cs"/>
              </a:rPr>
              <a:t>The LHC Detectors</a:t>
            </a:r>
            <a:endParaRPr lang="en-US" sz="3200" dirty="0">
              <a:cs typeface="+mj-cs"/>
            </a:endParaRPr>
          </a:p>
        </p:txBody>
      </p:sp>
      <p:pic>
        <p:nvPicPr>
          <p:cNvPr id="7170" name="Picture 2" descr="CMS experiment - CERN Document Server">
            <a:extLst>
              <a:ext uri="{FF2B5EF4-FFF2-40B4-BE49-F238E27FC236}">
                <a16:creationId xmlns:a16="http://schemas.microsoft.com/office/drawing/2014/main" id="{8049C904-4FD3-F1FE-F0D4-6B416F76B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543" y="3310187"/>
            <a:ext cx="31242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LHCb experiment - Wikipedia">
            <a:extLst>
              <a:ext uri="{FF2B5EF4-FFF2-40B4-BE49-F238E27FC236}">
                <a16:creationId xmlns:a16="http://schemas.microsoft.com/office/drawing/2014/main" id="{A22280F9-A344-72DA-3104-35A6C0A68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041" y="3753346"/>
            <a:ext cx="2909454" cy="273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98EBCB77-E5C5-4DD7-0ABB-176F52943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43" y="720771"/>
            <a:ext cx="4343400" cy="227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33CCFF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/>
        </a:solidFill>
        <a:ln>
          <a:noFill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sz="2400" b="0" i="0" u="none" strike="noStrike" cap="none" normalizeH="0" baseline="0">
            <a:ln>
              <a:noFill/>
            </a:ln>
            <a:solidFill>
              <a:schemeClr val="accent2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hlink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3333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33CC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59616</TotalTime>
  <Words>1719</Words>
  <Application>Microsoft Macintosh PowerPoint</Application>
  <PresentationFormat>On-screen Show (4:3)</PresentationFormat>
  <Paragraphs>393</Paragraphs>
  <Slides>64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3" baseType="lpstr">
      <vt:lpstr>Arial</vt:lpstr>
      <vt:lpstr>Calibri</vt:lpstr>
      <vt:lpstr>Comic Sans MS</vt:lpstr>
      <vt:lpstr>LiberationSans</vt:lpstr>
      <vt:lpstr>Symbol</vt:lpstr>
      <vt:lpstr>Times New Roman</vt:lpstr>
      <vt:lpstr>Wingdings</vt:lpstr>
      <vt:lpstr>Default Design</vt:lpstr>
      <vt:lpstr>Equation</vt:lpstr>
      <vt:lpstr>Prospects for HL-LHC</vt:lpstr>
      <vt:lpstr>Understanding the Universe</vt:lpstr>
      <vt:lpstr>Standard Model of Particle Physics</vt:lpstr>
      <vt:lpstr>Goals of Collider Particle Physics</vt:lpstr>
      <vt:lpstr>Particle Collisions</vt:lpstr>
      <vt:lpstr>Proton Proton Collisions</vt:lpstr>
      <vt:lpstr>Proton Proton Collisions</vt:lpstr>
      <vt:lpstr>A Particle Detector</vt:lpstr>
      <vt:lpstr>The LHC Detectors</vt:lpstr>
      <vt:lpstr>What is a scientific paper?</vt:lpstr>
      <vt:lpstr>How far have we got</vt:lpstr>
      <vt:lpstr>Which processes can we probe?</vt:lpstr>
      <vt:lpstr>LHC Collider Upgrades</vt:lpstr>
      <vt:lpstr>LHC Upgrades: data-taking 2030</vt:lpstr>
      <vt:lpstr>Precision silicon tracking</vt:lpstr>
      <vt:lpstr>100’s millions readout channels</vt:lpstr>
      <vt:lpstr>Large scale magnets and muon detection</vt:lpstr>
      <vt:lpstr>Usability</vt:lpstr>
      <vt:lpstr>Which processes can we probe?: QCD</vt:lpstr>
      <vt:lpstr>Prospects: Electroweak Interactions</vt:lpstr>
      <vt:lpstr>Prospects: W mass</vt:lpstr>
      <vt:lpstr>Prospects: Top mass</vt:lpstr>
      <vt:lpstr>Prospects: Weak Mixing angle</vt:lpstr>
      <vt:lpstr>Joined-up picture: Effective Field Theory</vt:lpstr>
      <vt:lpstr>Prospects: Dark Matter</vt:lpstr>
      <vt:lpstr>Dark Matter / BSM in colliders?</vt:lpstr>
      <vt:lpstr>Which processes can we probe?: Searches</vt:lpstr>
      <vt:lpstr>Searches (now)</vt:lpstr>
      <vt:lpstr>Prospects: Dark matter at HL-LHC</vt:lpstr>
      <vt:lpstr>Prospects: Z’</vt:lpstr>
      <vt:lpstr>Legacy: Cross sections in fiducial regions</vt:lpstr>
      <vt:lpstr>Legacy: Cross sections in fiducial regions</vt:lpstr>
      <vt:lpstr>Legacy: Reinterpretation</vt:lpstr>
      <vt:lpstr>Alternative Axis: Lifetime</vt:lpstr>
      <vt:lpstr>Prospects: long-lived particles</vt:lpstr>
      <vt:lpstr>The Higgs Boson </vt:lpstr>
      <vt:lpstr>SM Higgs Boson Couplings</vt:lpstr>
      <vt:lpstr>SM Higgs Boson Couplings</vt:lpstr>
      <vt:lpstr>SM Higgs Boson Couplings</vt:lpstr>
      <vt:lpstr>Standard Model Agreement with Data</vt:lpstr>
      <vt:lpstr>What did we discover?</vt:lpstr>
      <vt:lpstr>Legacy: Cross Section in exclusive regions</vt:lpstr>
      <vt:lpstr>H→tt in regions</vt:lpstr>
      <vt:lpstr>HL-LHC Prospects: Higgs</vt:lpstr>
      <vt:lpstr>Object reconstruction: gets better</vt:lpstr>
      <vt:lpstr>Prospects: Single Higgs Couplings</vt:lpstr>
      <vt:lpstr>Di-Higgs</vt:lpstr>
      <vt:lpstr>Di-Higgs</vt:lpstr>
      <vt:lpstr>Di-Higgs</vt:lpstr>
      <vt:lpstr>Higgs to Invisible</vt:lpstr>
      <vt:lpstr>Extended LHC</vt:lpstr>
      <vt:lpstr>PowerPoint Presentation</vt:lpstr>
      <vt:lpstr>PowerPoint Presentation</vt:lpstr>
      <vt:lpstr>PowerPoint Presentation</vt:lpstr>
      <vt:lpstr>What might we know in 2040?</vt:lpstr>
      <vt:lpstr>Some Lessons?</vt:lpstr>
      <vt:lpstr>End</vt:lpstr>
      <vt:lpstr>CMS upgrades</vt:lpstr>
      <vt:lpstr>ATLAS upgrades</vt:lpstr>
      <vt:lpstr>Kinematic Distributions</vt:lpstr>
      <vt:lpstr>Some questions?</vt:lpstr>
      <vt:lpstr>Standard Model Shortcomings</vt:lpstr>
      <vt:lpstr>What precision is necessary?</vt:lpstr>
      <vt:lpstr>Dark Matter</vt:lpstr>
    </vt:vector>
  </TitlesOfParts>
  <Company>The University of Arizona Physics Dept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Experimental Aspects of Jet Reconstruction in Collider Experiments </dc:title>
  <dc:creator>Peter Loch</dc:creator>
  <cp:lastModifiedBy>Sinead Farrington</cp:lastModifiedBy>
  <cp:revision>1002</cp:revision>
  <dcterms:created xsi:type="dcterms:W3CDTF">2007-09-23T23:21:23Z</dcterms:created>
  <dcterms:modified xsi:type="dcterms:W3CDTF">2024-12-16T13:08:47Z</dcterms:modified>
</cp:coreProperties>
</file>