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handoutMasterIdLst>
    <p:handoutMasterId r:id="rId38"/>
  </p:handoutMasterIdLst>
  <p:sldIdLst>
    <p:sldId id="306" r:id="rId2"/>
    <p:sldId id="334" r:id="rId3"/>
    <p:sldId id="407" r:id="rId4"/>
    <p:sldId id="408" r:id="rId5"/>
    <p:sldId id="354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339" r:id="rId16"/>
    <p:sldId id="384" r:id="rId17"/>
    <p:sldId id="385" r:id="rId18"/>
    <p:sldId id="390" r:id="rId19"/>
    <p:sldId id="405" r:id="rId20"/>
    <p:sldId id="406" r:id="rId21"/>
    <p:sldId id="356" r:id="rId22"/>
    <p:sldId id="400" r:id="rId23"/>
    <p:sldId id="401" r:id="rId24"/>
    <p:sldId id="410" r:id="rId25"/>
    <p:sldId id="412" r:id="rId26"/>
    <p:sldId id="411" r:id="rId27"/>
    <p:sldId id="360" r:id="rId28"/>
    <p:sldId id="327" r:id="rId29"/>
    <p:sldId id="409" r:id="rId30"/>
    <p:sldId id="376" r:id="rId31"/>
    <p:sldId id="381" r:id="rId32"/>
    <p:sldId id="265" r:id="rId33"/>
    <p:sldId id="330" r:id="rId34"/>
    <p:sldId id="372" r:id="rId35"/>
    <p:sldId id="373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9922"/>
    <a:srgbClr val="FD66FF"/>
    <a:srgbClr val="008F39"/>
    <a:srgbClr val="000000"/>
    <a:srgbClr val="20FFFF"/>
    <a:srgbClr val="80FF07"/>
    <a:srgbClr val="52687E"/>
    <a:srgbClr val="DA5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52"/>
    <p:restoredTop sz="90449" autoAdjust="0"/>
  </p:normalViewPr>
  <p:slideViewPr>
    <p:cSldViewPr>
      <p:cViewPr varScale="1">
        <p:scale>
          <a:sx n="111" d="100"/>
          <a:sy n="111" d="100"/>
        </p:scale>
        <p:origin x="2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E073E-3365-DD4B-B983-2DA0272D9116}" type="datetimeFigureOut">
              <a:rPr lang="en-US" smtClean="0"/>
              <a:t>11/25/24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10C7C-1003-3E4F-9FBB-0574D944C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6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DEBB8D-ABAF-9E4A-BB17-D7AEA81D3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03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8A5CBA-D7A7-1F45-89AF-C54BAC4F62D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B040B2-ACA2-2747-9381-3791E5FA160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err="1">
                <a:ea typeface="ＭＳ Ｐゴシック" charset="0"/>
                <a:cs typeface="ＭＳ Ｐゴシック" charset="0"/>
              </a:rPr>
              <a:t>cel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Powering CERN’s unique array of accelerators, detectors and infrastructure primarily requires electricity, which represents about 95% of CERN’s energy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EBB8D-ABAF-9E4A-BB17-D7AEA81D3F2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5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EBB8D-ABAF-9E4A-BB17-D7AEA81D3F2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4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MPGD: Micro Patterns Gas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EBB8D-ABAF-9E4A-BB17-D7AEA81D3F2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are all PFAS (for ever chemicals): so persistent in soil and water but yet low GWP because reacts in atmosphere and doesn’t absorb 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EBB8D-ABAF-9E4A-BB17-D7AEA81D3F2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7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7FDB37-07C6-F44E-98A2-9D863968F2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C4EC0-D90B-5843-80B2-F700126075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D9B1E-A929-994A-9558-EF8688B8EC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E5211-1E49-6349-AD08-82E67589A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86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0EE51-FDBF-0C49-B760-D6928B71F1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1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5CF09-CB9B-B147-9A8A-49C94737A2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2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7706A-57B9-BF4B-AA0A-872E699D6A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3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20A08-9A9B-8647-BA5B-F3D60EF40C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3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1AE62-BA1C-D247-A1A4-71139A2EA3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7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26196-31B3-B945-8273-3C5DF6A0F7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1CB11-0DA2-DA4B-B8B7-01D00CB02A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4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84EC5-E76F-8F49-AC34-9CD49C578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800D8-B30E-7148-B77F-2F956CF9E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6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127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E7177AC0-5E7C-444D-B715-40A53328B7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rbel"/>
          <a:ea typeface="ＭＳ Ｐゴシック" charset="-128"/>
          <a:cs typeface="Corbe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Corbel"/>
          <a:ea typeface="ＭＳ Ｐゴシック" charset="-128"/>
          <a:cs typeface="Corbe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Corbel"/>
          <a:ea typeface="ＭＳ Ｐゴシック" charset="-128"/>
          <a:cs typeface="Corbe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Corbel"/>
          <a:ea typeface="ＭＳ Ｐゴシック" charset="-128"/>
          <a:cs typeface="Corbe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Corbel"/>
          <a:ea typeface="ＭＳ Ｐゴシック" charset="-128"/>
          <a:cs typeface="Corbe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Corbel"/>
          <a:ea typeface="ＭＳ Ｐゴシック" charset="-128"/>
          <a:cs typeface="Corbe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411.03473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reports/world-energy-outlook-202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origin.iea.org/reports/world-energy-outlook-202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11.0347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1.0347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se.cern/environment-report-2021-202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courier.com/a/building-the-future-of-lhcb/" TargetMode="External"/><Relationship Id="rId7" Type="http://schemas.openxmlformats.org/officeDocument/2006/relationships/hyperlink" Target="https://conference.ippp.dur.ac.uk/event/1322/contributions/6933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291157/contributions/5900402/" TargetMode="External"/><Relationship Id="rId5" Type="http://schemas.openxmlformats.org/officeDocument/2006/relationships/hyperlink" Target="https://doi.org/10.1140/epjp/s13360-023-04703-w" TargetMode="Externa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l.com/en-us/dt/corporate/social-impact/advancing-sustainability/climate-action/product-carbon-footprints.htm#tab0=4&amp;" TargetMode="External"/><Relationship Id="rId7" Type="http://schemas.openxmlformats.org/officeDocument/2006/relationships/image" Target="../media/image38.jpg"/><Relationship Id="rId2" Type="http://schemas.openxmlformats.org/officeDocument/2006/relationships/hyperlink" Target="https://indico.cern.ch/event/1291157/contributions/590041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ference.ippp.dur.ac.uk/event/1322/contributions/6928/" TargetMode="External"/><Relationship Id="rId5" Type="http://schemas.openxmlformats.org/officeDocument/2006/relationships/hyperlink" Target="https://conference.ippp.dur.ac.uk/event/1322/contributions/6927/" TargetMode="External"/><Relationship Id="rId4" Type="http://schemas.openxmlformats.org/officeDocument/2006/relationships/hyperlink" Target="https://conference.ippp.dur.ac.uk/event/1322/contributions/6929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indico.cern.ch/event/1388874/contributions/5860219/attachments/2832843/4949812/IOP2024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atmosfair.de/en/offset/fligh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arxiv.org/abs/2411.0347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food-ghg-emissions" TargetMode="External"/><Relationship Id="rId2" Type="http://schemas.openxmlformats.org/officeDocument/2006/relationships/hyperlink" Target="https://www.ipcc.ch/2019/08/08/land-is-a-critical-resource_srcc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ippp.dur.ac.uk/event/1322/contributions/6923/" TargetMode="External"/><Relationship Id="rId2" Type="http://schemas.openxmlformats.org/officeDocument/2006/relationships/hyperlink" Target="https://www.ukri.org/news/stfc-and-cern-support-environmentally-sustainable-physi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anthaminstitute.com/2019/04/02/the-ups-and-downs-of-beccs-where-do-we-stand-today/#:~:text=Bioenergy%20with%20carbon%20capture%20and%20storage%20%28BECCS%29%20is,is%20burned%2C%20and%20locking%20it%20away%20deep%20underground." TargetMode="External"/><Relationship Id="rId5" Type="http://schemas.openxmlformats.org/officeDocument/2006/relationships/image" Target="../media/image43.jpg"/><Relationship Id="rId4" Type="http://schemas.openxmlformats.org/officeDocument/2006/relationships/hyperlink" Target="https://www.carbonbrief.org/explainer-10-ways-negative-emissions-could-slow-climate-chang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eworks.com/plant-mammoth" TargetMode="External"/><Relationship Id="rId2" Type="http://schemas.openxmlformats.org/officeDocument/2006/relationships/hyperlink" Target="https://www.carbonbrief.org/direct-co2-capture-machines-could-use-quarter-global-energy-in-210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limesurvey.web.cern.ch/863499?lang=en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termost.web.cern.ch/signup_user_complete/?id=38g7qs9go3gnie1fh5b63kx73e&amp;md=link&amp;sbr=su" TargetMode="External"/><Relationship Id="rId2" Type="http://schemas.openxmlformats.org/officeDocument/2006/relationships/hyperlink" Target="mailto:ESUPP-sustainability-2024-26@cern.ch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t.cern/environment/CIPEA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carbonbrief.org/analysis-what-the-new-ipcc-report-says-about-when-world-may-pass-1-5c-and-2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le-hecap-plus.github.io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rrapier/2019/12/04/the-worlds-top-10-carbon-dioxide-emitters/#6d2622102d04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conomicshelp.org/blog/10296/economics/top-co2-polluters-highest-per-capita/" TargetMode="Externa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emissions.io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briefing-room/statements-releases/2021/04/22/fact-sheet-president-biden-sets-2030-greenhouse-gas-pollution-reduction-target-aimed-at-creating-good-paying-union-jobs-and-securing-u-s-leadership-on-clean-energy-technologies/" TargetMode="External"/><Relationship Id="rId2" Type="http://schemas.openxmlformats.org/officeDocument/2006/relationships/hyperlink" Target="https://www.e3g.org/news/germany-s-bold-and-ambitious-100-renewable-power-pla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ccc.org.uk/2023/03/09/a-reliable-secure-and-decarbonised-power-system-by-2035-is-possible-but-not-at-this-pace-of-deliver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conference.ippp.dur.ac.uk/event/1322/contributions/6925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hse.cern/environment-repor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ttps://eshq.fnal.gov/environmental-reports/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ui/#!master/navigator/document?D:101320218:101320218:subDoc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112.2518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ference.ippp.dur.ac.uk/event/1322/contributions/6926/" TargetMode="External"/><Relationship Id="rId4" Type="http://schemas.openxmlformats.org/officeDocument/2006/relationships/hyperlink" Target="https://cds.cern.ch/record/2653676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erence.ippp.dur.ac.uk/event/1322/contributions/6922/" TargetMode="External"/><Relationship Id="rId3" Type="http://schemas.openxmlformats.org/officeDocument/2006/relationships/hyperlink" Target="https://indico.cern.ch/event/1298458/contributions/5981426/attachments/2876462/5037578/100196.09_FCC_Carbon_budget.pdf" TargetMode="External"/><Relationship Id="rId7" Type="http://schemas.openxmlformats.org/officeDocument/2006/relationships/hyperlink" Target="https://conference.ippp.dur.ac.uk/event/1322/contributions/6921/" TargetMode="External"/><Relationship Id="rId2" Type="http://schemas.openxmlformats.org/officeDocument/2006/relationships/hyperlink" Target="https://indico.cern.ch/event/1355767/contributions/5967009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abs/2411.03473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journals.aps.org/prxenergy/abstract/10.1103/PRXEnergy.2.0470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06.632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411.03473" TargetMode="External"/><Relationship Id="rId5" Type="http://schemas.openxmlformats.org/officeDocument/2006/relationships/hyperlink" Target="https://link.springer.com/article/10.1140/epjst/e2019-900045-4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HR0cDovL3d3dy5saXZlc2NpZW5jZS5jb20vaW1hZ2VzL2kvMDAwLzAyNy8yNTMvb3JpZ2luYWwvYmx1ZS1tYXJibGUuanBn.jp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" y="6349"/>
            <a:ext cx="9135533" cy="6851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3733801"/>
            <a:ext cx="9144000" cy="1049916"/>
          </a:xfrm>
          <a:prstGeom prst="rect">
            <a:avLst/>
          </a:prstGeom>
        </p:spPr>
      </p:pic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8469" y="0"/>
            <a:ext cx="9144000" cy="3429000"/>
          </a:xfrm>
        </p:spPr>
        <p:txBody>
          <a:bodyPr/>
          <a:lstStyle/>
          <a:p>
            <a:pPr eaLnBrk="1" hangingPunct="1"/>
            <a:r>
              <a:rPr lang="en-US" dirty="0"/>
              <a:t>Sustainable Future for HEP - Challenges in Physics and Environmental Impact</a:t>
            </a:r>
            <a:endParaRPr lang="en-US" sz="3200" dirty="0">
              <a:ea typeface="ＭＳ Ｐゴシック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5097" y="3886200"/>
            <a:ext cx="6256869" cy="2819400"/>
          </a:xfrm>
        </p:spPr>
        <p:txBody>
          <a:bodyPr/>
          <a:lstStyle/>
          <a:p>
            <a:pPr eaLnBrk="1" hangingPunct="1"/>
            <a:r>
              <a:rPr lang="en-US" sz="2000" dirty="0" err="1">
                <a:ea typeface="ＭＳ Ｐゴシック" charset="0"/>
              </a:rPr>
              <a:t>V</a:t>
            </a:r>
            <a:r>
              <a:rPr lang="en-US" altLang="ja-JP" sz="2000" dirty="0" err="1">
                <a:ea typeface="ＭＳ Ｐゴシック" charset="0"/>
              </a:rPr>
              <a:t>é</a:t>
            </a:r>
            <a:r>
              <a:rPr lang="en-US" sz="2000" dirty="0" err="1">
                <a:ea typeface="ＭＳ Ｐゴシック" charset="0"/>
              </a:rPr>
              <a:t>ronique</a:t>
            </a:r>
            <a:r>
              <a:rPr lang="en-US" sz="2000" dirty="0">
                <a:ea typeface="ＭＳ Ｐゴシック" charset="0"/>
              </a:rPr>
              <a:t> Boisvert (b. 329.7 CO2 ppm) @</a:t>
            </a:r>
            <a:r>
              <a:rPr lang="en-US" sz="2000" dirty="0" err="1">
                <a:ea typeface="ＭＳ Ｐゴシック" charset="0"/>
              </a:rPr>
              <a:t>VBoisvertRHULPP</a:t>
            </a:r>
            <a:endParaRPr lang="en-US" sz="2000" dirty="0">
              <a:ea typeface="ＭＳ Ｐゴシック" charset="0"/>
            </a:endParaRPr>
          </a:p>
          <a:p>
            <a:pPr eaLnBrk="1" hangingPunct="1"/>
            <a:endParaRPr lang="en-US" sz="2000" dirty="0">
              <a:solidFill>
                <a:srgbClr val="EA9922"/>
              </a:solidFill>
              <a:ea typeface="ＭＳ Ｐゴシック" charset="0"/>
            </a:endParaRPr>
          </a:p>
          <a:p>
            <a:pPr eaLnBrk="1" hangingPunct="1"/>
            <a:r>
              <a:rPr lang="en-US" sz="2000" dirty="0">
                <a:solidFill>
                  <a:srgbClr val="EA9922"/>
                </a:solidFill>
                <a:ea typeface="ＭＳ Ｐゴシック" charset="0"/>
              </a:rPr>
              <a:t>26</a:t>
            </a:r>
            <a:r>
              <a:rPr lang="en-US" sz="2000" baseline="30000" dirty="0">
                <a:solidFill>
                  <a:srgbClr val="EA9922"/>
                </a:solidFill>
                <a:ea typeface="ＭＳ Ｐゴシック" charset="0"/>
              </a:rPr>
              <a:t>th</a:t>
            </a:r>
            <a:r>
              <a:rPr lang="en-US" sz="2000" dirty="0">
                <a:solidFill>
                  <a:srgbClr val="EA9922"/>
                </a:solidFill>
                <a:ea typeface="ＭＳ Ｐゴシック" charset="0"/>
              </a:rPr>
              <a:t> November 2024 (424.0 CO2)</a:t>
            </a:r>
          </a:p>
          <a:p>
            <a:pPr eaLnBrk="1" hangingPunct="1"/>
            <a:endParaRPr lang="en-US" sz="2000" dirty="0">
              <a:solidFill>
                <a:srgbClr val="EA9922"/>
              </a:solidFill>
              <a:ea typeface="ＭＳ Ｐゴシック" charset="0"/>
            </a:endParaRPr>
          </a:p>
          <a:p>
            <a:pPr eaLnBrk="1" hangingPunct="1"/>
            <a:endParaRPr lang="en-US" sz="2000" dirty="0">
              <a:solidFill>
                <a:srgbClr val="EA9922"/>
              </a:solidFill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779022"/>
            <a:ext cx="1981200" cy="9853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FDB37-07C6-F44E-98A2-9D863968F2D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D0967-A8E9-41F3-56AB-2C31EEE74DDE}"/>
              </a:ext>
            </a:extLst>
          </p:cNvPr>
          <p:cNvSpPr txBox="1"/>
          <p:nvPr/>
        </p:nvSpPr>
        <p:spPr>
          <a:xfrm>
            <a:off x="1984169" y="5482122"/>
            <a:ext cx="5158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Sustainability and Carbon Emissions of Future Accelerators, hep-ex 2411.03473 with Ken Bloom</a:t>
            </a:r>
            <a:endParaRPr lang="en-US" dirty="0"/>
          </a:p>
        </p:txBody>
      </p:sp>
    </p:spTree>
  </p:cSld>
  <p:clrMapOvr>
    <a:masterClrMapping/>
  </p:clrMapOvr>
  <p:transition advTm="176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0ED2-2E4C-0E72-293D-2AC6B442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7EC4-4654-527F-ABA2-DB081916D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572000"/>
          </a:xfrm>
        </p:spPr>
        <p:txBody>
          <a:bodyPr/>
          <a:lstStyle/>
          <a:p>
            <a:r>
              <a:rPr lang="en-US" sz="2000" dirty="0"/>
              <a:t>Scope 1: direct emissions from organization/vehicles etc.</a:t>
            </a:r>
          </a:p>
          <a:p>
            <a:r>
              <a:rPr lang="en-US" sz="2000" dirty="0"/>
              <a:t>Scope 2: indirect emissions from electricity generation, heating, etc. (</a:t>
            </a:r>
            <a:r>
              <a:rPr lang="en-US" sz="2000" dirty="0">
                <a:solidFill>
                  <a:srgbClr val="EA9922"/>
                </a:solidFill>
              </a:rPr>
              <a:t>does NOT include the emissions from building the national electricity providers</a:t>
            </a:r>
            <a:r>
              <a:rPr lang="en-US" sz="2000" dirty="0"/>
              <a:t>)</a:t>
            </a:r>
          </a:p>
          <a:p>
            <a:r>
              <a:rPr lang="en-US" sz="2000" dirty="0"/>
              <a:t>Scope 3: all other indirect emissions, upstream and downstream (procurement, business travel, personnel commutes, catering, etc.)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In 2040+: Advanced economies will have zero carbon grids!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If they don’t, there is NO POINT discussing particle physics research!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It is our collective and individual responsibility as citizens and scientists to HELP governments deliver this!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BF2F-516C-6FA4-B43F-1FE5A167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F7E-E102-26C1-B80F-7AEFB94A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85D6B-4A31-0E1C-92A4-3D9D8F1A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276FF73-04AA-8EBA-3351-C55E4696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066800"/>
            <a:ext cx="6172200" cy="40913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6469F5-CAFB-4CF2-E98F-FB0F3CA9EFF4}"/>
              </a:ext>
            </a:extLst>
          </p:cNvPr>
          <p:cNvSpPr txBox="1"/>
          <p:nvPr/>
        </p:nvSpPr>
        <p:spPr>
          <a:xfrm>
            <a:off x="304800" y="1905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2022 IEA report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1D9349-DFF5-C504-F797-6716BBF0EA8B}"/>
              </a:ext>
            </a:extLst>
          </p:cNvPr>
          <p:cNvSpPr txBox="1"/>
          <p:nvPr/>
        </p:nvSpPr>
        <p:spPr>
          <a:xfrm>
            <a:off x="152400" y="5791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2023 IEA report</a:t>
            </a:r>
            <a:endParaRPr lang="en-US" sz="1400" dirty="0"/>
          </a:p>
        </p:txBody>
      </p:sp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C20DD20-FF86-36A9-2012-FFAF7CD78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334000"/>
            <a:ext cx="7772400" cy="11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72D7-AD10-BACA-7B49-A850198D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544F6-B6CE-7A12-ACE9-39D89A6A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E8412-2A04-7DB3-FED4-EA397DBE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029200"/>
            <a:ext cx="7772400" cy="839646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2F488E8-A29E-60A5-90DA-8BFEDD565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28762"/>
            <a:ext cx="7772400" cy="11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13B98-A7F8-90E1-6005-6365FFD7F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69866"/>
            <a:ext cx="7772400" cy="499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6A5D5-D572-1013-FFC2-EFEFCCB70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628904"/>
            <a:ext cx="6714350" cy="725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84A745-7646-97CB-2A6E-DEAF8A94459A}"/>
              </a:ext>
            </a:extLst>
          </p:cNvPr>
          <p:cNvSpPr/>
          <p:nvPr/>
        </p:nvSpPr>
        <p:spPr bwMode="auto">
          <a:xfrm>
            <a:off x="152400" y="3124200"/>
            <a:ext cx="8610600" cy="14478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368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4056BFA-B70A-FA00-834D-B85C1EC9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46" y="710168"/>
            <a:ext cx="7302500" cy="248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D2372-24AD-17BB-0C93-4456B783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34659"/>
            <a:ext cx="8915400" cy="746353"/>
          </a:xfrm>
        </p:spPr>
        <p:txBody>
          <a:bodyPr/>
          <a:lstStyle/>
          <a:p>
            <a:r>
              <a:rPr lang="en-US" dirty="0"/>
              <a:t>Emissions from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F980D-34D9-1C94-3890-21F32E9D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1786A-67BB-63B1-BED4-47CF924C082B}"/>
              </a:ext>
            </a:extLst>
          </p:cNvPr>
          <p:cNvSpPr txBox="1"/>
          <p:nvPr/>
        </p:nvSpPr>
        <p:spPr>
          <a:xfrm>
            <a:off x="5051992" y="3371464"/>
            <a:ext cx="382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10</a:t>
            </a:r>
            <a:r>
              <a:rPr lang="en-US" baseline="30000" dirty="0"/>
              <a:t>7</a:t>
            </a:r>
            <a:r>
              <a:rPr lang="en-US" dirty="0"/>
              <a:t>s operations per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2111D-049C-69F5-E956-DB59B79D699A}"/>
              </a:ext>
            </a:extLst>
          </p:cNvPr>
          <p:cNvSpPr txBox="1"/>
          <p:nvPr/>
        </p:nvSpPr>
        <p:spPr>
          <a:xfrm>
            <a:off x="4862424" y="4180344"/>
            <a:ext cx="4153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Still a priority to minimize average and peak power: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power demand will massively increase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power will be expensive </a:t>
            </a:r>
          </a:p>
        </p:txBody>
      </p:sp>
      <p:pic>
        <p:nvPicPr>
          <p:cNvPr id="8" name="Picture 7" descr="A graph with a line and a line&#10;&#10;Description automatically generated">
            <a:extLst>
              <a:ext uri="{FF2B5EF4-FFF2-40B4-BE49-F238E27FC236}">
                <a16:creationId xmlns:a16="http://schemas.microsoft.com/office/drawing/2014/main" id="{C2625612-1D95-BF4D-9E0A-EB7A3A487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24" y="3307290"/>
            <a:ext cx="4597400" cy="328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3BAB0-E5B6-E425-DFA9-F48DE31E6B08}"/>
              </a:ext>
            </a:extLst>
          </p:cNvPr>
          <p:cNvSpPr txBox="1"/>
          <p:nvPr/>
        </p:nvSpPr>
        <p:spPr>
          <a:xfrm rot="20561247">
            <a:off x="161445" y="528966"/>
            <a:ext cx="995701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Draft!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04C30-63CD-1377-247C-245F3AD885FA}"/>
              </a:ext>
            </a:extLst>
          </p:cNvPr>
          <p:cNvSpPr txBox="1"/>
          <p:nvPr/>
        </p:nvSpPr>
        <p:spPr>
          <a:xfrm>
            <a:off x="7465966" y="-30067"/>
            <a:ext cx="1984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2411.03473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17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AF88-C45F-06A4-2298-15BD0641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</a:t>
            </a:r>
            <a:r>
              <a:rPr lang="en-US" dirty="0" err="1"/>
              <a:t>construction+operations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D7213-D768-AC55-69E2-877A3168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D228CD-AA77-8B9B-71C0-B01FDD12FB75}"/>
              </a:ext>
            </a:extLst>
          </p:cNvPr>
          <p:cNvSpPr txBox="1"/>
          <p:nvPr/>
        </p:nvSpPr>
        <p:spPr>
          <a:xfrm>
            <a:off x="685800" y="5228804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Mt CO</a:t>
            </a:r>
            <a:r>
              <a:rPr lang="en-US" baseline="-25000" dirty="0"/>
              <a:t>2</a:t>
            </a:r>
            <a:r>
              <a:rPr lang="en-US" dirty="0"/>
              <a:t> / 10,000 scientists = 100 t CO</a:t>
            </a:r>
            <a:r>
              <a:rPr lang="en-US" baseline="-25000" dirty="0"/>
              <a:t>2</a:t>
            </a:r>
            <a:r>
              <a:rPr lang="en-US" dirty="0"/>
              <a:t> per scientist when should be 1-2 t CO</a:t>
            </a:r>
            <a:r>
              <a:rPr lang="en-US" baseline="-25000" dirty="0"/>
              <a:t>2</a:t>
            </a:r>
            <a:r>
              <a:rPr lang="en-US" dirty="0"/>
              <a:t> pp/y (and now ~10 t CO</a:t>
            </a:r>
            <a:r>
              <a:rPr lang="en-US" baseline="-25000" dirty="0"/>
              <a:t>2</a:t>
            </a:r>
            <a:r>
              <a:rPr lang="en-US" dirty="0"/>
              <a:t> pp/y in UK)</a:t>
            </a:r>
          </a:p>
          <a:p>
            <a:r>
              <a:rPr lang="en-US" dirty="0"/>
              <a:t>Divide by population? Ok, but then need to get comparative numbers (health, defense, arts, etc.)</a:t>
            </a:r>
          </a:p>
        </p:txBody>
      </p:sp>
      <p:pic>
        <p:nvPicPr>
          <p:cNvPr id="8" name="Picture 7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14590BD7-FCD7-1B95-6AD4-D79C608F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466715"/>
            <a:ext cx="6711869" cy="3590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4E2AB-7448-A1E1-9F8B-29565F82E48D}"/>
              </a:ext>
            </a:extLst>
          </p:cNvPr>
          <p:cNvSpPr txBox="1"/>
          <p:nvPr/>
        </p:nvSpPr>
        <p:spPr>
          <a:xfrm rot="20561247">
            <a:off x="381586" y="1336450"/>
            <a:ext cx="1370426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Draft!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5ED88-D08A-AFF3-FC35-DD8EF5193B0B}"/>
              </a:ext>
            </a:extLst>
          </p:cNvPr>
          <p:cNvSpPr txBox="1"/>
          <p:nvPr/>
        </p:nvSpPr>
        <p:spPr>
          <a:xfrm>
            <a:off x="6912811" y="-34477"/>
            <a:ext cx="1984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2411.03473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281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7044-B593-894E-BB41-BDED01FD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58" y="-40281"/>
            <a:ext cx="8915400" cy="1143000"/>
          </a:xfrm>
        </p:spPr>
        <p:txBody>
          <a:bodyPr/>
          <a:lstStyle/>
          <a:p>
            <a:r>
              <a:rPr lang="en-US" dirty="0"/>
              <a:t>Emissions from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E7FE-1DE1-8849-9F18-93730FE4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98" y="1102718"/>
            <a:ext cx="9077498" cy="5526681"/>
          </a:xfrm>
        </p:spPr>
        <p:txBody>
          <a:bodyPr/>
          <a:lstStyle/>
          <a:p>
            <a:r>
              <a:rPr lang="en-US" sz="2400" dirty="0">
                <a:solidFill>
                  <a:srgbClr val="EA9922"/>
                </a:solidFill>
              </a:rPr>
              <a:t>Dominant CO2e emissions from CERN: gases used in experiments!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3FDB5-ACBB-4649-9131-4FAA32CB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EA80A-3CEA-2B4A-8A36-8D208D975C9B}"/>
              </a:ext>
            </a:extLst>
          </p:cNvPr>
          <p:cNvSpPr txBox="1"/>
          <p:nvPr/>
        </p:nvSpPr>
        <p:spPr>
          <a:xfrm>
            <a:off x="2852651" y="3079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CERN environmental report 2021-22</a:t>
            </a:r>
            <a:endParaRPr lang="en-US" sz="1400" dirty="0"/>
          </a:p>
        </p:txBody>
      </p:sp>
      <p:pic>
        <p:nvPicPr>
          <p:cNvPr id="6" name="Picture 5" descr="A graph with numbers and a bar chart&#10;&#10;Description automatically generated">
            <a:extLst>
              <a:ext uri="{FF2B5EF4-FFF2-40B4-BE49-F238E27FC236}">
                <a16:creationId xmlns:a16="http://schemas.microsoft.com/office/drawing/2014/main" id="{92A2358C-8658-174E-4143-0F17D1265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63648"/>
            <a:ext cx="3041133" cy="27405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78B0D82-9A12-61CB-B49A-3574CAE5E7FD}"/>
              </a:ext>
            </a:extLst>
          </p:cNvPr>
          <p:cNvGrpSpPr/>
          <p:nvPr/>
        </p:nvGrpSpPr>
        <p:grpSpPr>
          <a:xfrm>
            <a:off x="3127909" y="2021482"/>
            <a:ext cx="5852443" cy="3733800"/>
            <a:chOff x="3127909" y="2021482"/>
            <a:chExt cx="5852443" cy="3733800"/>
          </a:xfrm>
        </p:grpSpPr>
        <p:pic>
          <p:nvPicPr>
            <p:cNvPr id="11" name="Picture 10" descr="A table with numbers and letters&#10;&#10;Description automatically generated">
              <a:extLst>
                <a:ext uri="{FF2B5EF4-FFF2-40B4-BE49-F238E27FC236}">
                  <a16:creationId xmlns:a16="http://schemas.microsoft.com/office/drawing/2014/main" id="{7BC939DB-32E5-65C0-B5C0-F5359BA2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2385" y="2021482"/>
              <a:ext cx="5077967" cy="3733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390D70-0248-3790-CA68-1EEE04A7A155}"/>
                </a:ext>
              </a:extLst>
            </p:cNvPr>
            <p:cNvSpPr txBox="1"/>
            <p:nvPr/>
          </p:nvSpPr>
          <p:spPr>
            <a:xfrm>
              <a:off x="3127909" y="457200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2D050"/>
                  </a:solidFill>
                </a:rPr>
                <a:t>good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2EF97-E2C4-6761-AFDE-6FF8D521473D}"/>
                </a:ext>
              </a:extLst>
            </p:cNvPr>
            <p:cNvSpPr txBox="1"/>
            <p:nvPr/>
          </p:nvSpPr>
          <p:spPr>
            <a:xfrm>
              <a:off x="3127909" y="3512454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bad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6A13C27-1AE3-A51C-B11A-55C44BDCE084}"/>
                </a:ext>
              </a:extLst>
            </p:cNvPr>
            <p:cNvCxnSpPr/>
            <p:nvPr/>
          </p:nvCxnSpPr>
          <p:spPr bwMode="auto">
            <a:xfrm>
              <a:off x="3810000" y="2590800"/>
              <a:ext cx="0" cy="1905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18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284DA-D10C-1BF8-2E54-A2767488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07E42-8BC2-11A6-8C29-A6740829E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31290"/>
            <a:ext cx="5257800" cy="5041900"/>
          </a:xfrm>
        </p:spPr>
        <p:txBody>
          <a:bodyPr/>
          <a:lstStyle/>
          <a:p>
            <a:r>
              <a:rPr lang="en-US" dirty="0"/>
              <a:t>GHG in detectors </a:t>
            </a:r>
          </a:p>
          <a:p>
            <a:pPr lvl="1"/>
            <a:r>
              <a:rPr lang="en-US" dirty="0"/>
              <a:t>Tracking (</a:t>
            </a:r>
            <a:r>
              <a:rPr lang="en-US" dirty="0" err="1"/>
              <a:t>eg</a:t>
            </a:r>
            <a:r>
              <a:rPr lang="en-US" dirty="0"/>
              <a:t> RPCs) or TOF (</a:t>
            </a:r>
            <a:r>
              <a:rPr lang="en-US" dirty="0" err="1"/>
              <a:t>eg</a:t>
            </a:r>
            <a:r>
              <a:rPr lang="en-US" dirty="0"/>
              <a:t> RICH)</a:t>
            </a:r>
          </a:p>
          <a:p>
            <a:pPr lvl="1"/>
            <a:r>
              <a:rPr lang="en-US" dirty="0"/>
              <a:t>Methods for minimizing releases to the atmosphere:</a:t>
            </a:r>
          </a:p>
          <a:p>
            <a:pPr lvl="2"/>
            <a:r>
              <a:rPr lang="en-US" dirty="0"/>
              <a:t>Gas recirculation</a:t>
            </a:r>
          </a:p>
          <a:p>
            <a:pPr lvl="2"/>
            <a:r>
              <a:rPr lang="en-US" dirty="0"/>
              <a:t>Gas recuperation</a:t>
            </a:r>
          </a:p>
          <a:p>
            <a:r>
              <a:rPr lang="en-US" dirty="0"/>
              <a:t>GHG for cooling </a:t>
            </a:r>
          </a:p>
          <a:p>
            <a:r>
              <a:rPr lang="en-US" dirty="0"/>
              <a:t>Replacement of GHG with ECO-gases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54842-44F5-08DA-16E6-30326600B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Diagram of a diagram of a diagram&#10;&#10;Description automatically generated">
            <a:extLst>
              <a:ext uri="{FF2B5EF4-FFF2-40B4-BE49-F238E27FC236}">
                <a16:creationId xmlns:a16="http://schemas.microsoft.com/office/drawing/2014/main" id="{0EAD7028-8FF4-876F-861F-321B1DEA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676400"/>
            <a:ext cx="3409950" cy="1259834"/>
          </a:xfrm>
          <a:prstGeom prst="rect">
            <a:avLst/>
          </a:prstGeom>
        </p:spPr>
      </p:pic>
      <p:pic>
        <p:nvPicPr>
          <p:cNvPr id="8" name="Picture 7" descr="A diagram of a mirror&#10;&#10;Description automatically generated">
            <a:extLst>
              <a:ext uri="{FF2B5EF4-FFF2-40B4-BE49-F238E27FC236}">
                <a16:creationId xmlns:a16="http://schemas.microsoft.com/office/drawing/2014/main" id="{9417D51F-59FF-0C6B-33E1-0347DB41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3581400"/>
            <a:ext cx="3651250" cy="24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5B8DB3-6926-796E-B3DE-12F9DB61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detectors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141768-5129-D517-8F13-9607CF39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914400"/>
          </a:xfrm>
        </p:spPr>
        <p:txBody>
          <a:bodyPr/>
          <a:lstStyle/>
          <a:p>
            <a:r>
              <a:rPr lang="en-US" dirty="0"/>
              <a:t>Main GHG in play: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4D809-5D0F-802C-C48E-B7124BB4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BABDA54-4CAC-CA47-D0E4-D74CF6173EA2}"/>
              </a:ext>
            </a:extLst>
          </p:cNvPr>
          <p:cNvGrpSpPr/>
          <p:nvPr/>
        </p:nvGrpSpPr>
        <p:grpSpPr>
          <a:xfrm>
            <a:off x="6771118" y="3352800"/>
            <a:ext cx="1192657" cy="1083092"/>
            <a:chOff x="6506484" y="4191000"/>
            <a:chExt cx="1192657" cy="108309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670211-EADD-DA9D-D82A-C0B2DCB80327}"/>
                </a:ext>
              </a:extLst>
            </p:cNvPr>
            <p:cNvSpPr/>
            <p:nvPr/>
          </p:nvSpPr>
          <p:spPr bwMode="auto">
            <a:xfrm>
              <a:off x="6506484" y="4191000"/>
              <a:ext cx="1192657" cy="108309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7" name="Picture 6" descr="A black background with white lines&#10;&#10;Description automatically generated">
              <a:extLst>
                <a:ext uri="{FF2B5EF4-FFF2-40B4-BE49-F238E27FC236}">
                  <a16:creationId xmlns:a16="http://schemas.microsoft.com/office/drawing/2014/main" id="{CA34E907-F47D-2C85-A6BD-1EC84F0E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6484" y="4322020"/>
              <a:ext cx="1192657" cy="841717"/>
            </a:xfrm>
            <a:prstGeom prst="rect">
              <a:avLst/>
            </a:prstGeom>
          </p:spPr>
        </p:pic>
      </p:grpSp>
      <p:pic>
        <p:nvPicPr>
          <p:cNvPr id="11" name="Picture 10" descr="A chemical structure with letters and numbers&#10;&#10;Description automatically generated">
            <a:extLst>
              <a:ext uri="{FF2B5EF4-FFF2-40B4-BE49-F238E27FC236}">
                <a16:creationId xmlns:a16="http://schemas.microsoft.com/office/drawing/2014/main" id="{F8AD1DF1-852A-17B8-8011-2DB5CB3C1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50" y="1646978"/>
            <a:ext cx="1813647" cy="1498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971B4-D673-7091-A836-B973193C5678}"/>
              </a:ext>
            </a:extLst>
          </p:cNvPr>
          <p:cNvSpPr txBox="1"/>
          <p:nvPr/>
        </p:nvSpPr>
        <p:spPr>
          <a:xfrm>
            <a:off x="65728" y="3230033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2</a:t>
            </a:r>
            <a:r>
              <a:rPr lang="en-US" sz="1600" dirty="0"/>
              <a:t>H</a:t>
            </a:r>
            <a:r>
              <a:rPr lang="en-US" sz="1600" baseline="-25000" dirty="0"/>
              <a:t>2</a:t>
            </a:r>
            <a:r>
              <a:rPr lang="en-US" sz="1600" dirty="0"/>
              <a:t>F</a:t>
            </a:r>
            <a:r>
              <a:rPr lang="en-US" sz="1600" baseline="-25000" dirty="0"/>
              <a:t>4</a:t>
            </a:r>
            <a:r>
              <a:rPr lang="en-US" sz="1600" dirty="0"/>
              <a:t>/R-134a (1300)</a:t>
            </a:r>
          </a:p>
          <a:p>
            <a:pPr algn="ctr"/>
            <a:r>
              <a:rPr lang="en-US" sz="1600" dirty="0">
                <a:solidFill>
                  <a:srgbClr val="EA9922"/>
                </a:solidFill>
              </a:rPr>
              <a:t>RPC</a:t>
            </a:r>
            <a:r>
              <a:rPr lang="en-US" sz="1600" dirty="0"/>
              <a:t>: primary ionization, charge multiplication</a:t>
            </a:r>
          </a:p>
          <a:p>
            <a:pPr algn="ctr"/>
            <a:r>
              <a:rPr lang="en-US" sz="1600" dirty="0" err="1"/>
              <a:t>Eg</a:t>
            </a:r>
            <a:r>
              <a:rPr lang="en-US" sz="1600" dirty="0"/>
              <a:t> ATLAS/CMS: ~15 m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pic>
        <p:nvPicPr>
          <p:cNvPr id="14" name="Picture 13" descr="A black and white drawing of a gas molecule&#10;&#10;Description automatically generated">
            <a:extLst>
              <a:ext uri="{FF2B5EF4-FFF2-40B4-BE49-F238E27FC236}">
                <a16:creationId xmlns:a16="http://schemas.microsoft.com/office/drawing/2014/main" id="{EBB49158-2542-876F-2D4A-592BD16FC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355" y="1693712"/>
            <a:ext cx="1553522" cy="15701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DAF69E-ADB7-CA94-FCB3-7044B55FC452}"/>
              </a:ext>
            </a:extLst>
          </p:cNvPr>
          <p:cNvSpPr txBox="1"/>
          <p:nvPr/>
        </p:nvSpPr>
        <p:spPr>
          <a:xfrm>
            <a:off x="2745627" y="3337411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CF</a:t>
            </a:r>
            <a:r>
              <a:rPr lang="en-US" sz="1600" baseline="-25000" dirty="0"/>
              <a:t>4</a:t>
            </a:r>
            <a:r>
              <a:rPr lang="en-US" sz="1600" dirty="0"/>
              <a:t> (6630)</a:t>
            </a:r>
          </a:p>
          <a:p>
            <a:pPr algn="ctr"/>
            <a:r>
              <a:rPr lang="en-US" sz="1600" dirty="0">
                <a:solidFill>
                  <a:srgbClr val="EA9922"/>
                </a:solidFill>
              </a:rPr>
              <a:t>RICH</a:t>
            </a:r>
            <a:r>
              <a:rPr lang="en-US" sz="1600" dirty="0"/>
              <a:t>: optical properties, </a:t>
            </a:r>
            <a:r>
              <a:rPr lang="en-US" sz="1600" dirty="0">
                <a:solidFill>
                  <a:srgbClr val="EA9922"/>
                </a:solidFill>
              </a:rPr>
              <a:t>wire chambers</a:t>
            </a:r>
            <a:r>
              <a:rPr lang="en-US" sz="1600" dirty="0"/>
              <a:t>: anti-polymerization, </a:t>
            </a:r>
            <a:r>
              <a:rPr lang="en-US" sz="1600" dirty="0">
                <a:solidFill>
                  <a:srgbClr val="EA9922"/>
                </a:solidFill>
              </a:rPr>
              <a:t>MPGD</a:t>
            </a:r>
            <a:r>
              <a:rPr lang="en-US" sz="1600" dirty="0"/>
              <a:t>: time resolution</a:t>
            </a:r>
          </a:p>
          <a:p>
            <a:pPr algn="ctr"/>
            <a:r>
              <a:rPr lang="en-US" sz="1600" dirty="0" err="1"/>
              <a:t>Eg</a:t>
            </a:r>
            <a:r>
              <a:rPr lang="en-US" sz="1600" dirty="0"/>
              <a:t> RICH2: 100 m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pic>
        <p:nvPicPr>
          <p:cNvPr id="17" name="Picture 16" descr="A black and white symbol&#10;&#10;Description automatically generated">
            <a:extLst>
              <a:ext uri="{FF2B5EF4-FFF2-40B4-BE49-F238E27FC236}">
                <a16:creationId xmlns:a16="http://schemas.microsoft.com/office/drawing/2014/main" id="{183B9524-790C-382F-55B3-0999D2F9D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50" y="4322021"/>
            <a:ext cx="1711763" cy="1680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F9CDEF-05F8-CB79-3888-118B7DFC04B1}"/>
              </a:ext>
            </a:extLst>
          </p:cNvPr>
          <p:cNvSpPr txBox="1"/>
          <p:nvPr/>
        </p:nvSpPr>
        <p:spPr>
          <a:xfrm>
            <a:off x="-25096" y="6151558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SF</a:t>
            </a:r>
            <a:r>
              <a:rPr lang="en-US" sz="1600" baseline="-25000" dirty="0"/>
              <a:t>6</a:t>
            </a:r>
            <a:r>
              <a:rPr lang="en-US" sz="1600" dirty="0"/>
              <a:t>(23,500)</a:t>
            </a:r>
          </a:p>
          <a:p>
            <a:pPr algn="ctr"/>
            <a:r>
              <a:rPr lang="en-US" sz="1600" dirty="0">
                <a:solidFill>
                  <a:srgbClr val="EA9922"/>
                </a:solidFill>
              </a:rPr>
              <a:t>RPC</a:t>
            </a:r>
            <a:r>
              <a:rPr lang="en-US" sz="1600" dirty="0"/>
              <a:t>: electron quenchers</a:t>
            </a:r>
          </a:p>
        </p:txBody>
      </p:sp>
      <p:pic>
        <p:nvPicPr>
          <p:cNvPr id="20" name="Picture 19" descr="A diagram of a chemical structure&#10;&#10;Description automatically generated">
            <a:extLst>
              <a:ext uri="{FF2B5EF4-FFF2-40B4-BE49-F238E27FC236}">
                <a16:creationId xmlns:a16="http://schemas.microsoft.com/office/drawing/2014/main" id="{BF034A1D-C7C0-95A2-A207-509237D6F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857" y="4927620"/>
            <a:ext cx="1815131" cy="1013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C9BDD0-3041-05BE-CF66-922501EEA817}"/>
              </a:ext>
            </a:extLst>
          </p:cNvPr>
          <p:cNvSpPr txBox="1"/>
          <p:nvPr/>
        </p:nvSpPr>
        <p:spPr>
          <a:xfrm>
            <a:off x="2580703" y="5940861"/>
            <a:ext cx="337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4</a:t>
            </a:r>
            <a:r>
              <a:rPr lang="en-US" sz="1600" dirty="0"/>
              <a:t>F</a:t>
            </a:r>
            <a:r>
              <a:rPr lang="en-US" sz="1600" baseline="-25000" dirty="0"/>
              <a:t>10</a:t>
            </a:r>
            <a:r>
              <a:rPr lang="en-US" sz="1600" dirty="0"/>
              <a:t> (9200)</a:t>
            </a:r>
          </a:p>
          <a:p>
            <a:pPr algn="ctr"/>
            <a:r>
              <a:rPr lang="en-US" sz="1600" dirty="0">
                <a:solidFill>
                  <a:srgbClr val="EA9922"/>
                </a:solidFill>
              </a:rPr>
              <a:t>RICH</a:t>
            </a:r>
            <a:r>
              <a:rPr lang="en-US" sz="1600" dirty="0"/>
              <a:t>: optical properties</a:t>
            </a:r>
          </a:p>
          <a:p>
            <a:pPr algn="ctr"/>
            <a:r>
              <a:rPr lang="en-US" sz="1600" dirty="0" err="1"/>
              <a:t>Eg</a:t>
            </a:r>
            <a:r>
              <a:rPr lang="en-US" sz="1600" dirty="0"/>
              <a:t> RICH1: 4 m</a:t>
            </a:r>
            <a:r>
              <a:rPr lang="en-US" sz="1600" baseline="30000" dirty="0"/>
              <a:t>3, </a:t>
            </a:r>
            <a:r>
              <a:rPr lang="en-US" sz="1600" dirty="0"/>
              <a:t>Compass: 100 m</a:t>
            </a:r>
            <a:r>
              <a:rPr lang="en-US" sz="1600" baseline="30000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D9BA20-253D-E223-35CA-7F2F6E555890}"/>
              </a:ext>
            </a:extLst>
          </p:cNvPr>
          <p:cNvSpPr txBox="1"/>
          <p:nvPr/>
        </p:nvSpPr>
        <p:spPr>
          <a:xfrm>
            <a:off x="5919646" y="4419600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3</a:t>
            </a:r>
            <a:r>
              <a:rPr lang="en-US" sz="1600" dirty="0"/>
              <a:t>F</a:t>
            </a:r>
            <a:r>
              <a:rPr lang="en-US" sz="1600" baseline="-25000" dirty="0"/>
              <a:t>8</a:t>
            </a:r>
            <a:r>
              <a:rPr lang="en-US" sz="1600" dirty="0"/>
              <a:t> (8900)</a:t>
            </a:r>
          </a:p>
          <a:p>
            <a:pPr algn="ctr"/>
            <a:r>
              <a:rPr lang="en-US" sz="1600" dirty="0"/>
              <a:t>Used for evaporative cooling of TOTEM and ATLAS Si</a:t>
            </a:r>
          </a:p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2110E5-7C24-B531-7745-0035B35B1357}"/>
              </a:ext>
            </a:extLst>
          </p:cNvPr>
          <p:cNvSpPr txBox="1"/>
          <p:nvPr/>
        </p:nvSpPr>
        <p:spPr>
          <a:xfrm>
            <a:off x="152400" y="48191"/>
            <a:ext cx="3138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GWP</a:t>
            </a:r>
            <a:r>
              <a:rPr lang="en-US" baseline="-25000" dirty="0"/>
              <a:t>100</a:t>
            </a:r>
            <a:r>
              <a:rPr lang="en-US" dirty="0"/>
              <a:t> from AR5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5789FC-664C-2BF5-0B9E-BE90F52B7835}"/>
              </a:ext>
            </a:extLst>
          </p:cNvPr>
          <p:cNvSpPr txBox="1"/>
          <p:nvPr/>
        </p:nvSpPr>
        <p:spPr>
          <a:xfrm>
            <a:off x="6718054" y="914400"/>
            <a:ext cx="1298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A9922"/>
                </a:solidFill>
              </a:rPr>
              <a:t>cooling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FCBE0-50CF-341F-12BE-7C3F1343F6AF}"/>
              </a:ext>
            </a:extLst>
          </p:cNvPr>
          <p:cNvGrpSpPr/>
          <p:nvPr/>
        </p:nvGrpSpPr>
        <p:grpSpPr>
          <a:xfrm>
            <a:off x="6535978" y="1371600"/>
            <a:ext cx="1662936" cy="1162515"/>
            <a:chOff x="6402425" y="1708330"/>
            <a:chExt cx="1662936" cy="11625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6BC6E9-92C8-6F9C-45EC-18DA25FE4447}"/>
                </a:ext>
              </a:extLst>
            </p:cNvPr>
            <p:cNvSpPr/>
            <p:nvPr/>
          </p:nvSpPr>
          <p:spPr bwMode="auto">
            <a:xfrm>
              <a:off x="6472844" y="1719442"/>
              <a:ext cx="1553522" cy="10756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98127B4-C160-8670-F7DB-A2414F59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2425" y="1708330"/>
              <a:ext cx="1662936" cy="116251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DA74E0-D93E-41EB-7310-F5B8C91E5CA6}"/>
              </a:ext>
            </a:extLst>
          </p:cNvPr>
          <p:cNvSpPr txBox="1"/>
          <p:nvPr/>
        </p:nvSpPr>
        <p:spPr>
          <a:xfrm>
            <a:off x="5919646" y="24384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2</a:t>
            </a:r>
            <a:r>
              <a:rPr lang="en-US" sz="1600" dirty="0"/>
              <a:t>F</a:t>
            </a:r>
            <a:r>
              <a:rPr lang="en-US" sz="1600" baseline="-25000" dirty="0"/>
              <a:t>6</a:t>
            </a:r>
            <a:r>
              <a:rPr lang="en-US" sz="1600" dirty="0"/>
              <a:t> (11,100)</a:t>
            </a:r>
          </a:p>
          <a:p>
            <a:pPr algn="ctr"/>
            <a:r>
              <a:rPr lang="en-US" sz="1600" dirty="0"/>
              <a:t>RICH radiator and Si coolant</a:t>
            </a:r>
          </a:p>
          <a:p>
            <a:pPr algn="ctr"/>
            <a:endParaRPr lang="en-US" sz="16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F2531B-A934-E269-F377-3A3A43D9A128}"/>
              </a:ext>
            </a:extLst>
          </p:cNvPr>
          <p:cNvGrpSpPr/>
          <p:nvPr/>
        </p:nvGrpSpPr>
        <p:grpSpPr>
          <a:xfrm>
            <a:off x="6442936" y="5355546"/>
            <a:ext cx="1849021" cy="957738"/>
            <a:chOff x="6456778" y="5747863"/>
            <a:chExt cx="1849021" cy="95773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280144-389E-FE8E-011B-2C6B43B5AC48}"/>
                </a:ext>
              </a:extLst>
            </p:cNvPr>
            <p:cNvSpPr/>
            <p:nvPr/>
          </p:nvSpPr>
          <p:spPr bwMode="auto">
            <a:xfrm>
              <a:off x="6456778" y="5747863"/>
              <a:ext cx="1849021" cy="9577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5" name="Picture 34" descr="A black background with white lines&#10;&#10;Description automatically generated">
              <a:extLst>
                <a:ext uri="{FF2B5EF4-FFF2-40B4-BE49-F238E27FC236}">
                  <a16:creationId xmlns:a16="http://schemas.microsoft.com/office/drawing/2014/main" id="{CA74618A-C7E5-2459-2B55-AE40A7B9A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6484" y="5843982"/>
              <a:ext cx="1711763" cy="734994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CA568F6-CE1E-C75A-3482-53A0C8122A15}"/>
              </a:ext>
            </a:extLst>
          </p:cNvPr>
          <p:cNvSpPr txBox="1"/>
          <p:nvPr/>
        </p:nvSpPr>
        <p:spPr>
          <a:xfrm>
            <a:off x="5919646" y="6353623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</a:t>
            </a:r>
            <a:r>
              <a:rPr lang="en-US" sz="1600" baseline="-25000" dirty="0"/>
              <a:t>6</a:t>
            </a:r>
            <a:r>
              <a:rPr lang="en-US" sz="1600" dirty="0"/>
              <a:t>F</a:t>
            </a:r>
            <a:r>
              <a:rPr lang="en-US" sz="1600" baseline="-25000" dirty="0"/>
              <a:t>14</a:t>
            </a:r>
            <a:r>
              <a:rPr lang="en-US" sz="1600" dirty="0"/>
              <a:t> (7910)</a:t>
            </a:r>
          </a:p>
          <a:p>
            <a:pPr algn="ctr"/>
            <a:r>
              <a:rPr lang="en-US" sz="1600" dirty="0"/>
              <a:t>Liquid coolant in all LHC exp.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5565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2407B-7DB0-C5D2-631C-CC954AE2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3312-4556-4320-B13C-EA43C4419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6248400" cy="5334000"/>
          </a:xfrm>
        </p:spPr>
        <p:txBody>
          <a:bodyPr/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 2040+: no more F-gases, eco-gases only solution</a:t>
            </a:r>
            <a:endParaRPr lang="en-US" sz="2000" dirty="0">
              <a:solidFill>
                <a:srgbClr val="EA9922"/>
              </a:solidFill>
            </a:endParaRPr>
          </a:p>
          <a:p>
            <a:r>
              <a:rPr lang="en-US" sz="2000" dirty="0">
                <a:solidFill>
                  <a:srgbClr val="EA9922"/>
                </a:solidFill>
              </a:rPr>
              <a:t>LHC exp. moving to CO</a:t>
            </a:r>
            <a:r>
              <a:rPr lang="en-US" sz="2000" baseline="-25000" dirty="0">
                <a:solidFill>
                  <a:srgbClr val="EA9922"/>
                </a:solidFill>
              </a:rPr>
              <a:t>2</a:t>
            </a:r>
            <a:r>
              <a:rPr lang="en-US" sz="2000" dirty="0">
                <a:solidFill>
                  <a:srgbClr val="EA9922"/>
                </a:solidFill>
              </a:rPr>
              <a:t> cooling</a:t>
            </a:r>
          </a:p>
          <a:p>
            <a:pPr lvl="1"/>
            <a:r>
              <a:rPr lang="en-US" sz="1600" dirty="0"/>
              <a:t>But because of high triple point, can’t cool to low enough temperatures</a:t>
            </a:r>
          </a:p>
          <a:p>
            <a:r>
              <a:rPr lang="en-US" sz="2000" dirty="0"/>
              <a:t>Potential replacement for C</a:t>
            </a:r>
            <a:r>
              <a:rPr lang="en-US" sz="2000" baseline="-25000" dirty="0"/>
              <a:t>6</a:t>
            </a:r>
            <a:r>
              <a:rPr lang="en-US" sz="2000" dirty="0"/>
              <a:t>F</a:t>
            </a:r>
            <a:r>
              <a:rPr lang="en-US" sz="2000" baseline="-25000" dirty="0"/>
              <a:t>14</a:t>
            </a:r>
            <a:r>
              <a:rPr lang="en-US" sz="2000" dirty="0"/>
              <a:t> :</a:t>
            </a:r>
          </a:p>
          <a:p>
            <a:pPr lvl="1"/>
            <a:r>
              <a:rPr lang="en-US" sz="2000" dirty="0"/>
              <a:t>NOVEC 649 (C</a:t>
            </a:r>
            <a:r>
              <a:rPr lang="en-US" sz="2000" baseline="-25000" dirty="0"/>
              <a:t>6</a:t>
            </a:r>
            <a:r>
              <a:rPr lang="en-US" sz="2000" dirty="0"/>
              <a:t>F</a:t>
            </a:r>
            <a:r>
              <a:rPr lang="en-US" sz="2000" baseline="-25000" dirty="0"/>
              <a:t>12</a:t>
            </a:r>
            <a:r>
              <a:rPr lang="en-US" sz="2000" dirty="0"/>
              <a:t>O): similar thermophysical properties</a:t>
            </a:r>
          </a:p>
          <a:p>
            <a:pPr lvl="1"/>
            <a:r>
              <a:rPr lang="en-US" sz="2000" dirty="0"/>
              <a:t>Radiation hardness promising, but reacts with water</a:t>
            </a:r>
          </a:p>
          <a:p>
            <a:pPr lvl="1"/>
            <a:r>
              <a:rPr lang="en-US" sz="2000" dirty="0"/>
              <a:t>Now used for </a:t>
            </a:r>
            <a:r>
              <a:rPr lang="en-US" sz="2000" dirty="0">
                <a:hlinkClick r:id="rId3"/>
              </a:rPr>
              <a:t>cooling SiPM in LHCb SciFi to -50C</a:t>
            </a:r>
            <a:endParaRPr lang="en-US" sz="2000" dirty="0"/>
          </a:p>
          <a:p>
            <a:r>
              <a:rPr lang="en-US" sz="2400" dirty="0"/>
              <a:t>Potential replacement for C</a:t>
            </a:r>
            <a:r>
              <a:rPr lang="en-US" sz="2400" baseline="-25000" dirty="0"/>
              <a:t>2</a:t>
            </a:r>
            <a:r>
              <a:rPr lang="en-US" sz="2400" dirty="0"/>
              <a:t>F</a:t>
            </a:r>
            <a:r>
              <a:rPr lang="en-US" sz="2400" baseline="-25000" dirty="0"/>
              <a:t>6 </a:t>
            </a:r>
            <a:r>
              <a:rPr lang="en-US" sz="2400" dirty="0"/>
              <a:t>(C</a:t>
            </a:r>
            <a:r>
              <a:rPr lang="en-US" sz="2400" baseline="-25000" dirty="0"/>
              <a:t>3</a:t>
            </a:r>
            <a:r>
              <a:rPr lang="en-US" sz="2400" dirty="0"/>
              <a:t>F</a:t>
            </a:r>
            <a:r>
              <a:rPr lang="en-US" sz="2400" baseline="-25000" dirty="0"/>
              <a:t>8</a:t>
            </a:r>
            <a:r>
              <a:rPr lang="en-US" sz="2400" dirty="0"/>
              <a:t> ):</a:t>
            </a:r>
          </a:p>
          <a:p>
            <a:pPr lvl="1"/>
            <a:r>
              <a:rPr lang="en-US" sz="2000" dirty="0"/>
              <a:t>NOVEC-like C</a:t>
            </a:r>
            <a:r>
              <a:rPr lang="en-US" sz="2000" baseline="-25000" dirty="0"/>
              <a:t>2</a:t>
            </a:r>
            <a:r>
              <a:rPr lang="en-US" sz="2000" dirty="0"/>
              <a:t>F</a:t>
            </a:r>
            <a:r>
              <a:rPr lang="en-US" sz="2000" baseline="-25000" dirty="0"/>
              <a:t>4</a:t>
            </a:r>
            <a:r>
              <a:rPr lang="en-US" sz="2000" dirty="0"/>
              <a:t>O (C</a:t>
            </a:r>
            <a:r>
              <a:rPr lang="en-US" sz="2000" baseline="-25000" dirty="0"/>
              <a:t>3</a:t>
            </a:r>
            <a:r>
              <a:rPr lang="en-US" sz="2000" dirty="0"/>
              <a:t>F</a:t>
            </a:r>
            <a:r>
              <a:rPr lang="en-US" sz="2000" baseline="-25000" dirty="0"/>
              <a:t>6</a:t>
            </a:r>
            <a:r>
              <a:rPr lang="en-US" sz="2000" dirty="0"/>
              <a:t>O)?? Toxicity issue</a:t>
            </a:r>
          </a:p>
          <a:p>
            <a:r>
              <a:rPr lang="en-US" sz="2400" dirty="0"/>
              <a:t>3M is stopping the </a:t>
            </a:r>
            <a:r>
              <a:rPr lang="en-US" sz="2400" dirty="0" err="1"/>
              <a:t>Novec</a:t>
            </a:r>
            <a:r>
              <a:rPr lang="en-US" sz="2400" dirty="0"/>
              <a:t> line! Future of HFO/PFK uncertain </a:t>
            </a:r>
          </a:p>
          <a:p>
            <a:r>
              <a:rPr lang="en-US" sz="2400" dirty="0"/>
              <a:t>R&amp;D driven by electronics industry!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51FF8-36DF-D860-6617-D9ABF3A4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A58D137-DD76-FB08-6A7C-F1BEC33D7358}"/>
              </a:ext>
            </a:extLst>
          </p:cNvPr>
          <p:cNvGrpSpPr/>
          <p:nvPr/>
        </p:nvGrpSpPr>
        <p:grpSpPr>
          <a:xfrm>
            <a:off x="6019800" y="1217711"/>
            <a:ext cx="3048000" cy="4268689"/>
            <a:chOff x="6019800" y="1217711"/>
            <a:chExt cx="3048000" cy="4268689"/>
          </a:xfrm>
        </p:grpSpPr>
        <p:pic>
          <p:nvPicPr>
            <p:cNvPr id="6" name="Picture 5" descr="A bottle of liquid with a white label&#10;&#10;Description automatically generated">
              <a:extLst>
                <a:ext uri="{FF2B5EF4-FFF2-40B4-BE49-F238E27FC236}">
                  <a16:creationId xmlns:a16="http://schemas.microsoft.com/office/drawing/2014/main" id="{13C8C7CA-C826-D8BB-29D7-BA5F057CF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2438400"/>
              <a:ext cx="3048000" cy="304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51F395-585D-F65E-91FD-4E31378AD9B3}"/>
                </a:ext>
              </a:extLst>
            </p:cNvPr>
            <p:cNvSpPr txBox="1"/>
            <p:nvPr/>
          </p:nvSpPr>
          <p:spPr>
            <a:xfrm>
              <a:off x="6019800" y="1217711"/>
              <a:ext cx="281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hlinkClick r:id="rId5"/>
                </a:rPr>
                <a:t>G. D. </a:t>
              </a:r>
              <a:r>
                <a:rPr lang="en-US" sz="1400" dirty="0" err="1">
                  <a:hlinkClick r:id="rId5"/>
                </a:rPr>
                <a:t>Hallewell</a:t>
              </a:r>
              <a:r>
                <a:rPr lang="en-US" sz="1400" dirty="0">
                  <a:hlinkClick r:id="rId5"/>
                </a:rPr>
                <a:t>, EPJ Plus (2023)</a:t>
              </a:r>
              <a:endParaRPr lang="en-US" sz="1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8B0BBA-D8FC-3800-11B5-EE2D93EEB691}"/>
                </a:ext>
              </a:extLst>
            </p:cNvPr>
            <p:cNvSpPr txBox="1"/>
            <p:nvPr/>
          </p:nvSpPr>
          <p:spPr>
            <a:xfrm>
              <a:off x="6083300" y="1674166"/>
              <a:ext cx="281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hlinkClick r:id="rId6"/>
                </a:rPr>
                <a:t>G. D. Hallewell, ICHEP 2024</a:t>
              </a:r>
              <a:endParaRPr lang="en-US" sz="14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75D487-BF1D-CA48-656E-9FF26F6A6910}"/>
              </a:ext>
            </a:extLst>
          </p:cNvPr>
          <p:cNvSpPr txBox="1"/>
          <p:nvPr/>
        </p:nvSpPr>
        <p:spPr>
          <a:xfrm>
            <a:off x="5044168" y="23333"/>
            <a:ext cx="375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See talk from C Parkes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2002-5720-CD0A-FA94-EC2BF699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700"/>
            <a:ext cx="8915400" cy="1143000"/>
          </a:xfrm>
        </p:spPr>
        <p:txBody>
          <a:bodyPr/>
          <a:lstStyle/>
          <a:p>
            <a:r>
              <a:rPr lang="en-US" dirty="0"/>
              <a:t>Emissions from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5DE0-A655-8C9C-5A26-553D98613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71600"/>
            <a:ext cx="8686800" cy="5029200"/>
          </a:xfrm>
        </p:spPr>
        <p:txBody>
          <a:bodyPr/>
          <a:lstStyle/>
          <a:p>
            <a:r>
              <a:rPr lang="en-US" sz="2000" dirty="0">
                <a:solidFill>
                  <a:srgbClr val="FFC000"/>
                </a:solidFill>
              </a:rPr>
              <a:t>Power</a:t>
            </a:r>
            <a:r>
              <a:rPr lang="en-US" sz="2000" dirty="0"/>
              <a:t>: see previous discussion (and also think of Jevons paradox)</a:t>
            </a:r>
          </a:p>
          <a:p>
            <a:pPr lvl="1"/>
            <a:r>
              <a:rPr lang="en-US" sz="2000" dirty="0"/>
              <a:t>Also: operate in </a:t>
            </a:r>
            <a:r>
              <a:rPr lang="en-US" sz="2000" dirty="0">
                <a:solidFill>
                  <a:srgbClr val="FFC000"/>
                </a:solidFill>
              </a:rPr>
              <a:t>frequency modulation </a:t>
            </a:r>
            <a:r>
              <a:rPr lang="en-US" sz="2000" dirty="0"/>
              <a:t>regime to adapt to national grid demands (see </a:t>
            </a:r>
            <a:r>
              <a:rPr lang="en-US" sz="2000" dirty="0">
                <a:hlinkClick r:id="rId2"/>
              </a:rPr>
              <a:t>ICHEP 2024 </a:t>
            </a:r>
            <a:r>
              <a:rPr lang="en-US" sz="2000" dirty="0"/>
              <a:t>talk from ATLAS)</a:t>
            </a:r>
          </a:p>
          <a:p>
            <a:pPr lvl="1"/>
            <a:r>
              <a:rPr lang="en-US" sz="2000" dirty="0" err="1"/>
              <a:t>Ee</a:t>
            </a:r>
            <a:r>
              <a:rPr lang="en-US" sz="2000" dirty="0"/>
              <a:t> to train a single large language model like </a:t>
            </a:r>
            <a:r>
              <a:rPr lang="en-US" sz="2000" dirty="0" err="1"/>
              <a:t>OpenAI</a:t>
            </a:r>
            <a:r>
              <a:rPr lang="en-US" sz="2000" dirty="0"/>
              <a:t> </a:t>
            </a:r>
            <a:r>
              <a:rPr lang="en-US" sz="2000" dirty="0" err="1"/>
              <a:t>ChatGPT</a:t>
            </a:r>
            <a:r>
              <a:rPr lang="en-US" sz="2000" dirty="0"/>
              <a:t>: 10 GWh (~3 days of LHC operations…, 1000 US houses for a year)</a:t>
            </a:r>
          </a:p>
          <a:p>
            <a:r>
              <a:rPr lang="en-US" sz="2000" dirty="0"/>
              <a:t>Embodied carbon will be source of emissions:</a:t>
            </a:r>
          </a:p>
          <a:p>
            <a:pPr lvl="1"/>
            <a:r>
              <a:rPr lang="en-US" sz="2000" dirty="0" err="1"/>
              <a:t>Eg</a:t>
            </a:r>
            <a:r>
              <a:rPr lang="en-US" sz="2000" dirty="0"/>
              <a:t> </a:t>
            </a:r>
            <a:r>
              <a:rPr lang="en-US" sz="2000" dirty="0">
                <a:hlinkClick r:id="rId3"/>
              </a:rPr>
              <a:t>Dell server </a:t>
            </a:r>
            <a:r>
              <a:rPr lang="en-US" sz="2000" dirty="0"/>
              <a:t>in data center: 1300 kg CO2e</a:t>
            </a:r>
          </a:p>
          <a:p>
            <a:r>
              <a:rPr lang="en-US" sz="2000" dirty="0"/>
              <a:t>Good practice: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Choose vendors with smaller embodied carbons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Extend life of computing parts</a:t>
            </a:r>
          </a:p>
          <a:p>
            <a:pPr lvl="1"/>
            <a:r>
              <a:rPr lang="en-US" sz="2000" dirty="0">
                <a:solidFill>
                  <a:srgbClr val="FFC000"/>
                </a:solidFill>
              </a:rPr>
              <a:t>Good recycling practices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6C14B-5E8D-7B71-0E6E-53238D81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1D898-3D21-63AC-ED19-5CA241366EC9}"/>
              </a:ext>
            </a:extLst>
          </p:cNvPr>
          <p:cNvSpPr txBox="1"/>
          <p:nvPr/>
        </p:nvSpPr>
        <p:spPr>
          <a:xfrm>
            <a:off x="2971800" y="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See talks from S Krippendorf</a:t>
            </a:r>
            <a:r>
              <a:rPr lang="en-US" sz="2000" dirty="0"/>
              <a:t>, </a:t>
            </a:r>
            <a:r>
              <a:rPr lang="en-US" sz="2000" dirty="0">
                <a:hlinkClick r:id="rId5"/>
              </a:rPr>
              <a:t>A </a:t>
            </a:r>
            <a:r>
              <a:rPr lang="en-US" sz="2000" dirty="0" err="1">
                <a:hlinkClick r:id="rId5"/>
              </a:rPr>
              <a:t>Portelli</a:t>
            </a:r>
            <a:r>
              <a:rPr lang="en-US" sz="2000" dirty="0">
                <a:hlinkClick r:id="rId5"/>
              </a:rPr>
              <a:t> </a:t>
            </a:r>
            <a:r>
              <a:rPr lang="en-US" sz="2000" dirty="0"/>
              <a:t>&amp; </a:t>
            </a:r>
            <a:r>
              <a:rPr lang="en-US" sz="2000" dirty="0">
                <a:hlinkClick r:id="rId6"/>
              </a:rPr>
              <a:t>D Britton </a:t>
            </a:r>
            <a:endParaRPr lang="en-US" sz="2000" dirty="0"/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D76E24A2-C673-5F8F-0336-49B8FA0B6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4736899"/>
            <a:ext cx="34036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E552-850B-1941-8A74-92AF466B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01600"/>
            <a:ext cx="8915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D1F07-7B35-A546-B820-7D38D5478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6" y="647700"/>
            <a:ext cx="7627172" cy="5562600"/>
          </a:xfrm>
        </p:spPr>
        <p:txBody>
          <a:bodyPr/>
          <a:lstStyle/>
          <a:p>
            <a:r>
              <a:rPr lang="en-US" dirty="0">
                <a:solidFill>
                  <a:srgbClr val="EA9922"/>
                </a:solidFill>
              </a:rPr>
              <a:t>See my </a:t>
            </a:r>
            <a:r>
              <a:rPr lang="en-US" dirty="0">
                <a:solidFill>
                  <a:srgbClr val="EA9922"/>
                </a:solidFill>
                <a:hlinkClick r:id="rId2"/>
              </a:rPr>
              <a:t>IOP 2024 </a:t>
            </a:r>
            <a:r>
              <a:rPr lang="en-US" dirty="0">
                <a:solidFill>
                  <a:srgbClr val="EA9922"/>
                </a:solidFill>
              </a:rPr>
              <a:t>talk</a:t>
            </a:r>
          </a:p>
          <a:p>
            <a:r>
              <a:rPr lang="en-US" dirty="0"/>
              <a:t>The climate emergency</a:t>
            </a:r>
          </a:p>
          <a:p>
            <a:r>
              <a:rPr lang="en-US" dirty="0"/>
              <a:t>CO2e emissions &amp; solutions from (current and future):</a:t>
            </a:r>
          </a:p>
          <a:p>
            <a:pPr lvl="1"/>
            <a:r>
              <a:rPr lang="en-US" dirty="0"/>
              <a:t>Accelerators (construction/operation)</a:t>
            </a:r>
          </a:p>
          <a:p>
            <a:pPr lvl="1"/>
            <a:r>
              <a:rPr lang="en-US" dirty="0"/>
              <a:t>Detectors</a:t>
            </a:r>
          </a:p>
          <a:p>
            <a:pPr lvl="1"/>
            <a:r>
              <a:rPr lang="en-US" dirty="0"/>
              <a:t>Computing</a:t>
            </a:r>
          </a:p>
          <a:p>
            <a:pPr lvl="1"/>
            <a:r>
              <a:rPr lang="en-US" dirty="0"/>
              <a:t>Rest (travel, conferences, buildings, etc.)</a:t>
            </a:r>
          </a:p>
          <a:p>
            <a:r>
              <a:rPr lang="en-US" dirty="0">
                <a:solidFill>
                  <a:srgbClr val="EA9922"/>
                </a:solidFill>
              </a:rPr>
              <a:t>Disclaimer:</a:t>
            </a:r>
          </a:p>
          <a:p>
            <a:pPr lvl="1"/>
            <a:r>
              <a:rPr lang="en-US" dirty="0">
                <a:solidFill>
                  <a:srgbClr val="EA9922"/>
                </a:solidFill>
              </a:rPr>
              <a:t>I’m not a climate/energy scientist!</a:t>
            </a:r>
          </a:p>
          <a:p>
            <a:pPr lvl="1"/>
            <a:r>
              <a:rPr lang="en-US" dirty="0">
                <a:solidFill>
                  <a:srgbClr val="EA9922"/>
                </a:solidFill>
              </a:rPr>
              <a:t>My research is on ATLAS, so energy frontier bias!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CD938-4B2E-594C-8478-74DD53B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Frangipani flower">
            <a:extLst>
              <a:ext uri="{FF2B5EF4-FFF2-40B4-BE49-F238E27FC236}">
                <a16:creationId xmlns:a16="http://schemas.microsoft.com/office/drawing/2014/main" id="{FA14F96E-6B5C-3247-8CD2-16BFE995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65338"/>
            <a:ext cx="2283765" cy="15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B62FC-7AC0-61AE-3ED5-D8F0A0FB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ED27A-76DD-C6FF-EAAA-D93E0960A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61" y="1066800"/>
            <a:ext cx="5212492" cy="3200400"/>
          </a:xfrm>
        </p:spPr>
        <p:txBody>
          <a:bodyPr/>
          <a:lstStyle/>
          <a:p>
            <a:r>
              <a:rPr lang="en-US" sz="2000" dirty="0"/>
              <a:t>Simple Model: travel to </a:t>
            </a:r>
            <a:r>
              <a:rPr lang="en-US" sz="2000" dirty="0">
                <a:solidFill>
                  <a:srgbClr val="FFC000"/>
                </a:solidFill>
              </a:rPr>
              <a:t>FCC</a:t>
            </a:r>
            <a:r>
              <a:rPr lang="en-US" sz="2000" dirty="0"/>
              <a:t> for 5k researchers:</a:t>
            </a:r>
          </a:p>
          <a:p>
            <a:pPr lvl="1"/>
            <a:r>
              <a:rPr lang="en-US" sz="2000" dirty="0"/>
              <a:t>½ live near CERN</a:t>
            </a:r>
          </a:p>
          <a:p>
            <a:pPr lvl="1"/>
            <a:r>
              <a:rPr lang="en-US" sz="2000" dirty="0"/>
              <a:t>¼ regional (London), ¼ remote (Chicago) (use </a:t>
            </a:r>
            <a:r>
              <a:rPr lang="en-US" sz="2000" dirty="0">
                <a:hlinkClick r:id="rId2"/>
              </a:rPr>
              <a:t>atmosfair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3B96C-272C-BD06-7068-123380BF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DFF99F-AA34-2714-6B03-DF47B1EE0060}"/>
              </a:ext>
            </a:extLst>
          </p:cNvPr>
          <p:cNvGrpSpPr/>
          <p:nvPr/>
        </p:nvGrpSpPr>
        <p:grpSpPr>
          <a:xfrm>
            <a:off x="46138" y="2829641"/>
            <a:ext cx="5919450" cy="2478959"/>
            <a:chOff x="46138" y="2829641"/>
            <a:chExt cx="5919450" cy="2478959"/>
          </a:xfrm>
        </p:grpSpPr>
        <p:pic>
          <p:nvPicPr>
            <p:cNvPr id="6" name="Picture 5" descr="A table with text and numbers&#10;&#10;Description automatically generated">
              <a:extLst>
                <a:ext uri="{FF2B5EF4-FFF2-40B4-BE49-F238E27FC236}">
                  <a16:creationId xmlns:a16="http://schemas.microsoft.com/office/drawing/2014/main" id="{642FDB57-252A-B388-2B93-8BAD6673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3225800"/>
              <a:ext cx="5813188" cy="2082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B6088-F208-FBDD-E0DF-762FA8D9F5C0}"/>
                </a:ext>
              </a:extLst>
            </p:cNvPr>
            <p:cNvSpPr txBox="1"/>
            <p:nvPr/>
          </p:nvSpPr>
          <p:spPr>
            <a:xfrm rot="20561247">
              <a:off x="46138" y="2829641"/>
              <a:ext cx="995701" cy="461665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Draft!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998686-5E53-AD18-50EB-A12C8385E1BC}"/>
              </a:ext>
            </a:extLst>
          </p:cNvPr>
          <p:cNvSpPr txBox="1"/>
          <p:nvPr/>
        </p:nvSpPr>
        <p:spPr>
          <a:xfrm>
            <a:off x="6912811" y="-34477"/>
            <a:ext cx="1984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2411.03473</a:t>
            </a:r>
            <a:endParaRPr lang="en-US" sz="1600" dirty="0"/>
          </a:p>
        </p:txBody>
      </p:sp>
      <p:pic>
        <p:nvPicPr>
          <p:cNvPr id="8" name="Picture 7" descr="_108485539_optimised-travel_carbon-nc.png">
            <a:extLst>
              <a:ext uri="{FF2B5EF4-FFF2-40B4-BE49-F238E27FC236}">
                <a16:creationId xmlns:a16="http://schemas.microsoft.com/office/drawing/2014/main" id="{E5521509-9896-966F-9407-75B57BA1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20" y="1143000"/>
            <a:ext cx="3467080" cy="243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B48F9-82BB-3868-FD63-9E4413CD1108}"/>
              </a:ext>
            </a:extLst>
          </p:cNvPr>
          <p:cNvSpPr txBox="1"/>
          <p:nvPr/>
        </p:nvSpPr>
        <p:spPr>
          <a:xfrm>
            <a:off x="176561" y="5359401"/>
            <a:ext cx="8586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emissions flights </a:t>
            </a:r>
            <a:r>
              <a:rPr lang="en-US" sz="2000" dirty="0">
                <a:solidFill>
                  <a:srgbClr val="FFC000"/>
                </a:solidFill>
              </a:rPr>
              <a:t>way off</a:t>
            </a:r>
            <a:r>
              <a:rPr lang="en-US" sz="2000" dirty="0"/>
              <a:t>, trains can be more expensive than flying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Have to reduce travel </a:t>
            </a:r>
            <a:r>
              <a:rPr lang="en-US" sz="2000" dirty="0"/>
              <a:t>(also from travel budgets)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Regional centers (like FNAL LPC)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VR/AR headsets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429C-510D-B84B-94FC-9B6F3EBB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56045"/>
            <a:ext cx="8915400" cy="1016966"/>
          </a:xfrm>
        </p:spPr>
        <p:txBody>
          <a:bodyPr/>
          <a:lstStyle/>
          <a:p>
            <a:r>
              <a:rPr lang="en-US" sz="4000" dirty="0"/>
              <a:t>Emissions from food &amp; Total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535B-D2ED-AA46-9CA1-0AC30A799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86955"/>
            <a:ext cx="5029200" cy="2265845"/>
          </a:xfrm>
        </p:spPr>
        <p:txBody>
          <a:bodyPr/>
          <a:lstStyle/>
          <a:p>
            <a:pPr lvl="1"/>
            <a:r>
              <a:rPr lang="en-US" sz="2000" dirty="0">
                <a:hlinkClick r:id="rId2"/>
              </a:rPr>
              <a:t>IPCC report in August 2019 on Land Usage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Food Production is 1/4 of world’s GHG Emissions!</a:t>
            </a:r>
            <a:endParaRPr lang="en-US" sz="2000" dirty="0"/>
          </a:p>
          <a:p>
            <a:pPr lvl="2"/>
            <a:r>
              <a:rPr lang="en-US" sz="2000" dirty="0"/>
              <a:t>60%  of those are for meat production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DB2EB-0207-C342-9952-A0A37ADE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foodkCal1.gif">
            <a:extLst>
              <a:ext uri="{FF2B5EF4-FFF2-40B4-BE49-F238E27FC236}">
                <a16:creationId xmlns:a16="http://schemas.microsoft.com/office/drawing/2014/main" id="{D51D75BD-9C94-A54E-9C46-E7F925DC4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4319"/>
            <a:ext cx="3587356" cy="2690517"/>
          </a:xfrm>
          <a:prstGeom prst="rect">
            <a:avLst/>
          </a:prstGeom>
        </p:spPr>
      </p:pic>
      <p:pic>
        <p:nvPicPr>
          <p:cNvPr id="7" name="Picture 6" descr="A graph of a chart of food production&#10;&#10;Description automatically generated with medium confidence">
            <a:extLst>
              <a:ext uri="{FF2B5EF4-FFF2-40B4-BE49-F238E27FC236}">
                <a16:creationId xmlns:a16="http://schemas.microsoft.com/office/drawing/2014/main" id="{A72E9C5C-E152-D55E-37FC-A0A144402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34" y="3200400"/>
            <a:ext cx="3745029" cy="3505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C018DA-7F3A-C2AE-0624-ECEE089350D0}"/>
              </a:ext>
            </a:extLst>
          </p:cNvPr>
          <p:cNvSpPr txBox="1"/>
          <p:nvPr/>
        </p:nvSpPr>
        <p:spPr>
          <a:xfrm>
            <a:off x="4109463" y="4589043"/>
            <a:ext cx="46819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solidFill>
                  <a:schemeClr val="accent2"/>
                </a:solidFill>
              </a:rPr>
              <a:t>How about migrating our PP catering (meetings, conf, workshops) in a more sustainable direction?</a:t>
            </a:r>
          </a:p>
        </p:txBody>
      </p:sp>
    </p:spTree>
    <p:extLst>
      <p:ext uri="{BB962C8B-B14F-4D97-AF65-F5344CB8AC3E}">
        <p14:creationId xmlns:p14="http://schemas.microsoft.com/office/powerpoint/2010/main" val="5452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82C4-0C21-2DD1-F29D-2C510311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700"/>
            <a:ext cx="8915400" cy="1143000"/>
          </a:xfrm>
        </p:spPr>
        <p:txBody>
          <a:bodyPr/>
          <a:lstStyle/>
          <a:p>
            <a:r>
              <a:rPr lang="en-US" dirty="0"/>
              <a:t>Negative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F62A8-10C4-3D26-A4D5-08471DE37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220200" cy="5930900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STFC has goal of being Net-Zero by 2040</a:t>
            </a:r>
            <a:r>
              <a:rPr lang="en-US" sz="2000" dirty="0"/>
              <a:t>: see </a:t>
            </a:r>
            <a:r>
              <a:rPr lang="en-US" sz="2000" dirty="0">
                <a:hlinkClick r:id="rId3"/>
              </a:rPr>
              <a:t>talk by J Colwell</a:t>
            </a:r>
            <a:endParaRPr lang="en-US" sz="2000" dirty="0"/>
          </a:p>
          <a:p>
            <a:r>
              <a:rPr lang="en-US" sz="2000" dirty="0"/>
              <a:t>What are going to be the </a:t>
            </a:r>
            <a:r>
              <a:rPr lang="en-US" sz="2000" dirty="0">
                <a:hlinkClick r:id="rId4"/>
              </a:rPr>
              <a:t>negative emissions methods</a:t>
            </a:r>
            <a:r>
              <a:rPr lang="en-US" sz="2000" dirty="0"/>
              <a:t>? Imo:</a:t>
            </a:r>
          </a:p>
          <a:p>
            <a:pPr lvl="1"/>
            <a:r>
              <a:rPr lang="en-US" sz="2000" dirty="0"/>
              <a:t>Forget about power (zero by 2030 (2035))</a:t>
            </a:r>
          </a:p>
          <a:p>
            <a:pPr lvl="1"/>
            <a:r>
              <a:rPr lang="en-US" sz="2000" dirty="0"/>
              <a:t>Forget about “efficiency”</a:t>
            </a:r>
          </a:p>
          <a:p>
            <a:pPr lvl="1"/>
            <a:r>
              <a:rPr lang="en-US" sz="2000" dirty="0"/>
              <a:t>Spend money on dubious offset schemes?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F5FCD-B079-414E-4734-DCECE9AB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A diagram of a tree with green arrows&#10;&#10;Description automatically generated">
            <a:extLst>
              <a:ext uri="{FF2B5EF4-FFF2-40B4-BE49-F238E27FC236}">
                <a16:creationId xmlns:a16="http://schemas.microsoft.com/office/drawing/2014/main" id="{93A9BED1-5F07-0B2F-0D4A-0B299FE60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349228"/>
            <a:ext cx="4010623" cy="2594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960A28-6CD5-3361-3E6D-E8ED97E38DF6}"/>
              </a:ext>
            </a:extLst>
          </p:cNvPr>
          <p:cNvSpPr txBox="1"/>
          <p:nvPr/>
        </p:nvSpPr>
        <p:spPr>
          <a:xfrm>
            <a:off x="0" y="2971800"/>
            <a:ext cx="47546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about future energy frontier collider facilities?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2D050"/>
                </a:solidFill>
              </a:rPr>
              <a:t>Plant trees?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To absorb 1Mt CO2 over 10 y: need </a:t>
            </a:r>
            <a:r>
              <a:rPr lang="en-US" sz="2000" dirty="0">
                <a:solidFill>
                  <a:srgbClr val="92D050"/>
                </a:solidFill>
              </a:rPr>
              <a:t>~10 M NEW trees </a:t>
            </a:r>
            <a:r>
              <a:rPr lang="en-US" sz="2000" dirty="0"/>
              <a:t>= 4,000-10,000 ha of land = 4x – 11x area of Richmond Park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After those 10y you need to </a:t>
            </a:r>
            <a:r>
              <a:rPr lang="en-US" sz="2000" dirty="0">
                <a:solidFill>
                  <a:srgbClr val="92D050"/>
                </a:solidFill>
              </a:rPr>
              <a:t>cut the trees and use them</a:t>
            </a:r>
            <a:r>
              <a:rPr lang="en-US" sz="2000" dirty="0"/>
              <a:t> (</a:t>
            </a:r>
            <a:r>
              <a:rPr lang="en-US" sz="2000" dirty="0" err="1"/>
              <a:t>eg</a:t>
            </a:r>
            <a:r>
              <a:rPr lang="en-US" sz="2000" dirty="0"/>
              <a:t> build houses)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burn them: need to capture the CO</a:t>
            </a:r>
            <a:r>
              <a:rPr lang="en-US" sz="2000" baseline="-25000" dirty="0"/>
              <a:t>2</a:t>
            </a:r>
            <a:r>
              <a:rPr lang="en-US" sz="2000" dirty="0"/>
              <a:t> and store it (</a:t>
            </a:r>
            <a:r>
              <a:rPr lang="en-US" sz="2000" dirty="0">
                <a:hlinkClick r:id="rId6"/>
              </a:rPr>
              <a:t>BECCS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62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14D7-89EE-B6D8-09A9-BE7158F6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1B11-4CB0-2249-F429-9BB99AAFD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4572000"/>
          </a:xfrm>
        </p:spPr>
        <p:txBody>
          <a:bodyPr/>
          <a:lstStyle/>
          <a:p>
            <a:r>
              <a:rPr lang="en-US" sz="2400" dirty="0">
                <a:solidFill>
                  <a:srgbClr val="00B0F0"/>
                </a:solidFill>
              </a:rPr>
              <a:t>Direct Air Capture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DAC</a:t>
            </a:r>
            <a:r>
              <a:rPr lang="en-US" sz="2400" dirty="0"/>
              <a:t>)?</a:t>
            </a:r>
          </a:p>
          <a:p>
            <a:pPr lvl="1"/>
            <a:r>
              <a:rPr lang="en-US" sz="2400" dirty="0"/>
              <a:t>Biggest plant is </a:t>
            </a:r>
            <a:r>
              <a:rPr lang="en-US" sz="2400" dirty="0" err="1"/>
              <a:t>Climeworks</a:t>
            </a:r>
            <a:r>
              <a:rPr lang="en-US" sz="2400" dirty="0"/>
              <a:t> in Iceland, operate Orca (4 kt CO2/year, 11 t/day, 1 t/2-3h), needs 8k-18k kWh/</a:t>
            </a:r>
            <a:r>
              <a:rPr lang="en-US" sz="2400" dirty="0" err="1"/>
              <a:t>tonne</a:t>
            </a:r>
            <a:endParaRPr lang="en-US" sz="2400" dirty="0"/>
          </a:p>
          <a:p>
            <a:pPr lvl="1"/>
            <a:r>
              <a:rPr lang="en-US" sz="2400" dirty="0"/>
              <a:t>Building </a:t>
            </a:r>
            <a:r>
              <a:rPr lang="en-US" sz="2400" dirty="0">
                <a:hlinkClick r:id="rId3"/>
              </a:rPr>
              <a:t>Mammoth</a:t>
            </a:r>
            <a:r>
              <a:rPr lang="en-US" sz="2400" dirty="0"/>
              <a:t>: 600 M USD</a:t>
            </a:r>
          </a:p>
          <a:p>
            <a:pPr lvl="2"/>
            <a:r>
              <a:rPr lang="en-US" dirty="0"/>
              <a:t>36 ktCO2/y</a:t>
            </a:r>
          </a:p>
          <a:p>
            <a:pPr lvl="2"/>
            <a:r>
              <a:rPr lang="en-US" dirty="0"/>
              <a:t>Uses geothermal plant from </a:t>
            </a:r>
            <a:r>
              <a:rPr lang="en-GB" b="0" i="0" dirty="0" err="1">
                <a:effectLst/>
                <a:latin typeface="Google Sans"/>
              </a:rPr>
              <a:t>Hellisheiði</a:t>
            </a:r>
            <a:r>
              <a:rPr lang="en-US" b="0" i="0" dirty="0">
                <a:effectLst/>
                <a:latin typeface="Google Sans"/>
              </a:rPr>
              <a:t>: 2.65 </a:t>
            </a:r>
            <a:r>
              <a:rPr lang="en-US" b="0" i="0" dirty="0" err="1">
                <a:effectLst/>
                <a:latin typeface="Google Sans"/>
              </a:rPr>
              <a:t>TWh</a:t>
            </a:r>
            <a:r>
              <a:rPr lang="en-US" b="0" i="0" dirty="0">
                <a:effectLst/>
                <a:latin typeface="Google Sans"/>
              </a:rPr>
              <a:t>/year</a:t>
            </a:r>
          </a:p>
          <a:p>
            <a:pPr lvl="3"/>
            <a:r>
              <a:rPr lang="en-US" dirty="0">
                <a:latin typeface="Google Sans"/>
              </a:rPr>
              <a:t>Hinckley Point C will be about 25 </a:t>
            </a:r>
            <a:r>
              <a:rPr lang="en-US" dirty="0" err="1">
                <a:latin typeface="Google Sans"/>
              </a:rPr>
              <a:t>TWh</a:t>
            </a:r>
            <a:r>
              <a:rPr lang="en-US" dirty="0">
                <a:latin typeface="Google Sans"/>
              </a:rPr>
              <a:t>/y</a:t>
            </a:r>
            <a:endParaRPr lang="en-US" b="0" i="0" dirty="0">
              <a:effectLst/>
              <a:latin typeface="Google Sans"/>
            </a:endParaRPr>
          </a:p>
          <a:p>
            <a:pPr lvl="2"/>
            <a:r>
              <a:rPr lang="en-US" dirty="0">
                <a:solidFill>
                  <a:srgbClr val="00B0F0"/>
                </a:solidFill>
                <a:latin typeface="Google Sans"/>
              </a:rPr>
              <a:t>1 Mt CO</a:t>
            </a:r>
            <a:r>
              <a:rPr lang="en-US" baseline="-25000" dirty="0">
                <a:solidFill>
                  <a:srgbClr val="00B0F0"/>
                </a:solidFill>
                <a:latin typeface="Google Sans"/>
              </a:rPr>
              <a:t>2</a:t>
            </a:r>
            <a:r>
              <a:rPr lang="en-US" dirty="0">
                <a:solidFill>
                  <a:srgbClr val="00B0F0"/>
                </a:solidFill>
                <a:latin typeface="Google Sans"/>
              </a:rPr>
              <a:t> = 28 years of using Mammoth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B56F9-24B7-B9D3-0D76-A14FC693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A building with many towers&#10;&#10;Description automatically generated with medium confidence">
            <a:extLst>
              <a:ext uri="{FF2B5EF4-FFF2-40B4-BE49-F238E27FC236}">
                <a16:creationId xmlns:a16="http://schemas.microsoft.com/office/drawing/2014/main" id="{D2108AFE-C79F-5207-E14F-2F7C93B7E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49" y="4648200"/>
            <a:ext cx="3782863" cy="20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7521-EE8F-1978-EB1D-0A71B5E1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7150"/>
            <a:ext cx="8915400" cy="825500"/>
          </a:xfrm>
        </p:spPr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BEC75-F81D-AB39-B479-0E9424B89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98" y="882650"/>
            <a:ext cx="8594203" cy="5822950"/>
          </a:xfrm>
        </p:spPr>
        <p:txBody>
          <a:bodyPr/>
          <a:lstStyle/>
          <a:p>
            <a:r>
              <a:rPr lang="en-US" sz="2800" dirty="0">
                <a:solidFill>
                  <a:schemeClr val="accent5"/>
                </a:solidFill>
              </a:rPr>
              <a:t>Discuss</a:t>
            </a:r>
            <a:r>
              <a:rPr lang="en-US" sz="2800" dirty="0"/>
              <a:t> climate change and sustainability with your colleagues/students</a:t>
            </a:r>
          </a:p>
          <a:p>
            <a:r>
              <a:rPr lang="en-US" sz="2800" dirty="0"/>
              <a:t>Get </a:t>
            </a:r>
            <a:r>
              <a:rPr lang="en-US" sz="2800" dirty="0">
                <a:solidFill>
                  <a:schemeClr val="accent2"/>
                </a:solidFill>
              </a:rPr>
              <a:t>involved</a:t>
            </a:r>
            <a:r>
              <a:rPr lang="en-US" sz="2800" dirty="0"/>
              <a:t> in your institution’s sustainability efforts (or start them)</a:t>
            </a:r>
          </a:p>
          <a:p>
            <a:r>
              <a:rPr lang="en-US" sz="2800" dirty="0">
                <a:solidFill>
                  <a:srgbClr val="FD66FF"/>
                </a:solidFill>
              </a:rPr>
              <a:t>Lobby</a:t>
            </a:r>
            <a:r>
              <a:rPr lang="en-US" sz="2800" dirty="0"/>
              <a:t> your experiment about reducing its emissions, </a:t>
            </a:r>
            <a:r>
              <a:rPr lang="en-US" sz="2800" dirty="0">
                <a:solidFill>
                  <a:srgbClr val="FD66FF"/>
                </a:solidFill>
              </a:rPr>
              <a:t>work</a:t>
            </a:r>
            <a:r>
              <a:rPr lang="en-US" sz="2800" dirty="0"/>
              <a:t> on the solutions</a:t>
            </a:r>
          </a:p>
          <a:p>
            <a:r>
              <a:rPr lang="en-US" sz="2800" dirty="0"/>
              <a:t>If involved in a future project: </a:t>
            </a:r>
            <a:r>
              <a:rPr lang="en-US" sz="2800" dirty="0">
                <a:solidFill>
                  <a:schemeClr val="accent6"/>
                </a:solidFill>
              </a:rPr>
              <a:t>minimize</a:t>
            </a:r>
            <a:r>
              <a:rPr lang="en-US" sz="2800" dirty="0"/>
              <a:t> its emissions, look into its sustainability</a:t>
            </a:r>
          </a:p>
          <a:p>
            <a:r>
              <a:rPr lang="en-US" sz="2800" dirty="0">
                <a:solidFill>
                  <a:srgbClr val="EA9922"/>
                </a:solidFill>
              </a:rPr>
              <a:t>Look</a:t>
            </a:r>
            <a:r>
              <a:rPr lang="en-US" sz="2800" dirty="0"/>
              <a:t> into your travel and your </a:t>
            </a:r>
            <a:r>
              <a:rPr lang="en-US" sz="2800" dirty="0">
                <a:hlinkClick r:id="rId2"/>
              </a:rPr>
              <a:t>overall carbon footprint</a:t>
            </a: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Lobby</a:t>
            </a:r>
            <a:r>
              <a:rPr lang="en-US" sz="2800" dirty="0"/>
              <a:t> the meetings you attend to make </a:t>
            </a:r>
            <a:r>
              <a:rPr lang="en-US" sz="2800" dirty="0">
                <a:solidFill>
                  <a:srgbClr val="FFFF00"/>
                </a:solidFill>
              </a:rPr>
              <a:t>catering</a:t>
            </a:r>
            <a:r>
              <a:rPr lang="en-US" sz="2800" dirty="0"/>
              <a:t> more vegetarian, allow </a:t>
            </a:r>
            <a:r>
              <a:rPr lang="en-US" sz="2800" dirty="0">
                <a:solidFill>
                  <a:srgbClr val="FFFF00"/>
                </a:solidFill>
              </a:rPr>
              <a:t>remote</a:t>
            </a:r>
            <a:r>
              <a:rPr lang="en-US" sz="2800" dirty="0"/>
              <a:t> participating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3716D-3636-A0DF-0337-698405A8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5A67-C79F-89F2-6174-6F3B7FC9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054"/>
            <a:ext cx="8915400" cy="987546"/>
          </a:xfrm>
        </p:spPr>
        <p:txBody>
          <a:bodyPr/>
          <a:lstStyle/>
          <a:p>
            <a:r>
              <a:rPr lang="en-US" dirty="0"/>
              <a:t>What to do? (UK)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0338-EAAA-8533-A962-3C4902AAC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53" y="762000"/>
            <a:ext cx="8840647" cy="5943600"/>
          </a:xfrm>
        </p:spPr>
        <p:txBody>
          <a:bodyPr/>
          <a:lstStyle/>
          <a:p>
            <a:r>
              <a:rPr lang="en-US" sz="2400" dirty="0">
                <a:latin typeface="Corbel" panose="020B0503020204020204" pitchFamily="34" charset="0"/>
              </a:rPr>
              <a:t>Exchange info on funding calls/activities etc.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  <a:latin typeface="Corbel" panose="020B0503020204020204" pitchFamily="34" charset="0"/>
              </a:rPr>
              <a:t>Do we want a UK mailing list?</a:t>
            </a:r>
          </a:p>
          <a:p>
            <a:pPr lvl="1"/>
            <a:r>
              <a:rPr lang="en-US" sz="2400" dirty="0">
                <a:solidFill>
                  <a:schemeClr val="accent5"/>
                </a:solidFill>
                <a:latin typeface="Corbel" panose="020B0503020204020204" pitchFamily="34" charset="0"/>
              </a:rPr>
              <a:t>Discuss in this meeting on collaborative avenues!</a:t>
            </a:r>
          </a:p>
          <a:p>
            <a:r>
              <a:rPr lang="en-US" sz="2400" dirty="0">
                <a:latin typeface="Corbel" panose="020B0503020204020204" pitchFamily="34" charset="0"/>
              </a:rPr>
              <a:t>Get involved in PPESU2024-2026:</a:t>
            </a:r>
          </a:p>
          <a:p>
            <a:pPr lvl="1"/>
            <a:r>
              <a:rPr lang="en-US" sz="2400" dirty="0">
                <a:latin typeface="Corbel" panose="020B0503020204020204" pitchFamily="34" charset="0"/>
              </a:rPr>
              <a:t>Sustainability input: </a:t>
            </a:r>
            <a:r>
              <a:rPr lang="en-US" sz="2400" dirty="0">
                <a:latin typeface="Corbel" panose="020B0503020204020204" pitchFamily="34" charset="0"/>
                <a:hlinkClick r:id="rId2"/>
              </a:rPr>
              <a:t>ESUPP-sustainability-2024-26@cern.ch</a:t>
            </a:r>
            <a:r>
              <a:rPr lang="en-US" sz="2400" dirty="0">
                <a:latin typeface="Corbel" panose="020B0503020204020204" pitchFamily="34" charset="0"/>
              </a:rPr>
              <a:t>, </a:t>
            </a:r>
            <a:r>
              <a:rPr lang="en-GB" sz="2400" b="0" i="0" u="none" strike="noStrike" dirty="0" err="1">
                <a:effectLst/>
                <a:latin typeface="Corbel" panose="020B0503020204020204" pitchFamily="34" charset="0"/>
              </a:rPr>
              <a:t>Mattermost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 team called “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ESUPP-sustainability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”</a:t>
            </a:r>
          </a:p>
          <a:p>
            <a:pPr lvl="1"/>
            <a:r>
              <a:rPr lang="en-GB" sz="2400" dirty="0">
                <a:latin typeface="Corbel" panose="020B0503020204020204" pitchFamily="34" charset="0"/>
              </a:rPr>
              <a:t>UK input</a:t>
            </a:r>
          </a:p>
          <a:p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Infrastructure Fund </a:t>
            </a:r>
            <a:r>
              <a:rPr lang="en-GB" sz="2400" b="0" i="0" u="none" strike="noStrike" dirty="0" err="1">
                <a:effectLst/>
                <a:latin typeface="Corbel" panose="020B0503020204020204" pitchFamily="34" charset="0"/>
              </a:rPr>
              <a:t>SoI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 2024</a:t>
            </a:r>
            <a:r>
              <a:rPr lang="en-GB" sz="2400" dirty="0">
                <a:latin typeface="Corbel" panose="020B0503020204020204" pitchFamily="34" charset="0"/>
              </a:rPr>
              <a:t>:</a:t>
            </a:r>
          </a:p>
          <a:p>
            <a:pPr lvl="1"/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“… strong engagement with </a:t>
            </a:r>
            <a:r>
              <a:rPr lang="en-GB" sz="2400" b="0" i="0" u="none" strike="noStrike" dirty="0" err="1">
                <a:effectLst/>
                <a:latin typeface="Corbel" panose="020B0503020204020204" pitchFamily="34" charset="0"/>
              </a:rPr>
              <a:t>ASTeC</a:t>
            </a:r>
            <a:r>
              <a:rPr lang="en-GB" sz="2400" b="0" i="0" u="none" strike="noStrike" dirty="0">
                <a:effectLst/>
                <a:latin typeface="Corbel" panose="020B0503020204020204" pitchFamily="34" charset="0"/>
              </a:rPr>
              <a:t> and National Labs as essential for a revised case.”</a:t>
            </a:r>
          </a:p>
          <a:p>
            <a:r>
              <a:rPr lang="en-GB" sz="2400" dirty="0">
                <a:solidFill>
                  <a:schemeClr val="accent2"/>
                </a:solidFill>
                <a:latin typeface="Corbel" panose="020B0503020204020204" pitchFamily="34" charset="0"/>
              </a:rPr>
              <a:t>Get involved in Knowledge Transfer toward UK Net Zero agenda</a:t>
            </a:r>
          </a:p>
          <a:p>
            <a:r>
              <a:rPr lang="en-GB" sz="2400" b="0" i="0" u="none" strike="noStrike" dirty="0">
                <a:solidFill>
                  <a:srgbClr val="FFFF00"/>
                </a:solidFill>
                <a:effectLst/>
                <a:latin typeface="Corbel" panose="020B0503020204020204" pitchFamily="34" charset="0"/>
              </a:rPr>
              <a:t>Adaptation: is our HEP infrastructure future proof?</a:t>
            </a:r>
          </a:p>
          <a:p>
            <a:pPr lvl="1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493AE-EA92-DDA1-D9A7-40F9B54D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D9D7-65F2-A799-17D4-3506437C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Transfer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0ECAA-4D1D-40AD-8992-C729D0FE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EBDACF7-ECCC-EF0C-A089-EAF5C2ABA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34" y="1608411"/>
            <a:ext cx="8346931" cy="4428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4A617-4171-833A-7913-1178D6BC9231}"/>
              </a:ext>
            </a:extLst>
          </p:cNvPr>
          <p:cNvSpPr txBox="1"/>
          <p:nvPr/>
        </p:nvSpPr>
        <p:spPr>
          <a:xfrm>
            <a:off x="1447800" y="6063993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CERN Innovation </a:t>
            </a:r>
            <a:r>
              <a:rPr lang="en-US" dirty="0" err="1">
                <a:hlinkClick r:id="rId3"/>
              </a:rPr>
              <a:t>Programme</a:t>
            </a:r>
            <a:r>
              <a:rPr lang="en-US" dirty="0">
                <a:hlinkClick r:id="rId3"/>
              </a:rPr>
              <a:t> on Environmental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3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cks by the beach">
            <a:extLst>
              <a:ext uri="{FF2B5EF4-FFF2-40B4-BE49-F238E27FC236}">
                <a16:creationId xmlns:a16="http://schemas.microsoft.com/office/drawing/2014/main" id="{B8B3C378-ED4D-3349-808E-341AB322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A6915-465D-A54D-AB69-5322C4EE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31" y="4419600"/>
            <a:ext cx="7772400" cy="1362075"/>
          </a:xfrm>
        </p:spPr>
        <p:txBody>
          <a:bodyPr/>
          <a:lstStyle/>
          <a:p>
            <a:r>
              <a:rPr lang="en-US" dirty="0"/>
              <a:t>Discussion/Questions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D0C43-A69E-8143-AB44-B3983CE1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7706A-57B9-BF4B-AA0A-872E699D6A7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8EA6B5-E260-4A45-BDEC-03029368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69" y="851672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Corbel"/>
                <a:ea typeface="ＭＳ Ｐゴシック" charset="-128"/>
                <a:cs typeface="Corbe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kern="0"/>
              <a:t>The Climate Emergency: can Particle Physics ever be sustainable?</a:t>
            </a:r>
            <a:endParaRPr lang="en-US" sz="3200" kern="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05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9827-EB6C-A644-9CA4-1C40F179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BF52A-47A8-C249-9B14-E92600D8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7706A-57B9-BF4B-AA0A-872E699D6A7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11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0A195-9A64-DD8B-09D9-BB176B5F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1CB11-0DA2-DA4B-B8B7-01D00CB02A8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1DEFF-2B4F-2512-64E4-EA44D6A07420}"/>
              </a:ext>
            </a:extLst>
          </p:cNvPr>
          <p:cNvSpPr txBox="1"/>
          <p:nvPr/>
        </p:nvSpPr>
        <p:spPr>
          <a:xfrm>
            <a:off x="5181600" y="5645429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A9922"/>
                </a:solidFill>
              </a:rPr>
              <a:t>Mike Berners-Lee: average UK: 13 </a:t>
            </a:r>
            <a:r>
              <a:rPr lang="en-US" sz="1200" dirty="0" err="1">
                <a:solidFill>
                  <a:srgbClr val="EA9922"/>
                </a:solidFill>
              </a:rPr>
              <a:t>tonnes</a:t>
            </a:r>
            <a:r>
              <a:rPr lang="en-US" sz="1200" dirty="0">
                <a:solidFill>
                  <a:srgbClr val="EA9922"/>
                </a:solidFill>
              </a:rPr>
              <a:t> of CO2e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E129E-D8FC-ABAD-7F09-A429745EA667}"/>
              </a:ext>
            </a:extLst>
          </p:cNvPr>
          <p:cNvSpPr txBox="1"/>
          <p:nvPr/>
        </p:nvSpPr>
        <p:spPr>
          <a:xfrm>
            <a:off x="330083" y="5763425"/>
            <a:ext cx="84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Remaining carbon budget</a:t>
            </a:r>
            <a:r>
              <a:rPr lang="en-US" sz="2000" dirty="0"/>
              <a:t>:</a:t>
            </a:r>
          </a:p>
          <a:p>
            <a:r>
              <a:rPr lang="en-US" sz="2000" dirty="0"/>
              <a:t>(50% chance of staying &lt; 1.5℃) 460 GtCO2</a:t>
            </a:r>
          </a:p>
          <a:p>
            <a:r>
              <a:rPr lang="en-US" sz="2000" dirty="0"/>
              <a:t>Per year per person: </a:t>
            </a:r>
            <a:r>
              <a:rPr lang="en-US" sz="2000" dirty="0">
                <a:solidFill>
                  <a:srgbClr val="EA9922"/>
                </a:solidFill>
              </a:rPr>
              <a:t>2.2t</a:t>
            </a:r>
          </a:p>
        </p:txBody>
      </p:sp>
      <p:pic>
        <p:nvPicPr>
          <p:cNvPr id="5" name="Picture 4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0762D963-DB4F-36B4-185C-FA52190E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13" y="2709245"/>
            <a:ext cx="7109643" cy="27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" y="73590"/>
            <a:ext cx="8915400" cy="763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Climate Change: an emergency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33" y="898043"/>
            <a:ext cx="3609100" cy="5562600"/>
          </a:xfrm>
        </p:spPr>
        <p:txBody>
          <a:bodyPr/>
          <a:lstStyle/>
          <a:p>
            <a:r>
              <a:rPr lang="en-US" sz="1600" dirty="0"/>
              <a:t>UK parliament first to approve a motion to declare an “environment and climate emergency” on 1</a:t>
            </a:r>
            <a:r>
              <a:rPr lang="en-US" sz="1600" baseline="30000" dirty="0"/>
              <a:t>st</a:t>
            </a:r>
            <a:r>
              <a:rPr lang="en-US" sz="1600" dirty="0"/>
              <a:t> May 2019</a:t>
            </a:r>
          </a:p>
          <a:p>
            <a:r>
              <a:rPr lang="en-US" sz="1600" dirty="0"/>
              <a:t>IPCC 2015 Paris agreement: aim to stay “below 2℃” so focus on 1.5 ℃</a:t>
            </a:r>
          </a:p>
          <a:p>
            <a:pPr lvl="1"/>
            <a:r>
              <a:rPr lang="en-US" sz="1600" dirty="0"/>
              <a:t>NDC: Countries make pledges for how to achieve this (and then increase those pledges over time)</a:t>
            </a:r>
          </a:p>
          <a:p>
            <a:pPr lvl="1"/>
            <a:r>
              <a:rPr lang="en-US" sz="1200" dirty="0"/>
              <a:t>Climate Action Tracker: </a:t>
            </a:r>
            <a:r>
              <a:rPr lang="en-US" sz="1200" dirty="0">
                <a:solidFill>
                  <a:srgbClr val="EA9922"/>
                </a:solidFill>
              </a:rPr>
              <a:t>“With all target pledges, including those made in Glasgow, global greenhouse gas emissions in 2030 will still be around twice as high as necessary for the 1.5 ℃ limit”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B33D36-4DEE-CE41-98A8-AD5D8553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4" y="4811476"/>
            <a:ext cx="3176729" cy="14374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977BC5-8763-1B44-AEA0-FE9F26094A09}"/>
              </a:ext>
            </a:extLst>
          </p:cNvPr>
          <p:cNvSpPr txBox="1"/>
          <p:nvPr/>
        </p:nvSpPr>
        <p:spPr>
          <a:xfrm>
            <a:off x="1100128" y="4534476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IPCC AR6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07F18-A068-F84C-9E8A-FAE22F6E15A8}"/>
              </a:ext>
            </a:extLst>
          </p:cNvPr>
          <p:cNvSpPr txBox="1"/>
          <p:nvPr/>
        </p:nvSpPr>
        <p:spPr>
          <a:xfrm>
            <a:off x="3120638" y="6248890"/>
            <a:ext cx="516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Ice ages: ~ -5℃</a:t>
            </a:r>
          </a:p>
          <a:p>
            <a:r>
              <a:rPr lang="en-US" sz="2000" dirty="0"/>
              <a:t>+4℃: civilization breakdown…</a:t>
            </a:r>
          </a:p>
        </p:txBody>
      </p:sp>
      <p:pic>
        <p:nvPicPr>
          <p:cNvPr id="8" name="Picture 7" descr="A graph showing the temperature of the sun&#10;&#10;Description automatically generated with medium confidence">
            <a:extLst>
              <a:ext uri="{FF2B5EF4-FFF2-40B4-BE49-F238E27FC236}">
                <a16:creationId xmlns:a16="http://schemas.microsoft.com/office/drawing/2014/main" id="{31E53D03-7E22-DE93-67AC-79EB0C86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959" y="4363189"/>
            <a:ext cx="4184346" cy="196141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F0F3188-9663-42BF-B888-0738615FDEF0}"/>
              </a:ext>
            </a:extLst>
          </p:cNvPr>
          <p:cNvGrpSpPr/>
          <p:nvPr/>
        </p:nvGrpSpPr>
        <p:grpSpPr>
          <a:xfrm>
            <a:off x="3810389" y="837153"/>
            <a:ext cx="5164855" cy="3383525"/>
            <a:chOff x="1100128" y="346781"/>
            <a:chExt cx="7596233" cy="6437629"/>
          </a:xfrm>
        </p:grpSpPr>
        <p:pic>
          <p:nvPicPr>
            <p:cNvPr id="6" name="Picture 5" descr="A graph showing the growth of carbon dioxide&#10;&#10;Description automatically generated">
              <a:extLst>
                <a:ext uri="{FF2B5EF4-FFF2-40B4-BE49-F238E27FC236}">
                  <a16:creationId xmlns:a16="http://schemas.microsoft.com/office/drawing/2014/main" id="{BB8628B5-50E4-97C7-6736-50638CC88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0128" y="346781"/>
              <a:ext cx="7581904" cy="64376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CEE6FE-A072-6426-B06D-E9A5D58AF54F}"/>
                </a:ext>
              </a:extLst>
            </p:cNvPr>
            <p:cNvSpPr txBox="1"/>
            <p:nvPr/>
          </p:nvSpPr>
          <p:spPr>
            <a:xfrm>
              <a:off x="3428514" y="4791358"/>
              <a:ext cx="1334963" cy="29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First Oil Crisis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C3866-EEF3-8068-FCB8-8D4138AAB6B2}"/>
                </a:ext>
              </a:extLst>
            </p:cNvPr>
            <p:cNvSpPr txBox="1"/>
            <p:nvPr/>
          </p:nvSpPr>
          <p:spPr>
            <a:xfrm>
              <a:off x="4144489" y="4218718"/>
              <a:ext cx="13349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1"/>
                  </a:solidFill>
                </a:rPr>
                <a:t>Second Oil Crisis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1B224-0B7F-8B8F-F656-6037A33FBBD7}"/>
                </a:ext>
              </a:extLst>
            </p:cNvPr>
            <p:cNvSpPr txBox="1"/>
            <p:nvPr/>
          </p:nvSpPr>
          <p:spPr>
            <a:xfrm>
              <a:off x="5157880" y="3863961"/>
              <a:ext cx="1877606" cy="64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1"/>
                  </a:solidFill>
                </a:rPr>
                <a:t>Dissolution of Soviet Union (-3.1%)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3B5F9E-5792-638B-858D-E39EF0E844AF}"/>
                </a:ext>
              </a:extLst>
            </p:cNvPr>
            <p:cNvSpPr txBox="1"/>
            <p:nvPr/>
          </p:nvSpPr>
          <p:spPr>
            <a:xfrm>
              <a:off x="7035489" y="2226721"/>
              <a:ext cx="16608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1"/>
                  </a:solidFill>
                </a:rPr>
                <a:t>Covid-19 pandemic (-5.4%)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768912-683E-219A-7EA0-07FA4FD82F36}"/>
                </a:ext>
              </a:extLst>
            </p:cNvPr>
            <p:cNvSpPr txBox="1"/>
            <p:nvPr/>
          </p:nvSpPr>
          <p:spPr>
            <a:xfrm>
              <a:off x="6491369" y="2682585"/>
              <a:ext cx="13349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accent1"/>
                  </a:solidFill>
                </a:rPr>
                <a:t>Global Financial Crisis (-1.2%)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B15D3-AD61-E6D9-D04C-67CFEC5A60C5}"/>
                </a:ext>
              </a:extLst>
            </p:cNvPr>
            <p:cNvSpPr txBox="1"/>
            <p:nvPr/>
          </p:nvSpPr>
          <p:spPr>
            <a:xfrm>
              <a:off x="7672251" y="842188"/>
              <a:ext cx="824012" cy="4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2023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592CFFA-61D5-F638-96AE-9F5D1A1668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0053" y="4329580"/>
              <a:ext cx="0" cy="461777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F85BB1-2136-D751-FE0C-C4CE03A954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86190" y="4047136"/>
              <a:ext cx="0" cy="28244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4FA88A9-34A6-7C55-CC4D-F4A4BBDE8C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0395" y="3565596"/>
              <a:ext cx="0" cy="28244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CB59AD2-3F67-9D11-30D9-0F7F583E0A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48047" y="2387322"/>
              <a:ext cx="0" cy="28244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598A7A7-555C-A208-5701-98FF00C28F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72252" y="1944277"/>
              <a:ext cx="0" cy="28244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73AB67-D77B-0EDA-86D7-6C2988578786}"/>
                </a:ext>
              </a:extLst>
            </p:cNvPr>
            <p:cNvSpPr txBox="1"/>
            <p:nvPr/>
          </p:nvSpPr>
          <p:spPr>
            <a:xfrm>
              <a:off x="6131912" y="418576"/>
              <a:ext cx="2048989" cy="29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Global Carbon Project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3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EE32E-9CB7-A551-FB51-06AAEC58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emissions from accelerators &amp;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85DFF-DECC-8473-77F6-F9BC9B088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3657600" cy="4572000"/>
          </a:xfrm>
        </p:spPr>
        <p:txBody>
          <a:bodyPr/>
          <a:lstStyle/>
          <a:p>
            <a:r>
              <a:rPr lang="en-US" dirty="0"/>
              <a:t>Future projects need to compute the full </a:t>
            </a:r>
            <a:r>
              <a:rPr lang="en-US" dirty="0">
                <a:solidFill>
                  <a:srgbClr val="FFC000"/>
                </a:solidFill>
              </a:rPr>
              <a:t>life cycle analysis </a:t>
            </a:r>
            <a:r>
              <a:rPr lang="en-US" dirty="0"/>
              <a:t>of emissions of all accelerator and detector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2283F-DC76-24E3-BCE4-1480A8DB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E7F08B7C-6C42-522C-BC85-EB830497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00200"/>
            <a:ext cx="4061816" cy="481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079C3-BC78-5654-595B-92A775928A71}"/>
              </a:ext>
            </a:extLst>
          </p:cNvPr>
          <p:cNvSpPr txBox="1"/>
          <p:nvPr/>
        </p:nvSpPr>
        <p:spPr>
          <a:xfrm>
            <a:off x="7162800" y="133216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hlinkClick r:id="rId3"/>
              </a:rPr>
              <a:t>HECAP+ 2023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2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54E8D5-C926-789E-4EAE-F92799C8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1CB11-0DA2-DA4B-B8B7-01D00CB02A8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 descr="A colorful pie chart with text&#10;&#10;Description automatically generated">
            <a:extLst>
              <a:ext uri="{FF2B5EF4-FFF2-40B4-BE49-F238E27FC236}">
                <a16:creationId xmlns:a16="http://schemas.microsoft.com/office/drawing/2014/main" id="{49FCFA32-9DB3-3686-0A8C-C2F1CD0AD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8009"/>
            <a:ext cx="3493311" cy="2438400"/>
          </a:xfrm>
          <a:prstGeom prst="rect">
            <a:avLst/>
          </a:prstGeom>
        </p:spPr>
      </p:pic>
      <p:pic>
        <p:nvPicPr>
          <p:cNvPr id="6" name="Picture 5" descr="A graph with text overlay&#10;&#10;Description automatically generated">
            <a:extLst>
              <a:ext uri="{FF2B5EF4-FFF2-40B4-BE49-F238E27FC236}">
                <a16:creationId xmlns:a16="http://schemas.microsoft.com/office/drawing/2014/main" id="{9CA7070D-74A4-2363-EB4F-B5813726C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209800"/>
            <a:ext cx="6438900" cy="45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23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top CO</a:t>
            </a:r>
            <a:r>
              <a:rPr lang="en-US" baseline="-25000" dirty="0"/>
              <a:t>2</a:t>
            </a:r>
            <a:r>
              <a:rPr lang="en-US" dirty="0"/>
              <a:t> emitters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AE08-F77B-424D-AE5B-D66F87211C6A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26E5EC-2ED2-A842-85D9-E15E814B6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2743200"/>
            <a:ext cx="4191000" cy="2724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FF624-3AF0-1F47-AC84-1D8A55FE4463}"/>
              </a:ext>
            </a:extLst>
          </p:cNvPr>
          <p:cNvSpPr txBox="1"/>
          <p:nvPr/>
        </p:nvSpPr>
        <p:spPr>
          <a:xfrm>
            <a:off x="1752600" y="1976734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Forbes</a:t>
            </a:r>
            <a:endParaRPr lang="en-US" dirty="0"/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AD87A6-3E97-C84D-81D9-B26BBC7DF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008" y="2438399"/>
            <a:ext cx="3352800" cy="31056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09C32-4D68-8C44-9F0D-85B75853534B}"/>
              </a:ext>
            </a:extLst>
          </p:cNvPr>
          <p:cNvSpPr txBox="1"/>
          <p:nvPr/>
        </p:nvSpPr>
        <p:spPr>
          <a:xfrm>
            <a:off x="5334000" y="1788467"/>
            <a:ext cx="313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5"/>
              </a:rPr>
              <a:t>Economicshelp.org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97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5EE0-26D6-D644-AA7B-F98A575A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pathway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11A91-2FCF-1C45-98B8-E4A09BC7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20A08-9A9B-8647-BA5B-F3D60EF40CC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SSPs_w1.9-01-2.jpg">
            <a:extLst>
              <a:ext uri="{FF2B5EF4-FFF2-40B4-BE49-F238E27FC236}">
                <a16:creationId xmlns:a16="http://schemas.microsoft.com/office/drawing/2014/main" id="{12DE3AA5-5DD6-D649-90E2-ABED6EFD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5100"/>
            <a:ext cx="7467600" cy="49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F81C5-5666-F7B1-2B54-E2726114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1CB11-0DA2-DA4B-B8B7-01D00CB02A8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7F98AFD-E1E2-A784-68CC-DF19C6A4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33400"/>
            <a:ext cx="6389443" cy="3752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6773C-723A-0708-CE45-27DD413D993E}"/>
              </a:ext>
            </a:extLst>
          </p:cNvPr>
          <p:cNvSpPr txBox="1"/>
          <p:nvPr/>
        </p:nvSpPr>
        <p:spPr>
          <a:xfrm>
            <a:off x="2579260" y="5181600"/>
            <a:ext cx="4583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World Emissions Clock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33A7-9406-A9EF-662F-112659E1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electricity grids by 2035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DFF0-DBC5-4283-79DB-ADA15F9C1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Helvetica" pitchFamily="2" charset="0"/>
                <a:hlinkClick r:id="rId2"/>
              </a:rPr>
              <a:t>Germany's target updated in 2022</a:t>
            </a:r>
            <a:endParaRPr lang="en-US" b="0" i="0" dirty="0">
              <a:effectLst/>
              <a:latin typeface="Helvetica" pitchFamily="2" charset="0"/>
            </a:endParaRPr>
          </a:p>
          <a:p>
            <a:pPr lvl="1"/>
            <a:r>
              <a:rPr lang="en-US" sz="1200" b="0" i="0" u="none" strike="noStrike" dirty="0">
                <a:effectLst/>
                <a:latin typeface="Helvetica" pitchFamily="2" charset="0"/>
              </a:rPr>
              <a:t>The US, Canada and UK have already committed to a similar goal [100% renewable electricity grid by 2035]. Denmark is already aiming for more than 100% renewable power by 2027, Austria 100% by 2030 and Portugal and the Netherlands are well on track with recent plans to expand renewable capacities till 2030.”</a:t>
            </a:r>
          </a:p>
          <a:p>
            <a:pPr lvl="1"/>
            <a:endParaRPr lang="en-US" sz="1200" dirty="0">
              <a:latin typeface="Helvetica" pitchFamily="2" charset="0"/>
            </a:endParaRPr>
          </a:p>
          <a:p>
            <a:r>
              <a:rPr lang="en-US" sz="1600" dirty="0">
                <a:hlinkClick r:id="rId3"/>
              </a:rPr>
              <a:t>US pledge</a:t>
            </a:r>
            <a:endParaRPr lang="en-US" sz="1600" dirty="0"/>
          </a:p>
          <a:p>
            <a:r>
              <a:rPr lang="en-US" sz="1600" dirty="0">
                <a:hlinkClick r:id="rId4"/>
              </a:rPr>
              <a:t>UK CCC plan</a:t>
            </a:r>
            <a:r>
              <a:rPr lang="en-US" sz="1600" dirty="0"/>
              <a:t>:</a:t>
            </a:r>
          </a:p>
          <a:p>
            <a:pPr lvl="1"/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5685C-C80E-0BE2-7DD7-ADCB5319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8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CB8B-B328-D24E-B073-5A6B6269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6" y="197538"/>
            <a:ext cx="8991600" cy="914400"/>
          </a:xfrm>
        </p:spPr>
        <p:txBody>
          <a:bodyPr/>
          <a:lstStyle/>
          <a:p>
            <a:r>
              <a:rPr lang="en-US" sz="3200" dirty="0"/>
              <a:t>Emissions from current accelerators operations</a:t>
            </a:r>
          </a:p>
        </p:txBody>
      </p:sp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B779A022-DD27-B943-896B-6167C3C3A1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88625" y="1676400"/>
            <a:ext cx="3810000" cy="2147675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EA7D71-ACC0-094A-9BA3-03EC9014C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231016"/>
            <a:ext cx="4479176" cy="2883783"/>
          </a:xfrm>
        </p:spPr>
        <p:txBody>
          <a:bodyPr/>
          <a:lstStyle/>
          <a:p>
            <a:r>
              <a:rPr lang="en-US" sz="1800" dirty="0"/>
              <a:t>CERN now releases </a:t>
            </a:r>
            <a:r>
              <a:rPr lang="en-US" sz="1800" dirty="0">
                <a:hlinkClick r:id="rId4"/>
              </a:rPr>
              <a:t>Environment reports </a:t>
            </a:r>
            <a:r>
              <a:rPr lang="en-US" sz="1800" dirty="0"/>
              <a:t>(1</a:t>
            </a:r>
            <a:r>
              <a:rPr lang="en-US" sz="1800" baseline="30000" dirty="0"/>
              <a:t>st</a:t>
            </a:r>
            <a:r>
              <a:rPr lang="en-US" sz="1800" dirty="0"/>
              <a:t>: 2017-18, 2</a:t>
            </a:r>
            <a:r>
              <a:rPr lang="en-US" sz="1800" baseline="30000" dirty="0"/>
              <a:t>nd</a:t>
            </a:r>
            <a:r>
              <a:rPr lang="en-US" sz="1800" dirty="0"/>
              <a:t>: 2019-20, 3</a:t>
            </a:r>
            <a:r>
              <a:rPr lang="en-US" sz="1800" baseline="30000" dirty="0"/>
              <a:t>rd</a:t>
            </a:r>
            <a:r>
              <a:rPr lang="en-US" sz="1800" dirty="0"/>
              <a:t>: 2021-22)</a:t>
            </a:r>
          </a:p>
          <a:p>
            <a:r>
              <a:rPr lang="en-US" sz="1800" dirty="0"/>
              <a:t>CERN peak power: ~180 MW (~ 1/3 of Geneva)</a:t>
            </a:r>
          </a:p>
          <a:p>
            <a:r>
              <a:rPr lang="en-US" sz="1800" dirty="0"/>
              <a:t>Per year: ~ 1.2 </a:t>
            </a:r>
            <a:r>
              <a:rPr lang="en-US" sz="1800" dirty="0" err="1"/>
              <a:t>TWh</a:t>
            </a:r>
            <a:r>
              <a:rPr lang="en-US" sz="1800" dirty="0"/>
              <a:t> (~ 2% of Switzerland, 0.03% of Europe)</a:t>
            </a:r>
          </a:p>
          <a:p>
            <a:r>
              <a:rPr lang="en-US" sz="1800" dirty="0"/>
              <a:t>LHC: ~55% of CERN’s E consumption</a:t>
            </a:r>
          </a:p>
          <a:p>
            <a:r>
              <a:rPr lang="en-US" sz="1800" dirty="0"/>
              <a:t>Electricity mainly comes from France: 90% carbon free (2022)</a:t>
            </a:r>
          </a:p>
          <a:p>
            <a:endParaRPr lang="en-US" sz="18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CA9DB-82C7-2046-BF2E-2D2A3937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DF899-9F4B-A94E-BD5F-6B29589C2DD5}"/>
              </a:ext>
            </a:extLst>
          </p:cNvPr>
          <p:cNvSpPr txBox="1"/>
          <p:nvPr/>
        </p:nvSpPr>
        <p:spPr>
          <a:xfrm>
            <a:off x="5223856" y="12192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Electrical power distribution 2018</a:t>
            </a:r>
          </a:p>
        </p:txBody>
      </p:sp>
      <p:pic>
        <p:nvPicPr>
          <p:cNvPr id="2050" name="Picture 2" descr="Energy used per luminosity delivered 2010-2035">
            <a:extLst>
              <a:ext uri="{FF2B5EF4-FFF2-40B4-BE49-F238E27FC236}">
                <a16:creationId xmlns:a16="http://schemas.microsoft.com/office/drawing/2014/main" id="{9560CA44-4D4E-CA40-A255-9DD2D4609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715845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388B6C-02BB-79C8-56E1-7D9317D7800B}"/>
              </a:ext>
            </a:extLst>
          </p:cNvPr>
          <p:cNvGrpSpPr/>
          <p:nvPr/>
        </p:nvGrpSpPr>
        <p:grpSpPr>
          <a:xfrm>
            <a:off x="3886200" y="4038600"/>
            <a:ext cx="4875269" cy="2782860"/>
            <a:chOff x="3886200" y="4038600"/>
            <a:chExt cx="4875269" cy="2782860"/>
          </a:xfrm>
        </p:grpSpPr>
        <p:pic>
          <p:nvPicPr>
            <p:cNvPr id="7" name="Picture 6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8EDE0200-81D2-3646-1951-42D634A1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4038600"/>
              <a:ext cx="4875269" cy="24398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20212F-1152-2DB2-32D1-AB140277D385}"/>
                </a:ext>
              </a:extLst>
            </p:cNvPr>
            <p:cNvSpPr txBox="1"/>
            <p:nvPr/>
          </p:nvSpPr>
          <p:spPr>
            <a:xfrm>
              <a:off x="5007725" y="6544461"/>
              <a:ext cx="297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From CERN Environment Townhall 2024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3B02B1-EDC3-AE22-ECE8-CC2C791C34FB}"/>
              </a:ext>
            </a:extLst>
          </p:cNvPr>
          <p:cNvSpPr txBox="1"/>
          <p:nvPr/>
        </p:nvSpPr>
        <p:spPr>
          <a:xfrm>
            <a:off x="5044168" y="23333"/>
            <a:ext cx="375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See talk from R </a:t>
            </a:r>
            <a:r>
              <a:rPr lang="en-US" dirty="0" err="1">
                <a:hlinkClick r:id="rId7"/>
              </a:rPr>
              <a:t>Losito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CF30-4631-F346-88CB-24ABFB527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7" y="12700"/>
            <a:ext cx="8915400" cy="1143000"/>
          </a:xfrm>
        </p:spPr>
        <p:txBody>
          <a:bodyPr/>
          <a:lstStyle/>
          <a:p>
            <a:r>
              <a:rPr lang="en-US" dirty="0"/>
              <a:t>Emissions from FNAL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B405A-9B02-AD48-B378-94B7CF68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27" y="762000"/>
            <a:ext cx="8686800" cy="4572000"/>
          </a:xfrm>
        </p:spPr>
        <p:txBody>
          <a:bodyPr/>
          <a:lstStyle/>
          <a:p>
            <a:r>
              <a:rPr lang="en-US" sz="1600" dirty="0"/>
              <a:t>In the US, DOE requirements to report yearly on environmental impacts including emissions</a:t>
            </a:r>
          </a:p>
          <a:p>
            <a:r>
              <a:rPr lang="en-US" sz="1600" dirty="0"/>
              <a:t>REC: Renewable Energy Certificates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946D0-73F4-9A42-AD75-E26287DC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8A678-BD0A-FD4C-91E0-C100D21F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27" y="1482090"/>
            <a:ext cx="62992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B8F0A-61DD-9E48-8B6B-51CF2FA3EE08}"/>
              </a:ext>
            </a:extLst>
          </p:cNvPr>
          <p:cNvSpPr txBox="1"/>
          <p:nvPr/>
        </p:nvSpPr>
        <p:spPr>
          <a:xfrm>
            <a:off x="1496494" y="1546860"/>
            <a:ext cx="1151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  <a:hlinkClick r:id="rId3"/>
              </a:rPr>
              <a:t>2019 FNAL Environment Report</a:t>
            </a:r>
            <a:endParaRPr lang="en-US" sz="1000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9394-80EA-B293-AA03-AB13D93005A6}"/>
              </a:ext>
            </a:extLst>
          </p:cNvPr>
          <p:cNvSpPr txBox="1"/>
          <p:nvPr/>
        </p:nvSpPr>
        <p:spPr>
          <a:xfrm>
            <a:off x="313597" y="2257246"/>
            <a:ext cx="22431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2019: </a:t>
            </a:r>
          </a:p>
          <a:p>
            <a:r>
              <a:rPr lang="en-US" dirty="0"/>
              <a:t>CERN used </a:t>
            </a:r>
            <a:r>
              <a:rPr lang="en-US" dirty="0">
                <a:solidFill>
                  <a:srgbClr val="FFFF00"/>
                </a:solidFill>
              </a:rPr>
              <a:t>4 times more</a:t>
            </a:r>
            <a:r>
              <a:rPr lang="en-US" dirty="0"/>
              <a:t> electrical E than FNAL </a:t>
            </a:r>
          </a:p>
          <a:p>
            <a:r>
              <a:rPr lang="en-US" dirty="0"/>
              <a:t>and yet had </a:t>
            </a:r>
            <a:r>
              <a:rPr lang="en-US" dirty="0">
                <a:solidFill>
                  <a:srgbClr val="FFFF00"/>
                </a:solidFill>
              </a:rPr>
              <a:t>4 times less </a:t>
            </a:r>
            <a:r>
              <a:rPr lang="en-US" dirty="0"/>
              <a:t>Scope 2 emissions</a:t>
            </a:r>
          </a:p>
        </p:txBody>
      </p:sp>
    </p:spTree>
    <p:extLst>
      <p:ext uri="{BB962C8B-B14F-4D97-AF65-F5344CB8AC3E}">
        <p14:creationId xmlns:p14="http://schemas.microsoft.com/office/powerpoint/2010/main" val="125083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F3B1-3576-8AC2-5B50-81077907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Future Energy Frontier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C06F1-90B7-7407-D757-48E607BA8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93940"/>
            <a:ext cx="4070733" cy="5311660"/>
          </a:xfrm>
        </p:spPr>
        <p:txBody>
          <a:bodyPr/>
          <a:lstStyle/>
          <a:p>
            <a:r>
              <a:rPr lang="en-US" sz="2400" dirty="0"/>
              <a:t>Several contenders to post HL-LHC: lepton collider (e and </a:t>
            </a:r>
            <a:r>
              <a:rPr lang="en-US" sz="2400" dirty="0" err="1"/>
              <a:t>μ</a:t>
            </a:r>
            <a:r>
              <a:rPr lang="en-US" sz="2400" dirty="0"/>
              <a:t>) and hadron colliders</a:t>
            </a:r>
          </a:p>
          <a:p>
            <a:r>
              <a:rPr lang="en-US" sz="2400" dirty="0">
                <a:solidFill>
                  <a:srgbClr val="EA9922"/>
                </a:solidFill>
              </a:rPr>
              <a:t>ARUP</a:t>
            </a:r>
            <a:r>
              <a:rPr lang="en-US" sz="2400" dirty="0"/>
              <a:t> engineering company did comprehensive civil engineering </a:t>
            </a:r>
            <a:r>
              <a:rPr lang="en-US" sz="2400" dirty="0">
                <a:solidFill>
                  <a:srgbClr val="EA9922"/>
                </a:solidFill>
              </a:rPr>
              <a:t>LCA</a:t>
            </a:r>
            <a:r>
              <a:rPr lang="en-US" sz="2400" dirty="0"/>
              <a:t> for </a:t>
            </a:r>
            <a:r>
              <a:rPr lang="en-US" sz="2400" dirty="0">
                <a:solidFill>
                  <a:srgbClr val="EA9922"/>
                </a:solidFill>
              </a:rPr>
              <a:t>ILC</a:t>
            </a:r>
            <a:r>
              <a:rPr lang="en-US" sz="2400" dirty="0"/>
              <a:t> (TDR design (33km) not Snowmass one) and </a:t>
            </a:r>
            <a:r>
              <a:rPr lang="en-US" sz="2400" dirty="0">
                <a:solidFill>
                  <a:srgbClr val="EA9922"/>
                </a:solidFill>
              </a:rPr>
              <a:t>CLIC</a:t>
            </a:r>
            <a:r>
              <a:rPr lang="en-US" sz="2400" dirty="0"/>
              <a:t> (Klystron &amp; Drive Beam) construction</a:t>
            </a:r>
          </a:p>
          <a:p>
            <a:r>
              <a:rPr lang="en-US" sz="2400" dirty="0"/>
              <a:t>Considered </a:t>
            </a:r>
            <a:r>
              <a:rPr lang="en-US" sz="2400" dirty="0">
                <a:solidFill>
                  <a:srgbClr val="EA9922"/>
                </a:solidFill>
              </a:rPr>
              <a:t>A1-A5</a:t>
            </a:r>
          </a:p>
          <a:p>
            <a:r>
              <a:rPr lang="en-US" sz="2400" dirty="0">
                <a:solidFill>
                  <a:srgbClr val="EA9922"/>
                </a:solidFill>
              </a:rPr>
              <a:t>FCC</a:t>
            </a:r>
            <a:r>
              <a:rPr lang="en-US" sz="2400" dirty="0"/>
              <a:t> has now started this process (</a:t>
            </a:r>
            <a:r>
              <a:rPr lang="en-US" sz="2400" dirty="0">
                <a:solidFill>
                  <a:srgbClr val="EA9922"/>
                </a:solidFill>
              </a:rPr>
              <a:t>WSP</a:t>
            </a:r>
            <a:r>
              <a:rPr lang="en-US" sz="24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46853-725F-CE4C-4F28-24762625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A red and white chart with white text&#10;&#10;Description automatically generated">
            <a:extLst>
              <a:ext uri="{FF2B5EF4-FFF2-40B4-BE49-F238E27FC236}">
                <a16:creationId xmlns:a16="http://schemas.microsoft.com/office/drawing/2014/main" id="{A777CBA2-4346-E88B-6E9A-24D88E519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133" y="2244122"/>
            <a:ext cx="4578350" cy="3219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9F036-61AC-74DA-178E-08C450DEFEAA}"/>
              </a:ext>
            </a:extLst>
          </p:cNvPr>
          <p:cNvSpPr txBox="1"/>
          <p:nvPr/>
        </p:nvSpPr>
        <p:spPr>
          <a:xfrm>
            <a:off x="5140708" y="562316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ARUP final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6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AB55-E7C7-1461-E7C2-0371F949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from accelerators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ACA279-F71C-9561-542B-B1CA2204D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419600"/>
            <a:ext cx="7772400" cy="2362200"/>
          </a:xfrm>
        </p:spPr>
        <p:txBody>
          <a:bodyPr/>
          <a:lstStyle/>
          <a:p>
            <a:r>
              <a:rPr lang="en-US" sz="2000" dirty="0">
                <a:solidFill>
                  <a:srgbClr val="EA9922"/>
                </a:solidFill>
              </a:rPr>
              <a:t>ARUP</a:t>
            </a:r>
            <a:r>
              <a:rPr lang="en-US" sz="2000" dirty="0"/>
              <a:t>: </a:t>
            </a:r>
          </a:p>
          <a:p>
            <a:pPr lvl="1"/>
            <a:r>
              <a:rPr lang="en-US" sz="2000" dirty="0"/>
              <a:t>emissions per total length:</a:t>
            </a:r>
          </a:p>
          <a:p>
            <a:pPr lvl="2"/>
            <a:r>
              <a:rPr lang="en-US" sz="2000" dirty="0"/>
              <a:t>CLIC: 6.38 ktCO2e/km</a:t>
            </a:r>
          </a:p>
          <a:p>
            <a:pPr lvl="2"/>
            <a:r>
              <a:rPr lang="en-US" sz="2000" dirty="0"/>
              <a:t>ILC: 7.34 ktCO2e/km</a:t>
            </a:r>
          </a:p>
          <a:p>
            <a:pPr lvl="1"/>
            <a:r>
              <a:rPr lang="en-US" sz="2000" dirty="0"/>
              <a:t>Caverns &amp; buildings: </a:t>
            </a:r>
            <a:r>
              <a:rPr lang="en-US" sz="2000" dirty="0">
                <a:solidFill>
                  <a:srgbClr val="EA9922"/>
                </a:solidFill>
              </a:rPr>
              <a:t>30%</a:t>
            </a:r>
            <a:r>
              <a:rPr lang="en-US" sz="2000" dirty="0"/>
              <a:t> of main tunnel emissions</a:t>
            </a:r>
          </a:p>
          <a:p>
            <a:pPr lvl="1"/>
            <a:r>
              <a:rPr lang="en-US" sz="2000" dirty="0"/>
              <a:t>A4-A5: </a:t>
            </a:r>
            <a:r>
              <a:rPr lang="en-US" sz="2000" dirty="0">
                <a:solidFill>
                  <a:srgbClr val="EA9922"/>
                </a:solidFill>
              </a:rPr>
              <a:t>25%</a:t>
            </a:r>
            <a:r>
              <a:rPr lang="en-US" sz="2000" dirty="0"/>
              <a:t> of </a:t>
            </a:r>
            <a:r>
              <a:rPr lang="en-US" sz="2000" dirty="0" err="1"/>
              <a:t>tunnels+aux</a:t>
            </a:r>
            <a:r>
              <a:rPr lang="en-US" sz="2000" dirty="0"/>
              <a:t>.</a:t>
            </a:r>
          </a:p>
          <a:p>
            <a:pPr lvl="1"/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0BE7D-439A-CCC3-AF97-A3F59B27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4D314D-04C2-2C04-C07E-FE7141E25715}"/>
              </a:ext>
            </a:extLst>
          </p:cNvPr>
          <p:cNvGrpSpPr/>
          <p:nvPr/>
        </p:nvGrpSpPr>
        <p:grpSpPr>
          <a:xfrm>
            <a:off x="228600" y="1219200"/>
            <a:ext cx="8809894" cy="3081754"/>
            <a:chOff x="228600" y="1219200"/>
            <a:chExt cx="8809894" cy="3081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E01A8B-57FD-4739-B44D-AB201E2CC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219200"/>
              <a:ext cx="8809894" cy="2743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F37DB3-23FF-944F-EF60-6F2F780AB2AD}"/>
                </a:ext>
              </a:extLst>
            </p:cNvPr>
            <p:cNvSpPr txBox="1"/>
            <p:nvPr/>
          </p:nvSpPr>
          <p:spPr>
            <a:xfrm>
              <a:off x="228600" y="396240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hlinkClick r:id="rId3"/>
                </a:rPr>
                <a:t>LEP3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0CE365-F575-6B86-3EFD-64140DF165E2}"/>
                </a:ext>
              </a:extLst>
            </p:cNvPr>
            <p:cNvSpPr txBox="1"/>
            <p:nvPr/>
          </p:nvSpPr>
          <p:spPr>
            <a:xfrm>
              <a:off x="902368" y="396240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hlinkClick r:id="rId4"/>
                </a:rPr>
                <a:t>HE-LHC</a:t>
              </a:r>
              <a:endParaRPr lang="en-US" sz="16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AFB222-6C89-3ABF-B5B1-4E743F2AE02D}"/>
              </a:ext>
            </a:extLst>
          </p:cNvPr>
          <p:cNvSpPr txBox="1"/>
          <p:nvPr/>
        </p:nvSpPr>
        <p:spPr>
          <a:xfrm>
            <a:off x="5044168" y="23333"/>
            <a:ext cx="3753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See talk from J Clarke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EBE0-7305-7828-31EA-048568A3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8100"/>
            <a:ext cx="8915400" cy="1143000"/>
          </a:xfrm>
        </p:spPr>
        <p:txBody>
          <a:bodyPr/>
          <a:lstStyle/>
          <a:p>
            <a:r>
              <a:rPr lang="en-US" dirty="0"/>
              <a:t>Emissions from accelerators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09E1F-2B61-D537-0FB2-A7D0DAFD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6196-31B3-B945-8273-3C5DF6A0F7F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36E7F-5798-F07B-236D-8587FC85FAFC}"/>
              </a:ext>
            </a:extLst>
          </p:cNvPr>
          <p:cNvSpPr txBox="1"/>
          <p:nvPr/>
        </p:nvSpPr>
        <p:spPr>
          <a:xfrm>
            <a:off x="5801657" y="3188552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9922"/>
                </a:solidFill>
              </a:rPr>
              <a:t>60%: </a:t>
            </a:r>
            <a:r>
              <a:rPr lang="en-US" dirty="0"/>
              <a:t>large detector cavern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995A-7E8C-CB22-C47B-D608E5D45BD9}"/>
              </a:ext>
            </a:extLst>
          </p:cNvPr>
          <p:cNvSpPr txBox="1"/>
          <p:nvPr/>
        </p:nvSpPr>
        <p:spPr>
          <a:xfrm>
            <a:off x="5801657" y="4019549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A9922"/>
                </a:solidFill>
              </a:rPr>
              <a:t>10%: </a:t>
            </a:r>
            <a:r>
              <a:rPr lang="en-US" dirty="0"/>
              <a:t>some re-use of caverns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5A859-2496-FF06-A250-1DF1C0496187}"/>
              </a:ext>
            </a:extLst>
          </p:cNvPr>
          <p:cNvSpPr txBox="1"/>
          <p:nvPr/>
        </p:nvSpPr>
        <p:spPr>
          <a:xfrm>
            <a:off x="5801657" y="1632809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CEPC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F288D-B16D-38F3-3B24-0AF37BEDBA6D}"/>
              </a:ext>
            </a:extLst>
          </p:cNvPr>
          <p:cNvSpPr txBox="1"/>
          <p:nvPr/>
        </p:nvSpPr>
        <p:spPr>
          <a:xfrm>
            <a:off x="5801657" y="2357555"/>
            <a:ext cx="89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FCC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C94DF-C3D8-B954-1E03-22C2B1BB6609}"/>
              </a:ext>
            </a:extLst>
          </p:cNvPr>
          <p:cNvSpPr txBox="1"/>
          <p:nvPr/>
        </p:nvSpPr>
        <p:spPr>
          <a:xfrm>
            <a:off x="5801657" y="2870365"/>
            <a:ext cx="94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CCC</a:t>
            </a:r>
            <a:endParaRPr lang="en-US" dirty="0"/>
          </a:p>
        </p:txBody>
      </p:sp>
      <p:pic>
        <p:nvPicPr>
          <p:cNvPr id="11" name="Picture 10" descr="A table of information&#10;&#10;Description automatically generated with medium confidence">
            <a:extLst>
              <a:ext uri="{FF2B5EF4-FFF2-40B4-BE49-F238E27FC236}">
                <a16:creationId xmlns:a16="http://schemas.microsoft.com/office/drawing/2014/main" id="{1C51ADAD-37A3-2192-7570-E06F767C1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2" y="914400"/>
            <a:ext cx="4996195" cy="5791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44B257-A879-DB5E-3B43-715E73904729}"/>
              </a:ext>
            </a:extLst>
          </p:cNvPr>
          <p:cNvSpPr txBox="1"/>
          <p:nvPr/>
        </p:nvSpPr>
        <p:spPr>
          <a:xfrm rot="20561247">
            <a:off x="165811" y="631436"/>
            <a:ext cx="995701" cy="46166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Draft!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59A48-E2EF-6996-3A6A-FFADEAD35FFA}"/>
              </a:ext>
            </a:extLst>
          </p:cNvPr>
          <p:cNvSpPr txBox="1"/>
          <p:nvPr/>
        </p:nvSpPr>
        <p:spPr>
          <a:xfrm>
            <a:off x="4495801" y="-16261"/>
            <a:ext cx="422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2411.03473 with Ken Bloom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C2F412-50B5-5D73-4228-9F7AB9DDF83D}"/>
              </a:ext>
            </a:extLst>
          </p:cNvPr>
          <p:cNvSpPr txBox="1"/>
          <p:nvPr/>
        </p:nvSpPr>
        <p:spPr>
          <a:xfrm>
            <a:off x="5638800" y="5671941"/>
            <a:ext cx="3753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See talks from S Renner</a:t>
            </a:r>
            <a:r>
              <a:rPr lang="en-US" dirty="0"/>
              <a:t> &amp; </a:t>
            </a:r>
            <a:r>
              <a:rPr lang="en-US" dirty="0">
                <a:hlinkClick r:id="rId8"/>
              </a:rPr>
              <a:t>K </a:t>
            </a:r>
            <a:r>
              <a:rPr lang="en-US" dirty="0" err="1">
                <a:hlinkClick r:id="rId8"/>
              </a:rPr>
              <a:t>Lohwasser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F2C5-662D-5CEA-9F81-D832E319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599506"/>
          </a:xfrm>
        </p:spPr>
        <p:txBody>
          <a:bodyPr/>
          <a:lstStyle/>
          <a:p>
            <a:r>
              <a:rPr lang="en-US" sz="3200" dirty="0"/>
              <a:t>Emissions from accelerator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250BD-24BA-B544-9792-328CF646F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778"/>
            <a:ext cx="9067800" cy="5492476"/>
          </a:xfrm>
        </p:spPr>
        <p:txBody>
          <a:bodyPr/>
          <a:lstStyle/>
          <a:p>
            <a:r>
              <a:rPr lang="en-US" sz="2000" dirty="0"/>
              <a:t>Embedded emissions into material currently being considered by ARUP-type analysis so far</a:t>
            </a:r>
          </a:p>
          <a:p>
            <a:r>
              <a:rPr lang="en-US" sz="2000" dirty="0"/>
              <a:t>Quick order of magnitude estimate:</a:t>
            </a:r>
          </a:p>
          <a:p>
            <a:pPr lvl="1"/>
            <a:r>
              <a:rPr lang="en-US" sz="2000" dirty="0"/>
              <a:t>Linear Colliders: </a:t>
            </a:r>
          </a:p>
          <a:p>
            <a:pPr lvl="2"/>
            <a:r>
              <a:rPr lang="en-US" sz="2000" dirty="0">
                <a:solidFill>
                  <a:srgbClr val="EA9922"/>
                </a:solidFill>
              </a:rPr>
              <a:t>SRF: Niobium cavities, </a:t>
            </a:r>
            <a:r>
              <a:rPr lang="en-US" sz="2000" dirty="0" err="1">
                <a:solidFill>
                  <a:srgbClr val="EA9922"/>
                </a:solidFill>
              </a:rPr>
              <a:t>eg.</a:t>
            </a:r>
            <a:r>
              <a:rPr lang="en-US" sz="2000" dirty="0">
                <a:solidFill>
                  <a:srgbClr val="EA9922"/>
                </a:solidFill>
              </a:rPr>
              <a:t> ILC</a:t>
            </a:r>
            <a:r>
              <a:rPr lang="en-US" sz="2000" dirty="0"/>
              <a:t>: each cavity = 39.6 kg Niobium, carbon intensity ~75 kgCO2e/kg,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~3 tCO2e/cavity</a:t>
            </a:r>
            <a:r>
              <a:rPr lang="en-US" sz="2000" dirty="0"/>
              <a:t>, about 8000 cavities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EA9922"/>
                </a:solidFill>
                <a:sym typeface="Wingdings" pitchFamily="2" charset="2"/>
              </a:rPr>
              <a:t>total of 26 ktCO2e = 27% of civil construction</a:t>
            </a:r>
          </a:p>
          <a:p>
            <a:pPr lvl="1"/>
            <a:r>
              <a:rPr lang="en-US" sz="2000" dirty="0">
                <a:sym typeface="Wingdings" pitchFamily="2" charset="2"/>
              </a:rPr>
              <a:t>Circular Colliders:</a:t>
            </a:r>
          </a:p>
          <a:p>
            <a:pPr lvl="2"/>
            <a:r>
              <a:rPr lang="en-US" sz="2000" dirty="0">
                <a:solidFill>
                  <a:srgbClr val="EA9922"/>
                </a:solidFill>
                <a:sym typeface="Wingdings" pitchFamily="2" charset="2"/>
              </a:rPr>
              <a:t>Dipole magnets: FCC-</a:t>
            </a:r>
            <a:r>
              <a:rPr lang="en-US" sz="2000" dirty="0" err="1">
                <a:solidFill>
                  <a:srgbClr val="EA9922"/>
                </a:solidFill>
                <a:sym typeface="Wingdings" pitchFamily="2" charset="2"/>
              </a:rPr>
              <a:t>ee</a:t>
            </a:r>
            <a:r>
              <a:rPr lang="en-US" sz="2000" dirty="0">
                <a:sym typeface="Wingdings" pitchFamily="2" charset="2"/>
              </a:rPr>
              <a:t>: 2900 dipoles, 219 kg/m Fe (Carbon intensity =2.0 kgCO2e/kg), 19.9 kg/m Al (6.8 kgCO2e/kg), magnetic length: 24m, 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itchFamily="2" charset="2"/>
              </a:rPr>
              <a:t>~14 tCO2e/dipole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EA9922"/>
                </a:solidFill>
                <a:sym typeface="Wingdings" pitchFamily="2" charset="2"/>
              </a:rPr>
              <a:t>Total of 40 ktCO2e (7%)</a:t>
            </a:r>
            <a:endParaRPr lang="en-US" sz="2000" dirty="0">
              <a:solidFill>
                <a:srgbClr val="EA992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1345A-0CC1-9D8D-1558-913AE20D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5CF09-CB9B-B147-9A8A-49C94737A215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19F93-4E3C-3A9C-1B43-0A476FE7BD6A}"/>
              </a:ext>
            </a:extLst>
          </p:cNvPr>
          <p:cNvGrpSpPr/>
          <p:nvPr/>
        </p:nvGrpSpPr>
        <p:grpSpPr>
          <a:xfrm>
            <a:off x="24789" y="4953000"/>
            <a:ext cx="3861411" cy="1365653"/>
            <a:chOff x="24789" y="4953000"/>
            <a:chExt cx="3861411" cy="1365653"/>
          </a:xfrm>
        </p:grpSpPr>
        <p:pic>
          <p:nvPicPr>
            <p:cNvPr id="6" name="Picture 5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4ACCB477-3184-C3F5-4912-57CC05B1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89" y="4953000"/>
              <a:ext cx="3861411" cy="857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00ADD4-E839-6AED-9CC5-26946A66956E}"/>
                </a:ext>
              </a:extLst>
            </p:cNvPr>
            <p:cNvSpPr txBox="1"/>
            <p:nvPr/>
          </p:nvSpPr>
          <p:spPr>
            <a:xfrm>
              <a:off x="685800" y="5856988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linkClick r:id="rId3"/>
                </a:rPr>
                <a:t>ILC TDR Vol. 3.ii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B07FA0-5D3B-C515-C4C4-4CD7F2E99D49}"/>
              </a:ext>
            </a:extLst>
          </p:cNvPr>
          <p:cNvGrpSpPr/>
          <p:nvPr/>
        </p:nvGrpSpPr>
        <p:grpSpPr>
          <a:xfrm>
            <a:off x="4234227" y="4495800"/>
            <a:ext cx="4743450" cy="2381818"/>
            <a:chOff x="4234227" y="4343400"/>
            <a:chExt cx="4743450" cy="2381818"/>
          </a:xfrm>
        </p:grpSpPr>
        <p:pic>
          <p:nvPicPr>
            <p:cNvPr id="8" name="Picture 7" descr="A diagram of a blue rectangular with a rainbow colored rectangle&#10;&#10;Description automatically generated with medium confidence">
              <a:extLst>
                <a:ext uri="{FF2B5EF4-FFF2-40B4-BE49-F238E27FC236}">
                  <a16:creationId xmlns:a16="http://schemas.microsoft.com/office/drawing/2014/main" id="{92F499B8-460C-D432-6B9B-B76121D94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4227" y="4343400"/>
              <a:ext cx="4743450" cy="18849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5E6470-0F33-1B2B-33D2-5F622CA8C763}"/>
                </a:ext>
              </a:extLst>
            </p:cNvPr>
            <p:cNvSpPr txBox="1"/>
            <p:nvPr/>
          </p:nvSpPr>
          <p:spPr>
            <a:xfrm>
              <a:off x="5366973" y="6263553"/>
              <a:ext cx="2786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hlinkClick r:id="rId5"/>
                </a:rPr>
                <a:t>FCC-</a:t>
              </a:r>
              <a:r>
                <a:rPr lang="en-US" dirty="0" err="1">
                  <a:hlinkClick r:id="rId5"/>
                </a:rPr>
                <a:t>ee</a:t>
              </a:r>
              <a:r>
                <a:rPr lang="en-US" dirty="0">
                  <a:hlinkClick r:id="rId5"/>
                </a:rPr>
                <a:t> CDR</a:t>
              </a:r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90F9C5-BB90-8320-6FA7-926B757AA69E}"/>
              </a:ext>
            </a:extLst>
          </p:cNvPr>
          <p:cNvSpPr txBox="1"/>
          <p:nvPr/>
        </p:nvSpPr>
        <p:spPr>
          <a:xfrm>
            <a:off x="6912811" y="-34477"/>
            <a:ext cx="1984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2411.03473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94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himmer">
  <a:themeElements>
    <a:clrScheme name="Custom 3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008F39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EA9922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1120DF-0F6A-5448-B4DD-37B056870967}">
  <we:reference id="3e0fcce7-415c-4081-926c-b4e449c650e4" version="1.1.0.2" store="EXCatalog" storeType="EXCatalog"/>
  <we:alternateReferences>
    <we:reference id="WA200004709" version="1.1.0.2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2004:Templates:Presentations:Designs:Shimmer</Template>
  <TotalTime>103952</TotalTime>
  <Words>2025</Words>
  <Application>Microsoft Macintosh PowerPoint</Application>
  <PresentationFormat>On-screen Show (4:3)</PresentationFormat>
  <Paragraphs>291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Corbel</vt:lpstr>
      <vt:lpstr>Google Sans</vt:lpstr>
      <vt:lpstr>Helvetica</vt:lpstr>
      <vt:lpstr>Times</vt:lpstr>
      <vt:lpstr>Wingdings</vt:lpstr>
      <vt:lpstr>Shimmer</vt:lpstr>
      <vt:lpstr>Sustainable Future for HEP - Challenges in Physics and Environmental Impact</vt:lpstr>
      <vt:lpstr>Outline</vt:lpstr>
      <vt:lpstr>Climate Change: an emergency</vt:lpstr>
      <vt:lpstr>Emissions from current accelerators operations</vt:lpstr>
      <vt:lpstr>Emissions from FNAL</vt:lpstr>
      <vt:lpstr>Emissions from Future Energy Frontier Colliders</vt:lpstr>
      <vt:lpstr>Emissions from accelerators</vt:lpstr>
      <vt:lpstr>Emissions from accelerators</vt:lpstr>
      <vt:lpstr>Emissions from accelerator components</vt:lpstr>
      <vt:lpstr>Emissions from operations</vt:lpstr>
      <vt:lpstr>Emissions from operations</vt:lpstr>
      <vt:lpstr>Emissions from operations</vt:lpstr>
      <vt:lpstr>Emissions from operations</vt:lpstr>
      <vt:lpstr>Emissions from construction+operations</vt:lpstr>
      <vt:lpstr>Emissions from detectors</vt:lpstr>
      <vt:lpstr>Emissions from detectors</vt:lpstr>
      <vt:lpstr>Emissions from detectors</vt:lpstr>
      <vt:lpstr>Emissions from detectors</vt:lpstr>
      <vt:lpstr>Emissions from Computing</vt:lpstr>
      <vt:lpstr>Emissions from Travel</vt:lpstr>
      <vt:lpstr>Emissions from food &amp; Total</vt:lpstr>
      <vt:lpstr>Negative Emissions</vt:lpstr>
      <vt:lpstr>Negative emissions</vt:lpstr>
      <vt:lpstr>What to do?</vt:lpstr>
      <vt:lpstr>What to do? (UK)</vt:lpstr>
      <vt:lpstr>Knowledge Transfer</vt:lpstr>
      <vt:lpstr>Discussion/Questions</vt:lpstr>
      <vt:lpstr>Back up</vt:lpstr>
      <vt:lpstr>PowerPoint Presentation</vt:lpstr>
      <vt:lpstr>Embedded emissions from accelerators &amp; detectors</vt:lpstr>
      <vt:lpstr>PowerPoint Presentation</vt:lpstr>
      <vt:lpstr>List of top CO2 emitters</vt:lpstr>
      <vt:lpstr>Emissions pathway</vt:lpstr>
      <vt:lpstr>PowerPoint Presentation</vt:lpstr>
      <vt:lpstr>Green electricity grids by 2035</vt:lpstr>
    </vt:vector>
  </TitlesOfParts>
  <Company>Veronique Boisvert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Great Question of Life, the Universe and Everything”</dc:title>
  <dc:creator>Veronique Boisvert</dc:creator>
  <cp:lastModifiedBy>Boisvert, Veronique</cp:lastModifiedBy>
  <cp:revision>372</cp:revision>
  <cp:lastPrinted>2024-10-11T10:43:43Z</cp:lastPrinted>
  <dcterms:created xsi:type="dcterms:W3CDTF">2011-11-02T16:48:29Z</dcterms:created>
  <dcterms:modified xsi:type="dcterms:W3CDTF">2024-11-26T09:24:53Z</dcterms:modified>
</cp:coreProperties>
</file>